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64" r:id="rId2"/>
    <p:sldMasterId id="2147483668" r:id="rId3"/>
  </p:sldMasterIdLst>
  <p:sldIdLst>
    <p:sldId id="272" r:id="rId4"/>
  </p:sldIdLst>
  <p:sldSz cx="27432000" cy="19202400"/>
  <p:notesSz cx="6858000" cy="9144000"/>
  <p:defaultTextStyle>
    <a:defPPr>
      <a:defRPr lang="en-US"/>
    </a:defPPr>
    <a:lvl1pPr marL="0" algn="l" defTabSz="2238416" rtl="0" eaLnBrk="1" latinLnBrk="0" hangingPunct="1">
      <a:defRPr sz="4406" kern="1200">
        <a:solidFill>
          <a:schemeClr val="tx1"/>
        </a:solidFill>
        <a:latin typeface="+mn-lt"/>
        <a:ea typeface="+mn-ea"/>
        <a:cs typeface="+mn-cs"/>
      </a:defRPr>
    </a:lvl1pPr>
    <a:lvl2pPr marL="1119208" algn="l" defTabSz="2238416" rtl="0" eaLnBrk="1" latinLnBrk="0" hangingPunct="1">
      <a:defRPr sz="4406" kern="1200">
        <a:solidFill>
          <a:schemeClr val="tx1"/>
        </a:solidFill>
        <a:latin typeface="+mn-lt"/>
        <a:ea typeface="+mn-ea"/>
        <a:cs typeface="+mn-cs"/>
      </a:defRPr>
    </a:lvl2pPr>
    <a:lvl3pPr marL="2238416" algn="l" defTabSz="2238416" rtl="0" eaLnBrk="1" latinLnBrk="0" hangingPunct="1">
      <a:defRPr sz="4406" kern="1200">
        <a:solidFill>
          <a:schemeClr val="tx1"/>
        </a:solidFill>
        <a:latin typeface="+mn-lt"/>
        <a:ea typeface="+mn-ea"/>
        <a:cs typeface="+mn-cs"/>
      </a:defRPr>
    </a:lvl3pPr>
    <a:lvl4pPr marL="3357624" algn="l" defTabSz="2238416" rtl="0" eaLnBrk="1" latinLnBrk="0" hangingPunct="1">
      <a:defRPr sz="4406" kern="1200">
        <a:solidFill>
          <a:schemeClr val="tx1"/>
        </a:solidFill>
        <a:latin typeface="+mn-lt"/>
        <a:ea typeface="+mn-ea"/>
        <a:cs typeface="+mn-cs"/>
      </a:defRPr>
    </a:lvl4pPr>
    <a:lvl5pPr marL="4476832" algn="l" defTabSz="2238416" rtl="0" eaLnBrk="1" latinLnBrk="0" hangingPunct="1">
      <a:defRPr sz="4406" kern="1200">
        <a:solidFill>
          <a:schemeClr val="tx1"/>
        </a:solidFill>
        <a:latin typeface="+mn-lt"/>
        <a:ea typeface="+mn-ea"/>
        <a:cs typeface="+mn-cs"/>
      </a:defRPr>
    </a:lvl5pPr>
    <a:lvl6pPr marL="5596040" algn="l" defTabSz="2238416" rtl="0" eaLnBrk="1" latinLnBrk="0" hangingPunct="1">
      <a:defRPr sz="4406" kern="1200">
        <a:solidFill>
          <a:schemeClr val="tx1"/>
        </a:solidFill>
        <a:latin typeface="+mn-lt"/>
        <a:ea typeface="+mn-ea"/>
        <a:cs typeface="+mn-cs"/>
      </a:defRPr>
    </a:lvl6pPr>
    <a:lvl7pPr marL="6715248" algn="l" defTabSz="2238416" rtl="0" eaLnBrk="1" latinLnBrk="0" hangingPunct="1">
      <a:defRPr sz="4406" kern="1200">
        <a:solidFill>
          <a:schemeClr val="tx1"/>
        </a:solidFill>
        <a:latin typeface="+mn-lt"/>
        <a:ea typeface="+mn-ea"/>
        <a:cs typeface="+mn-cs"/>
      </a:defRPr>
    </a:lvl7pPr>
    <a:lvl8pPr marL="7834457" algn="l" defTabSz="2238416" rtl="0" eaLnBrk="1" latinLnBrk="0" hangingPunct="1">
      <a:defRPr sz="4406" kern="1200">
        <a:solidFill>
          <a:schemeClr val="tx1"/>
        </a:solidFill>
        <a:latin typeface="+mn-lt"/>
        <a:ea typeface="+mn-ea"/>
        <a:cs typeface="+mn-cs"/>
      </a:defRPr>
    </a:lvl8pPr>
    <a:lvl9pPr marL="8953664" algn="l" defTabSz="2238416" rtl="0" eaLnBrk="1" latinLnBrk="0" hangingPunct="1">
      <a:defRPr sz="44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700"/>
    <a:srgbClr val="DBEDF4"/>
    <a:srgbClr val="D9EBF2"/>
    <a:srgbClr val="E1E8EE"/>
    <a:srgbClr val="E5E8EE"/>
    <a:srgbClr val="DBE8EA"/>
    <a:srgbClr val="E2E5E8"/>
    <a:srgbClr val="E3EBF7"/>
    <a:srgbClr val="D3E8E7"/>
    <a:srgbClr val="DFE8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8"/>
  </p:normalViewPr>
  <p:slideViewPr>
    <p:cSldViewPr snapToGrid="0" snapToObjects="1" showGuides="1">
      <p:cViewPr>
        <p:scale>
          <a:sx n="50" d="100"/>
          <a:sy n="50" d="100"/>
        </p:scale>
        <p:origin x="29" y="-25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18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7596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80160"/>
            <a:ext cx="8847534" cy="4480560"/>
          </a:xfrm>
        </p:spPr>
        <p:txBody>
          <a:bodyPr anchor="b"/>
          <a:lstStyle>
            <a:lvl1pPr>
              <a:defRPr sz="8960"/>
            </a:lvl1pPr>
          </a:lstStyle>
          <a:p>
            <a:r>
              <a:rPr lang="en-US"/>
              <a:t>Click to edit Master title style</a:t>
            </a:r>
            <a:endParaRPr lang="en-US" dirty="0"/>
          </a:p>
        </p:txBody>
      </p:sp>
      <p:sp>
        <p:nvSpPr>
          <p:cNvPr id="3" name="Content Placeholder 2"/>
          <p:cNvSpPr>
            <a:spLocks noGrp="1"/>
          </p:cNvSpPr>
          <p:nvPr>
            <p:ph idx="1"/>
          </p:nvPr>
        </p:nvSpPr>
        <p:spPr>
          <a:xfrm>
            <a:off x="11662173" y="2764794"/>
            <a:ext cx="13887450" cy="13646150"/>
          </a:xfrm>
        </p:spPr>
        <p:txBody>
          <a:bodyPr/>
          <a:lstStyle>
            <a:lvl1pPr>
              <a:defRPr sz="8960"/>
            </a:lvl1pPr>
            <a:lvl2pPr>
              <a:defRPr sz="7840"/>
            </a:lvl2pPr>
            <a:lvl3pPr>
              <a:defRPr sz="6720"/>
            </a:lvl3pPr>
            <a:lvl4pPr>
              <a:defRPr sz="5600"/>
            </a:lvl4pPr>
            <a:lvl5pPr>
              <a:defRPr sz="5600"/>
            </a:lvl5pPr>
            <a:lvl6pPr>
              <a:defRPr sz="5600"/>
            </a:lvl6pPr>
            <a:lvl7pPr>
              <a:defRPr sz="5600"/>
            </a:lvl7pPr>
            <a:lvl8pPr>
              <a:defRPr sz="5600"/>
            </a:lvl8pPr>
            <a:lvl9pPr>
              <a:defRPr sz="5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5760720"/>
            <a:ext cx="8847534"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6152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80160"/>
            <a:ext cx="8847534" cy="4480560"/>
          </a:xfrm>
        </p:spPr>
        <p:txBody>
          <a:bodyPr anchor="b"/>
          <a:lstStyle>
            <a:lvl1pPr>
              <a:defRPr sz="89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2764794"/>
            <a:ext cx="13887450" cy="13646150"/>
          </a:xfrm>
        </p:spPr>
        <p:txBody>
          <a:bodyPr anchor="t"/>
          <a:lstStyle>
            <a:lvl1pPr marL="0" indent="0">
              <a:buNone/>
              <a:defRPr sz="8960"/>
            </a:lvl1pPr>
            <a:lvl2pPr marL="1280160" indent="0">
              <a:buNone/>
              <a:defRPr sz="7840"/>
            </a:lvl2pPr>
            <a:lvl3pPr marL="2560320" indent="0">
              <a:buNone/>
              <a:defRPr sz="6720"/>
            </a:lvl3pPr>
            <a:lvl4pPr marL="3840480" indent="0">
              <a:buNone/>
              <a:defRPr sz="5600"/>
            </a:lvl4pPr>
            <a:lvl5pPr marL="5120640" indent="0">
              <a:buNone/>
              <a:defRPr sz="5600"/>
            </a:lvl5pPr>
            <a:lvl6pPr marL="6400800" indent="0">
              <a:buNone/>
              <a:defRPr sz="5600"/>
            </a:lvl6pPr>
            <a:lvl7pPr marL="7680960" indent="0">
              <a:buNone/>
              <a:defRPr sz="5600"/>
            </a:lvl7pPr>
            <a:lvl8pPr marL="8961120" indent="0">
              <a:buNone/>
              <a:defRPr sz="5600"/>
            </a:lvl8pPr>
            <a:lvl9pPr marL="10241280" indent="0">
              <a:buNone/>
              <a:defRPr sz="5600"/>
            </a:lvl9pPr>
          </a:lstStyle>
          <a:p>
            <a:r>
              <a:rPr lang="en-US"/>
              <a:t>Click icon to add picture</a:t>
            </a:r>
            <a:endParaRPr lang="en-US" dirty="0"/>
          </a:p>
        </p:txBody>
      </p:sp>
      <p:sp>
        <p:nvSpPr>
          <p:cNvPr id="4" name="Text Placeholder 3"/>
          <p:cNvSpPr>
            <a:spLocks noGrp="1"/>
          </p:cNvSpPr>
          <p:nvPr>
            <p:ph type="body" sz="half" idx="2"/>
          </p:nvPr>
        </p:nvSpPr>
        <p:spPr>
          <a:xfrm>
            <a:off x="1889523" y="5760720"/>
            <a:ext cx="8847534"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0532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260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022350"/>
            <a:ext cx="5915025" cy="162731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022350"/>
            <a:ext cx="17402175" cy="162731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04383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84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 COLUMN -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247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142616"/>
            <a:ext cx="23317200" cy="6685280"/>
          </a:xfrm>
        </p:spPr>
        <p:txBody>
          <a:bodyPr anchor="b"/>
          <a:lstStyle>
            <a:lvl1pPr algn="ctr">
              <a:defRPr sz="16800"/>
            </a:lvl1pPr>
          </a:lstStyle>
          <a:p>
            <a:r>
              <a:rPr lang="en-US"/>
              <a:t>Click to edit Master title style</a:t>
            </a:r>
            <a:endParaRPr lang="en-US" dirty="0"/>
          </a:p>
        </p:txBody>
      </p:sp>
      <p:sp>
        <p:nvSpPr>
          <p:cNvPr id="3" name="Subtitle 2"/>
          <p:cNvSpPr>
            <a:spLocks noGrp="1"/>
          </p:cNvSpPr>
          <p:nvPr>
            <p:ph type="subTitle" idx="1"/>
          </p:nvPr>
        </p:nvSpPr>
        <p:spPr>
          <a:xfrm>
            <a:off x="3429000" y="10085706"/>
            <a:ext cx="20574000" cy="4636134"/>
          </a:xfrm>
        </p:spPr>
        <p:txBody>
          <a:bodyPr/>
          <a:lstStyle>
            <a:lvl1pPr marL="0" indent="0" algn="ctr">
              <a:buNone/>
              <a:defRPr sz="6720"/>
            </a:lvl1pPr>
            <a:lvl2pPr marL="1280160" indent="0" algn="ctr">
              <a:buNone/>
              <a:defRPr sz="5600"/>
            </a:lvl2pPr>
            <a:lvl3pPr marL="2560320" indent="0" algn="ctr">
              <a:buNone/>
              <a:defRPr sz="5040"/>
            </a:lvl3pPr>
            <a:lvl4pPr marL="3840480" indent="0" algn="ctr">
              <a:buNone/>
              <a:defRPr sz="4480"/>
            </a:lvl4pPr>
            <a:lvl5pPr marL="5120640" indent="0" algn="ctr">
              <a:buNone/>
              <a:defRPr sz="4480"/>
            </a:lvl5pPr>
            <a:lvl6pPr marL="6400800" indent="0" algn="ctr">
              <a:buNone/>
              <a:defRPr sz="4480"/>
            </a:lvl6pPr>
            <a:lvl7pPr marL="7680960" indent="0" algn="ctr">
              <a:buNone/>
              <a:defRPr sz="4480"/>
            </a:lvl7pPr>
            <a:lvl8pPr marL="8961120" indent="0" algn="ctr">
              <a:buNone/>
              <a:defRPr sz="4480"/>
            </a:lvl8pPr>
            <a:lvl9pPr marL="10241280" indent="0" algn="ctr">
              <a:buNone/>
              <a:defRPr sz="44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331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357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4787270"/>
            <a:ext cx="23660100" cy="7987664"/>
          </a:xfrm>
        </p:spPr>
        <p:txBody>
          <a:bodyPr anchor="b"/>
          <a:lstStyle>
            <a:lvl1pPr>
              <a:defRPr sz="16800"/>
            </a:lvl1pPr>
          </a:lstStyle>
          <a:p>
            <a:r>
              <a:rPr lang="en-US"/>
              <a:t>Click to edit Master title style</a:t>
            </a:r>
            <a:endParaRPr lang="en-US" dirty="0"/>
          </a:p>
        </p:txBody>
      </p:sp>
      <p:sp>
        <p:nvSpPr>
          <p:cNvPr id="3" name="Text Placeholder 2"/>
          <p:cNvSpPr>
            <a:spLocks noGrp="1"/>
          </p:cNvSpPr>
          <p:nvPr>
            <p:ph type="body" idx="1"/>
          </p:nvPr>
        </p:nvSpPr>
        <p:spPr>
          <a:xfrm>
            <a:off x="1871664" y="12850500"/>
            <a:ext cx="23660100" cy="4200524"/>
          </a:xfrm>
        </p:spPr>
        <p:txBody>
          <a:bodyPr/>
          <a:lstStyle>
            <a:lvl1pPr marL="0" indent="0">
              <a:buNone/>
              <a:defRPr sz="6720">
                <a:solidFill>
                  <a:schemeClr val="tx1"/>
                </a:solidFill>
              </a:defRPr>
            </a:lvl1pPr>
            <a:lvl2pPr marL="1280160" indent="0">
              <a:buNone/>
              <a:defRPr sz="5600">
                <a:solidFill>
                  <a:schemeClr val="tx1">
                    <a:tint val="75000"/>
                  </a:schemeClr>
                </a:solidFill>
              </a:defRPr>
            </a:lvl2pPr>
            <a:lvl3pPr marL="2560320" indent="0">
              <a:buNone/>
              <a:defRPr sz="5040">
                <a:solidFill>
                  <a:schemeClr val="tx1">
                    <a:tint val="75000"/>
                  </a:schemeClr>
                </a:solidFill>
              </a:defRPr>
            </a:lvl3pPr>
            <a:lvl4pPr marL="3840480" indent="0">
              <a:buNone/>
              <a:defRPr sz="4480">
                <a:solidFill>
                  <a:schemeClr val="tx1">
                    <a:tint val="75000"/>
                  </a:schemeClr>
                </a:solidFill>
              </a:defRPr>
            </a:lvl4pPr>
            <a:lvl5pPr marL="5120640" indent="0">
              <a:buNone/>
              <a:defRPr sz="4480">
                <a:solidFill>
                  <a:schemeClr val="tx1">
                    <a:tint val="75000"/>
                  </a:schemeClr>
                </a:solidFill>
              </a:defRPr>
            </a:lvl5pPr>
            <a:lvl6pPr marL="6400800" indent="0">
              <a:buNone/>
              <a:defRPr sz="4480">
                <a:solidFill>
                  <a:schemeClr val="tx1">
                    <a:tint val="75000"/>
                  </a:schemeClr>
                </a:solidFill>
              </a:defRPr>
            </a:lvl6pPr>
            <a:lvl7pPr marL="7680960" indent="0">
              <a:buNone/>
              <a:defRPr sz="4480">
                <a:solidFill>
                  <a:schemeClr val="tx1">
                    <a:tint val="75000"/>
                  </a:schemeClr>
                </a:solidFill>
              </a:defRPr>
            </a:lvl7pPr>
            <a:lvl8pPr marL="8961120" indent="0">
              <a:buNone/>
              <a:defRPr sz="4480">
                <a:solidFill>
                  <a:schemeClr val="tx1">
                    <a:tint val="75000"/>
                  </a:schemeClr>
                </a:solidFill>
              </a:defRPr>
            </a:lvl8pPr>
            <a:lvl9pPr marL="1024128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032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5111750"/>
            <a:ext cx="1165860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5111750"/>
            <a:ext cx="1165860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794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022354"/>
            <a:ext cx="23660100" cy="37115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4707256"/>
            <a:ext cx="11605020"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4" name="Content Placeholder 3"/>
          <p:cNvSpPr>
            <a:spLocks noGrp="1"/>
          </p:cNvSpPr>
          <p:nvPr>
            <p:ph sz="half" idx="2"/>
          </p:nvPr>
        </p:nvSpPr>
        <p:spPr>
          <a:xfrm>
            <a:off x="1889526" y="7014210"/>
            <a:ext cx="11605020"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4707256"/>
            <a:ext cx="11662173"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6" name="Content Placeholder 5"/>
          <p:cNvSpPr>
            <a:spLocks noGrp="1"/>
          </p:cNvSpPr>
          <p:nvPr>
            <p:ph sz="quarter" idx="4"/>
          </p:nvPr>
        </p:nvSpPr>
        <p:spPr>
          <a:xfrm>
            <a:off x="13887452" y="7014210"/>
            <a:ext cx="11662173"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6759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478318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3.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783060"/>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63" userDrawn="1">
          <p15:clr>
            <a:srgbClr val="F26B43"/>
          </p15:clr>
        </p15:guide>
        <p15:guide id="3" pos="694" userDrawn="1">
          <p15:clr>
            <a:srgbClr val="F26B43"/>
          </p15:clr>
        </p15:guide>
        <p15:guide id="4" pos="4024" userDrawn="1">
          <p15:clr>
            <a:srgbClr val="F26B43"/>
          </p15:clr>
        </p15:guide>
        <p15:guide id="5" pos="4641" userDrawn="1">
          <p15:clr>
            <a:srgbClr val="F26B43"/>
          </p15:clr>
        </p15:guide>
        <p15:guide id="6" pos="4873" userDrawn="1">
          <p15:clr>
            <a:srgbClr val="F26B43"/>
          </p15:clr>
        </p15:guide>
        <p15:guide id="7" pos="8203" userDrawn="1">
          <p15:clr>
            <a:srgbClr val="F26B43"/>
          </p15:clr>
        </p15:guide>
        <p15:guide id="8" pos="4256" userDrawn="1">
          <p15:clr>
            <a:srgbClr val="F26B43"/>
          </p15:clr>
        </p15:guide>
        <p15:guide id="9" pos="8447" userDrawn="1">
          <p15:clr>
            <a:srgbClr val="F26B43"/>
          </p15:clr>
        </p15:guide>
        <p15:guide id="10" pos="8833" userDrawn="1">
          <p15:clr>
            <a:srgbClr val="F26B43"/>
          </p15:clr>
        </p15:guide>
        <p15:guide id="11" pos="9064" userDrawn="1">
          <p15:clr>
            <a:srgbClr val="F26B43"/>
          </p15:clr>
        </p15:guide>
        <p15:guide id="12" pos="12394" userDrawn="1">
          <p15:clr>
            <a:srgbClr val="F26B43"/>
          </p15:clr>
        </p15:guide>
        <p15:guide id="13" pos="12626" userDrawn="1">
          <p15:clr>
            <a:srgbClr val="F26B43"/>
          </p15:clr>
        </p15:guide>
        <p15:guide id="14" pos="13011" userDrawn="1">
          <p15:clr>
            <a:srgbClr val="F26B43"/>
          </p15:clr>
        </p15:guide>
        <p15:guide id="15" pos="13243" userDrawn="1">
          <p15:clr>
            <a:srgbClr val="F26B43"/>
          </p15:clr>
        </p15:guide>
        <p15:guide id="16" pos="16586" userDrawn="1">
          <p15:clr>
            <a:srgbClr val="F26B43"/>
          </p15:clr>
        </p15:guide>
        <p15:guide id="17" pos="16817" userDrawn="1">
          <p15:clr>
            <a:srgbClr val="F26B43"/>
          </p15:clr>
        </p15:guide>
        <p15:guide id="18" orient="horz" pos="576" userDrawn="1">
          <p15:clr>
            <a:srgbClr val="F26B43"/>
          </p15:clr>
        </p15:guide>
        <p15:guide id="19" orient="horz" pos="2160" userDrawn="1">
          <p15:clr>
            <a:srgbClr val="F26B43"/>
          </p15:clr>
        </p15:guide>
        <p15:guide id="20" orient="horz" pos="2016" userDrawn="1">
          <p15:clr>
            <a:srgbClr val="F26B43"/>
          </p15:clr>
        </p15:guide>
        <p15:guide id="21" orient="horz" pos="2592" userDrawn="1">
          <p15:clr>
            <a:srgbClr val="F26B43"/>
          </p15:clr>
        </p15:guide>
        <p15:guide id="22" orient="horz" pos="2736" userDrawn="1">
          <p15:clr>
            <a:srgbClr val="F26B43"/>
          </p15:clr>
        </p15:guide>
        <p15:guide id="23" orient="horz" pos="11664" userDrawn="1">
          <p15:clr>
            <a:srgbClr val="F26B43"/>
          </p15:clr>
        </p15:guide>
        <p15:guide id="24" orient="horz" pos="115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670426"/>
      </p:ext>
    </p:extLst>
  </p:cSld>
  <p:clrMap bg1="lt1" tx1="dk1" bg2="lt2" tx2="dk2" accent1="accent1" accent2="accent2" accent3="accent3" accent4="accent4" accent5="accent5" accent6="accent6" hlink="hlink" folHlink="folHlink"/>
  <p:sldLayoutIdLst>
    <p:sldLayoutId id="2147483665" r:id="rId1"/>
    <p:sldLayoutId id="2147483667" r:id="rId2"/>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63" userDrawn="1">
          <p15:clr>
            <a:srgbClr val="F26B43"/>
          </p15:clr>
        </p15:guide>
        <p15:guide id="3" pos="694" userDrawn="1">
          <p15:clr>
            <a:srgbClr val="F26B43"/>
          </p15:clr>
        </p15:guide>
        <p15:guide id="4" pos="4629" userDrawn="1">
          <p15:clr>
            <a:srgbClr val="F26B43"/>
          </p15:clr>
        </p15:guide>
        <p15:guide id="5" pos="4860" userDrawn="1">
          <p15:clr>
            <a:srgbClr val="F26B43"/>
          </p15:clr>
        </p15:guide>
        <p15:guide id="6" pos="5246" userDrawn="1">
          <p15:clr>
            <a:srgbClr val="F26B43"/>
          </p15:clr>
        </p15:guide>
        <p15:guide id="7" pos="5477" userDrawn="1">
          <p15:clr>
            <a:srgbClr val="F26B43"/>
          </p15:clr>
        </p15:guide>
        <p15:guide id="8" pos="11803" userDrawn="1">
          <p15:clr>
            <a:srgbClr val="F26B43"/>
          </p15:clr>
        </p15:guide>
        <p15:guide id="9" pos="12021" userDrawn="1">
          <p15:clr>
            <a:srgbClr val="F26B43"/>
          </p15:clr>
        </p15:guide>
        <p15:guide id="10" pos="12420" userDrawn="1">
          <p15:clr>
            <a:srgbClr val="F26B43"/>
          </p15:clr>
        </p15:guide>
        <p15:guide id="11" pos="12651" userDrawn="1">
          <p15:clr>
            <a:srgbClr val="F26B43"/>
          </p15:clr>
        </p15:guide>
        <p15:guide id="12" pos="16586" userDrawn="1">
          <p15:clr>
            <a:srgbClr val="F26B43"/>
          </p15:clr>
        </p15:guide>
        <p15:guide id="13" pos="16817" userDrawn="1">
          <p15:clr>
            <a:srgbClr val="F26B43"/>
          </p15:clr>
        </p15:guide>
        <p15:guide id="14" orient="horz" pos="576" userDrawn="1">
          <p15:clr>
            <a:srgbClr val="F26B43"/>
          </p15:clr>
        </p15:guide>
        <p15:guide id="15" orient="horz" pos="2016" userDrawn="1">
          <p15:clr>
            <a:srgbClr val="F26B43"/>
          </p15:clr>
        </p15:guide>
        <p15:guide id="16" orient="horz" pos="2160" userDrawn="1">
          <p15:clr>
            <a:srgbClr val="F26B43"/>
          </p15:clr>
        </p15:guide>
        <p15:guide id="17" orient="horz" pos="2592" userDrawn="1">
          <p15:clr>
            <a:srgbClr val="F26B43"/>
          </p15:clr>
        </p15:guide>
        <p15:guide id="18" orient="horz" pos="2736" userDrawn="1">
          <p15:clr>
            <a:srgbClr val="F26B43"/>
          </p15:clr>
        </p15:guide>
        <p15:guide id="19" orient="horz" pos="11664" userDrawn="1">
          <p15:clr>
            <a:srgbClr val="F26B43"/>
          </p15:clr>
        </p15:guide>
        <p15:guide id="20" orient="horz" pos="1152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022354"/>
            <a:ext cx="23660100" cy="37115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5111750"/>
            <a:ext cx="23660100" cy="12183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17797784"/>
            <a:ext cx="6172200" cy="1022350"/>
          </a:xfrm>
          <a:prstGeom prst="rect">
            <a:avLst/>
          </a:prstGeom>
        </p:spPr>
        <p:txBody>
          <a:bodyPr vert="horz" lIns="91440" tIns="45720" rIns="91440" bIns="45720" rtlCol="0" anchor="ctr"/>
          <a:lstStyle>
            <a:lvl1pPr algn="l">
              <a:defRPr sz="3360">
                <a:solidFill>
                  <a:schemeClr val="tx1">
                    <a:tint val="75000"/>
                  </a:schemeClr>
                </a:solidFill>
              </a:defRPr>
            </a:lvl1pPr>
          </a:lstStyle>
          <a:p>
            <a:fld id="{C764DE79-268F-4C1A-8933-263129D2AF90}" type="datetimeFigureOut">
              <a:rPr lang="en-US" dirty="0"/>
              <a:t>10/4/2024</a:t>
            </a:fld>
            <a:endParaRPr lang="en-US" dirty="0"/>
          </a:p>
        </p:txBody>
      </p:sp>
      <p:sp>
        <p:nvSpPr>
          <p:cNvPr id="5" name="Footer Placeholder 4"/>
          <p:cNvSpPr>
            <a:spLocks noGrp="1"/>
          </p:cNvSpPr>
          <p:nvPr>
            <p:ph type="ftr" sz="quarter" idx="3"/>
          </p:nvPr>
        </p:nvSpPr>
        <p:spPr>
          <a:xfrm>
            <a:off x="9086850" y="17797784"/>
            <a:ext cx="9258300" cy="1022350"/>
          </a:xfrm>
          <a:prstGeom prst="rect">
            <a:avLst/>
          </a:prstGeom>
        </p:spPr>
        <p:txBody>
          <a:bodyPr vert="horz" lIns="91440" tIns="45720" rIns="91440" bIns="45720" rtlCol="0" anchor="ctr"/>
          <a:lstStyle>
            <a:lvl1pPr algn="ctr">
              <a:defRPr sz="33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373850" y="17797784"/>
            <a:ext cx="6172200" cy="1022350"/>
          </a:xfrm>
          <a:prstGeom prst="rect">
            <a:avLst/>
          </a:prstGeom>
        </p:spPr>
        <p:txBody>
          <a:bodyPr vert="horz" lIns="91440" tIns="45720" rIns="91440" bIns="45720" rtlCol="0" anchor="ctr"/>
          <a:lstStyle>
            <a:lvl1pPr algn="r">
              <a:defRPr sz="33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5936758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l" defTabSz="2560320" rtl="0" eaLnBrk="1" latinLnBrk="0" hangingPunct="1">
        <a:lnSpc>
          <a:spcPct val="90000"/>
        </a:lnSpc>
        <a:spcBef>
          <a:spcPct val="0"/>
        </a:spcBef>
        <a:buNone/>
        <a:defRPr sz="12320" kern="1200">
          <a:solidFill>
            <a:schemeClr val="tx1"/>
          </a:solidFill>
          <a:latin typeface="+mj-lt"/>
          <a:ea typeface="+mj-ea"/>
          <a:cs typeface="+mj-cs"/>
        </a:defRPr>
      </a:lvl1pPr>
    </p:titleStyle>
    <p:bodyStyle>
      <a:lvl1pPr marL="640080" indent="-640080" algn="l" defTabSz="2560320" rtl="0" eaLnBrk="1" latinLnBrk="0" hangingPunct="1">
        <a:lnSpc>
          <a:spcPct val="90000"/>
        </a:lnSpc>
        <a:spcBef>
          <a:spcPts val="2800"/>
        </a:spcBef>
        <a:buFont typeface="Arial" panose="020B0604020202020204" pitchFamily="34" charset="0"/>
        <a:buChar char="•"/>
        <a:defRPr sz="7840" kern="1200">
          <a:solidFill>
            <a:schemeClr val="tx1"/>
          </a:solidFill>
          <a:latin typeface="+mn-lt"/>
          <a:ea typeface="+mn-ea"/>
          <a:cs typeface="+mn-cs"/>
        </a:defRPr>
      </a:lvl1pPr>
      <a:lvl2pPr marL="1920240" indent="-640080" algn="l" defTabSz="2560320" rtl="0" eaLnBrk="1" latinLnBrk="0" hangingPunct="1">
        <a:lnSpc>
          <a:spcPct val="90000"/>
        </a:lnSpc>
        <a:spcBef>
          <a:spcPts val="1400"/>
        </a:spcBef>
        <a:buFont typeface="Arial" panose="020B0604020202020204" pitchFamily="34" charset="0"/>
        <a:buChar char="•"/>
        <a:defRPr sz="6720" kern="1200">
          <a:solidFill>
            <a:schemeClr val="tx1"/>
          </a:solidFill>
          <a:latin typeface="+mn-lt"/>
          <a:ea typeface="+mn-ea"/>
          <a:cs typeface="+mn-cs"/>
        </a:defRPr>
      </a:lvl2pPr>
      <a:lvl3pPr marL="3200400" indent="-640080" algn="l" defTabSz="2560320" rtl="0" eaLnBrk="1" latinLnBrk="0" hangingPunct="1">
        <a:lnSpc>
          <a:spcPct val="90000"/>
        </a:lnSpc>
        <a:spcBef>
          <a:spcPts val="1400"/>
        </a:spcBef>
        <a:buFont typeface="Arial" panose="020B0604020202020204" pitchFamily="34" charset="0"/>
        <a:buChar char="•"/>
        <a:defRPr sz="5600" kern="1200">
          <a:solidFill>
            <a:schemeClr val="tx1"/>
          </a:solidFill>
          <a:latin typeface="+mn-lt"/>
          <a:ea typeface="+mn-ea"/>
          <a:cs typeface="+mn-cs"/>
        </a:defRPr>
      </a:lvl3pPr>
      <a:lvl4pPr marL="44805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4pPr>
      <a:lvl5pPr marL="576072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5pPr>
      <a:lvl6pPr marL="704088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6pPr>
      <a:lvl7pPr marL="832104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7pPr>
      <a:lvl8pPr marL="960120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8pPr>
      <a:lvl9pPr marL="108813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9pPr>
    </p:bodyStyle>
    <p:otherStyle>
      <a:defPPr>
        <a:defRPr lang="en-US"/>
      </a:defPPr>
      <a:lvl1pPr marL="0" algn="l" defTabSz="2560320" rtl="0" eaLnBrk="1" latinLnBrk="0" hangingPunct="1">
        <a:defRPr sz="5040" kern="1200">
          <a:solidFill>
            <a:schemeClr val="tx1"/>
          </a:solidFill>
          <a:latin typeface="+mn-lt"/>
          <a:ea typeface="+mn-ea"/>
          <a:cs typeface="+mn-cs"/>
        </a:defRPr>
      </a:lvl1pPr>
      <a:lvl2pPr marL="1280160" algn="l" defTabSz="2560320" rtl="0" eaLnBrk="1" latinLnBrk="0" hangingPunct="1">
        <a:defRPr sz="5040" kern="1200">
          <a:solidFill>
            <a:schemeClr val="tx1"/>
          </a:solidFill>
          <a:latin typeface="+mn-lt"/>
          <a:ea typeface="+mn-ea"/>
          <a:cs typeface="+mn-cs"/>
        </a:defRPr>
      </a:lvl2pPr>
      <a:lvl3pPr marL="2560320" algn="l" defTabSz="2560320" rtl="0" eaLnBrk="1" latinLnBrk="0" hangingPunct="1">
        <a:defRPr sz="5040" kern="1200">
          <a:solidFill>
            <a:schemeClr val="tx1"/>
          </a:solidFill>
          <a:latin typeface="+mn-lt"/>
          <a:ea typeface="+mn-ea"/>
          <a:cs typeface="+mn-cs"/>
        </a:defRPr>
      </a:lvl3pPr>
      <a:lvl4pPr marL="3840480" algn="l" defTabSz="2560320" rtl="0" eaLnBrk="1" latinLnBrk="0" hangingPunct="1">
        <a:defRPr sz="5040" kern="1200">
          <a:solidFill>
            <a:schemeClr val="tx1"/>
          </a:solidFill>
          <a:latin typeface="+mn-lt"/>
          <a:ea typeface="+mn-ea"/>
          <a:cs typeface="+mn-cs"/>
        </a:defRPr>
      </a:lvl4pPr>
      <a:lvl5pPr marL="5120640" algn="l" defTabSz="2560320" rtl="0" eaLnBrk="1" latinLnBrk="0" hangingPunct="1">
        <a:defRPr sz="5040" kern="1200">
          <a:solidFill>
            <a:schemeClr val="tx1"/>
          </a:solidFill>
          <a:latin typeface="+mn-lt"/>
          <a:ea typeface="+mn-ea"/>
          <a:cs typeface="+mn-cs"/>
        </a:defRPr>
      </a:lvl5pPr>
      <a:lvl6pPr marL="6400800" algn="l" defTabSz="2560320" rtl="0" eaLnBrk="1" latinLnBrk="0" hangingPunct="1">
        <a:defRPr sz="5040" kern="1200">
          <a:solidFill>
            <a:schemeClr val="tx1"/>
          </a:solidFill>
          <a:latin typeface="+mn-lt"/>
          <a:ea typeface="+mn-ea"/>
          <a:cs typeface="+mn-cs"/>
        </a:defRPr>
      </a:lvl6pPr>
      <a:lvl7pPr marL="7680960" algn="l" defTabSz="2560320" rtl="0" eaLnBrk="1" latinLnBrk="0" hangingPunct="1">
        <a:defRPr sz="5040" kern="1200">
          <a:solidFill>
            <a:schemeClr val="tx1"/>
          </a:solidFill>
          <a:latin typeface="+mn-lt"/>
          <a:ea typeface="+mn-ea"/>
          <a:cs typeface="+mn-cs"/>
        </a:defRPr>
      </a:lvl7pPr>
      <a:lvl8pPr marL="8961120" algn="l" defTabSz="2560320" rtl="0" eaLnBrk="1" latinLnBrk="0" hangingPunct="1">
        <a:defRPr sz="5040" kern="1200">
          <a:solidFill>
            <a:schemeClr val="tx1"/>
          </a:solidFill>
          <a:latin typeface="+mn-lt"/>
          <a:ea typeface="+mn-ea"/>
          <a:cs typeface="+mn-cs"/>
        </a:defRPr>
      </a:lvl8pPr>
      <a:lvl9pPr marL="10241280" algn="l" defTabSz="2560320" rtl="0" eaLnBrk="1" latinLnBrk="0" hangingPunct="1">
        <a:defRPr sz="50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664" userDrawn="1">
          <p15:clr>
            <a:srgbClr val="F26B43"/>
          </p15:clr>
        </p15:guide>
        <p15:guide id="2" pos="463" userDrawn="1">
          <p15:clr>
            <a:srgbClr val="F26B43"/>
          </p15:clr>
        </p15:guide>
        <p15:guide id="3" pos="694" userDrawn="1">
          <p15:clr>
            <a:srgbClr val="F26B43"/>
          </p15:clr>
        </p15:guide>
        <p15:guide id="4" pos="5374" userDrawn="1">
          <p15:clr>
            <a:srgbClr val="F26B43"/>
          </p15:clr>
        </p15:guide>
        <p15:guide id="5" pos="5606" userDrawn="1">
          <p15:clr>
            <a:srgbClr val="F26B43"/>
          </p15:clr>
        </p15:guide>
        <p15:guide id="6" pos="6069" userDrawn="1">
          <p15:clr>
            <a:srgbClr val="F26B43"/>
          </p15:clr>
        </p15:guide>
        <p15:guide id="7" pos="6300" userDrawn="1">
          <p15:clr>
            <a:srgbClr val="F26B43"/>
          </p15:clr>
        </p15:guide>
        <p15:guide id="8" pos="16586" userDrawn="1">
          <p15:clr>
            <a:srgbClr val="F26B43"/>
          </p15:clr>
        </p15:guide>
        <p15:guide id="9" pos="16817" userDrawn="1">
          <p15:clr>
            <a:srgbClr val="F26B43"/>
          </p15:clr>
        </p15:guide>
        <p15:guide id="10" orient="horz" pos="432" userDrawn="1">
          <p15:clr>
            <a:srgbClr val="F26B43"/>
          </p15:clr>
        </p15:guide>
        <p15:guide id="11" orient="horz" pos="576" userDrawn="1">
          <p15:clr>
            <a:srgbClr val="F26B43"/>
          </p15:clr>
        </p15:guide>
        <p15:guide id="12" orient="horz" pos="2160" userDrawn="1">
          <p15:clr>
            <a:srgbClr val="F26B43"/>
          </p15:clr>
        </p15:guide>
        <p15:guide id="13" orient="horz" pos="2016" userDrawn="1">
          <p15:clr>
            <a:srgbClr val="F26B43"/>
          </p15:clr>
        </p15:guide>
        <p15:guide id="14" orient="horz" pos="2592" userDrawn="1">
          <p15:clr>
            <a:srgbClr val="F26B43"/>
          </p15:clr>
        </p15:guide>
        <p15:guide id="15" orient="horz" pos="2736" userDrawn="1">
          <p15:clr>
            <a:srgbClr val="F26B43"/>
          </p15:clr>
        </p15:guide>
        <p15:guide id="16" orient="horz" pos="11520" userDrawn="1">
          <p15:clr>
            <a:srgbClr val="F26B43"/>
          </p15:clr>
        </p15:guide>
        <p15:guide id="17" pos="10980" userDrawn="1">
          <p15:clr>
            <a:srgbClr val="F26B43"/>
          </p15:clr>
        </p15:guide>
        <p15:guide id="18" pos="11211" userDrawn="1">
          <p15:clr>
            <a:srgbClr val="F26B43"/>
          </p15:clr>
        </p15:guide>
        <p15:guide id="19" pos="11674" userDrawn="1">
          <p15:clr>
            <a:srgbClr val="F26B43"/>
          </p15:clr>
        </p15:guide>
        <p15:guide id="20" pos="1190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www.iaea.org/bulletin/magnetic-fusion-confinement-with-tokamaks-and-stellarato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721B937-827D-314B-B2ED-2E7548C9EE25}"/>
                  </a:ext>
                </a:extLst>
              </p:cNvPr>
              <p:cNvSpPr txBox="1"/>
              <p:nvPr/>
            </p:nvSpPr>
            <p:spPr>
              <a:xfrm>
                <a:off x="1106806" y="4122090"/>
                <a:ext cx="7424454" cy="4770537"/>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In their ideal form, the magnetohydrodynamic (MHD) equations model the evolution of plasmas with varying density (</a:t>
                </a:r>
                <a14:m>
                  <m:oMath xmlns:m="http://schemas.openxmlformats.org/officeDocument/2006/math">
                    <m:r>
                      <a:rPr lang="en-US" sz="1600" b="0" i="1" smtClean="0">
                        <a:latin typeface="Cambria Math" panose="02040503050406030204" pitchFamily="18" charset="0"/>
                        <a:cs typeface="Arial" panose="020B0604020202020204" pitchFamily="34" charset="0"/>
                      </a:rPr>
                      <m:t>𝜌</m:t>
                    </m:r>
                  </m:oMath>
                </a14:m>
                <a:r>
                  <a:rPr lang="en-US" sz="1600" dirty="0">
                    <a:latin typeface="Arial" panose="020B0604020202020204" pitchFamily="34" charset="0"/>
                    <a:cs typeface="Arial" panose="020B0604020202020204" pitchFamily="34" charset="0"/>
                  </a:rPr>
                  <a:t>), velocity (</a:t>
                </a:r>
                <a14:m>
                  <m:oMath xmlns:m="http://schemas.openxmlformats.org/officeDocument/2006/math">
                    <m:r>
                      <a:rPr lang="en-US" sz="1600" b="1" i="1" smtClean="0">
                        <a:latin typeface="Latin Modern Math" panose="02000503000000000000" pitchFamily="50" charset="0"/>
                        <a:ea typeface="Latin Modern Math" panose="02000503000000000000" pitchFamily="50" charset="0"/>
                        <a:cs typeface="Arial" panose="020B0604020202020204" pitchFamily="34" charset="0"/>
                      </a:rPr>
                      <m:t>𝒗</m:t>
                    </m:r>
                  </m:oMath>
                </a14:m>
                <a:r>
                  <a:rPr lang="en-US" sz="1600" dirty="0">
                    <a:latin typeface="Arial" panose="020B0604020202020204" pitchFamily="34" charset="0"/>
                    <a:cs typeface="Arial" panose="020B0604020202020204" pitchFamily="34" charset="0"/>
                  </a:rPr>
                  <a:t>), and magnetic fields (</a:t>
                </a:r>
                <a14:m>
                  <m:oMath xmlns:m="http://schemas.openxmlformats.org/officeDocument/2006/math">
                    <m:r>
                      <a:rPr lang="en-US" sz="1600" b="1" i="1" smtClean="0">
                        <a:latin typeface="Cambria Math" panose="02040503050406030204" pitchFamily="18" charset="0"/>
                        <a:cs typeface="Arial" panose="020B0604020202020204" pitchFamily="34" charset="0"/>
                      </a:rPr>
                      <m:t>𝑩</m:t>
                    </m:r>
                  </m:oMath>
                </a14:m>
                <a:r>
                  <a:rPr lang="en-US" sz="1600" dirty="0">
                    <a:latin typeface="Arial" panose="020B0604020202020204" pitchFamily="34" charset="0"/>
                    <a:cs typeface="Arial" panose="020B0604020202020204" pitchFamily="34" charset="0"/>
                  </a:rPr>
                  <a:t>). For large aspect ratio tokamaks, a multi-scale analysis can simplify these complex systems by separating out irrelevant degrees of freedom. Previous researchers, such as Strauss, have developed reduced MHD (RMHD) models using velocity and magnetic field stream functions. In this work, we use the framework of fast-slow systems to reveal a family of equivalent formal reduction processes for MHD. </a:t>
                </a:r>
              </a:p>
              <a:p>
                <a:r>
                  <a:rPr lang="en-US" sz="1600" dirty="0">
                    <a:latin typeface="Arial" panose="020B0604020202020204" pitchFamily="34" charset="0"/>
                    <a:cs typeface="Arial" panose="020B0604020202020204" pitchFamily="34" charset="0"/>
                  </a:rPr>
                  <a:t>        Our contributions include a) refining Strauss’s original arguments, b) introducing a new division of fast and slow dependent variables in several dynamical regimes, and c) demonstrating that this results in an infinite class of RMHD models. We retain a stream function description while incorporating a new representation for the density field. Finally, we show that for a given scaling, a choice of harmonic function is always required to suppress freedom in the toroidal magnetic field. Future work will extend these methods for use in stellarator physics by exploring the Hamiltonian and symplectic properties of slow manifolds. </a:t>
                </a:r>
              </a:p>
              <a:p>
                <a:endParaRPr lang="en-US" sz="1600" dirty="0">
                  <a:latin typeface="Arial" panose="020B0604020202020204" pitchFamily="34" charset="0"/>
                  <a:cs typeface="Arial" panose="020B0604020202020204" pitchFamily="34" charset="0"/>
                </a:endParaRPr>
              </a:p>
            </p:txBody>
          </p:sp>
        </mc:Choice>
        <mc:Fallback>
          <p:sp>
            <p:nvSpPr>
              <p:cNvPr id="6" name="TextBox 5">
                <a:extLst>
                  <a:ext uri="{FF2B5EF4-FFF2-40B4-BE49-F238E27FC236}">
                    <a16:creationId xmlns:a16="http://schemas.microsoft.com/office/drawing/2014/main" id="{6721B937-827D-314B-B2ED-2E7548C9EE25}"/>
                  </a:ext>
                </a:extLst>
              </p:cNvPr>
              <p:cNvSpPr txBox="1">
                <a:spLocks noRot="1" noChangeAspect="1" noMove="1" noResize="1" noEditPoints="1" noAdjustHandles="1" noChangeArrowheads="1" noChangeShapeType="1" noTextEdit="1"/>
              </p:cNvSpPr>
              <p:nvPr/>
            </p:nvSpPr>
            <p:spPr>
              <a:xfrm>
                <a:off x="1106806" y="4122090"/>
                <a:ext cx="7424454" cy="4770537"/>
              </a:xfrm>
              <a:prstGeom prst="rect">
                <a:avLst/>
              </a:prstGeom>
              <a:blipFill>
                <a:blip r:embed="rId2"/>
                <a:stretch>
                  <a:fillRect l="-493" r="-106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9B09C4E-8E27-C640-864E-578E1F8DE2A9}"/>
              </a:ext>
            </a:extLst>
          </p:cNvPr>
          <p:cNvSpPr txBox="1"/>
          <p:nvPr/>
        </p:nvSpPr>
        <p:spPr>
          <a:xfrm>
            <a:off x="1106805" y="9569729"/>
            <a:ext cx="7422196" cy="1323439"/>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In this project, we carry out a dimensional reduction of the MHD equations by finding a fast-slow split. This method reveals a freedom to reduce MHD in infinitely many equivalent ways. </a:t>
            </a:r>
          </a:p>
          <a:p>
            <a:endParaRPr lang="en-US" sz="16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74A298CE-07C7-084B-B72C-D7D120AA24D1}"/>
              </a:ext>
            </a:extLst>
          </p:cNvPr>
          <p:cNvSpPr txBox="1"/>
          <p:nvPr/>
        </p:nvSpPr>
        <p:spPr>
          <a:xfrm>
            <a:off x="18905824" y="14719255"/>
            <a:ext cx="7429499" cy="1323439"/>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I would like to thank Joshua Burby for his guidance and support throughout this project. Thank you also to the other researchers and students in my group, especially Finn Pinto, for our insightful conversations. </a:t>
            </a:r>
          </a:p>
          <a:p>
            <a:endParaRPr lang="en-US" sz="16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EF233BEC-D918-0A48-8894-42A92980A8AA}"/>
              </a:ext>
            </a:extLst>
          </p:cNvPr>
          <p:cNvSpPr txBox="1">
            <a:spLocks/>
          </p:cNvSpPr>
          <p:nvPr/>
        </p:nvSpPr>
        <p:spPr>
          <a:xfrm>
            <a:off x="18905824" y="16719068"/>
            <a:ext cx="7429499" cy="1569660"/>
          </a:xfrm>
          <a:prstGeom prst="rect">
            <a:avLst/>
          </a:prstGeom>
          <a:noFill/>
        </p:spPr>
        <p:txBody>
          <a:bodyPr wrap="square" rtlCol="0">
            <a:spAutoFit/>
          </a:bodyPr>
          <a:lstStyle/>
          <a:p>
            <a:endParaRPr lang="de-DE" sz="1600" dirty="0">
              <a:latin typeface="Arial" panose="020B0604020202020204" pitchFamily="34" charset="0"/>
              <a:cs typeface="Arial" panose="020B0604020202020204" pitchFamily="34" charset="0"/>
            </a:endParaRPr>
          </a:p>
          <a:p>
            <a:r>
              <a:rPr lang="de-DE" sz="1600" dirty="0">
                <a:latin typeface="Arial" panose="020B0604020202020204" pitchFamily="34" charset="0"/>
                <a:cs typeface="Arial" panose="020B0604020202020204" pitchFamily="34" charset="0"/>
              </a:rPr>
              <a:t>H. R. Strauss. </a:t>
            </a:r>
            <a:r>
              <a:rPr lang="en-US" sz="1600" dirty="0">
                <a:latin typeface="Arial" panose="020B0604020202020204" pitchFamily="34" charset="0"/>
                <a:cs typeface="Arial" panose="020B0604020202020204" pitchFamily="34" charset="0"/>
              </a:rPr>
              <a:t>‘Dynamics of high β tokamaks’,</a:t>
            </a:r>
            <a:r>
              <a:rPr lang="de-DE" sz="1600" dirty="0">
                <a:latin typeface="Arial" panose="020B0604020202020204" pitchFamily="34" charset="0"/>
                <a:cs typeface="Arial" panose="020B0604020202020204" pitchFamily="34" charset="0"/>
              </a:rPr>
              <a:t> </a:t>
            </a:r>
            <a:r>
              <a:rPr lang="de-DE" sz="1600" i="1" dirty="0">
                <a:latin typeface="Arial" panose="020B0604020202020204" pitchFamily="34" charset="0"/>
                <a:cs typeface="Arial" panose="020B0604020202020204" pitchFamily="34" charset="0"/>
              </a:rPr>
              <a:t>Phys. Fluids</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20</a:t>
            </a:r>
            <a:r>
              <a:rPr lang="de-DE" sz="1600" dirty="0">
                <a:latin typeface="Arial" panose="020B0604020202020204" pitchFamily="34" charset="0"/>
                <a:cs typeface="Arial" panose="020B0604020202020204" pitchFamily="34" charset="0"/>
              </a:rPr>
              <a:t>, 1354 (1977). </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H. R. Strauss. ‘Nonlinear, three-dimensional magnetohydrodynamics of </a:t>
            </a:r>
          </a:p>
          <a:p>
            <a:r>
              <a:rPr lang="en-US" sz="1600" dirty="0">
                <a:latin typeface="Arial" panose="020B0604020202020204" pitchFamily="34" charset="0"/>
                <a:cs typeface="Arial" panose="020B0604020202020204" pitchFamily="34" charset="0"/>
              </a:rPr>
              <a:t>        noncircular tokamaks’, </a:t>
            </a:r>
            <a:r>
              <a:rPr lang="en-US" sz="1600" i="1" dirty="0">
                <a:latin typeface="Arial" panose="020B0604020202020204" pitchFamily="34" charset="0"/>
                <a:cs typeface="Arial" panose="020B0604020202020204" pitchFamily="34" charset="0"/>
              </a:rPr>
              <a:t>Phys. Fluids</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19</a:t>
            </a:r>
            <a:r>
              <a:rPr lang="en-US" sz="1600" dirty="0">
                <a:latin typeface="Arial" panose="020B0604020202020204" pitchFamily="34" charset="0"/>
                <a:cs typeface="Arial" panose="020B0604020202020204" pitchFamily="34" charset="0"/>
              </a:rPr>
              <a:t>, 134 (1976). </a:t>
            </a:r>
          </a:p>
          <a:p>
            <a:r>
              <a:rPr lang="en-US" sz="1600" dirty="0">
                <a:latin typeface="Arial" panose="020B0604020202020204" pitchFamily="34" charset="0"/>
                <a:cs typeface="Arial" panose="020B0604020202020204" pitchFamily="34" charset="0"/>
              </a:rPr>
              <a:t>J. W. Burby and T. J. Klotz. ‘Slow manifold reduction for plasma science,’ </a:t>
            </a:r>
          </a:p>
          <a:p>
            <a:r>
              <a:rPr lang="en-US" sz="1600" i="1" dirty="0">
                <a:latin typeface="Arial" panose="020B0604020202020204" pitchFamily="34" charset="0"/>
                <a:cs typeface="Arial" panose="020B0604020202020204" pitchFamily="34" charset="0"/>
              </a:rPr>
              <a:t>        CNSNS</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89</a:t>
            </a:r>
            <a:r>
              <a:rPr lang="en-US" sz="1600" dirty="0">
                <a:latin typeface="Arial" panose="020B0604020202020204" pitchFamily="34" charset="0"/>
                <a:cs typeface="Arial" panose="020B0604020202020204" pitchFamily="34" charset="0"/>
              </a:rPr>
              <a:t>, (2020). </a:t>
            </a:r>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48EA4EA6-8C42-934F-840F-A9D97927EAE5}"/>
                  </a:ext>
                </a:extLst>
              </p:cNvPr>
              <p:cNvSpPr txBox="1"/>
              <p:nvPr/>
            </p:nvSpPr>
            <p:spPr>
              <a:xfrm>
                <a:off x="10011128" y="4114800"/>
                <a:ext cx="7429499" cy="7077130"/>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Charged fluids such as plasmas can be described using a consistent combination of fluid transport laws and Maxwell’s equations known as the magnetohydrodynamic (MHD) equations. In the ideal case, resistance is negligible, and the MHD system consists of a continuity equation, momentum conservation, and Faraday’s law (assuming </a:t>
                </a:r>
                <a14:m>
                  <m:oMath xmlns:m="http://schemas.openxmlformats.org/officeDocument/2006/math">
                    <m:r>
                      <a:rPr lang="en-US" sz="1600" b="1" i="1" smtClean="0">
                        <a:latin typeface="Cambria Math" panose="02040503050406030204" pitchFamily="18" charset="0"/>
                        <a:cs typeface="Arial" panose="020B0604020202020204" pitchFamily="34" charset="0"/>
                      </a:rPr>
                      <m:t>𝑩</m:t>
                    </m:r>
                    <m:r>
                      <a:rPr lang="en-US" sz="1600" b="0" i="1" smtClean="0">
                        <a:latin typeface="Cambria Math" panose="02040503050406030204" pitchFamily="18" charset="0"/>
                        <a:cs typeface="Arial" panose="020B0604020202020204" pitchFamily="34" charset="0"/>
                      </a:rPr>
                      <m:t>⋅</m:t>
                    </m:r>
                    <m:r>
                      <a:rPr lang="en-US" sz="1600" b="1" i="1" smtClean="0">
                        <a:latin typeface="Cambria Math" panose="02040503050406030204" pitchFamily="18" charset="0"/>
                        <a:cs typeface="Arial" panose="020B0604020202020204" pitchFamily="34" charset="0"/>
                      </a:rPr>
                      <m:t>𝒏</m:t>
                    </m:r>
                    <m:r>
                      <a:rPr lang="en-US" sz="1600" b="0" i="1" smtClean="0">
                        <a:latin typeface="Cambria Math" panose="02040503050406030204" pitchFamily="18" charset="0"/>
                        <a:cs typeface="Arial" panose="020B0604020202020204" pitchFamily="34" charset="0"/>
                      </a:rPr>
                      <m:t>=</m:t>
                    </m:r>
                    <m:r>
                      <a:rPr lang="en-US" sz="1600" b="1" i="1" smtClean="0">
                        <a:latin typeface="Cambria Math" panose="02040503050406030204" pitchFamily="18" charset="0"/>
                        <a:cs typeface="Arial" panose="020B0604020202020204" pitchFamily="34" charset="0"/>
                      </a:rPr>
                      <m:t>𝒗</m:t>
                    </m:r>
                    <m:r>
                      <a:rPr lang="en-US" sz="1600" b="1" i="1" smtClean="0">
                        <a:latin typeface="Cambria Math" panose="02040503050406030204" pitchFamily="18" charset="0"/>
                        <a:cs typeface="Arial" panose="020B0604020202020204" pitchFamily="34" charset="0"/>
                      </a:rPr>
                      <m:t>⋅</m:t>
                    </m:r>
                    <m:r>
                      <a:rPr lang="en-US" sz="1600" b="1" i="1" smtClean="0">
                        <a:latin typeface="Cambria Math" panose="02040503050406030204" pitchFamily="18" charset="0"/>
                        <a:cs typeface="Arial" panose="020B0604020202020204" pitchFamily="34" charset="0"/>
                      </a:rPr>
                      <m:t>𝒏</m:t>
                    </m:r>
                    <m:r>
                      <a:rPr lang="en-US" sz="1600" b="1"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on the boundary): </a:t>
                </a:r>
              </a:p>
              <a:p>
                <a:endParaRPr lang="en-US" sz="16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num>
                        <m:den>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𝑡</m:t>
                          </m:r>
                        </m:den>
                      </m:f>
                      <m:r>
                        <a:rPr lang="en-US" sz="2200"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r>
                        <a:rPr lang="en-US" sz="2200" b="1" i="1" smtClean="0">
                          <a:latin typeface="Latin Modern Math" panose="02000503000000000000" pitchFamily="50" charset="0"/>
                          <a:ea typeface="Latin Modern Math" panose="02000503000000000000" pitchFamily="50" charset="0"/>
                          <a:cs typeface="Arial" panose="020B0604020202020204" pitchFamily="34" charset="0"/>
                        </a:rPr>
                        <m:t>𝒗</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200" i="1" dirty="0">
                  <a:latin typeface="Cambria Math" panose="020405030504060302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f>
                        <m:f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Latin Modern Math" panose="02000503000000000000" pitchFamily="50" charset="0"/>
                              <a:ea typeface="Latin Modern Math" panose="02000503000000000000" pitchFamily="50" charset="0"/>
                              <a:cs typeface="Arial" panose="020B0604020202020204" pitchFamily="34" charset="0"/>
                            </a:rPr>
                            <m:t>𝒗</m:t>
                          </m:r>
                        </m:num>
                        <m:den>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𝑡</m:t>
                          </m:r>
                        </m:den>
                      </m:f>
                      <m:r>
                        <a:rPr lang="en-US" sz="2200" b="0" i="1" smtClean="0">
                          <a:latin typeface="Cambria Math" panose="02040503050406030204" pitchFamily="18" charset="0"/>
                          <a:ea typeface="Cambria Math" panose="02040503050406030204" pitchFamily="18" charset="0"/>
                          <a:cs typeface="Arial" panose="020B0604020202020204" pitchFamily="34" charset="0"/>
                        </a:rPr>
                        <m:t>=</m:t>
                      </m:r>
                      <m:sSubSup>
                        <m:sSubSup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sSubSupPr>
                        <m:e>
                          <m:r>
                            <a:rPr lang="en-US" sz="2200" b="0" i="1" smtClean="0">
                              <a:latin typeface="Cambria Math" panose="02040503050406030204" pitchFamily="18" charset="0"/>
                              <a:ea typeface="Cambria Math" panose="02040503050406030204" pitchFamily="18" charset="0"/>
                              <a:cs typeface="Arial" panose="020B0604020202020204" pitchFamily="34" charset="0"/>
                            </a:rPr>
                            <m:t>𝜇</m:t>
                          </m:r>
                        </m:e>
                        <m:sub>
                          <m:r>
                            <a:rPr lang="en-US" sz="2200" b="0" i="1" smtClean="0">
                              <a:latin typeface="Cambria Math" panose="02040503050406030204" pitchFamily="18" charset="0"/>
                              <a:ea typeface="Cambria Math" panose="02040503050406030204" pitchFamily="18" charset="0"/>
                              <a:cs typeface="Arial" panose="020B0604020202020204" pitchFamily="34" charset="0"/>
                            </a:rPr>
                            <m:t>0</m:t>
                          </m:r>
                        </m:sub>
                        <m:sup>
                          <m:r>
                            <a:rPr lang="en-US" sz="2200" b="0" i="1" smtClean="0">
                              <a:latin typeface="Cambria Math" panose="02040503050406030204" pitchFamily="18" charset="0"/>
                              <a:ea typeface="Cambria Math" panose="02040503050406030204" pitchFamily="18" charset="0"/>
                              <a:cs typeface="Arial" panose="020B0604020202020204" pitchFamily="34" charset="0"/>
                            </a:rPr>
                            <m:t>−1</m:t>
                          </m:r>
                        </m:sup>
                      </m:sSubSup>
                      <m:r>
                        <a:rPr lang="en-US" sz="2200"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𝑩</m:t>
                      </m:r>
                      <m:r>
                        <a:rPr lang="en-US" sz="2200" b="1"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𝑩</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𝑝</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r>
                        <a:rPr lang="en-US" sz="2200" b="1" i="1" smtClean="0">
                          <a:latin typeface="Latin Modern Math" panose="02000503000000000000" pitchFamily="50" charset="0"/>
                          <a:ea typeface="Latin Modern Math" panose="02000503000000000000" pitchFamily="50" charset="0"/>
                          <a:cs typeface="Arial" panose="020B0604020202020204" pitchFamily="34" charset="0"/>
                        </a:rPr>
                        <m:t>𝒗</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Latin Modern Math" panose="02000503000000000000" pitchFamily="50" charset="0"/>
                          <a:ea typeface="Latin Modern Math" panose="02000503000000000000" pitchFamily="50" charset="0"/>
                          <a:cs typeface="Arial" panose="020B0604020202020204" pitchFamily="34" charset="0"/>
                        </a:rPr>
                        <m:t>𝒗</m:t>
                      </m:r>
                    </m:oMath>
                  </m:oMathPara>
                </a14:m>
                <a:endParaRPr lang="en-US" sz="2200" i="1" dirty="0">
                  <a:latin typeface="Latin Modern Math" panose="02000503000000000000" pitchFamily="50" charset="0"/>
                  <a:ea typeface="Latin Modern Math" panose="02000503000000000000" pitchFamily="50"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𝑩</m:t>
                          </m:r>
                        </m:num>
                        <m:den>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𝑡</m:t>
                          </m:r>
                        </m:den>
                      </m:f>
                      <m:r>
                        <a:rPr lang="en-US" sz="2200"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d>
                        <m:d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200" b="1" i="1" smtClean="0">
                              <a:latin typeface="Latin Modern Math" panose="02000503000000000000" pitchFamily="50" charset="0"/>
                              <a:ea typeface="Latin Modern Math" panose="02000503000000000000" pitchFamily="50" charset="0"/>
                              <a:cs typeface="Arial" panose="020B0604020202020204" pitchFamily="34" charset="0"/>
                            </a:rPr>
                            <m:t>𝒗</m:t>
                          </m:r>
                          <m:r>
                            <a:rPr lang="en-US" sz="2200" b="1"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𝑩</m:t>
                          </m:r>
                        </m:e>
                      </m:d>
                      <m:r>
                        <a:rPr lang="en-US" sz="2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200" i="1" dirty="0">
                  <a:latin typeface="Cambria Math" panose="02040503050406030204" pitchFamily="18" charset="0"/>
                  <a:ea typeface="Cambria Math" panose="02040503050406030204" pitchFamily="18"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Finding a fast-slow split requires that we nondimensionalize our system and choose a scaling:</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cs typeface="Arial" panose="020B0604020202020204" pitchFamily="34" charset="0"/>
                        </a:rPr>
                        <m:t>𝜌</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𝜌</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0</m:t>
                          </m:r>
                        </m:sub>
                      </m:sSub>
                      <m:r>
                        <a:rPr lang="en-US" sz="2000" b="0" i="1" smtClean="0">
                          <a:latin typeface="Cambria Math" panose="02040503050406030204" pitchFamily="18" charset="0"/>
                          <a:ea typeface="Cambria Math" panose="02040503050406030204" pitchFamily="18" charset="0"/>
                          <a:cs typeface="Arial" panose="020B0604020202020204" pitchFamily="34" charset="0"/>
                        </a:rPr>
                        <m:t>(1+</m:t>
                      </m:r>
                      <m:r>
                        <a:rPr lang="en-US" sz="2000" b="0" i="1" smtClean="0">
                          <a:latin typeface="Cambria Math" panose="02040503050406030204" pitchFamily="18" charset="0"/>
                          <a:ea typeface="Cambria Math" panose="02040503050406030204" pitchFamily="18" charset="0"/>
                          <a:cs typeface="Arial" panose="020B0604020202020204" pitchFamily="34" charset="0"/>
                        </a:rPr>
                        <m:t>𝜖</m:t>
                      </m:r>
                      <m:r>
                        <a:rPr lang="en-US" sz="2000" b="0" i="1" smtClean="0">
                          <a:latin typeface="Cambria Math" panose="02040503050406030204" pitchFamily="18" charset="0"/>
                          <a:ea typeface="Cambria Math" panose="02040503050406030204" pitchFamily="18" charset="0"/>
                          <a:cs typeface="Arial" panose="020B0604020202020204" pitchFamily="34" charset="0"/>
                        </a:rPr>
                        <m:t>𝑟</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000" b="0" i="1" dirty="0">
                  <a:latin typeface="Cambria Math" panose="02040503050406030204" pitchFamily="18" charset="0"/>
                  <a:ea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2000" b="1" i="1" smtClean="0">
                          <a:latin typeface="Latin Modern Math" panose="02000503000000000000" pitchFamily="50" charset="0"/>
                          <a:ea typeface="Latin Modern Math" panose="02000503000000000000" pitchFamily="50" charset="0"/>
                          <a:cs typeface="Arial" panose="020B0604020202020204" pitchFamily="34" charset="0"/>
                        </a:rPr>
                        <m:t>𝒗</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Latin Modern Math" panose="02000503000000000000" pitchFamily="50" charset="0"/>
                              <a:ea typeface="Latin Modern Math" panose="02000503000000000000" pitchFamily="50" charset="0"/>
                              <a:cs typeface="Arial" panose="020B0604020202020204" pitchFamily="34" charset="0"/>
                            </a:rPr>
                            <m:t>𝑣</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0</m:t>
                          </m:r>
                        </m:sub>
                      </m:sSub>
                      <m:r>
                        <a:rPr lang="en-US" sz="2000" b="1" i="1" smtClean="0">
                          <a:latin typeface="Cambria Math" panose="02040503050406030204" pitchFamily="18" charset="0"/>
                          <a:ea typeface="Cambria Math" panose="02040503050406030204" pitchFamily="18" charset="0"/>
                          <a:cs typeface="Arial" panose="020B0604020202020204" pitchFamily="34" charset="0"/>
                        </a:rPr>
                        <m:t>𝝂</m:t>
                      </m:r>
                    </m:oMath>
                  </m:oMathPara>
                </a14:m>
                <a:endParaRPr lang="en-US" sz="2000" b="1" i="1" dirty="0">
                  <a:latin typeface="Cambria Math" panose="02040503050406030204" pitchFamily="18" charset="0"/>
                  <a:ea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cs typeface="Arial" panose="020B0604020202020204" pitchFamily="34" charset="0"/>
                        </a:rPr>
                        <m:t>𝑩</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𝐵</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0</m:t>
                          </m:r>
                        </m:sub>
                      </m:sSub>
                      <m:d>
                        <m:dPr>
                          <m:ctrlPr>
                            <a:rPr lang="en-US" sz="2000" i="1">
                              <a:latin typeface="Cambria Math" panose="02040503050406030204" pitchFamily="18" charset="0"/>
                              <a:ea typeface="Cambria Math" panose="02040503050406030204" pitchFamily="18" charset="0"/>
                              <a:cs typeface="Arial" panose="020B0604020202020204" pitchFamily="34" charset="0"/>
                            </a:rPr>
                          </m:ctrlPr>
                        </m:dPr>
                        <m:e>
                          <m:m>
                            <m:mPr>
                              <m:mcs>
                                <m:mc>
                                  <m:mcPr>
                                    <m:count m:val="1"/>
                                    <m:mcJc m:val="center"/>
                                  </m:mcPr>
                                </m:mc>
                              </m:mcs>
                              <m:ctrlPr>
                                <a:rPr lang="en-US" sz="2000" i="1" smtClean="0">
                                  <a:latin typeface="Cambria Math" panose="02040503050406030204" pitchFamily="18" charset="0"/>
                                  <a:ea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ea typeface="Cambria Math" panose="02040503050406030204" pitchFamily="18" charset="0"/>
                                    <a:cs typeface="Arial" panose="020B0604020202020204" pitchFamily="34" charset="0"/>
                                  </a:rPr>
                                  <m:t>𝜖</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𝑥</m:t>
                                    </m:r>
                                  </m:sub>
                                </m:sSub>
                              </m:e>
                            </m:mr>
                            <m:mr>
                              <m:e>
                                <m:r>
                                  <a:rPr lang="en-US" sz="2000" b="0" i="1" smtClean="0">
                                    <a:latin typeface="Cambria Math" panose="02040503050406030204" pitchFamily="18" charset="0"/>
                                    <a:ea typeface="Cambria Math" panose="02040503050406030204" pitchFamily="18" charset="0"/>
                                    <a:cs typeface="Arial" panose="020B0604020202020204" pitchFamily="34" charset="0"/>
                                  </a:rPr>
                                  <m:t>𝜖</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𝑦</m:t>
                                    </m:r>
                                  </m:sub>
                                </m:sSub>
                              </m:e>
                            </m:mr>
                            <m:mr>
                              <m:e>
                                <m:r>
                                  <a:rPr lang="en-US" sz="2000" b="0" i="1" smtClean="0">
                                    <a:latin typeface="Cambria Math" panose="02040503050406030204" pitchFamily="18" charset="0"/>
                                    <a:ea typeface="Cambria Math" panose="02040503050406030204" pitchFamily="18" charset="0"/>
                                    <a:cs typeface="Arial" panose="020B0604020202020204" pitchFamily="34" charset="0"/>
                                  </a:rPr>
                                  <m:t>1+</m:t>
                                </m:r>
                                <m:r>
                                  <a:rPr lang="en-US" sz="2000" b="0" i="1" smtClean="0">
                                    <a:latin typeface="Cambria Math" panose="02040503050406030204" pitchFamily="18" charset="0"/>
                                    <a:ea typeface="Cambria Math" panose="02040503050406030204" pitchFamily="18" charset="0"/>
                                    <a:cs typeface="Arial" panose="020B0604020202020204" pitchFamily="34" charset="0"/>
                                  </a:rPr>
                                  <m:t>𝜖</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m:t>
                                    </m:r>
                                  </m:sub>
                                </m:sSub>
                              </m:e>
                            </m:mr>
                          </m:m>
                        </m:e>
                      </m:d>
                      <m:r>
                        <a:rPr lang="en-US" sz="20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000" b="1" i="1" dirty="0">
                  <a:latin typeface="Cambria Math" panose="02040503050406030204" pitchFamily="18" charset="0"/>
                  <a:ea typeface="Cambria Math" panose="02040503050406030204" pitchFamily="18" charset="0"/>
                  <a:cs typeface="Arial" panose="020B0604020202020204" pitchFamily="34" charset="0"/>
                </a:endParaRPr>
              </a:p>
              <a:p>
                <a:r>
                  <a:rPr lang="en-US" sz="1600" dirty="0">
                    <a:latin typeface="Arial" panose="020B0604020202020204" pitchFamily="34" charset="0"/>
                    <a:cs typeface="Arial" panose="020B0604020202020204" pitchFamily="34" charset="0"/>
                  </a:rPr>
                  <a:t>The dimensionless fields are all taken to be first order in </a:t>
                </a:r>
                <a14:m>
                  <m:oMath xmlns:m="http://schemas.openxmlformats.org/officeDocument/2006/math">
                    <m:r>
                      <a:rPr lang="en-US" sz="1600" b="0" i="1" dirty="0" smtClean="0">
                        <a:latin typeface="Cambria Math" panose="02040503050406030204" pitchFamily="18" charset="0"/>
                        <a:cs typeface="Arial" panose="020B0604020202020204" pitchFamily="34" charset="0"/>
                      </a:rPr>
                      <m:t>𝜖</m:t>
                    </m:r>
                  </m:oMath>
                </a14:m>
                <a:r>
                  <a:rPr lang="en-US" sz="1600" dirty="0">
                    <a:latin typeface="Arial" panose="020B0604020202020204" pitchFamily="34" charset="0"/>
                    <a:cs typeface="Arial" panose="020B0604020202020204" pitchFamily="34" charset="0"/>
                  </a:rPr>
                  <a:t>. Ratios such as the plasma-</a:t>
                </a:r>
                <a14:m>
                  <m:oMath xmlns:m="http://schemas.openxmlformats.org/officeDocument/2006/math">
                    <m:r>
                      <a:rPr lang="en-US" sz="1600" b="0" i="1" smtClean="0">
                        <a:latin typeface="Cambria Math" panose="02040503050406030204" pitchFamily="18" charset="0"/>
                        <a:cs typeface="Arial" panose="020B0604020202020204" pitchFamily="34" charset="0"/>
                      </a:rPr>
                      <m:t>𝛽</m:t>
                    </m:r>
                  </m:oMath>
                </a14:m>
                <a:r>
                  <a:rPr lang="en-US" sz="1600" dirty="0">
                    <a:latin typeface="Arial" panose="020B0604020202020204" pitchFamily="34" charset="0"/>
                    <a:cs typeface="Arial" panose="020B0604020202020204" pitchFamily="34" charset="0"/>
                  </a:rPr>
                  <a:t> or Mach number involving </a:t>
                </a:r>
                <a14:m>
                  <m:oMath xmlns:m="http://schemas.openxmlformats.org/officeDocument/2006/math">
                    <m:sSub>
                      <m:sSubPr>
                        <m:ctrlPr>
                          <a:rPr lang="en-US" sz="1600" b="0" i="1" dirty="0" smtClean="0">
                            <a:latin typeface="Cambria Math" panose="02040503050406030204" pitchFamily="18" charset="0"/>
                            <a:cs typeface="Arial" panose="020B0604020202020204" pitchFamily="34" charset="0"/>
                          </a:rPr>
                        </m:ctrlPr>
                      </m:sSubPr>
                      <m:e>
                        <m:r>
                          <a:rPr lang="en-US" sz="1600" b="0" i="1" dirty="0" smtClean="0">
                            <a:latin typeface="Cambria Math" panose="02040503050406030204" pitchFamily="18" charset="0"/>
                            <a:cs typeface="Arial" panose="020B0604020202020204" pitchFamily="34" charset="0"/>
                          </a:rPr>
                          <m:t>𝜌</m:t>
                        </m:r>
                      </m:e>
                      <m:sub>
                        <m:r>
                          <a:rPr lang="en-US" sz="1600" b="0" i="1" dirty="0" smtClean="0">
                            <a:latin typeface="Cambria Math" panose="02040503050406030204" pitchFamily="18" charset="0"/>
                            <a:cs typeface="Arial" panose="020B0604020202020204" pitchFamily="34" charset="0"/>
                          </a:rPr>
                          <m:t>0</m:t>
                        </m:r>
                      </m:sub>
                    </m:sSub>
                    <m:r>
                      <a:rPr lang="en-US" sz="1600" b="0" i="1" dirty="0" smtClean="0">
                        <a:latin typeface="Cambria Math" panose="02040503050406030204" pitchFamily="18" charset="0"/>
                        <a:cs typeface="Arial" panose="020B0604020202020204" pitchFamily="34" charset="0"/>
                      </a:rPr>
                      <m:t>,</m:t>
                    </m:r>
                    <m:sSub>
                      <m:sSubPr>
                        <m:ctrlPr>
                          <a:rPr lang="en-US" sz="1600" b="0" i="1" dirty="0" smtClean="0">
                            <a:latin typeface="Cambria Math" panose="02040503050406030204" pitchFamily="18" charset="0"/>
                            <a:cs typeface="Arial" panose="020B0604020202020204" pitchFamily="34" charset="0"/>
                          </a:rPr>
                        </m:ctrlPr>
                      </m:sSubPr>
                      <m:e>
                        <m:r>
                          <a:rPr lang="en-US" sz="1600" b="0" i="1" dirty="0" smtClean="0">
                            <a:latin typeface="Latin Modern Math" panose="02000503000000000000" pitchFamily="50" charset="0"/>
                            <a:ea typeface="Latin Modern Math" panose="02000503000000000000" pitchFamily="50" charset="0"/>
                            <a:cs typeface="Arial" panose="020B0604020202020204" pitchFamily="34" charset="0"/>
                          </a:rPr>
                          <m:t>𝑣</m:t>
                        </m:r>
                      </m:e>
                      <m:sub>
                        <m:r>
                          <a:rPr lang="en-US" sz="1600" b="0" i="1" dirty="0" smtClean="0">
                            <a:latin typeface="Cambria Math" panose="02040503050406030204" pitchFamily="18" charset="0"/>
                            <a:cs typeface="Arial" panose="020B0604020202020204" pitchFamily="34" charset="0"/>
                          </a:rPr>
                          <m:t>0</m:t>
                        </m:r>
                      </m:sub>
                    </m:sSub>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0" i="1" dirty="0" smtClean="0">
                            <a:latin typeface="Cambria Math" panose="02040503050406030204" pitchFamily="18" charset="0"/>
                            <a:cs typeface="Arial" panose="020B0604020202020204" pitchFamily="34" charset="0"/>
                          </a:rPr>
                        </m:ctrlPr>
                      </m:sSubPr>
                      <m:e>
                        <m:r>
                          <a:rPr lang="en-US" sz="1600" b="0" i="1" dirty="0" smtClean="0">
                            <a:latin typeface="Cambria Math" panose="02040503050406030204" pitchFamily="18" charset="0"/>
                            <a:cs typeface="Arial" panose="020B0604020202020204" pitchFamily="34" charset="0"/>
                          </a:rPr>
                          <m:t>𝐵</m:t>
                        </m:r>
                      </m:e>
                      <m:sub>
                        <m:r>
                          <a:rPr lang="en-US" sz="1600" b="0" i="1" dirty="0" smtClean="0">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characterize different dynamical regimes depending on their order. </a:t>
                </a:r>
              </a:p>
              <a:p>
                <a:endParaRPr lang="en-US" sz="1600" dirty="0">
                  <a:latin typeface="Arial" panose="020B0604020202020204" pitchFamily="34" charset="0"/>
                  <a:cs typeface="Arial" panose="020B0604020202020204" pitchFamily="34" charset="0"/>
                </a:endParaRPr>
              </a:p>
            </p:txBody>
          </p:sp>
        </mc:Choice>
        <mc:Fallback>
          <p:sp>
            <p:nvSpPr>
              <p:cNvPr id="32" name="TextBox 31">
                <a:extLst>
                  <a:ext uri="{FF2B5EF4-FFF2-40B4-BE49-F238E27FC236}">
                    <a16:creationId xmlns:a16="http://schemas.microsoft.com/office/drawing/2014/main" id="{48EA4EA6-8C42-934F-840F-A9D97927EAE5}"/>
                  </a:ext>
                </a:extLst>
              </p:cNvPr>
              <p:cNvSpPr txBox="1">
                <a:spLocks noRot="1" noChangeAspect="1" noMove="1" noResize="1" noEditPoints="1" noAdjustHandles="1" noChangeArrowheads="1" noChangeShapeType="1" noTextEdit="1"/>
              </p:cNvSpPr>
              <p:nvPr/>
            </p:nvSpPr>
            <p:spPr>
              <a:xfrm>
                <a:off x="10011128" y="4114800"/>
                <a:ext cx="7429499" cy="7077130"/>
              </a:xfrm>
              <a:prstGeom prst="rect">
                <a:avLst/>
              </a:prstGeom>
              <a:blipFill>
                <a:blip r:embed="rId3"/>
                <a:stretch>
                  <a:fillRect l="-410"/>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7409A77B-8E73-F247-819B-051DF8F17593}"/>
              </a:ext>
            </a:extLst>
          </p:cNvPr>
          <p:cNvSpPr txBox="1"/>
          <p:nvPr/>
        </p:nvSpPr>
        <p:spPr>
          <a:xfrm>
            <a:off x="735013" y="711395"/>
            <a:ext cx="15286312" cy="1708160"/>
          </a:xfrm>
          <a:prstGeom prst="rect">
            <a:avLst/>
          </a:prstGeom>
          <a:noFill/>
        </p:spPr>
        <p:txBody>
          <a:bodyPr wrap="square" rtlCol="0">
            <a:spAutoFit/>
          </a:bodyPr>
          <a:lstStyle/>
          <a:p>
            <a:r>
              <a:rPr lang="en-US" sz="5250" b="1" dirty="0">
                <a:latin typeface="Arial" panose="020B0604020202020204" pitchFamily="34" charset="0"/>
                <a:cs typeface="Arial" panose="020B0604020202020204" pitchFamily="34" charset="0"/>
              </a:rPr>
              <a:t>Formally Reducing the Large Aspect Ratio Magnetohydrodynamic Equations</a:t>
            </a:r>
          </a:p>
        </p:txBody>
      </p:sp>
      <p:sp>
        <p:nvSpPr>
          <p:cNvPr id="29" name="TextBox 28">
            <a:extLst>
              <a:ext uri="{FF2B5EF4-FFF2-40B4-BE49-F238E27FC236}">
                <a16:creationId xmlns:a16="http://schemas.microsoft.com/office/drawing/2014/main" id="{630C10E1-B899-584B-81B5-092312532E8E}"/>
              </a:ext>
            </a:extLst>
          </p:cNvPr>
          <p:cNvSpPr txBox="1"/>
          <p:nvPr/>
        </p:nvSpPr>
        <p:spPr>
          <a:xfrm>
            <a:off x="735013" y="2371491"/>
            <a:ext cx="15925800"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Finny Valorz</a:t>
            </a:r>
            <a:r>
              <a:rPr lang="en-US" sz="2400" baseline="30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 Supervisor: Joshua Burby</a:t>
            </a:r>
            <a:r>
              <a:rPr lang="en-US" sz="2400" baseline="30000" dirty="0">
                <a:latin typeface="Arial" panose="020B0604020202020204" pitchFamily="34" charset="0"/>
                <a:cs typeface="Arial" panose="020B0604020202020204" pitchFamily="34" charset="0"/>
              </a:rPr>
              <a:t>1</a:t>
            </a:r>
            <a:br>
              <a:rPr lang="en-US" sz="2400" dirty="0">
                <a:latin typeface="Arial" panose="020B0604020202020204" pitchFamily="34" charset="0"/>
                <a:cs typeface="Arial" panose="020B0604020202020204" pitchFamily="34" charset="0"/>
              </a:rPr>
            </a:br>
            <a:r>
              <a:rPr lang="en-US" sz="2400" baseline="30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Department of Physics, College of Natural Sciences, The University of Texas</a:t>
            </a:r>
          </a:p>
        </p:txBody>
      </p:sp>
      <p:pic>
        <p:nvPicPr>
          <p:cNvPr id="2" name="Picture 1">
            <a:extLst>
              <a:ext uri="{FF2B5EF4-FFF2-40B4-BE49-F238E27FC236}">
                <a16:creationId xmlns:a16="http://schemas.microsoft.com/office/drawing/2014/main" id="{D5D91284-167F-40A6-4F12-1D6471339BDB}"/>
              </a:ext>
            </a:extLst>
          </p:cNvPr>
          <p:cNvPicPr>
            <a:picLocks noChangeAspect="1"/>
          </p:cNvPicPr>
          <p:nvPr/>
        </p:nvPicPr>
        <p:blipFill>
          <a:blip r:embed="rId4"/>
          <a:stretch>
            <a:fillRect/>
          </a:stretch>
        </p:blipFill>
        <p:spPr>
          <a:xfrm>
            <a:off x="18532475" y="944128"/>
            <a:ext cx="5732953" cy="1242693"/>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7356C09-CE9F-447E-4690-DC3D04F243F6}"/>
                  </a:ext>
                </a:extLst>
              </p:cNvPr>
              <p:cNvSpPr txBox="1"/>
              <p:nvPr/>
            </p:nvSpPr>
            <p:spPr>
              <a:xfrm>
                <a:off x="10008870" y="11869032"/>
                <a:ext cx="7431757" cy="6537046"/>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This choice of dimensionless variables does not admit a fast-slow split, but a different choice still can. Thus, we reintroduce Strauss’s original stream function descriptions of </a:t>
                </a:r>
                <a14:m>
                  <m:oMath xmlns:m="http://schemas.openxmlformats.org/officeDocument/2006/math">
                    <m:sSub>
                      <m:sSubPr>
                        <m:ctrlPr>
                          <a:rPr lang="en-US" sz="1600" b="1" i="1" dirty="0" smtClean="0">
                            <a:latin typeface="Cambria Math" panose="02040503050406030204" pitchFamily="18" charset="0"/>
                            <a:cs typeface="Arial" panose="020B0604020202020204" pitchFamily="34" charset="0"/>
                          </a:rPr>
                        </m:ctrlPr>
                      </m:sSubPr>
                      <m:e>
                        <m:r>
                          <a:rPr lang="en-US" sz="1600" b="1" i="1" dirty="0" smtClean="0">
                            <a:latin typeface="Cambria Math" panose="02040503050406030204" pitchFamily="18" charset="0"/>
                            <a:cs typeface="Arial" panose="020B0604020202020204" pitchFamily="34" charset="0"/>
                          </a:rPr>
                          <m:t>𝝂</m:t>
                        </m:r>
                      </m:e>
                      <m:sub>
                        <m:r>
                          <a:rPr lang="en-US" sz="1600" b="1" i="1" dirty="0"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1" i="1" dirty="0" smtClean="0">
                            <a:latin typeface="Cambria Math" panose="02040503050406030204" pitchFamily="18" charset="0"/>
                            <a:cs typeface="Arial" panose="020B0604020202020204" pitchFamily="34" charset="0"/>
                          </a:rPr>
                        </m:ctrlPr>
                      </m:sSubPr>
                      <m:e>
                        <m:r>
                          <a:rPr lang="en-US" sz="1600" b="1" i="1" dirty="0" smtClean="0">
                            <a:latin typeface="Cambria Math" panose="02040503050406030204" pitchFamily="18" charset="0"/>
                            <a:cs typeface="Arial" panose="020B0604020202020204" pitchFamily="34" charset="0"/>
                          </a:rPr>
                          <m:t>𝜷</m:t>
                        </m:r>
                      </m:e>
                      <m:sub>
                        <m:r>
                          <a:rPr lang="en-US" sz="1600" b="1" i="1" dirty="0"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as a decomposition on the poloidal disc: </a:t>
                </a:r>
              </a:p>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cs typeface="Arial" panose="020B0604020202020204" pitchFamily="34" charset="0"/>
                            </a:rPr>
                          </m:ctrlPr>
                        </m:sSubPr>
                        <m:e>
                          <m:r>
                            <a:rPr lang="en-US" sz="2000" b="1" i="1" smtClean="0">
                              <a:latin typeface="Cambria Math" panose="02040503050406030204" pitchFamily="18" charset="0"/>
                              <a:cs typeface="Arial" panose="020B0604020202020204" pitchFamily="34" charset="0"/>
                            </a:rPr>
                            <m:t>𝝂</m:t>
                          </m:r>
                        </m:e>
                        <m:sub>
                          <m:r>
                            <a:rPr lang="en-US" sz="2000" b="1" i="1" smtClean="0">
                              <a:latin typeface="Cambria Math" panose="02040503050406030204" pitchFamily="18" charset="0"/>
                              <a:cs typeface="Arial" panose="020B0604020202020204" pitchFamily="34" charset="0"/>
                            </a:rPr>
                            <m:t>⊥</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cs typeface="Arial" panose="020B0604020202020204" pitchFamily="34" charset="0"/>
                            </a:rPr>
                            <m:t>∇</m:t>
                          </m:r>
                        </m:e>
                        <m:sub>
                          <m:r>
                            <a:rPr lang="en-US" sz="2000" b="0" i="1" smtClean="0">
                              <a:latin typeface="Cambria Math" panose="02040503050406030204" pitchFamily="18" charset="0"/>
                              <a:cs typeface="Arial" panose="020B0604020202020204" pitchFamily="34" charset="0"/>
                            </a:rPr>
                            <m:t>⊥</m:t>
                          </m:r>
                        </m:sub>
                      </m:sSub>
                      <m:r>
                        <a:rPr lang="en-US" sz="2000" b="0" i="1" smtClean="0">
                          <a:latin typeface="Cambria Math" panose="02040503050406030204" pitchFamily="18" charset="0"/>
                          <a:cs typeface="Arial" panose="020B0604020202020204" pitchFamily="34" charset="0"/>
                        </a:rPr>
                        <m:t>𝜙</m:t>
                      </m:r>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1" i="1" smtClean="0">
                              <a:latin typeface="Cambria Math" panose="02040503050406030204" pitchFamily="18" charset="0"/>
                              <a:cs typeface="Arial" panose="020B0604020202020204" pitchFamily="34" charset="0"/>
                            </a:rPr>
                            <m:t>𝒆</m:t>
                          </m:r>
                        </m:e>
                        <m:sub>
                          <m:r>
                            <a:rPr lang="en-US" sz="2000" b="0" i="1" smtClean="0">
                              <a:latin typeface="Cambria Math" panose="02040503050406030204" pitchFamily="18" charset="0"/>
                              <a:cs typeface="Arial" panose="020B0604020202020204" pitchFamily="34" charset="0"/>
                            </a:rPr>
                            <m:t>𝑧</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cs typeface="Arial" panose="020B0604020202020204" pitchFamily="34" charset="0"/>
                            </a:rPr>
                            <m:t>∇</m:t>
                          </m:r>
                        </m:e>
                        <m:sub>
                          <m:r>
                            <a:rPr lang="en-US" sz="2000" b="0" i="1" smtClean="0">
                              <a:latin typeface="Cambria Math" panose="02040503050406030204" pitchFamily="18" charset="0"/>
                              <a:cs typeface="Arial" panose="020B0604020202020204" pitchFamily="34" charset="0"/>
                            </a:rPr>
                            <m:t>⊥</m:t>
                          </m:r>
                        </m:sub>
                      </m:sSub>
                      <m:r>
                        <a:rPr lang="en-US" sz="2000" b="0" i="1" smtClean="0">
                          <a:latin typeface="Cambria Math" panose="02040503050406030204" pitchFamily="18" charset="0"/>
                          <a:cs typeface="Arial" panose="020B0604020202020204" pitchFamily="34" charset="0"/>
                        </a:rPr>
                        <m:t>𝜓</m:t>
                      </m:r>
                    </m:oMath>
                  </m:oMathPara>
                </a14:m>
                <a:endParaRPr lang="en-US" sz="2000" b="1" dirty="0">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cs typeface="Arial" panose="020B0604020202020204" pitchFamily="34" charset="0"/>
                            </a:rPr>
                          </m:ctrlPr>
                        </m:sSubPr>
                        <m:e>
                          <m:r>
                            <a:rPr lang="en-US" sz="2000" b="1" i="1" smtClean="0">
                              <a:latin typeface="Cambria Math" panose="02040503050406030204" pitchFamily="18" charset="0"/>
                              <a:cs typeface="Arial" panose="020B0604020202020204" pitchFamily="34" charset="0"/>
                            </a:rPr>
                            <m:t>𝜷</m:t>
                          </m:r>
                        </m:e>
                        <m:sub>
                          <m:r>
                            <a:rPr lang="en-US" sz="2000" b="1" i="1" smtClean="0">
                              <a:latin typeface="Cambria Math" panose="02040503050406030204" pitchFamily="18" charset="0"/>
                              <a:cs typeface="Arial" panose="020B0604020202020204" pitchFamily="34" charset="0"/>
                            </a:rPr>
                            <m:t>⊥</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cs typeface="Arial" panose="020B0604020202020204" pitchFamily="34" charset="0"/>
                            </a:rPr>
                            <m:t>∇</m:t>
                          </m:r>
                        </m:e>
                        <m:sub>
                          <m:r>
                            <a:rPr lang="en-US" sz="2000" b="0" i="1" smtClean="0">
                              <a:latin typeface="Cambria Math" panose="02040503050406030204" pitchFamily="18" charset="0"/>
                              <a:cs typeface="Arial" panose="020B0604020202020204" pitchFamily="34" charset="0"/>
                            </a:rPr>
                            <m:t>⊥</m:t>
                          </m:r>
                        </m:sub>
                      </m:sSub>
                      <m:r>
                        <m:rPr>
                          <m:sty m:val="p"/>
                        </m:rPr>
                        <a:rPr lang="en-US" sz="2000" b="0" i="0" smtClean="0">
                          <a:latin typeface="Cambria Math" panose="02040503050406030204" pitchFamily="18" charset="0"/>
                          <a:cs typeface="Arial" panose="020B0604020202020204" pitchFamily="34" charset="0"/>
                        </a:rPr>
                        <m:t>Φ</m:t>
                      </m:r>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b="1" i="1">
                              <a:latin typeface="Cambria Math" panose="02040503050406030204" pitchFamily="18" charset="0"/>
                              <a:cs typeface="Arial" panose="020B0604020202020204" pitchFamily="34" charset="0"/>
                            </a:rPr>
                            <m:t>𝒆</m:t>
                          </m:r>
                        </m:e>
                        <m:sub>
                          <m:r>
                            <a:rPr lang="en-US" sz="2000" i="1">
                              <a:latin typeface="Cambria Math" panose="02040503050406030204" pitchFamily="18" charset="0"/>
                              <a:cs typeface="Arial" panose="020B0604020202020204" pitchFamily="34" charset="0"/>
                            </a:rPr>
                            <m:t>𝑧</m:t>
                          </m:r>
                        </m:sub>
                      </m:sSub>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m:rPr>
                              <m:sty m:val="p"/>
                            </m:rPr>
                            <a:rPr lang="en-US" sz="2000">
                              <a:latin typeface="Cambria Math" panose="02040503050406030204" pitchFamily="18" charset="0"/>
                              <a:cs typeface="Arial" panose="020B0604020202020204" pitchFamily="34" charset="0"/>
                            </a:rPr>
                            <m:t>∇</m:t>
                          </m:r>
                        </m:e>
                        <m:sub>
                          <m:r>
                            <a:rPr lang="en-US" sz="2000" i="1">
                              <a:latin typeface="Cambria Math" panose="02040503050406030204" pitchFamily="18" charset="0"/>
                              <a:cs typeface="Arial" panose="020B0604020202020204" pitchFamily="34" charset="0"/>
                            </a:rPr>
                            <m:t>⊥</m:t>
                          </m:r>
                        </m:sub>
                      </m:sSub>
                      <m:r>
                        <m:rPr>
                          <m:sty m:val="p"/>
                        </m:rPr>
                        <a:rPr lang="en-US" sz="2000" b="0" i="0" smtClean="0">
                          <a:latin typeface="Cambria Math" panose="02040503050406030204" pitchFamily="18" charset="0"/>
                          <a:cs typeface="Arial" panose="020B0604020202020204" pitchFamily="34" charset="0"/>
                        </a:rPr>
                        <m:t>Ψ</m:t>
                      </m:r>
                      <m:r>
                        <a:rPr lang="en-US" sz="2000" b="0" i="0"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These scalar fields inherit boundary conditions from </a:t>
                </a:r>
                <a14:m>
                  <m:oMath xmlns:m="http://schemas.openxmlformats.org/officeDocument/2006/math">
                    <m:sSub>
                      <m:sSubPr>
                        <m:ctrlPr>
                          <a:rPr lang="en-US" sz="1600" b="1" i="1" dirty="0">
                            <a:latin typeface="Cambria Math" panose="02040503050406030204" pitchFamily="18" charset="0"/>
                            <a:cs typeface="Arial" panose="020B0604020202020204" pitchFamily="34" charset="0"/>
                          </a:rPr>
                        </m:ctrlPr>
                      </m:sSubPr>
                      <m:e>
                        <m:r>
                          <a:rPr lang="en-US" sz="1600" b="1" i="1" dirty="0">
                            <a:latin typeface="Cambria Math" panose="02040503050406030204" pitchFamily="18" charset="0"/>
                            <a:cs typeface="Arial" panose="020B0604020202020204" pitchFamily="34" charset="0"/>
                          </a:rPr>
                          <m:t>𝝂</m:t>
                        </m:r>
                      </m:e>
                      <m:sub>
                        <m:r>
                          <a:rPr lang="en-US" sz="1600" b="1" i="1" dirty="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1" i="1" dirty="0">
                            <a:latin typeface="Cambria Math" panose="02040503050406030204" pitchFamily="18" charset="0"/>
                            <a:cs typeface="Arial" panose="020B0604020202020204" pitchFamily="34" charset="0"/>
                          </a:rPr>
                        </m:ctrlPr>
                      </m:sSubPr>
                      <m:e>
                        <m:r>
                          <a:rPr lang="en-US" sz="1600" b="1" i="1" dirty="0">
                            <a:latin typeface="Cambria Math" panose="02040503050406030204" pitchFamily="18" charset="0"/>
                            <a:cs typeface="Arial" panose="020B0604020202020204" pitchFamily="34" charset="0"/>
                          </a:rPr>
                          <m:t>𝜷</m:t>
                        </m:r>
                      </m:e>
                      <m:sub>
                        <m:r>
                          <a:rPr lang="en-US" sz="1600" b="1" i="1" dirty="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where the Poisson equations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Δ</m:t>
                        </m:r>
                      </m:e>
                      <m:sub>
                        <m:r>
                          <a:rPr lang="en-US" sz="1600" b="0" i="1" smtClean="0">
                            <a:latin typeface="Cambria Math" panose="02040503050406030204" pitchFamily="18" charset="0"/>
                            <a:cs typeface="Arial" panose="020B0604020202020204" pitchFamily="34" charset="0"/>
                          </a:rPr>
                          <m:t>⊥</m:t>
                        </m:r>
                      </m:sub>
                    </m:sSub>
                    <m:r>
                      <a:rPr lang="en-US" sz="1600" i="1">
                        <a:latin typeface="Cambria Math" panose="02040503050406030204" pitchFamily="18" charset="0"/>
                        <a:cs typeface="Arial" panose="020B0604020202020204" pitchFamily="34" charset="0"/>
                      </a:rPr>
                      <m:t>𝜙</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m:t>
                    </m:r>
                    <m:sSub>
                      <m:sSubPr>
                        <m:ctrlPr>
                          <a:rPr lang="en-US" sz="1600" b="1" i="1" smtClean="0">
                            <a:latin typeface="Cambria Math" panose="02040503050406030204" pitchFamily="18" charset="0"/>
                            <a:cs typeface="Arial" panose="020B0604020202020204" pitchFamily="34" charset="0"/>
                          </a:rPr>
                        </m:ctrlPr>
                      </m:sSubPr>
                      <m:e>
                        <m:r>
                          <a:rPr lang="en-US" sz="1600" b="1" i="1" smtClean="0">
                            <a:latin typeface="Cambria Math" panose="02040503050406030204" pitchFamily="18" charset="0"/>
                            <a:cs typeface="Arial" panose="020B0604020202020204" pitchFamily="34" charset="0"/>
                          </a:rPr>
                          <m:t>𝝂</m:t>
                        </m:r>
                      </m:e>
                      <m:sub>
                        <m:r>
                          <a:rPr lang="en-US" sz="1600" b="1" i="1"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Δ</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𝜓</m:t>
                    </m:r>
                    <m:r>
                      <a:rPr lang="en-US" sz="1600" b="1"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1" i="1" smtClean="0">
                            <a:latin typeface="Cambria Math" panose="02040503050406030204" pitchFamily="18" charset="0"/>
                            <a:cs typeface="Arial" panose="020B0604020202020204" pitchFamily="34" charset="0"/>
                          </a:rPr>
                          <m:t>𝒆</m:t>
                        </m:r>
                      </m:e>
                      <m:sub>
                        <m:r>
                          <a:rPr lang="en-US" sz="1600" b="0" i="1" smtClean="0">
                            <a:latin typeface="Cambria Math" panose="02040503050406030204" pitchFamily="18" charset="0"/>
                            <a:cs typeface="Arial" panose="020B0604020202020204" pitchFamily="34" charset="0"/>
                          </a:rPr>
                          <m:t>𝑧</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𝜓</m:t>
                    </m:r>
                  </m:oMath>
                </a14:m>
                <a:r>
                  <a:rPr lang="en-US" sz="1600" dirty="0">
                    <a:latin typeface="Arial" panose="020B0604020202020204" pitchFamily="34" charset="0"/>
                    <a:cs typeface="Arial" panose="020B0604020202020204" pitchFamily="34" charset="0"/>
                  </a:rPr>
                  <a:t> satisfy homogeneous Neumann and Dirichlet boundary conditions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1" i="1" smtClean="0">
                            <a:latin typeface="Cambria Math" panose="02040503050406030204" pitchFamily="18" charset="0"/>
                            <a:cs typeface="Arial" panose="020B0604020202020204" pitchFamily="34" charset="0"/>
                          </a:rPr>
                          <m:t>𝒏</m:t>
                        </m:r>
                      </m:sub>
                    </m:sSub>
                    <m:r>
                      <a:rPr lang="en-US" sz="1600" b="0" i="1" smtClean="0">
                        <a:latin typeface="Cambria Math" panose="02040503050406030204" pitchFamily="18" charset="0"/>
                        <a:cs typeface="Arial" panose="020B0604020202020204" pitchFamily="34" charset="0"/>
                      </a:rPr>
                      <m:t>𝜙</m:t>
                    </m:r>
                    <m:r>
                      <a:rPr lang="en-US" sz="1600" b="0" i="0"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1" i="1" smtClean="0">
                            <a:latin typeface="Cambria Math" panose="02040503050406030204" pitchFamily="18" charset="0"/>
                            <a:cs typeface="Arial" panose="020B0604020202020204" pitchFamily="34" charset="0"/>
                          </a:rPr>
                          <m:t>𝒏</m:t>
                        </m:r>
                      </m:sub>
                    </m:sSub>
                    <m:r>
                      <m:rPr>
                        <m:sty m:val="p"/>
                      </m:rPr>
                      <a:rPr lang="en-US" sz="1600" b="0" i="0" smtClean="0">
                        <a:latin typeface="Cambria Math" panose="02040503050406030204" pitchFamily="18" charset="0"/>
                        <a:cs typeface="Arial" panose="020B0604020202020204" pitchFamily="34" charset="0"/>
                      </a:rPr>
                      <m:t>Φ</m:t>
                    </m:r>
                    <m:r>
                      <a:rPr lang="en-US" sz="1600" b="0" i="0"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dirty="0" smtClean="0">
                        <a:latin typeface="Cambria Math" panose="02040503050406030204" pitchFamily="18" charset="0"/>
                        <a:cs typeface="Arial" panose="020B0604020202020204" pitchFamily="34" charset="0"/>
                      </a:rPr>
                      <m:t>𝜓</m:t>
                    </m:r>
                    <m:r>
                      <a:rPr lang="en-US" sz="1600" b="0" i="0" dirty="0" smtClean="0">
                        <a:latin typeface="Cambria Math" panose="02040503050406030204" pitchFamily="18" charset="0"/>
                        <a:cs typeface="Arial" panose="020B0604020202020204" pitchFamily="34" charset="0"/>
                      </a:rPr>
                      <m:t>=</m:t>
                    </m:r>
                    <m:r>
                      <m:rPr>
                        <m:sty m:val="p"/>
                      </m:rPr>
                      <a:rPr lang="en-US" sz="1600" b="0" i="0" dirty="0" smtClean="0">
                        <a:latin typeface="Cambria Math" panose="02040503050406030204" pitchFamily="18" charset="0"/>
                        <a:cs typeface="Arial" panose="020B0604020202020204" pitchFamily="34" charset="0"/>
                      </a:rPr>
                      <m:t>Ψ</m:t>
                    </m:r>
                    <m:r>
                      <a:rPr lang="en-US" sz="1600" b="0" i="1" dirty="0"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Unlike Strauss, we also replace </a:t>
                </a:r>
                <a14:m>
                  <m:oMath xmlns:m="http://schemas.openxmlformats.org/officeDocument/2006/math">
                    <m:r>
                      <a:rPr lang="en-US" sz="1600" b="0" i="1" smtClean="0">
                        <a:latin typeface="Cambria Math" panose="02040503050406030204" pitchFamily="18" charset="0"/>
                        <a:cs typeface="Arial" panose="020B0604020202020204" pitchFamily="34" charset="0"/>
                      </a:rPr>
                      <m:t>𝑟</m:t>
                    </m:r>
                  </m:oMath>
                </a14:m>
                <a:r>
                  <a:rPr lang="en-US" sz="1600" dirty="0">
                    <a:latin typeface="Arial" panose="020B0604020202020204" pitchFamily="34" charset="0"/>
                    <a:cs typeface="Arial" panose="020B0604020202020204" pitchFamily="34" charset="0"/>
                  </a:rPr>
                  <a:t> with the quantity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defined according to </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anose="020B0604020202020204" pitchFamily="34" charset="0"/>
                        </a:rPr>
                        <m:t>𝑄</m:t>
                      </m:r>
                      <m:r>
                        <a:rPr lang="en-US" sz="2000" b="0" i="1" smtClean="0">
                          <a:latin typeface="Cambria Math" panose="02040503050406030204" pitchFamily="18" charset="0"/>
                          <a:cs typeface="Arial" panose="020B0604020202020204" pitchFamily="34" charset="0"/>
                        </a:rPr>
                        <m:t>=</m:t>
                      </m:r>
                      <m:f>
                        <m:fPr>
                          <m:ctrlPr>
                            <a:rPr lang="en-US" sz="2000" i="1">
                              <a:latin typeface="Cambria Math" panose="02040503050406030204" pitchFamily="18" charset="0"/>
                              <a:cs typeface="Arial" panose="020B0604020202020204" pitchFamily="34" charset="0"/>
                            </a:rPr>
                          </m:ctrlPr>
                        </m:fPr>
                        <m:num>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𝐵</m:t>
                              </m:r>
                            </m:e>
                            <m:sub>
                              <m:r>
                                <a:rPr lang="en-US" sz="2000" i="1">
                                  <a:latin typeface="Cambria Math" panose="02040503050406030204" pitchFamily="18" charset="0"/>
                                  <a:cs typeface="Arial" panose="020B0604020202020204" pitchFamily="34" charset="0"/>
                                </a:rPr>
                                <m:t>𝑧</m:t>
                              </m:r>
                            </m:sub>
                          </m:sSub>
                        </m:num>
                        <m:den>
                          <m:r>
                            <a:rPr lang="en-US" sz="2000" i="1">
                              <a:latin typeface="Cambria Math" panose="02040503050406030204" pitchFamily="18" charset="0"/>
                              <a:cs typeface="Arial" panose="020B0604020202020204" pitchFamily="34" charset="0"/>
                            </a:rPr>
                            <m:t>𝜌</m:t>
                          </m:r>
                        </m:den>
                      </m:f>
                      <m:r>
                        <a:rPr lang="en-US" sz="2000" b="0" i="1" smtClean="0">
                          <a:latin typeface="Cambria Math" panose="02040503050406030204" pitchFamily="18" charset="0"/>
                          <a:cs typeface="Arial" panose="020B0604020202020204" pitchFamily="34" charset="0"/>
                        </a:rPr>
                        <m:t>=</m:t>
                      </m:r>
                      <m:f>
                        <m:fPr>
                          <m:ctrlPr>
                            <a:rPr lang="en-US" sz="2000" i="1">
                              <a:latin typeface="Cambria Math" panose="02040503050406030204" pitchFamily="18" charset="0"/>
                              <a:cs typeface="Arial" panose="020B0604020202020204" pitchFamily="34" charset="0"/>
                            </a:rPr>
                          </m:ctrlPr>
                        </m:fPr>
                        <m:num>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𝐵</m:t>
                              </m:r>
                            </m:e>
                            <m:sub>
                              <m:r>
                                <a:rPr lang="en-US" sz="2000" b="0" i="1" smtClean="0">
                                  <a:latin typeface="Cambria Math" panose="02040503050406030204" pitchFamily="18" charset="0"/>
                                  <a:cs typeface="Arial" panose="020B0604020202020204" pitchFamily="34" charset="0"/>
                                </a:rPr>
                                <m:t>0</m:t>
                              </m:r>
                            </m:sub>
                          </m:sSub>
                        </m:num>
                        <m:den>
                          <m:sSub>
                            <m:sSubPr>
                              <m:ctrlPr>
                                <a:rPr lang="en-US" sz="2000" b="0" i="1" smtClean="0">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𝜌</m:t>
                              </m:r>
                            </m:e>
                            <m:sub>
                              <m:r>
                                <a:rPr lang="en-US" sz="2000" b="0" i="1" smtClean="0">
                                  <a:latin typeface="Cambria Math" panose="02040503050406030204" pitchFamily="18" charset="0"/>
                                  <a:cs typeface="Arial" panose="020B0604020202020204" pitchFamily="34" charset="0"/>
                                </a:rPr>
                                <m:t>0</m:t>
                              </m:r>
                            </m:sub>
                          </m:sSub>
                        </m:den>
                      </m:f>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𝜖</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𝛽</m:t>
                              </m:r>
                            </m:e>
                            <m:sub>
                              <m:r>
                                <a:rPr lang="en-US" sz="2000" b="0" i="1" smtClean="0">
                                  <a:latin typeface="Cambria Math" panose="02040503050406030204" pitchFamily="18" charset="0"/>
                                  <a:cs typeface="Arial" panose="020B0604020202020204" pitchFamily="34" charset="0"/>
                                </a:rPr>
                                <m:t>∥</m:t>
                              </m:r>
                            </m:sub>
                          </m:sSub>
                        </m:num>
                        <m:den>
                          <m:r>
                            <a:rPr lang="en-US" sz="2000" b="0" i="1" smtClean="0">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𝜖</m:t>
                          </m:r>
                          <m:r>
                            <a:rPr lang="en-US" sz="2000" b="0" i="1" smtClean="0">
                              <a:latin typeface="Cambria Math" panose="02040503050406030204" pitchFamily="18" charset="0"/>
                              <a:cs typeface="Arial" panose="020B0604020202020204" pitchFamily="34" charset="0"/>
                            </a:rPr>
                            <m:t>𝑟</m:t>
                          </m:r>
                        </m:den>
                      </m:f>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𝑞</m:t>
                          </m:r>
                        </m:e>
                        <m:sub>
                          <m:r>
                            <a:rPr lang="en-US" sz="2000" b="0" i="1" smtClean="0">
                              <a:latin typeface="Cambria Math" panose="02040503050406030204" pitchFamily="18" charset="0"/>
                              <a:cs typeface="Arial" panose="020B0604020202020204" pitchFamily="34" charset="0"/>
                            </a:rPr>
                            <m:t>0</m:t>
                          </m:r>
                        </m:sub>
                      </m:sSub>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𝜖</m:t>
                          </m:r>
                          <m:r>
                            <a:rPr lang="en-US" sz="2000" b="0" i="1" smtClean="0">
                              <a:latin typeface="Cambria Math" panose="02040503050406030204" pitchFamily="18" charset="0"/>
                              <a:cs typeface="Arial" panose="020B0604020202020204" pitchFamily="34" charset="0"/>
                            </a:rPr>
                            <m:t>𝑞</m:t>
                          </m:r>
                        </m:e>
                      </m:d>
                      <m:r>
                        <a:rPr lang="en-US" sz="2000" b="0" i="1" smtClean="0">
                          <a:latin typeface="Cambria Math" panose="02040503050406030204" pitchFamily="18" charset="0"/>
                          <a:cs typeface="Arial" panose="020B0604020202020204" pitchFamily="34" charset="0"/>
                        </a:rPr>
                        <m:t>,</m:t>
                      </m:r>
                    </m:oMath>
                  </m:oMathPara>
                </a14:m>
                <a:endParaRPr lang="en-US" sz="1600" dirty="0">
                  <a:latin typeface="Arial" panose="020B0604020202020204" pitchFamily="34" charset="0"/>
                  <a:cs typeface="Arial" panose="020B0604020202020204" pitchFamily="34" charset="0"/>
                </a:endParaRPr>
              </a:p>
              <a:p>
                <a:pPr lvl="1"/>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𝑄</m:t>
                          </m:r>
                        </m:num>
                        <m:den>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𝑡</m:t>
                          </m:r>
                        </m:den>
                      </m:f>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𝑄</m:t>
                      </m:r>
                      <m:f>
                        <m:fPr>
                          <m:ctrlPr>
                            <a:rPr lang="en-US" sz="2000" i="1">
                              <a:latin typeface="Cambria Math" panose="02040503050406030204" pitchFamily="18" charset="0"/>
                              <a:cs typeface="Arial" panose="020B0604020202020204" pitchFamily="34" charset="0"/>
                            </a:rPr>
                          </m:ctrlPr>
                        </m:fPr>
                        <m:num>
                          <m:r>
                            <a:rPr lang="en-US" sz="2000" b="1" i="1" smtClean="0">
                              <a:latin typeface="Cambria Math" panose="02040503050406030204" pitchFamily="18" charset="0"/>
                              <a:cs typeface="Arial" panose="020B0604020202020204" pitchFamily="34" charset="0"/>
                            </a:rPr>
                            <m:t>𝑩</m:t>
                          </m:r>
                        </m:num>
                        <m:den>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𝐵</m:t>
                              </m:r>
                            </m:e>
                            <m:sub>
                              <m:r>
                                <a:rPr lang="en-US" sz="2000" b="0" i="1" smtClean="0">
                                  <a:latin typeface="Cambria Math" panose="02040503050406030204" pitchFamily="18" charset="0"/>
                                  <a:cs typeface="Arial" panose="020B0604020202020204" pitchFamily="34" charset="0"/>
                                </a:rPr>
                                <m:t>𝑧</m:t>
                              </m:r>
                            </m:sub>
                          </m:sSub>
                        </m:den>
                      </m:f>
                      <m:r>
                        <a:rPr lang="en-US" sz="2000" b="0" i="1" smtClean="0">
                          <a:latin typeface="Cambria Math" panose="02040503050406030204" pitchFamily="18" charset="0"/>
                          <a:cs typeface="Arial" panose="020B0604020202020204" pitchFamily="34" charset="0"/>
                        </a:rPr>
                        <m:t>⋅</m:t>
                      </m:r>
                      <m:r>
                        <m:rPr>
                          <m:sty m:val="p"/>
                        </m:rPr>
                        <a:rPr lang="en-US" sz="2000" b="0" i="0"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Latin Modern Math" panose="02000503000000000000" pitchFamily="50" charset="0"/>
                              <a:ea typeface="Latin Modern Math" panose="02000503000000000000" pitchFamily="50" charset="0"/>
                              <a:cs typeface="Arial" panose="020B0604020202020204" pitchFamily="34" charset="0"/>
                            </a:rPr>
                            <m:t>𝑣</m:t>
                          </m:r>
                        </m:e>
                        <m:sub>
                          <m:r>
                            <a:rPr lang="en-US" sz="2000" b="0" i="1" smtClean="0">
                              <a:latin typeface="Cambria Math" panose="02040503050406030204" pitchFamily="18" charset="0"/>
                              <a:cs typeface="Arial" panose="020B0604020202020204" pitchFamily="34" charset="0"/>
                            </a:rPr>
                            <m:t>𝑧</m:t>
                          </m:r>
                        </m:sub>
                      </m:sSub>
                      <m:r>
                        <a:rPr lang="en-US" sz="2000" b="0" i="1" smtClean="0">
                          <a:latin typeface="Cambria Math" panose="02040503050406030204" pitchFamily="18" charset="0"/>
                          <a:cs typeface="Arial" panose="020B0604020202020204" pitchFamily="34" charset="0"/>
                        </a:rPr>
                        <m:t>−</m:t>
                      </m:r>
                      <m:r>
                        <a:rPr lang="en-US" sz="2000" b="1" i="1">
                          <a:latin typeface="Latin Modern Math" panose="02000503000000000000" pitchFamily="50" charset="0"/>
                          <a:ea typeface="Latin Modern Math" panose="02000503000000000000" pitchFamily="50" charset="0"/>
                          <a:cs typeface="Arial" panose="020B0604020202020204" pitchFamily="34" charset="0"/>
                        </a:rPr>
                        <m:t>𝒗</m:t>
                      </m:r>
                      <m:r>
                        <a:rPr lang="en-US" sz="2000" i="1">
                          <a:latin typeface="Cambria Math" panose="02040503050406030204" pitchFamily="18" charset="0"/>
                          <a:cs typeface="Arial" panose="020B0604020202020204" pitchFamily="34" charset="0"/>
                        </a:rPr>
                        <m:t>⋅</m:t>
                      </m:r>
                      <m:r>
                        <m:rPr>
                          <m:sty m:val="p"/>
                        </m:rPr>
                        <a:rPr lang="en-US" sz="2000">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𝑄</m:t>
                      </m:r>
                      <m:r>
                        <a:rPr lang="en-US" sz="2000" b="0" i="0" smtClean="0">
                          <a:latin typeface="Cambria Math" panose="02040503050406030204" pitchFamily="18" charset="0"/>
                          <a:cs typeface="Arial" panose="020B0604020202020204" pitchFamily="34" charset="0"/>
                        </a:rPr>
                        <m:t>.</m:t>
                      </m:r>
                    </m:oMath>
                  </m:oMathPara>
                </a14:m>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Substituting the above relations into the original system yields complicated evolution equations. However, the limit system enjoys a reduction from 7 dimensions (</a:t>
                </a:r>
                <a14:m>
                  <m:oMath xmlns:m="http://schemas.openxmlformats.org/officeDocument/2006/math">
                    <m:r>
                      <a:rPr lang="en-US" sz="1600" i="1">
                        <a:latin typeface="Cambria Math" panose="02040503050406030204" pitchFamily="18" charset="0"/>
                        <a:cs typeface="Arial" panose="020B0604020202020204" pitchFamily="34" charset="0"/>
                      </a:rPr>
                      <m:t>𝜙</m:t>
                    </m:r>
                    <m:r>
                      <a:rPr lang="en-US" sz="1600" i="1">
                        <a:latin typeface="Cambria Math" panose="02040503050406030204" pitchFamily="18" charset="0"/>
                        <a:cs typeface="Arial" panose="020B0604020202020204" pitchFamily="34" charset="0"/>
                      </a:rPr>
                      <m:t>, </m:t>
                    </m:r>
                    <m:r>
                      <a:rPr lang="en-US" sz="1600" i="1">
                        <a:latin typeface="Cambria Math" panose="02040503050406030204" pitchFamily="18" charset="0"/>
                        <a:cs typeface="Arial" panose="020B0604020202020204" pitchFamily="34" charset="0"/>
                      </a:rPr>
                      <m:t>𝜓</m:t>
                    </m:r>
                    <m:r>
                      <a:rPr lang="en-US" sz="1600" i="1">
                        <a:latin typeface="Cambria Math" panose="02040503050406030204" pitchFamily="18" charset="0"/>
                        <a:cs typeface="Arial" panose="020B0604020202020204" pitchFamily="34" charset="0"/>
                      </a:rPr>
                      <m:t>, </m:t>
                    </m:r>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𝜈</m:t>
                        </m:r>
                      </m:e>
                      <m:sub>
                        <m:r>
                          <a:rPr lang="en-US" sz="1600" i="1">
                            <a:latin typeface="Cambria Math" panose="02040503050406030204" pitchFamily="18" charset="0"/>
                            <a:cs typeface="Arial" panose="020B0604020202020204" pitchFamily="34" charset="0"/>
                          </a:rPr>
                          <m:t>∥</m:t>
                        </m:r>
                      </m:sub>
                    </m:sSub>
                    <m:r>
                      <a:rPr lang="en-US" sz="1600" i="1">
                        <a:latin typeface="Cambria Math" panose="02040503050406030204" pitchFamily="18" charset="0"/>
                        <a:cs typeface="Arial" panose="020B0604020202020204" pitchFamily="34" charset="0"/>
                      </a:rPr>
                      <m:t>, </m:t>
                    </m:r>
                    <m:r>
                      <m:rPr>
                        <m:sty m:val="p"/>
                      </m:rPr>
                      <a:rPr lang="en-US" sz="1600">
                        <a:latin typeface="Cambria Math" panose="02040503050406030204" pitchFamily="18" charset="0"/>
                        <a:cs typeface="Arial" panose="020B0604020202020204" pitchFamily="34" charset="0"/>
                      </a:rPr>
                      <m:t>Φ</m:t>
                    </m:r>
                    <m:r>
                      <a:rPr lang="en-US" sz="1600" i="1">
                        <a:latin typeface="Cambria Math" panose="02040503050406030204" pitchFamily="18" charset="0"/>
                        <a:cs typeface="Arial" panose="020B0604020202020204" pitchFamily="34" charset="0"/>
                      </a:rPr>
                      <m:t>, </m:t>
                    </m:r>
                    <m:r>
                      <m:rPr>
                        <m:sty m:val="p"/>
                      </m:rPr>
                      <a:rPr lang="en-US" sz="1600">
                        <a:latin typeface="Cambria Math" panose="02040503050406030204" pitchFamily="18" charset="0"/>
                        <a:cs typeface="Arial" panose="020B0604020202020204" pitchFamily="34" charset="0"/>
                      </a:rPr>
                      <m:t>Ψ</m:t>
                    </m:r>
                    <m:r>
                      <a:rPr lang="en-US" sz="1600" i="1">
                        <a:latin typeface="Cambria Math" panose="02040503050406030204" pitchFamily="18" charset="0"/>
                        <a:cs typeface="Arial" panose="020B0604020202020204" pitchFamily="34" charset="0"/>
                      </a:rPr>
                      <m:t>, </m:t>
                    </m:r>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𝛽</m:t>
                        </m:r>
                      </m:e>
                      <m:sub>
                        <m:r>
                          <a:rPr lang="en-US" sz="1600" i="1">
                            <a:latin typeface="Cambria Math" panose="02040503050406030204" pitchFamily="18" charset="0"/>
                            <a:cs typeface="Arial" panose="020B0604020202020204" pitchFamily="34" charset="0"/>
                          </a:rPr>
                          <m:t>∥</m:t>
                        </m:r>
                      </m:sub>
                    </m:sSub>
                    <m:r>
                      <a:rPr lang="en-US" sz="1600" i="1">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i="1">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down to 2 as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r>
                      <a:rPr lang="en-US" sz="1600" b="0" i="1" smtClean="0">
                        <a:latin typeface="Cambria Math" panose="02040503050406030204" pitchFamily="18" charset="0"/>
                        <a:cs typeface="Arial" panose="020B0604020202020204" pitchFamily="34" charset="0"/>
                      </a:rPr>
                      <m:t>→0</m:t>
                    </m:r>
                  </m:oMath>
                </a14:m>
                <a:r>
                  <a:rPr lang="en-US" sz="1600" b="0" dirty="0">
                    <a:latin typeface="Cambria Math" panose="02040503050406030204" pitchFamily="18" charset="0"/>
                    <a:cs typeface="Arial" panose="020B0604020202020204" pitchFamily="34" charset="0"/>
                  </a:rPr>
                  <a:t>:</a:t>
                </a:r>
              </a:p>
              <a:p>
                <a:pPr/>
                <a14:m>
                  <m:oMathPara xmlns:m="http://schemas.openxmlformats.org/officeDocument/2006/math">
                    <m:oMathParaPr>
                      <m:jc m:val="centerGroup"/>
                    </m:oMathParaPr>
                    <m:oMath xmlns:m="http://schemas.openxmlformats.org/officeDocument/2006/math">
                      <m:acc>
                        <m:accPr>
                          <m:chr m:val="̇"/>
                          <m:ctrlPr>
                            <a:rPr lang="en-US" sz="2200" b="0" i="1" smtClean="0">
                              <a:latin typeface="Cambria Math" panose="02040503050406030204" pitchFamily="18" charset="0"/>
                              <a:cs typeface="Arial" panose="020B0604020202020204" pitchFamily="34" charset="0"/>
                            </a:rPr>
                          </m:ctrlPr>
                        </m:accPr>
                        <m:e>
                          <m:r>
                            <a:rPr lang="en-US" sz="2200" b="0" i="1" smtClean="0">
                              <a:latin typeface="Cambria Math" panose="02040503050406030204" pitchFamily="18" charset="0"/>
                              <a:cs typeface="Arial" panose="020B0604020202020204" pitchFamily="34" charset="0"/>
                            </a:rPr>
                            <m:t>𝜓</m:t>
                          </m:r>
                        </m:e>
                      </m:acc>
                      <m:r>
                        <a:rPr lang="en-US" sz="2200" b="0" i="1" dirty="0" smtClean="0">
                          <a:latin typeface="Cambria Math" panose="02040503050406030204" pitchFamily="18" charset="0"/>
                          <a:cs typeface="Arial" panose="020B0604020202020204" pitchFamily="34" charset="0"/>
                        </a:rPr>
                        <m:t>=0,  </m:t>
                      </m:r>
                      <m:sSub>
                        <m:sSubPr>
                          <m:ctrlPr>
                            <a:rPr lang="en-US" sz="2200" b="0" i="1" dirty="0" smtClean="0">
                              <a:latin typeface="Cambria Math" panose="02040503050406030204" pitchFamily="18" charset="0"/>
                              <a:cs typeface="Arial" panose="020B0604020202020204" pitchFamily="34" charset="0"/>
                            </a:rPr>
                          </m:ctrlPr>
                        </m:sSubPr>
                        <m:e>
                          <m:acc>
                            <m:accPr>
                              <m:chr m:val="̇"/>
                              <m:ctrlPr>
                                <a:rPr lang="en-US" sz="2200" b="0" i="1" dirty="0" smtClean="0">
                                  <a:latin typeface="Cambria Math" panose="02040503050406030204" pitchFamily="18" charset="0"/>
                                  <a:cs typeface="Arial" panose="020B0604020202020204" pitchFamily="34" charset="0"/>
                                </a:rPr>
                              </m:ctrlPr>
                            </m:accPr>
                            <m:e>
                              <m:r>
                                <a:rPr lang="en-US" sz="2200" b="0" i="1" dirty="0" smtClean="0">
                                  <a:latin typeface="Cambria Math" panose="02040503050406030204" pitchFamily="18" charset="0"/>
                                  <a:cs typeface="Arial" panose="020B0604020202020204" pitchFamily="34" charset="0"/>
                                </a:rPr>
                                <m:t>𝜈</m:t>
                              </m:r>
                            </m:e>
                          </m:acc>
                        </m:e>
                        <m:sub>
                          <m:r>
                            <a:rPr lang="en-US" sz="2200" b="0" i="1" dirty="0" smtClean="0">
                              <a:latin typeface="Cambria Math" panose="02040503050406030204" pitchFamily="18" charset="0"/>
                              <a:cs typeface="Arial" panose="020B0604020202020204" pitchFamily="34" charset="0"/>
                            </a:rPr>
                            <m:t>∥</m:t>
                          </m:r>
                        </m:sub>
                      </m:sSub>
                      <m:r>
                        <a:rPr lang="en-US" sz="2200" b="0" i="1" dirty="0" smtClean="0">
                          <a:latin typeface="Cambria Math" panose="02040503050406030204" pitchFamily="18" charset="0"/>
                          <a:cs typeface="Arial" panose="020B0604020202020204" pitchFamily="34" charset="0"/>
                        </a:rPr>
                        <m:t>=0,  </m:t>
                      </m:r>
                      <m:acc>
                        <m:accPr>
                          <m:chr m:val="̇"/>
                          <m:ctrlPr>
                            <a:rPr lang="en-US" sz="2200" b="0" i="1" dirty="0" smtClean="0">
                              <a:latin typeface="Cambria Math" panose="02040503050406030204" pitchFamily="18" charset="0"/>
                              <a:cs typeface="Arial" panose="020B0604020202020204" pitchFamily="34" charset="0"/>
                            </a:rPr>
                          </m:ctrlPr>
                        </m:accPr>
                        <m:e>
                          <m:r>
                            <m:rPr>
                              <m:sty m:val="p"/>
                            </m:rPr>
                            <a:rPr lang="en-US" sz="2200" b="0" i="0" dirty="0" smtClean="0">
                              <a:latin typeface="Cambria Math" panose="02040503050406030204" pitchFamily="18" charset="0"/>
                              <a:cs typeface="Arial" panose="020B0604020202020204" pitchFamily="34" charset="0"/>
                            </a:rPr>
                            <m:t>Φ</m:t>
                          </m:r>
                        </m:e>
                      </m:acc>
                      <m:r>
                        <a:rPr lang="en-US" sz="2200" b="0" i="1" dirty="0" smtClean="0">
                          <a:latin typeface="Cambria Math" panose="02040503050406030204" pitchFamily="18" charset="0"/>
                          <a:cs typeface="Arial" panose="020B0604020202020204" pitchFamily="34" charset="0"/>
                        </a:rPr>
                        <m:t>=0,  </m:t>
                      </m:r>
                      <m:acc>
                        <m:accPr>
                          <m:chr m:val="̇"/>
                          <m:ctrlPr>
                            <a:rPr lang="en-US" sz="2200" b="0" i="1" dirty="0" smtClean="0">
                              <a:latin typeface="Cambria Math" panose="02040503050406030204" pitchFamily="18" charset="0"/>
                              <a:cs typeface="Arial" panose="020B0604020202020204" pitchFamily="34" charset="0"/>
                            </a:rPr>
                          </m:ctrlPr>
                        </m:accPr>
                        <m:e>
                          <m:r>
                            <m:rPr>
                              <m:sty m:val="p"/>
                            </m:rPr>
                            <a:rPr lang="en-US" sz="2200" b="0" i="0" dirty="0" smtClean="0">
                              <a:latin typeface="Cambria Math" panose="02040503050406030204" pitchFamily="18" charset="0"/>
                              <a:cs typeface="Arial" panose="020B0604020202020204" pitchFamily="34" charset="0"/>
                            </a:rPr>
                            <m:t>Ψ</m:t>
                          </m:r>
                        </m:e>
                      </m:acc>
                      <m:r>
                        <a:rPr lang="en-US" sz="2200" b="0" i="1" dirty="0" smtClean="0">
                          <a:latin typeface="Cambria Math" panose="02040503050406030204" pitchFamily="18" charset="0"/>
                          <a:cs typeface="Arial" panose="020B0604020202020204" pitchFamily="34" charset="0"/>
                        </a:rPr>
                        <m:t>=0,  </m:t>
                      </m:r>
                      <m:acc>
                        <m:accPr>
                          <m:chr m:val="̇"/>
                          <m:ctrlPr>
                            <a:rPr lang="en-US" sz="2200" b="0" i="1" dirty="0" smtClean="0">
                              <a:latin typeface="Cambria Math" panose="02040503050406030204" pitchFamily="18" charset="0"/>
                              <a:cs typeface="Arial" panose="020B0604020202020204" pitchFamily="34" charset="0"/>
                            </a:rPr>
                          </m:ctrlPr>
                        </m:accPr>
                        <m:e>
                          <m:r>
                            <a:rPr lang="en-US" sz="2200" b="0" i="1" dirty="0" smtClean="0">
                              <a:latin typeface="Cambria Math" panose="02040503050406030204" pitchFamily="18" charset="0"/>
                              <a:cs typeface="Arial" panose="020B0604020202020204" pitchFamily="34" charset="0"/>
                            </a:rPr>
                            <m:t>𝑞</m:t>
                          </m:r>
                        </m:e>
                      </m:acc>
                      <m:r>
                        <a:rPr lang="en-US" sz="2200" b="0" i="1" dirty="0" smtClean="0">
                          <a:latin typeface="Cambria Math" panose="02040503050406030204" pitchFamily="18" charset="0"/>
                          <a:cs typeface="Arial" panose="020B0604020202020204" pitchFamily="34" charset="0"/>
                        </a:rPr>
                        <m:t>=0,</m:t>
                      </m:r>
                    </m:oMath>
                  </m:oMathPara>
                </a14:m>
                <a:endParaRPr lang="en-US" sz="2200" b="0" i="1" dirty="0">
                  <a:latin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acc>
                        <m:accPr>
                          <m:chr m:val="̇"/>
                          <m:ctrlPr>
                            <a:rPr lang="en-US" sz="2200" i="1">
                              <a:latin typeface="Cambria Math" panose="02040503050406030204" pitchFamily="18" charset="0"/>
                              <a:ea typeface="Cambria Math" panose="02040503050406030204" pitchFamily="18" charset="0"/>
                              <a:cs typeface="Arial" panose="020B0604020202020204" pitchFamily="34" charset="0"/>
                            </a:rPr>
                          </m:ctrlPr>
                        </m:accPr>
                        <m:e>
                          <m:r>
                            <a:rPr lang="en-US" sz="2200" i="1">
                              <a:latin typeface="Cambria Math" panose="02040503050406030204" pitchFamily="18" charset="0"/>
                              <a:ea typeface="Cambria Math" panose="02040503050406030204" pitchFamily="18" charset="0"/>
                              <a:cs typeface="Arial" panose="020B0604020202020204" pitchFamily="34" charset="0"/>
                            </a:rPr>
                            <m:t>𝜙</m:t>
                          </m:r>
                        </m:e>
                      </m:acc>
                      <m:r>
                        <a:rPr lang="en-US" sz="2200" i="1" dirty="0">
                          <a:latin typeface="Cambria Math" panose="02040503050406030204" pitchFamily="18" charset="0"/>
                          <a:ea typeface="Cambria Math" panose="02040503050406030204" pitchFamily="18" charset="0"/>
                          <a:cs typeface="Arial" panose="020B0604020202020204" pitchFamily="34" charset="0"/>
                        </a:rPr>
                        <m:t>=</m:t>
                      </m:r>
                      <m:sSub>
                        <m:sSubPr>
                          <m:ctrlPr>
                            <a:rPr lang="en-US" sz="2200" i="1" dirty="0">
                              <a:latin typeface="Cambria Math" panose="02040503050406030204" pitchFamily="18" charset="0"/>
                              <a:ea typeface="Cambria Math" panose="02040503050406030204" pitchFamily="18" charset="0"/>
                              <a:cs typeface="Arial" panose="020B0604020202020204" pitchFamily="34" charset="0"/>
                            </a:rPr>
                          </m:ctrlPr>
                        </m:sSubPr>
                        <m:e>
                          <m:r>
                            <a:rPr lang="en-US" sz="2200" i="1" dirty="0">
                              <a:latin typeface="Cambria Math" panose="02040503050406030204" pitchFamily="18" charset="0"/>
                              <a:ea typeface="Cambria Math" panose="02040503050406030204" pitchFamily="18" charset="0"/>
                              <a:cs typeface="Arial" panose="020B0604020202020204" pitchFamily="34" charset="0"/>
                            </a:rPr>
                            <m:t>𝐻</m:t>
                          </m:r>
                        </m:e>
                        <m:sub>
                          <m:sSub>
                            <m:sSubPr>
                              <m:ctrlPr>
                                <a:rPr lang="en-US" sz="2200" i="1" dirty="0">
                                  <a:latin typeface="Cambria Math" panose="02040503050406030204" pitchFamily="18" charset="0"/>
                                  <a:ea typeface="Cambria Math" panose="02040503050406030204" pitchFamily="18" charset="0"/>
                                  <a:cs typeface="Arial" panose="020B0604020202020204" pitchFamily="34" charset="0"/>
                                </a:rPr>
                              </m:ctrlPr>
                            </m:sSubPr>
                            <m:e>
                              <m:r>
                                <a:rPr lang="en-US" sz="2200" i="1" dirty="0">
                                  <a:latin typeface="Cambria Math" panose="02040503050406030204" pitchFamily="18" charset="0"/>
                                  <a:ea typeface="Cambria Math" panose="02040503050406030204" pitchFamily="18" charset="0"/>
                                  <a:cs typeface="Arial" panose="020B0604020202020204" pitchFamily="34" charset="0"/>
                                </a:rPr>
                                <m:t>𝛽</m:t>
                              </m:r>
                            </m:e>
                            <m:sub>
                              <m:r>
                                <a:rPr lang="en-US" sz="2200" i="1" dirty="0">
                                  <a:latin typeface="Cambria Math" panose="02040503050406030204" pitchFamily="18" charset="0"/>
                                  <a:ea typeface="Cambria Math" panose="02040503050406030204" pitchFamily="18" charset="0"/>
                                  <a:cs typeface="Arial" panose="020B0604020202020204" pitchFamily="34" charset="0"/>
                                </a:rPr>
                                <m:t>∥</m:t>
                              </m:r>
                            </m:sub>
                          </m:sSub>
                        </m:sub>
                      </m:sSub>
                      <m:r>
                        <a:rPr lang="en-US" sz="2200" i="1" dirty="0">
                          <a:latin typeface="Cambria Math" panose="02040503050406030204" pitchFamily="18" charset="0"/>
                          <a:ea typeface="Cambria Math" panose="02040503050406030204" pitchFamily="18" charset="0"/>
                          <a:cs typeface="Arial" panose="020B0604020202020204" pitchFamily="34" charset="0"/>
                        </a:rPr>
                        <m:t>−</m:t>
                      </m:r>
                      <m:sSub>
                        <m:sSubPr>
                          <m:ctrlPr>
                            <a:rPr lang="en-US" sz="2200" i="1" dirty="0">
                              <a:latin typeface="Cambria Math" panose="02040503050406030204" pitchFamily="18" charset="0"/>
                              <a:ea typeface="Cambria Math" panose="02040503050406030204" pitchFamily="18" charset="0"/>
                              <a:cs typeface="Arial" panose="020B0604020202020204" pitchFamily="34" charset="0"/>
                            </a:rPr>
                          </m:ctrlPr>
                        </m:sSubPr>
                        <m:e>
                          <m:r>
                            <a:rPr lang="en-US" sz="2200" i="1" dirty="0">
                              <a:latin typeface="Cambria Math" panose="02040503050406030204" pitchFamily="18" charset="0"/>
                              <a:ea typeface="Cambria Math" panose="02040503050406030204" pitchFamily="18" charset="0"/>
                              <a:cs typeface="Arial" panose="020B0604020202020204" pitchFamily="34" charset="0"/>
                            </a:rPr>
                            <m:t>𝛽</m:t>
                          </m:r>
                        </m:e>
                        <m:sub>
                          <m:r>
                            <a:rPr lang="en-US" sz="2200" i="1" dirty="0">
                              <a:latin typeface="Cambria Math" panose="02040503050406030204" pitchFamily="18" charset="0"/>
                              <a:ea typeface="Cambria Math" panose="02040503050406030204" pitchFamily="18" charset="0"/>
                              <a:cs typeface="Arial" panose="020B0604020202020204" pitchFamily="34" charset="0"/>
                            </a:rPr>
                            <m:t>∥</m:t>
                          </m:r>
                        </m:sub>
                      </m:sSub>
                      <m:r>
                        <m:rPr>
                          <m:nor/>
                        </m:rPr>
                        <a:rPr lang="en-US" sz="2200" dirty="0">
                          <a:latin typeface="Cambria Math" panose="02040503050406030204" pitchFamily="18" charset="0"/>
                          <a:ea typeface="Cambria Math" panose="02040503050406030204" pitchFamily="18" charset="0"/>
                          <a:cs typeface="Arial" panose="020B0604020202020204" pitchFamily="34" charset="0"/>
                        </a:rPr>
                        <m:t>,</m:t>
                      </m:r>
                      <m:r>
                        <a:rPr lang="en-US" sz="2200" b="0" i="1" dirty="0" smtClean="0">
                          <a:latin typeface="Cambria Math" panose="02040503050406030204" pitchFamily="18" charset="0"/>
                          <a:ea typeface="Cambria Math" panose="02040503050406030204" pitchFamily="18" charset="0"/>
                          <a:cs typeface="Arial" panose="020B0604020202020204" pitchFamily="34" charset="0"/>
                        </a:rPr>
                        <m:t>  </m:t>
                      </m:r>
                      <m:r>
                        <m:rPr>
                          <m:nor/>
                        </m:rPr>
                        <a:rPr lang="en-US" sz="2200" dirty="0">
                          <a:latin typeface="Cambria Math" panose="02040503050406030204" pitchFamily="18" charset="0"/>
                          <a:ea typeface="Cambria Math" panose="02040503050406030204" pitchFamily="18" charset="0"/>
                          <a:cs typeface="Arial" panose="020B0604020202020204" pitchFamily="34" charset="0"/>
                        </a:rPr>
                        <m:t>and</m:t>
                      </m:r>
                      <m:r>
                        <a:rPr lang="en-US" sz="2200" b="0" i="1" dirty="0" smtClean="0">
                          <a:latin typeface="Cambria Math" panose="02040503050406030204" pitchFamily="18" charset="0"/>
                          <a:ea typeface="Cambria Math" panose="02040503050406030204" pitchFamily="18" charset="0"/>
                          <a:cs typeface="Arial" panose="020B0604020202020204" pitchFamily="34" charset="0"/>
                        </a:rPr>
                        <m:t>  </m:t>
                      </m:r>
                      <m:acc>
                        <m:accPr>
                          <m:chr m:val="̇"/>
                          <m:ctrlPr>
                            <a:rPr lang="en-US" sz="2200" i="1">
                              <a:latin typeface="Cambria Math" panose="02040503050406030204" pitchFamily="18" charset="0"/>
                              <a:ea typeface="Cambria Math" panose="02040503050406030204" pitchFamily="18" charset="0"/>
                              <a:cs typeface="Arial" panose="020B0604020202020204" pitchFamily="34" charset="0"/>
                            </a:rPr>
                          </m:ctrlPr>
                        </m:accPr>
                        <m:e>
                          <m:sSub>
                            <m:sSubPr>
                              <m:ctrlPr>
                                <a:rPr lang="en-US" sz="2200" i="1">
                                  <a:latin typeface="Cambria Math" panose="02040503050406030204" pitchFamily="18" charset="0"/>
                                  <a:ea typeface="Cambria Math" panose="02040503050406030204" pitchFamily="18" charset="0"/>
                                  <a:cs typeface="Arial" panose="020B0604020202020204" pitchFamily="34" charset="0"/>
                                </a:rPr>
                              </m:ctrlPr>
                            </m:sSubPr>
                            <m:e>
                              <m:r>
                                <a:rPr lang="en-US" sz="2200" i="1">
                                  <a:latin typeface="Cambria Math" panose="02040503050406030204" pitchFamily="18" charset="0"/>
                                  <a:ea typeface="Cambria Math" panose="02040503050406030204" pitchFamily="18" charset="0"/>
                                  <a:cs typeface="Arial" panose="020B0604020202020204" pitchFamily="34" charset="0"/>
                                </a:rPr>
                                <m:t>𝛽</m:t>
                              </m:r>
                            </m:e>
                            <m:sub>
                              <m:r>
                                <a:rPr lang="en-US" sz="2200" i="1">
                                  <a:latin typeface="Cambria Math" panose="02040503050406030204" pitchFamily="18" charset="0"/>
                                  <a:ea typeface="Cambria Math" panose="02040503050406030204" pitchFamily="18" charset="0"/>
                                  <a:cs typeface="Arial" panose="020B0604020202020204" pitchFamily="34" charset="0"/>
                                </a:rPr>
                                <m:t>∥</m:t>
                              </m:r>
                            </m:sub>
                          </m:sSub>
                        </m:e>
                      </m:acc>
                      <m:r>
                        <a:rPr lang="en-US" sz="2200" i="1">
                          <a:latin typeface="Cambria Math" panose="02040503050406030204" pitchFamily="18" charset="0"/>
                          <a:ea typeface="Cambria Math" panose="02040503050406030204" pitchFamily="18" charset="0"/>
                          <a:cs typeface="Arial" panose="020B0604020202020204" pitchFamily="34" charset="0"/>
                        </a:rPr>
                        <m:t>=−</m:t>
                      </m:r>
                      <m:sSub>
                        <m:sSubPr>
                          <m:ctrlPr>
                            <a:rPr lang="en-US" sz="22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200">
                              <a:latin typeface="Cambria Math" panose="02040503050406030204" pitchFamily="18" charset="0"/>
                              <a:ea typeface="Cambria Math" panose="02040503050406030204" pitchFamily="18" charset="0"/>
                              <a:cs typeface="Arial" panose="020B0604020202020204" pitchFamily="34" charset="0"/>
                            </a:rPr>
                            <m:t>Δ</m:t>
                          </m:r>
                        </m:e>
                        <m:sub>
                          <m:r>
                            <a:rPr lang="en-US" sz="2200" i="1">
                              <a:latin typeface="Cambria Math" panose="02040503050406030204" pitchFamily="18" charset="0"/>
                              <a:ea typeface="Cambria Math" panose="02040503050406030204" pitchFamily="18" charset="0"/>
                              <a:cs typeface="Arial" panose="020B0604020202020204" pitchFamily="34" charset="0"/>
                            </a:rPr>
                            <m:t>⊥</m:t>
                          </m:r>
                        </m:sub>
                      </m:sSub>
                      <m:r>
                        <a:rPr lang="en-US" sz="2200" i="1">
                          <a:latin typeface="Cambria Math" panose="02040503050406030204" pitchFamily="18" charset="0"/>
                          <a:ea typeface="Cambria Math" panose="02040503050406030204" pitchFamily="18" charset="0"/>
                          <a:cs typeface="Arial" panose="020B0604020202020204" pitchFamily="34" charset="0"/>
                        </a:rPr>
                        <m:t>𝜙</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200" b="0" i="1" dirty="0">
                  <a:latin typeface="Cambria Math" panose="02040503050406030204" pitchFamily="18" charset="0"/>
                  <a:cs typeface="Arial" panose="020B0604020202020204" pitchFamily="34" charset="0"/>
                </a:endParaRPr>
              </a:p>
              <a:p>
                <a:r>
                  <a:rPr lang="en-US" sz="1600" dirty="0">
                    <a:latin typeface="Arial" panose="020B0604020202020204" pitchFamily="34" charset="0"/>
                    <a:cs typeface="Arial" panose="020B0604020202020204" pitchFamily="34" charset="0"/>
                  </a:rPr>
                  <a:t>where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𝐻</m:t>
                        </m:r>
                      </m:e>
                      <m:sub>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sub>
                    </m:sSub>
                  </m:oMath>
                </a14:m>
                <a:r>
                  <a:rPr lang="en-US" sz="1600" dirty="0">
                    <a:latin typeface="Arial" panose="020B0604020202020204" pitchFamily="34" charset="0"/>
                    <a:cs typeface="Arial" panose="020B0604020202020204" pitchFamily="34" charset="0"/>
                  </a:rPr>
                  <a:t> is the unique harmonic function with the same Neumann boundary data as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This suggests a split where </a:t>
                </a:r>
                <a14:m>
                  <m:oMath xmlns:m="http://schemas.openxmlformats.org/officeDocument/2006/math">
                    <m:r>
                      <a:rPr lang="en-US" sz="1600" i="1">
                        <a:latin typeface="Cambria Math" panose="02040503050406030204" pitchFamily="18" charset="0"/>
                        <a:cs typeface="Arial" panose="020B0604020202020204" pitchFamily="34" charset="0"/>
                      </a:rPr>
                      <m:t>𝑥</m:t>
                    </m:r>
                    <m:r>
                      <a:rPr lang="en-US"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𝜓</m:t>
                    </m:r>
                    <m:r>
                      <a:rPr lang="en-US" sz="1600" i="1">
                        <a:latin typeface="Cambria Math" panose="02040503050406030204" pitchFamily="18" charset="0"/>
                        <a:cs typeface="Arial" panose="020B0604020202020204" pitchFamily="34" charset="0"/>
                      </a:rPr>
                      <m:t>,</m:t>
                    </m:r>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𝜈</m:t>
                        </m:r>
                      </m:e>
                      <m:sub>
                        <m:r>
                          <a:rPr lang="en-US" sz="1600" i="1">
                            <a:latin typeface="Cambria Math" panose="02040503050406030204" pitchFamily="18" charset="0"/>
                            <a:cs typeface="Arial" panose="020B0604020202020204" pitchFamily="34" charset="0"/>
                          </a:rPr>
                          <m:t>∥</m:t>
                        </m:r>
                      </m:sub>
                    </m:sSub>
                    <m:r>
                      <a:rPr lang="en-US" sz="1600" i="1">
                        <a:latin typeface="Cambria Math" panose="02040503050406030204" pitchFamily="18" charset="0"/>
                        <a:cs typeface="Arial" panose="020B0604020202020204" pitchFamily="34" charset="0"/>
                      </a:rPr>
                      <m:t>,</m:t>
                    </m:r>
                    <m:r>
                      <m:rPr>
                        <m:sty m:val="p"/>
                      </m:rPr>
                      <a:rPr lang="en-US" sz="1600">
                        <a:latin typeface="Cambria Math" panose="02040503050406030204" pitchFamily="18" charset="0"/>
                        <a:cs typeface="Arial" panose="020B0604020202020204" pitchFamily="34" charset="0"/>
                      </a:rPr>
                      <m:t>Φ</m:t>
                    </m:r>
                    <m:r>
                      <a:rPr lang="en-US" sz="1600" i="1">
                        <a:latin typeface="Cambria Math" panose="02040503050406030204" pitchFamily="18" charset="0"/>
                        <a:cs typeface="Arial" panose="020B0604020202020204" pitchFamily="34" charset="0"/>
                      </a:rPr>
                      <m:t>,</m:t>
                    </m:r>
                    <m:r>
                      <m:rPr>
                        <m:sty m:val="p"/>
                      </m:rPr>
                      <a:rPr lang="en-US" sz="1600">
                        <a:latin typeface="Cambria Math" panose="02040503050406030204" pitchFamily="18" charset="0"/>
                        <a:cs typeface="Arial" panose="020B0604020202020204" pitchFamily="34" charset="0"/>
                      </a:rPr>
                      <m:t>Ψ</m:t>
                    </m:r>
                    <m:r>
                      <a:rPr lang="en-US"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is the slow variable, and </a:t>
                </a:r>
                <a14:m>
                  <m:oMath xmlns:m="http://schemas.openxmlformats.org/officeDocument/2006/math">
                    <m:r>
                      <a:rPr lang="en-US" sz="1600" i="1">
                        <a:latin typeface="Cambria Math" panose="02040503050406030204" pitchFamily="18" charset="0"/>
                        <a:cs typeface="Arial" panose="020B0604020202020204" pitchFamily="34" charset="0"/>
                      </a:rPr>
                      <m:t>𝑦</m:t>
                    </m:r>
                    <m:r>
                      <a:rPr lang="en-US" sz="1600" i="1">
                        <a:latin typeface="Cambria Math" panose="02040503050406030204" pitchFamily="18" charset="0"/>
                        <a:cs typeface="Arial" panose="020B0604020202020204" pitchFamily="34" charset="0"/>
                      </a:rPr>
                      <m:t>=</m:t>
                    </m:r>
                    <m:d>
                      <m:dPr>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cs typeface="Arial" panose="020B0604020202020204" pitchFamily="34" charset="0"/>
                          </a:rPr>
                          <m:t>𝜙</m:t>
                        </m:r>
                        <m:r>
                          <a:rPr lang="en-US" sz="1600" i="1">
                            <a:latin typeface="Cambria Math" panose="02040503050406030204" pitchFamily="18" charset="0"/>
                            <a:cs typeface="Arial" panose="020B0604020202020204" pitchFamily="34" charset="0"/>
                          </a:rPr>
                          <m:t>,</m:t>
                        </m:r>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𝛽</m:t>
                            </m:r>
                          </m:e>
                          <m:sub>
                            <m:r>
                              <a:rPr lang="en-US" sz="1600" i="1">
                                <a:latin typeface="Cambria Math" panose="02040503050406030204" pitchFamily="18" charset="0"/>
                                <a:cs typeface="Arial" panose="020B0604020202020204" pitchFamily="34" charset="0"/>
                              </a:rPr>
                              <m:t>∥</m:t>
                            </m:r>
                          </m:sub>
                        </m:sSub>
                      </m:e>
                    </m:d>
                  </m:oMath>
                </a14:m>
                <a:r>
                  <a:rPr lang="en-US" sz="1600" dirty="0">
                    <a:latin typeface="Arial" panose="020B0604020202020204" pitchFamily="34" charset="0"/>
                    <a:cs typeface="Arial" panose="020B0604020202020204" pitchFamily="34" charset="0"/>
                  </a:rPr>
                  <a:t> is fast. </a:t>
                </a:r>
              </a:p>
            </p:txBody>
          </p:sp>
        </mc:Choice>
        <mc:Fallback>
          <p:sp>
            <p:nvSpPr>
              <p:cNvPr id="12" name="TextBox 11">
                <a:extLst>
                  <a:ext uri="{FF2B5EF4-FFF2-40B4-BE49-F238E27FC236}">
                    <a16:creationId xmlns:a16="http://schemas.microsoft.com/office/drawing/2014/main" id="{D7356C09-CE9F-447E-4690-DC3D04F243F6}"/>
                  </a:ext>
                </a:extLst>
              </p:cNvPr>
              <p:cNvSpPr txBox="1">
                <a:spLocks noRot="1" noChangeAspect="1" noMove="1" noResize="1" noEditPoints="1" noAdjustHandles="1" noChangeArrowheads="1" noChangeShapeType="1" noTextEdit="1"/>
              </p:cNvSpPr>
              <p:nvPr/>
            </p:nvSpPr>
            <p:spPr>
              <a:xfrm>
                <a:off x="10008870" y="11869032"/>
                <a:ext cx="7431757" cy="6537046"/>
              </a:xfrm>
              <a:prstGeom prst="rect">
                <a:avLst/>
              </a:prstGeom>
              <a:blipFill>
                <a:blip r:embed="rId5"/>
                <a:stretch>
                  <a:fillRect l="-492" b="-373"/>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C2C3FDE9-41D6-1DA8-2BFF-7524D3BB0169}"/>
              </a:ext>
            </a:extLst>
          </p:cNvPr>
          <p:cNvSpPr/>
          <p:nvPr/>
        </p:nvSpPr>
        <p:spPr>
          <a:xfrm>
            <a:off x="740093" y="3432618"/>
            <a:ext cx="8164512" cy="68947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Introduction</a:t>
            </a: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A25D18EB-65C0-EDC3-8606-80F8CD54E898}"/>
              </a:ext>
            </a:extLst>
          </p:cNvPr>
          <p:cNvSpPr/>
          <p:nvPr/>
        </p:nvSpPr>
        <p:spPr>
          <a:xfrm>
            <a:off x="18532475" y="343769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Conclusion</a:t>
            </a:r>
          </a:p>
        </p:txBody>
      </p:sp>
      <p:sp>
        <p:nvSpPr>
          <p:cNvPr id="22" name="Rectangle 21">
            <a:extLst>
              <a:ext uri="{FF2B5EF4-FFF2-40B4-BE49-F238E27FC236}">
                <a16:creationId xmlns:a16="http://schemas.microsoft.com/office/drawing/2014/main" id="{D0B629DF-12C1-86C3-6B58-93ADD4F96B35}"/>
              </a:ext>
            </a:extLst>
          </p:cNvPr>
          <p:cNvSpPr/>
          <p:nvPr/>
        </p:nvSpPr>
        <p:spPr>
          <a:xfrm>
            <a:off x="740093" y="8892627"/>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Research Goal</a:t>
            </a: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4A027AB1-E3FE-8A89-4470-66EBDA259107}"/>
              </a:ext>
            </a:extLst>
          </p:cNvPr>
          <p:cNvSpPr/>
          <p:nvPr/>
        </p:nvSpPr>
        <p:spPr>
          <a:xfrm>
            <a:off x="9636795" y="343769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MHD System and Scaling</a:t>
            </a:r>
            <a:endParaRPr lang="en-US" sz="3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49FA2317-B03D-DE05-0ABB-DF348BDE5B81}"/>
                  </a:ext>
                </a:extLst>
              </p:cNvPr>
              <p:cNvSpPr txBox="1"/>
              <p:nvPr/>
            </p:nvSpPr>
            <p:spPr>
              <a:xfrm>
                <a:off x="18900775" y="9649163"/>
                <a:ext cx="7429499" cy="4458721"/>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However, this system is only weakly fast-slow, as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can be augmented by any harmonic function. Thus, for a given scaling, we find an infinite family of RMHD models to choose from. </a:t>
                </a:r>
              </a:p>
              <a:p>
                <a:r>
                  <a:rPr lang="en-US" sz="1600" dirty="0">
                    <a:latin typeface="Arial" panose="020B0604020202020204" pitchFamily="34" charset="0"/>
                    <a:cs typeface="Arial" panose="020B0604020202020204" pitchFamily="34" charset="0"/>
                  </a:rPr>
                  <a:t>        This is still sufficient to solve for a family of fast variable trajectories though by perturbatively reconstructing </a:t>
                </a:r>
                <a14:m>
                  <m:oMath xmlns:m="http://schemas.openxmlformats.org/officeDocument/2006/math">
                    <m:sSubSup>
                      <m:sSubSupPr>
                        <m:ctrlPr>
                          <a:rPr lang="en-US" sz="1600" b="0" i="1" smtClean="0">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𝑦</m:t>
                        </m:r>
                      </m:e>
                      <m:sub>
                        <m:r>
                          <a:rPr lang="en-US" sz="1600" b="0" i="1" smtClean="0">
                            <a:latin typeface="Cambria Math" panose="02040503050406030204" pitchFamily="18" charset="0"/>
                            <a:cs typeface="Arial" panose="020B0604020202020204" pitchFamily="34" charset="0"/>
                          </a:rPr>
                          <m:t>𝜖</m:t>
                        </m:r>
                      </m:sub>
                      <m:sup>
                        <m:r>
                          <a:rPr lang="en-US" sz="1600" b="0" i="1" smtClean="0">
                            <a:latin typeface="Cambria Math" panose="02040503050406030204" pitchFamily="18" charset="0"/>
                            <a:cs typeface="Arial" panose="020B0604020202020204" pitchFamily="34" charset="0"/>
                          </a:rPr>
                          <m:t>∗</m:t>
                        </m:r>
                      </m:sup>
                    </m:sSubSup>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𝑥</m:t>
                        </m:r>
                      </m:e>
                    </m:d>
                  </m:oMath>
                </a14:m>
                <a:r>
                  <a:rPr lang="en-US" sz="1600" dirty="0">
                    <a:latin typeface="Arial" panose="020B0604020202020204" pitchFamily="34" charset="0"/>
                    <a:cs typeface="Arial" panose="020B0604020202020204" pitchFamily="34" charset="0"/>
                  </a:rPr>
                  <a:t>. For example, at first order we have a pair of magnetosonic wave equations, </a:t>
                </a:r>
                <a:endParaRPr lang="en-US" sz="2200" b="0" i="1" dirty="0">
                  <a:latin typeface="Cambria Math" panose="02040503050406030204" pitchFamily="18"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acc>
                        <m:accPr>
                          <m:chr m:val="̈"/>
                          <m:ctrlPr>
                            <a:rPr lang="en-US" sz="2200" b="0" i="1" smtClean="0">
                              <a:latin typeface="Cambria Math" panose="02040503050406030204" pitchFamily="18" charset="0"/>
                              <a:cs typeface="Arial" panose="020B0604020202020204" pitchFamily="34" charset="0"/>
                            </a:rPr>
                          </m:ctrlPr>
                        </m:accPr>
                        <m:e>
                          <m:r>
                            <a:rPr lang="en-US" sz="2200" b="0" i="1" smtClean="0">
                              <a:latin typeface="Cambria Math" panose="02040503050406030204" pitchFamily="18" charset="0"/>
                              <a:cs typeface="Arial" panose="020B0604020202020204" pitchFamily="34" charset="0"/>
                            </a:rPr>
                            <m:t>𝜙</m:t>
                          </m:r>
                        </m:e>
                      </m:acc>
                      <m:r>
                        <a:rPr lang="en-US" sz="2200" b="0" i="1" dirty="0" smtClean="0">
                          <a:latin typeface="Cambria Math" panose="02040503050406030204" pitchFamily="18" charset="0"/>
                          <a:cs typeface="Arial" panose="020B0604020202020204" pitchFamily="34" charset="0"/>
                        </a:rPr>
                        <m:t>=</m:t>
                      </m:r>
                      <m:sSub>
                        <m:sSubPr>
                          <m:ctrlPr>
                            <a:rPr lang="en-US" sz="2200" b="0" i="1" dirty="0" smtClean="0">
                              <a:latin typeface="Cambria Math" panose="02040503050406030204" pitchFamily="18" charset="0"/>
                              <a:cs typeface="Arial" panose="020B0604020202020204" pitchFamily="34" charset="0"/>
                            </a:rPr>
                          </m:ctrlPr>
                        </m:sSubPr>
                        <m:e>
                          <m:r>
                            <m:rPr>
                              <m:sty m:val="p"/>
                            </m:rPr>
                            <a:rPr lang="en-US" sz="2200" b="0" i="0" dirty="0" smtClean="0">
                              <a:latin typeface="Cambria Math" panose="02040503050406030204" pitchFamily="18" charset="0"/>
                              <a:cs typeface="Arial" panose="020B0604020202020204" pitchFamily="34" charset="0"/>
                            </a:rPr>
                            <m:t>Δ</m:t>
                          </m:r>
                        </m:e>
                        <m:sub>
                          <m:r>
                            <a:rPr lang="en-US" sz="2200" b="0" i="1" dirty="0" smtClean="0">
                              <a:latin typeface="Cambria Math" panose="02040503050406030204" pitchFamily="18" charset="0"/>
                              <a:cs typeface="Arial" panose="020B0604020202020204" pitchFamily="34" charset="0"/>
                            </a:rPr>
                            <m:t>⊥</m:t>
                          </m:r>
                        </m:sub>
                      </m:sSub>
                      <m:r>
                        <a:rPr lang="en-US" sz="2200" b="0" i="1" dirty="0" smtClean="0">
                          <a:latin typeface="Cambria Math" panose="02040503050406030204" pitchFamily="18" charset="0"/>
                          <a:cs typeface="Arial" panose="020B0604020202020204" pitchFamily="34" charset="0"/>
                        </a:rPr>
                        <m:t>𝜙</m:t>
                      </m:r>
                      <m:r>
                        <a:rPr lang="en-US" sz="2200" b="0" i="1" dirty="0" smtClean="0">
                          <a:latin typeface="Cambria Math" panose="02040503050406030204" pitchFamily="18" charset="0"/>
                          <a:cs typeface="Arial" panose="020B0604020202020204" pitchFamily="34" charset="0"/>
                        </a:rPr>
                        <m:t>−</m:t>
                      </m:r>
                      <m:sSub>
                        <m:sSubPr>
                          <m:ctrlPr>
                            <a:rPr lang="en-US" sz="2200" b="0" i="1" dirty="0" smtClean="0">
                              <a:latin typeface="Cambria Math" panose="02040503050406030204" pitchFamily="18" charset="0"/>
                              <a:cs typeface="Arial" panose="020B0604020202020204" pitchFamily="34" charset="0"/>
                            </a:rPr>
                          </m:ctrlPr>
                        </m:sSubPr>
                        <m:e>
                          <m:r>
                            <a:rPr lang="en-US" sz="2200" b="0" i="1" dirty="0" smtClean="0">
                              <a:latin typeface="Cambria Math" panose="02040503050406030204" pitchFamily="18" charset="0"/>
                              <a:cs typeface="Arial" panose="020B0604020202020204" pitchFamily="34" charset="0"/>
                            </a:rPr>
                            <m:t>𝐻</m:t>
                          </m:r>
                        </m:e>
                        <m:sub>
                          <m:sSub>
                            <m:sSubPr>
                              <m:ctrlPr>
                                <a:rPr lang="en-US" sz="2200" b="0" i="1" dirty="0" smtClean="0">
                                  <a:latin typeface="Cambria Math" panose="02040503050406030204" pitchFamily="18" charset="0"/>
                                  <a:cs typeface="Arial" panose="020B0604020202020204" pitchFamily="34" charset="0"/>
                                </a:rPr>
                              </m:ctrlPr>
                            </m:sSubPr>
                            <m:e>
                              <m:r>
                                <m:rPr>
                                  <m:sty m:val="p"/>
                                </m:rPr>
                                <a:rPr lang="en-US" sz="2200" b="0" i="0" dirty="0" smtClean="0">
                                  <a:latin typeface="Cambria Math" panose="02040503050406030204" pitchFamily="18" charset="0"/>
                                  <a:cs typeface="Arial" panose="020B0604020202020204" pitchFamily="34" charset="0"/>
                                </a:rPr>
                                <m:t>Δ</m:t>
                              </m:r>
                            </m:e>
                            <m:sub>
                              <m:r>
                                <a:rPr lang="en-US" sz="2200" b="0" i="1" dirty="0" smtClean="0">
                                  <a:latin typeface="Cambria Math" panose="02040503050406030204" pitchFamily="18" charset="0"/>
                                  <a:cs typeface="Arial" panose="020B0604020202020204" pitchFamily="34" charset="0"/>
                                </a:rPr>
                                <m:t>⊥</m:t>
                              </m:r>
                            </m:sub>
                          </m:sSub>
                          <m:r>
                            <a:rPr lang="en-US" sz="2200" b="0" i="1" dirty="0" smtClean="0">
                              <a:latin typeface="Cambria Math" panose="02040503050406030204" pitchFamily="18" charset="0"/>
                              <a:cs typeface="Arial" panose="020B0604020202020204" pitchFamily="34" charset="0"/>
                            </a:rPr>
                            <m:t>𝜙</m:t>
                          </m:r>
                        </m:sub>
                      </m:sSub>
                      <m:r>
                        <a:rPr lang="en-US" sz="2200" b="0" i="0" dirty="0" smtClean="0">
                          <a:latin typeface="Cambria Math" panose="02040503050406030204" pitchFamily="18" charset="0"/>
                          <a:cs typeface="Arial" panose="020B0604020202020204" pitchFamily="34" charset="0"/>
                        </a:rPr>
                        <m:t>,</m:t>
                      </m:r>
                      <m:r>
                        <a:rPr lang="en-US" sz="2200" b="0" i="1" dirty="0" smtClean="0">
                          <a:latin typeface="Cambria Math" panose="02040503050406030204" pitchFamily="18" charset="0"/>
                          <a:cs typeface="Arial" panose="020B0604020202020204" pitchFamily="34" charset="0"/>
                        </a:rPr>
                        <m:t>  </m:t>
                      </m:r>
                      <m:r>
                        <m:rPr>
                          <m:sty m:val="p"/>
                        </m:rPr>
                        <a:rPr lang="en-US" sz="2200" b="0" i="0" dirty="0" smtClean="0">
                          <a:latin typeface="Cambria Math" panose="02040503050406030204" pitchFamily="18" charset="0"/>
                          <a:cs typeface="Arial" panose="020B0604020202020204" pitchFamily="34" charset="0"/>
                        </a:rPr>
                        <m:t>and</m:t>
                      </m:r>
                      <m:r>
                        <a:rPr lang="en-US" sz="2200" b="0" i="1" dirty="0" smtClean="0">
                          <a:latin typeface="Cambria Math" panose="02040503050406030204" pitchFamily="18" charset="0"/>
                          <a:cs typeface="Arial" panose="020B0604020202020204" pitchFamily="34" charset="0"/>
                        </a:rPr>
                        <m:t>  </m:t>
                      </m:r>
                      <m:acc>
                        <m:accPr>
                          <m:chr m:val="̈"/>
                          <m:ctrlPr>
                            <a:rPr lang="en-US" sz="2200" b="0" i="1" dirty="0" smtClean="0">
                              <a:latin typeface="Cambria Math" panose="02040503050406030204" pitchFamily="18" charset="0"/>
                              <a:cs typeface="Arial" panose="020B0604020202020204" pitchFamily="34" charset="0"/>
                            </a:rPr>
                          </m:ctrlPr>
                        </m:accPr>
                        <m:e>
                          <m:sSub>
                            <m:sSubPr>
                              <m:ctrlPr>
                                <a:rPr lang="en-US" sz="2200" b="0" i="1" dirty="0" smtClean="0">
                                  <a:latin typeface="Cambria Math" panose="02040503050406030204" pitchFamily="18" charset="0"/>
                                  <a:cs typeface="Arial" panose="020B0604020202020204" pitchFamily="34" charset="0"/>
                                </a:rPr>
                              </m:ctrlPr>
                            </m:sSubPr>
                            <m:e>
                              <m:r>
                                <a:rPr lang="en-US" sz="2200" b="0" i="1" dirty="0" smtClean="0">
                                  <a:latin typeface="Cambria Math" panose="02040503050406030204" pitchFamily="18" charset="0"/>
                                  <a:cs typeface="Arial" panose="020B0604020202020204" pitchFamily="34" charset="0"/>
                                </a:rPr>
                                <m:t>𝛽</m:t>
                              </m:r>
                            </m:e>
                            <m:sub>
                              <m:r>
                                <a:rPr lang="en-US" sz="2200" b="0" i="1" dirty="0" smtClean="0">
                                  <a:latin typeface="Cambria Math" panose="02040503050406030204" pitchFamily="18" charset="0"/>
                                  <a:cs typeface="Arial" panose="020B0604020202020204" pitchFamily="34" charset="0"/>
                                </a:rPr>
                                <m:t>∥</m:t>
                              </m:r>
                            </m:sub>
                          </m:sSub>
                        </m:e>
                      </m:acc>
                      <m:r>
                        <a:rPr lang="en-US" sz="2200" b="0" i="1" dirty="0" smtClean="0">
                          <a:latin typeface="Cambria Math" panose="02040503050406030204" pitchFamily="18" charset="0"/>
                          <a:cs typeface="Arial" panose="020B0604020202020204" pitchFamily="34" charset="0"/>
                        </a:rPr>
                        <m:t>=</m:t>
                      </m:r>
                      <m:sSub>
                        <m:sSubPr>
                          <m:ctrlPr>
                            <a:rPr lang="en-US" sz="2200" b="0" i="1" dirty="0" smtClean="0">
                              <a:latin typeface="Cambria Math" panose="02040503050406030204" pitchFamily="18" charset="0"/>
                              <a:cs typeface="Arial" panose="020B0604020202020204" pitchFamily="34" charset="0"/>
                            </a:rPr>
                          </m:ctrlPr>
                        </m:sSubPr>
                        <m:e>
                          <m:r>
                            <m:rPr>
                              <m:sty m:val="p"/>
                            </m:rPr>
                            <a:rPr lang="en-US" sz="2200" b="0" i="0" dirty="0" smtClean="0">
                              <a:latin typeface="Cambria Math" panose="02040503050406030204" pitchFamily="18" charset="0"/>
                              <a:cs typeface="Arial" panose="020B0604020202020204" pitchFamily="34" charset="0"/>
                            </a:rPr>
                            <m:t>Δ</m:t>
                          </m:r>
                        </m:e>
                        <m:sub>
                          <m:r>
                            <a:rPr lang="en-US" sz="2200" b="0" i="1" dirty="0" smtClean="0">
                              <a:latin typeface="Cambria Math" panose="02040503050406030204" pitchFamily="18" charset="0"/>
                              <a:cs typeface="Arial" panose="020B0604020202020204" pitchFamily="34" charset="0"/>
                            </a:rPr>
                            <m:t>⊥</m:t>
                          </m:r>
                        </m:sub>
                      </m:sSub>
                      <m:sSub>
                        <m:sSubPr>
                          <m:ctrlPr>
                            <a:rPr lang="en-US" sz="2200" b="0" i="1" dirty="0" smtClean="0">
                              <a:latin typeface="Cambria Math" panose="02040503050406030204" pitchFamily="18" charset="0"/>
                              <a:cs typeface="Arial" panose="020B0604020202020204" pitchFamily="34" charset="0"/>
                            </a:rPr>
                          </m:ctrlPr>
                        </m:sSubPr>
                        <m:e>
                          <m:r>
                            <a:rPr lang="en-US" sz="2200" b="0" i="1" dirty="0" smtClean="0">
                              <a:latin typeface="Cambria Math" panose="02040503050406030204" pitchFamily="18" charset="0"/>
                              <a:cs typeface="Arial" panose="020B0604020202020204" pitchFamily="34" charset="0"/>
                            </a:rPr>
                            <m:t>𝛽</m:t>
                          </m:r>
                        </m:e>
                        <m:sub>
                          <m:r>
                            <a:rPr lang="en-US" sz="2200" b="0" i="1" dirty="0" smtClean="0">
                              <a:latin typeface="Cambria Math" panose="02040503050406030204" pitchFamily="18" charset="0"/>
                              <a:cs typeface="Arial" panose="020B0604020202020204" pitchFamily="34" charset="0"/>
                            </a:rPr>
                            <m:t>∥</m:t>
                          </m:r>
                        </m:sub>
                      </m:sSub>
                    </m:oMath>
                  </m:oMathPara>
                </a14:m>
                <a:endParaRPr lang="en-US" sz="22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whose solutions describe compressional Alfv</a:t>
                </a:r>
                <a:r>
                  <a:rPr lang="fr-FR" sz="1600" dirty="0">
                    <a:latin typeface="Arial" panose="020B0604020202020204" pitchFamily="34" charset="0"/>
                    <a:cs typeface="Arial" panose="020B0604020202020204" pitchFamily="34" charset="0"/>
                  </a:rPr>
                  <a:t>é</a:t>
                </a:r>
                <a:r>
                  <a:rPr lang="en-US" sz="1600" dirty="0">
                    <a:latin typeface="Arial" panose="020B0604020202020204" pitchFamily="34" charset="0"/>
                    <a:cs typeface="Arial" panose="020B0604020202020204" pitchFamily="34" charset="0"/>
                  </a:rPr>
                  <a:t>n waves, and a family of possible oscillations in </a:t>
                </a:r>
                <a14:m>
                  <m:oMath xmlns:m="http://schemas.openxmlformats.org/officeDocument/2006/math">
                    <m:r>
                      <a:rPr lang="en-US" sz="1600" b="0" i="1" smtClean="0">
                        <a:latin typeface="Cambria Math" panose="02040503050406030204" pitchFamily="18" charset="0"/>
                        <a:cs typeface="Arial" panose="020B0604020202020204" pitchFamily="34" charset="0"/>
                      </a:rPr>
                      <m:t>𝜙</m:t>
                    </m:r>
                  </m:oMath>
                </a14:m>
                <a:r>
                  <a:rPr lang="en-US" sz="1600" dirty="0">
                    <a:latin typeface="Arial" panose="020B0604020202020204" pitchFamily="34" charset="0"/>
                    <a:cs typeface="Arial" panose="020B0604020202020204" pitchFamily="34" charset="0"/>
                  </a:rPr>
                  <a:t> associated with a poorly-understood conserved quantity. </a:t>
                </a:r>
              </a:p>
              <a:p>
                <a:r>
                  <a:rPr lang="en-US" sz="1600" dirty="0">
                    <a:latin typeface="Arial" panose="020B0604020202020204" pitchFamily="34" charset="0"/>
                    <a:cs typeface="Arial" panose="020B0604020202020204" pitchFamily="34" charset="0"/>
                  </a:rPr>
                  <a:t>        This freedom makes it necessary to impose an appropriate additional boundary condition on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i="1" smtClean="0">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to establish a well-posed system, somewhat like fixing a gauge. This is commonly accomplished by assuming </a:t>
                </a:r>
                <a14:m>
                  <m:oMath xmlns:m="http://schemas.openxmlformats.org/officeDocument/2006/math">
                    <m:r>
                      <a:rPr lang="en-US" sz="1600" b="1" i="1" smtClean="0">
                        <a:latin typeface="Cambria Math" panose="02040503050406030204" pitchFamily="18" charset="0"/>
                        <a:cs typeface="Arial" panose="020B0604020202020204" pitchFamily="34" charset="0"/>
                      </a:rPr>
                      <m:t>𝑱</m:t>
                    </m:r>
                    <m:r>
                      <a:rPr lang="en-US" sz="1600" b="1" i="1" smtClean="0">
                        <a:latin typeface="Cambria Math" panose="02040503050406030204" pitchFamily="18" charset="0"/>
                        <a:cs typeface="Arial" panose="020B0604020202020204" pitchFamily="34" charset="0"/>
                      </a:rPr>
                      <m:t>⋅</m:t>
                    </m:r>
                    <m:r>
                      <a:rPr lang="en-US" sz="1600" b="1" i="1" smtClean="0">
                        <a:latin typeface="Cambria Math" panose="02040503050406030204" pitchFamily="18" charset="0"/>
                        <a:cs typeface="Arial" panose="020B0604020202020204" pitchFamily="34" charset="0"/>
                      </a:rPr>
                      <m:t>𝒏</m:t>
                    </m:r>
                    <m:r>
                      <a:rPr lang="en-US" sz="1600" b="0" i="1" smtClean="0">
                        <a:latin typeface="Cambria Math" panose="02040503050406030204" pitchFamily="18" charset="0"/>
                        <a:cs typeface="Arial" panose="020B0604020202020204" pitchFamily="34" charset="0"/>
                      </a:rPr>
                      <m:t>=0</m:t>
                    </m:r>
                  </m:oMath>
                </a14:m>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on the currents. </a:t>
                </a:r>
                <a:endParaRPr lang="en-US" sz="1600" b="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We look forward to extending this work in the future to include a geometric interpretation, thereby establishing a reduction process for stellarators. Specifically, this will place the dynamics discussed here on an underlying slow manifold, whose evolution is dictated by Hamiltonian and symplectic geometry. </a:t>
                </a:r>
              </a:p>
              <a:p>
                <a:endParaRPr lang="en-US" sz="1600" dirty="0">
                  <a:latin typeface="Arial" panose="020B0604020202020204" pitchFamily="34" charset="0"/>
                  <a:cs typeface="Arial" panose="020B0604020202020204" pitchFamily="34" charset="0"/>
                </a:endParaRPr>
              </a:p>
            </p:txBody>
          </p:sp>
        </mc:Choice>
        <mc:Fallback>
          <p:sp>
            <p:nvSpPr>
              <p:cNvPr id="41" name="TextBox 40">
                <a:extLst>
                  <a:ext uri="{FF2B5EF4-FFF2-40B4-BE49-F238E27FC236}">
                    <a16:creationId xmlns:a16="http://schemas.microsoft.com/office/drawing/2014/main" id="{49FA2317-B03D-DE05-0ABB-DF348BDE5B81}"/>
                  </a:ext>
                </a:extLst>
              </p:cNvPr>
              <p:cNvSpPr txBox="1">
                <a:spLocks noRot="1" noChangeAspect="1" noMove="1" noResize="1" noEditPoints="1" noAdjustHandles="1" noChangeArrowheads="1" noChangeShapeType="1" noTextEdit="1"/>
              </p:cNvSpPr>
              <p:nvPr/>
            </p:nvSpPr>
            <p:spPr>
              <a:xfrm>
                <a:off x="18900775" y="9649163"/>
                <a:ext cx="7429499" cy="4458721"/>
              </a:xfrm>
              <a:prstGeom prst="rect">
                <a:avLst/>
              </a:prstGeom>
              <a:blipFill>
                <a:blip r:embed="rId6"/>
                <a:stretch>
                  <a:fillRect l="-493" t="-410" r="-493"/>
                </a:stretch>
              </a:blipFill>
            </p:spPr>
            <p:txBody>
              <a:bodyPr/>
              <a:lstStyle/>
              <a:p>
                <a:r>
                  <a:rPr lang="en-US">
                    <a:noFill/>
                  </a:rPr>
                  <a:t> </a:t>
                </a:r>
              </a:p>
            </p:txBody>
          </p:sp>
        </mc:Fallback>
      </mc:AlternateContent>
      <p:sp>
        <p:nvSpPr>
          <p:cNvPr id="62" name="Rectangle 61">
            <a:extLst>
              <a:ext uri="{FF2B5EF4-FFF2-40B4-BE49-F238E27FC236}">
                <a16:creationId xmlns:a16="http://schemas.microsoft.com/office/drawing/2014/main" id="{5C72FB28-0CE4-1C1B-AF30-D210AE1CA751}"/>
              </a:ext>
            </a:extLst>
          </p:cNvPr>
          <p:cNvSpPr/>
          <p:nvPr/>
        </p:nvSpPr>
        <p:spPr>
          <a:xfrm>
            <a:off x="9632951" y="11191930"/>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Finding Fast-Slow Split</a:t>
            </a:r>
            <a:endParaRPr lang="en-US" sz="3000" dirty="0">
              <a:latin typeface="Arial" panose="020B0604020202020204" pitchFamily="34" charset="0"/>
              <a:cs typeface="Arial" panose="020B0604020202020204" pitchFamily="34" charset="0"/>
            </a:endParaRPr>
          </a:p>
        </p:txBody>
      </p:sp>
      <p:sp>
        <p:nvSpPr>
          <p:cNvPr id="1031" name="Rectangle 1030">
            <a:extLst>
              <a:ext uri="{FF2B5EF4-FFF2-40B4-BE49-F238E27FC236}">
                <a16:creationId xmlns:a16="http://schemas.microsoft.com/office/drawing/2014/main" id="{C6E61E3E-AF32-84E4-1583-FA9EA56BABB0}"/>
              </a:ext>
            </a:extLst>
          </p:cNvPr>
          <p:cNvSpPr/>
          <p:nvPr/>
        </p:nvSpPr>
        <p:spPr>
          <a:xfrm>
            <a:off x="742351" y="10893023"/>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Slow Manifold Reduction</a:t>
            </a:r>
            <a:endParaRPr lang="en-US" sz="3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032" name="TextBox 1031">
                <a:extLst>
                  <a:ext uri="{FF2B5EF4-FFF2-40B4-BE49-F238E27FC236}">
                    <a16:creationId xmlns:a16="http://schemas.microsoft.com/office/drawing/2014/main" id="{130D41CD-6962-4191-F661-5AF52041C0BA}"/>
                  </a:ext>
                </a:extLst>
              </p:cNvPr>
              <p:cNvSpPr txBox="1"/>
              <p:nvPr/>
            </p:nvSpPr>
            <p:spPr>
              <a:xfrm>
                <a:off x="1108233" y="11575205"/>
                <a:ext cx="7429499" cy="7052700"/>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Fast-slow systems theory is a formal mathematical approach to analyzing multi-scale systems. A dynamical system with some ordering given by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oMath>
                </a14:m>
                <a:endParaRPr lang="en-US" sz="16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𝑦</m:t>
                          </m:r>
                        </m:e>
                      </m:acc>
                      <m:r>
                        <a:rPr lang="en-US" sz="2000" b="0" i="1" dirty="0" smtClean="0">
                          <a:latin typeface="Cambria Math" panose="02040503050406030204" pitchFamily="18" charset="0"/>
                          <a:cs typeface="Arial" panose="020B0604020202020204" pitchFamily="34" charset="0"/>
                        </a:rPr>
                        <m:t>=</m:t>
                      </m:r>
                      <m:sSub>
                        <m:sSubPr>
                          <m:ctrlPr>
                            <a:rPr lang="en-US" sz="2000" b="0" i="1" dirty="0" smtClean="0">
                              <a:latin typeface="Cambria Math" panose="02040503050406030204" pitchFamily="18" charset="0"/>
                              <a:cs typeface="Arial" panose="020B0604020202020204" pitchFamily="34" charset="0"/>
                            </a:rPr>
                          </m:ctrlPr>
                        </m:sSubPr>
                        <m:e>
                          <m:r>
                            <a:rPr lang="en-US" sz="2000" b="0" i="1" dirty="0" smtClean="0">
                              <a:latin typeface="Cambria Math" panose="02040503050406030204" pitchFamily="18" charset="0"/>
                              <a:cs typeface="Arial" panose="020B0604020202020204" pitchFamily="34" charset="0"/>
                            </a:rPr>
                            <m:t>𝑓</m:t>
                          </m:r>
                        </m:e>
                        <m:sub>
                          <m:r>
                            <a:rPr lang="en-US" sz="2000" b="0" i="1" dirty="0" smtClean="0">
                              <a:latin typeface="Cambria Math" panose="02040503050406030204" pitchFamily="18" charset="0"/>
                              <a:cs typeface="Arial" panose="020B0604020202020204" pitchFamily="34" charset="0"/>
                            </a:rPr>
                            <m:t>𝜖</m:t>
                          </m:r>
                        </m:sub>
                      </m:sSub>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𝑥</m:t>
                      </m:r>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𝑦</m:t>
                      </m:r>
                      <m:r>
                        <a:rPr lang="en-US" sz="2000" b="0" i="1" dirty="0"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𝑥</m:t>
                          </m:r>
                        </m:e>
                      </m:acc>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𝜖</m:t>
                      </m:r>
                      <m:sSub>
                        <m:sSubPr>
                          <m:ctrlPr>
                            <a:rPr lang="en-US" sz="2000" b="0" i="1" dirty="0" smtClean="0">
                              <a:latin typeface="Cambria Math" panose="02040503050406030204" pitchFamily="18" charset="0"/>
                              <a:cs typeface="Arial" panose="020B0604020202020204" pitchFamily="34" charset="0"/>
                            </a:rPr>
                          </m:ctrlPr>
                        </m:sSubPr>
                        <m:e>
                          <m:r>
                            <a:rPr lang="en-US" sz="2000" b="0" i="1" dirty="0" smtClean="0">
                              <a:latin typeface="Cambria Math" panose="02040503050406030204" pitchFamily="18" charset="0"/>
                              <a:cs typeface="Arial" panose="020B0604020202020204" pitchFamily="34" charset="0"/>
                            </a:rPr>
                            <m:t>𝑔</m:t>
                          </m:r>
                        </m:e>
                        <m:sub>
                          <m:r>
                            <a:rPr lang="en-US" sz="2000" b="0" i="1" dirty="0" smtClean="0">
                              <a:latin typeface="Cambria Math" panose="02040503050406030204" pitchFamily="18" charset="0"/>
                              <a:cs typeface="Arial" panose="020B0604020202020204" pitchFamily="34" charset="0"/>
                            </a:rPr>
                            <m:t>𝜖</m:t>
                          </m:r>
                        </m:sub>
                      </m:sSub>
                      <m:d>
                        <m:dPr>
                          <m:ctrlPr>
                            <a:rPr lang="en-US" sz="2000" b="0" i="1" dirty="0" smtClean="0">
                              <a:latin typeface="Cambria Math" panose="02040503050406030204" pitchFamily="18" charset="0"/>
                              <a:cs typeface="Arial" panose="020B0604020202020204" pitchFamily="34" charset="0"/>
                            </a:rPr>
                          </m:ctrlPr>
                        </m:dPr>
                        <m:e>
                          <m:r>
                            <a:rPr lang="en-US" sz="2000" b="0" i="1" dirty="0" smtClean="0">
                              <a:latin typeface="Cambria Math" panose="02040503050406030204" pitchFamily="18" charset="0"/>
                              <a:cs typeface="Arial" panose="020B0604020202020204" pitchFamily="34" charset="0"/>
                            </a:rPr>
                            <m:t>𝑥</m:t>
                          </m:r>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𝑦</m:t>
                          </m:r>
                        </m:e>
                      </m:d>
                      <m:r>
                        <a:rPr lang="en-US" sz="2000" b="0" i="1" dirty="0"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is called </a:t>
                </a:r>
                <a:r>
                  <a:rPr lang="en-US" sz="1600" i="1" dirty="0">
                    <a:latin typeface="Arial" panose="020B0604020202020204" pitchFamily="34" charset="0"/>
                    <a:cs typeface="Arial" panose="020B0604020202020204" pitchFamily="34" charset="0"/>
                  </a:rPr>
                  <a:t>fast-slow</a:t>
                </a:r>
                <a:r>
                  <a:rPr lang="en-US" sz="1600" dirty="0">
                    <a:latin typeface="Arial" panose="020B0604020202020204" pitchFamily="34" charset="0"/>
                    <a:cs typeface="Arial" panose="020B0604020202020204" pitchFamily="34" charset="0"/>
                  </a:rPr>
                  <a:t> if it satisfies the condition </a:t>
                </a:r>
                <a:endParaRPr lang="en-US" sz="1600" b="0" i="1" dirty="0">
                  <a:latin typeface="Cambria Math" panose="02040503050406030204" pitchFamily="18" charset="0"/>
                  <a:cs typeface="Arial" panose="020B0604020202020204" pitchFamily="34" charset="0"/>
                </a:endParaRPr>
              </a:p>
              <a:p>
                <a:pPr algn="ct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𝐷</m:t>
                        </m:r>
                      </m:e>
                      <m:sub>
                        <m:r>
                          <a:rPr lang="en-US" sz="2000" b="0" i="1" smtClean="0">
                            <a:latin typeface="Cambria Math" panose="02040503050406030204" pitchFamily="18" charset="0"/>
                            <a:cs typeface="Arial" panose="020B0604020202020204" pitchFamily="34" charset="0"/>
                          </a:rPr>
                          <m:t>𝑦</m:t>
                        </m:r>
                      </m:sub>
                    </m:sSub>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𝑓</m:t>
                        </m:r>
                      </m:e>
                      <m:sub>
                        <m:r>
                          <a:rPr lang="en-US" sz="2000" b="0" i="1" smtClean="0">
                            <a:latin typeface="Cambria Math" panose="02040503050406030204" pitchFamily="18" charset="0"/>
                            <a:cs typeface="Arial" panose="020B0604020202020204" pitchFamily="34" charset="0"/>
                          </a:rPr>
                          <m:t>0</m:t>
                        </m:r>
                      </m:sub>
                    </m:sSub>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𝑦</m:t>
                        </m:r>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𝑌</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𝑌</m:t>
                    </m:r>
                  </m:oMath>
                </a14:m>
                <a:r>
                  <a:rPr lang="en-US" sz="20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is invertible whenever </a:t>
                </a: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𝑓</m:t>
                        </m:r>
                      </m:e>
                      <m:sub>
                        <m:r>
                          <a:rPr lang="en-US" sz="2000" b="0" i="1" smtClean="0">
                            <a:latin typeface="Cambria Math" panose="02040503050406030204" pitchFamily="18" charset="0"/>
                            <a:cs typeface="Arial" panose="020B0604020202020204" pitchFamily="34" charset="0"/>
                          </a:rPr>
                          <m:t>0</m:t>
                        </m:r>
                      </m:sub>
                    </m:sSub>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𝑦</m:t>
                        </m:r>
                      </m:e>
                    </m:d>
                    <m:r>
                      <a:rPr lang="en-US" sz="2000" b="0" i="1" smtClean="0">
                        <a:latin typeface="Cambria Math" panose="02040503050406030204" pitchFamily="18" charset="0"/>
                        <a:cs typeface="Arial" panose="020B0604020202020204" pitchFamily="34" charset="0"/>
                      </a:rPr>
                      <m:t>=0</m:t>
                    </m:r>
                  </m:oMath>
                </a14:m>
                <a:r>
                  <a:rPr lang="en-US" sz="20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Then the variables </a:t>
                </a:r>
                <a14:m>
                  <m:oMath xmlns:m="http://schemas.openxmlformats.org/officeDocument/2006/math">
                    <m:r>
                      <a:rPr lang="en-US" sz="1600" i="1">
                        <a:latin typeface="Cambria Math" panose="02040503050406030204" pitchFamily="18" charset="0"/>
                        <a:cs typeface="Arial" panose="020B0604020202020204" pitchFamily="34" charset="0"/>
                      </a:rPr>
                      <m:t>𝑦</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𝑌</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𝑋</m:t>
                    </m:r>
                  </m:oMath>
                </a14:m>
                <a:r>
                  <a:rPr lang="en-US" sz="1600" dirty="0">
                    <a:latin typeface="Arial" panose="020B0604020202020204" pitchFamily="34" charset="0"/>
                    <a:cs typeface="Arial" panose="020B0604020202020204" pitchFamily="34" charset="0"/>
                  </a:rPr>
                  <a:t> are called </a:t>
                </a:r>
                <a:r>
                  <a:rPr lang="en-US" sz="1600" i="1" dirty="0">
                    <a:latin typeface="Arial" panose="020B0604020202020204" pitchFamily="34" charset="0"/>
                    <a:cs typeface="Arial" panose="020B0604020202020204" pitchFamily="34" charset="0"/>
                  </a:rPr>
                  <a:t>fast</a:t>
                </a:r>
                <a:r>
                  <a:rPr lang="en-US" sz="1600" dirty="0">
                    <a:latin typeface="Arial" panose="020B0604020202020204" pitchFamily="34" charset="0"/>
                    <a:cs typeface="Arial" panose="020B0604020202020204" pitchFamily="34" charset="0"/>
                  </a:rPr>
                  <a:t> and </a:t>
                </a:r>
                <a:r>
                  <a:rPr lang="en-US" sz="1600" i="1" dirty="0">
                    <a:latin typeface="Arial" panose="020B0604020202020204" pitchFamily="34" charset="0"/>
                    <a:cs typeface="Arial" panose="020B0604020202020204" pitchFamily="34" charset="0"/>
                  </a:rPr>
                  <a:t>slow</a:t>
                </a:r>
                <a:r>
                  <a:rPr lang="en-US" sz="1600" dirty="0">
                    <a:latin typeface="Arial" panose="020B0604020202020204" pitchFamily="34" charset="0"/>
                    <a:cs typeface="Arial" panose="020B0604020202020204" pitchFamily="34" charset="0"/>
                  </a:rPr>
                  <a:t>, respectively.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Such systems are useful because as </a:t>
                </a:r>
                <a14:m>
                  <m:oMath xmlns:m="http://schemas.openxmlformats.org/officeDocument/2006/math">
                    <m:r>
                      <a:rPr lang="en-US" sz="1600" i="1">
                        <a:latin typeface="Cambria Math" panose="02040503050406030204" pitchFamily="18" charset="0"/>
                        <a:cs typeface="Arial" panose="020B0604020202020204" pitchFamily="34" charset="0"/>
                      </a:rPr>
                      <m:t>𝜖</m:t>
                    </m:r>
                    <m:r>
                      <a:rPr lang="en-US" sz="1600" i="1">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the slow variables appears to stop evolving (</a:t>
                </a:r>
                <a14:m>
                  <m:oMath xmlns:m="http://schemas.openxmlformats.org/officeDocument/2006/math">
                    <m:acc>
                      <m:accPr>
                        <m:chr m:val="̇"/>
                        <m:ctrlPr>
                          <a:rPr lang="en-US" sz="1600" i="1" dirty="0">
                            <a:latin typeface="Cambria Math" panose="02040503050406030204" pitchFamily="18" charset="0"/>
                            <a:cs typeface="Arial" panose="020B0604020202020204" pitchFamily="34" charset="0"/>
                          </a:rPr>
                        </m:ctrlPr>
                      </m:accPr>
                      <m:e>
                        <m:r>
                          <a:rPr lang="en-US" sz="1600" i="1" dirty="0">
                            <a:latin typeface="Cambria Math" panose="02040503050406030204" pitchFamily="18" charset="0"/>
                            <a:cs typeface="Arial" panose="020B0604020202020204" pitchFamily="34" charset="0"/>
                          </a:rPr>
                          <m:t>𝑥</m:t>
                        </m:r>
                      </m:e>
                    </m:acc>
                    <m:r>
                      <a:rPr lang="en-US" sz="1600" i="1" dirty="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resulting in an effective dimensional reduction. We will demonstrate that the relevant MHD system is fast-slow by showing that its limit system,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acc>
                          <m:accPr>
                            <m:chr m:val="̇"/>
                            <m:ctrlPr>
                              <a:rPr lang="en-US" sz="1600" i="1">
                                <a:latin typeface="Cambria Math" panose="02040503050406030204" pitchFamily="18" charset="0"/>
                                <a:cs typeface="Arial" panose="020B0604020202020204" pitchFamily="34" charset="0"/>
                              </a:rPr>
                            </m:ctrlPr>
                          </m:accPr>
                          <m:e>
                            <m:r>
                              <a:rPr lang="en-US" sz="1600" i="1">
                                <a:latin typeface="Cambria Math" panose="02040503050406030204" pitchFamily="18" charset="0"/>
                                <a:cs typeface="Arial" panose="020B0604020202020204" pitchFamily="34" charset="0"/>
                              </a:rPr>
                              <m:t>𝑦</m:t>
                            </m:r>
                          </m:e>
                        </m:acc>
                        <m:r>
                          <a:rPr lang="en-US" sz="1600" i="1" dirty="0">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𝑓</m:t>
                        </m:r>
                      </m:e>
                      <m:sub>
                        <m:r>
                          <a:rPr lang="en-US" sz="1600" i="1">
                            <a:latin typeface="Cambria Math" panose="02040503050406030204" pitchFamily="18" charset="0"/>
                            <a:cs typeface="Arial" panose="020B0604020202020204" pitchFamily="34" charset="0"/>
                          </a:rPr>
                          <m:t>0</m:t>
                        </m:r>
                      </m:sub>
                    </m:sSub>
                    <m:r>
                      <a:rPr lang="en-US"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𝑥</m:t>
                    </m:r>
                    <m:r>
                      <a:rPr lang="en-US"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𝑦</m:t>
                    </m:r>
                    <m:r>
                      <a:rPr lang="en-US" sz="1600" i="1">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a:r>
                <a14:m>
                  <m:oMath xmlns:m="http://schemas.openxmlformats.org/officeDocument/2006/math">
                    <m:acc>
                      <m:accPr>
                        <m:chr m:val="̇"/>
                        <m:ctrlPr>
                          <a:rPr lang="en-US" sz="1600" i="1" dirty="0">
                            <a:latin typeface="Cambria Math" panose="02040503050406030204" pitchFamily="18" charset="0"/>
                            <a:cs typeface="Arial" panose="020B0604020202020204" pitchFamily="34" charset="0"/>
                          </a:rPr>
                        </m:ctrlPr>
                      </m:accPr>
                      <m:e>
                        <m:r>
                          <a:rPr lang="en-US" sz="1600" i="1" dirty="0">
                            <a:latin typeface="Cambria Math" panose="02040503050406030204" pitchFamily="18" charset="0"/>
                            <a:cs typeface="Arial" panose="020B0604020202020204" pitchFamily="34" charset="0"/>
                          </a:rPr>
                          <m:t>𝑥</m:t>
                        </m:r>
                      </m:e>
                    </m:acc>
                    <m:r>
                      <a:rPr lang="en-US" sz="1600" i="1" dirty="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is fast-slow. The condition on the derivative of the limit system may seem strange, but it ultimately allows for perturbative solutions of the form </a:t>
                </a: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𝜖</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0</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𝜖</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1</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sSup>
                        <m:sSupPr>
                          <m:ctrlPr>
                            <a:rPr lang="en-US" sz="2000" b="0" i="1" smtClean="0">
                              <a:latin typeface="Cambria Math" panose="02040503050406030204" pitchFamily="18" charset="0"/>
                              <a:cs typeface="Arial" panose="020B0604020202020204" pitchFamily="34" charset="0"/>
                            </a:rPr>
                          </m:ctrlPr>
                        </m:sSupPr>
                        <m:e>
                          <m:r>
                            <a:rPr lang="en-US" sz="2000" b="0" i="1" smtClean="0">
                              <a:latin typeface="Cambria Math" panose="02040503050406030204" pitchFamily="18" charset="0"/>
                              <a:cs typeface="Arial" panose="020B0604020202020204" pitchFamily="34" charset="0"/>
                            </a:rPr>
                            <m:t>𝜖</m:t>
                          </m:r>
                        </m:e>
                        <m:sup>
                          <m:r>
                            <a:rPr lang="en-US" sz="2000" b="0" i="1" smtClean="0">
                              <a:latin typeface="Cambria Math" panose="02040503050406030204" pitchFamily="18" charset="0"/>
                              <a:cs typeface="Arial" panose="020B0604020202020204" pitchFamily="34" charset="0"/>
                            </a:rPr>
                            <m:t>2</m:t>
                          </m:r>
                        </m:sup>
                      </m:sSup>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2</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to be resolved order by order in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oMath>
                </a14:m>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The fast and slow variables in our analysis will be functions defined over the large aspect ratio torus. Dimensionless coordinates consist of</a:t>
                </a:r>
              </a:p>
              <a:p>
                <a:pPr algn="ctr"/>
                <a14:m>
                  <m:oMath xmlns:m="http://schemas.openxmlformats.org/officeDocument/2006/math">
                    <m:r>
                      <a:rPr lang="en-US" sz="2000" b="0" i="1" smtClean="0">
                        <a:latin typeface="Cambria Math" panose="02040503050406030204" pitchFamily="18" charset="0"/>
                        <a:cs typeface="Arial" panose="020B0604020202020204" pitchFamily="34" charset="0"/>
                      </a:rPr>
                      <m:t>𝑋</m:t>
                    </m:r>
                    <m:r>
                      <a:rPr lang="en-US" sz="2000" b="0" i="1" smtClean="0">
                        <a:latin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𝑥</m:t>
                        </m:r>
                      </m:num>
                      <m:den>
                        <m:r>
                          <a:rPr lang="en-US" sz="2000" b="0" i="1" smtClean="0">
                            <a:latin typeface="Cambria Math" panose="02040503050406030204" pitchFamily="18" charset="0"/>
                            <a:cs typeface="Arial" panose="020B0604020202020204" pitchFamily="34" charset="0"/>
                          </a:rPr>
                          <m:t>𝑎</m:t>
                        </m:r>
                      </m:den>
                    </m:f>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𝑌</m:t>
                    </m:r>
                    <m:r>
                      <a:rPr lang="en-US" sz="2000" b="0" i="1" smtClean="0">
                        <a:latin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𝑦</m:t>
                        </m:r>
                      </m:num>
                      <m:den>
                        <m:r>
                          <a:rPr lang="en-US" sz="2000" b="0" i="1" smtClean="0">
                            <a:latin typeface="Cambria Math" panose="02040503050406030204" pitchFamily="18" charset="0"/>
                            <a:cs typeface="Arial" panose="020B0604020202020204" pitchFamily="34" charset="0"/>
                          </a:rPr>
                          <m:t>𝑎</m:t>
                        </m:r>
                      </m:den>
                    </m:f>
                  </m:oMath>
                </a14:m>
                <a:r>
                  <a:rPr lang="en-US" sz="20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and</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b="0" i="1" smtClean="0">
                        <a:latin typeface="Cambria Math" panose="02040503050406030204" pitchFamily="18" charset="0"/>
                        <a:cs typeface="Arial" panose="020B0604020202020204" pitchFamily="34" charset="0"/>
                      </a:rPr>
                      <m:t>𝑍</m:t>
                    </m:r>
                    <m:r>
                      <a:rPr lang="en-US" sz="2000" b="0" i="1" smtClean="0">
                        <a:latin typeface="Cambria Math" panose="02040503050406030204" pitchFamily="18" charset="0"/>
                        <a:cs typeface="Arial" panose="020B0604020202020204" pitchFamily="34" charset="0"/>
                      </a:rPr>
                      <m:t>=2</m:t>
                    </m:r>
                    <m:r>
                      <a:rPr lang="en-US" sz="2000" b="0" i="1" smtClean="0">
                        <a:latin typeface="Cambria Math" panose="02040503050406030204" pitchFamily="18" charset="0"/>
                        <a:cs typeface="Arial" panose="020B0604020202020204" pitchFamily="34" charset="0"/>
                      </a:rPr>
                      <m:t>𝜋</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𝑧</m:t>
                        </m:r>
                      </m:num>
                      <m:den>
                        <m:r>
                          <a:rPr lang="en-US" sz="2000" b="0" i="1" smtClean="0">
                            <a:latin typeface="Cambria Math" panose="02040503050406030204" pitchFamily="18" charset="0"/>
                            <a:cs typeface="Arial" panose="020B0604020202020204" pitchFamily="34" charset="0"/>
                          </a:rPr>
                          <m:t>𝐿</m:t>
                        </m:r>
                      </m:den>
                    </m:f>
                  </m:oMath>
                </a14:m>
                <a:r>
                  <a:rPr lang="en-US" sz="20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where </a:t>
                </a:r>
                <a14:m>
                  <m:oMath xmlns:m="http://schemas.openxmlformats.org/officeDocument/2006/math">
                    <m:r>
                      <a:rPr lang="en-US" sz="1600" b="0" i="1" smtClean="0">
                        <a:latin typeface="Cambria Math" panose="02040503050406030204" pitchFamily="18" charset="0"/>
                        <a:cs typeface="Arial" panose="020B0604020202020204" pitchFamily="34" charset="0"/>
                      </a:rPr>
                      <m:t>𝑎</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𝐿</m:t>
                    </m:r>
                    <m:r>
                      <a:rPr lang="en-US" sz="1600" b="0" i="1" smtClean="0">
                        <a:latin typeface="Cambria Math" panose="02040503050406030204" pitchFamily="18" charset="0"/>
                        <a:cs typeface="Arial" panose="020B0604020202020204" pitchFamily="34" charset="0"/>
                      </a:rPr>
                      <m:t>/2</m:t>
                    </m:r>
                    <m:r>
                      <a:rPr lang="en-US" sz="1600" b="0" i="1" smtClean="0">
                        <a:latin typeface="Cambria Math" panose="02040503050406030204" pitchFamily="18" charset="0"/>
                        <a:cs typeface="Arial" panose="020B0604020202020204" pitchFamily="34" charset="0"/>
                      </a:rPr>
                      <m:t>𝜋</m:t>
                    </m:r>
                  </m:oMath>
                </a14:m>
                <a:r>
                  <a:rPr lang="en-US" sz="1600" dirty="0">
                    <a:latin typeface="Arial" panose="020B0604020202020204" pitchFamily="34" charset="0"/>
                    <a:cs typeface="Arial" panose="020B0604020202020204" pitchFamily="34" charset="0"/>
                  </a:rPr>
                  <a:t> are respectively the characteristic poloidal and toroidal length scales, with </a:t>
                </a:r>
                <a14:m>
                  <m:oMath xmlns:m="http://schemas.openxmlformats.org/officeDocument/2006/math">
                    <m:r>
                      <a:rPr lang="en-US" sz="1600" i="1">
                        <a:latin typeface="Cambria Math" panose="02040503050406030204" pitchFamily="18" charset="0"/>
                        <a:cs typeface="Arial" panose="020B0604020202020204" pitchFamily="34" charset="0"/>
                      </a:rPr>
                      <m:t>𝜖</m:t>
                    </m:r>
                    <m:r>
                      <a:rPr lang="en-US" sz="1600" i="1">
                        <a:latin typeface="Cambria Math" panose="02040503050406030204" pitchFamily="18" charset="0"/>
                        <a:cs typeface="Arial" panose="020B0604020202020204" pitchFamily="34" charset="0"/>
                      </a:rPr>
                      <m:t>=</m:t>
                    </m:r>
                    <m:f>
                      <m:fPr>
                        <m:ctrlPr>
                          <a:rPr lang="en-US" sz="1600" i="1">
                            <a:latin typeface="Cambria Math" panose="02040503050406030204" pitchFamily="18" charset="0"/>
                            <a:cs typeface="Arial" panose="020B0604020202020204" pitchFamily="34" charset="0"/>
                          </a:rPr>
                        </m:ctrlPr>
                      </m:fPr>
                      <m:num>
                        <m:r>
                          <a:rPr lang="en-US" sz="1600" i="1">
                            <a:latin typeface="Cambria Math" panose="02040503050406030204" pitchFamily="18" charset="0"/>
                            <a:cs typeface="Arial" panose="020B0604020202020204" pitchFamily="34" charset="0"/>
                          </a:rPr>
                          <m:t>2</m:t>
                        </m:r>
                        <m:r>
                          <a:rPr lang="en-US" sz="1600" i="1">
                            <a:latin typeface="Cambria Math" panose="02040503050406030204" pitchFamily="18" charset="0"/>
                            <a:cs typeface="Arial" panose="020B0604020202020204" pitchFamily="34" charset="0"/>
                          </a:rPr>
                          <m:t>𝜋</m:t>
                        </m:r>
                        <m:r>
                          <a:rPr lang="en-US" sz="1600" i="1">
                            <a:latin typeface="Cambria Math" panose="02040503050406030204" pitchFamily="18" charset="0"/>
                            <a:cs typeface="Arial" panose="020B0604020202020204" pitchFamily="34" charset="0"/>
                          </a:rPr>
                          <m:t>𝑎</m:t>
                        </m:r>
                      </m:num>
                      <m:den>
                        <m:r>
                          <a:rPr lang="en-US" sz="1600" i="1">
                            <a:latin typeface="Cambria Math" panose="02040503050406030204" pitchFamily="18" charset="0"/>
                            <a:cs typeface="Arial" panose="020B0604020202020204" pitchFamily="34" charset="0"/>
                          </a:rPr>
                          <m:t>𝐿</m:t>
                        </m:r>
                      </m:den>
                    </m:f>
                    <m:r>
                      <a:rPr lang="en-US" sz="1600" i="1">
                        <a:latin typeface="Cambria Math" panose="02040503050406030204" pitchFamily="18" charset="0"/>
                        <a:cs typeface="Arial" panose="020B0604020202020204" pitchFamily="34" charset="0"/>
                      </a:rPr>
                      <m:t>≪1</m:t>
                    </m:r>
                  </m:oMath>
                </a14:m>
                <a:r>
                  <a:rPr lang="en-US" sz="1600" dirty="0">
                    <a:latin typeface="Arial" panose="020B0604020202020204" pitchFamily="34" charset="0"/>
                    <a:cs typeface="Arial" panose="020B0604020202020204" pitchFamily="34" charset="0"/>
                  </a:rPr>
                  <a:t>. This scale separation between the disc and the magnetic field lines motivates the definition of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m:t>
                    </m:r>
                    <m:d>
                      <m:dPr>
                        <m:ctrlPr>
                          <a:rPr lang="en-US" sz="1600" b="0" i="1" smtClean="0">
                            <a:latin typeface="Cambria Math" panose="02040503050406030204" pitchFamily="18" charset="0"/>
                            <a:cs typeface="Arial" panose="020B0604020202020204" pitchFamily="34" charset="0"/>
                          </a:rPr>
                        </m:ctrlPr>
                      </m:dPr>
                      <m:e>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𝑋</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𝑌</m:t>
                            </m:r>
                          </m:sub>
                        </m:sSub>
                        <m:r>
                          <a:rPr lang="en-US" sz="1600" b="0" i="1" smtClean="0">
                            <a:latin typeface="Cambria Math" panose="02040503050406030204" pitchFamily="18" charset="0"/>
                            <a:cs typeface="Arial" panose="020B0604020202020204" pitchFamily="34" charset="0"/>
                          </a:rPr>
                          <m:t>,0</m:t>
                        </m:r>
                      </m:e>
                    </m:d>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𝑍</m:t>
                        </m:r>
                      </m:sub>
                    </m:sSub>
                  </m:oMath>
                </a14:m>
                <a:r>
                  <a:rPr lang="en-US" sz="1600" dirty="0">
                    <a:latin typeface="Arial" panose="020B0604020202020204" pitchFamily="34" charset="0"/>
                    <a:cs typeface="Arial" panose="020B0604020202020204" pitchFamily="34" charset="0"/>
                  </a:rPr>
                  <a:t> as opposed to the standard </a:t>
                </a:r>
                <a14:m>
                  <m:oMath xmlns:m="http://schemas.openxmlformats.org/officeDocument/2006/math">
                    <m:r>
                      <m:rPr>
                        <m:sty m:val="p"/>
                      </m:rPr>
                      <a:rPr lang="en-US" sz="1600" b="0" i="0"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𝑥</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𝑦</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𝑧</m:t>
                        </m:r>
                      </m:sub>
                    </m:sSub>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a:r>
              </a:p>
            </p:txBody>
          </p:sp>
        </mc:Choice>
        <mc:Fallback>
          <p:sp>
            <p:nvSpPr>
              <p:cNvPr id="1032" name="TextBox 1031">
                <a:extLst>
                  <a:ext uri="{FF2B5EF4-FFF2-40B4-BE49-F238E27FC236}">
                    <a16:creationId xmlns:a16="http://schemas.microsoft.com/office/drawing/2014/main" id="{130D41CD-6962-4191-F661-5AF52041C0BA}"/>
                  </a:ext>
                </a:extLst>
              </p:cNvPr>
              <p:cNvSpPr txBox="1">
                <a:spLocks noRot="1" noChangeAspect="1" noMove="1" noResize="1" noEditPoints="1" noAdjustHandles="1" noChangeArrowheads="1" noChangeShapeType="1" noTextEdit="1"/>
              </p:cNvSpPr>
              <p:nvPr/>
            </p:nvSpPr>
            <p:spPr>
              <a:xfrm>
                <a:off x="1108233" y="11575205"/>
                <a:ext cx="7429499" cy="7052700"/>
              </a:xfrm>
              <a:prstGeom prst="rect">
                <a:avLst/>
              </a:prstGeom>
              <a:blipFill>
                <a:blip r:embed="rId7"/>
                <a:stretch>
                  <a:fillRect l="-492" r="-328"/>
                </a:stretch>
              </a:blipFill>
            </p:spPr>
            <p:txBody>
              <a:bodyPr/>
              <a:lstStyle/>
              <a:p>
                <a:r>
                  <a:rPr lang="en-US">
                    <a:noFill/>
                  </a:rPr>
                  <a:t> </a:t>
                </a:r>
              </a:p>
            </p:txBody>
          </p:sp>
        </mc:Fallback>
      </mc:AlternateContent>
      <p:grpSp>
        <p:nvGrpSpPr>
          <p:cNvPr id="1042" name="Group 1041">
            <a:extLst>
              <a:ext uri="{FF2B5EF4-FFF2-40B4-BE49-F238E27FC236}">
                <a16:creationId xmlns:a16="http://schemas.microsoft.com/office/drawing/2014/main" id="{57653010-A401-FED8-E05D-FFA57CA0CD7F}"/>
              </a:ext>
            </a:extLst>
          </p:cNvPr>
          <p:cNvGrpSpPr>
            <a:grpSpLocks noChangeAspect="1"/>
          </p:cNvGrpSpPr>
          <p:nvPr/>
        </p:nvGrpSpPr>
        <p:grpSpPr>
          <a:xfrm>
            <a:off x="18806474" y="4343400"/>
            <a:ext cx="7616513" cy="4946214"/>
            <a:chOff x="18740777" y="7700646"/>
            <a:chExt cx="7329078" cy="4806130"/>
          </a:xfrm>
        </p:grpSpPr>
        <p:pic>
          <p:nvPicPr>
            <p:cNvPr id="1043" name="Picture 8" descr="Magnetic Fusion Confinement with Tokamaks and Stellarators | IAEA">
              <a:extLst>
                <a:ext uri="{FF2B5EF4-FFF2-40B4-BE49-F238E27FC236}">
                  <a16:creationId xmlns:a16="http://schemas.microsoft.com/office/drawing/2014/main" id="{12357DD4-8B9B-2DFB-A785-C06E17EEEF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40777" y="7700646"/>
              <a:ext cx="7329078" cy="4531812"/>
            </a:xfrm>
            <a:prstGeom prst="rect">
              <a:avLst/>
            </a:prstGeom>
            <a:noFill/>
            <a:extLst>
              <a:ext uri="{909E8E84-426E-40DD-AFC4-6F175D3DCCD1}">
                <a14:hiddenFill xmlns:a14="http://schemas.microsoft.com/office/drawing/2010/main">
                  <a:solidFill>
                    <a:srgbClr val="FFFFFF"/>
                  </a:solidFill>
                </a14:hiddenFill>
              </a:ext>
            </a:extLst>
          </p:spPr>
        </p:pic>
        <p:sp>
          <p:nvSpPr>
            <p:cNvPr id="1044" name="TextBox 1043">
              <a:extLst>
                <a:ext uri="{FF2B5EF4-FFF2-40B4-BE49-F238E27FC236}">
                  <a16:creationId xmlns:a16="http://schemas.microsoft.com/office/drawing/2014/main" id="{1C25019A-BF30-9463-96D1-72478E75175A}"/>
                </a:ext>
              </a:extLst>
            </p:cNvPr>
            <p:cNvSpPr txBox="1"/>
            <p:nvPr/>
          </p:nvSpPr>
          <p:spPr>
            <a:xfrm>
              <a:off x="19437861" y="12229777"/>
              <a:ext cx="5928360" cy="276999"/>
            </a:xfrm>
            <a:prstGeom prst="rect">
              <a:avLst/>
            </a:prstGeom>
            <a:noFill/>
          </p:spPr>
          <p:txBody>
            <a:bodyPr wrap="square" rtlCol="0">
              <a:spAutoFit/>
            </a:bodyPr>
            <a:lstStyle/>
            <a:p>
              <a:r>
                <a:rPr lang="en-US" sz="1200" dirty="0">
                  <a:hlinkClick r:id="rId9"/>
                </a:rPr>
                <a:t>https://www.iaea.org/bulletin/magnetic-fusion-confinement-with-tokamaks-and-stellarators</a:t>
              </a:r>
              <a:r>
                <a:rPr lang="en-US" sz="1200" dirty="0"/>
                <a:t> </a:t>
              </a:r>
            </a:p>
          </p:txBody>
        </p:sp>
      </p:grpSp>
      <p:sp>
        <p:nvSpPr>
          <p:cNvPr id="3" name="Rectangle 2">
            <a:extLst>
              <a:ext uri="{FF2B5EF4-FFF2-40B4-BE49-F238E27FC236}">
                <a16:creationId xmlns:a16="http://schemas.microsoft.com/office/drawing/2014/main" id="{2B0BCDE7-F402-B6FB-8066-FDCEFFD8BA61}"/>
              </a:ext>
            </a:extLst>
          </p:cNvPr>
          <p:cNvSpPr/>
          <p:nvPr/>
        </p:nvSpPr>
        <p:spPr>
          <a:xfrm>
            <a:off x="18532476" y="16041966"/>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References</a:t>
            </a:r>
          </a:p>
        </p:txBody>
      </p:sp>
      <p:sp>
        <p:nvSpPr>
          <p:cNvPr id="4" name="Rectangle 3">
            <a:extLst>
              <a:ext uri="{FF2B5EF4-FFF2-40B4-BE49-F238E27FC236}">
                <a16:creationId xmlns:a16="http://schemas.microsoft.com/office/drawing/2014/main" id="{D0E199EB-A4A9-C20D-BC1A-BE41F3F3330C}"/>
              </a:ext>
            </a:extLst>
          </p:cNvPr>
          <p:cNvSpPr/>
          <p:nvPr/>
        </p:nvSpPr>
        <p:spPr>
          <a:xfrm>
            <a:off x="18532477" y="14042153"/>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Acknowledgements</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6173887"/>
      </p:ext>
    </p:extLst>
  </p:cSld>
  <p:clrMapOvr>
    <a:masterClrMapping/>
  </p:clrMapOvr>
</p:sld>
</file>

<file path=ppt/theme/theme1.xml><?xml version="1.0" encoding="utf-8"?>
<a:theme xmlns:a="http://schemas.openxmlformats.org/drawingml/2006/main" name="FOUR COLUMN -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10902</TotalTime>
  <Words>1343</Words>
  <Application>Microsoft Office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Calibri</vt:lpstr>
      <vt:lpstr>Calibri Light</vt:lpstr>
      <vt:lpstr>Cambria Math</vt:lpstr>
      <vt:lpstr>Latin Modern Math</vt:lpstr>
      <vt:lpstr>FOUR COLUMN - 1</vt:lpstr>
      <vt:lpstr>Custom Design</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Luecke, Jenna C</dc:creator>
  <cp:lastModifiedBy>Finny Valorz</cp:lastModifiedBy>
  <cp:revision>129</cp:revision>
  <cp:lastPrinted>2018-05-29T17:54:30Z</cp:lastPrinted>
  <dcterms:created xsi:type="dcterms:W3CDTF">2018-05-04T16:01:53Z</dcterms:created>
  <dcterms:modified xsi:type="dcterms:W3CDTF">2024-10-04T10:45:04Z</dcterms:modified>
</cp:coreProperties>
</file>