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25705">
          <p15:clr>
            <a:srgbClr val="A4A3A4"/>
          </p15:clr>
        </p15:guide>
        <p15:guide id="3" orient="horz" pos="3473">
          <p15:clr>
            <a:srgbClr val="A4A3A4"/>
          </p15:clr>
        </p15:guide>
        <p15:guide id="4" orient="horz" pos="26279">
          <p15:clr>
            <a:srgbClr val="A4A3A4"/>
          </p15:clr>
        </p15:guide>
        <p15:guide id="5" orient="horz" pos="2494">
          <p15:clr>
            <a:srgbClr val="A4A3A4"/>
          </p15:clr>
        </p15:guide>
        <p15:guide id="6" pos="9720">
          <p15:clr>
            <a:srgbClr val="A4A3A4"/>
          </p15:clr>
        </p15:guide>
        <p15:guide id="7" pos="9158">
          <p15:clr>
            <a:srgbClr val="A4A3A4"/>
          </p15:clr>
        </p15:guide>
        <p15:guide id="8" pos="18394">
          <p15:clr>
            <a:srgbClr val="A4A3A4"/>
          </p15:clr>
        </p15:guide>
        <p15:guide id="9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52D89"/>
    <a:srgbClr val="D4D5E5"/>
    <a:srgbClr val="D4DFE7"/>
    <a:srgbClr val="006684"/>
    <a:srgbClr val="E3D9CE"/>
    <a:srgbClr val="F26531"/>
    <a:srgbClr val="E3D9DB"/>
    <a:srgbClr val="D11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90"/>
  </p:normalViewPr>
  <p:slideViewPr>
    <p:cSldViewPr snapToGrid="0">
      <p:cViewPr varScale="1">
        <p:scale>
          <a:sx n="14" d="100"/>
          <a:sy n="14" d="100"/>
        </p:scale>
        <p:origin x="3082" y="120"/>
      </p:cViewPr>
      <p:guideLst>
        <p:guide orient="horz" pos="2165"/>
        <p:guide orient="horz" pos="25705"/>
        <p:guide orient="horz" pos="3473"/>
        <p:guide orient="horz" pos="26279"/>
        <p:guide orient="horz" pos="2494"/>
        <p:guide pos="9720"/>
        <p:guide pos="9158"/>
        <p:guide pos="18394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2704" y="-10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FF191F4-BEEE-4B59-924D-146E5100186C}" type="datetimeFigureOut">
              <a:rPr lang="en-US" altLang="zh-CN"/>
              <a:pPr>
                <a:defRPr/>
              </a:pPr>
              <a:t>3/4/2022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9" tIns="45499" rIns="90999" bIns="454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598" y="4715710"/>
            <a:ext cx="5335893" cy="4466511"/>
          </a:xfrm>
          <a:prstGeom prst="rect">
            <a:avLst/>
          </a:prstGeom>
        </p:spPr>
        <p:txBody>
          <a:bodyPr vert="horz" lIns="90999" tIns="45499" rIns="90999" bIns="45499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66" y="9428242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EA2E364-9A8E-4FD0-B36A-0540C01E6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4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731" indent="-283521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7235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2444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46078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99712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53346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06980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60613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156ED5-749F-4B66-B0BC-EE2BF5430547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741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318" y="9405981"/>
            <a:ext cx="36387892" cy="6491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632" y="17158652"/>
            <a:ext cx="29967260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457230" indent="0" algn="ctr">
              <a:buNone/>
              <a:defRPr/>
            </a:lvl2pPr>
            <a:lvl3pPr marL="914462" indent="0" algn="ctr">
              <a:buNone/>
              <a:defRPr/>
            </a:lvl3pPr>
            <a:lvl4pPr marL="1371693" indent="0" algn="ctr">
              <a:buNone/>
              <a:defRPr/>
            </a:lvl4pPr>
            <a:lvl5pPr marL="1828925" indent="0" algn="ctr">
              <a:buNone/>
              <a:defRPr/>
            </a:lvl5pPr>
            <a:lvl6pPr marL="2286155" indent="0" algn="ctr">
              <a:buNone/>
              <a:defRPr/>
            </a:lvl6pPr>
            <a:lvl7pPr marL="2743386" indent="0" algn="ctr">
              <a:buNone/>
              <a:defRPr/>
            </a:lvl7pPr>
            <a:lvl8pPr marL="3200618" indent="0" algn="ctr">
              <a:buNone/>
              <a:defRPr/>
            </a:lvl8pPr>
            <a:lvl9pPr marL="36578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A3FD-1BC9-43FB-9524-2A6E391B04D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69A1-6B96-45F9-956E-1D0AC2B6804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99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02046" y="2691553"/>
            <a:ext cx="909616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0318" y="2691553"/>
            <a:ext cx="27136624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2FCC-E168-49FB-BAC6-A03D1C9AB27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82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A9472-1EDC-4E78-B626-E8963B4DFD4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000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8" y="19457251"/>
            <a:ext cx="36387892" cy="60139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8" y="12833506"/>
            <a:ext cx="36387892" cy="66237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30" indent="0">
              <a:buNone/>
              <a:defRPr sz="1800"/>
            </a:lvl2pPr>
            <a:lvl3pPr marL="914462" indent="0">
              <a:buNone/>
              <a:defRPr sz="1600"/>
            </a:lvl3pPr>
            <a:lvl4pPr marL="1371693" indent="0">
              <a:buNone/>
              <a:defRPr sz="1400"/>
            </a:lvl4pPr>
            <a:lvl5pPr marL="1828925" indent="0">
              <a:buNone/>
              <a:defRPr sz="1400"/>
            </a:lvl5pPr>
            <a:lvl6pPr marL="2286155" indent="0">
              <a:buNone/>
              <a:defRPr sz="1400"/>
            </a:lvl6pPr>
            <a:lvl7pPr marL="2743386" indent="0">
              <a:buNone/>
              <a:defRPr sz="1400"/>
            </a:lvl7pPr>
            <a:lvl8pPr marL="3200618" indent="0">
              <a:buNone/>
              <a:defRPr sz="1400"/>
            </a:lvl8pPr>
            <a:lvl9pPr marL="36578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ABAC-B4DD-45EC-82EC-C36DD6C4417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358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0318" y="8747548"/>
            <a:ext cx="18116394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1816" y="8747548"/>
            <a:ext cx="18116395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D6C8-A081-4C67-909C-F5764EAE005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34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13040"/>
            <a:ext cx="38527026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49" y="6777512"/>
            <a:ext cx="18914531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749" y="9603116"/>
            <a:ext cx="18914531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783" y="6777512"/>
            <a:ext cx="18920994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783" y="9603116"/>
            <a:ext cx="18920994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DE04-0147-494D-B9B4-666AC12382F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61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AEFDD-A041-40DE-8F3E-026A5D41243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94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1C43-DB4D-4DCF-BEF4-6AC3F85D9F0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596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05154"/>
            <a:ext cx="14083707" cy="51307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621" y="1205155"/>
            <a:ext cx="23931156" cy="25843118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51" y="6335927"/>
            <a:ext cx="14083707" cy="20712344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98C72-8830-4B4E-8C2A-4C7388F748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02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125" y="21195984"/>
            <a:ext cx="25685760" cy="250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125" y="2706011"/>
            <a:ext cx="25685760" cy="1816798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1"/>
            </a:lvl2pPr>
            <a:lvl3pPr marL="914462" indent="0">
              <a:buNone/>
              <a:defRPr sz="2400"/>
            </a:lvl3pPr>
            <a:lvl4pPr marL="1371693" indent="0">
              <a:buNone/>
              <a:defRPr sz="2000"/>
            </a:lvl4pPr>
            <a:lvl5pPr marL="1828925" indent="0">
              <a:buNone/>
              <a:defRPr sz="2000"/>
            </a:lvl5pPr>
            <a:lvl6pPr marL="2286155" indent="0">
              <a:buNone/>
              <a:defRPr sz="2000"/>
            </a:lvl6pPr>
            <a:lvl7pPr marL="2743386" indent="0">
              <a:buNone/>
              <a:defRPr sz="2000"/>
            </a:lvl7pPr>
            <a:lvl8pPr marL="3200618" indent="0">
              <a:buNone/>
              <a:defRPr sz="2000"/>
            </a:lvl8pPr>
            <a:lvl9pPr marL="3657848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125" y="23698287"/>
            <a:ext cx="25685760" cy="3553692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DF52-2A7D-40F9-8B51-AF015698430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887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39725" cy="713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6625"/>
            <a:ext cx="25739725" cy="256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9004875"/>
            <a:ext cx="95885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1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7F553CB-4169-495F-BA4E-447912B75DD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30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6pPr>
      <a:lvl7pPr marL="914462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7pPr>
      <a:lvl8pPr marL="1371693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8pPr>
      <a:lvl9pPr marL="1828925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9pPr>
    </p:titleStyle>
    <p:bodyStyle>
      <a:lvl1pPr marL="1682750" indent="-16827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49663" indent="-1400175" algn="l" defTabSz="4491038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ＭＳ Ｐゴシック" charset="0"/>
        </a:defRPr>
      </a:lvl2pPr>
      <a:lvl3pPr marL="5614988" indent="-11239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ＭＳ Ｐゴシック" charset="0"/>
        </a:defRPr>
      </a:lvl3pPr>
      <a:lvl4pPr marL="7864475" indent="-1125538" algn="l" defTabSz="4491038" rtl="0" eaLnBrk="0" fontAlgn="base" hangingPunct="0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  <a:ea typeface="ＭＳ Ｐゴシック" charset="0"/>
        </a:defRPr>
      </a:lvl4pPr>
      <a:lvl5pPr marL="10106025" indent="-1125538" algn="l" defTabSz="4491038" rtl="0" eaLnBrk="0" fontAlgn="base" hangingPunct="0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  <a:ea typeface="ＭＳ Ｐゴシック" charset="0"/>
        </a:defRPr>
      </a:lvl5pPr>
      <a:lvl6pPr marL="10563942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6pPr>
      <a:lvl7pPr marL="1102117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7pPr>
      <a:lvl8pPr marL="1147840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8pPr>
      <a:lvl9pPr marL="11935635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3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6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4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mailto:ivan-ren@sjtu.edu.cn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1"/>
          <p:cNvSpPr txBox="1">
            <a:spLocks noChangeArrowheads="1"/>
          </p:cNvSpPr>
          <p:nvPr/>
        </p:nvSpPr>
        <p:spPr bwMode="auto">
          <a:xfrm>
            <a:off x="0" y="41784588"/>
            <a:ext cx="30279975" cy="1125537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5400" dirty="0">
              <a:solidFill>
                <a:srgbClr val="D11242"/>
              </a:solidFill>
              <a:latin typeface="Helvetica" panose="020B0604020202020204" pitchFamily="34" charset="0"/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771525" y="41817925"/>
            <a:ext cx="21807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zh-CN" sz="5400" dirty="0">
                <a:solidFill>
                  <a:schemeClr val="bg1"/>
                </a:solidFill>
                <a:latin typeface="Helvetica" panose="020B0604020202020204" pitchFamily="34" charset="0"/>
              </a:rPr>
              <a:t>Apex Data </a:t>
            </a:r>
            <a:r>
              <a:rPr lang="en-US" altLang="zh-CN" sz="5400" dirty="0">
                <a:solidFill>
                  <a:schemeClr val="bg1"/>
                </a:solidFill>
                <a:latin typeface="Helvetica" panose="020B0604020202020204" pitchFamily="34" charset="0"/>
              </a:rPr>
              <a:t>&amp; Knowledge Management Lab</a:t>
            </a:r>
            <a:endParaRPr lang="en-GB" altLang="zh-CN" sz="54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2783800" y="41800463"/>
            <a:ext cx="696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5400" dirty="0">
                <a:solidFill>
                  <a:schemeClr val="bg1"/>
                </a:solidFill>
                <a:latin typeface="Helvetica" panose="020B0604020202020204" pitchFamily="34" charset="0"/>
              </a:rPr>
              <a:t>http://</a:t>
            </a:r>
            <a:r>
              <a:rPr lang="en-GB" altLang="zh-CN" sz="5400" dirty="0">
                <a:solidFill>
                  <a:schemeClr val="bg1"/>
                </a:solidFill>
                <a:latin typeface="Helvetica" panose="020B0604020202020204" pitchFamily="34" charset="0"/>
              </a:rPr>
              <a:t>apex.sjtu.edu.cn</a:t>
            </a: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676275" y="4841875"/>
            <a:ext cx="13860463" cy="1258888"/>
            <a:chOff x="676274" y="11468100"/>
            <a:chExt cx="13860464" cy="1258493"/>
          </a:xfrm>
        </p:grpSpPr>
        <p:sp>
          <p:nvSpPr>
            <p:cNvPr id="3199" name="Rectangle 249"/>
            <p:cNvSpPr>
              <a:spLocks noChangeArrowheads="1"/>
            </p:cNvSpPr>
            <p:nvPr/>
          </p:nvSpPr>
          <p:spPr bwMode="auto">
            <a:xfrm>
              <a:off x="676274" y="11618866"/>
              <a:ext cx="10636251" cy="1107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zh-CN" sz="6601" b="1" dirty="0">
                  <a:solidFill>
                    <a:srgbClr val="652D89"/>
                  </a:solidFill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  <p:cxnSp>
          <p:nvCxnSpPr>
            <p:cNvPr id="14432" name="Straight Connector 6"/>
            <p:cNvCxnSpPr>
              <a:cxnSpLocks noChangeShapeType="1"/>
            </p:cNvCxnSpPr>
            <p:nvPr/>
          </p:nvCxnSpPr>
          <p:spPr bwMode="auto">
            <a:xfrm>
              <a:off x="777875" y="11468100"/>
              <a:ext cx="13758863" cy="0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2" name="Group 5"/>
          <p:cNvGrpSpPr>
            <a:grpSpLocks/>
          </p:cNvGrpSpPr>
          <p:nvPr/>
        </p:nvGrpSpPr>
        <p:grpSpPr bwMode="auto">
          <a:xfrm>
            <a:off x="15289213" y="4822105"/>
            <a:ext cx="13912850" cy="1258893"/>
            <a:chOff x="15289213" y="5485680"/>
            <a:chExt cx="13912850" cy="1258945"/>
          </a:xfrm>
        </p:grpSpPr>
        <p:sp>
          <p:nvSpPr>
            <p:cNvPr id="3197" name="Rectangle 249"/>
            <p:cNvSpPr>
              <a:spLocks noChangeArrowheads="1"/>
            </p:cNvSpPr>
            <p:nvPr/>
          </p:nvSpPr>
          <p:spPr bwMode="auto">
            <a:xfrm>
              <a:off x="15289213" y="5636505"/>
              <a:ext cx="6688137" cy="110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zh-CN" sz="6600" b="1">
                  <a:solidFill>
                    <a:srgbClr val="652D89"/>
                  </a:solidFill>
                  <a:latin typeface="Helvetica" panose="020B0604020202020204" pitchFamily="34" charset="0"/>
                </a:rPr>
                <a:t>Our Approach</a:t>
              </a:r>
              <a:endPara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endParaRPr>
            </a:p>
          </p:txBody>
        </p:sp>
        <p:cxnSp>
          <p:nvCxnSpPr>
            <p:cNvPr id="14430" name="Straight Connector 6"/>
            <p:cNvCxnSpPr>
              <a:cxnSpLocks noChangeShapeType="1"/>
            </p:cNvCxnSpPr>
            <p:nvPr/>
          </p:nvCxnSpPr>
          <p:spPr bwMode="auto">
            <a:xfrm>
              <a:off x="15428913" y="5485680"/>
              <a:ext cx="13773150" cy="14288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-36563300" y="13154025"/>
            <a:ext cx="1841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0" y="0"/>
            <a:ext cx="30279975" cy="4098925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084" name="TextBox 26"/>
          <p:cNvSpPr txBox="1">
            <a:spLocks noChangeArrowheads="1"/>
          </p:cNvSpPr>
          <p:nvPr/>
        </p:nvSpPr>
        <p:spPr bwMode="auto">
          <a:xfrm>
            <a:off x="676275" y="519209"/>
            <a:ext cx="22490113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7800"/>
              </a:lnSpc>
              <a:defRPr/>
            </a:pPr>
            <a:r>
              <a:rPr lang="en-GB" altLang="zh-CN" sz="7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Methods and Optimizations for Node Classification</a:t>
            </a:r>
          </a:p>
        </p:txBody>
      </p:sp>
      <p:sp>
        <p:nvSpPr>
          <p:cNvPr id="14346" name="Rectangle 6"/>
          <p:cNvSpPr>
            <a:spLocks noChangeArrowheads="1"/>
          </p:cNvSpPr>
          <p:nvPr/>
        </p:nvSpPr>
        <p:spPr bwMode="auto">
          <a:xfrm>
            <a:off x="738188" y="2454275"/>
            <a:ext cx="20727001" cy="133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Yifan Ren (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  <a:hlinkClick r:id="rId3"/>
              </a:rPr>
              <a:t>ivan-ren@sjtu.edu.cn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)</a:t>
            </a:r>
          </a:p>
          <a:p>
            <a:pPr eaLnBrk="1" hangingPunct="1">
              <a:lnSpc>
                <a:spcPts val="5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ACM Class, Shanghai Jiao Tong University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561" y="517030"/>
            <a:ext cx="5353514" cy="1401166"/>
          </a:xfrm>
          <a:prstGeom prst="rect">
            <a:avLst/>
          </a:prstGeom>
        </p:spPr>
      </p:pic>
      <p:sp>
        <p:nvSpPr>
          <p:cNvPr id="14348" name="TextBox 2"/>
          <p:cNvSpPr txBox="1">
            <a:spLocks noChangeArrowheads="1"/>
          </p:cNvSpPr>
          <p:nvPr/>
        </p:nvSpPr>
        <p:spPr bwMode="auto">
          <a:xfrm>
            <a:off x="777875" y="6205538"/>
            <a:ext cx="49439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Node Classification</a:t>
            </a:r>
          </a:p>
        </p:txBody>
      </p:sp>
      <p:sp>
        <p:nvSpPr>
          <p:cNvPr id="14351" name="TextBox 46"/>
          <p:cNvSpPr txBox="1">
            <a:spLocks noChangeArrowheads="1"/>
          </p:cNvSpPr>
          <p:nvPr/>
        </p:nvSpPr>
        <p:spPr bwMode="auto">
          <a:xfrm>
            <a:off x="777875" y="12450763"/>
            <a:ext cx="56012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Graph Neural Network</a:t>
            </a:r>
          </a:p>
        </p:txBody>
      </p:sp>
      <p:grpSp>
        <p:nvGrpSpPr>
          <p:cNvPr id="14355" name="Group 11"/>
          <p:cNvGrpSpPr>
            <a:grpSpLocks/>
          </p:cNvGrpSpPr>
          <p:nvPr/>
        </p:nvGrpSpPr>
        <p:grpSpPr bwMode="auto">
          <a:xfrm>
            <a:off x="1830151" y="26276587"/>
            <a:ext cx="10497780" cy="3658904"/>
            <a:chOff x="1905910" y="24149678"/>
            <a:chExt cx="11253559" cy="3881948"/>
          </a:xfrm>
        </p:grpSpPr>
        <p:sp>
          <p:nvSpPr>
            <p:cNvPr id="14426" name="TextBox 9"/>
            <p:cNvSpPr txBox="1">
              <a:spLocks noChangeArrowheads="1"/>
            </p:cNvSpPr>
            <p:nvPr/>
          </p:nvSpPr>
          <p:spPr bwMode="auto">
            <a:xfrm>
              <a:off x="1905910" y="24154429"/>
              <a:ext cx="2706839" cy="555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 dirty="0">
                  <a:latin typeface="Helvetica" panose="020B0604020202020204" pitchFamily="34" charset="0"/>
                </a:rPr>
                <a:t>Original Graph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956426" y="26507358"/>
              <a:ext cx="3483565" cy="1524268"/>
            </a:xfrm>
            <a:prstGeom prst="rightArrow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600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Classification</a:t>
              </a:r>
              <a:endParaRPr lang="en-US" sz="3600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428" name="TextBox 56"/>
            <p:cNvSpPr txBox="1">
              <a:spLocks noChangeArrowheads="1"/>
            </p:cNvSpPr>
            <p:nvPr/>
          </p:nvSpPr>
          <p:spPr bwMode="auto">
            <a:xfrm>
              <a:off x="10982450" y="24149678"/>
              <a:ext cx="2177019" cy="555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 dirty="0">
                  <a:latin typeface="Helvetica" panose="020B0604020202020204" pitchFamily="34" charset="0"/>
                </a:rPr>
                <a:t>True Result</a:t>
              </a:r>
            </a:p>
          </p:txBody>
        </p:sp>
      </p:grpSp>
      <p:sp>
        <p:nvSpPr>
          <p:cNvPr id="14356" name="Rectangle 12"/>
          <p:cNvSpPr>
            <a:spLocks noChangeArrowheads="1"/>
          </p:cNvSpPr>
          <p:nvPr/>
        </p:nvSpPr>
        <p:spPr bwMode="auto">
          <a:xfrm>
            <a:off x="777875" y="20000905"/>
            <a:ext cx="59134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Terminologies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sp>
        <p:nvSpPr>
          <p:cNvPr id="14357" name="Rectangle 59"/>
          <p:cNvSpPr>
            <a:spLocks noChangeArrowheads="1"/>
          </p:cNvSpPr>
          <p:nvPr/>
        </p:nvSpPr>
        <p:spPr bwMode="auto">
          <a:xfrm>
            <a:off x="777875" y="24915813"/>
            <a:ext cx="2054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14358" name="TextBox 60"/>
          <p:cNvSpPr txBox="1">
            <a:spLocks noChangeArrowheads="1"/>
          </p:cNvSpPr>
          <p:nvPr/>
        </p:nvSpPr>
        <p:spPr bwMode="auto">
          <a:xfrm>
            <a:off x="777875" y="31427738"/>
            <a:ext cx="14805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600" dirty="0">
                <a:latin typeface="Helvetica" charset="0"/>
                <a:cs typeface="Helvetica" charset="0"/>
              </a:rPr>
              <a:t>Predict unknown node labels by node features and the known labels of some specific nodes. </a:t>
            </a:r>
          </a:p>
        </p:txBody>
      </p:sp>
      <p:sp>
        <p:nvSpPr>
          <p:cNvPr id="14359" name="Rectangle 61"/>
          <p:cNvSpPr>
            <a:spLocks noChangeArrowheads="1"/>
          </p:cNvSpPr>
          <p:nvPr/>
        </p:nvSpPr>
        <p:spPr bwMode="auto">
          <a:xfrm>
            <a:off x="676275" y="33288288"/>
            <a:ext cx="47053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Challenges</a:t>
            </a:r>
          </a:p>
        </p:txBody>
      </p:sp>
      <p:sp>
        <p:nvSpPr>
          <p:cNvPr id="14360" name="TextBox 62"/>
          <p:cNvSpPr txBox="1">
            <a:spLocks noChangeArrowheads="1"/>
          </p:cNvSpPr>
          <p:nvPr/>
        </p:nvSpPr>
        <p:spPr bwMode="auto">
          <a:xfrm>
            <a:off x="1101725" y="34623375"/>
            <a:ext cx="14187488" cy="644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Graph Convolutional Networks: </a:t>
            </a:r>
            <a:r>
              <a:rPr lang="en-US" altLang="zh-CN" sz="3600" dirty="0">
                <a:latin typeface="Helvetica" panose="020B0604020202020204" pitchFamily="34" charset="0"/>
              </a:rPr>
              <a:t>has a poor scalability, and cannot simply increase the layers number.</a:t>
            </a: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Graph Attention Networks: </a:t>
            </a:r>
            <a:r>
              <a:rPr lang="en-US" altLang="zh-CN" sz="3600" dirty="0">
                <a:latin typeface="Helvetica" panose="020B0604020202020204" pitchFamily="34" charset="0"/>
              </a:rPr>
              <a:t>the lack of training methods, sampling nodes also have room to improve.</a:t>
            </a: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Graph SAmple and aggreGatE: </a:t>
            </a:r>
            <a:r>
              <a:rPr lang="en-US" altLang="zh-CN" sz="3600" dirty="0">
                <a:latin typeface="Helvetica" panose="020B0604020202020204" pitchFamily="34" charset="0"/>
              </a:rPr>
              <a:t>the number of sampling nodes increases exponentially with the number of layers, resulting in the poor performance of</a:t>
            </a:r>
          </a:p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</a:rPr>
              <a:t>the model on time per batch.</a:t>
            </a:r>
          </a:p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</a:rPr>
              <a:t>These models all have some defects, so we want to give some optimizations or mix them up to make them perform better.</a:t>
            </a:r>
          </a:p>
        </p:txBody>
      </p:sp>
      <p:sp>
        <p:nvSpPr>
          <p:cNvPr id="14363" name="TextBox 93"/>
          <p:cNvSpPr txBox="1">
            <a:spLocks noChangeArrowheads="1"/>
          </p:cNvSpPr>
          <p:nvPr/>
        </p:nvSpPr>
        <p:spPr bwMode="auto">
          <a:xfrm>
            <a:off x="15428913" y="6272213"/>
            <a:ext cx="77059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Graph Convolutional Networks</a:t>
            </a:r>
          </a:p>
        </p:txBody>
      </p:sp>
      <p:sp>
        <p:nvSpPr>
          <p:cNvPr id="14367" name="TextBox 123"/>
          <p:cNvSpPr txBox="1">
            <a:spLocks noChangeArrowheads="1"/>
          </p:cNvSpPr>
          <p:nvPr/>
        </p:nvSpPr>
        <p:spPr bwMode="auto">
          <a:xfrm>
            <a:off x="15432512" y="24915813"/>
            <a:ext cx="8366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Average pooling and Max 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8" name="TextBox 124"/>
              <p:cNvSpPr txBox="1">
                <a:spLocks noChangeArrowheads="1"/>
              </p:cNvSpPr>
              <p:nvPr/>
            </p:nvSpPr>
            <p:spPr bwMode="auto">
              <a:xfrm>
                <a:off x="16363950" y="25783710"/>
                <a:ext cx="13138150" cy="2601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Using average pooling or max pooling to integrate these results.</a:t>
                </a:r>
              </a:p>
              <a:p>
                <a:pPr>
                  <a:lnSpc>
                    <a:spcPts val="5000"/>
                  </a:lnSpc>
                </a:pPr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i="0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logits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 b="0" i="0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pooling</m:t>
                        </m:r>
                      </m:sub>
                    </m:sSub>
                    <m:r>
                      <a:rPr lang="en-US" altLang="zh-CN" sz="3600" b="0" i="0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600" b="0" i="0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softmax</m:t>
                    </m:r>
                    <m:d>
                      <m:d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600" b="0" i="0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3600" b="0" i="0" dirty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Logits</m:t>
                            </m:r>
                          </m:e>
                        </m:d>
                      </m:e>
                    </m:d>
                  </m:oMath>
                </a14:m>
                <a:endParaRPr lang="en-US" altLang="zh-CN" sz="3600" b="0" dirty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ts val="5000"/>
                  </a:lnSpc>
                </a:pPr>
                <a:endParaRPr lang="en-US" altLang="zh-CN" sz="3600" b="0" dirty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ts val="5000"/>
                  </a:lnSpc>
                </a:pPr>
                <a:endParaRPr lang="en-US" altLang="zh-CN" sz="3600" dirty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368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63950" y="25783710"/>
                <a:ext cx="13138150" cy="2601931"/>
              </a:xfrm>
              <a:prstGeom prst="rect">
                <a:avLst/>
              </a:prstGeom>
              <a:blipFill>
                <a:blip r:embed="rId5"/>
                <a:stretch>
                  <a:fillRect l="-1391" t="-2582" r="-1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69" name="Rectangle 125"/>
          <p:cNvSpPr>
            <a:spLocks noChangeArrowheads="1"/>
          </p:cNvSpPr>
          <p:nvPr/>
        </p:nvSpPr>
        <p:spPr bwMode="auto">
          <a:xfrm>
            <a:off x="15139987" y="27774572"/>
            <a:ext cx="5267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Experiments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sp>
        <p:nvSpPr>
          <p:cNvPr id="14370" name="TextBox 126"/>
          <p:cNvSpPr txBox="1">
            <a:spLocks noChangeArrowheads="1"/>
          </p:cNvSpPr>
          <p:nvPr/>
        </p:nvSpPr>
        <p:spPr bwMode="auto">
          <a:xfrm>
            <a:off x="15283287" y="29041025"/>
            <a:ext cx="1608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Setup</a:t>
            </a:r>
          </a:p>
        </p:txBody>
      </p:sp>
      <p:sp>
        <p:nvSpPr>
          <p:cNvPr id="14371" name="TextBox 127"/>
          <p:cNvSpPr txBox="1">
            <a:spLocks noChangeArrowheads="1"/>
          </p:cNvSpPr>
          <p:nvPr/>
        </p:nvSpPr>
        <p:spPr bwMode="auto">
          <a:xfrm>
            <a:off x="15289213" y="35821938"/>
            <a:ext cx="203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Results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981402" y="29848479"/>
            <a:ext cx="13925550" cy="5807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Dataset: 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Cora(2708 nodes), Citeseer(3327 nodes) and 				        Pubmed(19717 nodes).</a:t>
            </a:r>
          </a:p>
          <a:p>
            <a:pPr>
              <a:lnSpc>
                <a:spcPts val="5000"/>
              </a:lnSpc>
              <a:defRPr/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Metrics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: to measure the correct rate between the predict labels with the true labels on each test mask. </a:t>
            </a:r>
          </a:p>
          <a:p>
            <a:pPr>
              <a:lnSpc>
                <a:spcPts val="5000"/>
              </a:lnSpc>
              <a:defRPr/>
            </a:pPr>
            <a:r>
              <a:rPr lang="en-US" altLang="zh-CN" sz="3600" b="1" dirty="0">
                <a:latin typeface="Helvetica" charset="0"/>
                <a:ea typeface="Helvetica" charset="0"/>
                <a:cs typeface="Helvetica" charset="0"/>
              </a:rPr>
              <a:t>Compared</a:t>
            </a:r>
            <a:r>
              <a:rPr lang="zh-CN" altLang="en-US" sz="3600" b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3600" b="1" dirty="0">
                <a:latin typeface="Helvetica" charset="0"/>
                <a:ea typeface="Helvetica" charset="0"/>
                <a:cs typeface="Helvetica" charset="0"/>
              </a:rPr>
              <a:t>Models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3-layer GCN :  uses the Laplacian matrix when propagation.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3-layer GAT :  add attention mechanism.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3-layer GraphSAGE: learning of aggregator.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6-layer GCN with JKN optimization.</a:t>
            </a:r>
          </a:p>
        </p:txBody>
      </p:sp>
      <p:pic>
        <p:nvPicPr>
          <p:cNvPr id="1028" name="Picture 4" descr="Relational Networking: Not Just Collecting Contacts | Drexel LeBow">
            <a:extLst>
              <a:ext uri="{FF2B5EF4-FFF2-40B4-BE49-F238E27FC236}">
                <a16:creationId xmlns:a16="http://schemas.microsoft.com/office/drawing/2014/main" id="{37E1EB4B-C222-4B1C-A2D1-B3697D44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04" y="6839613"/>
            <a:ext cx="9534184" cy="5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NN】万字长文带你入门GCN - 知乎">
            <a:extLst>
              <a:ext uri="{FF2B5EF4-FFF2-40B4-BE49-F238E27FC236}">
                <a16:creationId xmlns:a16="http://schemas.microsoft.com/office/drawing/2014/main" id="{375EE25A-4624-404B-B5BB-9CE71805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47" y="13503807"/>
            <a:ext cx="11234738" cy="58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AD9C89-A1CF-4346-AC9B-936C1D04B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8024" y="36563300"/>
            <a:ext cx="11914927" cy="51436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D22614-ED0F-402C-BCEF-183778D98F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201" y="27325759"/>
            <a:ext cx="4446887" cy="35285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3D2FC2-221B-4D3A-98A4-75A5878868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6139" y="27575626"/>
            <a:ext cx="4222751" cy="3278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4">
                <a:extLst>
                  <a:ext uri="{FF2B5EF4-FFF2-40B4-BE49-F238E27FC236}">
                    <a16:creationId xmlns:a16="http://schemas.microsoft.com/office/drawing/2014/main" id="{F66676CF-7E6F-4B2A-A123-2299E5FA8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875" y="21434801"/>
                <a:ext cx="13138150" cy="3287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36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3600" dirty="0">
                    <a:latin typeface="Helvetica" panose="020B0604020202020204" pitchFamily="34" charset="0"/>
                  </a:rPr>
                  <a:t>The propagation rule using between two adjacent matrixes of activations in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 layer.</a:t>
                </a:r>
              </a:p>
              <a:p>
                <a:pPr>
                  <a:lnSpc>
                    <a:spcPts val="5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Cambria Math" panose="02040503050406030204" pitchFamily="18" charset="0"/>
                  </a:rPr>
                  <a:t> : T</a:t>
                </a:r>
                <a:r>
                  <a:rPr lang="en-US" altLang="zh-CN" sz="3600" dirty="0"/>
                  <a:t>he adjacency matrix of the undirected graph G with added self-connections. </a:t>
                </a:r>
              </a:p>
              <a:p>
                <a:pPr>
                  <a:lnSpc>
                    <a:spcPts val="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3600" dirty="0"/>
                  <a:t>a shared attentional mechanism function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 and</a:t>
                </a:r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4" name="TextBox 124">
                <a:extLst>
                  <a:ext uri="{FF2B5EF4-FFF2-40B4-BE49-F238E27FC236}">
                    <a16:creationId xmlns:a16="http://schemas.microsoft.com/office/drawing/2014/main" id="{F66676CF-7E6F-4B2A-A123-2299E5FA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875" y="21434801"/>
                <a:ext cx="13138150" cy="3287695"/>
              </a:xfrm>
              <a:prstGeom prst="rect">
                <a:avLst/>
              </a:prstGeom>
              <a:blipFill>
                <a:blip r:embed="rId11"/>
                <a:stretch>
                  <a:fillRect l="-1439" t="-3148" r="-1067" b="-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96E4872-0FDE-4801-B0DE-F4CE2495B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97350" y="6972979"/>
            <a:ext cx="7772677" cy="1233567"/>
          </a:xfrm>
          <a:prstGeom prst="rect">
            <a:avLst/>
          </a:prstGeom>
        </p:spPr>
      </p:pic>
      <p:sp>
        <p:nvSpPr>
          <p:cNvPr id="125" name="TextBox 93">
            <a:extLst>
              <a:ext uri="{FF2B5EF4-FFF2-40B4-BE49-F238E27FC236}">
                <a16:creationId xmlns:a16="http://schemas.microsoft.com/office/drawing/2014/main" id="{BFF48747-8FD8-4774-8CF5-93D4BB098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8913" y="8255369"/>
            <a:ext cx="6521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Graph Attention Networks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5BEBCD-96F3-417A-92E4-A9F5189C47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926" y="9035940"/>
            <a:ext cx="8253055" cy="1456423"/>
          </a:xfrm>
          <a:prstGeom prst="rect">
            <a:avLst/>
          </a:prstGeom>
        </p:spPr>
      </p:pic>
      <p:sp>
        <p:nvSpPr>
          <p:cNvPr id="126" name="TextBox 93">
            <a:extLst>
              <a:ext uri="{FF2B5EF4-FFF2-40B4-BE49-F238E27FC236}">
                <a16:creationId xmlns:a16="http://schemas.microsoft.com/office/drawing/2014/main" id="{3B0F03A6-431F-4CF9-8B89-EBD7BDA05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8913" y="10521904"/>
            <a:ext cx="3147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GraphSAGE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1A9581-98B0-4196-8011-D39763885D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58024" y="11236624"/>
            <a:ext cx="11916981" cy="1271145"/>
          </a:xfrm>
          <a:prstGeom prst="rect">
            <a:avLst/>
          </a:prstGeom>
        </p:spPr>
      </p:pic>
      <p:sp>
        <p:nvSpPr>
          <p:cNvPr id="127" name="TextBox 93">
            <a:extLst>
              <a:ext uri="{FF2B5EF4-FFF2-40B4-BE49-F238E27FC236}">
                <a16:creationId xmlns:a16="http://schemas.microsoft.com/office/drawing/2014/main" id="{72397A49-8971-49B5-A733-EA2B7F7F3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8913" y="12787396"/>
            <a:ext cx="9474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GCN with Jump Knowledge Networks </a:t>
            </a:r>
          </a:p>
        </p:txBody>
      </p:sp>
      <p:sp>
        <p:nvSpPr>
          <p:cNvPr id="128" name="TextBox 124">
            <a:extLst>
              <a:ext uri="{FF2B5EF4-FFF2-40B4-BE49-F238E27FC236}">
                <a16:creationId xmlns:a16="http://schemas.microsoft.com/office/drawing/2014/main" id="{3544A261-27D8-498D-BF47-C0E4D1D85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4725" y="13589155"/>
            <a:ext cx="13138150" cy="131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  <a:ea typeface="Cambria Math" charset="0"/>
                <a:cs typeface="Cambria Math" charset="0"/>
              </a:rPr>
              <a:t>A</a:t>
            </a:r>
            <a:r>
              <a:rPr lang="en-US" altLang="zh-CN" sz="3600" b="0" dirty="0">
                <a:latin typeface="Helvetica" panose="020B0604020202020204" pitchFamily="34" charset="0"/>
                <a:ea typeface="Cambria Math" charset="0"/>
                <a:cs typeface="Cambria Math" charset="0"/>
              </a:rPr>
              <a:t>ll layers jump to the last layer and aggregate, so that nodes can adaptively choose the size of receptive domain.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7952D59-AD32-4BB6-AC5E-35AE0B3C10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28913" y="15031744"/>
            <a:ext cx="12765752" cy="97509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C67"/>
        </a:solidFill>
        <a:ln w="76200" cap="sq">
          <a:solidFill>
            <a:srgbClr val="969696"/>
          </a:solidFill>
          <a:round/>
          <a:headEnd/>
          <a:tailEnd/>
        </a:ln>
      </a:spPr>
      <a:bodyPr anchor="ctr"/>
      <a:lstStyle>
        <a:defPPr>
          <a:defRPr sz="6600" b="1" dirty="0">
            <a:solidFill>
              <a:schemeClr val="bg1"/>
            </a:solidFill>
            <a:ea typeface="Verdana" pitchFamily="34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26785</TotalTime>
  <Words>349</Words>
  <Application>Microsoft Office PowerPoint</Application>
  <PresentationFormat>自定义</PresentationFormat>
  <Paragraphs>43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Helvetica</vt:lpstr>
      <vt:lpstr>Times New Roman</vt:lpstr>
      <vt:lpstr>Default Design</vt:lpstr>
      <vt:lpstr>PowerPoint 演示文稿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Koerber</dc:creator>
  <cp:lastModifiedBy>任 一凡</cp:lastModifiedBy>
  <cp:revision>698</cp:revision>
  <cp:lastPrinted>2016-07-04T05:07:13Z</cp:lastPrinted>
  <dcterms:created xsi:type="dcterms:W3CDTF">2000-02-09T12:19:10Z</dcterms:created>
  <dcterms:modified xsi:type="dcterms:W3CDTF">2022-03-04T05:29:33Z</dcterms:modified>
</cp:coreProperties>
</file>