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 varScale="1">
        <p:scale>
          <a:sx n="14" d="100"/>
          <a:sy n="14" d="100"/>
        </p:scale>
        <p:origin x="3082" y="120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3/4/2022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ivan-ren@sjtu.edu.cn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 dirty="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>
                  <a:solidFill>
                    <a:srgbClr val="652D89"/>
                  </a:solidFill>
                  <a:latin typeface="Helvetica" panose="020B0604020202020204" pitchFamily="34" charset="0"/>
                </a:rPr>
                <a:t>Our Approach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519209"/>
            <a:ext cx="22490113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Methods and Optimizations for Node Classification</a:t>
            </a: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133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Yifan Ren (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  <a:hlinkClick r:id="rId3"/>
              </a:rPr>
              <a:t>ivan-ren@sjtu.edu.cn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ACM Class, Shanghai Jiao Tong University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49439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Node Classification</a:t>
            </a:r>
          </a:p>
        </p:txBody>
      </p:sp>
      <p:sp>
        <p:nvSpPr>
          <p:cNvPr id="14351" name="TextBox 46"/>
          <p:cNvSpPr txBox="1">
            <a:spLocks noChangeArrowheads="1"/>
          </p:cNvSpPr>
          <p:nvPr/>
        </p:nvSpPr>
        <p:spPr bwMode="auto">
          <a:xfrm>
            <a:off x="777875" y="12450763"/>
            <a:ext cx="56012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Neural Network</a:t>
            </a:r>
          </a:p>
        </p:txBody>
      </p:sp>
      <p:grpSp>
        <p:nvGrpSpPr>
          <p:cNvPr id="14355" name="Group 11"/>
          <p:cNvGrpSpPr>
            <a:grpSpLocks/>
          </p:cNvGrpSpPr>
          <p:nvPr/>
        </p:nvGrpSpPr>
        <p:grpSpPr bwMode="auto">
          <a:xfrm>
            <a:off x="1830151" y="26276587"/>
            <a:ext cx="10497780" cy="3658904"/>
            <a:chOff x="1905910" y="24149678"/>
            <a:chExt cx="11253559" cy="3881948"/>
          </a:xfrm>
        </p:grpSpPr>
        <p:sp>
          <p:nvSpPr>
            <p:cNvPr id="14426" name="TextBox 9"/>
            <p:cNvSpPr txBox="1">
              <a:spLocks noChangeArrowheads="1"/>
            </p:cNvSpPr>
            <p:nvPr/>
          </p:nvSpPr>
          <p:spPr bwMode="auto">
            <a:xfrm>
              <a:off x="1905910" y="24154429"/>
              <a:ext cx="2706839" cy="555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 dirty="0">
                  <a:latin typeface="Helvetica" panose="020B0604020202020204" pitchFamily="34" charset="0"/>
                </a:rPr>
                <a:t>Original Graph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956426" y="26507358"/>
              <a:ext cx="3483565" cy="152426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Classification</a:t>
              </a:r>
              <a:endParaRPr lang="en-US" sz="3600" dirty="0">
                <a:solidFill>
                  <a:sysClr val="windowText" lastClr="00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4428" name="TextBox 56"/>
            <p:cNvSpPr txBox="1">
              <a:spLocks noChangeArrowheads="1"/>
            </p:cNvSpPr>
            <p:nvPr/>
          </p:nvSpPr>
          <p:spPr bwMode="auto">
            <a:xfrm>
              <a:off x="10982450" y="24149678"/>
              <a:ext cx="2177019" cy="555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 dirty="0">
                  <a:latin typeface="Helvetica" panose="020B0604020202020204" pitchFamily="34" charset="0"/>
                </a:rPr>
                <a:t>True Result</a:t>
              </a:r>
            </a:p>
          </p:txBody>
        </p:sp>
      </p:grp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777875" y="20000905"/>
            <a:ext cx="59134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Terminologies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24915813"/>
            <a:ext cx="2054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14358" name="TextBox 60"/>
          <p:cNvSpPr txBox="1">
            <a:spLocks noChangeArrowheads="1"/>
          </p:cNvSpPr>
          <p:nvPr/>
        </p:nvSpPr>
        <p:spPr bwMode="auto">
          <a:xfrm>
            <a:off x="777875" y="31427738"/>
            <a:ext cx="14805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 dirty="0">
                <a:latin typeface="Helvetica" charset="0"/>
                <a:cs typeface="Helvetica" charset="0"/>
              </a:rPr>
              <a:t>Predict unknown node labels by node features and the known labels of some specific nodes. </a:t>
            </a:r>
          </a:p>
        </p:txBody>
      </p:sp>
      <p:sp>
        <p:nvSpPr>
          <p:cNvPr id="14359" name="Rectangle 61"/>
          <p:cNvSpPr>
            <a:spLocks noChangeArrowheads="1"/>
          </p:cNvSpPr>
          <p:nvPr/>
        </p:nvSpPr>
        <p:spPr bwMode="auto">
          <a:xfrm>
            <a:off x="676275" y="33288288"/>
            <a:ext cx="47053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Challenges</a:t>
            </a:r>
          </a:p>
        </p:txBody>
      </p:sp>
      <p:sp>
        <p:nvSpPr>
          <p:cNvPr id="14360" name="TextBox 62"/>
          <p:cNvSpPr txBox="1">
            <a:spLocks noChangeArrowheads="1"/>
          </p:cNvSpPr>
          <p:nvPr/>
        </p:nvSpPr>
        <p:spPr bwMode="auto">
          <a:xfrm>
            <a:off x="1101725" y="34623375"/>
            <a:ext cx="14187488" cy="644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Convolutional Networks: </a:t>
            </a:r>
            <a:r>
              <a:rPr lang="en-US" altLang="zh-CN" sz="3600" dirty="0">
                <a:latin typeface="Helvetica" panose="020B0604020202020204" pitchFamily="34" charset="0"/>
              </a:rPr>
              <a:t>has a poor scalability, and cannot simply increase the layers number.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Attention Networks: </a:t>
            </a:r>
            <a:r>
              <a:rPr lang="en-US" altLang="zh-CN" sz="3600" dirty="0">
                <a:latin typeface="Helvetica" panose="020B0604020202020204" pitchFamily="34" charset="0"/>
              </a:rPr>
              <a:t>the lack of training methods, sampling nodes also have room to improve.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Graph SAmple and aggreGatE: </a:t>
            </a:r>
            <a:r>
              <a:rPr lang="en-US" altLang="zh-CN" sz="3600" dirty="0">
                <a:latin typeface="Helvetica" panose="020B0604020202020204" pitchFamily="34" charset="0"/>
              </a:rPr>
              <a:t>the number of sampling nodes increases exponentially with the number of layers, resulting in the poor performance of</a:t>
            </a: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the model on time per batch.</a:t>
            </a: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</a:rPr>
              <a:t>These models all have some defects, so we want to give some optimizations or mix them up to make them perform better.</a:t>
            </a:r>
          </a:p>
        </p:txBody>
      </p: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272213"/>
            <a:ext cx="77059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Convolutional Networks</a:t>
            </a:r>
          </a:p>
        </p:txBody>
      </p:sp>
      <p:sp>
        <p:nvSpPr>
          <p:cNvPr id="14367" name="TextBox 123"/>
          <p:cNvSpPr txBox="1">
            <a:spLocks noChangeArrowheads="1"/>
          </p:cNvSpPr>
          <p:nvPr/>
        </p:nvSpPr>
        <p:spPr bwMode="auto">
          <a:xfrm>
            <a:off x="15432512" y="24915813"/>
            <a:ext cx="8366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Average pooling and Max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8" name="TextBox 124"/>
              <p:cNvSpPr txBox="1">
                <a:spLocks noChangeArrowheads="1"/>
              </p:cNvSpPr>
              <p:nvPr/>
            </p:nvSpPr>
            <p:spPr bwMode="auto">
              <a:xfrm>
                <a:off x="16363950" y="25783710"/>
                <a:ext cx="13138150" cy="2601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Using average pooling or max pooling to integrate these results.</a:t>
                </a:r>
              </a:p>
              <a:p>
                <a:pPr>
                  <a:lnSpc>
                    <a:spcPts val="5000"/>
                  </a:lnSpc>
                </a:pP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i="0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logits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pooling</m:t>
                        </m:r>
                      </m:sub>
                    </m:sSub>
                    <m:r>
                      <a:rPr lang="en-US" altLang="zh-CN" sz="3600" b="0" i="0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600" b="0" i="0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softmax</m:t>
                    </m:r>
                    <m:d>
                      <m:d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600" b="0" i="0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zh-CN" sz="3600" b="0" i="1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3600" b="0" i="0" dirty="0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Logits</m:t>
                            </m:r>
                          </m:e>
                        </m:d>
                      </m:e>
                    </m:d>
                  </m:oMath>
                </a14:m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:endParaRPr lang="en-US" altLang="zh-CN" sz="360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368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3950" y="25783710"/>
                <a:ext cx="13138150" cy="2601931"/>
              </a:xfrm>
              <a:prstGeom prst="rect">
                <a:avLst/>
              </a:prstGeom>
              <a:blipFill>
                <a:blip r:embed="rId5"/>
                <a:stretch>
                  <a:fillRect l="-1391" t="-2582" r="-1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39987" y="2777457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 dirty="0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3287" y="29041025"/>
            <a:ext cx="160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Setup</a:t>
            </a: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289213" y="35821938"/>
            <a:ext cx="203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981402" y="29848479"/>
            <a:ext cx="13925550" cy="5807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Dataset: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Cora(2708 nodes), Citeseer(3327 nodes) and 				        Pubmed(19717 nodes).</a:t>
            </a:r>
          </a:p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Metrics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: to measure the correct rate between the predict labels with the true labels on each test mask. </a:t>
            </a:r>
          </a:p>
          <a:p>
            <a:pPr>
              <a:lnSpc>
                <a:spcPts val="5000"/>
              </a:lnSpc>
              <a:defRPr/>
            </a:pP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Compared</a:t>
            </a:r>
            <a:r>
              <a:rPr lang="zh-CN" altLang="en-US" sz="36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Models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GCN :  uses the Laplacian matrix when propagation.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GAT :  add attention mechanism.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3-layer GraphSAGE: learning of aggregator.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6-layer GCN with JKN optimization.</a:t>
            </a:r>
          </a:p>
        </p:txBody>
      </p:sp>
      <p:pic>
        <p:nvPicPr>
          <p:cNvPr id="1028" name="Picture 4" descr="Relational Networking: Not Just Collecting Contacts | Drexel LeBow">
            <a:extLst>
              <a:ext uri="{FF2B5EF4-FFF2-40B4-BE49-F238E27FC236}">
                <a16:creationId xmlns:a16="http://schemas.microsoft.com/office/drawing/2014/main" id="{37E1EB4B-C222-4B1C-A2D1-B3697D44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04" y="6839613"/>
            <a:ext cx="9534184" cy="5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NN】万字长文带你入门GCN - 知乎">
            <a:extLst>
              <a:ext uri="{FF2B5EF4-FFF2-40B4-BE49-F238E27FC236}">
                <a16:creationId xmlns:a16="http://schemas.microsoft.com/office/drawing/2014/main" id="{375EE25A-4624-404B-B5BB-9CE71805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47" y="13503807"/>
            <a:ext cx="11234738" cy="58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AD9C89-A1CF-4346-AC9B-936C1D04B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8024" y="36563300"/>
            <a:ext cx="11914927" cy="5143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D22614-ED0F-402C-BCEF-183778D98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201" y="27325759"/>
            <a:ext cx="4446887" cy="35285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3D2FC2-221B-4D3A-98A4-75A587886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6139" y="27575626"/>
            <a:ext cx="4222751" cy="3278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4">
                <a:extLst>
                  <a:ext uri="{FF2B5EF4-FFF2-40B4-BE49-F238E27FC236}">
                    <a16:creationId xmlns:a16="http://schemas.microsoft.com/office/drawing/2014/main" id="{F66676CF-7E6F-4B2A-A123-2299E5FA8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875" y="21434801"/>
                <a:ext cx="13138150" cy="3287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36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The propagation rule using between two adjacent matrixes of activations in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 layer.</a:t>
                </a: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Cambria Math" panose="02040503050406030204" pitchFamily="18" charset="0"/>
                  </a:rPr>
                  <a:t> : T</a:t>
                </a:r>
                <a:r>
                  <a:rPr lang="en-US" altLang="zh-CN" sz="3600" dirty="0"/>
                  <a:t>he adjacency matrix of the undirected graph G with added self-connections. </a:t>
                </a: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3600" dirty="0"/>
                  <a:t>a shared attentional mechanism function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 and</a:t>
                </a:r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4" name="TextBox 124">
                <a:extLst>
                  <a:ext uri="{FF2B5EF4-FFF2-40B4-BE49-F238E27FC236}">
                    <a16:creationId xmlns:a16="http://schemas.microsoft.com/office/drawing/2014/main" id="{F66676CF-7E6F-4B2A-A123-2299E5FA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875" y="21434801"/>
                <a:ext cx="13138150" cy="3287695"/>
              </a:xfrm>
              <a:prstGeom prst="rect">
                <a:avLst/>
              </a:prstGeom>
              <a:blipFill>
                <a:blip r:embed="rId11"/>
                <a:stretch>
                  <a:fillRect l="-1439" t="-3148" r="-1067" b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96E4872-0FDE-4801-B0DE-F4CE2495B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7350" y="6972979"/>
            <a:ext cx="7772677" cy="1233567"/>
          </a:xfrm>
          <a:prstGeom prst="rect">
            <a:avLst/>
          </a:prstGeom>
        </p:spPr>
      </p:pic>
      <p:sp>
        <p:nvSpPr>
          <p:cNvPr id="125" name="TextBox 93">
            <a:extLst>
              <a:ext uri="{FF2B5EF4-FFF2-40B4-BE49-F238E27FC236}">
                <a16:creationId xmlns:a16="http://schemas.microsoft.com/office/drawing/2014/main" id="{BFF48747-8FD8-4774-8CF5-93D4BB09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8255369"/>
            <a:ext cx="65215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 Attention Networks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5BEBCD-96F3-417A-92E4-A9F5189C47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9926" y="9035940"/>
            <a:ext cx="8253055" cy="1456423"/>
          </a:xfrm>
          <a:prstGeom prst="rect">
            <a:avLst/>
          </a:prstGeom>
        </p:spPr>
      </p:pic>
      <p:sp>
        <p:nvSpPr>
          <p:cNvPr id="126" name="TextBox 93">
            <a:extLst>
              <a:ext uri="{FF2B5EF4-FFF2-40B4-BE49-F238E27FC236}">
                <a16:creationId xmlns:a16="http://schemas.microsoft.com/office/drawing/2014/main" id="{3B0F03A6-431F-4CF9-8B89-EBD7BDA05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10521904"/>
            <a:ext cx="3147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GraphSAGE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1A9581-98B0-4196-8011-D39763885D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58024" y="11236624"/>
            <a:ext cx="11916981" cy="1271145"/>
          </a:xfrm>
          <a:prstGeom prst="rect">
            <a:avLst/>
          </a:prstGeom>
        </p:spPr>
      </p:pic>
      <p:sp>
        <p:nvSpPr>
          <p:cNvPr id="127" name="TextBox 93">
            <a:extLst>
              <a:ext uri="{FF2B5EF4-FFF2-40B4-BE49-F238E27FC236}">
                <a16:creationId xmlns:a16="http://schemas.microsoft.com/office/drawing/2014/main" id="{72397A49-8971-49B5-A733-EA2B7F7F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8913" y="12787396"/>
            <a:ext cx="9474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GCN with Jump Knowledge Networks </a:t>
            </a:r>
          </a:p>
        </p:txBody>
      </p:sp>
      <p:sp>
        <p:nvSpPr>
          <p:cNvPr id="128" name="TextBox 124">
            <a:extLst>
              <a:ext uri="{FF2B5EF4-FFF2-40B4-BE49-F238E27FC236}">
                <a16:creationId xmlns:a16="http://schemas.microsoft.com/office/drawing/2014/main" id="{3544A261-27D8-498D-BF47-C0E4D1D8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4725" y="13589155"/>
            <a:ext cx="13138150" cy="13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  <a:ea typeface="Cambria Math" charset="0"/>
                <a:cs typeface="Cambria Math" charset="0"/>
              </a:rPr>
              <a:t>A</a:t>
            </a:r>
            <a:r>
              <a:rPr lang="en-US" altLang="zh-CN" sz="3600" b="0" dirty="0">
                <a:latin typeface="Helvetica" panose="020B0604020202020204" pitchFamily="34" charset="0"/>
                <a:ea typeface="Cambria Math" charset="0"/>
                <a:cs typeface="Cambria Math" charset="0"/>
              </a:rPr>
              <a:t>ll layers jump to the last layer and aggregate, so that nodes can adaptively choose the size of receptive domain.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952D59-AD32-4BB6-AC5E-35AE0B3C10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28913" y="15031744"/>
            <a:ext cx="12765752" cy="9750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26785</TotalTime>
  <Words>334</Words>
  <Application>Microsoft Office PowerPoint</Application>
  <PresentationFormat>自定义</PresentationFormat>
  <Paragraphs>41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任 一凡</cp:lastModifiedBy>
  <cp:revision>699</cp:revision>
  <cp:lastPrinted>2016-07-04T05:07:13Z</cp:lastPrinted>
  <dcterms:created xsi:type="dcterms:W3CDTF">2000-02-09T12:19:10Z</dcterms:created>
  <dcterms:modified xsi:type="dcterms:W3CDTF">2022-03-04T05:36:16Z</dcterms:modified>
</cp:coreProperties>
</file>