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34"/>
    <p:restoredTop sz="95952"/>
  </p:normalViewPr>
  <p:slideViewPr>
    <p:cSldViewPr snapToGrid="0" snapToObjects="1">
      <p:cViewPr>
        <p:scale>
          <a:sx n="112" d="100"/>
          <a:sy n="112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potify.com/documentation/web-api/reference/#/" TargetMode="External"/><Relationship Id="rId2" Type="http://schemas.openxmlformats.org/officeDocument/2006/relationships/hyperlink" Target="https://developer.edamam.com/edamam-docs-recipe-ap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pi.edamam.com/api/recipes/v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pi.edamam.com/api/recipes/v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84E66-B3CF-184C-9C3C-072682B37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1976" y="2847445"/>
            <a:ext cx="10318418" cy="2337873"/>
          </a:xfrm>
        </p:spPr>
        <p:txBody>
          <a:bodyPr/>
          <a:lstStyle/>
          <a:p>
            <a:r>
              <a:rPr lang="it-IT" dirty="0"/>
              <a:t>mhw3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07A5E01-1331-8E42-967A-CFB203569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3" y="5867684"/>
            <a:ext cx="8045373" cy="742279"/>
          </a:xfrm>
        </p:spPr>
        <p:txBody>
          <a:bodyPr>
            <a:normAutofit lnSpcReduction="10000"/>
          </a:bodyPr>
          <a:lstStyle/>
          <a:p>
            <a:r>
              <a:rPr lang="it-IT" dirty="0"/>
              <a:t>Carla Finocchiaro </a:t>
            </a:r>
          </a:p>
          <a:p>
            <a:r>
              <a:rPr lang="it-IT" dirty="0"/>
              <a:t>1000011572</a:t>
            </a:r>
          </a:p>
        </p:txBody>
      </p:sp>
    </p:spTree>
    <p:extLst>
      <p:ext uri="{BB962C8B-B14F-4D97-AF65-F5344CB8AC3E}">
        <p14:creationId xmlns:p14="http://schemas.microsoft.com/office/powerpoint/2010/main" val="68603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FD0C1-79F1-324F-A8C4-2E57666BB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44610"/>
          </a:xfrm>
        </p:spPr>
        <p:txBody>
          <a:bodyPr>
            <a:normAutofit/>
          </a:bodyPr>
          <a:lstStyle/>
          <a:p>
            <a:r>
              <a:rPr lang="it-IT" dirty="0"/>
              <a:t>API Utilizzate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9E8D54-2519-6841-8F7B-886E83F01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26995"/>
            <a:ext cx="10178322" cy="5148620"/>
          </a:xfrm>
        </p:spPr>
        <p:txBody>
          <a:bodyPr/>
          <a:lstStyle/>
          <a:p>
            <a:r>
              <a:rPr lang="it-IT" dirty="0">
                <a:solidFill>
                  <a:schemeClr val="tx2"/>
                </a:solidFill>
              </a:rPr>
              <a:t>EDAMAM RECIPES: fornisce delle API utili per restituire una lista di ricette che corrispondono ai criteri forniti. L’API utilizzata è accessibile tramite </a:t>
            </a:r>
            <a:r>
              <a:rPr lang="it-IT" dirty="0" err="1">
                <a:solidFill>
                  <a:schemeClr val="tx2"/>
                </a:solidFill>
              </a:rPr>
              <a:t>apiKey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https://developer.edamam.com/edamam-docs-recipe-api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  <a:p>
            <a:endParaRPr lang="it-IT" dirty="0">
              <a:solidFill>
                <a:schemeClr val="bg2">
                  <a:lumMod val="50000"/>
                </a:schemeClr>
              </a:solidFill>
            </a:endParaRPr>
          </a:p>
          <a:p>
            <a:endParaRPr lang="it-IT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it-IT" dirty="0">
                <a:solidFill>
                  <a:schemeClr val="tx2"/>
                </a:solidFill>
              </a:rPr>
              <a:t>SPOTIFY: fornisce un’API utili per restituire una serie di informazioni su uno specifico </a:t>
            </a:r>
            <a:r>
              <a:rPr lang="it-IT" dirty="0" err="1">
                <a:solidFill>
                  <a:schemeClr val="tx2"/>
                </a:solidFill>
              </a:rPr>
              <a:t>podcast</a:t>
            </a:r>
            <a:r>
              <a:rPr lang="it-IT" dirty="0">
                <a:solidFill>
                  <a:schemeClr val="tx2"/>
                </a:solidFill>
              </a:rPr>
              <a:t>, identificato da un id. Questa API è accessibile tramite OAuth2.0 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https://developer.spotify.com/documentation/web-api/reference/#/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  <a:p>
            <a:endParaRPr lang="it-IT" dirty="0">
              <a:solidFill>
                <a:schemeClr val="bg2">
                  <a:lumMod val="50000"/>
                </a:schemeClr>
              </a:solidFill>
            </a:endParaRPr>
          </a:p>
          <a:p>
            <a:endParaRPr lang="it-IT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3FD4DF4-13E5-BF46-ABEA-10D401223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4528" y="1939923"/>
            <a:ext cx="2845472" cy="81915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1A67EDA-B2DB-BC43-9222-C7073E5ED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8164" y="4508501"/>
            <a:ext cx="2861836" cy="66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63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78727-0B37-AE4B-9193-AE680FC90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21947"/>
          </a:xfrm>
        </p:spPr>
        <p:txBody>
          <a:bodyPr/>
          <a:lstStyle/>
          <a:p>
            <a:r>
              <a:rPr lang="it-IT" dirty="0"/>
              <a:t>EDAMAM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1D09EE-AF24-CA4B-9CE7-949156CE8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1311152"/>
            <a:ext cx="10445951" cy="5067346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Access Point:</a:t>
            </a:r>
            <a:r>
              <a:rPr lang="it-IT" dirty="0"/>
              <a:t> 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https://api.edamam.com/api/recipes/v2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Metodo Richiesto:  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GET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Parametri GET: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type</a:t>
            </a:r>
            <a:r>
              <a:rPr lang="it-IT" dirty="0"/>
              <a:t> = public (obbligatorio)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q</a:t>
            </a:r>
            <a:r>
              <a:rPr lang="it-IT" dirty="0"/>
              <a:t> = valore inserito nel </a:t>
            </a:r>
            <a:r>
              <a:rPr lang="it-IT" dirty="0" err="1"/>
              <a:t>form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app_id</a:t>
            </a:r>
            <a:r>
              <a:rPr lang="it-IT" dirty="0"/>
              <a:t> = fornito in seguito alla registrazione al sito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app_key</a:t>
            </a:r>
            <a:r>
              <a:rPr lang="it-IT" dirty="0"/>
              <a:t>= fornito in seguito alla registrazione al sito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r>
              <a:rPr lang="it-IT" dirty="0"/>
              <a:t>All’interno del sito è stata creata un’icona               nella barra di ricerca.  Al click si apre una finestra modale che contiene un </a:t>
            </a:r>
            <a:r>
              <a:rPr lang="it-IT" dirty="0" err="1"/>
              <a:t>form</a:t>
            </a:r>
            <a:r>
              <a:rPr lang="it-IT" dirty="0"/>
              <a:t>, in cui verrà inserita una parola chiave per, appunto, cercare le ricette desiderate. Dopo il </a:t>
            </a:r>
            <a:r>
              <a:rPr lang="it-IT" dirty="0" err="1"/>
              <a:t>submit</a:t>
            </a:r>
            <a:r>
              <a:rPr lang="it-IT" dirty="0"/>
              <a:t> del </a:t>
            </a:r>
            <a:r>
              <a:rPr lang="it-IT" dirty="0" err="1"/>
              <a:t>form</a:t>
            </a:r>
            <a:r>
              <a:rPr lang="it-IT" dirty="0"/>
              <a:t>, verrà eseguita la funzione </a:t>
            </a:r>
            <a:r>
              <a:rPr lang="it-IT" dirty="0" err="1"/>
              <a:t>search</a:t>
            </a:r>
            <a:r>
              <a:rPr lang="it-IT" dirty="0"/>
              <a:t>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57945E8-99CE-074D-8615-40B0D8C43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621" y="4482629"/>
            <a:ext cx="10024379" cy="29009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F6F99C8-E587-184A-91E1-1945331170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718" t="5183" r="22047" b="8841"/>
          <a:stretch/>
        </p:blipFill>
        <p:spPr>
          <a:xfrm>
            <a:off x="5839033" y="5128678"/>
            <a:ext cx="635619" cy="5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0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A43AEED0-3033-4B41-B010-16035724F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536" y="548640"/>
            <a:ext cx="4472949" cy="5999356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6FB7C499-51BF-8745-AECF-DE7989E4D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42" y="548640"/>
            <a:ext cx="3018682" cy="5760720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F7707FC-3E7C-AC43-9CD8-6049CC2B700B}"/>
              </a:ext>
            </a:extLst>
          </p:cNvPr>
          <p:cNvSpPr txBox="1"/>
          <p:nvPr/>
        </p:nvSpPr>
        <p:spPr>
          <a:xfrm>
            <a:off x="3926624" y="351234"/>
            <a:ext cx="348991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</a:t>
            </a:r>
            <a:r>
              <a:rPr lang="it-IT" dirty="0" err="1"/>
              <a:t>ogetto</a:t>
            </a:r>
            <a:r>
              <a:rPr lang="it-IT" dirty="0"/>
              <a:t> </a:t>
            </a:r>
            <a:r>
              <a:rPr lang="it-IT" dirty="0" err="1"/>
              <a:t>Json</a:t>
            </a:r>
            <a:r>
              <a:rPr lang="it-IT" dirty="0"/>
              <a:t> restituito contiene diversi campi, tra i quali si trova: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 campo contenente immagini, di diverse dimensioni. </a:t>
            </a:r>
          </a:p>
          <a:p>
            <a:endParaRPr lang="it-IT" dirty="0"/>
          </a:p>
          <a:p>
            <a:pPr algn="ctr"/>
            <a:r>
              <a:rPr lang="it-IT" sz="1600" dirty="0">
                <a:solidFill>
                  <a:schemeClr val="bg2">
                    <a:lumMod val="50000"/>
                  </a:schemeClr>
                </a:solidFill>
              </a:rPr>
              <a:t>ES: </a:t>
            </a:r>
            <a:r>
              <a:rPr lang="it-IT" sz="1600" dirty="0" err="1">
                <a:solidFill>
                  <a:schemeClr val="bg2">
                    <a:lumMod val="50000"/>
                  </a:schemeClr>
                </a:solidFill>
              </a:rPr>
              <a:t>json.hits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</a:rPr>
              <a:t>[2].</a:t>
            </a:r>
            <a:r>
              <a:rPr lang="it-IT" sz="1600" dirty="0" err="1">
                <a:solidFill>
                  <a:schemeClr val="bg2">
                    <a:lumMod val="50000"/>
                  </a:schemeClr>
                </a:solidFill>
              </a:rPr>
              <a:t>recipe.images.SMALL.url</a:t>
            </a:r>
            <a:endParaRPr lang="it-IT" sz="1600" dirty="0">
              <a:solidFill>
                <a:schemeClr val="bg2">
                  <a:lumMod val="50000"/>
                </a:schemeClr>
              </a:solidFill>
            </a:endParaRPr>
          </a:p>
          <a:p>
            <a:endParaRPr lang="it-IT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 campo contenente il nome della ricetta</a:t>
            </a:r>
          </a:p>
          <a:p>
            <a:endParaRPr lang="it-IT" dirty="0"/>
          </a:p>
          <a:p>
            <a:pPr algn="ctr"/>
            <a:r>
              <a:rPr lang="it-IT" sz="1600" dirty="0">
                <a:solidFill>
                  <a:schemeClr val="bg2">
                    <a:lumMod val="50000"/>
                  </a:schemeClr>
                </a:solidFill>
              </a:rPr>
              <a:t>ES: </a:t>
            </a:r>
            <a:r>
              <a:rPr lang="it-IT" sz="1600" dirty="0" err="1">
                <a:solidFill>
                  <a:schemeClr val="bg2">
                    <a:lumMod val="50000"/>
                  </a:schemeClr>
                </a:solidFill>
              </a:rPr>
              <a:t>json.hits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</a:rPr>
              <a:t>[2].</a:t>
            </a:r>
            <a:r>
              <a:rPr lang="it-IT" sz="1600" dirty="0" err="1">
                <a:solidFill>
                  <a:schemeClr val="bg2">
                    <a:lumMod val="50000"/>
                  </a:schemeClr>
                </a:solidFill>
              </a:rPr>
              <a:t>recipe.label</a:t>
            </a:r>
            <a:endParaRPr lang="it-IT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CF56D11-3211-A640-9F0B-82F4E1F6D265}"/>
              </a:ext>
            </a:extLst>
          </p:cNvPr>
          <p:cNvSpPr txBox="1"/>
          <p:nvPr/>
        </p:nvSpPr>
        <p:spPr>
          <a:xfrm>
            <a:off x="4018064" y="4001036"/>
            <a:ext cx="33984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Ho scelto di utilizzare i primi 8 risultati e far comparire un’immagine e il nome della ricetta, nella stessa finestra modale.</a:t>
            </a:r>
          </a:p>
          <a:p>
            <a:r>
              <a:rPr lang="it-IT" dirty="0"/>
              <a:t>La modale si può chiudere, permettendo all’utente di navigare ancora nel sito dall’icona in alto a destra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F8C2F0BE-7F1B-254B-B0C4-7AB5202FC1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600" t="9787" r="11000" b="16928"/>
          <a:stretch/>
        </p:blipFill>
        <p:spPr>
          <a:xfrm>
            <a:off x="4823460" y="6275070"/>
            <a:ext cx="434340" cy="43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373231-257E-CB44-896D-A105F56A6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4915"/>
          </a:xfrm>
        </p:spPr>
        <p:txBody>
          <a:bodyPr>
            <a:normAutofit/>
          </a:bodyPr>
          <a:lstStyle/>
          <a:p>
            <a:r>
              <a:rPr lang="it-IT" dirty="0"/>
              <a:t>SPOTIFY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8CA33C-4FE4-174A-B83D-6C597465A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75004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Access Point:</a:t>
            </a:r>
            <a:r>
              <a:rPr lang="it-IT" dirty="0"/>
              <a:t> 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ccount.spotify.com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/api/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token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Metodo Richiesto:  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POST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Parametri Body Richiesti: </a:t>
            </a:r>
            <a:r>
              <a:rPr lang="it-IT" dirty="0" err="1"/>
              <a:t>grant_type</a:t>
            </a:r>
            <a:r>
              <a:rPr lang="it-IT" dirty="0"/>
              <a:t> : </a:t>
            </a:r>
            <a:r>
              <a:rPr lang="en" dirty="0" err="1"/>
              <a:t>client_credentials</a:t>
            </a:r>
            <a:endParaRPr lang="en" dirty="0"/>
          </a:p>
          <a:p>
            <a:pPr marL="0" indent="0">
              <a:buNone/>
            </a:pPr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Parametri </a:t>
            </a:r>
            <a:r>
              <a:rPr lang="it-IT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Header</a:t>
            </a:r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Richiesti:  </a:t>
            </a:r>
            <a:r>
              <a:rPr lang="it-IT" dirty="0" err="1"/>
              <a:t>Authorization</a:t>
            </a:r>
            <a:r>
              <a:rPr lang="it-IT" dirty="0"/>
              <a:t> Basic + </a:t>
            </a:r>
            <a:r>
              <a:rPr lang="it-IT" dirty="0" err="1"/>
              <a:t>client_id:client_secret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			          Content-</a:t>
            </a:r>
            <a:r>
              <a:rPr lang="it-IT" dirty="0" err="1"/>
              <a:t>Type</a:t>
            </a:r>
            <a:r>
              <a:rPr lang="it-IT" dirty="0"/>
              <a:t>: </a:t>
            </a:r>
            <a:r>
              <a:rPr lang="it-IT" dirty="0" err="1"/>
              <a:t>application</a:t>
            </a:r>
            <a:r>
              <a:rPr lang="it-IT" dirty="0"/>
              <a:t>/x-www-</a:t>
            </a:r>
            <a:r>
              <a:rPr lang="it-IT" dirty="0" err="1"/>
              <a:t>form</a:t>
            </a:r>
            <a:r>
              <a:rPr lang="it-IT" dirty="0"/>
              <a:t>-</a:t>
            </a:r>
            <a:r>
              <a:rPr lang="it-IT" dirty="0" err="1"/>
              <a:t>urlencoded</a:t>
            </a:r>
            <a:endParaRPr lang="it-IT" dirty="0"/>
          </a:p>
          <a:p>
            <a:pPr marL="0" indent="0">
              <a:buNone/>
            </a:pPr>
            <a:r>
              <a:rPr lang="it-IT" sz="1600" dirty="0">
                <a:solidFill>
                  <a:schemeClr val="bg2">
                    <a:lumMod val="50000"/>
                  </a:schemeClr>
                </a:solidFill>
              </a:rPr>
              <a:t>          </a:t>
            </a:r>
            <a:r>
              <a:rPr lang="it-IT" sz="1600" dirty="0" err="1">
                <a:solidFill>
                  <a:schemeClr val="bg2">
                    <a:lumMod val="50000"/>
                  </a:schemeClr>
                </a:solidFill>
              </a:rPr>
              <a:t>client_id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</a:rPr>
              <a:t> e </a:t>
            </a:r>
            <a:r>
              <a:rPr lang="it-IT" sz="1600" dirty="0" err="1">
                <a:solidFill>
                  <a:schemeClr val="bg2">
                    <a:lumMod val="50000"/>
                  </a:schemeClr>
                </a:solidFill>
              </a:rPr>
              <a:t>client_secret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</a:rPr>
              <a:t> sono stati forniti in seguito alla registrazione al sito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4CE0CD6-9708-FB49-A796-9FB753D9AFEE}"/>
              </a:ext>
            </a:extLst>
          </p:cNvPr>
          <p:cNvSpPr txBox="1"/>
          <p:nvPr/>
        </p:nvSpPr>
        <p:spPr>
          <a:xfrm>
            <a:off x="3695700" y="619787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Richiesta del </a:t>
            </a:r>
            <a:r>
              <a:rPr lang="it-IT" sz="2000" dirty="0" err="1"/>
              <a:t>token</a:t>
            </a:r>
            <a:endParaRPr lang="it-IT" sz="2000" dirty="0"/>
          </a:p>
        </p:txBody>
      </p:sp>
      <p:pic>
        <p:nvPicPr>
          <p:cNvPr id="7" name="Elemento grafico 6" descr="Utente">
            <a:extLst>
              <a:ext uri="{FF2B5EF4-FFF2-40B4-BE49-F238E27FC236}">
                <a16:creationId xmlns:a16="http://schemas.microsoft.com/office/drawing/2014/main" id="{E9A1DCF4-2202-C94A-A0A5-6BA3F95FC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4166" y="3261291"/>
            <a:ext cx="457200" cy="4572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0A0D07F-A6D7-EE4A-9BC9-881443645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4306" y="5318793"/>
            <a:ext cx="4188846" cy="107156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0B1872C-E406-704F-BEC0-E9B198DC19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1678" y="3873152"/>
            <a:ext cx="4188846" cy="284099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0F2275E-3FDD-584D-91F7-A4F9B37B80BB}"/>
              </a:ext>
            </a:extLst>
          </p:cNvPr>
          <p:cNvSpPr txBox="1"/>
          <p:nvPr/>
        </p:nvSpPr>
        <p:spPr>
          <a:xfrm>
            <a:off x="5981700" y="4162993"/>
            <a:ext cx="5619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2">
                    <a:lumMod val="25000"/>
                  </a:schemeClr>
                </a:solidFill>
              </a:rPr>
              <a:t>La funzione </a:t>
            </a:r>
            <a:r>
              <a:rPr lang="it-IT" dirty="0" err="1">
                <a:solidFill>
                  <a:schemeClr val="bg2">
                    <a:lumMod val="25000"/>
                  </a:schemeClr>
                </a:solidFill>
              </a:rPr>
              <a:t>onTokenJson</a:t>
            </a:r>
            <a:r>
              <a:rPr lang="it-IT" dirty="0">
                <a:solidFill>
                  <a:schemeClr val="bg2">
                    <a:lumMod val="25000"/>
                  </a:schemeClr>
                </a:solidFill>
              </a:rPr>
              <a:t> fa stampare su console l’oggetto di tipo </a:t>
            </a:r>
            <a:r>
              <a:rPr lang="it-IT" dirty="0" err="1">
                <a:solidFill>
                  <a:schemeClr val="bg2">
                    <a:lumMod val="25000"/>
                  </a:schemeClr>
                </a:solidFill>
              </a:rPr>
              <a:t>Json</a:t>
            </a:r>
            <a:r>
              <a:rPr lang="it-IT" dirty="0">
                <a:solidFill>
                  <a:schemeClr val="bg2">
                    <a:lumMod val="25000"/>
                  </a:schemeClr>
                </a:solidFill>
              </a:rPr>
              <a:t>, che contiene il </a:t>
            </a:r>
            <a:r>
              <a:rPr lang="it-IT" dirty="0" err="1">
                <a:solidFill>
                  <a:schemeClr val="bg2">
                    <a:lumMod val="25000"/>
                  </a:schemeClr>
                </a:solidFill>
              </a:rPr>
              <a:t>token</a:t>
            </a:r>
            <a:r>
              <a:rPr lang="it-IT" dirty="0">
                <a:solidFill>
                  <a:schemeClr val="bg2">
                    <a:lumMod val="25000"/>
                  </a:schemeClr>
                </a:solidFill>
              </a:rPr>
              <a:t>, la durata del </a:t>
            </a:r>
            <a:r>
              <a:rPr lang="it-IT" dirty="0" err="1">
                <a:solidFill>
                  <a:schemeClr val="bg2">
                    <a:lumMod val="25000"/>
                  </a:schemeClr>
                </a:solidFill>
              </a:rPr>
              <a:t>token</a:t>
            </a:r>
            <a:r>
              <a:rPr lang="it-IT" dirty="0">
                <a:solidFill>
                  <a:schemeClr val="bg2">
                    <a:lumMod val="25000"/>
                  </a:schemeClr>
                </a:solidFill>
              </a:rPr>
              <a:t> e il tipo di </a:t>
            </a:r>
            <a:r>
              <a:rPr lang="it-IT" dirty="0" err="1">
                <a:solidFill>
                  <a:schemeClr val="bg2">
                    <a:lumMod val="25000"/>
                  </a:schemeClr>
                </a:solidFill>
              </a:rPr>
              <a:t>token</a:t>
            </a:r>
            <a:endParaRPr lang="it-IT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72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9170B8-EB44-BA40-9219-8D84927C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218" y="382385"/>
            <a:ext cx="10178322" cy="1492132"/>
          </a:xfrm>
        </p:spPr>
        <p:txBody>
          <a:bodyPr/>
          <a:lstStyle/>
          <a:p>
            <a:r>
              <a:rPr lang="it-IT" dirty="0"/>
              <a:t>SPOTIFY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4042A3-D87F-7D40-9397-0FF2485D3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218" y="1304453"/>
            <a:ext cx="11047002" cy="186571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Access Point:</a:t>
            </a:r>
            <a:r>
              <a:rPr lang="it-IT" dirty="0"/>
              <a:t> </a:t>
            </a:r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api.spotify.com</a:t>
            </a:r>
            <a:r>
              <a:rPr lang="it-IT" dirty="0"/>
              <a:t>/v1/</a:t>
            </a:r>
            <a:r>
              <a:rPr lang="it-IT" dirty="0" err="1"/>
              <a:t>episodes</a:t>
            </a:r>
            <a:r>
              <a:rPr lang="it-IT" dirty="0"/>
              <a:t>/{id}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Metodo Richiesto:  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GET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Parametri </a:t>
            </a:r>
            <a:r>
              <a:rPr lang="it-IT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Header</a:t>
            </a:r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Richiesti:  </a:t>
            </a:r>
            <a:r>
              <a:rPr lang="it-IT" dirty="0" err="1"/>
              <a:t>Authorization</a:t>
            </a:r>
            <a:r>
              <a:rPr lang="it-IT" dirty="0"/>
              <a:t>: tipo di </a:t>
            </a:r>
            <a:r>
              <a:rPr lang="it-IT" dirty="0" err="1"/>
              <a:t>token</a:t>
            </a:r>
            <a:r>
              <a:rPr lang="it-IT" dirty="0"/>
              <a:t> + </a:t>
            </a:r>
            <a:r>
              <a:rPr lang="it-IT" dirty="0" err="1"/>
              <a:t>token</a:t>
            </a:r>
            <a:r>
              <a:rPr lang="it-IT" dirty="0"/>
              <a:t>(ottenuto dalla funzione </a:t>
            </a:r>
            <a:r>
              <a:rPr lang="it-IT" dirty="0" err="1"/>
              <a:t>OnTokenJson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Parametri GET:  </a:t>
            </a:r>
            <a:r>
              <a:rPr lang="it-IT" dirty="0"/>
              <a:t>market</a:t>
            </a:r>
            <a:r>
              <a:rPr lang="it-IT" b="1" dirty="0"/>
              <a:t> </a:t>
            </a:r>
            <a:r>
              <a:rPr lang="it-IT" dirty="0"/>
              <a:t>= Un codice paese ISO 3166-1 alpha-2 (obbligatorio)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FFFEA6-74D9-254E-8676-EB6844213846}"/>
              </a:ext>
            </a:extLst>
          </p:cNvPr>
          <p:cNvSpPr txBox="1"/>
          <p:nvPr/>
        </p:nvSpPr>
        <p:spPr>
          <a:xfrm>
            <a:off x="3421380" y="66669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Richiesta HTTP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D4F2B07-D46A-B448-877A-91F8FC5BC5D0}"/>
              </a:ext>
            </a:extLst>
          </p:cNvPr>
          <p:cNvSpPr txBox="1"/>
          <p:nvPr/>
        </p:nvSpPr>
        <p:spPr>
          <a:xfrm>
            <a:off x="1863090" y="3210317"/>
            <a:ext cx="5846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2">
                    <a:lumMod val="50000"/>
                  </a:schemeClr>
                </a:solidFill>
              </a:rPr>
              <a:t>L’id è l’</a:t>
            </a:r>
            <a:r>
              <a:rPr lang="it-IT" sz="1600" dirty="0" err="1">
                <a:solidFill>
                  <a:schemeClr val="bg2">
                    <a:lumMod val="50000"/>
                  </a:schemeClr>
                </a:solidFill>
              </a:rPr>
              <a:t>entificatore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</a:rPr>
              <a:t> di base 62 che si trova alla fine dell'URI di </a:t>
            </a:r>
            <a:r>
              <a:rPr lang="it-IT" sz="1600" dirty="0" err="1">
                <a:solidFill>
                  <a:schemeClr val="bg2">
                    <a:lumMod val="50000"/>
                  </a:schemeClr>
                </a:solidFill>
              </a:rPr>
              <a:t>Spotify</a:t>
            </a:r>
            <a:endParaRPr lang="it-IT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Elemento grafico 8" descr="Utente">
            <a:extLst>
              <a:ext uri="{FF2B5EF4-FFF2-40B4-BE49-F238E27FC236}">
                <a16:creationId xmlns:a16="http://schemas.microsoft.com/office/drawing/2014/main" id="{86402862-B1EB-B84F-B87A-D0017BA1B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5890" y="3109778"/>
            <a:ext cx="457200" cy="457200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400FB579-E2B6-3B46-A5AE-20E03C80303A}"/>
              </a:ext>
            </a:extLst>
          </p:cNvPr>
          <p:cNvSpPr/>
          <p:nvPr/>
        </p:nvSpPr>
        <p:spPr>
          <a:xfrm>
            <a:off x="7898130" y="382385"/>
            <a:ext cx="3749040" cy="160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b="1" dirty="0"/>
              <a:t>ID UTILIZZATI</a:t>
            </a:r>
          </a:p>
          <a:p>
            <a:r>
              <a:rPr lang="it-IT" sz="1600" dirty="0"/>
              <a:t>Parmigiana:  4ovwYMctQzWbxSibrTQ9hN</a:t>
            </a:r>
          </a:p>
          <a:p>
            <a:r>
              <a:rPr lang="it-IT" sz="1600" dirty="0"/>
              <a:t>Carbonara: 08BJs3u4C2MhUJESVph4gc</a:t>
            </a:r>
          </a:p>
          <a:p>
            <a:r>
              <a:rPr lang="it-IT" sz="1600" dirty="0"/>
              <a:t>Lasagne: 5XRLMVjU9vdtIhBd4BdiRW</a:t>
            </a:r>
          </a:p>
          <a:p>
            <a:r>
              <a:rPr lang="it-IT" sz="1600" dirty="0"/>
              <a:t>pizza: 4WTLq7uXaCw4gTl1DqdDss</a:t>
            </a:r>
          </a:p>
          <a:p>
            <a:r>
              <a:rPr lang="it-IT" sz="1600" dirty="0" err="1"/>
              <a:t>Tiramisu</a:t>
            </a:r>
            <a:r>
              <a:rPr lang="it-IT" sz="1600" dirty="0"/>
              <a:t>: 6ErDemSZwImeTLASIqfX9N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E6E56D2-A9AE-3A49-B0F4-82F0ABBB3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890" y="4042284"/>
            <a:ext cx="5328920" cy="234969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0F713FD-07B2-084E-BB40-FE974C49D458}"/>
              </a:ext>
            </a:extLst>
          </p:cNvPr>
          <p:cNvSpPr txBox="1"/>
          <p:nvPr/>
        </p:nvSpPr>
        <p:spPr>
          <a:xfrm>
            <a:off x="6907396" y="4257992"/>
            <a:ext cx="5002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2">
                    <a:lumMod val="25000"/>
                  </a:schemeClr>
                </a:solidFill>
              </a:rPr>
              <a:t>All’interno del sito è stata creata un’icona          ,         accanto al tempo di preparazione di ogni ricetta.  Al click su questa icona, va in esecuzione una funzione che, innanzitutto identifica quale dei cinque bottoni è stato premuto.  A seconda di ciò,  compie una </a:t>
            </a:r>
            <a:r>
              <a:rPr lang="it-IT" dirty="0" err="1">
                <a:solidFill>
                  <a:schemeClr val="bg2">
                    <a:lumMod val="25000"/>
                  </a:schemeClr>
                </a:solidFill>
              </a:rPr>
              <a:t>fetch</a:t>
            </a:r>
            <a:r>
              <a:rPr lang="it-IT" dirty="0">
                <a:solidFill>
                  <a:schemeClr val="bg2">
                    <a:lumMod val="25000"/>
                  </a:schemeClr>
                </a:solidFill>
              </a:rPr>
              <a:t>, passando un id diverso.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855139A1-DC6C-4340-9023-C8EC9AF6B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4173" y="4109698"/>
            <a:ext cx="448734" cy="4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1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AC212267-1CBB-B44C-A370-02E5A3A71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886" y="240363"/>
            <a:ext cx="4553588" cy="365929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33E3967-FCE2-6F40-BF54-81E59551AC43}"/>
              </a:ext>
            </a:extLst>
          </p:cNvPr>
          <p:cNvSpPr txBox="1"/>
          <p:nvPr/>
        </p:nvSpPr>
        <p:spPr>
          <a:xfrm>
            <a:off x="6188497" y="263556"/>
            <a:ext cx="550926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Viene ritornato un oggetto in formato </a:t>
            </a:r>
            <a:r>
              <a:rPr lang="it-IT" dirty="0" err="1"/>
              <a:t>Json</a:t>
            </a:r>
            <a:r>
              <a:rPr lang="it-IT" dirty="0"/>
              <a:t> che contiene diversi campi, tra i quali si trova: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 campo contenente il link all’episodio trovato  </a:t>
            </a:r>
          </a:p>
          <a:p>
            <a:pPr algn="ctr"/>
            <a:r>
              <a:rPr lang="it-IT" sz="1600" dirty="0">
                <a:solidFill>
                  <a:schemeClr val="bg2">
                    <a:lumMod val="50000"/>
                  </a:schemeClr>
                </a:solidFill>
              </a:rPr>
              <a:t>ES: </a:t>
            </a:r>
            <a:r>
              <a:rPr lang="it-IT" sz="1600" dirty="0" err="1">
                <a:solidFill>
                  <a:schemeClr val="bg2">
                    <a:lumMod val="50000"/>
                  </a:schemeClr>
                </a:solidFill>
              </a:rPr>
              <a:t>json.external_urls.spotify</a:t>
            </a:r>
            <a:endParaRPr lang="it-IT" sz="16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it-IT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 campo contenente il nome dell’autore del </a:t>
            </a:r>
            <a:r>
              <a:rPr lang="it-IT" dirty="0" err="1"/>
              <a:t>podcast</a:t>
            </a:r>
            <a:endParaRPr lang="it-IT" dirty="0"/>
          </a:p>
          <a:p>
            <a:pPr algn="ctr"/>
            <a:r>
              <a:rPr lang="it-IT" sz="1600" dirty="0">
                <a:solidFill>
                  <a:schemeClr val="bg2">
                    <a:lumMod val="50000"/>
                  </a:schemeClr>
                </a:solidFill>
              </a:rPr>
              <a:t>ES: </a:t>
            </a:r>
            <a:r>
              <a:rPr lang="it-IT" sz="1600" dirty="0" err="1">
                <a:solidFill>
                  <a:schemeClr val="bg2">
                    <a:lumMod val="50000"/>
                  </a:schemeClr>
                </a:solidFill>
              </a:rPr>
              <a:t>json.show.name</a:t>
            </a:r>
            <a:endParaRPr lang="it-IT" sz="16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it-IT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</a:rPr>
              <a:t>Un campo contenente l’immagine dell’episodio</a:t>
            </a:r>
          </a:p>
          <a:p>
            <a:pPr algn="ctr"/>
            <a:r>
              <a:rPr lang="it-IT" sz="1600" dirty="0">
                <a:solidFill>
                  <a:schemeClr val="bg2">
                    <a:lumMod val="50000"/>
                  </a:schemeClr>
                </a:solidFill>
              </a:rPr>
              <a:t>ES: </a:t>
            </a:r>
            <a:r>
              <a:rPr lang="it-IT" sz="1600" dirty="0" err="1">
                <a:solidFill>
                  <a:schemeClr val="bg2">
                    <a:lumMod val="50000"/>
                  </a:schemeClr>
                </a:solidFill>
              </a:rPr>
              <a:t>json.json.images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</a:rPr>
              <a:t>[1].</a:t>
            </a:r>
            <a:r>
              <a:rPr lang="it-IT" sz="1600" dirty="0" err="1">
                <a:solidFill>
                  <a:schemeClr val="bg2">
                    <a:lumMod val="50000"/>
                  </a:schemeClr>
                </a:solidFill>
              </a:rPr>
              <a:t>url</a:t>
            </a:r>
            <a:endParaRPr lang="it-IT" sz="16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it-IT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</a:rPr>
              <a:t>Un campo contenente il nome dell’episodio</a:t>
            </a:r>
          </a:p>
          <a:p>
            <a:pPr algn="ctr"/>
            <a:r>
              <a:rPr lang="it-IT" sz="1600" dirty="0">
                <a:solidFill>
                  <a:schemeClr val="bg2">
                    <a:lumMod val="50000"/>
                  </a:schemeClr>
                </a:solidFill>
              </a:rPr>
              <a:t>ES: </a:t>
            </a:r>
            <a:r>
              <a:rPr lang="it-IT" sz="1600" dirty="0" err="1">
                <a:solidFill>
                  <a:schemeClr val="bg2">
                    <a:lumMod val="50000"/>
                  </a:schemeClr>
                </a:solidFill>
              </a:rPr>
              <a:t>json.name</a:t>
            </a:r>
            <a:endParaRPr lang="it-IT" sz="1600" dirty="0">
              <a:solidFill>
                <a:schemeClr val="bg2">
                  <a:lumMod val="50000"/>
                </a:schemeClr>
              </a:solidFill>
            </a:endParaRP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64F0340-AF84-9145-983A-09BDE102CB71}"/>
              </a:ext>
            </a:extLst>
          </p:cNvPr>
          <p:cNvSpPr txBox="1"/>
          <p:nvPr/>
        </p:nvSpPr>
        <p:spPr>
          <a:xfrm>
            <a:off x="1084155" y="4113268"/>
            <a:ext cx="10757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Ogni volta che si preme un bottone vengono visualizzati tutti questi dettagli, in una finestra modale che si chiuderà esattamente come quella di ricerca delle ricette.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48230FF-9E32-264F-BC32-0ABD80434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155" y="4945516"/>
            <a:ext cx="3595872" cy="167212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27C28AD-5405-3A4E-916D-B367436B1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291" y="4945516"/>
            <a:ext cx="2432898" cy="162419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96636C6-63E9-8941-8689-424FD22C8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5453" y="4945516"/>
            <a:ext cx="2563633" cy="1620535"/>
          </a:xfrm>
          <a:prstGeom prst="rect">
            <a:avLst/>
          </a:prstGeom>
        </p:spPr>
      </p:pic>
      <p:sp>
        <p:nvSpPr>
          <p:cNvPr id="12" name="Figura a mano libera 11">
            <a:extLst>
              <a:ext uri="{FF2B5EF4-FFF2-40B4-BE49-F238E27FC236}">
                <a16:creationId xmlns:a16="http://schemas.microsoft.com/office/drawing/2014/main" id="{07493516-B953-5449-BFC6-C6BCF3EC8415}"/>
              </a:ext>
            </a:extLst>
          </p:cNvPr>
          <p:cNvSpPr/>
          <p:nvPr/>
        </p:nvSpPr>
        <p:spPr>
          <a:xfrm>
            <a:off x="7934189" y="4811183"/>
            <a:ext cx="821264" cy="1940785"/>
          </a:xfrm>
          <a:custGeom>
            <a:avLst/>
            <a:gdLst>
              <a:gd name="connsiteX0" fmla="*/ 0 w 1112176"/>
              <a:gd name="connsiteY0" fmla="*/ 1735045 h 2010875"/>
              <a:gd name="connsiteX1" fmla="*/ 365760 w 1112176"/>
              <a:gd name="connsiteY1" fmla="*/ 1883635 h 2010875"/>
              <a:gd name="connsiteX2" fmla="*/ 742950 w 1112176"/>
              <a:gd name="connsiteY2" fmla="*/ 123415 h 2010875"/>
              <a:gd name="connsiteX3" fmla="*/ 1085850 w 1112176"/>
              <a:gd name="connsiteY3" fmla="*/ 146275 h 2010875"/>
              <a:gd name="connsiteX4" fmla="*/ 1062990 w 1112176"/>
              <a:gd name="connsiteY4" fmla="*/ 134845 h 201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176" h="2010875">
                <a:moveTo>
                  <a:pt x="0" y="1735045"/>
                </a:moveTo>
                <a:cubicBezTo>
                  <a:pt x="120967" y="1943642"/>
                  <a:pt x="241935" y="2152240"/>
                  <a:pt x="365760" y="1883635"/>
                </a:cubicBezTo>
                <a:cubicBezTo>
                  <a:pt x="489585" y="1615030"/>
                  <a:pt x="622935" y="412975"/>
                  <a:pt x="742950" y="123415"/>
                </a:cubicBezTo>
                <a:cubicBezTo>
                  <a:pt x="862965" y="-166145"/>
                  <a:pt x="1032510" y="144370"/>
                  <a:pt x="1085850" y="146275"/>
                </a:cubicBezTo>
                <a:cubicBezTo>
                  <a:pt x="1139190" y="148180"/>
                  <a:pt x="1101090" y="141512"/>
                  <a:pt x="1062990" y="1348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igura a mano libera 13">
            <a:extLst>
              <a:ext uri="{FF2B5EF4-FFF2-40B4-BE49-F238E27FC236}">
                <a16:creationId xmlns:a16="http://schemas.microsoft.com/office/drawing/2014/main" id="{54503A4B-0A6A-E148-B718-8DE27D6496EB}"/>
              </a:ext>
            </a:extLst>
          </p:cNvPr>
          <p:cNvSpPr/>
          <p:nvPr/>
        </p:nvSpPr>
        <p:spPr>
          <a:xfrm>
            <a:off x="4680027" y="4808706"/>
            <a:ext cx="821264" cy="1940785"/>
          </a:xfrm>
          <a:custGeom>
            <a:avLst/>
            <a:gdLst>
              <a:gd name="connsiteX0" fmla="*/ 0 w 1112176"/>
              <a:gd name="connsiteY0" fmla="*/ 1735045 h 2010875"/>
              <a:gd name="connsiteX1" fmla="*/ 365760 w 1112176"/>
              <a:gd name="connsiteY1" fmla="*/ 1883635 h 2010875"/>
              <a:gd name="connsiteX2" fmla="*/ 742950 w 1112176"/>
              <a:gd name="connsiteY2" fmla="*/ 123415 h 2010875"/>
              <a:gd name="connsiteX3" fmla="*/ 1085850 w 1112176"/>
              <a:gd name="connsiteY3" fmla="*/ 146275 h 2010875"/>
              <a:gd name="connsiteX4" fmla="*/ 1062990 w 1112176"/>
              <a:gd name="connsiteY4" fmla="*/ 134845 h 201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176" h="2010875">
                <a:moveTo>
                  <a:pt x="0" y="1735045"/>
                </a:moveTo>
                <a:cubicBezTo>
                  <a:pt x="120967" y="1943642"/>
                  <a:pt x="241935" y="2152240"/>
                  <a:pt x="365760" y="1883635"/>
                </a:cubicBezTo>
                <a:cubicBezTo>
                  <a:pt x="489585" y="1615030"/>
                  <a:pt x="622935" y="412975"/>
                  <a:pt x="742950" y="123415"/>
                </a:cubicBezTo>
                <a:cubicBezTo>
                  <a:pt x="862965" y="-166145"/>
                  <a:pt x="1032510" y="144370"/>
                  <a:pt x="1085850" y="146275"/>
                </a:cubicBezTo>
                <a:cubicBezTo>
                  <a:pt x="1139190" y="148180"/>
                  <a:pt x="1101090" y="141512"/>
                  <a:pt x="1062990" y="1348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350223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120</TotalTime>
  <Words>396</Words>
  <Application>Microsoft Macintosh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mhw3 </vt:lpstr>
      <vt:lpstr>API Utilizzate</vt:lpstr>
      <vt:lpstr>EDAMAM</vt:lpstr>
      <vt:lpstr>Presentazione standard di PowerPoint</vt:lpstr>
      <vt:lpstr>SPOTIFY </vt:lpstr>
      <vt:lpstr>SPOTIFY 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mhw3 </dc:title>
  <dc:creator>Microsoft Office User</dc:creator>
  <cp:lastModifiedBy>Microsoft Office User</cp:lastModifiedBy>
  <cp:revision>11</cp:revision>
  <dcterms:created xsi:type="dcterms:W3CDTF">2022-04-30T16:32:42Z</dcterms:created>
  <dcterms:modified xsi:type="dcterms:W3CDTF">2022-04-30T18:33:32Z</dcterms:modified>
</cp:coreProperties>
</file>