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31" r:id="rId2"/>
    <p:sldId id="427" r:id="rId3"/>
    <p:sldId id="448" r:id="rId4"/>
    <p:sldId id="437" r:id="rId5"/>
    <p:sldId id="446" r:id="rId6"/>
    <p:sldId id="447" r:id="rId7"/>
    <p:sldId id="453" r:id="rId8"/>
    <p:sldId id="454" r:id="rId9"/>
    <p:sldId id="449" r:id="rId10"/>
    <p:sldId id="442" r:id="rId11"/>
    <p:sldId id="452" r:id="rId12"/>
    <p:sldId id="450" r:id="rId13"/>
    <p:sldId id="451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E1"/>
    <a:srgbClr val="FFFFCC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459" autoAdjust="0"/>
    <p:restoredTop sz="94660"/>
  </p:normalViewPr>
  <p:slideViewPr>
    <p:cSldViewPr>
      <p:cViewPr>
        <p:scale>
          <a:sx n="110" d="100"/>
          <a:sy n="110" d="100"/>
        </p:scale>
        <p:origin x="-164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11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jpe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image" Target="../media/image1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image" Target="../media/image1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11" Type="http://schemas.openxmlformats.org/officeDocument/2006/relationships/image" Target="../media/image1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20.png"/><Relationship Id="rId1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24.jpe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canal</a:t>
            </a:r>
            <a:r>
              <a:rPr kumimoji="1" lang="ja-JP" altLang="en-US" dirty="0"/>
              <a:t>テスト導入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40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809594" y="2306439"/>
            <a:ext cx="2610278" cy="2519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39553" y="1628799"/>
            <a:ext cx="8064896" cy="38836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T.E.O.S </a:t>
            </a:r>
            <a:r>
              <a:rPr kumimoji="1" lang="ja-JP" altLang="en-US" dirty="0">
                <a:solidFill>
                  <a:schemeClr val="tx1"/>
                </a:solidFill>
              </a:rPr>
              <a:t>テスト</a:t>
            </a:r>
            <a:r>
              <a:rPr kumimoji="1" lang="ja-JP" altLang="en-US" dirty="0" smtClean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769070" y="3335830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3600" dirty="0"/>
              <a:t>Controller</a:t>
            </a:r>
            <a:r>
              <a:rPr kumimoji="1" lang="ja-JP" altLang="en-US" sz="3600" dirty="0"/>
              <a:t>の単体テストの構成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51" y="3716280"/>
            <a:ext cx="965110" cy="3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56" y="4644360"/>
            <a:ext cx="428265" cy="291508"/>
          </a:xfrm>
          <a:prstGeom prst="rect">
            <a:avLst/>
          </a:prstGeom>
        </p:spPr>
      </p:pic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72" name="直線矢印コネクタ 71"/>
          <p:cNvCxnSpPr>
            <a:stCxn id="47" idx="3"/>
          </p:cNvCxnSpPr>
          <p:nvPr/>
        </p:nvCxnSpPr>
        <p:spPr>
          <a:xfrm>
            <a:off x="5868144" y="3934584"/>
            <a:ext cx="926495" cy="128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055825" y="367650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ストレージ</a:t>
            </a:r>
            <a:endParaRPr kumimoji="1" lang="ja-JP" altLang="en-US" sz="1100" dirty="0"/>
          </a:p>
        </p:txBody>
      </p:sp>
      <p:pic>
        <p:nvPicPr>
          <p:cNvPr id="48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53" y="4134879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634" y="2852499"/>
            <a:ext cx="641110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矢印コネクタ 42"/>
          <p:cNvCxnSpPr/>
          <p:nvPr/>
        </p:nvCxnSpPr>
        <p:spPr>
          <a:xfrm flipV="1">
            <a:off x="5868144" y="3160495"/>
            <a:ext cx="926495" cy="48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097994" y="29093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検索</a:t>
            </a:r>
            <a:endParaRPr kumimoji="1" lang="ja-JP" altLang="en-US" sz="1100" dirty="0"/>
          </a:p>
        </p:txBody>
      </p:sp>
      <p:cxnSp>
        <p:nvCxnSpPr>
          <p:cNvPr id="59" name="直線矢印コネクタ 58"/>
          <p:cNvCxnSpPr>
            <a:cxnSpLocks/>
          </p:cNvCxnSpPr>
          <p:nvPr/>
        </p:nvCxnSpPr>
        <p:spPr>
          <a:xfrm>
            <a:off x="2555776" y="3912187"/>
            <a:ext cx="1944216" cy="914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ãpostfixãã®ç»åæ¤ç´¢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490" y="4700248"/>
            <a:ext cx="673201" cy="4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ãdovecotãã®ç»åæ¤ç´¢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38" y="4685542"/>
            <a:ext cx="625816" cy="5006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>
            <a:off x="5238874" y="4935869"/>
            <a:ext cx="3412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 descr="ãopenldapãã®ç»åæ¤ç´¢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30" y="2394884"/>
            <a:ext cx="1082378" cy="68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直線矢印コネクタ 87"/>
          <p:cNvCxnSpPr/>
          <p:nvPr/>
        </p:nvCxnSpPr>
        <p:spPr>
          <a:xfrm flipV="1">
            <a:off x="5138219" y="2950016"/>
            <a:ext cx="0" cy="350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2051720" y="3335830"/>
            <a:ext cx="1099074" cy="948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87" y="3655655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2207044" y="3318181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sp>
        <p:nvSpPr>
          <p:cNvPr id="67" name="角丸四角形吹き出し 66"/>
          <p:cNvSpPr/>
          <p:nvPr/>
        </p:nvSpPr>
        <p:spPr>
          <a:xfrm>
            <a:off x="6237054" y="1628799"/>
            <a:ext cx="2151370" cy="935271"/>
          </a:xfrm>
          <a:prstGeom prst="wedgeRoundRectCallout">
            <a:avLst>
              <a:gd name="adj1" fmla="val 2080"/>
              <a:gd name="adj2" fmla="val 85075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テスト環境で事前に起動が必要。</a:t>
            </a:r>
            <a:r>
              <a:rPr lang="en-US" altLang="ja-JP" sz="1200" dirty="0">
                <a:solidFill>
                  <a:schemeClr val="tx1"/>
                </a:solidFill>
              </a:rPr>
              <a:t>Para</a:t>
            </a:r>
            <a:r>
              <a:rPr lang="ja-JP" altLang="en-US" sz="1200" dirty="0">
                <a:solidFill>
                  <a:schemeClr val="tx1"/>
                </a:solidFill>
              </a:rPr>
              <a:t>の起動後にインデックス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smtClean="0">
                <a:solidFill>
                  <a:schemeClr val="tx1"/>
                </a:solidFill>
              </a:rPr>
              <a:t>test-para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の内容を削除する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3" name="角丸四角形吹き出し 72"/>
          <p:cNvSpPr/>
          <p:nvPr/>
        </p:nvSpPr>
        <p:spPr>
          <a:xfrm>
            <a:off x="6564788" y="4826352"/>
            <a:ext cx="1935913" cy="906903"/>
          </a:xfrm>
          <a:prstGeom prst="wedgeRoundRectCallout">
            <a:avLst>
              <a:gd name="adj1" fmla="val -85011"/>
              <a:gd name="adj2" fmla="val -118597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テスト開始前に外部プロセスとして起動する。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app-name: test-para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port: 8001</a:t>
            </a:r>
          </a:p>
        </p:txBody>
      </p:sp>
      <p:sp>
        <p:nvSpPr>
          <p:cNvPr id="14" name="AutoShape 4" descr="ãselenideãã®ç»åæ¤ç´¢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AutoShape 8" descr="ãseleniumãã®ç»åæ¤ç´¢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96819" y="23632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テストクラス</a:t>
            </a:r>
          </a:p>
        </p:txBody>
      </p:sp>
      <p:pic>
        <p:nvPicPr>
          <p:cNvPr id="3" name="Picture 2" descr="H2 database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812" y="3930600"/>
            <a:ext cx="932429" cy="5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>
            <a:stCxn id="50" idx="3"/>
            <a:endCxn id="47" idx="1"/>
          </p:cNvCxnSpPr>
          <p:nvPr/>
        </p:nvCxnSpPr>
        <p:spPr>
          <a:xfrm>
            <a:off x="3419872" y="3566396"/>
            <a:ext cx="1349198" cy="368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F0413C3A-F6A0-4CE2-AD77-670B737021FC}"/>
              </a:ext>
            </a:extLst>
          </p:cNvPr>
          <p:cNvSpPr/>
          <p:nvPr/>
        </p:nvSpPr>
        <p:spPr>
          <a:xfrm>
            <a:off x="915455" y="3424802"/>
            <a:ext cx="1050170" cy="79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8ED4E024-0F33-4900-9DA9-2FC1CD5DA357}"/>
              </a:ext>
            </a:extLst>
          </p:cNvPr>
          <p:cNvSpPr txBox="1"/>
          <p:nvPr/>
        </p:nvSpPr>
        <p:spPr>
          <a:xfrm>
            <a:off x="984280" y="3449292"/>
            <a:ext cx="98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MockMvc</a:t>
            </a:r>
            <a:endParaRPr kumimoji="1" lang="ja-JP" altLang="en-US" sz="1400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xmlns="" id="{41699C3E-C3FE-47CA-B474-72931793374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12" y="3781560"/>
            <a:ext cx="360112" cy="3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3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809593" y="1916833"/>
            <a:ext cx="7722847" cy="2909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3600" dirty="0"/>
              <a:t>Controller</a:t>
            </a:r>
            <a:r>
              <a:rPr kumimoji="1" lang="ja-JP" altLang="en-US" sz="3600" dirty="0"/>
              <a:t>の単体テストの</a:t>
            </a:r>
            <a:r>
              <a:rPr lang="ja-JP" altLang="en-US" sz="3600" dirty="0"/>
              <a:t>処理フロー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292080" y="2636912"/>
            <a:ext cx="295232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73" y="2782142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5418166" y="2792139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sp>
        <p:nvSpPr>
          <p:cNvPr id="14" name="AutoShape 4" descr="ãselenideãã®ç»åæ¤ç´¢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AutoShape 8" descr="ãseleniumãã®ç»åæ¤ç´¢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1287" y="20432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テストクラス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0E7CFB75-C7BB-4D3F-B19C-FCF4FE4D046C}"/>
              </a:ext>
            </a:extLst>
          </p:cNvPr>
          <p:cNvSpPr/>
          <p:nvPr/>
        </p:nvSpPr>
        <p:spPr>
          <a:xfrm>
            <a:off x="1092890" y="3069101"/>
            <a:ext cx="1795474" cy="1038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840C740A-FDE2-46A9-8523-1F3789F96A2F}"/>
              </a:ext>
            </a:extLst>
          </p:cNvPr>
          <p:cNvSpPr txBox="1"/>
          <p:nvPr/>
        </p:nvSpPr>
        <p:spPr>
          <a:xfrm>
            <a:off x="1403648" y="3075559"/>
            <a:ext cx="11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MockMvc</a:t>
            </a:r>
            <a:endParaRPr kumimoji="1" lang="ja-JP" altLang="en-US" dirty="0"/>
          </a:p>
        </p:txBody>
      </p:sp>
      <p:sp>
        <p:nvSpPr>
          <p:cNvPr id="35" name="角丸四角形吹き出し 69">
            <a:extLst>
              <a:ext uri="{FF2B5EF4-FFF2-40B4-BE49-F238E27FC236}">
                <a16:creationId xmlns:a16="http://schemas.microsoft.com/office/drawing/2014/main" xmlns="" id="{711B028E-F866-479C-B2F1-0CFCEE111413}"/>
              </a:ext>
            </a:extLst>
          </p:cNvPr>
          <p:cNvSpPr/>
          <p:nvPr/>
        </p:nvSpPr>
        <p:spPr>
          <a:xfrm>
            <a:off x="453641" y="4235519"/>
            <a:ext cx="1886111" cy="801994"/>
          </a:xfrm>
          <a:prstGeom prst="wedgeRoundRectCallout">
            <a:avLst>
              <a:gd name="adj1" fmla="val -1582"/>
              <a:gd name="adj2" fmla="val -95316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Jetty</a:t>
            </a:r>
            <a:r>
              <a:rPr lang="ja-JP" altLang="en-US" sz="1200" dirty="0">
                <a:solidFill>
                  <a:schemeClr val="tx1"/>
                </a:solidFill>
              </a:rPr>
              <a:t>は起動しない。</a:t>
            </a:r>
            <a:r>
              <a:rPr lang="en-US" altLang="ja-JP" sz="1200" dirty="0" err="1">
                <a:solidFill>
                  <a:schemeClr val="tx1"/>
                </a:solidFill>
              </a:rPr>
              <a:t>MockMvc</a:t>
            </a:r>
            <a:r>
              <a:rPr lang="ja-JP" altLang="en-US" sz="1200" dirty="0">
                <a:solidFill>
                  <a:schemeClr val="tx1"/>
                </a:solidFill>
              </a:rPr>
              <a:t>を使用してサーブレットの処理をモック化する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4B785141-9DDB-430E-8BA3-6D8C5EBBF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17" y="3451787"/>
            <a:ext cx="553268" cy="553268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5514994" y="3625329"/>
            <a:ext cx="1487527" cy="60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22B168A8-1917-4535-82BF-149C832D116D}"/>
              </a:ext>
            </a:extLst>
          </p:cNvPr>
          <p:cNvSpPr txBox="1"/>
          <p:nvPr/>
        </p:nvSpPr>
        <p:spPr>
          <a:xfrm>
            <a:off x="5720088" y="3765301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xmlns="" id="{0DD9EFCB-60B8-4201-A94C-35C17866E188}"/>
              </a:ext>
            </a:extLst>
          </p:cNvPr>
          <p:cNvCxnSpPr>
            <a:cxnSpLocks/>
            <a:stCxn id="33" idx="3"/>
            <a:endCxn id="62" idx="1"/>
          </p:cNvCxnSpPr>
          <p:nvPr/>
        </p:nvCxnSpPr>
        <p:spPr>
          <a:xfrm>
            <a:off x="2888364" y="3588490"/>
            <a:ext cx="405485" cy="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FCB3AC52-C391-490F-9BF1-9C52135766F4}"/>
              </a:ext>
            </a:extLst>
          </p:cNvPr>
          <p:cNvSpPr/>
          <p:nvPr/>
        </p:nvSpPr>
        <p:spPr>
          <a:xfrm>
            <a:off x="7308304" y="3628148"/>
            <a:ext cx="733175" cy="60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xmlns="" id="{AC666721-A69D-46EB-BB58-3875185F7ADC}"/>
              </a:ext>
            </a:extLst>
          </p:cNvPr>
          <p:cNvSpPr txBox="1"/>
          <p:nvPr/>
        </p:nvSpPr>
        <p:spPr>
          <a:xfrm>
            <a:off x="7369656" y="372842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Utils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xmlns="" id="{746126BF-B1AE-45CE-8B74-DA7F72F2C63C}"/>
              </a:ext>
            </a:extLst>
          </p:cNvPr>
          <p:cNvCxnSpPr>
            <a:cxnSpLocks/>
            <a:stCxn id="38" idx="3"/>
            <a:endCxn id="52" idx="1"/>
          </p:cNvCxnSpPr>
          <p:nvPr/>
        </p:nvCxnSpPr>
        <p:spPr>
          <a:xfrm>
            <a:off x="7002521" y="3929010"/>
            <a:ext cx="305783" cy="2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吹き出し 69">
            <a:extLst>
              <a:ext uri="{FF2B5EF4-FFF2-40B4-BE49-F238E27FC236}">
                <a16:creationId xmlns:a16="http://schemas.microsoft.com/office/drawing/2014/main" xmlns="" id="{47AEAA00-12B4-424D-A72E-5B45C0E1EDF2}"/>
              </a:ext>
            </a:extLst>
          </p:cNvPr>
          <p:cNvSpPr/>
          <p:nvPr/>
        </p:nvSpPr>
        <p:spPr>
          <a:xfrm>
            <a:off x="5830820" y="5025734"/>
            <a:ext cx="2343402" cy="801994"/>
          </a:xfrm>
          <a:prstGeom prst="wedgeRoundRectCallout">
            <a:avLst>
              <a:gd name="adj1" fmla="val 17739"/>
              <a:gd name="adj2" fmla="val -158412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Utils</a:t>
            </a:r>
            <a:r>
              <a:rPr lang="ja-JP" altLang="en-US" sz="1200" dirty="0" smtClean="0">
                <a:solidFill>
                  <a:schemeClr val="tx1"/>
                </a:solidFill>
              </a:rPr>
              <a:t>は必要に応じて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モック化</a:t>
            </a:r>
            <a:r>
              <a:rPr lang="ja-JP" altLang="en-US" sz="1200" dirty="0">
                <a:solidFill>
                  <a:schemeClr val="tx1"/>
                </a:solidFill>
              </a:rPr>
              <a:t>する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1" name="角丸四角形吹き出し 69">
            <a:extLst>
              <a:ext uri="{FF2B5EF4-FFF2-40B4-BE49-F238E27FC236}">
                <a16:creationId xmlns:a16="http://schemas.microsoft.com/office/drawing/2014/main" xmlns="" id="{FA3B004A-36A2-41BD-9743-F23D05400120}"/>
              </a:ext>
            </a:extLst>
          </p:cNvPr>
          <p:cNvSpPr/>
          <p:nvPr/>
        </p:nvSpPr>
        <p:spPr>
          <a:xfrm>
            <a:off x="2462648" y="4374382"/>
            <a:ext cx="1662402" cy="524267"/>
          </a:xfrm>
          <a:prstGeom prst="wedgeRoundRectCallout">
            <a:avLst>
              <a:gd name="adj1" fmla="val -33632"/>
              <a:gd name="adj2" fmla="val -133181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Filter</a:t>
            </a:r>
            <a:r>
              <a:rPr lang="ja-JP" altLang="en-US" sz="1200" dirty="0">
                <a:solidFill>
                  <a:schemeClr val="tx1"/>
                </a:solidFill>
              </a:rPr>
              <a:t>は実行</a:t>
            </a:r>
            <a:r>
              <a:rPr lang="ja-JP" altLang="en-US" sz="1200" dirty="0" smtClean="0">
                <a:solidFill>
                  <a:schemeClr val="tx1"/>
                </a:solidFill>
              </a:rPr>
              <a:t>しない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E740017F-288E-4AC7-A580-2F1F6FF732DE}"/>
              </a:ext>
            </a:extLst>
          </p:cNvPr>
          <p:cNvSpPr/>
          <p:nvPr/>
        </p:nvSpPr>
        <p:spPr>
          <a:xfrm>
            <a:off x="3293849" y="3356992"/>
            <a:ext cx="1292859" cy="472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23520CE1-0CD0-4005-BFF4-1D922DFCCC2C}"/>
              </a:ext>
            </a:extLst>
          </p:cNvPr>
          <p:cNvSpPr txBox="1"/>
          <p:nvPr/>
        </p:nvSpPr>
        <p:spPr>
          <a:xfrm>
            <a:off x="3382531" y="3427695"/>
            <a:ext cx="113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Interceptor</a:t>
            </a:r>
            <a:endParaRPr kumimoji="1" lang="ja-JP" altLang="en-US" sz="1600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xmlns="" id="{B52EEFBE-BFBF-409A-ACDC-E1ABCCC8C170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4586708" y="3593469"/>
            <a:ext cx="928286" cy="335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1E1C2C6A-7043-41DE-A1F9-2940B47E415D}"/>
              </a:ext>
            </a:extLst>
          </p:cNvPr>
          <p:cNvSpPr/>
          <p:nvPr/>
        </p:nvSpPr>
        <p:spPr>
          <a:xfrm>
            <a:off x="2486873" y="2390141"/>
            <a:ext cx="1236005" cy="80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D3941540-FA68-4F57-B214-86478C4C571F}"/>
              </a:ext>
            </a:extLst>
          </p:cNvPr>
          <p:cNvSpPr txBox="1"/>
          <p:nvPr/>
        </p:nvSpPr>
        <p:spPr>
          <a:xfrm>
            <a:off x="2518312" y="253034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MockMultipartFile</a:t>
            </a:r>
            <a:endParaRPr kumimoji="1" lang="ja-JP" altLang="en-US" sz="1000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xmlns="" id="{D6BFED08-C30F-4557-8DDE-29B9EE256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39" y="2799784"/>
            <a:ext cx="323087" cy="323087"/>
          </a:xfrm>
          <a:prstGeom prst="rect">
            <a:avLst/>
          </a:prstGeom>
        </p:spPr>
      </p:pic>
      <p:sp>
        <p:nvSpPr>
          <p:cNvPr id="40" name="角丸四角形吹き出し 69">
            <a:extLst>
              <a:ext uri="{FF2B5EF4-FFF2-40B4-BE49-F238E27FC236}">
                <a16:creationId xmlns:a16="http://schemas.microsoft.com/office/drawing/2014/main" xmlns="" id="{EA1CF3F9-AFAD-4E4E-9005-609F76F72295}"/>
              </a:ext>
            </a:extLst>
          </p:cNvPr>
          <p:cNvSpPr/>
          <p:nvPr/>
        </p:nvSpPr>
        <p:spPr>
          <a:xfrm>
            <a:off x="3940278" y="1531938"/>
            <a:ext cx="2952328" cy="1021582"/>
          </a:xfrm>
          <a:prstGeom prst="wedgeRoundRectCallout">
            <a:avLst>
              <a:gd name="adj1" fmla="val -70040"/>
              <a:gd name="adj2" fmla="val 46949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ファイルをアップロードする機能は、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MockMultipartFile</a:t>
            </a:r>
            <a:r>
              <a:rPr lang="ja-JP" altLang="en-US" sz="1200" dirty="0">
                <a:solidFill>
                  <a:schemeClr val="tx1"/>
                </a:solidFill>
              </a:rPr>
              <a:t>にアップロードするファイルを指定して、</a:t>
            </a:r>
            <a:r>
              <a:rPr lang="en-US" altLang="ja-JP" sz="1200" dirty="0" err="1">
                <a:solidFill>
                  <a:schemeClr val="tx1"/>
                </a:solidFill>
              </a:rPr>
              <a:t>MockMvc</a:t>
            </a:r>
            <a:r>
              <a:rPr lang="ja-JP" altLang="en-US" sz="1200" dirty="0">
                <a:solidFill>
                  <a:schemeClr val="tx1"/>
                </a:solidFill>
              </a:rPr>
              <a:t>に設定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6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774120" y="1247535"/>
            <a:ext cx="7974344" cy="527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3600" dirty="0" smtClean="0"/>
              <a:t>Scoold</a:t>
            </a:r>
            <a:r>
              <a:rPr kumimoji="1" lang="ja-JP" altLang="en-US" sz="3600" dirty="0" smtClean="0"/>
              <a:t>のクラス構成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07172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 descr="ãselenideãã®ç»åæ¤ç´¢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AutoShape 8" descr="ãseleniumãã®ç»åæ¤ç´¢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1799657" y="3212976"/>
            <a:ext cx="1636507" cy="781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ScooldServer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(main)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3531095" y="1724343"/>
            <a:ext cx="1872208" cy="652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&lt;&lt;Controller&gt;&gt;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5418343" y="2551326"/>
            <a:ext cx="3168353" cy="3146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Utils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1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04" y="5776697"/>
            <a:ext cx="2007364" cy="56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6340588" y="4878573"/>
            <a:ext cx="1487527" cy="60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ServletFilter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6327304" y="2780928"/>
            <a:ext cx="1863164" cy="60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&lt;&lt;Component&gt;&gt;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6340589" y="3485386"/>
            <a:ext cx="1487527" cy="60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Utils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6340589" y="4186350"/>
            <a:ext cx="1487527" cy="60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Interceptor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3318" name="Picture 6" descr="é¢é£ç»å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17" y="5567268"/>
            <a:ext cx="1797942" cy="8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41" idx="3"/>
            <a:endCxn id="42" idx="2"/>
          </p:cNvCxnSpPr>
          <p:nvPr/>
        </p:nvCxnSpPr>
        <p:spPr>
          <a:xfrm flipV="1">
            <a:off x="5604468" y="5485935"/>
            <a:ext cx="1479884" cy="574489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32" idx="3"/>
            <a:endCxn id="43" idx="0"/>
          </p:cNvCxnSpPr>
          <p:nvPr/>
        </p:nvCxnSpPr>
        <p:spPr>
          <a:xfrm>
            <a:off x="5403303" y="2050781"/>
            <a:ext cx="1855583" cy="73014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吹き出し 69">
            <a:extLst>
              <a:ext uri="{FF2B5EF4-FFF2-40B4-BE49-F238E27FC236}">
                <a16:creationId xmlns:a16="http://schemas.microsoft.com/office/drawing/2014/main" xmlns="" id="{47AEAA00-12B4-424D-A72E-5B45C0E1EDF2}"/>
              </a:ext>
            </a:extLst>
          </p:cNvPr>
          <p:cNvSpPr/>
          <p:nvPr/>
        </p:nvSpPr>
        <p:spPr>
          <a:xfrm>
            <a:off x="1115616" y="4380260"/>
            <a:ext cx="1800130" cy="801994"/>
          </a:xfrm>
          <a:prstGeom prst="wedgeRoundRectCallout">
            <a:avLst>
              <a:gd name="adj1" fmla="val 33780"/>
              <a:gd name="adj2" fmla="val -88802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アプリケーションの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エントリ</a:t>
            </a:r>
            <a:r>
              <a:rPr lang="ja-JP" altLang="en-US" sz="1200" dirty="0">
                <a:solidFill>
                  <a:schemeClr val="tx1"/>
                </a:solidFill>
              </a:rPr>
              <a:t>ポイント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6" name="角丸四角形吹き出し 69">
            <a:extLst>
              <a:ext uri="{FF2B5EF4-FFF2-40B4-BE49-F238E27FC236}">
                <a16:creationId xmlns:a16="http://schemas.microsoft.com/office/drawing/2014/main" xmlns="" id="{47AEAA00-12B4-424D-A72E-5B45C0E1EDF2}"/>
              </a:ext>
            </a:extLst>
          </p:cNvPr>
          <p:cNvSpPr/>
          <p:nvPr/>
        </p:nvSpPr>
        <p:spPr>
          <a:xfrm>
            <a:off x="7247998" y="5542156"/>
            <a:ext cx="1800130" cy="801994"/>
          </a:xfrm>
          <a:prstGeom prst="wedgeRoundRectCallout">
            <a:avLst>
              <a:gd name="adj1" fmla="val -55515"/>
              <a:gd name="adj2" fmla="val -40796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共通的</a:t>
            </a:r>
            <a:r>
              <a:rPr lang="ja-JP" altLang="en-US" sz="1200" dirty="0" smtClean="0">
                <a:solidFill>
                  <a:schemeClr val="tx1"/>
                </a:solidFill>
              </a:rPr>
              <a:t>な</a:t>
            </a:r>
            <a:r>
              <a:rPr lang="ja-JP" altLang="en-US" sz="1200" dirty="0">
                <a:solidFill>
                  <a:schemeClr val="tx1"/>
                </a:solidFill>
              </a:rPr>
              <a:t>処理</a:t>
            </a:r>
            <a:r>
              <a:rPr lang="ja-JP" altLang="en-US" sz="1200" dirty="0" smtClean="0">
                <a:solidFill>
                  <a:schemeClr val="tx1"/>
                </a:solidFill>
              </a:rPr>
              <a:t>を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まとめたパッケージ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9" name="角丸四角形吹き出し 69">
            <a:extLst>
              <a:ext uri="{FF2B5EF4-FFF2-40B4-BE49-F238E27FC236}">
                <a16:creationId xmlns:a16="http://schemas.microsoft.com/office/drawing/2014/main" xmlns="" id="{47AEAA00-12B4-424D-A72E-5B45C0E1EDF2}"/>
              </a:ext>
            </a:extLst>
          </p:cNvPr>
          <p:cNvSpPr/>
          <p:nvPr/>
        </p:nvSpPr>
        <p:spPr>
          <a:xfrm>
            <a:off x="1372520" y="1978934"/>
            <a:ext cx="1800130" cy="801994"/>
          </a:xfrm>
          <a:prstGeom prst="wedgeRoundRectCallout">
            <a:avLst>
              <a:gd name="adj1" fmla="val 76556"/>
              <a:gd name="adj2" fmla="val -19192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主要な処理は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Controller</a:t>
            </a:r>
            <a:r>
              <a:rPr lang="ja-JP" altLang="en-US" sz="1200" dirty="0" smtClean="0">
                <a:solidFill>
                  <a:schemeClr val="tx1"/>
                </a:solidFill>
              </a:rPr>
              <a:t>に実装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774120" y="1247535"/>
            <a:ext cx="4878000" cy="527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3600" dirty="0" smtClean="0"/>
              <a:t>Scoold</a:t>
            </a:r>
            <a:r>
              <a:rPr kumimoji="1" lang="ja-JP" altLang="en-US" sz="3600" dirty="0" smtClean="0"/>
              <a:t>／</a:t>
            </a:r>
            <a:r>
              <a:rPr kumimoji="1" lang="en-US" altLang="ja-JP" sz="3600" dirty="0" smtClean="0"/>
              <a:t>Para</a:t>
            </a:r>
            <a:r>
              <a:rPr kumimoji="1" lang="ja-JP" altLang="en-US" sz="3600" dirty="0" smtClean="0"/>
              <a:t>の依存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07172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 descr="ãselenideãã®ç»åæ¤ç´¢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AutoShape 8" descr="ãseleniumãã®ç»åæ¤ç´¢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1217579" y="3929196"/>
            <a:ext cx="1636507" cy="781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ScooldServer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(main)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3232371" y="1720226"/>
            <a:ext cx="1872208" cy="652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&lt;&lt;Controller&gt;&gt;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1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66" y="5640154"/>
            <a:ext cx="2007364" cy="56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é¢é£ç»å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79" y="5503611"/>
            <a:ext cx="1797942" cy="8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3199952" y="4584718"/>
            <a:ext cx="1872208" cy="652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Utils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316541" y="3005120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22" y="3385570"/>
            <a:ext cx="965110" cy="3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0" descr="ãpostgresqlãã®ç»åæ¤ç´¢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145" y="3797305"/>
            <a:ext cx="729899" cy="8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直線矢印コネクタ 45"/>
          <p:cNvCxnSpPr/>
          <p:nvPr/>
        </p:nvCxnSpPr>
        <p:spPr>
          <a:xfrm>
            <a:off x="7512188" y="3886439"/>
            <a:ext cx="710370" cy="33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067195" y="421655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ストレージ</a:t>
            </a:r>
            <a:endParaRPr kumimoji="1" lang="ja-JP" altLang="en-US" sz="1100" dirty="0"/>
          </a:p>
        </p:txBody>
      </p:sp>
      <p:pic>
        <p:nvPicPr>
          <p:cNvPr id="50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24" y="3804169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145" y="2537200"/>
            <a:ext cx="641110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直線矢印コネクタ 51"/>
          <p:cNvCxnSpPr/>
          <p:nvPr/>
        </p:nvCxnSpPr>
        <p:spPr>
          <a:xfrm flipV="1">
            <a:off x="7512188" y="2815893"/>
            <a:ext cx="494247" cy="362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7412069" y="26541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検索</a:t>
            </a:r>
            <a:endParaRPr kumimoji="1" lang="ja-JP" altLang="en-US" sz="1100" dirty="0"/>
          </a:p>
        </p:txBody>
      </p:sp>
      <p:pic>
        <p:nvPicPr>
          <p:cNvPr id="55" name="Picture 8" descr="ãopenldapãã®ç»åæ¤ç´¢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10" y="2032987"/>
            <a:ext cx="1082378" cy="68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線矢印コネクタ 55"/>
          <p:cNvCxnSpPr/>
          <p:nvPr/>
        </p:nvCxnSpPr>
        <p:spPr>
          <a:xfrm flipV="1">
            <a:off x="6946667" y="2601152"/>
            <a:ext cx="0" cy="350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>
            <a:extLst>
              <a:ext uri="{FF2B5EF4-FFF2-40B4-BE49-F238E27FC236}">
                <a16:creationId xmlns:a16="http://schemas.microsoft.com/office/drawing/2014/main" xmlns="" id="{9D515B63-6D67-43B7-BC14-DF0AC7F07B8E}"/>
              </a:ext>
            </a:extLst>
          </p:cNvPr>
          <p:cNvSpPr/>
          <p:nvPr/>
        </p:nvSpPr>
        <p:spPr>
          <a:xfrm>
            <a:off x="3770046" y="3197167"/>
            <a:ext cx="1610884" cy="652876"/>
          </a:xfrm>
          <a:prstGeom prst="roundRect">
            <a:avLst/>
          </a:prstGeom>
          <a:solidFill>
            <a:srgbClr val="FFCD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ParaClient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V="1">
            <a:off x="4136056" y="3919635"/>
            <a:ext cx="363936" cy="64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4013312" y="2408343"/>
            <a:ext cx="486680" cy="770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5508104" y="3287551"/>
            <a:ext cx="648072" cy="50646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吹き出し 62"/>
          <p:cNvSpPr/>
          <p:nvPr/>
        </p:nvSpPr>
        <p:spPr>
          <a:xfrm>
            <a:off x="1931258" y="2776285"/>
            <a:ext cx="1484813" cy="518673"/>
          </a:xfrm>
          <a:prstGeom prst="wedgeRoundRectCallout">
            <a:avLst>
              <a:gd name="adj1" fmla="val 71330"/>
              <a:gd name="adj2" fmla="val 89989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Para</a:t>
            </a:r>
            <a:r>
              <a:rPr lang="ja-JP" altLang="en-US" sz="1200" dirty="0" smtClean="0">
                <a:solidFill>
                  <a:schemeClr val="tx1"/>
                </a:solidFill>
              </a:rPr>
              <a:t>への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依存度が高い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0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/>
              <a:t>canal</a:t>
            </a:r>
            <a:r>
              <a:rPr lang="ja-JP" altLang="en-US" sz="3600" dirty="0"/>
              <a:t>の全体構成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2466677" y="1628799"/>
            <a:ext cx="6425803" cy="38836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T.E.O.S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614420" y="2121830"/>
            <a:ext cx="3965716" cy="2447953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823104" y="2792602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10963" y="2784284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7464848" y="3431757"/>
            <a:ext cx="1166125" cy="991849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1" y="3112427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44" y="3164734"/>
            <a:ext cx="965110" cy="3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35043" y="5612196"/>
            <a:ext cx="821949" cy="105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3978428" y="2774953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5704970" y="4325512"/>
            <a:ext cx="1517075" cy="1371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171671" y="5743153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LDAP</a:t>
            </a:r>
            <a:r>
              <a:rPr kumimoji="1" lang="ja-JP" altLang="en-US" dirty="0" smtClean="0"/>
              <a:t>認証</a:t>
            </a:r>
            <a:endParaRPr kumimoji="1" lang="ja-JP" altLang="en-US" dirty="0"/>
          </a:p>
        </p:txBody>
      </p:sp>
      <p:pic>
        <p:nvPicPr>
          <p:cNvPr id="3084" name="Picture 12" descr="C:\Users\tie301655\Desktop\いらすとや\shigoto_woman_casua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" y="2970479"/>
            <a:ext cx="818605" cy="7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0" y="1611047"/>
            <a:ext cx="864096" cy="80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tie301655\Desktop\いらすとや\kaisya_m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6" y="4408566"/>
            <a:ext cx="837289" cy="83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343608" y="1330256"/>
            <a:ext cx="1584176" cy="108116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プロジェクト</a:t>
            </a:r>
            <a:r>
              <a:rPr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364052" y="2707878"/>
            <a:ext cx="1584176" cy="108116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プロジェクト</a:t>
            </a:r>
            <a:r>
              <a:rPr lang="en-US" altLang="ja-JP" sz="1200" dirty="0">
                <a:solidFill>
                  <a:schemeClr val="tx1"/>
                </a:solidFill>
              </a:rPr>
              <a:t>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05037" y="4175069"/>
            <a:ext cx="1584176" cy="108116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プロジェクト</a:t>
            </a:r>
            <a:r>
              <a:rPr lang="en-US" altLang="ja-JP" sz="1200" dirty="0">
                <a:solidFill>
                  <a:schemeClr val="tx1"/>
                </a:solidFill>
              </a:rPr>
              <a:t>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下カーブ矢印 14"/>
          <p:cNvSpPr/>
          <p:nvPr/>
        </p:nvSpPr>
        <p:spPr>
          <a:xfrm rot="9155675">
            <a:off x="1550353" y="4870596"/>
            <a:ext cx="2458179" cy="937744"/>
          </a:xfrm>
          <a:prstGeom prst="curved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53" y="5582204"/>
            <a:ext cx="580291" cy="39498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1888228" y="5175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通知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2063668" y="2069604"/>
            <a:ext cx="809263" cy="1007999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2063668" y="3835488"/>
            <a:ext cx="809263" cy="748366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334230" y="2376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6499" y="379712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QA</a:t>
            </a:r>
            <a:r>
              <a:rPr kumimoji="1" lang="ja-JP" altLang="en-US" dirty="0"/>
              <a:t>投稿、閲覧</a:t>
            </a:r>
          </a:p>
        </p:txBody>
      </p:sp>
      <p:pic>
        <p:nvPicPr>
          <p:cNvPr id="3102" name="Picture 30" descr="ãpostgresqlãã®ç»åæ¤ç´¢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86" y="3555015"/>
            <a:ext cx="729899" cy="8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矢印コネクタ 71"/>
          <p:cNvCxnSpPr/>
          <p:nvPr/>
        </p:nvCxnSpPr>
        <p:spPr>
          <a:xfrm>
            <a:off x="6465309" y="3576001"/>
            <a:ext cx="926495" cy="384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580136" y="397426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ストレージ</a:t>
            </a:r>
            <a:endParaRPr kumimoji="1" lang="ja-JP" altLang="en-US" sz="1100" dirty="0"/>
          </a:p>
        </p:txBody>
      </p:sp>
      <p:pic>
        <p:nvPicPr>
          <p:cNvPr id="5134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27" y="3600882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46" y="3583333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7470123" y="2013893"/>
            <a:ext cx="1166125" cy="991849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54" y="2231124"/>
            <a:ext cx="641110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矢印コネクタ 42"/>
          <p:cNvCxnSpPr/>
          <p:nvPr/>
        </p:nvCxnSpPr>
        <p:spPr>
          <a:xfrm flipV="1">
            <a:off x="6485532" y="2662930"/>
            <a:ext cx="926495" cy="48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715382" y="24118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検索</a:t>
            </a:r>
            <a:endParaRPr kumimoji="1" lang="ja-JP" altLang="en-US" sz="1100" dirty="0"/>
          </a:p>
        </p:txBody>
      </p:sp>
      <p:sp>
        <p:nvSpPr>
          <p:cNvPr id="50" name="正方形/長方形 49"/>
          <p:cNvSpPr/>
          <p:nvPr/>
        </p:nvSpPr>
        <p:spPr>
          <a:xfrm>
            <a:off x="4349952" y="4756253"/>
            <a:ext cx="1166125" cy="639634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154" name="Picture 10" descr="é¢é£ç»å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04" y="4873564"/>
            <a:ext cx="729420" cy="3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tie301655\Desktop\いらすとや\job_police_newyork_ma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8" y="5956354"/>
            <a:ext cx="462890" cy="8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/>
          <p:cNvCxnSpPr/>
          <p:nvPr/>
        </p:nvCxnSpPr>
        <p:spPr>
          <a:xfrm flipH="1" flipV="1">
            <a:off x="1399411" y="6363331"/>
            <a:ext cx="353360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0" idx="2"/>
          </p:cNvCxnSpPr>
          <p:nvPr/>
        </p:nvCxnSpPr>
        <p:spPr>
          <a:xfrm>
            <a:off x="4933015" y="5395887"/>
            <a:ext cx="0" cy="96744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674943"/>
              </p:ext>
            </p:extLst>
          </p:nvPr>
        </p:nvGraphicFramePr>
        <p:xfrm>
          <a:off x="2369924" y="5697137"/>
          <a:ext cx="5873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Visio" r:id="rId15" imgW="587502" imgH="797433" progId="Visio.Drawing.11">
                  <p:embed/>
                </p:oleObj>
              </mc:Choice>
              <mc:Fallback>
                <p:oleObj name="Visio" r:id="rId15" imgW="587502" imgH="7974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924" y="5697137"/>
                        <a:ext cx="5873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" name="図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72" y="6235123"/>
            <a:ext cx="376711" cy="256417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1185792" y="59278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監視</a:t>
            </a:r>
            <a:endParaRPr kumimoji="1" lang="ja-JP" altLang="en-US" sz="1400" dirty="0"/>
          </a:p>
        </p:txBody>
      </p:sp>
      <p:pic>
        <p:nvPicPr>
          <p:cNvPr id="53" name="Picture 6" descr="ãapache web serverãã®ç»åæ¤ç´¢çµæ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49" y="3138009"/>
            <a:ext cx="683235" cy="559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/>
          <p:cNvCxnSpPr/>
          <p:nvPr/>
        </p:nvCxnSpPr>
        <p:spPr>
          <a:xfrm>
            <a:off x="4985708" y="3405677"/>
            <a:ext cx="2252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3569856" y="3415011"/>
            <a:ext cx="2252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032641" y="3390669"/>
            <a:ext cx="812508" cy="0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60" name="Picture 92" descr="ãcentos logoãã®ç»åæ¤ç´¢çµæ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58" y="4817946"/>
            <a:ext cx="1462353" cy="4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6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755577" y="1628799"/>
            <a:ext cx="8136904" cy="38836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T.E.O.S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028427" y="2858764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968041" y="2858764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7221926" y="3506237"/>
            <a:ext cx="1166125" cy="991849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/>
              <a:t>Scoold</a:t>
            </a:r>
            <a:r>
              <a:rPr lang="ja-JP" altLang="en-US" sz="3600" dirty="0"/>
              <a:t>／</a:t>
            </a:r>
            <a:r>
              <a:rPr lang="en-US" altLang="ja-JP" sz="3600" dirty="0"/>
              <a:t>Para</a:t>
            </a:r>
            <a:r>
              <a:rPr lang="ja-JP" altLang="en-US" sz="3600" dirty="0"/>
              <a:t>の機能の分担</a:t>
            </a:r>
            <a:endParaRPr kumimoji="1" lang="ja-JP" altLang="en-US" sz="3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94" y="3178589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2" y="3239214"/>
            <a:ext cx="965110" cy="3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35043" y="5612196"/>
            <a:ext cx="821949" cy="105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2183751" y="2841115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5760500" y="4179548"/>
            <a:ext cx="1461545" cy="1517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93" y="4919988"/>
            <a:ext cx="580291" cy="39498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1017533" y="55271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通知</a:t>
            </a:r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102" name="Picture 30" descr="ãpostgresqlãã®ç»åæ¤ç´¢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4" y="3629495"/>
            <a:ext cx="729899" cy="8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矢印コネクタ 71"/>
          <p:cNvCxnSpPr/>
          <p:nvPr/>
        </p:nvCxnSpPr>
        <p:spPr>
          <a:xfrm>
            <a:off x="6222387" y="3650481"/>
            <a:ext cx="926495" cy="384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337214" y="404874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ストレージ</a:t>
            </a:r>
            <a:endParaRPr kumimoji="1" lang="ja-JP" altLang="en-US" sz="1100" dirty="0"/>
          </a:p>
        </p:txBody>
      </p:sp>
      <p:pic>
        <p:nvPicPr>
          <p:cNvPr id="5134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50" y="3667044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24" y="3657813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7227201" y="2088373"/>
            <a:ext cx="1166125" cy="991849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32" y="2305604"/>
            <a:ext cx="641110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矢印コネクタ 42"/>
          <p:cNvCxnSpPr/>
          <p:nvPr/>
        </p:nvCxnSpPr>
        <p:spPr>
          <a:xfrm flipV="1">
            <a:off x="6242610" y="2737410"/>
            <a:ext cx="926495" cy="48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472460" y="24863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検索</a:t>
            </a:r>
            <a:endParaRPr kumimoji="1" lang="ja-JP" altLang="en-US" sz="1100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4992"/>
              </p:ext>
            </p:extLst>
          </p:nvPr>
        </p:nvGraphicFramePr>
        <p:xfrm>
          <a:off x="1392709" y="5741623"/>
          <a:ext cx="5873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Visio" r:id="rId10" imgW="587502" imgH="797433" progId="Visio.Drawing.11">
                  <p:embed/>
                </p:oleObj>
              </mc:Choice>
              <mc:Fallback>
                <p:oleObj name="Visio" r:id="rId10" imgW="587502" imgH="7974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709" y="5741623"/>
                        <a:ext cx="5873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直線矢印コネクタ 54"/>
          <p:cNvCxnSpPr/>
          <p:nvPr/>
        </p:nvCxnSpPr>
        <p:spPr>
          <a:xfrm>
            <a:off x="3203848" y="3480157"/>
            <a:ext cx="17641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1835696" y="4147179"/>
            <a:ext cx="750409" cy="1592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203848" y="2979674"/>
            <a:ext cx="16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REST API / HTTP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5753843" y="1268759"/>
            <a:ext cx="1863581" cy="720080"/>
          </a:xfrm>
          <a:prstGeom prst="wedgeRoundRectCallout">
            <a:avLst>
              <a:gd name="adj1" fmla="val -46248"/>
              <a:gd name="adj2" fmla="val 158490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データの保存や操作を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中心とした機能を持つ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角丸四角形吹き出し 41"/>
          <p:cNvSpPr/>
          <p:nvPr/>
        </p:nvSpPr>
        <p:spPr>
          <a:xfrm>
            <a:off x="835771" y="1998602"/>
            <a:ext cx="1656183" cy="720080"/>
          </a:xfrm>
          <a:prstGeom prst="wedgeRoundRectCallout">
            <a:avLst>
              <a:gd name="adj1" fmla="val 35697"/>
              <a:gd name="adj2" fmla="val 70268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ユーザーに見せる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画面は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Scoold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が提供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>
          <a:xfrm>
            <a:off x="3203848" y="4223458"/>
            <a:ext cx="1656183" cy="720080"/>
          </a:xfrm>
          <a:prstGeom prst="wedgeRoundRectCallout">
            <a:avLst>
              <a:gd name="adj1" fmla="val -5566"/>
              <a:gd name="adj2" fmla="val -139593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Scoold / Para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の</a:t>
            </a:r>
            <a:r>
              <a:rPr lang="ja-JP" altLang="en-US" sz="1200" dirty="0">
                <a:solidFill>
                  <a:schemeClr val="tx1"/>
                </a:solidFill>
              </a:rPr>
              <a:t>間</a:t>
            </a:r>
            <a:r>
              <a:rPr lang="ja-JP" altLang="en-US" sz="1200" dirty="0" smtClean="0">
                <a:solidFill>
                  <a:schemeClr val="tx1"/>
                </a:solidFill>
              </a:rPr>
              <a:t>は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REST API</a:t>
            </a:r>
            <a:r>
              <a:rPr lang="ja-JP" altLang="en-US" sz="1200" dirty="0" smtClean="0">
                <a:solidFill>
                  <a:schemeClr val="tx1"/>
                </a:solidFill>
              </a:rPr>
              <a:t>で連携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71671" y="5743153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LDAP</a:t>
            </a:r>
            <a:r>
              <a:rPr kumimoji="1" lang="ja-JP" altLang="en-US" dirty="0" smtClean="0"/>
              <a:t>認証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0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テキスト ボックス 58"/>
          <p:cNvSpPr txBox="1"/>
          <p:nvPr/>
        </p:nvSpPr>
        <p:spPr>
          <a:xfrm>
            <a:off x="6171671" y="5743153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LDAP</a:t>
            </a:r>
            <a:r>
              <a:rPr kumimoji="1" lang="ja-JP" altLang="en-US" dirty="0" smtClean="0"/>
              <a:t>認証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755577" y="1628799"/>
            <a:ext cx="8136904" cy="38836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T.E.O.S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020319" y="2876413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968041" y="2858764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7221926" y="3506237"/>
            <a:ext cx="1166125" cy="991849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/>
              <a:t>機能の分担</a:t>
            </a:r>
            <a:endParaRPr kumimoji="1" lang="ja-JP" altLang="en-US" sz="3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86" y="3196238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2" y="3239214"/>
            <a:ext cx="965110" cy="3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35043" y="5612196"/>
            <a:ext cx="821949" cy="105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3175643" y="2858764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5760500" y="4179548"/>
            <a:ext cx="1461545" cy="1517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52" y="5612196"/>
            <a:ext cx="580291" cy="39498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1923319" y="5518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通知</a:t>
            </a:r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102" name="Picture 30" descr="ãpostgresqlãã®ç»åæ¤ç´¢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4" y="3629495"/>
            <a:ext cx="729899" cy="8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矢印コネクタ 71"/>
          <p:cNvCxnSpPr/>
          <p:nvPr/>
        </p:nvCxnSpPr>
        <p:spPr>
          <a:xfrm>
            <a:off x="6222387" y="3650481"/>
            <a:ext cx="926495" cy="384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337214" y="404874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ストレージ</a:t>
            </a:r>
            <a:endParaRPr kumimoji="1" lang="ja-JP" altLang="en-US" sz="1100" dirty="0"/>
          </a:p>
        </p:txBody>
      </p:sp>
      <p:pic>
        <p:nvPicPr>
          <p:cNvPr id="5134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42" y="3684693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24" y="3657813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7227201" y="2088373"/>
            <a:ext cx="1166125" cy="991849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32" y="2305604"/>
            <a:ext cx="641110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矢印コネクタ 42"/>
          <p:cNvCxnSpPr/>
          <p:nvPr/>
        </p:nvCxnSpPr>
        <p:spPr>
          <a:xfrm flipV="1">
            <a:off x="6242610" y="2737410"/>
            <a:ext cx="926495" cy="48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472460" y="24863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検索</a:t>
            </a:r>
            <a:endParaRPr kumimoji="1" lang="ja-JP" altLang="en-US" sz="1100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34176"/>
              </p:ext>
            </p:extLst>
          </p:nvPr>
        </p:nvGraphicFramePr>
        <p:xfrm>
          <a:off x="2369924" y="5697137"/>
          <a:ext cx="5873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Visio" r:id="rId10" imgW="587502" imgH="797433" progId="Visio.Drawing.11">
                  <p:embed/>
                </p:oleObj>
              </mc:Choice>
              <mc:Fallback>
                <p:oleObj name="Visio" r:id="rId10" imgW="587502" imgH="7974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924" y="5697137"/>
                        <a:ext cx="5873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" name="Picture 6" descr="ãapache web serverãã®ç»åæ¤ç´¢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364" y="3221820"/>
            <a:ext cx="683235" cy="559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/>
          <p:cNvCxnSpPr/>
          <p:nvPr/>
        </p:nvCxnSpPr>
        <p:spPr>
          <a:xfrm>
            <a:off x="4211960" y="3480157"/>
            <a:ext cx="75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767071" y="3498822"/>
            <a:ext cx="2252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79699" y="4179548"/>
            <a:ext cx="720245" cy="143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899593" y="2068690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サインイン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899592" y="2658373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サインアウト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899592" y="3236172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899592" y="3807226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質問投稿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909127" y="4365650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回答投稿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909127" y="4911834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コメント投稿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2281775" y="4504546"/>
            <a:ext cx="13447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メール送信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1775" y="5001674"/>
            <a:ext cx="1337785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プロフィール</a:t>
            </a:r>
            <a:r>
              <a:rPr lang="ja-JP" altLang="en-US" sz="1200" dirty="0" smtClean="0">
                <a:solidFill>
                  <a:schemeClr val="tx1"/>
                </a:solidFill>
              </a:rPr>
              <a:t>・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設定</a:t>
            </a:r>
            <a:r>
              <a:rPr lang="ja-JP" altLang="en-US" sz="1200" dirty="0">
                <a:solidFill>
                  <a:schemeClr val="tx1"/>
                </a:solidFill>
              </a:rPr>
              <a:t>編集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260865" y="1700808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質問閲覧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2268951" y="2268173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リポート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239821" y="692696"/>
            <a:ext cx="1297850" cy="576064"/>
          </a:xfrm>
          <a:prstGeom prst="wedgeRoundRectCallout">
            <a:avLst>
              <a:gd name="adj1" fmla="val -54406"/>
              <a:gd name="adj2" fmla="val 106693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ユーザーに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見せる機能は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Scoold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角丸四角形吹き出し 55"/>
          <p:cNvSpPr/>
          <p:nvPr/>
        </p:nvSpPr>
        <p:spPr>
          <a:xfrm>
            <a:off x="625469" y="5564022"/>
            <a:ext cx="1297850" cy="576064"/>
          </a:xfrm>
          <a:prstGeom prst="wedgeRoundRectCallout">
            <a:avLst>
              <a:gd name="adj1" fmla="val 80662"/>
              <a:gd name="adj2" fmla="val 30106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メール送信は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実は</a:t>
            </a:r>
            <a:r>
              <a:rPr kumimoji="1" lang="en-US" altLang="ja-JP" sz="1200" dirty="0">
                <a:solidFill>
                  <a:schemeClr val="tx1"/>
                </a:solidFill>
              </a:rPr>
              <a:t>Scoold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2291034" y="4002161"/>
            <a:ext cx="1337785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Avatar</a:t>
            </a: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アップロード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590000" y="1412776"/>
            <a:ext cx="4374488" cy="5328592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74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755577" y="1628799"/>
            <a:ext cx="8136904" cy="38836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T.E.O.S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020319" y="2876413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968041" y="2858764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7221926" y="3506237"/>
            <a:ext cx="1166125" cy="991849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/>
              <a:t>機能の分担</a:t>
            </a:r>
            <a:endParaRPr kumimoji="1" lang="ja-JP" altLang="en-US" sz="3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86" y="3196238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2" y="3239214"/>
            <a:ext cx="965110" cy="3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35043" y="5612196"/>
            <a:ext cx="821949" cy="105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3175643" y="2858764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5760500" y="4179548"/>
            <a:ext cx="1461545" cy="1517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52" y="5612196"/>
            <a:ext cx="580291" cy="39498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1923319" y="5518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通知</a:t>
            </a:r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102" name="Picture 30" descr="ãpostgresqlãã®ç»åæ¤ç´¢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4" y="3629495"/>
            <a:ext cx="729899" cy="8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矢印コネクタ 71"/>
          <p:cNvCxnSpPr/>
          <p:nvPr/>
        </p:nvCxnSpPr>
        <p:spPr>
          <a:xfrm>
            <a:off x="6222387" y="3650481"/>
            <a:ext cx="926495" cy="384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337214" y="404874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ストレージ</a:t>
            </a:r>
            <a:endParaRPr kumimoji="1" lang="ja-JP" altLang="en-US" sz="1100" dirty="0"/>
          </a:p>
        </p:txBody>
      </p:sp>
      <p:pic>
        <p:nvPicPr>
          <p:cNvPr id="5134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42" y="3684693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24" y="3657813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7227201" y="2088373"/>
            <a:ext cx="1166125" cy="991849"/>
          </a:xfrm>
          <a:prstGeom prst="rect">
            <a:avLst/>
          </a:prstGeom>
          <a:solidFill>
            <a:srgbClr val="D4F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32" y="2305604"/>
            <a:ext cx="641110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矢印コネクタ 42"/>
          <p:cNvCxnSpPr/>
          <p:nvPr/>
        </p:nvCxnSpPr>
        <p:spPr>
          <a:xfrm flipV="1">
            <a:off x="6242610" y="2737410"/>
            <a:ext cx="926495" cy="48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472460" y="24863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検索</a:t>
            </a:r>
            <a:endParaRPr kumimoji="1" lang="ja-JP" altLang="en-US" sz="1100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58431"/>
              </p:ext>
            </p:extLst>
          </p:nvPr>
        </p:nvGraphicFramePr>
        <p:xfrm>
          <a:off x="2369924" y="5697137"/>
          <a:ext cx="5873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Visio" r:id="rId10" imgW="587502" imgH="797433" progId="Visio.Drawing.11">
                  <p:embed/>
                </p:oleObj>
              </mc:Choice>
              <mc:Fallback>
                <p:oleObj name="Visio" r:id="rId10" imgW="587502" imgH="7974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924" y="5697137"/>
                        <a:ext cx="5873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" name="Picture 6" descr="ãapache web serverãã®ç»åæ¤ç´¢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364" y="3221820"/>
            <a:ext cx="683235" cy="559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/>
          <p:cNvCxnSpPr/>
          <p:nvPr/>
        </p:nvCxnSpPr>
        <p:spPr>
          <a:xfrm>
            <a:off x="4211960" y="3480157"/>
            <a:ext cx="75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767071" y="3498822"/>
            <a:ext cx="2252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79699" y="4179548"/>
            <a:ext cx="720245" cy="143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272478" y="1412776"/>
            <a:ext cx="4374488" cy="5328592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6156176" y="3399732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データ保存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6156176" y="3944375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データ更新</a:t>
            </a:r>
          </a:p>
        </p:txBody>
      </p:sp>
      <p:sp>
        <p:nvSpPr>
          <p:cNvPr id="59" name="角丸四角形 58"/>
          <p:cNvSpPr/>
          <p:nvPr/>
        </p:nvSpPr>
        <p:spPr>
          <a:xfrm>
            <a:off x="6156176" y="5008579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ユーザー認証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6156176" y="4467203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データ取得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6156176" y="2273070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インデックス保存</a:t>
            </a:r>
          </a:p>
        </p:txBody>
      </p:sp>
      <p:sp>
        <p:nvSpPr>
          <p:cNvPr id="63" name="角丸四角形 62"/>
          <p:cNvSpPr/>
          <p:nvPr/>
        </p:nvSpPr>
        <p:spPr>
          <a:xfrm>
            <a:off x="6156176" y="2832327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インデックス更新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6156176" y="1694687"/>
            <a:ext cx="1258319" cy="464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全文検索</a:t>
            </a:r>
          </a:p>
        </p:txBody>
      </p:sp>
      <p:sp>
        <p:nvSpPr>
          <p:cNvPr id="65" name="角丸四角形吹き出し 64"/>
          <p:cNvSpPr/>
          <p:nvPr/>
        </p:nvSpPr>
        <p:spPr>
          <a:xfrm>
            <a:off x="4769265" y="764704"/>
            <a:ext cx="1453122" cy="667125"/>
          </a:xfrm>
          <a:prstGeom prst="wedgeRoundRectCallout">
            <a:avLst>
              <a:gd name="adj1" fmla="val 65565"/>
              <a:gd name="adj2" fmla="val 90036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認証と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データストアの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操作に特化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171671" y="5743153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LDAP</a:t>
            </a:r>
            <a:r>
              <a:rPr kumimoji="1" lang="ja-JP" altLang="en-US" dirty="0" smtClean="0"/>
              <a:t>認証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18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2466677" y="1628799"/>
            <a:ext cx="6137771" cy="38836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T.E.O.S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823104" y="2792602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10963" y="2784284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/>
              <a:t>canal</a:t>
            </a:r>
            <a:r>
              <a:rPr lang="ja-JP" altLang="en-US" sz="3600" dirty="0"/>
              <a:t>のテスト環境</a:t>
            </a:r>
            <a:endParaRPr kumimoji="1" lang="ja-JP" altLang="en-US" sz="3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1" y="3112427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44" y="3164734"/>
            <a:ext cx="965110" cy="3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978428" y="2774953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48" y="4145604"/>
            <a:ext cx="428265" cy="291508"/>
          </a:xfrm>
          <a:prstGeom prst="rect">
            <a:avLst/>
          </a:prstGeom>
        </p:spPr>
      </p:pic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102" name="Picture 30" descr="ãpostgresql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86" y="3555015"/>
            <a:ext cx="729899" cy="8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矢印コネクタ 71"/>
          <p:cNvCxnSpPr/>
          <p:nvPr/>
        </p:nvCxnSpPr>
        <p:spPr>
          <a:xfrm>
            <a:off x="6465309" y="3576001"/>
            <a:ext cx="926495" cy="384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580136" y="397426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ストレージ</a:t>
            </a:r>
            <a:endParaRPr kumimoji="1" lang="ja-JP" altLang="en-US" sz="1100" dirty="0"/>
          </a:p>
        </p:txBody>
      </p:sp>
      <p:pic>
        <p:nvPicPr>
          <p:cNvPr id="5134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27" y="3600882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46" y="3583333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86" y="2294910"/>
            <a:ext cx="641110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矢印コネクタ 42"/>
          <p:cNvCxnSpPr/>
          <p:nvPr/>
        </p:nvCxnSpPr>
        <p:spPr>
          <a:xfrm flipV="1">
            <a:off x="6485532" y="2662930"/>
            <a:ext cx="926495" cy="48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715382" y="24118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検索</a:t>
            </a:r>
            <a:endParaRPr kumimoji="1" lang="ja-JP" altLang="en-US" sz="1100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4502432" y="4105068"/>
            <a:ext cx="1" cy="476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ãapache web serverãã®ç»åæ¤ç´¢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88" y="2895661"/>
            <a:ext cx="683235" cy="559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/>
          <p:cNvCxnSpPr/>
          <p:nvPr/>
        </p:nvCxnSpPr>
        <p:spPr>
          <a:xfrm>
            <a:off x="4985708" y="3405677"/>
            <a:ext cx="2252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3" idx="3"/>
          </p:cNvCxnSpPr>
          <p:nvPr/>
        </p:nvCxnSpPr>
        <p:spPr>
          <a:xfrm>
            <a:off x="3543923" y="3175292"/>
            <a:ext cx="251188" cy="239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ãpostfixãã®ç»åæ¤ç´¢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35" y="4658532"/>
            <a:ext cx="1028285" cy="7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ãdovecotãã®ç»åæ¤ç´¢çµæ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49" y="4646099"/>
            <a:ext cx="892643" cy="7141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 flipH="1">
            <a:off x="3795111" y="5036411"/>
            <a:ext cx="267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2063668" y="4145604"/>
            <a:ext cx="672457" cy="898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35" y="4512778"/>
            <a:ext cx="428265" cy="291508"/>
          </a:xfrm>
          <a:prstGeom prst="rect">
            <a:avLst/>
          </a:prstGeom>
        </p:spPr>
      </p:pic>
      <p:pic>
        <p:nvPicPr>
          <p:cNvPr id="8200" name="Picture 8" descr="ãopenldapãã®ç»åæ¤ç´¢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47" y="1810432"/>
            <a:ext cx="1082378" cy="68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ãgitbucketãã®ç»åæ¤ç´¢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99" y="2114058"/>
            <a:ext cx="1437158" cy="29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ãjenkinsãã®ç»åæ¤ç´¢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57" y="1669249"/>
            <a:ext cx="580055" cy="80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直線矢印コネクタ 74"/>
          <p:cNvCxnSpPr/>
          <p:nvPr/>
        </p:nvCxnSpPr>
        <p:spPr>
          <a:xfrm flipV="1">
            <a:off x="2117299" y="3164734"/>
            <a:ext cx="618826" cy="531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V="1">
            <a:off x="5813133" y="2317969"/>
            <a:ext cx="0" cy="350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3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9" y="3600741"/>
            <a:ext cx="864096" cy="80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角丸四角形 53"/>
          <p:cNvSpPr/>
          <p:nvPr/>
        </p:nvSpPr>
        <p:spPr>
          <a:xfrm>
            <a:off x="423207" y="3319950"/>
            <a:ext cx="1584176" cy="108116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テスト</a:t>
            </a:r>
          </a:p>
        </p:txBody>
      </p:sp>
      <p:sp>
        <p:nvSpPr>
          <p:cNvPr id="51" name="角丸四角形吹き出し 50"/>
          <p:cNvSpPr/>
          <p:nvPr/>
        </p:nvSpPr>
        <p:spPr>
          <a:xfrm>
            <a:off x="6287650" y="1364089"/>
            <a:ext cx="1992546" cy="432047"/>
          </a:xfrm>
          <a:prstGeom prst="wedgeRoundRectCallout">
            <a:avLst>
              <a:gd name="adj1" fmla="val -51540"/>
              <a:gd name="adj2" fmla="val 98672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社内の</a:t>
            </a:r>
            <a:r>
              <a:rPr lang="en-US" altLang="ja-JP" sz="1200" dirty="0" smtClean="0">
                <a:solidFill>
                  <a:schemeClr val="tx1"/>
                </a:solidFill>
              </a:rPr>
              <a:t>LDAP</a:t>
            </a:r>
            <a:r>
              <a:rPr lang="ja-JP" altLang="en-US" sz="1200" dirty="0" smtClean="0">
                <a:solidFill>
                  <a:schemeClr val="tx1"/>
                </a:solidFill>
              </a:rPr>
              <a:t>認証の代替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56" name="角丸四角形吹き出し 55"/>
          <p:cNvSpPr/>
          <p:nvPr/>
        </p:nvSpPr>
        <p:spPr>
          <a:xfrm>
            <a:off x="5025613" y="5378332"/>
            <a:ext cx="2164606" cy="432047"/>
          </a:xfrm>
          <a:prstGeom prst="wedgeRoundRectCallout">
            <a:avLst>
              <a:gd name="adj1" fmla="val -51937"/>
              <a:gd name="adj2" fmla="val -108432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社内のメールサーバの代替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4827225" y="2386457"/>
            <a:ext cx="444719" cy="312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4577077" y="2542639"/>
            <a:ext cx="55551" cy="18155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92" descr="ãcentos logoãã®ç»åæ¤ç´¢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95" y="5023688"/>
            <a:ext cx="1462353" cy="4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下矢印 31"/>
          <p:cNvSpPr/>
          <p:nvPr/>
        </p:nvSpPr>
        <p:spPr>
          <a:xfrm>
            <a:off x="828714" y="3654316"/>
            <a:ext cx="267798" cy="1509741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60376" y="1628799"/>
            <a:ext cx="8360096" cy="42484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T.E.O.S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578567" y="3481948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10963" y="2784284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sz="3600" dirty="0" smtClean="0"/>
              <a:t>テスト導入のアプローチ（環境・構成）</a:t>
            </a:r>
            <a:endParaRPr kumimoji="1" lang="ja-JP" altLang="en-US" sz="3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34" y="3801773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44" y="3164734"/>
            <a:ext cx="965110" cy="3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733891" y="3464299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74" y="4145604"/>
            <a:ext cx="428265" cy="291508"/>
          </a:xfrm>
          <a:prstGeom prst="rect">
            <a:avLst/>
          </a:prstGeom>
        </p:spPr>
      </p:pic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102" name="Picture 30" descr="ãpostgresql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86" y="3555015"/>
            <a:ext cx="729899" cy="8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矢印コネクタ 71"/>
          <p:cNvCxnSpPr/>
          <p:nvPr/>
        </p:nvCxnSpPr>
        <p:spPr>
          <a:xfrm>
            <a:off x="6465309" y="3576001"/>
            <a:ext cx="926495" cy="384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580136" y="397426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ストレージ</a:t>
            </a:r>
            <a:endParaRPr kumimoji="1" lang="ja-JP" altLang="en-US" sz="1100" dirty="0"/>
          </a:p>
        </p:txBody>
      </p:sp>
      <p:pic>
        <p:nvPicPr>
          <p:cNvPr id="5134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90" y="4290228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46" y="3583333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86" y="2294910"/>
            <a:ext cx="641110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矢印コネクタ 42"/>
          <p:cNvCxnSpPr/>
          <p:nvPr/>
        </p:nvCxnSpPr>
        <p:spPr>
          <a:xfrm flipV="1">
            <a:off x="6485532" y="2662930"/>
            <a:ext cx="926495" cy="48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715382" y="24118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検索</a:t>
            </a:r>
            <a:endParaRPr kumimoji="1" lang="ja-JP" altLang="en-US" sz="1100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759258" y="4105068"/>
            <a:ext cx="1" cy="476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ãpostfixãã®ç»åæ¤ç´¢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61" y="4658532"/>
            <a:ext cx="1028285" cy="7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ãdovecotãã®ç»åæ¤ç´¢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352" y="4646098"/>
            <a:ext cx="892643" cy="7141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 flipH="1">
            <a:off x="5051937" y="5036411"/>
            <a:ext cx="267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11" idx="3"/>
          </p:cNvCxnSpPr>
          <p:nvPr/>
        </p:nvCxnSpPr>
        <p:spPr>
          <a:xfrm flipH="1">
            <a:off x="1684246" y="3790215"/>
            <a:ext cx="617692" cy="2104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 descr="ãopenldapãã®ç»åæ¤ç´¢çµæ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47" y="1810432"/>
            <a:ext cx="1082378" cy="68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ãgitbucketãã®ç»åæ¤ç´¢çµæ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82" y="1770212"/>
            <a:ext cx="1437158" cy="29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ãjenkinsãã®ç»åæ¤ç´¢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83" y="1848527"/>
            <a:ext cx="580055" cy="80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直線矢印コネクタ 87"/>
          <p:cNvCxnSpPr/>
          <p:nvPr/>
        </p:nvCxnSpPr>
        <p:spPr>
          <a:xfrm flipV="1">
            <a:off x="5813133" y="2317969"/>
            <a:ext cx="0" cy="350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2147245" y="2013619"/>
            <a:ext cx="239290" cy="1249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2047165" y="2655595"/>
            <a:ext cx="263852" cy="5882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3995937" y="1796162"/>
            <a:ext cx="4373048" cy="3716308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吹き出し 41"/>
          <p:cNvSpPr/>
          <p:nvPr/>
        </p:nvSpPr>
        <p:spPr>
          <a:xfrm>
            <a:off x="7122439" y="5590741"/>
            <a:ext cx="1763191" cy="849441"/>
          </a:xfrm>
          <a:prstGeom prst="wedgeRoundRectCallout">
            <a:avLst>
              <a:gd name="adj1" fmla="val -72200"/>
              <a:gd name="adj2" fmla="val -79882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Para</a:t>
            </a:r>
            <a:r>
              <a:rPr lang="ja-JP" altLang="en-US" sz="1200" dirty="0" smtClean="0">
                <a:solidFill>
                  <a:schemeClr val="tx1"/>
                </a:solidFill>
              </a:rPr>
              <a:t>および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各種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ミドルウェアは、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テスト環境の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ものを使う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>
          <a:xfrm>
            <a:off x="2459325" y="2370029"/>
            <a:ext cx="1273997" cy="482267"/>
          </a:xfrm>
          <a:prstGeom prst="wedgeRoundRectCallout">
            <a:avLst>
              <a:gd name="adj1" fmla="val -72781"/>
              <a:gd name="adj2" fmla="val 32647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ビルド＋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テスト実行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147842" y="3538187"/>
            <a:ext cx="1154096" cy="504056"/>
          </a:xfrm>
          <a:prstGeom prst="roundRect">
            <a:avLst/>
          </a:prstGeom>
          <a:solidFill>
            <a:srgbClr val="93FFD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E2E</a:t>
            </a: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テスト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83569" y="3294613"/>
            <a:ext cx="3200172" cy="208174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3801979" y="3319950"/>
            <a:ext cx="1383870" cy="448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1139312" y="4130999"/>
            <a:ext cx="1154096" cy="504056"/>
          </a:xfrm>
          <a:prstGeom prst="roundRect">
            <a:avLst/>
          </a:prstGeom>
          <a:solidFill>
            <a:srgbClr val="93FFD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Controller</a:t>
            </a:r>
            <a:r>
              <a:rPr lang="ja-JP" altLang="en-US" sz="1400" dirty="0" smtClean="0">
                <a:solidFill>
                  <a:schemeClr val="tx1"/>
                </a:solidFill>
              </a:rPr>
              <a:t>の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テスト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134868" y="4718662"/>
            <a:ext cx="1154096" cy="504056"/>
          </a:xfrm>
          <a:prstGeom prst="roundRect">
            <a:avLst/>
          </a:prstGeom>
          <a:solidFill>
            <a:srgbClr val="93FFD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…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角丸四角形吹き出し 67"/>
          <p:cNvSpPr/>
          <p:nvPr/>
        </p:nvSpPr>
        <p:spPr>
          <a:xfrm>
            <a:off x="2658099" y="5135220"/>
            <a:ext cx="1273997" cy="482267"/>
          </a:xfrm>
          <a:prstGeom prst="wedgeRoundRectCallout">
            <a:avLst>
              <a:gd name="adj1" fmla="val -41805"/>
              <a:gd name="adj2" fmla="val -129016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テスト内で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起動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0" name="角丸四角形吹き出し 69"/>
          <p:cNvSpPr/>
          <p:nvPr/>
        </p:nvSpPr>
        <p:spPr>
          <a:xfrm>
            <a:off x="47832" y="2573602"/>
            <a:ext cx="1523380" cy="809435"/>
          </a:xfrm>
          <a:prstGeom prst="wedgeRoundRectCallout">
            <a:avLst>
              <a:gd name="adj1" fmla="val 31521"/>
              <a:gd name="adj2" fmla="val 67759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テスト</a:t>
            </a:r>
            <a:r>
              <a:rPr lang="ja-JP" altLang="en-US" sz="1200" dirty="0" smtClean="0">
                <a:solidFill>
                  <a:schemeClr val="tx1"/>
                </a:solidFill>
              </a:rPr>
              <a:t>は、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Scoold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を対象に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E2E</a:t>
            </a:r>
            <a:r>
              <a:rPr lang="ja-JP" altLang="en-US" sz="1200" dirty="0" smtClean="0">
                <a:solidFill>
                  <a:schemeClr val="tx1"/>
                </a:solidFill>
              </a:rPr>
              <a:t>から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順次取り組み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2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/>
          <p:cNvSpPr/>
          <p:nvPr/>
        </p:nvSpPr>
        <p:spPr>
          <a:xfrm>
            <a:off x="2717881" y="3180477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48" y="3500302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2873205" y="3162828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pic>
        <p:nvPicPr>
          <p:cNvPr id="73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04" y="3988757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テスト導入のアプローチ（体制）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3314" name="Picture 2" descr="C:\Users\tie301655\Desktop\いらすとや\computer_hacker_whit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026" y="4660290"/>
            <a:ext cx="931962" cy="93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ie301655\Desktop\いらすとや\computer_hacker_whit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10" y="4660290"/>
            <a:ext cx="931962" cy="93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3294" y="2058030"/>
            <a:ext cx="1008732" cy="9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69450" y="2062614"/>
            <a:ext cx="1008732" cy="9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78182" y="2058030"/>
            <a:ext cx="1008732" cy="9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6914" y="2062614"/>
            <a:ext cx="1008732" cy="9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3816" y="3373998"/>
            <a:ext cx="1008732" cy="9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角丸四角形 53"/>
          <p:cNvSpPr/>
          <p:nvPr/>
        </p:nvSpPr>
        <p:spPr>
          <a:xfrm>
            <a:off x="2877933" y="5169674"/>
            <a:ext cx="1154096" cy="504056"/>
          </a:xfrm>
          <a:prstGeom prst="roundRect">
            <a:avLst/>
          </a:prstGeom>
          <a:solidFill>
            <a:srgbClr val="93FFD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E2E</a:t>
            </a:r>
            <a:r>
              <a:rPr lang="ja-JP" altLang="en-US" sz="1400" dirty="0" smtClean="0">
                <a:solidFill>
                  <a:schemeClr val="tx1"/>
                </a:solidFill>
              </a:rPr>
              <a:t>テスト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237137" y="5555719"/>
            <a:ext cx="1154096" cy="504056"/>
          </a:xfrm>
          <a:prstGeom prst="roundRect">
            <a:avLst/>
          </a:prstGeom>
          <a:solidFill>
            <a:srgbClr val="93FFD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Controller</a:t>
            </a:r>
            <a:r>
              <a:rPr lang="ja-JP" altLang="en-US" sz="1400" dirty="0" smtClean="0">
                <a:solidFill>
                  <a:schemeClr val="tx1"/>
                </a:solidFill>
              </a:rPr>
              <a:t>の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テスト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76" name="Picture 12" descr="ãgitbucketãã®ç»åæ¤ç´¢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9" y="3357273"/>
            <a:ext cx="2602038" cy="5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139952" y="1484783"/>
            <a:ext cx="4752528" cy="302433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開発</a:t>
            </a:r>
            <a:r>
              <a:rPr lang="ja-JP" altLang="en-US" dirty="0">
                <a:solidFill>
                  <a:schemeClr val="tx1"/>
                </a:solidFill>
              </a:rPr>
              <a:t>チーム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5635856" y="3248980"/>
            <a:ext cx="2376264" cy="291632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テスト</a:t>
            </a:r>
            <a:r>
              <a:rPr lang="ja-JP" altLang="en-US" dirty="0">
                <a:solidFill>
                  <a:schemeClr val="tx1"/>
                </a:solidFill>
              </a:rPr>
              <a:t>導入</a:t>
            </a:r>
            <a:r>
              <a:rPr lang="ja-JP" altLang="en-US" dirty="0" smtClean="0">
                <a:solidFill>
                  <a:schemeClr val="tx1"/>
                </a:solidFill>
              </a:rPr>
              <a:t>チーム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1494606" y="2407491"/>
            <a:ext cx="242932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1018053" y="2407491"/>
            <a:ext cx="476553" cy="792087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64467" y="4024959"/>
            <a:ext cx="830338" cy="988217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1394805" y="5013176"/>
            <a:ext cx="242932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1587437" y="1663831"/>
            <a:ext cx="1177533" cy="576064"/>
          </a:xfrm>
          <a:prstGeom prst="roundRect">
            <a:avLst/>
          </a:prstGeom>
          <a:solidFill>
            <a:srgbClr val="FFD7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追加</a:t>
            </a:r>
            <a:r>
              <a:rPr lang="ja-JP" altLang="en-US" dirty="0">
                <a:solidFill>
                  <a:schemeClr val="tx1"/>
                </a:solidFill>
              </a:rPr>
              <a:t>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56452" y="469917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テスト追加用ブランチ</a:t>
            </a:r>
            <a:endParaRPr kumimoji="1" lang="ja-JP" altLang="en-US" sz="1200" dirty="0"/>
          </a:p>
        </p:txBody>
      </p:sp>
      <p:sp>
        <p:nvSpPr>
          <p:cNvPr id="19" name="山形 18"/>
          <p:cNvSpPr/>
          <p:nvPr/>
        </p:nvSpPr>
        <p:spPr>
          <a:xfrm flipH="1">
            <a:off x="2230317" y="5202263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山形 81"/>
          <p:cNvSpPr/>
          <p:nvPr/>
        </p:nvSpPr>
        <p:spPr>
          <a:xfrm flipH="1">
            <a:off x="1995094" y="5201229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山形 82"/>
          <p:cNvSpPr/>
          <p:nvPr/>
        </p:nvSpPr>
        <p:spPr>
          <a:xfrm flipH="1">
            <a:off x="1769595" y="5211888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山形 83"/>
          <p:cNvSpPr/>
          <p:nvPr/>
        </p:nvSpPr>
        <p:spPr>
          <a:xfrm flipH="1">
            <a:off x="1523518" y="5216360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山形 84"/>
          <p:cNvSpPr/>
          <p:nvPr/>
        </p:nvSpPr>
        <p:spPr>
          <a:xfrm flipH="1">
            <a:off x="5094016" y="5206735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山形 85"/>
          <p:cNvSpPr/>
          <p:nvPr/>
        </p:nvSpPr>
        <p:spPr>
          <a:xfrm flipH="1">
            <a:off x="4858793" y="5205701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山形 86"/>
          <p:cNvSpPr/>
          <p:nvPr/>
        </p:nvSpPr>
        <p:spPr>
          <a:xfrm flipH="1">
            <a:off x="4633294" y="5216360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山形 88"/>
          <p:cNvSpPr/>
          <p:nvPr/>
        </p:nvSpPr>
        <p:spPr>
          <a:xfrm flipH="1">
            <a:off x="4387217" y="5220832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山形 89"/>
          <p:cNvSpPr/>
          <p:nvPr/>
        </p:nvSpPr>
        <p:spPr>
          <a:xfrm rot="2940000" flipH="1">
            <a:off x="847637" y="4801464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山形 90"/>
          <p:cNvSpPr/>
          <p:nvPr/>
        </p:nvSpPr>
        <p:spPr>
          <a:xfrm rot="2940000" flipH="1">
            <a:off x="725063" y="4634374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山形 91"/>
          <p:cNvSpPr/>
          <p:nvPr/>
        </p:nvSpPr>
        <p:spPr>
          <a:xfrm rot="2940000" flipH="1">
            <a:off x="480732" y="4341161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山形 92"/>
          <p:cNvSpPr/>
          <p:nvPr/>
        </p:nvSpPr>
        <p:spPr>
          <a:xfrm rot="2940000" flipH="1">
            <a:off x="605103" y="4480052"/>
            <a:ext cx="225499" cy="252028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500023" y="2488033"/>
            <a:ext cx="1863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master / develop</a:t>
            </a:r>
            <a:r>
              <a:rPr kumimoji="1" lang="ja-JP" altLang="en-US" sz="1200" dirty="0" smtClean="0"/>
              <a:t>ブランチ</a:t>
            </a:r>
            <a:endParaRPr kumimoji="1" lang="ja-JP" altLang="en-US" sz="1200" dirty="0"/>
          </a:p>
        </p:txBody>
      </p:sp>
      <p:sp>
        <p:nvSpPr>
          <p:cNvPr id="95" name="角丸四角形吹き出し 94"/>
          <p:cNvSpPr/>
          <p:nvPr/>
        </p:nvSpPr>
        <p:spPr>
          <a:xfrm>
            <a:off x="6678182" y="1216644"/>
            <a:ext cx="1779557" cy="536277"/>
          </a:xfrm>
          <a:prstGeom prst="wedgeRoundRectCallout">
            <a:avLst>
              <a:gd name="adj1" fmla="val -58238"/>
              <a:gd name="adj2" fmla="val 104877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canal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本体の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機能開発</a:t>
            </a:r>
            <a:r>
              <a:rPr lang="ja-JP" altLang="en-US" sz="1200" dirty="0" smtClean="0">
                <a:solidFill>
                  <a:schemeClr val="tx1"/>
                </a:solidFill>
              </a:rPr>
              <a:t>を</a:t>
            </a:r>
            <a:r>
              <a:rPr lang="ja-JP" altLang="en-US" sz="1200" dirty="0">
                <a:solidFill>
                  <a:schemeClr val="tx1"/>
                </a:solidFill>
              </a:rPr>
              <a:t>継続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6" name="山形 95"/>
          <p:cNvSpPr/>
          <p:nvPr/>
        </p:nvSpPr>
        <p:spPr>
          <a:xfrm flipH="1">
            <a:off x="3692364" y="1938739"/>
            <a:ext cx="225499" cy="2520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山形 96"/>
          <p:cNvSpPr/>
          <p:nvPr/>
        </p:nvSpPr>
        <p:spPr>
          <a:xfrm flipH="1">
            <a:off x="3457141" y="1937705"/>
            <a:ext cx="225499" cy="2520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山形 97"/>
          <p:cNvSpPr/>
          <p:nvPr/>
        </p:nvSpPr>
        <p:spPr>
          <a:xfrm flipH="1">
            <a:off x="3231642" y="1948364"/>
            <a:ext cx="225499" cy="2520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山形 98"/>
          <p:cNvSpPr/>
          <p:nvPr/>
        </p:nvSpPr>
        <p:spPr>
          <a:xfrm flipH="1">
            <a:off x="2985565" y="1952836"/>
            <a:ext cx="225499" cy="2520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山形 103"/>
          <p:cNvSpPr/>
          <p:nvPr/>
        </p:nvSpPr>
        <p:spPr>
          <a:xfrm rot="-3600000" flipH="1">
            <a:off x="1120681" y="2305324"/>
            <a:ext cx="225499" cy="2520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山形 107"/>
          <p:cNvSpPr/>
          <p:nvPr/>
        </p:nvSpPr>
        <p:spPr>
          <a:xfrm rot="-3600000" flipH="1">
            <a:off x="1015135" y="2469176"/>
            <a:ext cx="225499" cy="2520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山形 108"/>
          <p:cNvSpPr/>
          <p:nvPr/>
        </p:nvSpPr>
        <p:spPr>
          <a:xfrm rot="-3600000" flipH="1">
            <a:off x="904856" y="2644934"/>
            <a:ext cx="225499" cy="2520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山形 109"/>
          <p:cNvSpPr/>
          <p:nvPr/>
        </p:nvSpPr>
        <p:spPr>
          <a:xfrm rot="-3600000" flipH="1">
            <a:off x="802109" y="2828149"/>
            <a:ext cx="225499" cy="2520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角丸四角形吹き出し 110"/>
          <p:cNvSpPr/>
          <p:nvPr/>
        </p:nvSpPr>
        <p:spPr>
          <a:xfrm>
            <a:off x="7478710" y="3162828"/>
            <a:ext cx="1341762" cy="626211"/>
          </a:xfrm>
          <a:prstGeom prst="wedgeRoundRectCallout">
            <a:avLst>
              <a:gd name="adj1" fmla="val -76704"/>
              <a:gd name="adj2" fmla="val 41064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兼務、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テスト導入の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方針決め</a:t>
            </a:r>
            <a:r>
              <a:rPr lang="ja-JP" altLang="en-US" sz="1200" dirty="0">
                <a:solidFill>
                  <a:schemeClr val="tx1"/>
                </a:solidFill>
              </a:rPr>
              <a:t>など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12" name="角丸四角形吹き出し 111"/>
          <p:cNvSpPr/>
          <p:nvPr/>
        </p:nvSpPr>
        <p:spPr>
          <a:xfrm>
            <a:off x="7752509" y="4317878"/>
            <a:ext cx="1341762" cy="626211"/>
          </a:xfrm>
          <a:prstGeom prst="wedgeRoundRectCallout">
            <a:avLst>
              <a:gd name="adj1" fmla="val -52313"/>
              <a:gd name="adj2" fmla="val 79490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canal</a:t>
            </a:r>
            <a:r>
              <a:rPr lang="ja-JP" altLang="en-US" sz="1200" dirty="0" smtClean="0">
                <a:solidFill>
                  <a:schemeClr val="tx1"/>
                </a:solidFill>
              </a:rPr>
              <a:t>で導入する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テストを作成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14" name="角丸四角形吹き出し 113"/>
          <p:cNvSpPr/>
          <p:nvPr/>
        </p:nvSpPr>
        <p:spPr>
          <a:xfrm>
            <a:off x="962378" y="5807766"/>
            <a:ext cx="1608162" cy="717578"/>
          </a:xfrm>
          <a:prstGeom prst="wedgeRoundRectCallout">
            <a:avLst>
              <a:gd name="adj1" fmla="val -33776"/>
              <a:gd name="adj2" fmla="val -152826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テストと本体の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機能開発で別々の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ブランチを使用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9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屈折矢印 9"/>
          <p:cNvSpPr/>
          <p:nvPr/>
        </p:nvSpPr>
        <p:spPr>
          <a:xfrm rot="5400000">
            <a:off x="637122" y="3880895"/>
            <a:ext cx="1733299" cy="682110"/>
          </a:xfrm>
          <a:prstGeom prst="bentUpArrow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3896465" y="2413748"/>
            <a:ext cx="166470" cy="361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39553" y="1628799"/>
            <a:ext cx="8064896" cy="38836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T.E.O.S </a:t>
            </a:r>
            <a:r>
              <a:rPr kumimoji="1" lang="ja-JP" altLang="en-US" dirty="0">
                <a:solidFill>
                  <a:schemeClr val="tx1"/>
                </a:solidFill>
              </a:rPr>
              <a:t>テスト</a:t>
            </a:r>
            <a:r>
              <a:rPr kumimoji="1" lang="ja-JP" altLang="en-US" dirty="0" smtClean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823104" y="2792602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10963" y="2784284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 smtClean="0"/>
              <a:t>E2E</a:t>
            </a:r>
            <a:r>
              <a:rPr lang="ja-JP" altLang="en-US" sz="3600" dirty="0" smtClean="0"/>
              <a:t>テスト</a:t>
            </a:r>
            <a:r>
              <a:rPr lang="ja-JP" altLang="en-US" sz="3600" dirty="0"/>
              <a:t>導入時</a:t>
            </a:r>
            <a:r>
              <a:rPr lang="ja-JP" altLang="en-US" sz="3600" dirty="0" smtClean="0"/>
              <a:t>の構成</a:t>
            </a:r>
            <a:endParaRPr kumimoji="1" lang="ja-JP" altLang="en-US" sz="3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1" y="3112427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44" y="3164734"/>
            <a:ext cx="965110" cy="3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978428" y="2774953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05" y="4210882"/>
            <a:ext cx="428265" cy="291508"/>
          </a:xfrm>
          <a:prstGeom prst="rect">
            <a:avLst/>
          </a:prstGeom>
        </p:spPr>
      </p:pic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102" name="Picture 30" descr="ãpostgresql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30" y="3582496"/>
            <a:ext cx="729899" cy="8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矢印コネクタ 71"/>
          <p:cNvCxnSpPr/>
          <p:nvPr/>
        </p:nvCxnSpPr>
        <p:spPr>
          <a:xfrm>
            <a:off x="6465309" y="3576001"/>
            <a:ext cx="926495" cy="384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580136" y="397426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ストレージ</a:t>
            </a:r>
            <a:endParaRPr kumimoji="1" lang="ja-JP" altLang="en-US" sz="1100" dirty="0"/>
          </a:p>
        </p:txBody>
      </p:sp>
      <p:pic>
        <p:nvPicPr>
          <p:cNvPr id="5134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27" y="3600882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46" y="3583333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86" y="2294910"/>
            <a:ext cx="641110" cy="5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矢印コネクタ 42"/>
          <p:cNvCxnSpPr/>
          <p:nvPr/>
        </p:nvCxnSpPr>
        <p:spPr>
          <a:xfrm flipV="1">
            <a:off x="6485532" y="2662930"/>
            <a:ext cx="926495" cy="484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715382" y="24118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検索</a:t>
            </a:r>
            <a:endParaRPr kumimoji="1" lang="ja-JP" altLang="en-US" sz="1100" dirty="0"/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4502434" y="4105068"/>
            <a:ext cx="280701" cy="58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ãapache web serverãã®ç»åæ¤ç´¢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12" y="2083926"/>
            <a:ext cx="683235" cy="559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/>
          <p:cNvCxnSpPr/>
          <p:nvPr/>
        </p:nvCxnSpPr>
        <p:spPr>
          <a:xfrm>
            <a:off x="4985708" y="3405677"/>
            <a:ext cx="2252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ãpostfixãã®ç»åæ¤ç´¢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490" y="4700248"/>
            <a:ext cx="673201" cy="4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ãdovecotãã®ç»åæ¤ç´¢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38" y="4685542"/>
            <a:ext cx="625816" cy="5006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>
            <a:off x="5238874" y="4935869"/>
            <a:ext cx="3412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 descr="ãopenldapãã®ç»åæ¤ç´¢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47" y="1810432"/>
            <a:ext cx="1082378" cy="68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ãgitbucketãã®ç»åæ¤ç´¢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5" y="2579121"/>
            <a:ext cx="1437158" cy="29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ãjenkinsãã®ç»åæ¤ç´¢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56" y="2245294"/>
            <a:ext cx="580055" cy="80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直線矢印コネクタ 87"/>
          <p:cNvCxnSpPr/>
          <p:nvPr/>
        </p:nvCxnSpPr>
        <p:spPr>
          <a:xfrm flipV="1">
            <a:off x="5580112" y="2398470"/>
            <a:ext cx="0" cy="350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6" y="3618203"/>
            <a:ext cx="1352625" cy="3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正方形/長方形 56"/>
          <p:cNvSpPr/>
          <p:nvPr/>
        </p:nvSpPr>
        <p:spPr>
          <a:xfrm>
            <a:off x="1908668" y="4153521"/>
            <a:ext cx="1099074" cy="1197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35" y="4473346"/>
            <a:ext cx="1013423" cy="4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2063992" y="4135872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coold</a:t>
            </a:r>
            <a:endParaRPr kumimoji="1" lang="ja-JP" altLang="en-US" dirty="0"/>
          </a:p>
        </p:txBody>
      </p:sp>
      <p:pic>
        <p:nvPicPr>
          <p:cNvPr id="66" name="Picture 14" descr="https://www.eclipse.org/jetty/images/jetty-logo-80x2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91" y="4961801"/>
            <a:ext cx="953108" cy="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3635896" y="2673444"/>
            <a:ext cx="2849636" cy="1431624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吹き出し 66"/>
          <p:cNvSpPr/>
          <p:nvPr/>
        </p:nvSpPr>
        <p:spPr>
          <a:xfrm>
            <a:off x="6665243" y="1551603"/>
            <a:ext cx="1453122" cy="667125"/>
          </a:xfrm>
          <a:prstGeom prst="wedgeRoundRectCallout">
            <a:avLst>
              <a:gd name="adj1" fmla="val -70562"/>
              <a:gd name="adj2" fmla="val 108218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テスト環境で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起動している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インスタンス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54125" y="40950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ビルド</a:t>
            </a:r>
          </a:p>
        </p:txBody>
      </p:sp>
      <p:sp>
        <p:nvSpPr>
          <p:cNvPr id="70" name="角丸四角形吹き出し 69"/>
          <p:cNvSpPr/>
          <p:nvPr/>
        </p:nvSpPr>
        <p:spPr>
          <a:xfrm>
            <a:off x="462108" y="5623674"/>
            <a:ext cx="1807091" cy="801994"/>
          </a:xfrm>
          <a:prstGeom prst="wedgeRoundRectCallout">
            <a:avLst>
              <a:gd name="adj1" fmla="val 36058"/>
              <a:gd name="adj2" fmla="val -94917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Scoold</a:t>
            </a:r>
            <a:r>
              <a:rPr lang="ja-JP" altLang="en-US" sz="1200" dirty="0">
                <a:solidFill>
                  <a:schemeClr val="tx1"/>
                </a:solidFill>
              </a:rPr>
              <a:t>は、ビルドして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新規インスタンスを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起動する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 rot="20312102">
            <a:off x="2999271" y="4180706"/>
            <a:ext cx="2230371" cy="22130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吹き出し 72"/>
          <p:cNvSpPr/>
          <p:nvPr/>
        </p:nvSpPr>
        <p:spPr>
          <a:xfrm>
            <a:off x="6272036" y="4320538"/>
            <a:ext cx="1538726" cy="809756"/>
          </a:xfrm>
          <a:prstGeom prst="wedgeRoundRectCallout">
            <a:avLst>
              <a:gd name="adj1" fmla="val -146331"/>
              <a:gd name="adj2" fmla="val -104374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テストで使う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Para</a:t>
            </a:r>
            <a:r>
              <a:rPr lang="ja-JP" altLang="en-US" sz="1200" dirty="0">
                <a:solidFill>
                  <a:schemeClr val="tx1"/>
                </a:solidFill>
              </a:rPr>
              <a:t>は、すでに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起動している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ものを使う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4" name="AutoShape 4" descr="ãselenideãã®ç»åæ¤ç´¢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AutoShape 8" descr="ãseleniumãã®ç»åæ¤ç´¢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1274" name="Picture 10" descr="ãseleniumãã®ç»åæ¤ç´¢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69" y="5351029"/>
            <a:ext cx="791372" cy="7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ãheadless chromeãã®ç»åæ¤ç´¢çµæ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83" y="5992204"/>
            <a:ext cx="968505" cy="4842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ãselenideãã®ç»åæ¤ç´¢çµæ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36" y="5231231"/>
            <a:ext cx="1117929" cy="590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</p:pic>
      <p:cxnSp>
        <p:nvCxnSpPr>
          <p:cNvPr id="49" name="直線矢印コネクタ 48"/>
          <p:cNvCxnSpPr/>
          <p:nvPr/>
        </p:nvCxnSpPr>
        <p:spPr>
          <a:xfrm flipV="1">
            <a:off x="6522343" y="3329299"/>
            <a:ext cx="1001985" cy="25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H2 database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45" y="3103916"/>
            <a:ext cx="749631" cy="41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上カーブ矢印 4"/>
          <p:cNvSpPr/>
          <p:nvPr/>
        </p:nvSpPr>
        <p:spPr>
          <a:xfrm rot="17895371">
            <a:off x="8167747" y="3545265"/>
            <a:ext cx="561004" cy="324817"/>
          </a:xfrm>
          <a:prstGeom prst="curvedUpArrow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角丸四角形吹き出し 51"/>
          <p:cNvSpPr/>
          <p:nvPr/>
        </p:nvSpPr>
        <p:spPr>
          <a:xfrm>
            <a:off x="7596336" y="5171489"/>
            <a:ext cx="1504914" cy="777791"/>
          </a:xfrm>
          <a:prstGeom prst="wedgeRoundRectCallout">
            <a:avLst>
              <a:gd name="adj1" fmla="val 2493"/>
              <a:gd name="adj2" fmla="val -165078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手動は</a:t>
            </a:r>
            <a:r>
              <a:rPr lang="en-US" altLang="ja-JP" sz="1200" dirty="0" smtClean="0">
                <a:solidFill>
                  <a:schemeClr val="tx1"/>
                </a:solidFill>
              </a:rPr>
              <a:t>PostgreSQL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E2E</a:t>
            </a:r>
            <a:r>
              <a:rPr lang="ja-JP" altLang="en-US" sz="1200" dirty="0" smtClean="0">
                <a:solidFill>
                  <a:schemeClr val="tx1"/>
                </a:solidFill>
              </a:rPr>
              <a:t>は</a:t>
            </a:r>
            <a:r>
              <a:rPr lang="en-US" altLang="ja-JP" sz="1200" dirty="0" smtClean="0">
                <a:solidFill>
                  <a:schemeClr val="tx1"/>
                </a:solidFill>
              </a:rPr>
              <a:t>H2</a:t>
            </a:r>
            <a:r>
              <a:rPr lang="ja-JP" altLang="en-US" sz="1200" dirty="0" smtClean="0">
                <a:solidFill>
                  <a:schemeClr val="tx1"/>
                </a:solidFill>
              </a:rPr>
              <a:t>を利用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27802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497</Words>
  <Application>Microsoft Office PowerPoint</Application>
  <PresentationFormat>画面に合わせる (4:3)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5" baseType="lpstr">
      <vt:lpstr>ppt-theme</vt:lpstr>
      <vt:lpstr>Visio</vt:lpstr>
      <vt:lpstr>canalテスト導入</vt:lpstr>
      <vt:lpstr>canalの全体構成</vt:lpstr>
      <vt:lpstr>Scoold／Paraの機能の分担</vt:lpstr>
      <vt:lpstr>機能の分担</vt:lpstr>
      <vt:lpstr>機能の分担</vt:lpstr>
      <vt:lpstr>canalのテスト環境</vt:lpstr>
      <vt:lpstr>テスト導入のアプローチ（環境・構成）</vt:lpstr>
      <vt:lpstr>テスト導入のアプローチ（体制）</vt:lpstr>
      <vt:lpstr>E2Eテスト導入時の構成</vt:lpstr>
      <vt:lpstr>Controllerの単体テストの構成</vt:lpstr>
      <vt:lpstr>Controllerの単体テストの処理フロー</vt:lpstr>
      <vt:lpstr>Scooldのクラス構成</vt:lpstr>
      <vt:lpstr>Scoold／Paraの依存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2018-11-27T05:02:46Z</dcterms:created>
  <dcterms:modified xsi:type="dcterms:W3CDTF">2018-11-28T09:27:06Z</dcterms:modified>
</cp:coreProperties>
</file>