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98" d="100"/>
          <a:sy n="98" d="100"/>
        </p:scale>
        <p:origin x="-960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3F12831F-DC73-0841-940D-3F685199D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="" xmlns:a16="http://schemas.microsoft.com/office/drawing/2014/main" id="{C3EC0BA7-7BF0-7148-AF9E-95C8F5FFD8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FF3B8926-1ABB-FC44-94C1-9514429BC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12B5-5400-9B4F-AB1C-96C494285CB7}" type="datetimeFigureOut">
              <a:rPr kumimoji="1" lang="ja-JP" altLang="en-US" smtClean="0"/>
              <a:t>2019/8/30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="" xmlns:a16="http://schemas.microsoft.com/office/drawing/2014/main" id="{492A7A0F-13AA-114D-96C4-B421913A7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="" xmlns:a16="http://schemas.microsoft.com/office/drawing/2014/main" id="{1F37F70F-26B0-4048-80F0-A5A64DF4A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E5B33-2184-E04C-99F0-2ECE6493F4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0793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EEAF7C3D-F1CD-D840-84C1-6AB07456B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="" xmlns:a16="http://schemas.microsoft.com/office/drawing/2014/main" id="{57ACDB00-E1F5-8849-8C39-970D53C6AE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08B59BCE-24DC-2840-9CF1-926E81A4E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12B5-5400-9B4F-AB1C-96C494285CB7}" type="datetimeFigureOut">
              <a:rPr kumimoji="1" lang="ja-JP" altLang="en-US" smtClean="0"/>
              <a:t>2019/8/30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="" xmlns:a16="http://schemas.microsoft.com/office/drawing/2014/main" id="{D12B6C48-C059-0649-8526-6FD762D9F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="" xmlns:a16="http://schemas.microsoft.com/office/drawing/2014/main" id="{2A8B0120-B2F4-A547-974D-181823354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E5B33-2184-E04C-99F0-2ECE6493F4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2481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="" xmlns:a16="http://schemas.microsoft.com/office/drawing/2014/main" id="{4FC8AE27-5AC7-2240-A88D-1C2A446765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="" xmlns:a16="http://schemas.microsoft.com/office/drawing/2014/main" id="{0281E697-8774-B947-810B-461089F7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332A5560-0750-D845-A1AD-010A79B4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12B5-5400-9B4F-AB1C-96C494285CB7}" type="datetimeFigureOut">
              <a:rPr kumimoji="1" lang="ja-JP" altLang="en-US" smtClean="0"/>
              <a:t>2019/8/30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="" xmlns:a16="http://schemas.microsoft.com/office/drawing/2014/main" id="{2F9BA6A0-44FB-044A-8EB5-A221E3769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="" xmlns:a16="http://schemas.microsoft.com/office/drawing/2014/main" id="{5916E71F-6AB5-C849-BEDC-1F86F35A8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E5B33-2184-E04C-99F0-2ECE6493F4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5619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831E3E88-7ACE-F74C-882A-0BC8DF5AC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5A22D359-0657-3749-B0A2-0BE9BBB67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1727A6C8-1247-1E45-95FF-4BB497309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12B5-5400-9B4F-AB1C-96C494285CB7}" type="datetimeFigureOut">
              <a:rPr kumimoji="1" lang="ja-JP" altLang="en-US" smtClean="0"/>
              <a:t>2019/8/30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="" xmlns:a16="http://schemas.microsoft.com/office/drawing/2014/main" id="{10844A60-D3C3-894E-8794-B15514926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="" xmlns:a16="http://schemas.microsoft.com/office/drawing/2014/main" id="{F17025D6-5E8A-D945-AE92-7E9E91095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E5B33-2184-E04C-99F0-2ECE6493F4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2917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0BCE2D1E-16B5-EA48-BF6E-3FB7CC5CC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="" xmlns:a16="http://schemas.microsoft.com/office/drawing/2014/main" id="{6EE52648-E622-8140-95B9-487E52E0D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B3BB9496-4FAC-4B4D-B280-2E871E962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12B5-5400-9B4F-AB1C-96C494285CB7}" type="datetimeFigureOut">
              <a:rPr kumimoji="1" lang="ja-JP" altLang="en-US" smtClean="0"/>
              <a:t>2019/8/30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="" xmlns:a16="http://schemas.microsoft.com/office/drawing/2014/main" id="{9109F6BC-5219-214F-91A4-641F85B09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="" xmlns:a16="http://schemas.microsoft.com/office/drawing/2014/main" id="{EC25F9AF-E1E3-7045-BA8C-63AF24FFC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E5B33-2184-E04C-99F0-2ECE6493F4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4365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87883E40-5139-F54B-8906-D6D7ED2C3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C888BC00-769F-B144-B2D3-497A4B21A5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="" xmlns:a16="http://schemas.microsoft.com/office/drawing/2014/main" id="{B150ADB5-605C-D447-A384-ABCD1D087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="" xmlns:a16="http://schemas.microsoft.com/office/drawing/2014/main" id="{573C5AAB-B9ED-F04E-93B7-FAA659943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12B5-5400-9B4F-AB1C-96C494285CB7}" type="datetimeFigureOut">
              <a:rPr kumimoji="1" lang="ja-JP" altLang="en-US" smtClean="0"/>
              <a:t>2019/8/30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="" xmlns:a16="http://schemas.microsoft.com/office/drawing/2014/main" id="{10EF7FDD-35DB-9D49-8878-ECDC413BF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="" xmlns:a16="http://schemas.microsoft.com/office/drawing/2014/main" id="{4C4D8729-E861-434B-8C3A-A16A6F50B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E5B33-2184-E04C-99F0-2ECE6493F4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6955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D6186FC9-C471-8B4E-8AE0-3188C712B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="" xmlns:a16="http://schemas.microsoft.com/office/drawing/2014/main" id="{0AF6B1BC-0D7C-E64C-9766-E4FAF4BE2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="" xmlns:a16="http://schemas.microsoft.com/office/drawing/2014/main" id="{5EDA00F4-6B73-F744-853A-1BDCA74E7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="" xmlns:a16="http://schemas.microsoft.com/office/drawing/2014/main" id="{5174C3DA-F8CA-D446-B955-B54CB5C761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="" xmlns:a16="http://schemas.microsoft.com/office/drawing/2014/main" id="{7A57102B-737B-9044-9659-885158440C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="" xmlns:a16="http://schemas.microsoft.com/office/drawing/2014/main" id="{89C8CBE7-C5DF-9C4B-B1BA-8FA73DA5E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12B5-5400-9B4F-AB1C-96C494285CB7}" type="datetimeFigureOut">
              <a:rPr kumimoji="1" lang="ja-JP" altLang="en-US" smtClean="0"/>
              <a:t>2019/8/30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="" xmlns:a16="http://schemas.microsoft.com/office/drawing/2014/main" id="{2B79E981-B189-6D4B-A20F-ADDAD4A62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="" xmlns:a16="http://schemas.microsoft.com/office/drawing/2014/main" id="{AD90C320-CE5A-2640-BBF6-6B6645CD6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E5B33-2184-E04C-99F0-2ECE6493F4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702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39C2A199-F646-D04E-B938-771DF9BB0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="" xmlns:a16="http://schemas.microsoft.com/office/drawing/2014/main" id="{E5309024-7C8A-7D4E-A932-52D1D99AE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12B5-5400-9B4F-AB1C-96C494285CB7}" type="datetimeFigureOut">
              <a:rPr kumimoji="1" lang="ja-JP" altLang="en-US" smtClean="0"/>
              <a:t>2019/8/30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="" xmlns:a16="http://schemas.microsoft.com/office/drawing/2014/main" id="{82319C9E-9B09-0340-9C52-2972BF51F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="" xmlns:a16="http://schemas.microsoft.com/office/drawing/2014/main" id="{770B899B-9002-2642-AC93-B78FF16C2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E5B33-2184-E04C-99F0-2ECE6493F4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5136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="" xmlns:a16="http://schemas.microsoft.com/office/drawing/2014/main" id="{3F83D627-6031-464F-93B1-60370F36F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12B5-5400-9B4F-AB1C-96C494285CB7}" type="datetimeFigureOut">
              <a:rPr kumimoji="1" lang="ja-JP" altLang="en-US" smtClean="0"/>
              <a:t>2019/8/30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="" xmlns:a16="http://schemas.microsoft.com/office/drawing/2014/main" id="{FF9022EF-5BA7-7D41-9F44-9DBFC7FB9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A5730AF4-E823-3041-84B5-C7F8CB05A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E5B33-2184-E04C-99F0-2ECE6493F4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8136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DE0747DF-862F-BD46-ACBA-A8C53D654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953743F1-0F3D-E740-979F-1547A6A1C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="" xmlns:a16="http://schemas.microsoft.com/office/drawing/2014/main" id="{922339CA-5FEB-4843-A45E-E7BFB37C0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="" xmlns:a16="http://schemas.microsoft.com/office/drawing/2014/main" id="{F0D7C899-6F43-1C4D-9E55-CAD594931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12B5-5400-9B4F-AB1C-96C494285CB7}" type="datetimeFigureOut">
              <a:rPr kumimoji="1" lang="ja-JP" altLang="en-US" smtClean="0"/>
              <a:t>2019/8/30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="" xmlns:a16="http://schemas.microsoft.com/office/drawing/2014/main" id="{E7EF0FBB-600D-2149-AC50-8606765FB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="" xmlns:a16="http://schemas.microsoft.com/office/drawing/2014/main" id="{4DA4EAEB-2492-E24F-BD86-4D4507A18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E5B33-2184-E04C-99F0-2ECE6493F4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9152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81A3D830-8BD3-7A48-BBEF-FD4FBE5F8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="" xmlns:a16="http://schemas.microsoft.com/office/drawing/2014/main" id="{0376FF9C-3E18-0B49-AE92-C00A25CEF2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="" xmlns:a16="http://schemas.microsoft.com/office/drawing/2014/main" id="{908D2AE1-3DF1-CB4F-9C87-ECED11D34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="" xmlns:a16="http://schemas.microsoft.com/office/drawing/2014/main" id="{43A81625-36E8-214A-8921-36977D6B0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12B5-5400-9B4F-AB1C-96C494285CB7}" type="datetimeFigureOut">
              <a:rPr kumimoji="1" lang="ja-JP" altLang="en-US" smtClean="0"/>
              <a:t>2019/8/30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="" xmlns:a16="http://schemas.microsoft.com/office/drawing/2014/main" id="{B7758748-F15E-BA4E-8BD8-F2CBE2897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="" xmlns:a16="http://schemas.microsoft.com/office/drawing/2014/main" id="{5B01B4F7-E54A-B84E-8632-475C9B48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E5B33-2184-E04C-99F0-2ECE6493F4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8057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="" xmlns:a16="http://schemas.microsoft.com/office/drawing/2014/main" id="{905B4A51-926A-B045-8A59-74902B319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="" xmlns:a16="http://schemas.microsoft.com/office/drawing/2014/main" id="{41876719-1CF1-E343-BD50-1E387272E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6ECCC82A-596A-C44F-808B-DDEB8B24A7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612B5-5400-9B4F-AB1C-96C494285CB7}" type="datetimeFigureOut">
              <a:rPr kumimoji="1" lang="ja-JP" altLang="en-US" smtClean="0"/>
              <a:t>2019/8/30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="" xmlns:a16="http://schemas.microsoft.com/office/drawing/2014/main" id="{F2A7AEAE-B46C-184A-B00A-7283C260DF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="" xmlns:a16="http://schemas.microsoft.com/office/drawing/2014/main" id="{7C215295-3725-4041-804E-A4EF27224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E5B33-2184-E04C-99F0-2ECE6493F4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638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700F130D-534E-BC4A-91FB-5E73FBBFA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Osaka Regular-Mono" panose="020B0600000000000000" pitchFamily="34" charset="-128"/>
                <a:ea typeface="Osaka Regular-Mono" panose="020B0600000000000000" pitchFamily="34" charset="-128"/>
              </a:rPr>
              <a:t>アプリケーション構成</a:t>
            </a:r>
            <a:endParaRPr kumimoji="1" lang="ja-JP" altLang="en-US">
              <a:latin typeface="Osaka Regular-Mono" panose="020B0600000000000000" pitchFamily="34" charset="-128"/>
              <a:ea typeface="Osaka Regular-Mono" panose="020B0600000000000000" pitchFamily="34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="" xmlns:a16="http://schemas.microsoft.com/office/drawing/2014/main" id="{C387B716-EA22-D744-A003-1D2B7828718F}"/>
              </a:ext>
            </a:extLst>
          </p:cNvPr>
          <p:cNvSpPr/>
          <p:nvPr/>
        </p:nvSpPr>
        <p:spPr>
          <a:xfrm>
            <a:off x="1376736" y="2661008"/>
            <a:ext cx="3164441" cy="2517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>
                <a:latin typeface="Osaka Regular-Mono" panose="020B0600000000000000" pitchFamily="34" charset="-128"/>
                <a:ea typeface="Osaka Regular-Mono" panose="020B0600000000000000" pitchFamily="34" charset="-128"/>
              </a:rPr>
              <a:t>クライアント</a:t>
            </a:r>
          </a:p>
        </p:txBody>
      </p:sp>
      <p:pic>
        <p:nvPicPr>
          <p:cNvPr id="6" name="図 5">
            <a:extLst>
              <a:ext uri="{FF2B5EF4-FFF2-40B4-BE49-F238E27FC236}">
                <a16:creationId xmlns="" xmlns:a16="http://schemas.microsoft.com/office/drawing/2014/main" id="{E74C6AF5-0A8E-374C-ACC3-CA64C81D0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00" y="4836859"/>
            <a:ext cx="1599272" cy="1607308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="" xmlns:a16="http://schemas.microsoft.com/office/drawing/2014/main" id="{CD8EF8F1-AD8C-0C4A-AA2D-FA9554CE0A34}"/>
              </a:ext>
            </a:extLst>
          </p:cNvPr>
          <p:cNvSpPr txBox="1"/>
          <p:nvPr/>
        </p:nvSpPr>
        <p:spPr>
          <a:xfrm>
            <a:off x="2116417" y="4505443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Osaka Regular-Mono" panose="020B0600000000000000" pitchFamily="34" charset="-128"/>
                <a:ea typeface="Osaka Regular-Mono" panose="020B0600000000000000" pitchFamily="34" charset="-128"/>
              </a:rPr>
              <a:t>React + Redux</a:t>
            </a:r>
            <a:endParaRPr kumimoji="1" lang="ja-JP" altLang="en-US">
              <a:latin typeface="Osaka Regular-Mono" panose="020B0600000000000000" pitchFamily="34" charset="-128"/>
              <a:ea typeface="Osaka Regular-Mono" panose="020B0600000000000000" pitchFamily="34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="" xmlns:a16="http://schemas.microsoft.com/office/drawing/2014/main" id="{F495B445-FC3A-5247-9C37-895F4AB8A9D6}"/>
              </a:ext>
            </a:extLst>
          </p:cNvPr>
          <p:cNvSpPr/>
          <p:nvPr/>
        </p:nvSpPr>
        <p:spPr>
          <a:xfrm>
            <a:off x="6698751" y="1690688"/>
            <a:ext cx="4469258" cy="475347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>
                <a:latin typeface="Osaka Regular-Mono" panose="020B0600000000000000" pitchFamily="34" charset="-128"/>
                <a:ea typeface="Osaka Regular-Mono" panose="020B0600000000000000" pitchFamily="34" charset="-128"/>
              </a:rPr>
              <a:t>バックエンド</a:t>
            </a:r>
          </a:p>
        </p:txBody>
      </p:sp>
      <p:grpSp>
        <p:nvGrpSpPr>
          <p:cNvPr id="24" name="グループ化 23">
            <a:extLst>
              <a:ext uri="{FF2B5EF4-FFF2-40B4-BE49-F238E27FC236}">
                <a16:creationId xmlns="" xmlns:a16="http://schemas.microsoft.com/office/drawing/2014/main" id="{4EFB32C9-B3F2-B543-B508-5BC4A0C33787}"/>
              </a:ext>
            </a:extLst>
          </p:cNvPr>
          <p:cNvGrpSpPr/>
          <p:nvPr/>
        </p:nvGrpSpPr>
        <p:grpSpPr>
          <a:xfrm>
            <a:off x="7473780" y="2178408"/>
            <a:ext cx="1397000" cy="851932"/>
            <a:chOff x="7473780" y="2178408"/>
            <a:chExt cx="1397000" cy="851932"/>
          </a:xfrm>
        </p:grpSpPr>
        <p:pic>
          <p:nvPicPr>
            <p:cNvPr id="19" name="図 18">
              <a:extLst>
                <a:ext uri="{FF2B5EF4-FFF2-40B4-BE49-F238E27FC236}">
                  <a16:creationId xmlns="" xmlns:a16="http://schemas.microsoft.com/office/drawing/2014/main" id="{DAAAB0CC-7FF7-864D-A72C-2CFC08CB89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73780" y="2178408"/>
              <a:ext cx="1397000" cy="482600"/>
            </a:xfrm>
            <a:prstGeom prst="rect">
              <a:avLst/>
            </a:prstGeom>
          </p:spPr>
        </p:pic>
        <p:sp>
          <p:nvSpPr>
            <p:cNvPr id="23" name="テキスト ボックス 22">
              <a:extLst>
                <a:ext uri="{FF2B5EF4-FFF2-40B4-BE49-F238E27FC236}">
                  <a16:creationId xmlns="" xmlns:a16="http://schemas.microsoft.com/office/drawing/2014/main" id="{2599229A-2141-954A-8C0C-EC2C6F624FEB}"/>
                </a:ext>
              </a:extLst>
            </p:cNvPr>
            <p:cNvSpPr txBox="1"/>
            <p:nvPr/>
          </p:nvSpPr>
          <p:spPr>
            <a:xfrm>
              <a:off x="7700035" y="266100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Osaka Regular-Mono" panose="020B0600000000000000" pitchFamily="34" charset="-128"/>
                  <a:ea typeface="Osaka Regular-Mono" panose="020B0600000000000000" pitchFamily="34" charset="-128"/>
                </a:rPr>
                <a:t>Go</a:t>
              </a:r>
              <a:r>
                <a:rPr kumimoji="1" lang="ja-JP" altLang="en-US">
                  <a:latin typeface="Osaka Regular-Mono" panose="020B0600000000000000" pitchFamily="34" charset="-128"/>
                  <a:ea typeface="Osaka Regular-Mono" panose="020B0600000000000000" pitchFamily="34" charset="-128"/>
                </a:rPr>
                <a:t>言語</a:t>
              </a:r>
            </a:p>
          </p:txBody>
        </p:sp>
      </p:grpSp>
      <p:sp>
        <p:nvSpPr>
          <p:cNvPr id="27" name="正方形/長方形 26">
            <a:extLst>
              <a:ext uri="{FF2B5EF4-FFF2-40B4-BE49-F238E27FC236}">
                <a16:creationId xmlns="" xmlns:a16="http://schemas.microsoft.com/office/drawing/2014/main" id="{28C8A632-8C0E-F547-B1CA-3A254CCB0D93}"/>
              </a:ext>
            </a:extLst>
          </p:cNvPr>
          <p:cNvSpPr/>
          <p:nvPr/>
        </p:nvSpPr>
        <p:spPr>
          <a:xfrm>
            <a:off x="7203494" y="3323167"/>
            <a:ext cx="3534310" cy="775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latin typeface="Osaka Regular-Mono" panose="020B0600000000000000" pitchFamily="34" charset="-128"/>
                <a:ea typeface="Osaka Regular-Mono" panose="020B0600000000000000" pitchFamily="34" charset="-128"/>
              </a:rPr>
              <a:t>バックエンドシステム</a:t>
            </a:r>
            <a:r>
              <a:rPr lang="en-US" altLang="ja-JP" dirty="0">
                <a:latin typeface="Osaka Regular-Mono" panose="020B0600000000000000" pitchFamily="34" charset="-128"/>
                <a:ea typeface="Osaka Regular-Mono" panose="020B0600000000000000" pitchFamily="34" charset="-128"/>
              </a:rPr>
              <a:t> A</a:t>
            </a:r>
            <a:endParaRPr kumimoji="1" lang="ja-JP" altLang="en-US">
              <a:latin typeface="Osaka Regular-Mono" panose="020B0600000000000000" pitchFamily="34" charset="-128"/>
              <a:ea typeface="Osaka Regular-Mono" panose="020B0600000000000000" pitchFamily="34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="" xmlns:a16="http://schemas.microsoft.com/office/drawing/2014/main" id="{4AFE4D91-14B1-7E40-98CA-7283448ED3D6}"/>
              </a:ext>
            </a:extLst>
          </p:cNvPr>
          <p:cNvSpPr/>
          <p:nvPr/>
        </p:nvSpPr>
        <p:spPr>
          <a:xfrm>
            <a:off x="7203494" y="4305764"/>
            <a:ext cx="3534310" cy="7750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latin typeface="Osaka Regular-Mono" panose="020B0600000000000000" pitchFamily="34" charset="-128"/>
                <a:ea typeface="Osaka Regular-Mono" panose="020B0600000000000000" pitchFamily="34" charset="-128"/>
              </a:rPr>
              <a:t>バックエンドシステム</a:t>
            </a:r>
            <a:r>
              <a:rPr lang="en-US" altLang="ja-JP" dirty="0">
                <a:latin typeface="Osaka Regular-Mono" panose="020B0600000000000000" pitchFamily="34" charset="-128"/>
                <a:ea typeface="Osaka Regular-Mono" panose="020B0600000000000000" pitchFamily="34" charset="-128"/>
              </a:rPr>
              <a:t> B</a:t>
            </a:r>
            <a:endParaRPr kumimoji="1" lang="ja-JP" altLang="en-US">
              <a:latin typeface="Osaka Regular-Mono" panose="020B0600000000000000" pitchFamily="34" charset="-128"/>
              <a:ea typeface="Osaka Regular-Mono" panose="020B0600000000000000" pitchFamily="34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="" xmlns:a16="http://schemas.microsoft.com/office/drawing/2014/main" id="{EAD14A2F-0AA0-864A-88A5-A0CD2DB758FF}"/>
              </a:ext>
            </a:extLst>
          </p:cNvPr>
          <p:cNvSpPr/>
          <p:nvPr/>
        </p:nvSpPr>
        <p:spPr>
          <a:xfrm>
            <a:off x="7203494" y="5288361"/>
            <a:ext cx="3534310" cy="7750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latin typeface="Osaka Regular-Mono" panose="020B0600000000000000" pitchFamily="34" charset="-128"/>
                <a:ea typeface="Osaka Regular-Mono" panose="020B0600000000000000" pitchFamily="34" charset="-128"/>
              </a:rPr>
              <a:t>バックエンドシステム</a:t>
            </a:r>
            <a:r>
              <a:rPr lang="en-US" altLang="ja-JP" dirty="0">
                <a:latin typeface="Osaka Regular-Mono" panose="020B0600000000000000" pitchFamily="34" charset="-128"/>
                <a:ea typeface="Osaka Regular-Mono" panose="020B0600000000000000" pitchFamily="34" charset="-128"/>
              </a:rPr>
              <a:t> C</a:t>
            </a:r>
            <a:endParaRPr kumimoji="1" lang="ja-JP" altLang="en-US">
              <a:latin typeface="Osaka Regular-Mono" panose="020B0600000000000000" pitchFamily="34" charset="-128"/>
              <a:ea typeface="Osaka Regular-Mono" panose="020B0600000000000000" pitchFamily="34" charset="-128"/>
            </a:endParaRPr>
          </a:p>
        </p:txBody>
      </p:sp>
      <p:cxnSp>
        <p:nvCxnSpPr>
          <p:cNvPr id="31" name="カギ線コネクタ 30">
            <a:extLst>
              <a:ext uri="{FF2B5EF4-FFF2-40B4-BE49-F238E27FC236}">
                <a16:creationId xmlns="" xmlns:a16="http://schemas.microsoft.com/office/drawing/2014/main" id="{2A2644E9-8357-5545-BD0A-C9429CD23CB2}"/>
              </a:ext>
            </a:extLst>
          </p:cNvPr>
          <p:cNvCxnSpPr>
            <a:stCxn id="4" idx="3"/>
            <a:endCxn id="27" idx="1"/>
          </p:cNvCxnSpPr>
          <p:nvPr/>
        </p:nvCxnSpPr>
        <p:spPr>
          <a:xfrm flipV="1">
            <a:off x="4541177" y="3710681"/>
            <a:ext cx="2662317" cy="208911"/>
          </a:xfrm>
          <a:prstGeom prst="bentConnector3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カギ線コネクタ 31">
            <a:extLst>
              <a:ext uri="{FF2B5EF4-FFF2-40B4-BE49-F238E27FC236}">
                <a16:creationId xmlns="" xmlns:a16="http://schemas.microsoft.com/office/drawing/2014/main" id="{B36DE84D-0718-CB4A-957C-B21416A3D7C3}"/>
              </a:ext>
            </a:extLst>
          </p:cNvPr>
          <p:cNvCxnSpPr>
            <a:cxnSpLocks/>
            <a:stCxn id="4" idx="3"/>
            <a:endCxn id="28" idx="1"/>
          </p:cNvCxnSpPr>
          <p:nvPr/>
        </p:nvCxnSpPr>
        <p:spPr>
          <a:xfrm>
            <a:off x="4541177" y="3919592"/>
            <a:ext cx="2662317" cy="773686"/>
          </a:xfrm>
          <a:prstGeom prst="bentConnector3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カギ線コネクタ 34">
            <a:extLst>
              <a:ext uri="{FF2B5EF4-FFF2-40B4-BE49-F238E27FC236}">
                <a16:creationId xmlns="" xmlns:a16="http://schemas.microsoft.com/office/drawing/2014/main" id="{F1623023-9A3A-6249-B7BB-5A59640F5D9D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541177" y="3919592"/>
            <a:ext cx="2662317" cy="1756282"/>
          </a:xfrm>
          <a:prstGeom prst="bentConnector3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="" xmlns:a16="http://schemas.microsoft.com/office/drawing/2014/main" id="{8BE4F497-EDD8-684B-ADE9-BF4A44D2B018}"/>
              </a:ext>
            </a:extLst>
          </p:cNvPr>
          <p:cNvSpPr txBox="1"/>
          <p:nvPr/>
        </p:nvSpPr>
        <p:spPr>
          <a:xfrm>
            <a:off x="5238722" y="31850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Osaka Regular-Mono" panose="020B0600000000000000" pitchFamily="34" charset="-128"/>
                <a:ea typeface="Osaka Regular-Mono" panose="020B0600000000000000" pitchFamily="34" charset="-128"/>
              </a:rPr>
              <a:t>gRPC</a:t>
            </a:r>
            <a:endParaRPr kumimoji="1" lang="ja-JP" altLang="en-US">
              <a:latin typeface="Osaka Regular-Mono" panose="020B0600000000000000" pitchFamily="34" charset="-128"/>
              <a:ea typeface="Osaka Regular-Mono" panose="020B0600000000000000" pitchFamily="34" charset="-128"/>
            </a:endParaRPr>
          </a:p>
        </p:txBody>
      </p:sp>
      <p:grpSp>
        <p:nvGrpSpPr>
          <p:cNvPr id="30" name="グループ化 29">
            <a:extLst>
              <a:ext uri="{FF2B5EF4-FFF2-40B4-BE49-F238E27FC236}">
                <a16:creationId xmlns="" xmlns:a16="http://schemas.microsoft.com/office/drawing/2014/main" id="{19B04C72-F854-4A46-ABAE-C9F9FFE1073B}"/>
              </a:ext>
            </a:extLst>
          </p:cNvPr>
          <p:cNvGrpSpPr/>
          <p:nvPr/>
        </p:nvGrpSpPr>
        <p:grpSpPr>
          <a:xfrm>
            <a:off x="1743936" y="3254900"/>
            <a:ext cx="2430041" cy="1120471"/>
            <a:chOff x="1487051" y="2695608"/>
            <a:chExt cx="2430041" cy="1120471"/>
          </a:xfrm>
        </p:grpSpPr>
        <p:pic>
          <p:nvPicPr>
            <p:cNvPr id="33" name="グラフィックス 32">
              <a:extLst>
                <a:ext uri="{FF2B5EF4-FFF2-40B4-BE49-F238E27FC236}">
                  <a16:creationId xmlns="" xmlns:a16="http://schemas.microsoft.com/office/drawing/2014/main" id="{0B23B1AA-2CE5-8040-B3A5-0B0ABC6E94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87051" y="2695608"/>
              <a:ext cx="1191799" cy="1051587"/>
            </a:xfrm>
            <a:prstGeom prst="rect">
              <a:avLst/>
            </a:prstGeom>
          </p:spPr>
        </p:pic>
        <p:pic>
          <p:nvPicPr>
            <p:cNvPr id="34" name="図 33">
              <a:extLst>
                <a:ext uri="{FF2B5EF4-FFF2-40B4-BE49-F238E27FC236}">
                  <a16:creationId xmlns="" xmlns:a16="http://schemas.microsoft.com/office/drawing/2014/main" id="{6BB522F5-51D7-5841-A2EA-45E426298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82545" y="2699749"/>
              <a:ext cx="1234547" cy="11163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0004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700F130D-534E-BC4A-91FB-5E73FBBFA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Osaka Regular-Mono" panose="020B0600000000000000" pitchFamily="34" charset="-128"/>
                <a:ea typeface="Osaka Regular-Mono" panose="020B0600000000000000" pitchFamily="34" charset="-128"/>
              </a:rPr>
              <a:t>サンプルフロー</a:t>
            </a:r>
            <a:endParaRPr kumimoji="1" lang="ja-JP" altLang="en-US">
              <a:latin typeface="Osaka Regular-Mono" panose="020B0600000000000000" pitchFamily="34" charset="-128"/>
              <a:ea typeface="Osaka Regular-Mono" panose="020B0600000000000000" pitchFamily="34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="" xmlns:a16="http://schemas.microsoft.com/office/drawing/2014/main" id="{E74C6AF5-0A8E-374C-ACC3-CA64C81D0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47" y="5120025"/>
            <a:ext cx="1599272" cy="1607308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="" xmlns:a16="http://schemas.microsoft.com/office/drawing/2014/main" id="{C387B716-EA22-D744-A003-1D2B7828718F}"/>
              </a:ext>
            </a:extLst>
          </p:cNvPr>
          <p:cNvSpPr/>
          <p:nvPr/>
        </p:nvSpPr>
        <p:spPr>
          <a:xfrm>
            <a:off x="1187227" y="2077255"/>
            <a:ext cx="2983248" cy="23730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>
                <a:latin typeface="Osaka Regular-Mono" panose="020B0600000000000000" pitchFamily="34" charset="-128"/>
                <a:ea typeface="Osaka Regular-Mono" panose="020B0600000000000000" pitchFamily="34" charset="-128"/>
              </a:rPr>
              <a:t>クライアント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="" xmlns:a16="http://schemas.microsoft.com/office/drawing/2014/main" id="{CD8EF8F1-AD8C-0C4A-AA2D-FA9554CE0A34}"/>
              </a:ext>
            </a:extLst>
          </p:cNvPr>
          <p:cNvSpPr txBox="1"/>
          <p:nvPr/>
        </p:nvSpPr>
        <p:spPr>
          <a:xfrm>
            <a:off x="1884555" y="3816079"/>
            <a:ext cx="1588591" cy="3481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Osaka Regular-Mono" panose="020B0600000000000000" pitchFamily="34" charset="-128"/>
                <a:ea typeface="Osaka Regular-Mono" panose="020B0600000000000000" pitchFamily="34" charset="-128"/>
              </a:rPr>
              <a:t>React + Redux</a:t>
            </a:r>
            <a:endParaRPr kumimoji="1" lang="ja-JP" altLang="en-US">
              <a:latin typeface="Osaka Regular-Mono" panose="020B0600000000000000" pitchFamily="34" charset="-128"/>
              <a:ea typeface="Osaka Regular-Mono" panose="020B0600000000000000" pitchFamily="34" charset="-128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="" xmlns:a16="http://schemas.microsoft.com/office/drawing/2014/main" id="{28C8A632-8C0E-F547-B1CA-3A254CCB0D93}"/>
              </a:ext>
            </a:extLst>
          </p:cNvPr>
          <p:cNvSpPr/>
          <p:nvPr/>
        </p:nvSpPr>
        <p:spPr>
          <a:xfrm>
            <a:off x="8278532" y="2030112"/>
            <a:ext cx="3534310" cy="775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latin typeface="Osaka Regular-Mono" panose="020B0600000000000000" pitchFamily="34" charset="-128"/>
                <a:ea typeface="Osaka Regular-Mono" panose="020B0600000000000000" pitchFamily="34" charset="-128"/>
              </a:rPr>
              <a:t>バックエンドシステム</a:t>
            </a:r>
            <a:r>
              <a:rPr lang="en-US" altLang="ja-JP" dirty="0">
                <a:latin typeface="Osaka Regular-Mono" panose="020B0600000000000000" pitchFamily="34" charset="-128"/>
                <a:ea typeface="Osaka Regular-Mono" panose="020B0600000000000000" pitchFamily="34" charset="-128"/>
              </a:rPr>
              <a:t> A</a:t>
            </a:r>
            <a:endParaRPr kumimoji="1" lang="ja-JP" altLang="en-US">
              <a:latin typeface="Osaka Regular-Mono" panose="020B0600000000000000" pitchFamily="34" charset="-128"/>
              <a:ea typeface="Osaka Regular-Mono" panose="020B0600000000000000" pitchFamily="34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="" xmlns:a16="http://schemas.microsoft.com/office/drawing/2014/main" id="{4AFE4D91-14B1-7E40-98CA-7283448ED3D6}"/>
              </a:ext>
            </a:extLst>
          </p:cNvPr>
          <p:cNvSpPr/>
          <p:nvPr/>
        </p:nvSpPr>
        <p:spPr>
          <a:xfrm>
            <a:off x="8278532" y="3667031"/>
            <a:ext cx="3534310" cy="7750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latin typeface="Osaka Regular-Mono" panose="020B0600000000000000" pitchFamily="34" charset="-128"/>
                <a:ea typeface="Osaka Regular-Mono" panose="020B0600000000000000" pitchFamily="34" charset="-128"/>
              </a:rPr>
              <a:t>バックエンドシステム</a:t>
            </a:r>
            <a:r>
              <a:rPr lang="en-US" altLang="ja-JP" dirty="0">
                <a:latin typeface="Osaka Regular-Mono" panose="020B0600000000000000" pitchFamily="34" charset="-128"/>
                <a:ea typeface="Osaka Regular-Mono" panose="020B0600000000000000" pitchFamily="34" charset="-128"/>
              </a:rPr>
              <a:t> B</a:t>
            </a:r>
            <a:endParaRPr kumimoji="1" lang="ja-JP" altLang="en-US">
              <a:latin typeface="Osaka Regular-Mono" panose="020B0600000000000000" pitchFamily="34" charset="-128"/>
              <a:ea typeface="Osaka Regular-Mono" panose="020B0600000000000000" pitchFamily="34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="" xmlns:a16="http://schemas.microsoft.com/office/drawing/2014/main" id="{EAD14A2F-0AA0-864A-88A5-A0CD2DB758FF}"/>
              </a:ext>
            </a:extLst>
          </p:cNvPr>
          <p:cNvSpPr/>
          <p:nvPr/>
        </p:nvSpPr>
        <p:spPr>
          <a:xfrm>
            <a:off x="8278532" y="5288361"/>
            <a:ext cx="3534310" cy="7750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latin typeface="Osaka Regular-Mono" panose="020B0600000000000000" pitchFamily="34" charset="-128"/>
                <a:ea typeface="Osaka Regular-Mono" panose="020B0600000000000000" pitchFamily="34" charset="-128"/>
              </a:rPr>
              <a:t>バックエンドシステム</a:t>
            </a:r>
            <a:r>
              <a:rPr lang="en-US" altLang="ja-JP" dirty="0">
                <a:latin typeface="Osaka Regular-Mono" panose="020B0600000000000000" pitchFamily="34" charset="-128"/>
                <a:ea typeface="Osaka Regular-Mono" panose="020B0600000000000000" pitchFamily="34" charset="-128"/>
              </a:rPr>
              <a:t> C</a:t>
            </a:r>
            <a:endParaRPr kumimoji="1" lang="ja-JP" altLang="en-US">
              <a:latin typeface="Osaka Regular-Mono" panose="020B0600000000000000" pitchFamily="34" charset="-128"/>
              <a:ea typeface="Osaka Regular-Mono" panose="020B0600000000000000" pitchFamily="34" charset="-128"/>
            </a:endParaRPr>
          </a:p>
        </p:txBody>
      </p:sp>
      <p:cxnSp>
        <p:nvCxnSpPr>
          <p:cNvPr id="35" name="カギ線コネクタ 34">
            <a:extLst>
              <a:ext uri="{FF2B5EF4-FFF2-40B4-BE49-F238E27FC236}">
                <a16:creationId xmlns="" xmlns:a16="http://schemas.microsoft.com/office/drawing/2014/main" id="{F1623023-9A3A-6249-B7BB-5A59640F5D9D}"/>
              </a:ext>
            </a:extLst>
          </p:cNvPr>
          <p:cNvCxnSpPr>
            <a:cxnSpLocks/>
            <a:stCxn id="4" idx="3"/>
            <a:endCxn id="29" idx="1"/>
          </p:cNvCxnSpPr>
          <p:nvPr/>
        </p:nvCxnSpPr>
        <p:spPr>
          <a:xfrm>
            <a:off x="4170475" y="3263774"/>
            <a:ext cx="4108057" cy="2412101"/>
          </a:xfrm>
          <a:prstGeom prst="bentConnector3">
            <a:avLst/>
          </a:prstGeom>
          <a:ln w="28575">
            <a:solidFill>
              <a:schemeClr val="accent6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円柱 11">
            <a:extLst>
              <a:ext uri="{FF2B5EF4-FFF2-40B4-BE49-F238E27FC236}">
                <a16:creationId xmlns="" xmlns:a16="http://schemas.microsoft.com/office/drawing/2014/main" id="{5200F076-E9B9-5940-85B2-7C7545B2B165}"/>
              </a:ext>
            </a:extLst>
          </p:cNvPr>
          <p:cNvSpPr/>
          <p:nvPr/>
        </p:nvSpPr>
        <p:spPr>
          <a:xfrm>
            <a:off x="1780197" y="5376946"/>
            <a:ext cx="1797309" cy="1093465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latin typeface="Osaka Regular-Mono" panose="020B0600000000000000" pitchFamily="34" charset="-128"/>
                <a:ea typeface="Osaka Regular-Mono" panose="020B0600000000000000" pitchFamily="34" charset="-128"/>
              </a:rPr>
              <a:t>sqlite3</a:t>
            </a:r>
            <a:endParaRPr kumimoji="1" lang="ja-JP" altLang="en-US" b="1">
              <a:latin typeface="Osaka Regular-Mono" panose="020B0600000000000000" pitchFamily="34" charset="-128"/>
              <a:ea typeface="Osaka Regular-Mono" panose="020B0600000000000000" pitchFamily="34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="" xmlns:a16="http://schemas.microsoft.com/office/drawing/2014/main" id="{8D0281D7-BBBD-A343-9037-0E85370C39BD}"/>
              </a:ext>
            </a:extLst>
          </p:cNvPr>
          <p:cNvSpPr txBox="1"/>
          <p:nvPr/>
        </p:nvSpPr>
        <p:spPr>
          <a:xfrm>
            <a:off x="4354911" y="1665533"/>
            <a:ext cx="363112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Osaka Regular-Mono" panose="020B0600000000000000" pitchFamily="34" charset="-128"/>
                <a:ea typeface="Osaka Regular-Mono" panose="020B0600000000000000" pitchFamily="34" charset="-128"/>
              </a:rPr>
              <a:t>①</a:t>
            </a:r>
            <a:r>
              <a:rPr lang="ja-JP" altLang="en-US">
                <a:latin typeface="Osaka Regular-Mono" panose="020B0600000000000000" pitchFamily="34" charset="-128"/>
                <a:ea typeface="Osaka Regular-Mono" panose="020B0600000000000000" pitchFamily="34" charset="-128"/>
              </a:rPr>
              <a:t>バックエンドシステム</a:t>
            </a:r>
            <a:r>
              <a:rPr lang="en-US" altLang="ja-JP" dirty="0">
                <a:latin typeface="Osaka Regular-Mono" panose="020B0600000000000000" pitchFamily="34" charset="-128"/>
                <a:ea typeface="Osaka Regular-Mono" panose="020B0600000000000000" pitchFamily="34" charset="-128"/>
              </a:rPr>
              <a:t>A</a:t>
            </a:r>
            <a:r>
              <a:rPr lang="ja-JP" altLang="en-US">
                <a:latin typeface="Osaka Regular-Mono" panose="020B0600000000000000" pitchFamily="34" charset="-128"/>
                <a:ea typeface="Osaka Regular-Mono" panose="020B0600000000000000" pitchFamily="34" charset="-128"/>
              </a:rPr>
              <a:t>から、</a:t>
            </a:r>
            <a:r>
              <a:rPr lang="en-US" altLang="ja-JP" dirty="0">
                <a:latin typeface="Osaka Regular-Mono" panose="020B0600000000000000" pitchFamily="34" charset="-128"/>
                <a:ea typeface="Osaka Regular-Mono" panose="020B0600000000000000" pitchFamily="34" charset="-128"/>
              </a:rPr>
              <a:t> </a:t>
            </a:r>
          </a:p>
          <a:p>
            <a:r>
              <a:rPr lang="ja-JP" altLang="en-US">
                <a:latin typeface="Osaka Regular-Mono" panose="020B0600000000000000" pitchFamily="34" charset="-128"/>
                <a:ea typeface="Osaka Regular-Mono" panose="020B0600000000000000" pitchFamily="34" charset="-128"/>
              </a:rPr>
              <a:t>　ユーザの認可情報を取得</a:t>
            </a:r>
            <a:endParaRPr kumimoji="1" lang="ja-JP" altLang="en-US">
              <a:latin typeface="Osaka Regular-Mono" panose="020B0600000000000000" pitchFamily="34" charset="-128"/>
              <a:ea typeface="Osaka Regular-Mono" panose="020B0600000000000000" pitchFamily="34" charset="-128"/>
            </a:endParaRP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="" xmlns:a16="http://schemas.microsoft.com/office/drawing/2014/main" id="{FA52A08F-ACEF-9242-A013-98E9F8F1CB91}"/>
              </a:ext>
            </a:extLst>
          </p:cNvPr>
          <p:cNvCxnSpPr>
            <a:stCxn id="4" idx="2"/>
            <a:endCxn id="12" idx="1"/>
          </p:cNvCxnSpPr>
          <p:nvPr/>
        </p:nvCxnSpPr>
        <p:spPr>
          <a:xfrm>
            <a:off x="2678851" y="4450292"/>
            <a:ext cx="1" cy="926654"/>
          </a:xfrm>
          <a:prstGeom prst="straightConnector1">
            <a:avLst/>
          </a:prstGeom>
          <a:ln w="28575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="" xmlns:a16="http://schemas.microsoft.com/office/drawing/2014/main" id="{E334C3BD-9EF4-4045-BEEF-BBD2039386E8}"/>
              </a:ext>
            </a:extLst>
          </p:cNvPr>
          <p:cNvSpPr txBox="1"/>
          <p:nvPr/>
        </p:nvSpPr>
        <p:spPr>
          <a:xfrm>
            <a:off x="2712462" y="4592847"/>
            <a:ext cx="3283271" cy="64633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Osaka Regular-Mono" panose="020B0600000000000000" pitchFamily="34" charset="-128"/>
                <a:ea typeface="Osaka Regular-Mono" panose="020B0600000000000000" pitchFamily="34" charset="-128"/>
              </a:rPr>
              <a:t>②</a:t>
            </a:r>
            <a:r>
              <a:rPr kumimoji="1" lang="ja-JP" altLang="en-US">
                <a:latin typeface="Osaka Regular-Mono" panose="020B0600000000000000" pitchFamily="34" charset="-128"/>
                <a:ea typeface="Osaka Regular-Mono" panose="020B0600000000000000" pitchFamily="34" charset="-128"/>
              </a:rPr>
              <a:t>取得した認可情報を元に</a:t>
            </a:r>
            <a:endParaRPr kumimoji="1" lang="en-US" altLang="ja-JP" dirty="0">
              <a:latin typeface="Osaka Regular-Mono" panose="020B0600000000000000" pitchFamily="34" charset="-128"/>
              <a:ea typeface="Osaka Regular-Mono" panose="020B0600000000000000" pitchFamily="34" charset="-128"/>
            </a:endParaRPr>
          </a:p>
          <a:p>
            <a:r>
              <a:rPr lang="ja-JP" altLang="en-US">
                <a:latin typeface="Osaka Regular-Mono" panose="020B0600000000000000" pitchFamily="34" charset="-128"/>
                <a:ea typeface="Osaka Regular-Mono" panose="020B0600000000000000" pitchFamily="34" charset="-128"/>
              </a:rPr>
              <a:t>　ローカル</a:t>
            </a:r>
            <a:r>
              <a:rPr lang="en-US" altLang="ja-JP" dirty="0">
                <a:latin typeface="Osaka Regular-Mono" panose="020B0600000000000000" pitchFamily="34" charset="-128"/>
                <a:ea typeface="Osaka Regular-Mono" panose="020B0600000000000000" pitchFamily="34" charset="-128"/>
              </a:rPr>
              <a:t>DB</a:t>
            </a:r>
            <a:r>
              <a:rPr lang="ja-JP" altLang="en-US">
                <a:latin typeface="Osaka Regular-Mono" panose="020B0600000000000000" pitchFamily="34" charset="-128"/>
                <a:ea typeface="Osaka Regular-Mono" panose="020B0600000000000000" pitchFamily="34" charset="-128"/>
              </a:rPr>
              <a:t>から履歴を検索</a:t>
            </a:r>
            <a:endParaRPr kumimoji="1" lang="ja-JP" altLang="en-US">
              <a:latin typeface="Osaka Regular-Mono" panose="020B0600000000000000" pitchFamily="34" charset="-128"/>
              <a:ea typeface="Osaka Regular-Mono" panose="020B0600000000000000" pitchFamily="34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="" xmlns:a16="http://schemas.microsoft.com/office/drawing/2014/main" id="{37C88199-9025-E342-80B3-449781C6F01E}"/>
              </a:ext>
            </a:extLst>
          </p:cNvPr>
          <p:cNvSpPr txBox="1"/>
          <p:nvPr/>
        </p:nvSpPr>
        <p:spPr>
          <a:xfrm>
            <a:off x="6344398" y="4577527"/>
            <a:ext cx="2723823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Osaka Regular-Mono" panose="020B0600000000000000" pitchFamily="34" charset="-128"/>
                <a:ea typeface="Osaka Regular-Mono" panose="020B0600000000000000" pitchFamily="34" charset="-128"/>
              </a:rPr>
              <a:t>③</a:t>
            </a:r>
            <a:r>
              <a:rPr lang="ja-JP" altLang="en-US">
                <a:latin typeface="Osaka Regular-Mono" panose="020B0600000000000000" pitchFamily="34" charset="-128"/>
                <a:ea typeface="Osaka Regular-Mono" panose="020B0600000000000000" pitchFamily="34" charset="-128"/>
              </a:rPr>
              <a:t>履歴情報から</a:t>
            </a:r>
            <a:endParaRPr lang="en-US" altLang="ja-JP" dirty="0">
              <a:latin typeface="Osaka Regular-Mono" panose="020B0600000000000000" pitchFamily="34" charset="-128"/>
              <a:ea typeface="Osaka Regular-Mono" panose="020B0600000000000000" pitchFamily="34" charset="-128"/>
            </a:endParaRPr>
          </a:p>
          <a:p>
            <a:r>
              <a:rPr lang="ja-JP" altLang="en-US">
                <a:latin typeface="Osaka Regular-Mono" panose="020B0600000000000000" pitchFamily="34" charset="-128"/>
                <a:ea typeface="Osaka Regular-Mono" panose="020B0600000000000000" pitchFamily="34" charset="-128"/>
              </a:rPr>
              <a:t>　リコメンド情報を取得</a:t>
            </a:r>
            <a:endParaRPr kumimoji="1" lang="ja-JP" altLang="en-US">
              <a:latin typeface="Osaka Regular-Mono" panose="020B0600000000000000" pitchFamily="34" charset="-128"/>
              <a:ea typeface="Osaka Regular-Mono" panose="020B0600000000000000" pitchFamily="34" charset="-128"/>
            </a:endParaRPr>
          </a:p>
        </p:txBody>
      </p:sp>
      <p:cxnSp>
        <p:nvCxnSpPr>
          <p:cNvPr id="32" name="カギ線コネクタ 31">
            <a:extLst>
              <a:ext uri="{FF2B5EF4-FFF2-40B4-BE49-F238E27FC236}">
                <a16:creationId xmlns="" xmlns:a16="http://schemas.microsoft.com/office/drawing/2014/main" id="{B36DE84D-0718-CB4A-957C-B21416A3D7C3}"/>
              </a:ext>
            </a:extLst>
          </p:cNvPr>
          <p:cNvCxnSpPr>
            <a:cxnSpLocks/>
            <a:stCxn id="4" idx="3"/>
            <a:endCxn id="28" idx="1"/>
          </p:cNvCxnSpPr>
          <p:nvPr/>
        </p:nvCxnSpPr>
        <p:spPr>
          <a:xfrm>
            <a:off x="4170475" y="3263774"/>
            <a:ext cx="4108057" cy="790771"/>
          </a:xfrm>
          <a:prstGeom prst="bentConnector3">
            <a:avLst/>
          </a:prstGeom>
          <a:ln w="28575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カギ線コネクタ 30">
            <a:extLst>
              <a:ext uri="{FF2B5EF4-FFF2-40B4-BE49-F238E27FC236}">
                <a16:creationId xmlns="" xmlns:a16="http://schemas.microsoft.com/office/drawing/2014/main" id="{2A2644E9-8357-5545-BD0A-C9429CD23CB2}"/>
              </a:ext>
            </a:extLst>
          </p:cNvPr>
          <p:cNvCxnSpPr>
            <a:cxnSpLocks/>
            <a:stCxn id="4" idx="3"/>
            <a:endCxn id="27" idx="1"/>
          </p:cNvCxnSpPr>
          <p:nvPr/>
        </p:nvCxnSpPr>
        <p:spPr>
          <a:xfrm flipV="1">
            <a:off x="4170475" y="2417626"/>
            <a:ext cx="4108057" cy="846148"/>
          </a:xfrm>
          <a:prstGeom prst="bentConnector3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グループ化 8">
            <a:extLst>
              <a:ext uri="{FF2B5EF4-FFF2-40B4-BE49-F238E27FC236}">
                <a16:creationId xmlns="" xmlns:a16="http://schemas.microsoft.com/office/drawing/2014/main" id="{E6DCC055-1C1B-FB42-AA3E-D2CF18F5B653}"/>
              </a:ext>
            </a:extLst>
          </p:cNvPr>
          <p:cNvGrpSpPr/>
          <p:nvPr/>
        </p:nvGrpSpPr>
        <p:grpSpPr>
          <a:xfrm>
            <a:off x="1487051" y="2695608"/>
            <a:ext cx="2430041" cy="1120471"/>
            <a:chOff x="1487051" y="2695608"/>
            <a:chExt cx="2430041" cy="1120471"/>
          </a:xfrm>
        </p:grpSpPr>
        <p:pic>
          <p:nvPicPr>
            <p:cNvPr id="5" name="グラフィックス 4">
              <a:extLst>
                <a:ext uri="{FF2B5EF4-FFF2-40B4-BE49-F238E27FC236}">
                  <a16:creationId xmlns="" xmlns:a16="http://schemas.microsoft.com/office/drawing/2014/main" id="{88230956-ADFE-4E4C-B968-E1A52F950F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87051" y="2695608"/>
              <a:ext cx="1191799" cy="1051587"/>
            </a:xfrm>
            <a:prstGeom prst="rect">
              <a:avLst/>
            </a:prstGeom>
          </p:spPr>
        </p:pic>
        <p:pic>
          <p:nvPicPr>
            <p:cNvPr id="8" name="図 7">
              <a:extLst>
                <a:ext uri="{FF2B5EF4-FFF2-40B4-BE49-F238E27FC236}">
                  <a16:creationId xmlns="" xmlns:a16="http://schemas.microsoft.com/office/drawing/2014/main" id="{4D45CA7F-9A21-7D4D-BC5A-4C22BD6697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82545" y="2699749"/>
              <a:ext cx="1234547" cy="11163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8152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ユーザー設定</PresentationFormat>
  <Paragraphs>22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テーマ</vt:lpstr>
      <vt:lpstr>アプリケーション構成</vt:lpstr>
      <vt:lpstr>サンプルフロー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2019-08-29T22:38:45Z</dcterms:created>
  <dcterms:modified xsi:type="dcterms:W3CDTF">2019-08-29T22:39:01Z</dcterms:modified>
</cp:coreProperties>
</file>