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427" r:id="rId2"/>
    <p:sldId id="455" r:id="rId3"/>
    <p:sldId id="456" r:id="rId4"/>
    <p:sldId id="457" r:id="rId5"/>
    <p:sldId id="458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CC"/>
    <a:srgbClr val="FFFF99"/>
    <a:srgbClr val="FFFFCC"/>
    <a:srgbClr val="FFCDE1"/>
    <a:srgbClr val="D4F6FA"/>
    <a:srgbClr val="FFE8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59" autoAdjust="0"/>
    <p:restoredTop sz="94660"/>
  </p:normalViewPr>
  <p:slideViewPr>
    <p:cSldViewPr>
      <p:cViewPr varScale="1">
        <p:scale>
          <a:sx n="110" d="100"/>
          <a:sy n="110" d="100"/>
        </p:scale>
        <p:origin x="-180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日付プレースホルダー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 dirty="0"/>
          </a:p>
        </p:txBody>
      </p:sp>
      <p:sp>
        <p:nvSpPr>
          <p:cNvPr id="12" name="フッター プレースホルダー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362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4735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32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597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3352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サブ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467545" y="1484313"/>
            <a:ext cx="8208144" cy="64928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4"/>
          </p:nvPr>
        </p:nvSpPr>
        <p:spPr>
          <a:xfrm>
            <a:off x="468313" y="2205038"/>
            <a:ext cx="8207375" cy="4103687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15432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44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0680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199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0055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474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2017-04-01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0613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2" r:id="rId5"/>
    <p:sldLayoutId id="2147483653" r:id="rId6"/>
    <p:sldLayoutId id="2147483656" r:id="rId7"/>
    <p:sldLayoutId id="2147483657" r:id="rId8"/>
    <p:sldLayoutId id="2147483658" r:id="rId9"/>
    <p:sldLayoutId id="2147483659" r:id="rId10"/>
    <p:sldLayoutId id="2147483655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kumimoji="1"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12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jpe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ja-JP" altLang="en-US" sz="3600" dirty="0" smtClean="0"/>
              <a:t>全体</a:t>
            </a:r>
            <a:r>
              <a:rPr lang="ja-JP" altLang="en-US" sz="3600" dirty="0"/>
              <a:t>構成</a:t>
            </a:r>
            <a:endParaRPr kumimoji="1" lang="ja-JP" altLang="en-US" sz="3600" dirty="0"/>
          </a:p>
        </p:txBody>
      </p:sp>
      <p:sp>
        <p:nvSpPr>
          <p:cNvPr id="36" name="AutoShape 22" descr="Elasticsearc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60" name="Picture 10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9239" y="3116423"/>
            <a:ext cx="720080" cy="800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" name="正方形/長方形 61"/>
          <p:cNvSpPr/>
          <p:nvPr/>
        </p:nvSpPr>
        <p:spPr>
          <a:xfrm>
            <a:off x="5940152" y="2957343"/>
            <a:ext cx="1062661" cy="1008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管理画面</a:t>
            </a:r>
          </a:p>
        </p:txBody>
      </p:sp>
      <p:sp>
        <p:nvSpPr>
          <p:cNvPr id="63" name="正方形/長方形 62"/>
          <p:cNvSpPr/>
          <p:nvPr/>
        </p:nvSpPr>
        <p:spPr>
          <a:xfrm>
            <a:off x="3357489" y="2359317"/>
            <a:ext cx="1062661" cy="1008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REST API</a:t>
            </a:r>
          </a:p>
          <a:p>
            <a:pPr algn="ctr"/>
            <a:r>
              <a:rPr kumimoji="1" lang="ja-JP" altLang="en-US" sz="1200" dirty="0" smtClean="0"/>
              <a:t>サーバ</a:t>
            </a:r>
          </a:p>
        </p:txBody>
      </p:sp>
      <p:sp>
        <p:nvSpPr>
          <p:cNvPr id="66" name="正方形/長方形 65"/>
          <p:cNvSpPr/>
          <p:nvPr/>
        </p:nvSpPr>
        <p:spPr>
          <a:xfrm>
            <a:off x="3357702" y="3805318"/>
            <a:ext cx="1062661" cy="1008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フロント</a:t>
            </a:r>
            <a:endParaRPr kumimoji="1" lang="en-US" altLang="ja-JP" sz="1200" dirty="0" smtClean="0"/>
          </a:p>
          <a:p>
            <a:pPr algn="ctr"/>
            <a:r>
              <a:rPr kumimoji="1" lang="en-US" altLang="ja-JP" sz="1200" dirty="0" smtClean="0"/>
              <a:t>Web</a:t>
            </a:r>
            <a:endParaRPr kumimoji="1" lang="ja-JP" altLang="en-US" sz="1200" dirty="0" smtClean="0"/>
          </a:p>
        </p:txBody>
      </p:sp>
      <p:pic>
        <p:nvPicPr>
          <p:cNvPr id="7256" name="Picture 88" descr="C:\Users\tie301655\Desktop\いらすとや\smartphone3_ma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2342" y="2075567"/>
            <a:ext cx="861412" cy="128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57" name="Picture 89" descr="C:\Users\tie301655\Desktop\いらすとや\smartphone4_woma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3048" y="2557335"/>
            <a:ext cx="861412" cy="128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079" y="2608531"/>
            <a:ext cx="426185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正方形/長方形 2"/>
          <p:cNvSpPr/>
          <p:nvPr/>
        </p:nvSpPr>
        <p:spPr>
          <a:xfrm>
            <a:off x="2627784" y="1700808"/>
            <a:ext cx="4968552" cy="3384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開発対象システム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85780" y="3884764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アプリ利用者</a:t>
            </a:r>
            <a:endParaRPr kumimoji="1" lang="ja-JP" altLang="en-US" sz="1400" dirty="0"/>
          </a:p>
        </p:txBody>
      </p:sp>
      <p:sp>
        <p:nvSpPr>
          <p:cNvPr id="7" name="角丸四角形 6"/>
          <p:cNvSpPr/>
          <p:nvPr/>
        </p:nvSpPr>
        <p:spPr>
          <a:xfrm>
            <a:off x="1615375" y="3429263"/>
            <a:ext cx="719595" cy="4339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スマホ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アプリ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カギ線コネクタ 9"/>
          <p:cNvCxnSpPr>
            <a:stCxn id="7" idx="3"/>
            <a:endCxn id="63" idx="1"/>
          </p:cNvCxnSpPr>
          <p:nvPr/>
        </p:nvCxnSpPr>
        <p:spPr>
          <a:xfrm flipV="1">
            <a:off x="2334970" y="2863373"/>
            <a:ext cx="1022519" cy="782850"/>
          </a:xfrm>
          <a:prstGeom prst="bentConnector3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カギ線コネクタ 67"/>
          <p:cNvCxnSpPr>
            <a:stCxn id="7" idx="3"/>
            <a:endCxn id="66" idx="1"/>
          </p:cNvCxnSpPr>
          <p:nvPr/>
        </p:nvCxnSpPr>
        <p:spPr>
          <a:xfrm>
            <a:off x="2334970" y="3646223"/>
            <a:ext cx="1022732" cy="663151"/>
          </a:xfrm>
          <a:prstGeom prst="bentConnector3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図 6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295" y="5395940"/>
            <a:ext cx="1420628" cy="1213237"/>
          </a:xfrm>
          <a:prstGeom prst="rect">
            <a:avLst/>
          </a:prstGeom>
        </p:spPr>
      </p:pic>
      <p:pic>
        <p:nvPicPr>
          <p:cNvPr id="7260" name="Picture 92" descr="C:\Users\tie301655\Desktop\いらすとや\kaisya_ma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12361" y="3398872"/>
            <a:ext cx="1084034" cy="1084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カギ線コネクタ 72"/>
          <p:cNvCxnSpPr>
            <a:stCxn id="7260" idx="3"/>
            <a:endCxn id="62" idx="3"/>
          </p:cNvCxnSpPr>
          <p:nvPr/>
        </p:nvCxnSpPr>
        <p:spPr>
          <a:xfrm rot="10800000">
            <a:off x="7002813" y="3461399"/>
            <a:ext cx="809548" cy="479490"/>
          </a:xfrm>
          <a:prstGeom prst="bentConnector3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カギ線コネクタ 75"/>
          <p:cNvCxnSpPr>
            <a:stCxn id="90" idx="2"/>
            <a:endCxn id="69" idx="3"/>
          </p:cNvCxnSpPr>
          <p:nvPr/>
        </p:nvCxnSpPr>
        <p:spPr>
          <a:xfrm rot="5400000">
            <a:off x="7029413" y="4522919"/>
            <a:ext cx="1018150" cy="1941130"/>
          </a:xfrm>
          <a:prstGeom prst="bentConnector2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カギ線コネクタ 78"/>
          <p:cNvCxnSpPr>
            <a:stCxn id="69" idx="1"/>
            <a:endCxn id="5" idx="2"/>
          </p:cNvCxnSpPr>
          <p:nvPr/>
        </p:nvCxnSpPr>
        <p:spPr>
          <a:xfrm rot="10800000">
            <a:off x="916723" y="4192541"/>
            <a:ext cx="4230573" cy="1810018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58" name="Picture 90" descr="C:\Users\tie301655\Desktop\いらすとや\computer_email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98068">
            <a:off x="1523627" y="5438930"/>
            <a:ext cx="673620" cy="67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直線矢印コネクタ 28"/>
          <p:cNvCxnSpPr/>
          <p:nvPr/>
        </p:nvCxnSpPr>
        <p:spPr>
          <a:xfrm>
            <a:off x="4492501" y="2913215"/>
            <a:ext cx="360040" cy="2785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/>
          <p:nvPr/>
        </p:nvCxnSpPr>
        <p:spPr>
          <a:xfrm flipV="1">
            <a:off x="4477519" y="3841041"/>
            <a:ext cx="360040" cy="46833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/>
          <p:cNvCxnSpPr/>
          <p:nvPr/>
        </p:nvCxnSpPr>
        <p:spPr>
          <a:xfrm flipH="1">
            <a:off x="5610534" y="3479597"/>
            <a:ext cx="296932" cy="15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/>
          <p:cNvSpPr txBox="1"/>
          <p:nvPr/>
        </p:nvSpPr>
        <p:spPr>
          <a:xfrm>
            <a:off x="6598803" y="6250272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他システム</a:t>
            </a:r>
            <a:endParaRPr kumimoji="1" lang="ja-JP" altLang="en-US" sz="1400" dirty="0"/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7788343" y="4461189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バックオフィス</a:t>
            </a:r>
            <a:endParaRPr kumimoji="1" lang="en-US" altLang="ja-JP" sz="1400" dirty="0" smtClean="0"/>
          </a:p>
          <a:p>
            <a:r>
              <a:rPr lang="ja-JP" altLang="en-US" sz="1400" dirty="0"/>
              <a:t>担当者</a:t>
            </a:r>
            <a:endParaRPr kumimoji="1" lang="ja-JP" altLang="en-US" sz="1400" dirty="0"/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2173732" y="600256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通知</a:t>
            </a:r>
            <a:endParaRPr kumimoji="1" lang="ja-JP" altLang="en-US" sz="1400" dirty="0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4955775" y="3364654"/>
            <a:ext cx="6078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 smtClean="0"/>
              <a:t>データ</a:t>
            </a:r>
            <a:endParaRPr kumimoji="1" lang="en-US" altLang="ja-JP" sz="1050" dirty="0" smtClean="0"/>
          </a:p>
          <a:p>
            <a:r>
              <a:rPr kumimoji="1" lang="ja-JP" altLang="en-US" sz="1050" dirty="0" smtClean="0"/>
              <a:t>ベース</a:t>
            </a:r>
            <a:endParaRPr kumimoji="1" lang="ja-JP" altLang="en-US" sz="1050" dirty="0"/>
          </a:p>
        </p:txBody>
      </p:sp>
      <p:sp>
        <p:nvSpPr>
          <p:cNvPr id="44" name="ストライプ矢印 43"/>
          <p:cNvSpPr/>
          <p:nvPr/>
        </p:nvSpPr>
        <p:spPr>
          <a:xfrm>
            <a:off x="1630656" y="2212487"/>
            <a:ext cx="1357168" cy="396044"/>
          </a:xfrm>
          <a:prstGeom prst="striped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角丸四角形吹き出し 95"/>
          <p:cNvSpPr/>
          <p:nvPr/>
        </p:nvSpPr>
        <p:spPr>
          <a:xfrm>
            <a:off x="486483" y="1196752"/>
            <a:ext cx="1718117" cy="792836"/>
          </a:xfrm>
          <a:prstGeom prst="wedgeRoundRectCallout">
            <a:avLst>
              <a:gd name="adj1" fmla="val 38906"/>
              <a:gd name="adj2" fmla="val 77150"/>
              <a:gd name="adj3" fmla="val 16667"/>
            </a:avLst>
          </a:prstGeom>
          <a:solidFill>
            <a:srgbClr val="FFFFCC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利用者は、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スマホアプリを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使用</a:t>
            </a:r>
            <a:r>
              <a:rPr kumimoji="1" lang="ja-JP" altLang="en-US" sz="1200" dirty="0" smtClean="0">
                <a:solidFill>
                  <a:schemeClr val="tx1"/>
                </a:solidFill>
              </a:rPr>
              <a:t>して、様々な</a:t>
            </a:r>
            <a:endParaRPr kumimoji="1"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手続き</a:t>
            </a:r>
            <a:r>
              <a:rPr lang="ja-JP" altLang="en-US" sz="1200" dirty="0" smtClean="0">
                <a:solidFill>
                  <a:schemeClr val="tx1"/>
                </a:solidFill>
              </a:rPr>
              <a:t>を申し込む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0" name="角丸四角形吹き出し 99"/>
          <p:cNvSpPr/>
          <p:nvPr/>
        </p:nvSpPr>
        <p:spPr>
          <a:xfrm>
            <a:off x="6051527" y="4480524"/>
            <a:ext cx="1718117" cy="900474"/>
          </a:xfrm>
          <a:prstGeom prst="wedgeRoundRectCallout">
            <a:avLst>
              <a:gd name="adj1" fmla="val 51231"/>
              <a:gd name="adj2" fmla="val -67153"/>
              <a:gd name="adj3" fmla="val 16667"/>
            </a:avLst>
          </a:prstGeom>
          <a:solidFill>
            <a:srgbClr val="FFFFCC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申し込まれた内容を、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バックオフィス</a:t>
            </a:r>
            <a:r>
              <a:rPr lang="ja-JP" altLang="en-US" sz="1200" dirty="0">
                <a:solidFill>
                  <a:schemeClr val="tx1"/>
                </a:solidFill>
              </a:rPr>
              <a:t>側</a:t>
            </a:r>
            <a:r>
              <a:rPr lang="ja-JP" altLang="en-US" sz="1200" dirty="0" smtClean="0">
                <a:solidFill>
                  <a:schemeClr val="tx1"/>
                </a:solidFill>
              </a:rPr>
              <a:t>で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確認、他システムへ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連携</a:t>
            </a:r>
            <a:r>
              <a:rPr kumimoji="1" lang="ja-JP" altLang="en-US" sz="1200" dirty="0" smtClean="0">
                <a:solidFill>
                  <a:schemeClr val="tx1"/>
                </a:solidFill>
              </a:rPr>
              <a:t>する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角丸四角形吹き出し 100"/>
          <p:cNvSpPr/>
          <p:nvPr/>
        </p:nvSpPr>
        <p:spPr>
          <a:xfrm>
            <a:off x="2975571" y="4968758"/>
            <a:ext cx="1501948" cy="732493"/>
          </a:xfrm>
          <a:prstGeom prst="wedgeRoundRectCallout">
            <a:avLst>
              <a:gd name="adj1" fmla="val -89756"/>
              <a:gd name="adj2" fmla="val 70821"/>
              <a:gd name="adj3" fmla="val 16667"/>
            </a:avLst>
          </a:prstGeom>
          <a:solidFill>
            <a:srgbClr val="FFFFCC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手続き</a:t>
            </a:r>
            <a:r>
              <a:rPr lang="ja-JP" altLang="en-US" sz="1200" dirty="0" smtClean="0">
                <a:solidFill>
                  <a:schemeClr val="tx1"/>
                </a:solidFill>
              </a:rPr>
              <a:t>の</a:t>
            </a:r>
            <a:r>
              <a:rPr lang="ja-JP" altLang="en-US" sz="1200" dirty="0">
                <a:solidFill>
                  <a:schemeClr val="tx1"/>
                </a:solidFill>
              </a:rPr>
              <a:t>完了</a:t>
            </a:r>
            <a:r>
              <a:rPr lang="ja-JP" altLang="en-US" sz="1200" dirty="0" smtClean="0">
                <a:solidFill>
                  <a:schemeClr val="tx1"/>
                </a:solidFill>
              </a:rPr>
              <a:t>を、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メールで利用者に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通知</a:t>
            </a:r>
            <a:endParaRPr lang="en-US" altLang="ja-JP" sz="1200" dirty="0" smtClean="0">
              <a:solidFill>
                <a:schemeClr val="tx1"/>
              </a:solidFill>
            </a:endParaRPr>
          </a:p>
        </p:txBody>
      </p:sp>
      <p:pic>
        <p:nvPicPr>
          <p:cNvPr id="7262" name="Picture 94" descr="ãawsãã®ç»åæ¤ç´¢çµæ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214" y="1773484"/>
            <a:ext cx="1115872" cy="585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64" name="Picture 96" descr="ãpivotal cloud foundryãã®ç»åæ¤ç´¢çµæ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23" y="1831366"/>
            <a:ext cx="1069808" cy="470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463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ja-JP" altLang="en-US" sz="3600" dirty="0" smtClean="0"/>
              <a:t>全体</a:t>
            </a:r>
            <a:r>
              <a:rPr lang="ja-JP" altLang="en-US" sz="3600" dirty="0"/>
              <a:t>構成</a:t>
            </a:r>
            <a:endParaRPr kumimoji="1" lang="ja-JP" altLang="en-US" sz="3600" dirty="0"/>
          </a:p>
        </p:txBody>
      </p:sp>
      <p:sp>
        <p:nvSpPr>
          <p:cNvPr id="36" name="AutoShape 22" descr="Elasticsearc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60" name="Picture 10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9239" y="3116423"/>
            <a:ext cx="720080" cy="800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" name="正方形/長方形 61"/>
          <p:cNvSpPr/>
          <p:nvPr/>
        </p:nvSpPr>
        <p:spPr>
          <a:xfrm>
            <a:off x="5940152" y="2957343"/>
            <a:ext cx="1062661" cy="1008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管理画面</a:t>
            </a:r>
          </a:p>
        </p:txBody>
      </p:sp>
      <p:sp>
        <p:nvSpPr>
          <p:cNvPr id="63" name="正方形/長方形 62"/>
          <p:cNvSpPr/>
          <p:nvPr/>
        </p:nvSpPr>
        <p:spPr>
          <a:xfrm>
            <a:off x="3357489" y="2359317"/>
            <a:ext cx="1062661" cy="1008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REST API</a:t>
            </a:r>
          </a:p>
          <a:p>
            <a:pPr algn="ctr"/>
            <a:r>
              <a:rPr kumimoji="1" lang="ja-JP" altLang="en-US" sz="1200" dirty="0" smtClean="0"/>
              <a:t>サーバ</a:t>
            </a:r>
          </a:p>
        </p:txBody>
      </p:sp>
      <p:sp>
        <p:nvSpPr>
          <p:cNvPr id="66" name="正方形/長方形 65"/>
          <p:cNvSpPr/>
          <p:nvPr/>
        </p:nvSpPr>
        <p:spPr>
          <a:xfrm>
            <a:off x="3357702" y="3805318"/>
            <a:ext cx="1062661" cy="1008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フロント</a:t>
            </a:r>
            <a:endParaRPr kumimoji="1" lang="en-US" altLang="ja-JP" sz="1200" dirty="0" smtClean="0"/>
          </a:p>
          <a:p>
            <a:pPr algn="ctr"/>
            <a:r>
              <a:rPr kumimoji="1" lang="en-US" altLang="ja-JP" sz="1200" dirty="0" smtClean="0"/>
              <a:t>Web</a:t>
            </a:r>
            <a:endParaRPr kumimoji="1" lang="ja-JP" altLang="en-US" sz="1200" dirty="0" smtClean="0"/>
          </a:p>
        </p:txBody>
      </p:sp>
      <p:pic>
        <p:nvPicPr>
          <p:cNvPr id="7256" name="Picture 88" descr="C:\Users\tie301655\Desktop\いらすとや\smartphone3_ma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2342" y="2075567"/>
            <a:ext cx="861412" cy="128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57" name="Picture 89" descr="C:\Users\tie301655\Desktop\いらすとや\smartphone4_woma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3048" y="2557335"/>
            <a:ext cx="861412" cy="128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079" y="2608531"/>
            <a:ext cx="426185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正方形/長方形 2"/>
          <p:cNvSpPr/>
          <p:nvPr/>
        </p:nvSpPr>
        <p:spPr>
          <a:xfrm>
            <a:off x="2627784" y="1700808"/>
            <a:ext cx="4968552" cy="3384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開発対象システム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3528" y="3884764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アプリ利用者</a:t>
            </a:r>
            <a:endParaRPr kumimoji="1" lang="ja-JP" altLang="en-US" sz="1400" dirty="0"/>
          </a:p>
        </p:txBody>
      </p:sp>
      <p:sp>
        <p:nvSpPr>
          <p:cNvPr id="7" name="角丸四角形 6"/>
          <p:cNvSpPr/>
          <p:nvPr/>
        </p:nvSpPr>
        <p:spPr>
          <a:xfrm>
            <a:off x="1615375" y="3429263"/>
            <a:ext cx="719595" cy="43391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スマホ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アプリ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カギ線コネクタ 9"/>
          <p:cNvCxnSpPr>
            <a:stCxn id="7" idx="3"/>
            <a:endCxn id="63" idx="1"/>
          </p:cNvCxnSpPr>
          <p:nvPr/>
        </p:nvCxnSpPr>
        <p:spPr>
          <a:xfrm flipV="1">
            <a:off x="2334970" y="2863373"/>
            <a:ext cx="1022519" cy="782850"/>
          </a:xfrm>
          <a:prstGeom prst="bentConnector3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カギ線コネクタ 67"/>
          <p:cNvCxnSpPr>
            <a:stCxn id="7" idx="3"/>
            <a:endCxn id="66" idx="1"/>
          </p:cNvCxnSpPr>
          <p:nvPr/>
        </p:nvCxnSpPr>
        <p:spPr>
          <a:xfrm>
            <a:off x="2334970" y="3646223"/>
            <a:ext cx="1022732" cy="663151"/>
          </a:xfrm>
          <a:prstGeom prst="bentConnector3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図 6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295" y="5395940"/>
            <a:ext cx="1420628" cy="1213237"/>
          </a:xfrm>
          <a:prstGeom prst="rect">
            <a:avLst/>
          </a:prstGeom>
        </p:spPr>
      </p:pic>
      <p:pic>
        <p:nvPicPr>
          <p:cNvPr id="7260" name="Picture 92" descr="C:\Users\tie301655\Desktop\いらすとや\kaisya_ma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12361" y="3398872"/>
            <a:ext cx="1084034" cy="1084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カギ線コネクタ 72"/>
          <p:cNvCxnSpPr>
            <a:stCxn id="7260" idx="3"/>
            <a:endCxn id="62" idx="3"/>
          </p:cNvCxnSpPr>
          <p:nvPr/>
        </p:nvCxnSpPr>
        <p:spPr>
          <a:xfrm rot="10800000">
            <a:off x="7002813" y="3461399"/>
            <a:ext cx="809548" cy="479490"/>
          </a:xfrm>
          <a:prstGeom prst="bentConnector3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カギ線コネクタ 75"/>
          <p:cNvCxnSpPr>
            <a:stCxn id="90" idx="2"/>
            <a:endCxn id="69" idx="3"/>
          </p:cNvCxnSpPr>
          <p:nvPr/>
        </p:nvCxnSpPr>
        <p:spPr>
          <a:xfrm rot="5400000">
            <a:off x="7029413" y="4522919"/>
            <a:ext cx="1018150" cy="1941130"/>
          </a:xfrm>
          <a:prstGeom prst="bentConnector2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カギ線コネクタ 78"/>
          <p:cNvCxnSpPr>
            <a:stCxn id="69" idx="1"/>
            <a:endCxn id="5" idx="2"/>
          </p:cNvCxnSpPr>
          <p:nvPr/>
        </p:nvCxnSpPr>
        <p:spPr>
          <a:xfrm rot="10800000">
            <a:off x="954471" y="4192541"/>
            <a:ext cx="4192825" cy="1810018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58" name="Picture 90" descr="C:\Users\tie301655\Desktop\いらすとや\computer_email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98068">
            <a:off x="1523627" y="5438930"/>
            <a:ext cx="673620" cy="67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直線矢印コネクタ 28"/>
          <p:cNvCxnSpPr/>
          <p:nvPr/>
        </p:nvCxnSpPr>
        <p:spPr>
          <a:xfrm>
            <a:off x="4492501" y="2913215"/>
            <a:ext cx="360040" cy="2785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/>
          <p:nvPr/>
        </p:nvCxnSpPr>
        <p:spPr>
          <a:xfrm flipV="1">
            <a:off x="4477519" y="3841041"/>
            <a:ext cx="360040" cy="46833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/>
          <p:cNvCxnSpPr/>
          <p:nvPr/>
        </p:nvCxnSpPr>
        <p:spPr>
          <a:xfrm flipH="1">
            <a:off x="5610534" y="3479597"/>
            <a:ext cx="296932" cy="15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/>
          <p:cNvSpPr txBox="1"/>
          <p:nvPr/>
        </p:nvSpPr>
        <p:spPr>
          <a:xfrm>
            <a:off x="6598803" y="6250272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他システム</a:t>
            </a:r>
            <a:endParaRPr kumimoji="1" lang="ja-JP" altLang="en-US" sz="1400" dirty="0"/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7788343" y="4461189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バックオフィス</a:t>
            </a:r>
            <a:endParaRPr kumimoji="1" lang="en-US" altLang="ja-JP" sz="1400" dirty="0" smtClean="0"/>
          </a:p>
          <a:p>
            <a:r>
              <a:rPr lang="ja-JP" altLang="en-US" sz="1400" dirty="0"/>
              <a:t>担当者</a:t>
            </a:r>
            <a:endParaRPr kumimoji="1" lang="ja-JP" altLang="en-US" sz="1400" dirty="0"/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2173732" y="600256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通知</a:t>
            </a:r>
            <a:endParaRPr kumimoji="1" lang="ja-JP" altLang="en-US" sz="1400" dirty="0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4955775" y="3364654"/>
            <a:ext cx="6078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 smtClean="0"/>
              <a:t>データ</a:t>
            </a:r>
            <a:endParaRPr kumimoji="1" lang="en-US" altLang="ja-JP" sz="1050" dirty="0" smtClean="0"/>
          </a:p>
          <a:p>
            <a:r>
              <a:rPr kumimoji="1" lang="ja-JP" altLang="en-US" sz="1050" dirty="0" smtClean="0"/>
              <a:t>ベース</a:t>
            </a:r>
            <a:endParaRPr kumimoji="1" lang="ja-JP" altLang="en-US" sz="1050" dirty="0"/>
          </a:p>
        </p:txBody>
      </p:sp>
      <p:sp>
        <p:nvSpPr>
          <p:cNvPr id="44" name="ストライプ矢印 43"/>
          <p:cNvSpPr/>
          <p:nvPr/>
        </p:nvSpPr>
        <p:spPr>
          <a:xfrm>
            <a:off x="1630656" y="2212487"/>
            <a:ext cx="1357168" cy="396044"/>
          </a:xfrm>
          <a:prstGeom prst="striped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角丸四角形吹き出し 32"/>
          <p:cNvSpPr/>
          <p:nvPr/>
        </p:nvSpPr>
        <p:spPr>
          <a:xfrm>
            <a:off x="698158" y="1250365"/>
            <a:ext cx="1718117" cy="792836"/>
          </a:xfrm>
          <a:prstGeom prst="wedgeRoundRectCallout">
            <a:avLst>
              <a:gd name="adj1" fmla="val 25461"/>
              <a:gd name="adj2" fmla="val 134209"/>
              <a:gd name="adj3" fmla="val 16667"/>
            </a:avLst>
          </a:prstGeom>
          <a:solidFill>
            <a:srgbClr val="FFFFCC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開発</a:t>
            </a:r>
            <a:r>
              <a:rPr lang="ja-JP" altLang="en-US" sz="1200" dirty="0" smtClean="0">
                <a:solidFill>
                  <a:schemeClr val="tx1"/>
                </a:solidFill>
              </a:rPr>
              <a:t>が</a:t>
            </a:r>
            <a:r>
              <a:rPr lang="ja-JP" altLang="en-US" sz="1200" dirty="0">
                <a:solidFill>
                  <a:schemeClr val="tx1"/>
                </a:solidFill>
              </a:rPr>
              <a:t>進む</a:t>
            </a:r>
            <a:r>
              <a:rPr lang="ja-JP" altLang="en-US" sz="1200" dirty="0" smtClean="0">
                <a:solidFill>
                  <a:schemeClr val="tx1"/>
                </a:solidFill>
              </a:rPr>
              <a:t>に</a:t>
            </a:r>
            <a:r>
              <a:rPr lang="ja-JP" altLang="en-US" sz="1200" dirty="0">
                <a:solidFill>
                  <a:schemeClr val="tx1"/>
                </a:solidFill>
              </a:rPr>
              <a:t>つれて</a:t>
            </a:r>
            <a:r>
              <a:rPr lang="ja-JP" altLang="en-US" sz="1200" dirty="0" smtClean="0">
                <a:solidFill>
                  <a:schemeClr val="tx1"/>
                </a:solidFill>
              </a:rPr>
              <a:t>、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申し込みできる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手続き</a:t>
            </a:r>
            <a:r>
              <a:rPr lang="ja-JP" altLang="en-US" sz="1200" dirty="0" smtClean="0">
                <a:solidFill>
                  <a:schemeClr val="tx1"/>
                </a:solidFill>
              </a:rPr>
              <a:t>が</a:t>
            </a:r>
            <a:r>
              <a:rPr lang="ja-JP" altLang="en-US" sz="1200" dirty="0">
                <a:solidFill>
                  <a:schemeClr val="tx1"/>
                </a:solidFill>
              </a:rPr>
              <a:t>増えて</a:t>
            </a:r>
            <a:r>
              <a:rPr lang="ja-JP" altLang="en-US" sz="1200" dirty="0" smtClean="0">
                <a:solidFill>
                  <a:schemeClr val="tx1"/>
                </a:solidFill>
              </a:rPr>
              <a:t>いく</a:t>
            </a:r>
            <a:endParaRPr lang="en-US" altLang="ja-JP" sz="1200" dirty="0" smtClean="0">
              <a:solidFill>
                <a:schemeClr val="tx1"/>
              </a:solidFill>
            </a:endParaRPr>
          </a:p>
        </p:txBody>
      </p:sp>
      <p:sp>
        <p:nvSpPr>
          <p:cNvPr id="34" name="角丸四角形吹き出し 33"/>
          <p:cNvSpPr/>
          <p:nvPr/>
        </p:nvSpPr>
        <p:spPr>
          <a:xfrm>
            <a:off x="5160415" y="4447724"/>
            <a:ext cx="1718117" cy="792836"/>
          </a:xfrm>
          <a:prstGeom prst="wedgeRoundRectCallout">
            <a:avLst>
              <a:gd name="adj1" fmla="val -97228"/>
              <a:gd name="adj2" fmla="val -36969"/>
              <a:gd name="adj3" fmla="val 16667"/>
            </a:avLst>
          </a:prstGeom>
          <a:solidFill>
            <a:srgbClr val="FFFFCC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利用可能</a:t>
            </a:r>
            <a:r>
              <a:rPr lang="ja-JP" altLang="en-US" sz="1200" dirty="0" smtClean="0">
                <a:solidFill>
                  <a:schemeClr val="tx1"/>
                </a:solidFill>
              </a:rPr>
              <a:t>になる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手続きによっては、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サーバの種類が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増えたり</a:t>
            </a:r>
            <a:r>
              <a:rPr lang="ja-JP" altLang="en-US" sz="1200" dirty="0" smtClean="0">
                <a:solidFill>
                  <a:schemeClr val="tx1"/>
                </a:solidFill>
              </a:rPr>
              <a:t>も</a:t>
            </a:r>
            <a:r>
              <a:rPr lang="ja-JP" altLang="en-US" sz="1200" dirty="0">
                <a:solidFill>
                  <a:schemeClr val="tx1"/>
                </a:solidFill>
              </a:rPr>
              <a:t>する</a:t>
            </a:r>
            <a:endParaRPr lang="en-US" altLang="ja-JP" sz="1200" dirty="0" smtClean="0">
              <a:solidFill>
                <a:schemeClr val="tx1"/>
              </a:solidFill>
            </a:endParaRPr>
          </a:p>
        </p:txBody>
      </p:sp>
      <p:pic>
        <p:nvPicPr>
          <p:cNvPr id="35" name="Picture 94" descr="ãawsãã®ç»åæ¤ç´¢çµæ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214" y="1773484"/>
            <a:ext cx="1115872" cy="585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96" descr="ãpivotal cloud foundryãã®ç»åæ¤ç´¢çµæ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23" y="1831366"/>
            <a:ext cx="1069808" cy="470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302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ja-JP" altLang="en-US" sz="3600" dirty="0" smtClean="0"/>
              <a:t>環境</a:t>
            </a:r>
            <a:endParaRPr kumimoji="1" lang="ja-JP" altLang="en-US" sz="3600" dirty="0"/>
          </a:p>
        </p:txBody>
      </p:sp>
      <p:sp>
        <p:nvSpPr>
          <p:cNvPr id="36" name="AutoShape 22" descr="Elasticsearc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60" name="Picture 10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01683" y="2371973"/>
            <a:ext cx="585470" cy="650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" name="正方形/長方形 61"/>
          <p:cNvSpPr/>
          <p:nvPr/>
        </p:nvSpPr>
        <p:spPr>
          <a:xfrm>
            <a:off x="3949985" y="2269593"/>
            <a:ext cx="864010" cy="8107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管理画面</a:t>
            </a:r>
          </a:p>
        </p:txBody>
      </p:sp>
      <p:sp>
        <p:nvSpPr>
          <p:cNvPr id="63" name="正方形/長方形 62"/>
          <p:cNvSpPr/>
          <p:nvPr/>
        </p:nvSpPr>
        <p:spPr>
          <a:xfrm>
            <a:off x="1507844" y="1849298"/>
            <a:ext cx="864010" cy="8107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REST API</a:t>
            </a:r>
          </a:p>
          <a:p>
            <a:pPr algn="ctr"/>
            <a:r>
              <a:rPr kumimoji="1" lang="ja-JP" altLang="en-US" sz="1200" dirty="0" smtClean="0"/>
              <a:t>サーバ</a:t>
            </a:r>
          </a:p>
        </p:txBody>
      </p:sp>
      <p:sp>
        <p:nvSpPr>
          <p:cNvPr id="66" name="正方形/長方形 65"/>
          <p:cNvSpPr/>
          <p:nvPr/>
        </p:nvSpPr>
        <p:spPr>
          <a:xfrm>
            <a:off x="1496065" y="2905851"/>
            <a:ext cx="864010" cy="8107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フロント</a:t>
            </a:r>
            <a:endParaRPr kumimoji="1" lang="en-US" altLang="ja-JP" sz="1200" dirty="0" smtClean="0"/>
          </a:p>
          <a:p>
            <a:pPr algn="ctr"/>
            <a:r>
              <a:rPr kumimoji="1" lang="en-US" altLang="ja-JP" sz="1200" dirty="0" smtClean="0"/>
              <a:t>Web</a:t>
            </a:r>
            <a:endParaRPr kumimoji="1" lang="ja-JP" altLang="en-US" sz="1200" dirty="0" smtClean="0"/>
          </a:p>
        </p:txBody>
      </p:sp>
      <p:sp>
        <p:nvSpPr>
          <p:cNvPr id="3" name="正方形/長方形 2"/>
          <p:cNvSpPr/>
          <p:nvPr/>
        </p:nvSpPr>
        <p:spPr>
          <a:xfrm>
            <a:off x="1291946" y="1422545"/>
            <a:ext cx="3744416" cy="24385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本番</a:t>
            </a:r>
            <a:r>
              <a:rPr lang="ja-JP" altLang="en-US" dirty="0">
                <a:solidFill>
                  <a:schemeClr val="tx1"/>
                </a:solidFill>
              </a:rPr>
              <a:t>環境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2409950" y="2371973"/>
            <a:ext cx="292735" cy="2240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/>
          <p:nvPr/>
        </p:nvCxnSpPr>
        <p:spPr>
          <a:xfrm flipV="1">
            <a:off x="2371854" y="2878971"/>
            <a:ext cx="292735" cy="2688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/>
          <p:cNvCxnSpPr/>
          <p:nvPr/>
        </p:nvCxnSpPr>
        <p:spPr>
          <a:xfrm flipH="1">
            <a:off x="3446313" y="2696599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94" descr="ãawsãã®ç»åæ¤ç´¢çµæ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779" y="1329858"/>
            <a:ext cx="1115872" cy="585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96" descr="ãpivotal cloud foundryãã®ç»åæ¤ç´¢çµ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33" y="1387740"/>
            <a:ext cx="1069808" cy="470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10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01683" y="5026500"/>
            <a:ext cx="585470" cy="650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" name="正方形/長方形 58"/>
          <p:cNvSpPr/>
          <p:nvPr/>
        </p:nvSpPr>
        <p:spPr>
          <a:xfrm>
            <a:off x="3949985" y="4924120"/>
            <a:ext cx="864010" cy="8107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管理画面</a:t>
            </a:r>
          </a:p>
        </p:txBody>
      </p:sp>
      <p:sp>
        <p:nvSpPr>
          <p:cNvPr id="61" name="正方形/長方形 60"/>
          <p:cNvSpPr/>
          <p:nvPr/>
        </p:nvSpPr>
        <p:spPr>
          <a:xfrm>
            <a:off x="1507844" y="4503825"/>
            <a:ext cx="864010" cy="8107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REST API</a:t>
            </a:r>
          </a:p>
          <a:p>
            <a:pPr algn="ctr"/>
            <a:r>
              <a:rPr kumimoji="1" lang="ja-JP" altLang="en-US" sz="1200" dirty="0" smtClean="0"/>
              <a:t>サーバ</a:t>
            </a:r>
          </a:p>
        </p:txBody>
      </p:sp>
      <p:sp>
        <p:nvSpPr>
          <p:cNvPr id="64" name="正方形/長方形 63"/>
          <p:cNvSpPr/>
          <p:nvPr/>
        </p:nvSpPr>
        <p:spPr>
          <a:xfrm>
            <a:off x="1496065" y="5560378"/>
            <a:ext cx="864010" cy="8107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フロント</a:t>
            </a:r>
            <a:endParaRPr kumimoji="1" lang="en-US" altLang="ja-JP" sz="1200" dirty="0" smtClean="0"/>
          </a:p>
          <a:p>
            <a:pPr algn="ctr"/>
            <a:r>
              <a:rPr kumimoji="1" lang="en-US" altLang="ja-JP" sz="1200" dirty="0" smtClean="0"/>
              <a:t>Web</a:t>
            </a:r>
            <a:endParaRPr kumimoji="1" lang="ja-JP" altLang="en-US" sz="1200" dirty="0" smtClean="0"/>
          </a:p>
        </p:txBody>
      </p:sp>
      <p:sp>
        <p:nvSpPr>
          <p:cNvPr id="65" name="正方形/長方形 64"/>
          <p:cNvSpPr/>
          <p:nvPr/>
        </p:nvSpPr>
        <p:spPr>
          <a:xfrm>
            <a:off x="1291946" y="4077072"/>
            <a:ext cx="3744416" cy="24385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dirty="0">
                <a:solidFill>
                  <a:schemeClr val="tx1"/>
                </a:solidFill>
              </a:rPr>
              <a:t>準</a:t>
            </a:r>
            <a:r>
              <a:rPr lang="ja-JP" altLang="en-US" dirty="0" smtClean="0">
                <a:solidFill>
                  <a:schemeClr val="tx1"/>
                </a:solidFill>
              </a:rPr>
              <a:t>本番</a:t>
            </a:r>
            <a:r>
              <a:rPr lang="ja-JP" altLang="en-US" dirty="0">
                <a:solidFill>
                  <a:schemeClr val="tx1"/>
                </a:solidFill>
              </a:rPr>
              <a:t>環境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0" name="直線矢印コネクタ 69"/>
          <p:cNvCxnSpPr/>
          <p:nvPr/>
        </p:nvCxnSpPr>
        <p:spPr>
          <a:xfrm>
            <a:off x="2409950" y="5026500"/>
            <a:ext cx="292735" cy="2240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/>
          <p:nvPr/>
        </p:nvCxnSpPr>
        <p:spPr>
          <a:xfrm flipV="1">
            <a:off x="2371854" y="5533498"/>
            <a:ext cx="292735" cy="2688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/>
          <p:nvPr/>
        </p:nvCxnSpPr>
        <p:spPr>
          <a:xfrm flipH="1">
            <a:off x="3446313" y="5351126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10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26973" y="3626153"/>
            <a:ext cx="585470" cy="650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" name="正方形/長方形 74"/>
          <p:cNvSpPr/>
          <p:nvPr/>
        </p:nvSpPr>
        <p:spPr>
          <a:xfrm>
            <a:off x="7875275" y="3523773"/>
            <a:ext cx="864010" cy="8107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管理画面</a:t>
            </a:r>
          </a:p>
        </p:txBody>
      </p:sp>
      <p:sp>
        <p:nvSpPr>
          <p:cNvPr id="77" name="正方形/長方形 76"/>
          <p:cNvSpPr/>
          <p:nvPr/>
        </p:nvSpPr>
        <p:spPr>
          <a:xfrm>
            <a:off x="5433134" y="3103478"/>
            <a:ext cx="864010" cy="8107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REST API</a:t>
            </a:r>
          </a:p>
          <a:p>
            <a:pPr algn="ctr"/>
            <a:r>
              <a:rPr kumimoji="1" lang="ja-JP" altLang="en-US" sz="1200" dirty="0" smtClean="0"/>
              <a:t>サーバ</a:t>
            </a:r>
          </a:p>
        </p:txBody>
      </p:sp>
      <p:sp>
        <p:nvSpPr>
          <p:cNvPr id="78" name="正方形/長方形 77"/>
          <p:cNvSpPr/>
          <p:nvPr/>
        </p:nvSpPr>
        <p:spPr>
          <a:xfrm>
            <a:off x="5421355" y="4160031"/>
            <a:ext cx="864010" cy="8107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フロント</a:t>
            </a:r>
            <a:endParaRPr kumimoji="1" lang="en-US" altLang="ja-JP" sz="1200" dirty="0" smtClean="0"/>
          </a:p>
          <a:p>
            <a:pPr algn="ctr"/>
            <a:r>
              <a:rPr kumimoji="1" lang="en-US" altLang="ja-JP" sz="1200" dirty="0" smtClean="0"/>
              <a:t>Web</a:t>
            </a:r>
            <a:endParaRPr kumimoji="1" lang="ja-JP" altLang="en-US" sz="1200" dirty="0" smtClean="0"/>
          </a:p>
        </p:txBody>
      </p:sp>
      <p:sp>
        <p:nvSpPr>
          <p:cNvPr id="80" name="正方形/長方形 79"/>
          <p:cNvSpPr/>
          <p:nvPr/>
        </p:nvSpPr>
        <p:spPr>
          <a:xfrm>
            <a:off x="5217236" y="2676725"/>
            <a:ext cx="3744416" cy="24385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開発環境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1" name="直線矢印コネクタ 80"/>
          <p:cNvCxnSpPr/>
          <p:nvPr/>
        </p:nvCxnSpPr>
        <p:spPr>
          <a:xfrm>
            <a:off x="6335240" y="3626153"/>
            <a:ext cx="292735" cy="2240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/>
          <p:cNvCxnSpPr/>
          <p:nvPr/>
        </p:nvCxnSpPr>
        <p:spPr>
          <a:xfrm flipV="1">
            <a:off x="6297144" y="4133151"/>
            <a:ext cx="292735" cy="2688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/>
          <p:cNvCxnSpPr/>
          <p:nvPr/>
        </p:nvCxnSpPr>
        <p:spPr>
          <a:xfrm flipH="1">
            <a:off x="7371603" y="3950779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1043608" y="1220645"/>
            <a:ext cx="7992888" cy="55207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5" name="Picture 88" descr="C:\Users\tie301655\Desktop\いらすとや\smartphone3_ma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7987" y="1622775"/>
            <a:ext cx="578083" cy="86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89" descr="C:\Users\tie301655\Desktop\いらすとや\smartphone4_woma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5395" y="2627448"/>
            <a:ext cx="578083" cy="86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92" descr="C:\Users\tie301655\Desktop\いらすとや\kaisya_ma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87" y="3732637"/>
            <a:ext cx="854788" cy="85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3" name="Picture 1" descr="C:\Users\tie301655\Desktop\いらすとや\computer_hacker_white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728" y="5250513"/>
            <a:ext cx="829526" cy="82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ストライプ矢印 90"/>
          <p:cNvSpPr/>
          <p:nvPr/>
        </p:nvSpPr>
        <p:spPr>
          <a:xfrm>
            <a:off x="726866" y="2343758"/>
            <a:ext cx="565080" cy="396044"/>
          </a:xfrm>
          <a:prstGeom prst="striped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ストライプ矢印 91"/>
          <p:cNvSpPr/>
          <p:nvPr/>
        </p:nvSpPr>
        <p:spPr>
          <a:xfrm rot="19599701">
            <a:off x="869189" y="3558336"/>
            <a:ext cx="565080" cy="396044"/>
          </a:xfrm>
          <a:prstGeom prst="striped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ストライプ矢印 94"/>
          <p:cNvSpPr/>
          <p:nvPr/>
        </p:nvSpPr>
        <p:spPr>
          <a:xfrm>
            <a:off x="762110" y="5406304"/>
            <a:ext cx="565080" cy="396044"/>
          </a:xfrm>
          <a:prstGeom prst="striped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70818" y="1361165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 smtClean="0"/>
              <a:t>アプリ利用者</a:t>
            </a:r>
            <a:endParaRPr kumimoji="1" lang="ja-JP" altLang="en-US" sz="1050" dirty="0"/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-7911" y="4551499"/>
            <a:ext cx="112723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 smtClean="0"/>
              <a:t>バックオフィス</a:t>
            </a:r>
            <a:endParaRPr lang="en-US" altLang="ja-JP" sz="1050" dirty="0" smtClean="0"/>
          </a:p>
          <a:p>
            <a:r>
              <a:rPr kumimoji="1" lang="ja-JP" altLang="en-US" sz="1050" dirty="0" smtClean="0"/>
              <a:t>担当者 </a:t>
            </a:r>
            <a:r>
              <a:rPr kumimoji="1" lang="en-US" altLang="ja-JP" sz="1050" dirty="0" smtClean="0"/>
              <a:t>/ </a:t>
            </a:r>
            <a:r>
              <a:rPr kumimoji="1" lang="ja-JP" altLang="en-US" sz="1050" dirty="0" smtClean="0"/>
              <a:t>お客様</a:t>
            </a:r>
            <a:endParaRPr kumimoji="1" lang="ja-JP" altLang="en-US" sz="1050" dirty="0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143179" y="6113407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 smtClean="0"/>
              <a:t>開発者</a:t>
            </a:r>
            <a:endParaRPr kumimoji="1" lang="ja-JP" altLang="en-US" sz="1050" dirty="0"/>
          </a:p>
        </p:txBody>
      </p:sp>
      <p:sp>
        <p:nvSpPr>
          <p:cNvPr id="99" name="ストライプ矢印 98"/>
          <p:cNvSpPr/>
          <p:nvPr/>
        </p:nvSpPr>
        <p:spPr>
          <a:xfrm rot="1875039">
            <a:off x="902440" y="4338934"/>
            <a:ext cx="565080" cy="396044"/>
          </a:xfrm>
          <a:prstGeom prst="striped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8827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ja-JP" altLang="en-US" sz="3600" dirty="0" smtClean="0"/>
              <a:t>性能テスト実施環境</a:t>
            </a:r>
            <a:endParaRPr kumimoji="1" lang="ja-JP" altLang="en-US" sz="3600" dirty="0"/>
          </a:p>
        </p:txBody>
      </p:sp>
      <p:sp>
        <p:nvSpPr>
          <p:cNvPr id="36" name="AutoShape 22" descr="Elasticsearc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60" name="Picture 10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01683" y="2371973"/>
            <a:ext cx="585470" cy="650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" name="正方形/長方形 61"/>
          <p:cNvSpPr/>
          <p:nvPr/>
        </p:nvSpPr>
        <p:spPr>
          <a:xfrm>
            <a:off x="3949985" y="2269593"/>
            <a:ext cx="864010" cy="8107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管理画面</a:t>
            </a:r>
          </a:p>
        </p:txBody>
      </p:sp>
      <p:sp>
        <p:nvSpPr>
          <p:cNvPr id="63" name="正方形/長方形 62"/>
          <p:cNvSpPr/>
          <p:nvPr/>
        </p:nvSpPr>
        <p:spPr>
          <a:xfrm>
            <a:off x="1507844" y="1849298"/>
            <a:ext cx="864010" cy="8107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REST API</a:t>
            </a:r>
          </a:p>
          <a:p>
            <a:pPr algn="ctr"/>
            <a:r>
              <a:rPr kumimoji="1" lang="ja-JP" altLang="en-US" sz="1200" dirty="0" smtClean="0"/>
              <a:t>サーバ</a:t>
            </a:r>
          </a:p>
        </p:txBody>
      </p:sp>
      <p:sp>
        <p:nvSpPr>
          <p:cNvPr id="66" name="正方形/長方形 65"/>
          <p:cNvSpPr/>
          <p:nvPr/>
        </p:nvSpPr>
        <p:spPr>
          <a:xfrm>
            <a:off x="1496065" y="2905851"/>
            <a:ext cx="864010" cy="8107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フロント</a:t>
            </a:r>
            <a:endParaRPr kumimoji="1" lang="en-US" altLang="ja-JP" sz="1200" dirty="0" smtClean="0"/>
          </a:p>
          <a:p>
            <a:pPr algn="ctr"/>
            <a:r>
              <a:rPr kumimoji="1" lang="en-US" altLang="ja-JP" sz="1200" dirty="0" smtClean="0"/>
              <a:t>Web</a:t>
            </a:r>
            <a:endParaRPr kumimoji="1" lang="ja-JP" altLang="en-US" sz="1200" dirty="0" smtClean="0"/>
          </a:p>
        </p:txBody>
      </p:sp>
      <p:sp>
        <p:nvSpPr>
          <p:cNvPr id="3" name="正方形/長方形 2"/>
          <p:cNvSpPr/>
          <p:nvPr/>
        </p:nvSpPr>
        <p:spPr>
          <a:xfrm>
            <a:off x="1291946" y="1422545"/>
            <a:ext cx="3744416" cy="24385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本番</a:t>
            </a:r>
            <a:r>
              <a:rPr lang="ja-JP" altLang="en-US" dirty="0">
                <a:solidFill>
                  <a:schemeClr val="tx1"/>
                </a:solidFill>
              </a:rPr>
              <a:t>環境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2409950" y="2371973"/>
            <a:ext cx="292735" cy="2240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/>
          <p:nvPr/>
        </p:nvCxnSpPr>
        <p:spPr>
          <a:xfrm flipV="1">
            <a:off x="2371854" y="2878971"/>
            <a:ext cx="292735" cy="2688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/>
          <p:cNvCxnSpPr/>
          <p:nvPr/>
        </p:nvCxnSpPr>
        <p:spPr>
          <a:xfrm flipH="1">
            <a:off x="3446313" y="2696599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94" descr="ãawsãã®ç»åæ¤ç´¢çµæ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779" y="1329858"/>
            <a:ext cx="1115872" cy="585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96" descr="ãpivotal cloud foundryãã®ç»åæ¤ç´¢çµ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33" y="1387740"/>
            <a:ext cx="1069808" cy="470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10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01683" y="5026500"/>
            <a:ext cx="585470" cy="650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" name="正方形/長方形 58"/>
          <p:cNvSpPr/>
          <p:nvPr/>
        </p:nvSpPr>
        <p:spPr>
          <a:xfrm>
            <a:off x="3949985" y="4924120"/>
            <a:ext cx="864010" cy="8107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管理画面</a:t>
            </a:r>
          </a:p>
        </p:txBody>
      </p:sp>
      <p:sp>
        <p:nvSpPr>
          <p:cNvPr id="61" name="正方形/長方形 60"/>
          <p:cNvSpPr/>
          <p:nvPr/>
        </p:nvSpPr>
        <p:spPr>
          <a:xfrm>
            <a:off x="1507844" y="4503825"/>
            <a:ext cx="864010" cy="8107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REST API</a:t>
            </a:r>
          </a:p>
          <a:p>
            <a:pPr algn="ctr"/>
            <a:r>
              <a:rPr kumimoji="1" lang="ja-JP" altLang="en-US" sz="1200" dirty="0" smtClean="0"/>
              <a:t>サーバ</a:t>
            </a:r>
          </a:p>
        </p:txBody>
      </p:sp>
      <p:sp>
        <p:nvSpPr>
          <p:cNvPr id="64" name="正方形/長方形 63"/>
          <p:cNvSpPr/>
          <p:nvPr/>
        </p:nvSpPr>
        <p:spPr>
          <a:xfrm>
            <a:off x="1496065" y="5560378"/>
            <a:ext cx="864010" cy="8107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フロント</a:t>
            </a:r>
            <a:endParaRPr kumimoji="1" lang="en-US" altLang="ja-JP" sz="1200" dirty="0" smtClean="0"/>
          </a:p>
          <a:p>
            <a:pPr algn="ctr"/>
            <a:r>
              <a:rPr kumimoji="1" lang="en-US" altLang="ja-JP" sz="1200" dirty="0" smtClean="0"/>
              <a:t>Web</a:t>
            </a:r>
            <a:endParaRPr kumimoji="1" lang="ja-JP" altLang="en-US" sz="1200" dirty="0" smtClean="0"/>
          </a:p>
        </p:txBody>
      </p:sp>
      <p:sp>
        <p:nvSpPr>
          <p:cNvPr id="65" name="正方形/長方形 64"/>
          <p:cNvSpPr/>
          <p:nvPr/>
        </p:nvSpPr>
        <p:spPr>
          <a:xfrm>
            <a:off x="1291946" y="4077072"/>
            <a:ext cx="3744416" cy="24385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dirty="0">
                <a:solidFill>
                  <a:schemeClr val="tx1"/>
                </a:solidFill>
              </a:rPr>
              <a:t>準</a:t>
            </a:r>
            <a:r>
              <a:rPr lang="ja-JP" altLang="en-US" dirty="0" smtClean="0">
                <a:solidFill>
                  <a:schemeClr val="tx1"/>
                </a:solidFill>
              </a:rPr>
              <a:t>本番</a:t>
            </a:r>
            <a:r>
              <a:rPr lang="ja-JP" altLang="en-US" dirty="0">
                <a:solidFill>
                  <a:schemeClr val="tx1"/>
                </a:solidFill>
              </a:rPr>
              <a:t>環境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0" name="直線矢印コネクタ 69"/>
          <p:cNvCxnSpPr/>
          <p:nvPr/>
        </p:nvCxnSpPr>
        <p:spPr>
          <a:xfrm>
            <a:off x="2409950" y="5026500"/>
            <a:ext cx="292735" cy="2240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/>
          <p:nvPr/>
        </p:nvCxnSpPr>
        <p:spPr>
          <a:xfrm flipV="1">
            <a:off x="2371854" y="5533498"/>
            <a:ext cx="292735" cy="2688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/>
          <p:nvPr/>
        </p:nvCxnSpPr>
        <p:spPr>
          <a:xfrm flipH="1">
            <a:off x="3446313" y="5351126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10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26973" y="3626153"/>
            <a:ext cx="585470" cy="650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" name="正方形/長方形 74"/>
          <p:cNvSpPr/>
          <p:nvPr/>
        </p:nvSpPr>
        <p:spPr>
          <a:xfrm>
            <a:off x="7875275" y="3523773"/>
            <a:ext cx="864010" cy="8107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管理画面</a:t>
            </a:r>
          </a:p>
        </p:txBody>
      </p:sp>
      <p:sp>
        <p:nvSpPr>
          <p:cNvPr id="77" name="正方形/長方形 76"/>
          <p:cNvSpPr/>
          <p:nvPr/>
        </p:nvSpPr>
        <p:spPr>
          <a:xfrm>
            <a:off x="5433134" y="3103478"/>
            <a:ext cx="864010" cy="8107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REST API</a:t>
            </a:r>
          </a:p>
          <a:p>
            <a:pPr algn="ctr"/>
            <a:r>
              <a:rPr kumimoji="1" lang="ja-JP" altLang="en-US" sz="1200" dirty="0" smtClean="0"/>
              <a:t>サーバ</a:t>
            </a:r>
          </a:p>
        </p:txBody>
      </p:sp>
      <p:sp>
        <p:nvSpPr>
          <p:cNvPr id="78" name="正方形/長方形 77"/>
          <p:cNvSpPr/>
          <p:nvPr/>
        </p:nvSpPr>
        <p:spPr>
          <a:xfrm>
            <a:off x="5421355" y="4160031"/>
            <a:ext cx="864010" cy="8107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フロント</a:t>
            </a:r>
            <a:endParaRPr kumimoji="1" lang="en-US" altLang="ja-JP" sz="1200" dirty="0" smtClean="0"/>
          </a:p>
          <a:p>
            <a:pPr algn="ctr"/>
            <a:r>
              <a:rPr kumimoji="1" lang="en-US" altLang="ja-JP" sz="1200" dirty="0" smtClean="0"/>
              <a:t>Web</a:t>
            </a:r>
            <a:endParaRPr kumimoji="1" lang="ja-JP" altLang="en-US" sz="1200" dirty="0" smtClean="0"/>
          </a:p>
        </p:txBody>
      </p:sp>
      <p:sp>
        <p:nvSpPr>
          <p:cNvPr id="80" name="正方形/長方形 79"/>
          <p:cNvSpPr/>
          <p:nvPr/>
        </p:nvSpPr>
        <p:spPr>
          <a:xfrm>
            <a:off x="5217236" y="2676725"/>
            <a:ext cx="3744416" cy="24385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開発環境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1" name="直線矢印コネクタ 80"/>
          <p:cNvCxnSpPr/>
          <p:nvPr/>
        </p:nvCxnSpPr>
        <p:spPr>
          <a:xfrm>
            <a:off x="6335240" y="3626153"/>
            <a:ext cx="292735" cy="2240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/>
          <p:cNvCxnSpPr/>
          <p:nvPr/>
        </p:nvCxnSpPr>
        <p:spPr>
          <a:xfrm flipV="1">
            <a:off x="6297144" y="4133151"/>
            <a:ext cx="292735" cy="2688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/>
          <p:cNvCxnSpPr/>
          <p:nvPr/>
        </p:nvCxnSpPr>
        <p:spPr>
          <a:xfrm flipH="1">
            <a:off x="7371603" y="3950779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1043608" y="1220645"/>
            <a:ext cx="7992888" cy="55207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5" name="Picture 88" descr="C:\Users\tie301655\Desktop\いらすとや\smartphone3_ma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7987" y="1622775"/>
            <a:ext cx="578083" cy="86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89" descr="C:\Users\tie301655\Desktop\いらすとや\smartphone4_woma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5395" y="2627448"/>
            <a:ext cx="578083" cy="86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92" descr="C:\Users\tie301655\Desktop\いらすとや\kaisya_ma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87" y="3732637"/>
            <a:ext cx="854788" cy="85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3" name="Picture 1" descr="C:\Users\tie301655\Desktop\いらすとや\computer_hacker_white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728" y="5250513"/>
            <a:ext cx="829526" cy="82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ストライプ矢印 90"/>
          <p:cNvSpPr/>
          <p:nvPr/>
        </p:nvSpPr>
        <p:spPr>
          <a:xfrm>
            <a:off x="726866" y="2343758"/>
            <a:ext cx="565080" cy="396044"/>
          </a:xfrm>
          <a:prstGeom prst="striped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ストライプ矢印 91"/>
          <p:cNvSpPr/>
          <p:nvPr/>
        </p:nvSpPr>
        <p:spPr>
          <a:xfrm rot="19599701">
            <a:off x="869189" y="3558336"/>
            <a:ext cx="565080" cy="396044"/>
          </a:xfrm>
          <a:prstGeom prst="striped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ストライプ矢印 94"/>
          <p:cNvSpPr/>
          <p:nvPr/>
        </p:nvSpPr>
        <p:spPr>
          <a:xfrm>
            <a:off x="762110" y="5406304"/>
            <a:ext cx="565080" cy="396044"/>
          </a:xfrm>
          <a:prstGeom prst="striped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70818" y="1361165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 smtClean="0"/>
              <a:t>アプリ利用者</a:t>
            </a:r>
            <a:endParaRPr kumimoji="1" lang="ja-JP" altLang="en-US" sz="1050" dirty="0"/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-7911" y="4551499"/>
            <a:ext cx="112723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 smtClean="0"/>
              <a:t>バックオフィス</a:t>
            </a:r>
            <a:endParaRPr lang="en-US" altLang="ja-JP" sz="1050" dirty="0" smtClean="0"/>
          </a:p>
          <a:p>
            <a:r>
              <a:rPr kumimoji="1" lang="ja-JP" altLang="en-US" sz="1050" dirty="0" smtClean="0"/>
              <a:t>担当者 </a:t>
            </a:r>
            <a:r>
              <a:rPr kumimoji="1" lang="en-US" altLang="ja-JP" sz="1050" dirty="0" smtClean="0"/>
              <a:t>/ </a:t>
            </a:r>
            <a:r>
              <a:rPr kumimoji="1" lang="ja-JP" altLang="en-US" sz="1050" dirty="0" smtClean="0"/>
              <a:t>お客様</a:t>
            </a:r>
            <a:endParaRPr kumimoji="1" lang="ja-JP" altLang="en-US" sz="1050" dirty="0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143179" y="6113407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 smtClean="0"/>
              <a:t>開発者</a:t>
            </a:r>
            <a:endParaRPr kumimoji="1" lang="ja-JP" altLang="en-US" sz="1050" dirty="0"/>
          </a:p>
        </p:txBody>
      </p:sp>
      <p:sp>
        <p:nvSpPr>
          <p:cNvPr id="99" name="ストライプ矢印 98"/>
          <p:cNvSpPr/>
          <p:nvPr/>
        </p:nvSpPr>
        <p:spPr>
          <a:xfrm rot="1875039">
            <a:off x="902440" y="4338934"/>
            <a:ext cx="565080" cy="396044"/>
          </a:xfrm>
          <a:prstGeom prst="striped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1291946" y="1422545"/>
            <a:ext cx="3744416" cy="2427621"/>
          </a:xfrm>
          <a:prstGeom prst="rect">
            <a:avLst/>
          </a:prstGeom>
          <a:solidFill>
            <a:schemeClr val="bg1">
              <a:lumMod val="6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5217236" y="2674989"/>
            <a:ext cx="3744416" cy="2427621"/>
          </a:xfrm>
          <a:prstGeom prst="rect">
            <a:avLst/>
          </a:prstGeom>
          <a:solidFill>
            <a:schemeClr val="bg1">
              <a:lumMod val="6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364" name="Picture 4" descr="ãapache jmeterãã®ç»åæ¤ç´¢çµæ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820" y="4267576"/>
            <a:ext cx="938576" cy="516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ãconcourse ciãã®ç»åæ¤ç´¢çµæ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019" y="4113419"/>
            <a:ext cx="754588" cy="74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角丸四角形吹き出し 46"/>
          <p:cNvSpPr/>
          <p:nvPr/>
        </p:nvSpPr>
        <p:spPr>
          <a:xfrm>
            <a:off x="5158306" y="5297535"/>
            <a:ext cx="1390107" cy="437377"/>
          </a:xfrm>
          <a:prstGeom prst="wedgeRoundRectCallout">
            <a:avLst>
              <a:gd name="adj1" fmla="val -81166"/>
              <a:gd name="adj2" fmla="val -170024"/>
              <a:gd name="adj3" fmla="val 16667"/>
            </a:avLst>
          </a:prstGeom>
          <a:solidFill>
            <a:srgbClr val="FFFFCC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性能テスト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実施</a:t>
            </a:r>
            <a:r>
              <a:rPr lang="ja-JP" altLang="en-US" sz="1200" dirty="0">
                <a:solidFill>
                  <a:schemeClr val="tx1"/>
                </a:solidFill>
              </a:rPr>
              <a:t>環境</a:t>
            </a:r>
            <a:endParaRPr lang="en-US" altLang="ja-JP" sz="1200" dirty="0" smtClean="0">
              <a:solidFill>
                <a:schemeClr val="tx1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3094418" y="4783793"/>
            <a:ext cx="7633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Concourse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093730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上カーブ矢印 82"/>
          <p:cNvSpPr/>
          <p:nvPr/>
        </p:nvSpPr>
        <p:spPr>
          <a:xfrm rot="13718239" flipH="1">
            <a:off x="1067726" y="2010550"/>
            <a:ext cx="1496479" cy="893072"/>
          </a:xfrm>
          <a:prstGeom prst="curvedUp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3049100" y="1769632"/>
            <a:ext cx="2598344" cy="337674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400" dirty="0" smtClean="0">
                <a:solidFill>
                  <a:schemeClr val="tx1"/>
                </a:solidFill>
              </a:rPr>
              <a:t>性能テスト</a:t>
            </a:r>
            <a:r>
              <a:rPr lang="ja-JP" altLang="en-US" sz="1400" dirty="0">
                <a:solidFill>
                  <a:schemeClr val="tx1"/>
                </a:solidFill>
              </a:rPr>
              <a:t>対象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上カーブ矢印 16"/>
          <p:cNvSpPr/>
          <p:nvPr/>
        </p:nvSpPr>
        <p:spPr>
          <a:xfrm rot="4016140">
            <a:off x="134151" y="4541595"/>
            <a:ext cx="2203727" cy="893072"/>
          </a:xfrm>
          <a:prstGeom prst="curvedUp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ja-JP" altLang="en-US" sz="3600" dirty="0" smtClean="0"/>
              <a:t>性能テスト</a:t>
            </a:r>
            <a:endParaRPr kumimoji="1" lang="ja-JP" altLang="en-US" sz="3600" dirty="0"/>
          </a:p>
        </p:txBody>
      </p:sp>
      <p:sp>
        <p:nvSpPr>
          <p:cNvPr id="36" name="AutoShape 22" descr="Elasticsearc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60" name="Picture 10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9239" y="3116423"/>
            <a:ext cx="720080" cy="800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" name="正方形/長方形 61"/>
          <p:cNvSpPr/>
          <p:nvPr/>
        </p:nvSpPr>
        <p:spPr>
          <a:xfrm>
            <a:off x="5940152" y="3933056"/>
            <a:ext cx="1062661" cy="1008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管理画面</a:t>
            </a:r>
          </a:p>
        </p:txBody>
      </p:sp>
      <p:sp>
        <p:nvSpPr>
          <p:cNvPr id="63" name="正方形/長方形 62"/>
          <p:cNvSpPr/>
          <p:nvPr/>
        </p:nvSpPr>
        <p:spPr>
          <a:xfrm>
            <a:off x="3357489" y="2276872"/>
            <a:ext cx="1062661" cy="1008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REST API</a:t>
            </a:r>
          </a:p>
          <a:p>
            <a:pPr algn="ctr"/>
            <a:r>
              <a:rPr kumimoji="1" lang="ja-JP" altLang="en-US" sz="1200" dirty="0" smtClean="0"/>
              <a:t>サーバ</a:t>
            </a:r>
          </a:p>
        </p:txBody>
      </p:sp>
      <p:sp>
        <p:nvSpPr>
          <p:cNvPr id="66" name="正方形/長方形 65"/>
          <p:cNvSpPr/>
          <p:nvPr/>
        </p:nvSpPr>
        <p:spPr>
          <a:xfrm>
            <a:off x="3357702" y="3805318"/>
            <a:ext cx="1062661" cy="1008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フロント</a:t>
            </a:r>
            <a:endParaRPr kumimoji="1" lang="en-US" altLang="ja-JP" sz="1200" dirty="0" smtClean="0"/>
          </a:p>
          <a:p>
            <a:pPr algn="ctr"/>
            <a:r>
              <a:rPr kumimoji="1" lang="en-US" altLang="ja-JP" sz="1200" dirty="0" smtClean="0"/>
              <a:t>Web</a:t>
            </a:r>
            <a:endParaRPr kumimoji="1" lang="ja-JP" altLang="en-US" sz="1200" dirty="0" smtClean="0"/>
          </a:p>
        </p:txBody>
      </p:sp>
      <p:pic>
        <p:nvPicPr>
          <p:cNvPr id="7260" name="Picture 92" descr="C:\Users\tie301655\Desktop\いらすとや\kaisya_ma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46326" y="3695492"/>
            <a:ext cx="1084034" cy="1084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直線矢印コネクタ 28"/>
          <p:cNvCxnSpPr/>
          <p:nvPr/>
        </p:nvCxnSpPr>
        <p:spPr>
          <a:xfrm>
            <a:off x="4492501" y="2913215"/>
            <a:ext cx="360040" cy="2785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/>
          <p:nvPr/>
        </p:nvCxnSpPr>
        <p:spPr>
          <a:xfrm flipV="1">
            <a:off x="4477519" y="3841041"/>
            <a:ext cx="360040" cy="46833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/>
          <p:cNvSpPr txBox="1"/>
          <p:nvPr/>
        </p:nvSpPr>
        <p:spPr>
          <a:xfrm>
            <a:off x="7222308" y="4757809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バックオフィス</a:t>
            </a:r>
            <a:endParaRPr kumimoji="1" lang="en-US" altLang="ja-JP" sz="1400" dirty="0" smtClean="0"/>
          </a:p>
          <a:p>
            <a:r>
              <a:rPr lang="ja-JP" altLang="en-US" sz="1400" dirty="0"/>
              <a:t>担当者</a:t>
            </a:r>
            <a:endParaRPr kumimoji="1" lang="ja-JP" altLang="en-US" sz="1400" dirty="0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4955775" y="3364654"/>
            <a:ext cx="6078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 smtClean="0"/>
              <a:t>データ</a:t>
            </a:r>
            <a:endParaRPr kumimoji="1" lang="en-US" altLang="ja-JP" sz="1050" dirty="0" smtClean="0"/>
          </a:p>
          <a:p>
            <a:r>
              <a:rPr kumimoji="1" lang="ja-JP" altLang="en-US" sz="1050" dirty="0" smtClean="0"/>
              <a:t>ベース</a:t>
            </a:r>
            <a:endParaRPr kumimoji="1" lang="ja-JP" altLang="en-US" sz="1050" dirty="0"/>
          </a:p>
        </p:txBody>
      </p:sp>
      <p:pic>
        <p:nvPicPr>
          <p:cNvPr id="35" name="Picture 94" descr="ãawsãã®ç»åæ¤ç´¢çµ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062" y="6052682"/>
            <a:ext cx="1115872" cy="585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96" descr="ãpivotal cloud foundryãã®ç»åæ¤ç´¢çµæ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972" y="6110566"/>
            <a:ext cx="1069808" cy="470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ãapache jmeterãã®ç»åæ¤ç´¢çµæ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97" y="3154082"/>
            <a:ext cx="1317758" cy="72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" descr="ãconcourse ciãã®ç»åæ¤ç´¢çµæ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537" y="1494390"/>
            <a:ext cx="754588" cy="74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6" name="Picture 2" descr="ãgitlabãã®ç»åæ¤ç´¢çµæ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13139"/>
            <a:ext cx="999378" cy="109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ストライプ矢印 41"/>
          <p:cNvSpPr/>
          <p:nvPr/>
        </p:nvSpPr>
        <p:spPr>
          <a:xfrm rot="19599701">
            <a:off x="2689276" y="2880211"/>
            <a:ext cx="565080" cy="396044"/>
          </a:xfrm>
          <a:prstGeom prst="striped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ストライプ矢印 42"/>
          <p:cNvSpPr/>
          <p:nvPr/>
        </p:nvSpPr>
        <p:spPr>
          <a:xfrm rot="1740634">
            <a:off x="2718435" y="3656165"/>
            <a:ext cx="565080" cy="396044"/>
          </a:xfrm>
          <a:prstGeom prst="striped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5" name="Picture 2" descr="ãgitlabãã®ç»åæ¤ç´¢çµæ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83" y="4779526"/>
            <a:ext cx="999378" cy="109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88" descr="C:\Users\tie301655\Desktop\いらすとや\smartphone3_man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362" y="1431362"/>
            <a:ext cx="861412" cy="128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9" descr="C:\Users\tie301655\Desktop\いらすとや\smartphone4_woman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068" y="1913130"/>
            <a:ext cx="861412" cy="128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880" y="1916832"/>
            <a:ext cx="426185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角丸四角形 50"/>
          <p:cNvSpPr/>
          <p:nvPr/>
        </p:nvSpPr>
        <p:spPr>
          <a:xfrm>
            <a:off x="6156176" y="2737564"/>
            <a:ext cx="719595" cy="43391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スマホ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アプリ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7400126" y="324506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アプリ利用者</a:t>
            </a:r>
            <a:endParaRPr kumimoji="1" lang="ja-JP" altLang="en-US" sz="1400" dirty="0"/>
          </a:p>
        </p:txBody>
      </p:sp>
      <p:sp>
        <p:nvSpPr>
          <p:cNvPr id="53" name="正方形/長方形 52"/>
          <p:cNvSpPr/>
          <p:nvPr/>
        </p:nvSpPr>
        <p:spPr>
          <a:xfrm>
            <a:off x="5724127" y="1248581"/>
            <a:ext cx="3255439" cy="4144714"/>
          </a:xfrm>
          <a:prstGeom prst="rect">
            <a:avLst/>
          </a:prstGeom>
          <a:solidFill>
            <a:schemeClr val="bg1">
              <a:lumMod val="6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5868144" y="1389204"/>
            <a:ext cx="1531982" cy="380428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性能テスト</a:t>
            </a:r>
            <a:r>
              <a:rPr lang="ja-JP" altLang="en-US" sz="1200" dirty="0">
                <a:solidFill>
                  <a:schemeClr val="tx1"/>
                </a:solidFill>
              </a:rPr>
              <a:t>対象外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2231910" y="2237453"/>
            <a:ext cx="7633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Concourse</a:t>
            </a:r>
            <a:endParaRPr kumimoji="1" lang="ja-JP" altLang="en-US" sz="1050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940746" y="1341707"/>
            <a:ext cx="139653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 smtClean="0"/>
              <a:t>①テストシナリオ</a:t>
            </a:r>
            <a:r>
              <a:rPr lang="ja-JP" altLang="en-US" sz="1050" dirty="0"/>
              <a:t>、</a:t>
            </a:r>
            <a:endParaRPr kumimoji="1" lang="en-US" altLang="ja-JP" sz="1050" dirty="0" smtClean="0"/>
          </a:p>
          <a:p>
            <a:r>
              <a:rPr kumimoji="1" lang="ja-JP" altLang="en-US" sz="1050" dirty="0" smtClean="0"/>
              <a:t>　</a:t>
            </a:r>
            <a:r>
              <a:rPr kumimoji="1" lang="en-US" altLang="ja-JP" sz="1050" dirty="0" smtClean="0"/>
              <a:t>SQL</a:t>
            </a:r>
            <a:r>
              <a:rPr kumimoji="1" lang="ja-JP" altLang="en-US" sz="1050" dirty="0" smtClean="0"/>
              <a:t>ファイル取得</a:t>
            </a:r>
            <a:endParaRPr kumimoji="1" lang="ja-JP" altLang="en-US" sz="1050" dirty="0"/>
          </a:p>
        </p:txBody>
      </p:sp>
      <p:sp>
        <p:nvSpPr>
          <p:cNvPr id="12" name="メモ 11"/>
          <p:cNvSpPr/>
          <p:nvPr/>
        </p:nvSpPr>
        <p:spPr>
          <a:xfrm>
            <a:off x="1320164" y="1992747"/>
            <a:ext cx="349215" cy="347923"/>
          </a:xfrm>
          <a:prstGeom prst="foldedCorner">
            <a:avLst/>
          </a:prstGeom>
          <a:solidFill>
            <a:srgbClr val="99FFC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1259632" y="3733582"/>
            <a:ext cx="166584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 smtClean="0"/>
              <a:t>②テスト用データ投入、</a:t>
            </a:r>
            <a:endParaRPr lang="en-US" altLang="ja-JP" sz="1050" dirty="0" smtClean="0"/>
          </a:p>
          <a:p>
            <a:r>
              <a:rPr lang="ja-JP" altLang="en-US" sz="1050" dirty="0"/>
              <a:t>　</a:t>
            </a:r>
            <a:r>
              <a:rPr lang="ja-JP" altLang="en-US" sz="1050" dirty="0" smtClean="0"/>
              <a:t>性能テスト</a:t>
            </a:r>
            <a:r>
              <a:rPr lang="ja-JP" altLang="en-US" sz="1050" dirty="0"/>
              <a:t>実行</a:t>
            </a:r>
            <a:endParaRPr kumimoji="1" lang="ja-JP" altLang="en-US" sz="1050" dirty="0"/>
          </a:p>
        </p:txBody>
      </p:sp>
      <p:sp>
        <p:nvSpPr>
          <p:cNvPr id="64" name="メモ 63"/>
          <p:cNvSpPr/>
          <p:nvPr/>
        </p:nvSpPr>
        <p:spPr>
          <a:xfrm>
            <a:off x="975253" y="4452191"/>
            <a:ext cx="349215" cy="347923"/>
          </a:xfrm>
          <a:prstGeom prst="foldedCorner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メモ 70"/>
          <p:cNvSpPr/>
          <p:nvPr/>
        </p:nvSpPr>
        <p:spPr>
          <a:xfrm>
            <a:off x="1245944" y="1952938"/>
            <a:ext cx="349215" cy="347923"/>
          </a:xfrm>
          <a:prstGeom prst="foldedCorner">
            <a:avLst/>
          </a:prstGeom>
          <a:solidFill>
            <a:srgbClr val="99FFC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メモ 71"/>
          <p:cNvSpPr/>
          <p:nvPr/>
        </p:nvSpPr>
        <p:spPr>
          <a:xfrm>
            <a:off x="914382" y="4409886"/>
            <a:ext cx="349215" cy="347923"/>
          </a:xfrm>
          <a:prstGeom prst="foldedCorner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1031543" y="4892461"/>
            <a:ext cx="1127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 smtClean="0"/>
              <a:t>③実行結果格納</a:t>
            </a:r>
            <a:endParaRPr kumimoji="1" lang="ja-JP" altLang="en-US" sz="1050" dirty="0"/>
          </a:p>
        </p:txBody>
      </p:sp>
      <p:pic>
        <p:nvPicPr>
          <p:cNvPr id="16388" name="Picture 4" descr="C:\Users\tie301655\Desktop\いらすとや\job_it_dokata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67538" y="5405013"/>
            <a:ext cx="940587" cy="94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メモ 74"/>
          <p:cNvSpPr/>
          <p:nvPr/>
        </p:nvSpPr>
        <p:spPr>
          <a:xfrm>
            <a:off x="1729313" y="5811295"/>
            <a:ext cx="349215" cy="347923"/>
          </a:xfrm>
          <a:prstGeom prst="foldedCorner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メモ 76"/>
          <p:cNvSpPr/>
          <p:nvPr/>
        </p:nvSpPr>
        <p:spPr>
          <a:xfrm>
            <a:off x="1668442" y="5768990"/>
            <a:ext cx="349215" cy="347923"/>
          </a:xfrm>
          <a:prstGeom prst="foldedCorner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1638574" y="6345600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 smtClean="0"/>
              <a:t>④結果確認</a:t>
            </a:r>
            <a:endParaRPr kumimoji="1" lang="ja-JP" altLang="en-US" sz="1050" dirty="0"/>
          </a:p>
        </p:txBody>
      </p:sp>
      <p:sp>
        <p:nvSpPr>
          <p:cNvPr id="81" name="メモ 80"/>
          <p:cNvSpPr/>
          <p:nvPr/>
        </p:nvSpPr>
        <p:spPr>
          <a:xfrm>
            <a:off x="2173174" y="2966964"/>
            <a:ext cx="289573" cy="250728"/>
          </a:xfrm>
          <a:prstGeom prst="foldedCorner">
            <a:avLst/>
          </a:prstGeom>
          <a:solidFill>
            <a:srgbClr val="99FFC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メモ 81"/>
          <p:cNvSpPr/>
          <p:nvPr/>
        </p:nvSpPr>
        <p:spPr>
          <a:xfrm>
            <a:off x="2133897" y="2927116"/>
            <a:ext cx="289573" cy="250728"/>
          </a:xfrm>
          <a:prstGeom prst="foldedCorner">
            <a:avLst/>
          </a:prstGeom>
          <a:solidFill>
            <a:srgbClr val="99FFC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角丸四角形吹き出し 84"/>
          <p:cNvSpPr/>
          <p:nvPr/>
        </p:nvSpPr>
        <p:spPr>
          <a:xfrm>
            <a:off x="3978500" y="5309609"/>
            <a:ext cx="1718117" cy="792836"/>
          </a:xfrm>
          <a:prstGeom prst="wedgeRoundRectCallout">
            <a:avLst>
              <a:gd name="adj1" fmla="val -65295"/>
              <a:gd name="adj2" fmla="val -94028"/>
              <a:gd name="adj3" fmla="val 16667"/>
            </a:avLst>
          </a:prstGeom>
          <a:solidFill>
            <a:srgbClr val="FFFFCC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実際のユーザーに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近い</a:t>
            </a:r>
            <a:r>
              <a:rPr lang="ja-JP" altLang="en-US" sz="1200" dirty="0">
                <a:solidFill>
                  <a:schemeClr val="tx1"/>
                </a:solidFill>
              </a:rPr>
              <a:t>機能</a:t>
            </a:r>
            <a:r>
              <a:rPr lang="ja-JP" altLang="en-US" sz="1200" dirty="0" smtClean="0">
                <a:solidFill>
                  <a:schemeClr val="tx1"/>
                </a:solidFill>
              </a:rPr>
              <a:t>を中心に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性能テスト</a:t>
            </a:r>
            <a:endParaRPr lang="en-US" altLang="ja-JP" sz="1200" dirty="0" smtClean="0">
              <a:solidFill>
                <a:schemeClr val="tx1"/>
              </a:solidFill>
            </a:endParaRPr>
          </a:p>
        </p:txBody>
      </p:sp>
      <p:cxnSp>
        <p:nvCxnSpPr>
          <p:cNvPr id="21" name="直線矢印コネクタ 20"/>
          <p:cNvCxnSpPr/>
          <p:nvPr/>
        </p:nvCxnSpPr>
        <p:spPr>
          <a:xfrm>
            <a:off x="2807916" y="3487994"/>
            <a:ext cx="201543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204673"/>
      </p:ext>
    </p:extLst>
  </p:cSld>
  <p:clrMapOvr>
    <a:masterClrMapping/>
  </p:clrMapOvr>
</p:sld>
</file>

<file path=ppt/theme/theme1.xml><?xml version="1.0" encoding="utf-8"?>
<a:theme xmlns:a="http://schemas.openxmlformats.org/drawingml/2006/main" name="ppt-theme">
  <a:themeElements>
    <a:clrScheme name="ユーザー定義 1">
      <a:dk1>
        <a:srgbClr val="3A3A3A"/>
      </a:dk1>
      <a:lt1>
        <a:srgbClr val="FFFFFF"/>
      </a:lt1>
      <a:dk2>
        <a:srgbClr val="12B3C7"/>
      </a:dk2>
      <a:lt2>
        <a:srgbClr val="7D7D7D"/>
      </a:lt2>
      <a:accent1>
        <a:srgbClr val="7D7D7F"/>
      </a:accent1>
      <a:accent2>
        <a:srgbClr val="D74C77"/>
      </a:accent2>
      <a:accent3>
        <a:srgbClr val="8B7CBA"/>
      </a:accent3>
      <a:accent4>
        <a:srgbClr val="3E96D2"/>
      </a:accent4>
      <a:accent5>
        <a:srgbClr val="14A79D"/>
      </a:accent5>
      <a:accent6>
        <a:srgbClr val="ADD361"/>
      </a:accent6>
      <a:hlink>
        <a:srgbClr val="12B3C7"/>
      </a:hlink>
      <a:folHlink>
        <a:srgbClr val="12B3C7"/>
      </a:folHlink>
    </a:clrScheme>
    <a:fontScheme name="ユーザー定義 4">
      <a:majorFont>
        <a:latin typeface="Calibri"/>
        <a:ea typeface="HG丸ｺﾞｼｯｸM-PRO"/>
        <a:cs typeface=""/>
      </a:majorFont>
      <a:minorFont>
        <a:latin typeface="Calibri"/>
        <a:ea typeface="HG丸ｺﾞｼｯｸM-PR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ppt-theme</Template>
  <TotalTime>0</TotalTime>
  <Words>240</Words>
  <Application>Microsoft Office PowerPoint</Application>
  <PresentationFormat>画面に合わせる (4:3)</PresentationFormat>
  <Paragraphs>124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ppt-theme</vt:lpstr>
      <vt:lpstr>全体構成</vt:lpstr>
      <vt:lpstr>全体構成</vt:lpstr>
      <vt:lpstr>環境</vt:lpstr>
      <vt:lpstr>性能テスト実施環境</vt:lpstr>
      <vt:lpstr>性能テスト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2018-11-27T05:08:17Z</dcterms:created>
  <dcterms:modified xsi:type="dcterms:W3CDTF">2018-11-27T05:08:21Z</dcterms:modified>
</cp:coreProperties>
</file>