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428" r:id="rId2"/>
    <p:sldId id="427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FFFF99"/>
    <a:srgbClr val="FFFFCC"/>
    <a:srgbClr val="FFCDE1"/>
    <a:srgbClr val="D4F6FA"/>
    <a:srgbClr val="FFE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9" autoAdjust="0"/>
    <p:restoredTop sz="94660"/>
  </p:normalViewPr>
  <p:slideViewPr>
    <p:cSldViewPr>
      <p:cViewPr varScale="1">
        <p:scale>
          <a:sx n="103" d="100"/>
          <a:sy n="103" d="100"/>
        </p:scale>
        <p:origin x="-1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C780B-C37C-4C8E-9214-BB76D3E2E242}" type="datetimeFigureOut">
              <a:rPr kumimoji="1" lang="ja-JP" altLang="en-US" smtClean="0"/>
              <a:t>2019/2/22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E9007-D9BB-45DA-9819-E088F3F0C9C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626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2017-04-01</a:t>
            </a:r>
            <a:endParaRPr kumimoji="1" lang="ja-JP" altLang="en-US" dirty="0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362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2017-04-01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473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2017-04-01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032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2017-04-01</a:t>
            </a:r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759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2017-04-01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335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2017-04-01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467545" y="1484313"/>
            <a:ext cx="8208144" cy="64928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4"/>
          </p:nvPr>
        </p:nvSpPr>
        <p:spPr>
          <a:xfrm>
            <a:off x="468313" y="2205038"/>
            <a:ext cx="8207375" cy="410368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432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2017-04-01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44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2017-04-01</a:t>
            </a:r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068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2017-04-01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199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dirty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2017-04-01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005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2017-04-01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474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dirty="0"/>
              <a:t>2017-04-01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061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5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179512" y="260648"/>
            <a:ext cx="4572000" cy="396727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テスト方針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86158"/>
              </p:ext>
            </p:extLst>
          </p:nvPr>
        </p:nvGraphicFramePr>
        <p:xfrm>
          <a:off x="251520" y="692696"/>
          <a:ext cx="8640959" cy="60431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6014"/>
                <a:gridCol w="1186014"/>
                <a:gridCol w="6268931"/>
              </a:tblGrid>
              <a:tr h="395338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工程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00405" marR="100405" marT="50202" marB="50202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テスト方法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00405" marR="100405" marT="50202" marB="50202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テスト方針（〇：実施対象、✖：実施対象外）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00405" marR="100405" marT="50202" marB="50202" anchor="ctr"/>
                </a:tc>
              </a:tr>
              <a:tr h="2710927">
                <a:tc rowSpan="2"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単体テスト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00405" marR="100405" marT="50202" marB="50202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手動テスト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00405" marR="100405" marT="50202" marB="50202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〇全画面遷移の確認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◆操作（全リクエストを網羅する）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〇正常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〇異常系（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Action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に実装した遷移先）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✖バリデーションエラー（各項目単位でのバリデーションエラー確認はしない）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◆結果の検証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〇現新での画面デザインの比較（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PC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で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ブラウザのみ。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Windows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Chrome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〇現新での実行結果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DB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の比較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〇全画面の表示確認（レイアウト確認）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✖単項目バリデーションの動作確認（結合テスト（内部）の観点とする）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✖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JSP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Logic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タグ、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JavaScript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の動作確認（結合テスト（内部）の観点とする）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00405" marR="100405" marT="50202" marB="50202"/>
                </a:tc>
              </a:tr>
              <a:tr h="70283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自動テスト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00405" marR="100405" marT="50202" marB="50202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〇ソースコードの網羅確認（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Logic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Validator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Dao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  <a:r>
                        <a:rPr kumimoji="1" lang="ja-JP" altLang="en-US" sz="14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ソースコード変換時に修正したメソッドのみ対象とする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00405" marR="100405" marT="50202" marB="50202"/>
                </a:tc>
              </a:tr>
              <a:tr h="170688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結合テスト（内部）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00405" marR="100405" marT="50202" marB="50202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手動テスト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00405" marR="100405" marT="50202" marB="50202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〇業務ロジックの網羅確認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〇データバリエーションの網羅確認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〇単項目バリデーションの網羅確認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〇機能内の画面結合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〇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JSP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Logic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タグ、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JavaScript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の動作確認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〇メール送信の確認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〇帳票出力の確認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00405" marR="100405" marT="50202" marB="50202"/>
                </a:tc>
              </a:tr>
              <a:tr h="502024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結合テスト（外部）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00405" marR="100405" marT="50202" marB="50202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手動テスト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00405" marR="100405" marT="50202" marB="50202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〇外部連携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00405" marR="100405" marT="50202" marB="5020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9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382381" y="3601989"/>
            <a:ext cx="4032448" cy="396727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自動変換ツール作成工数（実績）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974004"/>
              </p:ext>
            </p:extLst>
          </p:nvPr>
        </p:nvGraphicFramePr>
        <p:xfrm>
          <a:off x="454389" y="3998716"/>
          <a:ext cx="4104456" cy="2160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08312"/>
                <a:gridCol w="1296144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ツール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工数（人月）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Action-&gt;Controller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変換ツール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0.50</a:t>
                      </a:r>
                    </a:p>
                  </a:txBody>
                  <a:tcPr anchor="ctr"/>
                </a:tc>
              </a:tr>
              <a:tr h="3600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JSP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変換ツール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1.00</a:t>
                      </a:r>
                    </a:p>
                  </a:txBody>
                  <a:tcPr anchor="ctr"/>
                </a:tc>
              </a:tr>
              <a:tr h="3600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Validation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変換ツール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0.50</a:t>
                      </a:r>
                    </a:p>
                  </a:txBody>
                  <a:tcPr anchor="ctr"/>
                </a:tc>
              </a:tr>
              <a:tr h="3600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稼働確認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0.90</a:t>
                      </a:r>
                    </a:p>
                  </a:txBody>
                  <a:tcPr anchor="ctr"/>
                </a:tc>
              </a:tr>
              <a:tr h="3600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合計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2.90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4" name="タイトル 5"/>
          <p:cNvSpPr txBox="1">
            <a:spLocks/>
          </p:cNvSpPr>
          <p:nvPr/>
        </p:nvSpPr>
        <p:spPr>
          <a:xfrm>
            <a:off x="395536" y="1268069"/>
            <a:ext cx="4032448" cy="396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手動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変換工数（見積）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657086"/>
              </p:ext>
            </p:extLst>
          </p:nvPr>
        </p:nvGraphicFramePr>
        <p:xfrm>
          <a:off x="467544" y="1664796"/>
          <a:ext cx="4104456" cy="144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08312"/>
                <a:gridCol w="1296144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作業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工数（人月）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アノテーション実装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10.18</a:t>
                      </a:r>
                    </a:p>
                  </a:txBody>
                  <a:tcPr anchor="ctr"/>
                </a:tc>
              </a:tr>
              <a:tr h="3600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アクション変換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7.45</a:t>
                      </a:r>
                    </a:p>
                  </a:txBody>
                  <a:tcPr anchor="ctr"/>
                </a:tc>
              </a:tr>
              <a:tr h="3600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合計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17.63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7" name="タイトル 5"/>
          <p:cNvSpPr txBox="1">
            <a:spLocks/>
          </p:cNvSpPr>
          <p:nvPr/>
        </p:nvSpPr>
        <p:spPr>
          <a:xfrm>
            <a:off x="2606198" y="620688"/>
            <a:ext cx="4032448" cy="396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手動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変換と自動変換ツール作成の工数比較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220072" y="2774345"/>
            <a:ext cx="3528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工数削減</a:t>
            </a:r>
            <a:endParaRPr kumimoji="1" lang="en-US" altLang="ja-JP" sz="6000" b="1" dirty="0" smtClean="0">
              <a:solidFill>
                <a:schemeClr val="accent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6000" b="1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14.73</a:t>
            </a:r>
            <a:r>
              <a:rPr kumimoji="1" lang="ja-JP" altLang="en-US" sz="1600" b="1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人月</a:t>
            </a:r>
            <a:endParaRPr kumimoji="1" lang="ja-JP" altLang="en-US" sz="1600" b="1" dirty="0">
              <a:solidFill>
                <a:schemeClr val="accent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851920" y="3068269"/>
            <a:ext cx="792088" cy="7200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3851920" y="6092605"/>
            <a:ext cx="792088" cy="7200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72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144168" y="367977"/>
            <a:ext cx="3707752" cy="396727"/>
          </a:xfrm>
        </p:spPr>
        <p:txBody>
          <a:bodyPr>
            <a:noAutofit/>
          </a:bodyPr>
          <a:lstStyle/>
          <a:p>
            <a:pPr algn="l"/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変換前後のアーキテクチャ比較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（事前検証後）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049085"/>
              </p:ext>
            </p:extLst>
          </p:nvPr>
        </p:nvGraphicFramePr>
        <p:xfrm>
          <a:off x="155575" y="1196752"/>
          <a:ext cx="8592889" cy="540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2009"/>
                <a:gridCol w="3168352"/>
                <a:gridCol w="4752528"/>
              </a:tblGrid>
              <a:tr h="354518"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現行アーキテクチャ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新アーキテクチャ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66170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業務</a:t>
                      </a:r>
                      <a:endParaRPr kumimoji="1" lang="en-US" altLang="ja-JP" sz="1200" dirty="0" smtClean="0"/>
                    </a:p>
                    <a:p>
                      <a:pPr algn="ctr"/>
                      <a:r>
                        <a:rPr kumimoji="1" lang="ja-JP" altLang="en-US" sz="1200" dirty="0" smtClean="0"/>
                        <a:t>アプリ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38437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アプリ</a:t>
                      </a:r>
                      <a:endParaRPr kumimoji="1" lang="en-US" altLang="ja-JP" sz="1200" dirty="0" smtClean="0"/>
                    </a:p>
                    <a:p>
                      <a:pPr algn="ctr"/>
                      <a:r>
                        <a:rPr kumimoji="1" lang="ja-JP" altLang="en-US" sz="1200" dirty="0" smtClean="0"/>
                        <a:t>基盤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4658100" y="414538"/>
            <a:ext cx="1930124" cy="2781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そのまま利用（基盤）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658100" y="774578"/>
            <a:ext cx="1930124" cy="2781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そのまま利用（アプリ）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679904" y="414538"/>
            <a:ext cx="1930124" cy="2781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未検証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679904" y="774578"/>
            <a:ext cx="1930124" cy="2781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変換対象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971600" y="1700808"/>
            <a:ext cx="1296144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JSP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971600" y="2060848"/>
            <a:ext cx="1296144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Logic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71600" y="2420888"/>
            <a:ext cx="1296144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DAO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971600" y="2780928"/>
            <a:ext cx="1296144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Entity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444180" y="1700808"/>
            <a:ext cx="1296144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Action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444180" y="2060848"/>
            <a:ext cx="1296144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ActionForm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444180" y="2780928"/>
            <a:ext cx="1296144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DTO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4211960" y="1700808"/>
            <a:ext cx="1296144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JSP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4211960" y="2060848"/>
            <a:ext cx="1296144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Logic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211960" y="2420888"/>
            <a:ext cx="1296144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DAO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211960" y="2780928"/>
            <a:ext cx="1296144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Entity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809211" y="1916832"/>
            <a:ext cx="1296144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809211" y="2276872"/>
            <a:ext cx="1296144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Form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684540" y="2780928"/>
            <a:ext cx="1296144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DTO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971600" y="3356992"/>
            <a:ext cx="2768724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truts-config.xml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万行）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971600" y="3717032"/>
            <a:ext cx="212065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tld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個）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971600" y="4077072"/>
            <a:ext cx="212065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tag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36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個）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971600" y="4437112"/>
            <a:ext cx="212065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独自タグ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.java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個）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971600" y="4791824"/>
            <a:ext cx="2768724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tiles-defs.xml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レイアウト）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971600" y="5151864"/>
            <a:ext cx="2768724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v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alidation.xml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万行、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400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項目）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971600" y="5511904"/>
            <a:ext cx="2768724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AbstractAction.java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千行）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971600" y="5871944"/>
            <a:ext cx="212065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build.xml</a:t>
            </a:r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百行）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971600" y="6237312"/>
            <a:ext cx="212065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独自フレームワーク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4283968" y="6237312"/>
            <a:ext cx="172819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独自フレームワーク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6084168" y="6237312"/>
            <a:ext cx="2525860" cy="28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AbstractAction.java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千行）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4126513" y="3413016"/>
            <a:ext cx="4483515" cy="229892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Spring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フレームワーク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4283968" y="5871944"/>
            <a:ext cx="2120652" cy="28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build.xml</a:t>
            </a:r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百行）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6489376" y="5871944"/>
            <a:ext cx="2120652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スタブ（周辺との連携部分）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283968" y="3714358"/>
            <a:ext cx="2304256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tld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個）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4283968" y="4074398"/>
            <a:ext cx="2304256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tag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36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個）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283968" y="4434438"/>
            <a:ext cx="2304256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独自タグ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.java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個）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4283968" y="4789150"/>
            <a:ext cx="2304256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tiles-defs.xml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レイアウト）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4283968" y="5229944"/>
            <a:ext cx="2304256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アノテーション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" name="直線矢印コネクタ 9"/>
          <p:cNvCxnSpPr>
            <a:stCxn id="28" idx="3"/>
            <a:endCxn id="44" idx="1"/>
          </p:cNvCxnSpPr>
          <p:nvPr/>
        </p:nvCxnSpPr>
        <p:spPr>
          <a:xfrm>
            <a:off x="3740324" y="1844824"/>
            <a:ext cx="2068887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29" idx="3"/>
            <a:endCxn id="45" idx="1"/>
          </p:cNvCxnSpPr>
          <p:nvPr/>
        </p:nvCxnSpPr>
        <p:spPr>
          <a:xfrm>
            <a:off x="3740324" y="2204864"/>
            <a:ext cx="2068887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49" idx="3"/>
            <a:endCxn id="44" idx="1"/>
          </p:cNvCxnSpPr>
          <p:nvPr/>
        </p:nvCxnSpPr>
        <p:spPr>
          <a:xfrm flipV="1">
            <a:off x="3740324" y="2060848"/>
            <a:ext cx="2068887" cy="14401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55" idx="3"/>
            <a:endCxn id="63" idx="1"/>
          </p:cNvCxnSpPr>
          <p:nvPr/>
        </p:nvCxnSpPr>
        <p:spPr>
          <a:xfrm>
            <a:off x="3740324" y="5295880"/>
            <a:ext cx="543644" cy="780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線吹き出し 1 (枠付き) 18"/>
          <p:cNvSpPr/>
          <p:nvPr/>
        </p:nvSpPr>
        <p:spPr>
          <a:xfrm>
            <a:off x="7105355" y="4739650"/>
            <a:ext cx="1296144" cy="264056"/>
          </a:xfrm>
          <a:prstGeom prst="borderCallout1">
            <a:avLst>
              <a:gd name="adj1" fmla="val 111732"/>
              <a:gd name="adj2" fmla="val 29458"/>
              <a:gd name="adj3" fmla="val 245514"/>
              <a:gd name="adj4" fmla="val -33511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人海</a:t>
            </a:r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戦術で対応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線吹き出し 1 (枠付き) 72"/>
          <p:cNvSpPr/>
          <p:nvPr/>
        </p:nvSpPr>
        <p:spPr>
          <a:xfrm>
            <a:off x="7343420" y="2815198"/>
            <a:ext cx="1296144" cy="264056"/>
          </a:xfrm>
          <a:prstGeom prst="borderCallout1">
            <a:avLst>
              <a:gd name="adj1" fmla="val -17113"/>
              <a:gd name="adj2" fmla="val 39773"/>
              <a:gd name="adj3" fmla="val -186782"/>
              <a:gd name="adj4" fmla="val -687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人海</a:t>
            </a:r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戦術で対応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5678269" y="1844824"/>
            <a:ext cx="1558027" cy="79208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74" name="角丸四角形 73"/>
          <p:cNvSpPr/>
          <p:nvPr/>
        </p:nvSpPr>
        <p:spPr>
          <a:xfrm>
            <a:off x="4211960" y="5157192"/>
            <a:ext cx="2467944" cy="4274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6346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251520" y="286095"/>
            <a:ext cx="2984748" cy="396727"/>
          </a:xfrm>
        </p:spPr>
        <p:txBody>
          <a:bodyPr>
            <a:noAutofit/>
          </a:bodyPr>
          <a:lstStyle/>
          <a:p>
            <a:pPr algn="l"/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変換前後のアーキテクチャ比較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（現行調査と動作確認後）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74484"/>
              </p:ext>
            </p:extLst>
          </p:nvPr>
        </p:nvGraphicFramePr>
        <p:xfrm>
          <a:off x="299591" y="1042862"/>
          <a:ext cx="8592889" cy="540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2009"/>
                <a:gridCol w="3168352"/>
                <a:gridCol w="4752528"/>
              </a:tblGrid>
              <a:tr h="354518"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現行アーキテクチャ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新アーキテクチャ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66170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業務</a:t>
                      </a:r>
                      <a:endParaRPr kumimoji="1" lang="en-US" altLang="ja-JP" sz="1200" dirty="0" smtClean="0"/>
                    </a:p>
                    <a:p>
                      <a:pPr algn="ctr"/>
                      <a:r>
                        <a:rPr kumimoji="1" lang="ja-JP" altLang="en-US" sz="1200" dirty="0" smtClean="0"/>
                        <a:t>アプリ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38437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アプリ</a:t>
                      </a:r>
                      <a:endParaRPr kumimoji="1" lang="en-US" altLang="ja-JP" sz="1200" dirty="0" smtClean="0"/>
                    </a:p>
                    <a:p>
                      <a:pPr algn="ctr"/>
                      <a:r>
                        <a:rPr kumimoji="1" lang="ja-JP" altLang="en-US" sz="1200" dirty="0" smtClean="0"/>
                        <a:t>基盤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正方形/長方形 23"/>
          <p:cNvSpPr/>
          <p:nvPr/>
        </p:nvSpPr>
        <p:spPr>
          <a:xfrm>
            <a:off x="1115616" y="1546918"/>
            <a:ext cx="1296144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JSP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115616" y="1906958"/>
            <a:ext cx="1296144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Logic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115616" y="2266998"/>
            <a:ext cx="1296144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DAO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115616" y="2627038"/>
            <a:ext cx="1296144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Entity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588196" y="1546918"/>
            <a:ext cx="1296144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Action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588196" y="1906958"/>
            <a:ext cx="1296144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ActionForm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588196" y="2627038"/>
            <a:ext cx="1296144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DTO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4355976" y="1546918"/>
            <a:ext cx="1296144" cy="2880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JSP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4355976" y="1906958"/>
            <a:ext cx="1296144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Logic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355976" y="2266998"/>
            <a:ext cx="1296144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DAO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355976" y="2627038"/>
            <a:ext cx="1296144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Entity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953227" y="1762942"/>
            <a:ext cx="1296144" cy="2880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953227" y="2122982"/>
            <a:ext cx="1296144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Form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828556" y="2627038"/>
            <a:ext cx="1296144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DTO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1115616" y="3203102"/>
            <a:ext cx="2768724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truts-config.xml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万行）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1115616" y="3563142"/>
            <a:ext cx="212065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tld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個）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115616" y="3923182"/>
            <a:ext cx="212065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tag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36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個）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115616" y="4283222"/>
            <a:ext cx="212065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独自タグ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.java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個）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1115616" y="4637934"/>
            <a:ext cx="2768724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tiles-defs.xml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レイアウト）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1115616" y="4997974"/>
            <a:ext cx="2768724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v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alidation.xml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万行、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400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項目）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115616" y="5358014"/>
            <a:ext cx="2768724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AbstractAction.java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千行）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1115616" y="5718054"/>
            <a:ext cx="212065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build.xml</a:t>
            </a:r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百行）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1115616" y="6083422"/>
            <a:ext cx="212065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独自フレームワーク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4270529" y="3259126"/>
            <a:ext cx="4483515" cy="229892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Spring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フレームワーク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4427984" y="5718054"/>
            <a:ext cx="2120652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pom.xml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Maven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6633392" y="5718054"/>
            <a:ext cx="2120652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スタブ（周辺との連携部分）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427984" y="3560468"/>
            <a:ext cx="2120652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tld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個）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4427984" y="3920508"/>
            <a:ext cx="2120652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tag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36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個）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427984" y="4280548"/>
            <a:ext cx="2120652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独自タグ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.java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個）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4427984" y="4635260"/>
            <a:ext cx="2304256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tiles-defs.xml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レイアウト）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4427984" y="5076054"/>
            <a:ext cx="2120652" cy="2880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SpringValidator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" name="直線矢印コネクタ 9"/>
          <p:cNvCxnSpPr>
            <a:stCxn id="28" idx="3"/>
            <a:endCxn id="44" idx="1"/>
          </p:cNvCxnSpPr>
          <p:nvPr/>
        </p:nvCxnSpPr>
        <p:spPr>
          <a:xfrm>
            <a:off x="3884340" y="1690934"/>
            <a:ext cx="2068887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29" idx="3"/>
            <a:endCxn id="45" idx="1"/>
          </p:cNvCxnSpPr>
          <p:nvPr/>
        </p:nvCxnSpPr>
        <p:spPr>
          <a:xfrm>
            <a:off x="3884340" y="2050974"/>
            <a:ext cx="2068887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49" idx="3"/>
            <a:endCxn id="44" idx="1"/>
          </p:cNvCxnSpPr>
          <p:nvPr/>
        </p:nvCxnSpPr>
        <p:spPr>
          <a:xfrm flipV="1">
            <a:off x="3884340" y="1906958"/>
            <a:ext cx="2068887" cy="14401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55" idx="3"/>
            <a:endCxn id="63" idx="1"/>
          </p:cNvCxnSpPr>
          <p:nvPr/>
        </p:nvCxnSpPr>
        <p:spPr>
          <a:xfrm>
            <a:off x="3884340" y="5141990"/>
            <a:ext cx="543644" cy="780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6823920" y="3491134"/>
            <a:ext cx="1852536" cy="127414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AbstractAction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相当</a:t>
            </a:r>
            <a:endParaRPr lang="en-US" altLang="ja-JP" sz="12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の処理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946336" y="3995190"/>
            <a:ext cx="1589878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SpringAOP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6946336" y="4355230"/>
            <a:ext cx="1589878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ViewResolver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6" name="直線矢印コネクタ 75"/>
          <p:cNvCxnSpPr>
            <a:stCxn id="57" idx="3"/>
            <a:endCxn id="67" idx="1"/>
          </p:cNvCxnSpPr>
          <p:nvPr/>
        </p:nvCxnSpPr>
        <p:spPr>
          <a:xfrm>
            <a:off x="3236268" y="5862070"/>
            <a:ext cx="119171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56" idx="3"/>
          </p:cNvCxnSpPr>
          <p:nvPr/>
        </p:nvCxnSpPr>
        <p:spPr>
          <a:xfrm flipV="1">
            <a:off x="3884340" y="4283222"/>
            <a:ext cx="2939580" cy="12188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4802116" y="260648"/>
            <a:ext cx="1930124" cy="2781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そのまま利用（基盤）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802116" y="620688"/>
            <a:ext cx="1930124" cy="2781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そのまま利用（アプリ）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6823920" y="260648"/>
            <a:ext cx="1930124" cy="2781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自動変換対象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6823920" y="620688"/>
            <a:ext cx="1930124" cy="2781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変換対象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4427984" y="6083422"/>
            <a:ext cx="172819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独自フレームワーク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97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25172" y="260648"/>
            <a:ext cx="4572000" cy="396727"/>
          </a:xfrm>
        </p:spPr>
        <p:txBody>
          <a:bodyPr>
            <a:normAutofit/>
          </a:bodyPr>
          <a:lstStyle/>
          <a:p>
            <a:pPr algn="l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Action-&gt;Controller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変換（業務ロジック）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23528" y="980728"/>
            <a:ext cx="6552728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ActionSts doExecute(AbstractForm form, Session session)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throws LogicException {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XxxYyyZzzForm aForm = (XxxYyyZzzForm) form;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XxxYyyZzzLogic aLogic = new XxxYyyZzzLogic(aForm);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aLogic.showXxxYyyZzz();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ActionSts.STS_SUCCESS;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ja-JP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771800" y="2492896"/>
            <a:ext cx="6336704" cy="414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@RequestMapping(value = { "/XxxYyyZzz" })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doExecute(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@ModelAttribute("XxxYyyZzzForm") XxxYyyZzzForm form,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BindingResult result, Model model, HttpServletRequest request,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HttpServletResponse response, SessionStatus sessionStatus)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throws LogicException {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model.addAttribute("XxxYyyZzzForm", form);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("/XxxYyyZzz".equals(request.getPathInfo())) {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xxxYyyZzzFormValidator.validate(form, result);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(result.hasErrors()) {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request.setAttribute</a:t>
            </a: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Session.XXX_YYY</a:t>
            </a: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ja-JP" alt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Date(System.currentTimeMillis()));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model.addAttribute("errors", result);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ActionSts.STS_FAILED.toString();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XxxYyyZzzForm aForm = (XxxYyyZzzForm) form;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XxxYyyZzzLogic aLogic = new XxxYyyZzzLogic(aForm);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aLogic.showXxxYyyZzz();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ActionSts.STS_SUCCESS.toString();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479665" y="1088558"/>
            <a:ext cx="45719" cy="1188313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699792" y="2579472"/>
            <a:ext cx="45719" cy="3801855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5" idx="1"/>
            <a:endCxn id="8" idx="1"/>
          </p:cNvCxnSpPr>
          <p:nvPr/>
        </p:nvCxnSpPr>
        <p:spPr>
          <a:xfrm rot="10800000" flipH="1" flipV="1">
            <a:off x="479664" y="1682714"/>
            <a:ext cx="2220127" cy="2797685"/>
          </a:xfrm>
          <a:prstGeom prst="bentConnector3">
            <a:avLst>
              <a:gd name="adj1" fmla="val -10297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11560" y="4149080"/>
            <a:ext cx="148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業務ロジックの移行</a:t>
            </a:r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804248" y="980728"/>
            <a:ext cx="742939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Action</a:t>
            </a:r>
            <a:endParaRPr kumimoji="1" lang="ja-JP" altLang="en-US" sz="12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668344" y="2420888"/>
            <a:ext cx="1058591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  <a:endParaRPr kumimoji="1" lang="ja-JP" altLang="en-US" sz="12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336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25172" y="260648"/>
            <a:ext cx="4572000" cy="396727"/>
          </a:xfrm>
        </p:spPr>
        <p:txBody>
          <a:bodyPr>
            <a:normAutofit/>
          </a:bodyPr>
          <a:lstStyle/>
          <a:p>
            <a:pPr algn="l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Action-&gt;Controller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変換（遷移情報）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64791" y="980728"/>
            <a:ext cx="6023433" cy="1728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&lt;action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path="/XxxYyyZzz"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type="</a:t>
            </a:r>
            <a:r>
              <a:rPr lang="en-US" altLang="ja-JP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jp.co.xxx.control.action.XxxYyyZzzAction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name="XxxYyyZzzForm"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validate="false"&gt;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&lt;set-property property="</a:t>
            </a:r>
            <a:r>
              <a:rPr lang="en-US" altLang="ja-JP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value="false</a:t>
            </a: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ja-JP" alt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 name="</a:t>
            </a:r>
            <a:r>
              <a:rPr lang="en-US" altLang="ja-JP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aa_success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path="/aa/</a:t>
            </a:r>
            <a:r>
              <a:rPr lang="en-US" altLang="ja-JP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XxxYyyZzz.jsp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&lt;forward name="</a:t>
            </a:r>
            <a:r>
              <a:rPr lang="en-US" altLang="ja-JP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aa_failed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path="/aa/</a:t>
            </a:r>
            <a:r>
              <a:rPr lang="en-US" altLang="ja-JP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XxxYyyZzzErr.jsp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action&gt;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763688" y="3135452"/>
            <a:ext cx="7180865" cy="316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Map&lt;String, Map&lt;String, String&gt;&gt; pathForwardMap;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static final Map&lt;String, ActionMapping&gt; actionMappingMap;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static {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Map&lt;String, Map&lt;String, String&gt;&gt; </a:t>
            </a:r>
            <a:r>
              <a:rPr lang="en-US" altLang="ja-JP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pathMap</a:t>
            </a:r>
            <a:endParaRPr lang="en-US" altLang="ja-JP" sz="1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ja-JP" alt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HashMap&lt;String, Map&lt;String, String&gt;&gt;();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Map&lt;String, String&gt; </a:t>
            </a: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HashMap&lt;String, String&gt;();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map.put("aa_success", "/aa/XxxYyyZzz");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map.put("aa_failed", "/aa/XxxYyyZzzErr</a:t>
            </a: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pathMap.put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("/XxxYyyZzz", Collections.unmodifiableMap(map));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pathForwardMap = Collections.unmodifiableMap(pathMap);</a:t>
            </a:r>
          </a:p>
          <a:p>
            <a:endParaRPr lang="en-US" altLang="ja-JP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Map&lt;String, ActionMapping&gt; map = new HashMap&lt;String, ActionMapping&gt;();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ActionMapping </a:t>
            </a: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mapping</a:t>
            </a:r>
            <a:endParaRPr lang="en-US" altLang="ja-JP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= 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ActionMapping(false, true, true, false, "A", "00</a:t>
            </a: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ja-JP" alt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null, "00", "00");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map.put("/XxxYyyZzz", mapping);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actionMappingMap = Collections.unmodifiableMap(map);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ja-JP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27200" y="1037418"/>
            <a:ext cx="45719" cy="1599495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880521" y="3238303"/>
            <a:ext cx="45719" cy="3215033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5" idx="1"/>
            <a:endCxn id="8" idx="1"/>
          </p:cNvCxnSpPr>
          <p:nvPr/>
        </p:nvCxnSpPr>
        <p:spPr>
          <a:xfrm rot="10800000" flipH="1" flipV="1">
            <a:off x="527199" y="1837166"/>
            <a:ext cx="1353321" cy="3008654"/>
          </a:xfrm>
          <a:prstGeom prst="bentConnector3">
            <a:avLst>
              <a:gd name="adj1" fmla="val -1689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94642" y="4477074"/>
            <a:ext cx="148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遷移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情報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の移行</a:t>
            </a:r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83441" y="980728"/>
            <a:ext cx="1588759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struts-config.xml</a:t>
            </a:r>
            <a:endParaRPr kumimoji="1" lang="ja-JP" altLang="en-US" sz="12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69526" y="2827243"/>
            <a:ext cx="1058591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  <a:endParaRPr kumimoji="1" lang="ja-JP" altLang="en-US" sz="12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23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179512" y="260648"/>
            <a:ext cx="4572000" cy="396727"/>
          </a:xfrm>
        </p:spPr>
        <p:txBody>
          <a:bodyPr>
            <a:normAutofit/>
          </a:bodyPr>
          <a:lstStyle/>
          <a:p>
            <a:pPr algn="l"/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JSP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変換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23528" y="980728"/>
            <a:ext cx="7056784" cy="180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&lt;logic:messagesPresent&gt;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&lt;hr&gt;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&lt;span id="spanId"&gt;&lt;font color="#cc0000"&gt;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&lt;html:messages id="error"&gt;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&lt;li&gt;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&lt;bean:write name="error" filter="&lt;%=false%&gt;"/&gt;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&lt;/li&gt;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&lt;/html:messages&gt;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&lt;/font&gt;&lt;/span&gt;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&lt;hr&gt;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&lt;/logic:messagesPresent&gt;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23528" y="3933056"/>
            <a:ext cx="7152146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&lt;spring:hasBindErrors name="XxxYyyZzzForm" &gt;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&lt;hr&gt;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&lt;span id="spanId"&gt;&lt;font color="#cc0000"&gt;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&lt;c:forEach var="error" items="${errors.allErrors}"&gt;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&lt;li&gt;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&lt;spring:message message="${error}" htmlEscape="&lt;%=false%&gt;"/&gt;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&lt;/li&gt;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&lt;/c:forEach&gt;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&lt;/font&gt;&lt;/span&gt;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&lt;hr&gt;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&lt;/spring:hasBindErrors&gt;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760132" y="842228"/>
            <a:ext cx="864096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Struts</a:t>
            </a:r>
            <a:endParaRPr kumimoji="1" lang="ja-JP" altLang="en-US" sz="12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580112" y="3933056"/>
            <a:ext cx="1224136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Spring</a:t>
            </a:r>
            <a:r>
              <a:rPr kumimoji="1" lang="ja-JP" altLang="en-US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MVC</a:t>
            </a:r>
            <a:endParaRPr kumimoji="1" lang="ja-JP" altLang="en-US" sz="12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下矢印 1"/>
          <p:cNvSpPr/>
          <p:nvPr/>
        </p:nvSpPr>
        <p:spPr>
          <a:xfrm>
            <a:off x="3491880" y="2990652"/>
            <a:ext cx="576064" cy="7263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16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25172" y="260648"/>
            <a:ext cx="4572000" cy="396727"/>
          </a:xfrm>
        </p:spPr>
        <p:txBody>
          <a:bodyPr>
            <a:normAutofit/>
          </a:bodyPr>
          <a:lstStyle/>
          <a:p>
            <a:pPr algn="l"/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Validation</a:t>
            </a:r>
            <a:r>
              <a:rPr lang="ja-JP" altLang="en-US" sz="1600" smtClean="0">
                <a:latin typeface="Meiryo UI" panose="020B0604030504040204" pitchFamily="50" charset="-128"/>
                <a:ea typeface="Meiryo UI" panose="020B0604030504040204" pitchFamily="50" charset="-128"/>
              </a:rPr>
              <a:t>変換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23528" y="1124744"/>
            <a:ext cx="669674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name="XxxYyyZzzForm"&gt;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&lt;field property="item1" depends="preparation,chartype"&gt;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&lt;arg0 key="</a:t>
            </a:r>
            <a:r>
              <a:rPr lang="ja-JP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項目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1" resource="false" /&gt;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&lt;var&gt;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&lt;var-name&gt;type&lt;/var-name&gt;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&lt;var-value&gt;zenHanNum&lt;/var-value&gt;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&lt;/var&gt;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&lt;msg  name="chartype" key="errors.zenHanNum" /&gt;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&lt;/field&gt;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form&gt;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167785" y="3252986"/>
            <a:ext cx="6868711" cy="3024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XxxYyyZzzFormValidator implements Validator {</a:t>
            </a:r>
          </a:p>
          <a:p>
            <a:r>
              <a:rPr lang="ja-JP" alt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：</a:t>
            </a:r>
            <a:endParaRPr lang="en-US" altLang="ja-JP" sz="1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ja-JP" alt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省略</a:t>
            </a:r>
            <a:endParaRPr lang="en-US" altLang="ja-JP" sz="1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ja-JP" alt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endParaRPr lang="en-US" altLang="ja-JP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void validateItem1(XxxYyyZzzForm form, Errors errors) {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(!CharConv.charConv(form, "item1", "zenHanNum")) {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(!CharTypeChk.charTypeChk(form.getItem1(), "zenHanNum")) {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errors.rejectValue("item1", "</a:t>
            </a:r>
            <a:r>
              <a:rPr lang="en-US" altLang="ja-JP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errors.zenHanNum</a:t>
            </a: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ja-JP" alt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Object[]{"</a:t>
            </a:r>
            <a:r>
              <a:rPr lang="ja-JP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項目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1"}, null);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return;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ja-JP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altLang="ja-JP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470973" y="1366904"/>
            <a:ext cx="45719" cy="1414024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339752" y="4251920"/>
            <a:ext cx="45719" cy="2025402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5" idx="1"/>
            <a:endCxn id="8" idx="1"/>
          </p:cNvCxnSpPr>
          <p:nvPr/>
        </p:nvCxnSpPr>
        <p:spPr>
          <a:xfrm rot="10800000" flipH="1" flipV="1">
            <a:off x="470972" y="2073915"/>
            <a:ext cx="1868779" cy="3190705"/>
          </a:xfrm>
          <a:prstGeom prst="bentConnector3">
            <a:avLst>
              <a:gd name="adj1" fmla="val -1223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70972" y="4869160"/>
            <a:ext cx="148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業務ロジックの移行</a:t>
            </a:r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16016" y="986244"/>
            <a:ext cx="1440160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validation.xml</a:t>
            </a:r>
            <a:endParaRPr kumimoji="1" lang="ja-JP" altLang="en-US" sz="12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20272" y="2975987"/>
            <a:ext cx="1512167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SpringValidator</a:t>
            </a:r>
            <a:endParaRPr kumimoji="1" lang="ja-JP" altLang="en-US" sz="12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982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396727"/>
          </a:xfrm>
        </p:spPr>
        <p:txBody>
          <a:bodyPr>
            <a:normAutofit/>
          </a:bodyPr>
          <a:lstStyle/>
          <a:p>
            <a:pPr algn="l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現新比較テストの実施フロー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7025" y="620688"/>
            <a:ext cx="2129071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担当機能の遷移方法確認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" name="直線矢印コネクタ 7"/>
          <p:cNvCxnSpPr>
            <a:stCxn id="7" idx="2"/>
            <a:endCxn id="9" idx="0"/>
          </p:cNvCxnSpPr>
          <p:nvPr/>
        </p:nvCxnSpPr>
        <p:spPr>
          <a:xfrm>
            <a:off x="1531561" y="908720"/>
            <a:ext cx="0" cy="362909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467025" y="1271629"/>
            <a:ext cx="2129071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テストデータ作成＆投入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67025" y="1712061"/>
            <a:ext cx="2129071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ダンプ取得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67025" y="2780928"/>
            <a:ext cx="2129071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環境ビルド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67025" y="3645024"/>
            <a:ext cx="2129071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ダンプ取得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[A]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67025" y="4084004"/>
            <a:ext cx="2129071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取得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[M]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67025" y="4524436"/>
            <a:ext cx="2129071" cy="4887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手動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テスト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実施</a:t>
            </a:r>
            <a:endParaRPr kumimoji="1" lang="en-US" altLang="ja-JP" sz="1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画面キャプチャ取得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[X]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67025" y="5157192"/>
            <a:ext cx="2129071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ダンプ取得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[B]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67025" y="5877272"/>
            <a:ext cx="2129071" cy="4887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アプリログから</a:t>
            </a:r>
            <a:endParaRPr lang="en-US" altLang="ja-JP" sz="1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フォワード情報を</a:t>
            </a:r>
            <a:r>
              <a:rPr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Grep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07504" y="1058064"/>
            <a:ext cx="8928992" cy="568330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テスト実施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95594" y="2276872"/>
            <a:ext cx="2663777" cy="345638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現行アプリ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オペレーション毎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96676" y="3284984"/>
            <a:ext cx="2491884" cy="230425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フォワード毎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" name="直線矢印コネクタ 24"/>
          <p:cNvCxnSpPr>
            <a:stCxn id="9" idx="2"/>
            <a:endCxn id="10" idx="0"/>
          </p:cNvCxnSpPr>
          <p:nvPr/>
        </p:nvCxnSpPr>
        <p:spPr>
          <a:xfrm>
            <a:off x="1531561" y="1559661"/>
            <a:ext cx="0" cy="15240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0" idx="2"/>
            <a:endCxn id="18" idx="0"/>
          </p:cNvCxnSpPr>
          <p:nvPr/>
        </p:nvCxnSpPr>
        <p:spPr>
          <a:xfrm flipH="1">
            <a:off x="1527483" y="2000093"/>
            <a:ext cx="4078" cy="276779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1" idx="2"/>
            <a:endCxn id="19" idx="0"/>
          </p:cNvCxnSpPr>
          <p:nvPr/>
        </p:nvCxnSpPr>
        <p:spPr>
          <a:xfrm>
            <a:off x="1531561" y="3068960"/>
            <a:ext cx="11057" cy="216024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2" idx="2"/>
            <a:endCxn id="13" idx="0"/>
          </p:cNvCxnSpPr>
          <p:nvPr/>
        </p:nvCxnSpPr>
        <p:spPr>
          <a:xfrm>
            <a:off x="1531561" y="3933056"/>
            <a:ext cx="0" cy="150948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3" idx="2"/>
            <a:endCxn id="14" idx="0"/>
          </p:cNvCxnSpPr>
          <p:nvPr/>
        </p:nvCxnSpPr>
        <p:spPr>
          <a:xfrm>
            <a:off x="1531561" y="4372036"/>
            <a:ext cx="0" cy="15240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14" idx="2"/>
            <a:endCxn id="15" idx="0"/>
          </p:cNvCxnSpPr>
          <p:nvPr/>
        </p:nvCxnSpPr>
        <p:spPr>
          <a:xfrm>
            <a:off x="1531561" y="5013176"/>
            <a:ext cx="0" cy="144016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18" idx="2"/>
            <a:endCxn id="16" idx="0"/>
          </p:cNvCxnSpPr>
          <p:nvPr/>
        </p:nvCxnSpPr>
        <p:spPr>
          <a:xfrm>
            <a:off x="1527483" y="5733256"/>
            <a:ext cx="4078" cy="144016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3467250" y="1700808"/>
            <a:ext cx="2129071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リストア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467250" y="2780928"/>
            <a:ext cx="2129071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環境ビルド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3467250" y="3645024"/>
            <a:ext cx="2129071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ダンプ取得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[C]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3467250" y="4084004"/>
            <a:ext cx="2129071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取得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[N]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3467250" y="4524436"/>
            <a:ext cx="2129071" cy="4887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手動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テスト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実施</a:t>
            </a:r>
            <a:endParaRPr kumimoji="1" lang="en-US" altLang="ja-JP" sz="1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画面キャプチャ取得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[Y]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3467250" y="5157192"/>
            <a:ext cx="2129071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ダンプ取得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[D]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3467250" y="5938027"/>
            <a:ext cx="2129071" cy="4887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アプリログから</a:t>
            </a:r>
            <a:endParaRPr lang="en-US" altLang="ja-JP" sz="1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フォワード情報を</a:t>
            </a:r>
            <a:r>
              <a:rPr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Grep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206589" y="2265619"/>
            <a:ext cx="2645473" cy="345638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オペレーション毎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3287270" y="3273731"/>
            <a:ext cx="2491884" cy="230425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フォワード毎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8" name="直線矢印コネクタ 57"/>
          <p:cNvCxnSpPr>
            <a:stCxn id="49" idx="2"/>
            <a:endCxn id="56" idx="0"/>
          </p:cNvCxnSpPr>
          <p:nvPr/>
        </p:nvCxnSpPr>
        <p:spPr>
          <a:xfrm flipH="1">
            <a:off x="4529326" y="1988840"/>
            <a:ext cx="2460" cy="276779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50" idx="2"/>
            <a:endCxn id="57" idx="0"/>
          </p:cNvCxnSpPr>
          <p:nvPr/>
        </p:nvCxnSpPr>
        <p:spPr>
          <a:xfrm>
            <a:off x="4531786" y="3068960"/>
            <a:ext cx="1426" cy="204771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51" idx="2"/>
            <a:endCxn id="52" idx="0"/>
          </p:cNvCxnSpPr>
          <p:nvPr/>
        </p:nvCxnSpPr>
        <p:spPr>
          <a:xfrm>
            <a:off x="4531786" y="3933056"/>
            <a:ext cx="0" cy="150948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52" idx="2"/>
            <a:endCxn id="53" idx="0"/>
          </p:cNvCxnSpPr>
          <p:nvPr/>
        </p:nvCxnSpPr>
        <p:spPr>
          <a:xfrm>
            <a:off x="4531786" y="4372036"/>
            <a:ext cx="0" cy="15240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53" idx="2"/>
            <a:endCxn id="54" idx="0"/>
          </p:cNvCxnSpPr>
          <p:nvPr/>
        </p:nvCxnSpPr>
        <p:spPr>
          <a:xfrm>
            <a:off x="4531786" y="5013176"/>
            <a:ext cx="0" cy="144016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56" idx="2"/>
            <a:endCxn id="55" idx="0"/>
          </p:cNvCxnSpPr>
          <p:nvPr/>
        </p:nvCxnSpPr>
        <p:spPr>
          <a:xfrm>
            <a:off x="4529326" y="5722003"/>
            <a:ext cx="2460" cy="216024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16" idx="2"/>
            <a:endCxn id="49" idx="0"/>
          </p:cNvCxnSpPr>
          <p:nvPr/>
        </p:nvCxnSpPr>
        <p:spPr>
          <a:xfrm rot="5400000" flipH="1" flipV="1">
            <a:off x="699071" y="2533297"/>
            <a:ext cx="4665204" cy="3000225"/>
          </a:xfrm>
          <a:prstGeom prst="bentConnector5">
            <a:avLst>
              <a:gd name="adj1" fmla="val -4900"/>
              <a:gd name="adj2" fmla="val 50000"/>
              <a:gd name="adj3" fmla="val 104900"/>
            </a:avLst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6515583" y="1635860"/>
            <a:ext cx="2129071" cy="5026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フォワード毎</a:t>
            </a:r>
            <a:endParaRPr lang="en-US" altLang="ja-JP" sz="1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エビデンス振り分け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6515583" y="3156284"/>
            <a:ext cx="2129071" cy="6333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ダンプ比較</a:t>
            </a:r>
            <a:endParaRPr kumimoji="1" lang="en-US" altLang="ja-JP" sz="1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[A]</a:t>
            </a:r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⇔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[C]</a:t>
            </a:r>
          </a:p>
          <a:p>
            <a:pPr algn="ctr"/>
            <a:r>
              <a:rPr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[B]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⇔</a:t>
            </a:r>
            <a:r>
              <a:rPr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[D]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6515583" y="3933056"/>
            <a:ext cx="2129071" cy="4397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差分比較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[M]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⇔</a:t>
            </a:r>
            <a:r>
              <a:rPr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[N]</a:t>
            </a:r>
            <a:endParaRPr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6515583" y="4539752"/>
            <a:ext cx="2129071" cy="4887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画面キャプチャ差分比較</a:t>
            </a:r>
            <a:endParaRPr lang="en-US" altLang="ja-JP" sz="1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[X]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⇔</a:t>
            </a:r>
            <a:r>
              <a:rPr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[Y]</a:t>
            </a:r>
            <a:endParaRPr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6515583" y="5172508"/>
            <a:ext cx="2129071" cy="288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テストケース消込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6515583" y="5964596"/>
            <a:ext cx="2129071" cy="4887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担当の全フォワード</a:t>
            </a:r>
            <a:endParaRPr kumimoji="1" lang="en-US" altLang="ja-JP" sz="1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実施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完了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6246488" y="2292188"/>
            <a:ext cx="2664296" cy="345638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現新比較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オペレーション毎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6335603" y="2841683"/>
            <a:ext cx="2491884" cy="27628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フォワード毎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0" name="直線矢印コネクタ 89"/>
          <p:cNvCxnSpPr>
            <a:stCxn id="81" idx="2"/>
            <a:endCxn id="88" idx="0"/>
          </p:cNvCxnSpPr>
          <p:nvPr/>
        </p:nvCxnSpPr>
        <p:spPr>
          <a:xfrm flipH="1">
            <a:off x="7578636" y="2138481"/>
            <a:ext cx="1483" cy="153707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83" idx="2"/>
            <a:endCxn id="84" idx="0"/>
          </p:cNvCxnSpPr>
          <p:nvPr/>
        </p:nvCxnSpPr>
        <p:spPr>
          <a:xfrm>
            <a:off x="7580119" y="3789683"/>
            <a:ext cx="0" cy="143373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84" idx="2"/>
            <a:endCxn id="85" idx="0"/>
          </p:cNvCxnSpPr>
          <p:nvPr/>
        </p:nvCxnSpPr>
        <p:spPr>
          <a:xfrm>
            <a:off x="7580119" y="4372762"/>
            <a:ext cx="0" cy="16699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85" idx="2"/>
            <a:endCxn id="86" idx="0"/>
          </p:cNvCxnSpPr>
          <p:nvPr/>
        </p:nvCxnSpPr>
        <p:spPr>
          <a:xfrm>
            <a:off x="7580119" y="5028492"/>
            <a:ext cx="0" cy="144016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88" idx="2"/>
            <a:endCxn id="87" idx="0"/>
          </p:cNvCxnSpPr>
          <p:nvPr/>
        </p:nvCxnSpPr>
        <p:spPr>
          <a:xfrm>
            <a:off x="7578636" y="5748572"/>
            <a:ext cx="1483" cy="216024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63"/>
          <p:cNvCxnSpPr>
            <a:stCxn id="55" idx="2"/>
            <a:endCxn id="81" idx="0"/>
          </p:cNvCxnSpPr>
          <p:nvPr/>
        </p:nvCxnSpPr>
        <p:spPr>
          <a:xfrm rot="5400000" flipH="1" flipV="1">
            <a:off x="3660498" y="2507147"/>
            <a:ext cx="4790907" cy="3048333"/>
          </a:xfrm>
          <a:prstGeom prst="bentConnector5">
            <a:avLst>
              <a:gd name="adj1" fmla="val -4772"/>
              <a:gd name="adj2" fmla="val 50000"/>
              <a:gd name="adj3" fmla="val 104772"/>
            </a:avLst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58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323528" y="1016049"/>
            <a:ext cx="4248472" cy="396727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対応規模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744847"/>
              </p:ext>
            </p:extLst>
          </p:nvPr>
        </p:nvGraphicFramePr>
        <p:xfrm>
          <a:off x="323528" y="1412776"/>
          <a:ext cx="8496944" cy="3960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08112"/>
                <a:gridCol w="1584176"/>
                <a:gridCol w="1080120"/>
                <a:gridCol w="1080120"/>
                <a:gridCol w="936104"/>
                <a:gridCol w="1008112"/>
                <a:gridCol w="936104"/>
                <a:gridCol w="864096"/>
              </a:tblGrid>
              <a:tr h="360040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プログラム種類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sz="140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ステップ数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</a:tr>
              <a:tr h="360040">
                <a:tc gridSpan="2" vMerge="1"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現行アプリ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新アプリ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新規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修正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流用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削除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  <a:tr h="360040">
                <a:tc rowSpan="7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Java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Action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21417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541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15035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5841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423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</a:tr>
              <a:tr h="3600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Logic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36669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36667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1038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35629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</a:tr>
              <a:tr h="3600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Dao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31753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31753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31753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</a:tr>
              <a:tr h="3600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Entity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28675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28675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28675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anchor="ctr"/>
                </a:tc>
              </a:tr>
              <a:tr h="3600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Form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14174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14173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46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14127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anchor="ctr"/>
                </a:tc>
              </a:tr>
              <a:tr h="3600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Validator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30845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30845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anchor="ctr"/>
                </a:tc>
              </a:tr>
              <a:tr h="3600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その他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16464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16594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3021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1075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13825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1490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</a:tr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JSP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64257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63773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11287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52486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1248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</a:tr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合計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199865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243897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34407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28481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182336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3177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592959"/>
      </p:ext>
    </p:extLst>
  </p:cSld>
  <p:clrMapOvr>
    <a:masterClrMapping/>
  </p:clrMapOvr>
</p:sld>
</file>

<file path=ppt/theme/theme1.xml><?xml version="1.0" encoding="utf-8"?>
<a:theme xmlns:a="http://schemas.openxmlformats.org/drawingml/2006/main" name="ppt-theme">
  <a:themeElements>
    <a:clrScheme name="ユーザー定義 1">
      <a:dk1>
        <a:srgbClr val="3A3A3A"/>
      </a:dk1>
      <a:lt1>
        <a:srgbClr val="FFFFFF"/>
      </a:lt1>
      <a:dk2>
        <a:srgbClr val="12B3C7"/>
      </a:dk2>
      <a:lt2>
        <a:srgbClr val="7D7D7D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12B3C7"/>
      </a:hlink>
      <a:folHlink>
        <a:srgbClr val="12B3C7"/>
      </a:folHlink>
    </a:clrScheme>
    <a:fontScheme name="ユーザー定義 4">
      <a:majorFont>
        <a:latin typeface="Calibri"/>
        <a:ea typeface="HG丸ｺﾞｼｯｸM-PRO"/>
        <a:cs typeface=""/>
      </a:majorFont>
      <a:minorFont>
        <a:latin typeface="Calibri"/>
        <a:ea typeface="HG丸ｺﾞｼｯｸM-PR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ppt-theme</Template>
  <TotalTime>0</TotalTime>
  <Words>1292</Words>
  <Application>Microsoft Office PowerPoint</Application>
  <PresentationFormat>画面に合わせる (4:3)</PresentationFormat>
  <Paragraphs>386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ppt-theme</vt:lpstr>
      <vt:lpstr>テスト方針</vt:lpstr>
      <vt:lpstr>変換前後のアーキテクチャ比較 （事前検証後）</vt:lpstr>
      <vt:lpstr>変換前後のアーキテクチャ比較 （現行調査と動作確認後）</vt:lpstr>
      <vt:lpstr>Action-&gt;Controller変換（業務ロジック）</vt:lpstr>
      <vt:lpstr>Action-&gt;Controller変換（遷移情報）</vt:lpstr>
      <vt:lpstr>JSP変換</vt:lpstr>
      <vt:lpstr>Validation変換</vt:lpstr>
      <vt:lpstr>現新比較テストの実施フロー</vt:lpstr>
      <vt:lpstr>対応規模</vt:lpstr>
      <vt:lpstr>自動変換ツール作成工数（実績）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2018-11-27T05:08:17Z</dcterms:created>
  <dcterms:modified xsi:type="dcterms:W3CDTF">2019-02-22T07:49:56Z</dcterms:modified>
</cp:coreProperties>
</file>