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59" r:id="rId2"/>
    <p:sldId id="460" r:id="rId3"/>
    <p:sldId id="461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CC"/>
    <a:srgbClr val="66FFCC"/>
    <a:srgbClr val="CCECFF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9" autoAdjust="0"/>
    <p:restoredTop sz="94660"/>
  </p:normalViewPr>
  <p:slideViewPr>
    <p:cSldViewPr>
      <p:cViewPr varScale="1">
        <p:scale>
          <a:sx n="96" d="100"/>
          <a:sy n="96" d="100"/>
        </p:scale>
        <p:origin x="-18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4BE0C-8462-4B6E-BC7C-A242F1F8C7AD}" type="datetimeFigureOut">
              <a:rPr kumimoji="1" lang="ja-JP" altLang="en-US" smtClean="0"/>
              <a:t>2019/9/20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8BD1-60BF-4D35-B1EC-F8B82CED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44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8BD1-60BF-4D35-B1EC-F8B82CED3D4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82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8BD1-60BF-4D35-B1EC-F8B82CED3D4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82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8BD1-60BF-4D35-B1EC-F8B82CED3D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82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3.svg"/><Relationship Id="rId26" Type="http://schemas.openxmlformats.org/officeDocument/2006/relationships/image" Target="../media/image10.png"/><Relationship Id="rId51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271.svg"/><Relationship Id="rId47" Type="http://schemas.openxmlformats.org/officeDocument/2006/relationships/image" Target="../media/image559.svg"/><Relationship Id="rId50" Type="http://schemas.openxmlformats.org/officeDocument/2006/relationships/image" Target="../media/image13.png"/><Relationship Id="rId7" Type="http://schemas.openxmlformats.org/officeDocument/2006/relationships/image" Target="../media/image4.png"/><Relationship Id="rId25" Type="http://schemas.openxmlformats.org/officeDocument/2006/relationships/image" Target="../media/image56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24" Type="http://schemas.openxmlformats.org/officeDocument/2006/relationships/image" Target="../media/image9.png"/><Relationship Id="rId53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15.svg"/><Relationship Id="rId23" Type="http://schemas.openxmlformats.org/officeDocument/2006/relationships/image" Target="../media/image659.svg"/><Relationship Id="rId49" Type="http://schemas.openxmlformats.org/officeDocument/2006/relationships/image" Target="../media/image12.png"/><Relationship Id="rId10" Type="http://schemas.openxmlformats.org/officeDocument/2006/relationships/image" Target="../media/image5.png"/><Relationship Id="rId52" Type="http://schemas.openxmlformats.org/officeDocument/2006/relationships/image" Target="../media/image185.svg"/><Relationship Id="rId4" Type="http://schemas.openxmlformats.org/officeDocument/2006/relationships/image" Target="../media/image15.svg"/><Relationship Id="rId9" Type="http://schemas.openxmlformats.org/officeDocument/2006/relationships/image" Target="../media/image235.svg"/><Relationship Id="rId14" Type="http://schemas.openxmlformats.org/officeDocument/2006/relationships/image" Target="../media/image6.png"/><Relationship Id="rId22" Type="http://schemas.openxmlformats.org/officeDocument/2006/relationships/image" Target="../media/image8.png"/><Relationship Id="rId48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3.svg"/><Relationship Id="rId3" Type="http://schemas.openxmlformats.org/officeDocument/2006/relationships/image" Target="../media/image5.png"/><Relationship Id="rId21" Type="http://schemas.openxmlformats.org/officeDocument/2006/relationships/image" Target="../media/image27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23" Type="http://schemas.openxmlformats.org/officeDocument/2006/relationships/image" Target="../media/image16.png"/><Relationship Id="rId14" Type="http://schemas.openxmlformats.org/officeDocument/2006/relationships/image" Target="../media/image7.png"/><Relationship Id="rId22" Type="http://schemas.openxmlformats.org/officeDocument/2006/relationships/image" Target="../media/image6.png"/><Relationship Id="rId9" Type="http://schemas.openxmlformats.org/officeDocument/2006/relationships/image" Target="../media/image1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raphic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1113488-E595-8047-A232-89B5718B5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53331" y="4724674"/>
            <a:ext cx="762000" cy="952500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全体構成</a:t>
            </a:r>
            <a:endParaRPr kumimoji="1" lang="ja-JP" altLang="en-US" sz="3600" dirty="0"/>
          </a:p>
        </p:txBody>
      </p:sp>
      <p:pic>
        <p:nvPicPr>
          <p:cNvPr id="1031" name="Picture 7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6" y="3032214"/>
            <a:ext cx="929680" cy="8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1594794" y="1312727"/>
            <a:ext cx="7081661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78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490" y="1331390"/>
            <a:ext cx="615341" cy="613317"/>
          </a:xfrm>
          <a:prstGeom prst="rect">
            <a:avLst/>
          </a:prstGeom>
        </p:spPr>
      </p:pic>
      <p:cxnSp>
        <p:nvCxnSpPr>
          <p:cNvPr id="91" name="直線矢印コネクタ 90"/>
          <p:cNvCxnSpPr/>
          <p:nvPr/>
        </p:nvCxnSpPr>
        <p:spPr>
          <a:xfrm>
            <a:off x="2952540" y="1888791"/>
            <a:ext cx="84052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raphic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1113488-E595-8047-A232-89B5718B5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44150" y="3596059"/>
            <a:ext cx="762000" cy="952500"/>
          </a:xfrm>
          <a:prstGeom prst="rect">
            <a:avLst/>
          </a:prstGeom>
        </p:spPr>
      </p:pic>
      <p:pic>
        <p:nvPicPr>
          <p:cNvPr id="110" name="Graphic 65">
            <a:extLst>
              <a:ext uri="{FF2B5EF4-FFF2-40B4-BE49-F238E27FC236}">
                <a16:creationId xmlns:lc="http://schemas.openxmlformats.org/drawingml/2006/lockedCanvas" xmlns:a16="http://schemas.microsoft.com/office/drawing/2014/main" xmlns="" id="{C0F51D3D-23AF-E444-9540-DBE19562C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252262" y="4258681"/>
            <a:ext cx="762000" cy="1092200"/>
          </a:xfrm>
          <a:prstGeom prst="rect">
            <a:avLst/>
          </a:prstGeom>
        </p:spPr>
      </p:pic>
      <p:pic>
        <p:nvPicPr>
          <p:cNvPr id="111" name="Graphic 29">
            <a:extLst>
              <a:ext uri="{FF2B5EF4-FFF2-40B4-BE49-F238E27FC236}">
                <a16:creationId xmlns:lc="http://schemas.openxmlformats.org/drawingml/2006/lockedCanvas" xmlns:a16="http://schemas.microsoft.com/office/drawing/2014/main" xmlns="" id="{35A14E1F-A774-E441-BF43-5C4851AA11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797814" y="4901151"/>
            <a:ext cx="762000" cy="952500"/>
          </a:xfrm>
          <a:prstGeom prst="rect">
            <a:avLst/>
          </a:prstGeom>
        </p:spPr>
      </p:pic>
      <p:pic>
        <p:nvPicPr>
          <p:cNvPr id="112" name="Graphic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C0B790FC-796C-9147-A91A-3EC3CE555D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668344" y="4203462"/>
            <a:ext cx="762000" cy="1231900"/>
          </a:xfrm>
          <a:prstGeom prst="rect">
            <a:avLst/>
          </a:prstGeom>
        </p:spPr>
      </p:pic>
      <p:pic>
        <p:nvPicPr>
          <p:cNvPr id="113" name="Graphic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DD444A6-3B0F-3A4C-BD39-83912F5388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95081" y="3529426"/>
            <a:ext cx="762000" cy="1231900"/>
          </a:xfrm>
          <a:prstGeom prst="rect">
            <a:avLst/>
          </a:prstGeom>
        </p:spPr>
      </p:pic>
      <p:pic>
        <p:nvPicPr>
          <p:cNvPr id="116" name="Graphic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C94D5BFE-0F9C-114D-8DB9-6E4CBB8047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3827462" y="1468457"/>
            <a:ext cx="762000" cy="952500"/>
          </a:xfrm>
          <a:prstGeom prst="rect">
            <a:avLst/>
          </a:prstGeom>
        </p:spPr>
      </p:pic>
      <p:pic>
        <p:nvPicPr>
          <p:cNvPr id="117" name="Graphic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2E836C16-90E3-7949-8A41-B2D836E8A9C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098851" y="1511434"/>
            <a:ext cx="762000" cy="1092200"/>
          </a:xfrm>
          <a:prstGeom prst="rect">
            <a:avLst/>
          </a:prstGeom>
        </p:spPr>
      </p:pic>
      <p:pic>
        <p:nvPicPr>
          <p:cNvPr id="118" name="Graphic 42">
            <a:extLst>
              <a:ext uri="{FF2B5EF4-FFF2-40B4-BE49-F238E27FC236}">
                <a16:creationId xmlns:lc="http://schemas.openxmlformats.org/drawingml/2006/lockedCanvas" xmlns:a16="http://schemas.microsoft.com/office/drawing/2014/main" xmlns="" id="{EAECE04B-8175-444C-B336-A7351BC0017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2098851" y="3827078"/>
            <a:ext cx="762000" cy="1092200"/>
          </a:xfrm>
          <a:prstGeom prst="rect">
            <a:avLst/>
          </a:prstGeom>
        </p:spPr>
      </p:pic>
      <p:pic>
        <p:nvPicPr>
          <p:cNvPr id="1048" name="Picture 24" descr="nuxt-logo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68" y="1701664"/>
            <a:ext cx="728353" cy="7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vue logo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70" y="1459880"/>
            <a:ext cx="483567" cy="48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6660232" y="3328951"/>
            <a:ext cx="1872208" cy="2524700"/>
          </a:xfrm>
          <a:prstGeom prst="round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4" name="直線矢印コネクタ 123"/>
          <p:cNvCxnSpPr/>
          <p:nvPr/>
        </p:nvCxnSpPr>
        <p:spPr>
          <a:xfrm flipV="1">
            <a:off x="5057844" y="3102249"/>
            <a:ext cx="455693" cy="1489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 flipV="1">
            <a:off x="5057844" y="4145376"/>
            <a:ext cx="486306" cy="5385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endCxn id="115" idx="1"/>
          </p:cNvCxnSpPr>
          <p:nvPr/>
        </p:nvCxnSpPr>
        <p:spPr>
          <a:xfrm>
            <a:off x="5057844" y="4724674"/>
            <a:ext cx="495487" cy="4762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endCxn id="53" idx="0"/>
          </p:cNvCxnSpPr>
          <p:nvPr/>
        </p:nvCxnSpPr>
        <p:spPr>
          <a:xfrm>
            <a:off x="6315331" y="2986522"/>
            <a:ext cx="1281005" cy="3424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26" descr="https://static.djangoproject.com/img/logos/django-logo-positive.png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19" y="3457287"/>
            <a:ext cx="495404" cy="1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6" descr="https://static.djangoproject.com/img/logos/django-logo-positive.png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60" y="4588672"/>
            <a:ext cx="495404" cy="1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直線矢印コネクタ 145"/>
          <p:cNvCxnSpPr>
            <a:endCxn id="117" idx="1"/>
          </p:cNvCxnSpPr>
          <p:nvPr/>
        </p:nvCxnSpPr>
        <p:spPr>
          <a:xfrm flipV="1">
            <a:off x="1090739" y="2057534"/>
            <a:ext cx="1008112" cy="12714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>
            <a:off x="1090739" y="3602572"/>
            <a:ext cx="1008112" cy="7233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Graphic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2645E4E6-793C-2C45-AE4C-04D2CB6644C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3172103" y="3808738"/>
            <a:ext cx="762000" cy="952500"/>
          </a:xfrm>
          <a:prstGeom prst="rect">
            <a:avLst/>
          </a:prstGeom>
        </p:spPr>
      </p:pic>
      <p:pic>
        <p:nvPicPr>
          <p:cNvPr id="151" name="Graphic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2645E4E6-793C-2C45-AE4C-04D2CB6644C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4252262" y="3102249"/>
            <a:ext cx="762000" cy="952500"/>
          </a:xfrm>
          <a:prstGeom prst="rect">
            <a:avLst/>
          </a:prstGeom>
        </p:spPr>
      </p:pic>
      <p:cxnSp>
        <p:nvCxnSpPr>
          <p:cNvPr id="157" name="直線矢印コネクタ 156"/>
          <p:cNvCxnSpPr/>
          <p:nvPr/>
        </p:nvCxnSpPr>
        <p:spPr>
          <a:xfrm>
            <a:off x="2878023" y="4276694"/>
            <a:ext cx="2195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>
            <a:stCxn id="150" idx="3"/>
          </p:cNvCxnSpPr>
          <p:nvPr/>
        </p:nvCxnSpPr>
        <p:spPr>
          <a:xfrm>
            <a:off x="3934103" y="4284988"/>
            <a:ext cx="316273" cy="3259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>
            <a:endCxn id="151" idx="1"/>
          </p:cNvCxnSpPr>
          <p:nvPr/>
        </p:nvCxnSpPr>
        <p:spPr>
          <a:xfrm flipV="1">
            <a:off x="3934103" y="3578499"/>
            <a:ext cx="318159" cy="4762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7" descr="C:\Users\tie301655\Desktop\いらすとや\computer_server.png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09" y="6084597"/>
            <a:ext cx="828276" cy="77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テキスト ボックス 131"/>
          <p:cNvSpPr txBox="1"/>
          <p:nvPr/>
        </p:nvSpPr>
        <p:spPr>
          <a:xfrm>
            <a:off x="6983925" y="647129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外部</a:t>
            </a:r>
            <a:r>
              <a:rPr lang="ja-JP" altLang="en-US" sz="1100" dirty="0"/>
              <a:t>サービス</a:t>
            </a:r>
            <a:endParaRPr kumimoji="1" lang="ja-JP" altLang="en-US" sz="1100" dirty="0"/>
          </a:p>
        </p:txBody>
      </p:sp>
      <p:cxnSp>
        <p:nvCxnSpPr>
          <p:cNvPr id="175" name="直線矢印コネクタ 174"/>
          <p:cNvCxnSpPr/>
          <p:nvPr/>
        </p:nvCxnSpPr>
        <p:spPr>
          <a:xfrm>
            <a:off x="5822842" y="5677174"/>
            <a:ext cx="326367" cy="5601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Graphic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1113488-E595-8047-A232-89B5718B5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44150" y="2475912"/>
            <a:ext cx="762000" cy="952500"/>
          </a:xfrm>
          <a:prstGeom prst="rect">
            <a:avLst/>
          </a:prstGeom>
        </p:spPr>
      </p:pic>
      <p:pic>
        <p:nvPicPr>
          <p:cNvPr id="181" name="Picture 26" descr="https://static.djangoproject.com/img/logos/django-logo-positive.png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00" y="2342625"/>
            <a:ext cx="495404" cy="1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4427984" y="2341194"/>
            <a:ext cx="3816424" cy="2736304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worker</a:t>
            </a:r>
            <a:endParaRPr kumimoji="1"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328275" y="2194720"/>
            <a:ext cx="3816424" cy="2736304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worker</a:t>
            </a:r>
            <a:endParaRPr kumimoji="1"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4211960" y="1999168"/>
            <a:ext cx="3816424" cy="2736304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050" dirty="0" smtClean="0">
                <a:solidFill>
                  <a:schemeClr val="tx1"/>
                </a:solidFill>
              </a:rPr>
              <a:t>worker</a:t>
            </a:r>
            <a:endParaRPr kumimoji="1"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769722" y="2501798"/>
            <a:ext cx="2088232" cy="9229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スレッド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/>
          </a:p>
        </p:txBody>
      </p:sp>
      <p:sp>
        <p:nvSpPr>
          <p:cNvPr id="27" name="角丸四角形 26"/>
          <p:cNvSpPr/>
          <p:nvPr/>
        </p:nvSpPr>
        <p:spPr>
          <a:xfrm>
            <a:off x="5714984" y="2447566"/>
            <a:ext cx="2088232" cy="9229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スレッド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dirty="0" smtClean="0"/>
              <a:t>Master / Worker</a:t>
            </a:r>
            <a:r>
              <a:rPr kumimoji="1" lang="ja-JP" altLang="en-US" sz="3600" dirty="0" smtClean="0"/>
              <a:t>を使った分散処理</a:t>
            </a:r>
            <a:endParaRPr kumimoji="1" lang="ja-JP" altLang="en-US" sz="3600" dirty="0"/>
          </a:p>
        </p:txBody>
      </p:sp>
      <p:sp>
        <p:nvSpPr>
          <p:cNvPr id="50" name="正方形/長方形 49"/>
          <p:cNvSpPr/>
          <p:nvPr/>
        </p:nvSpPr>
        <p:spPr>
          <a:xfrm>
            <a:off x="669989" y="2301294"/>
            <a:ext cx="3325948" cy="2395081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50" dirty="0" smtClean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3055628" y="2856457"/>
            <a:ext cx="844614" cy="11080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ZeroMQ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328275" y="2160028"/>
            <a:ext cx="989420" cy="68353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err="1" smtClean="0">
                <a:solidFill>
                  <a:schemeClr val="tx1"/>
                </a:solidFill>
              </a:rPr>
              <a:t>ZeroMQ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2676471" y="3424730"/>
            <a:ext cx="379157" cy="32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5652120" y="2359208"/>
            <a:ext cx="2088232" cy="9229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スレッド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/>
          </a:p>
        </p:txBody>
      </p:sp>
      <p:sp>
        <p:nvSpPr>
          <p:cNvPr id="62" name="正方形/長方形 61"/>
          <p:cNvSpPr/>
          <p:nvPr/>
        </p:nvSpPr>
        <p:spPr>
          <a:xfrm>
            <a:off x="5862142" y="2676468"/>
            <a:ext cx="1731836" cy="548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外部サービスへの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アクセス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801546" y="3672067"/>
            <a:ext cx="2088232" cy="9229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スレッド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/>
          </a:p>
        </p:txBody>
      </p:sp>
      <p:sp>
        <p:nvSpPr>
          <p:cNvPr id="30" name="角丸四角形 29"/>
          <p:cNvSpPr/>
          <p:nvPr/>
        </p:nvSpPr>
        <p:spPr>
          <a:xfrm>
            <a:off x="5746808" y="3617835"/>
            <a:ext cx="2088232" cy="9229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スレッド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/>
          </a:p>
        </p:txBody>
      </p:sp>
      <p:sp>
        <p:nvSpPr>
          <p:cNvPr id="31" name="角丸四角形 30"/>
          <p:cNvSpPr/>
          <p:nvPr/>
        </p:nvSpPr>
        <p:spPr>
          <a:xfrm>
            <a:off x="5683944" y="3529477"/>
            <a:ext cx="2088232" cy="922932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スレッド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893966" y="3846737"/>
            <a:ext cx="1731836" cy="548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解析処理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44635" y="2560584"/>
            <a:ext cx="1731836" cy="405972"/>
          </a:xfrm>
          <a:prstGeom prst="rect">
            <a:avLst/>
          </a:prstGeom>
          <a:solidFill>
            <a:srgbClr val="FFFF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初期化処理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44635" y="3064640"/>
            <a:ext cx="1731836" cy="405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外部サービスへの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アクセス（指示）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40091" y="3558546"/>
            <a:ext cx="1731836" cy="405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解析処理（指示）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3953" y="2560584"/>
            <a:ext cx="465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953" y="4432226"/>
            <a:ext cx="465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6" idx="3"/>
          </p:cNvCxnSpPr>
          <p:nvPr/>
        </p:nvCxnSpPr>
        <p:spPr>
          <a:xfrm flipV="1">
            <a:off x="2676471" y="3152998"/>
            <a:ext cx="379157" cy="114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928584" y="2771807"/>
            <a:ext cx="399691" cy="381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5361272" y="2560320"/>
            <a:ext cx="277395" cy="11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5361272" y="2820674"/>
            <a:ext cx="266510" cy="797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5403659" y="1648907"/>
            <a:ext cx="397289" cy="8187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3903058" y="4789851"/>
            <a:ext cx="1028982" cy="793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925171" y="4072752"/>
            <a:ext cx="1731836" cy="405972"/>
          </a:xfrm>
          <a:prstGeom prst="rect">
            <a:avLst/>
          </a:prstGeom>
          <a:solidFill>
            <a:srgbClr val="FFFFCC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集約処理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5890646" y="5077498"/>
            <a:ext cx="630980" cy="50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29">
            <a:extLst>
              <a:ext uri="{FF2B5EF4-FFF2-40B4-BE49-F238E27FC236}">
                <a16:creationId xmlns:lc="http://schemas.openxmlformats.org/drawingml/2006/lockedCanvas" xmlns:a16="http://schemas.microsoft.com/office/drawing/2014/main" xmlns="" id="{35A14E1F-A774-E441-BF43-5C4851AA1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510411" y="5948011"/>
            <a:ext cx="645434" cy="806793"/>
          </a:xfrm>
          <a:prstGeom prst="rect">
            <a:avLst/>
          </a:prstGeom>
        </p:spPr>
      </p:pic>
      <p:sp>
        <p:nvSpPr>
          <p:cNvPr id="64" name="メモ 63"/>
          <p:cNvSpPr/>
          <p:nvPr/>
        </p:nvSpPr>
        <p:spPr>
          <a:xfrm>
            <a:off x="1379785" y="6031616"/>
            <a:ext cx="2861591" cy="432048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900" dirty="0" smtClean="0">
                <a:solidFill>
                  <a:schemeClr val="tx1"/>
                </a:solidFill>
              </a:rPr>
              <a:t>処理結果のキャッシュ、分散処理における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 </a:t>
            </a:r>
            <a:r>
              <a:rPr lang="ja-JP" altLang="en-US" sz="900" dirty="0" smtClean="0">
                <a:solidFill>
                  <a:schemeClr val="tx1"/>
                </a:solidFill>
              </a:rPr>
              <a:t>      </a:t>
            </a:r>
            <a:r>
              <a:rPr kumimoji="1" lang="ja-JP" altLang="en-US" sz="900" dirty="0" smtClean="0">
                <a:solidFill>
                  <a:schemeClr val="tx1"/>
                </a:solidFill>
              </a:rPr>
              <a:t>情報の引き継ぎが主な用途</a:t>
            </a:r>
            <a:endParaRPr kumimoji="1" lang="en-US" altLang="ja-JP" sz="900" dirty="0" smtClean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 flipV="1">
            <a:off x="4241376" y="5948011"/>
            <a:ext cx="690664" cy="1444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DD444A6-3B0F-3A4C-BD39-83912F5388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5022659" y="5404281"/>
            <a:ext cx="762000" cy="1231900"/>
          </a:xfrm>
          <a:prstGeom prst="rect">
            <a:avLst/>
          </a:prstGeom>
        </p:spPr>
      </p:pic>
      <p:pic>
        <p:nvPicPr>
          <p:cNvPr id="44" name="Graphic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C0B790FC-796C-9147-A91A-3EC3CE555DE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229404" y="5445382"/>
            <a:ext cx="762000" cy="123190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51521" y="1196752"/>
            <a:ext cx="8064895" cy="3989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EC2</a:t>
            </a:r>
            <a:r>
              <a:rPr lang="ja-JP" altLang="en-US" dirty="0">
                <a:solidFill>
                  <a:schemeClr val="tx1"/>
                </a:solidFill>
              </a:rPr>
              <a:t>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メモ 33"/>
          <p:cNvSpPr/>
          <p:nvPr/>
        </p:nvSpPr>
        <p:spPr>
          <a:xfrm>
            <a:off x="5257285" y="1325691"/>
            <a:ext cx="2422657" cy="432048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900" dirty="0" smtClean="0">
                <a:solidFill>
                  <a:schemeClr val="tx1"/>
                </a:solidFill>
              </a:rPr>
              <a:t>タスクはスレッドに割り当てられ</a:t>
            </a:r>
            <a:r>
              <a:rPr lang="ja-JP" altLang="en-US" sz="900" dirty="0">
                <a:solidFill>
                  <a:schemeClr val="tx1"/>
                </a:solidFill>
              </a:rPr>
              <a:t>る</a:t>
            </a:r>
            <a:endParaRPr kumimoji="1" lang="en-US" altLang="ja-JP" sz="900" dirty="0" smtClean="0">
              <a:solidFill>
                <a:schemeClr val="tx1"/>
              </a:solidFill>
            </a:endParaRPr>
          </a:p>
        </p:txBody>
      </p:sp>
      <p:pic>
        <p:nvPicPr>
          <p:cNvPr id="2049" name="Picture 1" descr="C:\Users\tie301655\Desktop\いらすとや\computer_server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672" y="1842770"/>
            <a:ext cx="790328" cy="7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8353672" y="15313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外部</a:t>
            </a:r>
            <a:endParaRPr lang="en-US" altLang="ja-JP" sz="1000" dirty="0" smtClean="0"/>
          </a:p>
          <a:p>
            <a:r>
              <a:rPr lang="ja-JP" altLang="en-US" sz="1000" dirty="0" smtClean="0"/>
              <a:t>サービス</a:t>
            </a:r>
            <a:endParaRPr kumimoji="1" lang="ja-JP" altLang="en-US" sz="1000" dirty="0"/>
          </a:p>
        </p:txBody>
      </p:sp>
      <p:cxnSp>
        <p:nvCxnSpPr>
          <p:cNvPr id="17" name="カギ線コネクタ 16"/>
          <p:cNvCxnSpPr>
            <a:endCxn id="2049" idx="2"/>
          </p:cNvCxnSpPr>
          <p:nvPr/>
        </p:nvCxnSpPr>
        <p:spPr>
          <a:xfrm flipV="1">
            <a:off x="7857954" y="2580739"/>
            <a:ext cx="890882" cy="37011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3144257" y="3177752"/>
            <a:ext cx="667355" cy="3113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Router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144256" y="3553655"/>
            <a:ext cx="667355" cy="3113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Dealer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3600" dirty="0" smtClean="0"/>
              <a:t>シングルプロセス時の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同時アクセス遅延イメージ</a:t>
            </a:r>
            <a:endParaRPr kumimoji="1" lang="ja-JP" altLang="en-US" sz="3600" dirty="0"/>
          </a:p>
        </p:txBody>
      </p:sp>
      <p:pic>
        <p:nvPicPr>
          <p:cNvPr id="1031" name="Picture 7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42" y="1186668"/>
            <a:ext cx="929680" cy="8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1254906" y="1980184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ユーザー</a:t>
            </a:r>
            <a:r>
              <a:rPr lang="en-US" altLang="ja-JP" sz="1000" dirty="0" smtClean="0"/>
              <a:t>1</a:t>
            </a:r>
          </a:p>
        </p:txBody>
      </p:sp>
      <p:pic>
        <p:nvPicPr>
          <p:cNvPr id="3074" name="Picture 2" descr="C:\Users\tie301655\Desktop\いらすとや\kaisya_man_b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93" y="5684378"/>
            <a:ext cx="987180" cy="98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ie301655\Desktop\いらすとや\kaisya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82" y="2213725"/>
            <a:ext cx="974825" cy="9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813004" y="3094036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ユーザー</a:t>
            </a:r>
            <a:r>
              <a:rPr lang="en-US" altLang="ja-JP" sz="1000" dirty="0" smtClean="0"/>
              <a:t>2</a:t>
            </a:r>
          </a:p>
        </p:txBody>
      </p:sp>
      <p:pic>
        <p:nvPicPr>
          <p:cNvPr id="41" name="Picture 7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96" y="3659641"/>
            <a:ext cx="929680" cy="8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440210" y="4470102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ユーザー</a:t>
            </a:r>
            <a:r>
              <a:rPr lang="en-US" altLang="ja-JP" sz="1000" dirty="0" smtClean="0"/>
              <a:t>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16622" y="656769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ユーザー</a:t>
            </a:r>
            <a:r>
              <a:rPr lang="en-US" altLang="ja-JP" sz="1000" dirty="0" smtClean="0"/>
              <a:t>2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389761" y="1427393"/>
            <a:ext cx="340637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>
            <a:off x="2397296" y="3872685"/>
            <a:ext cx="33988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868144" y="1027685"/>
            <a:ext cx="1728192" cy="53682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アプリケーション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6798331" y="2340588"/>
            <a:ext cx="648072" cy="33384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処理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受付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2572907" y="2507512"/>
            <a:ext cx="4202754" cy="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211142" y="1503934"/>
            <a:ext cx="288032" cy="2368751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91076" y="147002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リクエスト</a:t>
            </a:r>
            <a:endParaRPr lang="en-US" altLang="ja-JP" sz="1000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716016" y="251668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リクエスト</a:t>
            </a:r>
            <a:endParaRPr lang="en-US" altLang="ja-JP" sz="10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779973" y="390660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レスポンス</a:t>
            </a:r>
            <a:endParaRPr lang="en-US" altLang="ja-JP" sz="10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987824" y="60741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レスポンス</a:t>
            </a:r>
            <a:endParaRPr lang="en-US" altLang="ja-JP" sz="1000" dirty="0" smtClean="0"/>
          </a:p>
        </p:txBody>
      </p:sp>
      <p:sp>
        <p:nvSpPr>
          <p:cNvPr id="67" name="円/楕円 66"/>
          <p:cNvSpPr/>
          <p:nvPr/>
        </p:nvSpPr>
        <p:spPr>
          <a:xfrm>
            <a:off x="6031122" y="3705760"/>
            <a:ext cx="648072" cy="33384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結果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返却</a:t>
            </a:r>
          </a:p>
        </p:txBody>
      </p:sp>
      <p:sp>
        <p:nvSpPr>
          <p:cNvPr id="12" name="円/楕円 11"/>
          <p:cNvSpPr/>
          <p:nvPr/>
        </p:nvSpPr>
        <p:spPr>
          <a:xfrm>
            <a:off x="6031122" y="1260469"/>
            <a:ext cx="648072" cy="33384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処理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受付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6965306" y="3850816"/>
            <a:ext cx="288032" cy="2368751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6775661" y="5907182"/>
            <a:ext cx="648072" cy="33384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結果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返却</a:t>
            </a:r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2576356" y="6064780"/>
            <a:ext cx="415588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986405" y="2674437"/>
            <a:ext cx="0" cy="123216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7254100" y="2674437"/>
            <a:ext cx="0" cy="123216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https://3.bp.blogspot.com/-rvGS_xrPMMM/U2sr11xeEcI/AAAAAAAAf5k/UpR8HQilUGA/s800/computer_cp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68" y="1997656"/>
            <a:ext cx="744514" cy="64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矢印 20"/>
          <p:cNvSpPr/>
          <p:nvPr/>
        </p:nvSpPr>
        <p:spPr>
          <a:xfrm rot="933190">
            <a:off x="6409745" y="1886223"/>
            <a:ext cx="1425244" cy="24593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604168" y="176296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使用中</a:t>
            </a:r>
            <a:endParaRPr lang="en-US" altLang="ja-JP" sz="1000" dirty="0" smtClean="0"/>
          </a:p>
        </p:txBody>
      </p:sp>
      <p:cxnSp>
        <p:nvCxnSpPr>
          <p:cNvPr id="85" name="直線矢印コネクタ 84"/>
          <p:cNvCxnSpPr/>
          <p:nvPr/>
        </p:nvCxnSpPr>
        <p:spPr>
          <a:xfrm>
            <a:off x="7099697" y="3170295"/>
            <a:ext cx="795623" cy="240449"/>
          </a:xfrm>
          <a:prstGeom prst="straightConnector1">
            <a:avLst/>
          </a:prstGeom>
          <a:ln w="889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7622488" y="2944868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CPU</a:t>
            </a:r>
            <a:r>
              <a:rPr lang="ja-JP" altLang="en-US" sz="1000" dirty="0" smtClean="0"/>
              <a:t>待ち</a:t>
            </a:r>
            <a:endParaRPr lang="en-US" altLang="ja-JP" sz="1000" dirty="0" smtClean="0"/>
          </a:p>
        </p:txBody>
      </p:sp>
      <p:pic>
        <p:nvPicPr>
          <p:cNvPr id="88" name="Picture 8" descr="https://3.bp.blogspot.com/-rvGS_xrPMMM/U2sr11xeEcI/AAAAAAAAf5k/UpR8HQilUGA/s800/computer_cp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88" y="4272140"/>
            <a:ext cx="744514" cy="64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右矢印 88"/>
          <p:cNvSpPr/>
          <p:nvPr/>
        </p:nvSpPr>
        <p:spPr>
          <a:xfrm rot="933190">
            <a:off x="7115328" y="4250647"/>
            <a:ext cx="757902" cy="22009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610626" y="40467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使用中</a:t>
            </a:r>
            <a:endParaRPr lang="en-US" altLang="ja-JP" sz="1000" dirty="0" smtClean="0"/>
          </a:p>
        </p:txBody>
      </p:sp>
      <p:cxnSp>
        <p:nvCxnSpPr>
          <p:cNvPr id="92" name="直線矢印コネクタ 91"/>
          <p:cNvCxnSpPr/>
          <p:nvPr/>
        </p:nvCxnSpPr>
        <p:spPr>
          <a:xfrm flipH="1">
            <a:off x="6031123" y="4046713"/>
            <a:ext cx="767208" cy="6696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メモ 81"/>
          <p:cNvSpPr/>
          <p:nvPr/>
        </p:nvSpPr>
        <p:spPr>
          <a:xfrm>
            <a:off x="3066044" y="4597665"/>
            <a:ext cx="3176508" cy="633236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900" dirty="0" smtClean="0">
                <a:solidFill>
                  <a:schemeClr val="tx1"/>
                </a:solidFill>
              </a:rPr>
              <a:t>ひとつのプロセスが使える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CPU</a:t>
            </a:r>
            <a:r>
              <a:rPr kumimoji="1" lang="ja-JP" altLang="en-US" sz="900" dirty="0" smtClean="0">
                <a:solidFill>
                  <a:schemeClr val="tx1"/>
                </a:solidFill>
              </a:rPr>
              <a:t>はひとつのため、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CPU</a:t>
            </a:r>
            <a:r>
              <a:rPr kumimoji="1" lang="ja-JP" altLang="en-US" sz="900" dirty="0" smtClean="0">
                <a:solidFill>
                  <a:schemeClr val="tx1"/>
                </a:solidFill>
              </a:rPr>
              <a:t>を多く消費する処理を実行すると、</a:t>
            </a:r>
            <a:r>
              <a:rPr lang="ja-JP" altLang="en-US" sz="900" dirty="0" smtClean="0">
                <a:solidFill>
                  <a:schemeClr val="tx1"/>
                </a:solidFill>
              </a:rPr>
              <a:t>同時</a:t>
            </a:r>
            <a:r>
              <a:rPr lang="ja-JP" altLang="en-US" sz="900" dirty="0">
                <a:solidFill>
                  <a:schemeClr val="tx1"/>
                </a:solidFill>
              </a:rPr>
              <a:t>アクセス</a:t>
            </a:r>
            <a:r>
              <a:rPr lang="ja-JP" altLang="en-US" sz="900" dirty="0" smtClean="0">
                <a:solidFill>
                  <a:schemeClr val="tx1"/>
                </a:solidFill>
              </a:rPr>
              <a:t>された</a:t>
            </a:r>
            <a:r>
              <a:rPr lang="ja-JP" altLang="en-US" sz="900" dirty="0">
                <a:solidFill>
                  <a:schemeClr val="tx1"/>
                </a:solidFill>
              </a:rPr>
              <a:t>他</a:t>
            </a:r>
            <a:r>
              <a:rPr lang="ja-JP" altLang="en-US" sz="900" dirty="0" smtClean="0">
                <a:solidFill>
                  <a:schemeClr val="tx1"/>
                </a:solidFill>
              </a:rPr>
              <a:t>の</a:t>
            </a:r>
            <a:r>
              <a:rPr lang="ja-JP" altLang="en-US" sz="900" dirty="0">
                <a:solidFill>
                  <a:schemeClr val="tx1"/>
                </a:solidFill>
              </a:rPr>
              <a:t>処理</a:t>
            </a:r>
            <a:r>
              <a:rPr lang="ja-JP" altLang="en-US" sz="900" dirty="0" smtClean="0">
                <a:solidFill>
                  <a:schemeClr val="tx1"/>
                </a:solidFill>
              </a:rPr>
              <a:t>は</a:t>
            </a:r>
            <a:r>
              <a:rPr lang="en-US" altLang="ja-JP" sz="900" dirty="0" smtClean="0">
                <a:solidFill>
                  <a:schemeClr val="tx1"/>
                </a:solidFill>
              </a:rPr>
              <a:t>CPU</a:t>
            </a:r>
            <a:r>
              <a:rPr lang="ja-JP" altLang="en-US" sz="900" dirty="0" smtClean="0">
                <a:solidFill>
                  <a:schemeClr val="tx1"/>
                </a:solidFill>
              </a:rPr>
              <a:t>待ち</a:t>
            </a:r>
            <a:r>
              <a:rPr lang="ja-JP" altLang="en-US" sz="900" dirty="0">
                <a:solidFill>
                  <a:schemeClr val="tx1"/>
                </a:solidFill>
              </a:rPr>
              <a:t>となる</a:t>
            </a:r>
            <a:endParaRPr kumimoji="1" lang="en-US" altLang="ja-JP" sz="900" dirty="0" smtClean="0">
              <a:solidFill>
                <a:schemeClr val="tx1"/>
              </a:solidFill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flipH="1">
            <a:off x="830874" y="2047784"/>
            <a:ext cx="212734" cy="44400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937242" y="2762910"/>
            <a:ext cx="603288" cy="1819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メモ 94"/>
          <p:cNvSpPr/>
          <p:nvPr/>
        </p:nvSpPr>
        <p:spPr>
          <a:xfrm>
            <a:off x="107504" y="2349329"/>
            <a:ext cx="1433026" cy="413581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900" dirty="0" smtClean="0">
                <a:solidFill>
                  <a:schemeClr val="tx1"/>
                </a:solidFill>
              </a:rPr>
              <a:t>ほぼ同時に</a:t>
            </a:r>
            <a:r>
              <a:rPr lang="ja-JP" altLang="en-US" sz="900" dirty="0">
                <a:solidFill>
                  <a:schemeClr val="tx1"/>
                </a:solidFill>
              </a:rPr>
              <a:t>アクセス</a:t>
            </a:r>
            <a:endParaRPr kumimoji="1" lang="en-US" altLang="ja-JP" sz="900" dirty="0" smtClean="0">
              <a:solidFill>
                <a:schemeClr val="tx1"/>
              </a:solidFill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 flipH="1" flipV="1">
            <a:off x="1296438" y="5416445"/>
            <a:ext cx="603288" cy="49073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メモ 105"/>
          <p:cNvSpPr/>
          <p:nvPr/>
        </p:nvSpPr>
        <p:spPr>
          <a:xfrm>
            <a:off x="227044" y="5019260"/>
            <a:ext cx="1594842" cy="56998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900" dirty="0" smtClean="0">
                <a:solidFill>
                  <a:schemeClr val="tx1"/>
                </a:solidFill>
              </a:rPr>
              <a:t>CPU</a:t>
            </a:r>
            <a:r>
              <a:rPr lang="ja-JP" altLang="en-US" sz="900" dirty="0" smtClean="0">
                <a:solidFill>
                  <a:schemeClr val="tx1"/>
                </a:solidFill>
              </a:rPr>
              <a:t>割り当て待ちとなったユーザーのレスポンスが、大幅に遅延する</a:t>
            </a:r>
            <a:endParaRPr kumimoji="1" lang="en-US" altLang="ja-JP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64595</TotalTime>
  <Words>157</Words>
  <PresentationFormat>画面に合わせる (4:3)</PresentationFormat>
  <Paragraphs>58</Paragraphs>
  <Slides>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ppt-theme</vt:lpstr>
      <vt:lpstr>全体構成</vt:lpstr>
      <vt:lpstr>Master / Workerを使った分散処理</vt:lpstr>
      <vt:lpstr>シングルプロセス時の 同時アクセス遅延イメージ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2017-06-27T00:22:38Z</dcterms:created>
  <dcterms:modified xsi:type="dcterms:W3CDTF">2019-09-20T01:38:43Z</dcterms:modified>
</cp:coreProperties>
</file>