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427" r:id="rId2"/>
    <p:sldId id="430" r:id="rId3"/>
    <p:sldId id="429" r:id="rId4"/>
    <p:sldId id="428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CC"/>
    <a:srgbClr val="FFFF99"/>
    <a:srgbClr val="FFFFCC"/>
    <a:srgbClr val="FFCDE1"/>
    <a:srgbClr val="D4F6FA"/>
    <a:srgbClr val="FFE8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59" autoAdjust="0"/>
    <p:restoredTop sz="94660"/>
  </p:normalViewPr>
  <p:slideViewPr>
    <p:cSldViewPr>
      <p:cViewPr varScale="1">
        <p:scale>
          <a:sx n="99" d="100"/>
          <a:sy n="99" d="100"/>
        </p:scale>
        <p:origin x="-17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C780B-C37C-4C8E-9214-BB76D3E2E242}" type="datetimeFigureOut">
              <a:rPr kumimoji="1" lang="ja-JP" altLang="en-US" smtClean="0"/>
              <a:t>2019/3/4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E9007-D9BB-45DA-9819-E088F3F0C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6266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E9007-D9BB-45DA-9819-E088F3F0C9C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860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日付プレースホルダー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 dirty="0"/>
          </a:p>
        </p:txBody>
      </p:sp>
      <p:sp>
        <p:nvSpPr>
          <p:cNvPr id="12" name="フッター プレースホルダー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362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4735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32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597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3352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サブ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467545" y="1484313"/>
            <a:ext cx="8208144" cy="64928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4"/>
          </p:nvPr>
        </p:nvSpPr>
        <p:spPr>
          <a:xfrm>
            <a:off x="468313" y="2205038"/>
            <a:ext cx="8207375" cy="4103687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15432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44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0680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199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0055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2017-04-01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474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2017-04-01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06071-2C27-4990-A6B0-583FE820F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0613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2" r:id="rId5"/>
    <p:sldLayoutId id="2147483653" r:id="rId6"/>
    <p:sldLayoutId id="2147483656" r:id="rId7"/>
    <p:sldLayoutId id="2147483657" r:id="rId8"/>
    <p:sldLayoutId id="2147483658" r:id="rId9"/>
    <p:sldLayoutId id="2147483659" r:id="rId10"/>
    <p:sldLayoutId id="2147483655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kumimoji="1"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emf"/><Relationship Id="rId11" Type="http://schemas.openxmlformats.org/officeDocument/2006/relationships/image" Target="../media/image14.png"/><Relationship Id="rId5" Type="http://schemas.openxmlformats.org/officeDocument/2006/relationships/image" Target="../media/image10.emf"/><Relationship Id="rId10" Type="http://schemas.openxmlformats.org/officeDocument/2006/relationships/image" Target="../media/image13.png"/><Relationship Id="rId4" Type="http://schemas.openxmlformats.org/officeDocument/2006/relationships/image" Target="../media/image9.jpe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.jpeg"/><Relationship Id="rId7" Type="http://schemas.openxmlformats.org/officeDocument/2006/relationships/image" Target="../media/image12.png"/><Relationship Id="rId12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11.emf"/><Relationship Id="rId10" Type="http://schemas.openxmlformats.org/officeDocument/2006/relationships/image" Target="../media/image14.png"/><Relationship Id="rId4" Type="http://schemas.openxmlformats.org/officeDocument/2006/relationships/image" Target="../media/image10.emf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.jpeg"/><Relationship Id="rId7" Type="http://schemas.openxmlformats.org/officeDocument/2006/relationships/image" Target="../media/image12.png"/><Relationship Id="rId12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11.emf"/><Relationship Id="rId10" Type="http://schemas.openxmlformats.org/officeDocument/2006/relationships/image" Target="../media/image14.png"/><Relationship Id="rId4" Type="http://schemas.openxmlformats.org/officeDocument/2006/relationships/image" Target="../media/image10.emf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ja-JP" altLang="en-US" sz="3600" dirty="0" smtClean="0"/>
              <a:t>アプリケーション構成</a:t>
            </a:r>
            <a:endParaRPr kumimoji="1" lang="ja-JP" altLang="en-US" sz="3600" dirty="0"/>
          </a:p>
        </p:txBody>
      </p:sp>
      <p:sp>
        <p:nvSpPr>
          <p:cNvPr id="36" name="AutoShape 22" descr="Elasticsearc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35" name="Picture 2" descr="ãchromeãã®ç»åæ¤ç´¢çµæ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317" y="2112842"/>
            <a:ext cx="1160128" cy="65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" descr="ãieãã®ç»åæ¤ç´¢çµæ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820" y="2105352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ãfirefoxãã®ç»åæ¤ç´¢çµ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037" y="2105352"/>
            <a:ext cx="665072" cy="66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図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964" y="3717032"/>
            <a:ext cx="1981175" cy="936104"/>
          </a:xfrm>
          <a:prstGeom prst="rect">
            <a:avLst/>
          </a:prstGeom>
        </p:spPr>
      </p:pic>
      <p:sp>
        <p:nvSpPr>
          <p:cNvPr id="2" name="正方形/長方形 1"/>
          <p:cNvSpPr/>
          <p:nvPr/>
        </p:nvSpPr>
        <p:spPr>
          <a:xfrm>
            <a:off x="1227970" y="1682651"/>
            <a:ext cx="2534744" cy="3402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ブラウザ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5724128" y="1682650"/>
            <a:ext cx="2534744" cy="3402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サーバー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pic>
        <p:nvPicPr>
          <p:cNvPr id="42" name="図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3739962"/>
            <a:ext cx="1220473" cy="813649"/>
          </a:xfrm>
          <a:prstGeom prst="rect">
            <a:avLst/>
          </a:prstGeom>
        </p:spPr>
      </p:pic>
      <p:pic>
        <p:nvPicPr>
          <p:cNvPr id="43" name="図 4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575336"/>
            <a:ext cx="1780565" cy="933888"/>
          </a:xfrm>
          <a:prstGeom prst="rect">
            <a:avLst/>
          </a:prstGeom>
        </p:spPr>
      </p:pic>
      <p:pic>
        <p:nvPicPr>
          <p:cNvPr id="38" name="Picture 5" descr="C:\Users\tie301655\Desktop\いらすとや\shigoto_man_casual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32" y="4480431"/>
            <a:ext cx="1305809" cy="1209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846433" y="563409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ユーザー</a:t>
            </a:r>
            <a:endParaRPr kumimoji="1" lang="ja-JP" altLang="en-US" sz="1400" dirty="0"/>
          </a:p>
        </p:txBody>
      </p:sp>
      <p:cxnSp>
        <p:nvCxnSpPr>
          <p:cNvPr id="9" name="直線矢印コネクタ 8"/>
          <p:cNvCxnSpPr/>
          <p:nvPr/>
        </p:nvCxnSpPr>
        <p:spPr>
          <a:xfrm flipV="1">
            <a:off x="3851920" y="2764011"/>
            <a:ext cx="1728192" cy="641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 flipH="1" flipV="1">
            <a:off x="3851920" y="4293096"/>
            <a:ext cx="1712121" cy="641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4306160" y="2421448"/>
            <a:ext cx="8197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REST API</a:t>
            </a:r>
            <a:endParaRPr kumimoji="1" lang="ja-JP" altLang="en-US" sz="1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060941" y="4666936"/>
            <a:ext cx="1193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React / Redux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63463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ãreact.jsãã®ç»åæ¤ç´¢çµæ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887" y="3220891"/>
            <a:ext cx="1043924" cy="59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ãchromeãã®ç»åæ¤ç´¢çµ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039" y="2918770"/>
            <a:ext cx="673101" cy="37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3600" dirty="0" smtClean="0"/>
              <a:t>認証</a:t>
            </a:r>
            <a:endParaRPr kumimoji="1" lang="ja-JP" altLang="en-US" sz="3600" dirty="0"/>
          </a:p>
        </p:txBody>
      </p:sp>
      <p:pic>
        <p:nvPicPr>
          <p:cNvPr id="165" name="Picture 10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79715" y="2414363"/>
            <a:ext cx="936104" cy="62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6" name="Picture 7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162138" y="2202616"/>
            <a:ext cx="1479506" cy="1585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7" name="図 16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354" y="3399613"/>
            <a:ext cx="722160" cy="481440"/>
          </a:xfrm>
          <a:prstGeom prst="rect">
            <a:avLst/>
          </a:prstGeom>
        </p:spPr>
      </p:pic>
      <p:pic>
        <p:nvPicPr>
          <p:cNvPr id="168" name="図 16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72" b="13942"/>
          <a:stretch/>
        </p:blipFill>
        <p:spPr>
          <a:xfrm>
            <a:off x="8085489" y="3452668"/>
            <a:ext cx="533333" cy="396000"/>
          </a:xfrm>
          <a:prstGeom prst="rect">
            <a:avLst/>
          </a:prstGeom>
        </p:spPr>
      </p:pic>
      <p:pic>
        <p:nvPicPr>
          <p:cNvPr id="169" name="図 16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245" y="3117485"/>
            <a:ext cx="620269" cy="325325"/>
          </a:xfrm>
          <a:prstGeom prst="rect">
            <a:avLst/>
          </a:prstGeom>
        </p:spPr>
      </p:pic>
      <p:pic>
        <p:nvPicPr>
          <p:cNvPr id="1026" name="Picture 2" descr="ãfirefoxãã®ç»åæ¤ç´¢çµæ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048" y="2915022"/>
            <a:ext cx="391576" cy="391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ãinternet explorerãã®ç»åæ¤ç´¢çµæ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949" y="2900272"/>
            <a:ext cx="473518" cy="47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0" name="Picture 5" descr="C:\Users\tie301655\Desktop\いらすとや\shigoto_man_casual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80" y="2671328"/>
            <a:ext cx="1010315" cy="93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1" name="テキスト ボックス 170"/>
          <p:cNvSpPr txBox="1"/>
          <p:nvPr/>
        </p:nvSpPr>
        <p:spPr>
          <a:xfrm>
            <a:off x="469784" y="3607132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ユーザー</a:t>
            </a:r>
            <a:endParaRPr kumimoji="1" lang="ja-JP" altLang="en-US" sz="1050" dirty="0"/>
          </a:p>
        </p:txBody>
      </p:sp>
      <p:sp>
        <p:nvSpPr>
          <p:cNvPr id="5" name="正方形/長方形 4"/>
          <p:cNvSpPr/>
          <p:nvPr/>
        </p:nvSpPr>
        <p:spPr>
          <a:xfrm>
            <a:off x="4774933" y="1561905"/>
            <a:ext cx="4030490" cy="43384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1600" dirty="0" smtClean="0">
                <a:solidFill>
                  <a:schemeClr val="tx1"/>
                </a:solidFill>
              </a:rPr>
              <a:t>サーバーサイド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107504" y="2060848"/>
            <a:ext cx="3231958" cy="2429200"/>
          </a:xfrm>
          <a:prstGeom prst="ellipse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クライアントサイド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フローチャート : 磁気ディスク 14"/>
          <p:cNvSpPr/>
          <p:nvPr/>
        </p:nvSpPr>
        <p:spPr>
          <a:xfrm>
            <a:off x="6796028" y="4351228"/>
            <a:ext cx="1351739" cy="1152128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6918097" y="4827673"/>
            <a:ext cx="1141498" cy="506368"/>
          </a:xfrm>
          <a:prstGeom prst="ellipse">
            <a:avLst/>
          </a:prstGeom>
          <a:solidFill>
            <a:srgbClr val="FF535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ログイン</a:t>
            </a:r>
            <a:endParaRPr lang="en-US" altLang="ja-JP" sz="1200" dirty="0" smtClean="0"/>
          </a:p>
          <a:p>
            <a:pPr algn="ctr"/>
            <a:r>
              <a:rPr lang="ja-JP" altLang="en-US" sz="1200" dirty="0" smtClean="0"/>
              <a:t>情報</a:t>
            </a:r>
            <a:endParaRPr kumimoji="1" lang="ja-JP" altLang="en-US" sz="1200" dirty="0"/>
          </a:p>
        </p:txBody>
      </p:sp>
      <p:cxnSp>
        <p:nvCxnSpPr>
          <p:cNvPr id="173" name="直線矢印コネクタ 172"/>
          <p:cNvCxnSpPr/>
          <p:nvPr/>
        </p:nvCxnSpPr>
        <p:spPr>
          <a:xfrm>
            <a:off x="7135168" y="3799815"/>
            <a:ext cx="288371" cy="88154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テキスト ボックス 174"/>
          <p:cNvSpPr txBox="1"/>
          <p:nvPr/>
        </p:nvSpPr>
        <p:spPr>
          <a:xfrm>
            <a:off x="3149390" y="2060848"/>
            <a:ext cx="1693092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 smtClean="0"/>
              <a:t>メールアドレス </a:t>
            </a:r>
            <a:r>
              <a:rPr kumimoji="1" lang="en-US" altLang="ja-JP" sz="1050" dirty="0" smtClean="0"/>
              <a:t>/</a:t>
            </a:r>
          </a:p>
          <a:p>
            <a:r>
              <a:rPr kumimoji="1" lang="ja-JP" altLang="en-US" sz="1050" dirty="0" smtClean="0"/>
              <a:t>パスワード</a:t>
            </a:r>
            <a:endParaRPr kumimoji="1" lang="en-US" altLang="ja-JP" sz="1050" dirty="0" smtClean="0"/>
          </a:p>
          <a:p>
            <a:r>
              <a:rPr lang="en-US" altLang="ja-JP" sz="1050" dirty="0" smtClean="0"/>
              <a:t>{ “email”:</a:t>
            </a:r>
          </a:p>
          <a:p>
            <a:r>
              <a:rPr lang="en-US" altLang="ja-JP" sz="1050" dirty="0"/>
              <a:t> </a:t>
            </a:r>
            <a:r>
              <a:rPr lang="en-US" altLang="ja-JP" sz="1050" dirty="0" smtClean="0"/>
              <a:t> “testuser@example.com”,</a:t>
            </a:r>
          </a:p>
          <a:p>
            <a:r>
              <a:rPr kumimoji="1" lang="en-US" altLang="ja-JP" sz="1050" dirty="0"/>
              <a:t> </a:t>
            </a:r>
            <a:r>
              <a:rPr kumimoji="1" lang="en-US" altLang="ja-JP" sz="1050" dirty="0" smtClean="0"/>
              <a:t> “password”: “</a:t>
            </a:r>
            <a:r>
              <a:rPr kumimoji="1" lang="en-US" altLang="ja-JP" sz="1050" dirty="0" err="1" smtClean="0"/>
              <a:t>xxxxx</a:t>
            </a:r>
            <a:r>
              <a:rPr kumimoji="1" lang="en-US" altLang="ja-JP" sz="1050" dirty="0" smtClean="0"/>
              <a:t>” }</a:t>
            </a:r>
            <a:endParaRPr kumimoji="1" lang="ja-JP" altLang="en-US" sz="1050" dirty="0"/>
          </a:p>
        </p:txBody>
      </p:sp>
      <p:sp>
        <p:nvSpPr>
          <p:cNvPr id="21" name="正方形/長方形 20"/>
          <p:cNvSpPr/>
          <p:nvPr/>
        </p:nvSpPr>
        <p:spPr>
          <a:xfrm>
            <a:off x="1134473" y="3745622"/>
            <a:ext cx="1475700" cy="50737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Cookie</a:t>
            </a:r>
          </a:p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（セッション</a:t>
            </a:r>
            <a:r>
              <a:rPr lang="en-US" altLang="ja-JP" sz="1200" dirty="0" smtClean="0">
                <a:solidFill>
                  <a:schemeClr val="tx1"/>
                </a:solidFill>
              </a:rPr>
              <a:t>ID</a:t>
            </a:r>
            <a:r>
              <a:rPr lang="ja-JP" altLang="en-US" sz="1200" dirty="0" smtClean="0">
                <a:solidFill>
                  <a:schemeClr val="tx1"/>
                </a:solidFill>
              </a:rPr>
              <a:t>）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5004048" y="2929625"/>
            <a:ext cx="1008112" cy="3757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ログイン</a:t>
            </a:r>
            <a:r>
              <a:rPr kumimoji="1" lang="en-US" altLang="ja-JP" sz="1200" dirty="0" smtClean="0">
                <a:solidFill>
                  <a:schemeClr val="tx1"/>
                </a:solidFill>
              </a:rPr>
              <a:t>API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34" name="直線矢印コネクタ 33"/>
          <p:cNvCxnSpPr/>
          <p:nvPr/>
        </p:nvCxnSpPr>
        <p:spPr>
          <a:xfrm>
            <a:off x="3339462" y="2995328"/>
            <a:ext cx="161581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2299755" y="4788108"/>
            <a:ext cx="2079415" cy="4154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050" dirty="0" smtClean="0"/>
              <a:t>ログイン成功 ⇒ </a:t>
            </a:r>
            <a:r>
              <a:rPr lang="en-US" altLang="ja-JP" sz="1050" dirty="0" smtClean="0"/>
              <a:t>HTTP Status 200</a:t>
            </a:r>
            <a:endParaRPr lang="en-US" altLang="ja-JP" sz="1050" dirty="0" smtClean="0"/>
          </a:p>
          <a:p>
            <a:r>
              <a:rPr kumimoji="1" lang="ja-JP" altLang="en-US" sz="1050" dirty="0" smtClean="0"/>
              <a:t>ログイン失敗 </a:t>
            </a:r>
            <a:r>
              <a:rPr kumimoji="1" lang="ja-JP" altLang="en-US" sz="1050" dirty="0" smtClean="0"/>
              <a:t>⇒ </a:t>
            </a:r>
            <a:r>
              <a:rPr kumimoji="1" lang="en-US" altLang="ja-JP" sz="1050" dirty="0" smtClean="0"/>
              <a:t>HTTP Status 401</a:t>
            </a:r>
            <a:endParaRPr kumimoji="1" lang="ja-JP" altLang="en-US" sz="1050" dirty="0"/>
          </a:p>
        </p:txBody>
      </p:sp>
      <p:cxnSp>
        <p:nvCxnSpPr>
          <p:cNvPr id="19" name="直線コネクタ 18"/>
          <p:cNvCxnSpPr/>
          <p:nvPr/>
        </p:nvCxnSpPr>
        <p:spPr>
          <a:xfrm flipH="1">
            <a:off x="3381447" y="3458242"/>
            <a:ext cx="645542" cy="1202088"/>
          </a:xfrm>
          <a:prstGeom prst="line">
            <a:avLst/>
          </a:prstGeom>
          <a:ln w="254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7494228" y="5503356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 smtClean="0"/>
              <a:t>セッション</a:t>
            </a:r>
            <a:endParaRPr kumimoji="1" lang="en-US" altLang="ja-JP" sz="1050" dirty="0" smtClean="0"/>
          </a:p>
        </p:txBody>
      </p:sp>
      <p:cxnSp>
        <p:nvCxnSpPr>
          <p:cNvPr id="53" name="直線コネクタ 52"/>
          <p:cNvCxnSpPr/>
          <p:nvPr/>
        </p:nvCxnSpPr>
        <p:spPr>
          <a:xfrm flipH="1">
            <a:off x="698559" y="4134337"/>
            <a:ext cx="346158" cy="585411"/>
          </a:xfrm>
          <a:prstGeom prst="line">
            <a:avLst/>
          </a:prstGeom>
          <a:ln w="254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164396" y="4802634"/>
            <a:ext cx="1885453" cy="2539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050" dirty="0" smtClean="0"/>
              <a:t>Cookie</a:t>
            </a:r>
            <a:r>
              <a:rPr lang="ja-JP" altLang="en-US" sz="1050" dirty="0" smtClean="0"/>
              <a:t>にセッション</a:t>
            </a:r>
            <a:r>
              <a:rPr lang="en-US" altLang="ja-JP" sz="1050" dirty="0" smtClean="0"/>
              <a:t>ID</a:t>
            </a:r>
            <a:r>
              <a:rPr lang="ja-JP" altLang="en-US" sz="1050" dirty="0" smtClean="0"/>
              <a:t>を保持</a:t>
            </a:r>
            <a:endParaRPr kumimoji="1" lang="ja-JP" altLang="en-US" sz="1050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4880103" y="3851537"/>
            <a:ext cx="2069797" cy="4154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050" dirty="0" smtClean="0"/>
              <a:t>ログインしているユーザーの</a:t>
            </a:r>
            <a:endParaRPr kumimoji="1" lang="en-US" altLang="ja-JP" sz="1050" dirty="0" smtClean="0"/>
          </a:p>
          <a:p>
            <a:r>
              <a:rPr lang="ja-JP" altLang="en-US" sz="1050" dirty="0"/>
              <a:t>情報</a:t>
            </a:r>
            <a:r>
              <a:rPr lang="ja-JP" altLang="en-US" sz="1050" dirty="0" smtClean="0"/>
              <a:t>は、セッションに保持する</a:t>
            </a:r>
            <a:endParaRPr kumimoji="1" lang="ja-JP" altLang="en-US" sz="1050" dirty="0"/>
          </a:p>
        </p:txBody>
      </p:sp>
      <p:cxnSp>
        <p:nvCxnSpPr>
          <p:cNvPr id="56" name="直線コネクタ 55"/>
          <p:cNvCxnSpPr>
            <a:stCxn id="15" idx="2"/>
          </p:cNvCxnSpPr>
          <p:nvPr/>
        </p:nvCxnSpPr>
        <p:spPr>
          <a:xfrm flipH="1" flipV="1">
            <a:off x="5915001" y="4351228"/>
            <a:ext cx="881027" cy="576064"/>
          </a:xfrm>
          <a:prstGeom prst="line">
            <a:avLst/>
          </a:prstGeom>
          <a:ln w="254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/>
          <p:nvPr/>
        </p:nvCxnSpPr>
        <p:spPr>
          <a:xfrm flipH="1">
            <a:off x="3300908" y="3305344"/>
            <a:ext cx="16228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35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ãreact.jsãã®ç»åæ¤ç´¢çµæ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896" y="3731137"/>
            <a:ext cx="1043924" cy="59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ãchromeãã®ç»åæ¤ç´¢çµæ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048" y="3429016"/>
            <a:ext cx="673101" cy="37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ja-JP" altLang="en-US" sz="3600" dirty="0"/>
              <a:t>認証</a:t>
            </a:r>
            <a:r>
              <a:rPr kumimoji="1" lang="ja-JP" altLang="en-US" sz="3600" dirty="0" smtClean="0"/>
              <a:t>状態</a:t>
            </a:r>
            <a:r>
              <a:rPr kumimoji="1" lang="ja-JP" altLang="en-US" sz="3600" dirty="0" smtClean="0"/>
              <a:t>の確認</a:t>
            </a:r>
            <a:endParaRPr kumimoji="1" lang="ja-JP" altLang="en-US" sz="3600" dirty="0"/>
          </a:p>
        </p:txBody>
      </p:sp>
      <p:pic>
        <p:nvPicPr>
          <p:cNvPr id="165" name="Picture 10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79715" y="2414363"/>
            <a:ext cx="936104" cy="62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6" name="Picture 7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62138" y="2202616"/>
            <a:ext cx="1479506" cy="1585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7" name="図 16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354" y="3399613"/>
            <a:ext cx="722160" cy="481440"/>
          </a:xfrm>
          <a:prstGeom prst="rect">
            <a:avLst/>
          </a:prstGeom>
        </p:spPr>
      </p:pic>
      <p:pic>
        <p:nvPicPr>
          <p:cNvPr id="168" name="図 16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72" b="13942"/>
          <a:stretch/>
        </p:blipFill>
        <p:spPr>
          <a:xfrm>
            <a:off x="8085489" y="3452668"/>
            <a:ext cx="533333" cy="396000"/>
          </a:xfrm>
          <a:prstGeom prst="rect">
            <a:avLst/>
          </a:prstGeom>
        </p:spPr>
      </p:pic>
      <p:pic>
        <p:nvPicPr>
          <p:cNvPr id="169" name="図 16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245" y="3117485"/>
            <a:ext cx="620269" cy="325325"/>
          </a:xfrm>
          <a:prstGeom prst="rect">
            <a:avLst/>
          </a:prstGeom>
        </p:spPr>
      </p:pic>
      <p:pic>
        <p:nvPicPr>
          <p:cNvPr id="1026" name="Picture 2" descr="ãfirefoxãã®ç»åæ¤ç´¢çµæ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057" y="3425268"/>
            <a:ext cx="391576" cy="391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ãinternet explorerãã®ç»åæ¤ç´¢çµæ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958" y="3410518"/>
            <a:ext cx="473518" cy="47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0" name="Picture 5" descr="C:\Users\tie301655\Desktop\いらすとや\shigoto_man_casual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48" y="2562034"/>
            <a:ext cx="1010315" cy="93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1" name="テキスト ボックス 170"/>
          <p:cNvSpPr txBox="1"/>
          <p:nvPr/>
        </p:nvSpPr>
        <p:spPr>
          <a:xfrm>
            <a:off x="539552" y="3497838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ユーザー</a:t>
            </a:r>
            <a:endParaRPr kumimoji="1" lang="ja-JP" altLang="en-US" sz="1050" dirty="0"/>
          </a:p>
        </p:txBody>
      </p:sp>
      <p:sp>
        <p:nvSpPr>
          <p:cNvPr id="5" name="正方形/長方形 4"/>
          <p:cNvSpPr/>
          <p:nvPr/>
        </p:nvSpPr>
        <p:spPr>
          <a:xfrm>
            <a:off x="4774933" y="1561905"/>
            <a:ext cx="4030490" cy="43384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1600" dirty="0" smtClean="0">
                <a:solidFill>
                  <a:schemeClr val="tx1"/>
                </a:solidFill>
              </a:rPr>
              <a:t>サーバーサイド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177272" y="1844824"/>
            <a:ext cx="3672408" cy="2584413"/>
          </a:xfrm>
          <a:prstGeom prst="ellipse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クライアントサイド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右矢印 12"/>
          <p:cNvSpPr/>
          <p:nvPr/>
        </p:nvSpPr>
        <p:spPr>
          <a:xfrm rot="10800000">
            <a:off x="3434127" y="2954962"/>
            <a:ext cx="1497911" cy="182068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ローチャート : 磁気ディスク 14"/>
          <p:cNvSpPr/>
          <p:nvPr/>
        </p:nvSpPr>
        <p:spPr>
          <a:xfrm>
            <a:off x="6796028" y="4351228"/>
            <a:ext cx="1351739" cy="1152128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6918097" y="4827673"/>
            <a:ext cx="1141498" cy="506368"/>
          </a:xfrm>
          <a:prstGeom prst="ellipse">
            <a:avLst/>
          </a:prstGeom>
          <a:solidFill>
            <a:srgbClr val="FF535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ログイン</a:t>
            </a:r>
            <a:endParaRPr lang="en-US" altLang="ja-JP" sz="1200" dirty="0" smtClean="0"/>
          </a:p>
          <a:p>
            <a:pPr algn="ctr"/>
            <a:r>
              <a:rPr lang="ja-JP" altLang="en-US" sz="1200" dirty="0" smtClean="0"/>
              <a:t>情報</a:t>
            </a:r>
            <a:endParaRPr kumimoji="1" lang="ja-JP" altLang="en-US" sz="1200" dirty="0"/>
          </a:p>
        </p:txBody>
      </p:sp>
      <p:cxnSp>
        <p:nvCxnSpPr>
          <p:cNvPr id="173" name="直線矢印コネクタ 172"/>
          <p:cNvCxnSpPr/>
          <p:nvPr/>
        </p:nvCxnSpPr>
        <p:spPr>
          <a:xfrm>
            <a:off x="7135168" y="3799815"/>
            <a:ext cx="288371" cy="88154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テキスト ボックス 174"/>
          <p:cNvSpPr txBox="1"/>
          <p:nvPr/>
        </p:nvSpPr>
        <p:spPr>
          <a:xfrm>
            <a:off x="3548546" y="1907607"/>
            <a:ext cx="120898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 smtClean="0"/>
              <a:t>メールアドレス </a:t>
            </a:r>
            <a:r>
              <a:rPr kumimoji="1" lang="en-US" altLang="ja-JP" sz="1050" dirty="0" smtClean="0"/>
              <a:t>/</a:t>
            </a:r>
          </a:p>
          <a:p>
            <a:r>
              <a:rPr kumimoji="1" lang="ja-JP" altLang="en-US" sz="1050" dirty="0" smtClean="0"/>
              <a:t>パスワード</a:t>
            </a:r>
            <a:endParaRPr kumimoji="1" lang="ja-JP" altLang="en-US" sz="1050" dirty="0"/>
          </a:p>
        </p:txBody>
      </p:sp>
      <p:sp>
        <p:nvSpPr>
          <p:cNvPr id="21" name="正方形/長方形 20"/>
          <p:cNvSpPr/>
          <p:nvPr/>
        </p:nvSpPr>
        <p:spPr>
          <a:xfrm>
            <a:off x="1725634" y="2741643"/>
            <a:ext cx="1475700" cy="50737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Cookie</a:t>
            </a:r>
          </a:p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（セッション</a:t>
            </a:r>
            <a:r>
              <a:rPr lang="en-US" altLang="ja-JP" sz="1200" dirty="0" smtClean="0">
                <a:solidFill>
                  <a:schemeClr val="tx1"/>
                </a:solidFill>
              </a:rPr>
              <a:t>ID</a:t>
            </a:r>
            <a:r>
              <a:rPr lang="ja-JP" altLang="en-US" sz="1200" dirty="0" smtClean="0">
                <a:solidFill>
                  <a:schemeClr val="tx1"/>
                </a:solidFill>
              </a:rPr>
              <a:t>）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4988998" y="2211126"/>
            <a:ext cx="1008112" cy="3757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ログイン</a:t>
            </a:r>
            <a:r>
              <a:rPr kumimoji="1" lang="en-US" altLang="ja-JP" sz="1200" dirty="0" smtClean="0">
                <a:solidFill>
                  <a:schemeClr val="tx1"/>
                </a:solidFill>
              </a:rPr>
              <a:t>API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4988998" y="2732024"/>
            <a:ext cx="1008112" cy="375719"/>
          </a:xfrm>
          <a:prstGeom prst="rect">
            <a:avLst/>
          </a:prstGeom>
          <a:solidFill>
            <a:srgbClr val="FFBA9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ログイン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情報取得</a:t>
            </a:r>
            <a:r>
              <a:rPr lang="en-US" altLang="ja-JP" sz="1200" dirty="0" smtClean="0">
                <a:solidFill>
                  <a:schemeClr val="tx1"/>
                </a:solidFill>
              </a:rPr>
              <a:t>API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4988998" y="3864871"/>
            <a:ext cx="1008112" cy="3757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ログアウト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API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321372" y="310774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321372" y="339961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…</a:t>
            </a:r>
            <a:endParaRPr kumimoji="1" lang="ja-JP" altLang="en-US" dirty="0"/>
          </a:p>
        </p:txBody>
      </p:sp>
      <p:cxnSp>
        <p:nvCxnSpPr>
          <p:cNvPr id="4" name="直線矢印コネクタ 3"/>
          <p:cNvCxnSpPr/>
          <p:nvPr/>
        </p:nvCxnSpPr>
        <p:spPr>
          <a:xfrm>
            <a:off x="3327249" y="2828119"/>
            <a:ext cx="160479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3327249" y="2323105"/>
            <a:ext cx="160479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>
            <a:off x="3327248" y="4023425"/>
            <a:ext cx="160479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3499975" y="4040232"/>
            <a:ext cx="1127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認証</a:t>
            </a:r>
            <a:r>
              <a:rPr lang="ja-JP" altLang="en-US" sz="1050" dirty="0" smtClean="0"/>
              <a:t>状態を破棄</a:t>
            </a:r>
            <a:endParaRPr kumimoji="1" lang="en-US" altLang="ja-JP" sz="1050" dirty="0" smtClean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151412" y="2455173"/>
            <a:ext cx="139653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 smtClean="0"/>
              <a:t>現在の</a:t>
            </a:r>
            <a:endParaRPr lang="en-US" altLang="ja-JP" sz="1050" dirty="0" smtClean="0"/>
          </a:p>
          <a:p>
            <a:r>
              <a:rPr lang="ja-JP" altLang="en-US" sz="1050" dirty="0" smtClean="0"/>
              <a:t>ユーザー情報の取得</a:t>
            </a:r>
            <a:endParaRPr kumimoji="1" lang="ja-JP" altLang="en-US" sz="105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78816" y="4741315"/>
            <a:ext cx="2669320" cy="4154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050" dirty="0" smtClean="0"/>
              <a:t>ログイン</a:t>
            </a:r>
            <a:r>
              <a:rPr lang="ja-JP" altLang="en-US" sz="1050" dirty="0"/>
              <a:t>して</a:t>
            </a:r>
            <a:r>
              <a:rPr lang="ja-JP" altLang="en-US" sz="1050" dirty="0" smtClean="0"/>
              <a:t>いる ⇒ 現在のユーザー情報</a:t>
            </a:r>
            <a:endParaRPr lang="en-US" altLang="ja-JP" sz="1050" dirty="0" smtClean="0"/>
          </a:p>
          <a:p>
            <a:r>
              <a:rPr kumimoji="1" lang="ja-JP" altLang="en-US" sz="1050" dirty="0" smtClean="0"/>
              <a:t>ログイン</a:t>
            </a:r>
            <a:r>
              <a:rPr kumimoji="1" lang="ja-JP" altLang="en-US" sz="1050" dirty="0"/>
              <a:t>して</a:t>
            </a:r>
            <a:r>
              <a:rPr kumimoji="1" lang="ja-JP" altLang="en-US" sz="1050" dirty="0" smtClean="0"/>
              <a:t>いない ⇒ </a:t>
            </a:r>
            <a:r>
              <a:rPr kumimoji="1" lang="en-US" altLang="ja-JP" sz="1050" dirty="0" smtClean="0"/>
              <a:t>HTTP Status 401</a:t>
            </a:r>
            <a:endParaRPr kumimoji="1" lang="ja-JP" altLang="en-US" sz="1050" dirty="0"/>
          </a:p>
        </p:txBody>
      </p:sp>
      <p:cxnSp>
        <p:nvCxnSpPr>
          <p:cNvPr id="19" name="直線コネクタ 18"/>
          <p:cNvCxnSpPr/>
          <p:nvPr/>
        </p:nvCxnSpPr>
        <p:spPr>
          <a:xfrm flipH="1">
            <a:off x="2601743" y="3137031"/>
            <a:ext cx="1034153" cy="1550644"/>
          </a:xfrm>
          <a:prstGeom prst="line">
            <a:avLst/>
          </a:prstGeom>
          <a:ln w="254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utoShape 7"/>
          <p:cNvSpPr>
            <a:spLocks noChangeArrowheads="1"/>
          </p:cNvSpPr>
          <p:nvPr/>
        </p:nvSpPr>
        <p:spPr bwMode="auto">
          <a:xfrm>
            <a:off x="357010" y="5548854"/>
            <a:ext cx="3387678" cy="882733"/>
          </a:xfrm>
          <a:prstGeom prst="foldedCorner">
            <a:avLst>
              <a:gd name="adj" fmla="val 12500"/>
            </a:avLst>
          </a:prstGeom>
          <a:solidFill>
            <a:srgbClr val="00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540000" anchor="t" anchorCtr="0"/>
          <a:lstStyle/>
          <a:p>
            <a:r>
              <a:rPr lang="ja-JP" altLang="en-US" sz="1600" b="0" dirty="0" smtClean="0"/>
              <a:t>クライアントサイドを起点</a:t>
            </a:r>
            <a:endParaRPr lang="en-US" altLang="ja-JP" sz="1600" b="0" dirty="0" smtClean="0"/>
          </a:p>
          <a:p>
            <a:r>
              <a:rPr lang="ja-JP" altLang="en-US" sz="1600" b="0" dirty="0" smtClean="0"/>
              <a:t>と</a:t>
            </a:r>
            <a:r>
              <a:rPr lang="ja-JP" altLang="en-US" sz="1600" b="0" dirty="0" smtClean="0"/>
              <a:t>する</a:t>
            </a:r>
            <a:r>
              <a:rPr lang="ja-JP" altLang="en-US" sz="1600" dirty="0"/>
              <a:t>認証</a:t>
            </a:r>
            <a:r>
              <a:rPr lang="ja-JP" altLang="en-US" sz="1600" b="0" dirty="0" smtClean="0"/>
              <a:t>状態</a:t>
            </a:r>
            <a:r>
              <a:rPr lang="ja-JP" altLang="en-US" sz="1600" b="0" dirty="0" smtClean="0"/>
              <a:t>の確認は、</a:t>
            </a:r>
            <a:endParaRPr lang="en-US" altLang="ja-JP" sz="1600" b="0" dirty="0" smtClean="0"/>
          </a:p>
          <a:p>
            <a:r>
              <a:rPr lang="en-US" altLang="ja-JP" sz="1600" dirty="0" smtClean="0"/>
              <a:t>API</a:t>
            </a:r>
            <a:r>
              <a:rPr lang="ja-JP" altLang="en-US" sz="1600" dirty="0" smtClean="0"/>
              <a:t>アクセスにより行う</a:t>
            </a:r>
            <a:endParaRPr lang="ja-JP" altLang="ja-JP" sz="1600" b="0" dirty="0"/>
          </a:p>
        </p:txBody>
      </p:sp>
      <p:pic>
        <p:nvPicPr>
          <p:cNvPr id="52" name="Picture 8" descr="MC900432586[1]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86" y="5188492"/>
            <a:ext cx="719137" cy="719137"/>
          </a:xfrm>
          <a:prstGeom prst="rect">
            <a:avLst/>
          </a:prstGeom>
          <a:noFill/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正方形/長方形 35"/>
          <p:cNvSpPr/>
          <p:nvPr/>
        </p:nvSpPr>
        <p:spPr>
          <a:xfrm>
            <a:off x="4816971" y="5986353"/>
            <a:ext cx="1008112" cy="375719"/>
          </a:xfrm>
          <a:prstGeom prst="rect">
            <a:avLst/>
          </a:prstGeom>
          <a:solidFill>
            <a:srgbClr val="FFBA9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認証必須</a:t>
            </a:r>
            <a:r>
              <a:rPr kumimoji="1" lang="en-US" altLang="ja-JP" sz="1200" dirty="0" smtClean="0">
                <a:solidFill>
                  <a:schemeClr val="tx1"/>
                </a:solidFill>
              </a:rPr>
              <a:t>API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5972740" y="5986353"/>
            <a:ext cx="1008112" cy="3757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未認証でも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使える</a:t>
            </a:r>
            <a:r>
              <a:rPr kumimoji="1" lang="en-US" altLang="ja-JP" sz="1200" dirty="0" smtClean="0">
                <a:solidFill>
                  <a:schemeClr val="tx1"/>
                </a:solidFill>
              </a:rPr>
              <a:t>API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右矢印 37"/>
          <p:cNvSpPr/>
          <p:nvPr/>
        </p:nvSpPr>
        <p:spPr>
          <a:xfrm rot="10800000">
            <a:off x="4911159" y="6552812"/>
            <a:ext cx="1497911" cy="182068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494228" y="5503356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 smtClean="0"/>
              <a:t>セッション</a:t>
            </a:r>
            <a:endParaRPr kumimoji="1" lang="en-US" altLang="ja-JP" sz="1050" dirty="0" smtClean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421156" y="6411696"/>
            <a:ext cx="247375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 smtClean="0"/>
              <a:t>認証</a:t>
            </a:r>
            <a:r>
              <a:rPr lang="ja-JP" altLang="en-US" sz="1050" dirty="0"/>
              <a:t>状態</a:t>
            </a:r>
            <a:r>
              <a:rPr lang="ja-JP" altLang="en-US" sz="1050" dirty="0" smtClean="0"/>
              <a:t>や、ユーザーの権限によって</a:t>
            </a:r>
            <a:endParaRPr lang="en-US" altLang="ja-JP" sz="1050" dirty="0" smtClean="0"/>
          </a:p>
          <a:p>
            <a:r>
              <a:rPr lang="ja-JP" altLang="en-US" sz="1050" dirty="0" smtClean="0"/>
              <a:t>レスポンスに変化があるもの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27223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ãreact.jsãã®ç»åæ¤ç´¢çµæ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896" y="4029634"/>
            <a:ext cx="1043924" cy="59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ãchromeãã®ç»åæ¤ç´¢çµæ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048" y="3727513"/>
            <a:ext cx="673101" cy="37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3600" dirty="0" smtClean="0"/>
              <a:t>アクセス制御</a:t>
            </a:r>
            <a:endParaRPr kumimoji="1" lang="ja-JP" altLang="en-US" sz="3600" dirty="0"/>
          </a:p>
        </p:txBody>
      </p:sp>
      <p:pic>
        <p:nvPicPr>
          <p:cNvPr id="165" name="Picture 10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79715" y="2414363"/>
            <a:ext cx="936104" cy="62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6" name="Picture 7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62138" y="2202616"/>
            <a:ext cx="1479506" cy="1585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7" name="図 16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354" y="3399613"/>
            <a:ext cx="722160" cy="481440"/>
          </a:xfrm>
          <a:prstGeom prst="rect">
            <a:avLst/>
          </a:prstGeom>
        </p:spPr>
      </p:pic>
      <p:pic>
        <p:nvPicPr>
          <p:cNvPr id="168" name="図 16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72" b="13942"/>
          <a:stretch/>
        </p:blipFill>
        <p:spPr>
          <a:xfrm>
            <a:off x="8085489" y="3452668"/>
            <a:ext cx="533333" cy="396000"/>
          </a:xfrm>
          <a:prstGeom prst="rect">
            <a:avLst/>
          </a:prstGeom>
        </p:spPr>
      </p:pic>
      <p:pic>
        <p:nvPicPr>
          <p:cNvPr id="169" name="図 16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245" y="3117485"/>
            <a:ext cx="620269" cy="325325"/>
          </a:xfrm>
          <a:prstGeom prst="rect">
            <a:avLst/>
          </a:prstGeom>
        </p:spPr>
      </p:pic>
      <p:pic>
        <p:nvPicPr>
          <p:cNvPr id="1026" name="Picture 2" descr="ãfirefoxãã®ç»åæ¤ç´¢çµæ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057" y="3723765"/>
            <a:ext cx="391576" cy="391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ãinternet explorerãã®ç»åæ¤ç´¢çµæ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958" y="3709015"/>
            <a:ext cx="473518" cy="47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0" name="Picture 5" descr="C:\Users\tie301655\Desktop\いらすとや\shigoto_man_casual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56" y="2743336"/>
            <a:ext cx="1010315" cy="93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1" name="テキスト ボックス 170"/>
          <p:cNvSpPr txBox="1"/>
          <p:nvPr/>
        </p:nvSpPr>
        <p:spPr>
          <a:xfrm>
            <a:off x="611560" y="3679140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/>
              <a:t>ユーザー</a:t>
            </a:r>
            <a:endParaRPr kumimoji="1" lang="ja-JP" altLang="en-US" sz="1050" dirty="0"/>
          </a:p>
        </p:txBody>
      </p:sp>
      <p:sp>
        <p:nvSpPr>
          <p:cNvPr id="5" name="正方形/長方形 4"/>
          <p:cNvSpPr/>
          <p:nvPr/>
        </p:nvSpPr>
        <p:spPr>
          <a:xfrm>
            <a:off x="4774933" y="1561905"/>
            <a:ext cx="4030490" cy="43384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1600" dirty="0" smtClean="0">
                <a:solidFill>
                  <a:schemeClr val="tx1"/>
                </a:solidFill>
              </a:rPr>
              <a:t>サーバーサイド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177272" y="2038644"/>
            <a:ext cx="4178704" cy="3042212"/>
          </a:xfrm>
          <a:prstGeom prst="ellipse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クライアントサイド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右矢印 12"/>
          <p:cNvSpPr/>
          <p:nvPr/>
        </p:nvSpPr>
        <p:spPr>
          <a:xfrm rot="10800000">
            <a:off x="3371063" y="2881100"/>
            <a:ext cx="1497911" cy="182068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ローチャート : 磁気ディスク 14"/>
          <p:cNvSpPr/>
          <p:nvPr/>
        </p:nvSpPr>
        <p:spPr>
          <a:xfrm>
            <a:off x="6796028" y="4351228"/>
            <a:ext cx="1351739" cy="1152128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6918097" y="4827673"/>
            <a:ext cx="1141498" cy="506368"/>
          </a:xfrm>
          <a:prstGeom prst="ellipse">
            <a:avLst/>
          </a:prstGeom>
          <a:solidFill>
            <a:srgbClr val="FF535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ログイン</a:t>
            </a:r>
            <a:endParaRPr lang="en-US" altLang="ja-JP" sz="1200" dirty="0" smtClean="0"/>
          </a:p>
          <a:p>
            <a:pPr algn="ctr"/>
            <a:r>
              <a:rPr lang="ja-JP" altLang="en-US" sz="1200" dirty="0" smtClean="0"/>
              <a:t>情報</a:t>
            </a:r>
            <a:endParaRPr kumimoji="1" lang="ja-JP" altLang="en-US" sz="1200" dirty="0"/>
          </a:p>
        </p:txBody>
      </p:sp>
      <p:cxnSp>
        <p:nvCxnSpPr>
          <p:cNvPr id="173" name="直線矢印コネクタ 172"/>
          <p:cNvCxnSpPr/>
          <p:nvPr/>
        </p:nvCxnSpPr>
        <p:spPr>
          <a:xfrm>
            <a:off x="7135168" y="3799815"/>
            <a:ext cx="288371" cy="88154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/>
          <p:cNvSpPr/>
          <p:nvPr/>
        </p:nvSpPr>
        <p:spPr>
          <a:xfrm>
            <a:off x="4973862" y="2038644"/>
            <a:ext cx="1008112" cy="3757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ログイン</a:t>
            </a:r>
            <a:r>
              <a:rPr kumimoji="1" lang="en-US" altLang="ja-JP" sz="1200" dirty="0" smtClean="0">
                <a:solidFill>
                  <a:schemeClr val="tx1"/>
                </a:solidFill>
              </a:rPr>
              <a:t>API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4979373" y="2693241"/>
            <a:ext cx="1008112" cy="375719"/>
          </a:xfrm>
          <a:prstGeom prst="rect">
            <a:avLst/>
          </a:prstGeom>
          <a:solidFill>
            <a:srgbClr val="FFBA9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ログイン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情報取得</a:t>
            </a:r>
            <a:r>
              <a:rPr lang="en-US" altLang="ja-JP" sz="1200" dirty="0" smtClean="0">
                <a:solidFill>
                  <a:schemeClr val="tx1"/>
                </a:solidFill>
              </a:rPr>
              <a:t>API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4979374" y="4797152"/>
            <a:ext cx="1008112" cy="3757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ログアウト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API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318832" y="423829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…</a:t>
            </a:r>
            <a:endParaRPr kumimoji="1" lang="ja-JP" altLang="en-US" dirty="0"/>
          </a:p>
        </p:txBody>
      </p:sp>
      <p:cxnSp>
        <p:nvCxnSpPr>
          <p:cNvPr id="4" name="直線矢印コネクタ 3"/>
          <p:cNvCxnSpPr/>
          <p:nvPr/>
        </p:nvCxnSpPr>
        <p:spPr>
          <a:xfrm>
            <a:off x="3338510" y="2754257"/>
            <a:ext cx="160479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324317" y="1106159"/>
            <a:ext cx="2924198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050" dirty="0" smtClean="0"/>
              <a:t>認証</a:t>
            </a:r>
            <a:r>
              <a:rPr lang="ja-JP" altLang="en-US" sz="1050" dirty="0"/>
              <a:t>必須</a:t>
            </a:r>
            <a:r>
              <a:rPr lang="ja-JP" altLang="en-US" sz="1050" dirty="0" smtClean="0"/>
              <a:t>の</a:t>
            </a:r>
            <a:r>
              <a:rPr lang="en-US" altLang="ja-JP" sz="1050" dirty="0" smtClean="0"/>
              <a:t>API</a:t>
            </a:r>
            <a:r>
              <a:rPr lang="ja-JP" altLang="en-US" sz="1050" dirty="0" smtClean="0"/>
              <a:t>に、</a:t>
            </a:r>
            <a:r>
              <a:rPr lang="ja-JP" altLang="en-US" sz="1050" dirty="0" smtClean="0"/>
              <a:t>未</a:t>
            </a:r>
            <a:r>
              <a:rPr lang="ja-JP" altLang="en-US" sz="1050" dirty="0"/>
              <a:t>認証</a:t>
            </a:r>
            <a:r>
              <a:rPr lang="ja-JP" altLang="en-US" sz="1050" dirty="0" smtClean="0"/>
              <a:t>で</a:t>
            </a:r>
            <a:r>
              <a:rPr lang="ja-JP" altLang="en-US" sz="1050" dirty="0" smtClean="0"/>
              <a:t>アクセスした場合</a:t>
            </a:r>
            <a:endParaRPr lang="en-US" altLang="ja-JP" sz="1050" dirty="0" smtClean="0"/>
          </a:p>
          <a:p>
            <a:r>
              <a:rPr kumimoji="1" lang="ja-JP" altLang="en-US" sz="1050" dirty="0" smtClean="0"/>
              <a:t>⇒ </a:t>
            </a:r>
            <a:r>
              <a:rPr kumimoji="1" lang="en-US" altLang="ja-JP" sz="1050" dirty="0" smtClean="0"/>
              <a:t>HTTP</a:t>
            </a:r>
            <a:r>
              <a:rPr kumimoji="1" lang="ja-JP" altLang="en-US" sz="1050" dirty="0" smtClean="0"/>
              <a:t>ステータスコード</a:t>
            </a:r>
            <a:r>
              <a:rPr kumimoji="1" lang="en-US" altLang="ja-JP" sz="1050" dirty="0" smtClean="0"/>
              <a:t>401</a:t>
            </a:r>
          </a:p>
          <a:p>
            <a:r>
              <a:rPr kumimoji="1" lang="ja-JP" altLang="en-US" sz="1050" dirty="0" smtClean="0"/>
              <a:t>アクセス権限のない</a:t>
            </a:r>
            <a:r>
              <a:rPr kumimoji="1" lang="en-US" altLang="ja-JP" sz="1050" dirty="0" smtClean="0"/>
              <a:t>API</a:t>
            </a:r>
            <a:r>
              <a:rPr kumimoji="1" lang="ja-JP" altLang="en-US" sz="1050" dirty="0" smtClean="0"/>
              <a:t>にアクセスした場合</a:t>
            </a:r>
            <a:endParaRPr kumimoji="1" lang="en-US" altLang="ja-JP" sz="1050" dirty="0" smtClean="0"/>
          </a:p>
          <a:p>
            <a:r>
              <a:rPr lang="ja-JP" altLang="en-US" sz="1050" dirty="0" smtClean="0"/>
              <a:t>⇒ </a:t>
            </a:r>
            <a:r>
              <a:rPr lang="en-US" altLang="ja-JP" sz="1050" dirty="0" smtClean="0"/>
              <a:t>HTTP</a:t>
            </a:r>
            <a:r>
              <a:rPr lang="ja-JP" altLang="en-US" sz="1050" dirty="0" smtClean="0"/>
              <a:t>ステータスコード</a:t>
            </a:r>
            <a:r>
              <a:rPr lang="en-US" altLang="ja-JP" sz="1050" dirty="0" smtClean="0"/>
              <a:t>403</a:t>
            </a:r>
            <a:endParaRPr kumimoji="1" lang="ja-JP" altLang="en-US" sz="1050" dirty="0"/>
          </a:p>
        </p:txBody>
      </p:sp>
      <p:sp>
        <p:nvSpPr>
          <p:cNvPr id="51" name="AutoShape 7"/>
          <p:cNvSpPr>
            <a:spLocks noChangeArrowheads="1"/>
          </p:cNvSpPr>
          <p:nvPr/>
        </p:nvSpPr>
        <p:spPr bwMode="auto">
          <a:xfrm>
            <a:off x="326770" y="5180321"/>
            <a:ext cx="3387678" cy="1439124"/>
          </a:xfrm>
          <a:prstGeom prst="foldedCorner">
            <a:avLst>
              <a:gd name="adj" fmla="val 12500"/>
            </a:avLst>
          </a:prstGeom>
          <a:solidFill>
            <a:srgbClr val="00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540000" anchor="t" anchorCtr="0"/>
          <a:lstStyle/>
          <a:p>
            <a:r>
              <a:rPr lang="en-US" altLang="ja-JP" sz="1600" dirty="0" smtClean="0"/>
              <a:t>API</a:t>
            </a:r>
            <a:r>
              <a:rPr lang="ja-JP" altLang="en-US" sz="1600" dirty="0" smtClean="0"/>
              <a:t>に対して、アクセス制御の</a:t>
            </a:r>
            <a:endParaRPr lang="en-US" altLang="ja-JP" sz="1600" dirty="0" smtClean="0"/>
          </a:p>
          <a:p>
            <a:r>
              <a:rPr lang="ja-JP" altLang="en-US" sz="1600" b="0" dirty="0"/>
              <a:t>設定</a:t>
            </a:r>
            <a:r>
              <a:rPr lang="ja-JP" altLang="en-US" sz="1600" b="0" dirty="0" smtClean="0"/>
              <a:t>を行い、クライアントは</a:t>
            </a:r>
            <a:endParaRPr lang="en-US" altLang="ja-JP" sz="1600" b="0" dirty="0" smtClean="0"/>
          </a:p>
          <a:p>
            <a:r>
              <a:rPr lang="en-US" altLang="ja-JP" sz="1600" dirty="0" smtClean="0"/>
              <a:t>HTTP</a:t>
            </a:r>
            <a:r>
              <a:rPr lang="ja-JP" altLang="en-US" sz="1600" dirty="0" smtClean="0"/>
              <a:t>ステータスコードを見て</a:t>
            </a:r>
            <a:endParaRPr lang="en-US" altLang="ja-JP" sz="1600" dirty="0" smtClean="0"/>
          </a:p>
          <a:p>
            <a:r>
              <a:rPr lang="ja-JP" altLang="en-US" sz="1600" b="0" dirty="0" smtClean="0"/>
              <a:t>画面遷移を行い、また権限に</a:t>
            </a:r>
            <a:endParaRPr lang="en-US" altLang="ja-JP" sz="1600" b="0" dirty="0" smtClean="0"/>
          </a:p>
          <a:p>
            <a:r>
              <a:rPr lang="ja-JP" altLang="en-US" sz="1600" dirty="0" smtClean="0"/>
              <a:t>応じて表示要素を切り替える</a:t>
            </a:r>
            <a:endParaRPr lang="ja-JP" altLang="ja-JP" sz="1600" b="0" dirty="0"/>
          </a:p>
        </p:txBody>
      </p:sp>
      <p:pic>
        <p:nvPicPr>
          <p:cNvPr id="52" name="Picture 8" descr="MC900432586[1]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46" y="4819959"/>
            <a:ext cx="719137" cy="719137"/>
          </a:xfrm>
          <a:prstGeom prst="rect">
            <a:avLst/>
          </a:prstGeom>
          <a:noFill/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正方形/長方形 36"/>
          <p:cNvSpPr/>
          <p:nvPr/>
        </p:nvSpPr>
        <p:spPr>
          <a:xfrm>
            <a:off x="4976833" y="3933056"/>
            <a:ext cx="1008112" cy="3757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△△</a:t>
            </a:r>
            <a:r>
              <a:rPr lang="en-US" altLang="ja-JP" sz="1200" dirty="0" smtClean="0">
                <a:solidFill>
                  <a:schemeClr val="tx1"/>
                </a:solidFill>
              </a:rPr>
              <a:t>API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4979373" y="3322737"/>
            <a:ext cx="1008112" cy="3757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〇</a:t>
            </a:r>
            <a:r>
              <a:rPr kumimoji="1" lang="en-US" altLang="ja-JP" sz="1200" dirty="0" smtClean="0">
                <a:solidFill>
                  <a:schemeClr val="tx1"/>
                </a:solidFill>
              </a:rPr>
              <a:t>×API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4816971" y="5986353"/>
            <a:ext cx="1008112" cy="375719"/>
          </a:xfrm>
          <a:prstGeom prst="rect">
            <a:avLst/>
          </a:prstGeom>
          <a:solidFill>
            <a:srgbClr val="FFBA9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認証必須</a:t>
            </a:r>
            <a:r>
              <a:rPr kumimoji="1" lang="en-US" altLang="ja-JP" sz="1200" dirty="0" smtClean="0">
                <a:solidFill>
                  <a:schemeClr val="tx1"/>
                </a:solidFill>
              </a:rPr>
              <a:t>API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5972740" y="5986353"/>
            <a:ext cx="1008112" cy="3757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利用権限が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必要な</a:t>
            </a:r>
            <a:r>
              <a:rPr kumimoji="1" lang="en-US" altLang="ja-JP" sz="1200" dirty="0" smtClean="0">
                <a:solidFill>
                  <a:schemeClr val="tx1"/>
                </a:solidFill>
              </a:rPr>
              <a:t>API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45" name="直線矢印コネクタ 44"/>
          <p:cNvCxnSpPr/>
          <p:nvPr/>
        </p:nvCxnSpPr>
        <p:spPr>
          <a:xfrm>
            <a:off x="3348136" y="3552148"/>
            <a:ext cx="160479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右矢印 45"/>
          <p:cNvSpPr/>
          <p:nvPr/>
        </p:nvSpPr>
        <p:spPr>
          <a:xfrm rot="10800000">
            <a:off x="3380687" y="4137522"/>
            <a:ext cx="1497911" cy="182068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直線矢印コネクタ 46"/>
          <p:cNvCxnSpPr/>
          <p:nvPr/>
        </p:nvCxnSpPr>
        <p:spPr>
          <a:xfrm>
            <a:off x="3348134" y="4010679"/>
            <a:ext cx="160479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右矢印 48"/>
          <p:cNvSpPr/>
          <p:nvPr/>
        </p:nvSpPr>
        <p:spPr>
          <a:xfrm rot="10800000">
            <a:off x="4911159" y="6552812"/>
            <a:ext cx="1497911" cy="182068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421156" y="6411696"/>
            <a:ext cx="247375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 smtClean="0"/>
              <a:t>認証</a:t>
            </a:r>
            <a:r>
              <a:rPr lang="ja-JP" altLang="en-US" sz="1050" dirty="0"/>
              <a:t>状態</a:t>
            </a:r>
            <a:r>
              <a:rPr lang="ja-JP" altLang="en-US" sz="1050" dirty="0" smtClean="0"/>
              <a:t>や、ユーザーの権限によって</a:t>
            </a:r>
            <a:endParaRPr lang="en-US" altLang="ja-JP" sz="1050" dirty="0" smtClean="0"/>
          </a:p>
          <a:p>
            <a:r>
              <a:rPr lang="ja-JP" altLang="en-US" sz="1050" dirty="0" smtClean="0"/>
              <a:t>レスポンスに変化があるもの</a:t>
            </a:r>
            <a:endParaRPr kumimoji="1" lang="ja-JP" altLang="en-US" sz="1050" dirty="0"/>
          </a:p>
        </p:txBody>
      </p:sp>
      <p:cxnSp>
        <p:nvCxnSpPr>
          <p:cNvPr id="53" name="直線コネクタ 52"/>
          <p:cNvCxnSpPr/>
          <p:nvPr/>
        </p:nvCxnSpPr>
        <p:spPr>
          <a:xfrm flipH="1" flipV="1">
            <a:off x="3568207" y="1844824"/>
            <a:ext cx="499737" cy="1036276"/>
          </a:xfrm>
          <a:prstGeom prst="line">
            <a:avLst/>
          </a:prstGeom>
          <a:ln w="254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7164288" y="5986352"/>
            <a:ext cx="1008112" cy="3757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未認証でも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使える</a:t>
            </a:r>
            <a:r>
              <a:rPr kumimoji="1" lang="en-US" altLang="ja-JP" sz="1200" dirty="0" smtClean="0">
                <a:solidFill>
                  <a:schemeClr val="tx1"/>
                </a:solidFill>
              </a:rPr>
              <a:t>API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7494228" y="5503356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 smtClean="0"/>
              <a:t>セッション</a:t>
            </a:r>
            <a:endParaRPr kumimoji="1" lang="en-US" altLang="ja-JP" sz="1050" dirty="0" smtClean="0"/>
          </a:p>
        </p:txBody>
      </p:sp>
    </p:spTree>
    <p:extLst>
      <p:ext uri="{BB962C8B-B14F-4D97-AF65-F5344CB8AC3E}">
        <p14:creationId xmlns:p14="http://schemas.microsoft.com/office/powerpoint/2010/main" val="226712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theme">
  <a:themeElements>
    <a:clrScheme name="ユーザー定義 1">
      <a:dk1>
        <a:srgbClr val="3A3A3A"/>
      </a:dk1>
      <a:lt1>
        <a:srgbClr val="FFFFFF"/>
      </a:lt1>
      <a:dk2>
        <a:srgbClr val="12B3C7"/>
      </a:dk2>
      <a:lt2>
        <a:srgbClr val="7D7D7D"/>
      </a:lt2>
      <a:accent1>
        <a:srgbClr val="7D7D7F"/>
      </a:accent1>
      <a:accent2>
        <a:srgbClr val="D74C77"/>
      </a:accent2>
      <a:accent3>
        <a:srgbClr val="8B7CBA"/>
      </a:accent3>
      <a:accent4>
        <a:srgbClr val="3E96D2"/>
      </a:accent4>
      <a:accent5>
        <a:srgbClr val="14A79D"/>
      </a:accent5>
      <a:accent6>
        <a:srgbClr val="ADD361"/>
      </a:accent6>
      <a:hlink>
        <a:srgbClr val="12B3C7"/>
      </a:hlink>
      <a:folHlink>
        <a:srgbClr val="12B3C7"/>
      </a:folHlink>
    </a:clrScheme>
    <a:fontScheme name="ユーザー定義 4">
      <a:majorFont>
        <a:latin typeface="Calibri"/>
        <a:ea typeface="HG丸ｺﾞｼｯｸM-PRO"/>
        <a:cs typeface=""/>
      </a:majorFont>
      <a:minorFont>
        <a:latin typeface="Calibri"/>
        <a:ea typeface="HG丸ｺﾞｼｯｸM-PR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ppt-theme</Template>
  <TotalTime>0</TotalTime>
  <Words>274</Words>
  <Application>Microsoft Office PowerPoint</Application>
  <PresentationFormat>画面に合わせる (4:3)</PresentationFormat>
  <Paragraphs>89</Paragraphs>
  <Slides>4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ppt-theme</vt:lpstr>
      <vt:lpstr>アプリケーション構成</vt:lpstr>
      <vt:lpstr>認証</vt:lpstr>
      <vt:lpstr>認証状態の確認</vt:lpstr>
      <vt:lpstr>アクセス制御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2018-11-27T05:08:17Z</dcterms:created>
  <dcterms:modified xsi:type="dcterms:W3CDTF">2019-03-04T12:56:17Z</dcterms:modified>
</cp:coreProperties>
</file>