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58" r:id="rId2"/>
    <p:sldMasterId id="2147483672" r:id="rId3"/>
    <p:sldMasterId id="2147483698" r:id="rId4"/>
  </p:sldMasterIdLst>
  <p:notesMasterIdLst>
    <p:notesMasterId r:id="rId19"/>
  </p:notesMasterIdLst>
  <p:handoutMasterIdLst>
    <p:handoutMasterId r:id="rId20"/>
  </p:handoutMasterIdLst>
  <p:sldIdLst>
    <p:sldId id="355" r:id="rId5"/>
    <p:sldId id="350" r:id="rId6"/>
    <p:sldId id="351" r:id="rId7"/>
    <p:sldId id="352" r:id="rId8"/>
    <p:sldId id="357" r:id="rId9"/>
    <p:sldId id="356" r:id="rId10"/>
    <p:sldId id="353" r:id="rId11"/>
    <p:sldId id="354" r:id="rId12"/>
    <p:sldId id="312" r:id="rId13"/>
    <p:sldId id="344" r:id="rId14"/>
    <p:sldId id="347" r:id="rId15"/>
    <p:sldId id="348" r:id="rId16"/>
    <p:sldId id="345" r:id="rId17"/>
    <p:sldId id="346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F"/>
    <a:srgbClr val="12B3C7"/>
    <a:srgbClr val="14BED3"/>
    <a:srgbClr val="1BA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9" autoAdjust="0"/>
    <p:restoredTop sz="86375" autoAdjust="0"/>
  </p:normalViewPr>
  <p:slideViewPr>
    <p:cSldViewPr snapToObjects="1">
      <p:cViewPr varScale="1">
        <p:scale>
          <a:sx n="121" d="100"/>
          <a:sy n="121" d="100"/>
        </p:scale>
        <p:origin x="-1374" y="-108"/>
      </p:cViewPr>
      <p:guideLst>
        <p:guide orient="horz" pos="2115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2FF95-F8B0-4A6B-8419-7DC2B31406EB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B72EE-D726-4893-B572-ECEF8641FD1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521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2135A-CF7D-4615-9482-B4F97B9D8950}" type="datetimeFigureOut">
              <a:rPr kumimoji="1" lang="ja-JP" altLang="en-US" smtClean="0"/>
              <a:pPr/>
              <a:t>2018/9/20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F6AA-C012-4C4D-A522-9C25638D862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62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F6AA-C012-4C4D-A522-9C25638D8620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696860"/>
            <a:ext cx="3455863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○○○○○○○○○株式会社御中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6930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5544616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3" y="5899980"/>
            <a:ext cx="5510851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7200" y="3356992"/>
            <a:ext cx="5148000" cy="324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2000" baseline="0"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542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7" y="3636000"/>
            <a:ext cx="3911397" cy="719351"/>
          </a:xfrm>
          <a:prstGeom prst="rect">
            <a:avLst/>
          </a:prstGeom>
        </p:spPr>
      </p:pic>
      <p:cxnSp>
        <p:nvCxnSpPr>
          <p:cNvPr id="5" name="直線コネクタ 4"/>
          <p:cNvCxnSpPr/>
          <p:nvPr userDrawn="1"/>
        </p:nvCxnSpPr>
        <p:spPr>
          <a:xfrm>
            <a:off x="2322000" y="3276600"/>
            <a:ext cx="450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11"/>
          <p:cNvSpPr txBox="1"/>
          <p:nvPr userDrawn="1"/>
        </p:nvSpPr>
        <p:spPr>
          <a:xfrm>
            <a:off x="2634200" y="2387210"/>
            <a:ext cx="387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spc="300" dirty="0" smtClean="0">
                <a:solidFill>
                  <a:srgbClr val="12B3C7"/>
                </a:solidFill>
                <a:latin typeface="R Frutiger Roman"/>
                <a:cs typeface="R Frutiger Roman"/>
              </a:rPr>
              <a:t>THANK YOU</a:t>
            </a:r>
            <a:endParaRPr kumimoji="1" lang="ja-JP" altLang="en-US" sz="3800" spc="300" dirty="0">
              <a:solidFill>
                <a:srgbClr val="12B3C7"/>
              </a:solidFill>
              <a:latin typeface="R Frutiger Roman"/>
              <a:cs typeface="R Frutig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129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ご挨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 userDrawn="1"/>
        </p:nvCxnSpPr>
        <p:spPr>
          <a:xfrm>
            <a:off x="2322000" y="3276600"/>
            <a:ext cx="4500000" cy="1588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 userDrawn="1"/>
        </p:nvSpPr>
        <p:spPr>
          <a:xfrm>
            <a:off x="2252548" y="2564904"/>
            <a:ext cx="463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12B3C7"/>
                </a:solidFill>
                <a:latin typeface="ＭＳ Ｐゴシック"/>
                <a:ea typeface="ＭＳ Ｐゴシック"/>
                <a:cs typeface="ＭＳ Ｐゴシック"/>
              </a:rPr>
              <a:t>ご清聴ありがとうございました</a:t>
            </a:r>
            <a:endParaRPr kumimoji="1" lang="ja-JP" altLang="en-US" sz="2800" dirty="0">
              <a:solidFill>
                <a:srgbClr val="12B3C7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7" y="3636000"/>
            <a:ext cx="3911397" cy="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2" y="3069325"/>
            <a:ext cx="3911397" cy="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5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75229"/>
            <a:ext cx="6263816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○○○○○○○○○株式会社御中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442391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5544616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3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3" y="5899980"/>
            <a:ext cx="5510851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2852992"/>
            <a:ext cx="8229600" cy="504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2400" baseline="0"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08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8240" y="2960984"/>
            <a:ext cx="6264000" cy="396008"/>
          </a:xfrm>
        </p:spPr>
        <p:txBody>
          <a:bodyPr/>
          <a:lstStyle/>
          <a:p>
            <a:r>
              <a:rPr kumimoji="1" lang="ja-JP" altLang="en-US" dirty="0" smtClean="0"/>
              <a:t>中表紙タイトル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539552" y="3430800"/>
            <a:ext cx="802751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3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59"/>
            <a:ext cx="8424936" cy="5255865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2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1"/>
            <a:ext cx="4140000" cy="5255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52480" y="1268761"/>
            <a:ext cx="4140000" cy="5255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8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1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988839"/>
            <a:ext cx="4140000" cy="45357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52480" y="1268760"/>
            <a:ext cx="41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52480" y="1988839"/>
            <a:ext cx="4140000" cy="45357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6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表紙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3293450"/>
            <a:ext cx="511256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6930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2088951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5899980"/>
            <a:ext cx="2076230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79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1" y="648311"/>
            <a:ext cx="2350083" cy="432208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76000" y="3780000"/>
            <a:ext cx="5256000" cy="1588"/>
          </a:xfrm>
          <a:prstGeom prst="line">
            <a:avLst/>
          </a:prstGeom>
          <a:ln w="3175">
            <a:solidFill>
              <a:srgbClr val="7D7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 descr="TIS_logotype_jp_ho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5732" y="5427134"/>
            <a:ext cx="1039679" cy="1800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174B0D1-D3E6-4026-82FD-BE5C069801D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05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3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539552" y="3429000"/>
            <a:ext cx="8172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TIS_logotype_jp_ho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732" y="5427134"/>
            <a:ext cx="1039679" cy="1800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7C9F368-7C50-48E1-85F2-BB9C2FC361C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1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8240" y="656728"/>
            <a:ext cx="6264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424936" cy="508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749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D007DB-033F-4D0E-8F1F-F48F905DCD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9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rgbClr val="12B3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6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4" r:id="rId2"/>
    <p:sldLayoutId id="2147483678" r:id="rId3"/>
    <p:sldLayoutId id="2147483676" r:id="rId4"/>
    <p:sldLayoutId id="2147483677" r:id="rId5"/>
    <p:sldLayoutId id="2147483682" r:id="rId6"/>
    <p:sldLayoutId id="2147483708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67834B-4E83-4282-953F-541FF36768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56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>
          <a:xfrm>
            <a:off x="539552" y="3060494"/>
            <a:ext cx="6624736" cy="72854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クライテリア項目一覧利用ガイド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4653136"/>
            <a:ext cx="31683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1.1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  <a:endParaRPr lang="en-US" altLang="ja-JP" dirty="0" smtClean="0">
              <a:solidFill>
                <a:srgbClr val="000000">
                  <a:lumMod val="75000"/>
                  <a:lumOff val="25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 defTabSz="914400">
              <a:spcBef>
                <a:spcPct val="20000"/>
              </a:spcBef>
            </a:pP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lang="ja-JP" altLang="en-US" dirty="0">
              <a:solidFill>
                <a:srgbClr val="000000">
                  <a:lumMod val="75000"/>
                  <a:lumOff val="25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1064" y="5353471"/>
            <a:ext cx="206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TIS</a:t>
            </a:r>
            <a:r>
              <a:rPr kumimoji="1"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株式会社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4" y="6237312"/>
            <a:ext cx="825953" cy="29589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91064" y="6512356"/>
            <a:ext cx="7632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 作品 は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クリエイティブ・コモンズ 表示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-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継承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4.0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国際 ライセンス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の下に提供されています。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6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39750" y="3356992"/>
            <a:ext cx="8352730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 rot="19800000" flipH="1">
            <a:off x="4237385" y="4680414"/>
            <a:ext cx="4477998" cy="46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 rot="1800000">
            <a:off x="577275" y="4663744"/>
            <a:ext cx="4477998" cy="486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ウォーターフォール開発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700808"/>
            <a:ext cx="835273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・各工程の開始前に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・各工程の終了前に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・各工程の途中で、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・各工程の途中で、次工程の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ウォーターフォール開発（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字開発プロセス）の審査タイミングは以下の通り。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3568" y="3573016"/>
            <a:ext cx="80648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55576" y="3789040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要件定義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1700" y="4085456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外部設計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87824" y="4365104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内部設計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103948" y="4653136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220072" y="4941168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結合テスト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336196" y="5229200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システムテスト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452320" y="5517232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移行・展開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15907" y="342958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数ヵ月～数年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9552" y="408956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72964" y="438659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71800" y="4674622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05212" y="496265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04048" y="522920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37460" y="5538718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217580" y="582675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82128" y="409955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11444" y="467462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27071" y="4962654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038723" y="522920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51436" y="553871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366628" y="582675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701914" y="4386590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3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スクラム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開発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700808"/>
            <a:ext cx="8352730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開始前に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・スプリントゼロ終了前に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・スプリント開始前に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(※1)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・スプリント終了前に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(※1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・本番リリース前に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・本番リリース後に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・審査間の途中で、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審査間の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途中で、次の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スクラム開発の審査タイミングは以下の通り。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9552" y="4509120"/>
            <a:ext cx="8352730" cy="18002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※1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は各スプリントは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週間程度の短い期間で実施される。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スプリント毎に審査を実施する場合、常に審査している状態となる。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そのため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、数スプリント毎に審査を実施するようにしても良い。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4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49655" y="1264974"/>
            <a:ext cx="8352730" cy="3532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867266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スクラム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開発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81605" y="1480998"/>
            <a:ext cx="15698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65481" y="1697022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スプリントゼロ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81605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264226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646848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56182" y="1337562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週間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5719" y="1997547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開始前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92033" y="200753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451442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035618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7164288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80093" y="2420888"/>
            <a:ext cx="58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57217" y="3157601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809382" y="3162454"/>
            <a:ext cx="37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81391" y="3378478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上矢印吹き出し 9"/>
          <p:cNvSpPr/>
          <p:nvPr/>
        </p:nvSpPr>
        <p:spPr>
          <a:xfrm>
            <a:off x="6198969" y="3137302"/>
            <a:ext cx="914400" cy="723746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本番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リリース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12160" y="3861048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937689" y="3861048"/>
            <a:ext cx="37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線吹き出し 2 (枠付き) 11"/>
          <p:cNvSpPr/>
          <p:nvPr/>
        </p:nvSpPr>
        <p:spPr>
          <a:xfrm>
            <a:off x="3465781" y="4030325"/>
            <a:ext cx="914400" cy="612648"/>
          </a:xfrm>
          <a:prstGeom prst="borderCallout2">
            <a:avLst>
              <a:gd name="adj1" fmla="val 13222"/>
              <a:gd name="adj2" fmla="val 106481"/>
              <a:gd name="adj3" fmla="val 6313"/>
              <a:gd name="adj4" fmla="val 117593"/>
              <a:gd name="adj5" fmla="val -74067"/>
              <a:gd name="adj6" fmla="val 1524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スプリント間でのタイミングは</a:t>
            </a:r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で計画する。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458611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841232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223854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035618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418239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800861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167566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550187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932809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58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クライテリア項目一覧の利用方法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2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クライテリア項目一覧の利用方法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</a:rPr>
              <a:t>クライテリア項目一覧は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>Entry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審査用、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>Exit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審査用のシートを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</a:rPr>
              <a:t>用意している。</a:t>
            </a:r>
            <a:endParaRPr kumimoji="1" lang="en-US" altLang="ja-JP" sz="2000" dirty="0" smtClean="0">
              <a:latin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</a:rPr>
              <a:t>審査項目は</a:t>
            </a:r>
            <a:r>
              <a:rPr lang="en-US" altLang="ja-JP" sz="2000" dirty="0">
                <a:latin typeface="メイリオ" panose="020B0604030504040204" pitchFamily="50" charset="-128"/>
              </a:rPr>
              <a:t>PJ</a:t>
            </a:r>
            <a:r>
              <a:rPr lang="ja-JP" altLang="en-US" sz="2000" dirty="0">
                <a:latin typeface="メイリオ" panose="020B0604030504040204" pitchFamily="50" charset="-128"/>
              </a:rPr>
              <a:t>特性に応じて修正を実施</a:t>
            </a:r>
            <a:r>
              <a:rPr lang="ja-JP" altLang="en-US" sz="2000" dirty="0" smtClean="0">
                <a:latin typeface="メイリオ" panose="020B0604030504040204" pitchFamily="50" charset="-128"/>
              </a:rPr>
              <a:t>する。</a:t>
            </a:r>
            <a:endParaRPr kumimoji="1" lang="en-US" altLang="ja-JP" sz="2000" dirty="0" smtClean="0">
              <a:latin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</a:rPr>
              <a:t>クライテリア審査時期を計画し、計画された数だけ</a:t>
            </a:r>
            <a:r>
              <a:rPr lang="en-US" altLang="ja-JP" sz="2000" dirty="0" smtClean="0">
                <a:latin typeface="メイリオ" panose="020B0604030504040204" pitchFamily="50" charset="-128"/>
              </a:rPr>
              <a:t/>
            </a:r>
            <a:br>
              <a:rPr lang="en-US" altLang="ja-JP" sz="2000" dirty="0" smtClean="0">
                <a:latin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</a:rPr>
              <a:t>シートを複製する。</a:t>
            </a:r>
            <a:endParaRPr lang="en-US" altLang="ja-JP" sz="2000" dirty="0" smtClean="0">
              <a:latin typeface="メイリオ" panose="020B0604030504040204" pitchFamily="50" charset="-128"/>
            </a:endParaRPr>
          </a:p>
          <a:p>
            <a:r>
              <a:rPr kumimoji="1" lang="en-US" altLang="ja-JP" sz="2000" dirty="0" smtClean="0">
                <a:latin typeface="メイリオ" panose="020B0604030504040204" pitchFamily="50" charset="-128"/>
              </a:rPr>
              <a:t>A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列～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>K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列で各タイミングの審査で必要な項目を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</a:rPr>
              <a:t>フィルタリングする。</a:t>
            </a:r>
            <a:endParaRPr kumimoji="1" lang="en-US" altLang="ja-JP" sz="2000" dirty="0" smtClean="0">
              <a:latin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</a:rPr>
              <a:t>フィルタリング対象項目は</a:t>
            </a:r>
            <a:r>
              <a:rPr lang="en-US" altLang="ja-JP" sz="2000" dirty="0" smtClean="0">
                <a:latin typeface="メイリオ" panose="020B0604030504040204" pitchFamily="50" charset="-128"/>
              </a:rPr>
              <a:t>PJ</a:t>
            </a:r>
            <a:r>
              <a:rPr lang="ja-JP" altLang="en-US" sz="2000" dirty="0" smtClean="0">
                <a:latin typeface="メイリオ" panose="020B0604030504040204" pitchFamily="50" charset="-128"/>
              </a:rPr>
              <a:t>特性に応じて修正を実施する。</a:t>
            </a:r>
            <a:endParaRPr lang="en-US" altLang="ja-JP" sz="2000" dirty="0" smtClean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2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クライテリアとクライテリアマネジメント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>
            <a:off x="467544" y="1384771"/>
            <a:ext cx="8277225" cy="360363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957263"/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クライテリアとは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1027" y="1988840"/>
            <a:ext cx="80486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(Criteria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とは、主要タスク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開発工程等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(Entry)/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終了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(Exit)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を判定する「評価基準、判断基準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467544" y="2852613"/>
            <a:ext cx="8277225" cy="360363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957263"/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クライテリアマネジメントとは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1843" y="3429000"/>
            <a:ext cx="80486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(Criteria Management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とは、クライテリア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の合意、クライテリア達成に向けたＰＪ監視・コントロール、達成度の最終合意の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総称。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61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目的とねらい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7544" y="1556792"/>
            <a:ext cx="4896544" cy="28733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defTabSz="957263"/>
            <a:r>
              <a:rPr lang="ja-JP" altLang="en-US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60668" y="1556792"/>
            <a:ext cx="3122613" cy="28733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defTabSz="957263"/>
            <a:r>
              <a:rPr lang="ja-JP" altLang="en-US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ねらい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6200000">
            <a:off x="4589094" y="3539579"/>
            <a:ext cx="1979612" cy="287337"/>
          </a:xfrm>
          <a:prstGeom prst="downArrow">
            <a:avLst>
              <a:gd name="adj1" fmla="val 64722"/>
              <a:gd name="adj2" fmla="val 72931"/>
            </a:avLst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67544" y="2196554"/>
            <a:ext cx="4896544" cy="2965450"/>
          </a:xfrm>
          <a:prstGeom prst="flowChartAlternateProcess">
            <a:avLst/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l" defTabSz="957263"/>
            <a:r>
              <a:rPr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ＰＪ目標達成に向けた到達点の明確化と計画の確実な実行</a:t>
            </a:r>
            <a:endParaRPr lang="en-US" altLang="ja-JP" sz="14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主要タスク（工程等）毎に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クライテリアを定義し、達成度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13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の途上から確認する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ことで、目標達成確率を高める。</a:t>
            </a: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特にウォーターフォール開発の場合では、工程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が輻輳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lang="en-US" altLang="ja-JP" sz="13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ＰＪにおいて、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次工程の開始条件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を明確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にし、達成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en-US" altLang="ja-JP" sz="13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導く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が工程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終了達成にもつながる。</a:t>
            </a:r>
          </a:p>
          <a:p>
            <a:pPr algn="l" defTabSz="957263"/>
            <a:endParaRPr lang="en-US" altLang="ja-JP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ＰＪ関係者の協力関係を強化</a:t>
            </a: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目標を共有し、達成に向けた役割を明確にすることで、</a:t>
            </a: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ＰＪ一丸となった協力体制を確立し、ＰＪの成功確率を高める。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768606" y="2971254"/>
            <a:ext cx="3124200" cy="1439863"/>
          </a:xfrm>
          <a:prstGeom prst="flowChartAlternateProcess">
            <a:avLst/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l" defTabSz="957263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マネジメント活動を健全に機能させ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リスクの早期発見、問題拡大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の未然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防止を図り、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を成功に導く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道標と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する。　　　</a:t>
            </a:r>
          </a:p>
        </p:txBody>
      </p:sp>
    </p:spTree>
    <p:extLst>
      <p:ext uri="{BB962C8B-B14F-4D97-AF65-F5344CB8AC3E}">
        <p14:creationId xmlns:p14="http://schemas.microsoft.com/office/powerpoint/2010/main" val="29567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利用上の注意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8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自社開発での利用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本コンテンツは、受託開発を想定した記載となっています。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自社開発で利用する場合は、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「顧客」を「プロダクトマネージャー」と読み替えて利用してください。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01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クライテリアの内容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6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クライテリア項目の内容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87254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クライテリアは、プロジェクト内だけでの利用ではなく、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顧客やパートナー等のステークホルダーとの状況の共有にも利用するものです。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そのため、クライテリア項目には、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・プロジェクト内の評価達成基準（進捗の達成度や当たり前品質等の評価）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・パートナーとの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評価達成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基準（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進捗の達成度や当たり前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品質、受入基準の評価）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・顧客との評価達成基準（利用品質等の受入基準の評価）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を含めるようにします。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クライテリアマネジメントの進め方次第では、顧客が実施する判定については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顧客側で別途管理する場合もあります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8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スクラム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開発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におけるクライテリア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340768"/>
            <a:ext cx="835273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スクラム開発における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クライテリアの確認は、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各プロダクトバックログや各スプリント、リリースの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の定義」の状況確認と同義で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おける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各プロダクトバックログ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や各スプリント、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リリースの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の定義」の状況確認と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同義です。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別々に考えるのではなく、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の確認項目＝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の定義＝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クライテリア項目と考えてください。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つまり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、審査時点で必要な全ての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の定義がチェックされていることが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クライテリアの合格であり、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同様に審査時点での全ての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の定義がチェックされていることが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クライテリアの合格になります。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0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クライテリア審査の実施タイミング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表紙A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F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2">
      <a:majorFont>
        <a:latin typeface="Gill Sans MT"/>
        <a:ea typeface="A-OTF 新ゴ Pro R"/>
        <a:cs typeface=""/>
      </a:majorFont>
      <a:minorFont>
        <a:latin typeface="Consolas"/>
        <a:ea typeface="HG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表紙B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2">
      <a:majorFont>
        <a:latin typeface="Gill Sans MT"/>
        <a:ea typeface="A-OTF 新ゴ Pro R"/>
        <a:cs typeface=""/>
      </a:majorFont>
      <a:minorFont>
        <a:latin typeface="Consolas"/>
        <a:ea typeface="HG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本文">
  <a:themeElements>
    <a:clrScheme name="ユーザー定義 1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0000FF"/>
      </a:hlink>
      <a:folHlink>
        <a:srgbClr val="EBDE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ND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976</Words>
  <Application>Microsoft Office PowerPoint</Application>
  <PresentationFormat>画面に合わせる (4:3)</PresentationFormat>
  <Paragraphs>174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表紙A</vt:lpstr>
      <vt:lpstr>表紙B</vt:lpstr>
      <vt:lpstr>本文</vt:lpstr>
      <vt:lpstr>END</vt:lpstr>
      <vt:lpstr>PowerPoint プレゼンテーション</vt:lpstr>
      <vt:lpstr>クライテリアとクライテリアマネジメント</vt:lpstr>
      <vt:lpstr>目的とねらい</vt:lpstr>
      <vt:lpstr>利用上の注意</vt:lpstr>
      <vt:lpstr>自社開発での利用</vt:lpstr>
      <vt:lpstr>クライテリアの内容</vt:lpstr>
      <vt:lpstr>クライテリア項目の内容</vt:lpstr>
      <vt:lpstr>スクラム開発におけるクライテリア</vt:lpstr>
      <vt:lpstr>クライテリア審査の実施タイミング</vt:lpstr>
      <vt:lpstr>ウォーターフォール開発</vt:lpstr>
      <vt:lpstr>スクラム開発</vt:lpstr>
      <vt:lpstr>スクラム開発</vt:lpstr>
      <vt:lpstr>クライテリア項目一覧の利用方法</vt:lpstr>
      <vt:lpstr>クライテリア項目一覧の利用方法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重松　真太朗</cp:lastModifiedBy>
  <cp:revision>8</cp:revision>
  <dcterms:created xsi:type="dcterms:W3CDTF">2014-05-29T03:13:34Z</dcterms:created>
  <dcterms:modified xsi:type="dcterms:W3CDTF">2018-09-20T00:57:19Z</dcterms:modified>
</cp:coreProperties>
</file>