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8" r:id="rId2"/>
    <p:sldMasterId id="2147483672" r:id="rId3"/>
    <p:sldMasterId id="2147483698" r:id="rId4"/>
  </p:sldMasterIdLst>
  <p:notesMasterIdLst>
    <p:notesMasterId r:id="rId19"/>
  </p:notesMasterIdLst>
  <p:handoutMasterIdLst>
    <p:handoutMasterId r:id="rId20"/>
  </p:handoutMasterIdLst>
  <p:sldIdLst>
    <p:sldId id="355" r:id="rId5"/>
    <p:sldId id="350" r:id="rId6"/>
    <p:sldId id="351" r:id="rId7"/>
    <p:sldId id="352" r:id="rId8"/>
    <p:sldId id="357" r:id="rId9"/>
    <p:sldId id="356" r:id="rId10"/>
    <p:sldId id="353" r:id="rId11"/>
    <p:sldId id="354" r:id="rId12"/>
    <p:sldId id="312" r:id="rId13"/>
    <p:sldId id="344" r:id="rId14"/>
    <p:sldId id="347" r:id="rId15"/>
    <p:sldId id="348" r:id="rId16"/>
    <p:sldId id="345" r:id="rId17"/>
    <p:sldId id="34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F"/>
    <a:srgbClr val="12B3C7"/>
    <a:srgbClr val="14BED3"/>
    <a:srgbClr val="1B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6375" autoAdjust="0"/>
  </p:normalViewPr>
  <p:slideViewPr>
    <p:cSldViewPr snapToObjects="1">
      <p:cViewPr>
        <p:scale>
          <a:sx n="124" d="100"/>
          <a:sy n="124" d="100"/>
        </p:scale>
        <p:origin x="-1494" y="-30"/>
      </p:cViewPr>
      <p:guideLst>
        <p:guide orient="horz" pos="211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FF95-F8B0-4A6B-8419-7DC2B31406EB}" type="datetimeFigureOut">
              <a:rPr kumimoji="1" lang="ja-JP" altLang="en-US" smtClean="0"/>
              <a:t>2019/8/19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72EE-D726-4893-B572-ECEF8641FD1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21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2019/8/19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96860"/>
            <a:ext cx="3455863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3356992"/>
            <a:ext cx="5148000" cy="32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0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  <p:cxnSp>
        <p:nvCxnSpPr>
          <p:cNvPr id="5" name="直線コネクタ 4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 userDrawn="1"/>
        </p:nvSpPr>
        <p:spPr>
          <a:xfrm>
            <a:off x="2634200" y="2387210"/>
            <a:ext cx="387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spc="300" dirty="0" smtClean="0">
                <a:solidFill>
                  <a:srgbClr val="12B3C7"/>
                </a:solidFill>
                <a:latin typeface="R Frutiger Roman"/>
                <a:cs typeface="R Frutiger Roman"/>
              </a:rPr>
              <a:t>THANK YOU</a:t>
            </a:r>
            <a:endParaRPr kumimoji="1" lang="ja-JP" altLang="en-US" sz="3800" spc="300" dirty="0">
              <a:solidFill>
                <a:srgbClr val="12B3C7"/>
              </a:solidFill>
              <a:latin typeface="R Frutiger Roman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2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12B3C7"/>
                </a:solidFill>
                <a:latin typeface="ＭＳ Ｐゴシック"/>
                <a:ea typeface="ＭＳ Ｐゴシック"/>
                <a:cs typeface="ＭＳ Ｐゴシック"/>
              </a:rPr>
              <a:t>ご清聴ありがとうございました</a:t>
            </a:r>
            <a:endParaRPr kumimoji="1" lang="ja-JP" altLang="en-US" sz="2800" dirty="0">
              <a:solidFill>
                <a:srgbClr val="12B3C7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2" y="3069325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2852992"/>
            <a:ext cx="8229600" cy="50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4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8240" y="2960984"/>
            <a:ext cx="6264000" cy="396008"/>
          </a:xfrm>
        </p:spPr>
        <p:txBody>
          <a:bodyPr/>
          <a:lstStyle/>
          <a:p>
            <a:r>
              <a:rPr kumimoji="1" lang="ja-JP" altLang="en-US" dirty="0" smtClean="0"/>
              <a:t>中表紙タイトル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39552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59"/>
            <a:ext cx="8424936" cy="525586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5248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5248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5248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6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1" y="648311"/>
            <a:ext cx="2350083" cy="432208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0000"/>
            <a:ext cx="5256000" cy="1588"/>
          </a:xfrm>
          <a:prstGeom prst="line">
            <a:avLst/>
          </a:prstGeom>
          <a:ln w="3175">
            <a:solidFill>
              <a:srgbClr val="7D7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TIS_logotype_jp_ho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174B0D1-D3E6-4026-82FD-BE5C069801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TIS_logotype_jp_ho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7C9F368-7C50-48E1-85F2-BB9C2FC361C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8240" y="656728"/>
            <a:ext cx="6264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424936" cy="508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D007DB-033F-4D0E-8F1F-F48F905DCD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9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rgbClr val="12B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4" r:id="rId2"/>
    <p:sldLayoutId id="2147483678" r:id="rId3"/>
    <p:sldLayoutId id="2147483676" r:id="rId4"/>
    <p:sldLayoutId id="2147483677" r:id="rId5"/>
    <p:sldLayoutId id="2147483682" r:id="rId6"/>
    <p:sldLayoutId id="214748370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67834B-4E83-4282-953F-541FF36768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5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539552" y="3060494"/>
            <a:ext cx="6624736" cy="72854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クライテリア項目一覧利用ガイド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4653136"/>
            <a:ext cx="3168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dirty="0" smtClean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defTabSz="914400">
              <a:spcBef>
                <a:spcPct val="20000"/>
              </a:spcBef>
            </a:pP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ja-JP" altLang="en-US" dirty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4" y="6237312"/>
            <a:ext cx="825953" cy="29589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1064" y="651235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 作品 は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クリエイティブ・コモンズ 表示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-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継承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4.0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国際 ライセンス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の下に提供されています。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9750" y="3356992"/>
            <a:ext cx="8352730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 rot="19800000" flipH="1">
            <a:off x="4237385" y="4680414"/>
            <a:ext cx="4477998" cy="46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 rot="1800000">
            <a:off x="577275" y="4663744"/>
            <a:ext cx="4477998" cy="48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ウォーターフォール開発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・各工程の途中で、次工程の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ウォーターフォール開発（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字開発プロセス）の審査タイミングは以下の通り。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3568" y="3573016"/>
            <a:ext cx="8064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55576" y="378904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1700" y="408545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87824" y="4365104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103948" y="465313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220072" y="4941168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36196" y="522920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452320" y="551723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移行・展開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15907" y="34295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数ヵ月～数年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9552" y="408956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72964" y="43865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67462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05212" y="496265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04048" y="522920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37460" y="553871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17580" y="582675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2128" y="40995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11444" y="467462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27071" y="4962654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38723" y="52292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51436" y="55387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66628" y="58267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914" y="438659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・スプリントゼロ終了前に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・スプリント開始前に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(※1)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(※1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・本番リリース後に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・審査間の途中で、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審査間の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途中で、次の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4509120"/>
            <a:ext cx="8352730" cy="1800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※1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は各スプリントは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週間程度の短い期間で実施される。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スプリント毎に審査を実施する場合、常に審査している状態となる。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、数スプリント毎に審査を実施するようにしても良い。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4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49655" y="1264974"/>
            <a:ext cx="8352730" cy="3532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67266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81605" y="1480998"/>
            <a:ext cx="15698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65481" y="169702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スプリントゼロ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81605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64226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646848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6182" y="1337562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5719" y="199754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92033" y="200753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451442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03561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16428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80093" y="2420888"/>
            <a:ext cx="58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57217" y="3157601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809382" y="3162454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81391" y="337847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上矢印吹き出し 9"/>
          <p:cNvSpPr/>
          <p:nvPr/>
        </p:nvSpPr>
        <p:spPr>
          <a:xfrm>
            <a:off x="6198969" y="3137302"/>
            <a:ext cx="914400" cy="723746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本番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386104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37689" y="3861048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線吹き出し 2 (枠付き) 11"/>
          <p:cNvSpPr/>
          <p:nvPr/>
        </p:nvSpPr>
        <p:spPr>
          <a:xfrm>
            <a:off x="3465781" y="4030325"/>
            <a:ext cx="914400" cy="612648"/>
          </a:xfrm>
          <a:prstGeom prst="borderCallout2">
            <a:avLst>
              <a:gd name="adj1" fmla="val 13222"/>
              <a:gd name="adj2" fmla="val 106481"/>
              <a:gd name="adj3" fmla="val 6313"/>
              <a:gd name="adj4" fmla="val 117593"/>
              <a:gd name="adj5" fmla="val -74067"/>
              <a:gd name="adj6" fmla="val 1524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スプリント間でのタイミングは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で計画する。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58611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41232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223854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035618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18239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800861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167566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50187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932809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2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</a:rPr>
              <a:t>クライテリア項目一覧は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Entry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審査用、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Exit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審査用のシートを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用意している。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審査項目は</a:t>
            </a:r>
            <a:r>
              <a:rPr lang="en-US" altLang="ja-JP" sz="2000" dirty="0">
                <a:latin typeface="メイリオ" panose="020B0604030504040204" pitchFamily="50" charset="-128"/>
              </a:rPr>
              <a:t>PJ</a:t>
            </a:r>
            <a:r>
              <a:rPr lang="ja-JP" altLang="en-US" sz="2000" dirty="0">
                <a:latin typeface="メイリオ" panose="020B0604030504040204" pitchFamily="50" charset="-128"/>
              </a:rPr>
              <a:t>特性に応じて修正を実施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クライテリア審査時期を計画し、計画された数だけ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</a:rPr>
              <a:t>シートを複製する。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  <a:p>
            <a:r>
              <a:rPr kumimoji="1" lang="en-US" altLang="ja-JP" sz="2000" dirty="0" smtClean="0">
                <a:latin typeface="メイリオ" panose="020B0604030504040204" pitchFamily="50" charset="-128"/>
              </a:rPr>
              <a:t>A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列～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K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列で各タイミングの審査で必要な項目を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フィルタリングする。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フィルタリング対象項目は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>PJ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特性に応じて修正を実施する。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クライテリアとクライテリアマネジメント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467544" y="1384771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27" y="198884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とは、主要タスク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開発工程等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(Entry)/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(Exit)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を判定する「評価基準、判断基準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67544" y="2852613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1843" y="342900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 Management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とは、クライテリア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の合意、クライテリア達成に向けたＰＪ監視・コントロール、達成度の最終合意の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総称。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1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目的とねらい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7544" y="1556792"/>
            <a:ext cx="4896544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60668" y="1556792"/>
            <a:ext cx="3122613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ねらい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4589094" y="3539579"/>
            <a:ext cx="1979612" cy="287337"/>
          </a:xfrm>
          <a:prstGeom prst="downArrow">
            <a:avLst>
              <a:gd name="adj1" fmla="val 64722"/>
              <a:gd name="adj2" fmla="val 72931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7544" y="2196554"/>
            <a:ext cx="4896544" cy="2965450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ＰＪ目標達成に向けた到達点の明確化と計画の確実な実行</a:t>
            </a:r>
            <a:endParaRPr lang="en-US" altLang="ja-JP" sz="1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主要タスク（工程等）毎に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クライテリアを定義し、達成度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の途上から確認する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ことで、目標達成確率を高める。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特にウォーターフォール開発の場合では、工程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が輻輳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ＰＪにおいて、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次工程の開始条件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を明確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にし、達成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導く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終了達成にもつながる。</a:t>
            </a:r>
          </a:p>
          <a:p>
            <a:pPr algn="l" defTabSz="957263"/>
            <a:endParaRPr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ＰＪ関係者の協力関係を強化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目標を共有し、達成に向けた役割を明確にすることで、</a:t>
            </a: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ＰＪ一丸となった協力体制を確立し、ＰＪの成功確率を高める。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68606" y="2971254"/>
            <a:ext cx="3124200" cy="1439863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l" defTabSz="957263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マネジメント活動を健全に機能させ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リスクの早期発見、問題拡大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の未然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防止を図り、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を成功に導く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道標と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する。　　　</a:t>
            </a:r>
          </a:p>
        </p:txBody>
      </p:sp>
    </p:spTree>
    <p:extLst>
      <p:ext uri="{BB962C8B-B14F-4D97-AF65-F5344CB8AC3E}">
        <p14:creationId xmlns:p14="http://schemas.microsoft.com/office/powerpoint/2010/main" val="2956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利用上の注意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8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自社開発での利用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本コンテンツは、受託開発を想定した記載となっています。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自社開発で利用する場合は、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「顧客」を「プロダクトマネージャー」と読み替えて利用してください。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725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クライテリアは、プロジェクト内だけでの利用ではなく、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顧客やパートナー等のステークホルダーとの状況の共有にも利用するものです。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そのため、クライテリア項目には、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・プロジェクト内の評価達成基準（進捗の達成度や当たり前品質等の評価）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・パートナーとの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評価達成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進捗の達成度や当たり前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品質、受入基準の評価）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・顧客との評価達成基準（利用品質等の受入基準の評価）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を含めるようにします。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クライテリアマネジメントの進め方次第では、顧客が実施する判定については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顧客側で別途管理する場合もあります。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スクラム開発におけるクライテリア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340768"/>
            <a:ext cx="835273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クライテリアの確認は、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各プロダクトバックログや各スプリント、リリースの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の定義」の状況確認と同義で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や各スプリント、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同義です。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別々に考えるのではなく、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の確認項目＝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クライテリア項目と考えてください。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、審査時点で必要な全ての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クライテリアの合格であり、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同様に審査時点での全ての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クライテリアの合格になります。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クライテリア審査の実施タイミング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表紙A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F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1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0000FF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ND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973</Words>
  <Application>Microsoft Office PowerPoint</Application>
  <PresentationFormat>画面に合わせる (4:3)</PresentationFormat>
  <Paragraphs>173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表紙A</vt:lpstr>
      <vt:lpstr>表紙B</vt:lpstr>
      <vt:lpstr>本文</vt:lpstr>
      <vt:lpstr>END</vt:lpstr>
      <vt:lpstr>PowerPoint プレゼンテーション</vt:lpstr>
      <vt:lpstr>クライテリアとクライテリアマネジメント</vt:lpstr>
      <vt:lpstr>目的とねらい</vt:lpstr>
      <vt:lpstr>利用上の注意</vt:lpstr>
      <vt:lpstr>自社開発での利用</vt:lpstr>
      <vt:lpstr>クライテリアの内容</vt:lpstr>
      <vt:lpstr>クライテリア項目の内容</vt:lpstr>
      <vt:lpstr>スクラム開発におけるクライテリア</vt:lpstr>
      <vt:lpstr>クライテリア審査の実施タイミング</vt:lpstr>
      <vt:lpstr>ウォーターフォール開発</vt:lpstr>
      <vt:lpstr>スクラム開発</vt:lpstr>
      <vt:lpstr>スクラム開発</vt:lpstr>
      <vt:lpstr>クライテリア項目一覧の利用方法</vt:lpstr>
      <vt:lpstr>クライテリア項目一覧の利用方法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user</cp:lastModifiedBy>
  <cp:revision>9</cp:revision>
  <dcterms:created xsi:type="dcterms:W3CDTF">2014-05-29T03:13:34Z</dcterms:created>
  <dcterms:modified xsi:type="dcterms:W3CDTF">2019-08-19T03:26:21Z</dcterms:modified>
</cp:coreProperties>
</file>