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  <p:sldMasterId id="2147483658" r:id="rId2"/>
    <p:sldMasterId id="2147483672" r:id="rId3"/>
    <p:sldMasterId id="2147483698" r:id="rId4"/>
  </p:sldMasterIdLst>
  <p:notesMasterIdLst>
    <p:notesMasterId r:id="rId19"/>
  </p:notesMasterIdLst>
  <p:handoutMasterIdLst>
    <p:handoutMasterId r:id="rId20"/>
  </p:handoutMasterIdLst>
  <p:sldIdLst>
    <p:sldId id="355" r:id="rId5"/>
    <p:sldId id="350" r:id="rId6"/>
    <p:sldId id="351" r:id="rId7"/>
    <p:sldId id="352" r:id="rId8"/>
    <p:sldId id="357" r:id="rId9"/>
    <p:sldId id="356" r:id="rId10"/>
    <p:sldId id="353" r:id="rId11"/>
    <p:sldId id="354" r:id="rId12"/>
    <p:sldId id="312" r:id="rId13"/>
    <p:sldId id="344" r:id="rId14"/>
    <p:sldId id="347" r:id="rId15"/>
    <p:sldId id="348" r:id="rId16"/>
    <p:sldId id="345" r:id="rId17"/>
    <p:sldId id="346" r:id="rId18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340">
          <p15:clr>
            <a:srgbClr val="A4A3A4"/>
          </p15:clr>
        </p15:guide>
        <p15:guide id="5" orient="horz" pos="211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7D7F"/>
    <a:srgbClr val="12B3C7"/>
    <a:srgbClr val="14BED3"/>
    <a:srgbClr val="1BA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9" autoAdjust="0"/>
    <p:restoredTop sz="86375" autoAdjust="0"/>
  </p:normalViewPr>
  <p:slideViewPr>
    <p:cSldViewPr snapToObjects="1">
      <p:cViewPr varScale="1">
        <p:scale>
          <a:sx n="105" d="100"/>
          <a:sy n="105" d="100"/>
        </p:scale>
        <p:origin x="2064" y="108"/>
      </p:cViewPr>
      <p:guideLst>
        <p:guide orient="horz" pos="4292"/>
        <p:guide pos="2880"/>
        <p:guide orient="horz" pos="2160"/>
        <p:guide pos="340"/>
        <p:guide orient="horz" pos="21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80" d="100"/>
          <a:sy n="80" d="100"/>
        </p:scale>
        <p:origin x="-202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2FF95-F8B0-4A6B-8419-7DC2B31406EB}" type="datetimeFigureOut">
              <a:rPr kumimoji="1" lang="ja-JP" altLang="en-US" smtClean="0"/>
              <a:t>2020/9/10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B72EE-D726-4893-B572-ECEF8641FD1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5211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2135A-CF7D-4615-9482-B4F97B9D8950}" type="datetimeFigureOut">
              <a:rPr kumimoji="1" lang="ja-JP" altLang="en-US" smtClean="0"/>
              <a:pPr/>
              <a:t>2020/9/10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DEF6AA-C012-4C4D-A522-9C25638D8620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23623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EF6AA-C012-4C4D-A522-9C25638D8620}" type="slidenum">
              <a:rPr lang="ja-JP" altLang="en-US" smtClean="0"/>
              <a:pPr/>
              <a:t>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655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A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2696860"/>
            <a:ext cx="3455863" cy="2886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latin typeface="(日本語用のフォントを使用)"/>
                <a:ea typeface="メイリオ" panose="020B0604030504040204" pitchFamily="50" charset="-128"/>
                <a:cs typeface="ＭＳ Ｐゴシック"/>
              </a:defRPr>
            </a:lvl1pPr>
          </a:lstStyle>
          <a:p>
            <a:pPr lvl="0"/>
            <a:r>
              <a:rPr kumimoji="1" lang="ja-JP" altLang="en-US" dirty="0"/>
              <a:t>○○○○○○○○○株式会社御中</a:t>
            </a: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2" hasCustomPrompt="1"/>
          </p:nvPr>
        </p:nvSpPr>
        <p:spPr>
          <a:xfrm>
            <a:off x="467544" y="3796930"/>
            <a:ext cx="1800820" cy="2873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latin typeface="(日本語用のフォントを使用)"/>
                <a:ea typeface="メイリオ" panose="020B0604030504040204" pitchFamily="50" charset="-128"/>
                <a:cs typeface="ＭＳ Ｐゴシック"/>
              </a:defRPr>
            </a:lvl1pPr>
          </a:lstStyle>
          <a:p>
            <a:pPr lvl="0"/>
            <a:r>
              <a:rPr kumimoji="1" lang="en-US" altLang="ja-JP" dirty="0"/>
              <a:t>0000.00.00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3" hasCustomPrompt="1"/>
          </p:nvPr>
        </p:nvSpPr>
        <p:spPr>
          <a:xfrm>
            <a:off x="467544" y="5661873"/>
            <a:ext cx="5544616" cy="2884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latin typeface="(日本語用のフォントを使用)"/>
                <a:ea typeface="メイリオ" panose="020B0604030504040204" pitchFamily="50" charset="-128"/>
                <a:cs typeface="ＭＳ Ｐゴシック"/>
              </a:defRPr>
            </a:lvl1pPr>
          </a:lstStyle>
          <a:p>
            <a:pPr lvl="0"/>
            <a:r>
              <a:rPr kumimoji="1" lang="ja-JP" altLang="en-US" dirty="0"/>
              <a:t>□□□□□□□本部</a:t>
            </a:r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4" hasCustomPrompt="1"/>
          </p:nvPr>
        </p:nvSpPr>
        <p:spPr>
          <a:xfrm>
            <a:off x="467543" y="5899980"/>
            <a:ext cx="5510851" cy="252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latin typeface="(日本語用のフォントを使用)"/>
                <a:ea typeface="メイリオ" panose="020B0604030504040204" pitchFamily="50" charset="-128"/>
                <a:cs typeface="ＭＳ Ｐゴシック"/>
              </a:defRPr>
            </a:lvl1pPr>
          </a:lstStyle>
          <a:p>
            <a:pPr lvl="0"/>
            <a:r>
              <a:rPr kumimoji="1" lang="ja-JP" altLang="en-US" dirty="0"/>
              <a:t>△△△△△△△△部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7200" y="3356992"/>
            <a:ext cx="5148000" cy="324000"/>
          </a:xfrm>
          <a:prstGeom prst="rect">
            <a:avLst/>
          </a:prstGeo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sz="2000" baseline="0">
                <a:latin typeface="(日本語用のフォントを使用)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表紙</a:t>
            </a:r>
            <a:r>
              <a:rPr kumimoji="1" lang="en-US" altLang="ja-JP" dirty="0"/>
              <a:t>A</a:t>
            </a:r>
            <a:r>
              <a:rPr kumimoji="1" lang="ja-JP" altLang="en-US" dirty="0"/>
              <a:t>のタイトル</a:t>
            </a:r>
          </a:p>
        </p:txBody>
      </p:sp>
    </p:spTree>
    <p:extLst>
      <p:ext uri="{BB962C8B-B14F-4D97-AF65-F5344CB8AC3E}">
        <p14:creationId xmlns:p14="http://schemas.microsoft.com/office/powerpoint/2010/main" val="3145424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307" y="3636000"/>
            <a:ext cx="3911397" cy="719351"/>
          </a:xfrm>
          <a:prstGeom prst="rect">
            <a:avLst/>
          </a:prstGeom>
        </p:spPr>
      </p:pic>
      <p:cxnSp>
        <p:nvCxnSpPr>
          <p:cNvPr id="5" name="直線コネクタ 4"/>
          <p:cNvCxnSpPr/>
          <p:nvPr userDrawn="1"/>
        </p:nvCxnSpPr>
        <p:spPr>
          <a:xfrm>
            <a:off x="2322000" y="3276600"/>
            <a:ext cx="450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11"/>
          <p:cNvSpPr txBox="1"/>
          <p:nvPr userDrawn="1"/>
        </p:nvSpPr>
        <p:spPr>
          <a:xfrm>
            <a:off x="2634200" y="2387210"/>
            <a:ext cx="3875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800" spc="300" dirty="0">
                <a:solidFill>
                  <a:srgbClr val="12B3C7"/>
                </a:solidFill>
                <a:latin typeface="R Frutiger Roman"/>
                <a:cs typeface="R Frutiger Roman"/>
              </a:rPr>
              <a:t>THANK YOU</a:t>
            </a:r>
            <a:endParaRPr kumimoji="1" lang="ja-JP" altLang="en-US" sz="3800" spc="300" dirty="0">
              <a:solidFill>
                <a:srgbClr val="12B3C7"/>
              </a:solidFill>
              <a:latin typeface="R Frutiger Roman"/>
              <a:cs typeface="R Frutiger Roman"/>
            </a:endParaRPr>
          </a:p>
        </p:txBody>
      </p:sp>
    </p:spTree>
    <p:extLst>
      <p:ext uri="{BB962C8B-B14F-4D97-AF65-F5344CB8AC3E}">
        <p14:creationId xmlns:p14="http://schemas.microsoft.com/office/powerpoint/2010/main" val="4151292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ご挨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/>
          <p:cNvCxnSpPr/>
          <p:nvPr userDrawn="1"/>
        </p:nvCxnSpPr>
        <p:spPr>
          <a:xfrm>
            <a:off x="2322000" y="3276600"/>
            <a:ext cx="4500000" cy="1588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 userDrawn="1"/>
        </p:nvSpPr>
        <p:spPr>
          <a:xfrm>
            <a:off x="2252548" y="2564904"/>
            <a:ext cx="4638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rgbClr val="12B3C7"/>
                </a:solidFill>
                <a:latin typeface="ＭＳ Ｐゴシック"/>
                <a:ea typeface="ＭＳ Ｐゴシック"/>
                <a:cs typeface="ＭＳ Ｐゴシック"/>
              </a:rPr>
              <a:t>ご清聴ありがとうございました</a:t>
            </a:r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307" y="3636000"/>
            <a:ext cx="3911397" cy="71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551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ロ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302" y="3069325"/>
            <a:ext cx="3911397" cy="71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350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B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275229"/>
            <a:ext cx="6263816" cy="2886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latin typeface="(日本語用のフォントを使用)"/>
                <a:ea typeface="メイリオ" panose="020B0604030504040204" pitchFamily="50" charset="-128"/>
                <a:cs typeface="ＭＳ Ｐゴシック"/>
              </a:defRPr>
            </a:lvl1pPr>
          </a:lstStyle>
          <a:p>
            <a:pPr lvl="0"/>
            <a:r>
              <a:rPr kumimoji="1" lang="ja-JP" altLang="en-US" dirty="0"/>
              <a:t>○○○○○○○○○株式会社御中</a:t>
            </a: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2" hasCustomPrompt="1"/>
          </p:nvPr>
        </p:nvSpPr>
        <p:spPr>
          <a:xfrm>
            <a:off x="467544" y="3442391"/>
            <a:ext cx="1800820" cy="2873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latin typeface="(日本語用のフォントを使用)"/>
                <a:ea typeface="メイリオ" panose="020B0604030504040204" pitchFamily="50" charset="-128"/>
                <a:cs typeface="ＭＳ Ｐゴシック"/>
              </a:defRPr>
            </a:lvl1pPr>
          </a:lstStyle>
          <a:p>
            <a:pPr lvl="0"/>
            <a:r>
              <a:rPr kumimoji="1" lang="en-US" altLang="ja-JP" dirty="0"/>
              <a:t>0000.00.00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3" hasCustomPrompt="1"/>
          </p:nvPr>
        </p:nvSpPr>
        <p:spPr>
          <a:xfrm>
            <a:off x="467544" y="5661873"/>
            <a:ext cx="5544616" cy="2884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latin typeface="(日本語用のフォントを使用)"/>
                <a:ea typeface="メイリオ" panose="020B0604030504040204" pitchFamily="50" charset="-128"/>
                <a:cs typeface="ＭＳ Ｐゴシック"/>
              </a:defRPr>
            </a:lvl1pPr>
          </a:lstStyle>
          <a:p>
            <a:pPr lvl="0"/>
            <a:r>
              <a:rPr kumimoji="1" lang="ja-JP" altLang="en-US" dirty="0"/>
              <a:t>□□□□□□□本部</a:t>
            </a:r>
          </a:p>
        </p:txBody>
      </p:sp>
      <p:sp>
        <p:nvSpPr>
          <p:cNvPr id="13" name="テキスト プレースホルダー 13"/>
          <p:cNvSpPr>
            <a:spLocks noGrp="1"/>
          </p:cNvSpPr>
          <p:nvPr>
            <p:ph type="body" sz="quarter" idx="14" hasCustomPrompt="1"/>
          </p:nvPr>
        </p:nvSpPr>
        <p:spPr>
          <a:xfrm>
            <a:off x="467543" y="5899980"/>
            <a:ext cx="5510851" cy="252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latin typeface="(日本語用のフォントを使用)"/>
                <a:ea typeface="メイリオ" panose="020B0604030504040204" pitchFamily="50" charset="-128"/>
                <a:cs typeface="ＭＳ Ｐゴシック"/>
              </a:defRPr>
            </a:lvl1pPr>
          </a:lstStyle>
          <a:p>
            <a:pPr lvl="0"/>
            <a:r>
              <a:rPr kumimoji="1" lang="ja-JP" altLang="en-US" dirty="0"/>
              <a:t>△△△△△△△△部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67544" y="2852992"/>
            <a:ext cx="8229600" cy="504000"/>
          </a:xfrm>
          <a:prstGeom prst="rect">
            <a:avLst/>
          </a:prstGeo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sz="2400" baseline="0">
                <a:latin typeface="(日本語用のフォントを使用)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表紙</a:t>
            </a:r>
            <a:r>
              <a:rPr kumimoji="1" lang="en-US" altLang="ja-JP" dirty="0"/>
              <a:t>B</a:t>
            </a:r>
            <a:r>
              <a:rPr kumimoji="1" lang="ja-JP" altLang="en-US" dirty="0"/>
              <a:t>のタイトル</a:t>
            </a:r>
          </a:p>
        </p:txBody>
      </p:sp>
    </p:spTree>
    <p:extLst>
      <p:ext uri="{BB962C8B-B14F-4D97-AF65-F5344CB8AC3E}">
        <p14:creationId xmlns:p14="http://schemas.microsoft.com/office/powerpoint/2010/main" val="90084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中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68240" y="2960984"/>
            <a:ext cx="6264000" cy="396008"/>
          </a:xfrm>
        </p:spPr>
        <p:txBody>
          <a:bodyPr/>
          <a:lstStyle/>
          <a:p>
            <a:r>
              <a:rPr kumimoji="1" lang="ja-JP" altLang="en-US" dirty="0"/>
              <a:t>中表紙タイトル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07DB-033F-4D0E-8F1F-F48F905DCDA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4" name="直線コネクタ 3"/>
          <p:cNvCxnSpPr/>
          <p:nvPr userDrawn="1"/>
        </p:nvCxnSpPr>
        <p:spPr>
          <a:xfrm>
            <a:off x="539552" y="3430800"/>
            <a:ext cx="8027512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63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1268759"/>
            <a:ext cx="8424936" cy="5255865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07DB-033F-4D0E-8F1F-F48F905DCDA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576000" y="1080000"/>
            <a:ext cx="8028000" cy="1588"/>
          </a:xfrm>
          <a:prstGeom prst="line">
            <a:avLst/>
          </a:prstGeom>
          <a:ln w="3175">
            <a:solidFill>
              <a:srgbClr val="12B3C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9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07DB-033F-4D0E-8F1F-F48F905DCDA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4" name="直線コネクタ 3"/>
          <p:cNvCxnSpPr/>
          <p:nvPr userDrawn="1"/>
        </p:nvCxnSpPr>
        <p:spPr>
          <a:xfrm>
            <a:off x="576000" y="1080000"/>
            <a:ext cx="8028000" cy="1588"/>
          </a:xfrm>
          <a:prstGeom prst="line">
            <a:avLst/>
          </a:prstGeom>
          <a:ln w="3175">
            <a:solidFill>
              <a:srgbClr val="12B3C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229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268761"/>
            <a:ext cx="4140000" cy="525586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752480" y="1268761"/>
            <a:ext cx="4140000" cy="525586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07DB-033F-4D0E-8F1F-F48F905DCDA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576000" y="1080000"/>
            <a:ext cx="8028000" cy="1588"/>
          </a:xfrm>
          <a:prstGeom prst="line">
            <a:avLst/>
          </a:prstGeom>
          <a:ln w="3175">
            <a:solidFill>
              <a:srgbClr val="12B3C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185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41400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988839"/>
            <a:ext cx="4140000" cy="45357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752480" y="1268760"/>
            <a:ext cx="41400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52480" y="1988839"/>
            <a:ext cx="4140000" cy="45357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07DB-033F-4D0E-8F1F-F48F905DCDA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576000" y="1080000"/>
            <a:ext cx="8028000" cy="1588"/>
          </a:xfrm>
          <a:prstGeom prst="line">
            <a:avLst/>
          </a:prstGeom>
          <a:ln w="3175">
            <a:solidFill>
              <a:srgbClr val="12B3C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345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07DB-033F-4D0E-8F1F-F48F905DCDA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5" name="直線コネクタ 4"/>
          <p:cNvCxnSpPr/>
          <p:nvPr userDrawn="1"/>
        </p:nvCxnSpPr>
        <p:spPr>
          <a:xfrm>
            <a:off x="576000" y="1080000"/>
            <a:ext cx="8028000" cy="1588"/>
          </a:xfrm>
          <a:prstGeom prst="line">
            <a:avLst/>
          </a:prstGeom>
          <a:ln w="3175">
            <a:solidFill>
              <a:srgbClr val="12B3C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965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表紙A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3293450"/>
            <a:ext cx="5112568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kumimoji="1" lang="ja-JP" altLang="en-US" dirty="0"/>
              <a:t>表紙</a:t>
            </a:r>
            <a:r>
              <a:rPr kumimoji="1" lang="en-US" altLang="ja-JP" dirty="0"/>
              <a:t>A</a:t>
            </a:r>
            <a:r>
              <a:rPr kumimoji="1" lang="ja-JP" altLang="en-US" dirty="0"/>
              <a:t>のタイトル</a:t>
            </a: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2" hasCustomPrompt="1"/>
          </p:nvPr>
        </p:nvSpPr>
        <p:spPr>
          <a:xfrm>
            <a:off x="467544" y="3796930"/>
            <a:ext cx="1800820" cy="2873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kumimoji="1" lang="en-US" altLang="ja-JP" dirty="0"/>
              <a:t>0000.00.00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3" hasCustomPrompt="1"/>
          </p:nvPr>
        </p:nvSpPr>
        <p:spPr>
          <a:xfrm>
            <a:off x="467544" y="5661873"/>
            <a:ext cx="2088951" cy="2884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kumimoji="1" lang="ja-JP" altLang="en-US" dirty="0"/>
              <a:t>□□□□□□□本部</a:t>
            </a:r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4" hasCustomPrompt="1"/>
          </p:nvPr>
        </p:nvSpPr>
        <p:spPr>
          <a:xfrm>
            <a:off x="467544" y="5899980"/>
            <a:ext cx="2076230" cy="252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kumimoji="1" lang="ja-JP" altLang="en-US" dirty="0"/>
              <a:t>△△△△△△△△部</a:t>
            </a:r>
          </a:p>
        </p:txBody>
      </p:sp>
    </p:spTree>
    <p:extLst>
      <p:ext uri="{BB962C8B-B14F-4D97-AF65-F5344CB8AC3E}">
        <p14:creationId xmlns:p14="http://schemas.microsoft.com/office/powerpoint/2010/main" val="2559795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1" y="648311"/>
            <a:ext cx="2350083" cy="432208"/>
          </a:xfrm>
          <a:prstGeom prst="rect">
            <a:avLst/>
          </a:prstGeom>
        </p:spPr>
      </p:pic>
      <p:cxnSp>
        <p:nvCxnSpPr>
          <p:cNvPr id="13" name="直線コネクタ 12"/>
          <p:cNvCxnSpPr/>
          <p:nvPr userDrawn="1"/>
        </p:nvCxnSpPr>
        <p:spPr>
          <a:xfrm>
            <a:off x="576000" y="3780000"/>
            <a:ext cx="5256000" cy="1588"/>
          </a:xfrm>
          <a:prstGeom prst="line">
            <a:avLst/>
          </a:prstGeom>
          <a:ln w="3175">
            <a:solidFill>
              <a:srgbClr val="7D7D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図 6" descr="TIS_logotype_jp_hor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75732" y="5427134"/>
            <a:ext cx="1039679" cy="180000"/>
          </a:xfrm>
          <a:prstGeom prst="rect">
            <a:avLst/>
          </a:prstGeom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174B0D1-D3E6-4026-82FD-BE5C069801D4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0565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3"/>
          <a:srcRect r="96667"/>
          <a:stretch>
            <a:fillRect/>
          </a:stretch>
        </p:blipFill>
        <p:spPr>
          <a:xfrm>
            <a:off x="0" y="0"/>
            <a:ext cx="304800" cy="6858000"/>
          </a:xfrm>
          <a:prstGeom prst="rect">
            <a:avLst/>
          </a:prstGeom>
        </p:spPr>
      </p:pic>
      <p:cxnSp>
        <p:nvCxnSpPr>
          <p:cNvPr id="10" name="直線コネクタ 9"/>
          <p:cNvCxnSpPr/>
          <p:nvPr userDrawn="1"/>
        </p:nvCxnSpPr>
        <p:spPr>
          <a:xfrm>
            <a:off x="539552" y="3429000"/>
            <a:ext cx="8172000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 descr="TIS_logotype_jp_hor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75732" y="5427134"/>
            <a:ext cx="1039679" cy="180000"/>
          </a:xfrm>
          <a:prstGeom prst="rect">
            <a:avLst/>
          </a:prstGeom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7C9F368-7C50-48E1-85F2-BB9C2FC361C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169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68240" y="656728"/>
            <a:ext cx="6264000" cy="3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67544" y="1268760"/>
            <a:ext cx="8424936" cy="5087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974904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4D007DB-033F-4D0E-8F1F-F48F905DCDAE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9"/>
          <a:srcRect r="96667"/>
          <a:stretch>
            <a:fillRect/>
          </a:stretch>
        </p:blipFill>
        <p:spPr>
          <a:xfrm>
            <a:off x="0" y="0"/>
            <a:ext cx="304800" cy="6858000"/>
          </a:xfrm>
          <a:prstGeom prst="rect">
            <a:avLst/>
          </a:prstGeom>
        </p:spPr>
      </p:pic>
      <p:sp>
        <p:nvSpPr>
          <p:cNvPr id="10" name="正方形/長方形 9"/>
          <p:cNvSpPr/>
          <p:nvPr userDrawn="1"/>
        </p:nvSpPr>
        <p:spPr>
          <a:xfrm>
            <a:off x="8676456" y="6669360"/>
            <a:ext cx="108000" cy="108000"/>
          </a:xfrm>
          <a:prstGeom prst="rect">
            <a:avLst/>
          </a:prstGeom>
          <a:solidFill>
            <a:srgbClr val="12B3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6569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74" r:id="rId2"/>
    <p:sldLayoutId id="2147483678" r:id="rId3"/>
    <p:sldLayoutId id="2147483676" r:id="rId4"/>
    <p:sldLayoutId id="2147483677" r:id="rId5"/>
    <p:sldLayoutId id="2147483682" r:id="rId6"/>
    <p:sldLayoutId id="2147483708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000" kern="1200" baseline="0">
          <a:solidFill>
            <a:schemeClr val="tx1"/>
          </a:solidFill>
          <a:latin typeface="(日本語用のフォントを使用)"/>
          <a:ea typeface="メイリオ" panose="020B0604030504040204" pitchFamily="50" charset="-128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 baseline="0">
          <a:solidFill>
            <a:schemeClr val="tx1"/>
          </a:solidFill>
          <a:latin typeface="(日本語用のフォントを使用)"/>
          <a:ea typeface="メイリオ" panose="020B0604030504040204" pitchFamily="50" charset="-128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 baseline="0">
          <a:solidFill>
            <a:schemeClr val="tx1"/>
          </a:solidFill>
          <a:latin typeface="(日本語用のフォントを使用)"/>
          <a:ea typeface="メイリオ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00" kern="1200" baseline="0">
          <a:solidFill>
            <a:schemeClr val="tx1"/>
          </a:solidFill>
          <a:latin typeface="(日本語用のフォントを使用)"/>
          <a:ea typeface="メイリオ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600" kern="1200" baseline="0">
          <a:solidFill>
            <a:schemeClr val="tx1"/>
          </a:solidFill>
          <a:latin typeface="(日本語用のフォントを使用)"/>
          <a:ea typeface="メイリオ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600" kern="1200" baseline="0">
          <a:solidFill>
            <a:schemeClr val="tx1"/>
          </a:solidFill>
          <a:latin typeface="(日本語用のフォントを使用)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A67834B-4E83-4282-953F-541FF36768D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056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6" r:id="rId2"/>
    <p:sldLayoutId id="2147483707" r:id="rId3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1"/>
          </p:nvPr>
        </p:nvSpPr>
        <p:spPr>
          <a:xfrm>
            <a:off x="539552" y="3060494"/>
            <a:ext cx="6624736" cy="728546"/>
          </a:xfrm>
        </p:spPr>
        <p:txBody>
          <a:bodyPr>
            <a:normAutofit fontScale="77500" lnSpcReduction="20000"/>
          </a:bodyPr>
          <a:lstStyle/>
          <a:p>
            <a:r>
              <a:rPr kumimoji="1" lang="ja-JP" altLang="en-US" sz="4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クライテリア項目一覧利用ガイド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7544" y="4653136"/>
            <a:ext cx="3168352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spcBef>
                <a:spcPct val="20000"/>
              </a:spcBef>
            </a:pPr>
            <a:r>
              <a:rPr lang="ja-JP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第</a:t>
            </a:r>
            <a:r>
              <a:rPr lang="en-US" altLang="ja-JP" dirty="0">
                <a:solidFill>
                  <a:srgbClr val="000000">
                    <a:lumMod val="75000"/>
                    <a:lumOff val="25000"/>
                  </a:srgb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1.1</a:t>
            </a:r>
            <a:r>
              <a:rPr lang="ja-JP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版</a:t>
            </a:r>
            <a:endParaRPr lang="en-US" altLang="ja-JP" dirty="0">
              <a:solidFill>
                <a:srgbClr val="000000">
                  <a:lumMod val="75000"/>
                  <a:lumOff val="25000"/>
                </a:srgb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 defTabSz="914400">
              <a:spcBef>
                <a:spcPct val="20000"/>
              </a:spcBef>
            </a:pPr>
            <a:r>
              <a:rPr lang="en-US" altLang="ja-JP" dirty="0">
                <a:solidFill>
                  <a:srgbClr val="000000">
                    <a:lumMod val="75000"/>
                    <a:lumOff val="25000"/>
                  </a:srgb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2018</a:t>
            </a:r>
            <a:r>
              <a:rPr lang="ja-JP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r>
              <a:rPr lang="en-US" altLang="ja-JP" dirty="0">
                <a:solidFill>
                  <a:srgbClr val="000000">
                    <a:lumMod val="75000"/>
                    <a:lumOff val="25000"/>
                  </a:srgb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r>
              <a:rPr lang="ja-JP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月</a:t>
            </a:r>
            <a:r>
              <a:rPr lang="en-US" altLang="ja-JP" dirty="0">
                <a:solidFill>
                  <a:srgbClr val="000000">
                    <a:lumMod val="75000"/>
                    <a:lumOff val="25000"/>
                  </a:srgb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14</a:t>
            </a:r>
            <a:r>
              <a:rPr lang="ja-JP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854608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539750" y="3356992"/>
            <a:ext cx="8352730" cy="2952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 rot="19800000" flipH="1">
            <a:off x="4237385" y="4680414"/>
            <a:ext cx="4477998" cy="4680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 rot="1800000">
            <a:off x="577275" y="4663744"/>
            <a:ext cx="4477998" cy="4866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</a:rPr>
              <a:t>ウォーターフォール開発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07DB-033F-4D0E-8F1F-F48F905DCDAE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539750" y="1700808"/>
            <a:ext cx="8352730" cy="1296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・各工程の開始前に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Entry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審査を実施する。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・各工程の終了前に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Exit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クライテリア審査を実施する。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・各工程の途中で、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Exit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クライテリア項目の途上確認を実施する。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・各工程の途中で、次工程の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Entry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クライテリア項目の途上確認を実施する。</a:t>
            </a:r>
          </a:p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9750" y="1340768"/>
            <a:ext cx="842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ウォーターフォール開発（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V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字開発プロセス）の審査タイミングは以下の通り。</a:t>
            </a:r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683568" y="3573016"/>
            <a:ext cx="806489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755576" y="3789040"/>
            <a:ext cx="1116124" cy="288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要件定義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1871700" y="4085456"/>
            <a:ext cx="1116124" cy="288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外部設計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2987824" y="4365104"/>
            <a:ext cx="1116124" cy="288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内部設計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4103948" y="4653136"/>
            <a:ext cx="1116124" cy="288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プログラミング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5220072" y="4941168"/>
            <a:ext cx="1116124" cy="288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結合テスト</a:t>
            </a:r>
          </a:p>
        </p:txBody>
      </p:sp>
      <p:sp>
        <p:nvSpPr>
          <p:cNvPr id="21" name="正方形/長方形 20"/>
          <p:cNvSpPr/>
          <p:nvPr/>
        </p:nvSpPr>
        <p:spPr>
          <a:xfrm>
            <a:off x="6336196" y="5229200"/>
            <a:ext cx="1116124" cy="288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システムテスト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7452320" y="5517232"/>
            <a:ext cx="1116124" cy="288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移行・展開</a:t>
            </a:r>
            <a:endParaRPr kumimoji="1"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315907" y="3429580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数ヵ月～数年</a:t>
            </a: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39552" y="4089565"/>
            <a:ext cx="4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▲</a:t>
            </a:r>
            <a:endParaRPr kumimoji="1" lang="en-US" altLang="ja-JP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Entry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672964" y="4386590"/>
            <a:ext cx="4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▲</a:t>
            </a:r>
            <a:endParaRPr kumimoji="1" lang="en-US" altLang="ja-JP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Entry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771800" y="4674622"/>
            <a:ext cx="4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▲</a:t>
            </a:r>
            <a:endParaRPr kumimoji="1" lang="en-US" altLang="ja-JP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Entry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905212" y="4962654"/>
            <a:ext cx="4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▲</a:t>
            </a:r>
            <a:endParaRPr kumimoji="1" lang="en-US" altLang="ja-JP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Entry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004048" y="5229200"/>
            <a:ext cx="4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▲</a:t>
            </a:r>
            <a:endParaRPr kumimoji="1" lang="en-US" altLang="ja-JP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Entry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137460" y="5538718"/>
            <a:ext cx="4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▲</a:t>
            </a:r>
            <a:endParaRPr kumimoji="1" lang="en-US" altLang="ja-JP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Entry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217580" y="5826750"/>
            <a:ext cx="4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▲</a:t>
            </a:r>
            <a:endParaRPr kumimoji="1" lang="en-US" altLang="ja-JP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Entry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582128" y="4099550"/>
            <a:ext cx="381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▲</a:t>
            </a:r>
            <a:endParaRPr kumimoji="1" lang="en-US" altLang="ja-JP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Exit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811444" y="4674622"/>
            <a:ext cx="381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▲</a:t>
            </a:r>
            <a:endParaRPr kumimoji="1" lang="en-US" altLang="ja-JP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Exit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927071" y="4962654"/>
            <a:ext cx="381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▲</a:t>
            </a:r>
            <a:endParaRPr kumimoji="1" lang="en-US" altLang="ja-JP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Exit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038723" y="5229200"/>
            <a:ext cx="381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▲</a:t>
            </a:r>
            <a:endParaRPr kumimoji="1" lang="en-US" altLang="ja-JP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Exit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151436" y="5538718"/>
            <a:ext cx="381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▲</a:t>
            </a:r>
            <a:endParaRPr kumimoji="1" lang="en-US" altLang="ja-JP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Exit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366628" y="5826750"/>
            <a:ext cx="381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▲</a:t>
            </a:r>
            <a:endParaRPr kumimoji="1" lang="en-US" altLang="ja-JP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Exit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2701914" y="4386590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▲</a:t>
            </a:r>
            <a:endParaRPr kumimoji="1" lang="en-US" altLang="ja-JP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Exit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0394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</a:rPr>
              <a:t>スクラム</a:t>
            </a:r>
            <a:r>
              <a:rPr kumimoji="1" lang="ja-JP" altLang="en-US" dirty="0">
                <a:latin typeface="メイリオ" panose="020B0604030504040204" pitchFamily="50" charset="-128"/>
              </a:rPr>
              <a:t>開発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07DB-033F-4D0E-8F1F-F48F905DCDAE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539750" y="1700808"/>
            <a:ext cx="8352730" cy="2376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PJ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開始前に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Entry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審査を実施する。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・スプリントゼロ終了前に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Exit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クライテリア審査を実施する。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・スプリント開始前に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Entry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クライテリア審査を実施する。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(※1)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・スプリント終了前に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Exit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クライテリア審査を実施する。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(※1)</a:t>
            </a: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・本番リリース前に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Entry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クライテリア審査を実施する。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・本番リリース後に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Exit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クライテリア審査を実施する。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・審査間の途中で、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Exit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クライテリア項目の途上確認を実施する。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・審査間の途中で、次の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Entry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クライテリア項目の途上確認を実施する。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9750" y="1340768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スクラム開発の審査タイミングは以下の通り。</a:t>
            </a:r>
          </a:p>
        </p:txBody>
      </p:sp>
      <p:sp>
        <p:nvSpPr>
          <p:cNvPr id="42" name="正方形/長方形 41"/>
          <p:cNvSpPr/>
          <p:nvPr/>
        </p:nvSpPr>
        <p:spPr>
          <a:xfrm>
            <a:off x="539552" y="4509120"/>
            <a:ext cx="8352730" cy="1800200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※1</a:t>
            </a: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スクラム開発では各スプリントは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週間程度の短い期間で実施される。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スプリント毎に審査を実施する場合、常に審査している状態となる。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そのため、数スプリント毎に審査を実施するようにしても良い。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2447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549655" y="1264974"/>
            <a:ext cx="8352730" cy="35321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1867266" y="1985054"/>
            <a:ext cx="1552605" cy="117361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スプリント</a:t>
            </a:r>
            <a:r>
              <a:rPr kumimoji="1"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</a:rPr>
              <a:t>スクラム</a:t>
            </a:r>
            <a:r>
              <a:rPr kumimoji="1" lang="ja-JP" altLang="en-US" dirty="0">
                <a:latin typeface="メイリオ" panose="020B0604030504040204" pitchFamily="50" charset="-128"/>
              </a:rPr>
              <a:t>開発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07DB-033F-4D0E-8F1F-F48F905DCDAE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11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1881605" y="1480998"/>
            <a:ext cx="156983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765481" y="1697022"/>
            <a:ext cx="1116124" cy="288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スプリントゼロ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1881605" y="2213248"/>
            <a:ext cx="773024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バックログ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2264226" y="2492896"/>
            <a:ext cx="773024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バックログ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2646848" y="2780928"/>
            <a:ext cx="773024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バックログ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356182" y="1337562"/>
            <a:ext cx="6206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  <a:r>
              <a:rPr kumimoji="1"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kumimoji="1"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週間</a:t>
            </a: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75719" y="1997547"/>
            <a:ext cx="598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▲</a:t>
            </a:r>
            <a:endParaRPr kumimoji="1" lang="en-US" altLang="ja-JP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PJ</a:t>
            </a:r>
            <a:r>
              <a:rPr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開始前</a:t>
            </a:r>
            <a:endParaRPr lang="en-US" altLang="ja-JP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Entry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592033" y="2007532"/>
            <a:ext cx="381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▲</a:t>
            </a:r>
            <a:endParaRPr kumimoji="1" lang="en-US" altLang="ja-JP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Exit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3451442" y="1985054"/>
            <a:ext cx="1552605" cy="117361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スプリント</a:t>
            </a:r>
            <a:r>
              <a:rPr kumimoji="1"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5035618" y="1985054"/>
            <a:ext cx="1552605" cy="117361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スプリント</a:t>
            </a:r>
            <a:r>
              <a:rPr kumimoji="1"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kumimoji="1"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7164288" y="1985054"/>
            <a:ext cx="1552605" cy="117361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スプリント</a:t>
            </a:r>
            <a:r>
              <a:rPr kumimoji="1"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</a:t>
            </a:r>
            <a:endParaRPr kumimoji="1"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6580093" y="2420888"/>
            <a:ext cx="5841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・・・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1657217" y="3157601"/>
            <a:ext cx="4507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▲</a:t>
            </a:r>
            <a:endParaRPr kumimoji="1" lang="en-US" altLang="ja-JP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Entry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4809382" y="3162454"/>
            <a:ext cx="370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▲</a:t>
            </a:r>
            <a:endParaRPr kumimoji="1" lang="en-US" altLang="ja-JP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Exit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881391" y="3378478"/>
            <a:ext cx="4507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▲</a:t>
            </a:r>
            <a:endParaRPr kumimoji="1" lang="en-US" altLang="ja-JP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Entry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上矢印吹き出し 9"/>
          <p:cNvSpPr/>
          <p:nvPr/>
        </p:nvSpPr>
        <p:spPr>
          <a:xfrm>
            <a:off x="6198969" y="3137302"/>
            <a:ext cx="914400" cy="723746"/>
          </a:xfrm>
          <a:prstGeom prst="upArrow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本番リリース</a:t>
            </a:r>
            <a:endParaRPr kumimoji="1"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6012160" y="3861048"/>
            <a:ext cx="4507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▲</a:t>
            </a:r>
            <a:endParaRPr kumimoji="1" lang="en-US" altLang="ja-JP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Entry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6937689" y="3861048"/>
            <a:ext cx="370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▲</a:t>
            </a:r>
            <a:endParaRPr kumimoji="1" lang="en-US" altLang="ja-JP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Exit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線吹き出し 2 (枠付き) 11"/>
          <p:cNvSpPr/>
          <p:nvPr/>
        </p:nvSpPr>
        <p:spPr>
          <a:xfrm>
            <a:off x="3465781" y="4030325"/>
            <a:ext cx="914400" cy="612648"/>
          </a:xfrm>
          <a:prstGeom prst="borderCallout2">
            <a:avLst>
              <a:gd name="adj1" fmla="val 13222"/>
              <a:gd name="adj2" fmla="val 106481"/>
              <a:gd name="adj3" fmla="val 6313"/>
              <a:gd name="adj4" fmla="val 117593"/>
              <a:gd name="adj5" fmla="val -74067"/>
              <a:gd name="adj6" fmla="val 15240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スプリント間でのタイミングは</a:t>
            </a:r>
            <a:r>
              <a:rPr kumimoji="1"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PJ</a:t>
            </a:r>
            <a:r>
              <a:rPr kumimoji="1"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で計画する。</a:t>
            </a:r>
          </a:p>
        </p:txBody>
      </p:sp>
      <p:sp>
        <p:nvSpPr>
          <p:cNvPr id="34" name="正方形/長方形 33"/>
          <p:cNvSpPr/>
          <p:nvPr/>
        </p:nvSpPr>
        <p:spPr>
          <a:xfrm>
            <a:off x="3458611" y="2213248"/>
            <a:ext cx="773024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バックログ</a:t>
            </a:r>
          </a:p>
        </p:txBody>
      </p:sp>
      <p:sp>
        <p:nvSpPr>
          <p:cNvPr id="36" name="正方形/長方形 35"/>
          <p:cNvSpPr/>
          <p:nvPr/>
        </p:nvSpPr>
        <p:spPr>
          <a:xfrm>
            <a:off x="3841232" y="2492896"/>
            <a:ext cx="773024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バックログ</a:t>
            </a:r>
          </a:p>
        </p:txBody>
      </p:sp>
      <p:sp>
        <p:nvSpPr>
          <p:cNvPr id="37" name="正方形/長方形 36"/>
          <p:cNvSpPr/>
          <p:nvPr/>
        </p:nvSpPr>
        <p:spPr>
          <a:xfrm>
            <a:off x="4223854" y="2780928"/>
            <a:ext cx="773024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バックログ</a:t>
            </a:r>
          </a:p>
        </p:txBody>
      </p:sp>
      <p:sp>
        <p:nvSpPr>
          <p:cNvPr id="38" name="正方形/長方形 37"/>
          <p:cNvSpPr/>
          <p:nvPr/>
        </p:nvSpPr>
        <p:spPr>
          <a:xfrm>
            <a:off x="5035618" y="2213248"/>
            <a:ext cx="773024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バックログ</a:t>
            </a:r>
          </a:p>
        </p:txBody>
      </p:sp>
      <p:sp>
        <p:nvSpPr>
          <p:cNvPr id="39" name="正方形/長方形 38"/>
          <p:cNvSpPr/>
          <p:nvPr/>
        </p:nvSpPr>
        <p:spPr>
          <a:xfrm>
            <a:off x="5418239" y="2492896"/>
            <a:ext cx="773024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バックログ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5800861" y="2780928"/>
            <a:ext cx="773024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バックログ</a:t>
            </a:r>
          </a:p>
        </p:txBody>
      </p:sp>
      <p:sp>
        <p:nvSpPr>
          <p:cNvPr id="41" name="正方形/長方形 40"/>
          <p:cNvSpPr/>
          <p:nvPr/>
        </p:nvSpPr>
        <p:spPr>
          <a:xfrm>
            <a:off x="7167566" y="2213248"/>
            <a:ext cx="773024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バックログ</a:t>
            </a:r>
          </a:p>
        </p:txBody>
      </p:sp>
      <p:sp>
        <p:nvSpPr>
          <p:cNvPr id="42" name="正方形/長方形 41"/>
          <p:cNvSpPr/>
          <p:nvPr/>
        </p:nvSpPr>
        <p:spPr>
          <a:xfrm>
            <a:off x="7550187" y="2492896"/>
            <a:ext cx="773024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バックログ</a:t>
            </a:r>
          </a:p>
        </p:txBody>
      </p:sp>
      <p:sp>
        <p:nvSpPr>
          <p:cNvPr id="43" name="正方形/長方形 42"/>
          <p:cNvSpPr/>
          <p:nvPr/>
        </p:nvSpPr>
        <p:spPr>
          <a:xfrm>
            <a:off x="7932809" y="2780928"/>
            <a:ext cx="773024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バックログ</a:t>
            </a:r>
          </a:p>
        </p:txBody>
      </p:sp>
    </p:spTree>
    <p:extLst>
      <p:ext uri="{BB962C8B-B14F-4D97-AF65-F5344CB8AC3E}">
        <p14:creationId xmlns:p14="http://schemas.microsoft.com/office/powerpoint/2010/main" val="2625814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</a:rPr>
              <a:t>クライテリア項目一覧の利用方法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07DB-033F-4D0E-8F1F-F48F905DCDAE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12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5282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</a:rPr>
              <a:t>クライテリア項目一覧の利用方法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000" dirty="0">
                <a:latin typeface="メイリオ" panose="020B0604030504040204" pitchFamily="50" charset="-128"/>
              </a:rPr>
              <a:t>クライテリア項目一覧は</a:t>
            </a:r>
            <a:r>
              <a:rPr kumimoji="1" lang="en-US" altLang="ja-JP" sz="2000" dirty="0">
                <a:latin typeface="メイリオ" panose="020B0604030504040204" pitchFamily="50" charset="-128"/>
              </a:rPr>
              <a:t>Entry</a:t>
            </a:r>
            <a:r>
              <a:rPr kumimoji="1" lang="ja-JP" altLang="en-US" sz="2000" dirty="0">
                <a:latin typeface="メイリオ" panose="020B0604030504040204" pitchFamily="50" charset="-128"/>
              </a:rPr>
              <a:t>審査用、</a:t>
            </a:r>
            <a:r>
              <a:rPr kumimoji="1" lang="en-US" altLang="ja-JP" sz="2000" dirty="0">
                <a:latin typeface="メイリオ" panose="020B0604030504040204" pitchFamily="50" charset="-128"/>
              </a:rPr>
              <a:t>Exit</a:t>
            </a:r>
            <a:r>
              <a:rPr kumimoji="1" lang="ja-JP" altLang="en-US" sz="2000" dirty="0">
                <a:latin typeface="メイリオ" panose="020B0604030504040204" pitchFamily="50" charset="-128"/>
              </a:rPr>
              <a:t>審査用のシートを</a:t>
            </a:r>
            <a:br>
              <a:rPr kumimoji="1" lang="en-US" altLang="ja-JP" sz="2000" dirty="0">
                <a:latin typeface="メイリオ" panose="020B0604030504040204" pitchFamily="50" charset="-128"/>
              </a:rPr>
            </a:br>
            <a:r>
              <a:rPr kumimoji="1" lang="ja-JP" altLang="en-US" sz="2000" dirty="0">
                <a:latin typeface="メイリオ" panose="020B0604030504040204" pitchFamily="50" charset="-128"/>
              </a:rPr>
              <a:t>用意している。</a:t>
            </a:r>
            <a:endParaRPr kumimoji="1" lang="en-US" altLang="ja-JP" sz="2000" dirty="0">
              <a:latin typeface="メイリオ" panose="020B0604030504040204" pitchFamily="50" charset="-128"/>
            </a:endParaRPr>
          </a:p>
          <a:p>
            <a:r>
              <a:rPr lang="ja-JP" altLang="en-US" sz="2000" dirty="0">
                <a:latin typeface="メイリオ" panose="020B0604030504040204" pitchFamily="50" charset="-128"/>
              </a:rPr>
              <a:t>審査項目は</a:t>
            </a:r>
            <a:r>
              <a:rPr lang="en-US" altLang="ja-JP" sz="2000" dirty="0">
                <a:latin typeface="メイリオ" panose="020B0604030504040204" pitchFamily="50" charset="-128"/>
              </a:rPr>
              <a:t>PJ</a:t>
            </a:r>
            <a:r>
              <a:rPr lang="ja-JP" altLang="en-US" sz="2000" dirty="0">
                <a:latin typeface="メイリオ" panose="020B0604030504040204" pitchFamily="50" charset="-128"/>
              </a:rPr>
              <a:t>特性に応じて修正を実施する。</a:t>
            </a:r>
            <a:endParaRPr kumimoji="1" lang="en-US" altLang="ja-JP" sz="2000" dirty="0">
              <a:latin typeface="メイリオ" panose="020B0604030504040204" pitchFamily="50" charset="-128"/>
            </a:endParaRPr>
          </a:p>
          <a:p>
            <a:r>
              <a:rPr lang="ja-JP" altLang="en-US" sz="2000" dirty="0">
                <a:latin typeface="メイリオ" panose="020B0604030504040204" pitchFamily="50" charset="-128"/>
              </a:rPr>
              <a:t>クライテリア審査時期を計画し、計画された数だけ</a:t>
            </a:r>
            <a:br>
              <a:rPr lang="en-US" altLang="ja-JP" sz="2000" dirty="0">
                <a:latin typeface="メイリオ" panose="020B0604030504040204" pitchFamily="50" charset="-128"/>
              </a:rPr>
            </a:br>
            <a:r>
              <a:rPr lang="ja-JP" altLang="en-US" sz="2000" dirty="0">
                <a:latin typeface="メイリオ" panose="020B0604030504040204" pitchFamily="50" charset="-128"/>
              </a:rPr>
              <a:t>シートを複製する。</a:t>
            </a:r>
            <a:endParaRPr lang="en-US" altLang="ja-JP" sz="2000" dirty="0">
              <a:latin typeface="メイリオ" panose="020B0604030504040204" pitchFamily="50" charset="-128"/>
            </a:endParaRPr>
          </a:p>
          <a:p>
            <a:r>
              <a:rPr kumimoji="1" lang="en-US" altLang="ja-JP" sz="2000" dirty="0">
                <a:latin typeface="メイリオ" panose="020B0604030504040204" pitchFamily="50" charset="-128"/>
              </a:rPr>
              <a:t>A</a:t>
            </a:r>
            <a:r>
              <a:rPr kumimoji="1" lang="ja-JP" altLang="en-US" sz="2000" dirty="0">
                <a:latin typeface="メイリオ" panose="020B0604030504040204" pitchFamily="50" charset="-128"/>
              </a:rPr>
              <a:t>列～</a:t>
            </a:r>
            <a:r>
              <a:rPr kumimoji="1" lang="en-US" altLang="ja-JP" sz="2000" dirty="0">
                <a:latin typeface="メイリオ" panose="020B0604030504040204" pitchFamily="50" charset="-128"/>
              </a:rPr>
              <a:t>K</a:t>
            </a:r>
            <a:r>
              <a:rPr kumimoji="1" lang="ja-JP" altLang="en-US" sz="2000" dirty="0">
                <a:latin typeface="メイリオ" panose="020B0604030504040204" pitchFamily="50" charset="-128"/>
              </a:rPr>
              <a:t>列で各タイミングの審査で必要な項目を</a:t>
            </a:r>
            <a:br>
              <a:rPr kumimoji="1" lang="en-US" altLang="ja-JP" sz="2000" dirty="0">
                <a:latin typeface="メイリオ" panose="020B0604030504040204" pitchFamily="50" charset="-128"/>
              </a:rPr>
            </a:br>
            <a:r>
              <a:rPr kumimoji="1" lang="ja-JP" altLang="en-US" sz="2000" dirty="0">
                <a:latin typeface="メイリオ" panose="020B0604030504040204" pitchFamily="50" charset="-128"/>
              </a:rPr>
              <a:t>フィルタリングする。</a:t>
            </a:r>
            <a:endParaRPr kumimoji="1" lang="en-US" altLang="ja-JP" sz="2000" dirty="0">
              <a:latin typeface="メイリオ" panose="020B0604030504040204" pitchFamily="50" charset="-128"/>
            </a:endParaRPr>
          </a:p>
          <a:p>
            <a:r>
              <a:rPr lang="ja-JP" altLang="en-US" sz="2000" dirty="0">
                <a:latin typeface="メイリオ" panose="020B0604030504040204" pitchFamily="50" charset="-128"/>
              </a:rPr>
              <a:t>フィルタリング対象項目は</a:t>
            </a:r>
            <a:r>
              <a:rPr lang="en-US" altLang="ja-JP" sz="2000" dirty="0">
                <a:latin typeface="メイリオ" panose="020B0604030504040204" pitchFamily="50" charset="-128"/>
              </a:rPr>
              <a:t>PJ</a:t>
            </a:r>
            <a:r>
              <a:rPr lang="ja-JP" altLang="en-US" sz="2000" dirty="0">
                <a:latin typeface="メイリオ" panose="020B0604030504040204" pitchFamily="50" charset="-128"/>
              </a:rPr>
              <a:t>特性に応じて修正を実施する。</a:t>
            </a:r>
            <a:endParaRPr lang="en-US" altLang="ja-JP" sz="2000" dirty="0">
              <a:latin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07DB-033F-4D0E-8F1F-F48F905DCDAE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13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721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</a:rPr>
              <a:t>クライテリアとクライテリアマネジメント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07DB-033F-4D0E-8F1F-F48F905DCDAE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" name="AutoShape 11"/>
          <p:cNvSpPr>
            <a:spLocks noChangeArrowheads="1"/>
          </p:cNvSpPr>
          <p:nvPr/>
        </p:nvSpPr>
        <p:spPr bwMode="auto">
          <a:xfrm>
            <a:off x="467544" y="1384771"/>
            <a:ext cx="8277225" cy="360363"/>
          </a:xfrm>
          <a:prstGeom prst="flowChartAlternateProcess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defTabSz="957263"/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クライテリアとは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71027" y="1988840"/>
            <a:ext cx="8048625" cy="52322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(Criteria)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とは、主要タスク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開発工程等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の開始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(Entry)/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終了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(Exit)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を判定する「評価基準、判断基準」</a:t>
            </a:r>
          </a:p>
        </p:txBody>
      </p:sp>
      <p:sp>
        <p:nvSpPr>
          <p:cNvPr id="44" name="AutoShape 11"/>
          <p:cNvSpPr>
            <a:spLocks noChangeArrowheads="1"/>
          </p:cNvSpPr>
          <p:nvPr/>
        </p:nvSpPr>
        <p:spPr bwMode="auto">
          <a:xfrm>
            <a:off x="467544" y="2852613"/>
            <a:ext cx="8277225" cy="360363"/>
          </a:xfrm>
          <a:prstGeom prst="flowChartAlternateProcess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defTabSz="957263"/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クライテリアマネジメントとは</a:t>
            </a: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81843" y="3429000"/>
            <a:ext cx="8048625" cy="52322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クライテリアマネジメント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(Criteria Management)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とは、クライテリアの合意、クライテリア達成に向けたＰＪ監視・コントロール、達成度の最終合意の総称。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6117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</a:rPr>
              <a:t>目的とねらい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07DB-033F-4D0E-8F1F-F48F905DCDAE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67544" y="1556792"/>
            <a:ext cx="4896544" cy="287337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57263"/>
            <a:r>
              <a:rPr lang="ja-JP" altLang="en-US" sz="1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目的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760668" y="1556792"/>
            <a:ext cx="3122613" cy="287337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57263"/>
            <a:r>
              <a:rPr lang="ja-JP" altLang="en-US" sz="1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ねらい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 rot="16200000">
            <a:off x="4589094" y="3539579"/>
            <a:ext cx="1979612" cy="287337"/>
          </a:xfrm>
          <a:prstGeom prst="downArrow">
            <a:avLst>
              <a:gd name="adj1" fmla="val 64722"/>
              <a:gd name="adj2" fmla="val 72931"/>
            </a:avLst>
          </a:prstGeom>
          <a:solidFill>
            <a:srgbClr val="0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467544" y="2196554"/>
            <a:ext cx="4896544" cy="2965450"/>
          </a:xfrm>
          <a:prstGeom prst="flowChartAlternateProcess">
            <a:avLst/>
          </a:prstGeom>
          <a:noFill/>
          <a:ln w="9525" algn="ctr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l" defTabSz="957263"/>
            <a:r>
              <a:rPr lang="ja-JP" altLang="en-US" sz="14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ＰＪ目標達成に向けた到達点の明確化と計画の確実な実行</a:t>
            </a:r>
            <a:endParaRPr lang="en-US" altLang="ja-JP" sz="1400" b="1" u="sng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 defTabSz="957263"/>
            <a:r>
              <a:rPr lang="ja-JP" altLang="en-US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主要タスク（工程等）毎にクライテリアを定義し、達成度を</a:t>
            </a:r>
            <a:endParaRPr lang="en-US" altLang="ja-JP" sz="13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 defTabSz="957263"/>
            <a:r>
              <a:rPr lang="ja-JP" altLang="en-US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PJ</a:t>
            </a:r>
            <a:r>
              <a:rPr lang="ja-JP" altLang="en-US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の途上から確認することで、目標達成確率を高める。</a:t>
            </a:r>
          </a:p>
          <a:p>
            <a:pPr algn="l" defTabSz="957263"/>
            <a:r>
              <a:rPr lang="ja-JP" altLang="en-US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特にウォーターフォール開発の場合では、工程が輻輳する</a:t>
            </a:r>
            <a:endParaRPr lang="en-US" altLang="ja-JP" sz="13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 defTabSz="957263"/>
            <a:r>
              <a:rPr lang="en-US" altLang="ja-JP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ＰＪにおいて、次工程の開始条件を明確にし、達成に</a:t>
            </a:r>
            <a:endParaRPr lang="en-US" altLang="ja-JP" sz="13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 defTabSz="957263"/>
            <a:r>
              <a:rPr lang="en-US" altLang="ja-JP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導くことが工程終了達成にもつながる。</a:t>
            </a:r>
          </a:p>
          <a:p>
            <a:pPr algn="l" defTabSz="957263"/>
            <a:endParaRPr lang="en-US" altLang="ja-JP" b="1" u="sng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 defTabSz="957263"/>
            <a:r>
              <a:rPr lang="ja-JP" altLang="en-US" sz="14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ＰＪ関係者の協力関係を強化</a:t>
            </a:r>
          </a:p>
          <a:p>
            <a:pPr algn="l" defTabSz="957263"/>
            <a:r>
              <a:rPr lang="ja-JP" altLang="en-US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目標を共有し、達成に向けた役割を明確にすることで、</a:t>
            </a:r>
          </a:p>
          <a:p>
            <a:pPr algn="l" defTabSz="957263"/>
            <a:r>
              <a:rPr lang="en-US" altLang="ja-JP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ＰＪ一丸となった協力体制を確立し、ＰＪの成功確率を高める。</a:t>
            </a: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5768606" y="2971254"/>
            <a:ext cx="3124200" cy="1439863"/>
          </a:xfrm>
          <a:prstGeom prst="flowChartAlternateProcess">
            <a:avLst/>
          </a:prstGeom>
          <a:noFill/>
          <a:ln w="9525" algn="ctr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 anchor="ctr"/>
          <a:lstStyle/>
          <a:p>
            <a:pPr algn="l" defTabSz="957263"/>
            <a:r>
              <a:rPr lang="en-US" altLang="ja-JP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PJ</a:t>
            </a:r>
            <a:r>
              <a:rPr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マネジメント活動を健全に機能させ、</a:t>
            </a:r>
            <a:r>
              <a:rPr lang="en-US" altLang="ja-JP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PJ</a:t>
            </a:r>
            <a:r>
              <a:rPr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リスクの早期発見、問題拡大の未然防止を図り、</a:t>
            </a:r>
            <a:r>
              <a:rPr lang="en-US" altLang="ja-JP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PJ</a:t>
            </a:r>
            <a:r>
              <a:rPr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を成功に導く道標とする。　　　</a:t>
            </a:r>
          </a:p>
        </p:txBody>
      </p:sp>
    </p:spTree>
    <p:extLst>
      <p:ext uri="{BB962C8B-B14F-4D97-AF65-F5344CB8AC3E}">
        <p14:creationId xmlns:p14="http://schemas.microsoft.com/office/powerpoint/2010/main" val="2956782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</a:rPr>
              <a:t>利用上の注意</a:t>
            </a:r>
            <a:endParaRPr kumimoji="1" lang="ja-JP" altLang="en-US" dirty="0">
              <a:latin typeface="メイリオ" panose="020B0604030504040204" pitchFamily="50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07DB-033F-4D0E-8F1F-F48F905DCDAE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3896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</a:rPr>
              <a:t>自社開発での利用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07DB-033F-4D0E-8F1F-F48F905DCDAE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9750" y="1340768"/>
            <a:ext cx="78021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本コンテンツは、受託開発を想定した記載となっています。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自社開発で利用する場合は、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「顧客」を「プロダクトマネージャー」と読み替えて利用してください。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0120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</a:rPr>
              <a:t>クライテリアの内容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07DB-033F-4D0E-8F1F-F48F905DCDAE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92699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</a:rPr>
              <a:t>クライテリア項目の内容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07DB-033F-4D0E-8F1F-F48F905DCDAE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9750" y="1340768"/>
            <a:ext cx="872546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クライテリアは、プロジェクト内だけでの利用ではなく、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顧客やパートナー等のステークホルダーとの状況の共有にも利用するものです。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そのため、クライテリア項目には、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・プロジェクト内の評価達成基準（進捗の達成度や当たり前品質等の評価）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・パートナーとの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評価達成基準（進捗の達成度や当たり前品質、受入基準の評価）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・顧客との評価達成基準（利用品質等の受入基準の評価）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を含めるようにします。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クライテリアマネジメントの進め方次第では、顧客が実施する判定については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顧客側で別途管理する場合もあります。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9840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</a:rPr>
              <a:t>スクラム開発におけるクライテリア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07DB-033F-4D0E-8F1F-F48F905DCDAE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539750" y="1340768"/>
            <a:ext cx="8352730" cy="4752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スクラム開発における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Entry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クライテリアの確認は、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各プロダクトバックログや各スプリント、リリースの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「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Ready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の定義」の状況確認と同義です。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スクラム開発における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Exit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クライテリアの確認は、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各プロダクトバックログや各スプリント、リリースの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「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Done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の定義」の状況確認と同義です。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クライテリアマネジメントと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Ready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の確認、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Done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の確認を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別々に考えるのではなく、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Ready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の確認項目＝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Entry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クライテリア項目、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Done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の定義＝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Exit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クライテリア項目と考えてください。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つまり、審査時点で必要な全ての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Ready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の定義がチェックされていることが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Entry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クライテリアの合格であり、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同様に審査時点での全ての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Done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の定義がチェックされていることが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Exit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クライテリアの合格になります。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0027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</a:rPr>
              <a:t>クライテリア審査の実施タイミング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07DB-033F-4D0E-8F1F-F48F905DCDAE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3290501"/>
      </p:ext>
    </p:extLst>
  </p:cSld>
  <p:clrMapOvr>
    <a:masterClrMapping/>
  </p:clrMapOvr>
</p:sld>
</file>

<file path=ppt/theme/theme1.xml><?xml version="1.0" encoding="utf-8"?>
<a:theme xmlns:a="http://schemas.openxmlformats.org/drawingml/2006/main" name="表紙A">
  <a:themeElements>
    <a:clrScheme name="TIS">
      <a:dk1>
        <a:srgbClr val="000000"/>
      </a:dk1>
      <a:lt1>
        <a:srgbClr val="FFFFFF"/>
      </a:lt1>
      <a:dk2>
        <a:srgbClr val="12B3C7"/>
      </a:dk2>
      <a:lt2>
        <a:srgbClr val="7D7D7F"/>
      </a:lt2>
      <a:accent1>
        <a:srgbClr val="7D7D7F"/>
      </a:accent1>
      <a:accent2>
        <a:srgbClr val="D74C77"/>
      </a:accent2>
      <a:accent3>
        <a:srgbClr val="8B7CBA"/>
      </a:accent3>
      <a:accent4>
        <a:srgbClr val="3E96D2"/>
      </a:accent4>
      <a:accent5>
        <a:srgbClr val="14A79D"/>
      </a:accent5>
      <a:accent6>
        <a:srgbClr val="ADD361"/>
      </a:accent6>
      <a:hlink>
        <a:srgbClr val="EBDE50"/>
      </a:hlink>
      <a:folHlink>
        <a:srgbClr val="EBDE50"/>
      </a:folHlink>
    </a:clrScheme>
    <a:fontScheme name="ユーザー定義 2">
      <a:majorFont>
        <a:latin typeface="Gill Sans MT"/>
        <a:ea typeface="A-OTF 新ゴ Pro R"/>
        <a:cs typeface=""/>
      </a:majorFont>
      <a:minorFont>
        <a:latin typeface="Consolas"/>
        <a:ea typeface="HG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表紙B">
  <a:themeElements>
    <a:clrScheme name="TIS">
      <a:dk1>
        <a:srgbClr val="000000"/>
      </a:dk1>
      <a:lt1>
        <a:srgbClr val="FFFFFF"/>
      </a:lt1>
      <a:dk2>
        <a:srgbClr val="12B3C7"/>
      </a:dk2>
      <a:lt2>
        <a:srgbClr val="7D7D7D"/>
      </a:lt2>
      <a:accent1>
        <a:srgbClr val="7D7D7F"/>
      </a:accent1>
      <a:accent2>
        <a:srgbClr val="D74C77"/>
      </a:accent2>
      <a:accent3>
        <a:srgbClr val="8B7CBA"/>
      </a:accent3>
      <a:accent4>
        <a:srgbClr val="3E96D2"/>
      </a:accent4>
      <a:accent5>
        <a:srgbClr val="14A79D"/>
      </a:accent5>
      <a:accent6>
        <a:srgbClr val="ADD361"/>
      </a:accent6>
      <a:hlink>
        <a:srgbClr val="EBDE50"/>
      </a:hlink>
      <a:folHlink>
        <a:srgbClr val="EBDE50"/>
      </a:folHlink>
    </a:clrScheme>
    <a:fontScheme name="ユーザー定義 2">
      <a:majorFont>
        <a:latin typeface="Gill Sans MT"/>
        <a:ea typeface="A-OTF 新ゴ Pro R"/>
        <a:cs typeface=""/>
      </a:majorFont>
      <a:minorFont>
        <a:latin typeface="Consolas"/>
        <a:ea typeface="HG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本文">
  <a:themeElements>
    <a:clrScheme name="ユーザー定義 1">
      <a:dk1>
        <a:srgbClr val="000000"/>
      </a:dk1>
      <a:lt1>
        <a:srgbClr val="FFFFFF"/>
      </a:lt1>
      <a:dk2>
        <a:srgbClr val="12B3C7"/>
      </a:dk2>
      <a:lt2>
        <a:srgbClr val="7D7D7D"/>
      </a:lt2>
      <a:accent1>
        <a:srgbClr val="7D7D7F"/>
      </a:accent1>
      <a:accent2>
        <a:srgbClr val="D74C77"/>
      </a:accent2>
      <a:accent3>
        <a:srgbClr val="8B7CBA"/>
      </a:accent3>
      <a:accent4>
        <a:srgbClr val="3E96D2"/>
      </a:accent4>
      <a:accent5>
        <a:srgbClr val="14A79D"/>
      </a:accent5>
      <a:accent6>
        <a:srgbClr val="ADD361"/>
      </a:accent6>
      <a:hlink>
        <a:srgbClr val="0000FF"/>
      </a:hlink>
      <a:folHlink>
        <a:srgbClr val="EBDE5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END">
  <a:themeElements>
    <a:clrScheme name="TIS">
      <a:dk1>
        <a:srgbClr val="000000"/>
      </a:dk1>
      <a:lt1>
        <a:srgbClr val="FFFFFF"/>
      </a:lt1>
      <a:dk2>
        <a:srgbClr val="12B3C7"/>
      </a:dk2>
      <a:lt2>
        <a:srgbClr val="7D7D7D"/>
      </a:lt2>
      <a:accent1>
        <a:srgbClr val="7D7D7F"/>
      </a:accent1>
      <a:accent2>
        <a:srgbClr val="D74C77"/>
      </a:accent2>
      <a:accent3>
        <a:srgbClr val="8B7CBA"/>
      </a:accent3>
      <a:accent4>
        <a:srgbClr val="3E96D2"/>
      </a:accent4>
      <a:accent5>
        <a:srgbClr val="14A79D"/>
      </a:accent5>
      <a:accent6>
        <a:srgbClr val="ADD361"/>
      </a:accent6>
      <a:hlink>
        <a:srgbClr val="EBDE50"/>
      </a:hlink>
      <a:folHlink>
        <a:srgbClr val="EBDE5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7159</TotalTime>
  <Words>1029</Words>
  <Application>Microsoft Office PowerPoint</Application>
  <PresentationFormat>画面に合わせる (4:3)</PresentationFormat>
  <Paragraphs>172</Paragraphs>
  <Slides>14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4</vt:i4>
      </vt:variant>
      <vt:variant>
        <vt:lpstr>スライド タイトル</vt:lpstr>
      </vt:variant>
      <vt:variant>
        <vt:i4>14</vt:i4>
      </vt:variant>
    </vt:vector>
  </HeadingPairs>
  <TitlesOfParts>
    <vt:vector size="26" baseType="lpstr">
      <vt:lpstr>(日本語用のフォントを使用)</vt:lpstr>
      <vt:lpstr>Meiryo UI</vt:lpstr>
      <vt:lpstr>ＭＳ Ｐゴシック</vt:lpstr>
      <vt:lpstr>R Frutiger Roman</vt:lpstr>
      <vt:lpstr>メイリオ</vt:lpstr>
      <vt:lpstr>Arial</vt:lpstr>
      <vt:lpstr>Calibri</vt:lpstr>
      <vt:lpstr>Consolas</vt:lpstr>
      <vt:lpstr>表紙A</vt:lpstr>
      <vt:lpstr>表紙B</vt:lpstr>
      <vt:lpstr>本文</vt:lpstr>
      <vt:lpstr>END</vt:lpstr>
      <vt:lpstr>PowerPoint プレゼンテーション</vt:lpstr>
      <vt:lpstr>クライテリアとクライテリアマネジメント</vt:lpstr>
      <vt:lpstr>目的とねらい</vt:lpstr>
      <vt:lpstr>利用上の注意</vt:lpstr>
      <vt:lpstr>自社開発での利用</vt:lpstr>
      <vt:lpstr>クライテリアの内容</vt:lpstr>
      <vt:lpstr>クライテリア項目の内容</vt:lpstr>
      <vt:lpstr>スクラム開発におけるクライテリア</vt:lpstr>
      <vt:lpstr>クライテリア審査の実施タイミング</vt:lpstr>
      <vt:lpstr>ウォーターフォール開発</vt:lpstr>
      <vt:lpstr>スクラム開発</vt:lpstr>
      <vt:lpstr>スクラム開発</vt:lpstr>
      <vt:lpstr>クライテリア項目一覧の利用方法</vt:lpstr>
      <vt:lpstr>クライテリア項目一覧の利用方法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朝稲　哲志</dc:creator>
  <cp:lastModifiedBy>TIS</cp:lastModifiedBy>
  <cp:revision>12</cp:revision>
  <dcterms:created xsi:type="dcterms:W3CDTF">2014-05-29T03:13:34Z</dcterms:created>
  <dcterms:modified xsi:type="dcterms:W3CDTF">2020-09-10T05:18:54Z</dcterms:modified>
</cp:coreProperties>
</file>