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1"/>
    <p:sldMasterId id="2147483658" r:id="rId2"/>
    <p:sldMasterId id="2147483650" r:id="rId3"/>
    <p:sldMasterId id="2147483660" r:id="rId4"/>
    <p:sldMasterId id="2147483652" r:id="rId5"/>
    <p:sldMasterId id="2147483654" r:id="rId6"/>
    <p:sldMasterId id="2147483656" r:id="rId7"/>
  </p:sldMasterIdLst>
  <p:notesMasterIdLst>
    <p:notesMasterId r:id="rId88"/>
  </p:notesMasterIdLst>
  <p:sldIdLst>
    <p:sldId id="265" r:id="rId8"/>
    <p:sldId id="386" r:id="rId9"/>
    <p:sldId id="375" r:id="rId10"/>
    <p:sldId id="387" r:id="rId11"/>
    <p:sldId id="304" r:id="rId12"/>
    <p:sldId id="276" r:id="rId13"/>
    <p:sldId id="280" r:id="rId14"/>
    <p:sldId id="296" r:id="rId15"/>
    <p:sldId id="318" r:id="rId16"/>
    <p:sldId id="295" r:id="rId17"/>
    <p:sldId id="282" r:id="rId18"/>
    <p:sldId id="292" r:id="rId19"/>
    <p:sldId id="336" r:id="rId20"/>
    <p:sldId id="268" r:id="rId21"/>
    <p:sldId id="302" r:id="rId22"/>
    <p:sldId id="266" r:id="rId23"/>
    <p:sldId id="347" r:id="rId24"/>
    <p:sldId id="396" r:id="rId25"/>
    <p:sldId id="289" r:id="rId26"/>
    <p:sldId id="305" r:id="rId27"/>
    <p:sldId id="306" r:id="rId28"/>
    <p:sldId id="309" r:id="rId29"/>
    <p:sldId id="278" r:id="rId30"/>
    <p:sldId id="359" r:id="rId31"/>
    <p:sldId id="397" r:id="rId32"/>
    <p:sldId id="360" r:id="rId33"/>
    <p:sldId id="361" r:id="rId34"/>
    <p:sldId id="362" r:id="rId35"/>
    <p:sldId id="363" r:id="rId36"/>
    <p:sldId id="364" r:id="rId37"/>
    <p:sldId id="365" r:id="rId38"/>
    <p:sldId id="366" r:id="rId39"/>
    <p:sldId id="308" r:id="rId40"/>
    <p:sldId id="398" r:id="rId41"/>
    <p:sldId id="354" r:id="rId42"/>
    <p:sldId id="381" r:id="rId43"/>
    <p:sldId id="369" r:id="rId44"/>
    <p:sldId id="355" r:id="rId45"/>
    <p:sldId id="370" r:id="rId46"/>
    <p:sldId id="356" r:id="rId47"/>
    <p:sldId id="368" r:id="rId48"/>
    <p:sldId id="357" r:id="rId49"/>
    <p:sldId id="349" r:id="rId50"/>
    <p:sldId id="399" r:id="rId51"/>
    <p:sldId id="371" r:id="rId52"/>
    <p:sldId id="325" r:id="rId53"/>
    <p:sldId id="329" r:id="rId54"/>
    <p:sldId id="358" r:id="rId55"/>
    <p:sldId id="330" r:id="rId56"/>
    <p:sldId id="331" r:id="rId57"/>
    <p:sldId id="314" r:id="rId58"/>
    <p:sldId id="400" r:id="rId59"/>
    <p:sldId id="311" r:id="rId60"/>
    <p:sldId id="378" r:id="rId61"/>
    <p:sldId id="379" r:id="rId62"/>
    <p:sldId id="312" r:id="rId63"/>
    <p:sldId id="401" r:id="rId64"/>
    <p:sldId id="335" r:id="rId65"/>
    <p:sldId id="380" r:id="rId66"/>
    <p:sldId id="389" r:id="rId67"/>
    <p:sldId id="376" r:id="rId68"/>
    <p:sldId id="377" r:id="rId69"/>
    <p:sldId id="390" r:id="rId70"/>
    <p:sldId id="393" r:id="rId71"/>
    <p:sldId id="281" r:id="rId72"/>
    <p:sldId id="342" r:id="rId73"/>
    <p:sldId id="391" r:id="rId74"/>
    <p:sldId id="395" r:id="rId75"/>
    <p:sldId id="392" r:id="rId76"/>
    <p:sldId id="382" r:id="rId77"/>
    <p:sldId id="343" r:id="rId78"/>
    <p:sldId id="344" r:id="rId79"/>
    <p:sldId id="297" r:id="rId80"/>
    <p:sldId id="299" r:id="rId81"/>
    <p:sldId id="300" r:id="rId82"/>
    <p:sldId id="301" r:id="rId83"/>
    <p:sldId id="320" r:id="rId84"/>
    <p:sldId id="345" r:id="rId85"/>
    <p:sldId id="346" r:id="rId86"/>
    <p:sldId id="394" r:id="rId87"/>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guide id="3" orient="horz" pos="2160">
          <p15:clr>
            <a:srgbClr val="A4A3A4"/>
          </p15:clr>
        </p15:guide>
        <p15:guide id="4" pos="340">
          <p15:clr>
            <a:srgbClr val="A4A3A4"/>
          </p15:clr>
        </p15:guide>
      </p15:sldGuideLst>
    </p:ext>
    <p:ext uri="{2D200454-40CA-4A62-9FC3-DE9A4176ACB9}">
      <p15:notesGuideLst xmlns:p15="http://schemas.microsoft.com/office/powerpoint/2012/main">
        <p15:guide id="1" orient="horz" pos="3223">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C77"/>
    <a:srgbClr val="14A79D"/>
    <a:srgbClr val="00E5FF"/>
    <a:srgbClr val="FFFF00"/>
    <a:srgbClr val="FFFF99"/>
    <a:srgbClr val="FFFF66"/>
    <a:srgbClr val="9CCC65"/>
    <a:srgbClr val="66BB6A"/>
    <a:srgbClr val="4CAF50"/>
    <a:srgbClr val="7E57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43" autoAdjust="0"/>
    <p:restoredTop sz="93064" autoAdjust="0"/>
  </p:normalViewPr>
  <p:slideViewPr>
    <p:cSldViewPr snapToObjects="1">
      <p:cViewPr varScale="1">
        <p:scale>
          <a:sx n="79" d="100"/>
          <a:sy n="79" d="100"/>
        </p:scale>
        <p:origin x="1291" y="82"/>
      </p:cViewPr>
      <p:guideLst>
        <p:guide orient="horz" pos="4292"/>
        <p:guide pos="2880"/>
        <p:guide orient="horz" pos="2160"/>
        <p:guide pos="3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Objects="1">
      <p:cViewPr varScale="1">
        <p:scale>
          <a:sx n="78" d="100"/>
          <a:sy n="78" d="100"/>
        </p:scale>
        <p:origin x="-3954" y="-96"/>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Sheet1!$B$2:$B$12</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extLst>
            <c:ext xmlns:c16="http://schemas.microsoft.com/office/drawing/2014/chart" uri="{C3380CC4-5D6E-409C-BE32-E72D297353CC}">
              <c16:uniqueId val="{00000000-691A-4326-9B9C-B7FC83307C4F}"/>
            </c:ext>
          </c:extLst>
        </c:ser>
        <c:ser>
          <c:idx val="1"/>
          <c:order val="1"/>
          <c:tx>
            <c:strRef>
              <c:f>Sheet1!$C$1</c:f>
              <c:strCache>
                <c:ptCount val="1"/>
                <c:pt idx="0">
                  <c:v>Actual</c:v>
                </c:pt>
              </c:strCache>
            </c:strRef>
          </c:tx>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Sheet1!$C$2:$C$12</c:f>
              <c:numCache>
                <c:formatCode>General</c:formatCode>
                <c:ptCount val="11"/>
                <c:pt idx="0">
                  <c:v>100</c:v>
                </c:pt>
                <c:pt idx="1">
                  <c:v>95</c:v>
                </c:pt>
                <c:pt idx="2">
                  <c:v>75</c:v>
                </c:pt>
                <c:pt idx="3">
                  <c:v>70</c:v>
                </c:pt>
                <c:pt idx="4">
                  <c:v>63</c:v>
                </c:pt>
                <c:pt idx="5">
                  <c:v>56</c:v>
                </c:pt>
                <c:pt idx="6">
                  <c:v>38</c:v>
                </c:pt>
                <c:pt idx="7">
                  <c:v>45</c:v>
                </c:pt>
                <c:pt idx="8">
                  <c:v>35</c:v>
                </c:pt>
                <c:pt idx="9">
                  <c:v>20</c:v>
                </c:pt>
                <c:pt idx="10">
                  <c:v>0</c:v>
                </c:pt>
              </c:numCache>
            </c:numRef>
          </c:val>
          <c:smooth val="0"/>
          <c:extLst>
            <c:ext xmlns:c16="http://schemas.microsoft.com/office/drawing/2014/chart" uri="{C3380CC4-5D6E-409C-BE32-E72D297353CC}">
              <c16:uniqueId val="{00000001-691A-4326-9B9C-B7FC83307C4F}"/>
            </c:ext>
          </c:extLst>
        </c:ser>
        <c:dLbls>
          <c:showLegendKey val="0"/>
          <c:showVal val="0"/>
          <c:showCatName val="0"/>
          <c:showSerName val="0"/>
          <c:showPercent val="0"/>
          <c:showBubbleSize val="0"/>
        </c:dLbls>
        <c:smooth val="0"/>
        <c:axId val="191049088"/>
        <c:axId val="191054976"/>
      </c:lineChart>
      <c:catAx>
        <c:axId val="19104908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1054976"/>
        <c:crosses val="autoZero"/>
        <c:auto val="1"/>
        <c:lblAlgn val="ctr"/>
        <c:lblOffset val="100"/>
        <c:noMultiLvlLbl val="0"/>
      </c:catAx>
      <c:valAx>
        <c:axId val="191054976"/>
        <c:scaling>
          <c:orientation val="minMax"/>
          <c:max val="10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104908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Sheet1!$B$2:$B$11</c:f>
              <c:numCache>
                <c:formatCode>General</c:formatCode>
                <c:ptCount val="10"/>
                <c:pt idx="0">
                  <c:v>30</c:v>
                </c:pt>
                <c:pt idx="1">
                  <c:v>26.666666666666668</c:v>
                </c:pt>
                <c:pt idx="2">
                  <c:v>23.333333333333336</c:v>
                </c:pt>
                <c:pt idx="3">
                  <c:v>20.000000000000004</c:v>
                </c:pt>
                <c:pt idx="4">
                  <c:v>16.666666666666671</c:v>
                </c:pt>
                <c:pt idx="5">
                  <c:v>13.333333333333337</c:v>
                </c:pt>
                <c:pt idx="6">
                  <c:v>10.000000000000004</c:v>
                </c:pt>
                <c:pt idx="7">
                  <c:v>6.6666666666666696</c:v>
                </c:pt>
                <c:pt idx="8">
                  <c:v>3.3333333333333361</c:v>
                </c:pt>
                <c:pt idx="9">
                  <c:v>0</c:v>
                </c:pt>
              </c:numCache>
            </c:numRef>
          </c:val>
          <c:smooth val="0"/>
          <c:extLst>
            <c:ext xmlns:c16="http://schemas.microsoft.com/office/drawing/2014/chart" uri="{C3380CC4-5D6E-409C-BE32-E72D297353CC}">
              <c16:uniqueId val="{00000000-A3EB-4D89-84FA-686C590F42F8}"/>
            </c:ext>
          </c:extLst>
        </c:ser>
        <c:ser>
          <c:idx val="1"/>
          <c:order val="1"/>
          <c:tx>
            <c:strRef>
              <c:f>Sheet1!$C$1</c:f>
              <c:strCache>
                <c:ptCount val="1"/>
                <c:pt idx="0">
                  <c:v>Actual</c:v>
                </c:pt>
              </c:strCache>
            </c:strRef>
          </c:tx>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Sheet1!$C$2:$C$11</c:f>
              <c:numCache>
                <c:formatCode>General</c:formatCode>
                <c:ptCount val="10"/>
                <c:pt idx="0">
                  <c:v>30</c:v>
                </c:pt>
                <c:pt idx="1">
                  <c:v>28</c:v>
                </c:pt>
                <c:pt idx="2">
                  <c:v>25</c:v>
                </c:pt>
                <c:pt idx="3">
                  <c:v>25</c:v>
                </c:pt>
                <c:pt idx="4">
                  <c:v>20</c:v>
                </c:pt>
                <c:pt idx="5">
                  <c:v>15</c:v>
                </c:pt>
                <c:pt idx="6">
                  <c:v>8</c:v>
                </c:pt>
                <c:pt idx="7">
                  <c:v>3</c:v>
                </c:pt>
                <c:pt idx="8">
                  <c:v>1</c:v>
                </c:pt>
                <c:pt idx="9">
                  <c:v>0</c:v>
                </c:pt>
              </c:numCache>
            </c:numRef>
          </c:val>
          <c:smooth val="0"/>
          <c:extLst>
            <c:ext xmlns:c16="http://schemas.microsoft.com/office/drawing/2014/chart" uri="{C3380CC4-5D6E-409C-BE32-E72D297353CC}">
              <c16:uniqueId val="{00000001-A3EB-4D89-84FA-686C590F42F8}"/>
            </c:ext>
          </c:extLst>
        </c:ser>
        <c:dLbls>
          <c:showLegendKey val="0"/>
          <c:showVal val="0"/>
          <c:showCatName val="0"/>
          <c:showSerName val="0"/>
          <c:showPercent val="0"/>
          <c:showBubbleSize val="0"/>
        </c:dLbls>
        <c:smooth val="0"/>
        <c:axId val="192258048"/>
        <c:axId val="192259584"/>
      </c:lineChart>
      <c:catAx>
        <c:axId val="19225804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2259584"/>
        <c:crosses val="autoZero"/>
        <c:auto val="1"/>
        <c:lblAlgn val="ctr"/>
        <c:lblOffset val="100"/>
        <c:noMultiLvlLbl val="0"/>
      </c:catAx>
      <c:valAx>
        <c:axId val="192259584"/>
        <c:scaling>
          <c:orientation val="minMax"/>
          <c:max val="3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225804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8427" cy="511731"/>
          </a:xfrm>
          <a:prstGeom prst="rect">
            <a:avLst/>
          </a:prstGeom>
        </p:spPr>
        <p:txBody>
          <a:bodyPr vert="horz" lIns="94796" tIns="47398" rIns="94796" bIns="47398" rtlCol="0"/>
          <a:lstStyle>
            <a:lvl1pPr algn="l">
              <a:defRPr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4023993" y="0"/>
            <a:ext cx="3078427" cy="511731"/>
          </a:xfrm>
          <a:prstGeom prst="rect">
            <a:avLst/>
          </a:prstGeom>
        </p:spPr>
        <p:txBody>
          <a:bodyPr vert="horz" lIns="94796" tIns="47398" rIns="94796" bIns="47398" rtlCol="0"/>
          <a:lstStyle>
            <a:lvl1pPr algn="r">
              <a:defRPr sz="1200">
                <a:ea typeface="Meiryo UI" panose="020B0604030504040204" pitchFamily="50" charset="-128"/>
              </a:defRPr>
            </a:lvl1pPr>
          </a:lstStyle>
          <a:p>
            <a:fld id="{6952135A-CF7D-4615-9482-B4F97B9D8950}" type="datetimeFigureOut">
              <a:rPr lang="ja-JP" altLang="en-US" smtClean="0"/>
              <a:pPr/>
              <a:t>2020/12/7</a:t>
            </a:fld>
            <a:endParaRPr lang="ja-JP" altLang="en-US" dirty="0"/>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796" tIns="47398" rIns="94796" bIns="47398"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721106"/>
            <a:ext cx="3078427" cy="511731"/>
          </a:xfrm>
          <a:prstGeom prst="rect">
            <a:avLst/>
          </a:prstGeom>
        </p:spPr>
        <p:txBody>
          <a:bodyPr vert="horz" lIns="94796" tIns="47398" rIns="94796" bIns="47398" rtlCol="0" anchor="b"/>
          <a:lstStyle>
            <a:lvl1pPr algn="l">
              <a:defRPr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4023993" y="9721106"/>
            <a:ext cx="3078427" cy="511731"/>
          </a:xfrm>
          <a:prstGeom prst="rect">
            <a:avLst/>
          </a:prstGeom>
        </p:spPr>
        <p:txBody>
          <a:bodyPr vert="horz" lIns="94796" tIns="47398" rIns="94796" bIns="47398" rtlCol="0" anchor="b"/>
          <a:lstStyle>
            <a:lvl1pPr algn="r">
              <a:defRPr sz="1200">
                <a:ea typeface="Meiryo UI" panose="020B0604030504040204" pitchFamily="50" charset="-128"/>
              </a:defRPr>
            </a:lvl1pPr>
          </a:lstStyle>
          <a:p>
            <a:fld id="{F4DEF6AA-C012-4C4D-A522-9C25638D8620}" type="slidenum">
              <a:rPr lang="ja-JP" altLang="en-US" smtClean="0"/>
              <a:pPr/>
              <a:t>‹#›</a:t>
            </a:fld>
            <a:endParaRPr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a:t>
            </a:fld>
            <a:endParaRPr lang="ja-JP" altLang="en-US" dirty="0"/>
          </a:p>
        </p:txBody>
      </p:sp>
    </p:spTree>
    <p:extLst>
      <p:ext uri="{BB962C8B-B14F-4D97-AF65-F5344CB8AC3E}">
        <p14:creationId xmlns:p14="http://schemas.microsoft.com/office/powerpoint/2010/main" val="22265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10</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11</a:t>
            </a:fld>
            <a:endParaRPr lang="ja-JP" altLang="en-US" dirty="0"/>
          </a:p>
        </p:txBody>
      </p:sp>
    </p:spTree>
    <p:extLst>
      <p:ext uri="{BB962C8B-B14F-4D97-AF65-F5344CB8AC3E}">
        <p14:creationId xmlns:p14="http://schemas.microsoft.com/office/powerpoint/2010/main" val="41308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12</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13</a:t>
            </a:fld>
            <a:endParaRPr lang="ja-JP" altLang="en-US" dirty="0"/>
          </a:p>
        </p:txBody>
      </p:sp>
    </p:spTree>
    <p:extLst>
      <p:ext uri="{BB962C8B-B14F-4D97-AF65-F5344CB8AC3E}">
        <p14:creationId xmlns:p14="http://schemas.microsoft.com/office/powerpoint/2010/main" val="186479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14</a:t>
            </a:fld>
            <a:endParaRPr lang="ja-JP" altLang="en-US" dirty="0"/>
          </a:p>
        </p:txBody>
      </p:sp>
    </p:spTree>
    <p:extLst>
      <p:ext uri="{BB962C8B-B14F-4D97-AF65-F5344CB8AC3E}">
        <p14:creationId xmlns:p14="http://schemas.microsoft.com/office/powerpoint/2010/main" val="224979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15</a:t>
            </a:fld>
            <a:endParaRPr lang="ja-JP" altLang="en-US" dirty="0"/>
          </a:p>
        </p:txBody>
      </p:sp>
    </p:spTree>
    <p:extLst>
      <p:ext uri="{BB962C8B-B14F-4D97-AF65-F5344CB8AC3E}">
        <p14:creationId xmlns:p14="http://schemas.microsoft.com/office/powerpoint/2010/main" val="426996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16</a:t>
            </a:fld>
            <a:endParaRPr lang="ja-JP" altLang="en-US" dirty="0"/>
          </a:p>
        </p:txBody>
      </p:sp>
    </p:spTree>
    <p:extLst>
      <p:ext uri="{BB962C8B-B14F-4D97-AF65-F5344CB8AC3E}">
        <p14:creationId xmlns:p14="http://schemas.microsoft.com/office/powerpoint/2010/main" val="359737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17</a:t>
            </a:fld>
            <a:endParaRPr lang="ja-JP" altLang="en-US" dirty="0"/>
          </a:p>
        </p:txBody>
      </p:sp>
    </p:spTree>
    <p:extLst>
      <p:ext uri="{BB962C8B-B14F-4D97-AF65-F5344CB8AC3E}">
        <p14:creationId xmlns:p14="http://schemas.microsoft.com/office/powerpoint/2010/main" val="348300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18</a:t>
            </a:fld>
            <a:endParaRPr lang="ja-JP" altLang="en-US" dirty="0"/>
          </a:p>
        </p:txBody>
      </p:sp>
    </p:spTree>
    <p:extLst>
      <p:ext uri="{BB962C8B-B14F-4D97-AF65-F5344CB8AC3E}">
        <p14:creationId xmlns:p14="http://schemas.microsoft.com/office/powerpoint/2010/main" val="74135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19</a:t>
            </a:fld>
            <a:endParaRPr lang="ja-JP" altLang="en-US" dirty="0"/>
          </a:p>
        </p:txBody>
      </p:sp>
    </p:spTree>
    <p:extLst>
      <p:ext uri="{BB962C8B-B14F-4D97-AF65-F5344CB8AC3E}">
        <p14:creationId xmlns:p14="http://schemas.microsoft.com/office/powerpoint/2010/main" val="2855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a:t>
            </a:fld>
            <a:endParaRPr lang="ja-JP" altLang="en-US" dirty="0"/>
          </a:p>
        </p:txBody>
      </p:sp>
    </p:spTree>
    <p:extLst>
      <p:ext uri="{BB962C8B-B14F-4D97-AF65-F5344CB8AC3E}">
        <p14:creationId xmlns:p14="http://schemas.microsoft.com/office/powerpoint/2010/main" val="303873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20</a:t>
            </a:fld>
            <a:endParaRPr lang="ja-JP" altLang="en-US" dirty="0"/>
          </a:p>
        </p:txBody>
      </p:sp>
    </p:spTree>
    <p:extLst>
      <p:ext uri="{BB962C8B-B14F-4D97-AF65-F5344CB8AC3E}">
        <p14:creationId xmlns:p14="http://schemas.microsoft.com/office/powerpoint/2010/main" val="199395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21</a:t>
            </a:fld>
            <a:endParaRPr lang="ja-JP" altLang="en-US" dirty="0"/>
          </a:p>
        </p:txBody>
      </p:sp>
    </p:spTree>
    <p:extLst>
      <p:ext uri="{BB962C8B-B14F-4D97-AF65-F5344CB8AC3E}">
        <p14:creationId xmlns:p14="http://schemas.microsoft.com/office/powerpoint/2010/main" val="323160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22</a:t>
            </a:fld>
            <a:endParaRPr lang="ja-JP" altLang="en-US" dirty="0"/>
          </a:p>
        </p:txBody>
      </p:sp>
    </p:spTree>
    <p:extLst>
      <p:ext uri="{BB962C8B-B14F-4D97-AF65-F5344CB8AC3E}">
        <p14:creationId xmlns:p14="http://schemas.microsoft.com/office/powerpoint/2010/main" val="403623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23</a:t>
            </a:fld>
            <a:endParaRPr lang="ja-JP" altLang="en-US" dirty="0"/>
          </a:p>
        </p:txBody>
      </p:sp>
    </p:spTree>
    <p:extLst>
      <p:ext uri="{BB962C8B-B14F-4D97-AF65-F5344CB8AC3E}">
        <p14:creationId xmlns:p14="http://schemas.microsoft.com/office/powerpoint/2010/main" val="395986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24</a:t>
            </a:fld>
            <a:endParaRPr lang="ja-JP" altLang="en-US" dirty="0"/>
          </a:p>
        </p:txBody>
      </p:sp>
    </p:spTree>
    <p:extLst>
      <p:ext uri="{BB962C8B-B14F-4D97-AF65-F5344CB8AC3E}">
        <p14:creationId xmlns:p14="http://schemas.microsoft.com/office/powerpoint/2010/main" val="18657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25</a:t>
            </a:fld>
            <a:endParaRPr lang="ja-JP" altLang="en-US" dirty="0"/>
          </a:p>
        </p:txBody>
      </p:sp>
    </p:spTree>
    <p:extLst>
      <p:ext uri="{BB962C8B-B14F-4D97-AF65-F5344CB8AC3E}">
        <p14:creationId xmlns:p14="http://schemas.microsoft.com/office/powerpoint/2010/main" val="26639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26</a:t>
            </a:fld>
            <a:endParaRPr lang="ja-JP" altLang="en-US" dirty="0"/>
          </a:p>
        </p:txBody>
      </p:sp>
    </p:spTree>
    <p:extLst>
      <p:ext uri="{BB962C8B-B14F-4D97-AF65-F5344CB8AC3E}">
        <p14:creationId xmlns:p14="http://schemas.microsoft.com/office/powerpoint/2010/main" val="32934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27</a:t>
            </a:fld>
            <a:endParaRPr lang="ja-JP" altLang="en-US" dirty="0"/>
          </a:p>
        </p:txBody>
      </p:sp>
    </p:spTree>
    <p:extLst>
      <p:ext uri="{BB962C8B-B14F-4D97-AF65-F5344CB8AC3E}">
        <p14:creationId xmlns:p14="http://schemas.microsoft.com/office/powerpoint/2010/main" val="102073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28</a:t>
            </a:fld>
            <a:endParaRPr lang="ja-JP" altLang="en-US" dirty="0"/>
          </a:p>
        </p:txBody>
      </p:sp>
    </p:spTree>
    <p:extLst>
      <p:ext uri="{BB962C8B-B14F-4D97-AF65-F5344CB8AC3E}">
        <p14:creationId xmlns:p14="http://schemas.microsoft.com/office/powerpoint/2010/main" val="2855810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29</a:t>
            </a:fld>
            <a:endParaRPr lang="ja-JP" altLang="en-US" dirty="0"/>
          </a:p>
        </p:txBody>
      </p:sp>
    </p:spTree>
    <p:extLst>
      <p:ext uri="{BB962C8B-B14F-4D97-AF65-F5344CB8AC3E}">
        <p14:creationId xmlns:p14="http://schemas.microsoft.com/office/powerpoint/2010/main" val="42365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a:t>
            </a:fld>
            <a:endParaRPr lang="ja-JP" altLang="en-US" dirty="0"/>
          </a:p>
        </p:txBody>
      </p:sp>
    </p:spTree>
    <p:extLst>
      <p:ext uri="{BB962C8B-B14F-4D97-AF65-F5344CB8AC3E}">
        <p14:creationId xmlns:p14="http://schemas.microsoft.com/office/powerpoint/2010/main" val="238651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30</a:t>
            </a:fld>
            <a:endParaRPr lang="ja-JP" altLang="en-US" dirty="0"/>
          </a:p>
        </p:txBody>
      </p:sp>
    </p:spTree>
    <p:extLst>
      <p:ext uri="{BB962C8B-B14F-4D97-AF65-F5344CB8AC3E}">
        <p14:creationId xmlns:p14="http://schemas.microsoft.com/office/powerpoint/2010/main" val="371422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31</a:t>
            </a:fld>
            <a:endParaRPr lang="ja-JP" altLang="en-US" dirty="0"/>
          </a:p>
        </p:txBody>
      </p:sp>
    </p:spTree>
    <p:extLst>
      <p:ext uri="{BB962C8B-B14F-4D97-AF65-F5344CB8AC3E}">
        <p14:creationId xmlns:p14="http://schemas.microsoft.com/office/powerpoint/2010/main" val="41184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32</a:t>
            </a:fld>
            <a:endParaRPr lang="ja-JP" altLang="en-US" dirty="0"/>
          </a:p>
        </p:txBody>
      </p:sp>
    </p:spTree>
    <p:extLst>
      <p:ext uri="{BB962C8B-B14F-4D97-AF65-F5344CB8AC3E}">
        <p14:creationId xmlns:p14="http://schemas.microsoft.com/office/powerpoint/2010/main" val="104287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33</a:t>
            </a:fld>
            <a:endParaRPr lang="ja-JP" altLang="en-US" dirty="0"/>
          </a:p>
        </p:txBody>
      </p:sp>
    </p:spTree>
    <p:extLst>
      <p:ext uri="{BB962C8B-B14F-4D97-AF65-F5344CB8AC3E}">
        <p14:creationId xmlns:p14="http://schemas.microsoft.com/office/powerpoint/2010/main" val="1443444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34</a:t>
            </a:fld>
            <a:endParaRPr lang="ja-JP" altLang="en-US" dirty="0"/>
          </a:p>
        </p:txBody>
      </p:sp>
    </p:spTree>
    <p:extLst>
      <p:ext uri="{BB962C8B-B14F-4D97-AF65-F5344CB8AC3E}">
        <p14:creationId xmlns:p14="http://schemas.microsoft.com/office/powerpoint/2010/main" val="1098793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35</a:t>
            </a:fld>
            <a:endParaRPr lang="ja-JP" altLang="en-US" dirty="0"/>
          </a:p>
        </p:txBody>
      </p:sp>
    </p:spTree>
    <p:extLst>
      <p:ext uri="{BB962C8B-B14F-4D97-AF65-F5344CB8AC3E}">
        <p14:creationId xmlns:p14="http://schemas.microsoft.com/office/powerpoint/2010/main" val="3920171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36</a:t>
            </a:fld>
            <a:endParaRPr lang="ja-JP" altLang="en-US" dirty="0"/>
          </a:p>
        </p:txBody>
      </p:sp>
    </p:spTree>
    <p:extLst>
      <p:ext uri="{BB962C8B-B14F-4D97-AF65-F5344CB8AC3E}">
        <p14:creationId xmlns:p14="http://schemas.microsoft.com/office/powerpoint/2010/main" val="365063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44</a:t>
            </a:fld>
            <a:endParaRPr lang="ja-JP" altLang="en-US" dirty="0"/>
          </a:p>
        </p:txBody>
      </p:sp>
    </p:spTree>
    <p:extLst>
      <p:ext uri="{BB962C8B-B14F-4D97-AF65-F5344CB8AC3E}">
        <p14:creationId xmlns:p14="http://schemas.microsoft.com/office/powerpoint/2010/main" val="792154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45</a:t>
            </a:fld>
            <a:endParaRPr lang="ja-JP" altLang="en-US" dirty="0"/>
          </a:p>
        </p:txBody>
      </p:sp>
    </p:spTree>
    <p:extLst>
      <p:ext uri="{BB962C8B-B14F-4D97-AF65-F5344CB8AC3E}">
        <p14:creationId xmlns:p14="http://schemas.microsoft.com/office/powerpoint/2010/main" val="659356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46</a:t>
            </a:fld>
            <a:endParaRPr lang="ja-JP" altLang="en-US" dirty="0"/>
          </a:p>
        </p:txBody>
      </p:sp>
    </p:spTree>
    <p:extLst>
      <p:ext uri="{BB962C8B-B14F-4D97-AF65-F5344CB8AC3E}">
        <p14:creationId xmlns:p14="http://schemas.microsoft.com/office/powerpoint/2010/main" val="227105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a:t>
            </a:fld>
            <a:endParaRPr lang="ja-JP" altLang="en-US" dirty="0"/>
          </a:p>
        </p:txBody>
      </p:sp>
    </p:spTree>
    <p:extLst>
      <p:ext uri="{BB962C8B-B14F-4D97-AF65-F5344CB8AC3E}">
        <p14:creationId xmlns:p14="http://schemas.microsoft.com/office/powerpoint/2010/main" val="109207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50</a:t>
            </a:fld>
            <a:endParaRPr lang="ja-JP" altLang="en-US" dirty="0"/>
          </a:p>
        </p:txBody>
      </p:sp>
    </p:spTree>
    <p:extLst>
      <p:ext uri="{BB962C8B-B14F-4D97-AF65-F5344CB8AC3E}">
        <p14:creationId xmlns:p14="http://schemas.microsoft.com/office/powerpoint/2010/main" val="1083991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51</a:t>
            </a:fld>
            <a:endParaRPr lang="ja-JP" altLang="en-US" dirty="0"/>
          </a:p>
        </p:txBody>
      </p:sp>
    </p:spTree>
    <p:extLst>
      <p:ext uri="{BB962C8B-B14F-4D97-AF65-F5344CB8AC3E}">
        <p14:creationId xmlns:p14="http://schemas.microsoft.com/office/powerpoint/2010/main" val="2563859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52</a:t>
            </a:fld>
            <a:endParaRPr lang="ja-JP" altLang="en-US" dirty="0"/>
          </a:p>
        </p:txBody>
      </p:sp>
    </p:spTree>
    <p:extLst>
      <p:ext uri="{BB962C8B-B14F-4D97-AF65-F5344CB8AC3E}">
        <p14:creationId xmlns:p14="http://schemas.microsoft.com/office/powerpoint/2010/main" val="1653439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54</a:t>
            </a:fld>
            <a:endParaRPr lang="ja-JP" altLang="en-US" dirty="0"/>
          </a:p>
        </p:txBody>
      </p:sp>
    </p:spTree>
    <p:extLst>
      <p:ext uri="{BB962C8B-B14F-4D97-AF65-F5344CB8AC3E}">
        <p14:creationId xmlns:p14="http://schemas.microsoft.com/office/powerpoint/2010/main" val="3933363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55</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顧客の求める品質を魅力品質、当たり前品質、一元的品質の３つに分けたもの。</a:t>
            </a:r>
            <a:endParaRPr kumimoji="1" lang="en-US" altLang="ja-JP" dirty="0"/>
          </a:p>
          <a:p>
            <a:endParaRPr kumimoji="1" lang="en-US" altLang="ja-JP" dirty="0"/>
          </a:p>
          <a:p>
            <a:pPr marL="177742" indent="-177742">
              <a:buFont typeface="Arial" charset="0"/>
              <a:buChar char="•"/>
            </a:pPr>
            <a:r>
              <a:rPr kumimoji="1" lang="ja-JP" altLang="en-US" dirty="0"/>
              <a:t>当たり前品質</a:t>
            </a:r>
            <a:endParaRPr kumimoji="1" lang="en-US" altLang="ja-JP" dirty="0"/>
          </a:p>
          <a:p>
            <a:pPr marL="651721" lvl="1" indent="-177742">
              <a:buFont typeface="Arial" charset="0"/>
              <a:buChar char="•"/>
            </a:pPr>
            <a:r>
              <a:rPr kumimoji="1" lang="ja-JP" altLang="en-US" dirty="0"/>
              <a:t>不充足だと不満。充足して当たり前。</a:t>
            </a:r>
            <a:endParaRPr kumimoji="1" lang="en-US" altLang="ja-JP" dirty="0"/>
          </a:p>
          <a:p>
            <a:pPr marL="177742" indent="-177742">
              <a:buFont typeface="Arial" charset="0"/>
              <a:buChar char="•"/>
            </a:pPr>
            <a:r>
              <a:rPr kumimoji="1" lang="ja-JP" altLang="en-US" dirty="0"/>
              <a:t>一元的品質</a:t>
            </a:r>
            <a:endParaRPr kumimoji="1" lang="en-US" altLang="ja-JP" dirty="0"/>
          </a:p>
          <a:p>
            <a:pPr marL="651721" lvl="1" indent="-177742">
              <a:buFont typeface="Arial" charset="0"/>
              <a:buChar char="•"/>
            </a:pPr>
            <a:r>
              <a:rPr kumimoji="1" lang="ja-JP" altLang="en-US" dirty="0"/>
              <a:t>不充足だと不満。充足すると満足</a:t>
            </a:r>
            <a:endParaRPr kumimoji="1" lang="en-US" altLang="ja-JP" dirty="0"/>
          </a:p>
          <a:p>
            <a:pPr marL="177742" indent="-177742">
              <a:buFont typeface="Arial" charset="0"/>
              <a:buChar char="•"/>
            </a:pPr>
            <a:r>
              <a:rPr kumimoji="1" lang="ja-JP" altLang="en-US" dirty="0"/>
              <a:t>魅力品質</a:t>
            </a:r>
            <a:endParaRPr kumimoji="1" lang="en-US" altLang="ja-JP" dirty="0"/>
          </a:p>
          <a:p>
            <a:pPr marL="651721" lvl="1" indent="-177742">
              <a:buFont typeface="Arial" charset="0"/>
              <a:buChar char="•"/>
            </a:pPr>
            <a:r>
              <a:rPr kumimoji="1" lang="ja-JP" altLang="en-US" dirty="0"/>
              <a:t>不充足でも不満には思われない。充足されれば満足。</a:t>
            </a:r>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56</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顧客の求める品質を魅力品質、当たり前品質、一元的品質の３つに分けたもの。</a:t>
            </a:r>
            <a:endParaRPr kumimoji="1" lang="en-US" altLang="ja-JP" dirty="0"/>
          </a:p>
          <a:p>
            <a:endParaRPr kumimoji="1" lang="en-US" altLang="ja-JP" dirty="0"/>
          </a:p>
          <a:p>
            <a:pPr marL="177742" indent="-177742">
              <a:buFont typeface="Arial" charset="0"/>
              <a:buChar char="•"/>
            </a:pPr>
            <a:r>
              <a:rPr kumimoji="1" lang="ja-JP" altLang="en-US" dirty="0"/>
              <a:t>当たり前品質</a:t>
            </a:r>
            <a:endParaRPr kumimoji="1" lang="en-US" altLang="ja-JP" dirty="0"/>
          </a:p>
          <a:p>
            <a:pPr marL="651721" lvl="1" indent="-177742">
              <a:buFont typeface="Arial" charset="0"/>
              <a:buChar char="•"/>
            </a:pPr>
            <a:r>
              <a:rPr kumimoji="1" lang="ja-JP" altLang="en-US" dirty="0"/>
              <a:t>不充足だと不満。充足して当たり前。</a:t>
            </a:r>
            <a:endParaRPr kumimoji="1" lang="en-US" altLang="ja-JP" dirty="0"/>
          </a:p>
          <a:p>
            <a:pPr marL="177742" indent="-177742">
              <a:buFont typeface="Arial" charset="0"/>
              <a:buChar char="•"/>
            </a:pPr>
            <a:r>
              <a:rPr kumimoji="1" lang="ja-JP" altLang="en-US" dirty="0"/>
              <a:t>一元的品質</a:t>
            </a:r>
            <a:endParaRPr kumimoji="1" lang="en-US" altLang="ja-JP" dirty="0"/>
          </a:p>
          <a:p>
            <a:pPr marL="651721" lvl="1" indent="-177742">
              <a:buFont typeface="Arial" charset="0"/>
              <a:buChar char="•"/>
            </a:pPr>
            <a:r>
              <a:rPr kumimoji="1" lang="ja-JP" altLang="en-US" dirty="0"/>
              <a:t>不充足だと不満。充足すると満足</a:t>
            </a:r>
            <a:endParaRPr kumimoji="1" lang="en-US" altLang="ja-JP" dirty="0"/>
          </a:p>
          <a:p>
            <a:pPr marL="177742" indent="-177742">
              <a:buFont typeface="Arial" charset="0"/>
              <a:buChar char="•"/>
            </a:pPr>
            <a:r>
              <a:rPr kumimoji="1" lang="ja-JP" altLang="en-US" dirty="0"/>
              <a:t>魅力品質</a:t>
            </a:r>
            <a:endParaRPr kumimoji="1" lang="en-US" altLang="ja-JP" dirty="0"/>
          </a:p>
          <a:p>
            <a:pPr marL="651721" lvl="1" indent="-177742">
              <a:buFont typeface="Arial" charset="0"/>
              <a:buChar char="•"/>
            </a:pPr>
            <a:r>
              <a:rPr kumimoji="1" lang="ja-JP" altLang="en-US" dirty="0"/>
              <a:t>不充足でも不満には思われない。充足されれば満足。</a:t>
            </a:r>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57</a:t>
            </a:fld>
            <a:endParaRPr lang="ja-JP" altLang="en-US" dirty="0"/>
          </a:p>
        </p:txBody>
      </p:sp>
    </p:spTree>
    <p:extLst>
      <p:ext uri="{BB962C8B-B14F-4D97-AF65-F5344CB8AC3E}">
        <p14:creationId xmlns:p14="http://schemas.microsoft.com/office/powerpoint/2010/main" val="2311407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・ウォーターフォールでもスクラムでも品質は固定であり、品質を犠牲にすることは</a:t>
            </a:r>
            <a:r>
              <a:rPr kumimoji="1" lang="en-US" altLang="ja-JP" dirty="0"/>
              <a:t>NG</a:t>
            </a:r>
            <a:r>
              <a:rPr kumimoji="1" lang="ja-JP" altLang="en-US" dirty="0"/>
              <a:t>）</a:t>
            </a:r>
            <a:endParaRPr kumimoji="1" lang="en-US" altLang="ja-JP" dirty="0"/>
          </a:p>
          <a:p>
            <a:r>
              <a:rPr kumimoji="1" lang="ja-JP" altLang="en-US" dirty="0"/>
              <a:t>・デリバリーも基本的には固定。</a:t>
            </a:r>
            <a:endParaRPr kumimoji="1" lang="en-US" altLang="ja-JP" dirty="0"/>
          </a:p>
          <a:p>
            <a:r>
              <a:rPr kumimoji="1" lang="ja-JP" altLang="en-US" dirty="0"/>
              <a:t>・ウォーターフォールの場合、大量に積んだバッファのあるコストで調整を行う。（ウォーターフォールはスコープは基本的に固定）</a:t>
            </a:r>
            <a:endParaRPr kumimoji="1" lang="en-US" altLang="ja-JP" dirty="0"/>
          </a:p>
          <a:p>
            <a:r>
              <a:rPr kumimoji="1" lang="ja-JP" altLang="en-US" dirty="0"/>
              <a:t>・スクラムの場合、スコープで調整。（コストの大部分は人件費であり、スクラムの場合には容易に増減するべきではない）</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58</a:t>
            </a:fld>
            <a:endParaRPr lang="ja-JP" altLang="en-US" dirty="0"/>
          </a:p>
        </p:txBody>
      </p:sp>
    </p:spTree>
    <p:extLst>
      <p:ext uri="{BB962C8B-B14F-4D97-AF65-F5344CB8AC3E}">
        <p14:creationId xmlns:p14="http://schemas.microsoft.com/office/powerpoint/2010/main" val="3986209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生産性＝リソース効率？フロー効率？</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67</a:t>
            </a:fld>
            <a:endParaRPr lang="ja-JP" altLang="en-US" dirty="0"/>
          </a:p>
        </p:txBody>
      </p:sp>
    </p:spTree>
    <p:extLst>
      <p:ext uri="{BB962C8B-B14F-4D97-AF65-F5344CB8AC3E}">
        <p14:creationId xmlns:p14="http://schemas.microsoft.com/office/powerpoint/2010/main" val="2235397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68</a:t>
            </a:fld>
            <a:endParaRPr lang="ja-JP" altLang="en-US" dirty="0"/>
          </a:p>
        </p:txBody>
      </p:sp>
    </p:spTree>
    <p:extLst>
      <p:ext uri="{BB962C8B-B14F-4D97-AF65-F5344CB8AC3E}">
        <p14:creationId xmlns:p14="http://schemas.microsoft.com/office/powerpoint/2010/main" val="38006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a:t>
            </a:fld>
            <a:endParaRPr lang="ja-JP" altLang="en-US" dirty="0"/>
          </a:p>
        </p:txBody>
      </p:sp>
    </p:spTree>
    <p:extLst>
      <p:ext uri="{BB962C8B-B14F-4D97-AF65-F5344CB8AC3E}">
        <p14:creationId xmlns:p14="http://schemas.microsoft.com/office/powerpoint/2010/main" val="2951077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5. </a:t>
            </a:r>
            <a:r>
              <a:rPr kumimoji="1" lang="ja-JP" altLang="en-US" baseline="0" dirty="0"/>
              <a:t>デリバリの予測性を高める</a:t>
            </a:r>
            <a:endParaRPr kumimoji="1" lang="en-US" altLang="ja-JP" baseline="0" dirty="0"/>
          </a:p>
          <a:p>
            <a:r>
              <a:rPr kumimoji="1" lang="en-US" altLang="ja-JP" dirty="0"/>
              <a:t>7. </a:t>
            </a:r>
            <a:r>
              <a:rPr kumimoji="1" lang="ja-JP" altLang="en-US" dirty="0"/>
              <a:t>プロジェクトの可視性の向上</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8. </a:t>
            </a:r>
            <a:r>
              <a:rPr kumimoji="1" lang="ja-JP" altLang="en-US" dirty="0"/>
              <a:t>プロジェクトリスク軽減</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9.</a:t>
            </a:r>
            <a:r>
              <a:rPr kumimoji="1" lang="en-US" altLang="ja-JP" baseline="0" dirty="0"/>
              <a:t> </a:t>
            </a:r>
            <a:r>
              <a:rPr kumimoji="1" lang="ja-JP" altLang="en-US" baseline="0" dirty="0"/>
              <a:t>チームの士気の向上</a:t>
            </a: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10. </a:t>
            </a:r>
            <a:r>
              <a:rPr kumimoji="1" lang="ja-JP" altLang="en-US" baseline="0" dirty="0"/>
              <a:t>エンジニアリングの規律を改善</a:t>
            </a: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11. </a:t>
            </a:r>
            <a:r>
              <a:rPr kumimoji="1" lang="ja-JP" altLang="en-US" baseline="0" dirty="0"/>
              <a:t>プロジェクトコスト削減</a:t>
            </a: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12. </a:t>
            </a:r>
            <a:r>
              <a:rPr kumimoji="1" lang="ja-JP" altLang="en-US" baseline="0" dirty="0"/>
              <a:t>ソフトウェアのメンテナンス性向上</a:t>
            </a:r>
            <a:endParaRPr kumimoji="1" lang="ja-JP"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13. </a:t>
            </a:r>
            <a:r>
              <a:rPr kumimoji="1" lang="ja-JP" altLang="en-US" baseline="0" dirty="0"/>
              <a:t>分散チームの管理を改善</a:t>
            </a: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74</a:t>
            </a:fld>
            <a:endParaRPr lang="ja-JP" altLang="en-US" dirty="0"/>
          </a:p>
        </p:txBody>
      </p:sp>
    </p:spTree>
    <p:extLst>
      <p:ext uri="{BB962C8B-B14F-4D97-AF65-F5344CB8AC3E}">
        <p14:creationId xmlns:p14="http://schemas.microsoft.com/office/powerpoint/2010/main" val="1951453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en-US" altLang="ja-JP" baseline="0" dirty="0"/>
              <a:t> </a:t>
            </a:r>
            <a:r>
              <a:rPr kumimoji="1" lang="ja-JP" altLang="en-US" baseline="0" dirty="0"/>
              <a:t>チームの士気</a:t>
            </a: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7. </a:t>
            </a:r>
            <a:r>
              <a:rPr kumimoji="1" lang="ja-JP" altLang="en-US" dirty="0"/>
              <a:t>プロジェクトの予測可能性</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8. </a:t>
            </a:r>
            <a:r>
              <a:rPr kumimoji="1" lang="ja-JP" altLang="en-US" dirty="0"/>
              <a:t>ソフトウェア品質</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9  </a:t>
            </a:r>
            <a:r>
              <a:rPr kumimoji="1" lang="ja-JP" altLang="en-US" dirty="0"/>
              <a:t>プロジェクトリスク軽減</a:t>
            </a:r>
            <a:endParaRPr kumimoji="1" lang="en-US" altLang="ja-JP" dirty="0"/>
          </a:p>
          <a:p>
            <a:pPr defTabSz="947958">
              <a:defRPr/>
            </a:pPr>
            <a:r>
              <a:rPr kumimoji="1" lang="en-US" altLang="ja-JP" baseline="0" dirty="0"/>
              <a:t>10. </a:t>
            </a:r>
            <a:r>
              <a:rPr kumimoji="1" lang="ja-JP" altLang="en-US" baseline="0" dirty="0"/>
              <a:t>エンジニアリングの規律</a:t>
            </a:r>
            <a:endParaRPr kumimoji="1" lang="en-US" altLang="ja-JP" baseline="0" dirty="0"/>
          </a:p>
          <a:p>
            <a:pPr marL="0" marR="0" indent="0" algn="l" defTabSz="947958" rtl="0" eaLnBrk="1" fontAlgn="auto" latinLnBrk="0" hangingPunct="1">
              <a:lnSpc>
                <a:spcPct val="100000"/>
              </a:lnSpc>
              <a:spcBef>
                <a:spcPts val="0"/>
              </a:spcBef>
              <a:spcAft>
                <a:spcPts val="0"/>
              </a:spcAft>
              <a:buClrTx/>
              <a:buSzTx/>
              <a:buFontTx/>
              <a:buNone/>
              <a:tabLst/>
              <a:defRPr/>
            </a:pPr>
            <a:r>
              <a:rPr kumimoji="1" lang="en-US" altLang="ja-JP" baseline="0" dirty="0"/>
              <a:t>11. </a:t>
            </a:r>
            <a:r>
              <a:rPr kumimoji="1" lang="ja-JP" altLang="en-US" baseline="0" dirty="0"/>
              <a:t>分散チームの管理</a:t>
            </a:r>
            <a:endParaRPr kumimoji="1" lang="en-US" altLang="ja-JP" baseline="0" dirty="0"/>
          </a:p>
          <a:p>
            <a:pPr defTabSz="947958">
              <a:defRPr/>
            </a:pPr>
            <a:r>
              <a:rPr kumimoji="1" lang="en-US" altLang="ja-JP" baseline="0" dirty="0"/>
              <a:t>12. </a:t>
            </a:r>
            <a:r>
              <a:rPr kumimoji="1" lang="ja-JP" altLang="en-US" baseline="0" dirty="0"/>
              <a:t>ソフトウェアのメンテナンス性向上</a:t>
            </a:r>
            <a:endParaRPr kumimoji="1" lang="ja-JP" altLang="en-US" dirty="0"/>
          </a:p>
          <a:p>
            <a:pPr defTabSz="947958">
              <a:defRPr/>
            </a:pPr>
            <a:r>
              <a:rPr kumimoji="1" lang="en-US" altLang="ja-JP" baseline="0" dirty="0"/>
              <a:t>13. </a:t>
            </a:r>
            <a:r>
              <a:rPr kumimoji="1" lang="ja-JP" altLang="en-US" baseline="0" dirty="0"/>
              <a:t>プロジェクトコスト削減</a:t>
            </a: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75</a:t>
            </a:fld>
            <a:endParaRPr lang="ja-JP" altLang="en-US" dirty="0"/>
          </a:p>
        </p:txBody>
      </p:sp>
    </p:spTree>
    <p:extLst>
      <p:ext uri="{BB962C8B-B14F-4D97-AF65-F5344CB8AC3E}">
        <p14:creationId xmlns:p14="http://schemas.microsoft.com/office/powerpoint/2010/main" val="2018927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78</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79</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a:t>
            </a:fld>
            <a:endParaRPr lang="ja-JP" altLang="en-US" dirty="0"/>
          </a:p>
        </p:txBody>
      </p:sp>
    </p:spTree>
    <p:extLst>
      <p:ext uri="{BB962C8B-B14F-4D97-AF65-F5344CB8AC3E}">
        <p14:creationId xmlns:p14="http://schemas.microsoft.com/office/powerpoint/2010/main" val="280061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8</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9</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3293450"/>
            <a:ext cx="5112568" cy="360040"/>
          </a:xfrm>
          <a:prstGeom prst="rect">
            <a:avLst/>
          </a:prstGeom>
        </p:spPr>
        <p:txBody>
          <a:bodyPr/>
          <a:lstStyle>
            <a:lvl1pPr marL="0" indent="0">
              <a:buNone/>
              <a:defRPr sz="1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A</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9427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02433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2873066"/>
            <a:ext cx="8314614" cy="504056"/>
          </a:xfrm>
          <a:prstGeom prst="rect">
            <a:avLst/>
          </a:prstGeom>
        </p:spPr>
        <p:txBody>
          <a:bodyPr/>
          <a:lstStyle>
            <a:lvl1pPr marL="0" indent="0">
              <a:buNone/>
              <a:defRPr sz="2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B</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3"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9008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3929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954813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3780000"/>
            <a:ext cx="8028448" cy="0"/>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a:blip r:embed="rId5"/>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10" name="直線コネクタ 9"/>
          <p:cNvCxnSpPr/>
          <p:nvPr/>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userDrawn="1"/>
        </p:nvSpPr>
        <p:spPr>
          <a:xfrm>
            <a:off x="491064" y="5353471"/>
            <a:ext cx="2064712" cy="307777"/>
          </a:xfrm>
          <a:prstGeom prst="rect">
            <a:avLst/>
          </a:prstGeom>
          <a:noFill/>
        </p:spPr>
        <p:txBody>
          <a:bodyPr wrap="square" rtlCol="0">
            <a:spAutoFit/>
          </a:bodyPr>
          <a:lstStyle/>
          <a:p>
            <a:r>
              <a:rPr kumimoji="1" lang="en-US" altLang="ja-JP"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p>
        </p:txBody>
      </p: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8" name="直線コネクタ 7"/>
          <p:cNvCxnSpPr/>
          <p:nvPr/>
        </p:nvCxnSpPr>
        <p:spPr>
          <a:xfrm>
            <a:off x="576000"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p:nvSpPr>
        <p:spPr>
          <a:xfrm>
            <a:off x="2634200" y="2387210"/>
            <a:ext cx="3875600" cy="677108"/>
          </a:xfrm>
          <a:prstGeom prst="rect">
            <a:avLst/>
          </a:prstGeom>
          <a:noFill/>
        </p:spPr>
        <p:txBody>
          <a:bodyPr wrap="square" rtlCol="0">
            <a:spAutoFit/>
          </a:bodyPr>
          <a:lstStyle/>
          <a:p>
            <a:pPr algn="ctr"/>
            <a:r>
              <a:rPr kumimoji="1" lang="en-US" altLang="ja-JP" sz="3800" spc="300" dirty="0">
                <a:solidFill>
                  <a:srgbClr val="12B3C7"/>
                </a:solidFill>
                <a:latin typeface="R Frutiger Roman"/>
                <a:ea typeface="Meiryo UI" panose="020B0604030504040204" pitchFamily="50" charset="-128"/>
                <a:cs typeface="R Frutiger Roman"/>
              </a:rPr>
              <a:t>THANK YOU</a:t>
            </a:r>
            <a:endParaRPr kumimoji="1" lang="ja-JP" altLang="en-US" sz="3800" spc="300" dirty="0">
              <a:solidFill>
                <a:srgbClr val="12B3C7"/>
              </a:solidFill>
              <a:latin typeface="R Frutiger Roman"/>
              <a:ea typeface="Meiryo UI" panose="020B0604030504040204" pitchFamily="50" charset="-128"/>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252548" y="2564904"/>
            <a:ext cx="4638904" cy="523220"/>
          </a:xfrm>
          <a:prstGeom prst="rect">
            <a:avLst/>
          </a:prstGeom>
          <a:noFill/>
        </p:spPr>
        <p:txBody>
          <a:bodyPr wrap="square" rtlCol="0">
            <a:spAutoFit/>
          </a:bodyPr>
          <a:lstStyle/>
          <a:p>
            <a:pPr algn="ctr"/>
            <a:r>
              <a:rPr kumimoji="1" lang="ja-JP" altLang="en-US" sz="2800" dirty="0">
                <a:solidFill>
                  <a:srgbClr val="12B3C7"/>
                </a:solidFill>
                <a:latin typeface="Meiryo UI" panose="020B0604030504040204" pitchFamily="50" charset="-128"/>
                <a:ea typeface="Meiryo UI" panose="020B0604030504040204" pitchFamily="50" charset="-128"/>
                <a:cs typeface="ＭＳ Ｐゴシック"/>
              </a:rPr>
              <a:t>ご清聴ありがとうございました</a:t>
            </a: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hyperlink" Target="http://objectclub.jp/download/files/pf/RetrospectiveMeetingGuide.pdf" TargetMode="Externa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539551" y="3060494"/>
            <a:ext cx="7545221" cy="728546"/>
          </a:xfrm>
        </p:spPr>
        <p:txBody>
          <a:bodyPr/>
          <a:lstStyle/>
          <a:p>
            <a:r>
              <a:rPr lang="en-US" altLang="ja-JP" sz="4000" b="1" dirty="0"/>
              <a:t>Introduction to Scrum</a:t>
            </a:r>
            <a:endParaRPr kumimoji="1" lang="ja-JP" altLang="en-US" sz="4000" b="1" dirty="0"/>
          </a:p>
        </p:txBody>
      </p:sp>
      <p:pic>
        <p:nvPicPr>
          <p:cNvPr id="3" name="図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05264"/>
            <a:ext cx="825953" cy="295893"/>
          </a:xfrm>
          <a:prstGeom prst="rect">
            <a:avLst/>
          </a:prstGeom>
        </p:spPr>
      </p:pic>
      <p:sp>
        <p:nvSpPr>
          <p:cNvPr id="4" name="テキスト ボックス 5"/>
          <p:cNvSpPr txBox="1"/>
          <p:nvPr/>
        </p:nvSpPr>
        <p:spPr>
          <a:xfrm>
            <a:off x="451925" y="6143754"/>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mj-ea"/>
                <a:ea typeface="+mj-ea"/>
              </a:rPr>
              <a:t>This document is provided under the international Creative Commons Attribution + Share Alike 4.0 license.</a:t>
            </a:r>
            <a:endParaRPr lang="ja-JP" altLang="en-US" sz="1100" dirty="0">
              <a:latin typeface="+mj-ea"/>
              <a:ea typeface="+mj-ea"/>
            </a:endParaRPr>
          </a:p>
        </p:txBody>
      </p:sp>
      <p:sp>
        <p:nvSpPr>
          <p:cNvPr id="5"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Version 1.1 </a:t>
            </a:r>
          </a:p>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August 2, 2018 </a:t>
            </a:r>
          </a:p>
        </p:txBody>
      </p:sp>
      <p:sp>
        <p:nvSpPr>
          <p:cNvPr id="6" name="テキスト ボックス 5"/>
          <p:cNvSpPr txBox="1"/>
          <p:nvPr/>
        </p:nvSpPr>
        <p:spPr>
          <a:xfrm>
            <a:off x="451924" y="6446027"/>
            <a:ext cx="8152523"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mj-ea"/>
                <a:ea typeface="+mj-ea"/>
              </a:rPr>
              <a:t>Introduction to Scrum ©2018 TIS INC. Creative Commons License (International Attribution + Share Alike 4.0) </a:t>
            </a:r>
            <a:endParaRPr lang="ja-JP" altLang="en-US" sz="1100" dirty="0">
              <a:latin typeface="+mj-ea"/>
              <a:ea typeface="+mj-ea"/>
            </a:endParaRPr>
          </a:p>
        </p:txBody>
      </p:sp>
    </p:spTree>
    <p:extLst>
      <p:ext uri="{BB962C8B-B14F-4D97-AF65-F5344CB8AC3E}">
        <p14:creationId xmlns:p14="http://schemas.microsoft.com/office/powerpoint/2010/main" val="367323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8444407" cy="390671"/>
          </a:xfrm>
        </p:spPr>
        <p:txBody>
          <a:bodyPr/>
          <a:lstStyle/>
          <a:p>
            <a:r>
              <a:rPr lang="en-US" altLang="ja-JP" dirty="0"/>
              <a:t>Principles behind the Agile Manifesto (continued)</a:t>
            </a:r>
            <a:endParaRPr lang="ja-JP" altLang="en-US" dirty="0"/>
          </a:p>
        </p:txBody>
      </p:sp>
      <p:sp>
        <p:nvSpPr>
          <p:cNvPr id="4" name="正方形/長方形 3"/>
          <p:cNvSpPr/>
          <p:nvPr/>
        </p:nvSpPr>
        <p:spPr>
          <a:xfrm>
            <a:off x="1079490" y="1454001"/>
            <a:ext cx="7058239" cy="4770537"/>
          </a:xfrm>
          <a:prstGeom prst="rect">
            <a:avLst/>
          </a:prstGeom>
        </p:spPr>
        <p:txBody>
          <a:bodyPr wrap="square">
            <a:spAutoFit/>
          </a:bodyPr>
          <a:lstStyle/>
          <a:p>
            <a:pPr algn="ctr"/>
            <a:r>
              <a:rPr lang="en-US" altLang="ja-JP" sz="1600" b="1" dirty="0">
                <a:solidFill>
                  <a:srgbClr val="D74C77"/>
                </a:solidFill>
                <a:latin typeface="+mj-ea"/>
                <a:ea typeface="+mj-ea"/>
              </a:rPr>
              <a:t>Working software </a:t>
            </a:r>
            <a:r>
              <a:rPr lang="en-US" altLang="ja-JP" sz="1600" b="1" dirty="0">
                <a:solidFill>
                  <a:schemeClr val="tx1">
                    <a:lumMod val="75000"/>
                    <a:lumOff val="25000"/>
                  </a:schemeClr>
                </a:solidFill>
                <a:latin typeface="+mj-ea"/>
                <a:ea typeface="+mj-ea"/>
              </a:rPr>
              <a:t>is the primary measure of </a:t>
            </a:r>
            <a:r>
              <a:rPr lang="en-US" altLang="ja-JP" sz="1600" b="1" dirty="0">
                <a:solidFill>
                  <a:srgbClr val="D74C77"/>
                </a:solidFill>
                <a:latin typeface="+mj-ea"/>
                <a:ea typeface="+mj-ea"/>
              </a:rPr>
              <a:t>progress</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Agile processes promote sustainable development.</a:t>
            </a:r>
          </a:p>
          <a:p>
            <a:pPr algn="ctr"/>
            <a:r>
              <a:rPr lang="en-US" altLang="ja-JP" sz="1600" b="1" dirty="0">
                <a:solidFill>
                  <a:schemeClr val="tx1">
                    <a:lumMod val="75000"/>
                    <a:lumOff val="25000"/>
                  </a:schemeClr>
                </a:solidFill>
                <a:latin typeface="+mj-ea"/>
                <a:ea typeface="+mj-ea"/>
              </a:rPr>
              <a:t>The sponsors, developers, and users should be able to maintain a constant pace indefinitely.</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Continuous attention to technical excellence</a:t>
            </a:r>
          </a:p>
          <a:p>
            <a:pPr algn="ctr"/>
            <a:r>
              <a:rPr lang="en-US" altLang="ja-JP" sz="1600" b="1" dirty="0">
                <a:solidFill>
                  <a:schemeClr val="tx1">
                    <a:lumMod val="75000"/>
                    <a:lumOff val="25000"/>
                  </a:schemeClr>
                </a:solidFill>
                <a:latin typeface="+mj-ea"/>
                <a:ea typeface="+mj-ea"/>
              </a:rPr>
              <a:t>and good design enhances agility.</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Simplicity</a:t>
            </a:r>
            <a:r>
              <a:rPr lang="en-US" altLang="ja-JP" sz="1600" b="1" dirty="0">
                <a:solidFill>
                  <a:schemeClr val="tx1">
                    <a:lumMod val="75000"/>
                    <a:lumOff val="25000"/>
                  </a:schemeClr>
                </a:solidFill>
                <a:latin typeface="+mj-ea"/>
                <a:ea typeface="+mj-ea"/>
              </a:rPr>
              <a:t>— the art of maximizing the amount</a:t>
            </a:r>
          </a:p>
          <a:p>
            <a:pPr algn="ctr"/>
            <a:r>
              <a:rPr lang="en-US" altLang="ja-JP" sz="1600" b="1" dirty="0">
                <a:solidFill>
                  <a:schemeClr val="tx1">
                    <a:lumMod val="75000"/>
                    <a:lumOff val="25000"/>
                  </a:schemeClr>
                </a:solidFill>
                <a:latin typeface="+mj-ea"/>
                <a:ea typeface="+mj-ea"/>
              </a:rPr>
              <a:t>of work not done—is </a:t>
            </a:r>
            <a:r>
              <a:rPr lang="en-US" altLang="ja-JP" sz="1600" b="1" dirty="0">
                <a:solidFill>
                  <a:srgbClr val="D74C77"/>
                </a:solidFill>
                <a:latin typeface="+mj-ea"/>
                <a:ea typeface="+mj-ea"/>
              </a:rPr>
              <a:t>essential</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The best architectures, requirements, and designs</a:t>
            </a:r>
          </a:p>
          <a:p>
            <a:pPr algn="ctr"/>
            <a:r>
              <a:rPr lang="en-US" altLang="ja-JP" sz="1600" b="1" dirty="0">
                <a:solidFill>
                  <a:schemeClr val="tx1">
                    <a:lumMod val="75000"/>
                    <a:lumOff val="25000"/>
                  </a:schemeClr>
                </a:solidFill>
                <a:latin typeface="+mj-ea"/>
                <a:ea typeface="+mj-ea"/>
              </a:rPr>
              <a:t>emerge from </a:t>
            </a:r>
            <a:r>
              <a:rPr lang="en-US" altLang="ja-JP" sz="1600" b="1" dirty="0">
                <a:solidFill>
                  <a:srgbClr val="D74C77"/>
                </a:solidFill>
                <a:latin typeface="+mj-ea"/>
                <a:ea typeface="+mj-ea"/>
              </a:rPr>
              <a:t>self-organizing teams</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At </a:t>
            </a:r>
            <a:r>
              <a:rPr lang="en-US" altLang="ja-JP" sz="1600" b="1" dirty="0">
                <a:solidFill>
                  <a:srgbClr val="D74C77"/>
                </a:solidFill>
                <a:latin typeface="+mj-ea"/>
                <a:ea typeface="+mj-ea"/>
              </a:rPr>
              <a:t>regular intervals</a:t>
            </a:r>
            <a:r>
              <a:rPr lang="en-US" altLang="ja-JP" sz="1600" b="1" dirty="0">
                <a:solidFill>
                  <a:schemeClr val="tx1">
                    <a:lumMod val="75000"/>
                    <a:lumOff val="25000"/>
                  </a:schemeClr>
                </a:solidFill>
                <a:latin typeface="+mj-ea"/>
                <a:ea typeface="+mj-ea"/>
              </a:rPr>
              <a:t>, the team </a:t>
            </a:r>
            <a:r>
              <a:rPr lang="en-US" altLang="ja-JP" sz="1600" b="1" dirty="0">
                <a:solidFill>
                  <a:srgbClr val="D74C77"/>
                </a:solidFill>
                <a:latin typeface="+mj-ea"/>
                <a:ea typeface="+mj-ea"/>
              </a:rPr>
              <a:t>reflects</a:t>
            </a:r>
            <a:r>
              <a:rPr lang="en-US" altLang="ja-JP" sz="1600" b="1" dirty="0">
                <a:solidFill>
                  <a:schemeClr val="tx1">
                    <a:lumMod val="75000"/>
                    <a:lumOff val="25000"/>
                  </a:schemeClr>
                </a:solidFill>
                <a:latin typeface="+mj-ea"/>
                <a:ea typeface="+mj-ea"/>
              </a:rPr>
              <a:t> on </a:t>
            </a:r>
            <a:r>
              <a:rPr lang="en-US" altLang="ja-JP" sz="1600" b="1" dirty="0">
                <a:solidFill>
                  <a:srgbClr val="D74C77"/>
                </a:solidFill>
                <a:latin typeface="+mj-ea"/>
                <a:ea typeface="+mj-ea"/>
              </a:rPr>
              <a:t>how to become </a:t>
            </a:r>
          </a:p>
          <a:p>
            <a:pPr algn="ctr"/>
            <a:r>
              <a:rPr lang="en-US" altLang="ja-JP" sz="1600" b="1" dirty="0">
                <a:solidFill>
                  <a:srgbClr val="D74C77"/>
                </a:solidFill>
                <a:latin typeface="+mj-ea"/>
                <a:ea typeface="+mj-ea"/>
              </a:rPr>
              <a:t>more effective</a:t>
            </a:r>
            <a:r>
              <a:rPr lang="en-US" altLang="ja-JP" sz="1600" b="1" dirty="0">
                <a:solidFill>
                  <a:schemeClr val="tx1">
                    <a:lumMod val="75000"/>
                    <a:lumOff val="25000"/>
                  </a:schemeClr>
                </a:solidFill>
                <a:latin typeface="+mj-ea"/>
                <a:ea typeface="+mj-ea"/>
              </a:rPr>
              <a:t>,</a:t>
            </a:r>
          </a:p>
          <a:p>
            <a:pPr algn="ctr"/>
            <a:r>
              <a:rPr lang="en-US" altLang="ja-JP" sz="1600" dirty="0">
                <a:solidFill>
                  <a:schemeClr val="tx1">
                    <a:lumMod val="75000"/>
                    <a:lumOff val="25000"/>
                  </a:schemeClr>
                </a:solidFill>
                <a:latin typeface="+mj-ea"/>
                <a:ea typeface="+mj-ea"/>
              </a:rPr>
              <a:t>then </a:t>
            </a:r>
            <a:r>
              <a:rPr lang="en-US" altLang="ja-JP" sz="1600" b="1" dirty="0">
                <a:solidFill>
                  <a:schemeClr val="tx1">
                    <a:lumMod val="75000"/>
                    <a:lumOff val="25000"/>
                  </a:schemeClr>
                </a:solidFill>
                <a:latin typeface="+mj-ea"/>
                <a:ea typeface="+mj-ea"/>
              </a:rPr>
              <a:t>tunes and adjusts its behavior </a:t>
            </a:r>
            <a:r>
              <a:rPr lang="en-US" altLang="ja-JP" sz="1600" dirty="0">
                <a:solidFill>
                  <a:schemeClr val="tx1">
                    <a:lumMod val="75000"/>
                    <a:lumOff val="25000"/>
                  </a:schemeClr>
                </a:solidFill>
                <a:latin typeface="+mj-ea"/>
                <a:ea typeface="+mj-ea"/>
              </a:rPr>
              <a:t>accordingly.</a:t>
            </a: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1931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waterfall process </a:t>
            </a:r>
            <a:endParaRPr kumimoji="1" lang="ja-JP" altLang="en-US" dirty="0"/>
          </a:p>
        </p:txBody>
      </p:sp>
      <p:sp>
        <p:nvSpPr>
          <p:cNvPr id="3" name="角丸四角形 2"/>
          <p:cNvSpPr/>
          <p:nvPr/>
        </p:nvSpPr>
        <p:spPr>
          <a:xfrm>
            <a:off x="1403648" y="1660426"/>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Definitions of requirements</a:t>
            </a:r>
            <a:endParaRPr kumimoji="1" lang="en-US" altLang="ja-JP" dirty="0"/>
          </a:p>
        </p:txBody>
      </p:sp>
      <p:sp>
        <p:nvSpPr>
          <p:cNvPr id="4" name="角丸四角形 3"/>
          <p:cNvSpPr/>
          <p:nvPr/>
        </p:nvSpPr>
        <p:spPr>
          <a:xfrm>
            <a:off x="2195736"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External design	</a:t>
            </a:r>
            <a:endParaRPr kumimoji="1" lang="en-US" altLang="ja-JP" dirty="0"/>
          </a:p>
        </p:txBody>
      </p:sp>
      <p:sp>
        <p:nvSpPr>
          <p:cNvPr id="5" name="角丸四角形 4"/>
          <p:cNvSpPr/>
          <p:nvPr/>
        </p:nvSpPr>
        <p:spPr>
          <a:xfrm>
            <a:off x="2915816" y="4396730"/>
            <a:ext cx="1531639"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Internal design</a:t>
            </a:r>
            <a:endParaRPr kumimoji="1" lang="en-US" altLang="ja-JP" dirty="0"/>
          </a:p>
        </p:txBody>
      </p:sp>
      <p:sp>
        <p:nvSpPr>
          <p:cNvPr id="6" name="角丸四角形 5"/>
          <p:cNvSpPr/>
          <p:nvPr/>
        </p:nvSpPr>
        <p:spPr>
          <a:xfrm>
            <a:off x="3871440" y="5733256"/>
            <a:ext cx="2088232" cy="79208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Implementation and unit testing</a:t>
            </a:r>
            <a:endParaRPr kumimoji="1" lang="en-US" altLang="ja-JP" dirty="0"/>
          </a:p>
        </p:txBody>
      </p:sp>
      <p:sp>
        <p:nvSpPr>
          <p:cNvPr id="8" name="角丸四角形 7"/>
          <p:cNvSpPr/>
          <p:nvPr/>
        </p:nvSpPr>
        <p:spPr>
          <a:xfrm>
            <a:off x="5329460" y="4396730"/>
            <a:ext cx="1546796"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Integration testing</a:t>
            </a:r>
            <a:endParaRPr kumimoji="1" lang="en-US" altLang="ja-JP" dirty="0"/>
          </a:p>
        </p:txBody>
      </p:sp>
      <p:sp>
        <p:nvSpPr>
          <p:cNvPr id="9" name="角丸四角形 8"/>
          <p:cNvSpPr/>
          <p:nvPr/>
        </p:nvSpPr>
        <p:spPr>
          <a:xfrm>
            <a:off x="5776665"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System testing</a:t>
            </a:r>
            <a:endParaRPr kumimoji="1" lang="en-US" altLang="ja-JP" dirty="0"/>
          </a:p>
        </p:txBody>
      </p:sp>
      <p:sp>
        <p:nvSpPr>
          <p:cNvPr id="10" name="角丸四角形 9"/>
          <p:cNvSpPr/>
          <p:nvPr/>
        </p:nvSpPr>
        <p:spPr>
          <a:xfrm>
            <a:off x="6156176" y="1644621"/>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Acceptance testing</a:t>
            </a:r>
            <a:endParaRPr kumimoji="1" lang="en-US" altLang="ja-JP" dirty="0"/>
          </a:p>
        </p:txBody>
      </p:sp>
      <p:cxnSp>
        <p:nvCxnSpPr>
          <p:cNvPr id="13" name="直線矢印コネクタ 12"/>
          <p:cNvCxnSpPr>
            <a:stCxn id="3" idx="2"/>
            <a:endCxn id="4" idx="0"/>
          </p:cNvCxnSpPr>
          <p:nvPr/>
        </p:nvCxnSpPr>
        <p:spPr>
          <a:xfrm>
            <a:off x="2303748" y="2452514"/>
            <a:ext cx="657808"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4" idx="2"/>
            <a:endCxn id="5" idx="0"/>
          </p:cNvCxnSpPr>
          <p:nvPr/>
        </p:nvCxnSpPr>
        <p:spPr>
          <a:xfrm>
            <a:off x="2961556" y="3820666"/>
            <a:ext cx="720080"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5" idx="2"/>
          </p:cNvCxnSpPr>
          <p:nvPr/>
        </p:nvCxnSpPr>
        <p:spPr>
          <a:xfrm>
            <a:off x="3681636" y="5188818"/>
            <a:ext cx="716128" cy="544438"/>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8" idx="2"/>
          </p:cNvCxnSpPr>
          <p:nvPr/>
        </p:nvCxnSpPr>
        <p:spPr>
          <a:xfrm flipV="1">
            <a:off x="5624536" y="5188818"/>
            <a:ext cx="478322" cy="586586"/>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8" idx="0"/>
            <a:endCxn id="9" idx="2"/>
          </p:cNvCxnSpPr>
          <p:nvPr/>
        </p:nvCxnSpPr>
        <p:spPr>
          <a:xfrm flipV="1">
            <a:off x="6102858" y="3820666"/>
            <a:ext cx="439627"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0"/>
            <a:endCxn id="10" idx="2"/>
          </p:cNvCxnSpPr>
          <p:nvPr/>
        </p:nvCxnSpPr>
        <p:spPr>
          <a:xfrm flipV="1">
            <a:off x="6542485" y="2436709"/>
            <a:ext cx="513791" cy="591869"/>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3" idx="3"/>
            <a:endCxn id="10" idx="1"/>
          </p:cNvCxnSpPr>
          <p:nvPr/>
        </p:nvCxnSpPr>
        <p:spPr>
          <a:xfrm flipV="1">
            <a:off x="3203848" y="2040665"/>
            <a:ext cx="2952328" cy="15805"/>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4" idx="3"/>
            <a:endCxn id="9" idx="1"/>
          </p:cNvCxnSpPr>
          <p:nvPr/>
        </p:nvCxnSpPr>
        <p:spPr>
          <a:xfrm>
            <a:off x="3727375" y="3424622"/>
            <a:ext cx="2049290"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3"/>
            <a:endCxn id="8" idx="1"/>
          </p:cNvCxnSpPr>
          <p:nvPr/>
        </p:nvCxnSpPr>
        <p:spPr>
          <a:xfrm>
            <a:off x="4447455" y="4792774"/>
            <a:ext cx="882005"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44295" y="1196752"/>
            <a:ext cx="6286914" cy="400110"/>
          </a:xfrm>
          <a:prstGeom prst="rect">
            <a:avLst/>
          </a:prstGeom>
          <a:noFill/>
        </p:spPr>
        <p:txBody>
          <a:bodyPr wrap="none" rtlCol="0">
            <a:spAutoFit/>
          </a:bodyPr>
          <a:lstStyle/>
          <a:p>
            <a:r>
              <a:rPr lang="en-US" altLang="ja-JP" sz="2000" b="1" dirty="0">
                <a:solidFill>
                  <a:schemeClr val="tx1">
                    <a:lumMod val="75000"/>
                    <a:lumOff val="25000"/>
                  </a:schemeClr>
                </a:solidFill>
                <a:latin typeface="+mj-ea"/>
                <a:ea typeface="+mj-ea"/>
              </a:rPr>
              <a:t>The familiar V-Model development </a:t>
            </a:r>
            <a:r>
              <a:rPr lang="en-US" altLang="ja-JP" sz="2000" b="1" dirty="0" err="1">
                <a:solidFill>
                  <a:schemeClr val="tx1">
                    <a:lumMod val="75000"/>
                    <a:lumOff val="25000"/>
                  </a:schemeClr>
                </a:solidFill>
                <a:latin typeface="+mj-ea"/>
                <a:ea typeface="+mj-ea"/>
              </a:rPr>
              <a:t>processse</a:t>
            </a:r>
            <a:endParaRPr kumimoji="1" lang="ja-JP" altLang="en-US" sz="20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844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18170"/>
            <a:ext cx="8156375" cy="388635"/>
          </a:xfrm>
        </p:spPr>
        <p:txBody>
          <a:bodyPr/>
          <a:lstStyle/>
          <a:p>
            <a:r>
              <a:rPr lang="en-US" altLang="ja-JP" dirty="0"/>
              <a:t>Differences in process between agile development and waterfall model </a:t>
            </a:r>
            <a:endParaRPr lang="ja-JP" altLang="en-US" dirty="0"/>
          </a:p>
        </p:txBody>
      </p:sp>
      <p:sp>
        <p:nvSpPr>
          <p:cNvPr id="4" name="角丸四角形 3"/>
          <p:cNvSpPr/>
          <p:nvPr/>
        </p:nvSpPr>
        <p:spPr>
          <a:xfrm>
            <a:off x="709933" y="1916832"/>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Definitions of requirements</a:t>
            </a:r>
          </a:p>
        </p:txBody>
      </p:sp>
      <p:sp>
        <p:nvSpPr>
          <p:cNvPr id="5" name="角丸四角形 4"/>
          <p:cNvSpPr/>
          <p:nvPr/>
        </p:nvSpPr>
        <p:spPr>
          <a:xfrm>
            <a:off x="727529" y="3760702"/>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Implementation</a:t>
            </a:r>
            <a:endParaRPr kumimoji="1" lang="en-US" altLang="ja-JP" dirty="0"/>
          </a:p>
        </p:txBody>
      </p:sp>
      <p:sp>
        <p:nvSpPr>
          <p:cNvPr id="6" name="角丸四角形 5"/>
          <p:cNvSpPr/>
          <p:nvPr/>
        </p:nvSpPr>
        <p:spPr>
          <a:xfrm>
            <a:off x="727530" y="4682637"/>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Testing</a:t>
            </a:r>
            <a:endParaRPr kumimoji="1" lang="en-US" altLang="ja-JP" dirty="0"/>
          </a:p>
        </p:txBody>
      </p:sp>
      <p:pic>
        <p:nvPicPr>
          <p:cNvPr id="20"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42" y="5604575"/>
            <a:ext cx="926935"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p:cNvCxnSpPr/>
          <p:nvPr/>
        </p:nvCxnSpPr>
        <p:spPr>
          <a:xfrm>
            <a:off x="491730" y="1844824"/>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a:cxnSpLocks/>
          </p:cNvCxnSpPr>
          <p:nvPr/>
        </p:nvCxnSpPr>
        <p:spPr>
          <a:xfrm>
            <a:off x="395536" y="1510518"/>
            <a:ext cx="799288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23678" y="1558906"/>
            <a:ext cx="936104"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cxnSp>
        <p:nvCxnSpPr>
          <p:cNvPr id="32" name="直線コネクタ 31"/>
          <p:cNvCxnSpPr/>
          <p:nvPr/>
        </p:nvCxnSpPr>
        <p:spPr>
          <a:xfrm>
            <a:off x="2238416" y="1124744"/>
            <a:ext cx="0" cy="488226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角丸四角形 34"/>
          <p:cNvSpPr/>
          <p:nvPr/>
        </p:nvSpPr>
        <p:spPr>
          <a:xfrm>
            <a:off x="709933" y="283876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Design</a:t>
            </a:r>
          </a:p>
        </p:txBody>
      </p:sp>
      <p:sp>
        <p:nvSpPr>
          <p:cNvPr id="36" name="フローチャート : 他ページ結合子 35"/>
          <p:cNvSpPr/>
          <p:nvPr/>
        </p:nvSpPr>
        <p:spPr>
          <a:xfrm>
            <a:off x="1115529" y="256982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フローチャート : 他ページ結合子 36"/>
          <p:cNvSpPr/>
          <p:nvPr/>
        </p:nvSpPr>
        <p:spPr>
          <a:xfrm>
            <a:off x="1115529" y="441369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フローチャート : 他ページ結合子 37"/>
          <p:cNvSpPr/>
          <p:nvPr/>
        </p:nvSpPr>
        <p:spPr>
          <a:xfrm>
            <a:off x="1115529" y="349176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フローチャート : 他ページ結合子 38"/>
          <p:cNvSpPr/>
          <p:nvPr/>
        </p:nvSpPr>
        <p:spPr>
          <a:xfrm>
            <a:off x="1115529" y="533563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565458" y="1146230"/>
            <a:ext cx="1672958" cy="338554"/>
          </a:xfrm>
          <a:prstGeom prst="rect">
            <a:avLst/>
          </a:prstGeom>
          <a:noFill/>
        </p:spPr>
        <p:txBody>
          <a:bodyPr wrap="none" rtlCol="0">
            <a:spAutoFit/>
          </a:bodyPr>
          <a:lstStyle/>
          <a:p>
            <a:r>
              <a:rPr lang="en-US" altLang="ja-JP" sz="1600" dirty="0">
                <a:solidFill>
                  <a:schemeClr val="tx1">
                    <a:lumMod val="75000"/>
                    <a:lumOff val="25000"/>
                  </a:schemeClr>
                </a:solidFill>
              </a:rPr>
              <a:t>Waterfall model</a:t>
            </a:r>
            <a:endParaRPr kumimoji="1" lang="ja-JP" altLang="en-US" sz="1600" dirty="0">
              <a:solidFill>
                <a:schemeClr val="tx1">
                  <a:lumMod val="75000"/>
                  <a:lumOff val="25000"/>
                </a:schemeClr>
              </a:solidFill>
            </a:endParaRPr>
          </a:p>
        </p:txBody>
      </p:sp>
      <p:sp>
        <p:nvSpPr>
          <p:cNvPr id="41" name="テキスト ボックス 40"/>
          <p:cNvSpPr txBox="1"/>
          <p:nvPr/>
        </p:nvSpPr>
        <p:spPr>
          <a:xfrm>
            <a:off x="5792813" y="1124744"/>
            <a:ext cx="2019547" cy="338554"/>
          </a:xfrm>
          <a:prstGeom prst="rect">
            <a:avLst/>
          </a:prstGeom>
          <a:noFill/>
        </p:spPr>
        <p:txBody>
          <a:bodyPr wrap="square" rtlCol="0">
            <a:spAutoFit/>
          </a:bodyPr>
          <a:lstStyle/>
          <a:p>
            <a:r>
              <a:rPr lang="en-US" altLang="ja-JP" sz="1600" dirty="0">
                <a:solidFill>
                  <a:schemeClr val="tx1">
                    <a:lumMod val="75000"/>
                    <a:lumOff val="25000"/>
                  </a:schemeClr>
                </a:solidFill>
              </a:rPr>
              <a:t>Agile development</a:t>
            </a:r>
            <a:endParaRPr kumimoji="1" lang="ja-JP" altLang="en-US" sz="1600" dirty="0">
              <a:solidFill>
                <a:schemeClr val="tx1">
                  <a:lumMod val="75000"/>
                  <a:lumOff val="25000"/>
                </a:schemeClr>
              </a:solidFill>
            </a:endParaRPr>
          </a:p>
        </p:txBody>
      </p:sp>
      <p:sp>
        <p:nvSpPr>
          <p:cNvPr id="42" name="角丸四角形 41"/>
          <p:cNvSpPr/>
          <p:nvPr/>
        </p:nvSpPr>
        <p:spPr>
          <a:xfrm>
            <a:off x="3931502" y="191380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3" name="角丸四角形 42"/>
          <p:cNvSpPr/>
          <p:nvPr/>
        </p:nvSpPr>
        <p:spPr>
          <a:xfrm>
            <a:off x="5456322" y="190542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44" name="角丸四角形 43"/>
          <p:cNvSpPr/>
          <p:nvPr/>
        </p:nvSpPr>
        <p:spPr>
          <a:xfrm>
            <a:off x="7003826" y="190542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5" name="角丸四角形 44"/>
          <p:cNvSpPr/>
          <p:nvPr/>
        </p:nvSpPr>
        <p:spPr>
          <a:xfrm>
            <a:off x="2393601" y="191380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endParaRPr kumimoji="1" lang="en-US" altLang="ja-JP" sz="1000" dirty="0"/>
          </a:p>
        </p:txBody>
      </p:sp>
      <p:sp>
        <p:nvSpPr>
          <p:cNvPr id="46" name="右矢印 45"/>
          <p:cNvSpPr/>
          <p:nvPr/>
        </p:nvSpPr>
        <p:spPr>
          <a:xfrm>
            <a:off x="3411126"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5013690"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a:off x="6503939" y="203398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3944078" y="285293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0" name="角丸四角形 49"/>
          <p:cNvSpPr/>
          <p:nvPr/>
        </p:nvSpPr>
        <p:spPr>
          <a:xfrm>
            <a:off x="5468898" y="284455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51" name="角丸四角形 50"/>
          <p:cNvSpPr/>
          <p:nvPr/>
        </p:nvSpPr>
        <p:spPr>
          <a:xfrm>
            <a:off x="7016402" y="284455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2" name="角丸四角形 51"/>
          <p:cNvSpPr/>
          <p:nvPr/>
        </p:nvSpPr>
        <p:spPr>
          <a:xfrm>
            <a:off x="2406177" y="285293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p>
        </p:txBody>
      </p:sp>
      <p:sp>
        <p:nvSpPr>
          <p:cNvPr id="53" name="右矢印 52"/>
          <p:cNvSpPr/>
          <p:nvPr/>
        </p:nvSpPr>
        <p:spPr>
          <a:xfrm>
            <a:off x="3423702"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右矢印 53"/>
          <p:cNvSpPr/>
          <p:nvPr/>
        </p:nvSpPr>
        <p:spPr>
          <a:xfrm>
            <a:off x="5026266"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 name="右矢印 54"/>
          <p:cNvSpPr/>
          <p:nvPr/>
        </p:nvSpPr>
        <p:spPr>
          <a:xfrm>
            <a:off x="6516515" y="297311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角丸四角形 55"/>
          <p:cNvSpPr/>
          <p:nvPr/>
        </p:nvSpPr>
        <p:spPr>
          <a:xfrm>
            <a:off x="3931502" y="3789039"/>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7" name="角丸四角形 56"/>
          <p:cNvSpPr/>
          <p:nvPr/>
        </p:nvSpPr>
        <p:spPr>
          <a:xfrm>
            <a:off x="5456322" y="3780654"/>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58" name="角丸四角形 57"/>
          <p:cNvSpPr/>
          <p:nvPr/>
        </p:nvSpPr>
        <p:spPr>
          <a:xfrm>
            <a:off x="7003826" y="3780654"/>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9" name="角丸四角形 58"/>
          <p:cNvSpPr/>
          <p:nvPr/>
        </p:nvSpPr>
        <p:spPr>
          <a:xfrm>
            <a:off x="2393601" y="3789039"/>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endParaRPr lang="en-US" altLang="ja-JP" sz="1200" dirty="0"/>
          </a:p>
        </p:txBody>
      </p:sp>
      <p:sp>
        <p:nvSpPr>
          <p:cNvPr id="60" name="右矢印 59"/>
          <p:cNvSpPr/>
          <p:nvPr/>
        </p:nvSpPr>
        <p:spPr>
          <a:xfrm>
            <a:off x="3411126"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a:off x="5013690"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61"/>
          <p:cNvSpPr/>
          <p:nvPr/>
        </p:nvSpPr>
        <p:spPr>
          <a:xfrm>
            <a:off x="6503939" y="3909223"/>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角丸四角形 62"/>
          <p:cNvSpPr/>
          <p:nvPr/>
        </p:nvSpPr>
        <p:spPr>
          <a:xfrm>
            <a:off x="3944078" y="4725143"/>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64" name="角丸四角形 63"/>
          <p:cNvSpPr/>
          <p:nvPr/>
        </p:nvSpPr>
        <p:spPr>
          <a:xfrm>
            <a:off x="5468898" y="4716758"/>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65" name="角丸四角形 64"/>
          <p:cNvSpPr/>
          <p:nvPr/>
        </p:nvSpPr>
        <p:spPr>
          <a:xfrm>
            <a:off x="7016402" y="4716758"/>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66" name="角丸四角形 65"/>
          <p:cNvSpPr/>
          <p:nvPr/>
        </p:nvSpPr>
        <p:spPr>
          <a:xfrm>
            <a:off x="2406177" y="4725143"/>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p>
        </p:txBody>
      </p:sp>
      <p:sp>
        <p:nvSpPr>
          <p:cNvPr id="67" name="右矢印 66"/>
          <p:cNvSpPr/>
          <p:nvPr/>
        </p:nvSpPr>
        <p:spPr>
          <a:xfrm>
            <a:off x="3423702"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67"/>
          <p:cNvSpPr/>
          <p:nvPr/>
        </p:nvSpPr>
        <p:spPr>
          <a:xfrm>
            <a:off x="5026266"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a:off x="6516515" y="4845327"/>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角丸四角形 69"/>
          <p:cNvSpPr/>
          <p:nvPr/>
        </p:nvSpPr>
        <p:spPr>
          <a:xfrm>
            <a:off x="2371188" y="1813408"/>
            <a:ext cx="6665306" cy="96600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角丸四角形 70"/>
          <p:cNvSpPr/>
          <p:nvPr/>
        </p:nvSpPr>
        <p:spPr>
          <a:xfrm>
            <a:off x="2378363" y="2779414"/>
            <a:ext cx="6665306" cy="91157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角丸四角形 71"/>
          <p:cNvSpPr/>
          <p:nvPr/>
        </p:nvSpPr>
        <p:spPr>
          <a:xfrm>
            <a:off x="2378363" y="3703357"/>
            <a:ext cx="6665306" cy="90235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402128" y="4629043"/>
            <a:ext cx="6665306" cy="94253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1822789"/>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2766644"/>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3688465"/>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4638852"/>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4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64928"/>
            <a:ext cx="7220271" cy="360040"/>
          </a:xfrm>
        </p:spPr>
        <p:txBody>
          <a:bodyPr/>
          <a:lstStyle/>
          <a:p>
            <a:r>
              <a:rPr lang="en-US" altLang="ja-JP" dirty="0"/>
              <a:t>Differences in process between agile development and waterfall model</a:t>
            </a:r>
            <a:endParaRPr kumimoji="1" lang="ja-JP" altLang="en-US" dirty="0"/>
          </a:p>
        </p:txBody>
      </p:sp>
      <p:sp>
        <p:nvSpPr>
          <p:cNvPr id="4" name="正方形/長方形 3"/>
          <p:cNvSpPr/>
          <p:nvPr/>
        </p:nvSpPr>
        <p:spPr>
          <a:xfrm>
            <a:off x="5154853" y="6334218"/>
            <a:ext cx="3521602" cy="276999"/>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Source: Scaling Software Agility </a:t>
            </a:r>
            <a:endParaRPr lang="ja-JP" altLang="en-US" sz="1200" dirty="0">
              <a:solidFill>
                <a:schemeClr val="tx1">
                  <a:lumMod val="75000"/>
                  <a:lumOff val="25000"/>
                </a:schemeClr>
              </a:solidFill>
              <a:latin typeface="+mj-ea"/>
              <a:ea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797710662"/>
              </p:ext>
            </p:extLst>
          </p:nvPr>
        </p:nvGraphicFramePr>
        <p:xfrm>
          <a:off x="539552" y="1166481"/>
          <a:ext cx="7992888" cy="5120640"/>
        </p:xfrm>
        <a:graphic>
          <a:graphicData uri="http://schemas.openxmlformats.org/drawingml/2006/table">
            <a:tbl>
              <a:tblPr firstRow="1" bandRow="1">
                <a:tableStyleId>{00A15C55-8517-42AA-B614-E9B94910E393}</a:tableStyleId>
              </a:tblPr>
              <a:tblGrid>
                <a:gridCol w="1872208">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731520">
                <a:tc>
                  <a:txBody>
                    <a:bodyPr/>
                    <a:lstStyle/>
                    <a:p>
                      <a:pPr algn="l"/>
                      <a:r>
                        <a:rPr kumimoji="1" lang="en-US" altLang="ja-JP" sz="1600" dirty="0"/>
                        <a:t>Process</a:t>
                      </a:r>
                      <a:endParaRPr kumimoji="1" lang="ja-JP" altLang="en-US" sz="1600" dirty="0"/>
                    </a:p>
                  </a:txBody>
                  <a:tcPr anchor="ctr"/>
                </a:tc>
                <a:tc>
                  <a:txBody>
                    <a:bodyPr/>
                    <a:lstStyle/>
                    <a:p>
                      <a:pPr algn="l"/>
                      <a:r>
                        <a:rPr kumimoji="1" lang="en-US" altLang="ja-JP" sz="1600" dirty="0"/>
                        <a:t>Waterfall model</a:t>
                      </a:r>
                      <a:endParaRPr kumimoji="1" lang="ja-JP" altLang="en-US" sz="1600" dirty="0"/>
                    </a:p>
                  </a:txBody>
                  <a:tcPr anchor="ctr"/>
                </a:tc>
                <a:tc>
                  <a:txBody>
                    <a:bodyPr/>
                    <a:lstStyle/>
                    <a:p>
                      <a:pPr algn="l"/>
                      <a:r>
                        <a:rPr kumimoji="1" lang="en-US" altLang="ja-JP" sz="1600" dirty="0"/>
                        <a:t>Agile development</a:t>
                      </a:r>
                      <a:endParaRPr kumimoji="1" lang="ja-JP" altLang="en-US" sz="1600" dirty="0"/>
                    </a:p>
                  </a:txBody>
                  <a:tcPr anchor="ctr"/>
                </a:tc>
                <a:extLst>
                  <a:ext uri="{0D108BD9-81ED-4DB2-BD59-A6C34878D82A}">
                    <a16:rowId xmlns:a16="http://schemas.microsoft.com/office/drawing/2014/main" val="10000"/>
                  </a:ext>
                </a:extLst>
              </a:tr>
              <a:tr h="731520">
                <a:tc>
                  <a:txBody>
                    <a:bodyPr/>
                    <a:lstStyle/>
                    <a:p>
                      <a:r>
                        <a:rPr kumimoji="1" lang="en-US" altLang="ja-JP" sz="1600" b="1" dirty="0">
                          <a:solidFill>
                            <a:schemeClr val="tx1">
                              <a:lumMod val="65000"/>
                              <a:lumOff val="35000"/>
                            </a:schemeClr>
                          </a:solidFill>
                        </a:rPr>
                        <a:t>Measurement of success</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Whether processes were executed according to plan.</a:t>
                      </a:r>
                    </a:p>
                    <a:p>
                      <a:r>
                        <a:rPr kumimoji="1" lang="en-US" altLang="ja-JP" sz="1400" dirty="0">
                          <a:solidFill>
                            <a:schemeClr val="tx1">
                              <a:lumMod val="65000"/>
                              <a:lumOff val="35000"/>
                            </a:schemeClr>
                          </a:solidFill>
                        </a:rPr>
                        <a:t>Measurement by QCD.</a:t>
                      </a:r>
                    </a:p>
                  </a:txBody>
                  <a:tcPr anchor="ctr"/>
                </a:tc>
                <a:tc>
                  <a:txBody>
                    <a:bodyPr/>
                    <a:lstStyle/>
                    <a:p>
                      <a:r>
                        <a:rPr kumimoji="1" lang="en-US" altLang="ja-JP" sz="1400" dirty="0">
                          <a:solidFill>
                            <a:schemeClr val="tx1">
                              <a:lumMod val="65000"/>
                              <a:lumOff val="35000"/>
                            </a:schemeClr>
                          </a:solidFill>
                        </a:rPr>
                        <a:t>Adapting to change.</a:t>
                      </a:r>
                    </a:p>
                    <a:p>
                      <a:r>
                        <a:rPr kumimoji="1" lang="en-US" altLang="ja-JP" sz="1400" dirty="0">
                          <a:solidFill>
                            <a:schemeClr val="tx1">
                              <a:lumMod val="65000"/>
                              <a:lumOff val="35000"/>
                            </a:schemeClr>
                          </a:solidFill>
                        </a:rPr>
                        <a:t>Customer satisfaction.</a:t>
                      </a:r>
                    </a:p>
                    <a:p>
                      <a:r>
                        <a:rPr kumimoji="1" lang="en-US" altLang="ja-JP" sz="1400" dirty="0">
                          <a:solidFill>
                            <a:schemeClr val="tx1">
                              <a:lumMod val="65000"/>
                              <a:lumOff val="35000"/>
                            </a:schemeClr>
                          </a:solidFill>
                        </a:rPr>
                        <a:t>Greater competitive advantage.</a:t>
                      </a:r>
                    </a:p>
                  </a:txBody>
                  <a:tcPr anchor="ctr"/>
                </a:tc>
                <a:extLst>
                  <a:ext uri="{0D108BD9-81ED-4DB2-BD59-A6C34878D82A}">
                    <a16:rowId xmlns:a16="http://schemas.microsoft.com/office/drawing/2014/main" val="10001"/>
                  </a:ext>
                </a:extLst>
              </a:tr>
              <a:tr h="731520">
                <a:tc>
                  <a:txBody>
                    <a:bodyPr/>
                    <a:lstStyle/>
                    <a:p>
                      <a:r>
                        <a:rPr kumimoji="1" lang="en-US" altLang="ja-JP" sz="1600" b="1" dirty="0">
                          <a:solidFill>
                            <a:schemeClr val="tx1">
                              <a:lumMod val="65000"/>
                              <a:lumOff val="35000"/>
                            </a:schemeClr>
                          </a:solidFill>
                        </a:rPr>
                        <a:t>Management</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Directive orders</a:t>
                      </a:r>
                    </a:p>
                    <a:p>
                      <a:r>
                        <a:rPr kumimoji="1" lang="en-US" altLang="ja-JP" sz="1400" dirty="0">
                          <a:solidFill>
                            <a:schemeClr val="tx1">
                              <a:lumMod val="65000"/>
                              <a:lumOff val="35000"/>
                            </a:schemeClr>
                          </a:solidFill>
                        </a:rPr>
                        <a:t>Top-down</a:t>
                      </a:r>
                    </a:p>
                  </a:txBody>
                  <a:tcPr anchor="ctr"/>
                </a:tc>
                <a:tc>
                  <a:txBody>
                    <a:bodyPr/>
                    <a:lstStyle/>
                    <a:p>
                      <a:r>
                        <a:rPr kumimoji="1" lang="en-US" altLang="ja-JP" sz="1400" dirty="0">
                          <a:solidFill>
                            <a:schemeClr val="tx1">
                              <a:lumMod val="65000"/>
                              <a:lumOff val="35000"/>
                            </a:schemeClr>
                          </a:solidFill>
                        </a:rPr>
                        <a:t>Servant leadership</a:t>
                      </a:r>
                    </a:p>
                    <a:p>
                      <a:r>
                        <a:rPr kumimoji="1" lang="en-US" altLang="ja-JP" sz="1400" dirty="0">
                          <a:solidFill>
                            <a:schemeClr val="tx1">
                              <a:lumMod val="65000"/>
                              <a:lumOff val="35000"/>
                            </a:schemeClr>
                          </a:solidFill>
                        </a:rPr>
                        <a:t>Flat</a:t>
                      </a:r>
                    </a:p>
                  </a:txBody>
                  <a:tcPr anchor="ctr"/>
                </a:tc>
                <a:extLst>
                  <a:ext uri="{0D108BD9-81ED-4DB2-BD59-A6C34878D82A}">
                    <a16:rowId xmlns:a16="http://schemas.microsoft.com/office/drawing/2014/main" val="10002"/>
                  </a:ext>
                </a:extLst>
              </a:tr>
              <a:tr h="731520">
                <a:tc>
                  <a:txBody>
                    <a:bodyPr/>
                    <a:lstStyle/>
                    <a:p>
                      <a:r>
                        <a:rPr kumimoji="1" lang="en-US" altLang="ja-JP" sz="1600" b="1" dirty="0">
                          <a:solidFill>
                            <a:schemeClr val="tx1">
                              <a:lumMod val="65000"/>
                              <a:lumOff val="35000"/>
                            </a:schemeClr>
                          </a:solidFill>
                        </a:rPr>
                        <a:t>Plan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scope.</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schedule.</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3"/>
                  </a:ext>
                </a:extLst>
              </a:tr>
              <a:tr h="731520">
                <a:tc>
                  <a:txBody>
                    <a:bodyPr/>
                    <a:lstStyle/>
                    <a:p>
                      <a:r>
                        <a:rPr kumimoji="1" lang="en-US" altLang="ja-JP" sz="1600" b="1" dirty="0">
                          <a:solidFill>
                            <a:schemeClr val="tx1">
                              <a:lumMod val="65000"/>
                              <a:lumOff val="35000"/>
                            </a:schemeClr>
                          </a:solidFill>
                        </a:rPr>
                        <a:t>Requirements and design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Requirements identified first.</a:t>
                      </a:r>
                    </a:p>
                    <a:p>
                      <a:r>
                        <a:rPr kumimoji="1" lang="en-US" altLang="ja-JP" sz="1400" dirty="0">
                          <a:solidFill>
                            <a:schemeClr val="tx1">
                              <a:lumMod val="65000"/>
                              <a:lumOff val="35000"/>
                            </a:schemeClr>
                          </a:solidFill>
                        </a:rPr>
                        <a:t>All requirements designed.</a:t>
                      </a:r>
                    </a:p>
                  </a:txBody>
                  <a:tcPr anchor="ctr"/>
                </a:tc>
                <a:tc>
                  <a:txBody>
                    <a:bodyPr/>
                    <a:lstStyle/>
                    <a:p>
                      <a:r>
                        <a:rPr kumimoji="1" lang="en-US" altLang="ja-JP" sz="1400" dirty="0">
                          <a:solidFill>
                            <a:schemeClr val="tx1">
                              <a:lumMod val="65000"/>
                              <a:lumOff val="35000"/>
                            </a:schemeClr>
                          </a:solidFill>
                        </a:rPr>
                        <a:t>Requirements received continuously.</a:t>
                      </a:r>
                    </a:p>
                    <a:p>
                      <a:r>
                        <a:rPr kumimoji="1" lang="en-US" altLang="ja-JP" sz="1400" dirty="0">
                          <a:solidFill>
                            <a:schemeClr val="tx1">
                              <a:lumMod val="65000"/>
                              <a:lumOff val="35000"/>
                            </a:schemeClr>
                          </a:solidFill>
                        </a:rPr>
                        <a:t>Designed at the necessary timing.</a:t>
                      </a:r>
                    </a:p>
                  </a:txBody>
                  <a:tcPr anchor="ctr"/>
                </a:tc>
                <a:extLst>
                  <a:ext uri="{0D108BD9-81ED-4DB2-BD59-A6C34878D82A}">
                    <a16:rowId xmlns:a16="http://schemas.microsoft.com/office/drawing/2014/main" val="10004"/>
                  </a:ext>
                </a:extLst>
              </a:tr>
              <a:tr h="731520">
                <a:tc>
                  <a:txBody>
                    <a:bodyPr/>
                    <a:lstStyle/>
                    <a:p>
                      <a:r>
                        <a:rPr kumimoji="1" lang="en-US" altLang="ja-JP" sz="1600" b="1" dirty="0">
                          <a:solidFill>
                            <a:schemeClr val="tx1">
                              <a:lumMod val="65000"/>
                              <a:lumOff val="35000"/>
                            </a:schemeClr>
                          </a:solidFill>
                        </a:rPr>
                        <a:t>Implementation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All functions developed simultaneously. </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Functions developed in order of priority. </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5"/>
                  </a:ext>
                </a:extLst>
              </a:tr>
              <a:tr h="731520">
                <a:tc>
                  <a:txBody>
                    <a:bodyPr/>
                    <a:lstStyle/>
                    <a:p>
                      <a:r>
                        <a:rPr kumimoji="1" lang="en-US" altLang="ja-JP" sz="1600" b="1" dirty="0">
                          <a:solidFill>
                            <a:schemeClr val="tx1">
                              <a:lumMod val="65000"/>
                              <a:lumOff val="35000"/>
                            </a:schemeClr>
                          </a:solidFill>
                        </a:rPr>
                        <a:t>Testing and QA</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Done at end.</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Testing done continuously from beginning.</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631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220271" cy="354019"/>
          </a:xfrm>
        </p:spPr>
        <p:txBody>
          <a:bodyPr/>
          <a:lstStyle/>
          <a:p>
            <a:r>
              <a:rPr lang="en-US" altLang="ja-JP" dirty="0"/>
              <a:t>Relationship between agile and Scrum</a:t>
            </a:r>
            <a:endParaRPr kumimoji="1" lang="ja-JP" altLang="en-US" b="1" dirty="0"/>
          </a:p>
        </p:txBody>
      </p:sp>
      <p:sp>
        <p:nvSpPr>
          <p:cNvPr id="3" name="円/楕円 2"/>
          <p:cNvSpPr/>
          <p:nvPr/>
        </p:nvSpPr>
        <p:spPr>
          <a:xfrm>
            <a:off x="1050129" y="2060848"/>
            <a:ext cx="4464496" cy="446449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2901005" y="2204864"/>
            <a:ext cx="936104" cy="369332"/>
          </a:xfrm>
          <a:prstGeom prst="rect">
            <a:avLst/>
          </a:prstGeom>
          <a:noFill/>
        </p:spPr>
        <p:txBody>
          <a:bodyPr wrap="square" rtlCol="0">
            <a:spAutoFit/>
          </a:bodyPr>
          <a:lstStyle/>
          <a:p>
            <a:r>
              <a:rPr kumimoji="1" lang="en-US" altLang="ja-JP" b="1" dirty="0">
                <a:solidFill>
                  <a:schemeClr val="bg1"/>
                </a:solidFill>
              </a:rPr>
              <a:t>Agile</a:t>
            </a:r>
            <a:endParaRPr kumimoji="1" lang="ja-JP" altLang="en-US" b="1" dirty="0">
              <a:solidFill>
                <a:schemeClr val="bg1"/>
              </a:solidFill>
            </a:endParaRPr>
          </a:p>
        </p:txBody>
      </p:sp>
      <p:sp>
        <p:nvSpPr>
          <p:cNvPr id="8" name="円/楕円 7"/>
          <p:cNvSpPr/>
          <p:nvPr/>
        </p:nvSpPr>
        <p:spPr>
          <a:xfrm>
            <a:off x="3498401" y="3001794"/>
            <a:ext cx="1152128" cy="115212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円/楕円 5"/>
          <p:cNvSpPr/>
          <p:nvPr/>
        </p:nvSpPr>
        <p:spPr>
          <a:xfrm>
            <a:off x="1482177" y="2657108"/>
            <a:ext cx="2117576" cy="211757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2072913" y="3531230"/>
            <a:ext cx="936104" cy="369332"/>
          </a:xfrm>
          <a:prstGeom prst="rect">
            <a:avLst/>
          </a:prstGeom>
          <a:noFill/>
        </p:spPr>
        <p:txBody>
          <a:bodyPr wrap="square" rtlCol="0">
            <a:spAutoFit/>
          </a:bodyPr>
          <a:lstStyle/>
          <a:p>
            <a:r>
              <a:rPr kumimoji="1" lang="en-US" altLang="ja-JP" b="1" dirty="0">
                <a:solidFill>
                  <a:schemeClr val="bg1"/>
                </a:solidFill>
              </a:rPr>
              <a:t>Scrum</a:t>
            </a:r>
            <a:endParaRPr kumimoji="1" lang="ja-JP" altLang="en-US" b="1" dirty="0">
              <a:solidFill>
                <a:schemeClr val="bg1"/>
              </a:solidFill>
            </a:endParaRPr>
          </a:p>
        </p:txBody>
      </p:sp>
      <p:sp>
        <p:nvSpPr>
          <p:cNvPr id="9" name="テキスト ボックス 8"/>
          <p:cNvSpPr txBox="1"/>
          <p:nvPr/>
        </p:nvSpPr>
        <p:spPr>
          <a:xfrm>
            <a:off x="3781913" y="3393192"/>
            <a:ext cx="585104" cy="369332"/>
          </a:xfrm>
          <a:prstGeom prst="rect">
            <a:avLst/>
          </a:prstGeom>
          <a:noFill/>
        </p:spPr>
        <p:txBody>
          <a:bodyPr wrap="square" rtlCol="0">
            <a:spAutoFit/>
          </a:bodyPr>
          <a:lstStyle/>
          <a:p>
            <a:r>
              <a:rPr kumimoji="1" lang="en-US" altLang="ja-JP" b="1" dirty="0">
                <a:solidFill>
                  <a:schemeClr val="bg1"/>
                </a:solidFill>
              </a:rPr>
              <a:t>XP</a:t>
            </a:r>
            <a:endParaRPr kumimoji="1" lang="ja-JP" altLang="en-US" b="1" dirty="0">
              <a:solidFill>
                <a:schemeClr val="bg1"/>
              </a:solidFill>
            </a:endParaRPr>
          </a:p>
        </p:txBody>
      </p:sp>
      <p:sp>
        <p:nvSpPr>
          <p:cNvPr id="10" name="円/楕円 9"/>
          <p:cNvSpPr/>
          <p:nvPr/>
        </p:nvSpPr>
        <p:spPr>
          <a:xfrm>
            <a:off x="3837109" y="4365104"/>
            <a:ext cx="1965548" cy="196554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4279823" y="5160398"/>
            <a:ext cx="1080120" cy="369332"/>
          </a:xfrm>
          <a:prstGeom prst="rect">
            <a:avLst/>
          </a:prstGeom>
          <a:noFill/>
        </p:spPr>
        <p:txBody>
          <a:bodyPr wrap="square" rtlCol="0">
            <a:spAutoFit/>
          </a:bodyPr>
          <a:lstStyle/>
          <a:p>
            <a:r>
              <a:rPr kumimoji="1" lang="en-US" altLang="ja-JP" b="1" dirty="0">
                <a:solidFill>
                  <a:schemeClr val="bg1"/>
                </a:solidFill>
              </a:rPr>
              <a:t>Kanban</a:t>
            </a:r>
            <a:endParaRPr kumimoji="1" lang="ja-JP" altLang="en-US" b="1" dirty="0">
              <a:solidFill>
                <a:schemeClr val="bg1"/>
              </a:solidFill>
            </a:endParaRPr>
          </a:p>
        </p:txBody>
      </p:sp>
      <p:sp>
        <p:nvSpPr>
          <p:cNvPr id="12" name="円/楕円 11"/>
          <p:cNvSpPr/>
          <p:nvPr/>
        </p:nvSpPr>
        <p:spPr>
          <a:xfrm>
            <a:off x="6228184" y="2433328"/>
            <a:ext cx="1965548" cy="196554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6820247" y="3231436"/>
            <a:ext cx="781422" cy="369332"/>
          </a:xfrm>
          <a:prstGeom prst="rect">
            <a:avLst/>
          </a:prstGeom>
          <a:noFill/>
        </p:spPr>
        <p:txBody>
          <a:bodyPr wrap="square" rtlCol="0">
            <a:spAutoFit/>
          </a:bodyPr>
          <a:lstStyle/>
          <a:p>
            <a:r>
              <a:rPr kumimoji="1" lang="en-US" altLang="ja-JP" b="1" dirty="0">
                <a:solidFill>
                  <a:schemeClr val="bg1"/>
                </a:solidFill>
              </a:rPr>
              <a:t>Lean</a:t>
            </a:r>
            <a:endParaRPr kumimoji="1" lang="ja-JP" altLang="en-US" b="1" dirty="0">
              <a:solidFill>
                <a:schemeClr val="bg1"/>
              </a:solidFill>
            </a:endParaRPr>
          </a:p>
        </p:txBody>
      </p:sp>
      <p:sp>
        <p:nvSpPr>
          <p:cNvPr id="14" name="下矢印 13"/>
          <p:cNvSpPr/>
          <p:nvPr/>
        </p:nvSpPr>
        <p:spPr>
          <a:xfrm rot="2711246">
            <a:off x="5846793" y="3980664"/>
            <a:ext cx="432048" cy="948357"/>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p:nvPr/>
        </p:nvSpPr>
        <p:spPr>
          <a:xfrm>
            <a:off x="1835696" y="4908292"/>
            <a:ext cx="927348" cy="92734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1839536" y="5160398"/>
            <a:ext cx="936104" cy="369332"/>
          </a:xfrm>
          <a:prstGeom prst="rect">
            <a:avLst/>
          </a:prstGeom>
          <a:noFill/>
        </p:spPr>
        <p:txBody>
          <a:bodyPr wrap="square" rtlCol="0">
            <a:spAutoFit/>
          </a:bodyPr>
          <a:lstStyle/>
          <a:p>
            <a:r>
              <a:rPr kumimoji="1" lang="en-US" altLang="ja-JP" b="1" dirty="0">
                <a:solidFill>
                  <a:schemeClr val="bg1"/>
                </a:solidFill>
              </a:rPr>
              <a:t>Crystal</a:t>
            </a:r>
          </a:p>
        </p:txBody>
      </p:sp>
      <p:sp>
        <p:nvSpPr>
          <p:cNvPr id="17" name="テキスト ボックス 16"/>
          <p:cNvSpPr txBox="1"/>
          <p:nvPr/>
        </p:nvSpPr>
        <p:spPr>
          <a:xfrm>
            <a:off x="592089" y="1196752"/>
            <a:ext cx="7848872" cy="646331"/>
          </a:xfrm>
          <a:prstGeom prst="rect">
            <a:avLst/>
          </a:prstGeom>
          <a:noFill/>
        </p:spPr>
        <p:txBody>
          <a:bodyPr wrap="square" rtlCol="0">
            <a:spAutoFit/>
          </a:bodyPr>
          <a:lstStyle/>
          <a:p>
            <a:r>
              <a:rPr lang="en-US" altLang="ja-JP" dirty="0">
                <a:solidFill>
                  <a:schemeClr val="tx1">
                    <a:lumMod val="75000"/>
                    <a:lumOff val="25000"/>
                  </a:schemeClr>
                </a:solidFill>
              </a:rPr>
              <a:t>Scrum is an element of agile. </a:t>
            </a:r>
          </a:p>
          <a:p>
            <a:r>
              <a:rPr lang="en-US" altLang="ja-JP" dirty="0">
                <a:solidFill>
                  <a:schemeClr val="tx1">
                    <a:lumMod val="75000"/>
                    <a:lumOff val="25000"/>
                  </a:schemeClr>
                </a:solidFill>
              </a:rPr>
              <a:t>Other elements include XP and Kanban, which is used for lean processes.</a:t>
            </a:r>
          </a:p>
        </p:txBody>
      </p:sp>
    </p:spTree>
    <p:extLst>
      <p:ext uri="{BB962C8B-B14F-4D97-AF65-F5344CB8AC3E}">
        <p14:creationId xmlns:p14="http://schemas.microsoft.com/office/powerpoint/2010/main" val="57478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60848"/>
            <a:ext cx="73818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Adoption rate of Scrum in agile</a:t>
            </a:r>
            <a:endParaRPr kumimoji="1" lang="ja-JP" altLang="en-US" b="1" dirty="0"/>
          </a:p>
        </p:txBody>
      </p:sp>
      <p:sp>
        <p:nvSpPr>
          <p:cNvPr id="18" name="テキスト ボックス 17"/>
          <p:cNvSpPr txBox="1"/>
          <p:nvPr/>
        </p:nvSpPr>
        <p:spPr>
          <a:xfrm>
            <a:off x="663775" y="1268760"/>
            <a:ext cx="7848872" cy="369332"/>
          </a:xfrm>
          <a:prstGeom prst="rect">
            <a:avLst/>
          </a:prstGeom>
          <a:noFill/>
        </p:spPr>
        <p:txBody>
          <a:bodyPr wrap="square" rtlCol="0">
            <a:spAutoFit/>
          </a:bodyPr>
          <a:lstStyle/>
          <a:p>
            <a:r>
              <a:rPr lang="en-US" altLang="ja-JP" dirty="0">
                <a:solidFill>
                  <a:schemeClr val="tx1">
                    <a:lumMod val="75000"/>
                    <a:lumOff val="25000"/>
                  </a:schemeClr>
                </a:solidFill>
              </a:rPr>
              <a:t>Scrum has a </a:t>
            </a:r>
            <a:r>
              <a:rPr lang="en-US" altLang="ja-JP" dirty="0">
                <a:solidFill>
                  <a:srgbClr val="D74C77"/>
                </a:solidFill>
              </a:rPr>
              <a:t>70%</a:t>
            </a:r>
            <a:r>
              <a:rPr lang="en-US" altLang="ja-JP" dirty="0">
                <a:solidFill>
                  <a:schemeClr val="tx1">
                    <a:lumMod val="75000"/>
                    <a:lumOff val="25000"/>
                  </a:schemeClr>
                </a:solidFill>
              </a:rPr>
              <a:t> adoption rate including hybrids</a:t>
            </a:r>
            <a:endParaRPr kumimoji="1" lang="ja-JP" altLang="en-US" dirty="0">
              <a:solidFill>
                <a:schemeClr val="tx1">
                  <a:lumMod val="75000"/>
                  <a:lumOff val="25000"/>
                </a:schemeClr>
              </a:solidFill>
            </a:endParaRPr>
          </a:p>
        </p:txBody>
      </p:sp>
      <p:sp>
        <p:nvSpPr>
          <p:cNvPr id="5" name="角丸四角形 4"/>
          <p:cNvSpPr/>
          <p:nvPr/>
        </p:nvSpPr>
        <p:spPr>
          <a:xfrm>
            <a:off x="4139952" y="3629954"/>
            <a:ext cx="1224136" cy="1008112"/>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角丸四角形 7"/>
          <p:cNvSpPr/>
          <p:nvPr/>
        </p:nvSpPr>
        <p:spPr>
          <a:xfrm>
            <a:off x="1331640" y="3657877"/>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
        <p:nvSpPr>
          <p:cNvPr id="10" name="角丸四角形 9"/>
          <p:cNvSpPr/>
          <p:nvPr/>
        </p:nvSpPr>
        <p:spPr>
          <a:xfrm>
            <a:off x="1331640" y="4471566"/>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944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About Scrum</a:t>
            </a:r>
            <a:endParaRPr kumimoji="1" lang="ja-JP" altLang="en-US" sz="3200" b="1" dirty="0"/>
          </a:p>
        </p:txBody>
      </p:sp>
    </p:spTree>
    <p:extLst>
      <p:ext uri="{BB962C8B-B14F-4D97-AF65-F5344CB8AC3E}">
        <p14:creationId xmlns:p14="http://schemas.microsoft.com/office/powerpoint/2010/main" val="64175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ァイル:ST vs Gloucester - Match -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66303"/>
            <a:ext cx="8030285" cy="39348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Origin of Scrum</a:t>
            </a:r>
            <a:endParaRPr kumimoji="1" lang="ja-JP" altLang="en-US" dirty="0"/>
          </a:p>
        </p:txBody>
      </p:sp>
      <p:sp>
        <p:nvSpPr>
          <p:cNvPr id="4" name="正方形/長方形 3"/>
          <p:cNvSpPr/>
          <p:nvPr/>
        </p:nvSpPr>
        <p:spPr>
          <a:xfrm>
            <a:off x="616433" y="1196752"/>
            <a:ext cx="7989810" cy="1169551"/>
          </a:xfrm>
          <a:prstGeom prst="rect">
            <a:avLst/>
          </a:prstGeom>
        </p:spPr>
        <p:txBody>
          <a:bodyPr wrap="square">
            <a:spAutoFit/>
          </a:bodyPr>
          <a:lstStyle/>
          <a:p>
            <a:r>
              <a:rPr lang="en-US" altLang="ja-JP" sz="1400" dirty="0">
                <a:solidFill>
                  <a:schemeClr val="tx1">
                    <a:lumMod val="75000"/>
                    <a:lumOff val="25000"/>
                  </a:schemeClr>
                </a:solidFill>
                <a:latin typeface="+mj-ea"/>
                <a:ea typeface="+mj-ea"/>
              </a:rPr>
              <a:t>Scrum itself was announced by Jeff Sutherland and Ken </a:t>
            </a:r>
            <a:r>
              <a:rPr lang="en-US" altLang="ja-JP" sz="1400" dirty="0" err="1">
                <a:solidFill>
                  <a:schemeClr val="tx1">
                    <a:lumMod val="75000"/>
                    <a:lumOff val="25000"/>
                  </a:schemeClr>
                </a:solidFill>
                <a:latin typeface="+mj-ea"/>
                <a:ea typeface="+mj-ea"/>
              </a:rPr>
              <a:t>Schwaber</a:t>
            </a:r>
            <a:r>
              <a:rPr lang="en-US" altLang="ja-JP" sz="1400" dirty="0">
                <a:solidFill>
                  <a:schemeClr val="tx1">
                    <a:lumMod val="75000"/>
                    <a:lumOff val="25000"/>
                  </a:schemeClr>
                </a:solidFill>
                <a:latin typeface="+mj-ea"/>
                <a:ea typeface="+mj-ea"/>
              </a:rPr>
              <a:t> in </a:t>
            </a:r>
            <a:r>
              <a:rPr lang="en-US" altLang="ja-JP" sz="1400" b="1" dirty="0">
                <a:solidFill>
                  <a:schemeClr val="tx1">
                    <a:lumMod val="75000"/>
                    <a:lumOff val="25000"/>
                  </a:schemeClr>
                </a:solidFill>
                <a:latin typeface="+mj-ea"/>
                <a:ea typeface="+mj-ea"/>
              </a:rPr>
              <a:t>1995</a:t>
            </a:r>
            <a:r>
              <a:rPr lang="en-US" altLang="ja-JP" sz="1400" dirty="0">
                <a:solidFill>
                  <a:schemeClr val="tx1">
                    <a:lumMod val="75000"/>
                    <a:lumOff val="25000"/>
                  </a:schemeClr>
                </a:solidFill>
                <a:latin typeface="+mj-ea"/>
                <a:ea typeface="+mj-ea"/>
              </a:rPr>
              <a:t>, but it first appeared in The New </a:t>
            </a:r>
            <a:r>
              <a:rPr lang="en-US" altLang="ja-JP" sz="1400" dirty="0" err="1">
                <a:solidFill>
                  <a:schemeClr val="tx1">
                    <a:lumMod val="75000"/>
                    <a:lumOff val="25000"/>
                  </a:schemeClr>
                </a:solidFill>
                <a:latin typeface="+mj-ea"/>
                <a:ea typeface="+mj-ea"/>
              </a:rPr>
              <a:t>New</a:t>
            </a:r>
            <a:r>
              <a:rPr lang="en-US" altLang="ja-JP" sz="1400" dirty="0">
                <a:solidFill>
                  <a:schemeClr val="tx1">
                    <a:lumMod val="75000"/>
                    <a:lumOff val="25000"/>
                  </a:schemeClr>
                </a:solidFill>
                <a:latin typeface="+mj-ea"/>
                <a:ea typeface="+mj-ea"/>
              </a:rPr>
              <a:t> Product Development Game, a research paper published by </a:t>
            </a:r>
            <a:r>
              <a:rPr lang="en-US" altLang="ja-JP" sz="1400" b="1" dirty="0" err="1">
                <a:solidFill>
                  <a:schemeClr val="tx1">
                    <a:lumMod val="75000"/>
                    <a:lumOff val="25000"/>
                  </a:schemeClr>
                </a:solidFill>
                <a:latin typeface="+mj-ea"/>
                <a:ea typeface="+mj-ea"/>
              </a:rPr>
              <a:t>Ikujiro</a:t>
            </a:r>
            <a:r>
              <a:rPr lang="en-US" altLang="ja-JP" sz="1400" b="1" dirty="0">
                <a:solidFill>
                  <a:schemeClr val="tx1">
                    <a:lumMod val="75000"/>
                    <a:lumOff val="25000"/>
                  </a:schemeClr>
                </a:solidFill>
                <a:latin typeface="+mj-ea"/>
                <a:ea typeface="+mj-ea"/>
              </a:rPr>
              <a:t> Nonaka </a:t>
            </a:r>
            <a:r>
              <a:rPr lang="en-US" altLang="ja-JP" sz="1400" dirty="0">
                <a:solidFill>
                  <a:schemeClr val="tx1">
                    <a:lumMod val="75000"/>
                    <a:lumOff val="25000"/>
                  </a:schemeClr>
                </a:solidFill>
                <a:latin typeface="+mj-ea"/>
                <a:ea typeface="+mj-ea"/>
              </a:rPr>
              <a:t>and </a:t>
            </a:r>
            <a:r>
              <a:rPr lang="en-US" altLang="ja-JP" sz="1400" b="1" dirty="0" err="1">
                <a:solidFill>
                  <a:schemeClr val="tx1">
                    <a:lumMod val="75000"/>
                    <a:lumOff val="25000"/>
                  </a:schemeClr>
                </a:solidFill>
                <a:latin typeface="+mj-ea"/>
                <a:ea typeface="+mj-ea"/>
              </a:rPr>
              <a:t>Hirotaka</a:t>
            </a:r>
            <a:r>
              <a:rPr lang="en-US" altLang="ja-JP" sz="1400" b="1" dirty="0">
                <a:solidFill>
                  <a:schemeClr val="tx1">
                    <a:lumMod val="75000"/>
                    <a:lumOff val="25000"/>
                  </a:schemeClr>
                </a:solidFill>
                <a:latin typeface="+mj-ea"/>
                <a:ea typeface="+mj-ea"/>
              </a:rPr>
              <a:t> Takeuchi </a:t>
            </a:r>
            <a:r>
              <a:rPr lang="en-US" altLang="ja-JP" sz="1400" dirty="0">
                <a:solidFill>
                  <a:schemeClr val="tx1">
                    <a:lumMod val="75000"/>
                    <a:lumOff val="25000"/>
                  </a:schemeClr>
                </a:solidFill>
                <a:latin typeface="+mj-ea"/>
                <a:ea typeface="+mj-ea"/>
              </a:rPr>
              <a:t>in 1986.</a:t>
            </a:r>
          </a:p>
          <a:p>
            <a:r>
              <a:rPr lang="en-US" altLang="ja-JP" sz="1400" dirty="0">
                <a:solidFill>
                  <a:schemeClr val="tx1">
                    <a:lumMod val="75000"/>
                    <a:lumOff val="25000"/>
                  </a:schemeClr>
                </a:solidFill>
                <a:latin typeface="+mj-ea"/>
                <a:ea typeface="+mj-ea"/>
              </a:rPr>
              <a:t>This report likened the approach to development that had emerged in Japan to a </a:t>
            </a:r>
            <a:r>
              <a:rPr lang="en-US" altLang="ja-JP" sz="1400" b="1" dirty="0">
                <a:solidFill>
                  <a:schemeClr val="tx1">
                    <a:lumMod val="75000"/>
                    <a:lumOff val="25000"/>
                  </a:schemeClr>
                </a:solidFill>
                <a:latin typeface="+mj-ea"/>
                <a:ea typeface="+mj-ea"/>
              </a:rPr>
              <a:t>scrum</a:t>
            </a:r>
            <a:r>
              <a:rPr lang="en-US" altLang="ja-JP" sz="1400" dirty="0">
                <a:solidFill>
                  <a:schemeClr val="tx1">
                    <a:lumMod val="75000"/>
                    <a:lumOff val="25000"/>
                  </a:schemeClr>
                </a:solidFill>
                <a:latin typeface="+mj-ea"/>
                <a:ea typeface="+mj-ea"/>
              </a:rPr>
              <a:t> in rugby. </a:t>
            </a:r>
          </a:p>
        </p:txBody>
      </p:sp>
      <p:sp>
        <p:nvSpPr>
          <p:cNvPr id="5" name="正方形/長方形 4"/>
          <p:cNvSpPr/>
          <p:nvPr/>
        </p:nvSpPr>
        <p:spPr>
          <a:xfrm>
            <a:off x="1769843" y="2609910"/>
            <a:ext cx="5682477" cy="400110"/>
          </a:xfrm>
          <a:prstGeom prst="rect">
            <a:avLst/>
          </a:prstGeom>
        </p:spPr>
        <p:txBody>
          <a:bodyPr wrap="square">
            <a:spAutoFit/>
          </a:bodyPr>
          <a:lstStyle/>
          <a:p>
            <a:r>
              <a:rPr lang="en-US" altLang="ja-JP" sz="2000" b="1" dirty="0">
                <a:solidFill>
                  <a:schemeClr val="bg1"/>
                </a:solidFill>
                <a:latin typeface="+mj-ea"/>
                <a:ea typeface="+mj-ea"/>
              </a:rPr>
              <a:t>Scrum is actually older than agile.</a:t>
            </a:r>
          </a:p>
        </p:txBody>
      </p:sp>
      <p:sp>
        <p:nvSpPr>
          <p:cNvPr id="6" name="正方形/長方形 5"/>
          <p:cNvSpPr/>
          <p:nvPr/>
        </p:nvSpPr>
        <p:spPr>
          <a:xfrm>
            <a:off x="755576" y="6281082"/>
            <a:ext cx="8064896" cy="400110"/>
          </a:xfrm>
          <a:prstGeom prst="rect">
            <a:avLst/>
          </a:prstGeom>
        </p:spPr>
        <p:txBody>
          <a:bodyPr wrap="square">
            <a:spAutoFit/>
          </a:bodyPr>
          <a:lstStyle/>
          <a:p>
            <a:r>
              <a:rPr lang="en-US" altLang="ja-JP" sz="1000" dirty="0">
                <a:solidFill>
                  <a:schemeClr val="accent5"/>
                </a:solidFill>
              </a:rPr>
              <a:t>Luke Burgess introduces the ball into the scrum.</a:t>
            </a:r>
          </a:p>
          <a:p>
            <a:r>
              <a:rPr lang="en-US" altLang="ja-JP" sz="1000" dirty="0">
                <a:solidFill>
                  <a:schemeClr val="accent5"/>
                </a:solidFill>
              </a:rPr>
              <a:t>https://ja.wikipedia.org/wiki/%E3%83%95%E3%82%A1%E3%82%A4%E3%83%AB:ST_vs_Gloucester_-_Match_-_23.JPG</a:t>
            </a:r>
          </a:p>
        </p:txBody>
      </p:sp>
    </p:spTree>
    <p:extLst>
      <p:ext uri="{BB962C8B-B14F-4D97-AF65-F5344CB8AC3E}">
        <p14:creationId xmlns:p14="http://schemas.microsoft.com/office/powerpoint/2010/main" val="41244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Scrum(reiterated)</a:t>
            </a:r>
            <a:endParaRPr kumimoji="1" lang="ja-JP" altLang="en-US" sz="2400" b="1" dirty="0"/>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rPr>
              <a:t>Scrum is a framework within which people can </a:t>
            </a:r>
            <a:r>
              <a:rPr lang="en-US" altLang="ja-JP" b="1" dirty="0">
                <a:solidFill>
                  <a:srgbClr val="D74C77"/>
                </a:solidFill>
              </a:rPr>
              <a:t>address complex adaptive problems, while productively and creatively delivering products of the highest possible value.</a:t>
            </a:r>
            <a:endParaRPr lang="ja-JP" altLang="en-US" b="1" dirty="0">
              <a:solidFill>
                <a:srgbClr val="D74C77"/>
              </a:solidFill>
            </a:endParaRP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rPr>
              <a:t>Lightweight</a:t>
            </a:r>
          </a:p>
          <a:p>
            <a:pPr marL="285750" indent="-285750">
              <a:buFont typeface="Wingdings" panose="05000000000000000000" pitchFamily="2" charset="2"/>
              <a:buChar char="ü"/>
            </a:pPr>
            <a:r>
              <a:rPr lang="en-US" altLang="ja-JP" dirty="0">
                <a:solidFill>
                  <a:schemeClr val="tx1">
                    <a:lumMod val="75000"/>
                    <a:lumOff val="25000"/>
                  </a:schemeClr>
                </a:solidFill>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rPr>
              <a:t>Characteristics</a:t>
            </a:r>
            <a:endParaRPr kumimoji="1" lang="ja-JP" altLang="en-US" b="1" dirty="0">
              <a:solidFill>
                <a:schemeClr val="tx1">
                  <a:lumMod val="75000"/>
                  <a:lumOff val="25000"/>
                </a:schemeClr>
              </a:solidFill>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Only</a:t>
            </a:r>
            <a:r>
              <a:rPr lang="en-US" altLang="ja-JP" b="1" dirty="0">
                <a:solidFill>
                  <a:schemeClr val="tx1">
                    <a:lumMod val="75000"/>
                    <a:lumOff val="25000"/>
                  </a:schemeClr>
                </a:solidFill>
                <a:latin typeface="+mj-ea"/>
                <a:ea typeface="+mj-ea"/>
              </a:rPr>
              <a:t> 19 </a:t>
            </a:r>
            <a:r>
              <a:rPr lang="en-US" altLang="ja-JP" dirty="0">
                <a:solidFill>
                  <a:schemeClr val="tx1">
                    <a:lumMod val="75000"/>
                    <a:lumOff val="25000"/>
                  </a:schemeClr>
                </a:solidFill>
                <a:latin typeface="+mj-ea"/>
                <a:ea typeface="+mj-ea"/>
              </a:rPr>
              <a:t>roles and rules.</a:t>
            </a:r>
          </a:p>
          <a:p>
            <a:r>
              <a:rPr lang="en-US" altLang="ja-JP" dirty="0">
                <a:solidFill>
                  <a:schemeClr val="tx1">
                    <a:lumMod val="75000"/>
                    <a:lumOff val="25000"/>
                  </a:schemeClr>
                </a:solidFill>
                <a:latin typeface="+mj-ea"/>
                <a:ea typeface="+mj-ea"/>
              </a:rPr>
              <a:t>PMBOK V6 has </a:t>
            </a:r>
            <a:r>
              <a:rPr lang="en-US" altLang="ja-JP" b="1" dirty="0">
                <a:solidFill>
                  <a:schemeClr val="tx1">
                    <a:lumMod val="75000"/>
                    <a:lumOff val="25000"/>
                  </a:schemeClr>
                </a:solidFill>
                <a:latin typeface="+mj-ea"/>
                <a:ea typeface="+mj-ea"/>
              </a:rPr>
              <a:t>49</a:t>
            </a:r>
            <a:r>
              <a:rPr lang="en-US" altLang="ja-JP" dirty="0">
                <a:solidFill>
                  <a:schemeClr val="tx1">
                    <a:lumMod val="75000"/>
                    <a:lumOff val="25000"/>
                  </a:schemeClr>
                </a:solidFill>
                <a:latin typeface="+mj-ea"/>
                <a:ea typeface="+mj-ea"/>
              </a:rPr>
              <a:t> processes.</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rPr>
              <a:t>Scrum is experience-based.</a:t>
            </a:r>
          </a:p>
          <a:p>
            <a:r>
              <a:rPr lang="en-US" altLang="ja-JP" dirty="0">
                <a:solidFill>
                  <a:schemeClr val="tx1">
                    <a:lumMod val="75000"/>
                    <a:lumOff val="25000"/>
                  </a:schemeClr>
                </a:solidFill>
              </a:rPr>
              <a:t>Team members learn by making judgments based on practical experience and existing knowledge. </a:t>
            </a:r>
            <a:endParaRPr lang="ja-JP" altLang="en-US" dirty="0">
              <a:solidFill>
                <a:schemeClr val="tx1">
                  <a:lumMod val="75000"/>
                  <a:lumOff val="25000"/>
                </a:schemeClr>
              </a:solidFill>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https://www.scrumguides.org/scrum-guide.html</a:t>
            </a:r>
            <a:endParaRPr lang="ja-JP" altLang="en-US" sz="1000" dirty="0">
              <a:solidFill>
                <a:schemeClr val="accent5"/>
              </a:solidFill>
              <a:latin typeface="+mj-ea"/>
              <a:ea typeface="+mj-ea"/>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rPr>
              <a:t>The rules for Scrum can be found in the Scrum Guide at the URL below.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710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72024"/>
          </a:xfrm>
        </p:spPr>
        <p:txBody>
          <a:bodyPr/>
          <a:lstStyle/>
          <a:p>
            <a:r>
              <a:rPr lang="en-US" altLang="ja-JP" dirty="0"/>
              <a:t>Projects that are unsuitable for Scrum</a:t>
            </a:r>
            <a:endParaRPr kumimoji="1" lang="ja-JP" altLang="en-US" dirty="0"/>
          </a:p>
        </p:txBody>
      </p:sp>
      <p:sp>
        <p:nvSpPr>
          <p:cNvPr id="3" name="テキスト ボックス 2"/>
          <p:cNvSpPr txBox="1"/>
          <p:nvPr/>
        </p:nvSpPr>
        <p:spPr>
          <a:xfrm>
            <a:off x="592089" y="1124744"/>
            <a:ext cx="7848872" cy="21162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Projects that are </a:t>
            </a:r>
            <a:r>
              <a:rPr lang="en-US" altLang="ja-JP" dirty="0">
                <a:solidFill>
                  <a:srgbClr val="D74C77"/>
                </a:solidFill>
              </a:rPr>
              <a:t>simple</a:t>
            </a:r>
            <a:endParaRPr lang="en-US" altLang="ja-JP" b="1" dirty="0">
              <a:solidFill>
                <a:srgbClr val="D74C77"/>
              </a:solidFill>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Projects in which a </a:t>
            </a:r>
            <a:r>
              <a:rPr lang="en-US" altLang="ja-JP" dirty="0">
                <a:solidFill>
                  <a:srgbClr val="D74C77"/>
                </a:solidFill>
              </a:rPr>
              <a:t>predetermined work</a:t>
            </a:r>
            <a:r>
              <a:rPr lang="en-US" altLang="ja-JP" dirty="0">
                <a:solidFill>
                  <a:schemeClr val="tx1">
                    <a:lumMod val="75000"/>
                    <a:lumOff val="25000"/>
                  </a:schemeClr>
                </a:solidFill>
              </a:rPr>
              <a:t> is created</a:t>
            </a:r>
            <a:endParaRPr kumimoji="1" lang="en-US" altLang="ja-JP" dirty="0">
              <a:solidFill>
                <a:schemeClr val="tx1">
                  <a:lumMod val="75000"/>
                  <a:lumOff val="25000"/>
                </a:schemeClr>
              </a:solidFill>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	Projects whose </a:t>
            </a:r>
            <a:r>
              <a:rPr lang="en-US" altLang="ja-JP" dirty="0">
                <a:solidFill>
                  <a:srgbClr val="D74C77"/>
                </a:solidFill>
              </a:rPr>
              <a:t>team life is short</a:t>
            </a:r>
            <a:endParaRPr lang="en-US" altLang="ja-JP" b="1" dirty="0">
              <a:solidFill>
                <a:srgbClr val="D74C77"/>
              </a:solidFill>
            </a:endParaRPr>
          </a:p>
          <a:p>
            <a:pPr marL="742950" lvl="1" indent="-285750">
              <a:lnSpc>
                <a:spcPct val="150000"/>
              </a:lnSpc>
              <a:buFont typeface="Arial" panose="020B0604020202020204" pitchFamily="34" charset="0"/>
              <a:buChar char="•"/>
            </a:pPr>
            <a:r>
              <a:rPr lang="en-US" altLang="ja-JP" dirty="0">
                <a:solidFill>
                  <a:schemeClr val="tx1">
                    <a:lumMod val="75000"/>
                    <a:lumOff val="25000"/>
                  </a:schemeClr>
                </a:solidFill>
              </a:rPr>
              <a:t>•	Techniques and processes will not be developed if the period is shorter than 3 months</a:t>
            </a:r>
            <a:endParaRPr kumimoji="1" lang="ja-JP" altLang="en-US" dirty="0">
              <a:solidFill>
                <a:schemeClr val="tx1">
                  <a:lumMod val="75000"/>
                  <a:lumOff val="25000"/>
                </a:schemeClr>
              </a:solidFill>
            </a:endParaRPr>
          </a:p>
        </p:txBody>
      </p:sp>
      <p:cxnSp>
        <p:nvCxnSpPr>
          <p:cNvPr id="5" name="直線コネクタ 4"/>
          <p:cNvCxnSpPr/>
          <p:nvPr/>
        </p:nvCxnSpPr>
        <p:spPr>
          <a:xfrm>
            <a:off x="1679123" y="3715593"/>
            <a:ext cx="0" cy="273630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flipH="1">
            <a:off x="1227605" y="5947841"/>
            <a:ext cx="369187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30775" y="3301043"/>
            <a:ext cx="1220206" cy="307777"/>
          </a:xfrm>
          <a:prstGeom prst="rect">
            <a:avLst/>
          </a:prstGeom>
          <a:noFill/>
        </p:spPr>
        <p:txBody>
          <a:bodyPr wrap="none" rtlCol="0">
            <a:spAutoFit/>
          </a:bodyPr>
          <a:lstStyle/>
          <a:p>
            <a:r>
              <a:rPr lang="en-US" altLang="ja-JP" sz="1400" dirty="0">
                <a:solidFill>
                  <a:schemeClr val="tx1">
                    <a:lumMod val="75000"/>
                    <a:lumOff val="25000"/>
                  </a:schemeClr>
                </a:solidFill>
              </a:rPr>
              <a:t>Requirement</a:t>
            </a:r>
            <a:endParaRPr kumimoji="1" lang="ja-JP" altLang="en-US" sz="1400" dirty="0">
              <a:solidFill>
                <a:schemeClr val="tx1">
                  <a:lumMod val="75000"/>
                  <a:lumOff val="25000"/>
                </a:schemeClr>
              </a:solidFill>
            </a:endParaRPr>
          </a:p>
        </p:txBody>
      </p:sp>
      <p:sp>
        <p:nvSpPr>
          <p:cNvPr id="12" name="テキスト ボックス 11"/>
          <p:cNvSpPr txBox="1"/>
          <p:nvPr/>
        </p:nvSpPr>
        <p:spPr>
          <a:xfrm>
            <a:off x="5108380" y="5793951"/>
            <a:ext cx="1081578" cy="307777"/>
          </a:xfrm>
          <a:prstGeom prst="rect">
            <a:avLst/>
          </a:prstGeom>
          <a:noFill/>
        </p:spPr>
        <p:txBody>
          <a:bodyPr wrap="none" rtlCol="0">
            <a:spAutoFit/>
          </a:bodyPr>
          <a:lstStyle/>
          <a:p>
            <a:r>
              <a:rPr lang="en-US" altLang="ja-JP" sz="1400" dirty="0">
                <a:solidFill>
                  <a:schemeClr val="tx1">
                    <a:lumMod val="75000"/>
                    <a:lumOff val="25000"/>
                  </a:schemeClr>
                </a:solidFill>
              </a:rPr>
              <a:t>Techniques</a:t>
            </a:r>
            <a:endParaRPr kumimoji="1" lang="ja-JP" altLang="en-US" sz="1400" dirty="0">
              <a:solidFill>
                <a:schemeClr val="tx1">
                  <a:lumMod val="75000"/>
                  <a:lumOff val="25000"/>
                </a:schemeClr>
              </a:solidFill>
            </a:endParaRPr>
          </a:p>
        </p:txBody>
      </p:sp>
      <p:sp>
        <p:nvSpPr>
          <p:cNvPr id="14" name="テキスト ボックス 13"/>
          <p:cNvSpPr txBox="1"/>
          <p:nvPr/>
        </p:nvSpPr>
        <p:spPr>
          <a:xfrm>
            <a:off x="719875" y="3730438"/>
            <a:ext cx="997389" cy="246221"/>
          </a:xfrm>
          <a:prstGeom prst="rect">
            <a:avLst/>
          </a:prstGeom>
          <a:noFill/>
        </p:spPr>
        <p:txBody>
          <a:bodyPr wrap="none" rtlCol="0">
            <a:spAutoFit/>
          </a:bodyPr>
          <a:lstStyle/>
          <a:p>
            <a:r>
              <a:rPr lang="en-US" altLang="ja-JP" sz="1000" dirty="0">
                <a:solidFill>
                  <a:schemeClr val="tx1">
                    <a:lumMod val="75000"/>
                    <a:lumOff val="25000"/>
                  </a:schemeClr>
                </a:solidFill>
              </a:rPr>
              <a:t>Indeterminate</a:t>
            </a:r>
            <a:endParaRPr kumimoji="1" lang="ja-JP" altLang="en-US" sz="1000" dirty="0">
              <a:solidFill>
                <a:schemeClr val="tx1">
                  <a:lumMod val="75000"/>
                  <a:lumOff val="25000"/>
                </a:schemeClr>
              </a:solidFill>
            </a:endParaRPr>
          </a:p>
        </p:txBody>
      </p:sp>
      <p:sp>
        <p:nvSpPr>
          <p:cNvPr id="15" name="テキスト ボックス 14"/>
          <p:cNvSpPr txBox="1"/>
          <p:nvPr/>
        </p:nvSpPr>
        <p:spPr>
          <a:xfrm>
            <a:off x="1702643" y="6069460"/>
            <a:ext cx="623889" cy="246221"/>
          </a:xfrm>
          <a:prstGeom prst="rect">
            <a:avLst/>
          </a:prstGeom>
          <a:noFill/>
        </p:spPr>
        <p:txBody>
          <a:bodyPr wrap="none" rtlCol="0">
            <a:spAutoFit/>
          </a:bodyPr>
          <a:lstStyle/>
          <a:p>
            <a:r>
              <a:rPr lang="en-US" altLang="ja-JP" sz="1000" dirty="0">
                <a:solidFill>
                  <a:schemeClr val="tx1">
                    <a:lumMod val="75000"/>
                    <a:lumOff val="25000"/>
                  </a:schemeClr>
                </a:solidFill>
              </a:rPr>
              <a:t>Refined</a:t>
            </a:r>
            <a:endParaRPr kumimoji="1" lang="ja-JP" altLang="en-US" sz="1000" dirty="0">
              <a:solidFill>
                <a:schemeClr val="tx1">
                  <a:lumMod val="75000"/>
                  <a:lumOff val="25000"/>
                </a:schemeClr>
              </a:solidFill>
            </a:endParaRPr>
          </a:p>
        </p:txBody>
      </p:sp>
      <p:sp>
        <p:nvSpPr>
          <p:cNvPr id="16" name="テキスト ボックス 15"/>
          <p:cNvSpPr txBox="1"/>
          <p:nvPr/>
        </p:nvSpPr>
        <p:spPr>
          <a:xfrm>
            <a:off x="1232505" y="5701620"/>
            <a:ext cx="486030" cy="246221"/>
          </a:xfrm>
          <a:prstGeom prst="rect">
            <a:avLst/>
          </a:prstGeom>
          <a:noFill/>
        </p:spPr>
        <p:txBody>
          <a:bodyPr wrap="none" rtlCol="0">
            <a:spAutoFit/>
          </a:bodyPr>
          <a:lstStyle/>
          <a:p>
            <a:r>
              <a:rPr lang="en-US" altLang="ja-JP" sz="1000" dirty="0">
                <a:solidFill>
                  <a:schemeClr val="tx1">
                    <a:lumMod val="75000"/>
                    <a:lumOff val="25000"/>
                  </a:schemeClr>
                </a:solidFill>
              </a:rPr>
              <a:t>Fixed</a:t>
            </a:r>
            <a:endParaRPr kumimoji="1" lang="ja-JP" altLang="en-US" sz="1000" dirty="0">
              <a:solidFill>
                <a:schemeClr val="tx1">
                  <a:lumMod val="75000"/>
                  <a:lumOff val="25000"/>
                </a:schemeClr>
              </a:solidFill>
            </a:endParaRPr>
          </a:p>
        </p:txBody>
      </p:sp>
      <p:sp>
        <p:nvSpPr>
          <p:cNvPr id="17" name="テキスト ボックス 16"/>
          <p:cNvSpPr txBox="1"/>
          <p:nvPr/>
        </p:nvSpPr>
        <p:spPr>
          <a:xfrm>
            <a:off x="4374141" y="6069459"/>
            <a:ext cx="740908" cy="246221"/>
          </a:xfrm>
          <a:prstGeom prst="rect">
            <a:avLst/>
          </a:prstGeom>
          <a:noFill/>
        </p:spPr>
        <p:txBody>
          <a:bodyPr wrap="none" rtlCol="0">
            <a:spAutoFit/>
          </a:bodyPr>
          <a:lstStyle/>
          <a:p>
            <a:r>
              <a:rPr lang="en-US" altLang="ja-JP" sz="1000" dirty="0">
                <a:solidFill>
                  <a:schemeClr val="tx1">
                    <a:lumMod val="75000"/>
                    <a:lumOff val="25000"/>
                  </a:schemeClr>
                </a:solidFill>
              </a:rPr>
              <a:t>Uncertain</a:t>
            </a:r>
            <a:endParaRPr kumimoji="1" lang="ja-JP" altLang="en-US" sz="1000" dirty="0">
              <a:solidFill>
                <a:schemeClr val="tx1">
                  <a:lumMod val="75000"/>
                  <a:lumOff val="25000"/>
                </a:schemeClr>
              </a:solidFill>
            </a:endParaRPr>
          </a:p>
        </p:txBody>
      </p:sp>
      <p:sp>
        <p:nvSpPr>
          <p:cNvPr id="18" name="円/楕円 17"/>
          <p:cNvSpPr/>
          <p:nvPr/>
        </p:nvSpPr>
        <p:spPr>
          <a:xfrm>
            <a:off x="1732791" y="5054457"/>
            <a:ext cx="1039008" cy="82137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Simple</a:t>
            </a:r>
            <a:endParaRPr kumimoji="1" lang="ja-JP" altLang="en-US" sz="1400" dirty="0"/>
          </a:p>
        </p:txBody>
      </p:sp>
      <p:sp>
        <p:nvSpPr>
          <p:cNvPr id="19" name="円/楕円 18"/>
          <p:cNvSpPr/>
          <p:nvPr/>
        </p:nvSpPr>
        <p:spPr>
          <a:xfrm rot="2379615">
            <a:off x="2259717" y="3882234"/>
            <a:ext cx="2300321" cy="126220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0" name="右矢印 19"/>
          <p:cNvSpPr/>
          <p:nvPr/>
        </p:nvSpPr>
        <p:spPr>
          <a:xfrm>
            <a:off x="4490149" y="4220083"/>
            <a:ext cx="883779" cy="50405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3031933" y="4359446"/>
            <a:ext cx="755888" cy="307777"/>
          </a:xfrm>
          <a:prstGeom prst="rect">
            <a:avLst/>
          </a:prstGeom>
          <a:noFill/>
        </p:spPr>
        <p:txBody>
          <a:bodyPr wrap="square" rtlCol="0">
            <a:spAutoFit/>
          </a:bodyPr>
          <a:lstStyle/>
          <a:p>
            <a:pPr algn="ctr"/>
            <a:r>
              <a:rPr lang="en-US" altLang="ja-JP" sz="1400" dirty="0">
                <a:solidFill>
                  <a:schemeClr val="bg1"/>
                </a:solidFill>
              </a:rPr>
              <a:t>Chaos</a:t>
            </a:r>
            <a:endParaRPr lang="ja-JP" altLang="en-US" sz="1400" dirty="0">
              <a:solidFill>
                <a:schemeClr val="bg1"/>
              </a:solidFill>
            </a:endParaRPr>
          </a:p>
        </p:txBody>
      </p:sp>
      <p:sp>
        <p:nvSpPr>
          <p:cNvPr id="22" name="テキスト ボックス 21"/>
          <p:cNvSpPr txBox="1"/>
          <p:nvPr/>
        </p:nvSpPr>
        <p:spPr>
          <a:xfrm>
            <a:off x="5470556" y="4301812"/>
            <a:ext cx="2485820" cy="307777"/>
          </a:xfrm>
          <a:prstGeom prst="rect">
            <a:avLst/>
          </a:prstGeom>
          <a:noFill/>
        </p:spPr>
        <p:txBody>
          <a:bodyPr wrap="square" rtlCol="0">
            <a:spAutoFit/>
          </a:bodyPr>
          <a:lstStyle/>
          <a:p>
            <a:r>
              <a:rPr lang="en-US" altLang="ja-JP" sz="1400" dirty="0">
                <a:solidFill>
                  <a:schemeClr val="tx1">
                    <a:lumMod val="75000"/>
                    <a:lumOff val="25000"/>
                  </a:schemeClr>
                </a:solidFill>
              </a:rPr>
              <a:t>Territory suited to Scrum</a:t>
            </a:r>
            <a:endParaRPr lang="ja-JP" altLang="en-US" sz="1400" dirty="0">
              <a:solidFill>
                <a:schemeClr val="tx1">
                  <a:lumMod val="75000"/>
                  <a:lumOff val="25000"/>
                </a:schemeClr>
              </a:solidFill>
            </a:endParaRPr>
          </a:p>
        </p:txBody>
      </p:sp>
    </p:spTree>
    <p:extLst>
      <p:ext uri="{BB962C8B-B14F-4D97-AF65-F5344CB8AC3E}">
        <p14:creationId xmlns:p14="http://schemas.microsoft.com/office/powerpoint/2010/main" val="115735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Why Scrum is needed</a:t>
            </a:r>
            <a:endParaRPr kumimoji="1" lang="ja-JP" altLang="en-US" b="1" dirty="0"/>
          </a:p>
        </p:txBody>
      </p:sp>
    </p:spTree>
    <p:extLst>
      <p:ext uri="{BB962C8B-B14F-4D97-AF65-F5344CB8AC3E}">
        <p14:creationId xmlns:p14="http://schemas.microsoft.com/office/powerpoint/2010/main" val="280129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Theory of Scrum</a:t>
            </a:r>
            <a:endParaRPr kumimoji="1" lang="ja-JP" altLang="en-US" b="1" dirty="0"/>
          </a:p>
        </p:txBody>
      </p:sp>
      <p:sp>
        <p:nvSpPr>
          <p:cNvPr id="4" name="テキスト ボックス 3"/>
          <p:cNvSpPr txBox="1"/>
          <p:nvPr/>
        </p:nvSpPr>
        <p:spPr>
          <a:xfrm>
            <a:off x="592089" y="1340768"/>
            <a:ext cx="7848872" cy="369332"/>
          </a:xfrm>
          <a:prstGeom prst="rect">
            <a:avLst/>
          </a:prstGeom>
          <a:noFill/>
        </p:spPr>
        <p:txBody>
          <a:bodyPr wrap="square" rtlCol="0">
            <a:spAutoFit/>
          </a:bodyPr>
          <a:lstStyle/>
          <a:p>
            <a:r>
              <a:rPr lang="en-US" altLang="ja-JP" dirty="0">
                <a:solidFill>
                  <a:schemeClr val="tx1">
                    <a:lumMod val="75000"/>
                    <a:lumOff val="25000"/>
                  </a:schemeClr>
                </a:solidFill>
              </a:rPr>
              <a:t>Scrum is rooted in experience-based (</a:t>
            </a:r>
            <a:r>
              <a:rPr lang="en-US" altLang="ja-JP" dirty="0">
                <a:solidFill>
                  <a:srgbClr val="D74C77"/>
                </a:solidFill>
              </a:rPr>
              <a:t>empirical</a:t>
            </a:r>
            <a:r>
              <a:rPr lang="en-US" altLang="ja-JP" dirty="0">
                <a:solidFill>
                  <a:schemeClr val="tx1">
                    <a:lumMod val="75000"/>
                    <a:lumOff val="25000"/>
                  </a:schemeClr>
                </a:solidFill>
              </a:rPr>
              <a:t>) process control.</a:t>
            </a:r>
            <a:endParaRPr kumimoji="1" lang="en-US" altLang="ja-JP" dirty="0">
              <a:solidFill>
                <a:schemeClr val="tx1">
                  <a:lumMod val="75000"/>
                  <a:lumOff val="25000"/>
                </a:schemeClr>
              </a:solidFill>
            </a:endParaRPr>
          </a:p>
        </p:txBody>
      </p:sp>
      <p:grpSp>
        <p:nvGrpSpPr>
          <p:cNvPr id="37" name="グループ化 36"/>
          <p:cNvGrpSpPr/>
          <p:nvPr/>
        </p:nvGrpSpPr>
        <p:grpSpPr>
          <a:xfrm>
            <a:off x="811051" y="2852936"/>
            <a:ext cx="3760949" cy="1800200"/>
            <a:chOff x="2615360" y="2517845"/>
            <a:chExt cx="3760949" cy="1800200"/>
          </a:xfrm>
        </p:grpSpPr>
        <p:sp>
          <p:nvSpPr>
            <p:cNvPr id="14" name="角丸四角形 13"/>
            <p:cNvSpPr/>
            <p:nvPr/>
          </p:nvSpPr>
          <p:spPr>
            <a:xfrm>
              <a:off x="2615360" y="2517845"/>
              <a:ext cx="1512168" cy="6480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Actual experience</a:t>
              </a:r>
              <a:endParaRPr kumimoji="1" lang="ja-JP" altLang="en-US" b="1" dirty="0"/>
            </a:p>
          </p:txBody>
        </p:sp>
        <p:sp>
          <p:nvSpPr>
            <p:cNvPr id="15" name="角丸四角形 14"/>
            <p:cNvSpPr/>
            <p:nvPr/>
          </p:nvSpPr>
          <p:spPr>
            <a:xfrm>
              <a:off x="2615360" y="3669973"/>
              <a:ext cx="1512168" cy="648072"/>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Knowledge</a:t>
              </a:r>
              <a:endParaRPr kumimoji="1" lang="ja-JP" altLang="en-US" b="1" dirty="0"/>
            </a:p>
          </p:txBody>
        </p:sp>
        <p:sp>
          <p:nvSpPr>
            <p:cNvPr id="16" name="角丸四角形 15"/>
            <p:cNvSpPr/>
            <p:nvPr/>
          </p:nvSpPr>
          <p:spPr>
            <a:xfrm>
              <a:off x="4864141" y="3140968"/>
              <a:ext cx="1512168" cy="64807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Judgment and Action</a:t>
              </a:r>
              <a:endParaRPr kumimoji="1" lang="ja-JP" altLang="en-US" b="1" dirty="0"/>
            </a:p>
          </p:txBody>
        </p:sp>
        <p:cxnSp>
          <p:nvCxnSpPr>
            <p:cNvPr id="18" name="曲線コネクタ 17"/>
            <p:cNvCxnSpPr>
              <a:stCxn id="16" idx="2"/>
              <a:endCxn id="15" idx="2"/>
            </p:cNvCxnSpPr>
            <p:nvPr/>
          </p:nvCxnSpPr>
          <p:spPr>
            <a:xfrm rot="5400000">
              <a:off x="4231333" y="2929152"/>
              <a:ext cx="529005" cy="2248781"/>
            </a:xfrm>
            <a:prstGeom prst="curvedConnector3">
              <a:avLst>
                <a:gd name="adj1" fmla="val 14321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曲線コネクタ 18"/>
            <p:cNvCxnSpPr>
              <a:stCxn id="16" idx="0"/>
              <a:endCxn id="14" idx="0"/>
            </p:cNvCxnSpPr>
            <p:nvPr/>
          </p:nvCxnSpPr>
          <p:spPr>
            <a:xfrm rot="16200000" flipV="1">
              <a:off x="4184274" y="1705016"/>
              <a:ext cx="623123" cy="2248781"/>
            </a:xfrm>
            <a:prstGeom prst="curvedConnector3">
              <a:avLst>
                <a:gd name="adj1" fmla="val 136686"/>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4" idx="3"/>
            </p:cNvCxnSpPr>
            <p:nvPr/>
          </p:nvCxnSpPr>
          <p:spPr>
            <a:xfrm>
              <a:off x="4127528" y="2841881"/>
              <a:ext cx="736613" cy="468052"/>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5" idx="3"/>
            </p:cNvCxnSpPr>
            <p:nvPr/>
          </p:nvCxnSpPr>
          <p:spPr>
            <a:xfrm flipV="1">
              <a:off x="4127528" y="3669973"/>
              <a:ext cx="736613" cy="324036"/>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テキスト ボックス 38"/>
          <p:cNvSpPr txBox="1"/>
          <p:nvPr/>
        </p:nvSpPr>
        <p:spPr>
          <a:xfrm>
            <a:off x="5292080" y="3314901"/>
            <a:ext cx="3851920" cy="923330"/>
          </a:xfrm>
          <a:prstGeom prst="rect">
            <a:avLst/>
          </a:prstGeom>
          <a:noFill/>
        </p:spPr>
        <p:txBody>
          <a:bodyPr wrap="square" rtlCol="0">
            <a:spAutoFit/>
          </a:bodyPr>
          <a:lstStyle/>
          <a:p>
            <a:pPr algn="ctr"/>
            <a:r>
              <a:rPr lang="en-US" altLang="ja-JP" dirty="0">
                <a:solidFill>
                  <a:schemeClr val="tx1">
                    <a:lumMod val="75000"/>
                    <a:lumOff val="25000"/>
                  </a:schemeClr>
                </a:solidFill>
              </a:rPr>
              <a:t>Using </a:t>
            </a:r>
            <a:r>
              <a:rPr lang="en-US" altLang="ja-JP" b="1" dirty="0">
                <a:solidFill>
                  <a:schemeClr val="tx1">
                    <a:lumMod val="75000"/>
                    <a:lumOff val="25000"/>
                  </a:schemeClr>
                </a:solidFill>
              </a:rPr>
              <a:t>repetitive, gradual </a:t>
            </a:r>
            <a:r>
              <a:rPr lang="en-US" altLang="ja-JP" dirty="0">
                <a:solidFill>
                  <a:schemeClr val="tx1">
                    <a:lumMod val="75000"/>
                    <a:lumOff val="25000"/>
                  </a:schemeClr>
                </a:solidFill>
              </a:rPr>
              <a:t>methods to </a:t>
            </a:r>
            <a:r>
              <a:rPr lang="en-US" altLang="ja-JP" b="1" dirty="0">
                <a:solidFill>
                  <a:schemeClr val="tx1">
                    <a:lumMod val="75000"/>
                    <a:lumOff val="25000"/>
                  </a:schemeClr>
                </a:solidFill>
              </a:rPr>
              <a:t>optimize predictability </a:t>
            </a:r>
          </a:p>
          <a:p>
            <a:pPr algn="ctr"/>
            <a:r>
              <a:rPr lang="en-US" altLang="ja-JP" dirty="0">
                <a:solidFill>
                  <a:schemeClr val="tx1">
                    <a:lumMod val="75000"/>
                    <a:lumOff val="25000"/>
                  </a:schemeClr>
                </a:solidFill>
              </a:rPr>
              <a:t>and </a:t>
            </a:r>
            <a:r>
              <a:rPr lang="en-US" altLang="ja-JP" b="1" dirty="0">
                <a:solidFill>
                  <a:schemeClr val="tx1">
                    <a:lumMod val="75000"/>
                    <a:lumOff val="25000"/>
                  </a:schemeClr>
                </a:solidFill>
              </a:rPr>
              <a:t>manage risks</a:t>
            </a:r>
          </a:p>
        </p:txBody>
      </p:sp>
      <p:sp>
        <p:nvSpPr>
          <p:cNvPr id="40" name="テキスト ボックス 39"/>
          <p:cNvSpPr txBox="1"/>
          <p:nvPr/>
        </p:nvSpPr>
        <p:spPr>
          <a:xfrm>
            <a:off x="827584" y="5003884"/>
            <a:ext cx="6408712" cy="369332"/>
          </a:xfrm>
          <a:prstGeom prst="rect">
            <a:avLst/>
          </a:prstGeom>
          <a:noFill/>
        </p:spPr>
        <p:txBody>
          <a:bodyPr wrap="square" rtlCol="0">
            <a:spAutoFit/>
          </a:bodyPr>
          <a:lstStyle/>
          <a:p>
            <a:r>
              <a:rPr lang="en-US" altLang="ja-JP" dirty="0">
                <a:solidFill>
                  <a:schemeClr val="tx1">
                    <a:lumMod val="75000"/>
                    <a:lumOff val="25000"/>
                  </a:schemeClr>
                </a:solidFill>
              </a:rPr>
              <a:t>Making and acting on judgment leads to new </a:t>
            </a:r>
            <a:r>
              <a:rPr lang="en-US" altLang="ja-JP" b="1" dirty="0">
                <a:solidFill>
                  <a:schemeClr val="tx1">
                    <a:lumMod val="75000"/>
                    <a:lumOff val="25000"/>
                  </a:schemeClr>
                </a:solidFill>
              </a:rPr>
              <a:t>knowledge</a:t>
            </a:r>
            <a:endParaRPr kumimoji="1" lang="ja-JP" altLang="en-US" b="1" dirty="0">
              <a:solidFill>
                <a:schemeClr val="tx1">
                  <a:lumMod val="75000"/>
                  <a:lumOff val="25000"/>
                </a:schemeClr>
              </a:solidFill>
            </a:endParaRPr>
          </a:p>
        </p:txBody>
      </p:sp>
      <p:sp>
        <p:nvSpPr>
          <p:cNvPr id="41" name="右矢印 40"/>
          <p:cNvSpPr/>
          <p:nvPr/>
        </p:nvSpPr>
        <p:spPr>
          <a:xfrm>
            <a:off x="4599003" y="3501008"/>
            <a:ext cx="709610" cy="551116"/>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テキスト ボックス 41"/>
          <p:cNvSpPr txBox="1"/>
          <p:nvPr/>
        </p:nvSpPr>
        <p:spPr>
          <a:xfrm>
            <a:off x="1255248" y="2154967"/>
            <a:ext cx="6136361" cy="369332"/>
          </a:xfrm>
          <a:prstGeom prst="rect">
            <a:avLst/>
          </a:prstGeom>
          <a:noFill/>
        </p:spPr>
        <p:txBody>
          <a:bodyPr wrap="square" rtlCol="0">
            <a:spAutoFit/>
          </a:bodyPr>
          <a:lstStyle/>
          <a:p>
            <a:r>
              <a:rPr lang="en-US" altLang="ja-JP" dirty="0">
                <a:solidFill>
                  <a:schemeClr val="tx1">
                    <a:lumMod val="75000"/>
                    <a:lumOff val="25000"/>
                  </a:schemeClr>
                </a:solidFill>
              </a:rPr>
              <a:t>Making and acting on a judgment builds </a:t>
            </a:r>
            <a:r>
              <a:rPr lang="en-US" altLang="ja-JP" b="1" dirty="0">
                <a:solidFill>
                  <a:schemeClr val="tx1">
                    <a:lumMod val="75000"/>
                    <a:lumOff val="25000"/>
                  </a:schemeClr>
                </a:solidFill>
              </a:rPr>
              <a:t>experience</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199737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The three pillars of Scrum</a:t>
            </a:r>
            <a:endParaRPr kumimoji="1" lang="ja-JP" altLang="en-US" b="1" dirty="0"/>
          </a:p>
        </p:txBody>
      </p:sp>
      <p:sp>
        <p:nvSpPr>
          <p:cNvPr id="4" name="テキスト ボックス 3"/>
          <p:cNvSpPr txBox="1"/>
          <p:nvPr/>
        </p:nvSpPr>
        <p:spPr>
          <a:xfrm>
            <a:off x="521804" y="2346481"/>
            <a:ext cx="8316416" cy="2800767"/>
          </a:xfrm>
          <a:prstGeom prst="rect">
            <a:avLst/>
          </a:prstGeom>
          <a:noFill/>
        </p:spPr>
        <p:txBody>
          <a:bodyPr wrap="square" rtlCol="0">
            <a:spAutoFit/>
          </a:bodyPr>
          <a:lstStyle/>
          <a:p>
            <a:r>
              <a:rPr lang="en-US" altLang="ja-JP" sz="1600" b="1" dirty="0">
                <a:solidFill>
                  <a:srgbClr val="D74C77"/>
                </a:solidFill>
                <a:latin typeface="+mj-ea"/>
                <a:ea typeface="+mj-ea"/>
              </a:rPr>
              <a:t>Transparency</a:t>
            </a:r>
          </a:p>
          <a:p>
            <a:pPr lvl="1"/>
            <a:r>
              <a:rPr lang="en-US" altLang="ja-JP" sz="1600" b="1" dirty="0">
                <a:solidFill>
                  <a:schemeClr val="tx1">
                    <a:lumMod val="75000"/>
                    <a:lumOff val="25000"/>
                  </a:schemeClr>
                </a:solidFill>
                <a:latin typeface="+mj-ea"/>
                <a:ea typeface="+mj-ea"/>
              </a:rPr>
              <a:t>Visualization</a:t>
            </a:r>
            <a:r>
              <a:rPr lang="en-US" altLang="ja-JP" sz="1600" dirty="0">
                <a:solidFill>
                  <a:schemeClr val="tx1">
                    <a:lumMod val="75000"/>
                    <a:lumOff val="25000"/>
                  </a:schemeClr>
                </a:solidFill>
                <a:latin typeface="+mj-ea"/>
                <a:ea typeface="+mj-ea"/>
              </a:rPr>
              <a:t> for those responsible for the results. </a:t>
            </a:r>
          </a:p>
          <a:p>
            <a:pPr lvl="1"/>
            <a:r>
              <a:rPr lang="en-US" altLang="ja-JP" sz="1600" dirty="0">
                <a:solidFill>
                  <a:schemeClr val="tx1">
                    <a:lumMod val="75000"/>
                    <a:lumOff val="25000"/>
                  </a:schemeClr>
                </a:solidFill>
                <a:latin typeface="+mj-ea"/>
                <a:ea typeface="+mj-ea"/>
              </a:rPr>
              <a:t>Standardizing so that everyone who views the content is </a:t>
            </a:r>
            <a:r>
              <a:rPr lang="en-US" altLang="ja-JP" sz="1600" b="1" dirty="0">
                <a:solidFill>
                  <a:schemeClr val="tx1">
                    <a:lumMod val="75000"/>
                    <a:lumOff val="25000"/>
                  </a:schemeClr>
                </a:solidFill>
                <a:latin typeface="+mj-ea"/>
                <a:ea typeface="+mj-ea"/>
              </a:rPr>
              <a:t>on the same page</a:t>
            </a:r>
            <a:r>
              <a:rPr lang="en-US" altLang="ja-JP" sz="1600" dirty="0">
                <a:solidFill>
                  <a:schemeClr val="tx1">
                    <a:lumMod val="75000"/>
                    <a:lumOff val="25000"/>
                  </a:schemeClr>
                </a:solidFill>
                <a:latin typeface="+mj-ea"/>
                <a:ea typeface="+mj-ea"/>
              </a:rPr>
              <a:t>.</a:t>
            </a:r>
          </a:p>
          <a:p>
            <a:endParaRPr lang="en-US" altLang="ja-JP" sz="1600" b="1" dirty="0">
              <a:solidFill>
                <a:schemeClr val="tx1">
                  <a:lumMod val="75000"/>
                  <a:lumOff val="25000"/>
                </a:schemeClr>
              </a:solidFill>
              <a:latin typeface="+mj-ea"/>
              <a:ea typeface="+mj-ea"/>
            </a:endParaRPr>
          </a:p>
          <a:p>
            <a:r>
              <a:rPr kumimoji="1" lang="en-US" altLang="ja-JP" sz="1600" b="1" dirty="0">
                <a:solidFill>
                  <a:srgbClr val="D74C77"/>
                </a:solidFill>
                <a:latin typeface="+mj-ea"/>
                <a:ea typeface="+mj-ea"/>
              </a:rPr>
              <a:t>Inspect</a:t>
            </a:r>
          </a:p>
          <a:p>
            <a:r>
              <a:rPr lang="en-US" altLang="ja-JP" sz="1600" dirty="0">
                <a:solidFill>
                  <a:schemeClr val="tx1">
                    <a:lumMod val="75000"/>
                    <a:lumOff val="25000"/>
                  </a:schemeClr>
                </a:solidFill>
                <a:latin typeface="+mj-ea"/>
                <a:ea typeface="+mj-ea"/>
              </a:rPr>
              <a:t>	Frequent inspection of created content and progress to </a:t>
            </a:r>
            <a:r>
              <a:rPr lang="en-US" altLang="ja-JP" sz="1600" b="1" dirty="0">
                <a:solidFill>
                  <a:schemeClr val="tx1">
                    <a:lumMod val="75000"/>
                    <a:lumOff val="25000"/>
                  </a:schemeClr>
                </a:solidFill>
                <a:latin typeface="+mj-ea"/>
                <a:ea typeface="+mj-ea"/>
              </a:rPr>
              <a:t>detect changes.</a:t>
            </a:r>
          </a:p>
          <a:p>
            <a:r>
              <a:rPr lang="en-US" altLang="ja-JP" sz="1600" dirty="0">
                <a:solidFill>
                  <a:schemeClr val="tx1">
                    <a:lumMod val="75000"/>
                    <a:lumOff val="25000"/>
                  </a:schemeClr>
                </a:solidFill>
                <a:latin typeface="+mj-ea"/>
                <a:ea typeface="+mj-ea"/>
              </a:rPr>
              <a:t>      With that said, inspections must not be so frequent that they impede work. </a:t>
            </a:r>
          </a:p>
          <a:p>
            <a:endParaRPr kumimoji="1" lang="en-US" altLang="ja-JP" sz="1600" b="1" dirty="0">
              <a:solidFill>
                <a:schemeClr val="accent2"/>
              </a:solidFill>
              <a:latin typeface="+mj-ea"/>
              <a:ea typeface="+mj-ea"/>
            </a:endParaRPr>
          </a:p>
          <a:p>
            <a:r>
              <a:rPr lang="en-US" altLang="ja-JP" sz="1600" b="1" dirty="0">
                <a:solidFill>
                  <a:srgbClr val="D74C77"/>
                </a:solidFill>
                <a:latin typeface="+mj-ea"/>
                <a:ea typeface="+mj-ea"/>
              </a:rPr>
              <a:t>Adapt</a:t>
            </a:r>
          </a:p>
          <a:p>
            <a:r>
              <a:rPr lang="en-US" altLang="ja-JP" sz="1600" dirty="0">
                <a:solidFill>
                  <a:schemeClr val="tx1">
                    <a:lumMod val="75000"/>
                    <a:lumOff val="25000"/>
                  </a:schemeClr>
                </a:solidFill>
                <a:latin typeface="+mj-ea"/>
                <a:ea typeface="+mj-ea"/>
              </a:rPr>
              <a:t>	If a process is insufficient, adapt its components. </a:t>
            </a:r>
          </a:p>
          <a:p>
            <a:r>
              <a:rPr lang="en-US" altLang="ja-JP" sz="1600" dirty="0">
                <a:solidFill>
                  <a:schemeClr val="tx1">
                    <a:lumMod val="75000"/>
                    <a:lumOff val="25000"/>
                  </a:schemeClr>
                </a:solidFill>
                <a:latin typeface="+mj-ea"/>
                <a:ea typeface="+mj-ea"/>
              </a:rPr>
              <a:t>      Adapt processes as early as possible to prevent deviation. </a:t>
            </a:r>
          </a:p>
        </p:txBody>
      </p:sp>
      <p:sp>
        <p:nvSpPr>
          <p:cNvPr id="5" name="テキスト ボックス 4"/>
          <p:cNvSpPr txBox="1"/>
          <p:nvPr/>
        </p:nvSpPr>
        <p:spPr>
          <a:xfrm>
            <a:off x="605971" y="1381418"/>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The following three elements are needed to achieve experience-based process control.</a:t>
            </a:r>
          </a:p>
        </p:txBody>
      </p:sp>
      <p:sp>
        <p:nvSpPr>
          <p:cNvPr id="6" name="テキスト ボックス 5"/>
          <p:cNvSpPr txBox="1"/>
          <p:nvPr/>
        </p:nvSpPr>
        <p:spPr>
          <a:xfrm>
            <a:off x="755576" y="5481809"/>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One of these applies to every event, work and role in a scrum.</a:t>
            </a:r>
          </a:p>
        </p:txBody>
      </p:sp>
    </p:spTree>
    <p:extLst>
      <p:ext uri="{BB962C8B-B14F-4D97-AF65-F5344CB8AC3E}">
        <p14:creationId xmlns:p14="http://schemas.microsoft.com/office/powerpoint/2010/main" val="396930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04247" cy="351071"/>
          </a:xfrm>
        </p:spPr>
        <p:txBody>
          <a:bodyPr/>
          <a:lstStyle/>
          <a:p>
            <a:r>
              <a:rPr lang="en-US" altLang="ja-JP" dirty="0"/>
              <a:t>The Five Standards for Value in Scrum</a:t>
            </a:r>
            <a:endParaRPr kumimoji="1" lang="ja-JP" altLang="en-US" b="1" dirty="0"/>
          </a:p>
        </p:txBody>
      </p:sp>
      <p:sp>
        <p:nvSpPr>
          <p:cNvPr id="5" name="テキスト ボックス 4"/>
          <p:cNvSpPr txBox="1"/>
          <p:nvPr/>
        </p:nvSpPr>
        <p:spPr>
          <a:xfrm>
            <a:off x="467544" y="1988840"/>
            <a:ext cx="8568952" cy="4770537"/>
          </a:xfrm>
          <a:prstGeom prst="rect">
            <a:avLst/>
          </a:prstGeom>
          <a:noFill/>
        </p:spPr>
        <p:txBody>
          <a:bodyPr wrap="square" rtlCol="0">
            <a:spAutoFit/>
          </a:bodyPr>
          <a:lstStyle/>
          <a:p>
            <a:r>
              <a:rPr lang="en-US" altLang="ja-JP" sz="1600" b="1" dirty="0">
                <a:solidFill>
                  <a:srgbClr val="D74C77"/>
                </a:solidFill>
                <a:latin typeface="+mj-ea"/>
                <a:ea typeface="+mj-ea"/>
              </a:rPr>
              <a:t>Commitment</a:t>
            </a:r>
          </a:p>
          <a:p>
            <a:r>
              <a:rPr lang="en-US" altLang="ja-JP" sz="1600" b="1" dirty="0">
                <a:solidFill>
                  <a:schemeClr val="tx1">
                    <a:lumMod val="75000"/>
                    <a:lumOff val="25000"/>
                  </a:schemeClr>
                </a:solidFill>
                <a:latin typeface="+mj-ea"/>
                <a:ea typeface="+mj-ea"/>
              </a:rPr>
              <a:t>	</a:t>
            </a:r>
            <a:r>
              <a:rPr lang="en-US" altLang="ja-JP" sz="1600" dirty="0">
                <a:solidFill>
                  <a:schemeClr val="tx1">
                    <a:lumMod val="75000"/>
                    <a:lumOff val="25000"/>
                  </a:schemeClr>
                </a:solidFill>
                <a:latin typeface="+mj-ea"/>
                <a:ea typeface="+mj-ea"/>
              </a:rPr>
              <a:t>Each </a:t>
            </a:r>
            <a:r>
              <a:rPr lang="en-US" altLang="ja-JP" sz="1600" b="1" dirty="0">
                <a:solidFill>
                  <a:schemeClr val="tx1">
                    <a:lumMod val="75000"/>
                    <a:lumOff val="25000"/>
                  </a:schemeClr>
                </a:solidFill>
                <a:latin typeface="+mj-ea"/>
                <a:ea typeface="+mj-ea"/>
              </a:rPr>
              <a:t>individual</a:t>
            </a:r>
            <a:r>
              <a:rPr lang="en-US" altLang="ja-JP" sz="1600" dirty="0">
                <a:solidFill>
                  <a:schemeClr val="tx1">
                    <a:lumMod val="75000"/>
                    <a:lumOff val="25000"/>
                  </a:schemeClr>
                </a:solidFill>
                <a:latin typeface="+mj-ea"/>
                <a:ea typeface="+mj-ea"/>
              </a:rPr>
              <a:t> must be </a:t>
            </a:r>
            <a:r>
              <a:rPr lang="en-US" altLang="ja-JP" sz="1600" b="1" dirty="0">
                <a:solidFill>
                  <a:schemeClr val="tx1">
                    <a:lumMod val="75000"/>
                    <a:lumOff val="25000"/>
                  </a:schemeClr>
                </a:solidFill>
                <a:latin typeface="+mj-ea"/>
                <a:ea typeface="+mj-ea"/>
              </a:rPr>
              <a:t>committed to achieving </a:t>
            </a:r>
            <a:r>
              <a:rPr lang="en-US" altLang="ja-JP" sz="1600" dirty="0">
                <a:solidFill>
                  <a:schemeClr val="tx1">
                    <a:lumMod val="75000"/>
                    <a:lumOff val="25000"/>
                  </a:schemeClr>
                </a:solidFill>
                <a:latin typeface="+mj-ea"/>
                <a:ea typeface="+mj-ea"/>
              </a:rPr>
              <a:t>the </a:t>
            </a:r>
            <a:r>
              <a:rPr lang="en-US" altLang="ja-JP" sz="1600" b="1" dirty="0">
                <a:solidFill>
                  <a:schemeClr val="tx1">
                    <a:lumMod val="75000"/>
                    <a:lumOff val="25000"/>
                  </a:schemeClr>
                </a:solidFill>
                <a:latin typeface="+mj-ea"/>
                <a:ea typeface="+mj-ea"/>
              </a:rPr>
              <a:t>goal </a:t>
            </a:r>
            <a:r>
              <a:rPr lang="en-US" altLang="ja-JP" sz="1600" dirty="0">
                <a:solidFill>
                  <a:schemeClr val="tx1">
                    <a:lumMod val="75000"/>
                    <a:lumOff val="25000"/>
                  </a:schemeClr>
                </a:solidFill>
                <a:latin typeface="+mj-ea"/>
                <a:ea typeface="+mj-ea"/>
              </a:rPr>
              <a:t>of the scrum team.</a:t>
            </a:r>
          </a:p>
          <a:p>
            <a:r>
              <a:rPr lang="en-US" altLang="ja-JP" sz="1600" dirty="0">
                <a:solidFill>
                  <a:schemeClr val="tx1">
                    <a:lumMod val="75000"/>
                    <a:lumOff val="25000"/>
                  </a:schemeClr>
                </a:solidFill>
                <a:latin typeface="+mj-ea"/>
                <a:ea typeface="+mj-ea"/>
              </a:rPr>
              <a:t>       The focus must not be on finishing at all costs.</a:t>
            </a:r>
          </a:p>
          <a:p>
            <a:endParaRPr lang="en-US" altLang="ja-JP" sz="1600" b="1" dirty="0">
              <a:solidFill>
                <a:schemeClr val="tx1">
                  <a:lumMod val="75000"/>
                  <a:lumOff val="25000"/>
                </a:schemeClr>
              </a:solidFill>
              <a:latin typeface="+mj-ea"/>
              <a:ea typeface="+mj-ea"/>
            </a:endParaRPr>
          </a:p>
          <a:p>
            <a:r>
              <a:rPr kumimoji="1" lang="en-US" altLang="ja-JP" sz="1600" b="1" dirty="0">
                <a:solidFill>
                  <a:srgbClr val="D74C77"/>
                </a:solidFill>
                <a:latin typeface="+mj-ea"/>
                <a:ea typeface="+mj-ea"/>
              </a:rPr>
              <a:t>Courage</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Members of a scrum team </a:t>
            </a:r>
            <a:r>
              <a:rPr lang="en-US" altLang="ja-JP" sz="1600" dirty="0">
                <a:solidFill>
                  <a:schemeClr val="tx1">
                    <a:lumMod val="75000"/>
                    <a:lumOff val="25000"/>
                  </a:schemeClr>
                </a:solidFill>
                <a:latin typeface="+mj-ea"/>
                <a:ea typeface="+mj-ea"/>
              </a:rPr>
              <a:t>must </a:t>
            </a:r>
            <a:r>
              <a:rPr lang="en-US" altLang="ja-JP" sz="1600" b="1" dirty="0">
                <a:solidFill>
                  <a:schemeClr val="tx1">
                    <a:lumMod val="75000"/>
                    <a:lumOff val="25000"/>
                  </a:schemeClr>
                </a:solidFill>
                <a:latin typeface="+mj-ea"/>
                <a:ea typeface="+mj-ea"/>
              </a:rPr>
              <a:t>have the courage to do what is right.</a:t>
            </a:r>
          </a:p>
          <a:p>
            <a:r>
              <a:rPr lang="en-US" altLang="ja-JP" sz="1600" dirty="0">
                <a:solidFill>
                  <a:schemeClr val="tx1">
                    <a:lumMod val="75000"/>
                    <a:lumOff val="25000"/>
                  </a:schemeClr>
                </a:solidFill>
                <a:latin typeface="+mj-ea"/>
                <a:ea typeface="+mj-ea"/>
              </a:rPr>
              <a:t>      They must tackle difficult issues. </a:t>
            </a:r>
          </a:p>
          <a:p>
            <a:endParaRPr kumimoji="1" lang="en-US" altLang="ja-JP" sz="1600" b="1" dirty="0">
              <a:solidFill>
                <a:schemeClr val="accent2"/>
              </a:solidFill>
              <a:latin typeface="+mj-ea"/>
              <a:ea typeface="+mj-ea"/>
            </a:endParaRPr>
          </a:p>
          <a:p>
            <a:r>
              <a:rPr lang="en-US" altLang="ja-JP" sz="1600" b="1" dirty="0">
                <a:solidFill>
                  <a:srgbClr val="D74C77"/>
                </a:solidFill>
                <a:latin typeface="+mj-ea"/>
                <a:ea typeface="+mj-ea"/>
              </a:rPr>
              <a:t>Focus</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All members of the scrum team </a:t>
            </a:r>
            <a:r>
              <a:rPr lang="en-US" altLang="ja-JP" sz="1600" dirty="0">
                <a:solidFill>
                  <a:schemeClr val="tx1">
                    <a:lumMod val="75000"/>
                    <a:lumOff val="25000"/>
                  </a:schemeClr>
                </a:solidFill>
                <a:latin typeface="+mj-ea"/>
                <a:ea typeface="+mj-ea"/>
              </a:rPr>
              <a:t>must </a:t>
            </a:r>
            <a:r>
              <a:rPr lang="en-US" altLang="ja-JP" sz="1600" b="1" dirty="0">
                <a:solidFill>
                  <a:schemeClr val="tx1">
                    <a:lumMod val="75000"/>
                    <a:lumOff val="25000"/>
                  </a:schemeClr>
                </a:solidFill>
                <a:latin typeface="+mj-ea"/>
                <a:ea typeface="+mj-ea"/>
              </a:rPr>
              <a:t>focus</a:t>
            </a:r>
            <a:r>
              <a:rPr lang="en-US" altLang="ja-JP" sz="1600" dirty="0">
                <a:solidFill>
                  <a:schemeClr val="tx1">
                    <a:lumMod val="75000"/>
                    <a:lumOff val="25000"/>
                  </a:schemeClr>
                </a:solidFill>
                <a:latin typeface="+mj-ea"/>
                <a:ea typeface="+mj-ea"/>
              </a:rPr>
              <a:t> on the </a:t>
            </a:r>
            <a:r>
              <a:rPr lang="en-US" altLang="ja-JP" sz="1600" b="1" dirty="0">
                <a:solidFill>
                  <a:schemeClr val="tx1">
                    <a:lumMod val="75000"/>
                    <a:lumOff val="25000"/>
                  </a:schemeClr>
                </a:solidFill>
                <a:latin typeface="+mj-ea"/>
                <a:ea typeface="+mj-ea"/>
              </a:rPr>
              <a:t>work in each sprint </a:t>
            </a:r>
          </a:p>
          <a:p>
            <a:r>
              <a:rPr lang="en-US" altLang="ja-JP" sz="1600" b="1" dirty="0">
                <a:solidFill>
                  <a:schemeClr val="tx1">
                    <a:lumMod val="75000"/>
                    <a:lumOff val="25000"/>
                  </a:schemeClr>
                </a:solidFill>
                <a:latin typeface="+mj-ea"/>
                <a:ea typeface="+mj-ea"/>
              </a:rPr>
              <a:t>       </a:t>
            </a:r>
            <a:r>
              <a:rPr lang="en-US" altLang="ja-JP" sz="1600" dirty="0">
                <a:solidFill>
                  <a:schemeClr val="tx1">
                    <a:lumMod val="75000"/>
                    <a:lumOff val="25000"/>
                  </a:schemeClr>
                </a:solidFill>
                <a:latin typeface="+mj-ea"/>
                <a:ea typeface="+mj-ea"/>
              </a:rPr>
              <a:t>and the </a:t>
            </a:r>
            <a:r>
              <a:rPr lang="en-US" altLang="ja-JP" sz="1600" b="1" dirty="0">
                <a:solidFill>
                  <a:schemeClr val="tx1">
                    <a:lumMod val="75000"/>
                    <a:lumOff val="25000"/>
                  </a:schemeClr>
                </a:solidFill>
                <a:latin typeface="+mj-ea"/>
                <a:ea typeface="+mj-ea"/>
              </a:rPr>
              <a:t>goal of the project</a:t>
            </a:r>
            <a:r>
              <a:rPr lang="en-US" altLang="ja-JP" sz="1600" dirty="0">
                <a:solidFill>
                  <a:schemeClr val="tx1">
                    <a:lumMod val="75000"/>
                    <a:lumOff val="25000"/>
                  </a:schemeClr>
                </a:solidFill>
                <a:latin typeface="+mj-ea"/>
                <a:ea typeface="+mj-ea"/>
              </a:rPr>
              <a:t>.</a:t>
            </a:r>
          </a:p>
          <a:p>
            <a:r>
              <a:rPr lang="en-US" altLang="ja-JP" sz="1600" dirty="0">
                <a:solidFill>
                  <a:schemeClr val="tx1">
                    <a:lumMod val="75000"/>
                    <a:lumOff val="25000"/>
                  </a:schemeClr>
                </a:solidFill>
                <a:latin typeface="+mj-ea"/>
                <a:ea typeface="+mj-ea"/>
              </a:rPr>
              <a:t>	</a:t>
            </a:r>
          </a:p>
          <a:p>
            <a:r>
              <a:rPr lang="en-US" altLang="ja-JP" sz="1600" b="1" dirty="0">
                <a:solidFill>
                  <a:srgbClr val="D74C77"/>
                </a:solidFill>
                <a:latin typeface="+mj-ea"/>
              </a:rPr>
              <a:t>Openness</a:t>
            </a:r>
          </a:p>
          <a:p>
            <a:r>
              <a:rPr lang="en-US" altLang="ja-JP" sz="1600" b="1" dirty="0">
                <a:solidFill>
                  <a:schemeClr val="tx1">
                    <a:lumMod val="75000"/>
                    <a:lumOff val="25000"/>
                  </a:schemeClr>
                </a:solidFill>
                <a:latin typeface="+mj-ea"/>
                <a:ea typeface="+mj-ea"/>
              </a:rPr>
              <a:t>	The scrum team and stakeholders </a:t>
            </a:r>
            <a:r>
              <a:rPr lang="en-US" altLang="ja-JP" sz="1600" dirty="0">
                <a:solidFill>
                  <a:schemeClr val="tx1">
                    <a:lumMod val="75000"/>
                    <a:lumOff val="25000"/>
                  </a:schemeClr>
                </a:solidFill>
                <a:latin typeface="+mj-ea"/>
                <a:ea typeface="+mj-ea"/>
              </a:rPr>
              <a:t>must agree to be </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open</a:t>
            </a:r>
            <a:r>
              <a:rPr lang="en-US" altLang="ja-JP" sz="1600" dirty="0">
                <a:solidFill>
                  <a:schemeClr val="tx1">
                    <a:lumMod val="75000"/>
                    <a:lumOff val="25000"/>
                  </a:schemeClr>
                </a:solidFill>
                <a:latin typeface="+mj-ea"/>
                <a:ea typeface="+mj-ea"/>
              </a:rPr>
              <a:t> about their work, </a:t>
            </a:r>
            <a:r>
              <a:rPr lang="en-US" altLang="ja-JP" sz="1600" b="1" dirty="0">
                <a:solidFill>
                  <a:schemeClr val="tx1">
                    <a:lumMod val="75000"/>
                    <a:lumOff val="25000"/>
                  </a:schemeClr>
                </a:solidFill>
                <a:latin typeface="+mj-ea"/>
                <a:ea typeface="+mj-ea"/>
              </a:rPr>
              <a:t>issues and progress</a:t>
            </a:r>
            <a:r>
              <a:rPr lang="en-US" altLang="ja-JP" sz="1600" dirty="0">
                <a:solidFill>
                  <a:schemeClr val="tx1">
                    <a:lumMod val="75000"/>
                    <a:lumOff val="25000"/>
                  </a:schemeClr>
                </a:solidFill>
                <a:latin typeface="+mj-ea"/>
                <a:ea typeface="+mj-ea"/>
              </a:rPr>
              <a:t>.</a:t>
            </a:r>
          </a:p>
          <a:p>
            <a:endParaRPr lang="en-US" altLang="ja-JP" sz="1600" dirty="0">
              <a:solidFill>
                <a:schemeClr val="tx1">
                  <a:lumMod val="75000"/>
                  <a:lumOff val="25000"/>
                </a:schemeClr>
              </a:solidFill>
              <a:latin typeface="+mj-ea"/>
              <a:ea typeface="+mj-ea"/>
            </a:endParaRPr>
          </a:p>
          <a:p>
            <a:r>
              <a:rPr lang="en-US" altLang="ja-JP" sz="1600" b="1" dirty="0">
                <a:solidFill>
                  <a:srgbClr val="D74C77"/>
                </a:solidFill>
                <a:latin typeface="+mj-ea"/>
              </a:rPr>
              <a:t>Respect</a:t>
            </a:r>
          </a:p>
          <a:p>
            <a:r>
              <a:rPr lang="en-US" altLang="ja-JP" sz="1600" dirty="0">
                <a:solidFill>
                  <a:schemeClr val="tx1">
                    <a:lumMod val="75000"/>
                    <a:lumOff val="25000"/>
                  </a:schemeClr>
                </a:solidFill>
                <a:latin typeface="+mj-ea"/>
              </a:rPr>
              <a:t>	</a:t>
            </a:r>
            <a:r>
              <a:rPr lang="en-US" altLang="ja-JP" sz="1600" b="1" dirty="0">
                <a:solidFill>
                  <a:schemeClr val="tx1">
                    <a:lumMod val="75000"/>
                    <a:lumOff val="25000"/>
                  </a:schemeClr>
                </a:solidFill>
                <a:latin typeface="+mj-ea"/>
              </a:rPr>
              <a:t>Members of the scrum team </a:t>
            </a:r>
            <a:r>
              <a:rPr lang="en-US" altLang="ja-JP" sz="1600" dirty="0">
                <a:solidFill>
                  <a:schemeClr val="tx1">
                    <a:lumMod val="75000"/>
                    <a:lumOff val="25000"/>
                  </a:schemeClr>
                </a:solidFill>
                <a:latin typeface="+mj-ea"/>
              </a:rPr>
              <a:t>must</a:t>
            </a:r>
            <a:r>
              <a:rPr lang="en-US" altLang="ja-JP" sz="1600" b="1" dirty="0">
                <a:solidFill>
                  <a:schemeClr val="tx1">
                    <a:lumMod val="75000"/>
                    <a:lumOff val="25000"/>
                  </a:schemeClr>
                </a:solidFill>
                <a:latin typeface="+mj-ea"/>
              </a:rPr>
              <a:t> respect each other </a:t>
            </a:r>
            <a:r>
              <a:rPr lang="en-US" altLang="ja-JP" sz="1600" dirty="0">
                <a:solidFill>
                  <a:schemeClr val="tx1">
                    <a:lumMod val="75000"/>
                    <a:lumOff val="25000"/>
                  </a:schemeClr>
                </a:solidFill>
                <a:latin typeface="+mj-ea"/>
              </a:rPr>
              <a:t>as</a:t>
            </a:r>
            <a:r>
              <a:rPr lang="en-US" altLang="ja-JP" sz="1600" b="1" dirty="0">
                <a:solidFill>
                  <a:schemeClr val="tx1">
                    <a:lumMod val="75000"/>
                    <a:lumOff val="25000"/>
                  </a:schemeClr>
                </a:solidFill>
                <a:latin typeface="+mj-ea"/>
              </a:rPr>
              <a:t> skilled,   </a:t>
            </a:r>
          </a:p>
          <a:p>
            <a:r>
              <a:rPr lang="en-US" altLang="ja-JP" sz="1600" b="1" dirty="0">
                <a:solidFill>
                  <a:schemeClr val="tx1">
                    <a:lumMod val="75000"/>
                    <a:lumOff val="25000"/>
                  </a:schemeClr>
                </a:solidFill>
                <a:latin typeface="+mj-ea"/>
              </a:rPr>
              <a:t>       independent individuals.</a:t>
            </a:r>
            <a:r>
              <a:rPr lang="en-US" altLang="ja-JP" sz="1600" dirty="0">
                <a:solidFill>
                  <a:schemeClr val="tx1">
                    <a:lumMod val="75000"/>
                    <a:lumOff val="25000"/>
                  </a:schemeClr>
                </a:solidFill>
                <a:latin typeface="+mj-ea"/>
              </a:rPr>
              <a:t>	</a:t>
            </a:r>
            <a:endParaRPr lang="en-US" altLang="ja-JP" sz="1600" dirty="0">
              <a:solidFill>
                <a:schemeClr val="tx1">
                  <a:lumMod val="75000"/>
                  <a:lumOff val="25000"/>
                </a:schemeClr>
              </a:solidFill>
              <a:latin typeface="+mj-ea"/>
              <a:ea typeface="+mj-ea"/>
            </a:endParaRPr>
          </a:p>
        </p:txBody>
      </p:sp>
      <p:sp>
        <p:nvSpPr>
          <p:cNvPr id="4" name="テキスト ボックス 3"/>
          <p:cNvSpPr txBox="1"/>
          <p:nvPr/>
        </p:nvSpPr>
        <p:spPr>
          <a:xfrm>
            <a:off x="592089" y="1211825"/>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To achieve transparency, inspection and adaptation, these five standards for value need to be adopted.</a:t>
            </a:r>
          </a:p>
        </p:txBody>
      </p:sp>
    </p:spTree>
    <p:extLst>
      <p:ext uri="{BB962C8B-B14F-4D97-AF65-F5344CB8AC3E}">
        <p14:creationId xmlns:p14="http://schemas.microsoft.com/office/powerpoint/2010/main" val="196166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19 rules of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4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roles in Scrum</a:t>
            </a:r>
            <a:endParaRPr kumimoji="1" lang="ja-JP" altLang="en-US" dirty="0"/>
          </a:p>
        </p:txBody>
      </p:sp>
    </p:spTree>
    <p:extLst>
      <p:ext uri="{BB962C8B-B14F-4D97-AF65-F5344CB8AC3E}">
        <p14:creationId xmlns:p14="http://schemas.microsoft.com/office/powerpoint/2010/main" val="249571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roles in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47428E7F-6C5C-4AF8-A39A-D496E60B4F67}"/>
              </a:ext>
            </a:extLst>
          </p:cNvPr>
          <p:cNvSpPr/>
          <p:nvPr/>
        </p:nvSpPr>
        <p:spPr>
          <a:xfrm>
            <a:off x="623559" y="4064210"/>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98">
            <a:extLst>
              <a:ext uri="{FF2B5EF4-FFF2-40B4-BE49-F238E27FC236}">
                <a16:creationId xmlns:a16="http://schemas.microsoft.com/office/drawing/2014/main" id="{9B54FE62-E9EF-41E5-A089-86B4322BAFA7}"/>
              </a:ext>
            </a:extLst>
          </p:cNvPr>
          <p:cNvSpPr/>
          <p:nvPr/>
        </p:nvSpPr>
        <p:spPr>
          <a:xfrm>
            <a:off x="3875415" y="3440558"/>
            <a:ext cx="1593520" cy="1587331"/>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18">
            <a:extLst>
              <a:ext uri="{FF2B5EF4-FFF2-40B4-BE49-F238E27FC236}">
                <a16:creationId xmlns:a16="http://schemas.microsoft.com/office/drawing/2014/main" id="{AD74943B-DE35-41EA-808C-56AF57EC7A92}"/>
              </a:ext>
            </a:extLst>
          </p:cNvPr>
          <p:cNvSpPr/>
          <p:nvPr/>
        </p:nvSpPr>
        <p:spPr>
          <a:xfrm>
            <a:off x="7124237" y="4895755"/>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2916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team</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25" y="2952385"/>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85" y="5371772"/>
            <a:ext cx="934335" cy="935977"/>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434155" y="4095791"/>
            <a:ext cx="1717707" cy="646331"/>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a:t>
            </a:r>
          </a:p>
          <a:p>
            <a:pPr algn="ctr"/>
            <a:r>
              <a:rPr lang="en-US" altLang="ja-JP" sz="1200" b="1" dirty="0">
                <a:solidFill>
                  <a:schemeClr val="tx1">
                    <a:lumMod val="75000"/>
                    <a:lumOff val="25000"/>
                  </a:schemeClr>
                </a:solidFill>
              </a:rPr>
              <a:t>team</a:t>
            </a:r>
          </a:p>
          <a:p>
            <a:pPr algn="ct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14" name="テキスト ボックス 13"/>
          <p:cNvSpPr txBox="1"/>
          <p:nvPr/>
        </p:nvSpPr>
        <p:spPr>
          <a:xfrm>
            <a:off x="4738371" y="6326474"/>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sp>
        <p:nvSpPr>
          <p:cNvPr id="15" name="テキスト ボックス 14"/>
          <p:cNvSpPr txBox="1"/>
          <p:nvPr/>
        </p:nvSpPr>
        <p:spPr>
          <a:xfrm>
            <a:off x="3088473" y="3923920"/>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sp>
        <p:nvSpPr>
          <p:cNvPr id="16" name="テキスト ボックス 15"/>
          <p:cNvSpPr txBox="1"/>
          <p:nvPr/>
        </p:nvSpPr>
        <p:spPr>
          <a:xfrm>
            <a:off x="484802" y="4065886"/>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Stakeholders</a:t>
            </a:r>
            <a:endParaRPr kumimoji="1" lang="ja-JP" altLang="en-US" sz="1200" b="1" dirty="0">
              <a:solidFill>
                <a:schemeClr val="tx1">
                  <a:lumMod val="75000"/>
                  <a:lumOff val="25000"/>
                </a:schemeClr>
              </a:solidFill>
            </a:endParaRPr>
          </a:p>
        </p:txBody>
      </p:sp>
      <p:sp>
        <p:nvSpPr>
          <p:cNvPr id="22" name="角丸四角形 21"/>
          <p:cNvSpPr/>
          <p:nvPr/>
        </p:nvSpPr>
        <p:spPr>
          <a:xfrm>
            <a:off x="2985231" y="2760759"/>
            <a:ext cx="5904656" cy="3960440"/>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23"/>
          <p:cNvCxnSpPr>
            <a:stCxn id="4" idx="3"/>
          </p:cNvCxnSpPr>
          <p:nvPr/>
        </p:nvCxnSpPr>
        <p:spPr>
          <a:xfrm flipV="1">
            <a:off x="4213250" y="3414347"/>
            <a:ext cx="218431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4550468" y="2933957"/>
            <a:ext cx="1830917" cy="461665"/>
          </a:xfrm>
          <a:prstGeom prst="rect">
            <a:avLst/>
          </a:prstGeom>
          <a:noFill/>
        </p:spPr>
        <p:txBody>
          <a:bodyPr wrap="square" rtlCol="0">
            <a:spAutoFit/>
          </a:bodyPr>
          <a:lstStyle/>
          <a:p>
            <a:r>
              <a:rPr lang="en-US" altLang="ja-JP" sz="1200" dirty="0">
                <a:solidFill>
                  <a:schemeClr val="tx1">
                    <a:lumMod val="75000"/>
                    <a:lumOff val="25000"/>
                  </a:schemeClr>
                </a:solidFill>
              </a:rPr>
              <a:t>Work requests and explanations</a:t>
            </a:r>
            <a:endParaRPr kumimoji="1" lang="en-US" altLang="ja-JP" sz="1200" dirty="0">
              <a:solidFill>
                <a:schemeClr val="tx1">
                  <a:lumMod val="75000"/>
                  <a:lumOff val="25000"/>
                </a:schemeClr>
              </a:solidFill>
            </a:endParaRPr>
          </a:p>
        </p:txBody>
      </p:sp>
      <p:cxnSp>
        <p:nvCxnSpPr>
          <p:cNvPr id="26" name="直線矢印コネクタ 25"/>
          <p:cNvCxnSpPr>
            <a:stCxn id="5" idx="0"/>
            <a:endCxn id="15" idx="2"/>
          </p:cNvCxnSpPr>
          <p:nvPr/>
        </p:nvCxnSpPr>
        <p:spPr>
          <a:xfrm flipH="1" flipV="1">
            <a:off x="3792608" y="4200919"/>
            <a:ext cx="1581145" cy="117085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cxnSpLocks/>
            <a:stCxn id="5" idx="0"/>
            <a:endCxn id="13" idx="2"/>
          </p:cNvCxnSpPr>
          <p:nvPr/>
        </p:nvCxnSpPr>
        <p:spPr>
          <a:xfrm flipV="1">
            <a:off x="5373753" y="4742122"/>
            <a:ext cx="1919256" cy="62965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148274" y="5065015"/>
            <a:ext cx="822190" cy="276999"/>
          </a:xfrm>
          <a:prstGeom prst="rect">
            <a:avLst/>
          </a:prstGeom>
          <a:noFill/>
        </p:spPr>
        <p:txBody>
          <a:bodyPr wrap="square" rtlCol="0">
            <a:spAutoFit/>
          </a:bodyPr>
          <a:lstStyle/>
          <a:p>
            <a:r>
              <a:rPr lang="en-US" altLang="ja-JP" sz="1200" dirty="0">
                <a:solidFill>
                  <a:schemeClr val="tx1">
                    <a:lumMod val="75000"/>
                    <a:lumOff val="25000"/>
                  </a:schemeClr>
                </a:solidFill>
              </a:rPr>
              <a:t>Support</a:t>
            </a:r>
            <a:endParaRPr kumimoji="1" lang="ja-JP" altLang="en-US" sz="1200" dirty="0">
              <a:solidFill>
                <a:schemeClr val="tx1">
                  <a:lumMod val="75000"/>
                  <a:lumOff val="25000"/>
                </a:schemeClr>
              </a:solidFill>
            </a:endParaRPr>
          </a:p>
        </p:txBody>
      </p:sp>
      <p:sp>
        <p:nvSpPr>
          <p:cNvPr id="35" name="テキスト ボックス 34"/>
          <p:cNvSpPr txBox="1"/>
          <p:nvPr/>
        </p:nvSpPr>
        <p:spPr>
          <a:xfrm>
            <a:off x="3846184" y="5065015"/>
            <a:ext cx="941894" cy="276999"/>
          </a:xfrm>
          <a:prstGeom prst="rect">
            <a:avLst/>
          </a:prstGeom>
          <a:noFill/>
        </p:spPr>
        <p:txBody>
          <a:bodyPr wrap="square" rtlCol="0">
            <a:spAutoFit/>
          </a:bodyPr>
          <a:lstStyle/>
          <a:p>
            <a:r>
              <a:rPr lang="en-US" altLang="ja-JP" sz="1200" dirty="0">
                <a:solidFill>
                  <a:schemeClr val="tx1">
                    <a:lumMod val="75000"/>
                    <a:lumOff val="25000"/>
                  </a:schemeClr>
                </a:solidFill>
              </a:rPr>
              <a:t>Support</a:t>
            </a:r>
            <a:endParaRPr kumimoji="1" lang="ja-JP" altLang="en-US" sz="1200" dirty="0">
              <a:solidFill>
                <a:schemeClr val="tx1">
                  <a:lumMod val="75000"/>
                  <a:lumOff val="25000"/>
                </a:schemeClr>
              </a:solidFill>
            </a:endParaRPr>
          </a:p>
        </p:txBody>
      </p:sp>
      <p:cxnSp>
        <p:nvCxnSpPr>
          <p:cNvPr id="36" name="直線矢印コネクタ 35"/>
          <p:cNvCxnSpPr/>
          <p:nvPr/>
        </p:nvCxnSpPr>
        <p:spPr>
          <a:xfrm flipH="1">
            <a:off x="4241035" y="3637365"/>
            <a:ext cx="209234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4661445" y="3693087"/>
            <a:ext cx="1179475" cy="461665"/>
          </a:xfrm>
          <a:prstGeom prst="rect">
            <a:avLst/>
          </a:prstGeom>
          <a:noFill/>
        </p:spPr>
        <p:txBody>
          <a:bodyPr wrap="square" rtlCol="0">
            <a:spAutoFit/>
          </a:bodyPr>
          <a:lstStyle/>
          <a:p>
            <a:r>
              <a:rPr lang="en-US" altLang="ja-JP" sz="1200" dirty="0">
                <a:solidFill>
                  <a:schemeClr val="tx1">
                    <a:lumMod val="75000"/>
                    <a:lumOff val="25000"/>
                  </a:schemeClr>
                </a:solidFill>
              </a:rPr>
              <a:t>Deliverables and questions</a:t>
            </a:r>
            <a:endParaRPr kumimoji="1" lang="ja-JP" altLang="en-US" sz="1200" dirty="0">
              <a:solidFill>
                <a:schemeClr val="tx1">
                  <a:lumMod val="75000"/>
                  <a:lumOff val="25000"/>
                </a:schemeClr>
              </a:solidFill>
            </a:endParaRPr>
          </a:p>
        </p:txBody>
      </p:sp>
      <p:cxnSp>
        <p:nvCxnSpPr>
          <p:cNvPr id="42" name="直線矢印コネクタ 41"/>
          <p:cNvCxnSpPr>
            <a:cxnSpLocks/>
          </p:cNvCxnSpPr>
          <p:nvPr/>
        </p:nvCxnSpPr>
        <p:spPr>
          <a:xfrm flipH="1">
            <a:off x="1731800" y="3350184"/>
            <a:ext cx="155752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1768370" y="2560708"/>
            <a:ext cx="1179475" cy="646331"/>
          </a:xfrm>
          <a:prstGeom prst="rect">
            <a:avLst/>
          </a:prstGeom>
          <a:noFill/>
        </p:spPr>
        <p:txBody>
          <a:bodyPr wrap="square" rtlCol="0">
            <a:spAutoFit/>
          </a:bodyPr>
          <a:lstStyle/>
          <a:p>
            <a:r>
              <a:rPr lang="en-US" altLang="ja-JP" sz="1200" dirty="0">
                <a:solidFill>
                  <a:schemeClr val="tx1">
                    <a:lumMod val="75000"/>
                    <a:lumOff val="25000"/>
                  </a:schemeClr>
                </a:solidFill>
              </a:rPr>
              <a:t>Responsible for explanations</a:t>
            </a:r>
            <a:endParaRPr kumimoji="1" lang="ja-JP" altLang="en-US" sz="1200" dirty="0">
              <a:solidFill>
                <a:schemeClr val="tx1">
                  <a:lumMod val="75000"/>
                  <a:lumOff val="25000"/>
                </a:schemeClr>
              </a:solidFill>
            </a:endParaRPr>
          </a:p>
        </p:txBody>
      </p:sp>
      <p:sp>
        <p:nvSpPr>
          <p:cNvPr id="49" name="テキスト ボックス 48"/>
          <p:cNvSpPr txBox="1"/>
          <p:nvPr/>
        </p:nvSpPr>
        <p:spPr>
          <a:xfrm>
            <a:off x="1893073" y="3775477"/>
            <a:ext cx="1167615" cy="276999"/>
          </a:xfrm>
          <a:prstGeom prst="rect">
            <a:avLst/>
          </a:prstGeom>
          <a:noFill/>
        </p:spPr>
        <p:txBody>
          <a:bodyPr wrap="square" rtlCol="0">
            <a:spAutoFit/>
          </a:bodyPr>
          <a:lstStyle/>
          <a:p>
            <a:r>
              <a:rPr lang="en-US" altLang="ja-JP" sz="1200" dirty="0">
                <a:solidFill>
                  <a:schemeClr val="tx1">
                    <a:lumMod val="75000"/>
                    <a:lumOff val="25000"/>
                  </a:schemeClr>
                </a:solidFill>
              </a:rPr>
              <a:t>Requirements</a:t>
            </a:r>
            <a:endParaRPr kumimoji="1" lang="ja-JP" altLang="en-US" sz="1200" dirty="0">
              <a:solidFill>
                <a:schemeClr val="tx1">
                  <a:lumMod val="75000"/>
                  <a:lumOff val="25000"/>
                </a:schemeClr>
              </a:solidFill>
            </a:endParaRPr>
          </a:p>
        </p:txBody>
      </p:sp>
      <p:cxnSp>
        <p:nvCxnSpPr>
          <p:cNvPr id="50" name="直線矢印コネクタ 49"/>
          <p:cNvCxnSpPr>
            <a:cxnSpLocks/>
          </p:cNvCxnSpPr>
          <p:nvPr/>
        </p:nvCxnSpPr>
        <p:spPr>
          <a:xfrm>
            <a:off x="1784683" y="3696863"/>
            <a:ext cx="150464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テキスト プレースホルダー 2"/>
          <p:cNvSpPr txBox="1">
            <a:spLocks/>
          </p:cNvSpPr>
          <p:nvPr/>
        </p:nvSpPr>
        <p:spPr>
          <a:xfrm>
            <a:off x="3178259" y="2400719"/>
            <a:ext cx="4793046"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lgn="ctr"/>
            <a:r>
              <a:rPr lang="en-US" altLang="ja-JP" sz="1600" dirty="0"/>
              <a:t>Scrum team</a:t>
            </a:r>
            <a:endParaRPr lang="ja-JP" altLang="en-US" sz="1600" dirty="0"/>
          </a:p>
        </p:txBody>
      </p:sp>
      <p:sp>
        <p:nvSpPr>
          <p:cNvPr id="54" name="テキスト プレースホルダー 2"/>
          <p:cNvSpPr txBox="1">
            <a:spLocks/>
          </p:cNvSpPr>
          <p:nvPr/>
        </p:nvSpPr>
        <p:spPr>
          <a:xfrm>
            <a:off x="580704" y="1196752"/>
            <a:ext cx="8563296" cy="93610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t>A scrum team comprises a product owner, development team and scrum master.</a:t>
            </a:r>
          </a:p>
          <a:p>
            <a:r>
              <a:rPr lang="en-US" altLang="ja-JP" sz="1600" b="0" dirty="0"/>
              <a:t>Scrum teams are </a:t>
            </a:r>
            <a:r>
              <a:rPr lang="en-US" altLang="ja-JP" sz="1600" dirty="0"/>
              <a:t>self-organized</a:t>
            </a:r>
            <a:r>
              <a:rPr lang="en-US" altLang="ja-JP" sz="1600" b="0" dirty="0"/>
              <a:t> with </a:t>
            </a:r>
            <a:r>
              <a:rPr lang="en-US" altLang="ja-JP" sz="1600" dirty="0"/>
              <a:t>cross-sectional functions</a:t>
            </a:r>
            <a:r>
              <a:rPr lang="en-US" altLang="ja-JP" sz="1600" b="0" dirty="0"/>
              <a:t>.</a:t>
            </a:r>
          </a:p>
          <a:p>
            <a:r>
              <a:rPr lang="en-US" altLang="ja-JP" sz="1600" b="0" dirty="0"/>
              <a:t>The </a:t>
            </a:r>
            <a:r>
              <a:rPr lang="en-US" altLang="ja-JP" sz="1600" dirty="0"/>
              <a:t>best practices </a:t>
            </a:r>
            <a:r>
              <a:rPr lang="en-US" altLang="ja-JP" sz="1600" b="0" dirty="0"/>
              <a:t>to achieve the goal of the project are </a:t>
            </a:r>
            <a:r>
              <a:rPr lang="en-US" altLang="ja-JP" sz="1600" dirty="0"/>
              <a:t>decided autonomously by the team.</a:t>
            </a:r>
          </a:p>
        </p:txBody>
      </p: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11" y="2796491"/>
            <a:ext cx="1356594" cy="1356594"/>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p:cNvGrpSpPr/>
          <p:nvPr/>
        </p:nvGrpSpPr>
        <p:grpSpPr>
          <a:xfrm>
            <a:off x="522187" y="2848602"/>
            <a:ext cx="1333500" cy="1208301"/>
            <a:chOff x="0" y="0"/>
            <a:chExt cx="2447925" cy="2562225"/>
          </a:xfrm>
        </p:grpSpPr>
        <p:pic>
          <p:nvPicPr>
            <p:cNvPr id="40" name="図 39"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912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Product owner (PO)</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166" y="1124744"/>
            <a:ext cx="2259356" cy="22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プレースホルダー 2"/>
          <p:cNvSpPr txBox="1">
            <a:spLocks/>
          </p:cNvSpPr>
          <p:nvPr/>
        </p:nvSpPr>
        <p:spPr>
          <a:xfrm>
            <a:off x="938492" y="2641736"/>
            <a:ext cx="7678135" cy="2425935"/>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mj-ea"/>
                <a:ea typeface="+mj-ea"/>
              </a:rPr>
              <a:t>Responsible for maximizing the value </a:t>
            </a:r>
          </a:p>
          <a:p>
            <a:r>
              <a:rPr lang="en-US" altLang="ja-JP" sz="1400" dirty="0">
                <a:latin typeface="+mj-ea"/>
                <a:ea typeface="+mj-ea"/>
              </a:rPr>
              <a:t>     of the development team’s work and the product</a:t>
            </a:r>
          </a:p>
          <a:p>
            <a:pPr marL="285750" indent="-285750">
              <a:buFont typeface="Arial" panose="020B0604020202020204" pitchFamily="34" charset="0"/>
              <a:buChar char="•"/>
            </a:pPr>
            <a:r>
              <a:rPr lang="en-US" altLang="ja-JP" sz="1400" b="0" dirty="0">
                <a:latin typeface="+mj-ea"/>
                <a:ea typeface="+mj-ea"/>
              </a:rPr>
              <a:t>Decides the release date and content to be released</a:t>
            </a:r>
          </a:p>
          <a:p>
            <a:pPr marL="285750" indent="-285750">
              <a:buFont typeface="Arial" panose="020B0604020202020204" pitchFamily="34" charset="0"/>
              <a:buChar char="•"/>
            </a:pPr>
            <a:r>
              <a:rPr lang="en-US" altLang="ja-JP" sz="1400" dirty="0">
                <a:solidFill>
                  <a:srgbClr val="D74C77"/>
                </a:solidFill>
                <a:latin typeface="+mj-ea"/>
                <a:ea typeface="+mj-ea"/>
              </a:rPr>
              <a:t>Only person </a:t>
            </a:r>
            <a:r>
              <a:rPr lang="en-US" altLang="ja-JP" sz="1400" dirty="0">
                <a:latin typeface="+mj-ea"/>
                <a:ea typeface="+mj-ea"/>
              </a:rPr>
              <a:t>responsible for management of product backlog</a:t>
            </a:r>
          </a:p>
          <a:p>
            <a:pPr marL="285750" indent="-285750">
              <a:buFont typeface="Arial" panose="020B0604020202020204" pitchFamily="34" charset="0"/>
              <a:buChar char="•"/>
            </a:pPr>
            <a:r>
              <a:rPr lang="en-US" altLang="ja-JP" sz="1400" b="0" dirty="0">
                <a:latin typeface="+mj-ea"/>
                <a:ea typeface="+mj-ea"/>
              </a:rPr>
              <a:t>Decides priority order of product backlog (there can be a committee, but the PO is responsible for the decision)</a:t>
            </a:r>
          </a:p>
          <a:p>
            <a:pPr marL="285750" indent="-285750">
              <a:buFont typeface="Arial" panose="020B0604020202020204" pitchFamily="34" charset="0"/>
              <a:buChar char="•"/>
            </a:pPr>
            <a:r>
              <a:rPr lang="en-US" altLang="ja-JP" sz="1400" b="0" dirty="0">
                <a:latin typeface="+mj-ea"/>
                <a:ea typeface="+mj-ea"/>
              </a:rPr>
              <a:t>Work requests to development team (only the PO can request work by the development team)</a:t>
            </a:r>
          </a:p>
          <a:p>
            <a:pPr marL="285750" indent="-285750">
              <a:buFont typeface="Arial" panose="020B0604020202020204" pitchFamily="34" charset="0"/>
              <a:buChar char="•"/>
            </a:pPr>
            <a:r>
              <a:rPr lang="en-US" altLang="ja-JP" sz="1400" b="0" dirty="0">
                <a:latin typeface="+mj-ea"/>
                <a:ea typeface="+mj-ea"/>
              </a:rPr>
              <a:t>Acceptance and rejection of work results</a:t>
            </a:r>
          </a:p>
        </p:txBody>
      </p:sp>
      <p:sp>
        <p:nvSpPr>
          <p:cNvPr id="7" name="テキスト プレースホルダー 2"/>
          <p:cNvSpPr txBox="1">
            <a:spLocks/>
          </p:cNvSpPr>
          <p:nvPr/>
        </p:nvSpPr>
        <p:spPr>
          <a:xfrm>
            <a:off x="938492" y="5157192"/>
            <a:ext cx="7641623" cy="165618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Clearly indicates product backlog items (PBIs)</a:t>
            </a:r>
          </a:p>
          <a:p>
            <a:pPr marL="285750" indent="-285750">
              <a:buFont typeface="Arial" panose="020B0604020202020204" pitchFamily="34" charset="0"/>
              <a:buChar char="•"/>
            </a:pPr>
            <a:r>
              <a:rPr lang="en-US" altLang="ja-JP" sz="1400" b="0" dirty="0">
                <a:latin typeface="+mj-ea"/>
                <a:ea typeface="+mj-ea"/>
              </a:rPr>
              <a:t>Rearranges PBIs to achieve goal and mission</a:t>
            </a:r>
          </a:p>
          <a:p>
            <a:pPr marL="285750" indent="-285750">
              <a:buFont typeface="Arial" panose="020B0604020202020204" pitchFamily="34" charset="0"/>
              <a:buChar char="•"/>
            </a:pPr>
            <a:r>
              <a:rPr lang="en-US" altLang="ja-JP" sz="1400" b="0" dirty="0">
                <a:latin typeface="+mj-ea"/>
                <a:ea typeface="+mj-ea"/>
              </a:rPr>
              <a:t>Optimizes the value of the development team’s work</a:t>
            </a:r>
          </a:p>
          <a:p>
            <a:pPr marL="285750" indent="-285750">
              <a:buFont typeface="Arial" panose="020B0604020202020204" pitchFamily="34" charset="0"/>
              <a:buChar char="•"/>
            </a:pPr>
            <a:r>
              <a:rPr lang="en-US" altLang="ja-JP" sz="1400" b="0" dirty="0">
                <a:latin typeface="+mj-ea"/>
                <a:ea typeface="+mj-ea"/>
              </a:rPr>
              <a:t>Makes PBIs visible, transparent and explicit to all team members and indicates the work that the scrum team needs to do next</a:t>
            </a:r>
          </a:p>
          <a:p>
            <a:pPr marL="285750" indent="-285750">
              <a:buFont typeface="Arial" panose="020B0604020202020204" pitchFamily="34" charset="0"/>
              <a:buChar char="•"/>
            </a:pPr>
            <a:r>
              <a:rPr lang="en-US" altLang="ja-JP" sz="1400" b="0" dirty="0">
                <a:latin typeface="+mj-ea"/>
                <a:ea typeface="+mj-ea"/>
              </a:rPr>
              <a:t>Ensures that the development team understands the PBIs at the necessary level</a:t>
            </a:r>
          </a:p>
        </p:txBody>
      </p:sp>
      <p:sp>
        <p:nvSpPr>
          <p:cNvPr id="8" name="テキスト プレースホルダー 2"/>
          <p:cNvSpPr txBox="1">
            <a:spLocks/>
          </p:cNvSpPr>
          <p:nvPr/>
        </p:nvSpPr>
        <p:spPr>
          <a:xfrm>
            <a:off x="938492" y="1365243"/>
            <a:ext cx="4461412"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Cost perception</a:t>
            </a:r>
          </a:p>
          <a:p>
            <a:pPr marL="285750" indent="-285750">
              <a:buFont typeface="Arial" panose="020B0604020202020204" pitchFamily="34" charset="0"/>
              <a:buChar char="•"/>
            </a:pPr>
            <a:r>
              <a:rPr lang="en-US" altLang="ja-JP" sz="1400" b="0" dirty="0">
                <a:latin typeface="+mj-ea"/>
                <a:ea typeface="+mj-ea"/>
              </a:rPr>
              <a:t>Negotiation</a:t>
            </a:r>
          </a:p>
          <a:p>
            <a:pPr marL="285750" indent="-285750">
              <a:buFont typeface="Arial" panose="020B0604020202020204" pitchFamily="34" charset="0"/>
              <a:buChar char="•"/>
            </a:pPr>
            <a:r>
              <a:rPr lang="en-US" altLang="ja-JP" sz="1400" b="0" dirty="0">
                <a:latin typeface="+mj-ea"/>
                <a:ea typeface="+mj-ea"/>
              </a:rPr>
              <a:t>Explanation</a:t>
            </a:r>
          </a:p>
          <a:p>
            <a:pPr marL="285750" indent="-285750">
              <a:buFont typeface="Arial" panose="020B0604020202020204" pitchFamily="34" charset="0"/>
              <a:buChar char="•"/>
            </a:pPr>
            <a:r>
              <a:rPr lang="en-US" altLang="ja-JP" sz="1400" b="0" dirty="0">
                <a:latin typeface="+mj-ea"/>
                <a:ea typeface="+mj-ea"/>
              </a:rPr>
              <a:t>Decision-making</a:t>
            </a:r>
          </a:p>
        </p:txBody>
      </p:sp>
      <p:sp>
        <p:nvSpPr>
          <p:cNvPr id="9" name="テキスト プレースホルダー 2"/>
          <p:cNvSpPr txBox="1">
            <a:spLocks/>
          </p:cNvSpPr>
          <p:nvPr/>
        </p:nvSpPr>
        <p:spPr>
          <a:xfrm>
            <a:off x="783095" y="1107705"/>
            <a:ext cx="194341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10" name="テキスト プレースホルダー 2"/>
          <p:cNvSpPr txBox="1">
            <a:spLocks/>
          </p:cNvSpPr>
          <p:nvPr/>
        </p:nvSpPr>
        <p:spPr>
          <a:xfrm>
            <a:off x="2726513" y="135114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Consistency</a:t>
            </a:r>
          </a:p>
          <a:p>
            <a:pPr marL="285750" indent="-285750">
              <a:buFont typeface="Arial" panose="020B0604020202020204" pitchFamily="34" charset="0"/>
              <a:buChar char="•"/>
            </a:pPr>
            <a:r>
              <a:rPr lang="en-US" altLang="ja-JP" sz="1400" b="0" dirty="0">
                <a:latin typeface="+mj-ea"/>
                <a:ea typeface="+mj-ea"/>
              </a:rPr>
              <a:t>Strategic thinking</a:t>
            </a:r>
          </a:p>
        </p:txBody>
      </p:sp>
      <p:sp>
        <p:nvSpPr>
          <p:cNvPr id="11" name="テキスト プレースホルダー 2"/>
          <p:cNvSpPr txBox="1">
            <a:spLocks/>
          </p:cNvSpPr>
          <p:nvPr/>
        </p:nvSpPr>
        <p:spPr>
          <a:xfrm>
            <a:off x="797668" y="2384363"/>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14" name="テキスト プレースホルダー 2"/>
          <p:cNvSpPr txBox="1">
            <a:spLocks/>
          </p:cNvSpPr>
          <p:nvPr/>
        </p:nvSpPr>
        <p:spPr>
          <a:xfrm>
            <a:off x="797668" y="487081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spTree>
    <p:extLst>
      <p:ext uri="{BB962C8B-B14F-4D97-AF65-F5344CB8AC3E}">
        <p14:creationId xmlns:p14="http://schemas.microsoft.com/office/powerpoint/2010/main" val="176165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Development team</a:t>
            </a:r>
            <a:endParaRPr kumimoji="1" lang="ja-JP" altLang="en-US" dirty="0"/>
          </a:p>
        </p:txBody>
      </p:sp>
      <p:sp>
        <p:nvSpPr>
          <p:cNvPr id="24" name="テキスト プレースホルダー 2"/>
          <p:cNvSpPr txBox="1">
            <a:spLocks/>
          </p:cNvSpPr>
          <p:nvPr/>
        </p:nvSpPr>
        <p:spPr>
          <a:xfrm>
            <a:off x="926313" y="3492045"/>
            <a:ext cx="7750143" cy="79208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Creates something that can be released</a:t>
            </a:r>
          </a:p>
          <a:p>
            <a:pPr marL="285750" indent="-285750">
              <a:buFont typeface="Arial" panose="020B0604020202020204" pitchFamily="34" charset="0"/>
              <a:buChar char="•"/>
            </a:pPr>
            <a:r>
              <a:rPr lang="en-US" altLang="ja-JP" sz="1400" b="0" dirty="0">
                <a:latin typeface="+mj-ea"/>
                <a:ea typeface="+mj-ea"/>
              </a:rPr>
              <a:t>Manages the members’ work </a:t>
            </a:r>
            <a:r>
              <a:rPr lang="en-US" altLang="ja-JP" sz="1400" dirty="0">
                <a:latin typeface="+mj-ea"/>
                <a:ea typeface="+mj-ea"/>
              </a:rPr>
              <a:t>(considers and decides on best practices)</a:t>
            </a:r>
          </a:p>
          <a:p>
            <a:pPr marL="285750" indent="-285750">
              <a:buFont typeface="Arial" panose="020B0604020202020204" pitchFamily="34" charset="0"/>
              <a:buChar char="•"/>
            </a:pPr>
            <a:r>
              <a:rPr lang="en-US" altLang="ja-JP" sz="1400" b="0" dirty="0">
                <a:latin typeface="+mj-ea"/>
                <a:ea typeface="+mj-ea"/>
              </a:rPr>
              <a:t>Responsible for </a:t>
            </a:r>
            <a:r>
              <a:rPr lang="en-US" altLang="ja-JP" sz="1400" dirty="0">
                <a:latin typeface="+mj-ea"/>
                <a:ea typeface="+mj-ea"/>
              </a:rPr>
              <a:t>working to improve productivity</a:t>
            </a:r>
            <a:endParaRPr lang="en-US" altLang="ja-JP" sz="1400" b="0" dirty="0">
              <a:latin typeface="+mj-ea"/>
              <a:ea typeface="+mj-ea"/>
            </a:endParaRPr>
          </a:p>
        </p:txBody>
      </p:sp>
      <p:sp>
        <p:nvSpPr>
          <p:cNvPr id="26" name="テキスト プレースホルダー 2"/>
          <p:cNvSpPr txBox="1">
            <a:spLocks/>
          </p:cNvSpPr>
          <p:nvPr/>
        </p:nvSpPr>
        <p:spPr>
          <a:xfrm>
            <a:off x="926313" y="1656123"/>
            <a:ext cx="436576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Development</a:t>
            </a:r>
          </a:p>
          <a:p>
            <a:pPr marL="285750" indent="-285750">
              <a:buFont typeface="Arial" panose="020B0604020202020204" pitchFamily="34" charset="0"/>
              <a:buChar char="•"/>
            </a:pPr>
            <a:r>
              <a:rPr lang="en-US" altLang="ja-JP" sz="1400" dirty="0">
                <a:latin typeface="+mj-ea"/>
                <a:ea typeface="+mj-ea"/>
              </a:rPr>
              <a:t>Autonomous organization</a:t>
            </a:r>
          </a:p>
          <a:p>
            <a:pPr marL="285750" indent="-285750">
              <a:buFont typeface="Arial" panose="020B0604020202020204" pitchFamily="34" charset="0"/>
              <a:buChar char="•"/>
            </a:pPr>
            <a:r>
              <a:rPr lang="en-US" altLang="ja-JP" sz="1400" b="0" dirty="0">
                <a:latin typeface="+mj-ea"/>
                <a:ea typeface="+mj-ea"/>
              </a:rPr>
              <a:t>Estimation</a:t>
            </a:r>
          </a:p>
          <a:p>
            <a:pPr marL="285750" indent="-285750">
              <a:buFont typeface="Arial" panose="020B0604020202020204" pitchFamily="34" charset="0"/>
              <a:buChar char="•"/>
            </a:pPr>
            <a:r>
              <a:rPr lang="en-US" altLang="ja-JP" sz="1400" dirty="0">
                <a:solidFill>
                  <a:srgbClr val="D74C77"/>
                </a:solidFill>
                <a:latin typeface="+mj-ea"/>
                <a:ea typeface="+mj-ea"/>
              </a:rPr>
              <a:t>Cross-sectional work </a:t>
            </a:r>
            <a:r>
              <a:rPr lang="en-US" altLang="ja-JP" sz="1400" b="0" dirty="0">
                <a:latin typeface="+mj-ea"/>
                <a:ea typeface="+mj-ea"/>
              </a:rPr>
              <a:t>skills (the collective skills of the members must be sufficient to create the product)</a:t>
            </a:r>
          </a:p>
        </p:txBody>
      </p:sp>
      <p:sp>
        <p:nvSpPr>
          <p:cNvPr id="27" name="テキスト プレースホルダー 2"/>
          <p:cNvSpPr txBox="1">
            <a:spLocks/>
          </p:cNvSpPr>
          <p:nvPr/>
        </p:nvSpPr>
        <p:spPr>
          <a:xfrm>
            <a:off x="770916" y="1273746"/>
            <a:ext cx="2000883"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28" name="テキスト プレースホルダー 2"/>
          <p:cNvSpPr txBox="1">
            <a:spLocks/>
          </p:cNvSpPr>
          <p:nvPr/>
        </p:nvSpPr>
        <p:spPr>
          <a:xfrm>
            <a:off x="785489" y="3179284"/>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30" name="テキスト プレースホルダー 2"/>
          <p:cNvSpPr txBox="1">
            <a:spLocks/>
          </p:cNvSpPr>
          <p:nvPr/>
        </p:nvSpPr>
        <p:spPr>
          <a:xfrm>
            <a:off x="938492" y="4808726"/>
            <a:ext cx="7641623" cy="72008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Fulfilling promises made during sprint planning</a:t>
            </a:r>
          </a:p>
          <a:p>
            <a:pPr marL="285750" indent="-285750">
              <a:buFont typeface="Arial" panose="020B0604020202020204" pitchFamily="34" charset="0"/>
              <a:buChar char="•"/>
            </a:pPr>
            <a:r>
              <a:rPr lang="en-US" altLang="ja-JP" sz="1400" b="0" dirty="0">
                <a:latin typeface="+mj-ea"/>
                <a:ea typeface="+mj-ea"/>
              </a:rPr>
              <a:t>Consistently considering and carrying out actions to improve productivity</a:t>
            </a:r>
          </a:p>
        </p:txBody>
      </p:sp>
      <p:sp>
        <p:nvSpPr>
          <p:cNvPr id="31" name="テキスト プレースホルダー 2"/>
          <p:cNvSpPr txBox="1">
            <a:spLocks/>
          </p:cNvSpPr>
          <p:nvPr/>
        </p:nvSpPr>
        <p:spPr>
          <a:xfrm>
            <a:off x="797668" y="438506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pic>
        <p:nvPicPr>
          <p:cNvPr id="16"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88687"/>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master</a:t>
            </a:r>
            <a:endParaRPr kumimoji="1" lang="ja-JP" altLang="en-US" dirty="0"/>
          </a:p>
        </p:txBody>
      </p:sp>
      <p:pic>
        <p:nvPicPr>
          <p:cNvPr id="5"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564" y="2703567"/>
            <a:ext cx="2448272" cy="24525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プレースホルダー 2"/>
          <p:cNvSpPr txBox="1">
            <a:spLocks/>
          </p:cNvSpPr>
          <p:nvPr/>
        </p:nvSpPr>
        <p:spPr>
          <a:xfrm>
            <a:off x="926313" y="3132584"/>
            <a:ext cx="5832475"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mj-ea"/>
                <a:ea typeface="+mj-ea"/>
              </a:rPr>
              <a:t>Responsible for understanding and formation of scrums</a:t>
            </a:r>
          </a:p>
          <a:p>
            <a:pPr marL="285750" indent="-285750">
              <a:buFont typeface="Arial" panose="020B0604020202020204" pitchFamily="34" charset="0"/>
              <a:buChar char="•"/>
            </a:pPr>
            <a:r>
              <a:rPr lang="en-US" altLang="ja-JP" sz="1400" b="0" dirty="0">
                <a:latin typeface="+mj-ea"/>
                <a:ea typeface="+mj-ea"/>
              </a:rPr>
              <a:t>Supports the product owner</a:t>
            </a:r>
          </a:p>
          <a:p>
            <a:pPr marL="285750" indent="-285750">
              <a:buFont typeface="Arial" panose="020B0604020202020204" pitchFamily="34" charset="0"/>
              <a:buChar char="•"/>
            </a:pPr>
            <a:r>
              <a:rPr lang="en-US" altLang="ja-JP" sz="1400" b="0" dirty="0">
                <a:latin typeface="+mj-ea"/>
                <a:ea typeface="+mj-ea"/>
              </a:rPr>
              <a:t>Supports the development team</a:t>
            </a:r>
          </a:p>
        </p:txBody>
      </p:sp>
      <p:sp>
        <p:nvSpPr>
          <p:cNvPr id="6" name="テキスト プレースホルダー 2"/>
          <p:cNvSpPr txBox="1">
            <a:spLocks/>
          </p:cNvSpPr>
          <p:nvPr/>
        </p:nvSpPr>
        <p:spPr>
          <a:xfrm>
            <a:off x="926313" y="4512756"/>
            <a:ext cx="6093959" cy="115212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rPr>
              <a:t>Explains scrums in a way that can be understood</a:t>
            </a:r>
          </a:p>
          <a:p>
            <a:pPr marL="285750" indent="-285750">
              <a:buFont typeface="Arial" panose="020B0604020202020204" pitchFamily="34" charset="0"/>
              <a:buChar char="•"/>
            </a:pPr>
            <a:r>
              <a:rPr lang="en-US" altLang="ja-JP" sz="1400" b="0" dirty="0">
                <a:latin typeface="+mj-ea"/>
                <a:ea typeface="+mj-ea"/>
              </a:rPr>
              <a:t>Considers effective ways to manage product backlog</a:t>
            </a:r>
          </a:p>
          <a:p>
            <a:pPr marL="285750" indent="-285750">
              <a:buFont typeface="Arial" panose="020B0604020202020204" pitchFamily="34" charset="0"/>
              <a:buChar char="•"/>
            </a:pPr>
            <a:r>
              <a:rPr lang="en-US" altLang="ja-JP" sz="1400" b="0" dirty="0">
                <a:latin typeface="+mj-ea"/>
                <a:ea typeface="+mj-ea"/>
              </a:rPr>
              <a:t>Facilitates events (as necessary)</a:t>
            </a:r>
          </a:p>
          <a:p>
            <a:pPr marL="285750" indent="-285750">
              <a:buFont typeface="Arial" panose="020B0604020202020204" pitchFamily="34" charset="0"/>
              <a:buChar char="•"/>
            </a:pPr>
            <a:r>
              <a:rPr lang="en-US" altLang="ja-JP" sz="1400" b="0" dirty="0">
                <a:latin typeface="+mj-ea"/>
                <a:ea typeface="+mj-ea"/>
              </a:rPr>
              <a:t>Eliminates factors that impede the development team’s progress</a:t>
            </a:r>
          </a:p>
        </p:txBody>
      </p:sp>
      <p:sp>
        <p:nvSpPr>
          <p:cNvPr id="7" name="テキスト プレースホルダー 2"/>
          <p:cNvSpPr txBox="1">
            <a:spLocks/>
          </p:cNvSpPr>
          <p:nvPr/>
        </p:nvSpPr>
        <p:spPr>
          <a:xfrm>
            <a:off x="926313" y="1628800"/>
            <a:ext cx="2781591" cy="147186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Servant leadership</a:t>
            </a:r>
          </a:p>
          <a:p>
            <a:pPr marL="285750" indent="-285750">
              <a:buFont typeface="Arial" panose="020B0604020202020204" pitchFamily="34" charset="0"/>
              <a:buChar char="•"/>
            </a:pPr>
            <a:r>
              <a:rPr lang="en-US" altLang="ja-JP" sz="1400" b="0" dirty="0">
                <a:latin typeface="+mj-ea"/>
                <a:ea typeface="+mj-ea"/>
              </a:rPr>
              <a:t>Teaching</a:t>
            </a:r>
          </a:p>
          <a:p>
            <a:pPr marL="285750" indent="-285750">
              <a:buFont typeface="Arial" panose="020B0604020202020204" pitchFamily="34" charset="0"/>
              <a:buChar char="•"/>
            </a:pPr>
            <a:r>
              <a:rPr lang="en-US" altLang="ja-JP" sz="1400" b="0" dirty="0">
                <a:latin typeface="+mj-ea"/>
                <a:ea typeface="+mj-ea"/>
              </a:rPr>
              <a:t>Facilitation</a:t>
            </a:r>
          </a:p>
          <a:p>
            <a:pPr marL="285750" indent="-285750">
              <a:buFont typeface="Arial" panose="020B0604020202020204" pitchFamily="34" charset="0"/>
              <a:buChar char="•"/>
            </a:pPr>
            <a:r>
              <a:rPr lang="en-US" altLang="ja-JP" sz="1400" b="0" dirty="0">
                <a:latin typeface="+mj-ea"/>
                <a:ea typeface="+mj-ea"/>
              </a:rPr>
              <a:t>Coaching</a:t>
            </a:r>
          </a:p>
        </p:txBody>
      </p:sp>
      <p:sp>
        <p:nvSpPr>
          <p:cNvPr id="8" name="テキスト プレースホルダー 2"/>
          <p:cNvSpPr txBox="1">
            <a:spLocks/>
          </p:cNvSpPr>
          <p:nvPr/>
        </p:nvSpPr>
        <p:spPr>
          <a:xfrm>
            <a:off x="770916" y="1246423"/>
            <a:ext cx="257694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9" name="テキスト プレースホルダー 2"/>
          <p:cNvSpPr txBox="1">
            <a:spLocks/>
          </p:cNvSpPr>
          <p:nvPr/>
        </p:nvSpPr>
        <p:spPr>
          <a:xfrm>
            <a:off x="785489" y="278092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10" name="テキスト プレースホルダー 2"/>
          <p:cNvSpPr txBox="1">
            <a:spLocks/>
          </p:cNvSpPr>
          <p:nvPr/>
        </p:nvSpPr>
        <p:spPr>
          <a:xfrm>
            <a:off x="785489" y="4077072"/>
            <a:ext cx="878172"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sp>
        <p:nvSpPr>
          <p:cNvPr id="11" name="テキスト プレースホルダー 2"/>
          <p:cNvSpPr txBox="1">
            <a:spLocks/>
          </p:cNvSpPr>
          <p:nvPr/>
        </p:nvSpPr>
        <p:spPr>
          <a:xfrm>
            <a:off x="3851920" y="1670087"/>
            <a:ext cx="4521164"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Understanding of processes other than Scrum</a:t>
            </a:r>
          </a:p>
          <a:p>
            <a:pPr marL="285750" indent="-285750">
              <a:buFont typeface="Arial" panose="020B0604020202020204" pitchFamily="34" charset="0"/>
              <a:buChar char="•"/>
            </a:pPr>
            <a:r>
              <a:rPr lang="en-US" altLang="ja-JP" sz="1400" b="0" dirty="0">
                <a:latin typeface="+mj-ea"/>
                <a:ea typeface="+mj-ea"/>
              </a:rPr>
              <a:t>Understanding of group psychology</a:t>
            </a:r>
          </a:p>
          <a:p>
            <a:pPr marL="285750" indent="-285750">
              <a:buFont typeface="Arial" panose="020B0604020202020204" pitchFamily="34" charset="0"/>
              <a:buChar char="•"/>
            </a:pPr>
            <a:r>
              <a:rPr lang="en-US" altLang="ja-JP" sz="1400" b="0" dirty="0">
                <a:latin typeface="+mj-ea"/>
                <a:ea typeface="+mj-ea"/>
              </a:rPr>
              <a:t>Expressing facts (figures) </a:t>
            </a:r>
          </a:p>
        </p:txBody>
      </p:sp>
    </p:spTree>
    <p:extLst>
      <p:ext uri="{BB962C8B-B14F-4D97-AF65-F5344CB8AC3E}">
        <p14:creationId xmlns:p14="http://schemas.microsoft.com/office/powerpoint/2010/main" val="198749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Changes in business environments </a:t>
            </a:r>
            <a:endParaRPr kumimoji="1" lang="ja-JP" altLang="en-US" dirty="0"/>
          </a:p>
        </p:txBody>
      </p:sp>
      <p:sp>
        <p:nvSpPr>
          <p:cNvPr id="2" name="テキスト ボックス 1"/>
          <p:cNvSpPr txBox="1"/>
          <p:nvPr/>
        </p:nvSpPr>
        <p:spPr>
          <a:xfrm>
            <a:off x="395536" y="1340768"/>
            <a:ext cx="9145016" cy="1200329"/>
          </a:xfrm>
          <a:prstGeom prst="rect">
            <a:avLst/>
          </a:prstGeom>
          <a:noFill/>
        </p:spPr>
        <p:txBody>
          <a:bodyPr wrap="square" rtlCol="0">
            <a:spAutoFit/>
          </a:bodyPr>
          <a:lstStyle/>
          <a:p>
            <a:r>
              <a:rPr lang="en-US" altLang="ja-JP" dirty="0">
                <a:solidFill>
                  <a:schemeClr val="tx1">
                    <a:lumMod val="75000"/>
                    <a:lumOff val="25000"/>
                  </a:schemeClr>
                </a:solidFill>
              </a:rPr>
              <a:t>In the age when anything released would sell, the structure was simple: it was a matter of </a:t>
            </a:r>
            <a:r>
              <a:rPr lang="en-US" altLang="ja-JP" b="1" dirty="0">
                <a:solidFill>
                  <a:schemeClr val="tx1">
                    <a:lumMod val="75000"/>
                    <a:lumOff val="25000"/>
                  </a:schemeClr>
                </a:solidFill>
              </a:rPr>
              <a:t>how much can be invested and how much can be made.</a:t>
            </a:r>
          </a:p>
          <a:p>
            <a:r>
              <a:rPr lang="en-US" altLang="ja-JP" dirty="0">
                <a:solidFill>
                  <a:schemeClr val="tx1">
                    <a:lumMod val="75000"/>
                    <a:lumOff val="25000"/>
                  </a:schemeClr>
                </a:solidFill>
              </a:rPr>
              <a:t>A few bugs were not an issue, as the product would still sell.</a:t>
            </a:r>
          </a:p>
          <a:p>
            <a:endParaRPr kumimoji="1" lang="ja-JP" altLang="en-US" dirty="0">
              <a:solidFill>
                <a:schemeClr val="tx1">
                  <a:lumMod val="75000"/>
                  <a:lumOff val="25000"/>
                </a:schemeClr>
              </a:solidFill>
            </a:endParaRPr>
          </a:p>
        </p:txBody>
      </p:sp>
      <p:sp>
        <p:nvSpPr>
          <p:cNvPr id="6" name="テキスト ボックス 5"/>
          <p:cNvSpPr txBox="1"/>
          <p:nvPr/>
        </p:nvSpPr>
        <p:spPr>
          <a:xfrm>
            <a:off x="971600" y="4629332"/>
            <a:ext cx="7831393" cy="1200329"/>
          </a:xfrm>
          <a:prstGeom prst="rect">
            <a:avLst/>
          </a:prstGeom>
          <a:noFill/>
        </p:spPr>
        <p:txBody>
          <a:bodyPr wrap="square" rtlCol="0">
            <a:spAutoFit/>
          </a:bodyPr>
          <a:lstStyle/>
          <a:p>
            <a:r>
              <a:rPr lang="en-US" altLang="ja-JP" dirty="0">
                <a:solidFill>
                  <a:schemeClr val="tx1">
                    <a:lumMod val="75000"/>
                    <a:lumOff val="25000"/>
                  </a:schemeClr>
                </a:solidFill>
              </a:rPr>
              <a:t>We are now dealing with an </a:t>
            </a:r>
            <a:r>
              <a:rPr lang="en-US" altLang="ja-JP" b="1" dirty="0">
                <a:solidFill>
                  <a:schemeClr val="tx1">
                    <a:lumMod val="75000"/>
                    <a:lumOff val="25000"/>
                  </a:schemeClr>
                </a:solidFill>
              </a:rPr>
              <a:t>uncertain market</a:t>
            </a:r>
            <a:r>
              <a:rPr lang="en-US" altLang="ja-JP" dirty="0">
                <a:solidFill>
                  <a:schemeClr val="tx1">
                    <a:lumMod val="75000"/>
                    <a:lumOff val="25000"/>
                  </a:schemeClr>
                </a:solidFill>
              </a:rPr>
              <a:t>, where we cannot be sure what will sell. No matter how much we invest, we cannot be sure that we will get a return on that investment. Business models are becoming increasingly short-lived.</a:t>
            </a:r>
            <a:endParaRPr kumimoji="1" lang="ja-JP" altLang="en-US" dirty="0">
              <a:solidFill>
                <a:schemeClr val="tx1">
                  <a:lumMod val="75000"/>
                  <a:lumOff val="25000"/>
                </a:schemeClr>
              </a:solidFill>
            </a:endParaRPr>
          </a:p>
        </p:txBody>
      </p:sp>
      <p:sp>
        <p:nvSpPr>
          <p:cNvPr id="13" name="角丸四角形 12"/>
          <p:cNvSpPr/>
          <p:nvPr/>
        </p:nvSpPr>
        <p:spPr>
          <a:xfrm>
            <a:off x="672481" y="3644099"/>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Competed on</a:t>
            </a:r>
            <a:r>
              <a:rPr lang="ja-JP" altLang="en-US" b="1" dirty="0">
                <a:solidFill>
                  <a:schemeClr val="bg1"/>
                </a:solidFill>
              </a:rPr>
              <a:t>　</a:t>
            </a:r>
            <a:r>
              <a:rPr lang="en-US" altLang="ja-JP" b="1" dirty="0">
                <a:solidFill>
                  <a:schemeClr val="bg1"/>
                </a:solidFill>
              </a:rPr>
              <a:t>price</a:t>
            </a:r>
          </a:p>
        </p:txBody>
      </p:sp>
      <p:sp>
        <p:nvSpPr>
          <p:cNvPr id="14" name="角丸四角形 13"/>
          <p:cNvSpPr/>
          <p:nvPr/>
        </p:nvSpPr>
        <p:spPr>
          <a:xfrm>
            <a:off x="5857057" y="3644099"/>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Competing on</a:t>
            </a:r>
            <a:r>
              <a:rPr lang="ja-JP" altLang="en-US" b="1" dirty="0">
                <a:solidFill>
                  <a:schemeClr val="bg1"/>
                </a:solidFill>
              </a:rPr>
              <a:t>　</a:t>
            </a:r>
            <a:r>
              <a:rPr lang="en-US" altLang="ja-JP" b="1" dirty="0">
                <a:solidFill>
                  <a:schemeClr val="bg1"/>
                </a:solidFill>
              </a:rPr>
              <a:t>added value</a:t>
            </a:r>
          </a:p>
        </p:txBody>
      </p:sp>
      <p:sp>
        <p:nvSpPr>
          <p:cNvPr id="15" name="角丸四角形 14"/>
          <p:cNvSpPr/>
          <p:nvPr/>
        </p:nvSpPr>
        <p:spPr>
          <a:xfrm>
            <a:off x="672481" y="2541101"/>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Predictable</a:t>
            </a:r>
            <a:endParaRPr lang="ja-JP" altLang="en-US" b="1" dirty="0">
              <a:solidFill>
                <a:schemeClr val="bg1"/>
              </a:solidFill>
            </a:endParaRPr>
          </a:p>
        </p:txBody>
      </p:sp>
      <p:sp>
        <p:nvSpPr>
          <p:cNvPr id="16" name="角丸四角形 15"/>
          <p:cNvSpPr/>
          <p:nvPr/>
        </p:nvSpPr>
        <p:spPr>
          <a:xfrm>
            <a:off x="5857057" y="2541100"/>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Difficult to predict</a:t>
            </a:r>
            <a:endParaRPr lang="ja-JP" altLang="en-US" b="1" dirty="0">
              <a:solidFill>
                <a:schemeClr val="bg1"/>
              </a:solidFill>
            </a:endParaRPr>
          </a:p>
        </p:txBody>
      </p:sp>
      <p:sp>
        <p:nvSpPr>
          <p:cNvPr id="4" name="右矢印 3"/>
          <p:cNvSpPr/>
          <p:nvPr/>
        </p:nvSpPr>
        <p:spPr>
          <a:xfrm>
            <a:off x="3275856" y="3079096"/>
            <a:ext cx="2376264" cy="95898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108520" y="5959250"/>
            <a:ext cx="9145016" cy="461665"/>
          </a:xfrm>
          <a:prstGeom prst="rect">
            <a:avLst/>
          </a:prstGeom>
          <a:noFill/>
        </p:spPr>
        <p:txBody>
          <a:bodyPr wrap="square" rtlCol="0">
            <a:spAutoFit/>
          </a:bodyPr>
          <a:lstStyle/>
          <a:p>
            <a:pPr algn="ctr"/>
            <a:r>
              <a:rPr lang="en-US" altLang="ja-JP" sz="2400" b="1" dirty="0">
                <a:solidFill>
                  <a:schemeClr val="tx1">
                    <a:lumMod val="75000"/>
                    <a:lumOff val="25000"/>
                  </a:schemeClr>
                </a:solidFill>
              </a:rPr>
              <a:t>We need to </a:t>
            </a:r>
            <a:r>
              <a:rPr lang="en-US" altLang="ja-JP" sz="2400" b="1" dirty="0">
                <a:solidFill>
                  <a:srgbClr val="D74C77"/>
                </a:solidFill>
              </a:rPr>
              <a:t>keep up with rapid changes</a:t>
            </a:r>
            <a:r>
              <a:rPr lang="en-US" altLang="ja-JP" sz="2400" b="1" dirty="0">
                <a:solidFill>
                  <a:schemeClr val="accent2">
                    <a:lumMod val="60000"/>
                    <a:lumOff val="40000"/>
                  </a:schemeClr>
                </a:solidFill>
              </a:rPr>
              <a:t> </a:t>
            </a:r>
            <a:r>
              <a:rPr lang="en-US" altLang="ja-JP" sz="2400" b="1" dirty="0">
                <a:solidFill>
                  <a:schemeClr val="tx1">
                    <a:lumMod val="75000"/>
                    <a:lumOff val="25000"/>
                  </a:schemeClr>
                </a:solidFill>
              </a:rPr>
              <a:t>in the market.</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52996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20961"/>
            <a:ext cx="8444407" cy="360040"/>
          </a:xfrm>
        </p:spPr>
        <p:txBody>
          <a:bodyPr/>
          <a:lstStyle/>
          <a:p>
            <a:r>
              <a:rPr lang="en-US" altLang="ja-JP" dirty="0"/>
              <a:t>Counterproductive scrum team process: Scrum master in multiple roles</a:t>
            </a:r>
            <a:endParaRPr kumimoji="1" lang="ja-JP" altLang="en-US" dirty="0"/>
          </a:p>
        </p:txBody>
      </p:sp>
      <p:sp>
        <p:nvSpPr>
          <p:cNvPr id="92" name="テキスト ボックス 91"/>
          <p:cNvSpPr txBox="1"/>
          <p:nvPr/>
        </p:nvSpPr>
        <p:spPr>
          <a:xfrm>
            <a:off x="827584" y="3789040"/>
            <a:ext cx="8136904" cy="1815882"/>
          </a:xfrm>
          <a:prstGeom prst="rect">
            <a:avLst/>
          </a:prstGeom>
          <a:noFill/>
        </p:spPr>
        <p:txBody>
          <a:bodyPr wrap="square" rtlCol="0">
            <a:spAutoFit/>
          </a:bodyPr>
          <a:lstStyle/>
          <a:p>
            <a:r>
              <a:rPr lang="en-US" altLang="ja-JP" sz="1400" dirty="0">
                <a:solidFill>
                  <a:schemeClr val="tx1">
                    <a:lumMod val="75000"/>
                    <a:lumOff val="25000"/>
                  </a:schemeClr>
                </a:solidFill>
              </a:rPr>
              <a:t>As a scrum master, sometimes this individual is strict with the development </a:t>
            </a:r>
            <a:r>
              <a:rPr lang="en-US" altLang="ja-JP" sz="1400" dirty="0" err="1">
                <a:solidFill>
                  <a:schemeClr val="tx1">
                    <a:lumMod val="75000"/>
                    <a:lumOff val="25000"/>
                  </a:schemeClr>
                </a:solidFill>
              </a:rPr>
              <a:t>team.But</a:t>
            </a:r>
            <a:r>
              <a:rPr lang="en-US" altLang="ja-JP" sz="1400" dirty="0">
                <a:solidFill>
                  <a:schemeClr val="tx1">
                    <a:lumMod val="75000"/>
                    <a:lumOff val="25000"/>
                  </a:schemeClr>
                </a:solidFill>
              </a:rPr>
              <a:t> in many cases, the rest of the team is unsure of whether the remarks as a scrum master or member of the development team. </a:t>
            </a:r>
          </a:p>
          <a:p>
            <a:endParaRPr lang="en-US" altLang="ja-JP" sz="1050" dirty="0">
              <a:solidFill>
                <a:schemeClr val="tx1">
                  <a:lumMod val="75000"/>
                  <a:lumOff val="25000"/>
                </a:schemeClr>
              </a:solidFill>
            </a:endParaRPr>
          </a:p>
          <a:p>
            <a:r>
              <a:rPr lang="en-US" altLang="ja-JP" sz="1400" dirty="0">
                <a:solidFill>
                  <a:schemeClr val="tx1">
                    <a:lumMod val="75000"/>
                    <a:lumOff val="25000"/>
                  </a:schemeClr>
                </a:solidFill>
              </a:rPr>
              <a:t>This is particularly problematic in cases where the scrum master has worked as a team leader for conventional development projects, which often results in the individual gaining outstanding technical skills. In cases like this, the individual has to balance their role as a scrum master with work such as architectural judgments, design and develop, which places a large burden on them. </a:t>
            </a:r>
            <a:endParaRPr kumimoji="1" lang="ja-JP" altLang="en-US" sz="1400" dirty="0">
              <a:solidFill>
                <a:schemeClr val="tx1">
                  <a:lumMod val="75000"/>
                  <a:lumOff val="25000"/>
                </a:schemeClr>
              </a:solidFill>
            </a:endParaRPr>
          </a:p>
        </p:txBody>
      </p:sp>
      <p:sp>
        <p:nvSpPr>
          <p:cNvPr id="97" name="テキスト ボックス 96"/>
          <p:cNvSpPr txBox="1"/>
          <p:nvPr/>
        </p:nvSpPr>
        <p:spPr>
          <a:xfrm>
            <a:off x="467544" y="544861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rPr>
              <a:t>Solution</a:t>
            </a:r>
            <a:endParaRPr kumimoji="1" lang="ja-JP" altLang="en-US" sz="1400" b="1" dirty="0">
              <a:solidFill>
                <a:schemeClr val="tx1">
                  <a:lumMod val="75000"/>
                  <a:lumOff val="25000"/>
                </a:schemeClr>
              </a:solidFill>
            </a:endParaRPr>
          </a:p>
        </p:txBody>
      </p:sp>
      <p:sp>
        <p:nvSpPr>
          <p:cNvPr id="99" name="テキスト ボックス 98"/>
          <p:cNvSpPr txBox="1"/>
          <p:nvPr/>
        </p:nvSpPr>
        <p:spPr>
          <a:xfrm>
            <a:off x="827584" y="5705640"/>
            <a:ext cx="7992888" cy="1169551"/>
          </a:xfrm>
          <a:prstGeom prst="rect">
            <a:avLst/>
          </a:prstGeom>
          <a:noFill/>
        </p:spPr>
        <p:txBody>
          <a:bodyPr wrap="square" rtlCol="0">
            <a:spAutoFit/>
          </a:bodyPr>
          <a:lstStyle/>
          <a:p>
            <a:r>
              <a:rPr lang="en-US" altLang="ja-JP" sz="1400" dirty="0">
                <a:solidFill>
                  <a:schemeClr val="tx1">
                    <a:lumMod val="75000"/>
                    <a:lumOff val="25000"/>
                  </a:schemeClr>
                </a:solidFill>
              </a:rPr>
              <a:t>If the individual is an experienced scrum master, they should train other members of the team so that they can act as scrum masters or develop technical skills that can be relied on, and then step down from the role of scrum master.</a:t>
            </a:r>
          </a:p>
          <a:p>
            <a:r>
              <a:rPr lang="en-US" altLang="ja-JP" sz="1400" dirty="0">
                <a:solidFill>
                  <a:schemeClr val="tx1">
                    <a:lumMod val="75000"/>
                    <a:lumOff val="25000"/>
                  </a:schemeClr>
                </a:solidFill>
              </a:rPr>
              <a:t>If the individual is inexperienced, they should choose a scrum master from the development team and focus on development in their own work.</a:t>
            </a:r>
          </a:p>
        </p:txBody>
      </p:sp>
      <p:sp>
        <p:nvSpPr>
          <p:cNvPr id="100" name="テキスト ボックス 99"/>
          <p:cNvSpPr txBox="1"/>
          <p:nvPr/>
        </p:nvSpPr>
        <p:spPr>
          <a:xfrm>
            <a:off x="414225" y="3501008"/>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rPr>
              <a:t>Issues</a:t>
            </a:r>
            <a:endParaRPr kumimoji="1" lang="ja-JP" altLang="en-US" sz="1400" b="1" dirty="0">
              <a:solidFill>
                <a:schemeClr val="tx1">
                  <a:lumMod val="75000"/>
                  <a:lumOff val="25000"/>
                </a:schemeClr>
              </a:solidFill>
            </a:endParaRP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307" y="1411926"/>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30"/>
          <p:cNvSpPr txBox="1"/>
          <p:nvPr/>
        </p:nvSpPr>
        <p:spPr>
          <a:xfrm>
            <a:off x="4290611" y="2264778"/>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32" name="テキスト ボックス 31"/>
          <p:cNvSpPr txBox="1"/>
          <p:nvPr/>
        </p:nvSpPr>
        <p:spPr>
          <a:xfrm>
            <a:off x="414225" y="2134577"/>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cxnSp>
        <p:nvCxnSpPr>
          <p:cNvPr id="33" name="直線矢印コネクタ 32"/>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950" y="2771984"/>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a:cxnSpLocks/>
            <a:stCxn id="35" idx="0"/>
            <a:endCxn id="31" idx="2"/>
          </p:cNvCxnSpPr>
          <p:nvPr/>
        </p:nvCxnSpPr>
        <p:spPr>
          <a:xfrm flipV="1">
            <a:off x="5619438" y="2541777"/>
            <a:ext cx="0" cy="23020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3491880" y="3521920"/>
            <a:ext cx="400980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 and member of development team</a:t>
            </a:r>
            <a:endParaRPr kumimoji="1" lang="ja-JP" altLang="en-US" sz="1200" b="1" dirty="0">
              <a:solidFill>
                <a:schemeClr val="tx1">
                  <a:lumMod val="75000"/>
                  <a:lumOff val="25000"/>
                </a:schemeClr>
              </a:solidFill>
            </a:endParaRPr>
          </a:p>
        </p:txBody>
      </p:sp>
      <p:cxnSp>
        <p:nvCxnSpPr>
          <p:cNvPr id="42" name="直線矢印コネクタ 41"/>
          <p:cNvCxnSpPr>
            <a:stCxn id="35" idx="0"/>
          </p:cNvCxnSpPr>
          <p:nvPr/>
        </p:nvCxnSpPr>
        <p:spPr>
          <a:xfrm flipH="1" flipV="1">
            <a:off x="1956308" y="1862715"/>
            <a:ext cx="3663130" cy="9092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78585"/>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53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0328"/>
            <a:ext cx="8444407" cy="360040"/>
          </a:xfrm>
        </p:spPr>
        <p:txBody>
          <a:bodyPr/>
          <a:lstStyle/>
          <a:p>
            <a:r>
              <a:rPr lang="en-US" altLang="ja-JP" dirty="0"/>
              <a:t>Counterproductive scrum team process: PO committee</a:t>
            </a:r>
            <a:endParaRPr kumimoji="1" lang="ja-JP" altLang="en-US" dirty="0"/>
          </a:p>
        </p:txBody>
      </p:sp>
      <p:pic>
        <p:nvPicPr>
          <p:cNvPr id="79" name="図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1198657"/>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テキスト ボックス 86"/>
          <p:cNvSpPr txBox="1"/>
          <p:nvPr/>
        </p:nvSpPr>
        <p:spPr>
          <a:xfrm>
            <a:off x="4760585" y="2264778"/>
            <a:ext cx="2259687"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88" name="テキスト ボックス 87"/>
          <p:cNvSpPr txBox="1"/>
          <p:nvPr/>
        </p:nvSpPr>
        <p:spPr>
          <a:xfrm>
            <a:off x="200835" y="2240436"/>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 committee</a:t>
            </a:r>
            <a:endParaRPr kumimoji="1" lang="ja-JP" altLang="en-US" sz="1200" b="1" dirty="0">
              <a:solidFill>
                <a:schemeClr val="tx1">
                  <a:lumMod val="75000"/>
                  <a:lumOff val="25000"/>
                </a:schemeClr>
              </a:solidFill>
            </a:endParaRPr>
          </a:p>
        </p:txBody>
      </p:sp>
      <p:cxnSp>
        <p:nvCxnSpPr>
          <p:cNvPr id="89" name="直線矢印コネクタ 88"/>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827584" y="3903439"/>
            <a:ext cx="8316416"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As there are multiple product owners, they will not agree on everything, which will confuse the development team.</a:t>
            </a:r>
          </a:p>
          <a:p>
            <a:r>
              <a:rPr lang="en-US" altLang="ja-JP" sz="1400" dirty="0">
                <a:solidFill>
                  <a:schemeClr val="tx1">
                    <a:lumMod val="75000"/>
                    <a:lumOff val="25000"/>
                  </a:schemeClr>
                </a:solidFill>
                <a:latin typeface="+mj-ea"/>
                <a:ea typeface="+mj-ea"/>
              </a:rPr>
              <a:t>Clashes may occur in the product owner committee, which will delay judgments.</a:t>
            </a:r>
          </a:p>
          <a:p>
            <a:r>
              <a:rPr lang="en-US" altLang="ja-JP" sz="1400" dirty="0">
                <a:solidFill>
                  <a:schemeClr val="tx1">
                    <a:lumMod val="75000"/>
                    <a:lumOff val="25000"/>
                  </a:schemeClr>
                </a:solidFill>
                <a:latin typeface="+mj-ea"/>
                <a:ea typeface="+mj-ea"/>
              </a:rPr>
              <a:t>The development team will not know who to contact with questions about specifications. </a:t>
            </a:r>
          </a:p>
        </p:txBody>
      </p:sp>
      <p:pic>
        <p:nvPicPr>
          <p:cNvPr id="93"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21" y="2474073"/>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線矢印コネクタ 94"/>
          <p:cNvCxnSpPr>
            <a:stCxn id="93" idx="0"/>
          </p:cNvCxnSpPr>
          <p:nvPr/>
        </p:nvCxnSpPr>
        <p:spPr>
          <a:xfrm flipV="1">
            <a:off x="3353209" y="2063527"/>
            <a:ext cx="1370789" cy="4105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2073744" y="3224009"/>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sp>
        <p:nvSpPr>
          <p:cNvPr id="97" name="テキスト ボックス 96"/>
          <p:cNvSpPr txBox="1"/>
          <p:nvPr/>
        </p:nvSpPr>
        <p:spPr>
          <a:xfrm>
            <a:off x="467544" y="4919164"/>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Solution</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827584" y="5197381"/>
            <a:ext cx="8316416" cy="523220"/>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While there can be a committee, there needs to be only one product owner making decisions.</a:t>
            </a:r>
          </a:p>
          <a:p>
            <a:r>
              <a:rPr lang="en-US" altLang="ja-JP" sz="1400" dirty="0">
                <a:solidFill>
                  <a:schemeClr val="tx1">
                    <a:lumMod val="75000"/>
                    <a:lumOff val="25000"/>
                  </a:schemeClr>
                </a:solidFill>
                <a:latin typeface="+mj-ea"/>
                <a:ea typeface="+mj-ea"/>
              </a:rPr>
              <a:t>The scrum master should block work requests from parties other than the product owner. </a:t>
            </a: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643"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66"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710"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線矢印コネクタ 32"/>
          <p:cNvCxnSpPr>
            <a:stCxn id="93" idx="0"/>
          </p:cNvCxnSpPr>
          <p:nvPr/>
        </p:nvCxnSpPr>
        <p:spPr>
          <a:xfrm flipH="1" flipV="1">
            <a:off x="1889703" y="1996853"/>
            <a:ext cx="1463506" cy="4772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6244" y="3584049"/>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Issues</a:t>
            </a:r>
            <a:endParaRPr kumimoji="1" lang="ja-JP" altLang="en-US" sz="1400" b="1" dirty="0">
              <a:solidFill>
                <a:schemeClr val="tx1">
                  <a:lumMod val="75000"/>
                  <a:lumOff val="25000"/>
                </a:schemeClr>
              </a:solidFill>
              <a:latin typeface="+mj-ea"/>
              <a:ea typeface="+mj-ea"/>
            </a:endParaRPr>
          </a:p>
        </p:txBody>
      </p:sp>
      <p:pic>
        <p:nvPicPr>
          <p:cNvPr id="27"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52736"/>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8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1941"/>
            <a:ext cx="8444407" cy="360040"/>
          </a:xfrm>
        </p:spPr>
        <p:txBody>
          <a:bodyPr/>
          <a:lstStyle/>
          <a:p>
            <a:r>
              <a:rPr lang="en-US" altLang="ja-JP" dirty="0"/>
              <a:t>Counterproductive scrum team process: Stakeholders who want to be too involved</a:t>
            </a:r>
            <a:endParaRPr kumimoji="1" lang="ja-JP" altLang="en-US" dirty="0"/>
          </a:p>
        </p:txBody>
      </p:sp>
      <p:sp>
        <p:nvSpPr>
          <p:cNvPr id="92" name="テキスト ボックス 91"/>
          <p:cNvSpPr txBox="1"/>
          <p:nvPr/>
        </p:nvSpPr>
        <p:spPr>
          <a:xfrm>
            <a:off x="971600" y="3153742"/>
            <a:ext cx="7920880" cy="1815882"/>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If stakeholders get actively involved, they will give the development team advice and information, but this will not be consistent with what the product owner says. They will also directly ask the development team to do work such as investigation work that will be applied to the product backlog.</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This will lead to an increasing amount of work and information that the product owner is not aware of, leading to decreases in the velocity of the product and causing tasks that should be prioritized to be put off.</a:t>
            </a:r>
          </a:p>
        </p:txBody>
      </p:sp>
      <p:sp>
        <p:nvSpPr>
          <p:cNvPr id="97" name="テキスト ボックス 96"/>
          <p:cNvSpPr txBox="1"/>
          <p:nvPr/>
        </p:nvSpPr>
        <p:spPr>
          <a:xfrm>
            <a:off x="611559" y="4981237"/>
            <a:ext cx="1146677"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Solution</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951062" y="5298886"/>
            <a:ext cx="7797402"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The scrum master should block direct requests from stakeholders and give explanations that ensure that the product owner’s decisions are heard. </a:t>
            </a:r>
          </a:p>
          <a:p>
            <a:r>
              <a:rPr lang="en-US" altLang="ja-JP" sz="1400" dirty="0">
                <a:solidFill>
                  <a:schemeClr val="tx1">
                    <a:lumMod val="75000"/>
                    <a:lumOff val="25000"/>
                  </a:schemeClr>
                </a:solidFill>
                <a:latin typeface="+mj-ea"/>
                <a:ea typeface="+mj-ea"/>
              </a:rPr>
              <a:t>The product owner should collect information from stakeholders and provide them with explanations.</a:t>
            </a:r>
          </a:p>
        </p:txBody>
      </p:sp>
      <p:sp>
        <p:nvSpPr>
          <p:cNvPr id="36" name="テキスト ボックス 35"/>
          <p:cNvSpPr txBox="1"/>
          <p:nvPr/>
        </p:nvSpPr>
        <p:spPr>
          <a:xfrm>
            <a:off x="560260" y="283435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Issue</a:t>
            </a:r>
            <a:endParaRPr kumimoji="1" lang="ja-JP" altLang="en-US" sz="1400" b="1" dirty="0">
              <a:solidFill>
                <a:schemeClr val="tx1">
                  <a:lumMod val="75000"/>
                  <a:lumOff val="25000"/>
                </a:schemeClr>
              </a:solidFill>
              <a:latin typeface="+mj-ea"/>
              <a:ea typeface="+mj-ea"/>
            </a:endParaRPr>
          </a:p>
        </p:txBody>
      </p:sp>
      <p:sp>
        <p:nvSpPr>
          <p:cNvPr id="48" name="テキスト ボックス 47"/>
          <p:cNvSpPr txBox="1"/>
          <p:nvPr/>
        </p:nvSpPr>
        <p:spPr>
          <a:xfrm>
            <a:off x="4005163" y="2340713"/>
            <a:ext cx="222176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51" name="テキスト ボックス 50"/>
          <p:cNvSpPr txBox="1"/>
          <p:nvPr/>
        </p:nvSpPr>
        <p:spPr>
          <a:xfrm>
            <a:off x="1100320" y="2349012"/>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Stakeholders</a:t>
            </a:r>
            <a:endParaRPr kumimoji="1" lang="ja-JP" altLang="en-US" sz="1200" b="1" dirty="0">
              <a:solidFill>
                <a:schemeClr val="tx1">
                  <a:lumMod val="75000"/>
                  <a:lumOff val="25000"/>
                </a:schemeClr>
              </a:solidFill>
            </a:endParaRPr>
          </a:p>
        </p:txBody>
      </p:sp>
      <p:cxnSp>
        <p:nvCxnSpPr>
          <p:cNvPr id="66" name="直線矢印コネクタ 65"/>
          <p:cNvCxnSpPr/>
          <p:nvPr/>
        </p:nvCxnSpPr>
        <p:spPr>
          <a:xfrm flipH="1">
            <a:off x="2429566" y="1592754"/>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2482449" y="1772816"/>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92" y="1090525"/>
            <a:ext cx="1270295" cy="127029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p:cNvGrpSpPr/>
          <p:nvPr/>
        </p:nvGrpSpPr>
        <p:grpSpPr>
          <a:xfrm>
            <a:off x="1137705" y="1152519"/>
            <a:ext cx="1333500" cy="1208301"/>
            <a:chOff x="0" y="0"/>
            <a:chExt cx="2447925" cy="2562225"/>
          </a:xfrm>
        </p:grpSpPr>
        <p:pic>
          <p:nvPicPr>
            <p:cNvPr id="25" name="図 24"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8" name="図 27"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14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items produced by Scrum</a:t>
            </a:r>
            <a:endParaRPr kumimoji="1" lang="ja-JP" altLang="en-US" dirty="0"/>
          </a:p>
        </p:txBody>
      </p:sp>
    </p:spTree>
    <p:extLst>
      <p:ext uri="{BB962C8B-B14F-4D97-AF65-F5344CB8AC3E}">
        <p14:creationId xmlns:p14="http://schemas.microsoft.com/office/powerpoint/2010/main" val="278458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284167" cy="340910"/>
          </a:xfrm>
        </p:spPr>
        <p:txBody>
          <a:bodyPr/>
          <a:lstStyle/>
          <a:p>
            <a:r>
              <a:rPr lang="en-US" altLang="ja-JP" dirty="0"/>
              <a:t>The three items produced by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978868F3-D199-4DE2-B4F7-16A141F34BB7}"/>
              </a:ext>
            </a:extLst>
          </p:cNvPr>
          <p:cNvSpPr/>
          <p:nvPr/>
        </p:nvSpPr>
        <p:spPr>
          <a:xfrm>
            <a:off x="704515" y="5441489"/>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118">
            <a:extLst>
              <a:ext uri="{FF2B5EF4-FFF2-40B4-BE49-F238E27FC236}">
                <a16:creationId xmlns:a16="http://schemas.microsoft.com/office/drawing/2014/main" id="{627ED121-1B35-4F0F-8F48-B456191DA9F0}"/>
              </a:ext>
            </a:extLst>
          </p:cNvPr>
          <p:cNvSpPr/>
          <p:nvPr/>
        </p:nvSpPr>
        <p:spPr>
          <a:xfrm>
            <a:off x="659149" y="2840222"/>
            <a:ext cx="1124777" cy="106872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04">
            <a:extLst>
              <a:ext uri="{FF2B5EF4-FFF2-40B4-BE49-F238E27FC236}">
                <a16:creationId xmlns:a16="http://schemas.microsoft.com/office/drawing/2014/main" id="{614E9697-092D-4FE4-958E-CB4CECA7E2B8}"/>
              </a:ext>
            </a:extLst>
          </p:cNvPr>
          <p:cNvSpPr/>
          <p:nvPr/>
        </p:nvSpPr>
        <p:spPr>
          <a:xfrm>
            <a:off x="3773385" y="2964946"/>
            <a:ext cx="1864656" cy="605098"/>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0656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Product backlog</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543047932"/>
              </p:ext>
            </p:extLst>
          </p:nvPr>
        </p:nvGraphicFramePr>
        <p:xfrm>
          <a:off x="2627793" y="4561924"/>
          <a:ext cx="6300190" cy="2151607"/>
        </p:xfrm>
        <a:graphic>
          <a:graphicData uri="http://schemas.openxmlformats.org/drawingml/2006/table">
            <a:tbl>
              <a:tblPr firstRow="1" bandRow="1">
                <a:tableStyleId>{00A15C55-8517-42AA-B614-E9B94910E393}</a:tableStyleId>
              </a:tblPr>
              <a:tblGrid>
                <a:gridCol w="1210550">
                  <a:extLst>
                    <a:ext uri="{9D8B030D-6E8A-4147-A177-3AD203B41FA5}">
                      <a16:colId xmlns:a16="http://schemas.microsoft.com/office/drawing/2014/main" val="20000"/>
                    </a:ext>
                  </a:extLst>
                </a:gridCol>
                <a:gridCol w="4296528">
                  <a:extLst>
                    <a:ext uri="{9D8B030D-6E8A-4147-A177-3AD203B41FA5}">
                      <a16:colId xmlns:a16="http://schemas.microsoft.com/office/drawing/2014/main" val="20001"/>
                    </a:ext>
                  </a:extLst>
                </a:gridCol>
                <a:gridCol w="793112">
                  <a:extLst>
                    <a:ext uri="{9D8B030D-6E8A-4147-A177-3AD203B41FA5}">
                      <a16:colId xmlns:a16="http://schemas.microsoft.com/office/drawing/2014/main" val="20002"/>
                    </a:ext>
                  </a:extLst>
                </a:gridCol>
              </a:tblGrid>
              <a:tr h="335474">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100" dirty="0"/>
                        <a:t>Estimate</a:t>
                      </a:r>
                      <a:endParaRPr kumimoji="1" lang="ja-JP" altLang="en-US" sz="1400" dirty="0"/>
                    </a:p>
                  </a:txBody>
                  <a:tcPr/>
                </a:tc>
                <a:extLst>
                  <a:ext uri="{0D108BD9-81ED-4DB2-BD59-A6C34878D82A}">
                    <a16:rowId xmlns:a16="http://schemas.microsoft.com/office/drawing/2014/main" val="10000"/>
                  </a:ext>
                </a:extLst>
              </a:tr>
              <a:tr h="335474">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64784">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35474">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444927">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35474">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6" name="テキスト ボックス 5"/>
          <p:cNvSpPr txBox="1"/>
          <p:nvPr/>
        </p:nvSpPr>
        <p:spPr>
          <a:xfrm>
            <a:off x="592088" y="1118347"/>
            <a:ext cx="8551909" cy="3631763"/>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A list of everything required for the product, </a:t>
            </a:r>
            <a:r>
              <a:rPr lang="en-US" altLang="ja-JP" sz="1600" b="1" dirty="0">
                <a:solidFill>
                  <a:srgbClr val="D74C77"/>
                </a:solidFill>
                <a:latin typeface="+mj-ea"/>
                <a:ea typeface="+mj-ea"/>
              </a:rPr>
              <a:t>in order of priority</a:t>
            </a:r>
            <a:r>
              <a:rPr lang="en-US" altLang="ja-JP" sz="1600" dirty="0">
                <a:solidFill>
                  <a:schemeClr val="tx1">
                    <a:lumMod val="75000"/>
                    <a:lumOff val="25000"/>
                  </a:schemeClr>
                </a:solidFill>
                <a:latin typeface="+mj-ea"/>
                <a:ea typeface="+mj-ea"/>
              </a:rPr>
              <a:t>.</a:t>
            </a:r>
          </a:p>
          <a:p>
            <a:r>
              <a:rPr lang="en-US" altLang="ja-JP" sz="1600" b="1" dirty="0">
                <a:solidFill>
                  <a:schemeClr val="tx1">
                    <a:lumMod val="75000"/>
                    <a:lumOff val="25000"/>
                  </a:schemeClr>
                </a:solidFill>
                <a:latin typeface="+mj-ea"/>
                <a:ea typeface="+mj-ea"/>
              </a:rPr>
              <a:t>The only source of information on changes that need to be made </a:t>
            </a:r>
            <a:r>
              <a:rPr lang="en-US" altLang="ja-JP" sz="1600" dirty="0">
                <a:solidFill>
                  <a:schemeClr val="tx1">
                    <a:lumMod val="75000"/>
                    <a:lumOff val="25000"/>
                  </a:schemeClr>
                </a:solidFill>
                <a:latin typeface="+mj-ea"/>
                <a:ea typeface="+mj-ea"/>
              </a:rPr>
              <a:t>in the project.</a:t>
            </a:r>
          </a:p>
          <a:p>
            <a:r>
              <a:rPr lang="en-US" altLang="ja-JP" sz="1600" dirty="0">
                <a:solidFill>
                  <a:schemeClr val="tx1">
                    <a:lumMod val="75000"/>
                    <a:lumOff val="25000"/>
                  </a:schemeClr>
                </a:solidFill>
                <a:latin typeface="+mj-ea"/>
                <a:ea typeface="+mj-ea"/>
              </a:rPr>
              <a:t>Each element in the product backlog is called a product backlog item (PBI).</a:t>
            </a:r>
          </a:p>
          <a:p>
            <a:r>
              <a:rPr lang="en-US" altLang="ja-JP" sz="1600" dirty="0">
                <a:solidFill>
                  <a:schemeClr val="tx1">
                    <a:lumMod val="75000"/>
                    <a:lumOff val="25000"/>
                  </a:schemeClr>
                </a:solidFill>
                <a:latin typeface="+mj-ea"/>
                <a:ea typeface="+mj-ea"/>
              </a:rPr>
              <a:t>The product backlog is constantly changing according to factors such as the business requirements, market situation and technical changes.</a:t>
            </a:r>
          </a:p>
          <a:p>
            <a:endParaRPr lang="en-US" altLang="ja-JP" sz="10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The process of making changes to the details, estimates and order of the PBIs is called </a:t>
            </a:r>
            <a:r>
              <a:rPr lang="en-US" altLang="ja-JP" sz="1600" b="1" dirty="0">
                <a:solidFill>
                  <a:srgbClr val="D74C77"/>
                </a:solidFill>
                <a:latin typeface="+mj-ea"/>
                <a:ea typeface="+mj-ea"/>
              </a:rPr>
              <a:t>product backlog refinement.</a:t>
            </a:r>
          </a:p>
          <a:p>
            <a:r>
              <a:rPr lang="en-US" altLang="ja-JP" sz="1600" dirty="0">
                <a:solidFill>
                  <a:schemeClr val="tx1">
                    <a:lumMod val="75000"/>
                    <a:lumOff val="25000"/>
                  </a:schemeClr>
                </a:solidFill>
                <a:latin typeface="+mj-ea"/>
                <a:ea typeface="+mj-ea"/>
              </a:rPr>
              <a:t>The timing of refinements is decided by the scrum team.</a:t>
            </a:r>
          </a:p>
          <a:p>
            <a:r>
              <a:rPr lang="en-US" altLang="ja-JP" sz="1600" dirty="0">
                <a:solidFill>
                  <a:schemeClr val="tx1">
                    <a:lumMod val="75000"/>
                    <a:lumOff val="25000"/>
                  </a:schemeClr>
                </a:solidFill>
                <a:latin typeface="+mj-ea"/>
                <a:ea typeface="+mj-ea"/>
              </a:rPr>
              <a:t>Backlog refinement tends to account for 10% or less of the development team’s work.</a:t>
            </a:r>
          </a:p>
          <a:p>
            <a:endParaRPr lang="en-US" altLang="ja-JP" sz="10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Estimates are </a:t>
            </a:r>
            <a:r>
              <a:rPr lang="en-US" altLang="ja-JP" sz="1600" b="1" dirty="0">
                <a:solidFill>
                  <a:srgbClr val="D74C77"/>
                </a:solidFill>
                <a:latin typeface="+mj-ea"/>
                <a:ea typeface="+mj-ea"/>
              </a:rPr>
              <a:t>relative</a:t>
            </a:r>
            <a:r>
              <a:rPr lang="en-US" altLang="ja-JP" sz="1600" dirty="0">
                <a:solidFill>
                  <a:schemeClr val="tx1">
                    <a:lumMod val="75000"/>
                    <a:lumOff val="25000"/>
                  </a:schemeClr>
                </a:solidFill>
                <a:latin typeface="+mj-ea"/>
                <a:ea typeface="+mj-ea"/>
              </a:rPr>
              <a:t>. The values can be a Fibonacci sequence, S/M/L or anything that works.</a:t>
            </a:r>
          </a:p>
        </p:txBody>
      </p:sp>
      <p:cxnSp>
        <p:nvCxnSpPr>
          <p:cNvPr id="8" name="直線矢印コネクタ 7"/>
          <p:cNvCxnSpPr/>
          <p:nvPr/>
        </p:nvCxnSpPr>
        <p:spPr>
          <a:xfrm>
            <a:off x="2476366" y="4660344"/>
            <a:ext cx="0" cy="186500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12271" y="4641277"/>
            <a:ext cx="864095" cy="307777"/>
          </a:xfrm>
          <a:prstGeom prst="rect">
            <a:avLst/>
          </a:prstGeom>
          <a:noFill/>
        </p:spPr>
        <p:txBody>
          <a:bodyPr wrap="square" rtlCol="0">
            <a:spAutoFit/>
          </a:bodyPr>
          <a:lstStyle/>
          <a:p>
            <a:r>
              <a:rPr lang="en-US" altLang="ja-JP" sz="1400" b="1" dirty="0">
                <a:solidFill>
                  <a:schemeClr val="tx1">
                    <a:lumMod val="75000"/>
                    <a:lumOff val="25000"/>
                  </a:schemeClr>
                </a:solidFill>
              </a:rPr>
              <a:t>Explicit</a:t>
            </a:r>
            <a:endParaRPr kumimoji="1" lang="ja-JP" altLang="en-US" sz="1400" b="1" dirty="0">
              <a:solidFill>
                <a:schemeClr val="tx1">
                  <a:lumMod val="75000"/>
                  <a:lumOff val="25000"/>
                </a:schemeClr>
              </a:solidFill>
            </a:endParaRPr>
          </a:p>
        </p:txBody>
      </p:sp>
      <p:sp>
        <p:nvSpPr>
          <p:cNvPr id="10" name="テキスト ボックス 9"/>
          <p:cNvSpPr txBox="1"/>
          <p:nvPr/>
        </p:nvSpPr>
        <p:spPr>
          <a:xfrm>
            <a:off x="460144" y="6172512"/>
            <a:ext cx="2016222" cy="307777"/>
          </a:xfrm>
          <a:prstGeom prst="rect">
            <a:avLst/>
          </a:prstGeom>
          <a:noFill/>
        </p:spPr>
        <p:txBody>
          <a:bodyPr wrap="square" rtlCol="0">
            <a:spAutoFit/>
          </a:bodyPr>
          <a:lstStyle/>
          <a:p>
            <a:r>
              <a:rPr lang="en-US" altLang="ja-JP" sz="1400" b="1" dirty="0">
                <a:solidFill>
                  <a:schemeClr val="tx1">
                    <a:lumMod val="75000"/>
                    <a:lumOff val="25000"/>
                  </a:schemeClr>
                </a:solidFill>
              </a:rPr>
              <a:t>Uncertain and vague</a:t>
            </a:r>
            <a:endParaRPr kumimoji="1" lang="ja-JP" altLang="en-US" sz="1400" b="1" dirty="0">
              <a:solidFill>
                <a:schemeClr val="tx1">
                  <a:lumMod val="75000"/>
                  <a:lumOff val="25000"/>
                </a:schemeClr>
              </a:solidFill>
            </a:endParaRPr>
          </a:p>
        </p:txBody>
      </p:sp>
      <p:sp>
        <p:nvSpPr>
          <p:cNvPr id="12" name="角丸四角形吹き出し 11"/>
          <p:cNvSpPr/>
          <p:nvPr/>
        </p:nvSpPr>
        <p:spPr>
          <a:xfrm>
            <a:off x="244119" y="4949054"/>
            <a:ext cx="1800200" cy="958490"/>
          </a:xfrm>
          <a:prstGeom prst="wedgeRoundRectCallout">
            <a:avLst>
              <a:gd name="adj1" fmla="val 67646"/>
              <a:gd name="adj2" fmla="val 28349"/>
              <a:gd name="adj3" fmla="val 16667"/>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rPr>
              <a:t>Clarify through refinement</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822122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tpro.nikkeibp.co.jp/article/COLUMN/20131001/508039/zu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1385756"/>
            <a:ext cx="7052645" cy="45842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t>Cone of uncertainty</a:t>
            </a:r>
            <a:endParaRPr kumimoji="1" lang="ja-JP" altLang="en-US" dirty="0"/>
          </a:p>
        </p:txBody>
      </p:sp>
      <p:sp>
        <p:nvSpPr>
          <p:cNvPr id="4" name="正方形/長方形 3"/>
          <p:cNvSpPr/>
          <p:nvPr/>
        </p:nvSpPr>
        <p:spPr>
          <a:xfrm>
            <a:off x="792088" y="5969976"/>
            <a:ext cx="4572000" cy="246221"/>
          </a:xfrm>
          <a:prstGeom prst="rect">
            <a:avLst/>
          </a:prstGeom>
        </p:spPr>
        <p:txBody>
          <a:bodyPr>
            <a:spAutoFit/>
          </a:bodyPr>
          <a:lstStyle/>
          <a:p>
            <a:r>
              <a:rPr lang="en-US" altLang="ja-JP" sz="1000" dirty="0">
                <a:solidFill>
                  <a:schemeClr val="accent5"/>
                </a:solidFill>
                <a:latin typeface="+mj-ea"/>
                <a:ea typeface="+mj-ea"/>
              </a:rPr>
              <a:t>http://itpro.nikkeibp.co.jp/article/COLUMN/20131001/508039/</a:t>
            </a:r>
            <a:endParaRPr lang="ja-JP" altLang="en-US" sz="1000" dirty="0">
              <a:solidFill>
                <a:schemeClr val="accent5"/>
              </a:solidFill>
              <a:latin typeface="+mj-ea"/>
              <a:ea typeface="+mj-ea"/>
            </a:endParaRPr>
          </a:p>
        </p:txBody>
      </p:sp>
      <p:sp>
        <p:nvSpPr>
          <p:cNvPr id="3" name="テキスト ボックス 2"/>
          <p:cNvSpPr txBox="1"/>
          <p:nvPr/>
        </p:nvSpPr>
        <p:spPr>
          <a:xfrm>
            <a:off x="827584" y="1165005"/>
            <a:ext cx="7704856" cy="338554"/>
          </a:xfrm>
          <a:prstGeom prst="rect">
            <a:avLst/>
          </a:prstGeom>
          <a:noFill/>
        </p:spPr>
        <p:txBody>
          <a:bodyPr wrap="square" rtlCol="0">
            <a:spAutoFit/>
          </a:bodyPr>
          <a:lstStyle/>
          <a:p>
            <a:r>
              <a:rPr lang="en-US" altLang="ja-JP" sz="1600" dirty="0">
                <a:solidFill>
                  <a:schemeClr val="tx1">
                    <a:lumMod val="75000"/>
                    <a:lumOff val="25000"/>
                  </a:schemeClr>
                </a:solidFill>
              </a:rPr>
              <a:t>This expresses the transition of variance in estimates as the project progresses. </a:t>
            </a:r>
            <a:endParaRPr kumimoji="1" lang="ja-JP" altLang="en-US" sz="1600" dirty="0">
              <a:solidFill>
                <a:schemeClr val="tx1">
                  <a:lumMod val="75000"/>
                  <a:lumOff val="25000"/>
                </a:schemeClr>
              </a:solidFill>
            </a:endParaRPr>
          </a:p>
        </p:txBody>
      </p:sp>
      <p:sp>
        <p:nvSpPr>
          <p:cNvPr id="5" name="角丸四角形 4"/>
          <p:cNvSpPr/>
          <p:nvPr/>
        </p:nvSpPr>
        <p:spPr>
          <a:xfrm>
            <a:off x="683568" y="1916832"/>
            <a:ext cx="792088" cy="3240360"/>
          </a:xfrm>
          <a:prstGeom prst="roundRect">
            <a:avLst/>
          </a:prstGeom>
          <a:noFill/>
          <a:ln w="2540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1547664" y="1988840"/>
            <a:ext cx="5112568" cy="523220"/>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At the beginning, the maximum estimate is 16 times the </a:t>
            </a:r>
          </a:p>
          <a:p>
            <a:r>
              <a:rPr lang="en-US" altLang="ja-JP" sz="1400" dirty="0">
                <a:solidFill>
                  <a:schemeClr val="tx1">
                    <a:lumMod val="75000"/>
                    <a:lumOff val="25000"/>
                  </a:schemeClr>
                </a:solidFill>
                <a:latin typeface="+mj-ea"/>
                <a:ea typeface="+mj-ea"/>
              </a:rPr>
              <a:t>minimum.</a:t>
            </a:r>
          </a:p>
        </p:txBody>
      </p:sp>
      <p:sp>
        <p:nvSpPr>
          <p:cNvPr id="8" name="テキスト ボックス 7"/>
          <p:cNvSpPr txBox="1"/>
          <p:nvPr/>
        </p:nvSpPr>
        <p:spPr>
          <a:xfrm>
            <a:off x="2267744" y="4275300"/>
            <a:ext cx="4499484"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b="1" dirty="0">
                <a:solidFill>
                  <a:schemeClr val="tx1">
                    <a:lumMod val="75000"/>
                    <a:lumOff val="25000"/>
                  </a:schemeClr>
                </a:solidFill>
              </a:rPr>
              <a:t>Uncertainty decreases with each sprint</a:t>
            </a:r>
          </a:p>
          <a:p>
            <a:pPr marL="285750" indent="-285750">
              <a:buFont typeface="Arial" panose="020B0604020202020204" pitchFamily="34" charset="0"/>
              <a:buChar char="•"/>
            </a:pPr>
            <a:r>
              <a:rPr lang="en-US" altLang="ja-JP" sz="1600" b="1" dirty="0">
                <a:solidFill>
                  <a:schemeClr val="tx1">
                    <a:lumMod val="75000"/>
                    <a:lumOff val="25000"/>
                  </a:schemeClr>
                </a:solidFill>
              </a:rPr>
              <a:t>If a mistake occurs, simply make adjustments early</a:t>
            </a:r>
            <a:endParaRPr kumimoji="1" lang="en-US" altLang="ja-JP" sz="1600" b="1" dirty="0">
              <a:solidFill>
                <a:schemeClr val="tx1">
                  <a:lumMod val="75000"/>
                  <a:lumOff val="25000"/>
                </a:schemeClr>
              </a:solidFill>
            </a:endParaRPr>
          </a:p>
        </p:txBody>
      </p:sp>
      <p:pic>
        <p:nvPicPr>
          <p:cNvPr id="7" name="図 6">
            <a:extLst>
              <a:ext uri="{FF2B5EF4-FFF2-40B4-BE49-F238E27FC236}">
                <a16:creationId xmlns:a16="http://schemas.microsoft.com/office/drawing/2014/main" id="{2391F849-75B7-40F6-B7D9-E9289DBF0DAC}"/>
              </a:ext>
            </a:extLst>
          </p:cNvPr>
          <p:cNvPicPr>
            <a:picLocks noChangeAspect="1"/>
          </p:cNvPicPr>
          <p:nvPr/>
        </p:nvPicPr>
        <p:blipFill>
          <a:blip r:embed="rId4"/>
          <a:stretch>
            <a:fillRect/>
          </a:stretch>
        </p:blipFill>
        <p:spPr>
          <a:xfrm>
            <a:off x="986791" y="5283801"/>
            <a:ext cx="5806904" cy="739061"/>
          </a:xfrm>
          <a:prstGeom prst="rect">
            <a:avLst/>
          </a:prstGeom>
        </p:spPr>
      </p:pic>
      <p:sp>
        <p:nvSpPr>
          <p:cNvPr id="9" name="正方形/長方形 8">
            <a:extLst>
              <a:ext uri="{FF2B5EF4-FFF2-40B4-BE49-F238E27FC236}">
                <a16:creationId xmlns:a16="http://schemas.microsoft.com/office/drawing/2014/main" id="{AEDDD92D-1B0D-4B45-A00D-D01EE5498ED4}"/>
              </a:ext>
            </a:extLst>
          </p:cNvPr>
          <p:cNvSpPr/>
          <p:nvPr/>
        </p:nvSpPr>
        <p:spPr>
          <a:xfrm>
            <a:off x="827584" y="1516084"/>
            <a:ext cx="1296144" cy="347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chemeClr val="tx1"/>
                </a:solidFill>
              </a:rPr>
              <a:t>Project schedule</a:t>
            </a:r>
            <a:endParaRPr kumimoji="1" lang="ja-JP" altLang="en-US" dirty="0">
              <a:solidFill>
                <a:schemeClr val="tx1"/>
              </a:solidFill>
            </a:endParaRPr>
          </a:p>
        </p:txBody>
      </p:sp>
    </p:spTree>
    <p:extLst>
      <p:ext uri="{BB962C8B-B14F-4D97-AF65-F5344CB8AC3E}">
        <p14:creationId xmlns:p14="http://schemas.microsoft.com/office/powerpoint/2010/main" val="167252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932239" cy="360040"/>
          </a:xfrm>
        </p:spPr>
        <p:txBody>
          <a:bodyPr/>
          <a:lstStyle/>
          <a:p>
            <a:r>
              <a:rPr lang="en-US" altLang="ja-JP" dirty="0"/>
              <a:t>Confirmation of progress toward goal</a:t>
            </a:r>
            <a:endParaRPr kumimoji="1" lang="ja-JP" altLang="en-US" dirty="0"/>
          </a:p>
        </p:txBody>
      </p:sp>
      <p:graphicFrame>
        <p:nvGraphicFramePr>
          <p:cNvPr id="51" name="グラフ 50"/>
          <p:cNvGraphicFramePr/>
          <p:nvPr>
            <p:extLst>
              <p:ext uri="{D42A27DB-BD31-4B8C-83A1-F6EECF244321}">
                <p14:modId xmlns:p14="http://schemas.microsoft.com/office/powerpoint/2010/main" val="70784871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181474"/>
            <a:ext cx="7848872" cy="1815882"/>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Resources such as a release burndown chart can be used to track progress and confirm that the desired content will be released at the desired time. Confirming this during sprint reviews makes it possible to provide the product owner with materials for scope adjustment.</a:t>
            </a:r>
          </a:p>
          <a:p>
            <a:r>
              <a:rPr lang="en-US" altLang="ja-JP" sz="1600" dirty="0">
                <a:solidFill>
                  <a:schemeClr val="tx1">
                    <a:lumMod val="75000"/>
                    <a:lumOff val="25000"/>
                  </a:schemeClr>
                </a:solidFill>
                <a:latin typeface="+mj-ea"/>
                <a:ea typeface="+mj-ea"/>
              </a:rPr>
              <a:t>If you know the number of points required for release and the timing that is required, it is possible to tell whether a delay is occurring from one sprint.</a:t>
            </a:r>
          </a:p>
          <a:p>
            <a:endParaRPr lang="en-US" altLang="ja-JP" sz="1600" dirty="0">
              <a:solidFill>
                <a:schemeClr val="tx1">
                  <a:lumMod val="75000"/>
                  <a:lumOff val="25000"/>
                </a:schemeClr>
              </a:solidFill>
              <a:latin typeface="+mj-ea"/>
              <a:ea typeface="+mj-ea"/>
            </a:endParaRPr>
          </a:p>
        </p:txBody>
      </p:sp>
      <p:pic>
        <p:nvPicPr>
          <p:cNvPr id="53"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589240"/>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6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backlogs</a:t>
            </a:r>
            <a:endParaRPr kumimoji="1" lang="ja-JP" altLang="en-US" dirty="0"/>
          </a:p>
        </p:txBody>
      </p:sp>
      <p:sp>
        <p:nvSpPr>
          <p:cNvPr id="4" name="テキスト ボックス 3"/>
          <p:cNvSpPr txBox="1"/>
          <p:nvPr/>
        </p:nvSpPr>
        <p:spPr>
          <a:xfrm>
            <a:off x="592089" y="1130766"/>
            <a:ext cx="7848872" cy="3293209"/>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Sprint backlogs are plans used to ensure that the product backlog items selected for a sprint can be submitted as deliverable products. </a:t>
            </a:r>
          </a:p>
          <a:p>
            <a:r>
              <a:rPr lang="en-US" altLang="ja-JP" sz="1600" dirty="0">
                <a:solidFill>
                  <a:schemeClr val="tx1">
                    <a:lumMod val="75000"/>
                    <a:lumOff val="25000"/>
                  </a:schemeClr>
                </a:solidFill>
                <a:latin typeface="+mj-ea"/>
                <a:ea typeface="+mj-ea"/>
              </a:rPr>
              <a:t>They are </a:t>
            </a:r>
            <a:r>
              <a:rPr lang="en-US" altLang="ja-JP" sz="1600" b="1" dirty="0">
                <a:solidFill>
                  <a:schemeClr val="tx1">
                    <a:lumMod val="75000"/>
                    <a:lumOff val="25000"/>
                  </a:schemeClr>
                </a:solidFill>
                <a:latin typeface="+mj-ea"/>
                <a:ea typeface="+mj-ea"/>
              </a:rPr>
              <a:t>lists of the work that the development team must do to achieve the sprint goals.</a:t>
            </a:r>
          </a:p>
          <a:p>
            <a:r>
              <a:rPr lang="en-US" altLang="ja-JP" sz="1600" dirty="0">
                <a:solidFill>
                  <a:schemeClr val="tx1">
                    <a:lumMod val="75000"/>
                    <a:lumOff val="25000"/>
                  </a:schemeClr>
                </a:solidFill>
                <a:latin typeface="+mj-ea"/>
                <a:ea typeface="+mj-ea"/>
              </a:rPr>
              <a:t>They are written in the level of detail that is needed, and may be changed during the sprint.</a:t>
            </a:r>
          </a:p>
          <a:p>
            <a:r>
              <a:rPr lang="en-US" altLang="ja-JP" sz="1600" dirty="0">
                <a:solidFill>
                  <a:schemeClr val="tx1">
                    <a:lumMod val="75000"/>
                    <a:lumOff val="25000"/>
                  </a:schemeClr>
                </a:solidFill>
                <a:latin typeface="+mj-ea"/>
                <a:ea typeface="+mj-ea"/>
              </a:rPr>
              <a:t>Only the development team can change the sprint backlog.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Estimates indicate the </a:t>
            </a:r>
            <a:r>
              <a:rPr lang="en-US" altLang="ja-JP" sz="1600" b="1" dirty="0">
                <a:solidFill>
                  <a:srgbClr val="D74C77"/>
                </a:solidFill>
                <a:latin typeface="+mj-ea"/>
                <a:ea typeface="+mj-ea"/>
              </a:rPr>
              <a:t>ideal time</a:t>
            </a:r>
            <a:r>
              <a:rPr lang="en-US" altLang="ja-JP" sz="1600" dirty="0">
                <a:solidFill>
                  <a:schemeClr val="tx1">
                    <a:lumMod val="75000"/>
                    <a:lumOff val="25000"/>
                  </a:schemeClr>
                </a:solidFill>
                <a:latin typeface="+mj-ea"/>
                <a:ea typeface="+mj-ea"/>
              </a:rPr>
              <a:t>.</a:t>
            </a:r>
          </a:p>
          <a:p>
            <a:r>
              <a:rPr lang="en-US" altLang="ja-JP" sz="1600" dirty="0">
                <a:solidFill>
                  <a:schemeClr val="tx1">
                    <a:lumMod val="75000"/>
                    <a:lumOff val="25000"/>
                  </a:schemeClr>
                </a:solidFill>
                <a:latin typeface="+mj-ea"/>
                <a:ea typeface="+mj-ea"/>
              </a:rPr>
              <a:t>Tasks should be broken into small units, as this enables more accurate estimation.</a:t>
            </a:r>
          </a:p>
          <a:p>
            <a:r>
              <a:rPr lang="en-US" altLang="ja-JP" sz="1600" dirty="0">
                <a:solidFill>
                  <a:schemeClr val="tx1">
                    <a:lumMod val="75000"/>
                    <a:lumOff val="25000"/>
                  </a:schemeClr>
                </a:solidFill>
                <a:latin typeface="+mj-ea"/>
                <a:ea typeface="+mj-ea"/>
              </a:rPr>
              <a:t>At a maximum, tasks should be small enough to be completed within the time allocated for development work in one day.</a:t>
            </a:r>
          </a:p>
        </p:txBody>
      </p:sp>
      <p:graphicFrame>
        <p:nvGraphicFramePr>
          <p:cNvPr id="2" name="表 1"/>
          <p:cNvGraphicFramePr>
            <a:graphicFrameLocks noGrp="1"/>
          </p:cNvGraphicFramePr>
          <p:nvPr>
            <p:extLst>
              <p:ext uri="{D42A27DB-BD31-4B8C-83A1-F6EECF244321}">
                <p14:modId xmlns:p14="http://schemas.microsoft.com/office/powerpoint/2010/main" val="4086022501"/>
              </p:ext>
            </p:extLst>
          </p:nvPr>
        </p:nvGraphicFramePr>
        <p:xfrm>
          <a:off x="467544" y="4425417"/>
          <a:ext cx="8424936" cy="2395455"/>
        </p:xfrm>
        <a:graphic>
          <a:graphicData uri="http://schemas.openxmlformats.org/drawingml/2006/table">
            <a:tbl>
              <a:tblPr firstRow="1" bandRow="1">
                <a:tableStyleId>{00A15C55-8517-42AA-B614-E9B94910E393}</a:tableStyleId>
              </a:tblPr>
              <a:tblGrid>
                <a:gridCol w="3610687">
                  <a:extLst>
                    <a:ext uri="{9D8B030D-6E8A-4147-A177-3AD203B41FA5}">
                      <a16:colId xmlns:a16="http://schemas.microsoft.com/office/drawing/2014/main" val="20000"/>
                    </a:ext>
                  </a:extLst>
                </a:gridCol>
                <a:gridCol w="3836355">
                  <a:extLst>
                    <a:ext uri="{9D8B030D-6E8A-4147-A177-3AD203B41FA5}">
                      <a16:colId xmlns:a16="http://schemas.microsoft.com/office/drawing/2014/main" val="20001"/>
                    </a:ext>
                  </a:extLst>
                </a:gridCol>
                <a:gridCol w="977894">
                  <a:extLst>
                    <a:ext uri="{9D8B030D-6E8A-4147-A177-3AD203B41FA5}">
                      <a16:colId xmlns:a16="http://schemas.microsoft.com/office/drawing/2014/main" val="20002"/>
                    </a:ext>
                  </a:extLst>
                </a:gridCol>
              </a:tblGrid>
              <a:tr h="370840">
                <a:tc>
                  <a:txBody>
                    <a:bodyPr/>
                    <a:lstStyle/>
                    <a:p>
                      <a:r>
                        <a:rPr kumimoji="1" lang="en-US" altLang="ja-JP" sz="1400" dirty="0"/>
                        <a:t>Story</a:t>
                      </a:r>
                      <a:endParaRPr kumimoji="1" lang="ja-JP" altLang="en-US" sz="1400" dirty="0"/>
                    </a:p>
                  </a:txBody>
                  <a:tcPr/>
                </a:tc>
                <a:tc>
                  <a:txBody>
                    <a:bodyPr/>
                    <a:lstStyle/>
                    <a:p>
                      <a:r>
                        <a:rPr kumimoji="1" lang="en-US" altLang="ja-JP" sz="1400" dirty="0"/>
                        <a:t>Task</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Data model design, changes, entity creation</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5412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4.0h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03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644207" cy="360040"/>
          </a:xfrm>
        </p:spPr>
        <p:txBody>
          <a:bodyPr/>
          <a:lstStyle/>
          <a:p>
            <a:r>
              <a:rPr lang="en-US" altLang="ja-JP" dirty="0"/>
              <a:t>Confirmation of progress of sprints</a:t>
            </a:r>
            <a:endParaRPr kumimoji="1" lang="ja-JP" altLang="en-US" dirty="0"/>
          </a:p>
        </p:txBody>
      </p:sp>
      <p:graphicFrame>
        <p:nvGraphicFramePr>
          <p:cNvPr id="51" name="グラフ 50"/>
          <p:cNvGraphicFramePr/>
          <p:nvPr>
            <p:extLst>
              <p:ext uri="{D42A27DB-BD31-4B8C-83A1-F6EECF244321}">
                <p14:modId xmlns:p14="http://schemas.microsoft.com/office/powerpoint/2010/main" val="3574950432"/>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584775"/>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The work remaining in the sprint backlog is tracked to confirm progress.</a:t>
            </a:r>
          </a:p>
          <a:p>
            <a:r>
              <a:rPr lang="en-US" altLang="ja-JP" sz="1600" dirty="0">
                <a:solidFill>
                  <a:schemeClr val="tx1">
                    <a:lumMod val="75000"/>
                    <a:lumOff val="25000"/>
                  </a:schemeClr>
                </a:solidFill>
                <a:latin typeface="+mj-ea"/>
                <a:ea typeface="+mj-ea"/>
              </a:rPr>
              <a:t>The burndown chart is often checked during daily scrums. </a:t>
            </a:r>
          </a:p>
        </p:txBody>
      </p:sp>
    </p:spTree>
    <p:extLst>
      <p:ext uri="{BB962C8B-B14F-4D97-AF65-F5344CB8AC3E}">
        <p14:creationId xmlns:p14="http://schemas.microsoft.com/office/powerpoint/2010/main" val="252210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Scrum</a:t>
            </a:r>
            <a:endParaRPr kumimoji="1" lang="ja-JP" altLang="en-US" sz="2400" b="1" dirty="0"/>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rPr>
              <a:t>Scrum is a framework within which people can </a:t>
            </a:r>
            <a:r>
              <a:rPr lang="en-US" altLang="ja-JP" b="1" dirty="0">
                <a:solidFill>
                  <a:srgbClr val="D74C77"/>
                </a:solidFill>
              </a:rPr>
              <a:t>address complex adaptive problems, while productively and creatively delivering products of the highest possible value.</a:t>
            </a:r>
            <a:endParaRPr lang="ja-JP" altLang="en-US" b="1" dirty="0">
              <a:solidFill>
                <a:srgbClr val="D74C77"/>
              </a:solidFill>
            </a:endParaRP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rPr>
              <a:t>Lightweight</a:t>
            </a:r>
          </a:p>
          <a:p>
            <a:pPr marL="285750" indent="-285750">
              <a:buFont typeface="Wingdings" panose="05000000000000000000" pitchFamily="2" charset="2"/>
              <a:buChar char="ü"/>
            </a:pPr>
            <a:r>
              <a:rPr lang="en-US" altLang="ja-JP" dirty="0">
                <a:solidFill>
                  <a:schemeClr val="tx1">
                    <a:lumMod val="75000"/>
                    <a:lumOff val="25000"/>
                  </a:schemeClr>
                </a:solidFill>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rPr>
              <a:t>Characteristics</a:t>
            </a:r>
            <a:endParaRPr kumimoji="1" lang="ja-JP" altLang="en-US" b="1" dirty="0">
              <a:solidFill>
                <a:schemeClr val="tx1">
                  <a:lumMod val="75000"/>
                  <a:lumOff val="25000"/>
                </a:schemeClr>
              </a:solidFill>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Only</a:t>
            </a:r>
            <a:r>
              <a:rPr lang="en-US" altLang="ja-JP" b="1" dirty="0">
                <a:solidFill>
                  <a:schemeClr val="tx1">
                    <a:lumMod val="75000"/>
                    <a:lumOff val="25000"/>
                  </a:schemeClr>
                </a:solidFill>
                <a:latin typeface="+mj-ea"/>
                <a:ea typeface="+mj-ea"/>
              </a:rPr>
              <a:t> 19 </a:t>
            </a:r>
            <a:r>
              <a:rPr lang="en-US" altLang="ja-JP" dirty="0">
                <a:solidFill>
                  <a:schemeClr val="tx1">
                    <a:lumMod val="75000"/>
                    <a:lumOff val="25000"/>
                  </a:schemeClr>
                </a:solidFill>
                <a:latin typeface="+mj-ea"/>
                <a:ea typeface="+mj-ea"/>
              </a:rPr>
              <a:t>roles and rules.</a:t>
            </a:r>
          </a:p>
          <a:p>
            <a:r>
              <a:rPr lang="en-US" altLang="ja-JP" dirty="0">
                <a:solidFill>
                  <a:schemeClr val="tx1">
                    <a:lumMod val="75000"/>
                    <a:lumOff val="25000"/>
                  </a:schemeClr>
                </a:solidFill>
                <a:latin typeface="+mj-ea"/>
                <a:ea typeface="+mj-ea"/>
              </a:rPr>
              <a:t>PMBOK V6 has </a:t>
            </a:r>
            <a:r>
              <a:rPr lang="en-US" altLang="ja-JP" b="1" dirty="0">
                <a:solidFill>
                  <a:schemeClr val="tx1">
                    <a:lumMod val="75000"/>
                    <a:lumOff val="25000"/>
                  </a:schemeClr>
                </a:solidFill>
                <a:latin typeface="+mj-ea"/>
                <a:ea typeface="+mj-ea"/>
              </a:rPr>
              <a:t>49</a:t>
            </a:r>
            <a:r>
              <a:rPr lang="en-US" altLang="ja-JP" dirty="0">
                <a:solidFill>
                  <a:schemeClr val="tx1">
                    <a:lumMod val="75000"/>
                    <a:lumOff val="25000"/>
                  </a:schemeClr>
                </a:solidFill>
                <a:latin typeface="+mj-ea"/>
                <a:ea typeface="+mj-ea"/>
              </a:rPr>
              <a:t> processes.</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rPr>
              <a:t>Scrum is experience-based.</a:t>
            </a:r>
          </a:p>
          <a:p>
            <a:r>
              <a:rPr lang="en-US" altLang="ja-JP" dirty="0">
                <a:solidFill>
                  <a:schemeClr val="tx1">
                    <a:lumMod val="75000"/>
                    <a:lumOff val="25000"/>
                  </a:schemeClr>
                </a:solidFill>
              </a:rPr>
              <a:t>Team members learn by making judgments based on practical experience and existing knowledge. </a:t>
            </a:r>
            <a:endParaRPr lang="ja-JP" altLang="en-US" dirty="0">
              <a:solidFill>
                <a:schemeClr val="tx1">
                  <a:lumMod val="75000"/>
                  <a:lumOff val="25000"/>
                </a:schemeClr>
              </a:solidFill>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https://www.scrumguides.org/scrum-guide.html</a:t>
            </a:r>
            <a:endParaRPr lang="ja-JP" altLang="en-US" sz="1000" dirty="0">
              <a:solidFill>
                <a:schemeClr val="accent5"/>
              </a:solidFill>
              <a:latin typeface="+mj-ea"/>
              <a:ea typeface="+mj-ea"/>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rPr>
              <a:t>The rules for Scrum can be found in the Scrum Guide at the URL below.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912351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Deliverable products</a:t>
            </a:r>
            <a:endParaRPr kumimoji="1" lang="ja-JP" altLang="en-US" dirty="0"/>
          </a:p>
        </p:txBody>
      </p:sp>
      <p:sp>
        <p:nvSpPr>
          <p:cNvPr id="6" name="テキスト ボックス 5"/>
          <p:cNvSpPr txBox="1"/>
          <p:nvPr/>
        </p:nvSpPr>
        <p:spPr>
          <a:xfrm>
            <a:off x="592089" y="1340768"/>
            <a:ext cx="7848872" cy="1323439"/>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This term encompasses the products created so far and the product backlog items that have been completed in the current sprint. </a:t>
            </a:r>
          </a:p>
          <a:p>
            <a:r>
              <a:rPr lang="en-US" altLang="ja-JP" sz="1600" b="1" dirty="0">
                <a:solidFill>
                  <a:srgbClr val="D74C77"/>
                </a:solidFill>
                <a:latin typeface="+mj-ea"/>
                <a:ea typeface="+mj-ea"/>
              </a:rPr>
              <a:t>Deliverable</a:t>
            </a:r>
            <a:r>
              <a:rPr lang="en-US" altLang="ja-JP" sz="1600" dirty="0">
                <a:solidFill>
                  <a:schemeClr val="tx1">
                    <a:lumMod val="75000"/>
                    <a:lumOff val="25000"/>
                  </a:schemeClr>
                </a:solidFill>
                <a:latin typeface="+mj-ea"/>
                <a:ea typeface="+mj-ea"/>
              </a:rPr>
              <a:t> products must be completed by the end of the sprint.</a:t>
            </a:r>
          </a:p>
          <a:p>
            <a:r>
              <a:rPr lang="en-US" altLang="ja-JP" sz="1600" dirty="0">
                <a:solidFill>
                  <a:schemeClr val="tx1">
                    <a:lumMod val="75000"/>
                    <a:lumOff val="25000"/>
                  </a:schemeClr>
                </a:solidFill>
                <a:latin typeface="+mj-ea"/>
                <a:ea typeface="+mj-ea"/>
              </a:rPr>
              <a:t>Products that meet the </a:t>
            </a:r>
            <a:r>
              <a:rPr lang="en-US" altLang="ja-JP" sz="1600" b="1" dirty="0">
                <a:solidFill>
                  <a:srgbClr val="D74C77"/>
                </a:solidFill>
                <a:latin typeface="+mj-ea"/>
                <a:ea typeface="+mj-ea"/>
              </a:rPr>
              <a:t>definition of “done” </a:t>
            </a:r>
            <a:r>
              <a:rPr lang="en-US" altLang="ja-JP" sz="1600" dirty="0">
                <a:solidFill>
                  <a:schemeClr val="tx1">
                    <a:lumMod val="75000"/>
                    <a:lumOff val="25000"/>
                  </a:schemeClr>
                </a:solidFill>
                <a:latin typeface="+mj-ea"/>
                <a:ea typeface="+mj-ea"/>
              </a:rPr>
              <a:t>set by the scrum team are deliverable products.</a:t>
            </a:r>
          </a:p>
        </p:txBody>
      </p:sp>
      <p:grpSp>
        <p:nvGrpSpPr>
          <p:cNvPr id="10" name="グループ化 9"/>
          <p:cNvGrpSpPr/>
          <p:nvPr/>
        </p:nvGrpSpPr>
        <p:grpSpPr>
          <a:xfrm>
            <a:off x="2195736" y="3355251"/>
            <a:ext cx="3947209" cy="2984091"/>
            <a:chOff x="2915816" y="3786138"/>
            <a:chExt cx="3947209" cy="2984091"/>
          </a:xfrm>
        </p:grpSpPr>
        <p:pic>
          <p:nvPicPr>
            <p:cNvPr id="2060" name="Picture 12" descr="白紙のボードを比較している人のイラスト（女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6138"/>
              <a:ext cx="3947209" cy="298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絞った生クリーム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11" y="4653136"/>
              <a:ext cx="572075" cy="679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66629"/>
              <a:ext cx="1008112" cy="861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ケーキのスポンジ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349" y="5038481"/>
              <a:ext cx="612293" cy="552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大きな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653136"/>
              <a:ext cx="479461" cy="4794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p:cNvSpPr txBox="1"/>
          <p:nvPr/>
        </p:nvSpPr>
        <p:spPr>
          <a:xfrm>
            <a:off x="1814313" y="2944147"/>
            <a:ext cx="5365340" cy="646331"/>
          </a:xfrm>
          <a:prstGeom prst="rect">
            <a:avLst/>
          </a:prstGeom>
          <a:noFill/>
        </p:spPr>
        <p:txBody>
          <a:bodyPr wrap="square" rtlCol="0">
            <a:spAutoFit/>
          </a:bodyPr>
          <a:lstStyle/>
          <a:p>
            <a:r>
              <a:rPr lang="en-US" altLang="ja-JP" dirty="0">
                <a:solidFill>
                  <a:schemeClr val="tx1">
                    <a:lumMod val="75000"/>
                    <a:lumOff val="25000"/>
                  </a:schemeClr>
                </a:solidFill>
              </a:rPr>
              <a:t>Parts alone cannot be delivered. </a:t>
            </a:r>
            <a:r>
              <a:rPr lang="en-US" altLang="ja-JP" b="1" dirty="0">
                <a:solidFill>
                  <a:srgbClr val="D74C77"/>
                </a:solidFill>
              </a:rPr>
              <a:t>Usable items, no matter how small</a:t>
            </a:r>
            <a:r>
              <a:rPr lang="en-US" altLang="ja-JP" dirty="0">
                <a:solidFill>
                  <a:schemeClr val="tx1">
                    <a:lumMod val="75000"/>
                    <a:lumOff val="25000"/>
                  </a:schemeClr>
                </a:solidFill>
              </a:rPr>
              <a:t>, need to be created.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41554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p:txBody>
          <a:bodyPr/>
          <a:lstStyle/>
          <a:p>
            <a:r>
              <a:rPr lang="en-US" altLang="ja-JP" dirty="0"/>
              <a:t>Transparency of created items</a:t>
            </a:r>
            <a:endParaRPr kumimoji="1" lang="ja-JP" altLang="en-US" dirty="0"/>
          </a:p>
        </p:txBody>
      </p:sp>
    </p:spTree>
    <p:extLst>
      <p:ext uri="{BB962C8B-B14F-4D97-AF65-F5344CB8AC3E}">
        <p14:creationId xmlns:p14="http://schemas.microsoft.com/office/powerpoint/2010/main" val="284607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“done”</a:t>
            </a:r>
            <a:endParaRPr kumimoji="1" lang="ja-JP" altLang="en-US" dirty="0"/>
          </a:p>
        </p:txBody>
      </p:sp>
      <p:sp>
        <p:nvSpPr>
          <p:cNvPr id="2" name="テキスト ボックス 1"/>
          <p:cNvSpPr txBox="1"/>
          <p:nvPr/>
        </p:nvSpPr>
        <p:spPr>
          <a:xfrm>
            <a:off x="683568" y="1270501"/>
            <a:ext cx="7992888" cy="923330"/>
          </a:xfrm>
          <a:prstGeom prst="rect">
            <a:avLst/>
          </a:prstGeom>
          <a:noFill/>
        </p:spPr>
        <p:txBody>
          <a:bodyPr wrap="square" rtlCol="0">
            <a:spAutoFit/>
          </a:bodyPr>
          <a:lstStyle/>
          <a:p>
            <a:r>
              <a:rPr lang="en-US" altLang="ja-JP" dirty="0">
                <a:solidFill>
                  <a:schemeClr val="tx1">
                    <a:lumMod val="75000"/>
                    <a:lumOff val="25000"/>
                  </a:schemeClr>
                </a:solidFill>
              </a:rPr>
              <a:t>The definition of “done” indicates the point at which a product is deliverable. This is used to evaluate whether work is completed. </a:t>
            </a:r>
          </a:p>
          <a:p>
            <a:r>
              <a:rPr lang="en-US" altLang="ja-JP" dirty="0">
                <a:solidFill>
                  <a:schemeClr val="tx1">
                    <a:lumMod val="75000"/>
                    <a:lumOff val="25000"/>
                  </a:schemeClr>
                </a:solidFill>
              </a:rPr>
              <a:t>This needs to be done before releasing products. </a:t>
            </a:r>
          </a:p>
        </p:txBody>
      </p:sp>
      <p:sp>
        <p:nvSpPr>
          <p:cNvPr id="4" name="テキスト ボックス 3"/>
          <p:cNvSpPr txBox="1"/>
          <p:nvPr/>
        </p:nvSpPr>
        <p:spPr>
          <a:xfrm>
            <a:off x="1687168"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rPr>
              <a:t>Done</a:t>
            </a:r>
            <a:endParaRPr kumimoji="1" lang="ja-JP" altLang="en-US" b="1" dirty="0">
              <a:solidFill>
                <a:schemeClr val="tx1">
                  <a:lumMod val="75000"/>
                  <a:lumOff val="25000"/>
                </a:schemeClr>
              </a:solidFill>
            </a:endParaRPr>
          </a:p>
        </p:txBody>
      </p:sp>
      <p:sp>
        <p:nvSpPr>
          <p:cNvPr id="6" name="テキスト ボックス 5"/>
          <p:cNvSpPr txBox="1"/>
          <p:nvPr/>
        </p:nvSpPr>
        <p:spPr>
          <a:xfrm>
            <a:off x="1273122" y="2957105"/>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rPr>
              <a:t>All sprints are completed</a:t>
            </a:r>
          </a:p>
        </p:txBody>
      </p:sp>
      <p:sp>
        <p:nvSpPr>
          <p:cNvPr id="7" name="角丸四角形 6"/>
          <p:cNvSpPr/>
          <p:nvPr/>
        </p:nvSpPr>
        <p:spPr>
          <a:xfrm>
            <a:off x="1403648" y="3313317"/>
            <a:ext cx="2686810" cy="1872208"/>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5116572"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rPr>
              <a:t>Undone</a:t>
            </a:r>
            <a:endParaRPr kumimoji="1" lang="ja-JP" altLang="en-US" b="1" dirty="0">
              <a:solidFill>
                <a:schemeClr val="tx1">
                  <a:lumMod val="75000"/>
                  <a:lumOff val="25000"/>
                </a:schemeClr>
              </a:solidFill>
            </a:endParaRPr>
          </a:p>
        </p:txBody>
      </p:sp>
      <p:sp>
        <p:nvSpPr>
          <p:cNvPr id="9" name="テキスト ボックス 8"/>
          <p:cNvSpPr txBox="1"/>
          <p:nvPr/>
        </p:nvSpPr>
        <p:spPr>
          <a:xfrm>
            <a:off x="4427984" y="2957104"/>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rPr>
              <a:t>Not all sprints have been executed</a:t>
            </a:r>
          </a:p>
        </p:txBody>
      </p:sp>
      <p:sp>
        <p:nvSpPr>
          <p:cNvPr id="10" name="角丸四角形 9"/>
          <p:cNvSpPr/>
          <p:nvPr/>
        </p:nvSpPr>
        <p:spPr>
          <a:xfrm>
            <a:off x="4731269" y="3306111"/>
            <a:ext cx="2658067" cy="1879414"/>
          </a:xfrm>
          <a:prstGeom prst="roundRect">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1547664" y="3441071"/>
            <a:ext cx="2686810" cy="1600438"/>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rPr>
              <a:t>Development</a:t>
            </a:r>
          </a:p>
          <a:p>
            <a:pPr marL="342900" indent="-342900">
              <a:buFont typeface="Arial" panose="020B0604020202020204" pitchFamily="34" charset="0"/>
              <a:buChar char="•"/>
            </a:pPr>
            <a:r>
              <a:rPr kumimoji="1" lang="en-US" altLang="ja-JP" sz="1400" dirty="0">
                <a:solidFill>
                  <a:schemeClr val="tx1">
                    <a:lumMod val="75000"/>
                    <a:lumOff val="25000"/>
                  </a:schemeClr>
                </a:solidFill>
              </a:rPr>
              <a:t>UT</a:t>
            </a:r>
          </a:p>
          <a:p>
            <a:pPr marL="342900" indent="-342900">
              <a:buFont typeface="Arial" panose="020B0604020202020204" pitchFamily="34" charset="0"/>
              <a:buChar char="•"/>
            </a:pPr>
            <a:r>
              <a:rPr lang="en-US" altLang="ja-JP" sz="1400" dirty="0">
                <a:solidFill>
                  <a:schemeClr val="tx1">
                    <a:lumMod val="75000"/>
                    <a:lumOff val="25000"/>
                  </a:schemeClr>
                </a:solidFill>
              </a:rPr>
              <a:t>80% coverage or greater</a:t>
            </a:r>
            <a:endParaRPr kumimoji="1" lang="en-US" altLang="ja-JP" sz="1400" dirty="0">
              <a:solidFill>
                <a:schemeClr val="tx1">
                  <a:lumMod val="75000"/>
                  <a:lumOff val="25000"/>
                </a:schemeClr>
              </a:solidFill>
            </a:endParaRPr>
          </a:p>
          <a:p>
            <a:pPr marL="342900" indent="-342900">
              <a:buFont typeface="Arial" panose="020B0604020202020204" pitchFamily="34" charset="0"/>
              <a:buChar char="•"/>
            </a:pPr>
            <a:r>
              <a:rPr lang="en-US" altLang="ja-JP" sz="1400" dirty="0">
                <a:solidFill>
                  <a:schemeClr val="tx1">
                    <a:lumMod val="75000"/>
                    <a:lumOff val="25000"/>
                  </a:schemeClr>
                </a:solidFill>
              </a:rPr>
              <a:t>IT</a:t>
            </a:r>
          </a:p>
          <a:p>
            <a:pPr marL="342900" indent="-342900">
              <a:buFont typeface="Arial" panose="020B0604020202020204" pitchFamily="34" charset="0"/>
              <a:buChar char="•"/>
            </a:pPr>
            <a:r>
              <a:rPr lang="en-US" altLang="ja-JP" sz="1400" dirty="0">
                <a:solidFill>
                  <a:schemeClr val="tx1">
                    <a:lumMod val="75000"/>
                    <a:lumOff val="25000"/>
                  </a:schemeClr>
                </a:solidFill>
              </a:rPr>
              <a:t>Regression testing</a:t>
            </a:r>
          </a:p>
          <a:p>
            <a:pPr marL="342900" indent="-342900">
              <a:buFont typeface="Arial" panose="020B0604020202020204" pitchFamily="34" charset="0"/>
              <a:buChar char="•"/>
            </a:pPr>
            <a:r>
              <a:rPr lang="en-US" altLang="ja-JP" sz="1400" dirty="0">
                <a:solidFill>
                  <a:schemeClr val="tx1">
                    <a:lumMod val="75000"/>
                    <a:lumOff val="25000"/>
                  </a:schemeClr>
                </a:solidFill>
              </a:rPr>
              <a:t>Document creation</a:t>
            </a:r>
          </a:p>
          <a:p>
            <a:pPr marL="342900" indent="-342900">
              <a:buFont typeface="Arial" panose="020B0604020202020204" pitchFamily="34" charset="0"/>
              <a:buChar char="•"/>
            </a:pPr>
            <a:r>
              <a:rPr lang="en-US" altLang="ja-JP" sz="1400" dirty="0">
                <a:solidFill>
                  <a:schemeClr val="tx1">
                    <a:lumMod val="75000"/>
                    <a:lumOff val="25000"/>
                  </a:schemeClr>
                </a:solidFill>
              </a:rPr>
              <a:t>•	Static analysis</a:t>
            </a:r>
          </a:p>
        </p:txBody>
      </p:sp>
      <p:sp>
        <p:nvSpPr>
          <p:cNvPr id="16" name="テキスト ボックス 15"/>
          <p:cNvSpPr txBox="1"/>
          <p:nvPr/>
        </p:nvSpPr>
        <p:spPr>
          <a:xfrm>
            <a:off x="5010660" y="3441071"/>
            <a:ext cx="2412268" cy="954107"/>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rPr>
              <a:t>Scenario testing</a:t>
            </a:r>
          </a:p>
          <a:p>
            <a:pPr marL="342900" indent="-342900">
              <a:buFont typeface="Arial" panose="020B0604020202020204" pitchFamily="34" charset="0"/>
              <a:buChar char="•"/>
            </a:pPr>
            <a:r>
              <a:rPr lang="en-US" altLang="ja-JP" sz="1400" dirty="0">
                <a:solidFill>
                  <a:schemeClr val="tx1">
                    <a:lumMod val="75000"/>
                    <a:lumOff val="25000"/>
                  </a:schemeClr>
                </a:solidFill>
              </a:rPr>
              <a:t>Load testing</a:t>
            </a:r>
          </a:p>
          <a:p>
            <a:pPr marL="342900" indent="-342900">
              <a:buFont typeface="Arial" panose="020B0604020202020204" pitchFamily="34" charset="0"/>
              <a:buChar char="•"/>
            </a:pPr>
            <a:r>
              <a:rPr lang="en-US" altLang="ja-JP" sz="1400" dirty="0">
                <a:solidFill>
                  <a:schemeClr val="tx1">
                    <a:lumMod val="75000"/>
                    <a:lumOff val="25000"/>
                  </a:schemeClr>
                </a:solidFill>
              </a:rPr>
              <a:t>Security testing</a:t>
            </a:r>
          </a:p>
          <a:p>
            <a:pPr marL="342900" indent="-342900">
              <a:buFont typeface="Arial" panose="020B0604020202020204" pitchFamily="34" charset="0"/>
              <a:buChar char="•"/>
            </a:pPr>
            <a:r>
              <a:rPr lang="en-US" altLang="ja-JP" sz="1400" dirty="0">
                <a:solidFill>
                  <a:schemeClr val="tx1">
                    <a:lumMod val="75000"/>
                    <a:lumOff val="25000"/>
                  </a:schemeClr>
                </a:solidFill>
              </a:rPr>
              <a:t>Release</a:t>
            </a:r>
          </a:p>
        </p:txBody>
      </p:sp>
      <p:sp>
        <p:nvSpPr>
          <p:cNvPr id="17" name="上矢印 16"/>
          <p:cNvSpPr/>
          <p:nvPr/>
        </p:nvSpPr>
        <p:spPr>
          <a:xfrm>
            <a:off x="5623742" y="5257533"/>
            <a:ext cx="648072" cy="720080"/>
          </a:xfrm>
          <a:prstGeom prst="up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3059832" y="6049621"/>
            <a:ext cx="5616624" cy="369332"/>
          </a:xfrm>
          <a:prstGeom prst="rect">
            <a:avLst/>
          </a:prstGeom>
          <a:noFill/>
        </p:spPr>
        <p:txBody>
          <a:bodyPr wrap="square" rtlCol="0">
            <a:spAutoFit/>
          </a:bodyPr>
          <a:lstStyle/>
          <a:p>
            <a:pPr algn="ctr"/>
            <a:r>
              <a:rPr lang="en-US" altLang="ja-JP" b="1" dirty="0">
                <a:solidFill>
                  <a:schemeClr val="tx1">
                    <a:lumMod val="75000"/>
                    <a:lumOff val="25000"/>
                  </a:schemeClr>
                </a:solidFill>
                <a:latin typeface="+mj-ea"/>
                <a:ea typeface="+mj-ea"/>
              </a:rPr>
              <a:t>It is important to get undone tasks done</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5708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five events in Scrum</a:t>
            </a:r>
            <a:endParaRPr kumimoji="1" lang="ja-JP" altLang="en-US" dirty="0"/>
          </a:p>
        </p:txBody>
      </p:sp>
    </p:spTree>
    <p:extLst>
      <p:ext uri="{BB962C8B-B14F-4D97-AF65-F5344CB8AC3E}">
        <p14:creationId xmlns:p14="http://schemas.microsoft.com/office/powerpoint/2010/main" val="22062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five events in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7B9F4A27-DCD0-4B9E-8A8C-544D3AD8B025}"/>
              </a:ext>
            </a:extLst>
          </p:cNvPr>
          <p:cNvSpPr/>
          <p:nvPr/>
        </p:nvSpPr>
        <p:spPr>
          <a:xfrm>
            <a:off x="5892938" y="3436615"/>
            <a:ext cx="861225" cy="84113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118">
            <a:extLst>
              <a:ext uri="{FF2B5EF4-FFF2-40B4-BE49-F238E27FC236}">
                <a16:creationId xmlns:a16="http://schemas.microsoft.com/office/drawing/2014/main" id="{60C729DD-FE7C-4B18-AB6B-7B5DB090241B}"/>
              </a:ext>
            </a:extLst>
          </p:cNvPr>
          <p:cNvSpPr/>
          <p:nvPr/>
        </p:nvSpPr>
        <p:spPr>
          <a:xfrm>
            <a:off x="1680519" y="2792328"/>
            <a:ext cx="2213618" cy="10411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04">
            <a:extLst>
              <a:ext uri="{FF2B5EF4-FFF2-40B4-BE49-F238E27FC236}">
                <a16:creationId xmlns:a16="http://schemas.microsoft.com/office/drawing/2014/main" id="{4F3B2307-C810-46EE-A0B5-4D86BA55535D}"/>
              </a:ext>
            </a:extLst>
          </p:cNvPr>
          <p:cNvSpPr/>
          <p:nvPr/>
        </p:nvSpPr>
        <p:spPr>
          <a:xfrm>
            <a:off x="3879986" y="1919798"/>
            <a:ext cx="1604447" cy="3376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角丸四角形 98">
            <a:extLst>
              <a:ext uri="{FF2B5EF4-FFF2-40B4-BE49-F238E27FC236}">
                <a16:creationId xmlns:a16="http://schemas.microsoft.com/office/drawing/2014/main" id="{92D496B2-7F79-4D19-A001-B2E351A492BB}"/>
              </a:ext>
            </a:extLst>
          </p:cNvPr>
          <p:cNvSpPr/>
          <p:nvPr/>
        </p:nvSpPr>
        <p:spPr>
          <a:xfrm>
            <a:off x="1735706" y="3915801"/>
            <a:ext cx="2213618" cy="79576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0639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planning</a:t>
            </a:r>
            <a:endParaRPr kumimoji="1" lang="ja-JP" altLang="en-US" dirty="0"/>
          </a:p>
        </p:txBody>
      </p:sp>
      <p:sp>
        <p:nvSpPr>
          <p:cNvPr id="4" name="テキスト ボックス 3"/>
          <p:cNvSpPr txBox="1"/>
          <p:nvPr/>
        </p:nvSpPr>
        <p:spPr>
          <a:xfrm>
            <a:off x="592089" y="166059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Sprint planning: Part 1 </a:t>
            </a:r>
            <a:endParaRPr lang="ja-JP" altLang="en-US" sz="1600" b="1" dirty="0">
              <a:solidFill>
                <a:schemeClr val="tx1">
                  <a:lumMod val="75000"/>
                  <a:lumOff val="25000"/>
                </a:schemeClr>
              </a:solidFill>
            </a:endParaRPr>
          </a:p>
        </p:txBody>
      </p:sp>
      <p:sp>
        <p:nvSpPr>
          <p:cNvPr id="2" name="テキスト ボックス 1"/>
          <p:cNvSpPr txBox="1"/>
          <p:nvPr/>
        </p:nvSpPr>
        <p:spPr>
          <a:xfrm>
            <a:off x="827584" y="1916336"/>
            <a:ext cx="7632848" cy="2677656"/>
          </a:xfrm>
          <a:prstGeom prst="rect">
            <a:avLst/>
          </a:prstGeom>
          <a:noFill/>
        </p:spPr>
        <p:txBody>
          <a:bodyPr wrap="square" rtlCol="0">
            <a:spAutoFit/>
          </a:bodyPr>
          <a:lstStyle/>
          <a:p>
            <a:r>
              <a:rPr lang="en-US" altLang="ja-JP" sz="1400" dirty="0">
                <a:solidFill>
                  <a:schemeClr val="tx1">
                    <a:lumMod val="75000"/>
                    <a:lumOff val="25000"/>
                  </a:schemeClr>
                </a:solidFill>
              </a:rPr>
              <a:t>This answers the question </a:t>
            </a:r>
            <a:r>
              <a:rPr lang="en-US" altLang="ja-JP" sz="1400" b="1" dirty="0">
                <a:solidFill>
                  <a:schemeClr val="tx1">
                    <a:lumMod val="75000"/>
                    <a:lumOff val="25000"/>
                  </a:schemeClr>
                </a:solidFill>
              </a:rPr>
              <a:t>“What can be delivered as an additional component of the deliverable product that will be created in the sprint?”</a:t>
            </a:r>
          </a:p>
          <a:p>
            <a:r>
              <a:rPr lang="en-US" altLang="ja-JP" sz="1400" dirty="0">
                <a:solidFill>
                  <a:schemeClr val="tx1">
                    <a:lumMod val="75000"/>
                    <a:lumOff val="25000"/>
                  </a:schemeClr>
                </a:solidFill>
              </a:rPr>
              <a:t>The input consists of the product backlog, latest products and the predicted capacity and previous record of the development team.</a:t>
            </a:r>
          </a:p>
          <a:p>
            <a:r>
              <a:rPr lang="en-US" altLang="ja-JP" sz="1400" dirty="0">
                <a:solidFill>
                  <a:schemeClr val="tx1">
                    <a:lumMod val="75000"/>
                    <a:lumOff val="25000"/>
                  </a:schemeClr>
                </a:solidFill>
              </a:rPr>
              <a:t>This is used to determine the number of product backlog items to be selected. </a:t>
            </a:r>
            <a:r>
              <a:rPr lang="en-US" altLang="ja-JP" sz="1400" b="1" dirty="0">
                <a:solidFill>
                  <a:schemeClr val="tx1">
                    <a:lumMod val="75000"/>
                    <a:lumOff val="25000"/>
                  </a:schemeClr>
                </a:solidFill>
              </a:rPr>
              <a:t>The development team is responsible for deciding on the number of items. </a:t>
            </a:r>
          </a:p>
          <a:p>
            <a:endParaRPr lang="en-US" altLang="ja-JP" sz="1400" dirty="0"/>
          </a:p>
          <a:p>
            <a:r>
              <a:rPr lang="en-US" altLang="ja-JP" sz="1400" dirty="0"/>
              <a:t>After predicting the product backlog that can be delivered during the sprint, </a:t>
            </a:r>
            <a:r>
              <a:rPr lang="en-US" altLang="ja-JP" sz="1400" b="1" dirty="0">
                <a:solidFill>
                  <a:srgbClr val="D74C77"/>
                </a:solidFill>
              </a:rPr>
              <a:t>sprint goals are set</a:t>
            </a:r>
            <a:r>
              <a:rPr lang="en-US" altLang="ja-JP" sz="1400" dirty="0"/>
              <a:t>.</a:t>
            </a:r>
          </a:p>
          <a:p>
            <a:r>
              <a:rPr lang="en-US" altLang="ja-JP" sz="1400" dirty="0"/>
              <a:t>Sprint goals are </a:t>
            </a:r>
            <a:r>
              <a:rPr lang="en-US" altLang="ja-JP" sz="1400" b="1" dirty="0">
                <a:solidFill>
                  <a:srgbClr val="D74C77"/>
                </a:solidFill>
              </a:rPr>
              <a:t>objectives for the sprint </a:t>
            </a:r>
            <a:r>
              <a:rPr lang="en-US" altLang="ja-JP" sz="1400" b="1" dirty="0"/>
              <a:t>that need to be achieved by carrying out the tasks in the product backlog.</a:t>
            </a:r>
          </a:p>
          <a:p>
            <a:endParaRPr kumimoji="1" lang="ja-JP" altLang="en-US" sz="1400" dirty="0"/>
          </a:p>
        </p:txBody>
      </p:sp>
      <p:sp>
        <p:nvSpPr>
          <p:cNvPr id="7" name="テキスト ボックス 6"/>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4 hours every 2 weeks </a:t>
            </a:r>
            <a:endParaRPr lang="ja-JP" altLang="en-US" sz="1600" dirty="0">
              <a:solidFill>
                <a:schemeClr val="tx1">
                  <a:lumMod val="75000"/>
                  <a:lumOff val="2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609578326"/>
              </p:ext>
            </p:extLst>
          </p:nvPr>
        </p:nvGraphicFramePr>
        <p:xfrm>
          <a:off x="467544" y="4422301"/>
          <a:ext cx="5400599" cy="2372360"/>
        </p:xfrm>
        <a:graphic>
          <a:graphicData uri="http://schemas.openxmlformats.org/drawingml/2006/table">
            <a:tbl>
              <a:tblPr firstRow="1" bandRow="1">
                <a:tableStyleId>{00A15C55-8517-42AA-B614-E9B94910E393}</a:tableStyleId>
              </a:tblPr>
              <a:tblGrid>
                <a:gridCol w="1037698">
                  <a:extLst>
                    <a:ext uri="{9D8B030D-6E8A-4147-A177-3AD203B41FA5}">
                      <a16:colId xmlns:a16="http://schemas.microsoft.com/office/drawing/2014/main" val="20000"/>
                    </a:ext>
                  </a:extLst>
                </a:gridCol>
                <a:gridCol w="3077044">
                  <a:extLst>
                    <a:ext uri="{9D8B030D-6E8A-4147-A177-3AD203B41FA5}">
                      <a16:colId xmlns:a16="http://schemas.microsoft.com/office/drawing/2014/main" val="20001"/>
                    </a:ext>
                  </a:extLst>
                </a:gridCol>
                <a:gridCol w="1285857">
                  <a:extLst>
                    <a:ext uri="{9D8B030D-6E8A-4147-A177-3AD203B41FA5}">
                      <a16:colId xmlns:a16="http://schemas.microsoft.com/office/drawing/2014/main" val="20002"/>
                    </a:ext>
                  </a:extLst>
                </a:gridCol>
              </a:tblGrid>
              <a:tr h="370840">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70840">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4"/>
                  </a:ext>
                </a:extLst>
              </a:tr>
              <a:tr h="370840">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5"/>
                  </a:ext>
                </a:extLst>
              </a:tr>
            </a:tbl>
          </a:graphicData>
        </a:graphic>
      </p:graphicFrame>
      <p:sp>
        <p:nvSpPr>
          <p:cNvPr id="9" name="右中かっこ 8"/>
          <p:cNvSpPr/>
          <p:nvPr/>
        </p:nvSpPr>
        <p:spPr>
          <a:xfrm>
            <a:off x="5868144" y="4908768"/>
            <a:ext cx="648072" cy="1080120"/>
          </a:xfrm>
          <a:prstGeom prst="rightBrace">
            <a:avLst>
              <a:gd name="adj1" fmla="val 8333"/>
              <a:gd name="adj2" fmla="val 49127"/>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0" name="テキスト ボックス 9"/>
          <p:cNvSpPr txBox="1"/>
          <p:nvPr/>
        </p:nvSpPr>
        <p:spPr>
          <a:xfrm>
            <a:off x="6481624" y="5300704"/>
            <a:ext cx="2780248" cy="523220"/>
          </a:xfrm>
          <a:prstGeom prst="rect">
            <a:avLst/>
          </a:prstGeom>
          <a:noFill/>
        </p:spPr>
        <p:txBody>
          <a:bodyPr wrap="none" rtlCol="0">
            <a:spAutoFit/>
          </a:bodyPr>
          <a:lstStyle/>
          <a:p>
            <a:r>
              <a:rPr lang="en-US" altLang="ja-JP" sz="1400" b="1" dirty="0">
                <a:solidFill>
                  <a:schemeClr val="tx1">
                    <a:lumMod val="75000"/>
                    <a:lumOff val="25000"/>
                  </a:schemeClr>
                </a:solidFill>
                <a:latin typeface="+mj-ea"/>
                <a:ea typeface="+mj-ea"/>
              </a:rPr>
              <a:t>Select PBIs to be executed </a:t>
            </a:r>
          </a:p>
          <a:p>
            <a:r>
              <a:rPr lang="en-US" altLang="ja-JP" sz="1400" b="1" dirty="0">
                <a:solidFill>
                  <a:schemeClr val="tx1">
                    <a:lumMod val="75000"/>
                    <a:lumOff val="25000"/>
                  </a:schemeClr>
                </a:solidFill>
                <a:latin typeface="+mj-ea"/>
                <a:ea typeface="+mj-ea"/>
              </a:rPr>
              <a:t>during the sprint</a:t>
            </a:r>
            <a:endParaRPr kumimoji="1" lang="ja-JP" altLang="en-US" sz="14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44203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planning</a:t>
            </a:r>
            <a:endParaRPr kumimoji="1" lang="ja-JP" altLang="en-US" dirty="0"/>
          </a:p>
        </p:txBody>
      </p:sp>
      <p:sp>
        <p:nvSpPr>
          <p:cNvPr id="5" name="テキスト ボックス 4"/>
          <p:cNvSpPr txBox="1"/>
          <p:nvPr/>
        </p:nvSpPr>
        <p:spPr>
          <a:xfrm>
            <a:off x="592089" y="1109154"/>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Sprint planning: Part 2</a:t>
            </a:r>
            <a:endParaRPr lang="ja-JP" altLang="en-US" sz="1600" b="1" dirty="0">
              <a:solidFill>
                <a:schemeClr val="tx1">
                  <a:lumMod val="75000"/>
                  <a:lumOff val="25000"/>
                </a:schemeClr>
              </a:solidFill>
            </a:endParaRPr>
          </a:p>
        </p:txBody>
      </p:sp>
      <p:sp>
        <p:nvSpPr>
          <p:cNvPr id="6" name="テキスト ボックス 5"/>
          <p:cNvSpPr txBox="1"/>
          <p:nvPr/>
        </p:nvSpPr>
        <p:spPr>
          <a:xfrm>
            <a:off x="899592" y="1435335"/>
            <a:ext cx="7632848" cy="2677656"/>
          </a:xfrm>
          <a:prstGeom prst="rect">
            <a:avLst/>
          </a:prstGeom>
          <a:noFill/>
        </p:spPr>
        <p:txBody>
          <a:bodyPr wrap="square" rtlCol="0">
            <a:spAutoFit/>
          </a:bodyPr>
          <a:lstStyle/>
          <a:p>
            <a:r>
              <a:rPr lang="en-US" altLang="ja-JP" sz="1400" dirty="0">
                <a:solidFill>
                  <a:schemeClr val="tx1">
                    <a:lumMod val="75000"/>
                    <a:lumOff val="25000"/>
                  </a:schemeClr>
                </a:solidFill>
              </a:rPr>
              <a:t>This part answers the question </a:t>
            </a:r>
            <a:r>
              <a:rPr lang="en-US" altLang="ja-JP" sz="1400" b="1" dirty="0">
                <a:solidFill>
                  <a:schemeClr val="tx1">
                    <a:lumMod val="75000"/>
                    <a:lumOff val="25000"/>
                  </a:schemeClr>
                </a:solidFill>
              </a:rPr>
              <a:t>“How will we complete the work that is needed in order to deliver this additional component of the deliverable product?” </a:t>
            </a:r>
          </a:p>
          <a:p>
            <a:r>
              <a:rPr lang="en-US" altLang="ja-JP" sz="1400" dirty="0">
                <a:solidFill>
                  <a:schemeClr val="tx1">
                    <a:lumMod val="75000"/>
                    <a:lumOff val="25000"/>
                  </a:schemeClr>
                </a:solidFill>
              </a:rPr>
              <a:t>The product backlog items selected for execution in part 1 are placed in the sprint backlog. </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This is when tasks for the first few days of the sprint are </a:t>
            </a:r>
            <a:r>
              <a:rPr lang="en-US" altLang="ja-JP" sz="1400" b="1" dirty="0">
                <a:solidFill>
                  <a:schemeClr val="tx1">
                    <a:lumMod val="75000"/>
                    <a:lumOff val="25000"/>
                  </a:schemeClr>
                </a:solidFill>
              </a:rPr>
              <a:t>broken down </a:t>
            </a:r>
            <a:r>
              <a:rPr lang="en-US" altLang="ja-JP" sz="1400" dirty="0">
                <a:solidFill>
                  <a:schemeClr val="tx1">
                    <a:lumMod val="75000"/>
                    <a:lumOff val="25000"/>
                  </a:schemeClr>
                </a:solidFill>
              </a:rPr>
              <a:t>to a workable size. </a:t>
            </a:r>
          </a:p>
          <a:p>
            <a:r>
              <a:rPr lang="en-US" altLang="ja-JP" sz="1400" dirty="0">
                <a:solidFill>
                  <a:schemeClr val="tx1">
                    <a:lumMod val="75000"/>
                    <a:lumOff val="25000"/>
                  </a:schemeClr>
                </a:solidFill>
              </a:rPr>
              <a:t>The tasks may also be broken down during the sprint period as necessary. </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The product owner helps to clarify the product backlog and make tradeoffs. </a:t>
            </a:r>
          </a:p>
          <a:p>
            <a:r>
              <a:rPr lang="en-US" altLang="ja-JP" sz="1400" dirty="0">
                <a:solidFill>
                  <a:schemeClr val="tx1">
                    <a:lumMod val="75000"/>
                    <a:lumOff val="25000"/>
                  </a:schemeClr>
                </a:solidFill>
              </a:rPr>
              <a:t>If there is too much or too little work after breaking down the tasks, the product owner is consulted to make adjustments.</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The development team must be able to explain how the sprint goals will be achieved.</a:t>
            </a:r>
          </a:p>
        </p:txBody>
      </p:sp>
      <p:graphicFrame>
        <p:nvGraphicFramePr>
          <p:cNvPr id="8" name="表 7"/>
          <p:cNvGraphicFramePr>
            <a:graphicFrameLocks noGrp="1"/>
          </p:cNvGraphicFramePr>
          <p:nvPr>
            <p:extLst>
              <p:ext uri="{D42A27DB-BD31-4B8C-83A1-F6EECF244321}">
                <p14:modId xmlns:p14="http://schemas.microsoft.com/office/powerpoint/2010/main" val="1417758272"/>
              </p:ext>
            </p:extLst>
          </p:nvPr>
        </p:nvGraphicFramePr>
        <p:xfrm>
          <a:off x="4951777" y="4442126"/>
          <a:ext cx="4084720" cy="2190695"/>
        </p:xfrm>
        <a:graphic>
          <a:graphicData uri="http://schemas.openxmlformats.org/drawingml/2006/table">
            <a:tbl>
              <a:tblPr firstRow="1" bandRow="1">
                <a:tableStyleId>{00A15C55-8517-42AA-B614-E9B94910E393}</a:tableStyleId>
              </a:tblPr>
              <a:tblGrid>
                <a:gridCol w="3306679">
                  <a:extLst>
                    <a:ext uri="{9D8B030D-6E8A-4147-A177-3AD203B41FA5}">
                      <a16:colId xmlns:a16="http://schemas.microsoft.com/office/drawing/2014/main" val="20000"/>
                    </a:ext>
                  </a:extLst>
                </a:gridCol>
                <a:gridCol w="778041">
                  <a:extLst>
                    <a:ext uri="{9D8B030D-6E8A-4147-A177-3AD203B41FA5}">
                      <a16:colId xmlns:a16="http://schemas.microsoft.com/office/drawing/2014/main" val="20001"/>
                    </a:ext>
                  </a:extLst>
                </a:gridCol>
              </a:tblGrid>
              <a:tr h="336495">
                <a:tc>
                  <a:txBody>
                    <a:bodyPr/>
                    <a:lstStyle/>
                    <a:p>
                      <a:r>
                        <a:rPr kumimoji="1" lang="en-US" altLang="ja-JP" sz="1100" dirty="0"/>
                        <a:t>Task</a:t>
                      </a:r>
                      <a:endParaRPr kumimoji="1" lang="ja-JP" altLang="en-US" sz="1100" dirty="0"/>
                    </a:p>
                  </a:txBody>
                  <a:tcPr/>
                </a:tc>
                <a:tc>
                  <a:txBody>
                    <a:bodyPr/>
                    <a:lstStyle/>
                    <a:p>
                      <a:r>
                        <a:rPr kumimoji="1" lang="en-US" altLang="ja-JP" sz="1100" dirty="0"/>
                        <a:t>Estimate</a:t>
                      </a:r>
                      <a:endParaRPr kumimoji="1" lang="ja-JP" altLang="en-US" sz="1100" dirty="0"/>
                    </a:p>
                  </a:txBody>
                  <a:tcPr/>
                </a:tc>
                <a:extLst>
                  <a:ext uri="{0D108BD9-81ED-4DB2-BD59-A6C34878D82A}">
                    <a16:rowId xmlns:a16="http://schemas.microsoft.com/office/drawing/2014/main" val="10000"/>
                  </a:ext>
                </a:extLst>
              </a:tr>
              <a:tr h="370840">
                <a:tc>
                  <a:txBody>
                    <a:bodyPr/>
                    <a:lstStyle/>
                    <a:p>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r>
                        <a:rPr kumimoji="1" lang="en-US" altLang="ja-JP" sz="1100" dirty="0">
                          <a:solidFill>
                            <a:schemeClr val="tx1">
                              <a:lumMod val="75000"/>
                              <a:lumOff val="25000"/>
                            </a:schemeClr>
                          </a:solidFill>
                        </a:rPr>
                        <a:t>Data model design, changes, entity creation</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4.0h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11" name="正方形/長方形 10"/>
          <p:cNvSpPr/>
          <p:nvPr/>
        </p:nvSpPr>
        <p:spPr>
          <a:xfrm>
            <a:off x="2576478" y="4472475"/>
            <a:ext cx="2038507" cy="584775"/>
          </a:xfrm>
          <a:prstGeom prst="rect">
            <a:avLst/>
          </a:prstGeom>
        </p:spPr>
        <p:txBody>
          <a:bodyPr wrap="none">
            <a:spAutoFit/>
          </a:bodyPr>
          <a:lstStyle/>
          <a:p>
            <a:r>
              <a:rPr lang="en-US" altLang="ja-JP" sz="1600" b="1" dirty="0">
                <a:solidFill>
                  <a:schemeClr val="tx1">
                    <a:lumMod val="75000"/>
                    <a:lumOff val="25000"/>
                  </a:schemeClr>
                </a:solidFill>
                <a:latin typeface="+mj-ea"/>
              </a:rPr>
              <a:t>Break down into </a:t>
            </a:r>
          </a:p>
          <a:p>
            <a:r>
              <a:rPr lang="en-US" altLang="ja-JP" sz="1600" b="1" dirty="0">
                <a:solidFill>
                  <a:schemeClr val="tx1">
                    <a:lumMod val="75000"/>
                    <a:lumOff val="25000"/>
                  </a:schemeClr>
                </a:solidFill>
                <a:latin typeface="+mj-ea"/>
              </a:rPr>
              <a:t>specific tasks</a:t>
            </a:r>
            <a:endParaRPr lang="ja-JP" altLang="en-US" sz="1600" b="1" dirty="0">
              <a:solidFill>
                <a:schemeClr val="tx1">
                  <a:lumMod val="75000"/>
                  <a:lumOff val="25000"/>
                </a:schemeClr>
              </a:solidFill>
              <a:latin typeface="+mj-ea"/>
            </a:endParaRPr>
          </a:p>
        </p:txBody>
      </p:sp>
      <p:sp>
        <p:nvSpPr>
          <p:cNvPr id="12" name="右矢印 11"/>
          <p:cNvSpPr/>
          <p:nvPr/>
        </p:nvSpPr>
        <p:spPr>
          <a:xfrm>
            <a:off x="2542357" y="5066653"/>
            <a:ext cx="2304256" cy="95759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1138187825"/>
              </p:ext>
            </p:extLst>
          </p:nvPr>
        </p:nvGraphicFramePr>
        <p:xfrm>
          <a:off x="239066" y="4442126"/>
          <a:ext cx="2232248" cy="2246575"/>
        </p:xfrm>
        <a:graphic>
          <a:graphicData uri="http://schemas.openxmlformats.org/drawingml/2006/table">
            <a:tbl>
              <a:tblPr firstRow="1" bandRow="1">
                <a:tableStyleId>{00A15C55-8517-42AA-B614-E9B94910E393}</a:tableStyleId>
              </a:tblPr>
              <a:tblGrid>
                <a:gridCol w="2232248">
                  <a:extLst>
                    <a:ext uri="{9D8B030D-6E8A-4147-A177-3AD203B41FA5}">
                      <a16:colId xmlns:a16="http://schemas.microsoft.com/office/drawing/2014/main" val="20000"/>
                    </a:ext>
                  </a:extLst>
                </a:gridCol>
              </a:tblGrid>
              <a:tr h="336495">
                <a:tc>
                  <a:txBody>
                    <a:bodyPr/>
                    <a:lstStyle/>
                    <a:p>
                      <a:r>
                        <a:rPr kumimoji="1" lang="en-US" altLang="ja-JP" sz="1100" dirty="0"/>
                        <a:t>Story</a:t>
                      </a:r>
                      <a:endParaRPr kumimoji="1" lang="ja-JP" altLang="en-US" sz="11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Complete XX as A</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Make YY referenceable in list form as B.</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9258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オリンピックのイラスト「陸上競技・短距離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46" y="4725143"/>
            <a:ext cx="2076349" cy="207634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Sprints</a:t>
            </a:r>
            <a:endParaRPr kumimoji="1" lang="ja-JP" altLang="en-US" dirty="0"/>
          </a:p>
        </p:txBody>
      </p:sp>
      <p:sp>
        <p:nvSpPr>
          <p:cNvPr id="4" name="テキスト ボックス 3"/>
          <p:cNvSpPr txBox="1"/>
          <p:nvPr/>
        </p:nvSpPr>
        <p:spPr>
          <a:xfrm>
            <a:off x="611560" y="1722294"/>
            <a:ext cx="7848872"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 continuous period of development work with a time box no larger than one month to create a deliverable product.</a:t>
            </a:r>
          </a:p>
          <a:p>
            <a:r>
              <a:rPr lang="en-US" altLang="ja-JP" sz="1400" dirty="0">
                <a:solidFill>
                  <a:schemeClr val="tx1">
                    <a:lumMod val="75000"/>
                    <a:lumOff val="25000"/>
                  </a:schemeClr>
                </a:solidFill>
                <a:latin typeface="+mj-ea"/>
                <a:ea typeface="+mj-ea"/>
              </a:rPr>
              <a:t>Sprints comprise sprint planning, daily scrums, development work, sprint reviews and sprint retrospectives. </a:t>
            </a:r>
          </a:p>
        </p:txBody>
      </p:sp>
      <p:sp>
        <p:nvSpPr>
          <p:cNvPr id="5" name="テキスト ボックス 4"/>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Time box:	</a:t>
            </a:r>
            <a:r>
              <a:rPr lang="en-US" altLang="ja-JP" sz="1600" dirty="0">
                <a:solidFill>
                  <a:schemeClr val="tx1">
                    <a:lumMod val="75000"/>
                    <a:lumOff val="25000"/>
                  </a:schemeClr>
                </a:solidFill>
                <a:latin typeface="+mj-ea"/>
                <a:ea typeface="+mj-ea"/>
              </a:rPr>
              <a:t>Maximum 1 month</a:t>
            </a:r>
            <a:endParaRPr lang="ja-JP" altLang="en-US" sz="1600" dirty="0">
              <a:solidFill>
                <a:schemeClr val="tx1">
                  <a:lumMod val="75000"/>
                  <a:lumOff val="25000"/>
                </a:schemeClr>
              </a:solidFill>
              <a:latin typeface="+mj-ea"/>
              <a:ea typeface="+mj-ea"/>
            </a:endParaRPr>
          </a:p>
        </p:txBody>
      </p:sp>
      <p:sp>
        <p:nvSpPr>
          <p:cNvPr id="6" name="テキスト ボックス 5"/>
          <p:cNvSpPr txBox="1"/>
          <p:nvPr/>
        </p:nvSpPr>
        <p:spPr>
          <a:xfrm>
            <a:off x="664097" y="3050376"/>
            <a:ext cx="8372399"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Changes that will adversely affect the sprint goals cannot be made</a:t>
            </a:r>
          </a:p>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Quality targets must not be lowered</a:t>
            </a:r>
          </a:p>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Negotiation between the product owner and development team may become necessary as studying progresses and the scope is clarified.</a:t>
            </a:r>
          </a:p>
        </p:txBody>
      </p:sp>
      <p:sp>
        <p:nvSpPr>
          <p:cNvPr id="7" name="テキスト ボックス 6"/>
          <p:cNvSpPr txBox="1"/>
          <p:nvPr/>
        </p:nvSpPr>
        <p:spPr>
          <a:xfrm>
            <a:off x="664098" y="2696077"/>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Note</a:t>
            </a:r>
            <a:endParaRPr lang="ja-JP" altLang="en-US" sz="1600" b="1" dirty="0">
              <a:solidFill>
                <a:schemeClr val="tx1">
                  <a:lumMod val="75000"/>
                  <a:lumOff val="25000"/>
                </a:schemeClr>
              </a:solidFill>
              <a:latin typeface="+mj-ea"/>
              <a:ea typeface="+mj-ea"/>
            </a:endParaRPr>
          </a:p>
        </p:txBody>
      </p:sp>
      <p:sp>
        <p:nvSpPr>
          <p:cNvPr id="8" name="テキスト ボックス 7"/>
          <p:cNvSpPr txBox="1"/>
          <p:nvPr/>
        </p:nvSpPr>
        <p:spPr>
          <a:xfrm>
            <a:off x="664098" y="404351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Cancellation of sprints</a:t>
            </a:r>
            <a:endParaRPr lang="ja-JP" altLang="en-US" sz="1600" b="1" dirty="0">
              <a:solidFill>
                <a:schemeClr val="tx1">
                  <a:lumMod val="75000"/>
                  <a:lumOff val="25000"/>
                </a:schemeClr>
              </a:solidFill>
              <a:latin typeface="+mj-ea"/>
              <a:ea typeface="+mj-ea"/>
            </a:endParaRPr>
          </a:p>
        </p:txBody>
      </p:sp>
      <p:sp>
        <p:nvSpPr>
          <p:cNvPr id="9" name="テキスト ボックス 8"/>
          <p:cNvSpPr txBox="1"/>
          <p:nvPr/>
        </p:nvSpPr>
        <p:spPr>
          <a:xfrm>
            <a:off x="664098" y="4431685"/>
            <a:ext cx="7148262" cy="1600438"/>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Sprints can be canceled before the end of the time box, but </a:t>
            </a:r>
            <a:r>
              <a:rPr lang="en-US" altLang="ja-JP" sz="1400" b="1" dirty="0">
                <a:solidFill>
                  <a:schemeClr val="tx1">
                    <a:lumMod val="75000"/>
                    <a:lumOff val="25000"/>
                  </a:schemeClr>
                </a:solidFill>
                <a:latin typeface="+mj-ea"/>
                <a:ea typeface="+mj-ea"/>
              </a:rPr>
              <a:t>only the product owner has the authority to cancel a sprint.</a:t>
            </a:r>
          </a:p>
          <a:p>
            <a:r>
              <a:rPr lang="en-US" altLang="ja-JP" sz="1400" dirty="0">
                <a:solidFill>
                  <a:schemeClr val="tx1">
                    <a:lumMod val="75000"/>
                    <a:lumOff val="25000"/>
                  </a:schemeClr>
                </a:solidFill>
                <a:latin typeface="+mj-ea"/>
                <a:ea typeface="+mj-ea"/>
              </a:rPr>
              <a:t>If a sprint is canceled, the completed items from the product backlog are reviewed. </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Uncompleted backlog items are returned to the product backlog after a re-estimation. </a:t>
            </a:r>
          </a:p>
        </p:txBody>
      </p:sp>
    </p:spTree>
    <p:extLst>
      <p:ext uri="{BB962C8B-B14F-4D97-AF65-F5344CB8AC3E}">
        <p14:creationId xmlns:p14="http://schemas.microsoft.com/office/powerpoint/2010/main" val="2287937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太陽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4293096"/>
            <a:ext cx="2483767" cy="249624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Daily scrums</a:t>
            </a:r>
            <a:endParaRPr kumimoji="1" lang="ja-JP" altLang="en-US" dirty="0"/>
          </a:p>
        </p:txBody>
      </p:sp>
      <p:sp>
        <p:nvSpPr>
          <p:cNvPr id="4" name="テキスト ボックス 3"/>
          <p:cNvSpPr txBox="1"/>
          <p:nvPr/>
        </p:nvSpPr>
        <p:spPr>
          <a:xfrm>
            <a:off x="592088" y="1628800"/>
            <a:ext cx="8551911" cy="4770537"/>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During daily scrums, the work performed after the previous daily scrum is inspected and a plan is made for work to be performed by the next daily scrum.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This is a time to </a:t>
            </a:r>
            <a:r>
              <a:rPr lang="en-US" altLang="ja-JP" sz="1600" b="1" dirty="0">
                <a:solidFill>
                  <a:schemeClr val="tx1">
                    <a:lumMod val="75000"/>
                    <a:lumOff val="25000"/>
                  </a:schemeClr>
                </a:solidFill>
                <a:latin typeface="+mj-ea"/>
                <a:ea typeface="+mj-ea"/>
              </a:rPr>
              <a:t>inspect the progress</a:t>
            </a:r>
            <a:r>
              <a:rPr lang="en-US" altLang="ja-JP" sz="1600" dirty="0">
                <a:solidFill>
                  <a:schemeClr val="tx1">
                    <a:lumMod val="75000"/>
                    <a:lumOff val="25000"/>
                  </a:schemeClr>
                </a:solidFill>
                <a:latin typeface="+mj-ea"/>
                <a:ea typeface="+mj-ea"/>
              </a:rPr>
              <a:t> of work from the sprint backlog.</a:t>
            </a:r>
          </a:p>
          <a:p>
            <a:r>
              <a:rPr lang="en-US" altLang="ja-JP" sz="1600" dirty="0">
                <a:solidFill>
                  <a:schemeClr val="tx1">
                    <a:lumMod val="75000"/>
                    <a:lumOff val="25000"/>
                  </a:schemeClr>
                </a:solidFill>
                <a:latin typeface="+mj-ea"/>
                <a:ea typeface="+mj-ea"/>
              </a:rPr>
              <a:t>Daily scrums need to be held </a:t>
            </a:r>
            <a:r>
              <a:rPr lang="en-US" altLang="ja-JP" sz="1600" b="1" dirty="0">
                <a:solidFill>
                  <a:schemeClr val="tx1">
                    <a:lumMod val="75000"/>
                    <a:lumOff val="25000"/>
                  </a:schemeClr>
                </a:solidFill>
                <a:latin typeface="+mj-ea"/>
                <a:ea typeface="+mj-ea"/>
              </a:rPr>
              <a:t>at the same time and in the same place every day</a:t>
            </a:r>
            <a:r>
              <a:rPr lang="en-US" altLang="ja-JP" sz="1600" dirty="0">
                <a:solidFill>
                  <a:schemeClr val="tx1">
                    <a:lumMod val="75000"/>
                    <a:lumOff val="25000"/>
                  </a:schemeClr>
                </a:solidFill>
                <a:latin typeface="+mj-ea"/>
                <a:ea typeface="+mj-ea"/>
              </a:rPr>
              <a:t>.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Each member of the development team explains the following points during daily scrums.</a:t>
            </a:r>
          </a:p>
          <a:p>
            <a:endParaRPr lang="en-US" altLang="ja-JP" sz="16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What they did the previous day </a:t>
            </a:r>
            <a:r>
              <a:rPr lang="en-US" altLang="ja-JP" sz="1600" dirty="0">
                <a:solidFill>
                  <a:schemeClr val="tx1">
                    <a:lumMod val="75000"/>
                    <a:lumOff val="25000"/>
                  </a:schemeClr>
                </a:solidFill>
                <a:latin typeface="+mj-ea"/>
                <a:ea typeface="+mj-ea"/>
              </a:rPr>
              <a:t>to enable the development team to </a:t>
            </a:r>
            <a:r>
              <a:rPr lang="en-US" altLang="ja-JP" sz="1600" b="1" dirty="0">
                <a:solidFill>
                  <a:schemeClr val="tx1">
                    <a:lumMod val="75000"/>
                    <a:lumOff val="25000"/>
                  </a:schemeClr>
                </a:solidFill>
                <a:latin typeface="+mj-ea"/>
                <a:ea typeface="+mj-ea"/>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What they will do on this day </a:t>
            </a:r>
            <a:r>
              <a:rPr lang="en-US" altLang="ja-JP" sz="1600" dirty="0">
                <a:solidFill>
                  <a:schemeClr val="tx1">
                    <a:lumMod val="75000"/>
                    <a:lumOff val="25000"/>
                  </a:schemeClr>
                </a:solidFill>
                <a:latin typeface="+mj-ea"/>
                <a:ea typeface="+mj-ea"/>
              </a:rPr>
              <a:t>to enable the development team to </a:t>
            </a:r>
            <a:r>
              <a:rPr lang="en-US" altLang="ja-JP" sz="1600" b="1" dirty="0">
                <a:solidFill>
                  <a:schemeClr val="tx1">
                    <a:lumMod val="75000"/>
                    <a:lumOff val="25000"/>
                  </a:schemeClr>
                </a:solidFill>
                <a:latin typeface="+mj-ea"/>
                <a:ea typeface="+mj-ea"/>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Issues</a:t>
            </a:r>
            <a:r>
              <a:rPr lang="en-US" altLang="ja-JP" sz="1600" dirty="0">
                <a:solidFill>
                  <a:schemeClr val="tx1">
                    <a:lumMod val="75000"/>
                    <a:lumOff val="25000"/>
                  </a:schemeClr>
                </a:solidFill>
                <a:latin typeface="+mj-ea"/>
                <a:ea typeface="+mj-ea"/>
              </a:rPr>
              <a:t> that they or the development team faced that </a:t>
            </a:r>
            <a:r>
              <a:rPr lang="en-US" altLang="ja-JP" sz="1600" b="1" dirty="0">
                <a:solidFill>
                  <a:schemeClr val="tx1">
                    <a:lumMod val="75000"/>
                    <a:lumOff val="25000"/>
                  </a:schemeClr>
                </a:solidFill>
                <a:latin typeface="+mj-ea"/>
                <a:ea typeface="+mj-ea"/>
              </a:rPr>
              <a:t>affected their ability to achieve the sprint goals</a:t>
            </a:r>
          </a:p>
          <a:p>
            <a:pPr marL="285750" indent="-285750">
              <a:buFont typeface="Arial" panose="020B0604020202020204" pitchFamily="34" charset="0"/>
              <a:buChar char="•"/>
            </a:pPr>
            <a:endParaRPr lang="en-US" altLang="ja-JP" sz="1600" dirty="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If a detailed point is raised during a daily scrum, all or some of the development team meets after the daily scrum to discuss the matter in detail and then adapt and re-plan. </a:t>
            </a:r>
            <a:endParaRPr lang="en-US" altLang="ja-JP" sz="1600" dirty="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15 minutes per day</a:t>
            </a:r>
            <a:endParaRPr lang="ja-JP" altLang="en-US" sz="1600" dirty="0">
              <a:solidFill>
                <a:schemeClr val="tx1">
                  <a:lumMod val="75000"/>
                  <a:lumOff val="25000"/>
                </a:schemeClr>
              </a:solidFill>
            </a:endParaRPr>
          </a:p>
        </p:txBody>
      </p:sp>
      <p:pic>
        <p:nvPicPr>
          <p:cNvPr id="4098"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00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虫眼鏡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71" y="3429000"/>
            <a:ext cx="1905062" cy="316192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 reviews</a:t>
            </a:r>
            <a:endParaRPr kumimoji="1" lang="ja-JP" altLang="en-US" dirty="0"/>
          </a:p>
        </p:txBody>
      </p:sp>
      <p:sp>
        <p:nvSpPr>
          <p:cNvPr id="4" name="テキスト ボックス 3"/>
          <p:cNvSpPr txBox="1"/>
          <p:nvPr/>
        </p:nvSpPr>
        <p:spPr>
          <a:xfrm>
            <a:off x="592088" y="1609490"/>
            <a:ext cx="8551912" cy="2308324"/>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At the end of the sprint, the addition to the deliverable product is inspected and the product backlog is adapted if necessary.</a:t>
            </a:r>
          </a:p>
          <a:p>
            <a:r>
              <a:rPr lang="en-US" altLang="ja-JP" sz="1600" dirty="0">
                <a:solidFill>
                  <a:schemeClr val="tx1">
                    <a:lumMod val="75000"/>
                    <a:lumOff val="25000"/>
                  </a:schemeClr>
                </a:solidFill>
                <a:latin typeface="+mj-ea"/>
                <a:ea typeface="+mj-ea"/>
              </a:rPr>
              <a:t>During sprint reviews, the scrum team and other relevant personnel review the results of the sprint.</a:t>
            </a:r>
          </a:p>
          <a:p>
            <a:endParaRPr lang="en-US" altLang="ja-JP" sz="1600" dirty="0">
              <a:solidFill>
                <a:schemeClr val="tx1">
                  <a:lumMod val="75000"/>
                  <a:lumOff val="25000"/>
                </a:schemeClr>
              </a:solidFill>
              <a:latin typeface="+mj-ea"/>
              <a:ea typeface="+mj-ea"/>
            </a:endParaRPr>
          </a:p>
          <a:p>
            <a:r>
              <a:rPr lang="en-US" altLang="ja-JP" sz="1600" b="1" dirty="0">
                <a:solidFill>
                  <a:schemeClr val="tx1">
                    <a:lumMod val="75000"/>
                    <a:lumOff val="25000"/>
                  </a:schemeClr>
                </a:solidFill>
                <a:latin typeface="+mj-ea"/>
                <a:ea typeface="+mj-ea"/>
              </a:rPr>
              <a:t>The purpose of sprint reviews is not to confirm progress but to </a:t>
            </a:r>
            <a:r>
              <a:rPr lang="en-US" altLang="ja-JP" sz="1600" b="1" dirty="0">
                <a:solidFill>
                  <a:srgbClr val="D74C77"/>
                </a:solidFill>
                <a:latin typeface="+mj-ea"/>
                <a:ea typeface="+mj-ea"/>
              </a:rPr>
              <a:t>elicit feedback and further cooperation.</a:t>
            </a:r>
          </a:p>
          <a:p>
            <a:endParaRPr lang="en-US" altLang="ja-JP" sz="105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Sprint reviews include the following:</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2 hours every 2 weeks</a:t>
            </a:r>
            <a:endParaRPr lang="ja-JP" altLang="en-US" sz="1600" dirty="0">
              <a:solidFill>
                <a:schemeClr val="tx1">
                  <a:lumMod val="75000"/>
                  <a:lumOff val="25000"/>
                </a:schemeClr>
              </a:solidFill>
            </a:endParaRPr>
          </a:p>
        </p:txBody>
      </p:sp>
      <p:sp>
        <p:nvSpPr>
          <p:cNvPr id="2" name="テキスト ボックス 1"/>
          <p:cNvSpPr txBox="1"/>
          <p:nvPr/>
        </p:nvSpPr>
        <p:spPr>
          <a:xfrm>
            <a:off x="683568" y="3789040"/>
            <a:ext cx="7704856" cy="3539430"/>
          </a:xfrm>
          <a:prstGeom prst="rect">
            <a:avLst/>
          </a:prstGeom>
          <a:noFill/>
        </p:spPr>
        <p:txBody>
          <a:bodyPr wrap="square" rtlCol="0">
            <a:spAutoFit/>
          </a:bodyPr>
          <a:lstStyle/>
          <a:p>
            <a:pPr marL="285750" indent="-285750">
              <a:buFont typeface="Wingdings" panose="05000000000000000000" pitchFamily="2" charset="2"/>
              <a:buChar char="ü"/>
            </a:pPr>
            <a:r>
              <a:rPr lang="en-US" altLang="ja-JP" sz="1600" dirty="0">
                <a:solidFill>
                  <a:schemeClr val="tx1">
                    <a:lumMod val="75000"/>
                    <a:lumOff val="25000"/>
                  </a:schemeClr>
                </a:solidFill>
              </a:rPr>
              <a:t>The product owner invites participants</a:t>
            </a:r>
          </a:p>
          <a:p>
            <a:pPr marL="285750" indent="-285750">
              <a:buFont typeface="Wingdings" panose="05000000000000000000" pitchFamily="2" charset="2"/>
              <a:buChar char="ü"/>
            </a:pPr>
            <a:r>
              <a:rPr lang="en-US" altLang="ja-JP" sz="1600" dirty="0">
                <a:solidFill>
                  <a:schemeClr val="tx1">
                    <a:lumMod val="75000"/>
                    <a:lumOff val="25000"/>
                  </a:schemeClr>
                </a:solidFill>
              </a:rPr>
              <a:t>The </a:t>
            </a:r>
            <a:r>
              <a:rPr lang="en-US" altLang="ja-JP" sz="1600" b="1" dirty="0">
                <a:solidFill>
                  <a:schemeClr val="tx1">
                    <a:lumMod val="75000"/>
                    <a:lumOff val="25000"/>
                  </a:schemeClr>
                </a:solidFill>
              </a:rPr>
              <a:t>product owner </a:t>
            </a:r>
            <a:r>
              <a:rPr lang="en-US" altLang="ja-JP" sz="1600" dirty="0">
                <a:solidFill>
                  <a:schemeClr val="tx1">
                    <a:lumMod val="75000"/>
                    <a:lumOff val="25000"/>
                  </a:schemeClr>
                </a:solidFill>
              </a:rPr>
              <a:t>explains completed and uncompleted PBIs</a:t>
            </a:r>
          </a:p>
          <a:p>
            <a:pPr marL="285750" indent="-285750">
              <a:buFont typeface="Wingdings" panose="05000000000000000000" pitchFamily="2" charset="2"/>
              <a:buChar char="ü"/>
            </a:pPr>
            <a:r>
              <a:rPr lang="en-US" altLang="ja-JP" sz="1600" dirty="0">
                <a:solidFill>
                  <a:schemeClr val="tx1">
                    <a:lumMod val="75000"/>
                    <a:lumOff val="25000"/>
                  </a:schemeClr>
                </a:solidFill>
              </a:rPr>
              <a:t>The development team discusses strong points from the sprint, along with issues that they faced and how they solved them</a:t>
            </a:r>
          </a:p>
          <a:p>
            <a:pPr marL="285750" indent="-285750">
              <a:buFont typeface="Wingdings" panose="05000000000000000000" pitchFamily="2" charset="2"/>
              <a:buChar char="ü"/>
            </a:pPr>
            <a:r>
              <a:rPr lang="en-US" altLang="ja-JP" sz="1600" dirty="0">
                <a:solidFill>
                  <a:schemeClr val="tx1">
                    <a:lumMod val="75000"/>
                    <a:lumOff val="25000"/>
                  </a:schemeClr>
                </a:solidFill>
              </a:rPr>
              <a:t>The development team demonstrates what they have completed and answers questions</a:t>
            </a:r>
          </a:p>
          <a:p>
            <a:pPr marL="285750" indent="-285750">
              <a:buFont typeface="Wingdings" panose="05000000000000000000" pitchFamily="2" charset="2"/>
              <a:buChar char="ü"/>
            </a:pPr>
            <a:r>
              <a:rPr lang="en-US" altLang="ja-JP" sz="1600" dirty="0">
                <a:solidFill>
                  <a:schemeClr val="tx1">
                    <a:lumMod val="75000"/>
                    <a:lumOff val="25000"/>
                  </a:schemeClr>
                </a:solidFill>
              </a:rPr>
              <a:t>The product owner confirms the current product backlog and predicts when it will be completed</a:t>
            </a:r>
          </a:p>
          <a:p>
            <a:pPr marL="285750" indent="-285750">
              <a:buFont typeface="Wingdings" panose="05000000000000000000" pitchFamily="2" charset="2"/>
              <a:buChar char="ü"/>
            </a:pPr>
            <a:r>
              <a:rPr lang="en-US" altLang="ja-JP" sz="1600" dirty="0">
                <a:solidFill>
                  <a:schemeClr val="tx1">
                    <a:lumMod val="75000"/>
                    <a:lumOff val="25000"/>
                  </a:schemeClr>
                </a:solidFill>
              </a:rPr>
              <a:t>The whole group discusses what to do next and uses this as input for the planning of the next sprint</a:t>
            </a:r>
          </a:p>
          <a:p>
            <a:pPr marL="285750" indent="-285750">
              <a:buFont typeface="Wingdings" panose="05000000000000000000" pitchFamily="2" charset="2"/>
              <a:buChar char="ü"/>
            </a:pPr>
            <a:r>
              <a:rPr lang="en-US" altLang="ja-JP" sz="1600" dirty="0">
                <a:solidFill>
                  <a:schemeClr val="tx1">
                    <a:lumMod val="75000"/>
                    <a:lumOff val="25000"/>
                  </a:schemeClr>
                </a:solidFill>
              </a:rPr>
              <a:t>The schedule, budget, performance and market for the next product release is reviewed</a:t>
            </a:r>
          </a:p>
          <a:p>
            <a:pPr marL="285750" indent="-285750">
              <a:buFont typeface="Wingdings" panose="05000000000000000000" pitchFamily="2" charset="2"/>
              <a:buChar char="ü"/>
            </a:pPr>
            <a:endParaRPr kumimoji="1" lang="en-US" altLang="ja-JP" sz="1600" dirty="0">
              <a:solidFill>
                <a:schemeClr val="tx1">
                  <a:lumMod val="75000"/>
                  <a:lumOff val="25000"/>
                </a:schemeClr>
              </a:solidFill>
            </a:endParaRPr>
          </a:p>
          <a:p>
            <a:pPr marL="285750" indent="-285750">
              <a:buFont typeface="Wingdings" panose="05000000000000000000" pitchFamily="2" charset="2"/>
              <a:buChar char="ü"/>
            </a:pPr>
            <a:endParaRPr kumimoji="1"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2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Agile, Scrum and Waterfall</a:t>
            </a:r>
            <a:endParaRPr kumimoji="1" lang="ja-JP" altLang="en-US" b="1" dirty="0"/>
          </a:p>
        </p:txBody>
      </p:sp>
    </p:spTree>
    <p:extLst>
      <p:ext uri="{BB962C8B-B14F-4D97-AF65-F5344CB8AC3E}">
        <p14:creationId xmlns:p14="http://schemas.microsoft.com/office/powerpoint/2010/main" val="3445280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3.bp.blogspot.com/-9ZylIqowgN8/VCkbxR6hulI/AAAAAAAAnMU/trjci_rnfqM/s800/yajirushi08_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660" y="2132856"/>
            <a:ext cx="3456384" cy="354616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 retrospectives</a:t>
            </a:r>
            <a:endParaRPr kumimoji="1" lang="ja-JP" altLang="en-US" dirty="0"/>
          </a:p>
        </p:txBody>
      </p:sp>
      <p:sp>
        <p:nvSpPr>
          <p:cNvPr id="4" name="テキスト ボックス 3"/>
          <p:cNvSpPr txBox="1"/>
          <p:nvPr/>
        </p:nvSpPr>
        <p:spPr>
          <a:xfrm>
            <a:off x="683568" y="1772816"/>
            <a:ext cx="7848872" cy="1077218"/>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These are an opportunity for the </a:t>
            </a:r>
            <a:r>
              <a:rPr lang="en-US" altLang="ja-JP" sz="1600" b="1" dirty="0">
                <a:solidFill>
                  <a:schemeClr val="tx1">
                    <a:lumMod val="75000"/>
                    <a:lumOff val="25000"/>
                  </a:schemeClr>
                </a:solidFill>
                <a:latin typeface="+mj-ea"/>
                <a:ea typeface="+mj-ea"/>
              </a:rPr>
              <a:t>scrum team</a:t>
            </a:r>
            <a:r>
              <a:rPr lang="en-US" altLang="ja-JP" sz="1600" dirty="0">
                <a:solidFill>
                  <a:schemeClr val="tx1">
                    <a:lumMod val="75000"/>
                    <a:lumOff val="25000"/>
                  </a:schemeClr>
                </a:solidFill>
                <a:latin typeface="+mj-ea"/>
                <a:ea typeface="+mj-ea"/>
              </a:rPr>
              <a:t> to conduct an inspection and create a plan for improvements to be made in the next sprint.</a:t>
            </a:r>
          </a:p>
          <a:p>
            <a:r>
              <a:rPr lang="en-US" altLang="ja-JP" sz="1600" dirty="0">
                <a:solidFill>
                  <a:schemeClr val="tx1">
                    <a:lumMod val="75000"/>
                    <a:lumOff val="25000"/>
                  </a:schemeClr>
                </a:solidFill>
                <a:latin typeface="+mj-ea"/>
                <a:ea typeface="+mj-ea"/>
              </a:rPr>
              <a:t>Sprint retrospectives are held after the sprint review, before the planning of the next sprint.</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1.5 hours every 2 weeks</a:t>
            </a:r>
            <a:endParaRPr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98862" y="2883289"/>
            <a:ext cx="7848872" cy="1815882"/>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The sprint is inspected from the perspectives of people, relationships, processes and tools</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Strong points and points requiring improvement in future are identified and organized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Improvement measures to be applied in the next sprint are identified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An improvement plan for the scrum team’s work is created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The definition of “done” is adjusted as appropriate</a:t>
            </a:r>
          </a:p>
        </p:txBody>
      </p:sp>
      <p:sp>
        <p:nvSpPr>
          <p:cNvPr id="9" name="テキスト ボックス 8"/>
          <p:cNvSpPr txBox="1"/>
          <p:nvPr/>
        </p:nvSpPr>
        <p:spPr>
          <a:xfrm>
            <a:off x="683568" y="4840676"/>
            <a:ext cx="7848872" cy="1384995"/>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No specific method is required, but KPT is often used. </a:t>
            </a:r>
          </a:p>
          <a:p>
            <a:r>
              <a:rPr lang="en-US" altLang="ja-JP" sz="1400" dirty="0">
                <a:solidFill>
                  <a:schemeClr val="tx1">
                    <a:lumMod val="75000"/>
                    <a:lumOff val="25000"/>
                  </a:schemeClr>
                </a:solidFill>
                <a:latin typeface="+mj-ea"/>
                <a:ea typeface="+mj-ea"/>
              </a:rPr>
              <a:t>Information on practical usage of KPT is provided in the Practical Guide to Project Facilitation: Retrospective Guide[1].</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Information on other methods is provided in Agile Retrospectives: Making Good Teams Great[2]. </a:t>
            </a:r>
            <a:endParaRPr lang="ja-JP" altLang="en-US" sz="1400" dirty="0">
              <a:solidFill>
                <a:schemeClr val="accent5"/>
              </a:solidFill>
            </a:endParaRPr>
          </a:p>
        </p:txBody>
      </p:sp>
      <p:sp>
        <p:nvSpPr>
          <p:cNvPr id="10" name="正方形/長方形 9"/>
          <p:cNvSpPr/>
          <p:nvPr/>
        </p:nvSpPr>
        <p:spPr>
          <a:xfrm>
            <a:off x="592088" y="6233033"/>
            <a:ext cx="7004247" cy="276999"/>
          </a:xfrm>
          <a:prstGeom prst="rect">
            <a:avLst/>
          </a:prstGeom>
        </p:spPr>
        <p:txBody>
          <a:bodyPr wrap="square">
            <a:spAutoFit/>
          </a:bodyPr>
          <a:lstStyle/>
          <a:p>
            <a:r>
              <a:rPr lang="en-US" altLang="ja-JP" sz="1200" dirty="0">
                <a:solidFill>
                  <a:schemeClr val="accent5"/>
                </a:solidFill>
              </a:rPr>
              <a:t>[1]: </a:t>
            </a:r>
            <a:r>
              <a:rPr lang="en-US" altLang="ja-JP" sz="1200" dirty="0">
                <a:solidFill>
                  <a:schemeClr val="accent5"/>
                </a:solidFill>
                <a:hlinkClick r:id="rId5"/>
              </a:rPr>
              <a:t>http://objectclub.jp/download/files/pf/RetrospectiveMeetingGuide.pdf</a:t>
            </a:r>
            <a:r>
              <a:rPr lang="en-US" altLang="ja-JP" sz="1200" dirty="0">
                <a:solidFill>
                  <a:schemeClr val="accent5"/>
                </a:solidFill>
              </a:rPr>
              <a:t> (only Japanese)</a:t>
            </a:r>
            <a:endParaRPr lang="ja-JP" altLang="en-US" sz="1200" dirty="0">
              <a:solidFill>
                <a:schemeClr val="accent5"/>
              </a:solidFill>
            </a:endParaRPr>
          </a:p>
        </p:txBody>
      </p:sp>
      <p:sp>
        <p:nvSpPr>
          <p:cNvPr id="12" name="正方形/長方形 11"/>
          <p:cNvSpPr/>
          <p:nvPr/>
        </p:nvSpPr>
        <p:spPr>
          <a:xfrm>
            <a:off x="592089" y="6521064"/>
            <a:ext cx="5935500" cy="276999"/>
          </a:xfrm>
          <a:prstGeom prst="rect">
            <a:avLst/>
          </a:prstGeom>
        </p:spPr>
        <p:txBody>
          <a:bodyPr wrap="square">
            <a:spAutoFit/>
          </a:bodyPr>
          <a:lstStyle/>
          <a:p>
            <a:r>
              <a:rPr lang="en-US" altLang="ja-JP" sz="1200" dirty="0">
                <a:solidFill>
                  <a:schemeClr val="accent5"/>
                </a:solidFill>
              </a:rPr>
              <a:t>[2]: http://shop.ohmsha.co.jp/shopdetail/000000001770/</a:t>
            </a:r>
            <a:endParaRPr lang="ja-JP" altLang="en-US" sz="1200" dirty="0">
              <a:solidFill>
                <a:schemeClr val="accent5"/>
              </a:solidFill>
            </a:endParaRPr>
          </a:p>
        </p:txBody>
      </p:sp>
    </p:spTree>
    <p:extLst>
      <p:ext uri="{BB962C8B-B14F-4D97-AF65-F5344CB8AC3E}">
        <p14:creationId xmlns:p14="http://schemas.microsoft.com/office/powerpoint/2010/main" val="270582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Meetings and Attendees</a:t>
            </a:r>
            <a:endParaRPr kumimoji="1" lang="ja-JP" altLang="en-US" b="1" dirty="0"/>
          </a:p>
        </p:txBody>
      </p:sp>
      <p:graphicFrame>
        <p:nvGraphicFramePr>
          <p:cNvPr id="3" name="表 3">
            <a:extLst>
              <a:ext uri="{FF2B5EF4-FFF2-40B4-BE49-F238E27FC236}">
                <a16:creationId xmlns:a16="http://schemas.microsoft.com/office/drawing/2014/main" id="{418773E6-D1C5-4C44-8DD3-DEF22183470A}"/>
              </a:ext>
            </a:extLst>
          </p:cNvPr>
          <p:cNvGraphicFramePr>
            <a:graphicFrameLocks noGrp="1"/>
          </p:cNvGraphicFramePr>
          <p:nvPr>
            <p:extLst>
              <p:ext uri="{D42A27DB-BD31-4B8C-83A1-F6EECF244321}">
                <p14:modId xmlns:p14="http://schemas.microsoft.com/office/powerpoint/2010/main" val="1925603964"/>
              </p:ext>
            </p:extLst>
          </p:nvPr>
        </p:nvGraphicFramePr>
        <p:xfrm>
          <a:off x="539552" y="1196752"/>
          <a:ext cx="8352927" cy="4808944"/>
        </p:xfrm>
        <a:graphic>
          <a:graphicData uri="http://schemas.openxmlformats.org/drawingml/2006/table">
            <a:tbl>
              <a:tblPr firstRow="1" bandRow="1">
                <a:tableStyleId>{00A15C55-8517-42AA-B614-E9B94910E393}</a:tableStyleId>
              </a:tblPr>
              <a:tblGrid>
                <a:gridCol w="2123286">
                  <a:extLst>
                    <a:ext uri="{9D8B030D-6E8A-4147-A177-3AD203B41FA5}">
                      <a16:colId xmlns:a16="http://schemas.microsoft.com/office/drawing/2014/main" val="343236495"/>
                    </a:ext>
                  </a:extLst>
                </a:gridCol>
                <a:gridCol w="1126209">
                  <a:extLst>
                    <a:ext uri="{9D8B030D-6E8A-4147-A177-3AD203B41FA5}">
                      <a16:colId xmlns:a16="http://schemas.microsoft.com/office/drawing/2014/main" val="3423586931"/>
                    </a:ext>
                  </a:extLst>
                </a:gridCol>
                <a:gridCol w="1196597">
                  <a:extLst>
                    <a:ext uri="{9D8B030D-6E8A-4147-A177-3AD203B41FA5}">
                      <a16:colId xmlns:a16="http://schemas.microsoft.com/office/drawing/2014/main" val="4109307225"/>
                    </a:ext>
                  </a:extLst>
                </a:gridCol>
                <a:gridCol w="1122526">
                  <a:extLst>
                    <a:ext uri="{9D8B030D-6E8A-4147-A177-3AD203B41FA5}">
                      <a16:colId xmlns:a16="http://schemas.microsoft.com/office/drawing/2014/main" val="3087100209"/>
                    </a:ext>
                  </a:extLst>
                </a:gridCol>
                <a:gridCol w="989116">
                  <a:extLst>
                    <a:ext uri="{9D8B030D-6E8A-4147-A177-3AD203B41FA5}">
                      <a16:colId xmlns:a16="http://schemas.microsoft.com/office/drawing/2014/main" val="1404835804"/>
                    </a:ext>
                  </a:extLst>
                </a:gridCol>
                <a:gridCol w="1795193">
                  <a:extLst>
                    <a:ext uri="{9D8B030D-6E8A-4147-A177-3AD203B41FA5}">
                      <a16:colId xmlns:a16="http://schemas.microsoft.com/office/drawing/2014/main" val="2082262986"/>
                    </a:ext>
                  </a:extLst>
                </a:gridCol>
              </a:tblGrid>
              <a:tr h="777686">
                <a:tc>
                  <a:txBody>
                    <a:bodyPr/>
                    <a:lstStyle/>
                    <a:p>
                      <a:r>
                        <a:rPr kumimoji="1" lang="en-US" altLang="ja-JP" sz="1800" b="0" dirty="0"/>
                        <a:t>Guideline on meeting attendees</a:t>
                      </a:r>
                      <a:endParaRPr kumimoji="1" lang="ja-JP" altLang="en-US" sz="1800" b="0" dirty="0"/>
                    </a:p>
                  </a:txBody>
                  <a:tcPr/>
                </a:tc>
                <a:tc>
                  <a:txBody>
                    <a:bodyPr/>
                    <a:lstStyle/>
                    <a:p>
                      <a:r>
                        <a:rPr kumimoji="1" lang="en-US" altLang="ja-JP" b="0" dirty="0"/>
                        <a:t>Sprint planning: Part 1</a:t>
                      </a:r>
                      <a:endParaRPr kumimoji="1" lang="ja-JP" altLang="en-US" b="0" dirty="0"/>
                    </a:p>
                  </a:txBody>
                  <a:tcPr/>
                </a:tc>
                <a:tc>
                  <a:txBody>
                    <a:bodyPr/>
                    <a:lstStyle/>
                    <a:p>
                      <a:r>
                        <a:rPr kumimoji="1" lang="en-US" altLang="ja-JP" b="0" dirty="0"/>
                        <a:t>Sprint planning: Part 2</a:t>
                      </a:r>
                      <a:endParaRPr kumimoji="1" lang="ja-JP" altLang="en-US" b="0" dirty="0"/>
                    </a:p>
                  </a:txBody>
                  <a:tcPr/>
                </a:tc>
                <a:tc>
                  <a:txBody>
                    <a:bodyPr/>
                    <a:lstStyle/>
                    <a:p>
                      <a:r>
                        <a:rPr kumimoji="1" lang="en-US" altLang="ja-JP" b="0" dirty="0"/>
                        <a:t>Daily scrums</a:t>
                      </a:r>
                      <a:endParaRPr kumimoji="1" lang="ja-JP" altLang="en-US" b="0" dirty="0"/>
                    </a:p>
                  </a:txBody>
                  <a:tcPr/>
                </a:tc>
                <a:tc>
                  <a:txBody>
                    <a:bodyPr/>
                    <a:lstStyle/>
                    <a:p>
                      <a:r>
                        <a:rPr kumimoji="1" lang="en-US" altLang="ja-JP" b="0" dirty="0"/>
                        <a:t>Sprint reviews</a:t>
                      </a:r>
                      <a:endParaRPr kumimoji="1" lang="ja-JP" altLang="en-US" b="0" dirty="0"/>
                    </a:p>
                  </a:txBody>
                  <a:tcPr/>
                </a:tc>
                <a:tc>
                  <a:txBody>
                    <a:bodyPr/>
                    <a:lstStyle/>
                    <a:p>
                      <a:r>
                        <a:rPr kumimoji="1" lang="en-US" altLang="ja-JP" b="0" dirty="0"/>
                        <a:t>Sprint retrospectives</a:t>
                      </a:r>
                      <a:endParaRPr kumimoji="1" lang="ja-JP" altLang="en-US" b="0" dirty="0"/>
                    </a:p>
                  </a:txBody>
                  <a:tcPr/>
                </a:tc>
                <a:extLst>
                  <a:ext uri="{0D108BD9-81ED-4DB2-BD59-A6C34878D82A}">
                    <a16:rowId xmlns:a16="http://schemas.microsoft.com/office/drawing/2014/main" val="2597574472"/>
                  </a:ext>
                </a:extLst>
              </a:tr>
              <a:tr h="777686">
                <a:tc>
                  <a:txBody>
                    <a:bodyPr/>
                    <a:lstStyle/>
                    <a:p>
                      <a:r>
                        <a:rPr kumimoji="1" lang="en-US" altLang="ja-JP" dirty="0"/>
                        <a:t>Product owner</a:t>
                      </a:r>
                    </a:p>
                    <a:p>
                      <a:r>
                        <a:rPr kumimoji="1" lang="en-US" altLang="ja-JP" sz="1000" dirty="0"/>
                        <a:t>Responsible for maximizing the value of the development team’s work and the product.</a:t>
                      </a:r>
                    </a:p>
                    <a:p>
                      <a:r>
                        <a:rPr kumimoji="1" lang="en-US" altLang="ja-JP" sz="1000" dirty="0"/>
                        <a:t>Responsible for management of product backlog.</a:t>
                      </a:r>
                    </a:p>
                  </a:txBody>
                  <a:tcPr/>
                </a:tc>
                <a:tc>
                  <a:txBody>
                    <a:bodyPr/>
                    <a:lstStyle/>
                    <a:p>
                      <a:r>
                        <a:rPr kumimoji="1" lang="en-US" altLang="ja-JP" dirty="0"/>
                        <a:t>A</a:t>
                      </a:r>
                      <a:endParaRPr kumimoji="1" lang="ja-JP" altLang="en-US" dirty="0"/>
                    </a:p>
                  </a:txBody>
                  <a:tcPr/>
                </a:tc>
                <a:tc>
                  <a:txBody>
                    <a:bodyPr/>
                    <a:lstStyle/>
                    <a:p>
                      <a:r>
                        <a:rPr kumimoji="1" lang="en-US" altLang="ja-JP" dirty="0"/>
                        <a:t>A[1]</a:t>
                      </a:r>
                      <a:endParaRPr kumimoji="1" lang="ja-JP" altLang="en-US" dirty="0"/>
                    </a:p>
                  </a:txBody>
                  <a:tcPr/>
                </a:tc>
                <a:tc>
                  <a:txBody>
                    <a:bodyPr/>
                    <a:lstStyle/>
                    <a:p>
                      <a:r>
                        <a:rPr kumimoji="1" lang="en-US" altLang="ja-JP" dirty="0"/>
                        <a:t>C[2]</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C[4]</a:t>
                      </a:r>
                      <a:endParaRPr kumimoji="1" lang="ja-JP" altLang="en-US" dirty="0"/>
                    </a:p>
                  </a:txBody>
                  <a:tcPr/>
                </a:tc>
                <a:extLst>
                  <a:ext uri="{0D108BD9-81ED-4DB2-BD59-A6C34878D82A}">
                    <a16:rowId xmlns:a16="http://schemas.microsoft.com/office/drawing/2014/main" val="2196461226"/>
                  </a:ext>
                </a:extLst>
              </a:tr>
              <a:tr h="694144">
                <a:tc>
                  <a:txBody>
                    <a:bodyPr/>
                    <a:lstStyle/>
                    <a:p>
                      <a:r>
                        <a:rPr kumimoji="1" lang="en-US" altLang="ja-JP" dirty="0"/>
                        <a:t>Scrum master</a:t>
                      </a:r>
                    </a:p>
                    <a:p>
                      <a:r>
                        <a:rPr kumimoji="1" lang="en-US" altLang="ja-JP" sz="1000" dirty="0"/>
                        <a:t>Responsible for understanding and formation of scrums.</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C[3]</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792661765"/>
                  </a:ext>
                </a:extLst>
              </a:tr>
              <a:tr h="777686">
                <a:tc>
                  <a:txBody>
                    <a:bodyPr/>
                    <a:lstStyle/>
                    <a:p>
                      <a:r>
                        <a:rPr kumimoji="1" lang="en-US" altLang="ja-JP" dirty="0"/>
                        <a:t>Development team</a:t>
                      </a:r>
                    </a:p>
                    <a:p>
                      <a:r>
                        <a:rPr kumimoji="1" lang="en-US" altLang="ja-JP" sz="1000" dirty="0"/>
                        <a:t>Develops the product.</a:t>
                      </a:r>
                    </a:p>
                    <a:p>
                      <a:r>
                        <a:rPr kumimoji="1" lang="en-US" altLang="ja-JP" sz="1000" dirty="0"/>
                        <a:t>Responsible for fulfilling promises made during sprint planning.</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138964886"/>
                  </a:ext>
                </a:extLst>
              </a:tr>
              <a:tr h="777686">
                <a:tc>
                  <a:txBody>
                    <a:bodyPr/>
                    <a:lstStyle/>
                    <a:p>
                      <a:r>
                        <a:rPr kumimoji="1" lang="en-US" altLang="ja-JP" dirty="0"/>
                        <a:t>Stakeholders</a:t>
                      </a:r>
                    </a:p>
                    <a:p>
                      <a:r>
                        <a:rPr kumimoji="1" lang="en-US" altLang="ja-JP" sz="1000" dirty="0"/>
                        <a:t>Interested parties such as product users, investors and/or managers</a:t>
                      </a:r>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extLst>
                  <a:ext uri="{0D108BD9-81ED-4DB2-BD59-A6C34878D82A}">
                    <a16:rowId xmlns:a16="http://schemas.microsoft.com/office/drawing/2014/main" val="3888605035"/>
                  </a:ext>
                </a:extLst>
              </a:tr>
            </a:tbl>
          </a:graphicData>
        </a:graphic>
      </p:graphicFrame>
      <p:sp>
        <p:nvSpPr>
          <p:cNvPr id="5" name="テキスト ボックス 4">
            <a:extLst>
              <a:ext uri="{FF2B5EF4-FFF2-40B4-BE49-F238E27FC236}">
                <a16:creationId xmlns:a16="http://schemas.microsoft.com/office/drawing/2014/main" id="{2E86AAAA-84BE-46EA-B0D7-3C2526A17DC6}"/>
              </a:ext>
            </a:extLst>
          </p:cNvPr>
          <p:cNvSpPr txBox="1"/>
          <p:nvPr/>
        </p:nvSpPr>
        <p:spPr>
          <a:xfrm>
            <a:off x="604056" y="6089238"/>
            <a:ext cx="3286477" cy="769441"/>
          </a:xfrm>
          <a:prstGeom prst="rect">
            <a:avLst/>
          </a:prstGeom>
          <a:noFill/>
        </p:spPr>
        <p:txBody>
          <a:bodyPr wrap="none" rtlCol="0">
            <a:spAutoFit/>
          </a:bodyPr>
          <a:lstStyle/>
          <a:p>
            <a:r>
              <a:rPr lang="en-US" altLang="ja-JP" sz="1100" dirty="0"/>
              <a:t>A:Must attend </a:t>
            </a:r>
          </a:p>
          <a:p>
            <a:r>
              <a:rPr lang="en-US" altLang="ja-JP" sz="1100" dirty="0"/>
              <a:t>B:Cannot attend </a:t>
            </a:r>
          </a:p>
          <a:p>
            <a:r>
              <a:rPr lang="en-US" altLang="ja-JP" sz="1100" dirty="0"/>
              <a:t>C:May attend depending on the context</a:t>
            </a:r>
          </a:p>
          <a:p>
            <a:r>
              <a:rPr kumimoji="1" lang="en-US" altLang="ja-JP" sz="1100" dirty="0"/>
              <a:t>D:</a:t>
            </a:r>
            <a:r>
              <a:rPr lang="en-US" altLang="ja-JP" sz="1100" dirty="0"/>
              <a:t>Can attend but does not have speaking rights</a:t>
            </a:r>
            <a:endParaRPr kumimoji="1" lang="ja-JP" altLang="en-US" sz="1100" dirty="0"/>
          </a:p>
        </p:txBody>
      </p:sp>
    </p:spTree>
    <p:extLst>
      <p:ext uri="{BB962C8B-B14F-4D97-AF65-F5344CB8AC3E}">
        <p14:creationId xmlns:p14="http://schemas.microsoft.com/office/powerpoint/2010/main" val="418703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3" cy="360040"/>
          </a:xfrm>
        </p:spPr>
        <p:txBody>
          <a:bodyPr/>
          <a:lstStyle/>
          <a:p>
            <a:r>
              <a:rPr lang="en-US" altLang="ja-JP" dirty="0"/>
              <a:t>Meetings and Attendees (continued)</a:t>
            </a:r>
            <a:endParaRPr kumimoji="1" lang="ja-JP" altLang="en-US" b="1" dirty="0"/>
          </a:p>
        </p:txBody>
      </p:sp>
      <p:sp>
        <p:nvSpPr>
          <p:cNvPr id="5" name="テキスト ボックス 4">
            <a:extLst>
              <a:ext uri="{FF2B5EF4-FFF2-40B4-BE49-F238E27FC236}">
                <a16:creationId xmlns:a16="http://schemas.microsoft.com/office/drawing/2014/main" id="{2E86AAAA-84BE-46EA-B0D7-3C2526A17DC6}"/>
              </a:ext>
            </a:extLst>
          </p:cNvPr>
          <p:cNvSpPr txBox="1"/>
          <p:nvPr/>
        </p:nvSpPr>
        <p:spPr>
          <a:xfrm>
            <a:off x="323529" y="1412776"/>
            <a:ext cx="8640960" cy="4832092"/>
          </a:xfrm>
          <a:prstGeom prst="rect">
            <a:avLst/>
          </a:prstGeom>
          <a:noFill/>
        </p:spPr>
        <p:txBody>
          <a:bodyPr wrap="square" rtlCol="0">
            <a:spAutoFit/>
          </a:bodyPr>
          <a:lstStyle/>
          <a:p>
            <a:r>
              <a:rPr lang="en-US" altLang="ja-JP" sz="1400" dirty="0"/>
              <a:t>[1] Involvement of product owner in sprint planning: Part 2</a:t>
            </a:r>
          </a:p>
          <a:p>
            <a:r>
              <a:rPr lang="en-US" altLang="ja-JP" sz="1400" dirty="0"/>
              <a:t>The product owner does not need to attend sprint planning: Part 2, as this meeting is to discuss practical methods and make a plan to achieve them.</a:t>
            </a:r>
          </a:p>
          <a:p>
            <a:r>
              <a:rPr lang="en-US" altLang="ja-JP" sz="1400" dirty="0"/>
              <a:t>With that said, the product owner must answer questions when needed.</a:t>
            </a:r>
          </a:p>
          <a:p>
            <a:r>
              <a:rPr lang="en-US" altLang="ja-JP" sz="1400" dirty="0"/>
              <a:t>The development team also needs to provide the product owner with an explanation of how they will achieve the sprint goals.</a:t>
            </a:r>
          </a:p>
          <a:p>
            <a:endParaRPr lang="en-US" altLang="ja-JP" sz="1400" dirty="0"/>
          </a:p>
          <a:p>
            <a:r>
              <a:rPr lang="en-US" altLang="ja-JP" sz="1400" dirty="0"/>
              <a:t>[2] Involvement of product owner in daily scrums</a:t>
            </a:r>
          </a:p>
          <a:p>
            <a:r>
              <a:rPr lang="en-US" altLang="ja-JP" sz="1400" dirty="0"/>
              <a:t>Useful in cases such as those where obstacles for achieving the sprint goals occur frequently and support from the product owner is needed.</a:t>
            </a:r>
          </a:p>
          <a:p>
            <a:endParaRPr lang="en-US" altLang="ja-JP" sz="1400" dirty="0"/>
          </a:p>
          <a:p>
            <a:r>
              <a:rPr lang="en-US" altLang="ja-JP" sz="1400" dirty="0"/>
              <a:t>[3] Involvement of scrum master in daily scrums</a:t>
            </a:r>
          </a:p>
          <a:p>
            <a:r>
              <a:rPr lang="en-US" altLang="ja-JP" sz="1400" dirty="0"/>
              <a:t>The scrum master asks the development team to hold daily scrums, but the development team itself is responsible for holding them.</a:t>
            </a:r>
          </a:p>
          <a:p>
            <a:r>
              <a:rPr lang="en-US" altLang="ja-JP" sz="1400" dirty="0"/>
              <a:t>At the beginning of a team’s work, the scrum master may also need to ensure that time boxes are met and rules are followed.</a:t>
            </a:r>
          </a:p>
          <a:p>
            <a:r>
              <a:rPr lang="en-US" altLang="ja-JP" sz="1400" dirty="0"/>
              <a:t>The scrum master does not need to be involved if the development team can run daily scrums well by themselves.</a:t>
            </a:r>
          </a:p>
          <a:p>
            <a:endParaRPr lang="en-US" altLang="ja-JP" sz="1400" dirty="0"/>
          </a:p>
          <a:p>
            <a:r>
              <a:rPr lang="en-US" altLang="ja-JP" sz="1400" dirty="0"/>
              <a:t>[4] Involvement of product owner in sprint retrospectives</a:t>
            </a:r>
          </a:p>
          <a:p>
            <a:r>
              <a:rPr lang="en-US" altLang="ja-JP" sz="1400" dirty="0"/>
              <a:t>Retrospectives are held without the PO if there are issues related to the inspection and improvement of processes that cannot be described freely if the PO is present.</a:t>
            </a:r>
          </a:p>
        </p:txBody>
      </p:sp>
    </p:spTree>
    <p:extLst>
      <p:ext uri="{BB962C8B-B14F-4D97-AF65-F5344CB8AC3E}">
        <p14:creationId xmlns:p14="http://schemas.microsoft.com/office/powerpoint/2010/main" val="2726460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スクラムと品質</a:t>
            </a:r>
          </a:p>
        </p:txBody>
      </p:sp>
    </p:spTree>
    <p:extLst>
      <p:ext uri="{BB962C8B-B14F-4D97-AF65-F5344CB8AC3E}">
        <p14:creationId xmlns:p14="http://schemas.microsoft.com/office/powerpoint/2010/main" val="3390866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Quality issues in waterfall</a:t>
            </a:r>
            <a:endParaRPr kumimoji="1" lang="ja-JP" altLang="en-US" dirty="0"/>
          </a:p>
        </p:txBody>
      </p:sp>
      <p:pic>
        <p:nvPicPr>
          <p:cNvPr id="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614" y="4882133"/>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22" name="角丸四角形 21"/>
          <p:cNvSpPr/>
          <p:nvPr/>
        </p:nvSpPr>
        <p:spPr>
          <a:xfrm>
            <a:off x="6194425" y="5013176"/>
            <a:ext cx="133295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Acceptance testing</a:t>
            </a:r>
            <a:endParaRPr kumimoji="1" lang="en-US" altLang="ja-JP" sz="1600" dirty="0"/>
          </a:p>
        </p:txBody>
      </p:sp>
      <p:pic>
        <p:nvPicPr>
          <p:cNvPr id="9218" name="Picture 2" descr="怒っている男性会社員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31839" y="3761945"/>
            <a:ext cx="2077859" cy="23216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83568" y="1447616"/>
            <a:ext cx="5328592" cy="1477328"/>
          </a:xfrm>
          <a:prstGeom prst="rect">
            <a:avLst/>
          </a:prstGeom>
          <a:noFill/>
        </p:spPr>
        <p:txBody>
          <a:bodyPr wrap="square" rtlCol="0">
            <a:spAutoFit/>
          </a:bodyPr>
          <a:lstStyle/>
          <a:p>
            <a:r>
              <a:rPr lang="en-US" altLang="ja-JP" dirty="0">
                <a:solidFill>
                  <a:schemeClr val="tx1">
                    <a:lumMod val="75000"/>
                    <a:lumOff val="25000"/>
                  </a:schemeClr>
                </a:solidFill>
              </a:rPr>
              <a:t>Quality is guaranteed by phase gates, but</a:t>
            </a:r>
          </a:p>
          <a:p>
            <a:r>
              <a:rPr lang="en-US" altLang="ja-JP" dirty="0">
                <a:solidFill>
                  <a:schemeClr val="tx1">
                    <a:lumMod val="75000"/>
                    <a:lumOff val="25000"/>
                  </a:schemeClr>
                </a:solidFill>
              </a:rPr>
              <a:t>it is not possible to tell whether the desired</a:t>
            </a:r>
          </a:p>
          <a:p>
            <a:r>
              <a:rPr lang="en-US" altLang="ja-JP" dirty="0">
                <a:solidFill>
                  <a:schemeClr val="tx1">
                    <a:lumMod val="75000"/>
                    <a:lumOff val="25000"/>
                  </a:schemeClr>
                </a:solidFill>
              </a:rPr>
              <a:t>product was created until acceptance testing.</a:t>
            </a:r>
          </a:p>
          <a:p>
            <a:endParaRPr lang="en-US" altLang="ja-JP" dirty="0">
              <a:solidFill>
                <a:schemeClr val="tx1">
                  <a:lumMod val="75000"/>
                  <a:lumOff val="25000"/>
                </a:schemeClr>
              </a:solidFill>
            </a:endParaRPr>
          </a:p>
          <a:p>
            <a:r>
              <a:rPr lang="en-US" altLang="ja-JP" dirty="0">
                <a:solidFill>
                  <a:schemeClr val="tx1">
                    <a:lumMod val="75000"/>
                    <a:lumOff val="25000"/>
                  </a:schemeClr>
                </a:solidFill>
              </a:rPr>
              <a:t>The major risks are at the end.</a:t>
            </a:r>
          </a:p>
        </p:txBody>
      </p:sp>
      <p:sp>
        <p:nvSpPr>
          <p:cNvPr id="39" name="角丸四角形 3">
            <a:extLst>
              <a:ext uri="{FF2B5EF4-FFF2-40B4-BE49-F238E27FC236}">
                <a16:creationId xmlns:a16="http://schemas.microsoft.com/office/drawing/2014/main" id="{0A3C04A5-51E7-4C52-A4FE-38FB0203BE67}"/>
              </a:ext>
            </a:extLst>
          </p:cNvPr>
          <p:cNvSpPr/>
          <p:nvPr/>
        </p:nvSpPr>
        <p:spPr>
          <a:xfrm>
            <a:off x="6176828" y="1228670"/>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Definitions of requirements</a:t>
            </a:r>
          </a:p>
        </p:txBody>
      </p:sp>
      <p:sp>
        <p:nvSpPr>
          <p:cNvPr id="40" name="角丸四角形 4">
            <a:extLst>
              <a:ext uri="{FF2B5EF4-FFF2-40B4-BE49-F238E27FC236}">
                <a16:creationId xmlns:a16="http://schemas.microsoft.com/office/drawing/2014/main" id="{7B889EC1-808C-461F-A397-7AED47DFEBD4}"/>
              </a:ext>
            </a:extLst>
          </p:cNvPr>
          <p:cNvSpPr/>
          <p:nvPr/>
        </p:nvSpPr>
        <p:spPr>
          <a:xfrm>
            <a:off x="6194424" y="3120924"/>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41" name="角丸四角形 5">
            <a:extLst>
              <a:ext uri="{FF2B5EF4-FFF2-40B4-BE49-F238E27FC236}">
                <a16:creationId xmlns:a16="http://schemas.microsoft.com/office/drawing/2014/main" id="{FCEB6CE4-401E-41B6-B58F-975E8FF85949}"/>
              </a:ext>
            </a:extLst>
          </p:cNvPr>
          <p:cNvSpPr/>
          <p:nvPr/>
        </p:nvSpPr>
        <p:spPr>
          <a:xfrm>
            <a:off x="6194425" y="4067051"/>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Integration testing</a:t>
            </a:r>
            <a:endParaRPr kumimoji="1" lang="en-US" altLang="ja-JP" sz="1600" dirty="0"/>
          </a:p>
        </p:txBody>
      </p:sp>
      <p:sp>
        <p:nvSpPr>
          <p:cNvPr id="44" name="角丸四角形 34">
            <a:extLst>
              <a:ext uri="{FF2B5EF4-FFF2-40B4-BE49-F238E27FC236}">
                <a16:creationId xmlns:a16="http://schemas.microsoft.com/office/drawing/2014/main" id="{0315128D-C971-46B7-BBC7-BC2ED94A554B}"/>
              </a:ext>
            </a:extLst>
          </p:cNvPr>
          <p:cNvSpPr/>
          <p:nvPr/>
        </p:nvSpPr>
        <p:spPr>
          <a:xfrm>
            <a:off x="6176828" y="217479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Design</a:t>
            </a:r>
          </a:p>
        </p:txBody>
      </p:sp>
      <p:sp>
        <p:nvSpPr>
          <p:cNvPr id="45" name="フローチャート : 他ページ結合子 35">
            <a:extLst>
              <a:ext uri="{FF2B5EF4-FFF2-40B4-BE49-F238E27FC236}">
                <a16:creationId xmlns:a16="http://schemas.microsoft.com/office/drawing/2014/main" id="{DB70FB14-EFE5-4A7A-89A0-5FA8C081117C}"/>
              </a:ext>
            </a:extLst>
          </p:cNvPr>
          <p:cNvSpPr/>
          <p:nvPr/>
        </p:nvSpPr>
        <p:spPr>
          <a:xfrm>
            <a:off x="6582424" y="1893759"/>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フローチャート : 他ページ結合子 36">
            <a:extLst>
              <a:ext uri="{FF2B5EF4-FFF2-40B4-BE49-F238E27FC236}">
                <a16:creationId xmlns:a16="http://schemas.microsoft.com/office/drawing/2014/main" id="{45694F8F-D56C-4EC9-B05F-B5EA9A072AF3}"/>
              </a:ext>
            </a:extLst>
          </p:cNvPr>
          <p:cNvSpPr/>
          <p:nvPr/>
        </p:nvSpPr>
        <p:spPr>
          <a:xfrm>
            <a:off x="6582424" y="3786013"/>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フローチャート : 他ページ結合子 37">
            <a:extLst>
              <a:ext uri="{FF2B5EF4-FFF2-40B4-BE49-F238E27FC236}">
                <a16:creationId xmlns:a16="http://schemas.microsoft.com/office/drawing/2014/main" id="{9DA29FC1-3CB8-414A-8215-A0A940B83FFF}"/>
              </a:ext>
            </a:extLst>
          </p:cNvPr>
          <p:cNvSpPr/>
          <p:nvPr/>
        </p:nvSpPr>
        <p:spPr>
          <a:xfrm>
            <a:off x="6582424" y="2839886"/>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フローチャート : 他ページ結合子 38">
            <a:extLst>
              <a:ext uri="{FF2B5EF4-FFF2-40B4-BE49-F238E27FC236}">
                <a16:creationId xmlns:a16="http://schemas.microsoft.com/office/drawing/2014/main" id="{89484146-8E30-4186-B15E-E091DFCF8392}"/>
              </a:ext>
            </a:extLst>
          </p:cNvPr>
          <p:cNvSpPr/>
          <p:nvPr/>
        </p:nvSpPr>
        <p:spPr>
          <a:xfrm>
            <a:off x="6582424" y="473214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B2BD8755-0863-4B0E-9326-FDC53CB69502}"/>
              </a:ext>
            </a:extLst>
          </p:cNvPr>
          <p:cNvSpPr txBox="1"/>
          <p:nvPr/>
        </p:nvSpPr>
        <p:spPr>
          <a:xfrm>
            <a:off x="7983530" y="1332036"/>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49" name="テキスト ボックス 48">
            <a:extLst>
              <a:ext uri="{FF2B5EF4-FFF2-40B4-BE49-F238E27FC236}">
                <a16:creationId xmlns:a16="http://schemas.microsoft.com/office/drawing/2014/main" id="{FE888FDD-1042-44DF-B757-382EBC43FAC9}"/>
              </a:ext>
            </a:extLst>
          </p:cNvPr>
          <p:cNvSpPr txBox="1"/>
          <p:nvPr/>
        </p:nvSpPr>
        <p:spPr>
          <a:xfrm>
            <a:off x="7983530" y="2278163"/>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50" name="テキスト ボックス 49">
            <a:extLst>
              <a:ext uri="{FF2B5EF4-FFF2-40B4-BE49-F238E27FC236}">
                <a16:creationId xmlns:a16="http://schemas.microsoft.com/office/drawing/2014/main" id="{4A54529C-0C5F-443C-8F4C-DE83E7576A4C}"/>
              </a:ext>
            </a:extLst>
          </p:cNvPr>
          <p:cNvSpPr txBox="1"/>
          <p:nvPr/>
        </p:nvSpPr>
        <p:spPr>
          <a:xfrm>
            <a:off x="7983530" y="3224290"/>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51" name="テキスト ボックス 50">
            <a:extLst>
              <a:ext uri="{FF2B5EF4-FFF2-40B4-BE49-F238E27FC236}">
                <a16:creationId xmlns:a16="http://schemas.microsoft.com/office/drawing/2014/main" id="{8C894890-3AF0-4822-9875-AD4804CCD377}"/>
              </a:ext>
            </a:extLst>
          </p:cNvPr>
          <p:cNvSpPr txBox="1"/>
          <p:nvPr/>
        </p:nvSpPr>
        <p:spPr>
          <a:xfrm>
            <a:off x="7884368" y="4170417"/>
            <a:ext cx="960071" cy="369332"/>
          </a:xfrm>
          <a:prstGeom prst="rect">
            <a:avLst/>
          </a:prstGeom>
          <a:noFill/>
        </p:spPr>
        <p:txBody>
          <a:bodyPr wrap="none" rtlCol="0">
            <a:spAutoFit/>
          </a:bodyPr>
          <a:lstStyle/>
          <a:p>
            <a:r>
              <a:rPr lang="en-US" altLang="ja-JP" dirty="0"/>
              <a:t>Normal</a:t>
            </a:r>
            <a:endParaRPr kumimoji="1" lang="ja-JP" altLang="en-US" dirty="0"/>
          </a:p>
        </p:txBody>
      </p:sp>
      <p:sp>
        <p:nvSpPr>
          <p:cNvPr id="52" name="テキスト ボックス 51">
            <a:extLst>
              <a:ext uri="{FF2B5EF4-FFF2-40B4-BE49-F238E27FC236}">
                <a16:creationId xmlns:a16="http://schemas.microsoft.com/office/drawing/2014/main" id="{047CA9C5-F443-442C-9A56-2460EA34D61A}"/>
              </a:ext>
            </a:extLst>
          </p:cNvPr>
          <p:cNvSpPr txBox="1"/>
          <p:nvPr/>
        </p:nvSpPr>
        <p:spPr>
          <a:xfrm>
            <a:off x="8074901" y="5071790"/>
            <a:ext cx="579005" cy="369332"/>
          </a:xfrm>
          <a:prstGeom prst="rect">
            <a:avLst/>
          </a:prstGeom>
          <a:noFill/>
        </p:spPr>
        <p:txBody>
          <a:bodyPr wrap="none" rtlCol="0">
            <a:spAutoFit/>
          </a:bodyPr>
          <a:lstStyle/>
          <a:p>
            <a:r>
              <a:rPr lang="en-US" altLang="ja-JP" dirty="0"/>
              <a:t>Bad</a:t>
            </a:r>
            <a:endParaRPr kumimoji="1" lang="ja-JP" altLang="en-US" dirty="0"/>
          </a:p>
        </p:txBody>
      </p:sp>
    </p:spTree>
    <p:extLst>
      <p:ext uri="{BB962C8B-B14F-4D97-AF65-F5344CB8AC3E}">
        <p14:creationId xmlns:p14="http://schemas.microsoft.com/office/powerpoint/2010/main" val="1703135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en-US" altLang="ja-JP" dirty="0"/>
              <a:t>Quality in Scrum</a:t>
            </a:r>
            <a:endParaRPr lang="ja-JP" altLang="en-US" dirty="0"/>
          </a:p>
        </p:txBody>
      </p:sp>
      <p:cxnSp>
        <p:nvCxnSpPr>
          <p:cNvPr id="11" name="直線矢印コネクタ 10"/>
          <p:cNvCxnSpPr/>
          <p:nvPr/>
        </p:nvCxnSpPr>
        <p:spPr>
          <a:xfrm>
            <a:off x="403906" y="1914718"/>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324544" y="1628800"/>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sp>
        <p:nvSpPr>
          <p:cNvPr id="42" name="角丸四角形 41"/>
          <p:cNvSpPr/>
          <p:nvPr/>
        </p:nvSpPr>
        <p:spPr>
          <a:xfrm>
            <a:off x="1894301" y="225744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3" name="角丸四角形 42"/>
          <p:cNvSpPr/>
          <p:nvPr/>
        </p:nvSpPr>
        <p:spPr>
          <a:xfrm>
            <a:off x="3391254" y="224906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4" name="角丸四角形 43"/>
          <p:cNvSpPr/>
          <p:nvPr/>
        </p:nvSpPr>
        <p:spPr>
          <a:xfrm>
            <a:off x="4835637" y="224906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5" name="角丸四角形 44"/>
          <p:cNvSpPr/>
          <p:nvPr/>
        </p:nvSpPr>
        <p:spPr>
          <a:xfrm>
            <a:off x="473629" y="225744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requirements</a:t>
            </a:r>
          </a:p>
        </p:txBody>
      </p:sp>
      <p:sp>
        <p:nvSpPr>
          <p:cNvPr id="46" name="右矢印 45"/>
          <p:cNvSpPr/>
          <p:nvPr/>
        </p:nvSpPr>
        <p:spPr>
          <a:xfrm>
            <a:off x="1620370"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1906877" y="319657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0" name="角丸四角形 49"/>
          <p:cNvSpPr/>
          <p:nvPr/>
        </p:nvSpPr>
        <p:spPr>
          <a:xfrm>
            <a:off x="3403830" y="318819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1" name="角丸四角形 50"/>
          <p:cNvSpPr/>
          <p:nvPr/>
        </p:nvSpPr>
        <p:spPr>
          <a:xfrm>
            <a:off x="4848213" y="318819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2" name="角丸四角形 51"/>
          <p:cNvSpPr/>
          <p:nvPr/>
        </p:nvSpPr>
        <p:spPr>
          <a:xfrm>
            <a:off x="486205" y="319657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t>Definition of</a:t>
            </a:r>
          </a:p>
          <a:p>
            <a:pPr algn="ctr"/>
            <a:r>
              <a:rPr lang="en-US" altLang="ja-JP" sz="1050" dirty="0"/>
              <a:t>requirement</a:t>
            </a:r>
          </a:p>
        </p:txBody>
      </p:sp>
      <p:sp>
        <p:nvSpPr>
          <p:cNvPr id="56" name="角丸四角形 55"/>
          <p:cNvSpPr/>
          <p:nvPr/>
        </p:nvSpPr>
        <p:spPr>
          <a:xfrm>
            <a:off x="1894301" y="4132683"/>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7" name="角丸四角形 56"/>
          <p:cNvSpPr/>
          <p:nvPr/>
        </p:nvSpPr>
        <p:spPr>
          <a:xfrm>
            <a:off x="3391254" y="4124298"/>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8" name="角丸四角形 57"/>
          <p:cNvSpPr/>
          <p:nvPr/>
        </p:nvSpPr>
        <p:spPr>
          <a:xfrm>
            <a:off x="4835637" y="4124298"/>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9" name="角丸四角形 58"/>
          <p:cNvSpPr/>
          <p:nvPr/>
        </p:nvSpPr>
        <p:spPr>
          <a:xfrm>
            <a:off x="473629" y="4132683"/>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63" name="角丸四角形 62"/>
          <p:cNvSpPr/>
          <p:nvPr/>
        </p:nvSpPr>
        <p:spPr>
          <a:xfrm>
            <a:off x="1906877" y="5068787"/>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64" name="角丸四角形 63"/>
          <p:cNvSpPr/>
          <p:nvPr/>
        </p:nvSpPr>
        <p:spPr>
          <a:xfrm>
            <a:off x="3403830" y="5060402"/>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65" name="角丸四角形 64"/>
          <p:cNvSpPr/>
          <p:nvPr/>
        </p:nvSpPr>
        <p:spPr>
          <a:xfrm>
            <a:off x="4848213" y="5060402"/>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66" name="角丸四角形 65"/>
          <p:cNvSpPr/>
          <p:nvPr/>
        </p:nvSpPr>
        <p:spPr>
          <a:xfrm>
            <a:off x="486205" y="5068787"/>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73" name="角丸四角形 72"/>
          <p:cNvSpPr/>
          <p:nvPr/>
        </p:nvSpPr>
        <p:spPr>
          <a:xfrm>
            <a:off x="6041344" y="2117956"/>
            <a:ext cx="1006506"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2132856"/>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74" name="テキスト ボックス 73"/>
          <p:cNvSpPr txBox="1"/>
          <p:nvPr/>
        </p:nvSpPr>
        <p:spPr>
          <a:xfrm>
            <a:off x="2915816" y="1216157"/>
            <a:ext cx="5616624" cy="646331"/>
          </a:xfrm>
          <a:prstGeom prst="rect">
            <a:avLst/>
          </a:prstGeom>
          <a:noFill/>
        </p:spPr>
        <p:txBody>
          <a:bodyPr wrap="square" rtlCol="0">
            <a:spAutoFit/>
          </a:bodyPr>
          <a:lstStyle/>
          <a:p>
            <a:r>
              <a:rPr lang="en-US" altLang="ja-JP" b="1" dirty="0">
                <a:solidFill>
                  <a:schemeClr val="tx1">
                    <a:lumMod val="75000"/>
                    <a:lumOff val="25000"/>
                  </a:schemeClr>
                </a:solidFill>
              </a:rPr>
              <a:t>The degree to which the product meets business </a:t>
            </a:r>
            <a:r>
              <a:rPr lang="en-US" altLang="ja-JP" dirty="0">
                <a:solidFill>
                  <a:schemeClr val="tx1">
                    <a:lumMod val="75000"/>
                    <a:lumOff val="25000"/>
                  </a:schemeClr>
                </a:solidFill>
              </a:rPr>
              <a:t>requirements is confirmed during sprint reviews</a:t>
            </a:r>
          </a:p>
        </p:txBody>
      </p:sp>
      <p:pic>
        <p:nvPicPr>
          <p:cNvPr id="11266" name="Picture 2" descr="喜んでいる男性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2195" y="4576805"/>
            <a:ext cx="1803739" cy="2283214"/>
          </a:xfrm>
          <a:prstGeom prst="rect">
            <a:avLst/>
          </a:prstGeom>
          <a:noFill/>
          <a:extLst>
            <a:ext uri="{909E8E84-426E-40DD-AFC4-6F175D3DCCD1}">
              <a14:hiddenFill xmlns:a14="http://schemas.microsoft.com/office/drawing/2010/main">
                <a:solidFill>
                  <a:srgbClr val="FFFFFF"/>
                </a:solidFill>
              </a14:hiddenFill>
            </a:ext>
          </a:extLst>
        </p:spPr>
      </p:pic>
      <p:sp>
        <p:nvSpPr>
          <p:cNvPr id="96" name="右矢印 45">
            <a:extLst>
              <a:ext uri="{FF2B5EF4-FFF2-40B4-BE49-F238E27FC236}">
                <a16:creationId xmlns:a16="http://schemas.microsoft.com/office/drawing/2014/main" id="{2DCEE2EF-F366-4D16-B530-0C72F21E91F8}"/>
              </a:ext>
            </a:extLst>
          </p:cNvPr>
          <p:cNvSpPr/>
          <p:nvPr/>
        </p:nvSpPr>
        <p:spPr>
          <a:xfrm>
            <a:off x="1620370"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右矢印 45">
            <a:extLst>
              <a:ext uri="{FF2B5EF4-FFF2-40B4-BE49-F238E27FC236}">
                <a16:creationId xmlns:a16="http://schemas.microsoft.com/office/drawing/2014/main" id="{97E07C5A-E909-4D45-BF99-C95BF3822861}"/>
              </a:ext>
            </a:extLst>
          </p:cNvPr>
          <p:cNvSpPr/>
          <p:nvPr/>
        </p:nvSpPr>
        <p:spPr>
          <a:xfrm>
            <a:off x="1620370"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右矢印 45">
            <a:extLst>
              <a:ext uri="{FF2B5EF4-FFF2-40B4-BE49-F238E27FC236}">
                <a16:creationId xmlns:a16="http://schemas.microsoft.com/office/drawing/2014/main" id="{6923D2C3-1CDC-4C22-8291-F232ECE9FC42}"/>
              </a:ext>
            </a:extLst>
          </p:cNvPr>
          <p:cNvSpPr/>
          <p:nvPr/>
        </p:nvSpPr>
        <p:spPr>
          <a:xfrm>
            <a:off x="1620370"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右矢印 45">
            <a:extLst>
              <a:ext uri="{FF2B5EF4-FFF2-40B4-BE49-F238E27FC236}">
                <a16:creationId xmlns:a16="http://schemas.microsoft.com/office/drawing/2014/main" id="{2C39D581-C4A2-4B17-9869-2CE2CFD060D6}"/>
              </a:ext>
            </a:extLst>
          </p:cNvPr>
          <p:cNvSpPr/>
          <p:nvPr/>
        </p:nvSpPr>
        <p:spPr>
          <a:xfrm>
            <a:off x="3051705"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右矢印 45">
            <a:extLst>
              <a:ext uri="{FF2B5EF4-FFF2-40B4-BE49-F238E27FC236}">
                <a16:creationId xmlns:a16="http://schemas.microsoft.com/office/drawing/2014/main" id="{2BBF768C-4E29-4179-965C-6EB421EEDBB6}"/>
              </a:ext>
            </a:extLst>
          </p:cNvPr>
          <p:cNvSpPr/>
          <p:nvPr/>
        </p:nvSpPr>
        <p:spPr>
          <a:xfrm>
            <a:off x="3051705"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右矢印 45">
            <a:extLst>
              <a:ext uri="{FF2B5EF4-FFF2-40B4-BE49-F238E27FC236}">
                <a16:creationId xmlns:a16="http://schemas.microsoft.com/office/drawing/2014/main" id="{D03BE096-6DF7-494B-AC49-6985E5E2BAF9}"/>
              </a:ext>
            </a:extLst>
          </p:cNvPr>
          <p:cNvSpPr/>
          <p:nvPr/>
        </p:nvSpPr>
        <p:spPr>
          <a:xfrm>
            <a:off x="3051705"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右矢印 45">
            <a:extLst>
              <a:ext uri="{FF2B5EF4-FFF2-40B4-BE49-F238E27FC236}">
                <a16:creationId xmlns:a16="http://schemas.microsoft.com/office/drawing/2014/main" id="{9CED01C1-1C74-4881-88A3-886A6C6AC5E3}"/>
              </a:ext>
            </a:extLst>
          </p:cNvPr>
          <p:cNvSpPr/>
          <p:nvPr/>
        </p:nvSpPr>
        <p:spPr>
          <a:xfrm>
            <a:off x="3051705"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右矢印 45">
            <a:extLst>
              <a:ext uri="{FF2B5EF4-FFF2-40B4-BE49-F238E27FC236}">
                <a16:creationId xmlns:a16="http://schemas.microsoft.com/office/drawing/2014/main" id="{C1D33B08-48CD-44E3-9E93-C69606D0FDE1}"/>
              </a:ext>
            </a:extLst>
          </p:cNvPr>
          <p:cNvSpPr/>
          <p:nvPr/>
        </p:nvSpPr>
        <p:spPr>
          <a:xfrm>
            <a:off x="4533444"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右矢印 45">
            <a:extLst>
              <a:ext uri="{FF2B5EF4-FFF2-40B4-BE49-F238E27FC236}">
                <a16:creationId xmlns:a16="http://schemas.microsoft.com/office/drawing/2014/main" id="{E3CE35AC-29DE-4A8D-B1F0-4ABA8DF7DADA}"/>
              </a:ext>
            </a:extLst>
          </p:cNvPr>
          <p:cNvSpPr/>
          <p:nvPr/>
        </p:nvSpPr>
        <p:spPr>
          <a:xfrm>
            <a:off x="4533444"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右矢印 45">
            <a:extLst>
              <a:ext uri="{FF2B5EF4-FFF2-40B4-BE49-F238E27FC236}">
                <a16:creationId xmlns:a16="http://schemas.microsoft.com/office/drawing/2014/main" id="{F46D40EA-9C1D-4AAD-8703-7316AAC7D27D}"/>
              </a:ext>
            </a:extLst>
          </p:cNvPr>
          <p:cNvSpPr/>
          <p:nvPr/>
        </p:nvSpPr>
        <p:spPr>
          <a:xfrm>
            <a:off x="4533444"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右矢印 45">
            <a:extLst>
              <a:ext uri="{FF2B5EF4-FFF2-40B4-BE49-F238E27FC236}">
                <a16:creationId xmlns:a16="http://schemas.microsoft.com/office/drawing/2014/main" id="{9AD18D76-0CB3-4EEA-9507-62BF32D906CF}"/>
              </a:ext>
            </a:extLst>
          </p:cNvPr>
          <p:cNvSpPr/>
          <p:nvPr/>
        </p:nvSpPr>
        <p:spPr>
          <a:xfrm>
            <a:off x="4533444"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07" name="Picture 4" descr="プレゼントのイラスト「ピンクの箱とリボンのプレゼント」">
            <a:extLst>
              <a:ext uri="{FF2B5EF4-FFF2-40B4-BE49-F238E27FC236}">
                <a16:creationId xmlns:a16="http://schemas.microsoft.com/office/drawing/2014/main" id="{5BBD50E7-0A63-4E34-BC44-B66EFDA17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304076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プレゼントのイラスト「ピンクの箱とリボンのプレゼント」">
            <a:extLst>
              <a:ext uri="{FF2B5EF4-FFF2-40B4-BE49-F238E27FC236}">
                <a16:creationId xmlns:a16="http://schemas.microsoft.com/office/drawing/2014/main" id="{F53A8E42-E9B3-4EBE-9139-AB69279B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050584"/>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プレゼントのイラスト「ピンクの箱とリボンのプレゼント」">
            <a:extLst>
              <a:ext uri="{FF2B5EF4-FFF2-40B4-BE49-F238E27FC236}">
                <a16:creationId xmlns:a16="http://schemas.microsoft.com/office/drawing/2014/main" id="{A17C560B-2E98-4BB2-A593-7BDA7F7F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935533"/>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85DE3FB4-1A62-459F-A45D-07A0E7F069AE}"/>
              </a:ext>
            </a:extLst>
          </p:cNvPr>
          <p:cNvSpPr txBox="1"/>
          <p:nvPr/>
        </p:nvSpPr>
        <p:spPr>
          <a:xfrm>
            <a:off x="7169114" y="2325042"/>
            <a:ext cx="579005" cy="369332"/>
          </a:xfrm>
          <a:prstGeom prst="rect">
            <a:avLst/>
          </a:prstGeom>
          <a:noFill/>
        </p:spPr>
        <p:txBody>
          <a:bodyPr wrap="none" rtlCol="0">
            <a:spAutoFit/>
          </a:bodyPr>
          <a:lstStyle/>
          <a:p>
            <a:r>
              <a:rPr kumimoji="1" lang="en-US" altLang="ja-JP" dirty="0"/>
              <a:t>Bad</a:t>
            </a:r>
            <a:endParaRPr kumimoji="1" lang="ja-JP" altLang="en-US" dirty="0"/>
          </a:p>
        </p:txBody>
      </p:sp>
      <p:sp>
        <p:nvSpPr>
          <p:cNvPr id="110" name="テキスト ボックス 109">
            <a:extLst>
              <a:ext uri="{FF2B5EF4-FFF2-40B4-BE49-F238E27FC236}">
                <a16:creationId xmlns:a16="http://schemas.microsoft.com/office/drawing/2014/main" id="{C9994DFF-0E30-4FB8-B168-7D403AE1D3B4}"/>
              </a:ext>
            </a:extLst>
          </p:cNvPr>
          <p:cNvSpPr txBox="1"/>
          <p:nvPr/>
        </p:nvSpPr>
        <p:spPr>
          <a:xfrm>
            <a:off x="7169114" y="3244334"/>
            <a:ext cx="960071" cy="369332"/>
          </a:xfrm>
          <a:prstGeom prst="rect">
            <a:avLst/>
          </a:prstGeom>
          <a:noFill/>
        </p:spPr>
        <p:txBody>
          <a:bodyPr wrap="none" rtlCol="0">
            <a:spAutoFit/>
          </a:bodyPr>
          <a:lstStyle/>
          <a:p>
            <a:r>
              <a:rPr lang="en-US" altLang="ja-JP" dirty="0"/>
              <a:t>Normal</a:t>
            </a:r>
            <a:endParaRPr kumimoji="1" lang="ja-JP" altLang="en-US" dirty="0"/>
          </a:p>
        </p:txBody>
      </p:sp>
      <p:sp>
        <p:nvSpPr>
          <p:cNvPr id="111" name="テキスト ボックス 110">
            <a:extLst>
              <a:ext uri="{FF2B5EF4-FFF2-40B4-BE49-F238E27FC236}">
                <a16:creationId xmlns:a16="http://schemas.microsoft.com/office/drawing/2014/main" id="{06AB5F3C-DBAF-4F87-AADE-3DEE476FD23D}"/>
              </a:ext>
            </a:extLst>
          </p:cNvPr>
          <p:cNvSpPr txBox="1"/>
          <p:nvPr/>
        </p:nvSpPr>
        <p:spPr>
          <a:xfrm>
            <a:off x="7169114" y="4265740"/>
            <a:ext cx="761747" cy="369332"/>
          </a:xfrm>
          <a:prstGeom prst="rect">
            <a:avLst/>
          </a:prstGeom>
          <a:noFill/>
        </p:spPr>
        <p:txBody>
          <a:bodyPr wrap="none" rtlCol="0">
            <a:spAutoFit/>
          </a:bodyPr>
          <a:lstStyle/>
          <a:p>
            <a:r>
              <a:rPr lang="en-US" altLang="ja-JP" dirty="0"/>
              <a:t>Goo</a:t>
            </a:r>
            <a:r>
              <a:rPr kumimoji="1" lang="en-US" altLang="ja-JP" dirty="0"/>
              <a:t>d</a:t>
            </a:r>
            <a:endParaRPr kumimoji="1" lang="ja-JP" altLang="en-US" dirty="0"/>
          </a:p>
        </p:txBody>
      </p:sp>
      <p:sp>
        <p:nvSpPr>
          <p:cNvPr id="112" name="テキスト ボックス 111">
            <a:extLst>
              <a:ext uri="{FF2B5EF4-FFF2-40B4-BE49-F238E27FC236}">
                <a16:creationId xmlns:a16="http://schemas.microsoft.com/office/drawing/2014/main" id="{F747574E-CA34-4276-AFBE-25B80D2A26E3}"/>
              </a:ext>
            </a:extLst>
          </p:cNvPr>
          <p:cNvSpPr txBox="1"/>
          <p:nvPr/>
        </p:nvSpPr>
        <p:spPr>
          <a:xfrm>
            <a:off x="7169114" y="5154660"/>
            <a:ext cx="761747" cy="369332"/>
          </a:xfrm>
          <a:prstGeom prst="rect">
            <a:avLst/>
          </a:prstGeom>
          <a:noFill/>
        </p:spPr>
        <p:txBody>
          <a:bodyPr wrap="none" rtlCol="0">
            <a:spAutoFit/>
          </a:bodyPr>
          <a:lstStyle/>
          <a:p>
            <a:r>
              <a:rPr lang="en-US" altLang="ja-JP" dirty="0"/>
              <a:t>Goo</a:t>
            </a:r>
            <a:r>
              <a:rPr kumimoji="1" lang="en-US" altLang="ja-JP" dirty="0"/>
              <a:t>d</a:t>
            </a:r>
            <a:endParaRPr kumimoji="1" lang="ja-JP" altLang="en-US" dirty="0"/>
          </a:p>
        </p:txBody>
      </p:sp>
    </p:spTree>
    <p:extLst>
      <p:ext uri="{BB962C8B-B14F-4D97-AF65-F5344CB8AC3E}">
        <p14:creationId xmlns:p14="http://schemas.microsoft.com/office/powerpoint/2010/main" val="215292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Kano model</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rPr>
              <a:t>Customer satisfaction</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rPr>
              <a:t>Physical performance</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Superior performance</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35496"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Inferior performance</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Satisfied</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Dissatisfied</a:t>
            </a:r>
            <a:endParaRPr kumimoji="1" lang="ja-JP" altLang="en-US" sz="1400" dirty="0">
              <a:solidFill>
                <a:schemeClr val="tx1">
                  <a:lumMod val="75000"/>
                  <a:lumOff val="25000"/>
                </a:schemeClr>
              </a:solidFill>
            </a:endParaRPr>
          </a:p>
        </p:txBody>
      </p:sp>
      <p:sp>
        <p:nvSpPr>
          <p:cNvPr id="50" name="角丸四角形 49"/>
          <p:cNvSpPr/>
          <p:nvPr/>
        </p:nvSpPr>
        <p:spPr>
          <a:xfrm>
            <a:off x="2010593" y="2315147"/>
            <a:ext cx="1728192" cy="81912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t>Attractiveness</a:t>
            </a:r>
            <a:endParaRPr kumimoji="1" lang="ja-JP" altLang="en-US" sz="1600" b="1" dirty="0"/>
          </a:p>
        </p:txBody>
      </p:sp>
      <p:sp>
        <p:nvSpPr>
          <p:cNvPr id="51" name="角丸四角形 50"/>
          <p:cNvSpPr/>
          <p:nvPr/>
        </p:nvSpPr>
        <p:spPr>
          <a:xfrm>
            <a:off x="5155962" y="4918682"/>
            <a:ext cx="1728192" cy="81912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Must-have</a:t>
            </a:r>
          </a:p>
          <a:p>
            <a:pPr algn="ctr"/>
            <a:r>
              <a:rPr lang="en-US" altLang="ja-JP" sz="1600" b="1" dirty="0"/>
              <a:t>(basic quality)</a:t>
            </a:r>
          </a:p>
        </p:txBody>
      </p:sp>
      <p:sp>
        <p:nvSpPr>
          <p:cNvPr id="52" name="角丸四角形 51"/>
          <p:cNvSpPr/>
          <p:nvPr/>
        </p:nvSpPr>
        <p:spPr>
          <a:xfrm>
            <a:off x="395536" y="4509120"/>
            <a:ext cx="1728192" cy="81912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t>Unified quality</a:t>
            </a:r>
          </a:p>
          <a:p>
            <a:pPr algn="ctr"/>
            <a:r>
              <a:rPr lang="en-US" altLang="ja-JP" sz="1600" b="1" dirty="0"/>
              <a:t>(performance)</a:t>
            </a:r>
          </a:p>
        </p:txBody>
      </p:sp>
      <p:sp>
        <p:nvSpPr>
          <p:cNvPr id="59" name="テキスト ボックス 58"/>
          <p:cNvSpPr txBox="1"/>
          <p:nvPr/>
        </p:nvSpPr>
        <p:spPr>
          <a:xfrm>
            <a:off x="7885458" y="4693758"/>
            <a:ext cx="1079029"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Must-have</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Attractive</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2895748"/>
            <a:ext cx="126847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Unavoidable</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7" y="60137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Unattractive</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15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Kano model</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rPr>
              <a:t>Customer satisfaction</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rPr>
              <a:t>Physical performance</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Superior performance</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35496"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Inferior performance</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Satisfied</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Dissatisfied</a:t>
            </a:r>
            <a:endParaRPr kumimoji="1" lang="ja-JP" altLang="en-US" sz="1400" dirty="0">
              <a:solidFill>
                <a:schemeClr val="tx1">
                  <a:lumMod val="75000"/>
                  <a:lumOff val="25000"/>
                </a:schemeClr>
              </a:solidFill>
            </a:endParaRPr>
          </a:p>
        </p:txBody>
      </p:sp>
      <p:sp>
        <p:nvSpPr>
          <p:cNvPr id="59" name="テキスト ボックス 58"/>
          <p:cNvSpPr txBox="1"/>
          <p:nvPr/>
        </p:nvSpPr>
        <p:spPr>
          <a:xfrm>
            <a:off x="7885458" y="4693758"/>
            <a:ext cx="1079029"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Must-have</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Attractive</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3226039"/>
            <a:ext cx="126847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Unavoidable</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7" y="60137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Unattractive</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2F003128-F68A-40DD-A0BA-701B0CC07859}"/>
              </a:ext>
            </a:extLst>
          </p:cNvPr>
          <p:cNvSpPr txBox="1"/>
          <p:nvPr/>
        </p:nvSpPr>
        <p:spPr>
          <a:xfrm>
            <a:off x="286599" y="4293096"/>
            <a:ext cx="2496865" cy="523220"/>
          </a:xfrm>
          <a:prstGeom prst="rect">
            <a:avLst/>
          </a:prstGeom>
          <a:noFill/>
          <a:ln>
            <a:solidFill>
              <a:schemeClr val="accent3"/>
            </a:solidFill>
            <a:prstDash val="sysDash"/>
          </a:ln>
        </p:spPr>
        <p:txBody>
          <a:bodyPr wrap="square" rtlCol="0">
            <a:spAutoFit/>
          </a:bodyPr>
          <a:lstStyle/>
          <a:p>
            <a:r>
              <a:rPr lang="en-US" altLang="ja-JP" sz="1400" dirty="0">
                <a:solidFill>
                  <a:schemeClr val="tx1">
                    <a:lumMod val="75000"/>
                    <a:lumOff val="25000"/>
                  </a:schemeClr>
                </a:solidFill>
              </a:rPr>
              <a:t>Throughput, response time, operation rate, etc.</a:t>
            </a:r>
            <a:endParaRPr kumimoji="1" lang="ja-JP" altLang="en-US" sz="1400" dirty="0">
              <a:solidFill>
                <a:schemeClr val="tx1">
                  <a:lumMod val="75000"/>
                  <a:lumOff val="25000"/>
                </a:schemeClr>
              </a:solidFill>
            </a:endParaRPr>
          </a:p>
        </p:txBody>
      </p:sp>
      <p:sp>
        <p:nvSpPr>
          <p:cNvPr id="31" name="テキスト ボックス 30">
            <a:extLst>
              <a:ext uri="{FF2B5EF4-FFF2-40B4-BE49-F238E27FC236}">
                <a16:creationId xmlns:a16="http://schemas.microsoft.com/office/drawing/2014/main" id="{3FB1224D-1562-4D2C-BD8A-B50079F2BBFB}"/>
              </a:ext>
            </a:extLst>
          </p:cNvPr>
          <p:cNvSpPr txBox="1"/>
          <p:nvPr/>
        </p:nvSpPr>
        <p:spPr>
          <a:xfrm>
            <a:off x="1743651" y="2625416"/>
            <a:ext cx="2369506" cy="307777"/>
          </a:xfrm>
          <a:prstGeom prst="rect">
            <a:avLst/>
          </a:prstGeom>
          <a:noFill/>
          <a:ln>
            <a:solidFill>
              <a:schemeClr val="accent2"/>
            </a:solidFill>
            <a:prstDash val="sysDash"/>
          </a:ln>
        </p:spPr>
        <p:txBody>
          <a:bodyPr wrap="square" rtlCol="0">
            <a:spAutoFit/>
          </a:bodyPr>
          <a:lstStyle/>
          <a:p>
            <a:r>
              <a:rPr lang="en-US" altLang="ja-JP" sz="1400" dirty="0">
                <a:solidFill>
                  <a:schemeClr val="tx1">
                    <a:lumMod val="75000"/>
                    <a:lumOff val="25000"/>
                  </a:schemeClr>
                </a:solidFill>
              </a:rPr>
              <a:t>Unique functions</a:t>
            </a:r>
            <a:endParaRPr kumimoji="1" lang="en-US" altLang="ja-JP" sz="1400" dirty="0">
              <a:solidFill>
                <a:schemeClr val="tx1">
                  <a:lumMod val="75000"/>
                  <a:lumOff val="25000"/>
                </a:schemeClr>
              </a:solidFill>
            </a:endParaRPr>
          </a:p>
        </p:txBody>
      </p:sp>
      <p:sp>
        <p:nvSpPr>
          <p:cNvPr id="32" name="テキスト ボックス 31">
            <a:extLst>
              <a:ext uri="{FF2B5EF4-FFF2-40B4-BE49-F238E27FC236}">
                <a16:creationId xmlns:a16="http://schemas.microsoft.com/office/drawing/2014/main" id="{5543FC1C-12BC-470D-88FE-51AD94F0E1B2}"/>
              </a:ext>
            </a:extLst>
          </p:cNvPr>
          <p:cNvSpPr txBox="1"/>
          <p:nvPr/>
        </p:nvSpPr>
        <p:spPr>
          <a:xfrm>
            <a:off x="4581668" y="5001534"/>
            <a:ext cx="2566671" cy="523220"/>
          </a:xfrm>
          <a:prstGeom prst="rect">
            <a:avLst/>
          </a:prstGeom>
          <a:noFill/>
          <a:ln>
            <a:solidFill>
              <a:schemeClr val="accent4"/>
            </a:solidFill>
            <a:prstDash val="sysDash"/>
          </a:ln>
        </p:spPr>
        <p:txBody>
          <a:bodyPr wrap="square" rtlCol="0">
            <a:spAutoFit/>
          </a:bodyPr>
          <a:lstStyle/>
          <a:p>
            <a:r>
              <a:rPr lang="en-US" altLang="ja-JP" sz="1400" dirty="0">
                <a:solidFill>
                  <a:schemeClr val="tx1">
                    <a:lumMod val="75000"/>
                    <a:lumOff val="25000"/>
                  </a:schemeClr>
                </a:solidFill>
              </a:rPr>
              <a:t>Whether the function works correctly/as expected</a:t>
            </a:r>
            <a:endParaRPr kumimoji="1" lang="en-US" altLang="ja-JP" sz="1400" dirty="0">
              <a:solidFill>
                <a:schemeClr val="tx1">
                  <a:lumMod val="75000"/>
                  <a:lumOff val="25000"/>
                </a:schemeClr>
              </a:solidFill>
            </a:endParaRPr>
          </a:p>
        </p:txBody>
      </p:sp>
      <p:sp>
        <p:nvSpPr>
          <p:cNvPr id="33" name="角丸四角形吹き出し 4">
            <a:extLst>
              <a:ext uri="{FF2B5EF4-FFF2-40B4-BE49-F238E27FC236}">
                <a16:creationId xmlns:a16="http://schemas.microsoft.com/office/drawing/2014/main" id="{85C26F58-3AE4-455D-8A48-61A4D6B7E37A}"/>
              </a:ext>
            </a:extLst>
          </p:cNvPr>
          <p:cNvSpPr/>
          <p:nvPr/>
        </p:nvSpPr>
        <p:spPr>
          <a:xfrm>
            <a:off x="5940151" y="5813426"/>
            <a:ext cx="2268757" cy="855934"/>
          </a:xfrm>
          <a:prstGeom prst="wedgeRoundRectCallout">
            <a:avLst>
              <a:gd name="adj1" fmla="val -39280"/>
              <a:gd name="adj2" fmla="val -7317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rPr>
              <a:t>Must-have quality is </a:t>
            </a:r>
            <a:r>
              <a:rPr lang="en-US" altLang="ja-JP" sz="1600" b="1" dirty="0">
                <a:solidFill>
                  <a:srgbClr val="D74C77"/>
                </a:solidFill>
              </a:rPr>
              <a:t>the same as </a:t>
            </a:r>
            <a:r>
              <a:rPr lang="en-US" altLang="ja-JP" sz="1600" b="1" dirty="0">
                <a:solidFill>
                  <a:schemeClr val="tx1">
                    <a:lumMod val="75000"/>
                    <a:lumOff val="25000"/>
                  </a:schemeClr>
                </a:solidFill>
              </a:rPr>
              <a:t>waterfall</a:t>
            </a:r>
          </a:p>
        </p:txBody>
      </p:sp>
      <p:sp>
        <p:nvSpPr>
          <p:cNvPr id="34" name="角丸四角形吹き出し 30">
            <a:extLst>
              <a:ext uri="{FF2B5EF4-FFF2-40B4-BE49-F238E27FC236}">
                <a16:creationId xmlns:a16="http://schemas.microsoft.com/office/drawing/2014/main" id="{3B4C54B7-0551-4BF7-B531-36159186198C}"/>
              </a:ext>
            </a:extLst>
          </p:cNvPr>
          <p:cNvSpPr/>
          <p:nvPr/>
        </p:nvSpPr>
        <p:spPr>
          <a:xfrm>
            <a:off x="910469" y="1309410"/>
            <a:ext cx="1872995" cy="984638"/>
          </a:xfrm>
          <a:prstGeom prst="wedgeRoundRectCallout">
            <a:avLst>
              <a:gd name="adj1" fmla="val 31631"/>
              <a:gd name="adj2" fmla="val 7942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rPr>
              <a:t>Scrum makes it </a:t>
            </a:r>
          </a:p>
          <a:p>
            <a:r>
              <a:rPr lang="en-US" altLang="ja-JP" sz="1600" b="1" dirty="0">
                <a:solidFill>
                  <a:srgbClr val="D74C77"/>
                </a:solidFill>
              </a:rPr>
              <a:t>easy to increase</a:t>
            </a:r>
          </a:p>
          <a:p>
            <a:r>
              <a:rPr lang="en-US" altLang="ja-JP" sz="1600" b="1" dirty="0">
                <a:solidFill>
                  <a:schemeClr val="tx1">
                    <a:lumMod val="75000"/>
                    <a:lumOff val="25000"/>
                  </a:schemeClr>
                </a:solidFill>
              </a:rPr>
              <a:t>attractive and </a:t>
            </a:r>
          </a:p>
          <a:p>
            <a:r>
              <a:rPr lang="en-US" altLang="ja-JP" sz="1600" b="1" dirty="0">
                <a:solidFill>
                  <a:schemeClr val="tx1">
                    <a:lumMod val="75000"/>
                    <a:lumOff val="25000"/>
                  </a:schemeClr>
                </a:solidFill>
              </a:rPr>
              <a:t>unified quality</a:t>
            </a:r>
          </a:p>
        </p:txBody>
      </p:sp>
    </p:spTree>
    <p:extLst>
      <p:ext uri="{BB962C8B-B14F-4D97-AF65-F5344CB8AC3E}">
        <p14:creationId xmlns:p14="http://schemas.microsoft.com/office/powerpoint/2010/main" val="3246039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3141523" y="1261527"/>
            <a:ext cx="5654629" cy="4365104"/>
            <a:chOff x="3373488" y="2176325"/>
            <a:chExt cx="5654629" cy="4365104"/>
          </a:xfrm>
        </p:grpSpPr>
        <p:grpSp>
          <p:nvGrpSpPr>
            <p:cNvPr id="19" name="グループ化 18"/>
            <p:cNvGrpSpPr/>
            <p:nvPr/>
          </p:nvGrpSpPr>
          <p:grpSpPr>
            <a:xfrm>
              <a:off x="3373488" y="2176325"/>
              <a:ext cx="5654629" cy="4365104"/>
              <a:chOff x="3419872" y="2492896"/>
              <a:chExt cx="5654629" cy="4365104"/>
            </a:xfrm>
          </p:grpSpPr>
          <p:sp>
            <p:nvSpPr>
              <p:cNvPr id="2" name="円/楕円 1"/>
              <p:cNvSpPr/>
              <p:nvPr/>
            </p:nvSpPr>
            <p:spPr>
              <a:xfrm>
                <a:off x="6842253" y="2492896"/>
                <a:ext cx="2232248" cy="230425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Quality</a:t>
                </a:r>
                <a:endParaRPr kumimoji="1" lang="ja-JP" altLang="en-US" sz="2400" dirty="0">
                  <a:latin typeface="+mj-ea"/>
                  <a:ea typeface="+mj-ea"/>
                </a:endParaRPr>
              </a:p>
            </p:txBody>
          </p:sp>
          <p:sp>
            <p:nvSpPr>
              <p:cNvPr id="6" name="円/楕円 5"/>
              <p:cNvSpPr/>
              <p:nvPr/>
            </p:nvSpPr>
            <p:spPr>
              <a:xfrm>
                <a:off x="5084679" y="4553744"/>
                <a:ext cx="2232248" cy="230425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Cost</a:t>
                </a:r>
                <a:endParaRPr kumimoji="1" lang="ja-JP" altLang="en-US" sz="2400" dirty="0">
                  <a:latin typeface="+mj-ea"/>
                  <a:ea typeface="+mj-ea"/>
                </a:endParaRPr>
              </a:p>
            </p:txBody>
          </p:sp>
          <p:sp>
            <p:nvSpPr>
              <p:cNvPr id="7" name="円/楕円 6"/>
              <p:cNvSpPr/>
              <p:nvPr/>
            </p:nvSpPr>
            <p:spPr>
              <a:xfrm>
                <a:off x="3419872" y="2492896"/>
                <a:ext cx="2232248" cy="230425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Delivery</a:t>
                </a:r>
                <a:endParaRPr kumimoji="1" lang="ja-JP" altLang="en-US" sz="2400" dirty="0">
                  <a:latin typeface="+mj-ea"/>
                  <a:ea typeface="+mj-ea"/>
                </a:endParaRPr>
              </a:p>
            </p:txBody>
          </p:sp>
          <p:grpSp>
            <p:nvGrpSpPr>
              <p:cNvPr id="17" name="グループ化 16"/>
              <p:cNvGrpSpPr/>
              <p:nvPr/>
            </p:nvGrpSpPr>
            <p:grpSpPr>
              <a:xfrm>
                <a:off x="5148064" y="2996952"/>
                <a:ext cx="2105479" cy="2161227"/>
                <a:chOff x="827584" y="3140968"/>
                <a:chExt cx="2105479" cy="2161227"/>
              </a:xfrm>
            </p:grpSpPr>
            <p:grpSp>
              <p:nvGrpSpPr>
                <p:cNvPr id="13" name="グループ化 12"/>
                <p:cNvGrpSpPr/>
                <p:nvPr/>
              </p:nvGrpSpPr>
              <p:grpSpPr>
                <a:xfrm>
                  <a:off x="827584" y="3140968"/>
                  <a:ext cx="2105479" cy="2161227"/>
                  <a:chOff x="827584" y="3140968"/>
                  <a:chExt cx="2105479" cy="2161227"/>
                </a:xfrm>
              </p:grpSpPr>
              <p:sp>
                <p:nvSpPr>
                  <p:cNvPr id="11" name="円/楕円 10"/>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2" name="円/楕円 11"/>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nvGrpSpPr>
                <p:cNvPr id="14" name="グループ化 13"/>
                <p:cNvGrpSpPr/>
                <p:nvPr/>
              </p:nvGrpSpPr>
              <p:grpSpPr>
                <a:xfrm>
                  <a:off x="1402708" y="3731319"/>
                  <a:ext cx="955230" cy="980522"/>
                  <a:chOff x="827584" y="3140968"/>
                  <a:chExt cx="2105479" cy="2161227"/>
                </a:xfrm>
              </p:grpSpPr>
              <p:sp>
                <p:nvSpPr>
                  <p:cNvPr id="15" name="円/楕円 14"/>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6" name="円/楕円 15"/>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grpSp>
        <p:sp>
          <p:nvSpPr>
            <p:cNvPr id="18" name="テキスト ボックス 17"/>
            <p:cNvSpPr txBox="1"/>
            <p:nvPr/>
          </p:nvSpPr>
          <p:spPr>
            <a:xfrm>
              <a:off x="5300703" y="3466362"/>
              <a:ext cx="1800200" cy="584775"/>
            </a:xfrm>
            <a:prstGeom prst="rect">
              <a:avLst/>
            </a:prstGeom>
            <a:noFill/>
          </p:spPr>
          <p:txBody>
            <a:bodyPr wrap="square" rtlCol="0">
              <a:spAutoFit/>
            </a:bodyPr>
            <a:lstStyle/>
            <a:p>
              <a:pPr algn="ctr"/>
              <a:r>
                <a:rPr kumimoji="1" lang="en-US" altLang="ja-JP" sz="3200" b="1" dirty="0">
                  <a:solidFill>
                    <a:schemeClr val="tx1">
                      <a:lumMod val="65000"/>
                      <a:lumOff val="35000"/>
                    </a:schemeClr>
                  </a:solidFill>
                  <a:latin typeface="+mj-ea"/>
                  <a:ea typeface="+mj-ea"/>
                </a:rPr>
                <a:t>Scope</a:t>
              </a:r>
              <a:endParaRPr kumimoji="1" lang="ja-JP" altLang="en-US" sz="2400" b="1" dirty="0">
                <a:solidFill>
                  <a:schemeClr val="tx1">
                    <a:lumMod val="65000"/>
                    <a:lumOff val="35000"/>
                  </a:schemeClr>
                </a:solidFill>
                <a:latin typeface="+mj-ea"/>
                <a:ea typeface="+mj-ea"/>
              </a:endParaRPr>
            </a:p>
          </p:txBody>
        </p:sp>
      </p:grpSp>
      <p:sp>
        <p:nvSpPr>
          <p:cNvPr id="3" name="テキスト プレースホルダー 2"/>
          <p:cNvSpPr>
            <a:spLocks noGrp="1"/>
          </p:cNvSpPr>
          <p:nvPr>
            <p:ph type="body" sz="quarter" idx="13"/>
          </p:nvPr>
        </p:nvSpPr>
        <p:spPr/>
        <p:txBody>
          <a:bodyPr/>
          <a:lstStyle/>
          <a:p>
            <a:r>
              <a:rPr kumimoji="1" lang="en-US" altLang="ja-JP" dirty="0"/>
              <a:t>QCD</a:t>
            </a:r>
            <a:r>
              <a:rPr lang="en-US" altLang="ja-JP" dirty="0"/>
              <a:t> + </a:t>
            </a:r>
            <a:r>
              <a:rPr kumimoji="1" lang="en-US" altLang="ja-JP" dirty="0"/>
              <a:t>S</a:t>
            </a:r>
            <a:endParaRPr kumimoji="1" lang="ja-JP" altLang="en-US" dirty="0"/>
          </a:p>
        </p:txBody>
      </p:sp>
      <p:sp>
        <p:nvSpPr>
          <p:cNvPr id="4" name="テキスト ボックス 3"/>
          <p:cNvSpPr txBox="1"/>
          <p:nvPr/>
        </p:nvSpPr>
        <p:spPr>
          <a:xfrm>
            <a:off x="441223" y="3495609"/>
            <a:ext cx="5400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solidFill>
                  <a:schemeClr val="tx1">
                    <a:lumMod val="75000"/>
                    <a:lumOff val="25000"/>
                  </a:schemeClr>
                </a:solidFill>
                <a:latin typeface="+mj-ea"/>
                <a:ea typeface="+mj-ea"/>
              </a:rPr>
              <a:t>Quality</a:t>
            </a:r>
            <a:r>
              <a:rPr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p>
          <a:p>
            <a:pPr marL="285750" indent="-285750">
              <a:buFont typeface="Arial" panose="020B0604020202020204" pitchFamily="34" charset="0"/>
              <a:buChar char="•"/>
            </a:pPr>
            <a:r>
              <a:rPr lang="en-US" altLang="ja-JP" dirty="0">
                <a:solidFill>
                  <a:schemeClr val="tx1">
                    <a:lumMod val="75000"/>
                    <a:lumOff val="25000"/>
                  </a:schemeClr>
                </a:solidFill>
                <a:latin typeface="+mj-ea"/>
                <a:ea typeface="+mj-ea"/>
              </a:rPr>
              <a:t>Cost</a:t>
            </a:r>
            <a:r>
              <a:rPr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p>
          <a:p>
            <a:pPr marL="285750" indent="-285750">
              <a:buFont typeface="Arial" panose="020B0604020202020204" pitchFamily="34" charset="0"/>
              <a:buChar char="•"/>
            </a:pPr>
            <a:r>
              <a:rPr kumimoji="1" lang="en-US" altLang="ja-JP" dirty="0">
                <a:solidFill>
                  <a:schemeClr val="tx1">
                    <a:lumMod val="75000"/>
                    <a:lumOff val="25000"/>
                  </a:schemeClr>
                </a:solidFill>
                <a:latin typeface="+mj-ea"/>
                <a:ea typeface="+mj-ea"/>
              </a:rPr>
              <a:t>Delivery</a:t>
            </a:r>
            <a:r>
              <a:rPr kumimoji="1"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endParaRPr kumimoji="1" lang="en-US" altLang="ja-JP"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dirty="0">
                <a:solidFill>
                  <a:schemeClr val="tx1">
                    <a:lumMod val="75000"/>
                    <a:lumOff val="25000"/>
                  </a:schemeClr>
                </a:solidFill>
                <a:latin typeface="+mj-ea"/>
                <a:ea typeface="+mj-ea"/>
              </a:rPr>
              <a:t>Scope</a:t>
            </a:r>
            <a:r>
              <a:rPr lang="ja-JP" altLang="en-US" dirty="0">
                <a:solidFill>
                  <a:schemeClr val="tx1">
                    <a:lumMod val="75000"/>
                    <a:lumOff val="25000"/>
                  </a:schemeClr>
                </a:solidFill>
                <a:latin typeface="+mj-ea"/>
                <a:ea typeface="+mj-ea"/>
              </a:rPr>
              <a:t>： </a:t>
            </a:r>
            <a:r>
              <a:rPr lang="en-US" altLang="ja-JP" b="1" dirty="0">
                <a:solidFill>
                  <a:schemeClr val="tx1">
                    <a:lumMod val="75000"/>
                    <a:lumOff val="25000"/>
                  </a:schemeClr>
                </a:solidFill>
                <a:latin typeface="+mj-ea"/>
                <a:ea typeface="+mj-ea"/>
              </a:rPr>
              <a:t>Adjustable</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120876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Automation of testing</a:t>
            </a:r>
            <a:endParaRPr kumimoji="1" lang="ja-JP" altLang="en-US" dirty="0"/>
          </a:p>
        </p:txBody>
      </p:sp>
      <p:sp>
        <p:nvSpPr>
          <p:cNvPr id="39" name="テキスト ボックス 38"/>
          <p:cNvSpPr txBox="1"/>
          <p:nvPr/>
        </p:nvSpPr>
        <p:spPr>
          <a:xfrm>
            <a:off x="792914" y="1220243"/>
            <a:ext cx="7739525" cy="1200329"/>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Testing is done more frequently than with waterfall, as development is done repeatedly. </a:t>
            </a:r>
            <a:r>
              <a:rPr lang="en-US" altLang="ja-JP" dirty="0">
                <a:solidFill>
                  <a:srgbClr val="D74C77"/>
                </a:solidFill>
                <a:latin typeface="+mj-ea"/>
                <a:ea typeface="+mj-ea"/>
              </a:rPr>
              <a:t>Automation</a:t>
            </a:r>
            <a:r>
              <a:rPr lang="en-US" altLang="ja-JP" dirty="0">
                <a:solidFill>
                  <a:schemeClr val="tx1">
                    <a:lumMod val="75000"/>
                    <a:lumOff val="25000"/>
                  </a:schemeClr>
                </a:solidFill>
                <a:latin typeface="+mj-ea"/>
                <a:ea typeface="+mj-ea"/>
              </a:rPr>
              <a:t> is essential for purposes such as regression testing of functions added in the previous sprint. </a:t>
            </a:r>
            <a:endParaRPr kumimoji="1" lang="ja-JP" altLang="en-US" dirty="0">
              <a:solidFill>
                <a:schemeClr val="tx1">
                  <a:lumMod val="75000"/>
                  <a:lumOff val="25000"/>
                </a:schemeClr>
              </a:solidFill>
              <a:latin typeface="+mj-ea"/>
              <a:ea typeface="+mj-ea"/>
            </a:endParaRPr>
          </a:p>
        </p:txBody>
      </p:sp>
      <p:sp>
        <p:nvSpPr>
          <p:cNvPr id="40" name="角丸四角形吹き出し 39"/>
          <p:cNvSpPr/>
          <p:nvPr/>
        </p:nvSpPr>
        <p:spPr>
          <a:xfrm>
            <a:off x="6768749" y="2493272"/>
            <a:ext cx="2346035" cy="1309794"/>
          </a:xfrm>
          <a:prstGeom prst="wedgeRoundRectCallout">
            <a:avLst>
              <a:gd name="adj1" fmla="val -88439"/>
              <a:gd name="adj2" fmla="val 37598"/>
              <a:gd name="adj3" fmla="val 16667"/>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rPr>
              <a:t>Points such as the types of tests to be</a:t>
            </a:r>
          </a:p>
          <a:p>
            <a:pPr algn="ctr"/>
            <a:r>
              <a:rPr lang="en-US" altLang="ja-JP" sz="1400" dirty="0">
                <a:solidFill>
                  <a:schemeClr val="tx1">
                    <a:lumMod val="75000"/>
                    <a:lumOff val="25000"/>
                  </a:schemeClr>
                </a:solidFill>
              </a:rPr>
              <a:t>automated are decided by the scrum team,</a:t>
            </a:r>
          </a:p>
          <a:p>
            <a:pPr algn="ctr"/>
            <a:r>
              <a:rPr lang="en-US" altLang="ja-JP" sz="1400" dirty="0">
                <a:solidFill>
                  <a:schemeClr val="tx1">
                    <a:lumMod val="75000"/>
                    <a:lumOff val="25000"/>
                  </a:schemeClr>
                </a:solidFill>
              </a:rPr>
              <a:t>as these points are dependent on context.</a:t>
            </a:r>
          </a:p>
        </p:txBody>
      </p:sp>
      <p:sp>
        <p:nvSpPr>
          <p:cNvPr id="41" name="角丸四角形 41">
            <a:extLst>
              <a:ext uri="{FF2B5EF4-FFF2-40B4-BE49-F238E27FC236}">
                <a16:creationId xmlns:a16="http://schemas.microsoft.com/office/drawing/2014/main" id="{057AE244-BE38-4782-9CB0-75D977D54005}"/>
              </a:ext>
            </a:extLst>
          </p:cNvPr>
          <p:cNvSpPr/>
          <p:nvPr/>
        </p:nvSpPr>
        <p:spPr>
          <a:xfrm>
            <a:off x="1894301" y="282272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2" name="角丸四角形 42">
            <a:extLst>
              <a:ext uri="{FF2B5EF4-FFF2-40B4-BE49-F238E27FC236}">
                <a16:creationId xmlns:a16="http://schemas.microsoft.com/office/drawing/2014/main" id="{18ABF3CE-0233-4D12-8FE8-FA147B4893E2}"/>
              </a:ext>
            </a:extLst>
          </p:cNvPr>
          <p:cNvSpPr/>
          <p:nvPr/>
        </p:nvSpPr>
        <p:spPr>
          <a:xfrm>
            <a:off x="3391254" y="281433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3" name="角丸四角形 43">
            <a:extLst>
              <a:ext uri="{FF2B5EF4-FFF2-40B4-BE49-F238E27FC236}">
                <a16:creationId xmlns:a16="http://schemas.microsoft.com/office/drawing/2014/main" id="{7345E357-6387-4D36-93A8-FAE021F6EFB3}"/>
              </a:ext>
            </a:extLst>
          </p:cNvPr>
          <p:cNvSpPr/>
          <p:nvPr/>
        </p:nvSpPr>
        <p:spPr>
          <a:xfrm>
            <a:off x="4835637" y="281433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4" name="角丸四角形 44">
            <a:extLst>
              <a:ext uri="{FF2B5EF4-FFF2-40B4-BE49-F238E27FC236}">
                <a16:creationId xmlns:a16="http://schemas.microsoft.com/office/drawing/2014/main" id="{1B4861FB-5C9B-40F7-A080-D025C29AC036}"/>
              </a:ext>
            </a:extLst>
          </p:cNvPr>
          <p:cNvSpPr/>
          <p:nvPr/>
        </p:nvSpPr>
        <p:spPr>
          <a:xfrm>
            <a:off x="473629" y="282272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requirements</a:t>
            </a:r>
          </a:p>
        </p:txBody>
      </p:sp>
      <p:sp>
        <p:nvSpPr>
          <p:cNvPr id="45" name="右矢印 45">
            <a:extLst>
              <a:ext uri="{FF2B5EF4-FFF2-40B4-BE49-F238E27FC236}">
                <a16:creationId xmlns:a16="http://schemas.microsoft.com/office/drawing/2014/main" id="{C2D2CF05-A148-44EB-81BD-B1F8AEB697C4}"/>
              </a:ext>
            </a:extLst>
          </p:cNvPr>
          <p:cNvSpPr/>
          <p:nvPr/>
        </p:nvSpPr>
        <p:spPr>
          <a:xfrm>
            <a:off x="1620370"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角丸四角形 48">
            <a:extLst>
              <a:ext uri="{FF2B5EF4-FFF2-40B4-BE49-F238E27FC236}">
                <a16:creationId xmlns:a16="http://schemas.microsoft.com/office/drawing/2014/main" id="{81093CDA-8464-422E-920B-B05347557999}"/>
              </a:ext>
            </a:extLst>
          </p:cNvPr>
          <p:cNvSpPr/>
          <p:nvPr/>
        </p:nvSpPr>
        <p:spPr>
          <a:xfrm>
            <a:off x="1906877" y="376185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7" name="角丸四角形 49">
            <a:extLst>
              <a:ext uri="{FF2B5EF4-FFF2-40B4-BE49-F238E27FC236}">
                <a16:creationId xmlns:a16="http://schemas.microsoft.com/office/drawing/2014/main" id="{60AEA44A-367C-48C0-ADE1-95B9A299568E}"/>
              </a:ext>
            </a:extLst>
          </p:cNvPr>
          <p:cNvSpPr/>
          <p:nvPr/>
        </p:nvSpPr>
        <p:spPr>
          <a:xfrm>
            <a:off x="3403830" y="375346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8" name="角丸四角形 50">
            <a:extLst>
              <a:ext uri="{FF2B5EF4-FFF2-40B4-BE49-F238E27FC236}">
                <a16:creationId xmlns:a16="http://schemas.microsoft.com/office/drawing/2014/main" id="{8C0B9B11-0839-43B2-B951-AB55CDD5DDF8}"/>
              </a:ext>
            </a:extLst>
          </p:cNvPr>
          <p:cNvSpPr/>
          <p:nvPr/>
        </p:nvSpPr>
        <p:spPr>
          <a:xfrm>
            <a:off x="4848213" y="375346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9" name="角丸四角形 51">
            <a:extLst>
              <a:ext uri="{FF2B5EF4-FFF2-40B4-BE49-F238E27FC236}">
                <a16:creationId xmlns:a16="http://schemas.microsoft.com/office/drawing/2014/main" id="{0A77C1DD-0579-4CF1-8A86-A0DC167A7A9A}"/>
              </a:ext>
            </a:extLst>
          </p:cNvPr>
          <p:cNvSpPr/>
          <p:nvPr/>
        </p:nvSpPr>
        <p:spPr>
          <a:xfrm>
            <a:off x="486205" y="376185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t>Definition of</a:t>
            </a:r>
          </a:p>
          <a:p>
            <a:pPr algn="ctr"/>
            <a:r>
              <a:rPr lang="en-US" altLang="ja-JP" sz="1050" dirty="0"/>
              <a:t>requirement</a:t>
            </a:r>
          </a:p>
        </p:txBody>
      </p:sp>
      <p:sp>
        <p:nvSpPr>
          <p:cNvPr id="50" name="角丸四角形 55">
            <a:extLst>
              <a:ext uri="{FF2B5EF4-FFF2-40B4-BE49-F238E27FC236}">
                <a16:creationId xmlns:a16="http://schemas.microsoft.com/office/drawing/2014/main" id="{82FABA43-27C3-4181-A19B-058A46BB9A3F}"/>
              </a:ext>
            </a:extLst>
          </p:cNvPr>
          <p:cNvSpPr/>
          <p:nvPr/>
        </p:nvSpPr>
        <p:spPr>
          <a:xfrm>
            <a:off x="1894301" y="4697956"/>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1" name="角丸四角形 56">
            <a:extLst>
              <a:ext uri="{FF2B5EF4-FFF2-40B4-BE49-F238E27FC236}">
                <a16:creationId xmlns:a16="http://schemas.microsoft.com/office/drawing/2014/main" id="{52FEFDB4-680E-41E8-86CA-CA2C1BADB87C}"/>
              </a:ext>
            </a:extLst>
          </p:cNvPr>
          <p:cNvSpPr/>
          <p:nvPr/>
        </p:nvSpPr>
        <p:spPr>
          <a:xfrm>
            <a:off x="3391254" y="4689571"/>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2" name="角丸四角形 57">
            <a:extLst>
              <a:ext uri="{FF2B5EF4-FFF2-40B4-BE49-F238E27FC236}">
                <a16:creationId xmlns:a16="http://schemas.microsoft.com/office/drawing/2014/main" id="{B792A6B9-92EF-4FFA-A13A-59E64A1E5994}"/>
              </a:ext>
            </a:extLst>
          </p:cNvPr>
          <p:cNvSpPr/>
          <p:nvPr/>
        </p:nvSpPr>
        <p:spPr>
          <a:xfrm>
            <a:off x="4835637" y="4689571"/>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3" name="角丸四角形 58">
            <a:extLst>
              <a:ext uri="{FF2B5EF4-FFF2-40B4-BE49-F238E27FC236}">
                <a16:creationId xmlns:a16="http://schemas.microsoft.com/office/drawing/2014/main" id="{CF81922E-10B8-402E-91AB-1FC4A01080E4}"/>
              </a:ext>
            </a:extLst>
          </p:cNvPr>
          <p:cNvSpPr/>
          <p:nvPr/>
        </p:nvSpPr>
        <p:spPr>
          <a:xfrm>
            <a:off x="473629" y="4697956"/>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54" name="角丸四角形 62">
            <a:extLst>
              <a:ext uri="{FF2B5EF4-FFF2-40B4-BE49-F238E27FC236}">
                <a16:creationId xmlns:a16="http://schemas.microsoft.com/office/drawing/2014/main" id="{9F4155FE-8D83-49BA-B155-1EFF451B135F}"/>
              </a:ext>
            </a:extLst>
          </p:cNvPr>
          <p:cNvSpPr/>
          <p:nvPr/>
        </p:nvSpPr>
        <p:spPr>
          <a:xfrm>
            <a:off x="1906877" y="5634060"/>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5" name="角丸四角形 63">
            <a:extLst>
              <a:ext uri="{FF2B5EF4-FFF2-40B4-BE49-F238E27FC236}">
                <a16:creationId xmlns:a16="http://schemas.microsoft.com/office/drawing/2014/main" id="{033AAA6F-4CCB-40BC-98BE-7381BD9A1611}"/>
              </a:ext>
            </a:extLst>
          </p:cNvPr>
          <p:cNvSpPr/>
          <p:nvPr/>
        </p:nvSpPr>
        <p:spPr>
          <a:xfrm>
            <a:off x="3403830" y="5625675"/>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6" name="角丸四角形 64">
            <a:extLst>
              <a:ext uri="{FF2B5EF4-FFF2-40B4-BE49-F238E27FC236}">
                <a16:creationId xmlns:a16="http://schemas.microsoft.com/office/drawing/2014/main" id="{FA774E71-B244-4682-BD33-471755ED391A}"/>
              </a:ext>
            </a:extLst>
          </p:cNvPr>
          <p:cNvSpPr/>
          <p:nvPr/>
        </p:nvSpPr>
        <p:spPr>
          <a:xfrm>
            <a:off x="4848213" y="5625675"/>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7" name="角丸四角形 65">
            <a:extLst>
              <a:ext uri="{FF2B5EF4-FFF2-40B4-BE49-F238E27FC236}">
                <a16:creationId xmlns:a16="http://schemas.microsoft.com/office/drawing/2014/main" id="{0C175045-9B70-4992-99ED-F44EEFD28AB6}"/>
              </a:ext>
            </a:extLst>
          </p:cNvPr>
          <p:cNvSpPr/>
          <p:nvPr/>
        </p:nvSpPr>
        <p:spPr>
          <a:xfrm>
            <a:off x="486205" y="5634060"/>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58" name="角丸四角形 72">
            <a:extLst>
              <a:ext uri="{FF2B5EF4-FFF2-40B4-BE49-F238E27FC236}">
                <a16:creationId xmlns:a16="http://schemas.microsoft.com/office/drawing/2014/main" id="{575050F3-E6F1-42C0-B1B2-01AE5C2CBB44}"/>
              </a:ext>
            </a:extLst>
          </p:cNvPr>
          <p:cNvSpPr/>
          <p:nvPr/>
        </p:nvSpPr>
        <p:spPr>
          <a:xfrm>
            <a:off x="4796531" y="2683229"/>
            <a:ext cx="1244811"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59" name="Picture 4" descr="プレゼントのイラスト「ピンクの箱とリボンのプレゼント」">
            <a:extLst>
              <a:ext uri="{FF2B5EF4-FFF2-40B4-BE49-F238E27FC236}">
                <a16:creationId xmlns:a16="http://schemas.microsoft.com/office/drawing/2014/main" id="{0A94223D-EE96-43AA-858D-B3FB9317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2698129"/>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60" name="右矢印 45">
            <a:extLst>
              <a:ext uri="{FF2B5EF4-FFF2-40B4-BE49-F238E27FC236}">
                <a16:creationId xmlns:a16="http://schemas.microsoft.com/office/drawing/2014/main" id="{0B8E8572-348E-486A-AB63-EB136E328077}"/>
              </a:ext>
            </a:extLst>
          </p:cNvPr>
          <p:cNvSpPr/>
          <p:nvPr/>
        </p:nvSpPr>
        <p:spPr>
          <a:xfrm>
            <a:off x="1620370"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45">
            <a:extLst>
              <a:ext uri="{FF2B5EF4-FFF2-40B4-BE49-F238E27FC236}">
                <a16:creationId xmlns:a16="http://schemas.microsoft.com/office/drawing/2014/main" id="{FBF4A96E-F5C7-4530-AA92-9598DB52E9A4}"/>
              </a:ext>
            </a:extLst>
          </p:cNvPr>
          <p:cNvSpPr/>
          <p:nvPr/>
        </p:nvSpPr>
        <p:spPr>
          <a:xfrm>
            <a:off x="1620370"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45">
            <a:extLst>
              <a:ext uri="{FF2B5EF4-FFF2-40B4-BE49-F238E27FC236}">
                <a16:creationId xmlns:a16="http://schemas.microsoft.com/office/drawing/2014/main" id="{FC6C4536-69B9-4006-87EE-BC377BE24802}"/>
              </a:ext>
            </a:extLst>
          </p:cNvPr>
          <p:cNvSpPr/>
          <p:nvPr/>
        </p:nvSpPr>
        <p:spPr>
          <a:xfrm>
            <a:off x="1620370"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右矢印 45">
            <a:extLst>
              <a:ext uri="{FF2B5EF4-FFF2-40B4-BE49-F238E27FC236}">
                <a16:creationId xmlns:a16="http://schemas.microsoft.com/office/drawing/2014/main" id="{E9A8B9F8-6C1F-485B-B04F-0FBFE892969A}"/>
              </a:ext>
            </a:extLst>
          </p:cNvPr>
          <p:cNvSpPr/>
          <p:nvPr/>
        </p:nvSpPr>
        <p:spPr>
          <a:xfrm>
            <a:off x="3051705"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右矢印 45">
            <a:extLst>
              <a:ext uri="{FF2B5EF4-FFF2-40B4-BE49-F238E27FC236}">
                <a16:creationId xmlns:a16="http://schemas.microsoft.com/office/drawing/2014/main" id="{8F0792CE-D755-4BCF-B8DD-B35101930AB9}"/>
              </a:ext>
            </a:extLst>
          </p:cNvPr>
          <p:cNvSpPr/>
          <p:nvPr/>
        </p:nvSpPr>
        <p:spPr>
          <a:xfrm>
            <a:off x="3051705"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右矢印 45">
            <a:extLst>
              <a:ext uri="{FF2B5EF4-FFF2-40B4-BE49-F238E27FC236}">
                <a16:creationId xmlns:a16="http://schemas.microsoft.com/office/drawing/2014/main" id="{2D7407CC-EE9B-4A8C-BA5D-A7465C22DD2E}"/>
              </a:ext>
            </a:extLst>
          </p:cNvPr>
          <p:cNvSpPr/>
          <p:nvPr/>
        </p:nvSpPr>
        <p:spPr>
          <a:xfrm>
            <a:off x="3051705"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6" name="右矢印 45">
            <a:extLst>
              <a:ext uri="{FF2B5EF4-FFF2-40B4-BE49-F238E27FC236}">
                <a16:creationId xmlns:a16="http://schemas.microsoft.com/office/drawing/2014/main" id="{4154F835-C5C7-43CE-8340-B3BC41A0F1D7}"/>
              </a:ext>
            </a:extLst>
          </p:cNvPr>
          <p:cNvSpPr/>
          <p:nvPr/>
        </p:nvSpPr>
        <p:spPr>
          <a:xfrm>
            <a:off x="3051705"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7" name="右矢印 45">
            <a:extLst>
              <a:ext uri="{FF2B5EF4-FFF2-40B4-BE49-F238E27FC236}">
                <a16:creationId xmlns:a16="http://schemas.microsoft.com/office/drawing/2014/main" id="{A5E39822-2E4A-49F0-8C84-5F2B2BD14BBB}"/>
              </a:ext>
            </a:extLst>
          </p:cNvPr>
          <p:cNvSpPr/>
          <p:nvPr/>
        </p:nvSpPr>
        <p:spPr>
          <a:xfrm>
            <a:off x="4533444"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45">
            <a:extLst>
              <a:ext uri="{FF2B5EF4-FFF2-40B4-BE49-F238E27FC236}">
                <a16:creationId xmlns:a16="http://schemas.microsoft.com/office/drawing/2014/main" id="{AB796AA7-0566-40FE-8187-F5ED9AB92AC7}"/>
              </a:ext>
            </a:extLst>
          </p:cNvPr>
          <p:cNvSpPr/>
          <p:nvPr/>
        </p:nvSpPr>
        <p:spPr>
          <a:xfrm>
            <a:off x="4533444"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45">
            <a:extLst>
              <a:ext uri="{FF2B5EF4-FFF2-40B4-BE49-F238E27FC236}">
                <a16:creationId xmlns:a16="http://schemas.microsoft.com/office/drawing/2014/main" id="{F39C3CC0-CFC5-49EA-849F-D123718293FB}"/>
              </a:ext>
            </a:extLst>
          </p:cNvPr>
          <p:cNvSpPr/>
          <p:nvPr/>
        </p:nvSpPr>
        <p:spPr>
          <a:xfrm>
            <a:off x="4533444"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右矢印 45">
            <a:extLst>
              <a:ext uri="{FF2B5EF4-FFF2-40B4-BE49-F238E27FC236}">
                <a16:creationId xmlns:a16="http://schemas.microsoft.com/office/drawing/2014/main" id="{F4C20B13-60B3-49F4-B24A-4FAD1E116022}"/>
              </a:ext>
            </a:extLst>
          </p:cNvPr>
          <p:cNvSpPr/>
          <p:nvPr/>
        </p:nvSpPr>
        <p:spPr>
          <a:xfrm>
            <a:off x="4533444"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1" name="Picture 4" descr="プレゼントのイラスト「ピンクの箱とリボンのプレゼント」">
            <a:extLst>
              <a:ext uri="{FF2B5EF4-FFF2-40B4-BE49-F238E27FC236}">
                <a16:creationId xmlns:a16="http://schemas.microsoft.com/office/drawing/2014/main" id="{E3B264CD-AD59-4C57-8880-94C147B9B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3606040"/>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プレゼントのイラスト「ピンクの箱とリボンのプレゼント」">
            <a:extLst>
              <a:ext uri="{FF2B5EF4-FFF2-40B4-BE49-F238E27FC236}">
                <a16:creationId xmlns:a16="http://schemas.microsoft.com/office/drawing/2014/main" id="{1C7ADE5C-EF5F-48D2-A40A-5E70AA40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461585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プレゼントのイラスト「ピンクの箱とリボンのプレゼント」">
            <a:extLst>
              <a:ext uri="{FF2B5EF4-FFF2-40B4-BE49-F238E27FC236}">
                <a16:creationId xmlns:a16="http://schemas.microsoft.com/office/drawing/2014/main" id="{5E98E23B-C4A6-4ADF-9542-1FE26A4E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5500806"/>
            <a:ext cx="740516" cy="75370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直線矢印コネクタ 73">
            <a:extLst>
              <a:ext uri="{FF2B5EF4-FFF2-40B4-BE49-F238E27FC236}">
                <a16:creationId xmlns:a16="http://schemas.microsoft.com/office/drawing/2014/main" id="{5C9A0BAD-A75C-40DD-B605-3CE72620168C}"/>
              </a:ext>
            </a:extLst>
          </p:cNvPr>
          <p:cNvCxnSpPr/>
          <p:nvPr/>
        </p:nvCxnSpPr>
        <p:spPr>
          <a:xfrm>
            <a:off x="403906" y="2432551"/>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80D24F8A-8E3A-47BF-9254-82C747CCA20E}"/>
              </a:ext>
            </a:extLst>
          </p:cNvPr>
          <p:cNvSpPr txBox="1"/>
          <p:nvPr/>
        </p:nvSpPr>
        <p:spPr>
          <a:xfrm>
            <a:off x="-324544" y="2146633"/>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spTree>
    <p:extLst>
      <p:ext uri="{BB962C8B-B14F-4D97-AF65-F5344CB8AC3E}">
        <p14:creationId xmlns:p14="http://schemas.microsoft.com/office/powerpoint/2010/main" val="152823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Agile</a:t>
            </a:r>
            <a:endParaRPr kumimoji="1" lang="ja-JP" altLang="en-US" b="1" dirty="0"/>
          </a:p>
        </p:txBody>
      </p:sp>
      <p:sp>
        <p:nvSpPr>
          <p:cNvPr id="5" name="テキスト ボックス 4"/>
          <p:cNvSpPr txBox="1"/>
          <p:nvPr/>
        </p:nvSpPr>
        <p:spPr>
          <a:xfrm>
            <a:off x="592089" y="1196752"/>
            <a:ext cx="7848872" cy="1200329"/>
          </a:xfrm>
          <a:prstGeom prst="rect">
            <a:avLst/>
          </a:prstGeom>
          <a:noFill/>
        </p:spPr>
        <p:txBody>
          <a:bodyPr wrap="square" rtlCol="0">
            <a:spAutoFit/>
          </a:bodyPr>
          <a:lstStyle/>
          <a:p>
            <a:r>
              <a:rPr lang="en-US" altLang="ja-JP" dirty="0">
                <a:solidFill>
                  <a:schemeClr val="tx1">
                    <a:lumMod val="75000"/>
                    <a:lumOff val="25000"/>
                  </a:schemeClr>
                </a:solidFill>
              </a:rPr>
              <a:t>Being </a:t>
            </a:r>
            <a:r>
              <a:rPr lang="en-US" altLang="ja-JP" i="1" dirty="0">
                <a:solidFill>
                  <a:schemeClr val="tx1">
                    <a:lumMod val="75000"/>
                    <a:lumOff val="25000"/>
                  </a:schemeClr>
                </a:solidFill>
              </a:rPr>
              <a:t>agile</a:t>
            </a:r>
            <a:r>
              <a:rPr lang="en-US" altLang="ja-JP" dirty="0">
                <a:solidFill>
                  <a:schemeClr val="tx1">
                    <a:lumMod val="75000"/>
                    <a:lumOff val="25000"/>
                  </a:schemeClr>
                </a:solidFill>
              </a:rPr>
              <a:t> means navigating a situation quickly and skillfully. </a:t>
            </a:r>
          </a:p>
          <a:p>
            <a:endParaRPr lang="en-US" altLang="ja-JP" dirty="0">
              <a:solidFill>
                <a:schemeClr val="tx1">
                  <a:lumMod val="75000"/>
                  <a:lumOff val="25000"/>
                </a:schemeClr>
              </a:solidFill>
            </a:endParaRPr>
          </a:p>
          <a:p>
            <a:r>
              <a:rPr lang="en-US" altLang="ja-JP" dirty="0">
                <a:solidFill>
                  <a:schemeClr val="tx1">
                    <a:lumMod val="75000"/>
                    <a:lumOff val="25000"/>
                  </a:schemeClr>
                </a:solidFill>
              </a:rPr>
              <a:t>It is not just a practice but a </a:t>
            </a:r>
            <a:r>
              <a:rPr lang="en-US" altLang="ja-JP" b="1" dirty="0">
                <a:solidFill>
                  <a:schemeClr val="tx1">
                    <a:lumMod val="75000"/>
                    <a:lumOff val="25000"/>
                  </a:schemeClr>
                </a:solidFill>
              </a:rPr>
              <a:t>way of being</a:t>
            </a:r>
            <a:r>
              <a:rPr lang="en-US" altLang="ja-JP" dirty="0">
                <a:solidFill>
                  <a:schemeClr val="tx1">
                    <a:lumMod val="75000"/>
                    <a:lumOff val="25000"/>
                  </a:schemeClr>
                </a:solidFill>
              </a:rPr>
              <a:t>. </a:t>
            </a:r>
          </a:p>
          <a:p>
            <a:endParaRPr kumimoji="1" lang="ja-JP" altLang="en-US" dirty="0">
              <a:solidFill>
                <a:schemeClr val="tx1">
                  <a:lumMod val="75000"/>
                  <a:lumOff val="25000"/>
                </a:schemeClr>
              </a:solidFill>
            </a:endParaRPr>
          </a:p>
        </p:txBody>
      </p:sp>
      <p:sp>
        <p:nvSpPr>
          <p:cNvPr id="6" name="テキスト ボックス 5"/>
          <p:cNvSpPr txBox="1"/>
          <p:nvPr/>
        </p:nvSpPr>
        <p:spPr>
          <a:xfrm>
            <a:off x="2083904" y="2489414"/>
            <a:ext cx="3043807" cy="369332"/>
          </a:xfrm>
          <a:prstGeom prst="rect">
            <a:avLst/>
          </a:prstGeom>
          <a:noFill/>
        </p:spPr>
        <p:txBody>
          <a:bodyPr wrap="square" rtlCol="0">
            <a:spAutoFit/>
          </a:bodyPr>
          <a:lstStyle/>
          <a:p>
            <a:r>
              <a:rPr lang="en-US" altLang="ja-JP" b="1" i="1" dirty="0">
                <a:solidFill>
                  <a:schemeClr val="tx1">
                    <a:lumMod val="75000"/>
                    <a:lumOff val="25000"/>
                  </a:schemeClr>
                </a:solidFill>
              </a:rPr>
              <a:t>Don’t do agile, be agile</a:t>
            </a:r>
            <a:endParaRPr kumimoji="1" lang="ja-JP" altLang="en-US" b="1" i="1" dirty="0">
              <a:solidFill>
                <a:schemeClr val="tx1">
                  <a:lumMod val="75000"/>
                  <a:lumOff val="25000"/>
                </a:schemeClr>
              </a:solidFill>
            </a:endParaRPr>
          </a:p>
        </p:txBody>
      </p:sp>
      <p:sp>
        <p:nvSpPr>
          <p:cNvPr id="7" name="テキスト ボックス 6"/>
          <p:cNvSpPr txBox="1"/>
          <p:nvPr/>
        </p:nvSpPr>
        <p:spPr>
          <a:xfrm>
            <a:off x="4860032" y="2326418"/>
            <a:ext cx="679513" cy="461665"/>
          </a:xfrm>
          <a:prstGeom prst="rect">
            <a:avLst/>
          </a:prstGeom>
          <a:noFill/>
        </p:spPr>
        <p:txBody>
          <a:bodyPr wrap="square" rtlCol="0">
            <a:spAutoFit/>
          </a:bodyPr>
          <a:lstStyle/>
          <a:p>
            <a:r>
              <a:rPr kumimoji="1" lang="ja-JP" altLang="en-US" sz="2400" b="1" i="1" dirty="0">
                <a:solidFill>
                  <a:schemeClr val="tx1">
                    <a:lumMod val="75000"/>
                    <a:lumOff val="25000"/>
                  </a:schemeClr>
                </a:solidFill>
              </a:rPr>
              <a:t>❞</a:t>
            </a:r>
          </a:p>
        </p:txBody>
      </p:sp>
      <p:sp>
        <p:nvSpPr>
          <p:cNvPr id="8" name="テキスト ボックス 7"/>
          <p:cNvSpPr txBox="1"/>
          <p:nvPr/>
        </p:nvSpPr>
        <p:spPr>
          <a:xfrm>
            <a:off x="1835696" y="2313982"/>
            <a:ext cx="504056" cy="461665"/>
          </a:xfrm>
          <a:prstGeom prst="rect">
            <a:avLst/>
          </a:prstGeom>
          <a:noFill/>
        </p:spPr>
        <p:txBody>
          <a:bodyPr wrap="square" rtlCol="0">
            <a:spAutoFit/>
          </a:bodyPr>
          <a:lstStyle/>
          <a:p>
            <a:r>
              <a:rPr kumimoji="1" lang="ja-JP" altLang="en-US" sz="2400" b="1" i="1" dirty="0">
                <a:solidFill>
                  <a:schemeClr val="tx1">
                    <a:lumMod val="75000"/>
                    <a:lumOff val="25000"/>
                  </a:schemeClr>
                </a:solidFill>
              </a:rPr>
              <a:t>❝</a:t>
            </a:r>
          </a:p>
        </p:txBody>
      </p:sp>
      <p:sp>
        <p:nvSpPr>
          <p:cNvPr id="10" name="テキスト ボックス 9"/>
          <p:cNvSpPr txBox="1"/>
          <p:nvPr/>
        </p:nvSpPr>
        <p:spPr>
          <a:xfrm>
            <a:off x="592089" y="3284984"/>
            <a:ext cx="7786600" cy="1477328"/>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It is important to see agile development not as a purpose in itself but as the </a:t>
            </a:r>
            <a:r>
              <a:rPr lang="en-US" altLang="ja-JP" dirty="0">
                <a:solidFill>
                  <a:srgbClr val="D74C77"/>
                </a:solidFill>
                <a:latin typeface="+mj-ea"/>
                <a:ea typeface="+mj-ea"/>
              </a:rPr>
              <a:t>manner in which you approach your development.</a:t>
            </a:r>
          </a:p>
          <a:p>
            <a:endParaRPr kumimoji="1" lang="en-US" altLang="ja-JP" dirty="0">
              <a:solidFill>
                <a:schemeClr val="tx1">
                  <a:lumMod val="75000"/>
                  <a:lumOff val="25000"/>
                </a:schemeClr>
              </a:solidFill>
              <a:latin typeface="+mj-ea"/>
              <a:ea typeface="+mj-ea"/>
            </a:endParaRPr>
          </a:p>
          <a:p>
            <a:r>
              <a:rPr lang="en-US" altLang="ja-JP" dirty="0">
                <a:solidFill>
                  <a:schemeClr val="tx1">
                    <a:lumMod val="75000"/>
                    <a:lumOff val="25000"/>
                  </a:schemeClr>
                </a:solidFill>
                <a:latin typeface="+mj-ea"/>
                <a:ea typeface="+mj-ea"/>
              </a:rPr>
              <a:t>The core principles can be summed up as </a:t>
            </a:r>
            <a:r>
              <a:rPr lang="en-US" altLang="ja-JP" b="1" dirty="0">
                <a:solidFill>
                  <a:schemeClr val="tx1">
                    <a:lumMod val="75000"/>
                    <a:lumOff val="25000"/>
                  </a:schemeClr>
                </a:solidFill>
                <a:latin typeface="+mj-ea"/>
                <a:ea typeface="+mj-ea"/>
              </a:rPr>
              <a:t>the Agile Manifesto </a:t>
            </a:r>
            <a:r>
              <a:rPr lang="en-US" altLang="ja-JP" dirty="0">
                <a:solidFill>
                  <a:schemeClr val="tx1">
                    <a:lumMod val="75000"/>
                    <a:lumOff val="25000"/>
                  </a:schemeClr>
                </a:solidFill>
                <a:latin typeface="+mj-ea"/>
                <a:ea typeface="+mj-ea"/>
              </a:rPr>
              <a:t>and </a:t>
            </a:r>
            <a:r>
              <a:rPr lang="en-US" altLang="ja-JP" b="1" dirty="0">
                <a:solidFill>
                  <a:schemeClr val="tx1">
                    <a:lumMod val="75000"/>
                    <a:lumOff val="25000"/>
                  </a:schemeClr>
                </a:solidFill>
                <a:latin typeface="+mj-ea"/>
                <a:ea typeface="+mj-ea"/>
              </a:rPr>
              <a:t>the principles behind it</a:t>
            </a:r>
            <a:r>
              <a:rPr lang="en-US" altLang="ja-JP" dirty="0">
                <a:solidFill>
                  <a:schemeClr val="tx1">
                    <a:lumMod val="75000"/>
                    <a:lumOff val="25000"/>
                  </a:schemeClr>
                </a:solidFill>
                <a:latin typeface="+mj-ea"/>
                <a:ea typeface="+mj-ea"/>
              </a:rPr>
              <a:t>.</a:t>
            </a:r>
            <a:endParaRPr kumimoji="1" lang="en-US" altLang="ja-JP"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554684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364287" cy="360040"/>
          </a:xfrm>
        </p:spPr>
        <p:txBody>
          <a:bodyPr/>
          <a:lstStyle/>
          <a:p>
            <a:r>
              <a:rPr lang="en-US" altLang="ja-JP" dirty="0"/>
              <a:t>Continuous integration and delivery</a:t>
            </a:r>
            <a:endParaRPr kumimoji="1" lang="ja-JP" altLang="en-US" dirty="0"/>
          </a:p>
        </p:txBody>
      </p:sp>
      <p:sp>
        <p:nvSpPr>
          <p:cNvPr id="39" name="テキスト ボックス 38"/>
          <p:cNvSpPr txBox="1"/>
          <p:nvPr/>
        </p:nvSpPr>
        <p:spPr>
          <a:xfrm>
            <a:off x="592090" y="1220243"/>
            <a:ext cx="7940350"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As with testing, automating this is recommended as frequent build and deployment work is required. </a:t>
            </a:r>
            <a:endParaRPr kumimoji="1" lang="ja-JP" altLang="en-US" dirty="0">
              <a:solidFill>
                <a:schemeClr val="tx1">
                  <a:lumMod val="75000"/>
                  <a:lumOff val="25000"/>
                </a:schemeClr>
              </a:solidFill>
              <a:latin typeface="+mj-ea"/>
              <a:ea typeface="+mj-ea"/>
            </a:endParaRPr>
          </a:p>
        </p:txBody>
      </p:sp>
      <p:pic>
        <p:nvPicPr>
          <p:cNvPr id="13314" name="Picture 2" descr="C:\Users\tie302655\Pictures\Screenpresso\2017-10-12_17h39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4" y="2370956"/>
            <a:ext cx="7595510" cy="37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2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Metrics of Scrum</a:t>
            </a:r>
            <a:endParaRPr kumimoji="1" lang="ja-JP" altLang="en-US" dirty="0"/>
          </a:p>
        </p:txBody>
      </p:sp>
    </p:spTree>
    <p:extLst>
      <p:ext uri="{BB962C8B-B14F-4D97-AF65-F5344CB8AC3E}">
        <p14:creationId xmlns:p14="http://schemas.microsoft.com/office/powerpoint/2010/main" val="614720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Velocity</a:t>
            </a:r>
            <a:endParaRPr kumimoji="1" lang="ja-JP" altLang="en-US" dirty="0"/>
          </a:p>
        </p:txBody>
      </p:sp>
      <p:sp>
        <p:nvSpPr>
          <p:cNvPr id="3" name="テキスト ボックス 2"/>
          <p:cNvSpPr txBox="1"/>
          <p:nvPr/>
        </p:nvSpPr>
        <p:spPr>
          <a:xfrm>
            <a:off x="7765627" y="3897922"/>
            <a:ext cx="1488119" cy="86177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Completed</a:t>
            </a:r>
          </a:p>
          <a:p>
            <a:r>
              <a:rPr lang="en-US" altLang="ja-JP" sz="1600" b="1" dirty="0">
                <a:solidFill>
                  <a:schemeClr val="tx1">
                    <a:lumMod val="75000"/>
                    <a:lumOff val="25000"/>
                  </a:schemeClr>
                </a:solidFill>
                <a:latin typeface="+mj-ea"/>
                <a:ea typeface="+mj-ea"/>
              </a:rPr>
              <a:t>stories</a:t>
            </a:r>
          </a:p>
          <a:p>
            <a:endParaRPr lang="en-US" altLang="ja-JP" b="1" dirty="0">
              <a:solidFill>
                <a:schemeClr val="tx1">
                  <a:lumMod val="75000"/>
                  <a:lumOff val="25000"/>
                </a:schemeClr>
              </a:solidFill>
              <a:latin typeface="+mj-ea"/>
              <a:ea typeface="+mj-ea"/>
            </a:endParaRPr>
          </a:p>
        </p:txBody>
      </p:sp>
      <p:sp>
        <p:nvSpPr>
          <p:cNvPr id="4" name="角丸四角形 3"/>
          <p:cNvSpPr/>
          <p:nvPr/>
        </p:nvSpPr>
        <p:spPr>
          <a:xfrm>
            <a:off x="683568"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1</a:t>
            </a:r>
            <a:endParaRPr kumimoji="1" lang="ja-JP" altLang="en-US" dirty="0"/>
          </a:p>
        </p:txBody>
      </p:sp>
      <p:sp>
        <p:nvSpPr>
          <p:cNvPr id="5" name="角丸四角形 4"/>
          <p:cNvSpPr/>
          <p:nvPr/>
        </p:nvSpPr>
        <p:spPr>
          <a:xfrm>
            <a:off x="2293391"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2</a:t>
            </a:r>
            <a:endParaRPr kumimoji="1" lang="ja-JP" altLang="en-US" dirty="0"/>
          </a:p>
        </p:txBody>
      </p:sp>
      <p:sp>
        <p:nvSpPr>
          <p:cNvPr id="6" name="角丸四角形 5"/>
          <p:cNvSpPr/>
          <p:nvPr/>
        </p:nvSpPr>
        <p:spPr>
          <a:xfrm>
            <a:off x="3949575"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3</a:t>
            </a:r>
            <a:endParaRPr kumimoji="1" lang="ja-JP" altLang="en-US" dirty="0"/>
          </a:p>
        </p:txBody>
      </p:sp>
      <p:sp>
        <p:nvSpPr>
          <p:cNvPr id="7" name="角丸四角形 6"/>
          <p:cNvSpPr/>
          <p:nvPr/>
        </p:nvSpPr>
        <p:spPr>
          <a:xfrm>
            <a:off x="5602808" y="2493169"/>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4</a:t>
            </a:r>
            <a:endParaRPr kumimoji="1" lang="ja-JP" altLang="en-US" dirty="0"/>
          </a:p>
        </p:txBody>
      </p:sp>
      <p:sp>
        <p:nvSpPr>
          <p:cNvPr id="8" name="角丸四角形 7"/>
          <p:cNvSpPr/>
          <p:nvPr/>
        </p:nvSpPr>
        <p:spPr>
          <a:xfrm>
            <a:off x="706264"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角丸四角形 8"/>
          <p:cNvSpPr/>
          <p:nvPr/>
        </p:nvSpPr>
        <p:spPr>
          <a:xfrm>
            <a:off x="706264"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0" name="角丸四角形 9"/>
          <p:cNvSpPr/>
          <p:nvPr/>
        </p:nvSpPr>
        <p:spPr>
          <a:xfrm>
            <a:off x="683568"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cxnSp>
        <p:nvCxnSpPr>
          <p:cNvPr id="12" name="直線コネクタ 11"/>
          <p:cNvCxnSpPr/>
          <p:nvPr/>
        </p:nvCxnSpPr>
        <p:spPr>
          <a:xfrm>
            <a:off x="683568" y="5445224"/>
            <a:ext cx="633992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角丸四角形 12"/>
          <p:cNvSpPr/>
          <p:nvPr/>
        </p:nvSpPr>
        <p:spPr>
          <a:xfrm>
            <a:off x="68356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9</a:t>
            </a:r>
            <a:endParaRPr kumimoji="1" lang="ja-JP" altLang="en-US" dirty="0"/>
          </a:p>
        </p:txBody>
      </p:sp>
      <p:sp>
        <p:nvSpPr>
          <p:cNvPr id="14" name="角丸四角形 13"/>
          <p:cNvSpPr/>
          <p:nvPr/>
        </p:nvSpPr>
        <p:spPr>
          <a:xfrm>
            <a:off x="2316087"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2</a:t>
            </a:r>
            <a:endParaRPr kumimoji="1" lang="ja-JP" altLang="en-US" dirty="0"/>
          </a:p>
        </p:txBody>
      </p:sp>
      <p:sp>
        <p:nvSpPr>
          <p:cNvPr id="15" name="角丸四角形 14"/>
          <p:cNvSpPr/>
          <p:nvPr/>
        </p:nvSpPr>
        <p:spPr>
          <a:xfrm>
            <a:off x="2316087"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7" name="角丸四角形 16"/>
          <p:cNvSpPr/>
          <p:nvPr/>
        </p:nvSpPr>
        <p:spPr>
          <a:xfrm>
            <a:off x="3949575"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角丸四角形 17"/>
          <p:cNvSpPr/>
          <p:nvPr/>
        </p:nvSpPr>
        <p:spPr>
          <a:xfrm>
            <a:off x="3949575"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19" name="角丸四角形 18"/>
          <p:cNvSpPr/>
          <p:nvPr/>
        </p:nvSpPr>
        <p:spPr>
          <a:xfrm>
            <a:off x="3926879"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20" name="角丸四角形 19"/>
          <p:cNvSpPr/>
          <p:nvPr/>
        </p:nvSpPr>
        <p:spPr>
          <a:xfrm>
            <a:off x="5602808"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1" name="角丸四角形 20"/>
          <p:cNvSpPr/>
          <p:nvPr/>
        </p:nvSpPr>
        <p:spPr>
          <a:xfrm>
            <a:off x="5602808"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23" name="角丸四角形 22"/>
          <p:cNvSpPr/>
          <p:nvPr/>
        </p:nvSpPr>
        <p:spPr>
          <a:xfrm>
            <a:off x="2293391"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4" name="角丸四角形 23"/>
          <p:cNvSpPr/>
          <p:nvPr/>
        </p:nvSpPr>
        <p:spPr>
          <a:xfrm>
            <a:off x="3926879"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7</a:t>
            </a:r>
            <a:endParaRPr kumimoji="1" lang="ja-JP" altLang="en-US" dirty="0"/>
          </a:p>
        </p:txBody>
      </p:sp>
      <p:sp>
        <p:nvSpPr>
          <p:cNvPr id="25" name="角丸四角形 24"/>
          <p:cNvSpPr/>
          <p:nvPr/>
        </p:nvSpPr>
        <p:spPr>
          <a:xfrm>
            <a:off x="560280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10</a:t>
            </a:r>
            <a:endParaRPr kumimoji="1" lang="ja-JP" altLang="en-US" dirty="0"/>
          </a:p>
        </p:txBody>
      </p:sp>
      <p:sp>
        <p:nvSpPr>
          <p:cNvPr id="30" name="右中かっこ 29"/>
          <p:cNvSpPr/>
          <p:nvPr/>
        </p:nvSpPr>
        <p:spPr>
          <a:xfrm>
            <a:off x="7114976" y="3140968"/>
            <a:ext cx="628601" cy="2160240"/>
          </a:xfrm>
          <a:prstGeom prst="rightBrace">
            <a:avLst>
              <a:gd name="adj1" fmla="val 37122"/>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1" name="テキスト ボックス 30"/>
          <p:cNvSpPr txBox="1"/>
          <p:nvPr/>
        </p:nvSpPr>
        <p:spPr>
          <a:xfrm>
            <a:off x="683568" y="1268760"/>
            <a:ext cx="8352928" cy="923330"/>
          </a:xfrm>
          <a:prstGeom prst="rect">
            <a:avLst/>
          </a:prstGeom>
          <a:noFill/>
        </p:spPr>
        <p:txBody>
          <a:bodyPr wrap="square" rtlCol="0">
            <a:spAutoFit/>
          </a:bodyPr>
          <a:lstStyle/>
          <a:p>
            <a:r>
              <a:rPr lang="en-US" altLang="ja-JP" dirty="0">
                <a:solidFill>
                  <a:schemeClr val="tx1">
                    <a:lumMod val="75000"/>
                    <a:lumOff val="25000"/>
                  </a:schemeClr>
                </a:solidFill>
              </a:rPr>
              <a:t>Velocity is the total of completed story points for one sprint.</a:t>
            </a:r>
          </a:p>
          <a:p>
            <a:r>
              <a:rPr lang="en-US" altLang="ja-JP" dirty="0">
                <a:solidFill>
                  <a:schemeClr val="tx1">
                    <a:lumMod val="75000"/>
                    <a:lumOff val="25000"/>
                  </a:schemeClr>
                </a:solidFill>
              </a:rPr>
              <a:t>It indicates the </a:t>
            </a:r>
            <a:r>
              <a:rPr lang="en-US" altLang="ja-JP" b="1" dirty="0">
                <a:solidFill>
                  <a:srgbClr val="D74C77"/>
                </a:solidFill>
              </a:rPr>
              <a:t>productivity</a:t>
            </a:r>
            <a:r>
              <a:rPr lang="en-US" altLang="ja-JP" dirty="0">
                <a:solidFill>
                  <a:schemeClr val="tx1">
                    <a:lumMod val="75000"/>
                    <a:lumOff val="25000"/>
                  </a:schemeClr>
                </a:solidFill>
              </a:rPr>
              <a:t> of the development team.</a:t>
            </a:r>
          </a:p>
          <a:p>
            <a:r>
              <a:rPr lang="en-US" altLang="ja-JP" dirty="0">
                <a:solidFill>
                  <a:schemeClr val="tx1">
                    <a:lumMod val="75000"/>
                    <a:lumOff val="25000"/>
                  </a:schemeClr>
                </a:solidFill>
              </a:rPr>
              <a:t>This is used as a reference when deciding the capacity during sprint planning.</a:t>
            </a:r>
          </a:p>
        </p:txBody>
      </p:sp>
      <p:sp>
        <p:nvSpPr>
          <p:cNvPr id="32" name="角丸四角形 31"/>
          <p:cNvSpPr/>
          <p:nvPr/>
        </p:nvSpPr>
        <p:spPr>
          <a:xfrm>
            <a:off x="539552" y="5517232"/>
            <a:ext cx="6768752" cy="720080"/>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394177" y="5685105"/>
            <a:ext cx="1859570" cy="369332"/>
          </a:xfrm>
          <a:prstGeom prst="rect">
            <a:avLst/>
          </a:prstGeom>
          <a:noFill/>
        </p:spPr>
        <p:txBody>
          <a:bodyPr wrap="square" rtlCol="0">
            <a:spAutoFit/>
          </a:bodyPr>
          <a:lstStyle/>
          <a:p>
            <a:r>
              <a:rPr lang="en-US" altLang="ja-JP" b="1" dirty="0">
                <a:solidFill>
                  <a:schemeClr val="accent2"/>
                </a:solidFill>
                <a:latin typeface="+mj-ea"/>
                <a:ea typeface="+mj-ea"/>
              </a:rPr>
              <a:t>Velocity</a:t>
            </a:r>
            <a:endParaRPr kumimoji="1" lang="en-US" altLang="ja-JP" b="1" dirty="0">
              <a:solidFill>
                <a:schemeClr val="accent2"/>
              </a:solidFill>
              <a:latin typeface="+mj-ea"/>
              <a:ea typeface="+mj-ea"/>
            </a:endParaRPr>
          </a:p>
        </p:txBody>
      </p:sp>
    </p:spTree>
    <p:extLst>
      <p:ext uri="{BB962C8B-B14F-4D97-AF65-F5344CB8AC3E}">
        <p14:creationId xmlns:p14="http://schemas.microsoft.com/office/powerpoint/2010/main" val="2109442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電卓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346" y="3068960"/>
            <a:ext cx="3175150" cy="348917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t>Using velocity</a:t>
            </a:r>
            <a:endParaRPr kumimoji="1" lang="ja-JP" altLang="en-US" dirty="0"/>
          </a:p>
        </p:txBody>
      </p:sp>
      <p:sp>
        <p:nvSpPr>
          <p:cNvPr id="11" name="テキスト ボックス 10"/>
          <p:cNvSpPr txBox="1"/>
          <p:nvPr/>
        </p:nvSpPr>
        <p:spPr>
          <a:xfrm>
            <a:off x="971600" y="1948190"/>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rPr>
              <a:t>Release points ≦ velocity (expected or performance so far) x remaining sprints </a:t>
            </a:r>
            <a:endParaRPr kumimoji="1" lang="ja-JP" altLang="en-US" sz="1600" b="1" dirty="0">
              <a:solidFill>
                <a:schemeClr val="tx1">
                  <a:lumMod val="75000"/>
                  <a:lumOff val="25000"/>
                </a:schemeClr>
              </a:solidFill>
            </a:endParaRPr>
          </a:p>
        </p:txBody>
      </p:sp>
      <p:sp>
        <p:nvSpPr>
          <p:cNvPr id="28" name="テキスト ボックス 27"/>
          <p:cNvSpPr txBox="1"/>
          <p:nvPr/>
        </p:nvSpPr>
        <p:spPr>
          <a:xfrm>
            <a:off x="607368" y="1365151"/>
            <a:ext cx="7416824" cy="369332"/>
          </a:xfrm>
          <a:prstGeom prst="rect">
            <a:avLst/>
          </a:prstGeom>
          <a:noFill/>
        </p:spPr>
        <p:txBody>
          <a:bodyPr wrap="square" rtlCol="0">
            <a:spAutoFit/>
          </a:bodyPr>
          <a:lstStyle/>
          <a:p>
            <a:r>
              <a:rPr lang="en-US" altLang="ja-JP" b="1" dirty="0">
                <a:solidFill>
                  <a:schemeClr val="tx1">
                    <a:lumMod val="75000"/>
                    <a:lumOff val="25000"/>
                  </a:schemeClr>
                </a:solidFill>
              </a:rPr>
              <a:t>Determining whether a release is behind schedule</a:t>
            </a:r>
            <a:endParaRPr kumimoji="1" lang="en-US" altLang="ja-JP" b="1" dirty="0">
              <a:solidFill>
                <a:schemeClr val="tx1">
                  <a:lumMod val="75000"/>
                  <a:lumOff val="25000"/>
                </a:schemeClr>
              </a:solidFill>
            </a:endParaRPr>
          </a:p>
        </p:txBody>
      </p:sp>
      <p:sp>
        <p:nvSpPr>
          <p:cNvPr id="29" name="テキスト ボックス 28"/>
          <p:cNvSpPr txBox="1"/>
          <p:nvPr/>
        </p:nvSpPr>
        <p:spPr>
          <a:xfrm>
            <a:off x="1187624" y="2330093"/>
            <a:ext cx="9001000" cy="584775"/>
          </a:xfrm>
          <a:prstGeom prst="rect">
            <a:avLst/>
          </a:prstGeom>
          <a:noFill/>
        </p:spPr>
        <p:txBody>
          <a:bodyPr wrap="square" rtlCol="0">
            <a:spAutoFit/>
          </a:bodyPr>
          <a:lstStyle/>
          <a:p>
            <a:r>
              <a:rPr lang="en-US" altLang="ja-JP" sz="1600" dirty="0">
                <a:solidFill>
                  <a:schemeClr val="tx1">
                    <a:lumMod val="75000"/>
                    <a:lumOff val="25000"/>
                  </a:schemeClr>
                </a:solidFill>
              </a:rPr>
              <a:t>Example: 	100 ≦ 10 points × 10 sprints → on schedule</a:t>
            </a:r>
          </a:p>
          <a:p>
            <a:r>
              <a:rPr lang="en-US" altLang="ja-JP" sz="1600" dirty="0">
                <a:solidFill>
                  <a:schemeClr val="tx1">
                    <a:lumMod val="75000"/>
                    <a:lumOff val="25000"/>
                  </a:schemeClr>
                </a:solidFill>
              </a:rPr>
              <a:t>             100 ≧ 9 points × 10 sprints → behind schedule</a:t>
            </a:r>
          </a:p>
        </p:txBody>
      </p:sp>
      <p:sp>
        <p:nvSpPr>
          <p:cNvPr id="35" name="テキスト ボックス 34"/>
          <p:cNvSpPr txBox="1"/>
          <p:nvPr/>
        </p:nvSpPr>
        <p:spPr>
          <a:xfrm>
            <a:off x="607368" y="3140968"/>
            <a:ext cx="7416824" cy="369332"/>
          </a:xfrm>
          <a:prstGeom prst="rect">
            <a:avLst/>
          </a:prstGeom>
          <a:noFill/>
        </p:spPr>
        <p:txBody>
          <a:bodyPr wrap="square" rtlCol="0">
            <a:spAutoFit/>
          </a:bodyPr>
          <a:lstStyle/>
          <a:p>
            <a:r>
              <a:rPr lang="en-US" altLang="ja-JP" b="1" dirty="0">
                <a:solidFill>
                  <a:schemeClr val="tx1">
                    <a:lumMod val="75000"/>
                    <a:lumOff val="25000"/>
                  </a:schemeClr>
                </a:solidFill>
              </a:rPr>
              <a:t>Calculating capacity</a:t>
            </a:r>
            <a:endParaRPr kumimoji="1" lang="en-US" altLang="ja-JP" b="1" dirty="0">
              <a:solidFill>
                <a:schemeClr val="tx1">
                  <a:lumMod val="75000"/>
                  <a:lumOff val="25000"/>
                </a:schemeClr>
              </a:solidFill>
            </a:endParaRPr>
          </a:p>
        </p:txBody>
      </p:sp>
      <p:sp>
        <p:nvSpPr>
          <p:cNvPr id="37" name="テキスト ボックス 36"/>
          <p:cNvSpPr txBox="1"/>
          <p:nvPr/>
        </p:nvSpPr>
        <p:spPr>
          <a:xfrm>
            <a:off x="971600" y="3646541"/>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rPr>
              <a:t>Capacity = average effective velocity for 5 sprints </a:t>
            </a:r>
            <a:endParaRPr kumimoji="1" lang="ja-JP" altLang="en-US" sz="1600" b="1" dirty="0">
              <a:solidFill>
                <a:schemeClr val="tx1">
                  <a:lumMod val="75000"/>
                  <a:lumOff val="25000"/>
                </a:schemeClr>
              </a:solidFill>
            </a:endParaRPr>
          </a:p>
        </p:txBody>
      </p:sp>
      <p:sp>
        <p:nvSpPr>
          <p:cNvPr id="16" name="正方形/長方形 15"/>
          <p:cNvSpPr/>
          <p:nvPr/>
        </p:nvSpPr>
        <p:spPr>
          <a:xfrm>
            <a:off x="1187624" y="3985095"/>
            <a:ext cx="4116896" cy="738664"/>
          </a:xfrm>
          <a:prstGeom prst="rect">
            <a:avLst/>
          </a:prstGeom>
        </p:spPr>
        <p:txBody>
          <a:bodyPr wrap="none">
            <a:spAutoFit/>
          </a:bodyPr>
          <a:lstStyle/>
          <a:p>
            <a:r>
              <a:rPr lang="en-US" altLang="ja-JP" sz="1400" dirty="0">
                <a:solidFill>
                  <a:schemeClr val="tx1">
                    <a:lumMod val="75000"/>
                    <a:lumOff val="25000"/>
                  </a:schemeClr>
                </a:solidFill>
              </a:rPr>
              <a:t>The effective velocity is calculated by removing </a:t>
            </a:r>
          </a:p>
          <a:p>
            <a:r>
              <a:rPr lang="en-US" altLang="ja-JP" sz="1400" dirty="0">
                <a:solidFill>
                  <a:schemeClr val="tx1">
                    <a:lumMod val="75000"/>
                    <a:lumOff val="25000"/>
                  </a:schemeClr>
                </a:solidFill>
              </a:rPr>
              <a:t>the first velocity and the maximum and </a:t>
            </a:r>
          </a:p>
          <a:p>
            <a:r>
              <a:rPr lang="en-US" altLang="ja-JP" sz="1400" dirty="0">
                <a:solidFill>
                  <a:schemeClr val="tx1">
                    <a:lumMod val="75000"/>
                    <a:lumOff val="25000"/>
                  </a:schemeClr>
                </a:solidFill>
              </a:rPr>
              <a:t>minimum velocity so far.</a:t>
            </a:r>
            <a:endParaRPr lang="ja-JP" altLang="en-US" sz="1400" dirty="0"/>
          </a:p>
        </p:txBody>
      </p:sp>
      <p:sp>
        <p:nvSpPr>
          <p:cNvPr id="38" name="テキスト ボックス 37"/>
          <p:cNvSpPr txBox="1"/>
          <p:nvPr/>
        </p:nvSpPr>
        <p:spPr>
          <a:xfrm>
            <a:off x="1187624" y="4716768"/>
            <a:ext cx="9001000" cy="523220"/>
          </a:xfrm>
          <a:prstGeom prst="rect">
            <a:avLst/>
          </a:prstGeom>
          <a:noFill/>
        </p:spPr>
        <p:txBody>
          <a:bodyPr wrap="square" rtlCol="0">
            <a:spAutoFit/>
          </a:bodyPr>
          <a:lstStyle/>
          <a:p>
            <a:r>
              <a:rPr lang="en-US" altLang="ja-JP" sz="1400" dirty="0">
                <a:solidFill>
                  <a:schemeClr val="tx1">
                    <a:lumMod val="75000"/>
                    <a:lumOff val="25000"/>
                  </a:schemeClr>
                </a:solidFill>
              </a:rPr>
              <a:t>If five sprints have not been completed, </a:t>
            </a:r>
          </a:p>
          <a:p>
            <a:r>
              <a:rPr lang="en-US" altLang="ja-JP" sz="1400" dirty="0">
                <a:solidFill>
                  <a:schemeClr val="tx1">
                    <a:lumMod val="75000"/>
                    <a:lumOff val="25000"/>
                  </a:schemeClr>
                </a:solidFill>
              </a:rPr>
              <a:t>the most recent velocity is used for the effective velocity.</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52498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9" y="1571625"/>
            <a:ext cx="83439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a:xfrm>
            <a:off x="592089" y="624968"/>
            <a:ext cx="7076255" cy="322285"/>
          </a:xfrm>
        </p:spPr>
        <p:txBody>
          <a:bodyPr/>
          <a:lstStyle/>
          <a:p>
            <a:r>
              <a:rPr lang="en-US" altLang="ja-JP" dirty="0"/>
              <a:t>How success is measured in agile projects</a:t>
            </a:r>
            <a:endParaRPr kumimoji="1" lang="ja-JP" altLang="en-US" dirty="0"/>
          </a:p>
        </p:txBody>
      </p:sp>
      <p:sp>
        <p:nvSpPr>
          <p:cNvPr id="17" name="正方形/長方形 16"/>
          <p:cNvSpPr/>
          <p:nvPr/>
        </p:nvSpPr>
        <p:spPr>
          <a:xfrm>
            <a:off x="4283968" y="5286375"/>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3804143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467544" y="2319656"/>
            <a:ext cx="8136904" cy="556228"/>
          </a:xfrm>
        </p:spPr>
        <p:txBody>
          <a:bodyPr/>
          <a:lstStyle/>
          <a:p>
            <a:r>
              <a:rPr lang="en-US" altLang="ja-JP" dirty="0"/>
              <a:t>Common misunderstandings about Scrum and agile</a:t>
            </a:r>
            <a:endParaRPr kumimoji="1" lang="ja-JP" altLang="en-US" b="1" dirty="0"/>
          </a:p>
        </p:txBody>
      </p:sp>
    </p:spTree>
    <p:extLst>
      <p:ext uri="{BB962C8B-B14F-4D97-AF65-F5344CB8AC3E}">
        <p14:creationId xmlns:p14="http://schemas.microsoft.com/office/powerpoint/2010/main" val="1118287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is more productive</a:t>
            </a:r>
            <a:endParaRPr kumimoji="1" lang="ja-JP" altLang="en-US" dirty="0"/>
          </a:p>
        </p:txBody>
      </p:sp>
      <p:sp>
        <p:nvSpPr>
          <p:cNvPr id="2" name="テキスト ボックス 1"/>
          <p:cNvSpPr txBox="1"/>
          <p:nvPr/>
        </p:nvSpPr>
        <p:spPr>
          <a:xfrm>
            <a:off x="724793" y="1340768"/>
            <a:ext cx="7848873" cy="1477328"/>
          </a:xfrm>
          <a:prstGeom prst="rect">
            <a:avLst/>
          </a:prstGeom>
          <a:noFill/>
        </p:spPr>
        <p:txBody>
          <a:bodyPr wrap="square" rtlCol="0">
            <a:spAutoFit/>
          </a:bodyPr>
          <a:lstStyle/>
          <a:p>
            <a:r>
              <a:rPr lang="en-US" altLang="ja-JP" dirty="0">
                <a:solidFill>
                  <a:schemeClr val="tx1">
                    <a:lumMod val="75000"/>
                    <a:lumOff val="25000"/>
                  </a:schemeClr>
                </a:solidFill>
              </a:rPr>
              <a:t>When making a predetermined item, waterfall is more productive. </a:t>
            </a:r>
          </a:p>
          <a:p>
            <a:r>
              <a:rPr lang="en-US" altLang="ja-JP" dirty="0">
                <a:solidFill>
                  <a:schemeClr val="tx1">
                    <a:lumMod val="75000"/>
                    <a:lumOff val="25000"/>
                  </a:schemeClr>
                </a:solidFill>
              </a:rPr>
              <a:t>Scrum is best suited for complex situations such as those where rapid changes occur and the correct answer can only be determined by gauging the reaction of the market and users. Scrum enables a shorter lead time and faster market release. </a:t>
            </a:r>
          </a:p>
        </p:txBody>
      </p:sp>
      <p:graphicFrame>
        <p:nvGraphicFramePr>
          <p:cNvPr id="4" name="表 3"/>
          <p:cNvGraphicFramePr>
            <a:graphicFrameLocks noGrp="1"/>
          </p:cNvGraphicFramePr>
          <p:nvPr>
            <p:extLst>
              <p:ext uri="{D42A27DB-BD31-4B8C-83A1-F6EECF244321}">
                <p14:modId xmlns:p14="http://schemas.microsoft.com/office/powerpoint/2010/main" val="3716248005"/>
              </p:ext>
            </p:extLst>
          </p:nvPr>
        </p:nvGraphicFramePr>
        <p:xfrm>
          <a:off x="724794" y="3410611"/>
          <a:ext cx="7848873" cy="3192781"/>
        </p:xfrm>
        <a:graphic>
          <a:graphicData uri="http://schemas.openxmlformats.org/drawingml/2006/table">
            <a:tbl>
              <a:tblPr firstRow="1" bandRow="1">
                <a:tableStyleId>{00A15C55-8517-42AA-B614-E9B94910E393}</a:tableStyleId>
              </a:tblPr>
              <a:tblGrid>
                <a:gridCol w="2304256">
                  <a:extLst>
                    <a:ext uri="{9D8B030D-6E8A-4147-A177-3AD203B41FA5}">
                      <a16:colId xmlns:a16="http://schemas.microsoft.com/office/drawing/2014/main" val="20000"/>
                    </a:ext>
                  </a:extLst>
                </a:gridCol>
                <a:gridCol w="2928326">
                  <a:extLst>
                    <a:ext uri="{9D8B030D-6E8A-4147-A177-3AD203B41FA5}">
                      <a16:colId xmlns:a16="http://schemas.microsoft.com/office/drawing/2014/main" val="20001"/>
                    </a:ext>
                  </a:extLst>
                </a:gridCol>
                <a:gridCol w="2616291">
                  <a:extLst>
                    <a:ext uri="{9D8B030D-6E8A-4147-A177-3AD203B41FA5}">
                      <a16:colId xmlns:a16="http://schemas.microsoft.com/office/drawing/2014/main" val="20002"/>
                    </a:ext>
                  </a:extLst>
                </a:gridCol>
              </a:tblGrid>
              <a:tr h="654753">
                <a:tc>
                  <a:txBody>
                    <a:bodyPr/>
                    <a:lstStyle/>
                    <a:p>
                      <a:r>
                        <a:rPr kumimoji="1" lang="en-US" altLang="ja-JP" dirty="0"/>
                        <a:t>Element</a:t>
                      </a:r>
                      <a:endParaRPr kumimoji="1" lang="ja-JP" altLang="en-US" dirty="0"/>
                    </a:p>
                  </a:txBody>
                  <a:tcPr/>
                </a:tc>
                <a:tc>
                  <a:txBody>
                    <a:bodyPr/>
                    <a:lstStyle/>
                    <a:p>
                      <a:r>
                        <a:rPr kumimoji="1" lang="en-US" altLang="ja-JP" dirty="0"/>
                        <a:t>Definition</a:t>
                      </a:r>
                      <a:endParaRPr kumimoji="1" lang="ja-JP" altLang="en-US" dirty="0"/>
                    </a:p>
                  </a:txBody>
                  <a:tcPr/>
                </a:tc>
                <a:tc>
                  <a:txBody>
                    <a:bodyPr/>
                    <a:lstStyle/>
                    <a:p>
                      <a:r>
                        <a:rPr kumimoji="1" lang="en-US" altLang="ja-JP" dirty="0"/>
                        <a:t>System development</a:t>
                      </a:r>
                      <a:endParaRPr kumimoji="1" lang="ja-JP" altLang="en-US" dirty="0"/>
                    </a:p>
                  </a:txBody>
                  <a:tcPr/>
                </a:tc>
                <a:extLst>
                  <a:ext uri="{0D108BD9-81ED-4DB2-BD59-A6C34878D82A}">
                    <a16:rowId xmlns:a16="http://schemas.microsoft.com/office/drawing/2014/main" val="10000"/>
                  </a:ext>
                </a:extLst>
              </a:tr>
              <a:tr h="497375">
                <a:tc>
                  <a:txBody>
                    <a:bodyPr/>
                    <a:lstStyle/>
                    <a:p>
                      <a:r>
                        <a:rPr kumimoji="1" lang="en-US" altLang="ja-JP" sz="1400" dirty="0">
                          <a:solidFill>
                            <a:schemeClr val="tx1">
                              <a:lumMod val="75000"/>
                              <a:lumOff val="25000"/>
                            </a:schemeClr>
                          </a:solidFill>
                        </a:rPr>
                        <a:t>Setup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preparation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planning and design </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504056">
                <a:tc>
                  <a:txBody>
                    <a:bodyPr/>
                    <a:lstStyle/>
                    <a:p>
                      <a:r>
                        <a:rPr kumimoji="1" lang="en-US" altLang="ja-JP" sz="1400" dirty="0">
                          <a:solidFill>
                            <a:schemeClr val="tx1">
                              <a:lumMod val="75000"/>
                              <a:lumOff val="25000"/>
                            </a:schemeClr>
                          </a:solidFill>
                        </a:rPr>
                        <a:t>Process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Processing and operation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a:t>
                      </a:r>
                    </a:p>
                    <a:p>
                      <a:r>
                        <a:rPr kumimoji="1" lang="en-US" altLang="ja-JP" sz="1400" dirty="0">
                          <a:solidFill>
                            <a:schemeClr val="tx1">
                              <a:lumMod val="75000"/>
                              <a:lumOff val="25000"/>
                            </a:schemeClr>
                          </a:solidFill>
                        </a:rPr>
                        <a:t>implementation and delivery</a:t>
                      </a:r>
                    </a:p>
                  </a:txBody>
                  <a:tcPr/>
                </a:tc>
                <a:extLst>
                  <a:ext uri="{0D108BD9-81ED-4DB2-BD59-A6C34878D82A}">
                    <a16:rowId xmlns:a16="http://schemas.microsoft.com/office/drawing/2014/main" val="10002"/>
                  </a:ext>
                </a:extLst>
              </a:tr>
              <a:tr h="578662">
                <a:tc>
                  <a:txBody>
                    <a:bodyPr/>
                    <a:lstStyle/>
                    <a:p>
                      <a:r>
                        <a:rPr kumimoji="1" lang="en-US" altLang="ja-JP" sz="1400" dirty="0">
                          <a:solidFill>
                            <a:schemeClr val="tx1">
                              <a:lumMod val="75000"/>
                              <a:lumOff val="25000"/>
                            </a:schemeClr>
                          </a:solidFill>
                        </a:rPr>
                        <a:t>Queue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caused by resource restrictions</a:t>
                      </a:r>
                    </a:p>
                  </a:txBody>
                  <a:tcPr/>
                </a:tc>
                <a:tc>
                  <a:txBody>
                    <a:bodyPr/>
                    <a:lstStyle/>
                    <a:p>
                      <a:pPr algn="l"/>
                      <a:r>
                        <a:rPr kumimoji="1" lang="en-US" altLang="ja-JP" sz="1400" dirty="0">
                          <a:solidFill>
                            <a:schemeClr val="tx1">
                              <a:lumMod val="75000"/>
                              <a:lumOff val="25000"/>
                            </a:schemeClr>
                          </a:solidFill>
                        </a:rPr>
                        <a:t>Time during which a task is not handled as all team </a:t>
                      </a:r>
                    </a:p>
                    <a:p>
                      <a:pPr algn="l"/>
                      <a:r>
                        <a:rPr kumimoji="1" lang="en-US" altLang="ja-JP" sz="1400" dirty="0">
                          <a:solidFill>
                            <a:schemeClr val="tx1">
                              <a:lumMod val="75000"/>
                              <a:lumOff val="25000"/>
                            </a:schemeClr>
                          </a:solidFill>
                        </a:rPr>
                        <a:t>members are working</a:t>
                      </a:r>
                    </a:p>
                  </a:txBody>
                  <a:tcPr/>
                </a:tc>
                <a:extLst>
                  <a:ext uri="{0D108BD9-81ED-4DB2-BD59-A6C34878D82A}">
                    <a16:rowId xmlns:a16="http://schemas.microsoft.com/office/drawing/2014/main" val="10003"/>
                  </a:ext>
                </a:extLst>
              </a:tr>
              <a:tr h="770188">
                <a:tc>
                  <a:txBody>
                    <a:bodyPr/>
                    <a:lstStyle/>
                    <a:p>
                      <a:r>
                        <a:rPr kumimoji="1" lang="en-US" altLang="ja-JP" sz="1400" dirty="0">
                          <a:solidFill>
                            <a:schemeClr val="tx1">
                              <a:lumMod val="75000"/>
                              <a:lumOff val="25000"/>
                            </a:schemeClr>
                          </a:solidFill>
                        </a:rPr>
                        <a:t>Wait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for dependent tasks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Time spent waiting for dependent modules and delivery of items to be tested</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bl>
          </a:graphicData>
        </a:graphic>
      </p:graphicFrame>
      <p:sp>
        <p:nvSpPr>
          <p:cNvPr id="6" name="テキスト プレースホルダー 1"/>
          <p:cNvSpPr txBox="1">
            <a:spLocks/>
          </p:cNvSpPr>
          <p:nvPr/>
        </p:nvSpPr>
        <p:spPr>
          <a:xfrm>
            <a:off x="683741" y="2907524"/>
            <a:ext cx="5832475"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t>Lead time until market release = P + (S + Q + W)</a:t>
            </a:r>
            <a:endParaRPr lang="ja-JP" altLang="en-US" sz="1600" b="0" dirty="0"/>
          </a:p>
        </p:txBody>
      </p:sp>
    </p:spTree>
    <p:extLst>
      <p:ext uri="{BB962C8B-B14F-4D97-AF65-F5344CB8AC3E}">
        <p14:creationId xmlns:p14="http://schemas.microsoft.com/office/powerpoint/2010/main" val="2952447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2" cy="355758"/>
          </a:xfrm>
        </p:spPr>
        <p:txBody>
          <a:bodyPr/>
          <a:lstStyle/>
          <a:p>
            <a:r>
              <a:rPr lang="en-US" altLang="ja-JP" dirty="0"/>
              <a:t>Resource efficiency and flow efficiency</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79638" y="2338945"/>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rPr>
              <a:t>Low</a:t>
            </a:r>
            <a:endParaRPr lang="ja-JP" altLang="en-US" dirty="0">
              <a:solidFill>
                <a:schemeClr val="bg2"/>
              </a:solidFill>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rPr>
              <a:t>Flow efficiency</a:t>
            </a:r>
            <a:endParaRPr kumimoji="1" lang="ja-JP" altLang="en-US" sz="1400" dirty="0">
              <a:solidFill>
                <a:schemeClr val="bg2"/>
              </a:solidFill>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rPr>
              <a:t>Resource efficiency</a:t>
            </a:r>
            <a:endParaRPr kumimoji="1" lang="ja-JP" altLang="en-US" sz="1400" dirty="0">
              <a:solidFill>
                <a:schemeClr val="bg2"/>
              </a:solidFill>
            </a:endParaRPr>
          </a:p>
        </p:txBody>
      </p:sp>
      <p:sp>
        <p:nvSpPr>
          <p:cNvPr id="24" name="角丸四角形 23"/>
          <p:cNvSpPr/>
          <p:nvPr/>
        </p:nvSpPr>
        <p:spPr>
          <a:xfrm>
            <a:off x="1949297"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High operation rate</a:t>
            </a:r>
            <a:endParaRPr kumimoji="1" lang="ja-JP" altLang="en-US" sz="1200" dirty="0"/>
          </a:p>
        </p:txBody>
      </p:sp>
      <p:sp>
        <p:nvSpPr>
          <p:cNvPr id="27" name="角丸四角形 26"/>
          <p:cNvSpPr/>
          <p:nvPr/>
        </p:nvSpPr>
        <p:spPr>
          <a:xfrm>
            <a:off x="1949296" y="2555908"/>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Long lead time</a:t>
            </a:r>
            <a:endParaRPr kumimoji="1" lang="ja-JP" altLang="en-US" sz="1600" dirty="0"/>
          </a:p>
        </p:txBody>
      </p:sp>
      <p:sp>
        <p:nvSpPr>
          <p:cNvPr id="28" name="角丸四角形 27"/>
          <p:cNvSpPr/>
          <p:nvPr/>
        </p:nvSpPr>
        <p:spPr>
          <a:xfrm>
            <a:off x="5261664" y="408171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Short lead time</a:t>
            </a:r>
            <a:endParaRPr kumimoji="1" lang="ja-JP" altLang="en-US" sz="1600" dirty="0"/>
          </a:p>
        </p:txBody>
      </p:sp>
      <p:sp>
        <p:nvSpPr>
          <p:cNvPr id="29" name="角丸四角形 28"/>
          <p:cNvSpPr/>
          <p:nvPr/>
        </p:nvSpPr>
        <p:spPr>
          <a:xfrm>
            <a:off x="5261665" y="4838741"/>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Poor operation rate</a:t>
            </a:r>
            <a:endParaRPr kumimoji="1" lang="ja-JP" altLang="en-US" sz="1200" dirty="0"/>
          </a:p>
        </p:txBody>
      </p:sp>
      <p:sp>
        <p:nvSpPr>
          <p:cNvPr id="30" name="角丸四角形 29"/>
          <p:cNvSpPr/>
          <p:nvPr/>
        </p:nvSpPr>
        <p:spPr>
          <a:xfrm>
            <a:off x="1979207" y="4806444"/>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Poor operation rate</a:t>
            </a:r>
            <a:endParaRPr kumimoji="1" lang="ja-JP" altLang="en-US" sz="1200" dirty="0"/>
          </a:p>
        </p:txBody>
      </p:sp>
      <p:sp>
        <p:nvSpPr>
          <p:cNvPr id="31" name="角丸四角形 30"/>
          <p:cNvSpPr/>
          <p:nvPr/>
        </p:nvSpPr>
        <p:spPr>
          <a:xfrm>
            <a:off x="1979207" y="4044055"/>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Long lead time</a:t>
            </a:r>
            <a:endParaRPr kumimoji="1" lang="ja-JP" altLang="en-US" sz="1600" dirty="0"/>
          </a:p>
        </p:txBody>
      </p:sp>
      <p:sp>
        <p:nvSpPr>
          <p:cNvPr id="32" name="角丸四角形 31"/>
          <p:cNvSpPr/>
          <p:nvPr/>
        </p:nvSpPr>
        <p:spPr>
          <a:xfrm>
            <a:off x="5261665"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High operation rate</a:t>
            </a:r>
            <a:endParaRPr kumimoji="1" lang="ja-JP" altLang="en-US" sz="1200" dirty="0"/>
          </a:p>
        </p:txBody>
      </p:sp>
      <p:sp>
        <p:nvSpPr>
          <p:cNvPr id="35" name="角丸四角形 34"/>
          <p:cNvSpPr/>
          <p:nvPr/>
        </p:nvSpPr>
        <p:spPr>
          <a:xfrm>
            <a:off x="5261665" y="255590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Short lead time</a:t>
            </a:r>
            <a:endParaRPr kumimoji="1" lang="ja-JP" altLang="en-US" sz="1600" dirty="0"/>
          </a:p>
        </p:txBody>
      </p:sp>
    </p:spTree>
    <p:extLst>
      <p:ext uri="{BB962C8B-B14F-4D97-AF65-F5344CB8AC3E}">
        <p14:creationId xmlns:p14="http://schemas.microsoft.com/office/powerpoint/2010/main" val="4056317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60040"/>
          </a:xfrm>
        </p:spPr>
        <p:txBody>
          <a:bodyPr/>
          <a:lstStyle/>
          <a:p>
            <a:r>
              <a:rPr lang="en-US" altLang="ja-JP" dirty="0"/>
              <a:t>Resource efficiency and flow efficiency</a:t>
            </a:r>
            <a:endParaRPr kumimoji="1" lang="ja-JP" altLang="en-US" dirty="0"/>
          </a:p>
        </p:txBody>
      </p:sp>
      <p:sp>
        <p:nvSpPr>
          <p:cNvPr id="3" name="角丸四角形 2"/>
          <p:cNvSpPr/>
          <p:nvPr/>
        </p:nvSpPr>
        <p:spPr>
          <a:xfrm>
            <a:off x="21237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6" name="角丸四角形 35"/>
          <p:cNvSpPr/>
          <p:nvPr/>
        </p:nvSpPr>
        <p:spPr>
          <a:xfrm>
            <a:off x="3707904"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7" name="角丸四角形 36"/>
          <p:cNvSpPr/>
          <p:nvPr/>
        </p:nvSpPr>
        <p:spPr>
          <a:xfrm>
            <a:off x="500404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8" name="角丸四角形 37"/>
          <p:cNvSpPr/>
          <p:nvPr/>
        </p:nvSpPr>
        <p:spPr>
          <a:xfrm>
            <a:off x="6280548" y="1637806"/>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9" name="角丸四角形 38"/>
          <p:cNvSpPr/>
          <p:nvPr/>
        </p:nvSpPr>
        <p:spPr>
          <a:xfrm>
            <a:off x="75243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40" name="角丸四角形 39"/>
          <p:cNvSpPr/>
          <p:nvPr/>
        </p:nvSpPr>
        <p:spPr>
          <a:xfrm>
            <a:off x="323528" y="3861048"/>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kumimoji="1" lang="ja-JP" altLang="en-US" sz="1200" dirty="0"/>
          </a:p>
        </p:txBody>
      </p:sp>
      <p:sp>
        <p:nvSpPr>
          <p:cNvPr id="41" name="角丸四角形 40"/>
          <p:cNvSpPr/>
          <p:nvPr/>
        </p:nvSpPr>
        <p:spPr>
          <a:xfrm>
            <a:off x="1567427"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2" name="角丸四角形 41"/>
          <p:cNvSpPr/>
          <p:nvPr/>
        </p:nvSpPr>
        <p:spPr>
          <a:xfrm>
            <a:off x="2771800"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3" name="角丸四角形 42"/>
          <p:cNvSpPr/>
          <p:nvPr/>
        </p:nvSpPr>
        <p:spPr>
          <a:xfrm>
            <a:off x="3995936"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4" name="角丸四角形 43"/>
          <p:cNvSpPr/>
          <p:nvPr/>
        </p:nvSpPr>
        <p:spPr>
          <a:xfrm>
            <a:off x="5740488"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cxnSp>
        <p:nvCxnSpPr>
          <p:cNvPr id="5" name="直線矢印コネクタ 4"/>
          <p:cNvCxnSpPr>
            <a:stCxn id="3" idx="2"/>
            <a:endCxn id="40" idx="0"/>
          </p:cNvCxnSpPr>
          <p:nvPr/>
        </p:nvCxnSpPr>
        <p:spPr>
          <a:xfrm flipH="1">
            <a:off x="863588" y="2348880"/>
            <a:ext cx="1800200" cy="1512168"/>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3" idx="2"/>
          </p:cNvCxnSpPr>
          <p:nvPr/>
        </p:nvCxnSpPr>
        <p:spPr>
          <a:xfrm flipH="1">
            <a:off x="2107487" y="2348880"/>
            <a:ext cx="556301"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3" idx="2"/>
          </p:cNvCxnSpPr>
          <p:nvPr/>
        </p:nvCxnSpPr>
        <p:spPr>
          <a:xfrm>
            <a:off x="2663788" y="2348880"/>
            <a:ext cx="648072"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 idx="2"/>
            <a:endCxn id="43" idx="0"/>
          </p:cNvCxnSpPr>
          <p:nvPr/>
        </p:nvCxnSpPr>
        <p:spPr>
          <a:xfrm>
            <a:off x="2663788" y="2348880"/>
            <a:ext cx="1872208"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403648" y="2735632"/>
            <a:ext cx="2896679"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rPr>
              <a:t>Allocation to enable 100%	operation of one resource</a:t>
            </a:r>
          </a:p>
        </p:txBody>
      </p:sp>
      <p:cxnSp>
        <p:nvCxnSpPr>
          <p:cNvPr id="48" name="直線矢印コネクタ 47"/>
          <p:cNvCxnSpPr>
            <a:stCxn id="36" idx="2"/>
            <a:endCxn id="44" idx="0"/>
          </p:cNvCxnSpPr>
          <p:nvPr/>
        </p:nvCxnSpPr>
        <p:spPr>
          <a:xfrm>
            <a:off x="4247964" y="2348880"/>
            <a:ext cx="2032584"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7" idx="2"/>
            <a:endCxn id="44" idx="0"/>
          </p:cNvCxnSpPr>
          <p:nvPr/>
        </p:nvCxnSpPr>
        <p:spPr>
          <a:xfrm>
            <a:off x="5544108" y="2348880"/>
            <a:ext cx="7364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38" idx="2"/>
            <a:endCxn id="44" idx="0"/>
          </p:cNvCxnSpPr>
          <p:nvPr/>
        </p:nvCxnSpPr>
        <p:spPr>
          <a:xfrm flipH="1">
            <a:off x="6280548" y="2357886"/>
            <a:ext cx="540060" cy="1499944"/>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2"/>
            <a:endCxn id="44" idx="0"/>
          </p:cNvCxnSpPr>
          <p:nvPr/>
        </p:nvCxnSpPr>
        <p:spPr>
          <a:xfrm flipH="1">
            <a:off x="6280548" y="2348880"/>
            <a:ext cx="17838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716016" y="2735632"/>
            <a:ext cx="3348372"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rPr>
              <a:t>Maximizing resources to get the most	out of flow units</a:t>
            </a:r>
          </a:p>
        </p:txBody>
      </p:sp>
      <p:sp>
        <p:nvSpPr>
          <p:cNvPr id="61" name="テキスト プレースホルダー 1"/>
          <p:cNvSpPr txBox="1">
            <a:spLocks/>
          </p:cNvSpPr>
          <p:nvPr/>
        </p:nvSpPr>
        <p:spPr>
          <a:xfrm>
            <a:off x="5233641"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t>e.g. pair programming</a:t>
            </a:r>
            <a:endParaRPr lang="ja-JP" altLang="en-US" sz="1800" dirty="0"/>
          </a:p>
        </p:txBody>
      </p:sp>
      <p:sp>
        <p:nvSpPr>
          <p:cNvPr id="62" name="テキスト プレースホルダー 1"/>
          <p:cNvSpPr txBox="1">
            <a:spLocks/>
          </p:cNvSpPr>
          <p:nvPr/>
        </p:nvSpPr>
        <p:spPr>
          <a:xfrm>
            <a:off x="1339820"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t>e.g. multitasking</a:t>
            </a:r>
            <a:endParaRPr lang="ja-JP" altLang="en-US" sz="1800" dirty="0"/>
          </a:p>
        </p:txBody>
      </p:sp>
    </p:spTree>
    <p:extLst>
      <p:ext uri="{BB962C8B-B14F-4D97-AF65-F5344CB8AC3E}">
        <p14:creationId xmlns:p14="http://schemas.microsoft.com/office/powerpoint/2010/main" val="647612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500189" cy="355754"/>
          </a:xfrm>
        </p:spPr>
        <p:txBody>
          <a:bodyPr/>
          <a:lstStyle/>
          <a:p>
            <a:r>
              <a:rPr lang="en-US" altLang="ja-JP" dirty="0"/>
              <a:t>Resource efficiency and flow efficiency</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95367" y="2338945"/>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rPr>
              <a:t>Flow efficiency</a:t>
            </a:r>
            <a:endParaRPr kumimoji="1" lang="ja-JP" altLang="en-US" sz="1400" dirty="0">
              <a:solidFill>
                <a:schemeClr val="bg2"/>
              </a:solidFill>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rPr>
              <a:t>Resource efficiency</a:t>
            </a:r>
            <a:endParaRPr kumimoji="1" lang="ja-JP" altLang="en-US" sz="1400" dirty="0">
              <a:solidFill>
                <a:schemeClr val="bg2"/>
              </a:solidFill>
            </a:endParaRPr>
          </a:p>
        </p:txBody>
      </p:sp>
      <p:sp>
        <p:nvSpPr>
          <p:cNvPr id="26" name="円/楕円 25"/>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Lean</a:t>
            </a:r>
            <a:endParaRPr kumimoji="1" lang="ja-JP" altLang="en-US" b="1" dirty="0"/>
          </a:p>
        </p:txBody>
      </p:sp>
      <p:sp>
        <p:nvSpPr>
          <p:cNvPr id="33" name="円/楕円 32"/>
          <p:cNvSpPr/>
          <p:nvPr/>
        </p:nvSpPr>
        <p:spPr>
          <a:xfrm>
            <a:off x="4572000" y="2455920"/>
            <a:ext cx="2234192" cy="22341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Scrum</a:t>
            </a:r>
            <a:endParaRPr kumimoji="1" lang="ja-JP" altLang="en-US" b="1" dirty="0"/>
          </a:p>
        </p:txBody>
      </p:sp>
      <p:sp>
        <p:nvSpPr>
          <p:cNvPr id="34" name="円/楕円 33"/>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Water</a:t>
            </a:r>
          </a:p>
          <a:p>
            <a:pPr algn="ctr"/>
            <a:r>
              <a:rPr lang="en-US" altLang="ja-JP" b="1" dirty="0"/>
              <a:t>Fall</a:t>
            </a:r>
            <a:endParaRPr kumimoji="1" lang="ja-JP" altLang="en-US" b="1" dirty="0"/>
          </a:p>
        </p:txBody>
      </p:sp>
      <p:sp>
        <p:nvSpPr>
          <p:cNvPr id="36" name="円/楕円 35"/>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Chaos</a:t>
            </a:r>
            <a:endParaRPr kumimoji="1" lang="ja-JP" altLang="en-US" b="1" dirty="0"/>
          </a:p>
        </p:txBody>
      </p:sp>
    </p:spTree>
    <p:extLst>
      <p:ext uri="{BB962C8B-B14F-4D97-AF65-F5344CB8AC3E}">
        <p14:creationId xmlns:p14="http://schemas.microsoft.com/office/powerpoint/2010/main" val="11129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652319" cy="360040"/>
          </a:xfrm>
        </p:spPr>
        <p:txBody>
          <a:bodyPr/>
          <a:lstStyle/>
          <a:p>
            <a:r>
              <a:rPr lang="en-US" altLang="ja-JP" dirty="0"/>
              <a:t>Manifesto for Agile Software Development</a:t>
            </a:r>
            <a:endParaRPr lang="ja-JP" altLang="en-US" dirty="0"/>
          </a:p>
        </p:txBody>
      </p:sp>
      <p:sp>
        <p:nvSpPr>
          <p:cNvPr id="4" name="正方形/長方形 3"/>
          <p:cNvSpPr/>
          <p:nvPr/>
        </p:nvSpPr>
        <p:spPr>
          <a:xfrm>
            <a:off x="1332247" y="1484784"/>
            <a:ext cx="6552728" cy="3323987"/>
          </a:xfrm>
          <a:prstGeom prst="rect">
            <a:avLst/>
          </a:prstGeom>
        </p:spPr>
        <p:txBody>
          <a:bodyPr wrap="square">
            <a:spAutoFit/>
          </a:bodyPr>
          <a:lstStyle/>
          <a:p>
            <a:r>
              <a:rPr lang="en-US" altLang="ja-JP" sz="1400" dirty="0">
                <a:solidFill>
                  <a:schemeClr val="tx1">
                    <a:lumMod val="75000"/>
                    <a:lumOff val="25000"/>
                  </a:schemeClr>
                </a:solidFill>
                <a:latin typeface="+mj-ea"/>
                <a:ea typeface="+mj-ea"/>
              </a:rPr>
              <a:t>In </a:t>
            </a:r>
            <a:r>
              <a:rPr lang="en-US" altLang="ja-JP" sz="1400" b="1" dirty="0">
                <a:solidFill>
                  <a:schemeClr val="tx1">
                    <a:lumMod val="75000"/>
                    <a:lumOff val="25000"/>
                  </a:schemeClr>
                </a:solidFill>
                <a:latin typeface="+mj-ea"/>
                <a:ea typeface="+mj-ea"/>
              </a:rPr>
              <a:t>2001</a:t>
            </a:r>
            <a:r>
              <a:rPr lang="en-US" altLang="ja-JP" sz="1400" dirty="0">
                <a:solidFill>
                  <a:schemeClr val="tx1">
                    <a:lumMod val="75000"/>
                    <a:lumOff val="25000"/>
                  </a:schemeClr>
                </a:solidFill>
                <a:latin typeface="+mj-ea"/>
                <a:ea typeface="+mj-ea"/>
              </a:rPr>
              <a:t>, 17 prominent figures in what was then known as lightweight software development came together to integrate their areas of focus and document the result.</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The six who are best known in Japan are: </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	Kent Beck (creator of XP and JUnit)</a:t>
            </a:r>
          </a:p>
          <a:p>
            <a:r>
              <a:rPr lang="en-US" altLang="ja-JP" sz="1400" dirty="0">
                <a:solidFill>
                  <a:schemeClr val="tx1">
                    <a:lumMod val="75000"/>
                    <a:lumOff val="25000"/>
                  </a:schemeClr>
                </a:solidFill>
                <a:latin typeface="+mj-ea"/>
                <a:ea typeface="+mj-ea"/>
              </a:rPr>
              <a:t>•	Martin Fowler (writer of PoEAA, coined the term “microservice”)</a:t>
            </a:r>
          </a:p>
          <a:p>
            <a:r>
              <a:rPr lang="en-US" altLang="ja-JP" sz="1400" dirty="0">
                <a:solidFill>
                  <a:schemeClr val="tx1">
                    <a:lumMod val="75000"/>
                    <a:lumOff val="25000"/>
                  </a:schemeClr>
                </a:solidFill>
                <a:latin typeface="+mj-ea"/>
                <a:ea typeface="+mj-ea"/>
              </a:rPr>
              <a:t>•	Dave Thomas (author of books such as The Pragmatic Programmer.)</a:t>
            </a:r>
          </a:p>
          <a:p>
            <a:r>
              <a:rPr lang="en-US" altLang="ja-JP" sz="1400" dirty="0">
                <a:solidFill>
                  <a:schemeClr val="tx1">
                    <a:lumMod val="75000"/>
                    <a:lumOff val="25000"/>
                  </a:schemeClr>
                </a:solidFill>
                <a:latin typeface="+mj-ea"/>
                <a:ea typeface="+mj-ea"/>
              </a:rPr>
              <a:t>•	Robert C. Martin (Author of Clean Code, Clean Coder, etc. “Uncle Bob”.)</a:t>
            </a:r>
          </a:p>
          <a:p>
            <a:r>
              <a:rPr lang="en-US" altLang="ja-JP" sz="1400" dirty="0">
                <a:solidFill>
                  <a:schemeClr val="tx1">
                    <a:lumMod val="75000"/>
                    <a:lumOff val="25000"/>
                  </a:schemeClr>
                </a:solidFill>
                <a:latin typeface="+mj-ea"/>
                <a:ea typeface="+mj-ea"/>
              </a:rPr>
              <a:t>•	Ken </a:t>
            </a:r>
            <a:r>
              <a:rPr lang="en-US" altLang="ja-JP" sz="1400" dirty="0" err="1">
                <a:solidFill>
                  <a:schemeClr val="tx1">
                    <a:lumMod val="75000"/>
                    <a:lumOff val="25000"/>
                  </a:schemeClr>
                </a:solidFill>
                <a:latin typeface="+mj-ea"/>
                <a:ea typeface="+mj-ea"/>
              </a:rPr>
              <a:t>Schwaber</a:t>
            </a:r>
            <a:r>
              <a:rPr lang="en-US" altLang="ja-JP" sz="1400" dirty="0">
                <a:solidFill>
                  <a:schemeClr val="tx1">
                    <a:lumMod val="75000"/>
                    <a:lumOff val="25000"/>
                  </a:schemeClr>
                </a:solidFill>
                <a:latin typeface="+mj-ea"/>
                <a:ea typeface="+mj-ea"/>
              </a:rPr>
              <a:t> (creator of Scrum)</a:t>
            </a:r>
          </a:p>
          <a:p>
            <a:r>
              <a:rPr lang="en-US" altLang="ja-JP" sz="1400" dirty="0">
                <a:solidFill>
                  <a:schemeClr val="tx1">
                    <a:lumMod val="75000"/>
                    <a:lumOff val="25000"/>
                  </a:schemeClr>
                </a:solidFill>
                <a:latin typeface="+mj-ea"/>
                <a:ea typeface="+mj-ea"/>
              </a:rPr>
              <a:t>•	Jeff Sutherland (creator of Scrum)</a:t>
            </a:r>
          </a:p>
          <a:p>
            <a:pPr marL="285750" indent="-285750">
              <a:buFont typeface="Arial" panose="020B0604020202020204" pitchFamily="34" charset="0"/>
              <a:buChar char="•"/>
            </a:pPr>
            <a:endParaRPr lang="en-US" altLang="ja-JP" sz="14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26078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292279" cy="360040"/>
          </a:xfrm>
        </p:spPr>
        <p:txBody>
          <a:bodyPr/>
          <a:lstStyle/>
          <a:p>
            <a:r>
              <a:rPr lang="en-US" altLang="ja-JP" dirty="0"/>
              <a:t>Scrum is not suited to large-scale projects </a:t>
            </a:r>
            <a:endParaRPr kumimoji="1" lang="ja-JP" altLang="en-US" dirty="0"/>
          </a:p>
        </p:txBody>
      </p:sp>
      <p:sp>
        <p:nvSpPr>
          <p:cNvPr id="2" name="テキスト ボックス 1"/>
          <p:cNvSpPr txBox="1"/>
          <p:nvPr/>
        </p:nvSpPr>
        <p:spPr>
          <a:xfrm>
            <a:off x="5292080" y="1166333"/>
            <a:ext cx="3600400" cy="1569660"/>
          </a:xfrm>
          <a:prstGeom prst="rect">
            <a:avLst/>
          </a:prstGeom>
          <a:noFill/>
        </p:spPr>
        <p:txBody>
          <a:bodyPr wrap="square" rtlCol="0">
            <a:spAutoFit/>
          </a:bodyPr>
          <a:lstStyle/>
          <a:p>
            <a:r>
              <a:rPr lang="en-US" altLang="ja-JP" sz="1200" dirty="0">
                <a:solidFill>
                  <a:schemeClr val="tx1">
                    <a:lumMod val="75000"/>
                    <a:lumOff val="25000"/>
                  </a:schemeClr>
                </a:solidFill>
              </a:rPr>
              <a:t>Suited to development in teams of 2-8 </a:t>
            </a:r>
          </a:p>
          <a:p>
            <a:r>
              <a:rPr lang="en-US" altLang="ja-JP" sz="1200" dirty="0">
                <a:solidFill>
                  <a:schemeClr val="tx1">
                    <a:lumMod val="75000"/>
                    <a:lumOff val="25000"/>
                  </a:schemeClr>
                </a:solidFill>
              </a:rPr>
              <a:t>One scrum master can manage 1-3 teams</a:t>
            </a:r>
          </a:p>
          <a:p>
            <a:r>
              <a:rPr lang="en-US" altLang="ja-JP" sz="1200" dirty="0">
                <a:solidFill>
                  <a:schemeClr val="tx1">
                    <a:lumMod val="75000"/>
                    <a:lumOff val="25000"/>
                  </a:schemeClr>
                </a:solidFill>
              </a:rPr>
              <a:t>One product backlog and one product owner per product</a:t>
            </a:r>
          </a:p>
          <a:p>
            <a:r>
              <a:rPr lang="en-US" altLang="ja-JP" sz="1200" dirty="0">
                <a:solidFill>
                  <a:schemeClr val="tx1">
                    <a:lumMod val="75000"/>
                    <a:lumOff val="25000"/>
                  </a:schemeClr>
                </a:solidFill>
              </a:rPr>
              <a:t>Same sprint cycle for each team </a:t>
            </a:r>
          </a:p>
          <a:p>
            <a:endParaRPr lang="en-US" altLang="ja-JP" sz="1200" dirty="0">
              <a:solidFill>
                <a:schemeClr val="tx1">
                  <a:lumMod val="75000"/>
                  <a:lumOff val="25000"/>
                </a:schemeClr>
              </a:solidFill>
            </a:endParaRPr>
          </a:p>
          <a:p>
            <a:r>
              <a:rPr lang="en-US" altLang="ja-JP" sz="1200" dirty="0">
                <a:solidFill>
                  <a:schemeClr val="tx1">
                    <a:lumMod val="75000"/>
                    <a:lumOff val="25000"/>
                  </a:schemeClr>
                </a:solidFill>
              </a:rPr>
              <a:t>The </a:t>
            </a:r>
            <a:r>
              <a:rPr lang="en-US" altLang="ja-JP" sz="1200" dirty="0" err="1">
                <a:solidFill>
                  <a:schemeClr val="tx1">
                    <a:lumMod val="75000"/>
                    <a:lumOff val="25000"/>
                  </a:schemeClr>
                </a:solidFill>
              </a:rPr>
              <a:t>LeSS</a:t>
            </a:r>
            <a:r>
              <a:rPr lang="en-US" altLang="ja-JP" sz="1200" dirty="0">
                <a:solidFill>
                  <a:schemeClr val="tx1">
                    <a:lumMod val="75000"/>
                    <a:lumOff val="25000"/>
                  </a:schemeClr>
                </a:solidFill>
              </a:rPr>
              <a:t> Huge framework can be used for</a:t>
            </a:r>
          </a:p>
          <a:p>
            <a:r>
              <a:rPr lang="en-US" altLang="ja-JP" sz="1200" dirty="0">
                <a:solidFill>
                  <a:schemeClr val="tx1">
                    <a:lumMod val="75000"/>
                    <a:lumOff val="25000"/>
                  </a:schemeClr>
                </a:solidFill>
              </a:rPr>
              <a:t>teams with more than 8 members</a:t>
            </a:r>
          </a:p>
        </p:txBody>
      </p:sp>
      <p:sp>
        <p:nvSpPr>
          <p:cNvPr id="7" name="テキスト ボックス 6"/>
          <p:cNvSpPr txBox="1"/>
          <p:nvPr/>
        </p:nvSpPr>
        <p:spPr>
          <a:xfrm>
            <a:off x="592089" y="4005064"/>
            <a:ext cx="3820003" cy="1015663"/>
          </a:xfrm>
          <a:prstGeom prst="rect">
            <a:avLst/>
          </a:prstGeom>
          <a:noFill/>
        </p:spPr>
        <p:txBody>
          <a:bodyPr wrap="square" rtlCol="0">
            <a:spAutoFit/>
          </a:bodyPr>
          <a:lstStyle/>
          <a:p>
            <a:r>
              <a:rPr lang="en-US" altLang="ja-JP" sz="1200" dirty="0">
                <a:solidFill>
                  <a:schemeClr val="tx1">
                    <a:lumMod val="75000"/>
                    <a:lumOff val="25000"/>
                  </a:schemeClr>
                </a:solidFill>
              </a:rPr>
              <a:t>This is used for agile frameworks at a </a:t>
            </a:r>
          </a:p>
          <a:p>
            <a:r>
              <a:rPr lang="en-US" altLang="ja-JP" sz="1200" dirty="0">
                <a:solidFill>
                  <a:schemeClr val="tx1">
                    <a:lumMod val="75000"/>
                    <a:lumOff val="25000"/>
                  </a:schemeClr>
                </a:solidFill>
              </a:rPr>
              <a:t>company level.</a:t>
            </a:r>
          </a:p>
          <a:p>
            <a:r>
              <a:rPr lang="en-US" altLang="ja-JP" sz="1200" dirty="0">
                <a:solidFill>
                  <a:schemeClr val="tx1">
                    <a:lumMod val="75000"/>
                    <a:lumOff val="25000"/>
                  </a:schemeClr>
                </a:solidFill>
              </a:rPr>
              <a:t>Retrospectives are held in 8- to 12-week cycles.</a:t>
            </a:r>
          </a:p>
          <a:p>
            <a:r>
              <a:rPr lang="en-US" altLang="ja-JP" sz="1200" dirty="0">
                <a:solidFill>
                  <a:schemeClr val="tx1">
                    <a:lumMod val="75000"/>
                    <a:lumOff val="25000"/>
                  </a:schemeClr>
                </a:solidFill>
              </a:rPr>
              <a:t>There are 5-15 teams (50-125 people) for each</a:t>
            </a:r>
          </a:p>
          <a:p>
            <a:r>
              <a:rPr lang="en-US" altLang="ja-JP" sz="1200" dirty="0">
                <a:solidFill>
                  <a:schemeClr val="tx1">
                    <a:lumMod val="75000"/>
                    <a:lumOff val="25000"/>
                  </a:schemeClr>
                </a:solidFill>
              </a:rPr>
              <a:t>release. </a:t>
            </a:r>
            <a:endParaRPr lang="en-US" altLang="ja-JP" sz="1400" dirty="0">
              <a:solidFill>
                <a:schemeClr val="tx1">
                  <a:lumMod val="75000"/>
                  <a:lumOff val="2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68" y="3789040"/>
            <a:ext cx="4677212" cy="288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5046093" y="6495147"/>
            <a:ext cx="3440492" cy="246221"/>
          </a:xfrm>
          <a:prstGeom prst="rect">
            <a:avLst/>
          </a:prstGeom>
        </p:spPr>
        <p:txBody>
          <a:bodyPr wrap="square">
            <a:spAutoFit/>
          </a:bodyPr>
          <a:lstStyle/>
          <a:p>
            <a:r>
              <a:rPr lang="en-US" altLang="ja-JP" sz="1000" dirty="0">
                <a:solidFill>
                  <a:schemeClr val="accent5"/>
                </a:solidFill>
              </a:rPr>
              <a:t>http://www.scaledagileframework.com/</a:t>
            </a:r>
            <a:endParaRPr lang="ja-JP" altLang="en-US" sz="1000" dirty="0">
              <a:solidFill>
                <a:schemeClr val="accent5"/>
              </a:solidFill>
            </a:endParaRPr>
          </a:p>
        </p:txBody>
      </p:sp>
      <p:sp>
        <p:nvSpPr>
          <p:cNvPr id="10" name="正方形/長方形 9"/>
          <p:cNvSpPr/>
          <p:nvPr/>
        </p:nvSpPr>
        <p:spPr>
          <a:xfrm>
            <a:off x="971600" y="3470811"/>
            <a:ext cx="3440492" cy="246221"/>
          </a:xfrm>
          <a:prstGeom prst="rect">
            <a:avLst/>
          </a:prstGeom>
        </p:spPr>
        <p:txBody>
          <a:bodyPr wrap="square">
            <a:spAutoFit/>
          </a:bodyPr>
          <a:lstStyle/>
          <a:p>
            <a:r>
              <a:rPr lang="en-US" altLang="ja-JP" sz="1000" dirty="0">
                <a:solidFill>
                  <a:schemeClr val="accent5"/>
                </a:solidFill>
              </a:rPr>
              <a:t>https://less.works/less/homepage?preferred_lang=en</a:t>
            </a:r>
            <a:endParaRPr lang="ja-JP" altLang="en-US" sz="1000" dirty="0">
              <a:solidFill>
                <a:schemeClr val="accent5"/>
              </a:solidFill>
            </a:endParaRPr>
          </a:p>
        </p:txBody>
      </p:sp>
      <p:pic>
        <p:nvPicPr>
          <p:cNvPr id="8" name="図 7" descr="ダイアグラム&#10;&#10;自動的に生成された説明">
            <a:extLst>
              <a:ext uri="{FF2B5EF4-FFF2-40B4-BE49-F238E27FC236}">
                <a16:creationId xmlns:a16="http://schemas.microsoft.com/office/drawing/2014/main" id="{9F2E69AD-14FC-4A28-835A-106964B5B100}"/>
              </a:ext>
            </a:extLst>
          </p:cNvPr>
          <p:cNvPicPr>
            <a:picLocks noChangeAspect="1"/>
          </p:cNvPicPr>
          <p:nvPr/>
        </p:nvPicPr>
        <p:blipFill>
          <a:blip r:embed="rId3"/>
          <a:stretch>
            <a:fillRect/>
          </a:stretch>
        </p:blipFill>
        <p:spPr>
          <a:xfrm>
            <a:off x="720080" y="1184811"/>
            <a:ext cx="4572000" cy="2286000"/>
          </a:xfrm>
          <a:prstGeom prst="rect">
            <a:avLst/>
          </a:prstGeom>
        </p:spPr>
      </p:pic>
    </p:spTree>
    <p:extLst>
      <p:ext uri="{BB962C8B-B14F-4D97-AF65-F5344CB8AC3E}">
        <p14:creationId xmlns:p14="http://schemas.microsoft.com/office/powerpoint/2010/main" val="1030055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76255" cy="360040"/>
          </a:xfrm>
        </p:spPr>
        <p:txBody>
          <a:bodyPr/>
          <a:lstStyle/>
          <a:p>
            <a:r>
              <a:rPr lang="en-US" altLang="ja-JP" dirty="0"/>
              <a:t>Documents are not created in Scrum</a:t>
            </a:r>
            <a:endParaRPr kumimoji="1" lang="ja-JP" altLang="en-US" dirty="0"/>
          </a:p>
        </p:txBody>
      </p:sp>
      <p:sp>
        <p:nvSpPr>
          <p:cNvPr id="4" name="テキスト ボックス 3"/>
          <p:cNvSpPr txBox="1"/>
          <p:nvPr/>
        </p:nvSpPr>
        <p:spPr>
          <a:xfrm>
            <a:off x="868299" y="1340768"/>
            <a:ext cx="7520125" cy="646331"/>
          </a:xfrm>
          <a:prstGeom prst="rect">
            <a:avLst/>
          </a:prstGeom>
          <a:noFill/>
        </p:spPr>
        <p:txBody>
          <a:bodyPr wrap="square" rtlCol="0">
            <a:spAutoFit/>
          </a:bodyPr>
          <a:lstStyle/>
          <a:p>
            <a:r>
              <a:rPr lang="en-US" altLang="ja-JP" dirty="0">
                <a:solidFill>
                  <a:schemeClr val="tx1">
                    <a:lumMod val="75000"/>
                    <a:lumOff val="25000"/>
                  </a:schemeClr>
                </a:solidFill>
              </a:rPr>
              <a:t>Scrum values working software over comprehensive documentation, although the necessary documents are, of course, created.</a:t>
            </a:r>
          </a:p>
        </p:txBody>
      </p:sp>
      <p:sp>
        <p:nvSpPr>
          <p:cNvPr id="5" name="正方形/長方形 4"/>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http://agilemanifesto.org/iso/en/manifesto.html</a:t>
            </a:r>
            <a:endParaRPr lang="ja-JP" altLang="en-US" sz="1000" dirty="0">
              <a:solidFill>
                <a:schemeClr val="accent5"/>
              </a:solidFill>
              <a:latin typeface="+mj-ea"/>
              <a:ea typeface="+mj-ea"/>
            </a:endParaRPr>
          </a:p>
        </p:txBody>
      </p:sp>
      <p:pic>
        <p:nvPicPr>
          <p:cNvPr id="2" name="図 1">
            <a:extLst>
              <a:ext uri="{FF2B5EF4-FFF2-40B4-BE49-F238E27FC236}">
                <a16:creationId xmlns:a16="http://schemas.microsoft.com/office/drawing/2014/main" id="{2E7FD740-8415-4B76-A482-47AB0929A0E0}"/>
              </a:ext>
            </a:extLst>
          </p:cNvPr>
          <p:cNvPicPr>
            <a:picLocks noChangeAspect="1"/>
          </p:cNvPicPr>
          <p:nvPr/>
        </p:nvPicPr>
        <p:blipFill>
          <a:blip r:embed="rId2"/>
          <a:stretch>
            <a:fillRect/>
          </a:stretch>
        </p:blipFill>
        <p:spPr>
          <a:xfrm>
            <a:off x="1089228" y="2104631"/>
            <a:ext cx="6677025" cy="2314575"/>
          </a:xfrm>
          <a:prstGeom prst="rect">
            <a:avLst/>
          </a:prstGeom>
        </p:spPr>
      </p:pic>
    </p:spTree>
    <p:extLst>
      <p:ext uri="{BB962C8B-B14F-4D97-AF65-F5344CB8AC3E}">
        <p14:creationId xmlns:p14="http://schemas.microsoft.com/office/powerpoint/2010/main" val="2433537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520125" cy="360040"/>
          </a:xfrm>
        </p:spPr>
        <p:txBody>
          <a:bodyPr/>
          <a:lstStyle/>
          <a:p>
            <a:r>
              <a:rPr lang="en-US" altLang="ja-JP" dirty="0"/>
              <a:t>Scrum produces lower quality than waterfall</a:t>
            </a:r>
            <a:endParaRPr kumimoji="1" lang="ja-JP" altLang="en-US" dirty="0"/>
          </a:p>
        </p:txBody>
      </p:sp>
      <p:sp>
        <p:nvSpPr>
          <p:cNvPr id="4" name="テキスト ボックス 3"/>
          <p:cNvSpPr txBox="1"/>
          <p:nvPr/>
        </p:nvSpPr>
        <p:spPr>
          <a:xfrm>
            <a:off x="755576" y="1326869"/>
            <a:ext cx="7520125" cy="646331"/>
          </a:xfrm>
          <a:prstGeom prst="rect">
            <a:avLst/>
          </a:prstGeom>
          <a:noFill/>
        </p:spPr>
        <p:txBody>
          <a:bodyPr wrap="square" rtlCol="0">
            <a:spAutoFit/>
          </a:bodyPr>
          <a:lstStyle/>
          <a:p>
            <a:r>
              <a:rPr lang="en-US" altLang="ja-JP" dirty="0">
                <a:solidFill>
                  <a:schemeClr val="tx1">
                    <a:lumMod val="75000"/>
                    <a:lumOff val="25000"/>
                  </a:schemeClr>
                </a:solidFill>
              </a:rPr>
              <a:t>The test types and test cases are the same, regardless of the development process, so there is no difference in the basic quality. </a:t>
            </a:r>
          </a:p>
        </p:txBody>
      </p:sp>
      <p:pic>
        <p:nvPicPr>
          <p:cNvPr id="2" name="図 1">
            <a:extLst>
              <a:ext uri="{FF2B5EF4-FFF2-40B4-BE49-F238E27FC236}">
                <a16:creationId xmlns:a16="http://schemas.microsoft.com/office/drawing/2014/main" id="{08E7BAC0-1970-4EC0-9904-A7DAC63C9EDB}"/>
              </a:ext>
            </a:extLst>
          </p:cNvPr>
          <p:cNvPicPr>
            <a:picLocks noChangeAspect="1"/>
          </p:cNvPicPr>
          <p:nvPr/>
        </p:nvPicPr>
        <p:blipFill>
          <a:blip r:embed="rId2"/>
          <a:stretch>
            <a:fillRect/>
          </a:stretch>
        </p:blipFill>
        <p:spPr>
          <a:xfrm>
            <a:off x="971600" y="2131577"/>
            <a:ext cx="6835140" cy="4381500"/>
          </a:xfrm>
          <a:prstGeom prst="rect">
            <a:avLst/>
          </a:prstGeom>
        </p:spPr>
      </p:pic>
    </p:spTree>
    <p:extLst>
      <p:ext uri="{BB962C8B-B14F-4D97-AF65-F5344CB8AC3E}">
        <p14:creationId xmlns:p14="http://schemas.microsoft.com/office/powerpoint/2010/main" val="2103646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a:t>Appendix</a:t>
            </a:r>
            <a:endParaRPr kumimoji="1" lang="ja-JP" altLang="en-US" dirty="0"/>
          </a:p>
        </p:txBody>
      </p:sp>
    </p:spTree>
    <p:extLst>
      <p:ext uri="{BB962C8B-B14F-4D97-AF65-F5344CB8AC3E}">
        <p14:creationId xmlns:p14="http://schemas.microsoft.com/office/powerpoint/2010/main" val="309850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7" y="1300317"/>
            <a:ext cx="5204047" cy="44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Reasons for adopting agile</a:t>
            </a:r>
            <a:endParaRPr kumimoji="1" lang="ja-JP" altLang="en-US" dirty="0"/>
          </a:p>
        </p:txBody>
      </p:sp>
      <p:sp>
        <p:nvSpPr>
          <p:cNvPr id="11" name="テキスト ボックス 10"/>
          <p:cNvSpPr txBox="1"/>
          <p:nvPr/>
        </p:nvSpPr>
        <p:spPr>
          <a:xfrm>
            <a:off x="4680012" y="1300317"/>
            <a:ext cx="4140460" cy="276999"/>
          </a:xfrm>
          <a:prstGeom prst="rect">
            <a:avLst/>
          </a:prstGeom>
          <a:noFill/>
        </p:spPr>
        <p:txBody>
          <a:bodyPr wrap="square" rtlCol="0">
            <a:spAutoFit/>
          </a:bodyPr>
          <a:lstStyle/>
          <a:p>
            <a:r>
              <a:rPr lang="en-US" altLang="ja-JP" sz="1200" dirty="0">
                <a:solidFill>
                  <a:schemeClr val="tx1">
                    <a:lumMod val="75000"/>
                    <a:lumOff val="25000"/>
                  </a:schemeClr>
                </a:solidFill>
              </a:rPr>
              <a:t>To focus more on accelerating software delivery.</a:t>
            </a: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1428378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056" y="1268760"/>
            <a:ext cx="55274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Benefits of adopting agile</a:t>
            </a:r>
            <a:endParaRPr kumimoji="1" lang="ja-JP" altLang="en-US" dirty="0"/>
          </a:p>
        </p:txBody>
      </p:sp>
      <p:sp>
        <p:nvSpPr>
          <p:cNvPr id="14" name="テキスト ボックス 13"/>
          <p:cNvSpPr txBox="1"/>
          <p:nvPr/>
        </p:nvSpPr>
        <p:spPr>
          <a:xfrm>
            <a:off x="251520" y="5085928"/>
            <a:ext cx="3645693" cy="830997"/>
          </a:xfrm>
          <a:prstGeom prst="rect">
            <a:avLst/>
          </a:prstGeom>
          <a:noFill/>
        </p:spPr>
        <p:txBody>
          <a:bodyPr wrap="square" rtlCol="0">
            <a:spAutoFit/>
          </a:bodyPr>
          <a:lstStyle/>
          <a:p>
            <a:r>
              <a:rPr lang="en-US" altLang="ja-JP" sz="1600" dirty="0">
                <a:solidFill>
                  <a:schemeClr val="tx1">
                    <a:lumMod val="75000"/>
                    <a:lumOff val="25000"/>
                  </a:schemeClr>
                </a:solidFill>
              </a:rPr>
              <a:t>An unexpectedly small number of</a:t>
            </a:r>
          </a:p>
          <a:p>
            <a:r>
              <a:rPr lang="en-US" altLang="ja-JP" sz="1600" dirty="0">
                <a:solidFill>
                  <a:schemeClr val="tx1">
                    <a:lumMod val="75000"/>
                    <a:lumOff val="25000"/>
                  </a:schemeClr>
                </a:solidFill>
              </a:rPr>
              <a:t>respondents cited project cost </a:t>
            </a:r>
          </a:p>
          <a:p>
            <a:r>
              <a:rPr lang="en-US" altLang="ja-JP" sz="1600" dirty="0">
                <a:solidFill>
                  <a:schemeClr val="tx1">
                    <a:lumMod val="75000"/>
                    <a:lumOff val="25000"/>
                  </a:schemeClr>
                </a:solidFill>
              </a:rPr>
              <a:t>reduction. </a:t>
            </a:r>
          </a:p>
        </p:txBody>
      </p:sp>
      <p:sp>
        <p:nvSpPr>
          <p:cNvPr id="3" name="右矢印 2"/>
          <p:cNvSpPr/>
          <p:nvPr/>
        </p:nvSpPr>
        <p:spPr>
          <a:xfrm>
            <a:off x="3762813" y="5270303"/>
            <a:ext cx="432048" cy="21602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4286680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513" y="1195388"/>
            <a:ext cx="42957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Agile maturity</a:t>
            </a:r>
            <a:endParaRPr kumimoji="1" lang="ja-JP" altLang="en-US" dirty="0"/>
          </a:p>
        </p:txBody>
      </p:sp>
      <p:sp>
        <p:nvSpPr>
          <p:cNvPr id="6" name="角丸四角形 5"/>
          <p:cNvSpPr/>
          <p:nvPr/>
        </p:nvSpPr>
        <p:spPr>
          <a:xfrm>
            <a:off x="3347864" y="2425242"/>
            <a:ext cx="1872208" cy="3380022"/>
          </a:xfrm>
          <a:prstGeom prst="roundRect">
            <a:avLst/>
          </a:prstGeom>
          <a:noFill/>
          <a:ln w="190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6388052" y="4653136"/>
            <a:ext cx="2232248" cy="584775"/>
          </a:xfrm>
          <a:prstGeom prst="rect">
            <a:avLst/>
          </a:prstGeom>
          <a:noFill/>
        </p:spPr>
        <p:txBody>
          <a:bodyPr wrap="square" rtlCol="0">
            <a:spAutoFit/>
          </a:bodyPr>
          <a:lstStyle/>
          <a:p>
            <a:r>
              <a:rPr lang="en-US" altLang="ja-JP" sz="1600" b="1" dirty="0">
                <a:solidFill>
                  <a:schemeClr val="tx1">
                    <a:lumMod val="75000"/>
                    <a:lumOff val="25000"/>
                  </a:schemeClr>
                </a:solidFill>
              </a:rPr>
              <a:t>Cannot be mastered easily </a:t>
            </a:r>
            <a:endParaRPr kumimoji="1" lang="ja-JP" altLang="en-US" sz="1600" b="1" dirty="0">
              <a:solidFill>
                <a:schemeClr val="tx1">
                  <a:lumMod val="75000"/>
                  <a:lumOff val="25000"/>
                </a:schemeClr>
              </a:solidFill>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3976411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62788"/>
            <a:ext cx="6932239" cy="283752"/>
          </a:xfrm>
        </p:spPr>
        <p:txBody>
          <a:bodyPr/>
          <a:lstStyle/>
          <a:p>
            <a:r>
              <a:rPr lang="en-US" altLang="ja-JP" dirty="0"/>
              <a:t>Maturity model of configuration and release management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623050630"/>
              </p:ext>
            </p:extLst>
          </p:nvPr>
        </p:nvGraphicFramePr>
        <p:xfrm>
          <a:off x="395535" y="1340766"/>
          <a:ext cx="8496950" cy="4680522"/>
        </p:xfrm>
        <a:graphic>
          <a:graphicData uri="http://schemas.openxmlformats.org/drawingml/2006/table">
            <a:tbl>
              <a:tblPr>
                <a:tableStyleId>{5C22544A-7EE6-4342-B048-85BDC9FD1C3A}</a:tableStyleId>
              </a:tblPr>
              <a:tblGrid>
                <a:gridCol w="136815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49261">
                  <a:extLst>
                    <a:ext uri="{9D8B030D-6E8A-4147-A177-3AD203B41FA5}">
                      <a16:colId xmlns:a16="http://schemas.microsoft.com/office/drawing/2014/main" val="20002"/>
                    </a:ext>
                  </a:extLst>
                </a:gridCol>
                <a:gridCol w="1213850">
                  <a:extLst>
                    <a:ext uri="{9D8B030D-6E8A-4147-A177-3AD203B41FA5}">
                      <a16:colId xmlns:a16="http://schemas.microsoft.com/office/drawing/2014/main" val="20003"/>
                    </a:ext>
                  </a:extLst>
                </a:gridCol>
                <a:gridCol w="1213850">
                  <a:extLst>
                    <a:ext uri="{9D8B030D-6E8A-4147-A177-3AD203B41FA5}">
                      <a16:colId xmlns:a16="http://schemas.microsoft.com/office/drawing/2014/main" val="20004"/>
                    </a:ext>
                  </a:extLst>
                </a:gridCol>
                <a:gridCol w="1213850">
                  <a:extLst>
                    <a:ext uri="{9D8B030D-6E8A-4147-A177-3AD203B41FA5}">
                      <a16:colId xmlns:a16="http://schemas.microsoft.com/office/drawing/2014/main" val="20005"/>
                    </a:ext>
                  </a:extLst>
                </a:gridCol>
                <a:gridCol w="1213850">
                  <a:extLst>
                    <a:ext uri="{9D8B030D-6E8A-4147-A177-3AD203B41FA5}">
                      <a16:colId xmlns:a16="http://schemas.microsoft.com/office/drawing/2014/main" val="20006"/>
                    </a:ext>
                  </a:extLst>
                </a:gridCol>
              </a:tblGrid>
              <a:tr h="536501">
                <a:tc>
                  <a:txBody>
                    <a:bodyPr/>
                    <a:lstStyle/>
                    <a:p>
                      <a:pPr algn="ctr" fontAlgn="ctr"/>
                      <a:r>
                        <a:rPr lang="en-US" altLang="ja-JP" sz="600" b="1" u="none" strike="noStrike" dirty="0">
                          <a:solidFill>
                            <a:schemeClr val="tx1">
                              <a:lumMod val="75000"/>
                              <a:lumOff val="25000"/>
                            </a:schemeClr>
                          </a:solidFill>
                          <a:effectLst/>
                          <a:latin typeface="+mj-ea"/>
                          <a:ea typeface="+mj-ea"/>
                        </a:rPr>
                        <a:t>Practice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Build management and continuous integration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Environment and deployment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Release management and compliance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Testing</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Data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Configuration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3 – Optimization: The focus is on improvement of processes</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There is a venue for regular team discussion, which covers points such as integration issues, automation-based solutions, prompt feedback and better visualization.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All environments are well managed. Provisioning is fully automated. Virtualization is used appropriately.</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system operation team and delivery team work together to manage risks and reduce cycle times.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full-scale environment are rarely canceled. Any issues are immediately detected and fixed.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Feedback about points such as the database performance and the deployment process itself is received on each release.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 management policies are constantly verified to confirm that efficient teamwork and prompt deployment are taking place. Checks are also carried out to confirm the auditability of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2 – Quantitative management: Processes are measurable and controlled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Build metrics are collected and visualized, and work is conducted accordingly. Builds are not left broken.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Procedures for integrated deployment management and cancellation of releases and re-releases are tested.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environment is actively managed by monitoring the health of the application. Cycle times are monitored.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Quality metrics and their trends are tracked. Non-functional requirements are defined and measured.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Database updates and rollbacks are tested for each deployment. Database performance is monitored and optimized.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Developers check in on the main line at least once per day. Branches are only used for release work.</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1 – Consistent: Automated processes are applied to the entire life cycle of the application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build and test cycles are executed each time a change is committed. Dependency relationships are managed. Scripts and tools are reused.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is fully automated and can be completed by simply clicking a button. The same procedure is deployed for all environments.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process for managing and approving changes is defined and followed. Protocols are followed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such as unit testing and acceptance testing is automated. Acceptance tests are written by the tester. Testing is incorporated into the development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database are performed automatically as part of the deployment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Libraries and dependency relationships are managed. Usage policies for version management systems are defined in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17709">
                <a:tc>
                  <a:txBody>
                    <a:bodyPr/>
                    <a:lstStyle/>
                    <a:p>
                      <a:pPr algn="l" fontAlgn="ctr"/>
                      <a:r>
                        <a:rPr lang="en-US" altLang="ja-JP" sz="600" b="1" u="none" strike="noStrike" dirty="0">
                          <a:solidFill>
                            <a:schemeClr val="tx1">
                              <a:lumMod val="75000"/>
                              <a:lumOff val="25000"/>
                            </a:schemeClr>
                          </a:solidFill>
                          <a:effectLst/>
                          <a:latin typeface="+mj-ea"/>
                          <a:ea typeface="+mj-ea"/>
                        </a:rPr>
                        <a:t>Level 0 – Repeatable: Processes are documented and some are automated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Standard builds and tests are automated. All builds can be recreated with an automated procedure using a source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Deployment is automated in some environments. New environments can be created easily. All configuration management information is used externally for version management.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considered a nuisance, and are infrequent and unreliable. Traceability of release requirements is also limited.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tests are written as part of story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An automated script is used to make changes to the database, and the versions of both the script and the application are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Everything that is needed for software creation (source code and settings files, build and deployment script, data migration, etc.) is managed using a version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927052">
                <a:tc>
                  <a:txBody>
                    <a:bodyPr/>
                    <a:lstStyle/>
                    <a:p>
                      <a:pPr algn="l" fontAlgn="ctr"/>
                      <a:r>
                        <a:rPr lang="en-US" altLang="ja-JP" sz="600" b="1" u="none" strike="noStrike" dirty="0">
                          <a:solidFill>
                            <a:schemeClr val="tx1">
                              <a:lumMod val="75000"/>
                              <a:lumOff val="25000"/>
                            </a:schemeClr>
                          </a:solidFill>
                          <a:effectLst/>
                          <a:latin typeface="+mj-ea"/>
                          <a:ea typeface="+mj-ea"/>
                        </a:rPr>
                        <a:t>Level -1 – Frequent regression errors: Processes are not repeatable and management is inadequate. These issues are being addressed.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build procedures are manual. Deliverables and build results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procedures are manual. Binary is environment-dependent. Environment distribution is manual.</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infrequent and unreliable.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is done manually after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 migration is done manually and versions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version management system is not used, or check-ins are rarely done.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395536" y="6237892"/>
            <a:ext cx="7810151" cy="338554"/>
          </a:xfrm>
          <a:prstGeom prst="rect">
            <a:avLst/>
          </a:prstGeom>
          <a:noFill/>
        </p:spPr>
        <p:txBody>
          <a:bodyPr wrap="none" rtlCol="0">
            <a:spAutoFit/>
          </a:bodyPr>
          <a:lstStyle/>
          <a:p>
            <a:r>
              <a:rPr lang="en-US" altLang="ja-JP" sz="800" dirty="0" err="1">
                <a:latin typeface="+mj-ea"/>
                <a:ea typeface="+mj-ea"/>
              </a:rPr>
              <a:t>Wachi</a:t>
            </a:r>
            <a:r>
              <a:rPr lang="en-US" altLang="ja-JP" sz="800" dirty="0">
                <a:latin typeface="+mj-ea"/>
                <a:ea typeface="+mj-ea"/>
              </a:rPr>
              <a:t>, </a:t>
            </a:r>
            <a:r>
              <a:rPr lang="en-US" altLang="ja-JP" sz="800" dirty="0" err="1">
                <a:latin typeface="+mj-ea"/>
                <a:ea typeface="+mj-ea"/>
              </a:rPr>
              <a:t>Yukei</a:t>
            </a:r>
            <a:r>
              <a:rPr lang="en-US" altLang="ja-JP" sz="800" dirty="0">
                <a:latin typeface="+mj-ea"/>
                <a:ea typeface="+mj-ea"/>
              </a:rPr>
              <a:t>; Takagi, Masahiro; translators. </a:t>
            </a:r>
            <a:r>
              <a:rPr lang="en-US" altLang="ja-JP" sz="800" dirty="0" err="1">
                <a:latin typeface="+mj-ea"/>
                <a:ea typeface="+mj-ea"/>
              </a:rPr>
              <a:t>Keizokuteki</a:t>
            </a:r>
            <a:r>
              <a:rPr lang="en-US" altLang="ja-JP" sz="800" dirty="0">
                <a:latin typeface="+mj-ea"/>
                <a:ea typeface="+mj-ea"/>
              </a:rPr>
              <a:t> </a:t>
            </a:r>
            <a:r>
              <a:rPr lang="en-US" altLang="ja-JP" sz="800" dirty="0" err="1">
                <a:latin typeface="+mj-ea"/>
                <a:ea typeface="+mj-ea"/>
              </a:rPr>
              <a:t>Deribarī</a:t>
            </a:r>
            <a:r>
              <a:rPr lang="en-US" altLang="ja-JP" sz="800" dirty="0">
                <a:latin typeface="+mj-ea"/>
                <a:ea typeface="+mj-ea"/>
              </a:rPr>
              <a:t>: </a:t>
            </a:r>
            <a:r>
              <a:rPr lang="en-US" altLang="ja-JP" sz="800" i="1" dirty="0" err="1">
                <a:latin typeface="+mj-ea"/>
                <a:ea typeface="+mj-ea"/>
              </a:rPr>
              <a:t>Shinrai</a:t>
            </a:r>
            <a:r>
              <a:rPr lang="en-US" altLang="ja-JP" sz="800" i="1" dirty="0">
                <a:latin typeface="+mj-ea"/>
                <a:ea typeface="+mj-ea"/>
              </a:rPr>
              <a:t> </a:t>
            </a:r>
            <a:r>
              <a:rPr lang="en-US" altLang="ja-JP" sz="800" i="1" dirty="0" err="1">
                <a:latin typeface="+mj-ea"/>
                <a:ea typeface="+mj-ea"/>
              </a:rPr>
              <a:t>Dekiru</a:t>
            </a:r>
            <a:r>
              <a:rPr lang="en-US" altLang="ja-JP" sz="800" i="1" dirty="0">
                <a:latin typeface="+mj-ea"/>
                <a:ea typeface="+mj-ea"/>
              </a:rPr>
              <a:t> </a:t>
            </a:r>
            <a:r>
              <a:rPr lang="en-US" altLang="ja-JP" sz="800" i="1" dirty="0" err="1">
                <a:latin typeface="+mj-ea"/>
                <a:ea typeface="+mj-ea"/>
              </a:rPr>
              <a:t>Sofutowea</a:t>
            </a:r>
            <a:r>
              <a:rPr lang="en-US" altLang="ja-JP" sz="800" i="1" dirty="0">
                <a:latin typeface="+mj-ea"/>
                <a:ea typeface="+mj-ea"/>
              </a:rPr>
              <a:t> </a:t>
            </a:r>
            <a:r>
              <a:rPr lang="en-US" altLang="ja-JP" sz="800" i="1" dirty="0" err="1">
                <a:latin typeface="+mj-ea"/>
                <a:ea typeface="+mj-ea"/>
              </a:rPr>
              <a:t>Rirīsu</a:t>
            </a:r>
            <a:r>
              <a:rPr lang="en-US" altLang="ja-JP" sz="800" i="1" dirty="0">
                <a:latin typeface="+mj-ea"/>
                <a:ea typeface="+mj-ea"/>
              </a:rPr>
              <a:t> No Tame No </a:t>
            </a:r>
            <a:r>
              <a:rPr lang="en-US" altLang="ja-JP" sz="800" i="1" dirty="0" err="1">
                <a:latin typeface="+mj-ea"/>
                <a:ea typeface="+mj-ea"/>
              </a:rPr>
              <a:t>Birudo</a:t>
            </a:r>
            <a:r>
              <a:rPr lang="en-US" altLang="ja-JP" sz="800" i="1" dirty="0">
                <a:latin typeface="+mj-ea"/>
                <a:ea typeface="+mj-ea"/>
              </a:rPr>
              <a:t>/</a:t>
            </a:r>
            <a:r>
              <a:rPr lang="en-US" altLang="ja-JP" sz="800" i="1" dirty="0" err="1">
                <a:latin typeface="+mj-ea"/>
                <a:ea typeface="+mj-ea"/>
              </a:rPr>
              <a:t>Tesuto</a:t>
            </a:r>
            <a:r>
              <a:rPr lang="en-US" altLang="ja-JP" sz="800" i="1" dirty="0">
                <a:latin typeface="+mj-ea"/>
                <a:ea typeface="+mj-ea"/>
              </a:rPr>
              <a:t>/</a:t>
            </a:r>
            <a:r>
              <a:rPr lang="en-US" altLang="ja-JP" sz="800" i="1" dirty="0" err="1">
                <a:latin typeface="+mj-ea"/>
                <a:ea typeface="+mj-ea"/>
              </a:rPr>
              <a:t>Depuroimento</a:t>
            </a:r>
            <a:r>
              <a:rPr lang="en-US" altLang="ja-JP" sz="800" i="1" dirty="0">
                <a:latin typeface="+mj-ea"/>
                <a:ea typeface="+mj-ea"/>
              </a:rPr>
              <a:t> No </a:t>
            </a:r>
            <a:r>
              <a:rPr lang="en-US" altLang="ja-JP" sz="800" i="1" dirty="0" err="1">
                <a:latin typeface="+mj-ea"/>
                <a:ea typeface="+mj-ea"/>
              </a:rPr>
              <a:t>Jidōka</a:t>
            </a:r>
            <a:r>
              <a:rPr lang="en-US" altLang="ja-JP" sz="800" i="1" dirty="0">
                <a:latin typeface="+mj-ea"/>
                <a:ea typeface="+mj-ea"/>
              </a:rPr>
              <a:t> </a:t>
            </a:r>
          </a:p>
          <a:p>
            <a:r>
              <a:rPr lang="en-US" altLang="ja-JP" sz="800" dirty="0">
                <a:latin typeface="+mj-ea"/>
                <a:ea typeface="+mj-ea"/>
              </a:rPr>
              <a:t>(Continuous Delivery: Reliable Software Releases through Build, Test, and Deployment Automation). </a:t>
            </a:r>
            <a:r>
              <a:rPr lang="en-US" altLang="ja-JP" sz="800" dirty="0" err="1">
                <a:latin typeface="+mj-ea"/>
                <a:ea typeface="+mj-ea"/>
              </a:rPr>
              <a:t>Kadokawa</a:t>
            </a:r>
            <a:r>
              <a:rPr lang="en-US" altLang="ja-JP" sz="800" dirty="0">
                <a:latin typeface="+mj-ea"/>
                <a:ea typeface="+mj-ea"/>
              </a:rPr>
              <a:t>/ASCII Media Works, 2012.</a:t>
            </a:r>
          </a:p>
        </p:txBody>
      </p:sp>
    </p:spTree>
    <p:extLst>
      <p:ext uri="{BB962C8B-B14F-4D97-AF65-F5344CB8AC3E}">
        <p14:creationId xmlns:p14="http://schemas.microsoft.com/office/powerpoint/2010/main" val="2479923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7"/>
            <a:ext cx="6716215" cy="369331"/>
          </a:xfrm>
        </p:spPr>
        <p:txBody>
          <a:bodyPr/>
          <a:lstStyle/>
          <a:p>
            <a:r>
              <a:rPr lang="en-US" altLang="ja-JP" dirty="0"/>
              <a:t>Quick but rough vs. polished but slow</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59795" y="2338945"/>
            <a:ext cx="1052276" cy="369332"/>
          </a:xfrm>
          <a:prstGeom prst="rect">
            <a:avLst/>
          </a:prstGeom>
          <a:noFill/>
        </p:spPr>
        <p:txBody>
          <a:bodyPr wrap="none" rtlCol="0">
            <a:spAutoFit/>
          </a:bodyPr>
          <a:lstStyle/>
          <a:p>
            <a:r>
              <a:rPr lang="en-US" altLang="ja-JP" dirty="0">
                <a:solidFill>
                  <a:schemeClr val="bg2"/>
                </a:solidFill>
              </a:rPr>
              <a:t>Polished</a:t>
            </a:r>
            <a:endParaRPr kumimoji="1" lang="ja-JP" altLang="en-US" dirty="0">
              <a:solidFill>
                <a:schemeClr val="bg2"/>
              </a:solidFill>
            </a:endParaRPr>
          </a:p>
        </p:txBody>
      </p:sp>
      <p:sp>
        <p:nvSpPr>
          <p:cNvPr id="19" name="テキスト ボックス 18"/>
          <p:cNvSpPr txBox="1"/>
          <p:nvPr/>
        </p:nvSpPr>
        <p:spPr>
          <a:xfrm>
            <a:off x="335469" y="4437112"/>
            <a:ext cx="861903" cy="369332"/>
          </a:xfrm>
          <a:prstGeom prst="rect">
            <a:avLst/>
          </a:prstGeom>
          <a:noFill/>
        </p:spPr>
        <p:txBody>
          <a:bodyPr wrap="none" rtlCol="0">
            <a:spAutoFit/>
          </a:bodyPr>
          <a:lstStyle/>
          <a:p>
            <a:r>
              <a:rPr lang="en-US" altLang="ja-JP" dirty="0">
                <a:solidFill>
                  <a:schemeClr val="bg2"/>
                </a:solidFill>
              </a:rPr>
              <a:t>Rough</a:t>
            </a:r>
            <a:endParaRPr kumimoji="1" lang="ja-JP" altLang="en-US" dirty="0">
              <a:solidFill>
                <a:schemeClr val="bg2"/>
              </a:solidFill>
            </a:endParaRPr>
          </a:p>
        </p:txBody>
      </p:sp>
      <p:sp>
        <p:nvSpPr>
          <p:cNvPr id="20" name="テキスト ボックス 19"/>
          <p:cNvSpPr txBox="1"/>
          <p:nvPr/>
        </p:nvSpPr>
        <p:spPr>
          <a:xfrm>
            <a:off x="5940152" y="6021288"/>
            <a:ext cx="673582" cy="369332"/>
          </a:xfrm>
          <a:prstGeom prst="rect">
            <a:avLst/>
          </a:prstGeom>
          <a:noFill/>
        </p:spPr>
        <p:txBody>
          <a:bodyPr wrap="none" rtlCol="0">
            <a:spAutoFit/>
          </a:bodyPr>
          <a:lstStyle/>
          <a:p>
            <a:r>
              <a:rPr lang="en-US" altLang="ja-JP" dirty="0">
                <a:solidFill>
                  <a:schemeClr val="bg2"/>
                </a:solidFill>
              </a:rPr>
              <a:t>Slow</a:t>
            </a:r>
            <a:endParaRPr kumimoji="1" lang="ja-JP" altLang="en-US" dirty="0">
              <a:solidFill>
                <a:schemeClr val="bg2"/>
              </a:solidFill>
            </a:endParaRPr>
          </a:p>
        </p:txBody>
      </p:sp>
      <p:sp>
        <p:nvSpPr>
          <p:cNvPr id="23" name="テキスト ボックス 22"/>
          <p:cNvSpPr txBox="1"/>
          <p:nvPr/>
        </p:nvSpPr>
        <p:spPr>
          <a:xfrm>
            <a:off x="2627784" y="6021288"/>
            <a:ext cx="777777" cy="369332"/>
          </a:xfrm>
          <a:prstGeom prst="rect">
            <a:avLst/>
          </a:prstGeom>
          <a:noFill/>
        </p:spPr>
        <p:txBody>
          <a:bodyPr wrap="none" rtlCol="0">
            <a:spAutoFit/>
          </a:bodyPr>
          <a:lstStyle/>
          <a:p>
            <a:r>
              <a:rPr lang="en-US" altLang="ja-JP" dirty="0">
                <a:solidFill>
                  <a:schemeClr val="bg2"/>
                </a:solidFill>
              </a:rPr>
              <a:t>Quick</a:t>
            </a:r>
            <a:endParaRPr kumimoji="1" lang="ja-JP" altLang="en-US" dirty="0">
              <a:solidFill>
                <a:schemeClr val="bg2"/>
              </a:solidFill>
            </a:endParaRPr>
          </a:p>
        </p:txBody>
      </p:sp>
      <p:sp>
        <p:nvSpPr>
          <p:cNvPr id="18" name="テキスト ボックス 17"/>
          <p:cNvSpPr txBox="1"/>
          <p:nvPr/>
        </p:nvSpPr>
        <p:spPr>
          <a:xfrm>
            <a:off x="7301525" y="5723383"/>
            <a:ext cx="2063142" cy="310406"/>
          </a:xfrm>
          <a:prstGeom prst="rect">
            <a:avLst/>
          </a:prstGeom>
          <a:noFill/>
        </p:spPr>
        <p:txBody>
          <a:bodyPr wrap="square" rtlCol="0">
            <a:spAutoFit/>
          </a:bodyPr>
          <a:lstStyle/>
          <a:p>
            <a:pPr marR="952500" algn="r">
              <a:lnSpc>
                <a:spcPts val="1780"/>
              </a:lnSpc>
              <a:spcAft>
                <a:spcPts val="0"/>
              </a:spcAft>
            </a:pPr>
            <a:r>
              <a:rPr lang="en-US" altLang="ja-JP" sz="1400" dirty="0">
                <a:solidFill>
                  <a:srgbClr val="7D7D7D"/>
                </a:solidFill>
                <a:latin typeface="Meiryo UI" panose="020B0604030504040204" pitchFamily="50" charset="-128"/>
                <a:ea typeface="ＭＳ 明朝" panose="02020609040205080304" pitchFamily="17" charset="-128"/>
                <a:cs typeface="Arial" panose="020B0604020202020204" pitchFamily="34" charset="0"/>
              </a:rPr>
              <a:t>Speed</a:t>
            </a:r>
            <a:endParaRPr lang="ja-JP" altLang="ja-JP" sz="1000" dirty="0">
              <a:latin typeface="Calibri" panose="020F0502020204030204" pitchFamily="34" charset="0"/>
              <a:ea typeface="ＭＳ 明朝" panose="02020609040205080304" pitchFamily="17" charset="-128"/>
              <a:cs typeface="Arial" panose="020B0604020202020204" pitchFamily="34" charset="0"/>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rPr>
              <a:t>Execution</a:t>
            </a:r>
            <a:endParaRPr kumimoji="1" lang="ja-JP" altLang="en-US" sz="1400" dirty="0">
              <a:solidFill>
                <a:schemeClr val="bg2"/>
              </a:solidFill>
            </a:endParaRPr>
          </a:p>
        </p:txBody>
      </p:sp>
      <p:sp>
        <p:nvSpPr>
          <p:cNvPr id="30" name="角丸四角形 29"/>
          <p:cNvSpPr/>
          <p:nvPr/>
        </p:nvSpPr>
        <p:spPr>
          <a:xfrm>
            <a:off x="2136249" y="4219056"/>
            <a:ext cx="1398567" cy="80544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Slow and rough</a:t>
            </a:r>
            <a:endParaRPr kumimoji="1" lang="ja-JP" altLang="en-US" sz="1200" dirty="0"/>
          </a:p>
        </p:txBody>
      </p:sp>
      <p:sp>
        <p:nvSpPr>
          <p:cNvPr id="21" name="角丸四角形 20"/>
          <p:cNvSpPr/>
          <p:nvPr/>
        </p:nvSpPr>
        <p:spPr>
          <a:xfrm>
            <a:off x="2136249" y="2120889"/>
            <a:ext cx="1398567" cy="8054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t>Polished but slow</a:t>
            </a:r>
            <a:endParaRPr kumimoji="1" lang="ja-JP" altLang="en-US" sz="1100" dirty="0"/>
          </a:p>
        </p:txBody>
      </p:sp>
      <p:sp>
        <p:nvSpPr>
          <p:cNvPr id="26" name="角丸四角形 25"/>
          <p:cNvSpPr/>
          <p:nvPr/>
        </p:nvSpPr>
        <p:spPr>
          <a:xfrm>
            <a:off x="5448617" y="4219056"/>
            <a:ext cx="1398567" cy="80544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t>Quick but rough</a:t>
            </a:r>
            <a:endParaRPr kumimoji="1" lang="ja-JP" altLang="en-US" sz="1100" dirty="0"/>
          </a:p>
        </p:txBody>
      </p:sp>
      <p:sp>
        <p:nvSpPr>
          <p:cNvPr id="22" name="角丸四角形 21"/>
          <p:cNvSpPr/>
          <p:nvPr/>
        </p:nvSpPr>
        <p:spPr>
          <a:xfrm>
            <a:off x="5448615" y="2120889"/>
            <a:ext cx="1398567" cy="80544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Quick and polished</a:t>
            </a:r>
            <a:endParaRPr kumimoji="1" lang="ja-JP" altLang="en-US" sz="1000" dirty="0"/>
          </a:p>
        </p:txBody>
      </p:sp>
    </p:spTree>
    <p:extLst>
      <p:ext uri="{BB962C8B-B14F-4D97-AF65-F5344CB8AC3E}">
        <p14:creationId xmlns:p14="http://schemas.microsoft.com/office/powerpoint/2010/main" val="22164989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04246" cy="355756"/>
          </a:xfrm>
        </p:spPr>
        <p:txBody>
          <a:bodyPr/>
          <a:lstStyle/>
          <a:p>
            <a:r>
              <a:rPr lang="en-US" altLang="ja-JP" dirty="0"/>
              <a:t>Quick but rough vs. polished but slow</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39016" y="2338945"/>
            <a:ext cx="1052276" cy="369332"/>
          </a:xfrm>
          <a:prstGeom prst="rect">
            <a:avLst/>
          </a:prstGeom>
          <a:noFill/>
        </p:spPr>
        <p:txBody>
          <a:bodyPr wrap="none" rtlCol="0">
            <a:spAutoFit/>
          </a:bodyPr>
          <a:lstStyle/>
          <a:p>
            <a:r>
              <a:rPr lang="en-US" altLang="ja-JP" dirty="0">
                <a:solidFill>
                  <a:schemeClr val="bg2"/>
                </a:solidFill>
              </a:rPr>
              <a:t>Polished</a:t>
            </a:r>
            <a:endParaRPr kumimoji="1" lang="ja-JP" altLang="en-US" dirty="0">
              <a:solidFill>
                <a:schemeClr val="bg2"/>
              </a:solidFill>
            </a:endParaRPr>
          </a:p>
        </p:txBody>
      </p:sp>
      <p:sp>
        <p:nvSpPr>
          <p:cNvPr id="19" name="テキスト ボックス 18"/>
          <p:cNvSpPr txBox="1"/>
          <p:nvPr/>
        </p:nvSpPr>
        <p:spPr>
          <a:xfrm>
            <a:off x="366070" y="4437112"/>
            <a:ext cx="861903" cy="369332"/>
          </a:xfrm>
          <a:prstGeom prst="rect">
            <a:avLst/>
          </a:prstGeom>
          <a:noFill/>
        </p:spPr>
        <p:txBody>
          <a:bodyPr wrap="none" rtlCol="0">
            <a:spAutoFit/>
          </a:bodyPr>
          <a:lstStyle/>
          <a:p>
            <a:r>
              <a:rPr lang="en-US" altLang="ja-JP" dirty="0">
                <a:solidFill>
                  <a:schemeClr val="bg2"/>
                </a:solidFill>
              </a:rPr>
              <a:t>Rough</a:t>
            </a:r>
            <a:endParaRPr kumimoji="1" lang="ja-JP" altLang="en-US" dirty="0">
              <a:solidFill>
                <a:schemeClr val="bg2"/>
              </a:solidFill>
            </a:endParaRPr>
          </a:p>
        </p:txBody>
      </p:sp>
      <p:sp>
        <p:nvSpPr>
          <p:cNvPr id="20" name="テキスト ボックス 19"/>
          <p:cNvSpPr txBox="1"/>
          <p:nvPr/>
        </p:nvSpPr>
        <p:spPr>
          <a:xfrm>
            <a:off x="5940152" y="6021288"/>
            <a:ext cx="777777" cy="369332"/>
          </a:xfrm>
          <a:prstGeom prst="rect">
            <a:avLst/>
          </a:prstGeom>
          <a:noFill/>
        </p:spPr>
        <p:txBody>
          <a:bodyPr wrap="none" rtlCol="0">
            <a:spAutoFit/>
          </a:bodyPr>
          <a:lstStyle/>
          <a:p>
            <a:r>
              <a:rPr lang="en-US" altLang="ja-JP" dirty="0">
                <a:solidFill>
                  <a:schemeClr val="bg2"/>
                </a:solidFill>
              </a:rPr>
              <a:t>Quick</a:t>
            </a:r>
            <a:endParaRPr kumimoji="1" lang="ja-JP" altLang="en-US" dirty="0">
              <a:solidFill>
                <a:schemeClr val="bg2"/>
              </a:solidFill>
            </a:endParaRPr>
          </a:p>
        </p:txBody>
      </p:sp>
      <p:sp>
        <p:nvSpPr>
          <p:cNvPr id="23" name="テキスト ボックス 22"/>
          <p:cNvSpPr txBox="1"/>
          <p:nvPr/>
        </p:nvSpPr>
        <p:spPr>
          <a:xfrm>
            <a:off x="2627784" y="6021288"/>
            <a:ext cx="673582" cy="369332"/>
          </a:xfrm>
          <a:prstGeom prst="rect">
            <a:avLst/>
          </a:prstGeom>
          <a:noFill/>
        </p:spPr>
        <p:txBody>
          <a:bodyPr wrap="none" rtlCol="0">
            <a:spAutoFit/>
          </a:bodyPr>
          <a:lstStyle/>
          <a:p>
            <a:r>
              <a:rPr lang="en-US" altLang="ja-JP" dirty="0">
                <a:solidFill>
                  <a:schemeClr val="bg2"/>
                </a:solidFill>
              </a:rPr>
              <a:t>Slow</a:t>
            </a:r>
            <a:endParaRPr kumimoji="1" lang="ja-JP" altLang="en-US" dirty="0">
              <a:solidFill>
                <a:schemeClr val="bg2"/>
              </a:solidFill>
            </a:endParaRPr>
          </a:p>
        </p:txBody>
      </p:sp>
      <p:sp>
        <p:nvSpPr>
          <p:cNvPr id="18" name="テキスト ボックス 17"/>
          <p:cNvSpPr txBox="1"/>
          <p:nvPr/>
        </p:nvSpPr>
        <p:spPr>
          <a:xfrm>
            <a:off x="7668344" y="5723383"/>
            <a:ext cx="689612" cy="307777"/>
          </a:xfrm>
          <a:prstGeom prst="rect">
            <a:avLst/>
          </a:prstGeom>
          <a:noFill/>
        </p:spPr>
        <p:txBody>
          <a:bodyPr wrap="none" rtlCol="0">
            <a:spAutoFit/>
          </a:bodyPr>
          <a:lstStyle/>
          <a:p>
            <a:r>
              <a:rPr lang="en-US" altLang="ja-JP" sz="1400" dirty="0">
                <a:solidFill>
                  <a:schemeClr val="bg2"/>
                </a:solidFill>
              </a:rPr>
              <a:t>Speed</a:t>
            </a:r>
            <a:endParaRPr kumimoji="1" lang="ja-JP" altLang="en-US" sz="1400" dirty="0">
              <a:solidFill>
                <a:schemeClr val="bg2"/>
              </a:solidFill>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rPr>
              <a:t>Execution</a:t>
            </a:r>
            <a:endParaRPr kumimoji="1" lang="ja-JP" altLang="en-US" sz="1400" dirty="0">
              <a:solidFill>
                <a:schemeClr val="bg2"/>
              </a:solidFill>
            </a:endParaRPr>
          </a:p>
        </p:txBody>
      </p:sp>
      <p:sp>
        <p:nvSpPr>
          <p:cNvPr id="24" name="円/楕円 23"/>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Lean</a:t>
            </a:r>
            <a:endParaRPr kumimoji="1" lang="ja-JP" altLang="en-US" b="1" dirty="0"/>
          </a:p>
        </p:txBody>
      </p:sp>
      <p:sp>
        <p:nvSpPr>
          <p:cNvPr id="27" name="円/楕円 26"/>
          <p:cNvSpPr/>
          <p:nvPr/>
        </p:nvSpPr>
        <p:spPr>
          <a:xfrm>
            <a:off x="4572000" y="2564904"/>
            <a:ext cx="2016224" cy="20162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Scrum</a:t>
            </a:r>
            <a:endParaRPr kumimoji="1" lang="ja-JP" altLang="en-US" b="1" dirty="0"/>
          </a:p>
        </p:txBody>
      </p:sp>
      <p:sp>
        <p:nvSpPr>
          <p:cNvPr id="28" name="円/楕円 27"/>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Water</a:t>
            </a:r>
          </a:p>
          <a:p>
            <a:pPr algn="ctr"/>
            <a:r>
              <a:rPr lang="en-US" altLang="ja-JP" b="1" dirty="0"/>
              <a:t>Fall</a:t>
            </a:r>
            <a:endParaRPr kumimoji="1" lang="ja-JP" altLang="en-US" b="1" dirty="0"/>
          </a:p>
        </p:txBody>
      </p:sp>
      <p:sp>
        <p:nvSpPr>
          <p:cNvPr id="29" name="円/楕円 28"/>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Chaos</a:t>
            </a:r>
            <a:endParaRPr kumimoji="1" lang="ja-JP" altLang="en-US" b="1" dirty="0"/>
          </a:p>
        </p:txBody>
      </p:sp>
    </p:spTree>
    <p:extLst>
      <p:ext uri="{BB962C8B-B14F-4D97-AF65-F5344CB8AC3E}">
        <p14:creationId xmlns:p14="http://schemas.microsoft.com/office/powerpoint/2010/main" val="318747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7796335" cy="390671"/>
          </a:xfrm>
        </p:spPr>
        <p:txBody>
          <a:bodyPr/>
          <a:lstStyle/>
          <a:p>
            <a:r>
              <a:rPr lang="en-US" altLang="ja-JP" dirty="0"/>
              <a:t>Manifesto for Agile Software Development</a:t>
            </a:r>
            <a:endParaRPr lang="ja-JP" altLang="en-US" dirty="0"/>
          </a:p>
        </p:txBody>
      </p:sp>
      <p:sp>
        <p:nvSpPr>
          <p:cNvPr id="3" name="正方形/長方形 2"/>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a:t>
            </a:r>
            <a:endParaRPr lang="ja-JP" altLang="en-US" sz="1000" dirty="0">
              <a:solidFill>
                <a:schemeClr val="accent5"/>
              </a:solidFill>
              <a:latin typeface="+mj-ea"/>
              <a:ea typeface="+mj-ea"/>
            </a:endParaRPr>
          </a:p>
        </p:txBody>
      </p:sp>
      <p:sp>
        <p:nvSpPr>
          <p:cNvPr id="4" name="正方形/長方形 3"/>
          <p:cNvSpPr/>
          <p:nvPr/>
        </p:nvSpPr>
        <p:spPr>
          <a:xfrm>
            <a:off x="1332246" y="1484784"/>
            <a:ext cx="6805481" cy="3416320"/>
          </a:xfrm>
          <a:prstGeom prst="rect">
            <a:avLst/>
          </a:prstGeom>
        </p:spPr>
        <p:txBody>
          <a:bodyPr wrap="square">
            <a:spAutoFit/>
          </a:bodyPr>
          <a:lstStyle/>
          <a:p>
            <a:pPr algn="ctr"/>
            <a:r>
              <a:rPr lang="en-US" altLang="ja-JP" dirty="0">
                <a:solidFill>
                  <a:schemeClr val="tx1">
                    <a:lumMod val="75000"/>
                    <a:lumOff val="25000"/>
                  </a:schemeClr>
                </a:solidFill>
                <a:latin typeface="+mn-ea"/>
              </a:rPr>
              <a:t>We are uncovering better ways of developing</a:t>
            </a:r>
          </a:p>
          <a:p>
            <a:pPr algn="ctr"/>
            <a:r>
              <a:rPr lang="en-US" altLang="ja-JP" dirty="0">
                <a:solidFill>
                  <a:schemeClr val="tx1">
                    <a:lumMod val="75000"/>
                    <a:lumOff val="25000"/>
                  </a:schemeClr>
                </a:solidFill>
                <a:latin typeface="+mn-ea"/>
              </a:rPr>
              <a:t>software by doing it and helping others do it.</a:t>
            </a:r>
          </a:p>
          <a:p>
            <a:pPr algn="ctr"/>
            <a:r>
              <a:rPr lang="en-US" altLang="ja-JP" dirty="0">
                <a:solidFill>
                  <a:schemeClr val="tx1">
                    <a:lumMod val="75000"/>
                    <a:lumOff val="25000"/>
                  </a:schemeClr>
                </a:solidFill>
                <a:latin typeface="+mn-ea"/>
              </a:rPr>
              <a:t>Through this work we have come to value:</a:t>
            </a:r>
          </a:p>
          <a:p>
            <a:pPr algn="ctr"/>
            <a:endParaRPr lang="ja-JP" altLang="en-US" dirty="0">
              <a:solidFill>
                <a:schemeClr val="accent5"/>
              </a:solidFill>
              <a:latin typeface="+mn-ea"/>
            </a:endParaRPr>
          </a:p>
          <a:p>
            <a:pPr algn="ctr"/>
            <a:r>
              <a:rPr lang="en-US" altLang="ja-JP" b="1" dirty="0">
                <a:solidFill>
                  <a:srgbClr val="D74C77"/>
                </a:solidFill>
                <a:latin typeface="+mn-ea"/>
              </a:rPr>
              <a:t>Individuals and interactions </a:t>
            </a:r>
            <a:r>
              <a:rPr lang="en-US" altLang="ja-JP" b="1" dirty="0">
                <a:solidFill>
                  <a:schemeClr val="tx1">
                    <a:lumMod val="75000"/>
                    <a:lumOff val="25000"/>
                  </a:schemeClr>
                </a:solidFill>
                <a:latin typeface="+mn-ea"/>
              </a:rPr>
              <a:t>over </a:t>
            </a:r>
            <a:r>
              <a:rPr lang="en-US" altLang="ja-JP" b="1" dirty="0">
                <a:solidFill>
                  <a:srgbClr val="14A79D"/>
                </a:solidFill>
                <a:latin typeface="+mn-ea"/>
              </a:rPr>
              <a:t>processes and tools</a:t>
            </a:r>
          </a:p>
          <a:p>
            <a:pPr algn="ctr"/>
            <a:r>
              <a:rPr lang="en-US" altLang="ja-JP" b="1" dirty="0">
                <a:solidFill>
                  <a:srgbClr val="D74C77"/>
                </a:solidFill>
                <a:latin typeface="+mn-ea"/>
              </a:rPr>
              <a:t>Working software</a:t>
            </a:r>
            <a:r>
              <a:rPr lang="en-US" altLang="ja-JP" b="1" dirty="0">
                <a:solidFill>
                  <a:schemeClr val="tx1">
                    <a:lumMod val="75000"/>
                    <a:lumOff val="25000"/>
                  </a:schemeClr>
                </a:solidFill>
                <a:latin typeface="+mn-ea"/>
              </a:rPr>
              <a:t> over </a:t>
            </a:r>
            <a:r>
              <a:rPr lang="en-US" altLang="ja-JP" b="1" dirty="0">
                <a:solidFill>
                  <a:srgbClr val="14A79D"/>
                </a:solidFill>
                <a:latin typeface="+mn-ea"/>
              </a:rPr>
              <a:t>comprehensive documentation</a:t>
            </a:r>
          </a:p>
          <a:p>
            <a:pPr algn="ctr"/>
            <a:r>
              <a:rPr lang="en-US" altLang="ja-JP" b="1" dirty="0">
                <a:solidFill>
                  <a:srgbClr val="D74C77"/>
                </a:solidFill>
                <a:latin typeface="+mn-ea"/>
              </a:rPr>
              <a:t>Customer collaboration </a:t>
            </a:r>
            <a:r>
              <a:rPr lang="en-US" altLang="ja-JP" b="1" dirty="0">
                <a:solidFill>
                  <a:schemeClr val="tx1">
                    <a:lumMod val="75000"/>
                    <a:lumOff val="25000"/>
                  </a:schemeClr>
                </a:solidFill>
                <a:latin typeface="+mn-ea"/>
              </a:rPr>
              <a:t>over </a:t>
            </a:r>
            <a:r>
              <a:rPr lang="en-US" altLang="ja-JP" b="1" dirty="0">
                <a:solidFill>
                  <a:srgbClr val="14A79D"/>
                </a:solidFill>
                <a:latin typeface="+mn-ea"/>
              </a:rPr>
              <a:t>contract negotiation</a:t>
            </a:r>
          </a:p>
          <a:p>
            <a:pPr algn="ctr"/>
            <a:r>
              <a:rPr lang="en-US" altLang="ja-JP" b="1" dirty="0">
                <a:solidFill>
                  <a:srgbClr val="D74C77"/>
                </a:solidFill>
                <a:latin typeface="+mn-ea"/>
              </a:rPr>
              <a:t>Responding to change </a:t>
            </a:r>
            <a:r>
              <a:rPr lang="en-US" altLang="ja-JP" b="1" dirty="0">
                <a:solidFill>
                  <a:schemeClr val="tx1">
                    <a:lumMod val="75000"/>
                    <a:lumOff val="25000"/>
                  </a:schemeClr>
                </a:solidFill>
                <a:latin typeface="+mn-ea"/>
              </a:rPr>
              <a:t>over </a:t>
            </a:r>
            <a:r>
              <a:rPr lang="en-US" altLang="ja-JP" b="1" dirty="0">
                <a:solidFill>
                  <a:srgbClr val="14A79D"/>
                </a:solidFill>
                <a:latin typeface="+mn-ea"/>
              </a:rPr>
              <a:t>following a plan</a:t>
            </a:r>
          </a:p>
          <a:p>
            <a:pPr algn="ctr"/>
            <a:br>
              <a:rPr lang="ja-JP" altLang="en-US" dirty="0">
                <a:solidFill>
                  <a:schemeClr val="tx1">
                    <a:lumMod val="75000"/>
                    <a:lumOff val="25000"/>
                  </a:schemeClr>
                </a:solidFill>
                <a:latin typeface="+mn-ea"/>
              </a:rPr>
            </a:br>
            <a:endParaRPr lang="ja-JP" altLang="en-US" dirty="0">
              <a:solidFill>
                <a:schemeClr val="tx1">
                  <a:lumMod val="75000"/>
                  <a:lumOff val="25000"/>
                </a:schemeClr>
              </a:solidFill>
              <a:latin typeface="+mn-ea"/>
            </a:endParaRPr>
          </a:p>
          <a:p>
            <a:pPr algn="ctr"/>
            <a:r>
              <a:rPr lang="en-US" altLang="ja-JP" dirty="0">
                <a:solidFill>
                  <a:schemeClr val="tx1">
                    <a:lumMod val="75000"/>
                    <a:lumOff val="25000"/>
                  </a:schemeClr>
                </a:solidFill>
                <a:latin typeface="+mn-ea"/>
              </a:rPr>
              <a:t>That is, </a:t>
            </a:r>
            <a:r>
              <a:rPr lang="en-US" altLang="ja-JP" b="1" dirty="0">
                <a:solidFill>
                  <a:srgbClr val="D74C77"/>
                </a:solidFill>
                <a:latin typeface="+mn-ea"/>
              </a:rPr>
              <a:t>while there is value in the items on the right</a:t>
            </a:r>
            <a:r>
              <a:rPr lang="en-US" altLang="ja-JP" b="1" dirty="0">
                <a:solidFill>
                  <a:schemeClr val="tx1">
                    <a:lumMod val="75000"/>
                    <a:lumOff val="25000"/>
                  </a:schemeClr>
                </a:solidFill>
                <a:latin typeface="+mn-ea"/>
              </a:rPr>
              <a:t>, we value the items on the left more.</a:t>
            </a:r>
          </a:p>
        </p:txBody>
      </p:sp>
      <p:sp>
        <p:nvSpPr>
          <p:cNvPr id="7" name="正方形/長方形 6"/>
          <p:cNvSpPr/>
          <p:nvPr/>
        </p:nvSpPr>
        <p:spPr>
          <a:xfrm>
            <a:off x="1366775" y="6063679"/>
            <a:ext cx="6552728" cy="461665"/>
          </a:xfrm>
          <a:prstGeom prst="rect">
            <a:avLst/>
          </a:prstGeom>
        </p:spPr>
        <p:txBody>
          <a:bodyPr wrap="square">
            <a:spAutoFit/>
          </a:bodyPr>
          <a:lstStyle/>
          <a:p>
            <a:pPr algn="ctr"/>
            <a:r>
              <a:rPr lang="en-US" altLang="ja-JP" sz="800" dirty="0">
                <a:solidFill>
                  <a:schemeClr val="tx1">
                    <a:lumMod val="75000"/>
                    <a:lumOff val="25000"/>
                  </a:schemeClr>
                </a:solidFill>
                <a:latin typeface="+mn-ea"/>
              </a:rPr>
              <a:t>© 2001, the above authors</a:t>
            </a:r>
          </a:p>
          <a:p>
            <a:pPr algn="ctr"/>
            <a:r>
              <a:rPr lang="en-US" altLang="ja-JP" sz="800" dirty="0">
                <a:solidFill>
                  <a:schemeClr val="tx1">
                    <a:lumMod val="75000"/>
                    <a:lumOff val="25000"/>
                  </a:schemeClr>
                </a:solidFill>
                <a:latin typeface="+mn-ea"/>
              </a:rPr>
              <a:t>This declaration may be freely copied in any form,</a:t>
            </a:r>
          </a:p>
          <a:p>
            <a:pPr algn="ctr"/>
            <a:r>
              <a:rPr lang="en-US" altLang="ja-JP" sz="800" dirty="0">
                <a:solidFill>
                  <a:schemeClr val="tx1">
                    <a:lumMod val="75000"/>
                    <a:lumOff val="25000"/>
                  </a:schemeClr>
                </a:solidFill>
                <a:latin typeface="+mn-ea"/>
              </a:rPr>
              <a:t>but only in its entirety through this notice.</a:t>
            </a:r>
          </a:p>
        </p:txBody>
      </p:sp>
      <p:graphicFrame>
        <p:nvGraphicFramePr>
          <p:cNvPr id="8" name="表 7"/>
          <p:cNvGraphicFramePr>
            <a:graphicFrameLocks noGrp="1"/>
          </p:cNvGraphicFramePr>
          <p:nvPr>
            <p:extLst>
              <p:ext uri="{D42A27DB-BD31-4B8C-83A1-F6EECF244321}">
                <p14:modId xmlns:p14="http://schemas.microsoft.com/office/powerpoint/2010/main" val="188905519"/>
              </p:ext>
            </p:extLst>
          </p:nvPr>
        </p:nvGraphicFramePr>
        <p:xfrm>
          <a:off x="2755493" y="5015448"/>
          <a:ext cx="3688715" cy="1158240"/>
        </p:xfrm>
        <a:graphic>
          <a:graphicData uri="http://schemas.openxmlformats.org/drawingml/2006/table">
            <a:tbl>
              <a:tblPr firstRow="1" bandRow="1">
                <a:effectLst/>
                <a:tableStyleId>{5C22544A-7EE6-4342-B048-85BDC9FD1C3A}</a:tableStyleId>
              </a:tblPr>
              <a:tblGrid>
                <a:gridCol w="1351280">
                  <a:extLst>
                    <a:ext uri="{9D8B030D-6E8A-4147-A177-3AD203B41FA5}">
                      <a16:colId xmlns:a16="http://schemas.microsoft.com/office/drawing/2014/main" val="20000"/>
                    </a:ext>
                  </a:extLst>
                </a:gridCol>
                <a:gridCol w="1148080">
                  <a:extLst>
                    <a:ext uri="{9D8B030D-6E8A-4147-A177-3AD203B41FA5}">
                      <a16:colId xmlns:a16="http://schemas.microsoft.com/office/drawing/2014/main" val="20001"/>
                    </a:ext>
                  </a:extLst>
                </a:gridCol>
                <a:gridCol w="1189355">
                  <a:extLst>
                    <a:ext uri="{9D8B030D-6E8A-4147-A177-3AD203B41FA5}">
                      <a16:colId xmlns:a16="http://schemas.microsoft.com/office/drawing/2014/main" val="20002"/>
                    </a:ext>
                  </a:extLst>
                </a:gridCol>
              </a:tblGrid>
              <a:tr h="139040">
                <a:tc>
                  <a:txBody>
                    <a:bodyPr/>
                    <a:lstStyle/>
                    <a:p>
                      <a:pPr algn="ctr"/>
                      <a:r>
                        <a:rPr kumimoji="1" lang="en-US" altLang="ja-JP" sz="1000" b="0" dirty="0">
                          <a:solidFill>
                            <a:sysClr val="windowText" lastClr="000000"/>
                          </a:solidFill>
                          <a:latin typeface="+mn-ea"/>
                          <a:ea typeface="+mn-ea"/>
                        </a:rPr>
                        <a:t>Kent Beck</a:t>
                      </a:r>
                    </a:p>
                    <a:p>
                      <a:pPr algn="ctr"/>
                      <a:r>
                        <a:rPr kumimoji="1" lang="en-US" altLang="ja-JP" sz="1000" b="0" dirty="0">
                          <a:solidFill>
                            <a:sysClr val="windowText" lastClr="000000"/>
                          </a:solidFill>
                          <a:latin typeface="+mn-ea"/>
                          <a:ea typeface="+mn-ea"/>
                        </a:rPr>
                        <a:t>Mike Beedle</a:t>
                      </a:r>
                    </a:p>
                    <a:p>
                      <a:pPr algn="ctr"/>
                      <a:r>
                        <a:rPr kumimoji="1" lang="en-US" altLang="ja-JP" sz="1000" b="0" dirty="0">
                          <a:solidFill>
                            <a:sysClr val="windowText" lastClr="000000"/>
                          </a:solidFill>
                          <a:latin typeface="+mn-ea"/>
                          <a:ea typeface="+mn-ea"/>
                        </a:rPr>
                        <a:t>Arie van Bennekum</a:t>
                      </a:r>
                    </a:p>
                    <a:p>
                      <a:pPr algn="ctr"/>
                      <a:r>
                        <a:rPr kumimoji="1" lang="en-US" altLang="ja-JP" sz="1000" b="0" dirty="0">
                          <a:solidFill>
                            <a:sysClr val="windowText" lastClr="000000"/>
                          </a:solidFill>
                          <a:latin typeface="+mn-ea"/>
                          <a:ea typeface="+mn-ea"/>
                        </a:rPr>
                        <a:t>Alistair Cockburn</a:t>
                      </a:r>
                    </a:p>
                    <a:p>
                      <a:pPr algn="ctr"/>
                      <a:r>
                        <a:rPr kumimoji="1" lang="en-US" altLang="ja-JP" sz="1000" b="0" dirty="0">
                          <a:solidFill>
                            <a:sysClr val="windowText" lastClr="000000"/>
                          </a:solidFill>
                          <a:latin typeface="+mn-ea"/>
                          <a:ea typeface="+mn-ea"/>
                        </a:rPr>
                        <a:t>Ward Cunningham</a:t>
                      </a:r>
                    </a:p>
                    <a:p>
                      <a:pPr algn="ctr"/>
                      <a:r>
                        <a:rPr kumimoji="1" lang="en-US" altLang="ja-JP" sz="1000" b="0" dirty="0">
                          <a:solidFill>
                            <a:sysClr val="windowText" lastClr="000000"/>
                          </a:solidFill>
                          <a:latin typeface="+mn-ea"/>
                          <a:ea typeface="+mn-ea"/>
                        </a:rPr>
                        <a:t>Martin Fowler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James Grenning</a:t>
                      </a:r>
                    </a:p>
                    <a:p>
                      <a:pPr algn="ctr"/>
                      <a:r>
                        <a:rPr kumimoji="1" lang="en-US" altLang="ja-JP" sz="1000" b="0" dirty="0">
                          <a:solidFill>
                            <a:sysClr val="windowText" lastClr="000000"/>
                          </a:solidFill>
                          <a:latin typeface="+mn-ea"/>
                          <a:ea typeface="+mn-ea"/>
                        </a:rPr>
                        <a:t>Jim Highsmith</a:t>
                      </a:r>
                    </a:p>
                    <a:p>
                      <a:pPr algn="ctr"/>
                      <a:r>
                        <a:rPr kumimoji="1" lang="en-US" altLang="ja-JP" sz="1000" b="0" dirty="0">
                          <a:solidFill>
                            <a:sysClr val="windowText" lastClr="000000"/>
                          </a:solidFill>
                          <a:latin typeface="+mn-ea"/>
                          <a:ea typeface="+mn-ea"/>
                        </a:rPr>
                        <a:t>Andrew Hunt</a:t>
                      </a:r>
                    </a:p>
                    <a:p>
                      <a:pPr algn="ctr"/>
                      <a:r>
                        <a:rPr kumimoji="1" lang="en-US" altLang="ja-JP" sz="1000" b="0" dirty="0">
                          <a:solidFill>
                            <a:sysClr val="windowText" lastClr="000000"/>
                          </a:solidFill>
                          <a:latin typeface="+mn-ea"/>
                          <a:ea typeface="+mn-ea"/>
                        </a:rPr>
                        <a:t>Ron Jeffries</a:t>
                      </a:r>
                    </a:p>
                    <a:p>
                      <a:pPr algn="ctr"/>
                      <a:r>
                        <a:rPr kumimoji="1" lang="en-US" altLang="ja-JP" sz="1000" b="0" dirty="0">
                          <a:solidFill>
                            <a:sysClr val="windowText" lastClr="000000"/>
                          </a:solidFill>
                          <a:latin typeface="+mn-ea"/>
                          <a:ea typeface="+mn-ea"/>
                        </a:rPr>
                        <a:t>Jon Kern</a:t>
                      </a:r>
                    </a:p>
                    <a:p>
                      <a:pPr algn="ctr"/>
                      <a:r>
                        <a:rPr kumimoji="1" lang="en-US" altLang="ja-JP" sz="1000" b="0" dirty="0">
                          <a:solidFill>
                            <a:sysClr val="windowText" lastClr="000000"/>
                          </a:solidFill>
                          <a:latin typeface="+mn-ea"/>
                          <a:ea typeface="+mn-ea"/>
                        </a:rPr>
                        <a:t>Brian Marick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Robert C. Martin</a:t>
                      </a:r>
                    </a:p>
                    <a:p>
                      <a:pPr algn="ctr"/>
                      <a:r>
                        <a:rPr kumimoji="1" lang="en-US" altLang="ja-JP" sz="1000" b="0" dirty="0">
                          <a:solidFill>
                            <a:sysClr val="windowText" lastClr="000000"/>
                          </a:solidFill>
                          <a:latin typeface="+mn-ea"/>
                          <a:ea typeface="+mn-ea"/>
                        </a:rPr>
                        <a:t>Steve Mellor</a:t>
                      </a:r>
                    </a:p>
                    <a:p>
                      <a:pPr algn="ctr"/>
                      <a:r>
                        <a:rPr kumimoji="1" lang="en-US" altLang="ja-JP" sz="1000" b="0" dirty="0">
                          <a:solidFill>
                            <a:sysClr val="windowText" lastClr="000000"/>
                          </a:solidFill>
                          <a:latin typeface="+mn-ea"/>
                          <a:ea typeface="+mn-ea"/>
                        </a:rPr>
                        <a:t>Ken Schwaber</a:t>
                      </a:r>
                    </a:p>
                    <a:p>
                      <a:pPr algn="ctr"/>
                      <a:r>
                        <a:rPr kumimoji="1" lang="en-US" altLang="ja-JP" sz="1000" b="0" dirty="0">
                          <a:solidFill>
                            <a:sysClr val="windowText" lastClr="000000"/>
                          </a:solidFill>
                          <a:latin typeface="+mn-ea"/>
                          <a:ea typeface="+mn-ea"/>
                        </a:rPr>
                        <a:t>Jeff Sutherland</a:t>
                      </a:r>
                    </a:p>
                    <a:p>
                      <a:pPr algn="ctr"/>
                      <a:r>
                        <a:rPr kumimoji="1" lang="en-US" altLang="ja-JP" sz="1000" b="0" dirty="0">
                          <a:solidFill>
                            <a:sysClr val="windowText" lastClr="000000"/>
                          </a:solidFill>
                          <a:latin typeface="+mn-ea"/>
                          <a:ea typeface="+mn-ea"/>
                        </a:rPr>
                        <a:t>Dave Thomas</a:t>
                      </a:r>
                      <a:endParaRPr kumimoji="1" lang="ja-JP" altLang="en-US" sz="1000" b="0" dirty="0">
                        <a:solidFill>
                          <a:sysClr val="windowText" lastClr="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5867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87" y="1244436"/>
            <a:ext cx="2098161" cy="48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Scaling agile</a:t>
            </a:r>
            <a:endParaRPr kumimoji="1" lang="ja-JP" altLang="en-US" dirty="0"/>
          </a:p>
        </p:txBody>
      </p:sp>
      <p:sp>
        <p:nvSpPr>
          <p:cNvPr id="8" name="正方形/長方形 7"/>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286334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868343" cy="360040"/>
          </a:xfrm>
        </p:spPr>
        <p:txBody>
          <a:bodyPr/>
          <a:lstStyle/>
          <a:p>
            <a:r>
              <a:rPr lang="en-US" altLang="ja-JP" dirty="0"/>
              <a:t>Principles behind the Agile Manifesto</a:t>
            </a:r>
            <a:endParaRPr lang="ja-JP" altLang="en-US" dirty="0"/>
          </a:p>
        </p:txBody>
      </p:sp>
      <p:sp>
        <p:nvSpPr>
          <p:cNvPr id="4" name="正方形/長方形 3"/>
          <p:cNvSpPr/>
          <p:nvPr/>
        </p:nvSpPr>
        <p:spPr>
          <a:xfrm>
            <a:off x="1079490" y="1231663"/>
            <a:ext cx="7058239" cy="5755422"/>
          </a:xfrm>
          <a:prstGeom prst="rect">
            <a:avLst/>
          </a:prstGeom>
        </p:spPr>
        <p:txBody>
          <a:bodyPr wrap="square">
            <a:spAutoFit/>
          </a:bodyPr>
          <a:lstStyle/>
          <a:p>
            <a:pPr algn="ctr"/>
            <a:r>
              <a:rPr lang="en-US" altLang="ja-JP" sz="1600" dirty="0">
                <a:solidFill>
                  <a:schemeClr val="tx1">
                    <a:lumMod val="75000"/>
                    <a:lumOff val="25000"/>
                  </a:schemeClr>
                </a:solidFill>
                <a:latin typeface="+mj-ea"/>
                <a:ea typeface="+mj-ea"/>
              </a:rPr>
              <a:t>We follow these principles:</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Our highest priority</a:t>
            </a:r>
            <a:r>
              <a:rPr lang="en-US" altLang="ja-JP" sz="1600" b="1" dirty="0">
                <a:solidFill>
                  <a:schemeClr val="tx1">
                    <a:lumMod val="75000"/>
                    <a:lumOff val="25000"/>
                  </a:schemeClr>
                </a:solidFill>
                <a:latin typeface="+mj-ea"/>
                <a:ea typeface="+mj-ea"/>
              </a:rPr>
              <a:t> is to </a:t>
            </a:r>
            <a:r>
              <a:rPr lang="en-US" altLang="ja-JP" sz="1600" b="1" dirty="0">
                <a:solidFill>
                  <a:srgbClr val="D74C77"/>
                </a:solidFill>
                <a:latin typeface="+mj-ea"/>
                <a:ea typeface="+mj-ea"/>
              </a:rPr>
              <a:t>satisfy the customer</a:t>
            </a:r>
          </a:p>
          <a:p>
            <a:pPr algn="ctr"/>
            <a:r>
              <a:rPr lang="en-US" altLang="ja-JP" sz="1600" b="1" dirty="0">
                <a:solidFill>
                  <a:schemeClr val="tx1">
                    <a:lumMod val="75000"/>
                    <a:lumOff val="25000"/>
                  </a:schemeClr>
                </a:solidFill>
                <a:latin typeface="+mj-ea"/>
                <a:ea typeface="+mj-ea"/>
              </a:rPr>
              <a:t>through </a:t>
            </a:r>
            <a:r>
              <a:rPr lang="en-US" altLang="ja-JP" sz="1600" b="1" dirty="0">
                <a:solidFill>
                  <a:srgbClr val="D74C77"/>
                </a:solidFill>
                <a:latin typeface="+mj-ea"/>
                <a:ea typeface="+mj-ea"/>
              </a:rPr>
              <a:t>early and continuous delivery </a:t>
            </a:r>
            <a:r>
              <a:rPr lang="en-US" altLang="ja-JP" sz="1600" b="1" dirty="0">
                <a:latin typeface="+mj-ea"/>
                <a:ea typeface="+mj-ea"/>
              </a:rPr>
              <a:t>of</a:t>
            </a:r>
            <a:r>
              <a:rPr lang="en-US" altLang="ja-JP" sz="1600" b="1" dirty="0">
                <a:solidFill>
                  <a:srgbClr val="D74C77"/>
                </a:solidFill>
                <a:latin typeface="+mj-ea"/>
                <a:ea typeface="+mj-ea"/>
              </a:rPr>
              <a:t> valuable software.</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Welcome changing requirements</a:t>
            </a:r>
            <a:r>
              <a:rPr lang="en-US" altLang="ja-JP" sz="1600" b="1" dirty="0">
                <a:solidFill>
                  <a:schemeClr val="tx1">
                    <a:lumMod val="75000"/>
                    <a:lumOff val="25000"/>
                  </a:schemeClr>
                </a:solidFill>
                <a:latin typeface="+mj-ea"/>
                <a:ea typeface="+mj-ea"/>
              </a:rPr>
              <a:t>, even late in development.</a:t>
            </a:r>
          </a:p>
          <a:p>
            <a:pPr algn="ctr"/>
            <a:r>
              <a:rPr lang="en-US" altLang="ja-JP" sz="1600" dirty="0">
                <a:solidFill>
                  <a:schemeClr val="tx1">
                    <a:lumMod val="75000"/>
                    <a:lumOff val="25000"/>
                  </a:schemeClr>
                </a:solidFill>
                <a:latin typeface="+mj-ea"/>
                <a:ea typeface="+mj-ea"/>
              </a:rPr>
              <a:t>Agile processes harness change </a:t>
            </a:r>
            <a:r>
              <a:rPr lang="en-US" altLang="ja-JP" sz="1600" b="1" dirty="0">
                <a:solidFill>
                  <a:schemeClr val="tx1">
                    <a:lumMod val="75000"/>
                    <a:lumOff val="25000"/>
                  </a:schemeClr>
                </a:solidFill>
                <a:latin typeface="+mj-ea"/>
                <a:ea typeface="+mj-ea"/>
              </a:rPr>
              <a:t>for the customer's competitive advantage</a:t>
            </a:r>
            <a:r>
              <a:rPr lang="en-US" altLang="ja-JP" sz="1600" dirty="0">
                <a:solidFill>
                  <a:schemeClr val="tx1">
                    <a:lumMod val="75000"/>
                    <a:lumOff val="25000"/>
                  </a:schemeClr>
                </a:solidFill>
                <a:latin typeface="+mj-ea"/>
                <a:ea typeface="+mj-ea"/>
              </a:rPr>
              <a:t>. </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Deliver working software frequently</a:t>
            </a:r>
            <a:r>
              <a:rPr lang="en-US" altLang="ja-JP" sz="1600" dirty="0">
                <a:solidFill>
                  <a:schemeClr val="tx1">
                    <a:lumMod val="75000"/>
                    <a:lumOff val="25000"/>
                  </a:schemeClr>
                </a:solidFill>
                <a:latin typeface="+mj-ea"/>
                <a:ea typeface="+mj-ea"/>
              </a:rPr>
              <a:t>, from a couple of weeks to a couple of months, </a:t>
            </a:r>
            <a:r>
              <a:rPr lang="en-US" altLang="ja-JP" sz="1600" b="1" dirty="0">
                <a:solidFill>
                  <a:srgbClr val="D74C77"/>
                </a:solidFill>
                <a:latin typeface="+mj-ea"/>
                <a:ea typeface="+mj-ea"/>
              </a:rPr>
              <a:t>with a preference to the shorter timescale</a:t>
            </a:r>
            <a:r>
              <a:rPr lang="en-US" altLang="ja-JP" sz="1600"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Business people and developers must work</a:t>
            </a:r>
          </a:p>
          <a:p>
            <a:pPr algn="ctr"/>
            <a:r>
              <a:rPr lang="en-US" altLang="ja-JP" sz="1600" b="1" dirty="0">
                <a:solidFill>
                  <a:schemeClr val="tx1">
                    <a:lumMod val="75000"/>
                    <a:lumOff val="25000"/>
                  </a:schemeClr>
                </a:solidFill>
                <a:latin typeface="+mj-ea"/>
                <a:ea typeface="+mj-ea"/>
              </a:rPr>
              <a:t>together daily throughout the project.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Build projects around </a:t>
            </a:r>
            <a:r>
              <a:rPr lang="en-US" altLang="ja-JP" sz="1600" b="1" dirty="0">
                <a:solidFill>
                  <a:schemeClr val="tx1">
                    <a:lumMod val="75000"/>
                    <a:lumOff val="25000"/>
                  </a:schemeClr>
                </a:solidFill>
                <a:latin typeface="+mj-ea"/>
                <a:ea typeface="+mj-ea"/>
              </a:rPr>
              <a:t>motivated individuals</a:t>
            </a:r>
            <a:r>
              <a:rPr lang="en-US" altLang="ja-JP" sz="1600" dirty="0">
                <a:solidFill>
                  <a:schemeClr val="tx1">
                    <a:lumMod val="75000"/>
                    <a:lumOff val="25000"/>
                  </a:schemeClr>
                </a:solidFill>
                <a:latin typeface="+mj-ea"/>
                <a:ea typeface="+mj-ea"/>
              </a:rPr>
              <a:t>.</a:t>
            </a:r>
          </a:p>
          <a:p>
            <a:pPr algn="ctr"/>
            <a:r>
              <a:rPr lang="en-US" altLang="ja-JP" sz="1600" b="1" dirty="0">
                <a:solidFill>
                  <a:srgbClr val="D74C77"/>
                </a:solidFill>
                <a:latin typeface="+mj-ea"/>
                <a:ea typeface="+mj-ea"/>
              </a:rPr>
              <a:t>Give them the environment and support they need </a:t>
            </a:r>
          </a:p>
          <a:p>
            <a:pPr algn="ctr"/>
            <a:r>
              <a:rPr lang="en-US" altLang="ja-JP" sz="1600" b="1" dirty="0">
                <a:solidFill>
                  <a:schemeClr val="tx1">
                    <a:lumMod val="75000"/>
                    <a:lumOff val="25000"/>
                  </a:schemeClr>
                </a:solidFill>
                <a:latin typeface="+mj-ea"/>
                <a:ea typeface="+mj-ea"/>
              </a:rPr>
              <a:t>and </a:t>
            </a:r>
            <a:r>
              <a:rPr lang="en-US" altLang="ja-JP" sz="1600" b="1" dirty="0">
                <a:solidFill>
                  <a:srgbClr val="D74C77"/>
                </a:solidFill>
                <a:latin typeface="+mj-ea"/>
                <a:ea typeface="+mj-ea"/>
              </a:rPr>
              <a:t>trust </a:t>
            </a:r>
            <a:r>
              <a:rPr lang="en-US" altLang="ja-JP" sz="1600" b="1" dirty="0">
                <a:solidFill>
                  <a:schemeClr val="tx1">
                    <a:lumMod val="75000"/>
                    <a:lumOff val="25000"/>
                  </a:schemeClr>
                </a:solidFill>
                <a:latin typeface="+mj-ea"/>
                <a:ea typeface="+mj-ea"/>
              </a:rPr>
              <a:t>them to get the job done</a:t>
            </a:r>
            <a:r>
              <a:rPr lang="en-US" altLang="ja-JP" sz="1600"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The most efficient and effective method of conveying information to </a:t>
            </a:r>
          </a:p>
          <a:p>
            <a:pPr algn="ctr"/>
            <a:r>
              <a:rPr lang="en-US" altLang="ja-JP" sz="1600" dirty="0">
                <a:solidFill>
                  <a:schemeClr val="tx1">
                    <a:lumMod val="75000"/>
                    <a:lumOff val="25000"/>
                  </a:schemeClr>
                </a:solidFill>
                <a:latin typeface="+mj-ea"/>
                <a:ea typeface="+mj-ea"/>
              </a:rPr>
              <a:t>and within a development team is </a:t>
            </a:r>
            <a:r>
              <a:rPr lang="en-US" altLang="ja-JP" sz="1600" b="1" dirty="0">
                <a:solidFill>
                  <a:schemeClr val="tx1">
                    <a:lumMod val="75000"/>
                    <a:lumOff val="25000"/>
                  </a:schemeClr>
                </a:solidFill>
                <a:latin typeface="+mj-ea"/>
                <a:ea typeface="+mj-ea"/>
              </a:rPr>
              <a:t>face-to-face conversation. </a:t>
            </a:r>
          </a:p>
          <a:p>
            <a:pPr algn="ctr"/>
            <a:endParaRPr lang="en-US" altLang="ja-JP" sz="1600" dirty="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390909047"/>
      </p:ext>
    </p:extLst>
  </p:cSld>
  <p:clrMapOvr>
    <a:masterClrMapping/>
  </p:clrMapOvr>
</p:sld>
</file>

<file path=ppt/theme/theme1.xml><?xml version="1.0" encoding="utf-8"?>
<a:theme xmlns:a="http://schemas.openxmlformats.org/drawingml/2006/main" name="表紙A">
  <a:themeElements>
    <a:clrScheme name="ユーザー定義 1">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12B3C7"/>
      </a:hlink>
      <a:folHlink>
        <a:srgbClr val="12B3C7"/>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ND_THANKYOU">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ND_ご挨拶">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D_ロゴ">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6969</Words>
  <Application>Microsoft Office PowerPoint</Application>
  <PresentationFormat>画面に合わせる (4:3)</PresentationFormat>
  <Paragraphs>1199</Paragraphs>
  <Slides>80</Slides>
  <Notes>53</Notes>
  <HiddenSlides>0</HiddenSlides>
  <MMClips>0</MMClips>
  <ScaleCrop>false</ScaleCrop>
  <HeadingPairs>
    <vt:vector size="6" baseType="variant">
      <vt:variant>
        <vt:lpstr>使用されているフォント</vt:lpstr>
      </vt:variant>
      <vt:variant>
        <vt:i4>7</vt:i4>
      </vt:variant>
      <vt:variant>
        <vt:lpstr>テーマ</vt:lpstr>
      </vt:variant>
      <vt:variant>
        <vt:i4>7</vt:i4>
      </vt:variant>
      <vt:variant>
        <vt:lpstr>スライド タイトル</vt:lpstr>
      </vt:variant>
      <vt:variant>
        <vt:i4>80</vt:i4>
      </vt:variant>
    </vt:vector>
  </HeadingPairs>
  <TitlesOfParts>
    <vt:vector size="94" baseType="lpstr">
      <vt:lpstr>맑은 고딕</vt:lpstr>
      <vt:lpstr>Meiryo UI</vt:lpstr>
      <vt:lpstr>R Frutiger Roman</vt:lpstr>
      <vt:lpstr>游ゴシック Medium</vt:lpstr>
      <vt:lpstr>Arial</vt:lpstr>
      <vt:lpstr>Calibri</vt:lpstr>
      <vt:lpstr>Wingdings</vt:lpstr>
      <vt:lpstr>表紙A</vt:lpstr>
      <vt:lpstr>表紙B</vt:lpstr>
      <vt:lpstr>本文</vt:lpstr>
      <vt:lpstr>中表紙</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2017-12-26T08:43:02Z</dcterms:created>
  <dcterms:modified xsi:type="dcterms:W3CDTF">2020-12-07T11:04:48Z</dcterms:modified>
</cp:coreProperties>
</file>