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1"/>
    <p:sldMasterId id="2147483658" r:id="rId2"/>
    <p:sldMasterId id="2147483650" r:id="rId3"/>
    <p:sldMasterId id="2147483660" r:id="rId4"/>
    <p:sldMasterId id="2147483652" r:id="rId5"/>
    <p:sldMasterId id="2147483654" r:id="rId6"/>
    <p:sldMasterId id="2147483656" r:id="rId7"/>
  </p:sldMasterIdLst>
  <p:notesMasterIdLst>
    <p:notesMasterId r:id="rId88"/>
  </p:notesMasterIdLst>
  <p:sldIdLst>
    <p:sldId id="265" r:id="rId8"/>
    <p:sldId id="386" r:id="rId9"/>
    <p:sldId id="375" r:id="rId10"/>
    <p:sldId id="387" r:id="rId11"/>
    <p:sldId id="304" r:id="rId12"/>
    <p:sldId id="276" r:id="rId13"/>
    <p:sldId id="280" r:id="rId14"/>
    <p:sldId id="296" r:id="rId15"/>
    <p:sldId id="318" r:id="rId16"/>
    <p:sldId id="295" r:id="rId17"/>
    <p:sldId id="282" r:id="rId18"/>
    <p:sldId id="292" r:id="rId19"/>
    <p:sldId id="336" r:id="rId20"/>
    <p:sldId id="268" r:id="rId21"/>
    <p:sldId id="302" r:id="rId22"/>
    <p:sldId id="266" r:id="rId23"/>
    <p:sldId id="347" r:id="rId24"/>
    <p:sldId id="396" r:id="rId25"/>
    <p:sldId id="289" r:id="rId26"/>
    <p:sldId id="305" r:id="rId27"/>
    <p:sldId id="306" r:id="rId28"/>
    <p:sldId id="309" r:id="rId29"/>
    <p:sldId id="278" r:id="rId30"/>
    <p:sldId id="359" r:id="rId31"/>
    <p:sldId id="397" r:id="rId32"/>
    <p:sldId id="360" r:id="rId33"/>
    <p:sldId id="361" r:id="rId34"/>
    <p:sldId id="362" r:id="rId35"/>
    <p:sldId id="363" r:id="rId36"/>
    <p:sldId id="364" r:id="rId37"/>
    <p:sldId id="365" r:id="rId38"/>
    <p:sldId id="366" r:id="rId39"/>
    <p:sldId id="308" r:id="rId40"/>
    <p:sldId id="398" r:id="rId41"/>
    <p:sldId id="354" r:id="rId42"/>
    <p:sldId id="381" r:id="rId43"/>
    <p:sldId id="369" r:id="rId44"/>
    <p:sldId id="355" r:id="rId45"/>
    <p:sldId id="370" r:id="rId46"/>
    <p:sldId id="356" r:id="rId47"/>
    <p:sldId id="368" r:id="rId48"/>
    <p:sldId id="357" r:id="rId49"/>
    <p:sldId id="349" r:id="rId50"/>
    <p:sldId id="399" r:id="rId51"/>
    <p:sldId id="371" r:id="rId52"/>
    <p:sldId id="325" r:id="rId53"/>
    <p:sldId id="329" r:id="rId54"/>
    <p:sldId id="358" r:id="rId55"/>
    <p:sldId id="330" r:id="rId56"/>
    <p:sldId id="331" r:id="rId57"/>
    <p:sldId id="314" r:id="rId58"/>
    <p:sldId id="400" r:id="rId59"/>
    <p:sldId id="311" r:id="rId60"/>
    <p:sldId id="378" r:id="rId61"/>
    <p:sldId id="379" r:id="rId62"/>
    <p:sldId id="312" r:id="rId63"/>
    <p:sldId id="401" r:id="rId64"/>
    <p:sldId id="335" r:id="rId65"/>
    <p:sldId id="380" r:id="rId66"/>
    <p:sldId id="389" r:id="rId67"/>
    <p:sldId id="376" r:id="rId68"/>
    <p:sldId id="377" r:id="rId69"/>
    <p:sldId id="390" r:id="rId70"/>
    <p:sldId id="393" r:id="rId71"/>
    <p:sldId id="281" r:id="rId72"/>
    <p:sldId id="342" r:id="rId73"/>
    <p:sldId id="391" r:id="rId74"/>
    <p:sldId id="395" r:id="rId75"/>
    <p:sldId id="392" r:id="rId76"/>
    <p:sldId id="382" r:id="rId77"/>
    <p:sldId id="343" r:id="rId78"/>
    <p:sldId id="344" r:id="rId79"/>
    <p:sldId id="297" r:id="rId80"/>
    <p:sldId id="299" r:id="rId81"/>
    <p:sldId id="300" r:id="rId82"/>
    <p:sldId id="301" r:id="rId83"/>
    <p:sldId id="320" r:id="rId84"/>
    <p:sldId id="345" r:id="rId85"/>
    <p:sldId id="346" r:id="rId86"/>
    <p:sldId id="394" r:id="rId87"/>
  </p:sldIdLst>
  <p:sldSz cx="9144000" cy="6858000" type="screen4x3"/>
  <p:notesSz cx="7104063" cy="102346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2880">
          <p15:clr>
            <a:srgbClr val="A4A3A4"/>
          </p15:clr>
        </p15:guide>
        <p15:guide id="3" orient="horz" pos="2160">
          <p15:clr>
            <a:srgbClr val="A4A3A4"/>
          </p15:clr>
        </p15:guide>
        <p15:guide id="4" pos="340">
          <p15:clr>
            <a:srgbClr val="A4A3A4"/>
          </p15:clr>
        </p15:guide>
      </p15:sldGuideLst>
    </p:ext>
    <p:ext uri="{2D200454-40CA-4A62-9FC3-DE9A4176ACB9}">
      <p15:notesGuideLst xmlns:p15="http://schemas.microsoft.com/office/powerpoint/2012/main">
        <p15:guide id="1" orient="horz" pos="3223">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C77"/>
    <a:srgbClr val="14A79D"/>
    <a:srgbClr val="00E5FF"/>
    <a:srgbClr val="FFFF00"/>
    <a:srgbClr val="FFFF99"/>
    <a:srgbClr val="FFFF66"/>
    <a:srgbClr val="9CCC65"/>
    <a:srgbClr val="66BB6A"/>
    <a:srgbClr val="4CAF50"/>
    <a:srgbClr val="7E57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43" autoAdjust="0"/>
    <p:restoredTop sz="80454" autoAdjust="0"/>
  </p:normalViewPr>
  <p:slideViewPr>
    <p:cSldViewPr snapToObjects="1">
      <p:cViewPr varScale="1">
        <p:scale>
          <a:sx n="69" d="100"/>
          <a:sy n="69" d="100"/>
        </p:scale>
        <p:origin x="1579" y="58"/>
      </p:cViewPr>
      <p:guideLst>
        <p:guide orient="horz" pos="4292"/>
        <p:guide pos="2880"/>
        <p:guide orient="horz" pos="2160"/>
        <p:guide pos="3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Objects="1">
      <p:cViewPr varScale="1">
        <p:scale>
          <a:sx n="78" d="100"/>
          <a:sy n="78" d="100"/>
        </p:scale>
        <p:origin x="-3954" y="-96"/>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presProps" Target="presProp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viewProps" Target="viewProps.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Ideal</c:v>
                </c:pt>
              </c:strCache>
            </c:strRef>
          </c:tx>
          <c:spPr>
            <a:ln>
              <a:solidFill>
                <a:schemeClr val="tx2"/>
              </a:solidFill>
            </a:ln>
          </c:spPr>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Sheet1!$B$2:$B$12</c:f>
              <c:numCache>
                <c:formatCode>General</c:formatCode>
                <c:ptCount val="11"/>
                <c:pt idx="0">
                  <c:v>100</c:v>
                </c:pt>
                <c:pt idx="1">
                  <c:v>90</c:v>
                </c:pt>
                <c:pt idx="2">
                  <c:v>80</c:v>
                </c:pt>
                <c:pt idx="3">
                  <c:v>70</c:v>
                </c:pt>
                <c:pt idx="4">
                  <c:v>60</c:v>
                </c:pt>
                <c:pt idx="5">
                  <c:v>50</c:v>
                </c:pt>
                <c:pt idx="6">
                  <c:v>40</c:v>
                </c:pt>
                <c:pt idx="7">
                  <c:v>30</c:v>
                </c:pt>
                <c:pt idx="8">
                  <c:v>20</c:v>
                </c:pt>
                <c:pt idx="9">
                  <c:v>10</c:v>
                </c:pt>
                <c:pt idx="10">
                  <c:v>0</c:v>
                </c:pt>
              </c:numCache>
            </c:numRef>
          </c:val>
          <c:smooth val="0"/>
          <c:extLst>
            <c:ext xmlns:c16="http://schemas.microsoft.com/office/drawing/2014/chart" uri="{C3380CC4-5D6E-409C-BE32-E72D297353CC}">
              <c16:uniqueId val="{00000000-691A-4326-9B9C-B7FC83307C4F}"/>
            </c:ext>
          </c:extLst>
        </c:ser>
        <c:ser>
          <c:idx val="1"/>
          <c:order val="1"/>
          <c:tx>
            <c:strRef>
              <c:f>Sheet1!$C$1</c:f>
              <c:strCache>
                <c:ptCount val="1"/>
                <c:pt idx="0">
                  <c:v>Actual</c:v>
                </c:pt>
              </c:strCache>
            </c:strRef>
          </c:tx>
          <c:marker>
            <c:symbol val="none"/>
          </c:marker>
          <c:cat>
            <c:strRef>
              <c:f>Sheet1!$A$2:$A$12</c:f>
              <c:strCache>
                <c:ptCount val="11"/>
                <c:pt idx="0">
                  <c:v>Sprint 1</c:v>
                </c:pt>
                <c:pt idx="1">
                  <c:v>Sprint 2</c:v>
                </c:pt>
                <c:pt idx="2">
                  <c:v>Sprint 3</c:v>
                </c:pt>
                <c:pt idx="3">
                  <c:v>Sprint 4</c:v>
                </c:pt>
                <c:pt idx="4">
                  <c:v>Sprint 5</c:v>
                </c:pt>
                <c:pt idx="5">
                  <c:v>Sprint 6</c:v>
                </c:pt>
                <c:pt idx="6">
                  <c:v>Sprint 7</c:v>
                </c:pt>
                <c:pt idx="7">
                  <c:v>Sprint 8</c:v>
                </c:pt>
                <c:pt idx="8">
                  <c:v>Sprint 9</c:v>
                </c:pt>
                <c:pt idx="9">
                  <c:v>Sprint 10</c:v>
                </c:pt>
                <c:pt idx="10">
                  <c:v>Sprint 11</c:v>
                </c:pt>
              </c:strCache>
            </c:strRef>
          </c:cat>
          <c:val>
            <c:numRef>
              <c:f>Sheet1!$C$2:$C$12</c:f>
              <c:numCache>
                <c:formatCode>General</c:formatCode>
                <c:ptCount val="11"/>
                <c:pt idx="0">
                  <c:v>100</c:v>
                </c:pt>
                <c:pt idx="1">
                  <c:v>95</c:v>
                </c:pt>
                <c:pt idx="2">
                  <c:v>75</c:v>
                </c:pt>
                <c:pt idx="3">
                  <c:v>70</c:v>
                </c:pt>
                <c:pt idx="4">
                  <c:v>63</c:v>
                </c:pt>
                <c:pt idx="5">
                  <c:v>56</c:v>
                </c:pt>
                <c:pt idx="6">
                  <c:v>38</c:v>
                </c:pt>
                <c:pt idx="7">
                  <c:v>45</c:v>
                </c:pt>
                <c:pt idx="8">
                  <c:v>35</c:v>
                </c:pt>
                <c:pt idx="9">
                  <c:v>20</c:v>
                </c:pt>
                <c:pt idx="10">
                  <c:v>0</c:v>
                </c:pt>
              </c:numCache>
            </c:numRef>
          </c:val>
          <c:smooth val="0"/>
          <c:extLst>
            <c:ext xmlns:c16="http://schemas.microsoft.com/office/drawing/2014/chart" uri="{C3380CC4-5D6E-409C-BE32-E72D297353CC}">
              <c16:uniqueId val="{00000001-691A-4326-9B9C-B7FC83307C4F}"/>
            </c:ext>
          </c:extLst>
        </c:ser>
        <c:dLbls>
          <c:showLegendKey val="0"/>
          <c:showVal val="0"/>
          <c:showCatName val="0"/>
          <c:showSerName val="0"/>
          <c:showPercent val="0"/>
          <c:showBubbleSize val="0"/>
        </c:dLbls>
        <c:smooth val="0"/>
        <c:axId val="191049088"/>
        <c:axId val="191054976"/>
      </c:lineChart>
      <c:catAx>
        <c:axId val="191049088"/>
        <c:scaling>
          <c:orientation val="minMax"/>
        </c:scaling>
        <c:delete val="0"/>
        <c:axPos val="b"/>
        <c:numFmt formatCode="General" sourceLinked="0"/>
        <c:majorTickMark val="out"/>
        <c:minorTickMark val="none"/>
        <c:tickLblPos val="nextTo"/>
        <c:txPr>
          <a:bodyPr/>
          <a:lstStyle/>
          <a:p>
            <a:pPr>
              <a:defRPr sz="1050">
                <a:solidFill>
                  <a:schemeClr val="tx1">
                    <a:lumMod val="75000"/>
                    <a:lumOff val="25000"/>
                  </a:schemeClr>
                </a:solidFill>
              </a:defRPr>
            </a:pPr>
            <a:endParaRPr lang="ja-JP"/>
          </a:p>
        </c:txPr>
        <c:crossAx val="191054976"/>
        <c:crosses val="autoZero"/>
        <c:auto val="1"/>
        <c:lblAlgn val="ctr"/>
        <c:lblOffset val="100"/>
        <c:noMultiLvlLbl val="0"/>
      </c:catAx>
      <c:valAx>
        <c:axId val="191054976"/>
        <c:scaling>
          <c:orientation val="minMax"/>
          <c:max val="10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191049088"/>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Ideal</c:v>
                </c:pt>
              </c:strCache>
            </c:strRef>
          </c:tx>
          <c:spPr>
            <a:ln>
              <a:solidFill>
                <a:schemeClr val="tx2"/>
              </a:solidFill>
            </a:ln>
          </c:spPr>
          <c:marker>
            <c:symbol val="none"/>
          </c:marker>
          <c:cat>
            <c:strRef>
              <c:f>Sheet1!$A$2:$A$11</c:f>
              <c:strCache>
                <c:ptCount val="10"/>
                <c:pt idx="0">
                  <c:v>Wed</c:v>
                </c:pt>
                <c:pt idx="1">
                  <c:v>Thu</c:v>
                </c:pt>
                <c:pt idx="2">
                  <c:v>Fri</c:v>
                </c:pt>
                <c:pt idx="3">
                  <c:v>Mon</c:v>
                </c:pt>
                <c:pt idx="4">
                  <c:v>Tue</c:v>
                </c:pt>
                <c:pt idx="5">
                  <c:v>Wed</c:v>
                </c:pt>
                <c:pt idx="6">
                  <c:v>Thu</c:v>
                </c:pt>
                <c:pt idx="7">
                  <c:v>Fri</c:v>
                </c:pt>
                <c:pt idx="8">
                  <c:v>Mon</c:v>
                </c:pt>
                <c:pt idx="9">
                  <c:v>Tue</c:v>
                </c:pt>
              </c:strCache>
            </c:strRef>
          </c:cat>
          <c:val>
            <c:numRef>
              <c:f>Sheet1!$B$2:$B$11</c:f>
              <c:numCache>
                <c:formatCode>General</c:formatCode>
                <c:ptCount val="10"/>
                <c:pt idx="0">
                  <c:v>30</c:v>
                </c:pt>
                <c:pt idx="1">
                  <c:v>26.666666666666668</c:v>
                </c:pt>
                <c:pt idx="2">
                  <c:v>23.333333333333336</c:v>
                </c:pt>
                <c:pt idx="3">
                  <c:v>20.000000000000004</c:v>
                </c:pt>
                <c:pt idx="4">
                  <c:v>16.666666666666671</c:v>
                </c:pt>
                <c:pt idx="5">
                  <c:v>13.333333333333337</c:v>
                </c:pt>
                <c:pt idx="6">
                  <c:v>10.000000000000004</c:v>
                </c:pt>
                <c:pt idx="7">
                  <c:v>6.6666666666666696</c:v>
                </c:pt>
                <c:pt idx="8">
                  <c:v>3.3333333333333361</c:v>
                </c:pt>
                <c:pt idx="9">
                  <c:v>0</c:v>
                </c:pt>
              </c:numCache>
            </c:numRef>
          </c:val>
          <c:smooth val="0"/>
          <c:extLst>
            <c:ext xmlns:c16="http://schemas.microsoft.com/office/drawing/2014/chart" uri="{C3380CC4-5D6E-409C-BE32-E72D297353CC}">
              <c16:uniqueId val="{00000000-A3EB-4D89-84FA-686C590F42F8}"/>
            </c:ext>
          </c:extLst>
        </c:ser>
        <c:ser>
          <c:idx val="1"/>
          <c:order val="1"/>
          <c:tx>
            <c:strRef>
              <c:f>Sheet1!$C$1</c:f>
              <c:strCache>
                <c:ptCount val="1"/>
                <c:pt idx="0">
                  <c:v>Actual</c:v>
                </c:pt>
              </c:strCache>
            </c:strRef>
          </c:tx>
          <c:marker>
            <c:symbol val="none"/>
          </c:marker>
          <c:cat>
            <c:strRef>
              <c:f>Sheet1!$A$2:$A$11</c:f>
              <c:strCache>
                <c:ptCount val="10"/>
                <c:pt idx="0">
                  <c:v>Wed</c:v>
                </c:pt>
                <c:pt idx="1">
                  <c:v>Thu</c:v>
                </c:pt>
                <c:pt idx="2">
                  <c:v>Fri</c:v>
                </c:pt>
                <c:pt idx="3">
                  <c:v>Mon</c:v>
                </c:pt>
                <c:pt idx="4">
                  <c:v>Tue</c:v>
                </c:pt>
                <c:pt idx="5">
                  <c:v>Wed</c:v>
                </c:pt>
                <c:pt idx="6">
                  <c:v>Thu</c:v>
                </c:pt>
                <c:pt idx="7">
                  <c:v>Fri</c:v>
                </c:pt>
                <c:pt idx="8">
                  <c:v>Mon</c:v>
                </c:pt>
                <c:pt idx="9">
                  <c:v>Tue</c:v>
                </c:pt>
              </c:strCache>
            </c:strRef>
          </c:cat>
          <c:val>
            <c:numRef>
              <c:f>Sheet1!$C$2:$C$11</c:f>
              <c:numCache>
                <c:formatCode>General</c:formatCode>
                <c:ptCount val="10"/>
                <c:pt idx="0">
                  <c:v>30</c:v>
                </c:pt>
                <c:pt idx="1">
                  <c:v>28</c:v>
                </c:pt>
                <c:pt idx="2">
                  <c:v>25</c:v>
                </c:pt>
                <c:pt idx="3">
                  <c:v>25</c:v>
                </c:pt>
                <c:pt idx="4">
                  <c:v>20</c:v>
                </c:pt>
                <c:pt idx="5">
                  <c:v>15</c:v>
                </c:pt>
                <c:pt idx="6">
                  <c:v>8</c:v>
                </c:pt>
                <c:pt idx="7">
                  <c:v>3</c:v>
                </c:pt>
                <c:pt idx="8">
                  <c:v>1</c:v>
                </c:pt>
                <c:pt idx="9">
                  <c:v>0</c:v>
                </c:pt>
              </c:numCache>
            </c:numRef>
          </c:val>
          <c:smooth val="0"/>
          <c:extLst>
            <c:ext xmlns:c16="http://schemas.microsoft.com/office/drawing/2014/chart" uri="{C3380CC4-5D6E-409C-BE32-E72D297353CC}">
              <c16:uniqueId val="{00000001-A3EB-4D89-84FA-686C590F42F8}"/>
            </c:ext>
          </c:extLst>
        </c:ser>
        <c:dLbls>
          <c:showLegendKey val="0"/>
          <c:showVal val="0"/>
          <c:showCatName val="0"/>
          <c:showSerName val="0"/>
          <c:showPercent val="0"/>
          <c:showBubbleSize val="0"/>
        </c:dLbls>
        <c:smooth val="0"/>
        <c:axId val="192258048"/>
        <c:axId val="192259584"/>
      </c:lineChart>
      <c:catAx>
        <c:axId val="192258048"/>
        <c:scaling>
          <c:orientation val="minMax"/>
        </c:scaling>
        <c:delete val="0"/>
        <c:axPos val="b"/>
        <c:numFmt formatCode="General" sourceLinked="0"/>
        <c:majorTickMark val="out"/>
        <c:minorTickMark val="none"/>
        <c:tickLblPos val="nextTo"/>
        <c:txPr>
          <a:bodyPr/>
          <a:lstStyle/>
          <a:p>
            <a:pPr>
              <a:defRPr sz="1050">
                <a:solidFill>
                  <a:schemeClr val="tx1">
                    <a:lumMod val="75000"/>
                    <a:lumOff val="25000"/>
                  </a:schemeClr>
                </a:solidFill>
              </a:defRPr>
            </a:pPr>
            <a:endParaRPr lang="ja-JP"/>
          </a:p>
        </c:txPr>
        <c:crossAx val="192259584"/>
        <c:crosses val="autoZero"/>
        <c:auto val="1"/>
        <c:lblAlgn val="ctr"/>
        <c:lblOffset val="100"/>
        <c:noMultiLvlLbl val="0"/>
      </c:catAx>
      <c:valAx>
        <c:axId val="192259584"/>
        <c:scaling>
          <c:orientation val="minMax"/>
          <c:max val="30"/>
        </c:scaling>
        <c:delete val="0"/>
        <c:axPos val="l"/>
        <c:majorGridlines/>
        <c:numFmt formatCode="General" sourceLinked="1"/>
        <c:majorTickMark val="out"/>
        <c:minorTickMark val="none"/>
        <c:tickLblPos val="nextTo"/>
        <c:txPr>
          <a:bodyPr/>
          <a:lstStyle/>
          <a:p>
            <a:pPr>
              <a:defRPr sz="1000">
                <a:solidFill>
                  <a:schemeClr val="tx1">
                    <a:lumMod val="75000"/>
                    <a:lumOff val="25000"/>
                  </a:schemeClr>
                </a:solidFill>
              </a:defRPr>
            </a:pPr>
            <a:endParaRPr lang="ja-JP"/>
          </a:p>
        </c:txPr>
        <c:crossAx val="192258048"/>
        <c:crosses val="autoZero"/>
        <c:crossBetween val="between"/>
      </c:valAx>
    </c:plotArea>
    <c:legend>
      <c:legendPos val="r"/>
      <c:overlay val="0"/>
    </c:legend>
    <c:plotVisOnly val="1"/>
    <c:dispBlanksAs val="gap"/>
    <c:showDLblsOverMax val="0"/>
  </c:chart>
  <c:txPr>
    <a:bodyPr/>
    <a:lstStyle/>
    <a:p>
      <a:pPr>
        <a:defRPr sz="1800"/>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3078427" cy="511731"/>
          </a:xfrm>
          <a:prstGeom prst="rect">
            <a:avLst/>
          </a:prstGeom>
        </p:spPr>
        <p:txBody>
          <a:bodyPr vert="horz" lIns="94796" tIns="47398" rIns="94796" bIns="47398" rtlCol="0"/>
          <a:lstStyle>
            <a:lvl1pPr algn="l">
              <a:defRPr sz="1200">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4023993" y="0"/>
            <a:ext cx="3078427" cy="511731"/>
          </a:xfrm>
          <a:prstGeom prst="rect">
            <a:avLst/>
          </a:prstGeom>
        </p:spPr>
        <p:txBody>
          <a:bodyPr vert="horz" lIns="94796" tIns="47398" rIns="94796" bIns="47398" rtlCol="0"/>
          <a:lstStyle>
            <a:lvl1pPr algn="r">
              <a:defRPr sz="1200">
                <a:ea typeface="Meiryo UI" panose="020B0604030504040204" pitchFamily="50" charset="-128"/>
              </a:defRPr>
            </a:lvl1pPr>
          </a:lstStyle>
          <a:p>
            <a:fld id="{6952135A-CF7D-4615-9482-B4F97B9D8950}" type="datetimeFigureOut">
              <a:rPr lang="ja-JP" altLang="en-US" smtClean="0"/>
              <a:pPr/>
              <a:t>2020/12/19</a:t>
            </a:fld>
            <a:endParaRPr lang="ja-JP" altLang="en-US" dirty="0"/>
          </a:p>
        </p:txBody>
      </p:sp>
      <p:sp>
        <p:nvSpPr>
          <p:cNvPr id="4" name="スライド イメージ プレースホルダー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ja-JP" altLang="en-US" dirty="0"/>
          </a:p>
        </p:txBody>
      </p:sp>
      <p:sp>
        <p:nvSpPr>
          <p:cNvPr id="5" name="ノート プレースホルダー 4"/>
          <p:cNvSpPr>
            <a:spLocks noGrp="1"/>
          </p:cNvSpPr>
          <p:nvPr>
            <p:ph type="body" sz="quarter" idx="3"/>
          </p:nvPr>
        </p:nvSpPr>
        <p:spPr>
          <a:xfrm>
            <a:off x="710407" y="4861442"/>
            <a:ext cx="5683250" cy="4605576"/>
          </a:xfrm>
          <a:prstGeom prst="rect">
            <a:avLst/>
          </a:prstGeom>
        </p:spPr>
        <p:txBody>
          <a:bodyPr vert="horz" lIns="94796" tIns="47398" rIns="94796" bIns="47398"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1" y="9721106"/>
            <a:ext cx="3078427" cy="511731"/>
          </a:xfrm>
          <a:prstGeom prst="rect">
            <a:avLst/>
          </a:prstGeom>
        </p:spPr>
        <p:txBody>
          <a:bodyPr vert="horz" lIns="94796" tIns="47398" rIns="94796" bIns="47398" rtlCol="0" anchor="b"/>
          <a:lstStyle>
            <a:lvl1pPr algn="l">
              <a:defRPr sz="1200">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4023993" y="9721106"/>
            <a:ext cx="3078427" cy="511731"/>
          </a:xfrm>
          <a:prstGeom prst="rect">
            <a:avLst/>
          </a:prstGeom>
        </p:spPr>
        <p:txBody>
          <a:bodyPr vert="horz" lIns="94796" tIns="47398" rIns="94796" bIns="47398" rtlCol="0" anchor="b"/>
          <a:lstStyle>
            <a:lvl1pPr algn="r">
              <a:defRPr sz="1200">
                <a:ea typeface="Meiryo UI" panose="020B0604030504040204" pitchFamily="50" charset="-128"/>
              </a:defRPr>
            </a:lvl1pPr>
          </a:lstStyle>
          <a:p>
            <a:fld id="{F4DEF6AA-C012-4C4D-A522-9C25638D8620}" type="slidenum">
              <a:rPr lang="ja-JP" altLang="en-US" smtClean="0"/>
              <a:pPr/>
              <a:t>‹#›</a:t>
            </a:fld>
            <a:endParaRPr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n-lt"/>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n-lt"/>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n-lt"/>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n-lt"/>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a:t>
            </a:fld>
            <a:endParaRPr lang="ja-JP" altLang="en-US" dirty="0"/>
          </a:p>
        </p:txBody>
      </p:sp>
    </p:spTree>
    <p:extLst>
      <p:ext uri="{BB962C8B-B14F-4D97-AF65-F5344CB8AC3E}">
        <p14:creationId xmlns:p14="http://schemas.microsoft.com/office/powerpoint/2010/main" val="222655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10</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11</a:t>
            </a:fld>
            <a:endParaRPr lang="ja-JP" altLang="en-US" dirty="0"/>
          </a:p>
        </p:txBody>
      </p:sp>
    </p:spTree>
    <p:extLst>
      <p:ext uri="{BB962C8B-B14F-4D97-AF65-F5344CB8AC3E}">
        <p14:creationId xmlns:p14="http://schemas.microsoft.com/office/powerpoint/2010/main" val="4130869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12</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13</a:t>
            </a:fld>
            <a:endParaRPr lang="ja-JP" altLang="en-US" dirty="0"/>
          </a:p>
        </p:txBody>
      </p:sp>
    </p:spTree>
    <p:extLst>
      <p:ext uri="{BB962C8B-B14F-4D97-AF65-F5344CB8AC3E}">
        <p14:creationId xmlns:p14="http://schemas.microsoft.com/office/powerpoint/2010/main" val="1864790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14</a:t>
            </a:fld>
            <a:endParaRPr lang="ja-JP" altLang="en-US" dirty="0"/>
          </a:p>
        </p:txBody>
      </p:sp>
    </p:spTree>
    <p:extLst>
      <p:ext uri="{BB962C8B-B14F-4D97-AF65-F5344CB8AC3E}">
        <p14:creationId xmlns:p14="http://schemas.microsoft.com/office/powerpoint/2010/main" val="2249790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15</a:t>
            </a:fld>
            <a:endParaRPr lang="ja-JP" altLang="en-US" dirty="0"/>
          </a:p>
        </p:txBody>
      </p:sp>
    </p:spTree>
    <p:extLst>
      <p:ext uri="{BB962C8B-B14F-4D97-AF65-F5344CB8AC3E}">
        <p14:creationId xmlns:p14="http://schemas.microsoft.com/office/powerpoint/2010/main" val="426996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16</a:t>
            </a:fld>
            <a:endParaRPr lang="ja-JP" altLang="en-US" dirty="0"/>
          </a:p>
        </p:txBody>
      </p:sp>
    </p:spTree>
    <p:extLst>
      <p:ext uri="{BB962C8B-B14F-4D97-AF65-F5344CB8AC3E}">
        <p14:creationId xmlns:p14="http://schemas.microsoft.com/office/powerpoint/2010/main" val="3597377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17</a:t>
            </a:fld>
            <a:endParaRPr lang="ja-JP" altLang="en-US" dirty="0"/>
          </a:p>
        </p:txBody>
      </p:sp>
    </p:spTree>
    <p:extLst>
      <p:ext uri="{BB962C8B-B14F-4D97-AF65-F5344CB8AC3E}">
        <p14:creationId xmlns:p14="http://schemas.microsoft.com/office/powerpoint/2010/main" val="348300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18</a:t>
            </a:fld>
            <a:endParaRPr lang="ja-JP" altLang="en-US" dirty="0"/>
          </a:p>
        </p:txBody>
      </p:sp>
    </p:spTree>
    <p:extLst>
      <p:ext uri="{BB962C8B-B14F-4D97-AF65-F5344CB8AC3E}">
        <p14:creationId xmlns:p14="http://schemas.microsoft.com/office/powerpoint/2010/main" val="741350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19</a:t>
            </a:fld>
            <a:endParaRPr lang="ja-JP" altLang="en-US" dirty="0"/>
          </a:p>
        </p:txBody>
      </p:sp>
    </p:spTree>
    <p:extLst>
      <p:ext uri="{BB962C8B-B14F-4D97-AF65-F5344CB8AC3E}">
        <p14:creationId xmlns:p14="http://schemas.microsoft.com/office/powerpoint/2010/main" val="285514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a:t>
            </a:fld>
            <a:endParaRPr lang="ja-JP" altLang="en-US" dirty="0"/>
          </a:p>
        </p:txBody>
      </p:sp>
    </p:spTree>
    <p:extLst>
      <p:ext uri="{BB962C8B-B14F-4D97-AF65-F5344CB8AC3E}">
        <p14:creationId xmlns:p14="http://schemas.microsoft.com/office/powerpoint/2010/main" val="303873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20</a:t>
            </a:fld>
            <a:endParaRPr lang="ja-JP" altLang="en-US" dirty="0"/>
          </a:p>
        </p:txBody>
      </p:sp>
    </p:spTree>
    <p:extLst>
      <p:ext uri="{BB962C8B-B14F-4D97-AF65-F5344CB8AC3E}">
        <p14:creationId xmlns:p14="http://schemas.microsoft.com/office/powerpoint/2010/main" val="1993950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21</a:t>
            </a:fld>
            <a:endParaRPr lang="ja-JP" altLang="en-US" dirty="0"/>
          </a:p>
        </p:txBody>
      </p:sp>
    </p:spTree>
    <p:extLst>
      <p:ext uri="{BB962C8B-B14F-4D97-AF65-F5344CB8AC3E}">
        <p14:creationId xmlns:p14="http://schemas.microsoft.com/office/powerpoint/2010/main" val="3231606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22</a:t>
            </a:fld>
            <a:endParaRPr lang="ja-JP" altLang="en-US" dirty="0"/>
          </a:p>
        </p:txBody>
      </p:sp>
    </p:spTree>
    <p:extLst>
      <p:ext uri="{BB962C8B-B14F-4D97-AF65-F5344CB8AC3E}">
        <p14:creationId xmlns:p14="http://schemas.microsoft.com/office/powerpoint/2010/main" val="403623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23</a:t>
            </a:fld>
            <a:endParaRPr lang="ja-JP" altLang="en-US" dirty="0"/>
          </a:p>
        </p:txBody>
      </p:sp>
    </p:spTree>
    <p:extLst>
      <p:ext uri="{BB962C8B-B14F-4D97-AF65-F5344CB8AC3E}">
        <p14:creationId xmlns:p14="http://schemas.microsoft.com/office/powerpoint/2010/main" val="3959866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24</a:t>
            </a:fld>
            <a:endParaRPr lang="ja-JP" altLang="en-US" dirty="0"/>
          </a:p>
        </p:txBody>
      </p:sp>
    </p:spTree>
    <p:extLst>
      <p:ext uri="{BB962C8B-B14F-4D97-AF65-F5344CB8AC3E}">
        <p14:creationId xmlns:p14="http://schemas.microsoft.com/office/powerpoint/2010/main" val="1865724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25</a:t>
            </a:fld>
            <a:endParaRPr lang="ja-JP" altLang="en-US" dirty="0"/>
          </a:p>
        </p:txBody>
      </p:sp>
    </p:spTree>
    <p:extLst>
      <p:ext uri="{BB962C8B-B14F-4D97-AF65-F5344CB8AC3E}">
        <p14:creationId xmlns:p14="http://schemas.microsoft.com/office/powerpoint/2010/main" val="266399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26</a:t>
            </a:fld>
            <a:endParaRPr lang="ja-JP" altLang="en-US" dirty="0"/>
          </a:p>
        </p:txBody>
      </p:sp>
    </p:spTree>
    <p:extLst>
      <p:ext uri="{BB962C8B-B14F-4D97-AF65-F5344CB8AC3E}">
        <p14:creationId xmlns:p14="http://schemas.microsoft.com/office/powerpoint/2010/main" val="3293428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27</a:t>
            </a:fld>
            <a:endParaRPr lang="ja-JP" altLang="en-US" dirty="0"/>
          </a:p>
        </p:txBody>
      </p:sp>
    </p:spTree>
    <p:extLst>
      <p:ext uri="{BB962C8B-B14F-4D97-AF65-F5344CB8AC3E}">
        <p14:creationId xmlns:p14="http://schemas.microsoft.com/office/powerpoint/2010/main" val="1020737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28</a:t>
            </a:fld>
            <a:endParaRPr lang="ja-JP" altLang="en-US" dirty="0"/>
          </a:p>
        </p:txBody>
      </p:sp>
    </p:spTree>
    <p:extLst>
      <p:ext uri="{BB962C8B-B14F-4D97-AF65-F5344CB8AC3E}">
        <p14:creationId xmlns:p14="http://schemas.microsoft.com/office/powerpoint/2010/main" val="2855810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29</a:t>
            </a:fld>
            <a:endParaRPr lang="ja-JP" altLang="en-US" dirty="0"/>
          </a:p>
        </p:txBody>
      </p:sp>
    </p:spTree>
    <p:extLst>
      <p:ext uri="{BB962C8B-B14F-4D97-AF65-F5344CB8AC3E}">
        <p14:creationId xmlns:p14="http://schemas.microsoft.com/office/powerpoint/2010/main" val="423650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a:t>
            </a:fld>
            <a:endParaRPr lang="ja-JP" altLang="en-US" dirty="0"/>
          </a:p>
        </p:txBody>
      </p:sp>
    </p:spTree>
    <p:extLst>
      <p:ext uri="{BB962C8B-B14F-4D97-AF65-F5344CB8AC3E}">
        <p14:creationId xmlns:p14="http://schemas.microsoft.com/office/powerpoint/2010/main" val="238651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30</a:t>
            </a:fld>
            <a:endParaRPr lang="ja-JP" altLang="en-US" dirty="0"/>
          </a:p>
        </p:txBody>
      </p:sp>
    </p:spTree>
    <p:extLst>
      <p:ext uri="{BB962C8B-B14F-4D97-AF65-F5344CB8AC3E}">
        <p14:creationId xmlns:p14="http://schemas.microsoft.com/office/powerpoint/2010/main" val="3714225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31</a:t>
            </a:fld>
            <a:endParaRPr lang="ja-JP" altLang="en-US" dirty="0"/>
          </a:p>
        </p:txBody>
      </p:sp>
    </p:spTree>
    <p:extLst>
      <p:ext uri="{BB962C8B-B14F-4D97-AF65-F5344CB8AC3E}">
        <p14:creationId xmlns:p14="http://schemas.microsoft.com/office/powerpoint/2010/main" val="4118494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32</a:t>
            </a:fld>
            <a:endParaRPr lang="ja-JP" altLang="en-US" dirty="0"/>
          </a:p>
        </p:txBody>
      </p:sp>
    </p:spTree>
    <p:extLst>
      <p:ext uri="{BB962C8B-B14F-4D97-AF65-F5344CB8AC3E}">
        <p14:creationId xmlns:p14="http://schemas.microsoft.com/office/powerpoint/2010/main" val="1042878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33</a:t>
            </a:fld>
            <a:endParaRPr lang="ja-JP" altLang="en-US" dirty="0"/>
          </a:p>
        </p:txBody>
      </p:sp>
    </p:spTree>
    <p:extLst>
      <p:ext uri="{BB962C8B-B14F-4D97-AF65-F5344CB8AC3E}">
        <p14:creationId xmlns:p14="http://schemas.microsoft.com/office/powerpoint/2010/main" val="1443444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34</a:t>
            </a:fld>
            <a:endParaRPr lang="ja-JP" altLang="en-US" dirty="0"/>
          </a:p>
        </p:txBody>
      </p:sp>
    </p:spTree>
    <p:extLst>
      <p:ext uri="{BB962C8B-B14F-4D97-AF65-F5344CB8AC3E}">
        <p14:creationId xmlns:p14="http://schemas.microsoft.com/office/powerpoint/2010/main" val="1098793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35</a:t>
            </a:fld>
            <a:endParaRPr lang="ja-JP" altLang="en-US" dirty="0"/>
          </a:p>
        </p:txBody>
      </p:sp>
    </p:spTree>
    <p:extLst>
      <p:ext uri="{BB962C8B-B14F-4D97-AF65-F5344CB8AC3E}">
        <p14:creationId xmlns:p14="http://schemas.microsoft.com/office/powerpoint/2010/main" val="3920171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36</a:t>
            </a:fld>
            <a:endParaRPr lang="ja-JP" altLang="en-US" dirty="0"/>
          </a:p>
        </p:txBody>
      </p:sp>
    </p:spTree>
    <p:extLst>
      <p:ext uri="{BB962C8B-B14F-4D97-AF65-F5344CB8AC3E}">
        <p14:creationId xmlns:p14="http://schemas.microsoft.com/office/powerpoint/2010/main" val="365063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44</a:t>
            </a:fld>
            <a:endParaRPr lang="ja-JP" altLang="en-US" dirty="0"/>
          </a:p>
        </p:txBody>
      </p:sp>
    </p:spTree>
    <p:extLst>
      <p:ext uri="{BB962C8B-B14F-4D97-AF65-F5344CB8AC3E}">
        <p14:creationId xmlns:p14="http://schemas.microsoft.com/office/powerpoint/2010/main" val="792154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45</a:t>
            </a:fld>
            <a:endParaRPr lang="ja-JP" altLang="en-US" dirty="0"/>
          </a:p>
        </p:txBody>
      </p:sp>
    </p:spTree>
    <p:extLst>
      <p:ext uri="{BB962C8B-B14F-4D97-AF65-F5344CB8AC3E}">
        <p14:creationId xmlns:p14="http://schemas.microsoft.com/office/powerpoint/2010/main" val="659356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46</a:t>
            </a:fld>
            <a:endParaRPr lang="ja-JP" altLang="en-US" dirty="0"/>
          </a:p>
        </p:txBody>
      </p:sp>
    </p:spTree>
    <p:extLst>
      <p:ext uri="{BB962C8B-B14F-4D97-AF65-F5344CB8AC3E}">
        <p14:creationId xmlns:p14="http://schemas.microsoft.com/office/powerpoint/2010/main" val="2271052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4</a:t>
            </a:fld>
            <a:endParaRPr lang="ja-JP" altLang="en-US" dirty="0"/>
          </a:p>
        </p:txBody>
      </p:sp>
    </p:spTree>
    <p:extLst>
      <p:ext uri="{BB962C8B-B14F-4D97-AF65-F5344CB8AC3E}">
        <p14:creationId xmlns:p14="http://schemas.microsoft.com/office/powerpoint/2010/main" val="1092073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50</a:t>
            </a:fld>
            <a:endParaRPr lang="ja-JP" altLang="en-US" dirty="0"/>
          </a:p>
        </p:txBody>
      </p:sp>
    </p:spTree>
    <p:extLst>
      <p:ext uri="{BB962C8B-B14F-4D97-AF65-F5344CB8AC3E}">
        <p14:creationId xmlns:p14="http://schemas.microsoft.com/office/powerpoint/2010/main" val="1083991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It is just a rough standard.</a:t>
            </a:r>
          </a:p>
          <a:p>
            <a:r>
              <a:rPr kumimoji="1" lang="en-US" altLang="ja-JP" dirty="0"/>
              <a:t>For example, in the Scrum Guide, the retrospective is for the "Scrum Team". (Not the development team).</a:t>
            </a: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51</a:t>
            </a:fld>
            <a:endParaRPr lang="ja-JP" altLang="en-US" dirty="0"/>
          </a:p>
        </p:txBody>
      </p:sp>
    </p:spTree>
    <p:extLst>
      <p:ext uri="{BB962C8B-B14F-4D97-AF65-F5344CB8AC3E}">
        <p14:creationId xmlns:p14="http://schemas.microsoft.com/office/powerpoint/2010/main" val="2563859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52</a:t>
            </a:fld>
            <a:endParaRPr lang="ja-JP" altLang="en-US" dirty="0"/>
          </a:p>
        </p:txBody>
      </p:sp>
    </p:spTree>
    <p:extLst>
      <p:ext uri="{BB962C8B-B14F-4D97-AF65-F5344CB8AC3E}">
        <p14:creationId xmlns:p14="http://schemas.microsoft.com/office/powerpoint/2010/main" val="1653439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lang="ja-JP" altLang="en-US" smtClean="0"/>
              <a:pPr/>
              <a:t>54</a:t>
            </a:fld>
            <a:endParaRPr lang="ja-JP" altLang="en-US" dirty="0"/>
          </a:p>
        </p:txBody>
      </p:sp>
    </p:spTree>
    <p:extLst>
      <p:ext uri="{BB962C8B-B14F-4D97-AF65-F5344CB8AC3E}">
        <p14:creationId xmlns:p14="http://schemas.microsoft.com/office/powerpoint/2010/main" val="39333639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55</a:t>
            </a:fld>
            <a:endParaRPr lang="ja-JP" altLang="en-US" dirty="0"/>
          </a:p>
        </p:txBody>
      </p:sp>
    </p:spTree>
    <p:extLst>
      <p:ext uri="{BB962C8B-B14F-4D97-AF65-F5344CB8AC3E}">
        <p14:creationId xmlns:p14="http://schemas.microsoft.com/office/powerpoint/2010/main" val="2614476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quality required by customers is divided into three categories: </a:t>
            </a:r>
            <a:r>
              <a:rPr lang="en-US" altLang="ja-JP" b="0" dirty="0"/>
              <a:t>Must-have, Unified quality and Attractiveness</a:t>
            </a:r>
          </a:p>
          <a:p>
            <a:endParaRPr kumimoji="1" lang="en-US" altLang="ja-JP" dirty="0"/>
          </a:p>
          <a:p>
            <a:pPr marL="177742" indent="-177742">
              <a:buFont typeface="Arial" charset="0"/>
              <a:buChar char="•"/>
            </a:pPr>
            <a:r>
              <a:rPr kumimoji="1" lang="en-US" altLang="ja-JP" dirty="0"/>
              <a:t>Must-be Quality</a:t>
            </a:r>
          </a:p>
          <a:p>
            <a:pPr marL="651721" lvl="1" indent="-177742">
              <a:buFont typeface="Arial" charset="0"/>
              <a:buChar char="•"/>
            </a:pPr>
            <a:r>
              <a:rPr kumimoji="1" lang="en-US" altLang="ja-JP" dirty="0"/>
              <a:t>If it is not satisfied, customers are dissatisfied. It is natural for customers to be satisfied</a:t>
            </a:r>
          </a:p>
          <a:p>
            <a:pPr marL="177742" indent="-177742">
              <a:buFont typeface="Arial" charset="0"/>
              <a:buChar char="•"/>
            </a:pPr>
            <a:r>
              <a:rPr lang="en-US" altLang="ja-JP" b="0" dirty="0"/>
              <a:t>One-dimensional Quality </a:t>
            </a:r>
            <a:endParaRPr kumimoji="1" lang="en-US" altLang="ja-JP" dirty="0"/>
          </a:p>
          <a:p>
            <a:pPr marL="651721" lvl="1" indent="-177742">
              <a:buFont typeface="Arial" charset="0"/>
              <a:buChar char="•"/>
            </a:pPr>
            <a:r>
              <a:rPr kumimoji="1" lang="en-US" altLang="ja-JP" dirty="0"/>
              <a:t>If it is not satisfied, customers are dissatisfied. If it is satisfied, customers are satisfied.</a:t>
            </a:r>
          </a:p>
          <a:p>
            <a:pPr marL="177742" indent="-177742">
              <a:buFont typeface="Arial" charset="0"/>
              <a:buChar char="•"/>
            </a:pPr>
            <a:r>
              <a:rPr lang="en-US" altLang="ja-JP" b="0" dirty="0"/>
              <a:t>Attractive Quality</a:t>
            </a:r>
            <a:endParaRPr kumimoji="1" lang="en-US" altLang="ja-JP" dirty="0"/>
          </a:p>
          <a:p>
            <a:pPr marL="651721" marR="0" lvl="1" indent="-177742" algn="l" defTabSz="914400" rtl="0" eaLnBrk="1" fontAlgn="auto" latinLnBrk="0" hangingPunct="1">
              <a:lnSpc>
                <a:spcPct val="100000"/>
              </a:lnSpc>
              <a:spcBef>
                <a:spcPts val="0"/>
              </a:spcBef>
              <a:spcAft>
                <a:spcPts val="0"/>
              </a:spcAft>
              <a:buClrTx/>
              <a:buSzTx/>
              <a:buFont typeface="Arial" charset="0"/>
              <a:buChar char="•"/>
              <a:tabLst/>
              <a:defRPr/>
            </a:pPr>
            <a:r>
              <a:rPr kumimoji="1" lang="en-US" altLang="ja-JP" dirty="0"/>
              <a:t>Even if it is unsatisfied, customer are not unsatisfied. If it is satisfied, customers are satisfied.</a:t>
            </a: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56</a:t>
            </a:fld>
            <a:endParaRPr lang="ja-JP" altLang="en-US" dirty="0"/>
          </a:p>
        </p:txBody>
      </p:sp>
    </p:spTree>
    <p:extLst>
      <p:ext uri="{BB962C8B-B14F-4D97-AF65-F5344CB8AC3E}">
        <p14:creationId xmlns:p14="http://schemas.microsoft.com/office/powerpoint/2010/main" val="1620192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The quality required by customers is divided into three categories: </a:t>
            </a:r>
            <a:r>
              <a:rPr lang="en-US" altLang="ja-JP" b="0" dirty="0"/>
              <a:t>Must-have, Unified quality and Attractiveness</a:t>
            </a:r>
          </a:p>
          <a:p>
            <a:endParaRPr kumimoji="1" lang="en-US" altLang="ja-JP" dirty="0"/>
          </a:p>
          <a:p>
            <a:pPr marL="177742" indent="-177742">
              <a:buFont typeface="Arial" charset="0"/>
              <a:buChar char="•"/>
            </a:pPr>
            <a:r>
              <a:rPr kumimoji="1" lang="en-US" altLang="ja-JP" dirty="0"/>
              <a:t>Must-have</a:t>
            </a:r>
          </a:p>
          <a:p>
            <a:pPr marL="651721" lvl="1" indent="-177742">
              <a:buFont typeface="Arial" charset="0"/>
              <a:buChar char="•"/>
            </a:pPr>
            <a:r>
              <a:rPr kumimoji="1" lang="en-US" altLang="ja-JP" dirty="0"/>
              <a:t>If it is not satisfied, customers are dissatisfied. It is natural for customers to be satisfied</a:t>
            </a:r>
          </a:p>
          <a:p>
            <a:pPr marL="177742" indent="-177742">
              <a:buFont typeface="Arial" charset="0"/>
              <a:buChar char="•"/>
            </a:pPr>
            <a:r>
              <a:rPr lang="en-US" altLang="ja-JP" b="0" dirty="0"/>
              <a:t>Unified quality </a:t>
            </a:r>
            <a:endParaRPr kumimoji="1" lang="en-US" altLang="ja-JP" dirty="0"/>
          </a:p>
          <a:p>
            <a:pPr marL="651721" lvl="1" indent="-177742">
              <a:buFont typeface="Arial" charset="0"/>
              <a:buChar char="•"/>
            </a:pPr>
            <a:r>
              <a:rPr kumimoji="1" lang="en-US" altLang="ja-JP" dirty="0"/>
              <a:t>If it is not satisfied, customers are dissatisfied. If it is satisfied, customers are satisfied.</a:t>
            </a:r>
          </a:p>
          <a:p>
            <a:pPr marL="177742" indent="-177742">
              <a:buFont typeface="Arial" charset="0"/>
              <a:buChar char="•"/>
            </a:pPr>
            <a:r>
              <a:rPr lang="en-US" altLang="ja-JP" b="0" dirty="0"/>
              <a:t>Attractiveness</a:t>
            </a:r>
            <a:endParaRPr kumimoji="1" lang="en-US" altLang="ja-JP" dirty="0"/>
          </a:p>
          <a:p>
            <a:pPr marL="651721" marR="0" lvl="1" indent="-177742" algn="l" defTabSz="914400" rtl="0" eaLnBrk="1" fontAlgn="auto" latinLnBrk="0" hangingPunct="1">
              <a:lnSpc>
                <a:spcPct val="100000"/>
              </a:lnSpc>
              <a:spcBef>
                <a:spcPts val="0"/>
              </a:spcBef>
              <a:spcAft>
                <a:spcPts val="0"/>
              </a:spcAft>
              <a:buClrTx/>
              <a:buSzTx/>
              <a:buFont typeface="Arial" charset="0"/>
              <a:buChar char="•"/>
              <a:tabLst/>
              <a:defRPr/>
            </a:pPr>
            <a:r>
              <a:rPr kumimoji="1" lang="en-US" altLang="ja-JP" dirty="0"/>
              <a:t>Even if it is unsatisfied, customer are not unsatisfied. If it is satisfied, customers are satisfied.</a:t>
            </a:r>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57</a:t>
            </a:fld>
            <a:endParaRPr lang="ja-JP" altLang="en-US" dirty="0"/>
          </a:p>
        </p:txBody>
      </p:sp>
    </p:spTree>
    <p:extLst>
      <p:ext uri="{BB962C8B-B14F-4D97-AF65-F5344CB8AC3E}">
        <p14:creationId xmlns:p14="http://schemas.microsoft.com/office/powerpoint/2010/main" val="23114073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Quality is fixed in both Waterfall and Scrum, and quality is not to be sacrificed.</a:t>
            </a:r>
          </a:p>
          <a:p>
            <a:r>
              <a:rPr kumimoji="1" lang="ja-JP" altLang="en-US" dirty="0"/>
              <a:t>・</a:t>
            </a:r>
            <a:r>
              <a:rPr kumimoji="1" lang="en-US" altLang="ja-JP" dirty="0"/>
              <a:t>Delivery is basically fixed.</a:t>
            </a:r>
          </a:p>
          <a:p>
            <a:r>
              <a:rPr kumimoji="1" lang="ja-JP" altLang="en-US" dirty="0"/>
              <a:t>・</a:t>
            </a:r>
            <a:r>
              <a:rPr kumimoji="1" lang="en-US" altLang="ja-JP" dirty="0"/>
              <a:t>In the case of waterfall, it is adjusted with a large amount of buffer cost.</a:t>
            </a:r>
            <a:r>
              <a:rPr kumimoji="1" lang="ja-JP" altLang="en-US" dirty="0"/>
              <a:t>（</a:t>
            </a:r>
            <a:r>
              <a:rPr kumimoji="1" lang="en-US" altLang="ja-JP" dirty="0"/>
              <a:t>In waterfall, the scope is basically fixed</a:t>
            </a:r>
            <a:r>
              <a:rPr kumimoji="1" lang="ja-JP" altLang="en-US" dirty="0"/>
              <a:t>）</a:t>
            </a:r>
            <a:endParaRPr kumimoji="1" lang="en-US" altLang="ja-JP" dirty="0"/>
          </a:p>
          <a:p>
            <a:r>
              <a:rPr kumimoji="1" lang="ja-JP" altLang="en-US" dirty="0"/>
              <a:t>・</a:t>
            </a:r>
            <a:r>
              <a:rPr kumimoji="1" lang="en-US" altLang="ja-JP" dirty="0"/>
              <a:t>In the case of scram, it is adjusted with scope.</a:t>
            </a:r>
            <a:r>
              <a:rPr kumimoji="1" lang="ja-JP" altLang="en-US" dirty="0"/>
              <a:t>（</a:t>
            </a:r>
            <a:r>
              <a:rPr kumimoji="1" lang="en-US" altLang="ja-JP" dirty="0"/>
              <a:t>The bulk of the cost is labor cost, which should not be easily increased or decreased in the case of Scrum.</a:t>
            </a:r>
            <a:r>
              <a:rPr kumimoji="1" lang="ja-JP" altLang="en-US" dirty="0"/>
              <a:t>）</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58</a:t>
            </a:fld>
            <a:endParaRPr lang="ja-JP" altLang="en-US" dirty="0"/>
          </a:p>
        </p:txBody>
      </p:sp>
    </p:spTree>
    <p:extLst>
      <p:ext uri="{BB962C8B-B14F-4D97-AF65-F5344CB8AC3E}">
        <p14:creationId xmlns:p14="http://schemas.microsoft.com/office/powerpoint/2010/main" val="39862094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productivity</a:t>
            </a:r>
            <a:r>
              <a:rPr kumimoji="1" lang="ja-JP" altLang="en-US" dirty="0"/>
              <a:t>＝</a:t>
            </a:r>
            <a:r>
              <a:rPr kumimoji="1" lang="en-US" altLang="ja-JP" dirty="0"/>
              <a:t>r</a:t>
            </a:r>
            <a:r>
              <a:rPr lang="en-US" altLang="ja-JP" dirty="0"/>
              <a:t>esource efficiency ? flow efficiency?</a:t>
            </a:r>
            <a:endParaRPr kumimoji="1" lang="ja-JP" altLang="en-US"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67</a:t>
            </a:fld>
            <a:endParaRPr lang="ja-JP" altLang="en-US" dirty="0"/>
          </a:p>
        </p:txBody>
      </p:sp>
    </p:spTree>
    <p:extLst>
      <p:ext uri="{BB962C8B-B14F-4D97-AF65-F5344CB8AC3E}">
        <p14:creationId xmlns:p14="http://schemas.microsoft.com/office/powerpoint/2010/main" val="22353977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68</a:t>
            </a:fld>
            <a:endParaRPr lang="ja-JP" altLang="en-US" dirty="0"/>
          </a:p>
        </p:txBody>
      </p:sp>
    </p:spTree>
    <p:extLst>
      <p:ext uri="{BB962C8B-B14F-4D97-AF65-F5344CB8AC3E}">
        <p14:creationId xmlns:p14="http://schemas.microsoft.com/office/powerpoint/2010/main" val="380060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5</a:t>
            </a:fld>
            <a:endParaRPr lang="ja-JP" altLang="en-US" dirty="0"/>
          </a:p>
        </p:txBody>
      </p:sp>
    </p:spTree>
    <p:extLst>
      <p:ext uri="{BB962C8B-B14F-4D97-AF65-F5344CB8AC3E}">
        <p14:creationId xmlns:p14="http://schemas.microsoft.com/office/powerpoint/2010/main" val="29510776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74</a:t>
            </a:fld>
            <a:endParaRPr lang="ja-JP" altLang="en-US" dirty="0"/>
          </a:p>
        </p:txBody>
      </p:sp>
    </p:spTree>
    <p:extLst>
      <p:ext uri="{BB962C8B-B14F-4D97-AF65-F5344CB8AC3E}">
        <p14:creationId xmlns:p14="http://schemas.microsoft.com/office/powerpoint/2010/main" val="19514531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75</a:t>
            </a:fld>
            <a:endParaRPr lang="ja-JP" altLang="en-US" dirty="0"/>
          </a:p>
        </p:txBody>
      </p:sp>
    </p:spTree>
    <p:extLst>
      <p:ext uri="{BB962C8B-B14F-4D97-AF65-F5344CB8AC3E}">
        <p14:creationId xmlns:p14="http://schemas.microsoft.com/office/powerpoint/2010/main" val="20189276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78</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79</a:t>
            </a:fld>
            <a:endParaRPr lang="ja-JP" altLang="en-US" dirty="0"/>
          </a:p>
        </p:txBody>
      </p:sp>
    </p:spTree>
    <p:extLst>
      <p:ext uri="{BB962C8B-B14F-4D97-AF65-F5344CB8AC3E}">
        <p14:creationId xmlns:p14="http://schemas.microsoft.com/office/powerpoint/2010/main" val="40052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6</a:t>
            </a:fld>
            <a:endParaRPr lang="ja-JP" altLang="en-US" dirty="0"/>
          </a:p>
        </p:txBody>
      </p:sp>
    </p:spTree>
    <p:extLst>
      <p:ext uri="{BB962C8B-B14F-4D97-AF65-F5344CB8AC3E}">
        <p14:creationId xmlns:p14="http://schemas.microsoft.com/office/powerpoint/2010/main" val="2800619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They met at a ski resort in Utah, USA.</a:t>
            </a:r>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7</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8</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pPr/>
              <a:t>9</a:t>
            </a:fld>
            <a:endParaRPr lang="ja-JP" altLang="en-US" dirty="0"/>
          </a:p>
        </p:txBody>
      </p:sp>
    </p:spTree>
    <p:extLst>
      <p:ext uri="{BB962C8B-B14F-4D97-AF65-F5344CB8AC3E}">
        <p14:creationId xmlns:p14="http://schemas.microsoft.com/office/powerpoint/2010/main" val="90422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○○○○○○○○○株式会社御中</a:t>
            </a:r>
          </a:p>
        </p:txBody>
      </p:sp>
      <p:sp>
        <p:nvSpPr>
          <p:cNvPr id="6" name="テキスト プレースホルダー 5"/>
          <p:cNvSpPr>
            <a:spLocks noGrp="1"/>
          </p:cNvSpPr>
          <p:nvPr>
            <p:ph type="body" sz="quarter" idx="11" hasCustomPrompt="1"/>
          </p:nvPr>
        </p:nvSpPr>
        <p:spPr>
          <a:xfrm>
            <a:off x="467544" y="3293450"/>
            <a:ext cx="5112568" cy="360040"/>
          </a:xfrm>
          <a:prstGeom prst="rect">
            <a:avLst/>
          </a:prstGeom>
        </p:spPr>
        <p:txBody>
          <a:bodyPr/>
          <a:lstStyle>
            <a:lvl1pPr marL="0" indent="0">
              <a:buNone/>
              <a:defRPr sz="1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表紙</a:t>
            </a:r>
            <a:r>
              <a:rPr kumimoji="1" lang="en-US" altLang="ja-JP" dirty="0"/>
              <a:t>A</a:t>
            </a:r>
            <a:r>
              <a:rPr kumimoji="1" lang="ja-JP" altLang="en-US" dirty="0"/>
              <a:t>のタイトル</a:t>
            </a:r>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□□□□□□□本部</a:t>
            </a:r>
          </a:p>
        </p:txBody>
      </p:sp>
      <p:sp>
        <p:nvSpPr>
          <p:cNvPr id="14"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△△△△△△△△部</a:t>
            </a:r>
          </a:p>
        </p:txBody>
      </p:sp>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5994279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中表紙のタイトル</a:t>
            </a:r>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3024332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B-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1275229"/>
            <a:ext cx="6263816" cy="288627"/>
          </a:xfrm>
          <a:prstGeom prst="rect">
            <a:avLst/>
          </a:prstGeom>
        </p:spPr>
        <p:txBody>
          <a:bodyPr/>
          <a:lstStyle>
            <a:lvl1pPr marL="0" indent="0">
              <a:buNone/>
              <a:defRPr sz="16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○○○○○○○○○株式会社御中</a:t>
            </a:r>
          </a:p>
        </p:txBody>
      </p:sp>
      <p:sp>
        <p:nvSpPr>
          <p:cNvPr id="6" name="テキスト プレースホルダー 5"/>
          <p:cNvSpPr>
            <a:spLocks noGrp="1"/>
          </p:cNvSpPr>
          <p:nvPr>
            <p:ph type="body" sz="quarter" idx="11" hasCustomPrompt="1"/>
          </p:nvPr>
        </p:nvSpPr>
        <p:spPr>
          <a:xfrm>
            <a:off x="467544" y="2873066"/>
            <a:ext cx="8314614" cy="504056"/>
          </a:xfrm>
          <a:prstGeom prst="rect">
            <a:avLst/>
          </a:prstGeom>
        </p:spPr>
        <p:txBody>
          <a:bodyPr/>
          <a:lstStyle>
            <a:lvl1pPr marL="0" indent="0">
              <a:buNone/>
              <a:defRPr sz="2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表紙</a:t>
            </a:r>
            <a:r>
              <a:rPr kumimoji="1" lang="en-US" altLang="ja-JP" dirty="0"/>
              <a:t>B</a:t>
            </a:r>
            <a:r>
              <a:rPr kumimoji="1" lang="ja-JP" altLang="en-US" dirty="0"/>
              <a:t>のタイトル</a:t>
            </a:r>
          </a:p>
        </p:txBody>
      </p:sp>
      <p:sp>
        <p:nvSpPr>
          <p:cNvPr id="10" name="テキスト プレースホルダー 9"/>
          <p:cNvSpPr>
            <a:spLocks noGrp="1"/>
          </p:cNvSpPr>
          <p:nvPr>
            <p:ph type="body" sz="quarter" idx="12" hasCustomPrompt="1"/>
          </p:nvPr>
        </p:nvSpPr>
        <p:spPr>
          <a:xfrm>
            <a:off x="467544" y="3442391"/>
            <a:ext cx="1800820" cy="287387"/>
          </a:xfrm>
          <a:prstGeom prst="rect">
            <a:avLst/>
          </a:prstGeom>
        </p:spPr>
        <p:txBody>
          <a:bodyPr/>
          <a:lstStyle>
            <a:lvl1pPr marL="0" indent="0">
              <a:buNone/>
              <a:defRPr sz="14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2088951" cy="288453"/>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□□□□□□□本部</a:t>
            </a:r>
          </a:p>
        </p:txBody>
      </p:sp>
      <p:sp>
        <p:nvSpPr>
          <p:cNvPr id="13" name="テキスト プレースホルダー 13"/>
          <p:cNvSpPr>
            <a:spLocks noGrp="1"/>
          </p:cNvSpPr>
          <p:nvPr>
            <p:ph type="body" sz="quarter" idx="14" hasCustomPrompt="1"/>
          </p:nvPr>
        </p:nvSpPr>
        <p:spPr>
          <a:xfrm>
            <a:off x="467544" y="5899980"/>
            <a:ext cx="2076230" cy="252066"/>
          </a:xfrm>
          <a:prstGeom prst="rect">
            <a:avLst/>
          </a:prstGeom>
        </p:spPr>
        <p:txBody>
          <a:bodyPr/>
          <a:lstStyle>
            <a:lvl1pPr marL="0" indent="0">
              <a:buNone/>
              <a:defRPr sz="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△△△△△△△△部</a:t>
            </a:r>
          </a:p>
        </p:txBody>
      </p:sp>
    </p:spTree>
    <p:extLst>
      <p:ext uri="{BB962C8B-B14F-4D97-AF65-F5344CB8AC3E}">
        <p14:creationId xmlns:p14="http://schemas.microsoft.com/office/powerpoint/2010/main" val="9008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24968"/>
            <a:ext cx="5832475" cy="360040"/>
          </a:xfrm>
          <a:prstGeom prst="rect">
            <a:avLst/>
          </a:prstGeom>
        </p:spPr>
        <p:txBody>
          <a:bodyPr/>
          <a:lstStyle>
            <a:lvl1pPr marL="0" indent="0">
              <a:buNone/>
              <a:defRPr sz="24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1939291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ea typeface="Meiryo UI" panose="020B0604030504040204" pitchFamily="50" charset="-128"/>
            </a:endParaRPr>
          </a:p>
        </p:txBody>
      </p:sp>
      <p:sp>
        <p:nvSpPr>
          <p:cNvPr id="3" name="テキスト プレースホルダー 2"/>
          <p:cNvSpPr>
            <a:spLocks noGrp="1"/>
          </p:cNvSpPr>
          <p:nvPr>
            <p:ph type="body" sz="quarter" idx="13" hasCustomPrompt="1"/>
          </p:nvPr>
        </p:nvSpPr>
        <p:spPr>
          <a:xfrm>
            <a:off x="467544" y="2872772"/>
            <a:ext cx="8136904" cy="556228"/>
          </a:xfrm>
          <a:prstGeom prst="rect">
            <a:avLst/>
          </a:prstGeom>
        </p:spPr>
        <p:txBody>
          <a:bodyPr/>
          <a:lstStyle>
            <a:lvl1pPr marL="0" indent="0">
              <a:buNone/>
              <a:defRPr sz="3200" b="1">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中表紙のタイトル</a:t>
            </a:r>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latin typeface="Meiryo UI" panose="020B0604030504040204" pitchFamily="50" charset="-128"/>
                <a:ea typeface="Meiryo UI" panose="020B0604030504040204" pitchFamily="50" charset="-128"/>
              </a:rPr>
              <a:p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3954813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_THANK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26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_ご挨拶">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8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3780000"/>
            <a:ext cx="8028448" cy="0"/>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a:blip r:embed="rId5"/>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10" name="直線コネクタ 9"/>
          <p:cNvCxnSpPr/>
          <p:nvPr/>
        </p:nvCxnSpPr>
        <p:spPr>
          <a:xfrm>
            <a:off x="539552" y="3429000"/>
            <a:ext cx="817200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userDrawn="1"/>
        </p:nvSpPr>
        <p:spPr>
          <a:xfrm>
            <a:off x="491064" y="5353471"/>
            <a:ext cx="2064712" cy="307777"/>
          </a:xfrm>
          <a:prstGeom prst="rect">
            <a:avLst/>
          </a:prstGeom>
          <a:noFill/>
        </p:spPr>
        <p:txBody>
          <a:bodyPr wrap="square" rtlCol="0">
            <a:spAutoFit/>
          </a:bodyPr>
          <a:lstStyle/>
          <a:p>
            <a:r>
              <a:rPr kumimoji="1" lang="en-US" altLang="ja-JP" sz="1400" b="1" dirty="0">
                <a:solidFill>
                  <a:schemeClr val="tx1">
                    <a:lumMod val="75000"/>
                    <a:lumOff val="25000"/>
                  </a:schemeClr>
                </a:solidFill>
                <a:latin typeface="游ゴシック Medium" panose="020B0500000000000000" pitchFamily="50" charset="-128"/>
                <a:ea typeface="游ゴシック Medium" panose="020B0500000000000000" pitchFamily="50" charset="-128"/>
              </a:rPr>
              <a:t>TIS</a:t>
            </a:r>
            <a:r>
              <a:rPr kumimoji="1" lang="ja-JP" altLang="en-US" sz="1400" b="1" dirty="0">
                <a:solidFill>
                  <a:schemeClr val="tx1">
                    <a:lumMod val="75000"/>
                    <a:lumOff val="25000"/>
                  </a:schemeClr>
                </a:solidFill>
                <a:latin typeface="游ゴシック Medium" panose="020B0500000000000000" pitchFamily="50" charset="-128"/>
                <a:ea typeface="游ゴシック Medium" panose="020B0500000000000000" pitchFamily="50" charset="-128"/>
              </a:rPr>
              <a:t>株式会社</a:t>
            </a:r>
          </a:p>
        </p:txBody>
      </p:sp>
    </p:spTree>
    <p:extLst>
      <p:ext uri="{BB962C8B-B14F-4D97-AF65-F5344CB8AC3E}">
        <p14:creationId xmlns:p14="http://schemas.microsoft.com/office/powerpoint/2010/main" val="3301698394"/>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51"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3"/>
          <a:srcRect r="96667"/>
          <a:stretch>
            <a:fillRect/>
          </a:stretch>
        </p:blipFill>
        <p:spPr>
          <a:xfrm>
            <a:off x="0" y="0"/>
            <a:ext cx="304800" cy="6858000"/>
          </a:xfrm>
          <a:prstGeom prst="rect">
            <a:avLst/>
          </a:prstGeom>
        </p:spPr>
      </p:pic>
      <p:cxnSp>
        <p:nvCxnSpPr>
          <p:cNvPr id="8" name="直線コネクタ 7"/>
          <p:cNvCxnSpPr/>
          <p:nvPr/>
        </p:nvCxnSpPr>
        <p:spPr>
          <a:xfrm>
            <a:off x="576000"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45244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11"/>
          <p:cNvSpPr txBox="1"/>
          <p:nvPr/>
        </p:nvSpPr>
        <p:spPr>
          <a:xfrm>
            <a:off x="2634200" y="2387210"/>
            <a:ext cx="3875600" cy="677108"/>
          </a:xfrm>
          <a:prstGeom prst="rect">
            <a:avLst/>
          </a:prstGeom>
          <a:noFill/>
        </p:spPr>
        <p:txBody>
          <a:bodyPr wrap="square" rtlCol="0">
            <a:spAutoFit/>
          </a:bodyPr>
          <a:lstStyle/>
          <a:p>
            <a:pPr algn="ctr"/>
            <a:r>
              <a:rPr kumimoji="1" lang="en-US" altLang="ja-JP" sz="3800" spc="300" dirty="0">
                <a:solidFill>
                  <a:srgbClr val="12B3C7"/>
                </a:solidFill>
                <a:latin typeface="R Frutiger Roman"/>
                <a:ea typeface="Meiryo UI" panose="020B0604030504040204" pitchFamily="50" charset="-128"/>
                <a:cs typeface="R Frutiger Roman"/>
              </a:rPr>
              <a:t>THANK YOU</a:t>
            </a:r>
            <a:endParaRPr kumimoji="1" lang="ja-JP" altLang="en-US" sz="3800" spc="300" dirty="0">
              <a:solidFill>
                <a:srgbClr val="12B3C7"/>
              </a:solidFill>
              <a:latin typeface="R Frutiger Roman"/>
              <a:ea typeface="Meiryo UI" panose="020B0604030504040204" pitchFamily="50" charset="-128"/>
              <a:cs typeface="R Frutiger Roman"/>
            </a:endParaRPr>
          </a:p>
        </p:txBody>
      </p:sp>
    </p:spTree>
    <p:extLst>
      <p:ext uri="{BB962C8B-B14F-4D97-AF65-F5344CB8AC3E}">
        <p14:creationId xmlns:p14="http://schemas.microsoft.com/office/powerpoint/2010/main" val="3871136122"/>
      </p:ext>
    </p:extLst>
  </p:cSld>
  <p:clrMap bg1="lt1" tx1="dk1" bg2="lt2" tx2="dk2" accent1="accent1" accent2="accent2" accent3="accent3" accent4="accent4" accent5="accent5" accent6="accent6" hlink="hlink" folHlink="folHlink"/>
  <p:sldLayoutIdLst>
    <p:sldLayoutId id="2147483653"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p:nvCxnSpPr>
        <p:spPr>
          <a:xfrm>
            <a:off x="2322000" y="3276600"/>
            <a:ext cx="4500000" cy="1588"/>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p:nvSpPr>
        <p:spPr>
          <a:xfrm>
            <a:off x="2252548" y="2564904"/>
            <a:ext cx="4638904" cy="523220"/>
          </a:xfrm>
          <a:prstGeom prst="rect">
            <a:avLst/>
          </a:prstGeom>
          <a:noFill/>
        </p:spPr>
        <p:txBody>
          <a:bodyPr wrap="square" rtlCol="0">
            <a:spAutoFit/>
          </a:bodyPr>
          <a:lstStyle/>
          <a:p>
            <a:pPr algn="ctr"/>
            <a:r>
              <a:rPr kumimoji="1" lang="ja-JP" altLang="en-US" sz="2800" dirty="0">
                <a:solidFill>
                  <a:srgbClr val="12B3C7"/>
                </a:solidFill>
                <a:latin typeface="Meiryo UI" panose="020B0604030504040204" pitchFamily="50" charset="-128"/>
                <a:ea typeface="Meiryo UI" panose="020B0604030504040204" pitchFamily="50" charset="-128"/>
                <a:cs typeface="ＭＳ Ｐゴシック"/>
              </a:rPr>
              <a:t>ご清聴ありがとうございました</a:t>
            </a:r>
          </a:p>
        </p:txBody>
      </p:sp>
    </p:spTree>
    <p:extLst>
      <p:ext uri="{BB962C8B-B14F-4D97-AF65-F5344CB8AC3E}">
        <p14:creationId xmlns:p14="http://schemas.microsoft.com/office/powerpoint/2010/main" val="1549298983"/>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634175"/>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hyperlink" Target="http://objectclub.jp/download/files/pf/RetrospectiveMeetingGuide.pdf" TargetMode="Externa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539551" y="3060494"/>
            <a:ext cx="7545221" cy="728546"/>
          </a:xfrm>
        </p:spPr>
        <p:txBody>
          <a:bodyPr/>
          <a:lstStyle/>
          <a:p>
            <a:r>
              <a:rPr lang="en-US" altLang="ja-JP" sz="4000" b="1" dirty="0">
                <a:latin typeface="Segoe UI" panose="020B0502040204020203" pitchFamily="34" charset="0"/>
                <a:cs typeface="Segoe UI" panose="020B0502040204020203" pitchFamily="34" charset="0"/>
              </a:rPr>
              <a:t>Introduction to Scrum</a:t>
            </a:r>
            <a:endParaRPr kumimoji="1" lang="ja-JP" altLang="en-US" sz="4000" b="1" dirty="0">
              <a:latin typeface="Segoe UI" panose="020B0502040204020203" pitchFamily="34" charset="0"/>
              <a:cs typeface="Segoe UI" panose="020B0502040204020203" pitchFamily="34" charset="0"/>
            </a:endParaRPr>
          </a:p>
        </p:txBody>
      </p:sp>
      <p:pic>
        <p:nvPicPr>
          <p:cNvPr id="3" name="図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5805264"/>
            <a:ext cx="825953" cy="295893"/>
          </a:xfrm>
          <a:prstGeom prst="rect">
            <a:avLst/>
          </a:prstGeom>
        </p:spPr>
      </p:pic>
      <p:sp>
        <p:nvSpPr>
          <p:cNvPr id="4" name="テキスト ボックス 5"/>
          <p:cNvSpPr txBox="1"/>
          <p:nvPr/>
        </p:nvSpPr>
        <p:spPr>
          <a:xfrm>
            <a:off x="451925" y="6143754"/>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100" dirty="0">
                <a:latin typeface="Segoe UI" panose="020B0502040204020203" pitchFamily="34" charset="0"/>
                <a:ea typeface="+mj-ea"/>
                <a:cs typeface="Segoe UI" panose="020B0502040204020203" pitchFamily="34" charset="0"/>
              </a:rPr>
              <a:t>This document is provided under the international Creative Commons Attribution + Share Alike 4.0 license.</a:t>
            </a:r>
            <a:endParaRPr lang="ja-JP" altLang="en-US" sz="1100" dirty="0">
              <a:latin typeface="Segoe UI" panose="020B0502040204020203" pitchFamily="34" charset="0"/>
              <a:ea typeface="+mj-ea"/>
              <a:cs typeface="Segoe UI" panose="020B0502040204020203" pitchFamily="34" charset="0"/>
            </a:endParaRPr>
          </a:p>
        </p:txBody>
      </p:sp>
      <p:sp>
        <p:nvSpPr>
          <p:cNvPr id="5"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en-US" altLang="ja-JP" dirty="0">
                <a:solidFill>
                  <a:srgbClr val="000000">
                    <a:lumMod val="75000"/>
                    <a:lumOff val="25000"/>
                  </a:srgbClr>
                </a:solidFill>
                <a:latin typeface="Segoe UI" panose="020B0502040204020203" pitchFamily="34" charset="0"/>
                <a:ea typeface="Meiryo UI" panose="020B0604030504040204" pitchFamily="50" charset="-128"/>
                <a:cs typeface="Segoe UI" panose="020B0502040204020203" pitchFamily="34" charset="0"/>
              </a:rPr>
              <a:t>Version 1.1 </a:t>
            </a:r>
          </a:p>
          <a:p>
            <a:pPr lvl="0" defTabSz="914400">
              <a:spcBef>
                <a:spcPct val="20000"/>
              </a:spcBef>
            </a:pPr>
            <a:r>
              <a:rPr lang="en-US" altLang="ja-JP" dirty="0">
                <a:solidFill>
                  <a:srgbClr val="000000">
                    <a:lumMod val="75000"/>
                    <a:lumOff val="25000"/>
                  </a:srgbClr>
                </a:solidFill>
                <a:latin typeface="Segoe UI" panose="020B0502040204020203" pitchFamily="34" charset="0"/>
                <a:ea typeface="Meiryo UI" panose="020B0604030504040204" pitchFamily="50" charset="-128"/>
                <a:cs typeface="Segoe UI" panose="020B0502040204020203" pitchFamily="34" charset="0"/>
              </a:rPr>
              <a:t>August 2, 2018 </a:t>
            </a:r>
          </a:p>
        </p:txBody>
      </p:sp>
      <p:sp>
        <p:nvSpPr>
          <p:cNvPr id="6" name="テキスト ボックス 5"/>
          <p:cNvSpPr txBox="1"/>
          <p:nvPr/>
        </p:nvSpPr>
        <p:spPr>
          <a:xfrm>
            <a:off x="451924" y="6446027"/>
            <a:ext cx="8152523"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100" dirty="0">
                <a:latin typeface="Segoe UI" panose="020B0502040204020203" pitchFamily="34" charset="0"/>
                <a:ea typeface="+mj-ea"/>
                <a:cs typeface="Segoe UI" panose="020B0502040204020203" pitchFamily="34" charset="0"/>
              </a:rPr>
              <a:t>Introduction to Scrum ©2018 TIS INC. Creative Commons License (International Attribution + Share Alike 4.0) </a:t>
            </a:r>
            <a:endParaRPr lang="ja-JP" altLang="en-US" sz="1100" dirty="0">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367323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7"/>
            <a:ext cx="8444407" cy="390671"/>
          </a:xfrm>
        </p:spPr>
        <p:txBody>
          <a:bodyPr/>
          <a:lstStyle/>
          <a:p>
            <a:r>
              <a:rPr lang="en-US" altLang="ja-JP" dirty="0">
                <a:latin typeface="Segoe UI" panose="020B0502040204020203" pitchFamily="34" charset="0"/>
                <a:cs typeface="Segoe UI" panose="020B0502040204020203" pitchFamily="34" charset="0"/>
              </a:rPr>
              <a:t>Principles behind the Agile Manifesto (continued)</a:t>
            </a:r>
            <a:endParaRPr lang="ja-JP" altLang="en-US" dirty="0">
              <a:latin typeface="Segoe UI" panose="020B0502040204020203" pitchFamily="34" charset="0"/>
              <a:cs typeface="Segoe UI" panose="020B0502040204020203" pitchFamily="34" charset="0"/>
            </a:endParaRPr>
          </a:p>
        </p:txBody>
      </p:sp>
      <p:sp>
        <p:nvSpPr>
          <p:cNvPr id="4" name="正方形/長方形 3"/>
          <p:cNvSpPr/>
          <p:nvPr/>
        </p:nvSpPr>
        <p:spPr>
          <a:xfrm>
            <a:off x="1079490" y="1454001"/>
            <a:ext cx="7058239" cy="4770537"/>
          </a:xfrm>
          <a:prstGeom prst="rect">
            <a:avLst/>
          </a:prstGeom>
        </p:spPr>
        <p:txBody>
          <a:bodyPr wrap="square">
            <a:spAutoFit/>
          </a:bodyPr>
          <a:lstStyle/>
          <a:p>
            <a:pPr algn="ctr"/>
            <a:r>
              <a:rPr lang="en-US" altLang="ja-JP" sz="1600" b="1" dirty="0">
                <a:solidFill>
                  <a:srgbClr val="D74C77"/>
                </a:solidFill>
                <a:latin typeface="Segoe UI" panose="020B0502040204020203" pitchFamily="34" charset="0"/>
                <a:ea typeface="+mj-ea"/>
                <a:cs typeface="Segoe UI" panose="020B0502040204020203" pitchFamily="34" charset="0"/>
              </a:rPr>
              <a:t>Working software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is the primary measure of </a:t>
            </a:r>
            <a:r>
              <a:rPr lang="en-US" altLang="ja-JP" sz="1600" b="1" dirty="0">
                <a:solidFill>
                  <a:srgbClr val="D74C77"/>
                </a:solidFill>
                <a:latin typeface="Segoe UI" panose="020B0502040204020203" pitchFamily="34" charset="0"/>
                <a:ea typeface="+mj-ea"/>
                <a:cs typeface="Segoe UI" panose="020B0502040204020203" pitchFamily="34" charset="0"/>
              </a:rPr>
              <a:t>progress</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Agile processes promote sustainable development.</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The sponsors, developers, and users should be able to maintain a constant pace indefinitely.</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Continuous attention to technical excellence</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and good design enhances agility.</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rgbClr val="D74C77"/>
                </a:solidFill>
                <a:latin typeface="Segoe UI" panose="020B0502040204020203" pitchFamily="34" charset="0"/>
                <a:ea typeface="+mj-ea"/>
                <a:cs typeface="Segoe UI" panose="020B0502040204020203" pitchFamily="34" charset="0"/>
              </a:rPr>
              <a:t>Simplicity</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the art of maximizing the amount</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of work not done—is </a:t>
            </a:r>
            <a:r>
              <a:rPr lang="en-US" altLang="ja-JP" sz="1600" b="1" dirty="0">
                <a:solidFill>
                  <a:srgbClr val="D74C77"/>
                </a:solidFill>
                <a:latin typeface="Segoe UI" panose="020B0502040204020203" pitchFamily="34" charset="0"/>
                <a:ea typeface="+mj-ea"/>
                <a:cs typeface="Segoe UI" panose="020B0502040204020203" pitchFamily="34" charset="0"/>
              </a:rPr>
              <a:t>essential</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The best architectures, requirements, and designs</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emerge from </a:t>
            </a:r>
            <a:r>
              <a:rPr lang="en-US" altLang="ja-JP" sz="1600" b="1" dirty="0">
                <a:solidFill>
                  <a:srgbClr val="D74C77"/>
                </a:solidFill>
                <a:latin typeface="Segoe UI" panose="020B0502040204020203" pitchFamily="34" charset="0"/>
                <a:ea typeface="+mj-ea"/>
                <a:cs typeface="Segoe UI" panose="020B0502040204020203" pitchFamily="34" charset="0"/>
              </a:rPr>
              <a:t>self-organizing teams</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At </a:t>
            </a:r>
            <a:r>
              <a:rPr lang="en-US" altLang="ja-JP" sz="1600" b="1" dirty="0">
                <a:solidFill>
                  <a:srgbClr val="D74C77"/>
                </a:solidFill>
                <a:latin typeface="Segoe UI" panose="020B0502040204020203" pitchFamily="34" charset="0"/>
                <a:ea typeface="+mj-ea"/>
                <a:cs typeface="Segoe UI" panose="020B0502040204020203" pitchFamily="34" charset="0"/>
              </a:rPr>
              <a:t>regular intervals</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the team </a:t>
            </a:r>
            <a:r>
              <a:rPr lang="en-US" altLang="ja-JP" sz="1600" b="1" dirty="0">
                <a:solidFill>
                  <a:srgbClr val="D74C77"/>
                </a:solidFill>
                <a:latin typeface="Segoe UI" panose="020B0502040204020203" pitchFamily="34" charset="0"/>
                <a:ea typeface="+mj-ea"/>
                <a:cs typeface="Segoe UI" panose="020B0502040204020203" pitchFamily="34" charset="0"/>
              </a:rPr>
              <a:t>reflects</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on </a:t>
            </a:r>
            <a:r>
              <a:rPr lang="en-US" altLang="ja-JP" sz="1600" b="1" dirty="0">
                <a:solidFill>
                  <a:srgbClr val="D74C77"/>
                </a:solidFill>
                <a:latin typeface="Segoe UI" panose="020B0502040204020203" pitchFamily="34" charset="0"/>
                <a:ea typeface="+mj-ea"/>
                <a:cs typeface="Segoe UI" panose="020B0502040204020203" pitchFamily="34" charset="0"/>
              </a:rPr>
              <a:t>how to become </a:t>
            </a:r>
          </a:p>
          <a:p>
            <a:pPr algn="ctr"/>
            <a:r>
              <a:rPr lang="en-US" altLang="ja-JP" sz="1600" b="1" dirty="0">
                <a:solidFill>
                  <a:srgbClr val="D74C77"/>
                </a:solidFill>
                <a:latin typeface="Segoe UI" panose="020B0502040204020203" pitchFamily="34" charset="0"/>
                <a:ea typeface="+mj-ea"/>
                <a:cs typeface="Segoe UI" panose="020B0502040204020203" pitchFamily="34" charset="0"/>
              </a:rPr>
              <a:t>more effective</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then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tunes and adjusts its behavior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accordingly.</a:t>
            </a:r>
          </a:p>
          <a:p>
            <a:pPr algn="ctr"/>
            <a:endParaRPr lang="ja-JP" altLang="en-US" sz="16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Segoe UI" panose="020B0502040204020203" pitchFamily="34" charset="0"/>
                <a:ea typeface="+mj-ea"/>
                <a:cs typeface="Segoe UI" panose="020B0502040204020203" pitchFamily="34" charset="0"/>
              </a:rPr>
              <a:t>http://agilemanifesto.org/principles.html</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219317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waterfall process </a:t>
            </a:r>
            <a:endParaRPr kumimoji="1" lang="ja-JP" altLang="en-US" dirty="0">
              <a:latin typeface="Segoe UI" panose="020B0502040204020203" pitchFamily="34" charset="0"/>
              <a:cs typeface="Segoe UI" panose="020B0502040204020203" pitchFamily="34" charset="0"/>
            </a:endParaRPr>
          </a:p>
        </p:txBody>
      </p:sp>
      <p:sp>
        <p:nvSpPr>
          <p:cNvPr id="3" name="角丸四角形 2"/>
          <p:cNvSpPr/>
          <p:nvPr/>
        </p:nvSpPr>
        <p:spPr>
          <a:xfrm>
            <a:off x="1403648" y="1660426"/>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Definitions of requirements</a:t>
            </a:r>
            <a:endParaRPr kumimoji="1" lang="en-US" altLang="ja-JP" dirty="0">
              <a:latin typeface="Segoe UI" panose="020B0502040204020203" pitchFamily="34" charset="0"/>
              <a:cs typeface="Segoe UI" panose="020B0502040204020203" pitchFamily="34" charset="0"/>
            </a:endParaRPr>
          </a:p>
        </p:txBody>
      </p:sp>
      <p:sp>
        <p:nvSpPr>
          <p:cNvPr id="4" name="角丸四角形 3"/>
          <p:cNvSpPr/>
          <p:nvPr/>
        </p:nvSpPr>
        <p:spPr>
          <a:xfrm>
            <a:off x="2195736"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External design	</a:t>
            </a:r>
            <a:endParaRPr kumimoji="1" lang="en-US" altLang="ja-JP" dirty="0">
              <a:latin typeface="Segoe UI" panose="020B0502040204020203" pitchFamily="34" charset="0"/>
              <a:cs typeface="Segoe UI" panose="020B0502040204020203" pitchFamily="34" charset="0"/>
            </a:endParaRPr>
          </a:p>
        </p:txBody>
      </p:sp>
      <p:sp>
        <p:nvSpPr>
          <p:cNvPr id="5" name="角丸四角形 4"/>
          <p:cNvSpPr/>
          <p:nvPr/>
        </p:nvSpPr>
        <p:spPr>
          <a:xfrm>
            <a:off x="2915816" y="4396730"/>
            <a:ext cx="1531639"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Internal design</a:t>
            </a:r>
            <a:endParaRPr kumimoji="1" lang="en-US" altLang="ja-JP" dirty="0">
              <a:latin typeface="Segoe UI" panose="020B0502040204020203" pitchFamily="34" charset="0"/>
              <a:cs typeface="Segoe UI" panose="020B0502040204020203" pitchFamily="34" charset="0"/>
            </a:endParaRPr>
          </a:p>
        </p:txBody>
      </p:sp>
      <p:sp>
        <p:nvSpPr>
          <p:cNvPr id="6" name="角丸四角形 5"/>
          <p:cNvSpPr/>
          <p:nvPr/>
        </p:nvSpPr>
        <p:spPr>
          <a:xfrm>
            <a:off x="3871440" y="5733256"/>
            <a:ext cx="2088232" cy="79208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Implementation and unit testing</a:t>
            </a:r>
            <a:endParaRPr kumimoji="1" lang="en-US" altLang="ja-JP" dirty="0">
              <a:latin typeface="Segoe UI" panose="020B0502040204020203" pitchFamily="34" charset="0"/>
              <a:cs typeface="Segoe UI" panose="020B0502040204020203" pitchFamily="34" charset="0"/>
            </a:endParaRPr>
          </a:p>
        </p:txBody>
      </p:sp>
      <p:sp>
        <p:nvSpPr>
          <p:cNvPr id="8" name="角丸四角形 7"/>
          <p:cNvSpPr/>
          <p:nvPr/>
        </p:nvSpPr>
        <p:spPr>
          <a:xfrm>
            <a:off x="5329460" y="4396730"/>
            <a:ext cx="1546796" cy="79208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Integration testing</a:t>
            </a:r>
            <a:endParaRPr kumimoji="1" lang="en-US" altLang="ja-JP" dirty="0">
              <a:latin typeface="Segoe UI" panose="020B0502040204020203" pitchFamily="34" charset="0"/>
              <a:cs typeface="Segoe UI" panose="020B0502040204020203" pitchFamily="34" charset="0"/>
            </a:endParaRPr>
          </a:p>
        </p:txBody>
      </p:sp>
      <p:sp>
        <p:nvSpPr>
          <p:cNvPr id="9" name="角丸四角形 8"/>
          <p:cNvSpPr/>
          <p:nvPr/>
        </p:nvSpPr>
        <p:spPr>
          <a:xfrm>
            <a:off x="5776665" y="3028578"/>
            <a:ext cx="1531639" cy="79208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System testing</a:t>
            </a:r>
            <a:endParaRPr kumimoji="1" lang="en-US" altLang="ja-JP" dirty="0">
              <a:latin typeface="Segoe UI" panose="020B0502040204020203" pitchFamily="34" charset="0"/>
              <a:cs typeface="Segoe UI" panose="020B0502040204020203" pitchFamily="34" charset="0"/>
            </a:endParaRPr>
          </a:p>
        </p:txBody>
      </p:sp>
      <p:sp>
        <p:nvSpPr>
          <p:cNvPr id="10" name="角丸四角形 9"/>
          <p:cNvSpPr/>
          <p:nvPr/>
        </p:nvSpPr>
        <p:spPr>
          <a:xfrm>
            <a:off x="6156176" y="1644621"/>
            <a:ext cx="1800200" cy="79208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Acceptance testing</a:t>
            </a:r>
            <a:endParaRPr kumimoji="1" lang="en-US" altLang="ja-JP" dirty="0">
              <a:latin typeface="Segoe UI" panose="020B0502040204020203" pitchFamily="34" charset="0"/>
              <a:cs typeface="Segoe UI" panose="020B0502040204020203" pitchFamily="34" charset="0"/>
            </a:endParaRPr>
          </a:p>
        </p:txBody>
      </p:sp>
      <p:cxnSp>
        <p:nvCxnSpPr>
          <p:cNvPr id="13" name="直線矢印コネクタ 12"/>
          <p:cNvCxnSpPr>
            <a:stCxn id="3" idx="2"/>
            <a:endCxn id="4" idx="0"/>
          </p:cNvCxnSpPr>
          <p:nvPr/>
        </p:nvCxnSpPr>
        <p:spPr>
          <a:xfrm>
            <a:off x="2303748" y="2452514"/>
            <a:ext cx="657808"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a:stCxn id="4" idx="2"/>
            <a:endCxn id="5" idx="0"/>
          </p:cNvCxnSpPr>
          <p:nvPr/>
        </p:nvCxnSpPr>
        <p:spPr>
          <a:xfrm>
            <a:off x="2961556" y="3820666"/>
            <a:ext cx="720080"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5" idx="2"/>
          </p:cNvCxnSpPr>
          <p:nvPr/>
        </p:nvCxnSpPr>
        <p:spPr>
          <a:xfrm>
            <a:off x="3681636" y="5188818"/>
            <a:ext cx="716128" cy="544438"/>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endCxn id="8" idx="2"/>
          </p:cNvCxnSpPr>
          <p:nvPr/>
        </p:nvCxnSpPr>
        <p:spPr>
          <a:xfrm flipV="1">
            <a:off x="5624536" y="5188818"/>
            <a:ext cx="478322" cy="586586"/>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8" idx="0"/>
            <a:endCxn id="9" idx="2"/>
          </p:cNvCxnSpPr>
          <p:nvPr/>
        </p:nvCxnSpPr>
        <p:spPr>
          <a:xfrm flipV="1">
            <a:off x="6102858" y="3820666"/>
            <a:ext cx="439627" cy="576064"/>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9" idx="0"/>
            <a:endCxn id="10" idx="2"/>
          </p:cNvCxnSpPr>
          <p:nvPr/>
        </p:nvCxnSpPr>
        <p:spPr>
          <a:xfrm flipV="1">
            <a:off x="6542485" y="2436709"/>
            <a:ext cx="513791" cy="591869"/>
          </a:xfrm>
          <a:prstGeom prst="straightConnector1">
            <a:avLst/>
          </a:prstGeom>
          <a:ln w="76200" cap="rnd">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3" idx="3"/>
            <a:endCxn id="10" idx="1"/>
          </p:cNvCxnSpPr>
          <p:nvPr/>
        </p:nvCxnSpPr>
        <p:spPr>
          <a:xfrm flipV="1">
            <a:off x="3203848" y="2040665"/>
            <a:ext cx="2952328" cy="15805"/>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4" idx="3"/>
            <a:endCxn id="9" idx="1"/>
          </p:cNvCxnSpPr>
          <p:nvPr/>
        </p:nvCxnSpPr>
        <p:spPr>
          <a:xfrm>
            <a:off x="3727375" y="3424622"/>
            <a:ext cx="2049290"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5" idx="3"/>
            <a:endCxn id="8" idx="1"/>
          </p:cNvCxnSpPr>
          <p:nvPr/>
        </p:nvCxnSpPr>
        <p:spPr>
          <a:xfrm>
            <a:off x="4447455" y="4792774"/>
            <a:ext cx="882005" cy="0"/>
          </a:xfrm>
          <a:prstGeom prst="straightConnector1">
            <a:avLst/>
          </a:prstGeom>
          <a:ln w="76200">
            <a:prstDash val="sysDot"/>
            <a:headEnd type="none"/>
            <a:tailEnd type="arrow" w="sm" len="sm"/>
          </a:ln>
          <a:effectLst/>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644295" y="1196752"/>
            <a:ext cx="5384487" cy="400110"/>
          </a:xfrm>
          <a:prstGeom prst="rect">
            <a:avLst/>
          </a:prstGeom>
          <a:noFill/>
        </p:spPr>
        <p:txBody>
          <a:bodyPr wrap="none" rtlCol="0">
            <a:spAutoFit/>
          </a:bodyPr>
          <a:lstStyle/>
          <a:p>
            <a:r>
              <a:rPr lang="en-US" altLang="ja-JP" sz="2000" b="1" dirty="0">
                <a:solidFill>
                  <a:schemeClr val="tx1">
                    <a:lumMod val="75000"/>
                    <a:lumOff val="25000"/>
                  </a:schemeClr>
                </a:solidFill>
                <a:latin typeface="Segoe UI" panose="020B0502040204020203" pitchFamily="34" charset="0"/>
                <a:ea typeface="+mj-ea"/>
                <a:cs typeface="Segoe UI" panose="020B0502040204020203" pitchFamily="34" charset="0"/>
              </a:rPr>
              <a:t>The familiar V-Model development process</a:t>
            </a:r>
            <a:endParaRPr kumimoji="1" lang="ja-JP" altLang="en-US" sz="20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3844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218170"/>
            <a:ext cx="8156375" cy="388635"/>
          </a:xfrm>
        </p:spPr>
        <p:txBody>
          <a:bodyPr/>
          <a:lstStyle/>
          <a:p>
            <a:r>
              <a:rPr lang="en-US" altLang="ja-JP" dirty="0">
                <a:latin typeface="Segoe UI" panose="020B0502040204020203" pitchFamily="34" charset="0"/>
                <a:cs typeface="Segoe UI" panose="020B0502040204020203" pitchFamily="34" charset="0"/>
              </a:rPr>
              <a:t>Differences in process between agile development and waterfall model </a:t>
            </a:r>
            <a:endParaRPr lang="ja-JP" altLang="en-US" dirty="0">
              <a:latin typeface="Segoe UI" panose="020B0502040204020203" pitchFamily="34" charset="0"/>
              <a:cs typeface="Segoe UI" panose="020B0502040204020203" pitchFamily="34" charset="0"/>
            </a:endParaRPr>
          </a:p>
        </p:txBody>
      </p:sp>
      <p:sp>
        <p:nvSpPr>
          <p:cNvPr id="4" name="角丸四角形 3"/>
          <p:cNvSpPr/>
          <p:nvPr/>
        </p:nvSpPr>
        <p:spPr>
          <a:xfrm>
            <a:off x="709933" y="1916832"/>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latin typeface="Segoe UI" panose="020B0502040204020203" pitchFamily="34" charset="0"/>
                <a:cs typeface="Segoe UI" panose="020B0502040204020203" pitchFamily="34" charset="0"/>
              </a:rPr>
              <a:t>Definitions of requirements</a:t>
            </a:r>
          </a:p>
        </p:txBody>
      </p:sp>
      <p:sp>
        <p:nvSpPr>
          <p:cNvPr id="5" name="角丸四角形 4"/>
          <p:cNvSpPr/>
          <p:nvPr/>
        </p:nvSpPr>
        <p:spPr>
          <a:xfrm>
            <a:off x="727529" y="3760702"/>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Implementation</a:t>
            </a:r>
            <a:endParaRPr kumimoji="1" lang="en-US" altLang="ja-JP" dirty="0">
              <a:latin typeface="Segoe UI" panose="020B0502040204020203" pitchFamily="34" charset="0"/>
              <a:cs typeface="Segoe UI" panose="020B0502040204020203" pitchFamily="34" charset="0"/>
            </a:endParaRPr>
          </a:p>
        </p:txBody>
      </p:sp>
      <p:sp>
        <p:nvSpPr>
          <p:cNvPr id="6" name="角丸四角形 5"/>
          <p:cNvSpPr/>
          <p:nvPr/>
        </p:nvSpPr>
        <p:spPr>
          <a:xfrm>
            <a:off x="727530" y="4682637"/>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Testing</a:t>
            </a:r>
            <a:endParaRPr kumimoji="1" lang="en-US" altLang="ja-JP" dirty="0">
              <a:latin typeface="Segoe UI" panose="020B0502040204020203" pitchFamily="34" charset="0"/>
              <a:cs typeface="Segoe UI" panose="020B0502040204020203" pitchFamily="34" charset="0"/>
            </a:endParaRPr>
          </a:p>
        </p:txBody>
      </p:sp>
      <p:pic>
        <p:nvPicPr>
          <p:cNvPr id="20"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42" y="5604575"/>
            <a:ext cx="926935" cy="94344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p:cNvCxnSpPr/>
          <p:nvPr/>
        </p:nvCxnSpPr>
        <p:spPr>
          <a:xfrm>
            <a:off x="491730" y="1844824"/>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a:cxnSpLocks/>
          </p:cNvCxnSpPr>
          <p:nvPr/>
        </p:nvCxnSpPr>
        <p:spPr>
          <a:xfrm>
            <a:off x="395536" y="1510518"/>
            <a:ext cx="799288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23678" y="1558906"/>
            <a:ext cx="936104"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Time</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32" name="直線コネクタ 31"/>
          <p:cNvCxnSpPr/>
          <p:nvPr/>
        </p:nvCxnSpPr>
        <p:spPr>
          <a:xfrm>
            <a:off x="2238416" y="1124744"/>
            <a:ext cx="0" cy="488226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5" name="角丸四角形 34"/>
          <p:cNvSpPr/>
          <p:nvPr/>
        </p:nvSpPr>
        <p:spPr>
          <a:xfrm>
            <a:off x="709933" y="2838767"/>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Design</a:t>
            </a:r>
          </a:p>
        </p:txBody>
      </p:sp>
      <p:sp>
        <p:nvSpPr>
          <p:cNvPr id="36" name="フローチャート : 他ページ結合子 35"/>
          <p:cNvSpPr/>
          <p:nvPr/>
        </p:nvSpPr>
        <p:spPr>
          <a:xfrm>
            <a:off x="1115529" y="256982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7" name="フローチャート : 他ページ結合子 36"/>
          <p:cNvSpPr/>
          <p:nvPr/>
        </p:nvSpPr>
        <p:spPr>
          <a:xfrm>
            <a:off x="1115529" y="4413695"/>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8" name="フローチャート : 他ページ結合子 37"/>
          <p:cNvSpPr/>
          <p:nvPr/>
        </p:nvSpPr>
        <p:spPr>
          <a:xfrm>
            <a:off x="1115529" y="349176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9" name="フローチャート : 他ページ結合子 38"/>
          <p:cNvSpPr/>
          <p:nvPr/>
        </p:nvSpPr>
        <p:spPr>
          <a:xfrm>
            <a:off x="1115529" y="533563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0" name="テキスト ボックス 39"/>
          <p:cNvSpPr txBox="1"/>
          <p:nvPr/>
        </p:nvSpPr>
        <p:spPr>
          <a:xfrm>
            <a:off x="565458" y="1146230"/>
            <a:ext cx="1672958" cy="338554"/>
          </a:xfrm>
          <a:prstGeom prst="rect">
            <a:avLst/>
          </a:prstGeom>
          <a:noFill/>
        </p:spPr>
        <p:txBody>
          <a:bodyPr wrap="none" rtlCol="0">
            <a:spAutoFit/>
          </a:bodyPr>
          <a:lstStyle/>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Waterfall model</a:t>
            </a:r>
            <a:endParaRPr kumimoji="1"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テキスト ボックス 40"/>
          <p:cNvSpPr txBox="1"/>
          <p:nvPr/>
        </p:nvSpPr>
        <p:spPr>
          <a:xfrm>
            <a:off x="4241977" y="1124744"/>
            <a:ext cx="2019547" cy="338554"/>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Agile development</a:t>
            </a:r>
            <a:endParaRPr kumimoji="1"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2" name="角丸四角形 41"/>
          <p:cNvSpPr/>
          <p:nvPr/>
        </p:nvSpPr>
        <p:spPr>
          <a:xfrm>
            <a:off x="3931502" y="1913805"/>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43" name="角丸四角形 42"/>
          <p:cNvSpPr/>
          <p:nvPr/>
        </p:nvSpPr>
        <p:spPr>
          <a:xfrm>
            <a:off x="5456322" y="1905420"/>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Implementation</a:t>
            </a:r>
            <a:endParaRPr kumimoji="1" lang="en-US" altLang="ja-JP" sz="1200" dirty="0">
              <a:latin typeface="Segoe UI" panose="020B0502040204020203" pitchFamily="34" charset="0"/>
              <a:cs typeface="Segoe UI" panose="020B0502040204020203" pitchFamily="34" charset="0"/>
            </a:endParaRPr>
          </a:p>
        </p:txBody>
      </p:sp>
      <p:sp>
        <p:nvSpPr>
          <p:cNvPr id="44" name="角丸四角形 43"/>
          <p:cNvSpPr/>
          <p:nvPr/>
        </p:nvSpPr>
        <p:spPr>
          <a:xfrm>
            <a:off x="7003826" y="1905420"/>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45" name="角丸四角形 44"/>
          <p:cNvSpPr/>
          <p:nvPr/>
        </p:nvSpPr>
        <p:spPr>
          <a:xfrm>
            <a:off x="2393601" y="1913805"/>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Definitions of requirements</a:t>
            </a:r>
            <a:endParaRPr kumimoji="1" lang="en-US" altLang="ja-JP" sz="1000" dirty="0">
              <a:latin typeface="Segoe UI" panose="020B0502040204020203" pitchFamily="34" charset="0"/>
              <a:cs typeface="Segoe UI" panose="020B0502040204020203" pitchFamily="34" charset="0"/>
            </a:endParaRPr>
          </a:p>
        </p:txBody>
      </p:sp>
      <p:sp>
        <p:nvSpPr>
          <p:cNvPr id="46" name="右矢印 45"/>
          <p:cNvSpPr/>
          <p:nvPr/>
        </p:nvSpPr>
        <p:spPr>
          <a:xfrm>
            <a:off x="3411126" y="206084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7" name="右矢印 46"/>
          <p:cNvSpPr/>
          <p:nvPr/>
        </p:nvSpPr>
        <p:spPr>
          <a:xfrm>
            <a:off x="5013690" y="206084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8" name="右矢印 47"/>
          <p:cNvSpPr/>
          <p:nvPr/>
        </p:nvSpPr>
        <p:spPr>
          <a:xfrm>
            <a:off x="6503939" y="2033989"/>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9" name="角丸四角形 48"/>
          <p:cNvSpPr/>
          <p:nvPr/>
        </p:nvSpPr>
        <p:spPr>
          <a:xfrm>
            <a:off x="3944078" y="2852935"/>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50" name="角丸四角形 49"/>
          <p:cNvSpPr/>
          <p:nvPr/>
        </p:nvSpPr>
        <p:spPr>
          <a:xfrm>
            <a:off x="5468898" y="2844550"/>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Implementation</a:t>
            </a:r>
            <a:endParaRPr kumimoji="1" lang="en-US" altLang="ja-JP" sz="1200" dirty="0">
              <a:latin typeface="Segoe UI" panose="020B0502040204020203" pitchFamily="34" charset="0"/>
              <a:cs typeface="Segoe UI" panose="020B0502040204020203" pitchFamily="34" charset="0"/>
            </a:endParaRPr>
          </a:p>
        </p:txBody>
      </p:sp>
      <p:sp>
        <p:nvSpPr>
          <p:cNvPr id="51" name="角丸四角形 50"/>
          <p:cNvSpPr/>
          <p:nvPr/>
        </p:nvSpPr>
        <p:spPr>
          <a:xfrm>
            <a:off x="7016402" y="2844550"/>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52" name="角丸四角形 51"/>
          <p:cNvSpPr/>
          <p:nvPr/>
        </p:nvSpPr>
        <p:spPr>
          <a:xfrm>
            <a:off x="2406177" y="2852935"/>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Definitions of requirements</a:t>
            </a:r>
          </a:p>
        </p:txBody>
      </p:sp>
      <p:sp>
        <p:nvSpPr>
          <p:cNvPr id="53" name="右矢印 52"/>
          <p:cNvSpPr/>
          <p:nvPr/>
        </p:nvSpPr>
        <p:spPr>
          <a:xfrm>
            <a:off x="3423702" y="299997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4" name="右矢印 53"/>
          <p:cNvSpPr/>
          <p:nvPr/>
        </p:nvSpPr>
        <p:spPr>
          <a:xfrm>
            <a:off x="5026266" y="2999978"/>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5" name="右矢印 54"/>
          <p:cNvSpPr/>
          <p:nvPr/>
        </p:nvSpPr>
        <p:spPr>
          <a:xfrm>
            <a:off x="6516515" y="2973119"/>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6" name="角丸四角形 55"/>
          <p:cNvSpPr/>
          <p:nvPr/>
        </p:nvSpPr>
        <p:spPr>
          <a:xfrm>
            <a:off x="3931502" y="3789039"/>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57" name="角丸四角形 56"/>
          <p:cNvSpPr/>
          <p:nvPr/>
        </p:nvSpPr>
        <p:spPr>
          <a:xfrm>
            <a:off x="5456322" y="3780654"/>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Implementation</a:t>
            </a:r>
            <a:endParaRPr kumimoji="1" lang="en-US" altLang="ja-JP" sz="1200" dirty="0">
              <a:latin typeface="Segoe UI" panose="020B0502040204020203" pitchFamily="34" charset="0"/>
              <a:cs typeface="Segoe UI" panose="020B0502040204020203" pitchFamily="34" charset="0"/>
            </a:endParaRPr>
          </a:p>
        </p:txBody>
      </p:sp>
      <p:sp>
        <p:nvSpPr>
          <p:cNvPr id="58" name="角丸四角形 57"/>
          <p:cNvSpPr/>
          <p:nvPr/>
        </p:nvSpPr>
        <p:spPr>
          <a:xfrm>
            <a:off x="7003826" y="3780654"/>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59" name="角丸四角形 58"/>
          <p:cNvSpPr/>
          <p:nvPr/>
        </p:nvSpPr>
        <p:spPr>
          <a:xfrm>
            <a:off x="2393601" y="3789039"/>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Definitions of requirements</a:t>
            </a:r>
            <a:endParaRPr lang="en-US" altLang="ja-JP" sz="1200" dirty="0">
              <a:latin typeface="Segoe UI" panose="020B0502040204020203" pitchFamily="34" charset="0"/>
              <a:cs typeface="Segoe UI" panose="020B0502040204020203" pitchFamily="34" charset="0"/>
            </a:endParaRPr>
          </a:p>
        </p:txBody>
      </p:sp>
      <p:sp>
        <p:nvSpPr>
          <p:cNvPr id="60" name="右矢印 59"/>
          <p:cNvSpPr/>
          <p:nvPr/>
        </p:nvSpPr>
        <p:spPr>
          <a:xfrm>
            <a:off x="3411126" y="3936082"/>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1" name="右矢印 60"/>
          <p:cNvSpPr/>
          <p:nvPr/>
        </p:nvSpPr>
        <p:spPr>
          <a:xfrm>
            <a:off x="5013690" y="3936082"/>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2" name="右矢印 61"/>
          <p:cNvSpPr/>
          <p:nvPr/>
        </p:nvSpPr>
        <p:spPr>
          <a:xfrm>
            <a:off x="6503939" y="3909223"/>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3" name="角丸四角形 62"/>
          <p:cNvSpPr/>
          <p:nvPr/>
        </p:nvSpPr>
        <p:spPr>
          <a:xfrm>
            <a:off x="3944078" y="4725143"/>
            <a:ext cx="1076594" cy="846435"/>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64" name="角丸四角形 63"/>
          <p:cNvSpPr/>
          <p:nvPr/>
        </p:nvSpPr>
        <p:spPr>
          <a:xfrm>
            <a:off x="5468898" y="4716758"/>
            <a:ext cx="1042336" cy="84643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Implementation</a:t>
            </a:r>
            <a:endParaRPr kumimoji="1" lang="en-US" altLang="ja-JP" sz="1200" dirty="0">
              <a:latin typeface="Segoe UI" panose="020B0502040204020203" pitchFamily="34" charset="0"/>
              <a:cs typeface="Segoe UI" panose="020B0502040204020203" pitchFamily="34" charset="0"/>
            </a:endParaRPr>
          </a:p>
        </p:txBody>
      </p:sp>
      <p:sp>
        <p:nvSpPr>
          <p:cNvPr id="65" name="角丸四角形 64"/>
          <p:cNvSpPr/>
          <p:nvPr/>
        </p:nvSpPr>
        <p:spPr>
          <a:xfrm>
            <a:off x="7016402" y="4716758"/>
            <a:ext cx="1046875" cy="846435"/>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66" name="角丸四角形 65"/>
          <p:cNvSpPr/>
          <p:nvPr/>
        </p:nvSpPr>
        <p:spPr>
          <a:xfrm>
            <a:off x="2406177" y="4725143"/>
            <a:ext cx="1042336" cy="846435"/>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Definitions of requirements</a:t>
            </a:r>
          </a:p>
        </p:txBody>
      </p:sp>
      <p:sp>
        <p:nvSpPr>
          <p:cNvPr id="67" name="右矢印 66"/>
          <p:cNvSpPr/>
          <p:nvPr/>
        </p:nvSpPr>
        <p:spPr>
          <a:xfrm>
            <a:off x="3423702" y="4872186"/>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8" name="右矢印 67"/>
          <p:cNvSpPr/>
          <p:nvPr/>
        </p:nvSpPr>
        <p:spPr>
          <a:xfrm>
            <a:off x="5026266" y="4872186"/>
            <a:ext cx="476122" cy="423218"/>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9" name="右矢印 68"/>
          <p:cNvSpPr/>
          <p:nvPr/>
        </p:nvSpPr>
        <p:spPr>
          <a:xfrm>
            <a:off x="6516515" y="4845327"/>
            <a:ext cx="476122" cy="450077"/>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0" name="角丸四角形 69"/>
          <p:cNvSpPr/>
          <p:nvPr/>
        </p:nvSpPr>
        <p:spPr>
          <a:xfrm>
            <a:off x="2371188" y="1813408"/>
            <a:ext cx="6665306" cy="96600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1" name="角丸四角形 70"/>
          <p:cNvSpPr/>
          <p:nvPr/>
        </p:nvSpPr>
        <p:spPr>
          <a:xfrm>
            <a:off x="2378363" y="2779414"/>
            <a:ext cx="6665306" cy="911572"/>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2" name="角丸四角形 71"/>
          <p:cNvSpPr/>
          <p:nvPr/>
        </p:nvSpPr>
        <p:spPr>
          <a:xfrm>
            <a:off x="2378363" y="3703357"/>
            <a:ext cx="6665306" cy="902352"/>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3" name="角丸四角形 72"/>
          <p:cNvSpPr/>
          <p:nvPr/>
        </p:nvSpPr>
        <p:spPr>
          <a:xfrm>
            <a:off x="2402128" y="4629043"/>
            <a:ext cx="6665306" cy="942536"/>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1822789"/>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2766644"/>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3688465"/>
            <a:ext cx="735546" cy="74864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484" y="4638852"/>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04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64928"/>
            <a:ext cx="7220271" cy="360040"/>
          </a:xfrm>
        </p:spPr>
        <p:txBody>
          <a:bodyPr/>
          <a:lstStyle/>
          <a:p>
            <a:r>
              <a:rPr lang="en-US" altLang="ja-JP" dirty="0">
                <a:latin typeface="Segoe UI" panose="020B0502040204020203" pitchFamily="34" charset="0"/>
                <a:cs typeface="Segoe UI" panose="020B0502040204020203" pitchFamily="34" charset="0"/>
              </a:rPr>
              <a:t>Differences in process between agile development and waterfall model</a:t>
            </a:r>
            <a:endParaRPr kumimoji="1" lang="ja-JP" altLang="en-US" dirty="0">
              <a:latin typeface="Segoe UI" panose="020B0502040204020203" pitchFamily="34" charset="0"/>
              <a:cs typeface="Segoe UI" panose="020B0502040204020203" pitchFamily="34" charset="0"/>
            </a:endParaRPr>
          </a:p>
        </p:txBody>
      </p:sp>
      <p:sp>
        <p:nvSpPr>
          <p:cNvPr id="4" name="正方形/長方形 3"/>
          <p:cNvSpPr/>
          <p:nvPr/>
        </p:nvSpPr>
        <p:spPr>
          <a:xfrm>
            <a:off x="5154853" y="6334218"/>
            <a:ext cx="3521602" cy="276999"/>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Source: Scaling Software Agility </a:t>
            </a:r>
            <a:endParaRPr lang="ja-JP" altLang="en-US" sz="12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graphicFrame>
        <p:nvGraphicFramePr>
          <p:cNvPr id="5" name="表 4"/>
          <p:cNvGraphicFramePr>
            <a:graphicFrameLocks noGrp="1"/>
          </p:cNvGraphicFramePr>
          <p:nvPr>
            <p:extLst>
              <p:ext uri="{D42A27DB-BD31-4B8C-83A1-F6EECF244321}">
                <p14:modId xmlns:p14="http://schemas.microsoft.com/office/powerpoint/2010/main" val="797710662"/>
              </p:ext>
            </p:extLst>
          </p:nvPr>
        </p:nvGraphicFramePr>
        <p:xfrm>
          <a:off x="539552" y="1166481"/>
          <a:ext cx="7992888" cy="5120640"/>
        </p:xfrm>
        <a:graphic>
          <a:graphicData uri="http://schemas.openxmlformats.org/drawingml/2006/table">
            <a:tbl>
              <a:tblPr firstRow="1" bandRow="1">
                <a:tableStyleId>{00A15C55-8517-42AA-B614-E9B94910E393}</a:tableStyleId>
              </a:tblPr>
              <a:tblGrid>
                <a:gridCol w="1872208">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3240360">
                  <a:extLst>
                    <a:ext uri="{9D8B030D-6E8A-4147-A177-3AD203B41FA5}">
                      <a16:colId xmlns:a16="http://schemas.microsoft.com/office/drawing/2014/main" val="20002"/>
                    </a:ext>
                  </a:extLst>
                </a:gridCol>
              </a:tblGrid>
              <a:tr h="731520">
                <a:tc>
                  <a:txBody>
                    <a:bodyPr/>
                    <a:lstStyle/>
                    <a:p>
                      <a:pPr algn="l"/>
                      <a:r>
                        <a:rPr kumimoji="1" lang="en-US" altLang="ja-JP" sz="1600" dirty="0"/>
                        <a:t>Process</a:t>
                      </a:r>
                      <a:endParaRPr kumimoji="1" lang="ja-JP" altLang="en-US" sz="1600" dirty="0"/>
                    </a:p>
                  </a:txBody>
                  <a:tcPr anchor="ctr"/>
                </a:tc>
                <a:tc>
                  <a:txBody>
                    <a:bodyPr/>
                    <a:lstStyle/>
                    <a:p>
                      <a:pPr algn="l"/>
                      <a:r>
                        <a:rPr kumimoji="1" lang="en-US" altLang="ja-JP" sz="1600" dirty="0"/>
                        <a:t>Waterfall model</a:t>
                      </a:r>
                      <a:endParaRPr kumimoji="1" lang="ja-JP" altLang="en-US" sz="1600" dirty="0"/>
                    </a:p>
                  </a:txBody>
                  <a:tcPr anchor="ctr"/>
                </a:tc>
                <a:tc>
                  <a:txBody>
                    <a:bodyPr/>
                    <a:lstStyle/>
                    <a:p>
                      <a:pPr algn="l"/>
                      <a:r>
                        <a:rPr kumimoji="1" lang="en-US" altLang="ja-JP" sz="1600" dirty="0"/>
                        <a:t>Agile development</a:t>
                      </a:r>
                      <a:endParaRPr kumimoji="1" lang="ja-JP" altLang="en-US" sz="1600" dirty="0"/>
                    </a:p>
                  </a:txBody>
                  <a:tcPr anchor="ctr"/>
                </a:tc>
                <a:extLst>
                  <a:ext uri="{0D108BD9-81ED-4DB2-BD59-A6C34878D82A}">
                    <a16:rowId xmlns:a16="http://schemas.microsoft.com/office/drawing/2014/main" val="10000"/>
                  </a:ext>
                </a:extLst>
              </a:tr>
              <a:tr h="731520">
                <a:tc>
                  <a:txBody>
                    <a:bodyPr/>
                    <a:lstStyle/>
                    <a:p>
                      <a:r>
                        <a:rPr kumimoji="1" lang="en-US" altLang="ja-JP" sz="1600" b="1" dirty="0">
                          <a:solidFill>
                            <a:schemeClr val="tx1">
                              <a:lumMod val="65000"/>
                              <a:lumOff val="35000"/>
                            </a:schemeClr>
                          </a:solidFill>
                        </a:rPr>
                        <a:t>Measurement of success</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Whether processes were executed according to plan.</a:t>
                      </a:r>
                    </a:p>
                    <a:p>
                      <a:r>
                        <a:rPr kumimoji="1" lang="en-US" altLang="ja-JP" sz="1400" dirty="0">
                          <a:solidFill>
                            <a:schemeClr val="tx1">
                              <a:lumMod val="65000"/>
                              <a:lumOff val="35000"/>
                            </a:schemeClr>
                          </a:solidFill>
                        </a:rPr>
                        <a:t>Measurement by QCD.</a:t>
                      </a:r>
                    </a:p>
                  </a:txBody>
                  <a:tcPr anchor="ctr"/>
                </a:tc>
                <a:tc>
                  <a:txBody>
                    <a:bodyPr/>
                    <a:lstStyle/>
                    <a:p>
                      <a:r>
                        <a:rPr kumimoji="1" lang="en-US" altLang="ja-JP" sz="1400" dirty="0">
                          <a:solidFill>
                            <a:schemeClr val="tx1">
                              <a:lumMod val="65000"/>
                              <a:lumOff val="35000"/>
                            </a:schemeClr>
                          </a:solidFill>
                        </a:rPr>
                        <a:t>Adapting to change.</a:t>
                      </a:r>
                    </a:p>
                    <a:p>
                      <a:r>
                        <a:rPr kumimoji="1" lang="en-US" altLang="ja-JP" sz="1400" dirty="0">
                          <a:solidFill>
                            <a:schemeClr val="tx1">
                              <a:lumMod val="65000"/>
                              <a:lumOff val="35000"/>
                            </a:schemeClr>
                          </a:solidFill>
                        </a:rPr>
                        <a:t>Customer satisfaction.</a:t>
                      </a:r>
                    </a:p>
                    <a:p>
                      <a:r>
                        <a:rPr kumimoji="1" lang="en-US" altLang="ja-JP" sz="1400" dirty="0">
                          <a:solidFill>
                            <a:schemeClr val="tx1">
                              <a:lumMod val="65000"/>
                              <a:lumOff val="35000"/>
                            </a:schemeClr>
                          </a:solidFill>
                        </a:rPr>
                        <a:t>Greater competitive advantage.</a:t>
                      </a:r>
                    </a:p>
                  </a:txBody>
                  <a:tcPr anchor="ctr"/>
                </a:tc>
                <a:extLst>
                  <a:ext uri="{0D108BD9-81ED-4DB2-BD59-A6C34878D82A}">
                    <a16:rowId xmlns:a16="http://schemas.microsoft.com/office/drawing/2014/main" val="10001"/>
                  </a:ext>
                </a:extLst>
              </a:tr>
              <a:tr h="731520">
                <a:tc>
                  <a:txBody>
                    <a:bodyPr/>
                    <a:lstStyle/>
                    <a:p>
                      <a:r>
                        <a:rPr kumimoji="1" lang="en-US" altLang="ja-JP" sz="1600" b="1" dirty="0">
                          <a:solidFill>
                            <a:schemeClr val="tx1">
                              <a:lumMod val="65000"/>
                              <a:lumOff val="35000"/>
                            </a:schemeClr>
                          </a:solidFill>
                        </a:rPr>
                        <a:t>Management</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Directive orders</a:t>
                      </a:r>
                    </a:p>
                    <a:p>
                      <a:r>
                        <a:rPr kumimoji="1" lang="en-US" altLang="ja-JP" sz="1400" dirty="0">
                          <a:solidFill>
                            <a:schemeClr val="tx1">
                              <a:lumMod val="65000"/>
                              <a:lumOff val="35000"/>
                            </a:schemeClr>
                          </a:solidFill>
                        </a:rPr>
                        <a:t>Top-down</a:t>
                      </a:r>
                    </a:p>
                  </a:txBody>
                  <a:tcPr anchor="ctr"/>
                </a:tc>
                <a:tc>
                  <a:txBody>
                    <a:bodyPr/>
                    <a:lstStyle/>
                    <a:p>
                      <a:r>
                        <a:rPr kumimoji="1" lang="en-US" altLang="ja-JP" sz="1400" dirty="0">
                          <a:solidFill>
                            <a:schemeClr val="tx1">
                              <a:lumMod val="65000"/>
                              <a:lumOff val="35000"/>
                            </a:schemeClr>
                          </a:solidFill>
                        </a:rPr>
                        <a:t>Servant leadership</a:t>
                      </a:r>
                    </a:p>
                    <a:p>
                      <a:r>
                        <a:rPr kumimoji="1" lang="en-US" altLang="ja-JP" sz="1400" dirty="0">
                          <a:solidFill>
                            <a:schemeClr val="tx1">
                              <a:lumMod val="65000"/>
                              <a:lumOff val="35000"/>
                            </a:schemeClr>
                          </a:solidFill>
                        </a:rPr>
                        <a:t>Flat</a:t>
                      </a:r>
                    </a:p>
                  </a:txBody>
                  <a:tcPr anchor="ctr"/>
                </a:tc>
                <a:extLst>
                  <a:ext uri="{0D108BD9-81ED-4DB2-BD59-A6C34878D82A}">
                    <a16:rowId xmlns:a16="http://schemas.microsoft.com/office/drawing/2014/main" val="10002"/>
                  </a:ext>
                </a:extLst>
              </a:tr>
              <a:tr h="731520">
                <a:tc>
                  <a:txBody>
                    <a:bodyPr/>
                    <a:lstStyle/>
                    <a:p>
                      <a:r>
                        <a:rPr kumimoji="1" lang="en-US" altLang="ja-JP" sz="1600" b="1" dirty="0">
                          <a:solidFill>
                            <a:schemeClr val="tx1">
                              <a:lumMod val="65000"/>
                              <a:lumOff val="35000"/>
                            </a:schemeClr>
                          </a:solidFill>
                        </a:rPr>
                        <a:t>Plan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Man-hours estimated by scope.</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Man-hours estimated by schedule.</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3"/>
                  </a:ext>
                </a:extLst>
              </a:tr>
              <a:tr h="731520">
                <a:tc>
                  <a:txBody>
                    <a:bodyPr/>
                    <a:lstStyle/>
                    <a:p>
                      <a:r>
                        <a:rPr kumimoji="1" lang="en-US" altLang="ja-JP" sz="1600" b="1" dirty="0">
                          <a:solidFill>
                            <a:schemeClr val="tx1">
                              <a:lumMod val="65000"/>
                              <a:lumOff val="35000"/>
                            </a:schemeClr>
                          </a:solidFill>
                        </a:rPr>
                        <a:t>Requirements and design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Requirements identified first.</a:t>
                      </a:r>
                    </a:p>
                    <a:p>
                      <a:r>
                        <a:rPr kumimoji="1" lang="en-US" altLang="ja-JP" sz="1400" dirty="0">
                          <a:solidFill>
                            <a:schemeClr val="tx1">
                              <a:lumMod val="65000"/>
                              <a:lumOff val="35000"/>
                            </a:schemeClr>
                          </a:solidFill>
                        </a:rPr>
                        <a:t>All requirements designed.</a:t>
                      </a:r>
                    </a:p>
                  </a:txBody>
                  <a:tcPr anchor="ctr"/>
                </a:tc>
                <a:tc>
                  <a:txBody>
                    <a:bodyPr/>
                    <a:lstStyle/>
                    <a:p>
                      <a:r>
                        <a:rPr kumimoji="1" lang="en-US" altLang="ja-JP" sz="1400" dirty="0">
                          <a:solidFill>
                            <a:schemeClr val="tx1">
                              <a:lumMod val="65000"/>
                              <a:lumOff val="35000"/>
                            </a:schemeClr>
                          </a:solidFill>
                        </a:rPr>
                        <a:t>Requirements received continuously.</a:t>
                      </a:r>
                    </a:p>
                    <a:p>
                      <a:r>
                        <a:rPr kumimoji="1" lang="en-US" altLang="ja-JP" sz="1400" dirty="0">
                          <a:solidFill>
                            <a:schemeClr val="tx1">
                              <a:lumMod val="65000"/>
                              <a:lumOff val="35000"/>
                            </a:schemeClr>
                          </a:solidFill>
                        </a:rPr>
                        <a:t>Designed at the necessary timing.</a:t>
                      </a:r>
                    </a:p>
                  </a:txBody>
                  <a:tcPr anchor="ctr"/>
                </a:tc>
                <a:extLst>
                  <a:ext uri="{0D108BD9-81ED-4DB2-BD59-A6C34878D82A}">
                    <a16:rowId xmlns:a16="http://schemas.microsoft.com/office/drawing/2014/main" val="10004"/>
                  </a:ext>
                </a:extLst>
              </a:tr>
              <a:tr h="731520">
                <a:tc>
                  <a:txBody>
                    <a:bodyPr/>
                    <a:lstStyle/>
                    <a:p>
                      <a:r>
                        <a:rPr kumimoji="1" lang="en-US" altLang="ja-JP" sz="1600" b="1" dirty="0">
                          <a:solidFill>
                            <a:schemeClr val="tx1">
                              <a:lumMod val="65000"/>
                              <a:lumOff val="35000"/>
                            </a:schemeClr>
                          </a:solidFill>
                        </a:rPr>
                        <a:t>Implementation</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All functions developed simultaneously. </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Functions developed in order of priority. </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5"/>
                  </a:ext>
                </a:extLst>
              </a:tr>
              <a:tr h="731520">
                <a:tc>
                  <a:txBody>
                    <a:bodyPr/>
                    <a:lstStyle/>
                    <a:p>
                      <a:r>
                        <a:rPr kumimoji="1" lang="en-US" altLang="ja-JP" sz="1600" b="1" dirty="0">
                          <a:solidFill>
                            <a:schemeClr val="tx1">
                              <a:lumMod val="65000"/>
                              <a:lumOff val="35000"/>
                            </a:schemeClr>
                          </a:solidFill>
                        </a:rPr>
                        <a:t>Testing and QA</a:t>
                      </a:r>
                      <a:endParaRPr kumimoji="1" lang="ja-JP" altLang="en-US" sz="1600" b="1"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Done at end.</a:t>
                      </a:r>
                      <a:endParaRPr kumimoji="1" lang="ja-JP" altLang="en-US" sz="1400" dirty="0">
                        <a:solidFill>
                          <a:schemeClr val="tx1">
                            <a:lumMod val="65000"/>
                            <a:lumOff val="35000"/>
                          </a:schemeClr>
                        </a:solidFill>
                      </a:endParaRPr>
                    </a:p>
                  </a:txBody>
                  <a:tcPr anchor="ctr"/>
                </a:tc>
                <a:tc>
                  <a:txBody>
                    <a:bodyPr/>
                    <a:lstStyle/>
                    <a:p>
                      <a:r>
                        <a:rPr kumimoji="1" lang="en-US" altLang="ja-JP" sz="1400" dirty="0">
                          <a:solidFill>
                            <a:schemeClr val="tx1">
                              <a:lumMod val="65000"/>
                              <a:lumOff val="35000"/>
                            </a:schemeClr>
                          </a:solidFill>
                        </a:rPr>
                        <a:t>Testing done continuously from beginning.</a:t>
                      </a:r>
                      <a:endParaRPr kumimoji="1" lang="ja-JP" altLang="en-US" sz="1400" dirty="0">
                        <a:solidFill>
                          <a:schemeClr val="tx1">
                            <a:lumMod val="65000"/>
                            <a:lumOff val="35000"/>
                          </a:schemeClr>
                        </a:solidFill>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6313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220271" cy="354019"/>
          </a:xfrm>
        </p:spPr>
        <p:txBody>
          <a:bodyPr/>
          <a:lstStyle/>
          <a:p>
            <a:r>
              <a:rPr lang="en-US" altLang="ja-JP" dirty="0">
                <a:latin typeface="Segoe UI" panose="020B0502040204020203" pitchFamily="34" charset="0"/>
                <a:cs typeface="Segoe UI" panose="020B0502040204020203" pitchFamily="34" charset="0"/>
              </a:rPr>
              <a:t>Relationship between agile and Scrum</a:t>
            </a:r>
            <a:endParaRPr kumimoji="1" lang="ja-JP" altLang="en-US" b="1" dirty="0">
              <a:latin typeface="Segoe UI" panose="020B0502040204020203" pitchFamily="34" charset="0"/>
              <a:cs typeface="Segoe UI" panose="020B0502040204020203" pitchFamily="34" charset="0"/>
            </a:endParaRPr>
          </a:p>
        </p:txBody>
      </p:sp>
      <p:sp>
        <p:nvSpPr>
          <p:cNvPr id="3" name="円/楕円 2"/>
          <p:cNvSpPr/>
          <p:nvPr/>
        </p:nvSpPr>
        <p:spPr>
          <a:xfrm>
            <a:off x="1050129" y="2060848"/>
            <a:ext cx="4464496" cy="446449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2901005" y="2204864"/>
            <a:ext cx="936104" cy="369332"/>
          </a:xfrm>
          <a:prstGeom prst="rect">
            <a:avLst/>
          </a:prstGeom>
          <a:noFill/>
        </p:spPr>
        <p:txBody>
          <a:bodyPr wrap="square" rtlCol="0">
            <a:spAutoFit/>
          </a:bodyPr>
          <a:lstStyle/>
          <a:p>
            <a:r>
              <a:rPr kumimoji="1" lang="en-US" altLang="ja-JP" b="1" dirty="0">
                <a:solidFill>
                  <a:schemeClr val="bg1"/>
                </a:solidFill>
                <a:latin typeface="Segoe UI" panose="020B0502040204020203" pitchFamily="34" charset="0"/>
                <a:cs typeface="Segoe UI" panose="020B0502040204020203" pitchFamily="34" charset="0"/>
              </a:rPr>
              <a:t>Agile</a:t>
            </a:r>
            <a:endParaRPr kumimoji="1" lang="ja-JP" altLang="en-US" b="1" dirty="0">
              <a:solidFill>
                <a:schemeClr val="bg1"/>
              </a:solidFill>
              <a:latin typeface="Segoe UI" panose="020B0502040204020203" pitchFamily="34" charset="0"/>
              <a:cs typeface="Segoe UI" panose="020B0502040204020203" pitchFamily="34" charset="0"/>
            </a:endParaRPr>
          </a:p>
        </p:txBody>
      </p:sp>
      <p:sp>
        <p:nvSpPr>
          <p:cNvPr id="8" name="円/楕円 7"/>
          <p:cNvSpPr/>
          <p:nvPr/>
        </p:nvSpPr>
        <p:spPr>
          <a:xfrm>
            <a:off x="3498401" y="3001794"/>
            <a:ext cx="1152128" cy="115212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 name="円/楕円 5"/>
          <p:cNvSpPr/>
          <p:nvPr/>
        </p:nvSpPr>
        <p:spPr>
          <a:xfrm>
            <a:off x="1482177" y="2657108"/>
            <a:ext cx="2117576" cy="211757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 name="テキスト ボックス 6"/>
          <p:cNvSpPr txBox="1"/>
          <p:nvPr/>
        </p:nvSpPr>
        <p:spPr>
          <a:xfrm>
            <a:off x="2072913" y="3531230"/>
            <a:ext cx="936104" cy="369332"/>
          </a:xfrm>
          <a:prstGeom prst="rect">
            <a:avLst/>
          </a:prstGeom>
          <a:noFill/>
        </p:spPr>
        <p:txBody>
          <a:bodyPr wrap="square" rtlCol="0">
            <a:spAutoFit/>
          </a:bodyPr>
          <a:lstStyle/>
          <a:p>
            <a:r>
              <a:rPr kumimoji="1" lang="en-US" altLang="ja-JP" b="1" dirty="0">
                <a:solidFill>
                  <a:schemeClr val="bg1"/>
                </a:solidFill>
                <a:latin typeface="Segoe UI" panose="020B0502040204020203" pitchFamily="34" charset="0"/>
                <a:cs typeface="Segoe UI" panose="020B0502040204020203" pitchFamily="34" charset="0"/>
              </a:rPr>
              <a:t>Scrum</a:t>
            </a:r>
            <a:endParaRPr kumimoji="1" lang="ja-JP" altLang="en-US" b="1" dirty="0">
              <a:solidFill>
                <a:schemeClr val="bg1"/>
              </a:solidFill>
              <a:latin typeface="Segoe UI" panose="020B0502040204020203" pitchFamily="34" charset="0"/>
              <a:cs typeface="Segoe UI" panose="020B0502040204020203" pitchFamily="34" charset="0"/>
            </a:endParaRPr>
          </a:p>
        </p:txBody>
      </p:sp>
      <p:sp>
        <p:nvSpPr>
          <p:cNvPr id="9" name="テキスト ボックス 8"/>
          <p:cNvSpPr txBox="1"/>
          <p:nvPr/>
        </p:nvSpPr>
        <p:spPr>
          <a:xfrm>
            <a:off x="3781913" y="3393192"/>
            <a:ext cx="585104" cy="369332"/>
          </a:xfrm>
          <a:prstGeom prst="rect">
            <a:avLst/>
          </a:prstGeom>
          <a:noFill/>
        </p:spPr>
        <p:txBody>
          <a:bodyPr wrap="square" rtlCol="0">
            <a:spAutoFit/>
          </a:bodyPr>
          <a:lstStyle/>
          <a:p>
            <a:r>
              <a:rPr kumimoji="1" lang="en-US" altLang="ja-JP" b="1" dirty="0">
                <a:solidFill>
                  <a:schemeClr val="bg1"/>
                </a:solidFill>
                <a:latin typeface="Segoe UI" panose="020B0502040204020203" pitchFamily="34" charset="0"/>
                <a:cs typeface="Segoe UI" panose="020B0502040204020203" pitchFamily="34" charset="0"/>
              </a:rPr>
              <a:t>XP</a:t>
            </a:r>
            <a:endParaRPr kumimoji="1" lang="ja-JP" altLang="en-US" b="1" dirty="0">
              <a:solidFill>
                <a:schemeClr val="bg1"/>
              </a:solidFill>
              <a:latin typeface="Segoe UI" panose="020B0502040204020203" pitchFamily="34" charset="0"/>
              <a:cs typeface="Segoe UI" panose="020B0502040204020203" pitchFamily="34" charset="0"/>
            </a:endParaRPr>
          </a:p>
        </p:txBody>
      </p:sp>
      <p:sp>
        <p:nvSpPr>
          <p:cNvPr id="10" name="円/楕円 9"/>
          <p:cNvSpPr/>
          <p:nvPr/>
        </p:nvSpPr>
        <p:spPr>
          <a:xfrm>
            <a:off x="3837109" y="4365104"/>
            <a:ext cx="1965548" cy="196554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1" name="テキスト ボックス 10"/>
          <p:cNvSpPr txBox="1"/>
          <p:nvPr/>
        </p:nvSpPr>
        <p:spPr>
          <a:xfrm>
            <a:off x="4279823" y="5160398"/>
            <a:ext cx="1080120" cy="369332"/>
          </a:xfrm>
          <a:prstGeom prst="rect">
            <a:avLst/>
          </a:prstGeom>
          <a:noFill/>
        </p:spPr>
        <p:txBody>
          <a:bodyPr wrap="square" rtlCol="0">
            <a:spAutoFit/>
          </a:bodyPr>
          <a:lstStyle/>
          <a:p>
            <a:r>
              <a:rPr kumimoji="1" lang="en-US" altLang="ja-JP" b="1" dirty="0">
                <a:solidFill>
                  <a:schemeClr val="bg1"/>
                </a:solidFill>
                <a:latin typeface="Segoe UI" panose="020B0502040204020203" pitchFamily="34" charset="0"/>
                <a:cs typeface="Segoe UI" panose="020B0502040204020203" pitchFamily="34" charset="0"/>
              </a:rPr>
              <a:t>Kanban</a:t>
            </a:r>
            <a:endParaRPr kumimoji="1" lang="ja-JP" altLang="en-US" b="1" dirty="0">
              <a:solidFill>
                <a:schemeClr val="bg1"/>
              </a:solidFill>
              <a:latin typeface="Segoe UI" panose="020B0502040204020203" pitchFamily="34" charset="0"/>
              <a:cs typeface="Segoe UI" panose="020B0502040204020203" pitchFamily="34" charset="0"/>
            </a:endParaRPr>
          </a:p>
        </p:txBody>
      </p:sp>
      <p:sp>
        <p:nvSpPr>
          <p:cNvPr id="12" name="円/楕円 11"/>
          <p:cNvSpPr/>
          <p:nvPr/>
        </p:nvSpPr>
        <p:spPr>
          <a:xfrm>
            <a:off x="6228184" y="2433328"/>
            <a:ext cx="1965548" cy="196554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3" name="テキスト ボックス 12"/>
          <p:cNvSpPr txBox="1"/>
          <p:nvPr/>
        </p:nvSpPr>
        <p:spPr>
          <a:xfrm>
            <a:off x="6820247" y="3231436"/>
            <a:ext cx="781422" cy="369332"/>
          </a:xfrm>
          <a:prstGeom prst="rect">
            <a:avLst/>
          </a:prstGeom>
          <a:noFill/>
        </p:spPr>
        <p:txBody>
          <a:bodyPr wrap="square" rtlCol="0">
            <a:spAutoFit/>
          </a:bodyPr>
          <a:lstStyle/>
          <a:p>
            <a:r>
              <a:rPr kumimoji="1" lang="en-US" altLang="ja-JP" b="1" dirty="0">
                <a:solidFill>
                  <a:schemeClr val="bg1"/>
                </a:solidFill>
                <a:latin typeface="Segoe UI" panose="020B0502040204020203" pitchFamily="34" charset="0"/>
                <a:cs typeface="Segoe UI" panose="020B0502040204020203" pitchFamily="34" charset="0"/>
              </a:rPr>
              <a:t>Lean</a:t>
            </a:r>
            <a:endParaRPr kumimoji="1" lang="ja-JP" altLang="en-US" b="1" dirty="0">
              <a:solidFill>
                <a:schemeClr val="bg1"/>
              </a:solidFill>
              <a:latin typeface="Segoe UI" panose="020B0502040204020203" pitchFamily="34" charset="0"/>
              <a:cs typeface="Segoe UI" panose="020B0502040204020203" pitchFamily="34" charset="0"/>
            </a:endParaRPr>
          </a:p>
        </p:txBody>
      </p:sp>
      <p:sp>
        <p:nvSpPr>
          <p:cNvPr id="14" name="下矢印 13"/>
          <p:cNvSpPr/>
          <p:nvPr/>
        </p:nvSpPr>
        <p:spPr>
          <a:xfrm rot="2711246">
            <a:off x="5846793" y="3980664"/>
            <a:ext cx="432048" cy="948357"/>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5" name="円/楕円 14"/>
          <p:cNvSpPr/>
          <p:nvPr/>
        </p:nvSpPr>
        <p:spPr>
          <a:xfrm>
            <a:off x="1835696" y="4908292"/>
            <a:ext cx="927348" cy="92734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6" name="テキスト ボックス 15"/>
          <p:cNvSpPr txBox="1"/>
          <p:nvPr/>
        </p:nvSpPr>
        <p:spPr>
          <a:xfrm>
            <a:off x="1839536" y="5160398"/>
            <a:ext cx="936104" cy="369332"/>
          </a:xfrm>
          <a:prstGeom prst="rect">
            <a:avLst/>
          </a:prstGeom>
          <a:noFill/>
        </p:spPr>
        <p:txBody>
          <a:bodyPr wrap="square" rtlCol="0">
            <a:spAutoFit/>
          </a:bodyPr>
          <a:lstStyle/>
          <a:p>
            <a:r>
              <a:rPr kumimoji="1" lang="en-US" altLang="ja-JP" b="1" dirty="0">
                <a:solidFill>
                  <a:schemeClr val="bg1"/>
                </a:solidFill>
                <a:latin typeface="Segoe UI" panose="020B0502040204020203" pitchFamily="34" charset="0"/>
                <a:cs typeface="Segoe UI" panose="020B0502040204020203" pitchFamily="34" charset="0"/>
              </a:rPr>
              <a:t>Crystal</a:t>
            </a:r>
          </a:p>
        </p:txBody>
      </p:sp>
      <p:sp>
        <p:nvSpPr>
          <p:cNvPr id="17" name="テキスト ボックス 16"/>
          <p:cNvSpPr txBox="1"/>
          <p:nvPr/>
        </p:nvSpPr>
        <p:spPr>
          <a:xfrm>
            <a:off x="592088" y="1196752"/>
            <a:ext cx="8156375"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is an element of agile. </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In addition, Agile includes  Kanban, which follows the flow of Lean, and XP.</a:t>
            </a:r>
          </a:p>
        </p:txBody>
      </p:sp>
    </p:spTree>
    <p:extLst>
      <p:ext uri="{BB962C8B-B14F-4D97-AF65-F5344CB8AC3E}">
        <p14:creationId xmlns:p14="http://schemas.microsoft.com/office/powerpoint/2010/main" val="57478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2060848"/>
            <a:ext cx="7381875"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Adoption rate of Scrum in agile</a:t>
            </a:r>
            <a:endParaRPr kumimoji="1" lang="ja-JP" altLang="en-US" b="1" dirty="0">
              <a:latin typeface="Segoe UI" panose="020B0502040204020203" pitchFamily="34" charset="0"/>
              <a:cs typeface="Segoe UI" panose="020B0502040204020203" pitchFamily="34" charset="0"/>
            </a:endParaRPr>
          </a:p>
        </p:txBody>
      </p:sp>
      <p:sp>
        <p:nvSpPr>
          <p:cNvPr id="18" name="テキスト ボックス 17"/>
          <p:cNvSpPr txBox="1"/>
          <p:nvPr/>
        </p:nvSpPr>
        <p:spPr>
          <a:xfrm>
            <a:off x="663775" y="1268760"/>
            <a:ext cx="7848872"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has a </a:t>
            </a:r>
            <a:r>
              <a:rPr lang="en-US" altLang="ja-JP" dirty="0">
                <a:solidFill>
                  <a:srgbClr val="D74C77"/>
                </a:solidFill>
                <a:latin typeface="Segoe UI" panose="020B0502040204020203" pitchFamily="34" charset="0"/>
                <a:cs typeface="Segoe UI" panose="020B0502040204020203" pitchFamily="34" charset="0"/>
              </a:rPr>
              <a:t>70%</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adoption rate including hybrids</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角丸四角形 4"/>
          <p:cNvSpPr/>
          <p:nvPr/>
        </p:nvSpPr>
        <p:spPr>
          <a:xfrm>
            <a:off x="4139952" y="3629954"/>
            <a:ext cx="1224136" cy="1008112"/>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 name="角丸四角形 7"/>
          <p:cNvSpPr/>
          <p:nvPr/>
        </p:nvSpPr>
        <p:spPr>
          <a:xfrm>
            <a:off x="1331640" y="3657877"/>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VersionOne 12th Annual State of Agile Report </a:t>
            </a:r>
          </a:p>
          <a:p>
            <a:pPr algn="r"/>
            <a:r>
              <a:rPr lang="en-US" altLang="ja-JP" sz="1200" dirty="0">
                <a:solidFill>
                  <a:schemeClr val="accent5"/>
                </a:solidFill>
                <a:latin typeface="Segoe UI" panose="020B0502040204020203" pitchFamily="34" charset="0"/>
                <a:cs typeface="Segoe UI" panose="020B0502040204020203" pitchFamily="34" charset="0"/>
              </a:rPr>
              <a:t>http://stateofagile.versionone.com/</a:t>
            </a:r>
            <a:endParaRPr lang="ja-JP" altLang="en-US" sz="1200" dirty="0">
              <a:solidFill>
                <a:schemeClr val="accent5"/>
              </a:solidFill>
              <a:latin typeface="Segoe UI" panose="020B0502040204020203" pitchFamily="34" charset="0"/>
              <a:cs typeface="Segoe UI" panose="020B0502040204020203" pitchFamily="34" charset="0"/>
            </a:endParaRPr>
          </a:p>
        </p:txBody>
      </p:sp>
      <p:sp>
        <p:nvSpPr>
          <p:cNvPr id="10" name="角丸四角形 9"/>
          <p:cNvSpPr/>
          <p:nvPr/>
        </p:nvSpPr>
        <p:spPr>
          <a:xfrm>
            <a:off x="1331640" y="4471566"/>
            <a:ext cx="792088" cy="689940"/>
          </a:xfrm>
          <a:prstGeom prst="roundRect">
            <a:avLst/>
          </a:prstGeom>
          <a:noFill/>
          <a:ln w="19050">
            <a:solidFill>
              <a:schemeClr val="accent5"/>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9449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t>What </a:t>
            </a:r>
            <a:r>
              <a:rPr lang="en-US" altLang="ja-JP" dirty="0">
                <a:latin typeface="Segoe UI" panose="020B0502040204020203" pitchFamily="34" charset="0"/>
                <a:cs typeface="Segoe UI" panose="020B0502040204020203" pitchFamily="34" charset="0"/>
              </a:rPr>
              <a:t>is</a:t>
            </a:r>
            <a:r>
              <a:rPr lang="en-US" altLang="ja-JP" dirty="0"/>
              <a:t> Scrum? </a:t>
            </a:r>
            <a:endParaRPr kumimoji="1" lang="ja-JP" altLang="en-US" sz="3200" b="1" dirty="0"/>
          </a:p>
        </p:txBody>
      </p:sp>
    </p:spTree>
    <p:extLst>
      <p:ext uri="{BB962C8B-B14F-4D97-AF65-F5344CB8AC3E}">
        <p14:creationId xmlns:p14="http://schemas.microsoft.com/office/powerpoint/2010/main" val="64175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ファイル:ST vs Gloucester - Match - 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366303"/>
            <a:ext cx="8030285" cy="393484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Origin of Scrum</a:t>
            </a:r>
            <a:endParaRPr kumimoji="1" lang="ja-JP" altLang="en-US" dirty="0">
              <a:latin typeface="Segoe UI" panose="020B0502040204020203" pitchFamily="34" charset="0"/>
              <a:cs typeface="Segoe UI" panose="020B0502040204020203" pitchFamily="34" charset="0"/>
            </a:endParaRPr>
          </a:p>
        </p:txBody>
      </p:sp>
      <p:sp>
        <p:nvSpPr>
          <p:cNvPr id="4" name="正方形/長方形 3"/>
          <p:cNvSpPr/>
          <p:nvPr/>
        </p:nvSpPr>
        <p:spPr>
          <a:xfrm>
            <a:off x="616433" y="1196752"/>
            <a:ext cx="7989810" cy="954107"/>
          </a:xfrm>
          <a:prstGeom prst="rect">
            <a:avLst/>
          </a:prstGeom>
        </p:spPr>
        <p:txBody>
          <a:bodyPr wrap="square">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Scrum itself was announced by Jeff Sutherland and Ken </a:t>
            </a:r>
            <a:r>
              <a:rPr lang="en-US" altLang="ja-JP" sz="1400" dirty="0" err="1">
                <a:solidFill>
                  <a:schemeClr val="tx1">
                    <a:lumMod val="75000"/>
                    <a:lumOff val="25000"/>
                  </a:schemeClr>
                </a:solidFill>
                <a:latin typeface="Segoe UI" panose="020B0502040204020203" pitchFamily="34" charset="0"/>
                <a:ea typeface="+mj-ea"/>
                <a:cs typeface="Segoe UI" panose="020B0502040204020203" pitchFamily="34" charset="0"/>
              </a:rPr>
              <a:t>Schwaber</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in </a:t>
            </a:r>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1995</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but it first appeared in The New </a:t>
            </a:r>
            <a:r>
              <a:rPr lang="en-US" altLang="ja-JP" sz="1400" dirty="0" err="1">
                <a:solidFill>
                  <a:schemeClr val="tx1">
                    <a:lumMod val="75000"/>
                    <a:lumOff val="25000"/>
                  </a:schemeClr>
                </a:solidFill>
                <a:latin typeface="Segoe UI" panose="020B0502040204020203" pitchFamily="34" charset="0"/>
                <a:ea typeface="+mj-ea"/>
                <a:cs typeface="Segoe UI" panose="020B0502040204020203" pitchFamily="34" charset="0"/>
              </a:rPr>
              <a:t>New</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Product Development Game, a research paper published by </a:t>
            </a:r>
            <a:r>
              <a:rPr lang="en-US" altLang="ja-JP" sz="1400" b="1" dirty="0" err="1">
                <a:solidFill>
                  <a:schemeClr val="tx1">
                    <a:lumMod val="75000"/>
                    <a:lumOff val="25000"/>
                  </a:schemeClr>
                </a:solidFill>
                <a:latin typeface="Segoe UI" panose="020B0502040204020203" pitchFamily="34" charset="0"/>
                <a:ea typeface="+mj-ea"/>
                <a:cs typeface="Segoe UI" panose="020B0502040204020203" pitchFamily="34" charset="0"/>
              </a:rPr>
              <a:t>Ikujiro</a:t>
            </a:r>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 Nonaka </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and </a:t>
            </a:r>
            <a:r>
              <a:rPr lang="en-US" altLang="ja-JP" sz="1400" b="1" dirty="0" err="1">
                <a:solidFill>
                  <a:schemeClr val="tx1">
                    <a:lumMod val="75000"/>
                    <a:lumOff val="25000"/>
                  </a:schemeClr>
                </a:solidFill>
                <a:latin typeface="Segoe UI" panose="020B0502040204020203" pitchFamily="34" charset="0"/>
                <a:ea typeface="+mj-ea"/>
                <a:cs typeface="Segoe UI" panose="020B0502040204020203" pitchFamily="34" charset="0"/>
              </a:rPr>
              <a:t>Hirotaka</a:t>
            </a:r>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 Takeuchi </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in 1986.</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This report likened the approach to development that had emerged in Japan to a </a:t>
            </a:r>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scrum</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in rugby. </a:t>
            </a:r>
          </a:p>
        </p:txBody>
      </p:sp>
      <p:sp>
        <p:nvSpPr>
          <p:cNvPr id="5" name="正方形/長方形 4"/>
          <p:cNvSpPr/>
          <p:nvPr/>
        </p:nvSpPr>
        <p:spPr>
          <a:xfrm>
            <a:off x="1769843" y="2609910"/>
            <a:ext cx="5682477" cy="400110"/>
          </a:xfrm>
          <a:prstGeom prst="rect">
            <a:avLst/>
          </a:prstGeom>
        </p:spPr>
        <p:txBody>
          <a:bodyPr wrap="square">
            <a:spAutoFit/>
          </a:bodyPr>
          <a:lstStyle/>
          <a:p>
            <a:r>
              <a:rPr lang="en-US" altLang="ja-JP" sz="2000" b="1" dirty="0">
                <a:solidFill>
                  <a:schemeClr val="bg1"/>
                </a:solidFill>
                <a:latin typeface="Segoe UI" panose="020B0502040204020203" pitchFamily="34" charset="0"/>
                <a:ea typeface="+mj-ea"/>
                <a:cs typeface="Segoe UI" panose="020B0502040204020203" pitchFamily="34" charset="0"/>
              </a:rPr>
              <a:t>Scrum is actually older than agile.</a:t>
            </a:r>
          </a:p>
        </p:txBody>
      </p:sp>
      <p:sp>
        <p:nvSpPr>
          <p:cNvPr id="6" name="正方形/長方形 5"/>
          <p:cNvSpPr/>
          <p:nvPr/>
        </p:nvSpPr>
        <p:spPr>
          <a:xfrm>
            <a:off x="755576" y="6281082"/>
            <a:ext cx="8064896" cy="400110"/>
          </a:xfrm>
          <a:prstGeom prst="rect">
            <a:avLst/>
          </a:prstGeom>
        </p:spPr>
        <p:txBody>
          <a:bodyPr wrap="square">
            <a:spAutoFit/>
          </a:bodyPr>
          <a:lstStyle/>
          <a:p>
            <a:r>
              <a:rPr lang="en-US" altLang="ja-JP" sz="1000" dirty="0">
                <a:solidFill>
                  <a:schemeClr val="accent5"/>
                </a:solidFill>
                <a:latin typeface="Segoe UI" panose="020B0502040204020203" pitchFamily="34" charset="0"/>
                <a:cs typeface="Segoe UI" panose="020B0502040204020203" pitchFamily="34" charset="0"/>
              </a:rPr>
              <a:t>Luke Burgess introduces the ball into the scrum.</a:t>
            </a:r>
          </a:p>
          <a:p>
            <a:r>
              <a:rPr lang="en-US" altLang="ja-JP" sz="1000" dirty="0">
                <a:solidFill>
                  <a:schemeClr val="accent5"/>
                </a:solidFill>
                <a:latin typeface="Segoe UI" panose="020B0502040204020203" pitchFamily="34" charset="0"/>
                <a:cs typeface="Segoe UI" panose="020B0502040204020203" pitchFamily="34" charset="0"/>
              </a:rPr>
              <a:t>https://ja.wikipedia.org/wiki/%E3%83%95%E3%82%A1%E3%82%A4%E3%83%AB:ST_vs_Gloucester_-_Match_-_23.JPG</a:t>
            </a:r>
          </a:p>
        </p:txBody>
      </p:sp>
    </p:spTree>
    <p:extLst>
      <p:ext uri="{BB962C8B-B14F-4D97-AF65-F5344CB8AC3E}">
        <p14:creationId xmlns:p14="http://schemas.microsoft.com/office/powerpoint/2010/main" val="412440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Definition of Scrum(reiterated)</a:t>
            </a:r>
            <a:endParaRPr kumimoji="1" lang="ja-JP" altLang="en-US" sz="2400" b="1"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9" y="1340768"/>
            <a:ext cx="7848872" cy="1200329"/>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Scrum is a framework within which people can </a:t>
            </a:r>
            <a:r>
              <a:rPr lang="en-US" altLang="ja-JP" b="1" dirty="0">
                <a:solidFill>
                  <a:srgbClr val="D74C77"/>
                </a:solidFill>
                <a:latin typeface="Segoe UI" panose="020B0502040204020203" pitchFamily="34" charset="0"/>
                <a:cs typeface="Segoe UI" panose="020B0502040204020203" pitchFamily="34" charset="0"/>
              </a:rPr>
              <a:t>address complex adaptive problems, while productively and creatively delivering products of the highest possible value.</a:t>
            </a:r>
            <a:endParaRPr lang="ja-JP" altLang="en-US" b="1" dirty="0">
              <a:solidFill>
                <a:srgbClr val="D74C77"/>
              </a:solidFill>
              <a:latin typeface="Segoe UI" panose="020B0502040204020203" pitchFamily="34" charset="0"/>
              <a:cs typeface="Segoe UI" panose="020B0502040204020203" pitchFamily="34" charset="0"/>
            </a:endParaRPr>
          </a:p>
          <a:p>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テキスト ボックス 4"/>
          <p:cNvSpPr txBox="1"/>
          <p:nvPr/>
        </p:nvSpPr>
        <p:spPr>
          <a:xfrm>
            <a:off x="827584" y="3480973"/>
            <a:ext cx="2088232" cy="1477328"/>
          </a:xfrm>
          <a:prstGeom prst="rect">
            <a:avLst/>
          </a:prstGeom>
          <a:noFill/>
          <a:ln w="25400">
            <a:noFill/>
            <a:prstDash val="dash"/>
          </a:ln>
        </p:spPr>
        <p:txBody>
          <a:bodyPr wrap="square" rtlCol="0">
            <a:spAutoFit/>
          </a:bodyPr>
          <a:lstStyle/>
          <a:p>
            <a:pPr marL="285750" indent="-285750">
              <a:buFont typeface="Wingdings" panose="05000000000000000000" pitchFamily="2" charset="2"/>
              <a:buChar char="ü"/>
            </a:pPr>
            <a:r>
              <a:rPr lang="en-US" altLang="ja-JP" dirty="0">
                <a:solidFill>
                  <a:schemeClr val="tx1">
                    <a:lumMod val="75000"/>
                    <a:lumOff val="25000"/>
                  </a:schemeClr>
                </a:solidFill>
                <a:latin typeface="Segoe UI" panose="020B0502040204020203" pitchFamily="34" charset="0"/>
                <a:cs typeface="Segoe UI" panose="020B0502040204020203" pitchFamily="34" charset="0"/>
              </a:rPr>
              <a:t>Lightweight</a:t>
            </a:r>
          </a:p>
          <a:p>
            <a:pPr marL="285750" indent="-285750">
              <a:buFont typeface="Wingdings" panose="05000000000000000000" pitchFamily="2" charset="2"/>
              <a:buChar char="ü"/>
            </a:pPr>
            <a:r>
              <a:rPr lang="en-US" altLang="ja-JP" dirty="0">
                <a:solidFill>
                  <a:schemeClr val="tx1">
                    <a:lumMod val="75000"/>
                    <a:lumOff val="25000"/>
                  </a:schemeClr>
                </a:solidFill>
                <a:latin typeface="Segoe UI" panose="020B0502040204020203" pitchFamily="34" charset="0"/>
                <a:cs typeface="Segoe UI" panose="020B0502040204020203" pitchFamily="34" charset="0"/>
              </a:rPr>
              <a:t>Easy to understand</a:t>
            </a:r>
          </a:p>
          <a:p>
            <a:pPr marL="285750" indent="-285750">
              <a:buFont typeface="Wingdings" panose="05000000000000000000" pitchFamily="2" charset="2"/>
              <a:buChar char="ü"/>
            </a:pPr>
            <a:r>
              <a:rPr lang="en-US" altLang="ja-JP" dirty="0">
                <a:solidFill>
                  <a:schemeClr val="tx1">
                    <a:lumMod val="75000"/>
                    <a:lumOff val="25000"/>
                  </a:schemeClr>
                </a:solidFill>
                <a:latin typeface="Segoe UI" panose="020B0502040204020203" pitchFamily="34" charset="0"/>
                <a:cs typeface="Segoe UI" panose="020B0502040204020203" pitchFamily="34" charset="0"/>
              </a:rPr>
              <a:t>Difficult to master</a:t>
            </a:r>
          </a:p>
        </p:txBody>
      </p:sp>
      <p:sp>
        <p:nvSpPr>
          <p:cNvPr id="6" name="テキスト ボックス 5"/>
          <p:cNvSpPr txBox="1"/>
          <p:nvPr/>
        </p:nvSpPr>
        <p:spPr>
          <a:xfrm>
            <a:off x="592089" y="2790409"/>
            <a:ext cx="1786185" cy="369332"/>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Characteristics</a:t>
            </a:r>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右矢印 6"/>
          <p:cNvSpPr/>
          <p:nvPr/>
        </p:nvSpPr>
        <p:spPr>
          <a:xfrm>
            <a:off x="2611041" y="3614123"/>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 name="テキスト ボックス 7"/>
          <p:cNvSpPr txBox="1"/>
          <p:nvPr/>
        </p:nvSpPr>
        <p:spPr>
          <a:xfrm>
            <a:off x="3995936" y="3438481"/>
            <a:ext cx="4536504"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Only</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 19 </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roles and rules.</a:t>
            </a:r>
          </a:p>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PMBOK V6 has </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49</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 processes.</a:t>
            </a:r>
            <a:endParaRPr lang="ja-JP" altLang="en-US"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9" name="右矢印 8"/>
          <p:cNvSpPr/>
          <p:nvPr/>
        </p:nvSpPr>
        <p:spPr>
          <a:xfrm>
            <a:off x="2611041" y="4518601"/>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 name="テキスト ボックス 9"/>
          <p:cNvSpPr txBox="1"/>
          <p:nvPr/>
        </p:nvSpPr>
        <p:spPr>
          <a:xfrm>
            <a:off x="3995936" y="4375455"/>
            <a:ext cx="4968552" cy="1200329"/>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is experience-based.</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Team members learn by making judgments based on practical experience and existing knowledge. </a:t>
            </a:r>
            <a:endParaRPr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正方形/長方形 10"/>
          <p:cNvSpPr/>
          <p:nvPr/>
        </p:nvSpPr>
        <p:spPr>
          <a:xfrm>
            <a:off x="899592" y="6237791"/>
            <a:ext cx="6696744" cy="246221"/>
          </a:xfrm>
          <a:prstGeom prst="rect">
            <a:avLst/>
          </a:prstGeom>
        </p:spPr>
        <p:txBody>
          <a:bodyPr wrap="square">
            <a:spAutoFit/>
          </a:bodyPr>
          <a:lstStyle/>
          <a:p>
            <a:r>
              <a:rPr lang="en-US" altLang="ja-JP" sz="1000" dirty="0">
                <a:solidFill>
                  <a:schemeClr val="accent5"/>
                </a:solidFill>
                <a:latin typeface="Segoe UI" panose="020B0502040204020203" pitchFamily="34" charset="0"/>
                <a:ea typeface="+mj-ea"/>
                <a:cs typeface="Segoe UI" panose="020B0502040204020203" pitchFamily="34" charset="0"/>
              </a:rPr>
              <a:t>https://www.scrumguides.org/scrum-guide.html</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sp>
        <p:nvSpPr>
          <p:cNvPr id="12" name="テキスト ボックス 11"/>
          <p:cNvSpPr txBox="1"/>
          <p:nvPr/>
        </p:nvSpPr>
        <p:spPr>
          <a:xfrm>
            <a:off x="827584" y="5815035"/>
            <a:ext cx="7848872"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The rules for Scrum can be found in the Scrum Guide at the URL below. </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37104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76255" cy="372024"/>
          </a:xfrm>
        </p:spPr>
        <p:txBody>
          <a:bodyPr/>
          <a:lstStyle/>
          <a:p>
            <a:r>
              <a:rPr lang="en-US" altLang="ja-JP" dirty="0">
                <a:latin typeface="Segoe UI" panose="020B0502040204020203" pitchFamily="34" charset="0"/>
                <a:cs typeface="Segoe UI" panose="020B0502040204020203" pitchFamily="34" charset="0"/>
              </a:rPr>
              <a:t>Projects that are unsuitable for Scrum</a:t>
            </a:r>
            <a:endParaRPr kumimoji="1" lang="ja-JP" altLang="en-US" dirty="0">
              <a:latin typeface="Segoe UI" panose="020B0502040204020203" pitchFamily="34" charset="0"/>
              <a:cs typeface="Segoe UI" panose="020B0502040204020203" pitchFamily="34" charset="0"/>
            </a:endParaRPr>
          </a:p>
        </p:txBody>
      </p:sp>
      <p:sp>
        <p:nvSpPr>
          <p:cNvPr id="3" name="テキスト ボックス 2"/>
          <p:cNvSpPr txBox="1"/>
          <p:nvPr/>
        </p:nvSpPr>
        <p:spPr>
          <a:xfrm>
            <a:off x="592089" y="1124744"/>
            <a:ext cx="7848872" cy="21162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dirty="0">
                <a:solidFill>
                  <a:schemeClr val="tx1">
                    <a:lumMod val="75000"/>
                    <a:lumOff val="25000"/>
                  </a:schemeClr>
                </a:solidFill>
                <a:latin typeface="Segoe UI" panose="020B0502040204020203" pitchFamily="34" charset="0"/>
                <a:cs typeface="Segoe UI" panose="020B0502040204020203" pitchFamily="34" charset="0"/>
              </a:rPr>
              <a:t>Projects that are </a:t>
            </a:r>
            <a:r>
              <a:rPr lang="en-US" altLang="ja-JP" dirty="0">
                <a:solidFill>
                  <a:srgbClr val="D74C77"/>
                </a:solidFill>
                <a:latin typeface="Segoe UI" panose="020B0502040204020203" pitchFamily="34" charset="0"/>
                <a:cs typeface="Segoe UI" panose="020B0502040204020203" pitchFamily="34" charset="0"/>
              </a:rPr>
              <a:t>simple</a:t>
            </a:r>
            <a:endParaRPr lang="en-US" altLang="ja-JP" b="1" dirty="0">
              <a:solidFill>
                <a:srgbClr val="D74C77"/>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altLang="ja-JP" dirty="0">
                <a:solidFill>
                  <a:schemeClr val="tx1">
                    <a:lumMod val="75000"/>
                    <a:lumOff val="25000"/>
                  </a:schemeClr>
                </a:solidFill>
                <a:latin typeface="Segoe UI" panose="020B0502040204020203" pitchFamily="34" charset="0"/>
                <a:cs typeface="Segoe UI" panose="020B0502040204020203" pitchFamily="34" charset="0"/>
              </a:rPr>
              <a:t>Projects in which a </a:t>
            </a:r>
            <a:r>
              <a:rPr lang="en-US" altLang="ja-JP" dirty="0">
                <a:solidFill>
                  <a:srgbClr val="D74C77"/>
                </a:solidFill>
                <a:latin typeface="Segoe UI" panose="020B0502040204020203" pitchFamily="34" charset="0"/>
                <a:cs typeface="Segoe UI" panose="020B0502040204020203" pitchFamily="34" charset="0"/>
              </a:rPr>
              <a:t>predetermined work</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is created</a:t>
            </a:r>
            <a:endParaRPr kumimoji="1" lang="en-US" altLang="ja-JP"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50000"/>
              </a:lnSpc>
              <a:buFont typeface="Arial" panose="020B0604020202020204" pitchFamily="34" charset="0"/>
              <a:buChar char="•"/>
            </a:pPr>
            <a:r>
              <a:rPr lang="en-US" altLang="ja-JP" dirty="0">
                <a:solidFill>
                  <a:schemeClr val="tx1">
                    <a:lumMod val="75000"/>
                    <a:lumOff val="25000"/>
                  </a:schemeClr>
                </a:solidFill>
                <a:latin typeface="Segoe UI" panose="020B0502040204020203" pitchFamily="34" charset="0"/>
                <a:cs typeface="Segoe UI" panose="020B0502040204020203" pitchFamily="34" charset="0"/>
              </a:rPr>
              <a:t>Projects whose </a:t>
            </a:r>
            <a:r>
              <a:rPr lang="en-US" altLang="ja-JP" dirty="0">
                <a:solidFill>
                  <a:srgbClr val="D74C77"/>
                </a:solidFill>
                <a:latin typeface="Segoe UI" panose="020B0502040204020203" pitchFamily="34" charset="0"/>
                <a:cs typeface="Segoe UI" panose="020B0502040204020203" pitchFamily="34" charset="0"/>
              </a:rPr>
              <a:t>team life is short</a:t>
            </a:r>
            <a:endParaRPr lang="en-US" altLang="ja-JP" b="1" dirty="0">
              <a:solidFill>
                <a:srgbClr val="D74C77"/>
              </a:solidFill>
              <a:latin typeface="Segoe UI" panose="020B0502040204020203" pitchFamily="34" charset="0"/>
              <a:cs typeface="Segoe UI" panose="020B0502040204020203" pitchFamily="34" charset="0"/>
            </a:endParaRPr>
          </a:p>
          <a:p>
            <a:pPr marL="742950" lvl="1" indent="-285750">
              <a:lnSpc>
                <a:spcPct val="150000"/>
              </a:lnSpc>
              <a:buFont typeface="Arial" panose="020B0604020202020204" pitchFamily="34" charset="0"/>
              <a:buChar char="•"/>
            </a:pPr>
            <a:r>
              <a:rPr lang="en-US" altLang="ja-JP" dirty="0">
                <a:solidFill>
                  <a:schemeClr val="tx1">
                    <a:lumMod val="75000"/>
                    <a:lumOff val="25000"/>
                  </a:schemeClr>
                </a:solidFill>
                <a:latin typeface="Segoe UI" panose="020B0502040204020203" pitchFamily="34" charset="0"/>
                <a:cs typeface="Segoe UI" panose="020B0502040204020203" pitchFamily="34" charset="0"/>
              </a:rPr>
              <a:t>Techniques and processes will not be developed if the period is shorter than 3 months</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5" name="直線コネクタ 4"/>
          <p:cNvCxnSpPr/>
          <p:nvPr/>
        </p:nvCxnSpPr>
        <p:spPr>
          <a:xfrm>
            <a:off x="1679123" y="3715593"/>
            <a:ext cx="0" cy="273630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flipH="1">
            <a:off x="1227605" y="5947841"/>
            <a:ext cx="369187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430775" y="3301043"/>
            <a:ext cx="1220206" cy="307777"/>
          </a:xfrm>
          <a:prstGeom prst="rect">
            <a:avLst/>
          </a:prstGeom>
          <a:noFill/>
        </p:spPr>
        <p:txBody>
          <a:bodyPr wrap="non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Requirement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テキスト ボックス 11"/>
          <p:cNvSpPr txBox="1"/>
          <p:nvPr/>
        </p:nvSpPr>
        <p:spPr>
          <a:xfrm>
            <a:off x="5108380" y="5793951"/>
            <a:ext cx="1081578" cy="307777"/>
          </a:xfrm>
          <a:prstGeom prst="rect">
            <a:avLst/>
          </a:prstGeom>
          <a:noFill/>
        </p:spPr>
        <p:txBody>
          <a:bodyPr wrap="non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Techniques</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4" name="テキスト ボックス 13"/>
          <p:cNvSpPr txBox="1"/>
          <p:nvPr/>
        </p:nvSpPr>
        <p:spPr>
          <a:xfrm>
            <a:off x="719875" y="3730438"/>
            <a:ext cx="997389" cy="246221"/>
          </a:xfrm>
          <a:prstGeom prst="rect">
            <a:avLst/>
          </a:prstGeom>
          <a:noFill/>
        </p:spPr>
        <p:txBody>
          <a:bodyPr wrap="none" rtlCol="0">
            <a:spAutoFit/>
          </a:bodyPr>
          <a:lstStyle/>
          <a:p>
            <a:r>
              <a:rPr lang="en-US" altLang="ja-JP" sz="1000" dirty="0">
                <a:solidFill>
                  <a:schemeClr val="tx1">
                    <a:lumMod val="75000"/>
                    <a:lumOff val="25000"/>
                  </a:schemeClr>
                </a:solidFill>
                <a:latin typeface="Segoe UI" panose="020B0502040204020203" pitchFamily="34" charset="0"/>
                <a:cs typeface="Segoe UI" panose="020B0502040204020203" pitchFamily="34" charset="0"/>
              </a:rPr>
              <a:t>Indeterminate</a:t>
            </a:r>
            <a:endParaRPr kumimoji="1" lang="ja-JP" alt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テキスト ボックス 14"/>
          <p:cNvSpPr txBox="1"/>
          <p:nvPr/>
        </p:nvSpPr>
        <p:spPr>
          <a:xfrm>
            <a:off x="1702643" y="6069460"/>
            <a:ext cx="623889" cy="246221"/>
          </a:xfrm>
          <a:prstGeom prst="rect">
            <a:avLst/>
          </a:prstGeom>
          <a:noFill/>
        </p:spPr>
        <p:txBody>
          <a:bodyPr wrap="none" rtlCol="0">
            <a:spAutoFit/>
          </a:bodyPr>
          <a:lstStyle/>
          <a:p>
            <a:r>
              <a:rPr lang="en-US" altLang="ja-JP" sz="1000" dirty="0">
                <a:solidFill>
                  <a:schemeClr val="tx1">
                    <a:lumMod val="75000"/>
                    <a:lumOff val="25000"/>
                  </a:schemeClr>
                </a:solidFill>
                <a:latin typeface="Segoe UI" panose="020B0502040204020203" pitchFamily="34" charset="0"/>
                <a:cs typeface="Segoe UI" panose="020B0502040204020203" pitchFamily="34" charset="0"/>
              </a:rPr>
              <a:t>Refined</a:t>
            </a:r>
            <a:endParaRPr kumimoji="1" lang="ja-JP" alt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6" name="テキスト ボックス 15"/>
          <p:cNvSpPr txBox="1"/>
          <p:nvPr/>
        </p:nvSpPr>
        <p:spPr>
          <a:xfrm>
            <a:off x="1232505" y="5701620"/>
            <a:ext cx="486030" cy="246221"/>
          </a:xfrm>
          <a:prstGeom prst="rect">
            <a:avLst/>
          </a:prstGeom>
          <a:noFill/>
        </p:spPr>
        <p:txBody>
          <a:bodyPr wrap="none" rtlCol="0">
            <a:spAutoFit/>
          </a:bodyPr>
          <a:lstStyle/>
          <a:p>
            <a:r>
              <a:rPr lang="en-US" altLang="ja-JP" sz="1000" dirty="0">
                <a:solidFill>
                  <a:schemeClr val="tx1">
                    <a:lumMod val="75000"/>
                    <a:lumOff val="25000"/>
                  </a:schemeClr>
                </a:solidFill>
                <a:latin typeface="Segoe UI" panose="020B0502040204020203" pitchFamily="34" charset="0"/>
                <a:cs typeface="Segoe UI" panose="020B0502040204020203" pitchFamily="34" charset="0"/>
              </a:rPr>
              <a:t>Fixed</a:t>
            </a:r>
            <a:endParaRPr kumimoji="1" lang="ja-JP" alt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7" name="テキスト ボックス 16"/>
          <p:cNvSpPr txBox="1"/>
          <p:nvPr/>
        </p:nvSpPr>
        <p:spPr>
          <a:xfrm>
            <a:off x="4374141" y="6069459"/>
            <a:ext cx="740908" cy="246221"/>
          </a:xfrm>
          <a:prstGeom prst="rect">
            <a:avLst/>
          </a:prstGeom>
          <a:noFill/>
        </p:spPr>
        <p:txBody>
          <a:bodyPr wrap="none" rtlCol="0">
            <a:spAutoFit/>
          </a:bodyPr>
          <a:lstStyle/>
          <a:p>
            <a:r>
              <a:rPr lang="en-US" altLang="ja-JP" sz="1000" dirty="0">
                <a:solidFill>
                  <a:schemeClr val="tx1">
                    <a:lumMod val="75000"/>
                    <a:lumOff val="25000"/>
                  </a:schemeClr>
                </a:solidFill>
                <a:latin typeface="Segoe UI" panose="020B0502040204020203" pitchFamily="34" charset="0"/>
                <a:cs typeface="Segoe UI" panose="020B0502040204020203" pitchFamily="34" charset="0"/>
              </a:rPr>
              <a:t>Uncertain</a:t>
            </a:r>
            <a:endParaRPr kumimoji="1" lang="ja-JP" altLang="en-US" sz="1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8" name="円/楕円 17"/>
          <p:cNvSpPr/>
          <p:nvPr/>
        </p:nvSpPr>
        <p:spPr>
          <a:xfrm>
            <a:off x="1732791" y="5054457"/>
            <a:ext cx="1039008" cy="82137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latin typeface="Segoe UI" panose="020B0502040204020203" pitchFamily="34" charset="0"/>
                <a:cs typeface="Segoe UI" panose="020B0502040204020203" pitchFamily="34" charset="0"/>
              </a:rPr>
              <a:t>Simple</a:t>
            </a:r>
            <a:endParaRPr kumimoji="1" lang="ja-JP" altLang="en-US" sz="1400" dirty="0">
              <a:latin typeface="Segoe UI" panose="020B0502040204020203" pitchFamily="34" charset="0"/>
              <a:cs typeface="Segoe UI" panose="020B0502040204020203" pitchFamily="34" charset="0"/>
            </a:endParaRPr>
          </a:p>
        </p:txBody>
      </p:sp>
      <p:sp>
        <p:nvSpPr>
          <p:cNvPr id="19" name="円/楕円 18"/>
          <p:cNvSpPr/>
          <p:nvPr/>
        </p:nvSpPr>
        <p:spPr>
          <a:xfrm rot="2379615">
            <a:off x="2259717" y="3882234"/>
            <a:ext cx="2300321" cy="126220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latin typeface="Segoe UI" panose="020B0502040204020203" pitchFamily="34" charset="0"/>
              <a:cs typeface="Segoe UI" panose="020B0502040204020203" pitchFamily="34" charset="0"/>
            </a:endParaRPr>
          </a:p>
        </p:txBody>
      </p:sp>
      <p:sp>
        <p:nvSpPr>
          <p:cNvPr id="20" name="右矢印 19"/>
          <p:cNvSpPr/>
          <p:nvPr/>
        </p:nvSpPr>
        <p:spPr>
          <a:xfrm>
            <a:off x="4490149" y="4220083"/>
            <a:ext cx="883779" cy="504056"/>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1" name="テキスト ボックス 20"/>
          <p:cNvSpPr txBox="1"/>
          <p:nvPr/>
        </p:nvSpPr>
        <p:spPr>
          <a:xfrm>
            <a:off x="3031933" y="4359446"/>
            <a:ext cx="755888" cy="307777"/>
          </a:xfrm>
          <a:prstGeom prst="rect">
            <a:avLst/>
          </a:prstGeom>
          <a:noFill/>
        </p:spPr>
        <p:txBody>
          <a:bodyPr wrap="square" rtlCol="0">
            <a:spAutoFit/>
          </a:bodyPr>
          <a:lstStyle/>
          <a:p>
            <a:pPr algn="ctr"/>
            <a:r>
              <a:rPr lang="en-US" altLang="ja-JP" sz="1400" dirty="0">
                <a:solidFill>
                  <a:schemeClr val="bg1"/>
                </a:solidFill>
                <a:latin typeface="Segoe UI" panose="020B0502040204020203" pitchFamily="34" charset="0"/>
                <a:cs typeface="Segoe UI" panose="020B0502040204020203" pitchFamily="34" charset="0"/>
              </a:rPr>
              <a:t>Chaos</a:t>
            </a:r>
            <a:endParaRPr lang="ja-JP" altLang="en-US" sz="1400" dirty="0">
              <a:solidFill>
                <a:schemeClr val="bg1"/>
              </a:solidFill>
              <a:latin typeface="Segoe UI" panose="020B0502040204020203" pitchFamily="34" charset="0"/>
              <a:cs typeface="Segoe UI" panose="020B0502040204020203" pitchFamily="34" charset="0"/>
            </a:endParaRPr>
          </a:p>
        </p:txBody>
      </p:sp>
      <p:sp>
        <p:nvSpPr>
          <p:cNvPr id="22" name="テキスト ボックス 21"/>
          <p:cNvSpPr txBox="1"/>
          <p:nvPr/>
        </p:nvSpPr>
        <p:spPr>
          <a:xfrm>
            <a:off x="5470556" y="4301812"/>
            <a:ext cx="2485820" cy="307777"/>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Territory suited to Scrum</a:t>
            </a:r>
            <a:endParaRPr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5735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latin typeface="Arial" panose="020B0604020202020204" pitchFamily="34" charset="0"/>
                <a:cs typeface="Arial" panose="020B0604020202020204" pitchFamily="34" charset="0"/>
              </a:rPr>
              <a:t>Why Scrum is needed</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1295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Theory of Scrum</a:t>
            </a:r>
            <a:endParaRPr kumimoji="1" lang="ja-JP" altLang="en-US" b="1"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9" y="1340768"/>
            <a:ext cx="7848872"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is rooted in experience-based (</a:t>
            </a:r>
            <a:r>
              <a:rPr lang="en-US" altLang="ja-JP" dirty="0">
                <a:solidFill>
                  <a:srgbClr val="D74C77"/>
                </a:solidFill>
                <a:latin typeface="Segoe UI" panose="020B0502040204020203" pitchFamily="34" charset="0"/>
                <a:cs typeface="Segoe UI" panose="020B0502040204020203" pitchFamily="34" charset="0"/>
              </a:rPr>
              <a:t>empirical</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process control.</a:t>
            </a:r>
            <a:endParaRPr kumimoji="1" lang="en-US" altLang="ja-JP"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37" name="グループ化 36"/>
          <p:cNvGrpSpPr/>
          <p:nvPr/>
        </p:nvGrpSpPr>
        <p:grpSpPr>
          <a:xfrm>
            <a:off x="811051" y="2852936"/>
            <a:ext cx="3760949" cy="1800200"/>
            <a:chOff x="2615360" y="2517845"/>
            <a:chExt cx="3760949" cy="1800200"/>
          </a:xfrm>
        </p:grpSpPr>
        <p:sp>
          <p:nvSpPr>
            <p:cNvPr id="14" name="角丸四角形 13"/>
            <p:cNvSpPr/>
            <p:nvPr/>
          </p:nvSpPr>
          <p:spPr>
            <a:xfrm>
              <a:off x="2615360" y="2517845"/>
              <a:ext cx="1512168" cy="648072"/>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latin typeface="Segoe UI" panose="020B0502040204020203" pitchFamily="34" charset="0"/>
                  <a:cs typeface="Segoe UI" panose="020B0502040204020203" pitchFamily="34" charset="0"/>
                </a:rPr>
                <a:t>Actual experience</a:t>
              </a:r>
              <a:endParaRPr kumimoji="1" lang="ja-JP" altLang="en-US" b="1" dirty="0">
                <a:latin typeface="Segoe UI" panose="020B0502040204020203" pitchFamily="34" charset="0"/>
                <a:cs typeface="Segoe UI" panose="020B0502040204020203" pitchFamily="34" charset="0"/>
              </a:endParaRPr>
            </a:p>
          </p:txBody>
        </p:sp>
        <p:sp>
          <p:nvSpPr>
            <p:cNvPr id="15" name="角丸四角形 14"/>
            <p:cNvSpPr/>
            <p:nvPr/>
          </p:nvSpPr>
          <p:spPr>
            <a:xfrm>
              <a:off x="2615360" y="3669973"/>
              <a:ext cx="1512168" cy="648072"/>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latin typeface="Segoe UI" panose="020B0502040204020203" pitchFamily="34" charset="0"/>
                  <a:cs typeface="Segoe UI" panose="020B0502040204020203" pitchFamily="34" charset="0"/>
                </a:rPr>
                <a:t>Knowledge</a:t>
              </a:r>
              <a:endParaRPr kumimoji="1" lang="ja-JP" altLang="en-US" b="1" dirty="0">
                <a:latin typeface="Segoe UI" panose="020B0502040204020203" pitchFamily="34" charset="0"/>
                <a:cs typeface="Segoe UI" panose="020B0502040204020203" pitchFamily="34" charset="0"/>
              </a:endParaRPr>
            </a:p>
          </p:txBody>
        </p:sp>
        <p:sp>
          <p:nvSpPr>
            <p:cNvPr id="16" name="角丸四角形 15"/>
            <p:cNvSpPr/>
            <p:nvPr/>
          </p:nvSpPr>
          <p:spPr>
            <a:xfrm>
              <a:off x="4864141" y="3140968"/>
              <a:ext cx="1512168" cy="648072"/>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latin typeface="Segoe UI" panose="020B0502040204020203" pitchFamily="34" charset="0"/>
                  <a:cs typeface="Segoe UI" panose="020B0502040204020203" pitchFamily="34" charset="0"/>
                </a:rPr>
                <a:t>Judgment and Action</a:t>
              </a:r>
              <a:endParaRPr kumimoji="1" lang="ja-JP" altLang="en-US" b="1" dirty="0">
                <a:latin typeface="Segoe UI" panose="020B0502040204020203" pitchFamily="34" charset="0"/>
                <a:cs typeface="Segoe UI" panose="020B0502040204020203" pitchFamily="34" charset="0"/>
              </a:endParaRPr>
            </a:p>
          </p:txBody>
        </p:sp>
        <p:cxnSp>
          <p:nvCxnSpPr>
            <p:cNvPr id="18" name="曲線コネクタ 17"/>
            <p:cNvCxnSpPr>
              <a:stCxn id="16" idx="2"/>
              <a:endCxn id="15" idx="2"/>
            </p:cNvCxnSpPr>
            <p:nvPr/>
          </p:nvCxnSpPr>
          <p:spPr>
            <a:xfrm rot="5400000">
              <a:off x="4231333" y="2929152"/>
              <a:ext cx="529005" cy="2248781"/>
            </a:xfrm>
            <a:prstGeom prst="curvedConnector3">
              <a:avLst>
                <a:gd name="adj1" fmla="val 143213"/>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曲線コネクタ 18"/>
            <p:cNvCxnSpPr>
              <a:stCxn id="16" idx="0"/>
              <a:endCxn id="14" idx="0"/>
            </p:cNvCxnSpPr>
            <p:nvPr/>
          </p:nvCxnSpPr>
          <p:spPr>
            <a:xfrm rot="16200000" flipV="1">
              <a:off x="4184274" y="1705016"/>
              <a:ext cx="623123" cy="2248781"/>
            </a:xfrm>
            <a:prstGeom prst="curvedConnector3">
              <a:avLst>
                <a:gd name="adj1" fmla="val 136686"/>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14" idx="3"/>
            </p:cNvCxnSpPr>
            <p:nvPr/>
          </p:nvCxnSpPr>
          <p:spPr>
            <a:xfrm>
              <a:off x="4127528" y="2841881"/>
              <a:ext cx="736613" cy="468052"/>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15" idx="3"/>
            </p:cNvCxnSpPr>
            <p:nvPr/>
          </p:nvCxnSpPr>
          <p:spPr>
            <a:xfrm flipV="1">
              <a:off x="4127528" y="3669973"/>
              <a:ext cx="736613" cy="324036"/>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39" name="テキスト ボックス 38"/>
          <p:cNvSpPr txBox="1"/>
          <p:nvPr/>
        </p:nvSpPr>
        <p:spPr>
          <a:xfrm>
            <a:off x="5292080" y="3314901"/>
            <a:ext cx="3851920" cy="923330"/>
          </a:xfrm>
          <a:prstGeom prst="rect">
            <a:avLst/>
          </a:prstGeom>
          <a:noFill/>
        </p:spPr>
        <p:txBody>
          <a:bodyPr wrap="square" rtlCol="0">
            <a:spAutoFit/>
          </a:bodyPr>
          <a:lstStyle/>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Using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repetitive, gradual </a:t>
            </a:r>
            <a:r>
              <a:rPr lang="en-US" altLang="ja-JP" dirty="0">
                <a:solidFill>
                  <a:schemeClr val="tx1">
                    <a:lumMod val="75000"/>
                    <a:lumOff val="25000"/>
                  </a:schemeClr>
                </a:solidFill>
                <a:latin typeface="Segoe UI" panose="020B0502040204020203" pitchFamily="34" charset="0"/>
                <a:cs typeface="Segoe UI" panose="020B0502040204020203" pitchFamily="34" charset="0"/>
              </a:rPr>
              <a:t>methods to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optimize predictability </a:t>
            </a:r>
          </a:p>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and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manage risks</a:t>
            </a:r>
          </a:p>
        </p:txBody>
      </p:sp>
      <p:sp>
        <p:nvSpPr>
          <p:cNvPr id="40" name="テキスト ボックス 39"/>
          <p:cNvSpPr txBox="1"/>
          <p:nvPr/>
        </p:nvSpPr>
        <p:spPr>
          <a:xfrm>
            <a:off x="827584" y="5003884"/>
            <a:ext cx="6408712"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Making and acting on judgment leads to new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knowledge</a:t>
            </a:r>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右矢印 40"/>
          <p:cNvSpPr/>
          <p:nvPr/>
        </p:nvSpPr>
        <p:spPr>
          <a:xfrm>
            <a:off x="4599003" y="3501008"/>
            <a:ext cx="709610" cy="551116"/>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2" name="テキスト ボックス 41"/>
          <p:cNvSpPr txBox="1"/>
          <p:nvPr/>
        </p:nvSpPr>
        <p:spPr>
          <a:xfrm>
            <a:off x="1255248" y="2154967"/>
            <a:ext cx="6136361"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Making and acting on a judgment builds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experience</a:t>
            </a:r>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97378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three pillars of Scrum</a:t>
            </a:r>
            <a:endParaRPr kumimoji="1" lang="ja-JP" altLang="en-US" b="1"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21804" y="2346481"/>
            <a:ext cx="8316416" cy="2800767"/>
          </a:xfrm>
          <a:prstGeom prst="rect">
            <a:avLst/>
          </a:prstGeom>
          <a:noFill/>
        </p:spPr>
        <p:txBody>
          <a:bodyPr wrap="square" rtlCol="0">
            <a:spAutoFit/>
          </a:bodyPr>
          <a:lstStyle/>
          <a:p>
            <a:r>
              <a:rPr lang="en-US" altLang="ja-JP" sz="1600" b="1" dirty="0">
                <a:solidFill>
                  <a:srgbClr val="D74C77"/>
                </a:solidFill>
                <a:latin typeface="Segoe UI" panose="020B0502040204020203" pitchFamily="34" charset="0"/>
                <a:ea typeface="+mj-ea"/>
                <a:cs typeface="Segoe UI" panose="020B0502040204020203" pitchFamily="34" charset="0"/>
              </a:rPr>
              <a:t>Transparency</a:t>
            </a:r>
          </a:p>
          <a:p>
            <a:pPr lvl="1"/>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Visible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for those responsible for the results. </a:t>
            </a:r>
          </a:p>
          <a:p>
            <a:pPr lvl="1"/>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Standardizing so that everyone who views the content is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on the same page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endPar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kumimoji="1" lang="en-US" altLang="ja-JP" sz="1600" b="1" dirty="0">
                <a:solidFill>
                  <a:srgbClr val="D74C77"/>
                </a:solidFill>
                <a:latin typeface="Segoe UI" panose="020B0502040204020203" pitchFamily="34" charset="0"/>
                <a:ea typeface="+mj-ea"/>
                <a:cs typeface="Segoe UI" panose="020B0502040204020203" pitchFamily="34" charset="0"/>
              </a:rPr>
              <a:t>Inspect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Frequent inspection of created content and progress to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detect changes.</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With that said, inspections must not be so frequent that they impede work. </a:t>
            </a:r>
          </a:p>
          <a:p>
            <a:endParaRPr kumimoji="1" lang="en-US" altLang="ja-JP" sz="1600" b="1" dirty="0">
              <a:solidFill>
                <a:schemeClr val="accent2"/>
              </a:solidFill>
              <a:latin typeface="Segoe UI" panose="020B0502040204020203" pitchFamily="34" charset="0"/>
              <a:ea typeface="+mj-ea"/>
              <a:cs typeface="Segoe UI" panose="020B0502040204020203" pitchFamily="34" charset="0"/>
            </a:endParaRPr>
          </a:p>
          <a:p>
            <a:r>
              <a:rPr lang="en-US" altLang="ja-JP" sz="1600" b="1" dirty="0">
                <a:solidFill>
                  <a:srgbClr val="D74C77"/>
                </a:solidFill>
                <a:latin typeface="Segoe UI" panose="020B0502040204020203" pitchFamily="34" charset="0"/>
                <a:ea typeface="+mj-ea"/>
                <a:cs typeface="Segoe UI" panose="020B0502040204020203" pitchFamily="34" charset="0"/>
              </a:rPr>
              <a:t>Adapt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If a process is insufficient, adapt its components. </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Adapt processes as early as possible to prevent deviation. </a:t>
            </a:r>
          </a:p>
        </p:txBody>
      </p:sp>
      <p:sp>
        <p:nvSpPr>
          <p:cNvPr id="5" name="テキスト ボックス 4"/>
          <p:cNvSpPr txBox="1"/>
          <p:nvPr/>
        </p:nvSpPr>
        <p:spPr>
          <a:xfrm>
            <a:off x="605971" y="1381418"/>
            <a:ext cx="7848872"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The following three elements are needed to achieve experience-based process control.</a:t>
            </a:r>
          </a:p>
        </p:txBody>
      </p:sp>
      <p:sp>
        <p:nvSpPr>
          <p:cNvPr id="6" name="テキスト ボックス 5"/>
          <p:cNvSpPr txBox="1"/>
          <p:nvPr/>
        </p:nvSpPr>
        <p:spPr>
          <a:xfrm>
            <a:off x="755576" y="5481809"/>
            <a:ext cx="7848872"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One of these applies to every event, work and role in a scrum.</a:t>
            </a:r>
          </a:p>
        </p:txBody>
      </p:sp>
    </p:spTree>
    <p:extLst>
      <p:ext uri="{BB962C8B-B14F-4D97-AF65-F5344CB8AC3E}">
        <p14:creationId xmlns:p14="http://schemas.microsoft.com/office/powerpoint/2010/main" val="3969304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004247" cy="351071"/>
          </a:xfrm>
        </p:spPr>
        <p:txBody>
          <a:bodyPr/>
          <a:lstStyle/>
          <a:p>
            <a:r>
              <a:rPr lang="en-US" altLang="ja-JP" dirty="0">
                <a:latin typeface="Segoe UI" panose="020B0502040204020203" pitchFamily="34" charset="0"/>
                <a:cs typeface="Segoe UI" panose="020B0502040204020203" pitchFamily="34" charset="0"/>
              </a:rPr>
              <a:t>The Five Standards for Value in Scrum</a:t>
            </a:r>
            <a:endParaRPr kumimoji="1" lang="ja-JP" altLang="en-US" b="1" dirty="0">
              <a:latin typeface="Segoe UI" panose="020B0502040204020203" pitchFamily="34" charset="0"/>
              <a:cs typeface="Segoe UI" panose="020B0502040204020203" pitchFamily="34" charset="0"/>
            </a:endParaRPr>
          </a:p>
        </p:txBody>
      </p:sp>
      <p:sp>
        <p:nvSpPr>
          <p:cNvPr id="5" name="テキスト ボックス 4"/>
          <p:cNvSpPr txBox="1"/>
          <p:nvPr/>
        </p:nvSpPr>
        <p:spPr>
          <a:xfrm>
            <a:off x="467544" y="1988840"/>
            <a:ext cx="8568952" cy="4770537"/>
          </a:xfrm>
          <a:prstGeom prst="rect">
            <a:avLst/>
          </a:prstGeom>
          <a:noFill/>
        </p:spPr>
        <p:txBody>
          <a:bodyPr wrap="square" rtlCol="0">
            <a:spAutoFit/>
          </a:bodyPr>
          <a:lstStyle/>
          <a:p>
            <a:r>
              <a:rPr lang="en-US" altLang="ja-JP" sz="1600" b="1" dirty="0">
                <a:solidFill>
                  <a:srgbClr val="D74C77"/>
                </a:solidFill>
                <a:latin typeface="Segoe UI" panose="020B0502040204020203" pitchFamily="34" charset="0"/>
                <a:ea typeface="+mj-ea"/>
                <a:cs typeface="Segoe UI" panose="020B0502040204020203" pitchFamily="34" charset="0"/>
              </a:rPr>
              <a:t>Commitment</a:t>
            </a:r>
          </a:p>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Each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individual</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must be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committed to achieving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goal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of the scrum team.</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The focus must not be on finishing at all costs.</a:t>
            </a:r>
          </a:p>
          <a:p>
            <a:endPar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kumimoji="1" lang="en-US" altLang="ja-JP" sz="1600" b="1" dirty="0">
                <a:solidFill>
                  <a:srgbClr val="D74C77"/>
                </a:solidFill>
                <a:latin typeface="Segoe UI" panose="020B0502040204020203" pitchFamily="34" charset="0"/>
                <a:ea typeface="+mj-ea"/>
                <a:cs typeface="Segoe UI" panose="020B0502040204020203" pitchFamily="34" charset="0"/>
              </a:rPr>
              <a:t>Courage</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Members of a scrum team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must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have the courage to do what is right.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They must tackle difficult issues. </a:t>
            </a:r>
          </a:p>
          <a:p>
            <a:endParaRPr kumimoji="1" lang="en-US" altLang="ja-JP" sz="1600" b="1" dirty="0">
              <a:solidFill>
                <a:schemeClr val="accent2"/>
              </a:solidFill>
              <a:latin typeface="Segoe UI" panose="020B0502040204020203" pitchFamily="34" charset="0"/>
              <a:ea typeface="+mj-ea"/>
              <a:cs typeface="Segoe UI" panose="020B0502040204020203" pitchFamily="34" charset="0"/>
            </a:endParaRPr>
          </a:p>
          <a:p>
            <a:r>
              <a:rPr lang="en-US" altLang="ja-JP" sz="1600" b="1" dirty="0">
                <a:solidFill>
                  <a:srgbClr val="D74C77"/>
                </a:solidFill>
                <a:latin typeface="Segoe UI" panose="020B0502040204020203" pitchFamily="34" charset="0"/>
                <a:ea typeface="+mj-ea"/>
                <a:cs typeface="Segoe UI" panose="020B0502040204020203" pitchFamily="34" charset="0"/>
              </a:rPr>
              <a:t>Focus</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All members of the scrum team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must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focus</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on the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work in each sprint </a:t>
            </a:r>
          </a:p>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and the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goal of the project</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p>
          <a:p>
            <a:r>
              <a:rPr lang="en-US" altLang="ja-JP" sz="1600" b="1" dirty="0">
                <a:solidFill>
                  <a:srgbClr val="D74C77"/>
                </a:solidFill>
                <a:latin typeface="Segoe UI" panose="020B0502040204020203" pitchFamily="34" charset="0"/>
                <a:cs typeface="Segoe UI" panose="020B0502040204020203" pitchFamily="34" charset="0"/>
              </a:rPr>
              <a:t>Openness</a:t>
            </a:r>
          </a:p>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The scrum team and stakeholders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must agree to be </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open</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about their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work</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issues and progress</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b="1" dirty="0">
                <a:solidFill>
                  <a:srgbClr val="D74C77"/>
                </a:solidFill>
                <a:latin typeface="Segoe UI" panose="020B0502040204020203" pitchFamily="34" charset="0"/>
                <a:cs typeface="Segoe UI" panose="020B0502040204020203" pitchFamily="34" charset="0"/>
              </a:rPr>
              <a:t>Respect</a:t>
            </a:r>
          </a:p>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	</a:t>
            </a: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Members of the scrum team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must</a:t>
            </a: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 respect each other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as</a:t>
            </a: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 skilled,   </a:t>
            </a:r>
          </a:p>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       independent individuals.</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	</a:t>
            </a: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4" name="テキスト ボックス 3"/>
          <p:cNvSpPr txBox="1"/>
          <p:nvPr/>
        </p:nvSpPr>
        <p:spPr>
          <a:xfrm>
            <a:off x="592089" y="1211825"/>
            <a:ext cx="7848872"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To achieve transparency, inspection and adaptation, these five standards for value need to be adopted.</a:t>
            </a:r>
          </a:p>
        </p:txBody>
      </p:sp>
    </p:spTree>
    <p:extLst>
      <p:ext uri="{BB962C8B-B14F-4D97-AF65-F5344CB8AC3E}">
        <p14:creationId xmlns:p14="http://schemas.microsoft.com/office/powerpoint/2010/main" val="1961667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19 rules of Scrum</a:t>
            </a:r>
            <a:endParaRPr kumimoji="1" lang="ja-JP" altLang="en-US" b="1" dirty="0">
              <a:latin typeface="Segoe UI" panose="020B0502040204020203" pitchFamily="34" charset="0"/>
              <a:cs typeface="Segoe UI" panose="020B0502040204020203" pitchFamily="34" charset="0"/>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Sprint(1-4weeks)</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Sprint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Definition of “done”</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Fault list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backlog refinement (</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5</a:t>
            </a:r>
            <a:r>
              <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rPr>
              <a:t>～</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10%)</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Inspection</a:t>
            </a:r>
            <a:endPar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endParaRP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Adaptation</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a:t>
            </a:r>
          </a:p>
          <a:p>
            <a:pPr algn="ctr"/>
            <a:r>
              <a:rPr lang="en-US" altLang="ja-JP" sz="1000" b="1" dirty="0">
                <a:latin typeface="Segoe UI" panose="020B0502040204020203" pitchFamily="34" charset="0"/>
                <a:cs typeface="Segoe UI" panose="020B0502040204020203" pitchFamily="34" charset="0"/>
              </a:rPr>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review</a:t>
            </a:r>
            <a:endParaRPr kumimoji="1" lang="ja-JP" altLang="en-US" sz="1000" b="1" dirty="0">
              <a:latin typeface="Segoe UI" panose="020B0502040204020203" pitchFamily="34" charset="0"/>
              <a:cs typeface="Segoe UI" panose="020B0502040204020203" pitchFamily="34" charset="0"/>
            </a:endParaRPr>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Product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Deliverable product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Cancellation of sprint</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647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three roles in Scrum</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5716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three roles in Scrum</a:t>
            </a:r>
            <a:endParaRPr kumimoji="1" lang="ja-JP" altLang="en-US" b="1" dirty="0">
              <a:latin typeface="Segoe UI" panose="020B0502040204020203" pitchFamily="34" charset="0"/>
              <a:cs typeface="Segoe UI" panose="020B0502040204020203" pitchFamily="34" charset="0"/>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Sprint(1-4weeks)</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Sprint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Definition of “done”</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Fault list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backlog refinement (</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5</a:t>
            </a:r>
            <a:r>
              <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rPr>
              <a:t>～</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10%)</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Inspection</a:t>
            </a:r>
            <a:endPar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endParaRP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Adaptation</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a:t>
            </a:r>
          </a:p>
          <a:p>
            <a:pPr algn="ctr"/>
            <a:r>
              <a:rPr lang="en-US" altLang="ja-JP" sz="1000" b="1" dirty="0">
                <a:latin typeface="Segoe UI" panose="020B0502040204020203" pitchFamily="34" charset="0"/>
                <a:cs typeface="Segoe UI" panose="020B0502040204020203" pitchFamily="34" charset="0"/>
              </a:rPr>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review</a:t>
            </a:r>
            <a:endParaRPr kumimoji="1" lang="ja-JP" altLang="en-US" sz="1000" b="1" dirty="0">
              <a:latin typeface="Segoe UI" panose="020B0502040204020203" pitchFamily="34" charset="0"/>
              <a:cs typeface="Segoe UI" panose="020B0502040204020203" pitchFamily="34" charset="0"/>
            </a:endParaRPr>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Product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Deliverable product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Cancellation of sprint</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47428E7F-6C5C-4AF8-A39A-D496E60B4F67}"/>
              </a:ext>
            </a:extLst>
          </p:cNvPr>
          <p:cNvSpPr/>
          <p:nvPr/>
        </p:nvSpPr>
        <p:spPr>
          <a:xfrm>
            <a:off x="623559" y="4064210"/>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5" name="角丸四角形 98">
            <a:extLst>
              <a:ext uri="{FF2B5EF4-FFF2-40B4-BE49-F238E27FC236}">
                <a16:creationId xmlns:a16="http://schemas.microsoft.com/office/drawing/2014/main" id="{9B54FE62-E9EF-41E5-A089-86B4322BAFA7}"/>
              </a:ext>
            </a:extLst>
          </p:cNvPr>
          <p:cNvSpPr/>
          <p:nvPr/>
        </p:nvSpPr>
        <p:spPr>
          <a:xfrm>
            <a:off x="3875415" y="3440558"/>
            <a:ext cx="1593520" cy="1587331"/>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6" name="角丸四角形 118">
            <a:extLst>
              <a:ext uri="{FF2B5EF4-FFF2-40B4-BE49-F238E27FC236}">
                <a16:creationId xmlns:a16="http://schemas.microsoft.com/office/drawing/2014/main" id="{AD74943B-DE35-41EA-808C-56AF57EC7A92}"/>
              </a:ext>
            </a:extLst>
          </p:cNvPr>
          <p:cNvSpPr/>
          <p:nvPr/>
        </p:nvSpPr>
        <p:spPr>
          <a:xfrm>
            <a:off x="7124237" y="4895755"/>
            <a:ext cx="1396809" cy="145964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165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Scrum team</a:t>
            </a:r>
            <a:endParaRPr kumimoji="1" lang="ja-JP" altLang="en-US" dirty="0">
              <a:latin typeface="Segoe UI" panose="020B0502040204020203" pitchFamily="34" charset="0"/>
              <a:cs typeface="Segoe UI" panose="020B0502040204020203" pitchFamily="34" charset="0"/>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9325" y="2952385"/>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585" y="5371772"/>
            <a:ext cx="934335" cy="935977"/>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6434155" y="4095791"/>
            <a:ext cx="1717707" cy="646331"/>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a:t>
            </a:r>
          </a:p>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team</a:t>
            </a:r>
          </a:p>
          <a:p>
            <a:pPr algn="ct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4" name="テキスト ボックス 13"/>
          <p:cNvSpPr txBox="1"/>
          <p:nvPr/>
        </p:nvSpPr>
        <p:spPr>
          <a:xfrm>
            <a:off x="4738371" y="6326474"/>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テキスト ボックス 14"/>
          <p:cNvSpPr txBox="1"/>
          <p:nvPr/>
        </p:nvSpPr>
        <p:spPr>
          <a:xfrm>
            <a:off x="3088473" y="3923920"/>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6" name="テキスト ボックス 15"/>
          <p:cNvSpPr txBox="1"/>
          <p:nvPr/>
        </p:nvSpPr>
        <p:spPr>
          <a:xfrm>
            <a:off x="484802" y="4065886"/>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Stakeholders</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2" name="角丸四角形 21"/>
          <p:cNvSpPr/>
          <p:nvPr/>
        </p:nvSpPr>
        <p:spPr>
          <a:xfrm>
            <a:off x="2985231" y="2760759"/>
            <a:ext cx="5904656" cy="3960440"/>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cxnSp>
        <p:nvCxnSpPr>
          <p:cNvPr id="24" name="直線矢印コネクタ 23"/>
          <p:cNvCxnSpPr>
            <a:stCxn id="4" idx="3"/>
          </p:cNvCxnSpPr>
          <p:nvPr/>
        </p:nvCxnSpPr>
        <p:spPr>
          <a:xfrm flipV="1">
            <a:off x="4213250" y="3414347"/>
            <a:ext cx="2184318"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4550468" y="2933957"/>
            <a:ext cx="1830917" cy="461665"/>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Work requests and explanations</a:t>
            </a:r>
            <a:endParaRPr kumimoji="1" lang="en-US" altLang="ja-JP" sz="1200"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26" name="直線矢印コネクタ 25"/>
          <p:cNvCxnSpPr>
            <a:stCxn id="5" idx="0"/>
            <a:endCxn id="15" idx="2"/>
          </p:cNvCxnSpPr>
          <p:nvPr/>
        </p:nvCxnSpPr>
        <p:spPr>
          <a:xfrm flipH="1" flipV="1">
            <a:off x="3792608" y="4200919"/>
            <a:ext cx="1581145" cy="117085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cxnSpLocks/>
            <a:stCxn id="5" idx="0"/>
            <a:endCxn id="13" idx="2"/>
          </p:cNvCxnSpPr>
          <p:nvPr/>
        </p:nvCxnSpPr>
        <p:spPr>
          <a:xfrm flipV="1">
            <a:off x="5373753" y="4742122"/>
            <a:ext cx="1919256" cy="62965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テキスト ボックス 33"/>
          <p:cNvSpPr txBox="1"/>
          <p:nvPr/>
        </p:nvSpPr>
        <p:spPr>
          <a:xfrm>
            <a:off x="6148274" y="5065015"/>
            <a:ext cx="822190" cy="276999"/>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Support</a:t>
            </a:r>
            <a:endParaRPr kumimoji="1" lang="ja-JP" alt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5" name="テキスト ボックス 34"/>
          <p:cNvSpPr txBox="1"/>
          <p:nvPr/>
        </p:nvSpPr>
        <p:spPr>
          <a:xfrm>
            <a:off x="3846184" y="5065015"/>
            <a:ext cx="941894" cy="276999"/>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Support</a:t>
            </a:r>
            <a:endParaRPr kumimoji="1" lang="ja-JP" alt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36" name="直線矢印コネクタ 35"/>
          <p:cNvCxnSpPr/>
          <p:nvPr/>
        </p:nvCxnSpPr>
        <p:spPr>
          <a:xfrm flipH="1">
            <a:off x="4241035" y="3637365"/>
            <a:ext cx="209234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4661445" y="3693087"/>
            <a:ext cx="1179475" cy="461665"/>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Deliverables and questions</a:t>
            </a:r>
            <a:endParaRPr kumimoji="1" lang="ja-JP" alt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42" name="直線矢印コネクタ 41"/>
          <p:cNvCxnSpPr>
            <a:cxnSpLocks/>
          </p:cNvCxnSpPr>
          <p:nvPr/>
        </p:nvCxnSpPr>
        <p:spPr>
          <a:xfrm flipH="1">
            <a:off x="1731800" y="3350184"/>
            <a:ext cx="1557526"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1768370" y="2850952"/>
            <a:ext cx="1179475" cy="461665"/>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Responsible for explaining</a:t>
            </a:r>
            <a:endParaRPr kumimoji="1" lang="ja-JP" alt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9" name="テキスト ボックス 48"/>
          <p:cNvSpPr txBox="1"/>
          <p:nvPr/>
        </p:nvSpPr>
        <p:spPr>
          <a:xfrm>
            <a:off x="1893073" y="3775477"/>
            <a:ext cx="1167615" cy="276999"/>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Requirements</a:t>
            </a:r>
            <a:endParaRPr kumimoji="1" lang="ja-JP" altLang="en-US" sz="1200"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50" name="直線矢印コネクタ 49"/>
          <p:cNvCxnSpPr>
            <a:cxnSpLocks/>
          </p:cNvCxnSpPr>
          <p:nvPr/>
        </p:nvCxnSpPr>
        <p:spPr>
          <a:xfrm>
            <a:off x="1784683" y="3696863"/>
            <a:ext cx="150464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3" name="テキスト プレースホルダー 2"/>
          <p:cNvSpPr txBox="1">
            <a:spLocks/>
          </p:cNvSpPr>
          <p:nvPr/>
        </p:nvSpPr>
        <p:spPr>
          <a:xfrm>
            <a:off x="3178259" y="2400719"/>
            <a:ext cx="4793046"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algn="ctr"/>
            <a:r>
              <a:rPr lang="en-US" altLang="ja-JP" sz="1600" dirty="0">
                <a:latin typeface="Segoe UI" panose="020B0502040204020203" pitchFamily="34" charset="0"/>
                <a:cs typeface="Segoe UI" panose="020B0502040204020203" pitchFamily="34" charset="0"/>
              </a:rPr>
              <a:t>Scrum team</a:t>
            </a:r>
            <a:endParaRPr lang="ja-JP" altLang="en-US" sz="1600" dirty="0">
              <a:latin typeface="Segoe UI" panose="020B0502040204020203" pitchFamily="34" charset="0"/>
              <a:cs typeface="Segoe UI" panose="020B0502040204020203" pitchFamily="34" charset="0"/>
            </a:endParaRPr>
          </a:p>
        </p:txBody>
      </p:sp>
      <p:sp>
        <p:nvSpPr>
          <p:cNvPr id="54" name="テキスト プレースホルダー 2"/>
          <p:cNvSpPr txBox="1">
            <a:spLocks/>
          </p:cNvSpPr>
          <p:nvPr/>
        </p:nvSpPr>
        <p:spPr>
          <a:xfrm>
            <a:off x="580704" y="1196752"/>
            <a:ext cx="8563296" cy="93610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b="0" dirty="0">
                <a:latin typeface="Segoe UI" panose="020B0502040204020203" pitchFamily="34" charset="0"/>
                <a:cs typeface="Segoe UI" panose="020B0502040204020203" pitchFamily="34" charset="0"/>
              </a:rPr>
              <a:t>A scrum team comprises a product owner, development team and scrum master.</a:t>
            </a:r>
          </a:p>
          <a:p>
            <a:r>
              <a:rPr lang="en-US" altLang="ja-JP" sz="1600" b="0" dirty="0">
                <a:latin typeface="Segoe UI" panose="020B0502040204020203" pitchFamily="34" charset="0"/>
                <a:cs typeface="Segoe UI" panose="020B0502040204020203" pitchFamily="34" charset="0"/>
              </a:rPr>
              <a:t>Scrum teams are </a:t>
            </a:r>
            <a:r>
              <a:rPr lang="en-US" altLang="ja-JP" sz="1600" dirty="0">
                <a:latin typeface="Segoe UI" panose="020B0502040204020203" pitchFamily="34" charset="0"/>
                <a:cs typeface="Segoe UI" panose="020B0502040204020203" pitchFamily="34" charset="0"/>
              </a:rPr>
              <a:t>self-organized</a:t>
            </a:r>
            <a:r>
              <a:rPr lang="en-US" altLang="ja-JP" sz="1600" b="0" dirty="0">
                <a:latin typeface="Segoe UI" panose="020B0502040204020203" pitchFamily="34" charset="0"/>
                <a:cs typeface="Segoe UI" panose="020B0502040204020203" pitchFamily="34" charset="0"/>
              </a:rPr>
              <a:t> with </a:t>
            </a:r>
            <a:r>
              <a:rPr lang="en-US" altLang="ja-JP" sz="1600" dirty="0">
                <a:latin typeface="Segoe UI" panose="020B0502040204020203" pitchFamily="34" charset="0"/>
                <a:cs typeface="Segoe UI" panose="020B0502040204020203" pitchFamily="34" charset="0"/>
              </a:rPr>
              <a:t>cross-sectional functions</a:t>
            </a:r>
            <a:r>
              <a:rPr lang="en-US" altLang="ja-JP" sz="1600" b="0" dirty="0">
                <a:latin typeface="Segoe UI" panose="020B0502040204020203" pitchFamily="34" charset="0"/>
                <a:cs typeface="Segoe UI" panose="020B0502040204020203" pitchFamily="34" charset="0"/>
              </a:rPr>
              <a:t>.</a:t>
            </a:r>
          </a:p>
          <a:p>
            <a:r>
              <a:rPr lang="en-US" altLang="ja-JP" sz="1600" b="0" dirty="0">
                <a:latin typeface="Segoe UI" panose="020B0502040204020203" pitchFamily="34" charset="0"/>
                <a:cs typeface="Segoe UI" panose="020B0502040204020203" pitchFamily="34" charset="0"/>
              </a:rPr>
              <a:t>The </a:t>
            </a:r>
            <a:r>
              <a:rPr lang="en-US" altLang="ja-JP" sz="1600" dirty="0">
                <a:latin typeface="Segoe UI" panose="020B0502040204020203" pitchFamily="34" charset="0"/>
                <a:cs typeface="Segoe UI" panose="020B0502040204020203" pitchFamily="34" charset="0"/>
              </a:rPr>
              <a:t>best practices </a:t>
            </a:r>
            <a:r>
              <a:rPr lang="en-US" altLang="ja-JP" sz="1600" b="0" dirty="0">
                <a:latin typeface="Segoe UI" panose="020B0502040204020203" pitchFamily="34" charset="0"/>
                <a:cs typeface="Segoe UI" panose="020B0502040204020203" pitchFamily="34" charset="0"/>
              </a:rPr>
              <a:t>to achieve the goal of the project are </a:t>
            </a:r>
            <a:r>
              <a:rPr lang="en-US" altLang="ja-JP" sz="1600" dirty="0">
                <a:latin typeface="Segoe UI" panose="020B0502040204020203" pitchFamily="34" charset="0"/>
                <a:cs typeface="Segoe UI" panose="020B0502040204020203" pitchFamily="34" charset="0"/>
              </a:rPr>
              <a:t>decided autonomously by the team.</a:t>
            </a:r>
          </a:p>
        </p:txBody>
      </p: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4711" y="2796491"/>
            <a:ext cx="1356594" cy="1356594"/>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グループ化 38"/>
          <p:cNvGrpSpPr/>
          <p:nvPr/>
        </p:nvGrpSpPr>
        <p:grpSpPr>
          <a:xfrm>
            <a:off x="522187" y="2848602"/>
            <a:ext cx="1333500" cy="1208301"/>
            <a:chOff x="0" y="0"/>
            <a:chExt cx="2447925" cy="2562225"/>
          </a:xfrm>
        </p:grpSpPr>
        <p:pic>
          <p:nvPicPr>
            <p:cNvPr id="40" name="図 39"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3" name="図 42"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4" name="図 43"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5" name="図 44" descr="ç·æ§ä¼ç¤¾å¡ã®é¡ã®ã¢ã¤ã³ã³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8912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Product owner (PO)</a:t>
            </a:r>
            <a:endParaRPr kumimoji="1" lang="ja-JP" altLang="en-US" dirty="0">
              <a:latin typeface="Segoe UI" panose="020B0502040204020203" pitchFamily="34" charset="0"/>
              <a:cs typeface="Segoe UI" panose="020B0502040204020203" pitchFamily="34" charset="0"/>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4166" y="1124744"/>
            <a:ext cx="2259356" cy="225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テキスト プレースホルダー 2"/>
          <p:cNvSpPr txBox="1">
            <a:spLocks/>
          </p:cNvSpPr>
          <p:nvPr/>
        </p:nvSpPr>
        <p:spPr>
          <a:xfrm>
            <a:off x="938492" y="2641736"/>
            <a:ext cx="7678135" cy="2425935"/>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dirty="0">
                <a:latin typeface="Segoe UI" panose="020B0502040204020203" pitchFamily="34" charset="0"/>
                <a:ea typeface="+mj-ea"/>
                <a:cs typeface="Segoe UI" panose="020B0502040204020203" pitchFamily="34" charset="0"/>
              </a:rPr>
              <a:t>Responsible for maximizing the value </a:t>
            </a:r>
          </a:p>
          <a:p>
            <a:r>
              <a:rPr lang="en-US" altLang="ja-JP" sz="1400" dirty="0">
                <a:latin typeface="Segoe UI" panose="020B0502040204020203" pitchFamily="34" charset="0"/>
                <a:ea typeface="+mj-ea"/>
                <a:cs typeface="Segoe UI" panose="020B0502040204020203" pitchFamily="34" charset="0"/>
              </a:rPr>
              <a:t>     of the development team’s work and the product</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Decides the release date and content to be released</a:t>
            </a:r>
          </a:p>
          <a:p>
            <a:pPr marL="285750" indent="-285750">
              <a:buFont typeface="Arial" panose="020B0604020202020204" pitchFamily="34" charset="0"/>
              <a:buChar char="•"/>
            </a:pPr>
            <a:r>
              <a:rPr lang="en-US" altLang="ja-JP" sz="1400" dirty="0">
                <a:solidFill>
                  <a:srgbClr val="D74C77"/>
                </a:solidFill>
                <a:latin typeface="Segoe UI" panose="020B0502040204020203" pitchFamily="34" charset="0"/>
                <a:ea typeface="+mj-ea"/>
                <a:cs typeface="Segoe UI" panose="020B0502040204020203" pitchFamily="34" charset="0"/>
              </a:rPr>
              <a:t>Sole person </a:t>
            </a:r>
            <a:r>
              <a:rPr lang="en-US" altLang="ja-JP" sz="1400" dirty="0">
                <a:latin typeface="Segoe UI" panose="020B0502040204020203" pitchFamily="34" charset="0"/>
                <a:ea typeface="+mj-ea"/>
                <a:cs typeface="Segoe UI" panose="020B0502040204020203" pitchFamily="34" charset="0"/>
              </a:rPr>
              <a:t>responsible for management of product backlog</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Decides priority order of product backlog (there can be a committee, but the PO is responsible for the decision)</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Work requests to development team (only the PO can request work by the development team)</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Acceptance and rejection of work results</a:t>
            </a:r>
          </a:p>
        </p:txBody>
      </p:sp>
      <p:sp>
        <p:nvSpPr>
          <p:cNvPr id="7" name="テキスト プレースホルダー 2"/>
          <p:cNvSpPr txBox="1">
            <a:spLocks/>
          </p:cNvSpPr>
          <p:nvPr/>
        </p:nvSpPr>
        <p:spPr>
          <a:xfrm>
            <a:off x="938492" y="5157192"/>
            <a:ext cx="7641623" cy="165618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Clearly indicates product backlog items (PBIs)</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Rearranges PBIs to achieve goal and mission</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Optimizes the value of the development team’s work</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Makes PBIs visible, transparent and explicit to all team members and indicates the work that the scrum team needs to do next</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Ensures that the development team understands the PBIs at the necessary level</a:t>
            </a:r>
          </a:p>
        </p:txBody>
      </p:sp>
      <p:sp>
        <p:nvSpPr>
          <p:cNvPr id="8" name="テキスト プレースホルダー 2"/>
          <p:cNvSpPr txBox="1">
            <a:spLocks/>
          </p:cNvSpPr>
          <p:nvPr/>
        </p:nvSpPr>
        <p:spPr>
          <a:xfrm>
            <a:off x="938492" y="1365243"/>
            <a:ext cx="4461412"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Cost perception</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Negotiation skill</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Ability to explain</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Decisiveness</a:t>
            </a:r>
          </a:p>
        </p:txBody>
      </p:sp>
      <p:sp>
        <p:nvSpPr>
          <p:cNvPr id="9" name="テキスト プレースホルダー 2"/>
          <p:cNvSpPr txBox="1">
            <a:spLocks/>
          </p:cNvSpPr>
          <p:nvPr/>
        </p:nvSpPr>
        <p:spPr>
          <a:xfrm>
            <a:off x="783095" y="1107705"/>
            <a:ext cx="1943417"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Required skills</a:t>
            </a:r>
            <a:endParaRPr lang="ja-JP" altLang="en-US" sz="1600" dirty="0">
              <a:latin typeface="Segoe UI" panose="020B0502040204020203" pitchFamily="34" charset="0"/>
              <a:ea typeface="+mj-ea"/>
              <a:cs typeface="Segoe UI" panose="020B0502040204020203" pitchFamily="34" charset="0"/>
            </a:endParaRPr>
          </a:p>
        </p:txBody>
      </p:sp>
      <p:sp>
        <p:nvSpPr>
          <p:cNvPr id="10" name="テキスト プレースホルダー 2"/>
          <p:cNvSpPr txBox="1">
            <a:spLocks/>
          </p:cNvSpPr>
          <p:nvPr/>
        </p:nvSpPr>
        <p:spPr>
          <a:xfrm>
            <a:off x="2726513" y="1351147"/>
            <a:ext cx="2421551"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Consistency</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Strategic thinking</a:t>
            </a:r>
          </a:p>
        </p:txBody>
      </p:sp>
      <p:sp>
        <p:nvSpPr>
          <p:cNvPr id="11" name="テキスト プレースホルダー 2"/>
          <p:cNvSpPr txBox="1">
            <a:spLocks/>
          </p:cNvSpPr>
          <p:nvPr/>
        </p:nvSpPr>
        <p:spPr>
          <a:xfrm>
            <a:off x="797668" y="2384363"/>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Role</a:t>
            </a:r>
            <a:endParaRPr lang="ja-JP" altLang="en-US" sz="1600" dirty="0">
              <a:latin typeface="Segoe UI" panose="020B0502040204020203" pitchFamily="34" charset="0"/>
              <a:ea typeface="+mj-ea"/>
              <a:cs typeface="Segoe UI" panose="020B0502040204020203" pitchFamily="34" charset="0"/>
            </a:endParaRPr>
          </a:p>
        </p:txBody>
      </p:sp>
      <p:sp>
        <p:nvSpPr>
          <p:cNvPr id="14" name="テキスト プレースホルダー 2"/>
          <p:cNvSpPr txBox="1">
            <a:spLocks/>
          </p:cNvSpPr>
          <p:nvPr/>
        </p:nvSpPr>
        <p:spPr>
          <a:xfrm>
            <a:off x="797668" y="4870812"/>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Job</a:t>
            </a:r>
            <a:endParaRPr lang="ja-JP" altLang="en-US" sz="1600" dirty="0">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176165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Development team</a:t>
            </a:r>
            <a:endParaRPr kumimoji="1" lang="ja-JP" altLang="en-US" dirty="0">
              <a:latin typeface="Segoe UI" panose="020B0502040204020203" pitchFamily="34" charset="0"/>
              <a:cs typeface="Segoe UI" panose="020B0502040204020203" pitchFamily="34" charset="0"/>
            </a:endParaRPr>
          </a:p>
        </p:txBody>
      </p:sp>
      <p:sp>
        <p:nvSpPr>
          <p:cNvPr id="24" name="テキスト プレースホルダー 2"/>
          <p:cNvSpPr txBox="1">
            <a:spLocks/>
          </p:cNvSpPr>
          <p:nvPr/>
        </p:nvSpPr>
        <p:spPr>
          <a:xfrm>
            <a:off x="926313" y="3492045"/>
            <a:ext cx="7750143" cy="79208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Creates something that can be released</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Manages the members’ work </a:t>
            </a:r>
            <a:r>
              <a:rPr lang="en-US" altLang="ja-JP" sz="1400" dirty="0">
                <a:latin typeface="Segoe UI" panose="020B0502040204020203" pitchFamily="34" charset="0"/>
                <a:ea typeface="+mj-ea"/>
                <a:cs typeface="Segoe UI" panose="020B0502040204020203" pitchFamily="34" charset="0"/>
              </a:rPr>
              <a:t>(considers and decides on best practices)</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Responsible for </a:t>
            </a:r>
            <a:r>
              <a:rPr lang="en-US" altLang="ja-JP" sz="1400" dirty="0">
                <a:latin typeface="Segoe UI" panose="020B0502040204020203" pitchFamily="34" charset="0"/>
                <a:ea typeface="+mj-ea"/>
                <a:cs typeface="Segoe UI" panose="020B0502040204020203" pitchFamily="34" charset="0"/>
              </a:rPr>
              <a:t>working to improve productivity</a:t>
            </a:r>
            <a:endParaRPr lang="en-US" altLang="ja-JP" sz="1400" b="0" dirty="0">
              <a:latin typeface="Segoe UI" panose="020B0502040204020203" pitchFamily="34" charset="0"/>
              <a:ea typeface="+mj-ea"/>
              <a:cs typeface="Segoe UI" panose="020B0502040204020203" pitchFamily="34" charset="0"/>
            </a:endParaRPr>
          </a:p>
        </p:txBody>
      </p:sp>
      <p:sp>
        <p:nvSpPr>
          <p:cNvPr id="26" name="テキスト プレースホルダー 2"/>
          <p:cNvSpPr txBox="1">
            <a:spLocks/>
          </p:cNvSpPr>
          <p:nvPr/>
        </p:nvSpPr>
        <p:spPr>
          <a:xfrm>
            <a:off x="926313" y="1656123"/>
            <a:ext cx="4365767"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err="1">
                <a:latin typeface="Segoe UI" panose="020B0502040204020203" pitchFamily="34" charset="0"/>
                <a:ea typeface="+mj-ea"/>
                <a:cs typeface="Segoe UI" panose="020B0502040204020203" pitchFamily="34" charset="0"/>
              </a:rPr>
              <a:t>Developemnt</a:t>
            </a:r>
            <a:r>
              <a:rPr lang="en-US" altLang="ja-JP" sz="1400" b="0" dirty="0">
                <a:latin typeface="Segoe UI" panose="020B0502040204020203" pitchFamily="34" charset="0"/>
                <a:ea typeface="+mj-ea"/>
                <a:cs typeface="Segoe UI" panose="020B0502040204020203" pitchFamily="34" charset="0"/>
              </a:rPr>
              <a:t> skill</a:t>
            </a:r>
          </a:p>
          <a:p>
            <a:pPr marL="285750" indent="-285750">
              <a:buFont typeface="Arial" panose="020B0604020202020204" pitchFamily="34" charset="0"/>
              <a:buChar char="•"/>
            </a:pPr>
            <a:r>
              <a:rPr lang="en-US" altLang="ja-JP" sz="1400" dirty="0">
                <a:latin typeface="Segoe UI" panose="020B0502040204020203" pitchFamily="34" charset="0"/>
                <a:ea typeface="+mj-ea"/>
                <a:cs typeface="Segoe UI" panose="020B0502040204020203" pitchFamily="34" charset="0"/>
              </a:rPr>
              <a:t>Autonomous organization</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Ability to estimate</a:t>
            </a:r>
          </a:p>
          <a:p>
            <a:pPr marL="285750" indent="-285750">
              <a:buFont typeface="Arial" panose="020B0604020202020204" pitchFamily="34" charset="0"/>
              <a:buChar char="•"/>
            </a:pPr>
            <a:r>
              <a:rPr lang="en-US" altLang="ja-JP" sz="1400" dirty="0">
                <a:solidFill>
                  <a:srgbClr val="D74C77"/>
                </a:solidFill>
                <a:latin typeface="Segoe UI" panose="020B0502040204020203" pitchFamily="34" charset="0"/>
                <a:ea typeface="+mj-ea"/>
                <a:cs typeface="Segoe UI" panose="020B0502040204020203" pitchFamily="34" charset="0"/>
              </a:rPr>
              <a:t>Cross-sectional work </a:t>
            </a:r>
            <a:r>
              <a:rPr lang="en-US" altLang="ja-JP" sz="1400" b="0" dirty="0">
                <a:latin typeface="Segoe UI" panose="020B0502040204020203" pitchFamily="34" charset="0"/>
                <a:ea typeface="+mj-ea"/>
                <a:cs typeface="Segoe UI" panose="020B0502040204020203" pitchFamily="34" charset="0"/>
              </a:rPr>
              <a:t>skills (the collective skills of the members must be sufficient to create the product)</a:t>
            </a:r>
          </a:p>
        </p:txBody>
      </p:sp>
      <p:sp>
        <p:nvSpPr>
          <p:cNvPr id="27" name="テキスト プレースホルダー 2"/>
          <p:cNvSpPr txBox="1">
            <a:spLocks/>
          </p:cNvSpPr>
          <p:nvPr/>
        </p:nvSpPr>
        <p:spPr>
          <a:xfrm>
            <a:off x="770916" y="1273746"/>
            <a:ext cx="2000883"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Required skills</a:t>
            </a:r>
            <a:endParaRPr lang="ja-JP" altLang="en-US" sz="1600" dirty="0">
              <a:latin typeface="Segoe UI" panose="020B0502040204020203" pitchFamily="34" charset="0"/>
              <a:ea typeface="+mj-ea"/>
              <a:cs typeface="Segoe UI" panose="020B0502040204020203" pitchFamily="34" charset="0"/>
            </a:endParaRPr>
          </a:p>
        </p:txBody>
      </p:sp>
      <p:sp>
        <p:nvSpPr>
          <p:cNvPr id="28" name="テキスト プレースホルダー 2"/>
          <p:cNvSpPr txBox="1">
            <a:spLocks/>
          </p:cNvSpPr>
          <p:nvPr/>
        </p:nvSpPr>
        <p:spPr>
          <a:xfrm>
            <a:off x="785489" y="3179284"/>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Role</a:t>
            </a:r>
            <a:endParaRPr lang="ja-JP" altLang="en-US" sz="1600" dirty="0">
              <a:latin typeface="Segoe UI" panose="020B0502040204020203" pitchFamily="34" charset="0"/>
              <a:ea typeface="+mj-ea"/>
              <a:cs typeface="Segoe UI" panose="020B0502040204020203" pitchFamily="34" charset="0"/>
            </a:endParaRPr>
          </a:p>
        </p:txBody>
      </p:sp>
      <p:sp>
        <p:nvSpPr>
          <p:cNvPr id="30" name="テキスト プレースホルダー 2"/>
          <p:cNvSpPr txBox="1">
            <a:spLocks/>
          </p:cNvSpPr>
          <p:nvPr/>
        </p:nvSpPr>
        <p:spPr>
          <a:xfrm>
            <a:off x="938492" y="4808726"/>
            <a:ext cx="7641623" cy="72008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Fulfilling promises made during sprint planning</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Consistently considering and carrying out actions to improve productivity</a:t>
            </a:r>
          </a:p>
        </p:txBody>
      </p:sp>
      <p:sp>
        <p:nvSpPr>
          <p:cNvPr id="31" name="テキスト プレースホルダー 2"/>
          <p:cNvSpPr txBox="1">
            <a:spLocks/>
          </p:cNvSpPr>
          <p:nvPr/>
        </p:nvSpPr>
        <p:spPr>
          <a:xfrm>
            <a:off x="797668" y="4385062"/>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Job</a:t>
            </a:r>
            <a:endParaRPr lang="ja-JP" altLang="en-US" sz="1600" dirty="0">
              <a:latin typeface="Segoe UI" panose="020B0502040204020203" pitchFamily="34" charset="0"/>
              <a:ea typeface="+mj-ea"/>
              <a:cs typeface="Segoe UI" panose="020B0502040204020203" pitchFamily="34" charset="0"/>
            </a:endParaRPr>
          </a:p>
        </p:txBody>
      </p:sp>
      <p:pic>
        <p:nvPicPr>
          <p:cNvPr id="16"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288687"/>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084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Scrum master</a:t>
            </a:r>
            <a:endParaRPr kumimoji="1" lang="ja-JP" altLang="en-US" dirty="0">
              <a:latin typeface="Segoe UI" panose="020B0502040204020203" pitchFamily="34" charset="0"/>
              <a:cs typeface="Segoe UI" panose="020B0502040204020203" pitchFamily="34" charset="0"/>
            </a:endParaRPr>
          </a:p>
        </p:txBody>
      </p:sp>
      <p:pic>
        <p:nvPicPr>
          <p:cNvPr id="5" name="Picture 2" descr="http://2.bp.blogspot.com/--7P6wnqqhKs/Vf-al_FzDEI/AAAAAAAAyHs/95mdc0mfka8/s800/icon_business_man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564" y="2703567"/>
            <a:ext cx="2448272" cy="24525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プレースホルダー 2"/>
          <p:cNvSpPr txBox="1">
            <a:spLocks/>
          </p:cNvSpPr>
          <p:nvPr/>
        </p:nvSpPr>
        <p:spPr>
          <a:xfrm>
            <a:off x="926313" y="3132584"/>
            <a:ext cx="5832475"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dirty="0">
                <a:latin typeface="Segoe UI" panose="020B0502040204020203" pitchFamily="34" charset="0"/>
                <a:ea typeface="+mj-ea"/>
                <a:cs typeface="Segoe UI" panose="020B0502040204020203" pitchFamily="34" charset="0"/>
              </a:rPr>
              <a:t>Responsible for understanding and formation of scrums</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Supports the product owner</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Supports the development team</a:t>
            </a:r>
          </a:p>
        </p:txBody>
      </p:sp>
      <p:sp>
        <p:nvSpPr>
          <p:cNvPr id="6" name="テキスト プレースホルダー 2"/>
          <p:cNvSpPr txBox="1">
            <a:spLocks/>
          </p:cNvSpPr>
          <p:nvPr/>
        </p:nvSpPr>
        <p:spPr>
          <a:xfrm>
            <a:off x="926313" y="4512756"/>
            <a:ext cx="6093959" cy="1152128"/>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cs typeface="Segoe UI" panose="020B0502040204020203" pitchFamily="34" charset="0"/>
              </a:rPr>
              <a:t>Explains scrums in a way that can be understood</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Considers effective ways to manage product backlog</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Facilitates events (as necessary)</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Eliminates factors that impede the development team’s progress</a:t>
            </a:r>
          </a:p>
        </p:txBody>
      </p:sp>
      <p:sp>
        <p:nvSpPr>
          <p:cNvPr id="7" name="テキスト プレースホルダー 2"/>
          <p:cNvSpPr txBox="1">
            <a:spLocks/>
          </p:cNvSpPr>
          <p:nvPr/>
        </p:nvSpPr>
        <p:spPr>
          <a:xfrm>
            <a:off x="926313" y="1628800"/>
            <a:ext cx="2781591" cy="147186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Servant leadership</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Teaching</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Facilitation</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Coaching</a:t>
            </a:r>
          </a:p>
        </p:txBody>
      </p:sp>
      <p:sp>
        <p:nvSpPr>
          <p:cNvPr id="8" name="テキスト プレースホルダー 2"/>
          <p:cNvSpPr txBox="1">
            <a:spLocks/>
          </p:cNvSpPr>
          <p:nvPr/>
        </p:nvSpPr>
        <p:spPr>
          <a:xfrm>
            <a:off x="770916" y="1246423"/>
            <a:ext cx="2576947"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Required skills</a:t>
            </a:r>
            <a:endParaRPr lang="ja-JP" altLang="en-US" sz="1600" dirty="0">
              <a:latin typeface="Segoe UI" panose="020B0502040204020203" pitchFamily="34" charset="0"/>
              <a:ea typeface="+mj-ea"/>
              <a:cs typeface="Segoe UI" panose="020B0502040204020203" pitchFamily="34" charset="0"/>
            </a:endParaRPr>
          </a:p>
        </p:txBody>
      </p:sp>
      <p:sp>
        <p:nvSpPr>
          <p:cNvPr id="9" name="テキスト プレースホルダー 2"/>
          <p:cNvSpPr txBox="1">
            <a:spLocks/>
          </p:cNvSpPr>
          <p:nvPr/>
        </p:nvSpPr>
        <p:spPr>
          <a:xfrm>
            <a:off x="785489" y="2780928"/>
            <a:ext cx="1512168"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Role</a:t>
            </a:r>
            <a:endParaRPr lang="ja-JP" altLang="en-US" sz="1600" dirty="0">
              <a:latin typeface="Segoe UI" panose="020B0502040204020203" pitchFamily="34" charset="0"/>
              <a:ea typeface="+mj-ea"/>
              <a:cs typeface="Segoe UI" panose="020B0502040204020203" pitchFamily="34" charset="0"/>
            </a:endParaRPr>
          </a:p>
        </p:txBody>
      </p:sp>
      <p:sp>
        <p:nvSpPr>
          <p:cNvPr id="10" name="テキスト プレースホルダー 2"/>
          <p:cNvSpPr txBox="1">
            <a:spLocks/>
          </p:cNvSpPr>
          <p:nvPr/>
        </p:nvSpPr>
        <p:spPr>
          <a:xfrm>
            <a:off x="785489" y="4077072"/>
            <a:ext cx="878172" cy="423664"/>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dirty="0">
                <a:latin typeface="Segoe UI" panose="020B0502040204020203" pitchFamily="34" charset="0"/>
                <a:ea typeface="+mj-ea"/>
                <a:cs typeface="Segoe UI" panose="020B0502040204020203" pitchFamily="34" charset="0"/>
              </a:rPr>
              <a:t>Job</a:t>
            </a:r>
            <a:endParaRPr lang="ja-JP" altLang="en-US" sz="1600" dirty="0">
              <a:latin typeface="Segoe UI" panose="020B0502040204020203" pitchFamily="34" charset="0"/>
              <a:ea typeface="+mj-ea"/>
              <a:cs typeface="Segoe UI" panose="020B0502040204020203" pitchFamily="34" charset="0"/>
            </a:endParaRPr>
          </a:p>
        </p:txBody>
      </p:sp>
      <p:sp>
        <p:nvSpPr>
          <p:cNvPr id="11" name="テキスト プレースホルダー 2"/>
          <p:cNvSpPr txBox="1">
            <a:spLocks/>
          </p:cNvSpPr>
          <p:nvPr/>
        </p:nvSpPr>
        <p:spPr>
          <a:xfrm>
            <a:off x="3851920" y="1670087"/>
            <a:ext cx="4521164" cy="1008112"/>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Understanding of processes other than Scrum</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Understanding of group psychology</a:t>
            </a:r>
          </a:p>
          <a:p>
            <a:pPr marL="285750" indent="-285750">
              <a:buFont typeface="Arial" panose="020B0604020202020204" pitchFamily="34" charset="0"/>
              <a:buChar char="•"/>
            </a:pPr>
            <a:r>
              <a:rPr lang="en-US" altLang="ja-JP" sz="1400" b="0" dirty="0">
                <a:latin typeface="Segoe UI" panose="020B0502040204020203" pitchFamily="34" charset="0"/>
                <a:ea typeface="+mj-ea"/>
                <a:cs typeface="Segoe UI" panose="020B0502040204020203" pitchFamily="34" charset="0"/>
              </a:rPr>
              <a:t>Expressing facts (figures) </a:t>
            </a:r>
          </a:p>
        </p:txBody>
      </p:sp>
    </p:spTree>
    <p:extLst>
      <p:ext uri="{BB962C8B-B14F-4D97-AF65-F5344CB8AC3E}">
        <p14:creationId xmlns:p14="http://schemas.microsoft.com/office/powerpoint/2010/main" val="198749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Changes in business environments </a:t>
            </a:r>
            <a:endParaRPr kumimoji="1" lang="ja-JP" altLang="en-US" dirty="0">
              <a:latin typeface="Segoe UI" panose="020B0502040204020203" pitchFamily="34" charset="0"/>
              <a:cs typeface="Segoe UI" panose="020B0502040204020203" pitchFamily="34" charset="0"/>
            </a:endParaRPr>
          </a:p>
        </p:txBody>
      </p:sp>
      <p:sp>
        <p:nvSpPr>
          <p:cNvPr id="2" name="テキスト ボックス 1"/>
          <p:cNvSpPr txBox="1"/>
          <p:nvPr/>
        </p:nvSpPr>
        <p:spPr>
          <a:xfrm>
            <a:off x="395536" y="1340768"/>
            <a:ext cx="8640960" cy="1200329"/>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In the age when anything released would sell, the structure was simple: it was a matter of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how much can be invested and how much can be made.</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A few bugs were not an issue, as the product would still sell.</a:t>
            </a:r>
          </a:p>
          <a:p>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テキスト ボックス 5"/>
          <p:cNvSpPr txBox="1"/>
          <p:nvPr/>
        </p:nvSpPr>
        <p:spPr>
          <a:xfrm>
            <a:off x="971600" y="4629332"/>
            <a:ext cx="7831393" cy="1200329"/>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We are now dealing with an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uncertain market</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where we cannot be sure what will sell. No matter how much we invest, we cannot be sure that we will get a return on that investment. Business models are becoming increasingly short-lived.</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 name="角丸四角形 12"/>
          <p:cNvSpPr/>
          <p:nvPr/>
        </p:nvSpPr>
        <p:spPr>
          <a:xfrm>
            <a:off x="672481" y="3644099"/>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latin typeface="Segoe UI" panose="020B0502040204020203" pitchFamily="34" charset="0"/>
                <a:cs typeface="Segoe UI" panose="020B0502040204020203" pitchFamily="34" charset="0"/>
              </a:rPr>
              <a:t>Competed on</a:t>
            </a:r>
            <a:r>
              <a:rPr lang="ja-JP" altLang="en-US" b="1" dirty="0">
                <a:solidFill>
                  <a:schemeClr val="bg1"/>
                </a:solidFill>
                <a:latin typeface="Segoe UI" panose="020B0502040204020203" pitchFamily="34" charset="0"/>
                <a:cs typeface="Segoe UI" panose="020B0502040204020203" pitchFamily="34" charset="0"/>
              </a:rPr>
              <a:t>　</a:t>
            </a:r>
            <a:r>
              <a:rPr lang="en-US" altLang="ja-JP" b="1" dirty="0">
                <a:solidFill>
                  <a:schemeClr val="bg1"/>
                </a:solidFill>
                <a:latin typeface="Segoe UI" panose="020B0502040204020203" pitchFamily="34" charset="0"/>
                <a:cs typeface="Segoe UI" panose="020B0502040204020203" pitchFamily="34" charset="0"/>
              </a:rPr>
              <a:t>price</a:t>
            </a:r>
          </a:p>
        </p:txBody>
      </p:sp>
      <p:sp>
        <p:nvSpPr>
          <p:cNvPr id="14" name="角丸四角形 13"/>
          <p:cNvSpPr/>
          <p:nvPr/>
        </p:nvSpPr>
        <p:spPr>
          <a:xfrm>
            <a:off x="5857057" y="3644099"/>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latin typeface="Segoe UI" panose="020B0502040204020203" pitchFamily="34" charset="0"/>
                <a:cs typeface="Segoe UI" panose="020B0502040204020203" pitchFamily="34" charset="0"/>
              </a:rPr>
              <a:t>Competing on</a:t>
            </a:r>
            <a:r>
              <a:rPr lang="ja-JP" altLang="en-US" b="1" dirty="0">
                <a:solidFill>
                  <a:schemeClr val="bg1"/>
                </a:solidFill>
                <a:latin typeface="Segoe UI" panose="020B0502040204020203" pitchFamily="34" charset="0"/>
                <a:cs typeface="Segoe UI" panose="020B0502040204020203" pitchFamily="34" charset="0"/>
              </a:rPr>
              <a:t>　</a:t>
            </a:r>
            <a:r>
              <a:rPr lang="en-US" altLang="ja-JP" b="1" dirty="0">
                <a:solidFill>
                  <a:schemeClr val="bg1"/>
                </a:solidFill>
                <a:latin typeface="Segoe UI" panose="020B0502040204020203" pitchFamily="34" charset="0"/>
                <a:cs typeface="Segoe UI" panose="020B0502040204020203" pitchFamily="34" charset="0"/>
              </a:rPr>
              <a:t>added value</a:t>
            </a:r>
          </a:p>
        </p:txBody>
      </p:sp>
      <p:sp>
        <p:nvSpPr>
          <p:cNvPr id="15" name="角丸四角形 14"/>
          <p:cNvSpPr/>
          <p:nvPr/>
        </p:nvSpPr>
        <p:spPr>
          <a:xfrm>
            <a:off x="672481" y="2541101"/>
            <a:ext cx="2315343" cy="818339"/>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latin typeface="Segoe UI" panose="020B0502040204020203" pitchFamily="34" charset="0"/>
                <a:cs typeface="Segoe UI" panose="020B0502040204020203" pitchFamily="34" charset="0"/>
              </a:rPr>
              <a:t>Predictable</a:t>
            </a:r>
            <a:endParaRPr lang="ja-JP" altLang="en-US" b="1" dirty="0">
              <a:solidFill>
                <a:schemeClr val="bg1"/>
              </a:solidFill>
              <a:latin typeface="Segoe UI" panose="020B0502040204020203" pitchFamily="34" charset="0"/>
              <a:cs typeface="Segoe UI" panose="020B0502040204020203" pitchFamily="34" charset="0"/>
            </a:endParaRPr>
          </a:p>
        </p:txBody>
      </p:sp>
      <p:sp>
        <p:nvSpPr>
          <p:cNvPr id="16" name="角丸四角形 15"/>
          <p:cNvSpPr/>
          <p:nvPr/>
        </p:nvSpPr>
        <p:spPr>
          <a:xfrm>
            <a:off x="5857057" y="2541100"/>
            <a:ext cx="2315343" cy="818339"/>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b="1" dirty="0">
                <a:solidFill>
                  <a:schemeClr val="bg1"/>
                </a:solidFill>
                <a:latin typeface="Segoe UI" panose="020B0502040204020203" pitchFamily="34" charset="0"/>
                <a:cs typeface="Segoe UI" panose="020B0502040204020203" pitchFamily="34" charset="0"/>
              </a:rPr>
              <a:t>Difficult to predict</a:t>
            </a:r>
            <a:endParaRPr lang="ja-JP" altLang="en-US" b="1" dirty="0">
              <a:solidFill>
                <a:schemeClr val="bg1"/>
              </a:solidFill>
              <a:latin typeface="Segoe UI" panose="020B0502040204020203" pitchFamily="34" charset="0"/>
              <a:cs typeface="Segoe UI" panose="020B0502040204020203" pitchFamily="34" charset="0"/>
            </a:endParaRPr>
          </a:p>
        </p:txBody>
      </p:sp>
      <p:sp>
        <p:nvSpPr>
          <p:cNvPr id="4" name="右矢印 3"/>
          <p:cNvSpPr/>
          <p:nvPr/>
        </p:nvSpPr>
        <p:spPr>
          <a:xfrm>
            <a:off x="3275856" y="3079096"/>
            <a:ext cx="2376264" cy="95898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1" name="テキスト ボックス 10"/>
          <p:cNvSpPr txBox="1"/>
          <p:nvPr/>
        </p:nvSpPr>
        <p:spPr>
          <a:xfrm>
            <a:off x="-108520" y="5959250"/>
            <a:ext cx="9145016" cy="461665"/>
          </a:xfrm>
          <a:prstGeom prst="rect">
            <a:avLst/>
          </a:prstGeom>
          <a:noFill/>
        </p:spPr>
        <p:txBody>
          <a:bodyPr wrap="square" rtlCol="0">
            <a:spAutoFit/>
          </a:bodyPr>
          <a:lstStyle/>
          <a:p>
            <a:pPr algn="ctr"/>
            <a:r>
              <a:rPr lang="en-US" altLang="ja-JP" sz="2400" b="1" dirty="0">
                <a:solidFill>
                  <a:schemeClr val="tx1">
                    <a:lumMod val="75000"/>
                    <a:lumOff val="25000"/>
                  </a:schemeClr>
                </a:solidFill>
                <a:latin typeface="Segoe UI" panose="020B0502040204020203" pitchFamily="34" charset="0"/>
                <a:cs typeface="Segoe UI" panose="020B0502040204020203" pitchFamily="34" charset="0"/>
              </a:rPr>
              <a:t>We need to </a:t>
            </a:r>
            <a:r>
              <a:rPr lang="en-US" altLang="ja-JP" sz="2400" b="1" dirty="0">
                <a:solidFill>
                  <a:srgbClr val="D74C77"/>
                </a:solidFill>
                <a:latin typeface="Segoe UI" panose="020B0502040204020203" pitchFamily="34" charset="0"/>
                <a:cs typeface="Segoe UI" panose="020B0502040204020203" pitchFamily="34" charset="0"/>
              </a:rPr>
              <a:t>keep up with rapid changes</a:t>
            </a:r>
            <a:r>
              <a:rPr lang="en-US" altLang="ja-JP" sz="2400" b="1" dirty="0">
                <a:solidFill>
                  <a:schemeClr val="accent2">
                    <a:lumMod val="60000"/>
                    <a:lumOff val="40000"/>
                  </a:schemeClr>
                </a:solidFill>
                <a:latin typeface="Segoe UI" panose="020B0502040204020203" pitchFamily="34" charset="0"/>
                <a:cs typeface="Segoe UI" panose="020B0502040204020203" pitchFamily="34" charset="0"/>
              </a:rPr>
              <a:t> </a:t>
            </a:r>
            <a:r>
              <a:rPr lang="en-US" altLang="ja-JP" sz="2400" b="1" dirty="0">
                <a:solidFill>
                  <a:schemeClr val="tx1">
                    <a:lumMod val="75000"/>
                    <a:lumOff val="25000"/>
                  </a:schemeClr>
                </a:solidFill>
                <a:latin typeface="Segoe UI" panose="020B0502040204020203" pitchFamily="34" charset="0"/>
                <a:cs typeface="Segoe UI" panose="020B0502040204020203" pitchFamily="34" charset="0"/>
              </a:rPr>
              <a:t>in the market.</a:t>
            </a:r>
            <a:endParaRPr kumimoji="1" lang="ja-JP" altLang="en-US" sz="24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52996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20961"/>
            <a:ext cx="8444407" cy="360040"/>
          </a:xfrm>
        </p:spPr>
        <p:txBody>
          <a:bodyPr/>
          <a:lstStyle/>
          <a:p>
            <a:r>
              <a:rPr lang="en-US" altLang="ja-JP" dirty="0">
                <a:latin typeface="Segoe UI" panose="020B0502040204020203" pitchFamily="34" charset="0"/>
                <a:cs typeface="Segoe UI" panose="020B0502040204020203" pitchFamily="34" charset="0"/>
              </a:rPr>
              <a:t>Scrum team anti-pattern: </a:t>
            </a:r>
          </a:p>
          <a:p>
            <a:r>
              <a:rPr lang="en-US" altLang="ja-JP" dirty="0">
                <a:latin typeface="Segoe UI" panose="020B0502040204020203" pitchFamily="34" charset="0"/>
                <a:cs typeface="Segoe UI" panose="020B0502040204020203" pitchFamily="34" charset="0"/>
              </a:rPr>
              <a:t>Scrum master in multiple roles</a:t>
            </a:r>
            <a:endParaRPr kumimoji="1" lang="ja-JP" altLang="en-US" dirty="0">
              <a:latin typeface="Segoe UI" panose="020B0502040204020203" pitchFamily="34" charset="0"/>
              <a:cs typeface="Segoe UI" panose="020B0502040204020203" pitchFamily="34" charset="0"/>
            </a:endParaRPr>
          </a:p>
        </p:txBody>
      </p:sp>
      <p:sp>
        <p:nvSpPr>
          <p:cNvPr id="92" name="テキスト ボックス 91"/>
          <p:cNvSpPr txBox="1"/>
          <p:nvPr/>
        </p:nvSpPr>
        <p:spPr>
          <a:xfrm>
            <a:off x="827584" y="3789040"/>
            <a:ext cx="8136904" cy="1815882"/>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As a scrum master, sometimes this individual is strict with the development </a:t>
            </a:r>
            <a:r>
              <a:rPr lang="en-US" altLang="ja-JP" sz="1400" dirty="0" err="1">
                <a:solidFill>
                  <a:schemeClr val="tx1">
                    <a:lumMod val="75000"/>
                    <a:lumOff val="25000"/>
                  </a:schemeClr>
                </a:solidFill>
                <a:latin typeface="Segoe UI" panose="020B0502040204020203" pitchFamily="34" charset="0"/>
                <a:cs typeface="Segoe UI" panose="020B0502040204020203" pitchFamily="34" charset="0"/>
              </a:rPr>
              <a:t>team.But</a:t>
            </a: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 in many cases, the rest of the team is unsure of whether the remarks as a scrum master or member of the development team. </a:t>
            </a:r>
          </a:p>
          <a:p>
            <a:endParaRPr lang="en-US" altLang="ja-JP" sz="105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This is particularly problematic in cases where the scrum master has worked as a team leader for conventional development projects, which often results in the individual gaining outstanding technical skills. In cases like this, the individual has to balance their role as a scrum master with work such as architectural judgments, design and develop, which places a large burden on them. </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7" name="テキスト ボックス 96"/>
          <p:cNvSpPr txBox="1"/>
          <p:nvPr/>
        </p:nvSpPr>
        <p:spPr>
          <a:xfrm>
            <a:off x="467544" y="5448612"/>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Solution</a:t>
            </a:r>
            <a:endParaRPr kumimoji="1" lang="ja-JP" altLang="en-US" sz="14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9" name="テキスト ボックス 98"/>
          <p:cNvSpPr txBox="1"/>
          <p:nvPr/>
        </p:nvSpPr>
        <p:spPr>
          <a:xfrm>
            <a:off x="827584" y="5705640"/>
            <a:ext cx="7992888" cy="1169551"/>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If the individual is an experienced scrum master, they should train other members of the team so that they can act as scrum masters or develop technical skills that can be relied on, and then step down from the role of scrum master.</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If the individual is inexperienced, they should choose a scrum master from the development team and focus on development in their own work.</a:t>
            </a:r>
          </a:p>
        </p:txBody>
      </p:sp>
      <p:sp>
        <p:nvSpPr>
          <p:cNvPr id="100" name="テキスト ボックス 99"/>
          <p:cNvSpPr txBox="1"/>
          <p:nvPr/>
        </p:nvSpPr>
        <p:spPr>
          <a:xfrm>
            <a:off x="414225" y="3501008"/>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Issues</a:t>
            </a:r>
            <a:endParaRPr kumimoji="1" lang="ja-JP" altLang="en-US" sz="14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23" name="図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2307" y="1411926"/>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テキスト ボックス 30"/>
          <p:cNvSpPr txBox="1"/>
          <p:nvPr/>
        </p:nvSpPr>
        <p:spPr>
          <a:xfrm>
            <a:off x="4290611" y="2264778"/>
            <a:ext cx="2657653"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2" name="テキスト ボックス 31"/>
          <p:cNvSpPr txBox="1"/>
          <p:nvPr/>
        </p:nvSpPr>
        <p:spPr>
          <a:xfrm>
            <a:off x="414225" y="2134577"/>
            <a:ext cx="235494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33" name="直線矢印コネクタ 32"/>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5"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950" y="2771984"/>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直線矢印コネクタ 35"/>
          <p:cNvCxnSpPr>
            <a:cxnSpLocks/>
            <a:stCxn id="35" idx="0"/>
            <a:endCxn id="31" idx="2"/>
          </p:cNvCxnSpPr>
          <p:nvPr/>
        </p:nvCxnSpPr>
        <p:spPr>
          <a:xfrm flipV="1">
            <a:off x="5619438" y="2541777"/>
            <a:ext cx="0" cy="23020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7" name="テキスト ボックス 36"/>
          <p:cNvSpPr txBox="1"/>
          <p:nvPr/>
        </p:nvSpPr>
        <p:spPr>
          <a:xfrm>
            <a:off x="3491880" y="3521920"/>
            <a:ext cx="4009802"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 and member of development team</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42" name="直線矢印コネクタ 41"/>
          <p:cNvCxnSpPr>
            <a:stCxn id="35" idx="0"/>
          </p:cNvCxnSpPr>
          <p:nvPr/>
        </p:nvCxnSpPr>
        <p:spPr>
          <a:xfrm flipH="1" flipV="1">
            <a:off x="1956308" y="1862715"/>
            <a:ext cx="3663130" cy="90926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38"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78585"/>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853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40328"/>
            <a:ext cx="8444407" cy="360040"/>
          </a:xfrm>
        </p:spPr>
        <p:txBody>
          <a:bodyPr/>
          <a:lstStyle/>
          <a:p>
            <a:r>
              <a:rPr lang="en-US" altLang="ja-JP" dirty="0">
                <a:latin typeface="Segoe UI" panose="020B0502040204020203" pitchFamily="34" charset="0"/>
                <a:cs typeface="Segoe UI" panose="020B0502040204020203" pitchFamily="34" charset="0"/>
              </a:rPr>
              <a:t>Scrum team anti-pattern: </a:t>
            </a:r>
          </a:p>
          <a:p>
            <a:r>
              <a:rPr lang="en-US" altLang="ja-JP" dirty="0">
                <a:latin typeface="Segoe UI" panose="020B0502040204020203" pitchFamily="34" charset="0"/>
                <a:cs typeface="Segoe UI" panose="020B0502040204020203" pitchFamily="34" charset="0"/>
              </a:rPr>
              <a:t>PO committee</a:t>
            </a:r>
            <a:endParaRPr kumimoji="1" lang="ja-JP" altLang="en-US" dirty="0">
              <a:latin typeface="Segoe UI" panose="020B0502040204020203" pitchFamily="34" charset="0"/>
              <a:cs typeface="Segoe UI" panose="020B0502040204020203" pitchFamily="34" charset="0"/>
            </a:endParaRPr>
          </a:p>
        </p:txBody>
      </p:sp>
      <p:pic>
        <p:nvPicPr>
          <p:cNvPr id="79" name="図 7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7605" y="1198657"/>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テキスト ボックス 86"/>
          <p:cNvSpPr txBox="1"/>
          <p:nvPr/>
        </p:nvSpPr>
        <p:spPr>
          <a:xfrm>
            <a:off x="4760585" y="2264778"/>
            <a:ext cx="2259687"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88" name="テキスト ボックス 87"/>
          <p:cNvSpPr txBox="1"/>
          <p:nvPr/>
        </p:nvSpPr>
        <p:spPr>
          <a:xfrm>
            <a:off x="200835" y="2240436"/>
            <a:ext cx="235494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 committee</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89" name="直線矢印コネクタ 88"/>
          <p:cNvCxnSpPr/>
          <p:nvPr/>
        </p:nvCxnSpPr>
        <p:spPr>
          <a:xfrm>
            <a:off x="2051720" y="1660619"/>
            <a:ext cx="258331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0" name="直線矢印コネクタ 89"/>
          <p:cNvCxnSpPr/>
          <p:nvPr/>
        </p:nvCxnSpPr>
        <p:spPr>
          <a:xfrm flipH="1">
            <a:off x="1956308" y="1806352"/>
            <a:ext cx="270350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2" name="テキスト ボックス 91"/>
          <p:cNvSpPr txBox="1"/>
          <p:nvPr/>
        </p:nvSpPr>
        <p:spPr>
          <a:xfrm>
            <a:off x="827584" y="3903439"/>
            <a:ext cx="8316416" cy="954107"/>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As there are multiple product owners, they will not agree on everything, which will confuse the development team.</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Clashes may occur in the product owner committee, which will delay judgments.</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The development team will not know who to contact with questions about specifications. </a:t>
            </a:r>
          </a:p>
        </p:txBody>
      </p:sp>
      <p:pic>
        <p:nvPicPr>
          <p:cNvPr id="93"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721" y="2474073"/>
            <a:ext cx="752976" cy="754299"/>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線矢印コネクタ 94"/>
          <p:cNvCxnSpPr>
            <a:stCxn id="93" idx="0"/>
          </p:cNvCxnSpPr>
          <p:nvPr/>
        </p:nvCxnSpPr>
        <p:spPr>
          <a:xfrm flipV="1">
            <a:off x="3353209" y="2063527"/>
            <a:ext cx="1370789" cy="41054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6" name="テキスト ボックス 95"/>
          <p:cNvSpPr txBox="1"/>
          <p:nvPr/>
        </p:nvSpPr>
        <p:spPr>
          <a:xfrm>
            <a:off x="2073744" y="3224009"/>
            <a:ext cx="2657653"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7" name="テキスト ボックス 96"/>
          <p:cNvSpPr txBox="1"/>
          <p:nvPr/>
        </p:nvSpPr>
        <p:spPr>
          <a:xfrm>
            <a:off x="467544" y="4919164"/>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Solution</a:t>
            </a:r>
            <a:endParaRPr kumimoji="1" lang="ja-JP" altLang="en-US" sz="14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99" name="テキスト ボックス 98"/>
          <p:cNvSpPr txBox="1"/>
          <p:nvPr/>
        </p:nvSpPr>
        <p:spPr>
          <a:xfrm>
            <a:off x="827584" y="5197381"/>
            <a:ext cx="8316416" cy="523220"/>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While there can be a committee, there needs to be only one product owner making decisions.</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The scrum master should block work requests from parties other than the product owner. </a:t>
            </a: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643"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266" y="1188089"/>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6710"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図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5626" y="1514798"/>
            <a:ext cx="684076" cy="6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線矢印コネクタ 32"/>
          <p:cNvCxnSpPr>
            <a:stCxn id="93" idx="0"/>
          </p:cNvCxnSpPr>
          <p:nvPr/>
        </p:nvCxnSpPr>
        <p:spPr>
          <a:xfrm flipH="1" flipV="1">
            <a:off x="1889703" y="1996853"/>
            <a:ext cx="1463506" cy="47722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416244" y="3584049"/>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Issues</a:t>
            </a:r>
            <a:endParaRPr kumimoji="1" lang="ja-JP" altLang="en-US" sz="14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pic>
        <p:nvPicPr>
          <p:cNvPr id="27" name="Picture 4" descr="æãç¹ãã§è¼ªã«ãªãä¼ç¤¾å¡ã®ã¤ã©ã¹ã"/>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052736"/>
            <a:ext cx="1270295" cy="127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384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241941"/>
            <a:ext cx="8444407" cy="360040"/>
          </a:xfrm>
        </p:spPr>
        <p:txBody>
          <a:bodyPr/>
          <a:lstStyle/>
          <a:p>
            <a:r>
              <a:rPr lang="en-US" altLang="ja-JP" dirty="0">
                <a:latin typeface="Segoe UI" panose="020B0502040204020203" pitchFamily="34" charset="0"/>
                <a:cs typeface="Segoe UI" panose="020B0502040204020203" pitchFamily="34" charset="0"/>
              </a:rPr>
              <a:t>Scrum team anti-pattern: </a:t>
            </a:r>
          </a:p>
          <a:p>
            <a:r>
              <a:rPr lang="en-US" altLang="ja-JP" dirty="0">
                <a:latin typeface="Segoe UI" panose="020B0502040204020203" pitchFamily="34" charset="0"/>
                <a:cs typeface="Segoe UI" panose="020B0502040204020203" pitchFamily="34" charset="0"/>
              </a:rPr>
              <a:t>Stakeholders who want to be too involved</a:t>
            </a:r>
            <a:endParaRPr kumimoji="1" lang="ja-JP" altLang="en-US" dirty="0">
              <a:latin typeface="Segoe UI" panose="020B0502040204020203" pitchFamily="34" charset="0"/>
              <a:cs typeface="Segoe UI" panose="020B0502040204020203" pitchFamily="34" charset="0"/>
            </a:endParaRPr>
          </a:p>
        </p:txBody>
      </p:sp>
      <p:sp>
        <p:nvSpPr>
          <p:cNvPr id="92" name="テキスト ボックス 91"/>
          <p:cNvSpPr txBox="1"/>
          <p:nvPr/>
        </p:nvSpPr>
        <p:spPr>
          <a:xfrm>
            <a:off x="971600" y="3153742"/>
            <a:ext cx="7920880" cy="1815882"/>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If stakeholders get actively involved, they will give the development team advice and information, but this will not be consistent with what the product owner says. They will also directly ask the development team to do work such as investigation work that will be applied to the product backlog.</a:t>
            </a:r>
          </a:p>
          <a:p>
            <a:endPar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This will lead to an increasing amount of work and information that the product owner is not aware of, leading to decreases in the velocity of the product and causing tasks that should be prioritized to be put off.</a:t>
            </a:r>
          </a:p>
        </p:txBody>
      </p:sp>
      <p:sp>
        <p:nvSpPr>
          <p:cNvPr id="97" name="テキスト ボックス 96"/>
          <p:cNvSpPr txBox="1"/>
          <p:nvPr/>
        </p:nvSpPr>
        <p:spPr>
          <a:xfrm>
            <a:off x="611559" y="4981237"/>
            <a:ext cx="1146677"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Solution</a:t>
            </a:r>
            <a:endParaRPr kumimoji="1" lang="ja-JP" altLang="en-US" sz="14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99" name="テキスト ボックス 98"/>
          <p:cNvSpPr txBox="1"/>
          <p:nvPr/>
        </p:nvSpPr>
        <p:spPr>
          <a:xfrm>
            <a:off x="951062" y="5298886"/>
            <a:ext cx="7797402" cy="954107"/>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The scrum master should block direct requests from stakeholders and give explanations that ensure that the product owner’s decisions are heard. </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The product owner should collect information from stakeholders and provide them with explanations.</a:t>
            </a:r>
          </a:p>
        </p:txBody>
      </p:sp>
      <p:sp>
        <p:nvSpPr>
          <p:cNvPr id="36" name="テキスト ボックス 35"/>
          <p:cNvSpPr txBox="1"/>
          <p:nvPr/>
        </p:nvSpPr>
        <p:spPr>
          <a:xfrm>
            <a:off x="560260" y="2834352"/>
            <a:ext cx="1080120"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Issue</a:t>
            </a:r>
            <a:endParaRPr kumimoji="1" lang="ja-JP" altLang="en-US" sz="14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48" name="テキスト ボックス 47"/>
          <p:cNvSpPr txBox="1"/>
          <p:nvPr/>
        </p:nvSpPr>
        <p:spPr>
          <a:xfrm>
            <a:off x="4005163" y="2340713"/>
            <a:ext cx="2221763"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1" name="テキスト ボックス 50"/>
          <p:cNvSpPr txBox="1"/>
          <p:nvPr/>
        </p:nvSpPr>
        <p:spPr>
          <a:xfrm>
            <a:off x="1100320" y="2349012"/>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Stakeholders</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66" name="直線矢印コネクタ 65"/>
          <p:cNvCxnSpPr/>
          <p:nvPr/>
        </p:nvCxnSpPr>
        <p:spPr>
          <a:xfrm flipH="1">
            <a:off x="2429566" y="1592754"/>
            <a:ext cx="1396252"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68"/>
          <p:cNvCxnSpPr/>
          <p:nvPr/>
        </p:nvCxnSpPr>
        <p:spPr>
          <a:xfrm>
            <a:off x="2482449" y="1772816"/>
            <a:ext cx="1343369"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pic>
        <p:nvPicPr>
          <p:cNvPr id="23" name="Picture 4" descr="æãç¹ãã§è¼ªã«ãªãä¼ç¤¾å¡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892" y="1090525"/>
            <a:ext cx="1270295" cy="127029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グループ化 23"/>
          <p:cNvGrpSpPr/>
          <p:nvPr/>
        </p:nvGrpSpPr>
        <p:grpSpPr>
          <a:xfrm>
            <a:off x="1137705" y="1152519"/>
            <a:ext cx="1333500" cy="1208301"/>
            <a:chOff x="0" y="0"/>
            <a:chExt cx="2447925" cy="2562225"/>
          </a:xfrm>
        </p:grpSpPr>
        <p:pic>
          <p:nvPicPr>
            <p:cNvPr id="25" name="図 24"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5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6" name="図 25"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0"/>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7" name="図 26"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8" name="図 27" descr="ç·æ§ä¼ç¤¾å¡ã®é¡ã®ã¢ã¤ã³ã³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228725"/>
              <a:ext cx="1333500" cy="1333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30145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three items produced by Scrum</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8458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284167" cy="340910"/>
          </a:xfrm>
        </p:spPr>
        <p:txBody>
          <a:bodyPr/>
          <a:lstStyle/>
          <a:p>
            <a:r>
              <a:rPr lang="en-US" altLang="ja-JP" dirty="0">
                <a:latin typeface="Segoe UI" panose="020B0502040204020203" pitchFamily="34" charset="0"/>
                <a:cs typeface="Segoe UI" panose="020B0502040204020203" pitchFamily="34" charset="0"/>
              </a:rPr>
              <a:t>The three items produced by Scrum</a:t>
            </a:r>
            <a:endParaRPr kumimoji="1" lang="ja-JP" altLang="en-US" b="1" dirty="0">
              <a:latin typeface="Segoe UI" panose="020B0502040204020203" pitchFamily="34" charset="0"/>
              <a:cs typeface="Segoe UI" panose="020B0502040204020203" pitchFamily="34" charset="0"/>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Sprint(1-4weeks)</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Sprint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Definition of “done”</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Fault list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backlog refinement (</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5</a:t>
            </a:r>
            <a:r>
              <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rPr>
              <a:t>～</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10%)</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Inspection</a:t>
            </a:r>
            <a:endPar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endParaRP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Adaptation</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a:t>
            </a:r>
          </a:p>
          <a:p>
            <a:pPr algn="ctr"/>
            <a:r>
              <a:rPr lang="en-US" altLang="ja-JP" sz="1000" b="1" dirty="0">
                <a:latin typeface="Segoe UI" panose="020B0502040204020203" pitchFamily="34" charset="0"/>
                <a:cs typeface="Segoe UI" panose="020B0502040204020203" pitchFamily="34" charset="0"/>
              </a:rPr>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review</a:t>
            </a:r>
            <a:endParaRPr kumimoji="1" lang="ja-JP" altLang="en-US" sz="1000" b="1" dirty="0">
              <a:latin typeface="Segoe UI" panose="020B0502040204020203" pitchFamily="34" charset="0"/>
              <a:cs typeface="Segoe UI" panose="020B0502040204020203" pitchFamily="34" charset="0"/>
            </a:endParaRPr>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Product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Deliverable product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Cancellation of sprint</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978868F3-D199-4DE2-B4F7-16A141F34BB7}"/>
              </a:ext>
            </a:extLst>
          </p:cNvPr>
          <p:cNvSpPr/>
          <p:nvPr/>
        </p:nvSpPr>
        <p:spPr>
          <a:xfrm>
            <a:off x="704515" y="5441489"/>
            <a:ext cx="1621352" cy="675384"/>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5" name="角丸四角形 118">
            <a:extLst>
              <a:ext uri="{FF2B5EF4-FFF2-40B4-BE49-F238E27FC236}">
                <a16:creationId xmlns:a16="http://schemas.microsoft.com/office/drawing/2014/main" id="{627ED121-1B35-4F0F-8F48-B456191DA9F0}"/>
              </a:ext>
            </a:extLst>
          </p:cNvPr>
          <p:cNvSpPr/>
          <p:nvPr/>
        </p:nvSpPr>
        <p:spPr>
          <a:xfrm>
            <a:off x="659149" y="2840222"/>
            <a:ext cx="1124777" cy="106872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6" name="角丸四角形 104">
            <a:extLst>
              <a:ext uri="{FF2B5EF4-FFF2-40B4-BE49-F238E27FC236}">
                <a16:creationId xmlns:a16="http://schemas.microsoft.com/office/drawing/2014/main" id="{614E9697-092D-4FE4-958E-CB4CECA7E2B8}"/>
              </a:ext>
            </a:extLst>
          </p:cNvPr>
          <p:cNvSpPr/>
          <p:nvPr/>
        </p:nvSpPr>
        <p:spPr>
          <a:xfrm>
            <a:off x="3773385" y="2964946"/>
            <a:ext cx="1864656" cy="605098"/>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70656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Product backlog</a:t>
            </a:r>
            <a:endParaRPr kumimoji="1" lang="ja-JP" altLang="en-US" dirty="0">
              <a:latin typeface="Segoe UI" panose="020B0502040204020203" pitchFamily="34" charset="0"/>
              <a:cs typeface="Segoe UI" panose="020B0502040204020203" pitchFamily="34" charset="0"/>
            </a:endParaRPr>
          </a:p>
        </p:txBody>
      </p:sp>
      <p:graphicFrame>
        <p:nvGraphicFramePr>
          <p:cNvPr id="5" name="表 4"/>
          <p:cNvGraphicFramePr>
            <a:graphicFrameLocks noGrp="1"/>
          </p:cNvGraphicFramePr>
          <p:nvPr>
            <p:extLst>
              <p:ext uri="{D42A27DB-BD31-4B8C-83A1-F6EECF244321}">
                <p14:modId xmlns:p14="http://schemas.microsoft.com/office/powerpoint/2010/main" val="2875538458"/>
              </p:ext>
            </p:extLst>
          </p:nvPr>
        </p:nvGraphicFramePr>
        <p:xfrm>
          <a:off x="2627793" y="4561924"/>
          <a:ext cx="5924119" cy="2151607"/>
        </p:xfrm>
        <a:graphic>
          <a:graphicData uri="http://schemas.openxmlformats.org/drawingml/2006/table">
            <a:tbl>
              <a:tblPr firstRow="1" bandRow="1">
                <a:tableStyleId>{00A15C55-8517-42AA-B614-E9B94910E393}</a:tableStyleId>
              </a:tblPr>
              <a:tblGrid>
                <a:gridCol w="1138290">
                  <a:extLst>
                    <a:ext uri="{9D8B030D-6E8A-4147-A177-3AD203B41FA5}">
                      <a16:colId xmlns:a16="http://schemas.microsoft.com/office/drawing/2014/main" val="20000"/>
                    </a:ext>
                  </a:extLst>
                </a:gridCol>
                <a:gridCol w="3758245">
                  <a:extLst>
                    <a:ext uri="{9D8B030D-6E8A-4147-A177-3AD203B41FA5}">
                      <a16:colId xmlns:a16="http://schemas.microsoft.com/office/drawing/2014/main" val="20001"/>
                    </a:ext>
                  </a:extLst>
                </a:gridCol>
                <a:gridCol w="1027584">
                  <a:extLst>
                    <a:ext uri="{9D8B030D-6E8A-4147-A177-3AD203B41FA5}">
                      <a16:colId xmlns:a16="http://schemas.microsoft.com/office/drawing/2014/main" val="20002"/>
                    </a:ext>
                  </a:extLst>
                </a:gridCol>
              </a:tblGrid>
              <a:tr h="335474">
                <a:tc>
                  <a:txBody>
                    <a:bodyPr/>
                    <a:lstStyle/>
                    <a:p>
                      <a:r>
                        <a:rPr kumimoji="1" lang="en-US" altLang="ja-JP" sz="1400" dirty="0"/>
                        <a:t>Priority</a:t>
                      </a:r>
                      <a:endParaRPr kumimoji="1" lang="ja-JP" altLang="en-US" sz="1400" dirty="0"/>
                    </a:p>
                  </a:txBody>
                  <a:tcPr/>
                </a:tc>
                <a:tc>
                  <a:txBody>
                    <a:bodyPr/>
                    <a:lstStyle/>
                    <a:p>
                      <a:r>
                        <a:rPr kumimoji="1" lang="en-US" altLang="ja-JP" sz="1400" dirty="0"/>
                        <a:t>Story</a:t>
                      </a:r>
                      <a:endParaRPr kumimoji="1" lang="ja-JP" altLang="en-US" sz="1400" dirty="0"/>
                    </a:p>
                  </a:txBody>
                  <a:tcPr/>
                </a:tc>
                <a:tc>
                  <a:txBody>
                    <a:bodyPr/>
                    <a:lstStyle/>
                    <a:p>
                      <a:r>
                        <a:rPr kumimoji="1" lang="en-US" altLang="ja-JP" sz="1100" dirty="0"/>
                        <a:t>Estimate</a:t>
                      </a:r>
                      <a:endParaRPr kumimoji="1" lang="ja-JP" altLang="en-US" sz="1400" dirty="0"/>
                    </a:p>
                  </a:txBody>
                  <a:tcPr/>
                </a:tc>
                <a:extLst>
                  <a:ext uri="{0D108BD9-81ED-4DB2-BD59-A6C34878D82A}">
                    <a16:rowId xmlns:a16="http://schemas.microsoft.com/office/drawing/2014/main" val="10000"/>
                  </a:ext>
                </a:extLst>
              </a:tr>
              <a:tr h="335474">
                <a:tc>
                  <a:txBody>
                    <a:bodyPr/>
                    <a:lstStyle/>
                    <a:p>
                      <a:r>
                        <a:rPr kumimoji="1" lang="en-US" altLang="ja-JP" sz="1400" dirty="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a:t>
                      </a:r>
                    </a:p>
                  </a:txBody>
                  <a:tcPr/>
                </a:tc>
                <a:extLst>
                  <a:ext uri="{0D108BD9-81ED-4DB2-BD59-A6C34878D82A}">
                    <a16:rowId xmlns:a16="http://schemas.microsoft.com/office/drawing/2014/main" val="10001"/>
                  </a:ext>
                </a:extLst>
              </a:tr>
              <a:tr h="364784">
                <a:tc>
                  <a:txBody>
                    <a:bodyPr/>
                    <a:lstStyle/>
                    <a:p>
                      <a:r>
                        <a:rPr kumimoji="1" lang="en-US" altLang="ja-JP" sz="1400" dirty="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Make YY referenceable in list form as B. </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35474">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Improve performance of process C</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5</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444927">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r h="335474">
                <a:tc>
                  <a:txBody>
                    <a:bodyPr/>
                    <a:lstStyle/>
                    <a:p>
                      <a:r>
                        <a:rPr kumimoji="1" lang="en-US" altLang="ja-JP" sz="1400" dirty="0">
                          <a:solidFill>
                            <a:schemeClr val="tx1">
                              <a:lumMod val="75000"/>
                              <a:lumOff val="25000"/>
                            </a:schemeClr>
                          </a:solidFill>
                        </a:rPr>
                        <a:t>100</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Create report as D</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8</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
        <p:nvSpPr>
          <p:cNvPr id="6" name="テキスト ボックス 5"/>
          <p:cNvSpPr txBox="1"/>
          <p:nvPr/>
        </p:nvSpPr>
        <p:spPr>
          <a:xfrm>
            <a:off x="592088" y="1118347"/>
            <a:ext cx="8551909" cy="2862322"/>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 list of everything required for the product, </a:t>
            </a:r>
            <a:r>
              <a:rPr lang="en-US" altLang="ja-JP" sz="1600" b="1" dirty="0">
                <a:solidFill>
                  <a:srgbClr val="D74C77"/>
                </a:solidFill>
                <a:latin typeface="Segoe UI" panose="020B0502040204020203" pitchFamily="34" charset="0"/>
                <a:ea typeface="+mj-ea"/>
                <a:cs typeface="Segoe UI" panose="020B0502040204020203" pitchFamily="34" charset="0"/>
              </a:rPr>
              <a:t>in order of priority</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The only source of information on changes that need to be made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in the project.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Each element in the product backlog is called a product backlog item (PBI).</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product backlog is constantly changing according to factors such as the business requirements, market situation and technical changes.</a:t>
            </a:r>
          </a:p>
          <a:p>
            <a:endParaRPr lang="en-US" altLang="ja-JP" sz="10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process of making changes to the details, estimates and order of the PBIs is called </a:t>
            </a:r>
            <a:r>
              <a:rPr lang="en-US" altLang="ja-JP" sz="1600" b="1" dirty="0">
                <a:solidFill>
                  <a:srgbClr val="D74C77"/>
                </a:solidFill>
                <a:latin typeface="Segoe UI" panose="020B0502040204020203" pitchFamily="34" charset="0"/>
                <a:ea typeface="+mj-ea"/>
                <a:cs typeface="Segoe UI" panose="020B0502040204020203" pitchFamily="34" charset="0"/>
              </a:rPr>
              <a:t>product backlog refinement.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timing of refinements is decided by the scrum team.</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Backlog refinement tends to account for 10% or less of the development team’s work.</a:t>
            </a:r>
          </a:p>
          <a:p>
            <a:endParaRPr lang="en-US" altLang="ja-JP" sz="10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Estimates are </a:t>
            </a:r>
            <a:r>
              <a:rPr lang="en-US" altLang="ja-JP" sz="1600" b="1" dirty="0">
                <a:solidFill>
                  <a:srgbClr val="D74C77"/>
                </a:solidFill>
                <a:latin typeface="Segoe UI" panose="020B0502040204020203" pitchFamily="34" charset="0"/>
                <a:ea typeface="+mj-ea"/>
                <a:cs typeface="Segoe UI" panose="020B0502040204020203" pitchFamily="34" charset="0"/>
              </a:rPr>
              <a:t>relative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The values can be a Fibonacci sequence, S/M/L or anything that works.</a:t>
            </a:r>
          </a:p>
        </p:txBody>
      </p:sp>
      <p:cxnSp>
        <p:nvCxnSpPr>
          <p:cNvPr id="8" name="直線矢印コネクタ 7"/>
          <p:cNvCxnSpPr/>
          <p:nvPr/>
        </p:nvCxnSpPr>
        <p:spPr>
          <a:xfrm>
            <a:off x="2476366" y="4660344"/>
            <a:ext cx="0" cy="1865000"/>
          </a:xfrm>
          <a:prstGeom prst="straightConnector1">
            <a:avLst/>
          </a:prstGeom>
          <a:ln>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612271" y="4641277"/>
            <a:ext cx="864095"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Explicit</a:t>
            </a:r>
            <a:endParaRPr kumimoji="1" lang="ja-JP" altLang="en-US" sz="14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 name="テキスト ボックス 9"/>
          <p:cNvSpPr txBox="1"/>
          <p:nvPr/>
        </p:nvSpPr>
        <p:spPr>
          <a:xfrm>
            <a:off x="460144" y="6172512"/>
            <a:ext cx="2016222" cy="307777"/>
          </a:xfrm>
          <a:prstGeom prst="rect">
            <a:avLst/>
          </a:prstGeom>
          <a:noFill/>
        </p:spPr>
        <p:txBody>
          <a:bodyPr wrap="square" rtlCol="0">
            <a:spAutoFit/>
          </a:bodyPr>
          <a:lstStyle/>
          <a:p>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Uncertain and vague</a:t>
            </a:r>
            <a:endParaRPr kumimoji="1" lang="ja-JP" altLang="en-US" sz="14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角丸四角形吹き出し 11"/>
          <p:cNvSpPr/>
          <p:nvPr/>
        </p:nvSpPr>
        <p:spPr>
          <a:xfrm>
            <a:off x="244119" y="4949054"/>
            <a:ext cx="1800200" cy="958490"/>
          </a:xfrm>
          <a:prstGeom prst="wedgeRoundRectCallout">
            <a:avLst>
              <a:gd name="adj1" fmla="val 67646"/>
              <a:gd name="adj2" fmla="val 28349"/>
              <a:gd name="adj3" fmla="val 16667"/>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Clarify through refinement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2122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itpro.nikkeibp.co.jp/article/COLUMN/20131001/508039/zu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1385756"/>
            <a:ext cx="7052645" cy="458422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Cone of uncertainty</a:t>
            </a:r>
            <a:endParaRPr kumimoji="1" lang="ja-JP" altLang="en-US" dirty="0">
              <a:latin typeface="Segoe UI" panose="020B0502040204020203" pitchFamily="34" charset="0"/>
              <a:cs typeface="Segoe UI" panose="020B0502040204020203" pitchFamily="34" charset="0"/>
            </a:endParaRPr>
          </a:p>
        </p:txBody>
      </p:sp>
      <p:sp>
        <p:nvSpPr>
          <p:cNvPr id="4" name="正方形/長方形 3"/>
          <p:cNvSpPr/>
          <p:nvPr/>
        </p:nvSpPr>
        <p:spPr>
          <a:xfrm>
            <a:off x="792088" y="5969976"/>
            <a:ext cx="4572000" cy="246221"/>
          </a:xfrm>
          <a:prstGeom prst="rect">
            <a:avLst/>
          </a:prstGeom>
        </p:spPr>
        <p:txBody>
          <a:bodyPr>
            <a:spAutoFit/>
          </a:bodyPr>
          <a:lstStyle/>
          <a:p>
            <a:r>
              <a:rPr lang="en-US" altLang="ja-JP" sz="1000" dirty="0">
                <a:solidFill>
                  <a:schemeClr val="accent5"/>
                </a:solidFill>
                <a:latin typeface="Segoe UI" panose="020B0502040204020203" pitchFamily="34" charset="0"/>
                <a:ea typeface="+mj-ea"/>
                <a:cs typeface="Segoe UI" panose="020B0502040204020203" pitchFamily="34" charset="0"/>
              </a:rPr>
              <a:t>http://itpro.nikkeibp.co.jp/article/COLUMN/20131001/508039/</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sp>
        <p:nvSpPr>
          <p:cNvPr id="3" name="テキスト ボックス 2"/>
          <p:cNvSpPr txBox="1"/>
          <p:nvPr/>
        </p:nvSpPr>
        <p:spPr>
          <a:xfrm>
            <a:off x="827584" y="1165005"/>
            <a:ext cx="7704856" cy="338554"/>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This expresses the transition of variance in estimates as the project progresses. </a:t>
            </a:r>
            <a:endParaRPr kumimoji="1"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角丸四角形 4"/>
          <p:cNvSpPr/>
          <p:nvPr/>
        </p:nvSpPr>
        <p:spPr>
          <a:xfrm>
            <a:off x="683568" y="1916832"/>
            <a:ext cx="792088" cy="3240360"/>
          </a:xfrm>
          <a:prstGeom prst="roundRect">
            <a:avLst/>
          </a:prstGeom>
          <a:noFill/>
          <a:ln w="25400">
            <a:solidFill>
              <a:schemeClr val="accent2"/>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 name="テキスト ボックス 5"/>
          <p:cNvSpPr txBox="1"/>
          <p:nvPr/>
        </p:nvSpPr>
        <p:spPr>
          <a:xfrm>
            <a:off x="1547664" y="1988840"/>
            <a:ext cx="5112568" cy="523220"/>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At the beginning, the maximum estimate is 16 times the </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minimum.</a:t>
            </a:r>
          </a:p>
        </p:txBody>
      </p:sp>
      <p:sp>
        <p:nvSpPr>
          <p:cNvPr id="8" name="テキスト ボックス 7"/>
          <p:cNvSpPr txBox="1"/>
          <p:nvPr/>
        </p:nvSpPr>
        <p:spPr>
          <a:xfrm>
            <a:off x="2267744" y="4275300"/>
            <a:ext cx="4499484" cy="830997"/>
          </a:xfrm>
          <a:prstGeom prst="rect">
            <a:avLst/>
          </a:prstGeom>
          <a:noFill/>
        </p:spPr>
        <p:txBody>
          <a:bodyPr wrap="square" rtlCol="0">
            <a:spAutoFit/>
          </a:bodyPr>
          <a:lstStyle/>
          <a:p>
            <a:pPr marL="285750" indent="-285750">
              <a:buFont typeface="Arial" panose="020B0604020202020204" pitchFamily="34" charset="0"/>
              <a:buChar char="•"/>
            </a:pP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Uncertainty decreases with each sprint</a:t>
            </a:r>
          </a:p>
          <a:p>
            <a:pPr marL="285750" indent="-285750">
              <a:buFont typeface="Arial" panose="020B0604020202020204" pitchFamily="34" charset="0"/>
              <a:buChar char="•"/>
            </a:pP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If a mistake occurs, simply make adjustments early</a:t>
            </a:r>
            <a:endParaRPr kumimoji="1" lang="en-US" altLang="ja-JP" sz="16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7" name="図 6">
            <a:extLst>
              <a:ext uri="{FF2B5EF4-FFF2-40B4-BE49-F238E27FC236}">
                <a16:creationId xmlns:a16="http://schemas.microsoft.com/office/drawing/2014/main" id="{2391F849-75B7-40F6-B7D9-E9289DBF0DAC}"/>
              </a:ext>
            </a:extLst>
          </p:cNvPr>
          <p:cNvPicPr>
            <a:picLocks noChangeAspect="1"/>
          </p:cNvPicPr>
          <p:nvPr/>
        </p:nvPicPr>
        <p:blipFill>
          <a:blip r:embed="rId4"/>
          <a:stretch>
            <a:fillRect/>
          </a:stretch>
        </p:blipFill>
        <p:spPr>
          <a:xfrm>
            <a:off x="986791" y="5283801"/>
            <a:ext cx="5806904" cy="739061"/>
          </a:xfrm>
          <a:prstGeom prst="rect">
            <a:avLst/>
          </a:prstGeom>
        </p:spPr>
      </p:pic>
      <p:sp>
        <p:nvSpPr>
          <p:cNvPr id="9" name="正方形/長方形 8">
            <a:extLst>
              <a:ext uri="{FF2B5EF4-FFF2-40B4-BE49-F238E27FC236}">
                <a16:creationId xmlns:a16="http://schemas.microsoft.com/office/drawing/2014/main" id="{AEDDD92D-1B0D-4B45-A00D-D01EE5498ED4}"/>
              </a:ext>
            </a:extLst>
          </p:cNvPr>
          <p:cNvSpPr/>
          <p:nvPr/>
        </p:nvSpPr>
        <p:spPr>
          <a:xfrm>
            <a:off x="827584" y="1516084"/>
            <a:ext cx="1296144" cy="3478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chemeClr val="tx1"/>
                </a:solidFill>
                <a:latin typeface="Segoe UI" panose="020B0502040204020203" pitchFamily="34" charset="0"/>
                <a:cs typeface="Segoe UI" panose="020B0502040204020203" pitchFamily="34" charset="0"/>
              </a:rPr>
              <a:t>Project schedule</a:t>
            </a:r>
            <a:endParaRPr kumimoji="1" lang="ja-JP" altLang="en-US"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2522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a:xfrm>
            <a:off x="592089" y="624968"/>
            <a:ext cx="6932239" cy="360040"/>
          </a:xfrm>
        </p:spPr>
        <p:txBody>
          <a:bodyPr/>
          <a:lstStyle/>
          <a:p>
            <a:r>
              <a:rPr lang="en-US" altLang="ja-JP" dirty="0">
                <a:latin typeface="Segoe UI" panose="020B0502040204020203" pitchFamily="34" charset="0"/>
                <a:cs typeface="Segoe UI" panose="020B0502040204020203" pitchFamily="34" charset="0"/>
              </a:rPr>
              <a:t>Confirmation of progress toward goal</a:t>
            </a:r>
            <a:endParaRPr kumimoji="1" lang="ja-JP" altLang="en-US" dirty="0">
              <a:latin typeface="Segoe UI" panose="020B0502040204020203" pitchFamily="34" charset="0"/>
              <a:cs typeface="Segoe UI" panose="020B0502040204020203" pitchFamily="34" charset="0"/>
            </a:endParaRPr>
          </a:p>
        </p:txBody>
      </p:sp>
      <p:graphicFrame>
        <p:nvGraphicFramePr>
          <p:cNvPr id="51" name="グラフ 50"/>
          <p:cNvGraphicFramePr/>
          <p:nvPr>
            <p:extLst>
              <p:ext uri="{D42A27DB-BD31-4B8C-83A1-F6EECF244321}">
                <p14:modId xmlns:p14="http://schemas.microsoft.com/office/powerpoint/2010/main" val="2416988831"/>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181474"/>
            <a:ext cx="7848872" cy="1815882"/>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Resources such as a release burndown chart can be used to track progress and confirm that the desired content will be released at the desired time. Confirming this during sprint reviews makes it possible to provide the product owner with materials for scope adjustment.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If you know the number of points required for release and the timing that is required, it is possible to tell whether a delay is occurring from one sprint.</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pic>
        <p:nvPicPr>
          <p:cNvPr id="53"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5589240"/>
            <a:ext cx="735546" cy="74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60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Sprint backlogs</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8" y="1130766"/>
            <a:ext cx="8372399" cy="2800767"/>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Sprint backlogs are plans used to ensure that the product backlog items selected for a sprint can be submitted as deliverable products. </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They are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lists of the work that the development team must do to achieve the sprint goals.</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They are written in the level of detail that is needed, and may be changed during the sprint.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Only the development team can change the sprint backlog. </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Estimates indicate the </a:t>
            </a:r>
            <a:r>
              <a:rPr lang="en-US" altLang="ja-JP" sz="1600" b="1" dirty="0">
                <a:solidFill>
                  <a:srgbClr val="D74C77"/>
                </a:solidFill>
                <a:latin typeface="Segoe UI" panose="020B0502040204020203" pitchFamily="34" charset="0"/>
                <a:ea typeface="+mj-ea"/>
                <a:cs typeface="Segoe UI" panose="020B0502040204020203" pitchFamily="34" charset="0"/>
              </a:rPr>
              <a:t>ideal time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Tasks should be broken into small units, as this enables more accurate estimation.</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 maximum, tasks should be small enough to be completed within the time allocated for development work in one day.</a:t>
            </a:r>
          </a:p>
        </p:txBody>
      </p:sp>
      <p:graphicFrame>
        <p:nvGraphicFramePr>
          <p:cNvPr id="2" name="表 1"/>
          <p:cNvGraphicFramePr>
            <a:graphicFrameLocks noGrp="1"/>
          </p:cNvGraphicFramePr>
          <p:nvPr>
            <p:extLst>
              <p:ext uri="{D42A27DB-BD31-4B8C-83A1-F6EECF244321}">
                <p14:modId xmlns:p14="http://schemas.microsoft.com/office/powerpoint/2010/main" val="480226068"/>
              </p:ext>
            </p:extLst>
          </p:nvPr>
        </p:nvGraphicFramePr>
        <p:xfrm>
          <a:off x="467544" y="4425417"/>
          <a:ext cx="8208913" cy="2251439"/>
        </p:xfrm>
        <a:graphic>
          <a:graphicData uri="http://schemas.openxmlformats.org/drawingml/2006/table">
            <a:tbl>
              <a:tblPr firstRow="1" bandRow="1">
                <a:tableStyleId>{00A15C55-8517-42AA-B614-E9B94910E393}</a:tableStyleId>
              </a:tblPr>
              <a:tblGrid>
                <a:gridCol w="3426329">
                  <a:extLst>
                    <a:ext uri="{9D8B030D-6E8A-4147-A177-3AD203B41FA5}">
                      <a16:colId xmlns:a16="http://schemas.microsoft.com/office/drawing/2014/main" val="20000"/>
                    </a:ext>
                  </a:extLst>
                </a:gridCol>
                <a:gridCol w="3846479">
                  <a:extLst>
                    <a:ext uri="{9D8B030D-6E8A-4147-A177-3AD203B41FA5}">
                      <a16:colId xmlns:a16="http://schemas.microsoft.com/office/drawing/2014/main" val="20001"/>
                    </a:ext>
                  </a:extLst>
                </a:gridCol>
                <a:gridCol w="936105">
                  <a:extLst>
                    <a:ext uri="{9D8B030D-6E8A-4147-A177-3AD203B41FA5}">
                      <a16:colId xmlns:a16="http://schemas.microsoft.com/office/drawing/2014/main" val="20002"/>
                    </a:ext>
                  </a:extLst>
                </a:gridCol>
              </a:tblGrid>
              <a:tr h="370840">
                <a:tc>
                  <a:txBody>
                    <a:bodyPr/>
                    <a:lstStyle/>
                    <a:p>
                      <a:r>
                        <a:rPr kumimoji="1" lang="en-US" altLang="ja-JP" sz="1400" dirty="0"/>
                        <a:t>Story</a:t>
                      </a:r>
                      <a:endParaRPr kumimoji="1" lang="ja-JP" altLang="en-US" sz="1400" dirty="0"/>
                    </a:p>
                  </a:txBody>
                  <a:tcPr/>
                </a:tc>
                <a:tc>
                  <a:txBody>
                    <a:bodyPr/>
                    <a:lstStyle/>
                    <a:p>
                      <a:r>
                        <a:rPr kumimoji="1" lang="en-US" altLang="ja-JP" sz="1400" dirty="0"/>
                        <a:t>Task</a:t>
                      </a:r>
                      <a:endParaRPr kumimoji="1" lang="ja-JP" altLang="en-US" sz="1400" dirty="0"/>
                    </a:p>
                  </a:txBody>
                  <a:tcPr/>
                </a:tc>
                <a:tc>
                  <a:txBody>
                    <a:bodyPr/>
                    <a:lstStyle/>
                    <a:p>
                      <a:r>
                        <a:rPr kumimoji="1" lang="en-US" altLang="ja-JP" sz="1400" dirty="0"/>
                        <a:t>Estimate</a:t>
                      </a:r>
                      <a:endParaRPr kumimoji="1" lang="ja-JP" altLang="en-US" sz="1400"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UI coding</a:t>
                      </a:r>
                    </a:p>
                  </a:txBody>
                  <a:tcPr/>
                </a:tc>
                <a:tc>
                  <a:txBody>
                    <a:bodyPr/>
                    <a:lstStyle/>
                    <a:p>
                      <a:r>
                        <a:rPr kumimoji="1" lang="en-US" altLang="ja-JP" sz="1400" dirty="0">
                          <a:solidFill>
                            <a:schemeClr val="tx1">
                              <a:lumMod val="75000"/>
                              <a:lumOff val="25000"/>
                            </a:schemeClr>
                          </a:solidFill>
                        </a:rPr>
                        <a:t>3.0h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Data model design, changes, entity creation</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Action coding</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39723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Make YY referenceable in list form as B.</a:t>
                      </a:r>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UI coding</a:t>
                      </a:r>
                    </a:p>
                  </a:txBody>
                  <a:tcPr/>
                </a:tc>
                <a:tc>
                  <a:txBody>
                    <a:bodyPr/>
                    <a:lstStyle/>
                    <a:p>
                      <a:r>
                        <a:rPr kumimoji="1" lang="en-US" altLang="ja-JP" sz="1400" dirty="0">
                          <a:solidFill>
                            <a:schemeClr val="tx1">
                              <a:lumMod val="75000"/>
                              <a:lumOff val="25000"/>
                            </a:schemeClr>
                          </a:solidFill>
                        </a:rPr>
                        <a:t>4.0h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endParaRPr kumimoji="1" lang="ja-JP" altLang="en-US" sz="1400" dirty="0">
                        <a:solidFill>
                          <a:schemeClr val="tx1">
                            <a:lumMod val="75000"/>
                            <a:lumOff val="2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lumMod val="75000"/>
                              <a:lumOff val="25000"/>
                            </a:schemeClr>
                          </a:solidFill>
                        </a:rPr>
                        <a:t>Action coding</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2.0h</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00338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a:xfrm>
            <a:off x="592089" y="624968"/>
            <a:ext cx="6644207" cy="360040"/>
          </a:xfrm>
        </p:spPr>
        <p:txBody>
          <a:bodyPr/>
          <a:lstStyle/>
          <a:p>
            <a:r>
              <a:rPr lang="en-US" altLang="ja-JP" dirty="0">
                <a:latin typeface="Segoe UI" panose="020B0502040204020203" pitchFamily="34" charset="0"/>
                <a:cs typeface="Segoe UI" panose="020B0502040204020203" pitchFamily="34" charset="0"/>
              </a:rPr>
              <a:t>Confirmation of progress of sprints</a:t>
            </a:r>
            <a:endParaRPr kumimoji="1" lang="ja-JP" altLang="en-US" dirty="0">
              <a:latin typeface="Segoe UI" panose="020B0502040204020203" pitchFamily="34" charset="0"/>
              <a:cs typeface="Segoe UI" panose="020B0502040204020203" pitchFamily="34" charset="0"/>
            </a:endParaRPr>
          </a:p>
        </p:txBody>
      </p:sp>
      <p:graphicFrame>
        <p:nvGraphicFramePr>
          <p:cNvPr id="51" name="グラフ 50"/>
          <p:cNvGraphicFramePr/>
          <p:nvPr>
            <p:extLst>
              <p:ext uri="{D42A27DB-BD31-4B8C-83A1-F6EECF244321}">
                <p14:modId xmlns:p14="http://schemas.microsoft.com/office/powerpoint/2010/main" val="775046771"/>
              </p:ext>
            </p:extLst>
          </p:nvPr>
        </p:nvGraphicFramePr>
        <p:xfrm>
          <a:off x="467544" y="2708920"/>
          <a:ext cx="7992888" cy="3582144"/>
        </p:xfrm>
        <a:graphic>
          <a:graphicData uri="http://schemas.openxmlformats.org/drawingml/2006/chart">
            <c:chart xmlns:c="http://schemas.openxmlformats.org/drawingml/2006/chart" xmlns:r="http://schemas.openxmlformats.org/officeDocument/2006/relationships" r:id="rId2"/>
          </a:graphicData>
        </a:graphic>
      </p:graphicFrame>
      <p:sp>
        <p:nvSpPr>
          <p:cNvPr id="52" name="テキスト ボックス 51"/>
          <p:cNvSpPr txBox="1"/>
          <p:nvPr/>
        </p:nvSpPr>
        <p:spPr>
          <a:xfrm>
            <a:off x="592089" y="1340768"/>
            <a:ext cx="7848872" cy="584775"/>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work remaining in the sprint backlog is tracked to confirm progress.</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burndown chart is often used to check progress in daily scrums.</a:t>
            </a:r>
          </a:p>
        </p:txBody>
      </p:sp>
    </p:spTree>
    <p:extLst>
      <p:ext uri="{BB962C8B-B14F-4D97-AF65-F5344CB8AC3E}">
        <p14:creationId xmlns:p14="http://schemas.microsoft.com/office/powerpoint/2010/main" val="252210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Definition of Scrum</a:t>
            </a:r>
            <a:endParaRPr kumimoji="1" lang="ja-JP" altLang="en-US" sz="2400" b="1"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9" y="1340768"/>
            <a:ext cx="7848872" cy="1200329"/>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Scrum is a framework within which people can </a:t>
            </a:r>
            <a:r>
              <a:rPr lang="en-US" altLang="ja-JP" b="1" dirty="0">
                <a:solidFill>
                  <a:srgbClr val="D74C77"/>
                </a:solidFill>
                <a:latin typeface="Segoe UI" panose="020B0502040204020203" pitchFamily="34" charset="0"/>
                <a:cs typeface="Segoe UI" panose="020B0502040204020203" pitchFamily="34" charset="0"/>
              </a:rPr>
              <a:t>address complex adaptive problems, while productively and creatively delivering products of the highest possible value.</a:t>
            </a:r>
            <a:endParaRPr lang="ja-JP" altLang="en-US" b="1" dirty="0">
              <a:solidFill>
                <a:srgbClr val="D74C77"/>
              </a:solidFill>
              <a:latin typeface="Segoe UI" panose="020B0502040204020203" pitchFamily="34" charset="0"/>
              <a:cs typeface="Segoe UI" panose="020B0502040204020203" pitchFamily="34" charset="0"/>
            </a:endParaRPr>
          </a:p>
          <a:p>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テキスト ボックス 4"/>
          <p:cNvSpPr txBox="1"/>
          <p:nvPr/>
        </p:nvSpPr>
        <p:spPr>
          <a:xfrm>
            <a:off x="827584" y="3480973"/>
            <a:ext cx="2088232" cy="1477328"/>
          </a:xfrm>
          <a:prstGeom prst="rect">
            <a:avLst/>
          </a:prstGeom>
          <a:noFill/>
          <a:ln w="25400">
            <a:noFill/>
            <a:prstDash val="dash"/>
          </a:ln>
        </p:spPr>
        <p:txBody>
          <a:bodyPr wrap="square" rtlCol="0">
            <a:spAutoFit/>
          </a:bodyPr>
          <a:lstStyle/>
          <a:p>
            <a:pPr marL="285750" indent="-285750">
              <a:buFont typeface="Wingdings" panose="05000000000000000000" pitchFamily="2" charset="2"/>
              <a:buChar char="ü"/>
            </a:pPr>
            <a:r>
              <a:rPr lang="en-US" altLang="ja-JP" dirty="0">
                <a:solidFill>
                  <a:schemeClr val="tx1">
                    <a:lumMod val="75000"/>
                    <a:lumOff val="25000"/>
                  </a:schemeClr>
                </a:solidFill>
                <a:latin typeface="Segoe UI" panose="020B0502040204020203" pitchFamily="34" charset="0"/>
                <a:cs typeface="Segoe UI" panose="020B0502040204020203" pitchFamily="34" charset="0"/>
              </a:rPr>
              <a:t>Lightweight</a:t>
            </a:r>
          </a:p>
          <a:p>
            <a:pPr marL="285750" indent="-285750">
              <a:buFont typeface="Wingdings" panose="05000000000000000000" pitchFamily="2" charset="2"/>
              <a:buChar char="ü"/>
            </a:pPr>
            <a:r>
              <a:rPr lang="en-US" altLang="ja-JP" dirty="0">
                <a:solidFill>
                  <a:schemeClr val="tx1">
                    <a:lumMod val="75000"/>
                    <a:lumOff val="25000"/>
                  </a:schemeClr>
                </a:solidFill>
                <a:latin typeface="Segoe UI" panose="020B0502040204020203" pitchFamily="34" charset="0"/>
                <a:cs typeface="Segoe UI" panose="020B0502040204020203" pitchFamily="34" charset="0"/>
              </a:rPr>
              <a:t>Easy to understand</a:t>
            </a:r>
          </a:p>
          <a:p>
            <a:pPr marL="285750" indent="-285750">
              <a:buFont typeface="Wingdings" panose="05000000000000000000" pitchFamily="2" charset="2"/>
              <a:buChar char="ü"/>
            </a:pPr>
            <a:r>
              <a:rPr lang="en-US" altLang="ja-JP" dirty="0">
                <a:solidFill>
                  <a:schemeClr val="tx1">
                    <a:lumMod val="75000"/>
                    <a:lumOff val="25000"/>
                  </a:schemeClr>
                </a:solidFill>
                <a:latin typeface="Segoe UI" panose="020B0502040204020203" pitchFamily="34" charset="0"/>
                <a:cs typeface="Segoe UI" panose="020B0502040204020203" pitchFamily="34" charset="0"/>
              </a:rPr>
              <a:t>Difficult to master</a:t>
            </a:r>
          </a:p>
        </p:txBody>
      </p:sp>
      <p:sp>
        <p:nvSpPr>
          <p:cNvPr id="6" name="テキスト ボックス 5"/>
          <p:cNvSpPr txBox="1"/>
          <p:nvPr/>
        </p:nvSpPr>
        <p:spPr>
          <a:xfrm>
            <a:off x="592089" y="2790409"/>
            <a:ext cx="1786185" cy="369332"/>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Characteristics</a:t>
            </a:r>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右矢印 6"/>
          <p:cNvSpPr/>
          <p:nvPr/>
        </p:nvSpPr>
        <p:spPr>
          <a:xfrm>
            <a:off x="2611041" y="3614123"/>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 name="テキスト ボックス 7"/>
          <p:cNvSpPr txBox="1"/>
          <p:nvPr/>
        </p:nvSpPr>
        <p:spPr>
          <a:xfrm>
            <a:off x="3995936" y="3438481"/>
            <a:ext cx="4536504"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Only</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 19 </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roles and rules.</a:t>
            </a:r>
          </a:p>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PMBOK V6 has </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49</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 processes.</a:t>
            </a:r>
            <a:endParaRPr lang="ja-JP" altLang="en-US"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9" name="右矢印 8"/>
          <p:cNvSpPr/>
          <p:nvPr/>
        </p:nvSpPr>
        <p:spPr>
          <a:xfrm>
            <a:off x="2611041" y="4518601"/>
            <a:ext cx="1152128" cy="360040"/>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 name="テキスト ボックス 9"/>
          <p:cNvSpPr txBox="1"/>
          <p:nvPr/>
        </p:nvSpPr>
        <p:spPr>
          <a:xfrm>
            <a:off x="3995936" y="4375455"/>
            <a:ext cx="4968552" cy="1200329"/>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is experience-based.</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Team members learn by making judgments based on practical experience and existing knowledge. </a:t>
            </a:r>
            <a:endParaRPr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正方形/長方形 10"/>
          <p:cNvSpPr/>
          <p:nvPr/>
        </p:nvSpPr>
        <p:spPr>
          <a:xfrm>
            <a:off x="899592" y="6237791"/>
            <a:ext cx="6696744" cy="246221"/>
          </a:xfrm>
          <a:prstGeom prst="rect">
            <a:avLst/>
          </a:prstGeom>
        </p:spPr>
        <p:txBody>
          <a:bodyPr wrap="square">
            <a:spAutoFit/>
          </a:bodyPr>
          <a:lstStyle/>
          <a:p>
            <a:r>
              <a:rPr lang="en-US" altLang="ja-JP" sz="1000" dirty="0">
                <a:solidFill>
                  <a:schemeClr val="accent5"/>
                </a:solidFill>
                <a:latin typeface="Segoe UI" panose="020B0502040204020203" pitchFamily="34" charset="0"/>
                <a:ea typeface="+mj-ea"/>
                <a:cs typeface="Segoe UI" panose="020B0502040204020203" pitchFamily="34" charset="0"/>
              </a:rPr>
              <a:t>https://www.scrumguides.org/scrum-guide.html</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sp>
        <p:nvSpPr>
          <p:cNvPr id="12" name="テキスト ボックス 11"/>
          <p:cNvSpPr txBox="1"/>
          <p:nvPr/>
        </p:nvSpPr>
        <p:spPr>
          <a:xfrm>
            <a:off x="827584" y="5815035"/>
            <a:ext cx="7848872" cy="369332"/>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The rules for Scrum can be found in the Scrum Guide at the URL below. </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2351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Deliverable products</a:t>
            </a:r>
            <a:endParaRPr kumimoji="1" lang="ja-JP" altLang="en-US" dirty="0">
              <a:latin typeface="Segoe UI" panose="020B0502040204020203" pitchFamily="34" charset="0"/>
              <a:cs typeface="Segoe UI" panose="020B0502040204020203" pitchFamily="34" charset="0"/>
            </a:endParaRPr>
          </a:p>
        </p:txBody>
      </p:sp>
      <p:sp>
        <p:nvSpPr>
          <p:cNvPr id="6" name="テキスト ボックス 5"/>
          <p:cNvSpPr txBox="1"/>
          <p:nvPr/>
        </p:nvSpPr>
        <p:spPr>
          <a:xfrm>
            <a:off x="592089" y="1340768"/>
            <a:ext cx="7848872" cy="1323439"/>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This term encompasses the products created so far and the product backlog items that have been completed in the current sprint. </a:t>
            </a:r>
          </a:p>
          <a:p>
            <a:r>
              <a:rPr lang="en-US" altLang="ja-JP" sz="1600" b="1" dirty="0">
                <a:solidFill>
                  <a:srgbClr val="D74C77"/>
                </a:solidFill>
                <a:latin typeface="Segoe UI" panose="020B0502040204020203" pitchFamily="34" charset="0"/>
                <a:ea typeface="+mj-ea"/>
                <a:cs typeface="Segoe UI" panose="020B0502040204020203" pitchFamily="34" charset="0"/>
              </a:rPr>
              <a:t>Deliverable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products must be completed by the end of the sprint.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Products that meet the </a:t>
            </a:r>
            <a:r>
              <a:rPr lang="en-US" altLang="ja-JP" sz="1600" b="1" dirty="0">
                <a:solidFill>
                  <a:srgbClr val="D74C77"/>
                </a:solidFill>
                <a:latin typeface="Segoe UI" panose="020B0502040204020203" pitchFamily="34" charset="0"/>
                <a:ea typeface="+mj-ea"/>
                <a:cs typeface="Segoe UI" panose="020B0502040204020203" pitchFamily="34" charset="0"/>
              </a:rPr>
              <a:t>definition of “done”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set by the scrum team are deliverable products.</a:t>
            </a:r>
          </a:p>
        </p:txBody>
      </p:sp>
      <p:grpSp>
        <p:nvGrpSpPr>
          <p:cNvPr id="10" name="グループ化 9"/>
          <p:cNvGrpSpPr/>
          <p:nvPr/>
        </p:nvGrpSpPr>
        <p:grpSpPr>
          <a:xfrm>
            <a:off x="2195736" y="3355251"/>
            <a:ext cx="3947209" cy="2984091"/>
            <a:chOff x="2915816" y="3786138"/>
            <a:chExt cx="3947209" cy="2984091"/>
          </a:xfrm>
        </p:grpSpPr>
        <p:pic>
          <p:nvPicPr>
            <p:cNvPr id="2060" name="Picture 12" descr="白紙のボードを比較している人のイラスト（女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6138"/>
              <a:ext cx="3947209" cy="29840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絞った生クリーム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311" y="4653136"/>
              <a:ext cx="572075" cy="6790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366629"/>
              <a:ext cx="1008112" cy="8619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ケーキのスポンジ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7349" y="5038481"/>
              <a:ext cx="612293" cy="5525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大きな苺のイラス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4653136"/>
              <a:ext cx="479461" cy="47946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テキスト ボックス 10"/>
          <p:cNvSpPr txBox="1"/>
          <p:nvPr/>
        </p:nvSpPr>
        <p:spPr>
          <a:xfrm>
            <a:off x="1814313" y="2944147"/>
            <a:ext cx="5365340"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Parts alone cannot be delivered. </a:t>
            </a:r>
            <a:r>
              <a:rPr lang="en-US" altLang="ja-JP" b="1" dirty="0">
                <a:solidFill>
                  <a:srgbClr val="D74C77"/>
                </a:solidFill>
                <a:latin typeface="Segoe UI" panose="020B0502040204020203" pitchFamily="34" charset="0"/>
                <a:cs typeface="Segoe UI" panose="020B0502040204020203" pitchFamily="34" charset="0"/>
              </a:rPr>
              <a:t>Usable items, no matter how small</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need to be created. </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15541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Transparency of created items</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46071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Definition of “done”</a:t>
            </a:r>
            <a:endParaRPr kumimoji="1" lang="ja-JP" altLang="en-US" dirty="0">
              <a:latin typeface="Segoe UI" panose="020B0502040204020203" pitchFamily="34" charset="0"/>
              <a:cs typeface="Segoe UI" panose="020B0502040204020203" pitchFamily="34" charset="0"/>
            </a:endParaRPr>
          </a:p>
        </p:txBody>
      </p:sp>
      <p:sp>
        <p:nvSpPr>
          <p:cNvPr id="2" name="テキスト ボックス 1"/>
          <p:cNvSpPr txBox="1"/>
          <p:nvPr/>
        </p:nvSpPr>
        <p:spPr>
          <a:xfrm>
            <a:off x="683568" y="1270501"/>
            <a:ext cx="7992888" cy="923330"/>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The definition of “done” indicates the point at which a product is deliverable. This is used to evaluate whether work is completed. </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This needs to be done before releasing products. </a:t>
            </a:r>
          </a:p>
        </p:txBody>
      </p:sp>
      <p:sp>
        <p:nvSpPr>
          <p:cNvPr id="4" name="テキスト ボックス 3"/>
          <p:cNvSpPr txBox="1"/>
          <p:nvPr/>
        </p:nvSpPr>
        <p:spPr>
          <a:xfrm>
            <a:off x="1687168" y="2587773"/>
            <a:ext cx="1584176" cy="369332"/>
          </a:xfrm>
          <a:prstGeom prst="rect">
            <a:avLst/>
          </a:prstGeom>
          <a:noFill/>
        </p:spPr>
        <p:txBody>
          <a:bodyPr wrap="square" rtlCol="0">
            <a:spAutoFit/>
          </a:bodyPr>
          <a:lstStyle/>
          <a:p>
            <a:pPr algn="ctr"/>
            <a:r>
              <a:rPr kumimoji="1" lang="en-US" altLang="ja-JP" b="1" dirty="0">
                <a:solidFill>
                  <a:schemeClr val="tx1">
                    <a:lumMod val="75000"/>
                    <a:lumOff val="25000"/>
                  </a:schemeClr>
                </a:solidFill>
                <a:latin typeface="Segoe UI" panose="020B0502040204020203" pitchFamily="34" charset="0"/>
                <a:cs typeface="Segoe UI" panose="020B0502040204020203" pitchFamily="34" charset="0"/>
              </a:rPr>
              <a:t>Done</a:t>
            </a:r>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テキスト ボックス 5"/>
          <p:cNvSpPr txBox="1"/>
          <p:nvPr/>
        </p:nvSpPr>
        <p:spPr>
          <a:xfrm>
            <a:off x="1273122" y="2957105"/>
            <a:ext cx="2961352" cy="276999"/>
          </a:xfrm>
          <a:prstGeom prst="rect">
            <a:avLst/>
          </a:prstGeom>
          <a:noFill/>
        </p:spPr>
        <p:txBody>
          <a:bodyPr wrap="square" rtlCol="0">
            <a:spAutoFit/>
          </a:bodyPr>
          <a:lstStyle/>
          <a:p>
            <a:pPr algn="ctr"/>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All sprints are completed</a:t>
            </a:r>
          </a:p>
        </p:txBody>
      </p:sp>
      <p:sp>
        <p:nvSpPr>
          <p:cNvPr id="7" name="角丸四角形 6"/>
          <p:cNvSpPr/>
          <p:nvPr/>
        </p:nvSpPr>
        <p:spPr>
          <a:xfrm>
            <a:off x="1403648" y="3313317"/>
            <a:ext cx="2686810" cy="1872208"/>
          </a:xfrm>
          <a:prstGeom prst="round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 name="テキスト ボックス 7"/>
          <p:cNvSpPr txBox="1"/>
          <p:nvPr/>
        </p:nvSpPr>
        <p:spPr>
          <a:xfrm>
            <a:off x="5116572" y="2587773"/>
            <a:ext cx="1584176" cy="369332"/>
          </a:xfrm>
          <a:prstGeom prst="rect">
            <a:avLst/>
          </a:prstGeom>
          <a:noFill/>
        </p:spPr>
        <p:txBody>
          <a:bodyPr wrap="square" rtlCol="0">
            <a:spAutoFit/>
          </a:bodyPr>
          <a:lstStyle/>
          <a:p>
            <a:pPr algn="ctr"/>
            <a:r>
              <a:rPr kumimoji="1" lang="en-US" altLang="ja-JP" b="1" dirty="0">
                <a:solidFill>
                  <a:schemeClr val="tx1">
                    <a:lumMod val="75000"/>
                    <a:lumOff val="25000"/>
                  </a:schemeClr>
                </a:solidFill>
                <a:latin typeface="Segoe UI" panose="020B0502040204020203" pitchFamily="34" charset="0"/>
                <a:cs typeface="Segoe UI" panose="020B0502040204020203" pitchFamily="34" charset="0"/>
              </a:rPr>
              <a:t>Undone</a:t>
            </a:r>
            <a:endParaRPr kumimoji="1" lang="ja-JP" alt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テキスト ボックス 8"/>
          <p:cNvSpPr txBox="1"/>
          <p:nvPr/>
        </p:nvSpPr>
        <p:spPr>
          <a:xfrm>
            <a:off x="4427984" y="2957104"/>
            <a:ext cx="2961352" cy="276999"/>
          </a:xfrm>
          <a:prstGeom prst="rect">
            <a:avLst/>
          </a:prstGeom>
          <a:noFill/>
        </p:spPr>
        <p:txBody>
          <a:bodyPr wrap="square" rtlCol="0">
            <a:spAutoFit/>
          </a:bodyPr>
          <a:lstStyle/>
          <a:p>
            <a:pPr algn="ctr"/>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Not all sprints have been executed</a:t>
            </a:r>
          </a:p>
        </p:txBody>
      </p:sp>
      <p:sp>
        <p:nvSpPr>
          <p:cNvPr id="10" name="角丸四角形 9"/>
          <p:cNvSpPr/>
          <p:nvPr/>
        </p:nvSpPr>
        <p:spPr>
          <a:xfrm>
            <a:off x="4731269" y="3306111"/>
            <a:ext cx="2658067" cy="1879414"/>
          </a:xfrm>
          <a:prstGeom prst="roundRect">
            <a:avLst/>
          </a:prstGeom>
          <a:no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5" name="テキスト ボックス 14"/>
          <p:cNvSpPr txBox="1"/>
          <p:nvPr/>
        </p:nvSpPr>
        <p:spPr>
          <a:xfrm>
            <a:off x="1547664" y="3441071"/>
            <a:ext cx="2686810" cy="1600438"/>
          </a:xfrm>
          <a:prstGeom prst="rect">
            <a:avLst/>
          </a:prstGeom>
          <a:noFill/>
        </p:spPr>
        <p:txBody>
          <a:bodyPr wrap="square" rtlCol="0">
            <a:spAutoFit/>
          </a:bodyPr>
          <a:lstStyle/>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Development</a:t>
            </a:r>
          </a:p>
          <a:p>
            <a:pPr marL="342900" indent="-342900">
              <a:buFont typeface="Arial" panose="020B0604020202020204" pitchFamily="34" charset="0"/>
              <a:buChar char="•"/>
            </a:pPr>
            <a:r>
              <a:rPr kumimoji="1" lang="en-US" altLang="ja-JP" sz="1400" dirty="0">
                <a:solidFill>
                  <a:schemeClr val="tx1">
                    <a:lumMod val="75000"/>
                    <a:lumOff val="25000"/>
                  </a:schemeClr>
                </a:solidFill>
                <a:latin typeface="Segoe UI" panose="020B0502040204020203" pitchFamily="34" charset="0"/>
                <a:cs typeface="Segoe UI" panose="020B0502040204020203" pitchFamily="34" charset="0"/>
              </a:rPr>
              <a:t>UT</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80% coverage or greater</a:t>
            </a:r>
            <a:endParaRPr kumimoji="1"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IT</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Regression testing</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Document creation</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	Static analysis</a:t>
            </a:r>
          </a:p>
        </p:txBody>
      </p:sp>
      <p:sp>
        <p:nvSpPr>
          <p:cNvPr id="16" name="テキスト ボックス 15"/>
          <p:cNvSpPr txBox="1"/>
          <p:nvPr/>
        </p:nvSpPr>
        <p:spPr>
          <a:xfrm>
            <a:off x="5010660" y="3441071"/>
            <a:ext cx="2412268" cy="954107"/>
          </a:xfrm>
          <a:prstGeom prst="rect">
            <a:avLst/>
          </a:prstGeom>
          <a:noFill/>
        </p:spPr>
        <p:txBody>
          <a:bodyPr wrap="square" rtlCol="0">
            <a:spAutoFit/>
          </a:bodyPr>
          <a:lstStyle/>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Scenario testing</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Load testing</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Security testing</a:t>
            </a:r>
          </a:p>
          <a:p>
            <a:pPr marL="342900" indent="-34290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Release</a:t>
            </a:r>
          </a:p>
        </p:txBody>
      </p:sp>
      <p:sp>
        <p:nvSpPr>
          <p:cNvPr id="17" name="上矢印 16"/>
          <p:cNvSpPr/>
          <p:nvPr/>
        </p:nvSpPr>
        <p:spPr>
          <a:xfrm>
            <a:off x="5623742" y="5257533"/>
            <a:ext cx="648072" cy="720080"/>
          </a:xfrm>
          <a:prstGeom prst="up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8" name="テキスト ボックス 17"/>
          <p:cNvSpPr txBox="1"/>
          <p:nvPr/>
        </p:nvSpPr>
        <p:spPr>
          <a:xfrm>
            <a:off x="3059832" y="6049621"/>
            <a:ext cx="5616624" cy="369332"/>
          </a:xfrm>
          <a:prstGeom prst="rect">
            <a:avLst/>
          </a:prstGeom>
          <a:noFill/>
        </p:spPr>
        <p:txBody>
          <a:bodyPr wrap="square" rtlCol="0">
            <a:spAutoFit/>
          </a:bodyPr>
          <a:lstStyle/>
          <a:p>
            <a:pPr algn="ct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It is important to get undone tasks done</a:t>
            </a:r>
            <a:endParaRPr kumimoji="1" lang="ja-JP" altLang="en-US"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657081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five events in Scrum</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062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five events in Scrum</a:t>
            </a:r>
            <a:endParaRPr kumimoji="1" lang="ja-JP" altLang="en-US" b="1" dirty="0">
              <a:latin typeface="Segoe UI" panose="020B0502040204020203" pitchFamily="34" charset="0"/>
              <a:cs typeface="Segoe UI" panose="020B0502040204020203" pitchFamily="34" charset="0"/>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0002" y="4174963"/>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2.bp.blogspot.com/--7P6wnqqhKs/Vf-al_FzDEI/AAAAAAAAyHs/95mdc0mfka8/s800/icon_business_man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5476" y="4941168"/>
            <a:ext cx="934335" cy="9359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p:cNvGrpSpPr/>
          <p:nvPr/>
        </p:nvGrpSpPr>
        <p:grpSpPr>
          <a:xfrm>
            <a:off x="2242908" y="1552116"/>
            <a:ext cx="4824536" cy="4761880"/>
            <a:chOff x="1475656" y="1196752"/>
            <a:chExt cx="5544616" cy="5472608"/>
          </a:xfrm>
        </p:grpSpPr>
        <p:grpSp>
          <p:nvGrpSpPr>
            <p:cNvPr id="12" name="グループ化 11"/>
            <p:cNvGrpSpPr/>
            <p:nvPr/>
          </p:nvGrpSpPr>
          <p:grpSpPr>
            <a:xfrm>
              <a:off x="1547664" y="1196752"/>
              <a:ext cx="5472608" cy="5472608"/>
              <a:chOff x="1547664" y="1196752"/>
              <a:chExt cx="5472608" cy="5472608"/>
            </a:xfrm>
          </p:grpSpPr>
          <p:sp>
            <p:nvSpPr>
              <p:cNvPr id="3" name="円/楕円 2"/>
              <p:cNvSpPr/>
              <p:nvPr/>
            </p:nvSpPr>
            <p:spPr>
              <a:xfrm>
                <a:off x="1547664" y="1196752"/>
                <a:ext cx="5472608" cy="547260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3" name="円/楕円 1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14" name="正方形/長方形 13"/>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6" name="二等辺三角形 15"/>
            <p:cNvSpPr/>
            <p:nvPr/>
          </p:nvSpPr>
          <p:spPr>
            <a:xfrm rot="20104428">
              <a:off x="1547556" y="4522791"/>
              <a:ext cx="638820" cy="559970"/>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19" name="グループ化 18"/>
          <p:cNvGrpSpPr/>
          <p:nvPr/>
        </p:nvGrpSpPr>
        <p:grpSpPr>
          <a:xfrm rot="2316060">
            <a:off x="3168785" y="2367883"/>
            <a:ext cx="724320" cy="714914"/>
            <a:chOff x="1475656" y="1196752"/>
            <a:chExt cx="5544616" cy="5472608"/>
          </a:xfrm>
        </p:grpSpPr>
        <p:grpSp>
          <p:nvGrpSpPr>
            <p:cNvPr id="20" name="グループ化 19"/>
            <p:cNvGrpSpPr/>
            <p:nvPr/>
          </p:nvGrpSpPr>
          <p:grpSpPr>
            <a:xfrm>
              <a:off x="1547664" y="1196752"/>
              <a:ext cx="5472608" cy="5472608"/>
              <a:chOff x="1547664" y="1196752"/>
              <a:chExt cx="5472608" cy="5472608"/>
            </a:xfrm>
          </p:grpSpPr>
          <p:sp>
            <p:nvSpPr>
              <p:cNvPr id="23" name="円/楕円 2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4" name="円/楕円 2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1" name="正方形/長方形 2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2" name="二等辺三角形 2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25" name="テキスト ボックス 24"/>
          <p:cNvSpPr txBox="1"/>
          <p:nvPr/>
        </p:nvSpPr>
        <p:spPr>
          <a:xfrm>
            <a:off x="3863671" y="4736177"/>
            <a:ext cx="1717707" cy="461665"/>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Development team(</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7±2)</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6" name="テキスト ボックス 25"/>
          <p:cNvSpPr txBox="1"/>
          <p:nvPr/>
        </p:nvSpPr>
        <p:spPr>
          <a:xfrm>
            <a:off x="7187262" y="5895870"/>
            <a:ext cx="1270761"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Scrum master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39" name="グループ化 38"/>
          <p:cNvGrpSpPr/>
          <p:nvPr/>
        </p:nvGrpSpPr>
        <p:grpSpPr>
          <a:xfrm rot="7334675">
            <a:off x="5382162" y="2297266"/>
            <a:ext cx="724320" cy="714914"/>
            <a:chOff x="1475656" y="1196752"/>
            <a:chExt cx="5544616" cy="5472608"/>
          </a:xfrm>
        </p:grpSpPr>
        <p:grpSp>
          <p:nvGrpSpPr>
            <p:cNvPr id="40" name="グループ化 39"/>
            <p:cNvGrpSpPr/>
            <p:nvPr/>
          </p:nvGrpSpPr>
          <p:grpSpPr>
            <a:xfrm>
              <a:off x="1547664" y="1196752"/>
              <a:ext cx="5472608" cy="5472608"/>
              <a:chOff x="1547664" y="1196752"/>
              <a:chExt cx="5472608" cy="5472608"/>
            </a:xfrm>
          </p:grpSpPr>
          <p:sp>
            <p:nvSpPr>
              <p:cNvPr id="43" name="円/楕円 42"/>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4" name="円/楕円 43"/>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1" name="正方形/長方形 40"/>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2" name="二等辺三角形 41"/>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45" name="グループ化 44"/>
          <p:cNvGrpSpPr/>
          <p:nvPr/>
        </p:nvGrpSpPr>
        <p:grpSpPr>
          <a:xfrm rot="10800000">
            <a:off x="5997121" y="3551484"/>
            <a:ext cx="724320" cy="714914"/>
            <a:chOff x="1475656" y="1196752"/>
            <a:chExt cx="5544616" cy="5472608"/>
          </a:xfrm>
        </p:grpSpPr>
        <p:grpSp>
          <p:nvGrpSpPr>
            <p:cNvPr id="46" name="グループ化 45"/>
            <p:cNvGrpSpPr/>
            <p:nvPr/>
          </p:nvGrpSpPr>
          <p:grpSpPr>
            <a:xfrm>
              <a:off x="1547664" y="1196752"/>
              <a:ext cx="5472608" cy="5472608"/>
              <a:chOff x="1547664" y="1196752"/>
              <a:chExt cx="5472608" cy="5472608"/>
            </a:xfrm>
          </p:grpSpPr>
          <p:sp>
            <p:nvSpPr>
              <p:cNvPr id="49" name="円/楕円 48"/>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0" name="円/楕円 49"/>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47" name="正方形/長方形 46"/>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8" name="二等辺三角形 47"/>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grpSp>
        <p:nvGrpSpPr>
          <p:cNvPr id="51" name="グループ化 50"/>
          <p:cNvGrpSpPr/>
          <p:nvPr/>
        </p:nvGrpSpPr>
        <p:grpSpPr>
          <a:xfrm rot="12346359">
            <a:off x="5514135" y="4770666"/>
            <a:ext cx="724320" cy="714914"/>
            <a:chOff x="1475656" y="1196752"/>
            <a:chExt cx="5544616" cy="5472608"/>
          </a:xfrm>
        </p:grpSpPr>
        <p:grpSp>
          <p:nvGrpSpPr>
            <p:cNvPr id="52" name="グループ化 51"/>
            <p:cNvGrpSpPr/>
            <p:nvPr/>
          </p:nvGrpSpPr>
          <p:grpSpPr>
            <a:xfrm>
              <a:off x="1547664" y="1196752"/>
              <a:ext cx="5472608" cy="5472608"/>
              <a:chOff x="1547664" y="1196752"/>
              <a:chExt cx="5472608" cy="5472608"/>
            </a:xfrm>
          </p:grpSpPr>
          <p:sp>
            <p:nvSpPr>
              <p:cNvPr id="55" name="円/楕円 5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6" name="円/楕円 5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53" name="正方形/長方形 5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54" name="二等辺三角形 5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63" name="テキスト ボックス 62"/>
          <p:cNvSpPr txBox="1"/>
          <p:nvPr/>
        </p:nvSpPr>
        <p:spPr>
          <a:xfrm>
            <a:off x="3179012" y="2492896"/>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4" name="テキスト ボックス 63"/>
          <p:cNvSpPr txBox="1"/>
          <p:nvPr/>
        </p:nvSpPr>
        <p:spPr>
          <a:xfrm>
            <a:off x="3986073" y="1939260"/>
            <a:ext cx="1482862"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Sprint(1-4weeks)</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5" name="テキスト ボックス 64"/>
          <p:cNvSpPr txBox="1"/>
          <p:nvPr/>
        </p:nvSpPr>
        <p:spPr>
          <a:xfrm>
            <a:off x="5419773" y="2403372"/>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6" name="テキスト ボックス 65"/>
          <p:cNvSpPr txBox="1"/>
          <p:nvPr/>
        </p:nvSpPr>
        <p:spPr>
          <a:xfrm>
            <a:off x="6010987" y="3685383"/>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67" name="テキスト ボックス 66"/>
          <p:cNvSpPr txBox="1"/>
          <p:nvPr/>
        </p:nvSpPr>
        <p:spPr>
          <a:xfrm>
            <a:off x="5570175" y="4883445"/>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1" name="グループ化 80"/>
          <p:cNvGrpSpPr/>
          <p:nvPr/>
        </p:nvGrpSpPr>
        <p:grpSpPr>
          <a:xfrm rot="16023734">
            <a:off x="4365585" y="5272818"/>
            <a:ext cx="724320" cy="714914"/>
            <a:chOff x="1475656" y="1196752"/>
            <a:chExt cx="5544616" cy="5472608"/>
          </a:xfrm>
        </p:grpSpPr>
        <p:grpSp>
          <p:nvGrpSpPr>
            <p:cNvPr id="82" name="グループ化 81"/>
            <p:cNvGrpSpPr/>
            <p:nvPr/>
          </p:nvGrpSpPr>
          <p:grpSpPr>
            <a:xfrm>
              <a:off x="1547664" y="1196752"/>
              <a:ext cx="5472608" cy="5472608"/>
              <a:chOff x="1547664" y="1196752"/>
              <a:chExt cx="5472608" cy="5472608"/>
            </a:xfrm>
          </p:grpSpPr>
          <p:sp>
            <p:nvSpPr>
              <p:cNvPr id="85" name="円/楕円 84"/>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6" name="円/楕円 85"/>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3" name="正方形/長方形 82"/>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84" name="二等辺三角形 83"/>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87" name="テキスト ボックス 86"/>
          <p:cNvSpPr txBox="1"/>
          <p:nvPr/>
        </p:nvSpPr>
        <p:spPr>
          <a:xfrm>
            <a:off x="4421625" y="5385597"/>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grpSp>
        <p:nvGrpSpPr>
          <p:cNvPr id="88" name="グループ化 87"/>
          <p:cNvGrpSpPr/>
          <p:nvPr/>
        </p:nvGrpSpPr>
        <p:grpSpPr>
          <a:xfrm rot="18766187">
            <a:off x="3178420" y="4789689"/>
            <a:ext cx="724320" cy="714914"/>
            <a:chOff x="1475656" y="1196752"/>
            <a:chExt cx="5544616" cy="5472608"/>
          </a:xfrm>
        </p:grpSpPr>
        <p:grpSp>
          <p:nvGrpSpPr>
            <p:cNvPr id="89" name="グループ化 88"/>
            <p:cNvGrpSpPr/>
            <p:nvPr/>
          </p:nvGrpSpPr>
          <p:grpSpPr>
            <a:xfrm>
              <a:off x="1547664" y="1196752"/>
              <a:ext cx="5472608" cy="5472608"/>
              <a:chOff x="1547664" y="1196752"/>
              <a:chExt cx="5472608" cy="5472608"/>
            </a:xfrm>
          </p:grpSpPr>
          <p:sp>
            <p:nvSpPr>
              <p:cNvPr id="92" name="円/楕円 91"/>
              <p:cNvSpPr/>
              <p:nvPr/>
            </p:nvSpPr>
            <p:spPr>
              <a:xfrm>
                <a:off x="1547664" y="1196752"/>
                <a:ext cx="5472608" cy="54726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3" name="円/楕円 92"/>
              <p:cNvSpPr/>
              <p:nvPr/>
            </p:nvSpPr>
            <p:spPr>
              <a:xfrm flipH="1" flipV="1">
                <a:off x="1907704" y="1556792"/>
                <a:ext cx="4752528" cy="475252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0" name="正方形/長方形 89"/>
            <p:cNvSpPr/>
            <p:nvPr/>
          </p:nvSpPr>
          <p:spPr>
            <a:xfrm>
              <a:off x="1475656" y="2791062"/>
              <a:ext cx="864096" cy="21725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1" name="二等辺三角形 90"/>
            <p:cNvSpPr/>
            <p:nvPr/>
          </p:nvSpPr>
          <p:spPr>
            <a:xfrm rot="20104428">
              <a:off x="1547556" y="4522791"/>
              <a:ext cx="638820" cy="55997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pSp>
      <p:sp>
        <p:nvSpPr>
          <p:cNvPr id="94" name="テキスト ボックス 93"/>
          <p:cNvSpPr txBox="1"/>
          <p:nvPr/>
        </p:nvSpPr>
        <p:spPr>
          <a:xfrm>
            <a:off x="3234460" y="4902468"/>
            <a:ext cx="645526" cy="430887"/>
          </a:xfrm>
          <a:prstGeom prst="rect">
            <a:avLst/>
          </a:prstGeom>
          <a:noFill/>
        </p:spPr>
        <p:txBody>
          <a:bodyPr wrap="square" rtlCol="0">
            <a:spAutoFit/>
          </a:bodyPr>
          <a:lstStyle/>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Daily</a:t>
            </a:r>
          </a:p>
          <a:p>
            <a:pPr algn="ctr"/>
            <a:r>
              <a:rPr lang="en-US" altLang="ja-JP" sz="1100" b="1" dirty="0">
                <a:solidFill>
                  <a:schemeClr val="tx1">
                    <a:lumMod val="75000"/>
                    <a:lumOff val="25000"/>
                  </a:schemeClr>
                </a:solidFill>
                <a:latin typeface="Segoe UI" panose="020B0502040204020203" pitchFamily="34" charset="0"/>
                <a:cs typeface="Segoe UI" panose="020B0502040204020203" pitchFamily="34" charset="0"/>
              </a:rPr>
              <a:t>scrum</a:t>
            </a:r>
          </a:p>
        </p:txBody>
      </p:sp>
      <p:sp>
        <p:nvSpPr>
          <p:cNvPr id="95" name="テキスト ボックス 94"/>
          <p:cNvSpPr txBox="1"/>
          <p:nvPr/>
        </p:nvSpPr>
        <p:spPr>
          <a:xfrm>
            <a:off x="659150" y="5146498"/>
            <a:ext cx="1408270"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owner</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97"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199" y="3040691"/>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98" name="テキスト ボックス 97"/>
          <p:cNvSpPr txBox="1"/>
          <p:nvPr/>
        </p:nvSpPr>
        <p:spPr>
          <a:xfrm>
            <a:off x="4260398" y="2947005"/>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Sprint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0" name="テキスト ボックス 99"/>
          <p:cNvSpPr txBox="1"/>
          <p:nvPr/>
        </p:nvSpPr>
        <p:spPr>
          <a:xfrm>
            <a:off x="4260936" y="3192692"/>
            <a:ext cx="161636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Definition of “done”</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1"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262" y="4268544"/>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02" name="テキスト ボックス 101"/>
          <p:cNvSpPr txBox="1"/>
          <p:nvPr/>
        </p:nvSpPr>
        <p:spPr>
          <a:xfrm>
            <a:off x="7643508" y="4393336"/>
            <a:ext cx="1320980"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Fault list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3" name="テキスト ボックス 102"/>
          <p:cNvSpPr txBox="1"/>
          <p:nvPr/>
        </p:nvSpPr>
        <p:spPr>
          <a:xfrm>
            <a:off x="2890980" y="1279793"/>
            <a:ext cx="3456385"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Product backlog refinement (</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5</a:t>
            </a:r>
            <a:r>
              <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rPr>
              <a:t>～</a:t>
            </a:r>
            <a:r>
              <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rPr>
              <a:t>10%)</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4" name="テキスト ボックス 103"/>
          <p:cNvSpPr txBox="1"/>
          <p:nvPr/>
        </p:nvSpPr>
        <p:spPr>
          <a:xfrm>
            <a:off x="939208" y="1279793"/>
            <a:ext cx="1366356" cy="646331"/>
          </a:xfrm>
          <a:prstGeom prst="rect">
            <a:avLst/>
          </a:prstGeom>
          <a:noFill/>
        </p:spPr>
        <p:txBody>
          <a:bodyPr wrap="square" rtlCol="0">
            <a:spAutoFit/>
          </a:bodyPr>
          <a:lstStyle/>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Transparency</a:t>
            </a: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Inspection</a:t>
            </a:r>
            <a:endParaRPr kumimoji="1" lang="en-US" altLang="ja-JP" sz="1200" b="1" dirty="0">
              <a:solidFill>
                <a:schemeClr val="tx1">
                  <a:lumMod val="75000"/>
                  <a:lumOff val="25000"/>
                </a:schemeClr>
              </a:solidFill>
              <a:latin typeface="Segoe UI" panose="020B0502040204020203" pitchFamily="34" charset="0"/>
              <a:cs typeface="Segoe UI" panose="020B0502040204020203" pitchFamily="34" charset="0"/>
            </a:endParaRPr>
          </a:p>
          <a:p>
            <a:pPr marL="171450" indent="-171450">
              <a:buFont typeface="Wingdings" panose="05000000000000000000" pitchFamily="2" charset="2"/>
              <a:buChar char="ü"/>
            </a:pP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Adaptation</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6" name="正方形/長方形 95"/>
          <p:cNvSpPr/>
          <p:nvPr/>
        </p:nvSpPr>
        <p:spPr>
          <a:xfrm>
            <a:off x="1783927" y="2924944"/>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1</a:t>
            </a:r>
          </a:p>
        </p:txBody>
      </p:sp>
      <p:sp>
        <p:nvSpPr>
          <p:cNvPr id="111" name="正方形/長方形 110"/>
          <p:cNvSpPr/>
          <p:nvPr/>
        </p:nvSpPr>
        <p:spPr>
          <a:xfrm>
            <a:off x="2746964" y="4221088"/>
            <a:ext cx="1147173"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a:t>
            </a:r>
          </a:p>
          <a:p>
            <a:pPr algn="ctr"/>
            <a:r>
              <a:rPr lang="en-US" altLang="ja-JP" sz="1000" b="1" dirty="0">
                <a:latin typeface="Segoe UI" panose="020B0502040204020203" pitchFamily="34" charset="0"/>
                <a:cs typeface="Segoe UI" panose="020B0502040204020203" pitchFamily="34" charset="0"/>
              </a:rPr>
              <a:t>retrospective</a:t>
            </a:r>
          </a:p>
        </p:txBody>
      </p:sp>
      <p:sp>
        <p:nvSpPr>
          <p:cNvPr id="110" name="正方形/長方形 109"/>
          <p:cNvSpPr/>
          <p:nvPr/>
        </p:nvSpPr>
        <p:spPr>
          <a:xfrm>
            <a:off x="1846097" y="4014673"/>
            <a:ext cx="108012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review</a:t>
            </a:r>
            <a:endParaRPr kumimoji="1" lang="ja-JP" altLang="en-US" sz="1000" b="1" dirty="0">
              <a:latin typeface="Segoe UI" panose="020B0502040204020203" pitchFamily="34" charset="0"/>
              <a:cs typeface="Segoe UI" panose="020B0502040204020203" pitchFamily="34" charset="0"/>
            </a:endParaRPr>
          </a:p>
        </p:txBody>
      </p:sp>
      <p:pic>
        <p:nvPicPr>
          <p:cNvPr id="112" name="Picture 2" descr="C:\Users\tie302655\Documents\資料用\Microsoft_CloudnEnterprise_Symbols_v2.6\Symbols\CnE_GeneralSymbols\Task List or backlo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619" y="5541085"/>
            <a:ext cx="536001" cy="536001"/>
          </a:xfrm>
          <a:prstGeom prst="rect">
            <a:avLst/>
          </a:prstGeom>
          <a:noFill/>
          <a:extLst>
            <a:ext uri="{909E8E84-426E-40DD-AFC4-6F175D3DCCD1}">
              <a14:hiddenFill xmlns:a14="http://schemas.microsoft.com/office/drawing/2010/main">
                <a:solidFill>
                  <a:srgbClr val="FFFFFF"/>
                </a:solidFill>
              </a14:hiddenFill>
            </a:ext>
          </a:extLst>
        </p:spPr>
      </p:pic>
      <p:sp>
        <p:nvSpPr>
          <p:cNvPr id="113" name="テキスト ボックス 112"/>
          <p:cNvSpPr txBox="1"/>
          <p:nvPr/>
        </p:nvSpPr>
        <p:spPr>
          <a:xfrm>
            <a:off x="1192818" y="5656071"/>
            <a:ext cx="1482138"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Product backlog</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028" name="Picture 4" descr="プレゼントのイラスト「ピンクの箱とリボンのプレゼン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889" y="2868849"/>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115" name="テキスト ボックス 114"/>
          <p:cNvSpPr txBox="1"/>
          <p:nvPr/>
        </p:nvSpPr>
        <p:spPr>
          <a:xfrm>
            <a:off x="730740" y="3614827"/>
            <a:ext cx="1682105" cy="246221"/>
          </a:xfrm>
          <a:prstGeom prst="rect">
            <a:avLst/>
          </a:prstGeom>
          <a:noFill/>
        </p:spPr>
        <p:txBody>
          <a:bodyPr wrap="square" rtlCol="0">
            <a:spAutoFit/>
          </a:bodyPr>
          <a:lstStyle/>
          <a:p>
            <a:r>
              <a:rPr lang="en-US" altLang="ja-JP" sz="1000" b="1" dirty="0">
                <a:solidFill>
                  <a:schemeClr val="tx1">
                    <a:lumMod val="75000"/>
                    <a:lumOff val="25000"/>
                  </a:schemeClr>
                </a:solidFill>
                <a:latin typeface="Segoe UI" panose="020B0502040204020203" pitchFamily="34" charset="0"/>
                <a:cs typeface="Segoe UI" panose="020B0502040204020203" pitchFamily="34" charset="0"/>
              </a:rPr>
              <a:t>Deliverable product</a:t>
            </a:r>
            <a:endParaRPr kumimoji="1" lang="ja-JP" altLang="en-US" sz="1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6" name="テキスト ボックス 115"/>
          <p:cNvSpPr txBox="1"/>
          <p:nvPr/>
        </p:nvSpPr>
        <p:spPr>
          <a:xfrm>
            <a:off x="1783927" y="6033173"/>
            <a:ext cx="1800019"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Cancellation of sprint</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7" name="正方形/長方形 116"/>
          <p:cNvSpPr/>
          <p:nvPr/>
        </p:nvSpPr>
        <p:spPr>
          <a:xfrm>
            <a:off x="2456697" y="3401472"/>
            <a:ext cx="1383861" cy="43204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b="1" dirty="0">
                <a:latin typeface="Segoe UI" panose="020B0502040204020203" pitchFamily="34" charset="0"/>
                <a:cs typeface="Segoe UI" panose="020B0502040204020203" pitchFamily="34" charset="0"/>
              </a:rPr>
              <a:t>Sprint planning:</a:t>
            </a:r>
          </a:p>
          <a:p>
            <a:pPr algn="ctr"/>
            <a:r>
              <a:rPr lang="en-US" altLang="ja-JP" sz="1000" b="1" dirty="0">
                <a:latin typeface="Segoe UI" panose="020B0502040204020203" pitchFamily="34" charset="0"/>
                <a:cs typeface="Segoe UI" panose="020B0502040204020203" pitchFamily="34" charset="0"/>
              </a:rPr>
              <a:t>Part 2</a:t>
            </a:r>
          </a:p>
        </p:txBody>
      </p:sp>
      <p:pic>
        <p:nvPicPr>
          <p:cNvPr id="6148" name="Picture 4" descr="æãç¹ãã§è¼ªã«ãªãä¼ç¤¾å¡ã®ã¤ã©ã¹ã"/>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11" y="3440558"/>
            <a:ext cx="1356594" cy="1356594"/>
          </a:xfrm>
          <a:prstGeom prst="rect">
            <a:avLst/>
          </a:prstGeom>
          <a:noFill/>
          <a:extLst>
            <a:ext uri="{909E8E84-426E-40DD-AFC4-6F175D3DCCD1}">
              <a14:hiddenFill xmlns:a14="http://schemas.microsoft.com/office/drawing/2010/main">
                <a:solidFill>
                  <a:srgbClr val="FFFFFF"/>
                </a:solidFill>
              </a14:hiddenFill>
            </a:ext>
          </a:extLst>
        </p:spPr>
      </p:pic>
      <p:sp>
        <p:nvSpPr>
          <p:cNvPr id="74" name="角丸四角形 14">
            <a:extLst>
              <a:ext uri="{FF2B5EF4-FFF2-40B4-BE49-F238E27FC236}">
                <a16:creationId xmlns:a16="http://schemas.microsoft.com/office/drawing/2014/main" id="{7B9F4A27-DCD0-4B9E-8A8C-544D3AD8B025}"/>
              </a:ext>
            </a:extLst>
          </p:cNvPr>
          <p:cNvSpPr/>
          <p:nvPr/>
        </p:nvSpPr>
        <p:spPr>
          <a:xfrm>
            <a:off x="5892938" y="3436615"/>
            <a:ext cx="861225" cy="841135"/>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5" name="角丸四角形 118">
            <a:extLst>
              <a:ext uri="{FF2B5EF4-FFF2-40B4-BE49-F238E27FC236}">
                <a16:creationId xmlns:a16="http://schemas.microsoft.com/office/drawing/2014/main" id="{60C729DD-FE7C-4B18-AB6B-7B5DB090241B}"/>
              </a:ext>
            </a:extLst>
          </p:cNvPr>
          <p:cNvSpPr/>
          <p:nvPr/>
        </p:nvSpPr>
        <p:spPr>
          <a:xfrm>
            <a:off x="1680519" y="2792328"/>
            <a:ext cx="2213618" cy="10411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6" name="角丸四角形 104">
            <a:extLst>
              <a:ext uri="{FF2B5EF4-FFF2-40B4-BE49-F238E27FC236}">
                <a16:creationId xmlns:a16="http://schemas.microsoft.com/office/drawing/2014/main" id="{4F3B2307-C810-46EE-A0B5-4D86BA55535D}"/>
              </a:ext>
            </a:extLst>
          </p:cNvPr>
          <p:cNvSpPr/>
          <p:nvPr/>
        </p:nvSpPr>
        <p:spPr>
          <a:xfrm>
            <a:off x="3879986" y="1919798"/>
            <a:ext cx="1604447" cy="337692"/>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7" name="角丸四角形 98">
            <a:extLst>
              <a:ext uri="{FF2B5EF4-FFF2-40B4-BE49-F238E27FC236}">
                <a16:creationId xmlns:a16="http://schemas.microsoft.com/office/drawing/2014/main" id="{92D496B2-7F79-4D19-A001-B2E351A492BB}"/>
              </a:ext>
            </a:extLst>
          </p:cNvPr>
          <p:cNvSpPr/>
          <p:nvPr/>
        </p:nvSpPr>
        <p:spPr>
          <a:xfrm>
            <a:off x="1735706" y="3915801"/>
            <a:ext cx="2213618" cy="795760"/>
          </a:xfrm>
          <a:prstGeom prst="roundRect">
            <a:avLst/>
          </a:prstGeom>
          <a:noFill/>
          <a:ln w="50800" cmpd="sng">
            <a:solidFill>
              <a:schemeClr val="accent6"/>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06397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Sprint planning</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9" y="1660591"/>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Sprint planning: Part 1 </a:t>
            </a:r>
            <a:endParaRPr lang="ja-JP" alt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テキスト ボックス 1"/>
          <p:cNvSpPr txBox="1"/>
          <p:nvPr/>
        </p:nvSpPr>
        <p:spPr>
          <a:xfrm>
            <a:off x="827584" y="1916336"/>
            <a:ext cx="7632848" cy="2677656"/>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This answers the question </a:t>
            </a:r>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“What can be delivered as an additional component of the deliverable product that will be created in the sprint?”</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input consists of the product backlog, latest products and the predicted capacity and previous record of the development team.</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This is used to determine the number of product backlog items to be selected. </a:t>
            </a:r>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The development team is responsible for deciding on the number of items. </a:t>
            </a:r>
          </a:p>
          <a:p>
            <a:endParaRPr lang="en-US" altLang="ja-JP" sz="1400" dirty="0">
              <a:latin typeface="Segoe UI" panose="020B0502040204020203" pitchFamily="34" charset="0"/>
              <a:cs typeface="Segoe UI" panose="020B0502040204020203" pitchFamily="34" charset="0"/>
            </a:endParaRPr>
          </a:p>
          <a:p>
            <a:r>
              <a:rPr lang="en-US" altLang="ja-JP" sz="1400" dirty="0">
                <a:latin typeface="Segoe UI" panose="020B0502040204020203" pitchFamily="34" charset="0"/>
                <a:cs typeface="Segoe UI" panose="020B0502040204020203" pitchFamily="34" charset="0"/>
              </a:rPr>
              <a:t>After predicting the product backlog that can be delivered during the sprint, </a:t>
            </a:r>
            <a:r>
              <a:rPr lang="en-US" altLang="ja-JP" sz="1400" b="1" dirty="0">
                <a:solidFill>
                  <a:srgbClr val="D74C77"/>
                </a:solidFill>
                <a:latin typeface="Segoe UI" panose="020B0502040204020203" pitchFamily="34" charset="0"/>
                <a:cs typeface="Segoe UI" panose="020B0502040204020203" pitchFamily="34" charset="0"/>
              </a:rPr>
              <a:t>sprint goals are set</a:t>
            </a:r>
            <a:r>
              <a:rPr lang="en-US" altLang="ja-JP" sz="1400" dirty="0">
                <a:latin typeface="Segoe UI" panose="020B0502040204020203" pitchFamily="34" charset="0"/>
                <a:cs typeface="Segoe UI" panose="020B0502040204020203" pitchFamily="34" charset="0"/>
              </a:rPr>
              <a:t>.</a:t>
            </a:r>
          </a:p>
          <a:p>
            <a:r>
              <a:rPr lang="en-US" altLang="ja-JP" sz="1400" dirty="0">
                <a:latin typeface="Segoe UI" panose="020B0502040204020203" pitchFamily="34" charset="0"/>
                <a:cs typeface="Segoe UI" panose="020B0502040204020203" pitchFamily="34" charset="0"/>
              </a:rPr>
              <a:t>Sprint goals are </a:t>
            </a:r>
            <a:r>
              <a:rPr lang="en-US" altLang="ja-JP" sz="1400" b="1" dirty="0">
                <a:solidFill>
                  <a:srgbClr val="D74C77"/>
                </a:solidFill>
                <a:latin typeface="Segoe UI" panose="020B0502040204020203" pitchFamily="34" charset="0"/>
                <a:cs typeface="Segoe UI" panose="020B0502040204020203" pitchFamily="34" charset="0"/>
              </a:rPr>
              <a:t>objectives for the sprint </a:t>
            </a:r>
            <a:r>
              <a:rPr lang="en-US" altLang="ja-JP" sz="1400" b="1" dirty="0">
                <a:latin typeface="Segoe UI" panose="020B0502040204020203" pitchFamily="34" charset="0"/>
                <a:cs typeface="Segoe UI" panose="020B0502040204020203" pitchFamily="34" charset="0"/>
              </a:rPr>
              <a:t>that need to be achieved by carrying out the tasks in the product backlog.</a:t>
            </a:r>
          </a:p>
          <a:p>
            <a:endParaRPr kumimoji="1" lang="ja-JP" altLang="en-US" sz="1400" dirty="0">
              <a:latin typeface="Segoe UI" panose="020B0502040204020203" pitchFamily="34" charset="0"/>
              <a:cs typeface="Segoe UI" panose="020B0502040204020203" pitchFamily="34" charset="0"/>
            </a:endParaRPr>
          </a:p>
        </p:txBody>
      </p:sp>
      <p:sp>
        <p:nvSpPr>
          <p:cNvPr id="7" name="テキスト ボックス 6"/>
          <p:cNvSpPr txBox="1"/>
          <p:nvPr/>
        </p:nvSpPr>
        <p:spPr>
          <a:xfrm>
            <a:off x="611560"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Time box: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4 hours every 2 weeks </a:t>
            </a:r>
            <a:endParaRPr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graphicFrame>
        <p:nvGraphicFramePr>
          <p:cNvPr id="8" name="表 7"/>
          <p:cNvGraphicFramePr>
            <a:graphicFrameLocks noGrp="1"/>
          </p:cNvGraphicFramePr>
          <p:nvPr>
            <p:extLst>
              <p:ext uri="{D42A27DB-BD31-4B8C-83A1-F6EECF244321}">
                <p14:modId xmlns:p14="http://schemas.microsoft.com/office/powerpoint/2010/main" val="3609578326"/>
              </p:ext>
            </p:extLst>
          </p:nvPr>
        </p:nvGraphicFramePr>
        <p:xfrm>
          <a:off x="467544" y="4422301"/>
          <a:ext cx="5400599" cy="2372360"/>
        </p:xfrm>
        <a:graphic>
          <a:graphicData uri="http://schemas.openxmlformats.org/drawingml/2006/table">
            <a:tbl>
              <a:tblPr firstRow="1" bandRow="1">
                <a:tableStyleId>{00A15C55-8517-42AA-B614-E9B94910E393}</a:tableStyleId>
              </a:tblPr>
              <a:tblGrid>
                <a:gridCol w="1037698">
                  <a:extLst>
                    <a:ext uri="{9D8B030D-6E8A-4147-A177-3AD203B41FA5}">
                      <a16:colId xmlns:a16="http://schemas.microsoft.com/office/drawing/2014/main" val="20000"/>
                    </a:ext>
                  </a:extLst>
                </a:gridCol>
                <a:gridCol w="3077044">
                  <a:extLst>
                    <a:ext uri="{9D8B030D-6E8A-4147-A177-3AD203B41FA5}">
                      <a16:colId xmlns:a16="http://schemas.microsoft.com/office/drawing/2014/main" val="20001"/>
                    </a:ext>
                  </a:extLst>
                </a:gridCol>
                <a:gridCol w="1285857">
                  <a:extLst>
                    <a:ext uri="{9D8B030D-6E8A-4147-A177-3AD203B41FA5}">
                      <a16:colId xmlns:a16="http://schemas.microsoft.com/office/drawing/2014/main" val="20002"/>
                    </a:ext>
                  </a:extLst>
                </a:gridCol>
              </a:tblGrid>
              <a:tr h="370840">
                <a:tc>
                  <a:txBody>
                    <a:bodyPr/>
                    <a:lstStyle/>
                    <a:p>
                      <a:r>
                        <a:rPr kumimoji="1" lang="en-US" altLang="ja-JP" sz="1400" dirty="0"/>
                        <a:t>Priority</a:t>
                      </a:r>
                      <a:endParaRPr kumimoji="1" lang="ja-JP" altLang="en-US" sz="1400" dirty="0"/>
                    </a:p>
                  </a:txBody>
                  <a:tcPr/>
                </a:tc>
                <a:tc>
                  <a:txBody>
                    <a:bodyPr/>
                    <a:lstStyle/>
                    <a:p>
                      <a:r>
                        <a:rPr kumimoji="1" lang="en-US" altLang="ja-JP" sz="1400" dirty="0"/>
                        <a:t>Story</a:t>
                      </a:r>
                      <a:endParaRPr kumimoji="1" lang="ja-JP" altLang="en-US" sz="1400" dirty="0"/>
                    </a:p>
                  </a:txBody>
                  <a:tcPr/>
                </a:tc>
                <a:tc>
                  <a:txBody>
                    <a:bodyPr/>
                    <a:lstStyle/>
                    <a:p>
                      <a:r>
                        <a:rPr kumimoji="1" lang="en-US" altLang="ja-JP" sz="1400" dirty="0"/>
                        <a:t>Estimate</a:t>
                      </a:r>
                      <a:endParaRPr kumimoji="1" lang="ja-JP" altLang="en-US" sz="1400" dirty="0"/>
                    </a:p>
                  </a:txBody>
                  <a:tcPr/>
                </a:tc>
                <a:extLst>
                  <a:ext uri="{0D108BD9-81ED-4DB2-BD59-A6C34878D82A}">
                    <a16:rowId xmlns:a16="http://schemas.microsoft.com/office/drawing/2014/main" val="10000"/>
                  </a:ext>
                </a:extLst>
              </a:tr>
              <a:tr h="370840">
                <a:tc>
                  <a:txBody>
                    <a:bodyPr/>
                    <a:lstStyle/>
                    <a:p>
                      <a:r>
                        <a:rPr kumimoji="1" lang="en-US" altLang="ja-JP" sz="1400" dirty="0">
                          <a:solidFill>
                            <a:schemeClr val="tx1">
                              <a:lumMod val="75000"/>
                              <a:lumOff val="25000"/>
                            </a:schemeClr>
                          </a:solidFill>
                        </a:rPr>
                        <a:t>1</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Complete XX as A</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2</a:t>
                      </a:r>
                    </a:p>
                  </a:txBody>
                  <a:tcPr/>
                </a:tc>
                <a:extLst>
                  <a:ext uri="{0D108BD9-81ED-4DB2-BD59-A6C34878D82A}">
                    <a16:rowId xmlns:a16="http://schemas.microsoft.com/office/drawing/2014/main" val="10001"/>
                  </a:ext>
                </a:extLst>
              </a:tr>
              <a:tr h="370840">
                <a:tc>
                  <a:txBody>
                    <a:bodyPr/>
                    <a:lstStyle/>
                    <a:p>
                      <a:r>
                        <a:rPr kumimoji="1" lang="en-US" altLang="ja-JP" sz="1400" dirty="0">
                          <a:solidFill>
                            <a:schemeClr val="tx1">
                              <a:lumMod val="75000"/>
                              <a:lumOff val="25000"/>
                            </a:schemeClr>
                          </a:solidFill>
                        </a:rPr>
                        <a:t>2</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Make YY referenceable in list form as B.</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r>
                        <a:rPr kumimoji="1" lang="en-US" altLang="ja-JP" sz="1400" dirty="0">
                          <a:solidFill>
                            <a:schemeClr val="tx1">
                              <a:lumMod val="75000"/>
                              <a:lumOff val="25000"/>
                            </a:schemeClr>
                          </a:solidFill>
                        </a:rPr>
                        <a:t>3</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Improve performance of process C</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5</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a:t>
                      </a:r>
                      <a:endParaRPr kumimoji="1" lang="ja-JP" altLang="en-US" sz="1400" dirty="0">
                        <a:solidFill>
                          <a:schemeClr val="tx1">
                            <a:lumMod val="75000"/>
                            <a:lumOff val="25000"/>
                          </a:schemeClr>
                        </a:solidFill>
                      </a:endParaRPr>
                    </a:p>
                  </a:txBody>
                  <a:tcPr>
                    <a:solidFill>
                      <a:schemeClr val="bg1">
                        <a:lumMod val="65000"/>
                      </a:schemeClr>
                    </a:solidFill>
                  </a:tcPr>
                </a:tc>
                <a:extLst>
                  <a:ext uri="{0D108BD9-81ED-4DB2-BD59-A6C34878D82A}">
                    <a16:rowId xmlns:a16="http://schemas.microsoft.com/office/drawing/2014/main" val="10004"/>
                  </a:ext>
                </a:extLst>
              </a:tr>
              <a:tr h="370840">
                <a:tc>
                  <a:txBody>
                    <a:bodyPr/>
                    <a:lstStyle/>
                    <a:p>
                      <a:r>
                        <a:rPr kumimoji="1" lang="en-US" altLang="ja-JP" sz="1400" dirty="0">
                          <a:solidFill>
                            <a:schemeClr val="tx1">
                              <a:lumMod val="75000"/>
                              <a:lumOff val="25000"/>
                            </a:schemeClr>
                          </a:solidFill>
                        </a:rPr>
                        <a:t>100</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Create report as D</a:t>
                      </a:r>
                      <a:endParaRPr kumimoji="1" lang="ja-JP" altLang="en-US" sz="1400" dirty="0">
                        <a:solidFill>
                          <a:schemeClr val="tx1">
                            <a:lumMod val="75000"/>
                            <a:lumOff val="25000"/>
                          </a:schemeClr>
                        </a:solidFill>
                      </a:endParaRPr>
                    </a:p>
                  </a:txBody>
                  <a:tcPr>
                    <a:solidFill>
                      <a:schemeClr val="bg1">
                        <a:lumMod val="65000"/>
                      </a:schemeClr>
                    </a:solidFill>
                  </a:tcPr>
                </a:tc>
                <a:tc>
                  <a:txBody>
                    <a:bodyPr/>
                    <a:lstStyle/>
                    <a:p>
                      <a:r>
                        <a:rPr kumimoji="1" lang="en-US" altLang="ja-JP" sz="1400" dirty="0">
                          <a:solidFill>
                            <a:schemeClr val="tx1">
                              <a:lumMod val="75000"/>
                              <a:lumOff val="25000"/>
                            </a:schemeClr>
                          </a:solidFill>
                        </a:rPr>
                        <a:t>8</a:t>
                      </a:r>
                      <a:endParaRPr kumimoji="1" lang="ja-JP" altLang="en-US" sz="1400" dirty="0">
                        <a:solidFill>
                          <a:schemeClr val="tx1">
                            <a:lumMod val="75000"/>
                            <a:lumOff val="25000"/>
                          </a:schemeClr>
                        </a:solidFill>
                      </a:endParaRPr>
                    </a:p>
                  </a:txBody>
                  <a:tcPr>
                    <a:solidFill>
                      <a:schemeClr val="bg1">
                        <a:lumMod val="65000"/>
                      </a:schemeClr>
                    </a:solidFill>
                  </a:tcPr>
                </a:tc>
                <a:extLst>
                  <a:ext uri="{0D108BD9-81ED-4DB2-BD59-A6C34878D82A}">
                    <a16:rowId xmlns:a16="http://schemas.microsoft.com/office/drawing/2014/main" val="10005"/>
                  </a:ext>
                </a:extLst>
              </a:tr>
            </a:tbl>
          </a:graphicData>
        </a:graphic>
      </p:graphicFrame>
      <p:sp>
        <p:nvSpPr>
          <p:cNvPr id="9" name="右中かっこ 8"/>
          <p:cNvSpPr/>
          <p:nvPr/>
        </p:nvSpPr>
        <p:spPr>
          <a:xfrm>
            <a:off x="5868144" y="4908768"/>
            <a:ext cx="648072" cy="1080120"/>
          </a:xfrm>
          <a:prstGeom prst="rightBrace">
            <a:avLst>
              <a:gd name="adj1" fmla="val 8333"/>
              <a:gd name="adj2" fmla="val 49127"/>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 name="テキスト ボックス 9"/>
          <p:cNvSpPr txBox="1"/>
          <p:nvPr/>
        </p:nvSpPr>
        <p:spPr>
          <a:xfrm>
            <a:off x="6481624" y="5300704"/>
            <a:ext cx="2451633" cy="523220"/>
          </a:xfrm>
          <a:prstGeom prst="rect">
            <a:avLst/>
          </a:prstGeom>
          <a:noFill/>
        </p:spPr>
        <p:txBody>
          <a:bodyPr wrap="none" rtlCol="0">
            <a:spAutoFit/>
          </a:bodyPr>
          <a:lstStyle/>
          <a:p>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Select PBIs to be executed </a:t>
            </a:r>
          </a:p>
          <a:p>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during the sprint</a:t>
            </a:r>
            <a:endParaRPr kumimoji="1" lang="ja-JP" altLang="en-US" sz="14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3442035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Sprint planning</a:t>
            </a:r>
            <a:endParaRPr kumimoji="1" lang="ja-JP" altLang="en-US" dirty="0">
              <a:latin typeface="Segoe UI" panose="020B0502040204020203" pitchFamily="34" charset="0"/>
              <a:cs typeface="Segoe UI" panose="020B0502040204020203" pitchFamily="34" charset="0"/>
            </a:endParaRPr>
          </a:p>
        </p:txBody>
      </p:sp>
      <p:sp>
        <p:nvSpPr>
          <p:cNvPr id="5" name="テキスト ボックス 4"/>
          <p:cNvSpPr txBox="1"/>
          <p:nvPr/>
        </p:nvSpPr>
        <p:spPr>
          <a:xfrm>
            <a:off x="592089" y="1109154"/>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Sprint planning: Part 2</a:t>
            </a:r>
            <a:endParaRPr lang="ja-JP" alt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テキスト ボックス 5"/>
          <p:cNvSpPr txBox="1"/>
          <p:nvPr/>
        </p:nvSpPr>
        <p:spPr>
          <a:xfrm>
            <a:off x="899592" y="1435335"/>
            <a:ext cx="7632848" cy="2677656"/>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This part answers the question </a:t>
            </a:r>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“How will we complete the work that is needed in order to deliver this additional component of the deliverable product?” </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product backlog items selected for execution in part 1 are placed in the sprint backlog. </a:t>
            </a:r>
          </a:p>
          <a:p>
            <a:endParaRPr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This is when tasks for the first few days of the sprint are </a:t>
            </a:r>
            <a:r>
              <a:rPr lang="en-US" altLang="ja-JP" sz="1400" b="1" dirty="0">
                <a:solidFill>
                  <a:schemeClr val="tx1">
                    <a:lumMod val="75000"/>
                    <a:lumOff val="25000"/>
                  </a:schemeClr>
                </a:solidFill>
                <a:latin typeface="Segoe UI" panose="020B0502040204020203" pitchFamily="34" charset="0"/>
                <a:cs typeface="Segoe UI" panose="020B0502040204020203" pitchFamily="34" charset="0"/>
              </a:rPr>
              <a:t>broken down </a:t>
            </a: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to a workable size. </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tasks may also be broken down during the sprint period as necessary. </a:t>
            </a:r>
          </a:p>
          <a:p>
            <a:endParaRPr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product owner helps to clarify the product backlog and make tradeoffs. </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If there is too much or too little work after breaking down the tasks, the product owner is consulted to make adjustments.</a:t>
            </a:r>
          </a:p>
          <a:p>
            <a:endParaRPr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development team must be able to explain how the sprint goals will be achieved.</a:t>
            </a:r>
          </a:p>
        </p:txBody>
      </p:sp>
      <p:graphicFrame>
        <p:nvGraphicFramePr>
          <p:cNvPr id="8" name="表 7"/>
          <p:cNvGraphicFramePr>
            <a:graphicFrameLocks noGrp="1"/>
          </p:cNvGraphicFramePr>
          <p:nvPr>
            <p:extLst>
              <p:ext uri="{D42A27DB-BD31-4B8C-83A1-F6EECF244321}">
                <p14:modId xmlns:p14="http://schemas.microsoft.com/office/powerpoint/2010/main" val="1417758272"/>
              </p:ext>
            </p:extLst>
          </p:nvPr>
        </p:nvGraphicFramePr>
        <p:xfrm>
          <a:off x="4951777" y="4442126"/>
          <a:ext cx="4084720" cy="2190695"/>
        </p:xfrm>
        <a:graphic>
          <a:graphicData uri="http://schemas.openxmlformats.org/drawingml/2006/table">
            <a:tbl>
              <a:tblPr firstRow="1" bandRow="1">
                <a:tableStyleId>{00A15C55-8517-42AA-B614-E9B94910E393}</a:tableStyleId>
              </a:tblPr>
              <a:tblGrid>
                <a:gridCol w="3306679">
                  <a:extLst>
                    <a:ext uri="{9D8B030D-6E8A-4147-A177-3AD203B41FA5}">
                      <a16:colId xmlns:a16="http://schemas.microsoft.com/office/drawing/2014/main" val="20000"/>
                    </a:ext>
                  </a:extLst>
                </a:gridCol>
                <a:gridCol w="778041">
                  <a:extLst>
                    <a:ext uri="{9D8B030D-6E8A-4147-A177-3AD203B41FA5}">
                      <a16:colId xmlns:a16="http://schemas.microsoft.com/office/drawing/2014/main" val="20001"/>
                    </a:ext>
                  </a:extLst>
                </a:gridCol>
              </a:tblGrid>
              <a:tr h="336495">
                <a:tc>
                  <a:txBody>
                    <a:bodyPr/>
                    <a:lstStyle/>
                    <a:p>
                      <a:r>
                        <a:rPr kumimoji="1" lang="en-US" altLang="ja-JP" sz="1100" dirty="0"/>
                        <a:t>Task</a:t>
                      </a:r>
                      <a:endParaRPr kumimoji="1" lang="ja-JP" altLang="en-US" sz="1100" dirty="0"/>
                    </a:p>
                  </a:txBody>
                  <a:tcPr/>
                </a:tc>
                <a:tc>
                  <a:txBody>
                    <a:bodyPr/>
                    <a:lstStyle/>
                    <a:p>
                      <a:r>
                        <a:rPr kumimoji="1" lang="en-US" altLang="ja-JP" sz="1100" dirty="0"/>
                        <a:t>Estimate</a:t>
                      </a:r>
                      <a:endParaRPr kumimoji="1" lang="ja-JP" altLang="en-US" sz="1100" dirty="0"/>
                    </a:p>
                  </a:txBody>
                  <a:tcPr/>
                </a:tc>
                <a:extLst>
                  <a:ext uri="{0D108BD9-81ED-4DB2-BD59-A6C34878D82A}">
                    <a16:rowId xmlns:a16="http://schemas.microsoft.com/office/drawing/2014/main" val="10000"/>
                  </a:ext>
                </a:extLst>
              </a:tr>
              <a:tr h="370840">
                <a:tc>
                  <a:txBody>
                    <a:bodyPr/>
                    <a:lstStyle/>
                    <a:p>
                      <a:r>
                        <a:rPr kumimoji="1" lang="en-US" altLang="ja-JP" sz="1100" dirty="0">
                          <a:solidFill>
                            <a:schemeClr val="tx1">
                              <a:lumMod val="75000"/>
                              <a:lumOff val="25000"/>
                            </a:schemeClr>
                          </a:solidFill>
                        </a:rPr>
                        <a:t>UI coding</a:t>
                      </a:r>
                    </a:p>
                  </a:txBody>
                  <a:tcPr/>
                </a:tc>
                <a:tc>
                  <a:txBody>
                    <a:bodyPr/>
                    <a:lstStyle/>
                    <a:p>
                      <a:r>
                        <a:rPr kumimoji="1" lang="en-US" altLang="ja-JP" sz="1100" dirty="0">
                          <a:solidFill>
                            <a:schemeClr val="tx1">
                              <a:lumMod val="75000"/>
                              <a:lumOff val="25000"/>
                            </a:schemeClr>
                          </a:solidFill>
                        </a:rPr>
                        <a:t>3.0h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r>
                        <a:rPr kumimoji="1" lang="en-US" altLang="ja-JP" sz="1100" dirty="0">
                          <a:solidFill>
                            <a:schemeClr val="tx1">
                              <a:lumMod val="75000"/>
                              <a:lumOff val="25000"/>
                            </a:schemeClr>
                          </a:solidFill>
                        </a:rPr>
                        <a:t>Data model design, changes, entity creation</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3.0h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Action coding</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2.0h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UI coding</a:t>
                      </a:r>
                    </a:p>
                  </a:txBody>
                  <a:tcPr/>
                </a:tc>
                <a:tc>
                  <a:txBody>
                    <a:bodyPr/>
                    <a:lstStyle/>
                    <a:p>
                      <a:r>
                        <a:rPr kumimoji="1" lang="en-US" altLang="ja-JP" sz="1100" dirty="0">
                          <a:solidFill>
                            <a:schemeClr val="tx1">
                              <a:lumMod val="75000"/>
                              <a:lumOff val="25000"/>
                            </a:schemeClr>
                          </a:solidFill>
                        </a:rPr>
                        <a:t>4.0h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solidFill>
                            <a:schemeClr val="tx1">
                              <a:lumMod val="75000"/>
                              <a:lumOff val="25000"/>
                            </a:schemeClr>
                          </a:solidFill>
                        </a:rPr>
                        <a:t>Action coding</a:t>
                      </a:r>
                      <a:endParaRPr kumimoji="1" lang="ja-JP" altLang="en-US" sz="1100" dirty="0">
                        <a:solidFill>
                          <a:schemeClr val="tx1">
                            <a:lumMod val="75000"/>
                            <a:lumOff val="25000"/>
                          </a:schemeClr>
                        </a:solidFill>
                      </a:endParaRPr>
                    </a:p>
                  </a:txBody>
                  <a:tcPr/>
                </a:tc>
                <a:tc>
                  <a:txBody>
                    <a:bodyPr/>
                    <a:lstStyle/>
                    <a:p>
                      <a:r>
                        <a:rPr kumimoji="1" lang="en-US" altLang="ja-JP" sz="1100" dirty="0">
                          <a:solidFill>
                            <a:schemeClr val="tx1">
                              <a:lumMod val="75000"/>
                              <a:lumOff val="25000"/>
                            </a:schemeClr>
                          </a:solidFill>
                        </a:rPr>
                        <a:t>2.0h</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
        <p:nvSpPr>
          <p:cNvPr id="11" name="正方形/長方形 10"/>
          <p:cNvSpPr/>
          <p:nvPr/>
        </p:nvSpPr>
        <p:spPr>
          <a:xfrm>
            <a:off x="2576478" y="4472475"/>
            <a:ext cx="1826077" cy="584775"/>
          </a:xfrm>
          <a:prstGeom prst="rect">
            <a:avLst/>
          </a:prstGeom>
        </p:spPr>
        <p:txBody>
          <a:bodyPr wrap="none">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Break down into </a:t>
            </a:r>
          </a:p>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specific tasks</a:t>
            </a:r>
            <a:endParaRPr lang="ja-JP" alt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2" name="右矢印 11"/>
          <p:cNvSpPr/>
          <p:nvPr/>
        </p:nvSpPr>
        <p:spPr>
          <a:xfrm>
            <a:off x="2542357" y="5066653"/>
            <a:ext cx="2304256" cy="95759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graphicFrame>
        <p:nvGraphicFramePr>
          <p:cNvPr id="13" name="表 12"/>
          <p:cNvGraphicFramePr>
            <a:graphicFrameLocks noGrp="1"/>
          </p:cNvGraphicFramePr>
          <p:nvPr>
            <p:extLst>
              <p:ext uri="{D42A27DB-BD31-4B8C-83A1-F6EECF244321}">
                <p14:modId xmlns:p14="http://schemas.microsoft.com/office/powerpoint/2010/main" val="1138187825"/>
              </p:ext>
            </p:extLst>
          </p:nvPr>
        </p:nvGraphicFramePr>
        <p:xfrm>
          <a:off x="239066" y="4442126"/>
          <a:ext cx="2232248" cy="2246575"/>
        </p:xfrm>
        <a:graphic>
          <a:graphicData uri="http://schemas.openxmlformats.org/drawingml/2006/table">
            <a:tbl>
              <a:tblPr firstRow="1" bandRow="1">
                <a:tableStyleId>{00A15C55-8517-42AA-B614-E9B94910E393}</a:tableStyleId>
              </a:tblPr>
              <a:tblGrid>
                <a:gridCol w="2232248">
                  <a:extLst>
                    <a:ext uri="{9D8B030D-6E8A-4147-A177-3AD203B41FA5}">
                      <a16:colId xmlns:a16="http://schemas.microsoft.com/office/drawing/2014/main" val="20000"/>
                    </a:ext>
                  </a:extLst>
                </a:gridCol>
              </a:tblGrid>
              <a:tr h="336495">
                <a:tc>
                  <a:txBody>
                    <a:bodyPr/>
                    <a:lstStyle/>
                    <a:p>
                      <a:r>
                        <a:rPr kumimoji="1" lang="en-US" altLang="ja-JP" sz="1100" dirty="0"/>
                        <a:t>Story</a:t>
                      </a:r>
                      <a:endParaRPr kumimoji="1" lang="ja-JP" altLang="en-US" sz="1100" dirty="0"/>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t>Complete XX as A</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1"/>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2"/>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100" dirty="0"/>
                        <a:t>Make YY referenceable in list form as B.</a:t>
                      </a:r>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4"/>
                  </a:ext>
                </a:extLst>
              </a:tr>
              <a:tr h="370840">
                <a:tc>
                  <a:txBody>
                    <a:bodyPr/>
                    <a:lstStyle/>
                    <a:p>
                      <a:endParaRPr kumimoji="1" lang="ja-JP" altLang="en-US" sz="1100" dirty="0">
                        <a:solidFill>
                          <a:schemeClr val="tx1">
                            <a:lumMod val="75000"/>
                            <a:lumOff val="25000"/>
                          </a:schemeClr>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49258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オリンピックのイラスト「陸上競技・短距離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746" y="4725143"/>
            <a:ext cx="2076349" cy="207634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Sprints</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611560" y="1722294"/>
            <a:ext cx="7848872" cy="954107"/>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A continuous period of development work with a time box no larger than one month to create a deliverable product.</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Sprints comprise sprint planning, daily scrums, development work, sprint reviews and sprint retrospectives. </a:t>
            </a:r>
          </a:p>
        </p:txBody>
      </p:sp>
      <p:sp>
        <p:nvSpPr>
          <p:cNvPr id="5" name="テキスト ボックス 4"/>
          <p:cNvSpPr txBox="1"/>
          <p:nvPr/>
        </p:nvSpPr>
        <p:spPr>
          <a:xfrm>
            <a:off x="611560"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Time box: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Maximum 1 month</a:t>
            </a:r>
            <a:endParaRPr lang="ja-JP" altLang="en-US" sz="16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6" name="テキスト ボックス 5"/>
          <p:cNvSpPr txBox="1"/>
          <p:nvPr/>
        </p:nvSpPr>
        <p:spPr>
          <a:xfrm>
            <a:off x="664097" y="3050376"/>
            <a:ext cx="8372399" cy="954107"/>
          </a:xfrm>
          <a:prstGeom prst="rect">
            <a:avLst/>
          </a:prstGeom>
          <a:noFill/>
        </p:spPr>
        <p:txBody>
          <a:bodyPr wrap="square" rtlCol="0">
            <a:spAutoFit/>
          </a:bodyPr>
          <a:lstStyle/>
          <a:p>
            <a:pPr marL="285750" indent="-28575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Changes that will adversely affect the sprint goals cannot be made</a:t>
            </a:r>
          </a:p>
          <a:p>
            <a:pPr marL="285750" indent="-28575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Quality targets must not be lowered</a:t>
            </a:r>
          </a:p>
          <a:p>
            <a:pPr marL="285750" indent="-285750">
              <a:buFont typeface="Arial" panose="020B0604020202020204" pitchFamily="34" charset="0"/>
              <a:buChar char="•"/>
            </a:pP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Negotiation between the product owner and development team may become necessary as studying progresses and the scope is clarified.</a:t>
            </a:r>
          </a:p>
        </p:txBody>
      </p:sp>
      <p:sp>
        <p:nvSpPr>
          <p:cNvPr id="7" name="テキスト ボックス 6"/>
          <p:cNvSpPr txBox="1"/>
          <p:nvPr/>
        </p:nvSpPr>
        <p:spPr>
          <a:xfrm>
            <a:off x="664098" y="2696077"/>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Note</a:t>
            </a:r>
            <a:endParaRPr lang="ja-JP" altLang="en-US" sz="16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8" name="テキスト ボックス 7"/>
          <p:cNvSpPr txBox="1"/>
          <p:nvPr/>
        </p:nvSpPr>
        <p:spPr>
          <a:xfrm>
            <a:off x="664098" y="4043511"/>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Cancellation of sprints</a:t>
            </a:r>
            <a:endParaRPr lang="ja-JP" altLang="en-US" sz="1600"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9" name="テキスト ボックス 8"/>
          <p:cNvSpPr txBox="1"/>
          <p:nvPr/>
        </p:nvSpPr>
        <p:spPr>
          <a:xfrm>
            <a:off x="664098" y="4431685"/>
            <a:ext cx="7148262" cy="1169551"/>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Sprints can be canceled before the end of the time box, but </a:t>
            </a:r>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only the product owner has the authority to cancel a sprint.</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If a sprint is canceled, the completed items from the product backlog are reviewed. </a:t>
            </a:r>
          </a:p>
          <a:p>
            <a:endPar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Uncompleted backlog items are returned to the product backlog after a re-estimation. </a:t>
            </a:r>
          </a:p>
        </p:txBody>
      </p:sp>
    </p:spTree>
    <p:extLst>
      <p:ext uri="{BB962C8B-B14F-4D97-AF65-F5344CB8AC3E}">
        <p14:creationId xmlns:p14="http://schemas.microsoft.com/office/powerpoint/2010/main" val="2287937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太陽のキャラクタ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5" y="4293096"/>
            <a:ext cx="2483767" cy="249624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Daily scrums</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8" y="1628800"/>
            <a:ext cx="8551911" cy="4278094"/>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During daily scrums, the work performed after the previous daily scrum is inspected and a plan is made for work to be performed by the next daily scrum. </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This is a time to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inspect the progress</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of work from the sprint backlog.</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Daily scrums need to be held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at the same time and in the same place every day</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Each member of the development team explains the following points during daily scrums.</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marL="285750" indent="-285750">
              <a:buFont typeface="Arial" panose="020B0604020202020204" pitchFamily="34" charset="0"/>
              <a:buChar char="•"/>
            </a:pP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What they did the previous day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to enable the development team to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achieve the sprint goals</a:t>
            </a:r>
          </a:p>
          <a:p>
            <a:pPr marL="285750" indent="-285750">
              <a:buFont typeface="Arial" panose="020B0604020202020204" pitchFamily="34" charset="0"/>
              <a:buChar char="•"/>
            </a:pP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What they will do on this day </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to enable the development team to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achieve the sprint goals</a:t>
            </a:r>
          </a:p>
          <a:p>
            <a:pPr marL="285750" indent="-285750">
              <a:buFont typeface="Arial" panose="020B0604020202020204" pitchFamily="34" charset="0"/>
              <a:buChar char="•"/>
            </a:pP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Issues</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that they or the development team faced that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affected their ability to achieve the sprint goals</a:t>
            </a:r>
          </a:p>
          <a:p>
            <a:pPr marL="285750" indent="-285750">
              <a:buFont typeface="Arial" panose="020B0604020202020204" pitchFamily="34" charset="0"/>
              <a:buChar char="•"/>
            </a:pPr>
            <a:endParaRPr lang="en-US" altLang="ja-JP" sz="160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If a detailed point is raised during a daily scrum, all or some of the development team meets after the daily scrum to discuss the matter in detail and then adapt and re-plan. </a:t>
            </a: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Time box: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15 minutes per day</a:t>
            </a:r>
            <a:endParaRPr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098"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100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虫眼鏡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571" y="3429000"/>
            <a:ext cx="1905062" cy="316192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Sprint reviews</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592088" y="1609490"/>
            <a:ext cx="8551912" cy="2308324"/>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the end of the sprint, the addition to the deliverable product is inspected and the product backlog is adapted if necessary.</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During sprint reviews, the scrum team and other relevant personnel review the results of the sprint.</a:t>
            </a:r>
          </a:p>
          <a:p>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The purpose of sprint reviews is not to confirm progress but to </a:t>
            </a:r>
            <a:r>
              <a:rPr lang="en-US" altLang="ja-JP" sz="1600" b="1" dirty="0">
                <a:solidFill>
                  <a:srgbClr val="D74C77"/>
                </a:solidFill>
                <a:latin typeface="Segoe UI" panose="020B0502040204020203" pitchFamily="34" charset="0"/>
                <a:ea typeface="+mj-ea"/>
                <a:cs typeface="Segoe UI" panose="020B0502040204020203" pitchFamily="34" charset="0"/>
              </a:rPr>
              <a:t>elicit feedback and further cooperation.</a:t>
            </a:r>
          </a:p>
          <a:p>
            <a:endParaRPr lang="en-US" altLang="ja-JP" sz="105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Sprint reviews include the following:</a:t>
            </a: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Time box: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2 hours every 2 weeks</a:t>
            </a:r>
            <a:endParaRPr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 name="テキスト ボックス 1"/>
          <p:cNvSpPr txBox="1"/>
          <p:nvPr/>
        </p:nvSpPr>
        <p:spPr>
          <a:xfrm>
            <a:off x="683568" y="3789040"/>
            <a:ext cx="7704856" cy="3539430"/>
          </a:xfrm>
          <a:prstGeom prst="rect">
            <a:avLst/>
          </a:prstGeom>
          <a:noFill/>
        </p:spPr>
        <p:txBody>
          <a:bodyPr wrap="square" rtlCol="0">
            <a:spAutoFit/>
          </a:bodyPr>
          <a:lstStyle/>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product owner invites participants</a:t>
            </a:r>
          </a:p>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a:t>
            </a: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product owner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explains completed and uncompleted PBIs</a:t>
            </a:r>
          </a:p>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development team discusses strong points from the sprint, along with issues that they faced and how they solved them</a:t>
            </a:r>
          </a:p>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development team demonstrates what they have completed and answers questions</a:t>
            </a:r>
          </a:p>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product owner confirms the current product backlog and predicts when it will be completed</a:t>
            </a:r>
          </a:p>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whole group discusses what to do next and uses this as input for the planning of the next sprint</a:t>
            </a:r>
          </a:p>
          <a:p>
            <a:pPr marL="285750" indent="-285750">
              <a:buFont typeface="Wingdings" panose="05000000000000000000" pitchFamily="2" charset="2"/>
              <a:buChar char="ü"/>
            </a:pP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The schedule, budget, performance and market for the next product release is reviewed</a:t>
            </a:r>
          </a:p>
          <a:p>
            <a:pPr marL="285750" indent="-285750">
              <a:buFont typeface="Wingdings" panose="05000000000000000000" pitchFamily="2" charset="2"/>
              <a:buChar char="ü"/>
            </a:pPr>
            <a:endParaRPr kumimoji="1" lang="en-US" altLang="ja-JP" sz="1600"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endParaRPr kumimoji="1"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descr="http://4.bp.blogspot.com/-bE_xPtW8WjM/UbVvGXL-WiI/AAAAAAAAUoc/WO0m-7zJAk0/s800/clock_0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2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Agile, Scrum and Waterfall</a:t>
            </a:r>
            <a:endParaRPr kumimoji="1" lang="ja-JP" alt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45280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3.bp.blogspot.com/-9ZylIqowgN8/VCkbxR6hulI/AAAAAAAAnMU/trjci_rnfqM/s800/yajirushi08_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660" y="2132856"/>
            <a:ext cx="3456384" cy="354616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Sprint retrospectives</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683568" y="1772816"/>
            <a:ext cx="7848872" cy="1077218"/>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These are an opportunity for the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scrum team</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to conduct an inspection and create a plan for improvements to be made in the next sprint.</a:t>
            </a:r>
          </a:p>
          <a:p>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Sprint retrospectives are held after the sprint review, before the planning of the next sprint.</a:t>
            </a:r>
          </a:p>
        </p:txBody>
      </p:sp>
      <p:sp>
        <p:nvSpPr>
          <p:cNvPr id="5" name="テキスト ボックス 4"/>
          <p:cNvSpPr txBox="1"/>
          <p:nvPr/>
        </p:nvSpPr>
        <p:spPr>
          <a:xfrm>
            <a:off x="1043608" y="1196752"/>
            <a:ext cx="7848872"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Time box:	</a:t>
            </a:r>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1.5 hours every 2 weeks</a:t>
            </a:r>
            <a:endParaRPr lang="ja-JP" alt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descr="http://4.bp.blogspot.com/-bE_xPtW8WjM/UbVvGXL-WiI/AAAAAAAAUoc/WO0m-7zJAk0/s800/clock_03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86432"/>
            <a:ext cx="370360" cy="37036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698862" y="2883289"/>
            <a:ext cx="7848872" cy="1815882"/>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sprint is inspected from the perspectives of people, relationships, processes and tools</a:t>
            </a:r>
          </a:p>
          <a:p>
            <a:pPr marL="285750" indent="-285750">
              <a:buFont typeface="Arial" panose="020B0604020202020204" pitchFamily="34" charset="0"/>
              <a:buChar char="•"/>
            </a:pP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Strong points and points requiring improvement in future are identified and organized</a:t>
            </a:r>
          </a:p>
          <a:p>
            <a:pPr marL="285750" indent="-285750">
              <a:buFont typeface="Arial" panose="020B0604020202020204" pitchFamily="34" charset="0"/>
              <a:buChar char="•"/>
            </a:pP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Improvement measures to be applied in the next sprint are identified</a:t>
            </a:r>
          </a:p>
          <a:p>
            <a:pPr marL="285750" indent="-285750">
              <a:buFont typeface="Arial" panose="020B0604020202020204" pitchFamily="34" charset="0"/>
              <a:buChar char="•"/>
            </a:pP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An improvement plan for the scrum team’s work is created</a:t>
            </a:r>
          </a:p>
          <a:p>
            <a:pPr marL="285750" indent="-285750">
              <a:buFont typeface="Arial" panose="020B0604020202020204" pitchFamily="34" charset="0"/>
              <a:buChar char="•"/>
            </a:pP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definition of “done” is adjusted as appropriate</a:t>
            </a:r>
          </a:p>
        </p:txBody>
      </p:sp>
      <p:sp>
        <p:nvSpPr>
          <p:cNvPr id="9" name="テキスト ボックス 8"/>
          <p:cNvSpPr txBox="1"/>
          <p:nvPr/>
        </p:nvSpPr>
        <p:spPr>
          <a:xfrm>
            <a:off x="683568" y="4840676"/>
            <a:ext cx="7848872" cy="1169551"/>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No specific method is required, but KPT is often used. </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Information on practical usage of KPT is provided in the Practical Guide to Project Facilitation: Retrospective Guide[1].</a:t>
            </a:r>
          </a:p>
          <a:p>
            <a:endParaRPr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Information on other methods is provided in Agile Retrospectives: Making Good Teams Great[2]. </a:t>
            </a:r>
            <a:endParaRPr lang="ja-JP" altLang="en-US" sz="1400" dirty="0">
              <a:solidFill>
                <a:schemeClr val="accent5"/>
              </a:solidFill>
              <a:latin typeface="Segoe UI" panose="020B0502040204020203" pitchFamily="34" charset="0"/>
              <a:cs typeface="Segoe UI" panose="020B0502040204020203" pitchFamily="34" charset="0"/>
            </a:endParaRPr>
          </a:p>
        </p:txBody>
      </p:sp>
      <p:sp>
        <p:nvSpPr>
          <p:cNvPr id="10" name="正方形/長方形 9"/>
          <p:cNvSpPr/>
          <p:nvPr/>
        </p:nvSpPr>
        <p:spPr>
          <a:xfrm>
            <a:off x="592088" y="6233033"/>
            <a:ext cx="7004247" cy="276999"/>
          </a:xfrm>
          <a:prstGeom prst="rect">
            <a:avLst/>
          </a:prstGeom>
        </p:spPr>
        <p:txBody>
          <a:bodyPr wrap="square">
            <a:spAutoFit/>
          </a:bodyPr>
          <a:lstStyle/>
          <a:p>
            <a:r>
              <a:rPr lang="en-US" altLang="ja-JP" sz="1200" dirty="0">
                <a:solidFill>
                  <a:schemeClr val="accent5"/>
                </a:solidFill>
                <a:latin typeface="Segoe UI" panose="020B0502040204020203" pitchFamily="34" charset="0"/>
                <a:cs typeface="Segoe UI" panose="020B0502040204020203" pitchFamily="34" charset="0"/>
              </a:rPr>
              <a:t>[1]: </a:t>
            </a:r>
            <a:r>
              <a:rPr lang="en-US" altLang="ja-JP" sz="1200" dirty="0">
                <a:solidFill>
                  <a:schemeClr val="accent5"/>
                </a:solidFill>
                <a:latin typeface="Segoe UI" panose="020B0502040204020203" pitchFamily="34" charset="0"/>
                <a:cs typeface="Segoe UI" panose="020B0502040204020203" pitchFamily="34" charset="0"/>
                <a:hlinkClick r:id="rId5"/>
              </a:rPr>
              <a:t>http://objectclub.jp/download/files/pf/RetrospectiveMeetingGuide.pdf</a:t>
            </a:r>
            <a:r>
              <a:rPr lang="en-US" altLang="ja-JP" sz="1200" dirty="0">
                <a:solidFill>
                  <a:schemeClr val="accent5"/>
                </a:solidFill>
                <a:latin typeface="Segoe UI" panose="020B0502040204020203" pitchFamily="34" charset="0"/>
                <a:cs typeface="Segoe UI" panose="020B0502040204020203" pitchFamily="34" charset="0"/>
              </a:rPr>
              <a:t> (only Japanese)</a:t>
            </a:r>
            <a:endParaRPr lang="ja-JP" altLang="en-US" sz="1200" dirty="0">
              <a:solidFill>
                <a:schemeClr val="accent5"/>
              </a:solidFill>
              <a:latin typeface="Segoe UI" panose="020B0502040204020203" pitchFamily="34" charset="0"/>
              <a:cs typeface="Segoe UI" panose="020B0502040204020203" pitchFamily="34" charset="0"/>
            </a:endParaRPr>
          </a:p>
        </p:txBody>
      </p:sp>
      <p:sp>
        <p:nvSpPr>
          <p:cNvPr id="12" name="正方形/長方形 11"/>
          <p:cNvSpPr/>
          <p:nvPr/>
        </p:nvSpPr>
        <p:spPr>
          <a:xfrm>
            <a:off x="592089" y="6521064"/>
            <a:ext cx="5935500" cy="276999"/>
          </a:xfrm>
          <a:prstGeom prst="rect">
            <a:avLst/>
          </a:prstGeom>
        </p:spPr>
        <p:txBody>
          <a:bodyPr wrap="square">
            <a:spAutoFit/>
          </a:bodyPr>
          <a:lstStyle/>
          <a:p>
            <a:r>
              <a:rPr lang="en-US" altLang="ja-JP" sz="1200" dirty="0">
                <a:solidFill>
                  <a:schemeClr val="accent5"/>
                </a:solidFill>
                <a:latin typeface="Segoe UI" panose="020B0502040204020203" pitchFamily="34" charset="0"/>
                <a:cs typeface="Segoe UI" panose="020B0502040204020203" pitchFamily="34" charset="0"/>
              </a:rPr>
              <a:t>[2]: http://shop.ohmsha.co.jp/shopdetail/000000001770/</a:t>
            </a:r>
            <a:endParaRPr lang="ja-JP" altLang="en-US" sz="1200" dirty="0">
              <a:solidFill>
                <a:schemeClr val="accent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0582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Meetings and Attendees</a:t>
            </a:r>
            <a:endParaRPr kumimoji="1" lang="ja-JP" altLang="en-US" b="1" dirty="0">
              <a:latin typeface="Segoe UI" panose="020B0502040204020203" pitchFamily="34" charset="0"/>
              <a:cs typeface="Segoe UI" panose="020B0502040204020203" pitchFamily="34" charset="0"/>
            </a:endParaRPr>
          </a:p>
        </p:txBody>
      </p:sp>
      <p:graphicFrame>
        <p:nvGraphicFramePr>
          <p:cNvPr id="3" name="表 3">
            <a:extLst>
              <a:ext uri="{FF2B5EF4-FFF2-40B4-BE49-F238E27FC236}">
                <a16:creationId xmlns:a16="http://schemas.microsoft.com/office/drawing/2014/main" id="{418773E6-D1C5-4C44-8DD3-DEF22183470A}"/>
              </a:ext>
            </a:extLst>
          </p:cNvPr>
          <p:cNvGraphicFramePr>
            <a:graphicFrameLocks noGrp="1"/>
          </p:cNvGraphicFramePr>
          <p:nvPr>
            <p:extLst>
              <p:ext uri="{D42A27DB-BD31-4B8C-83A1-F6EECF244321}">
                <p14:modId xmlns:p14="http://schemas.microsoft.com/office/powerpoint/2010/main" val="1925603964"/>
              </p:ext>
            </p:extLst>
          </p:nvPr>
        </p:nvGraphicFramePr>
        <p:xfrm>
          <a:off x="539552" y="1196752"/>
          <a:ext cx="8352927" cy="4808944"/>
        </p:xfrm>
        <a:graphic>
          <a:graphicData uri="http://schemas.openxmlformats.org/drawingml/2006/table">
            <a:tbl>
              <a:tblPr firstRow="1" bandRow="1">
                <a:tableStyleId>{00A15C55-8517-42AA-B614-E9B94910E393}</a:tableStyleId>
              </a:tblPr>
              <a:tblGrid>
                <a:gridCol w="2123286">
                  <a:extLst>
                    <a:ext uri="{9D8B030D-6E8A-4147-A177-3AD203B41FA5}">
                      <a16:colId xmlns:a16="http://schemas.microsoft.com/office/drawing/2014/main" val="343236495"/>
                    </a:ext>
                  </a:extLst>
                </a:gridCol>
                <a:gridCol w="1126209">
                  <a:extLst>
                    <a:ext uri="{9D8B030D-6E8A-4147-A177-3AD203B41FA5}">
                      <a16:colId xmlns:a16="http://schemas.microsoft.com/office/drawing/2014/main" val="3423586931"/>
                    </a:ext>
                  </a:extLst>
                </a:gridCol>
                <a:gridCol w="1196597">
                  <a:extLst>
                    <a:ext uri="{9D8B030D-6E8A-4147-A177-3AD203B41FA5}">
                      <a16:colId xmlns:a16="http://schemas.microsoft.com/office/drawing/2014/main" val="4109307225"/>
                    </a:ext>
                  </a:extLst>
                </a:gridCol>
                <a:gridCol w="1122526">
                  <a:extLst>
                    <a:ext uri="{9D8B030D-6E8A-4147-A177-3AD203B41FA5}">
                      <a16:colId xmlns:a16="http://schemas.microsoft.com/office/drawing/2014/main" val="3087100209"/>
                    </a:ext>
                  </a:extLst>
                </a:gridCol>
                <a:gridCol w="989116">
                  <a:extLst>
                    <a:ext uri="{9D8B030D-6E8A-4147-A177-3AD203B41FA5}">
                      <a16:colId xmlns:a16="http://schemas.microsoft.com/office/drawing/2014/main" val="1404835804"/>
                    </a:ext>
                  </a:extLst>
                </a:gridCol>
                <a:gridCol w="1795193">
                  <a:extLst>
                    <a:ext uri="{9D8B030D-6E8A-4147-A177-3AD203B41FA5}">
                      <a16:colId xmlns:a16="http://schemas.microsoft.com/office/drawing/2014/main" val="2082262986"/>
                    </a:ext>
                  </a:extLst>
                </a:gridCol>
              </a:tblGrid>
              <a:tr h="777686">
                <a:tc>
                  <a:txBody>
                    <a:bodyPr/>
                    <a:lstStyle/>
                    <a:p>
                      <a:r>
                        <a:rPr kumimoji="1" lang="en-US" altLang="ja-JP" sz="1800" b="0" dirty="0"/>
                        <a:t>Guideline on meeting attendees</a:t>
                      </a:r>
                      <a:endParaRPr kumimoji="1" lang="ja-JP" altLang="en-US" sz="1800" b="0" dirty="0"/>
                    </a:p>
                  </a:txBody>
                  <a:tcPr/>
                </a:tc>
                <a:tc>
                  <a:txBody>
                    <a:bodyPr/>
                    <a:lstStyle/>
                    <a:p>
                      <a:r>
                        <a:rPr kumimoji="1" lang="en-US" altLang="ja-JP" b="0" dirty="0"/>
                        <a:t>Sprint planning: Part 1</a:t>
                      </a:r>
                      <a:endParaRPr kumimoji="1" lang="ja-JP" altLang="en-US" b="0" dirty="0"/>
                    </a:p>
                  </a:txBody>
                  <a:tcPr/>
                </a:tc>
                <a:tc>
                  <a:txBody>
                    <a:bodyPr/>
                    <a:lstStyle/>
                    <a:p>
                      <a:r>
                        <a:rPr kumimoji="1" lang="en-US" altLang="ja-JP" b="0" dirty="0"/>
                        <a:t>Sprint planning: Part 2</a:t>
                      </a:r>
                      <a:endParaRPr kumimoji="1" lang="ja-JP" altLang="en-US" b="0" dirty="0"/>
                    </a:p>
                  </a:txBody>
                  <a:tcPr/>
                </a:tc>
                <a:tc>
                  <a:txBody>
                    <a:bodyPr/>
                    <a:lstStyle/>
                    <a:p>
                      <a:r>
                        <a:rPr kumimoji="1" lang="en-US" altLang="ja-JP" b="0" dirty="0"/>
                        <a:t>Daily scrums</a:t>
                      </a:r>
                      <a:endParaRPr kumimoji="1" lang="ja-JP" altLang="en-US" b="0" dirty="0"/>
                    </a:p>
                  </a:txBody>
                  <a:tcPr/>
                </a:tc>
                <a:tc>
                  <a:txBody>
                    <a:bodyPr/>
                    <a:lstStyle/>
                    <a:p>
                      <a:r>
                        <a:rPr kumimoji="1" lang="en-US" altLang="ja-JP" b="0" dirty="0"/>
                        <a:t>Sprint reviews</a:t>
                      </a:r>
                      <a:endParaRPr kumimoji="1" lang="ja-JP" altLang="en-US" b="0" dirty="0"/>
                    </a:p>
                  </a:txBody>
                  <a:tcPr/>
                </a:tc>
                <a:tc>
                  <a:txBody>
                    <a:bodyPr/>
                    <a:lstStyle/>
                    <a:p>
                      <a:r>
                        <a:rPr kumimoji="1" lang="en-US" altLang="ja-JP" b="0" dirty="0"/>
                        <a:t>Sprint retrospectives</a:t>
                      </a:r>
                      <a:endParaRPr kumimoji="1" lang="ja-JP" altLang="en-US" b="0" dirty="0"/>
                    </a:p>
                  </a:txBody>
                  <a:tcPr/>
                </a:tc>
                <a:extLst>
                  <a:ext uri="{0D108BD9-81ED-4DB2-BD59-A6C34878D82A}">
                    <a16:rowId xmlns:a16="http://schemas.microsoft.com/office/drawing/2014/main" val="2597574472"/>
                  </a:ext>
                </a:extLst>
              </a:tr>
              <a:tr h="777686">
                <a:tc>
                  <a:txBody>
                    <a:bodyPr/>
                    <a:lstStyle/>
                    <a:p>
                      <a:r>
                        <a:rPr kumimoji="1" lang="en-US" altLang="ja-JP" dirty="0"/>
                        <a:t>Product owner</a:t>
                      </a:r>
                    </a:p>
                    <a:p>
                      <a:r>
                        <a:rPr kumimoji="1" lang="en-US" altLang="ja-JP" sz="1000" dirty="0"/>
                        <a:t>Responsible for maximizing the value of the development team’s work and the product.</a:t>
                      </a:r>
                    </a:p>
                    <a:p>
                      <a:r>
                        <a:rPr kumimoji="1" lang="en-US" altLang="ja-JP" sz="1000" dirty="0"/>
                        <a:t>Responsible for management of product backlog.</a:t>
                      </a:r>
                    </a:p>
                  </a:txBody>
                  <a:tcPr/>
                </a:tc>
                <a:tc>
                  <a:txBody>
                    <a:bodyPr/>
                    <a:lstStyle/>
                    <a:p>
                      <a:r>
                        <a:rPr kumimoji="1" lang="en-US" altLang="ja-JP" dirty="0"/>
                        <a:t>A</a:t>
                      </a:r>
                      <a:endParaRPr kumimoji="1" lang="ja-JP" altLang="en-US" dirty="0"/>
                    </a:p>
                  </a:txBody>
                  <a:tcPr/>
                </a:tc>
                <a:tc>
                  <a:txBody>
                    <a:bodyPr/>
                    <a:lstStyle/>
                    <a:p>
                      <a:r>
                        <a:rPr kumimoji="1" lang="en-US" altLang="ja-JP" dirty="0"/>
                        <a:t>A[1]</a:t>
                      </a:r>
                      <a:endParaRPr kumimoji="1" lang="ja-JP" altLang="en-US" dirty="0"/>
                    </a:p>
                  </a:txBody>
                  <a:tcPr/>
                </a:tc>
                <a:tc>
                  <a:txBody>
                    <a:bodyPr/>
                    <a:lstStyle/>
                    <a:p>
                      <a:r>
                        <a:rPr kumimoji="1" lang="en-US" altLang="ja-JP" dirty="0"/>
                        <a:t>C[2]</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C[4]</a:t>
                      </a:r>
                      <a:endParaRPr kumimoji="1" lang="ja-JP" altLang="en-US" dirty="0"/>
                    </a:p>
                  </a:txBody>
                  <a:tcPr/>
                </a:tc>
                <a:extLst>
                  <a:ext uri="{0D108BD9-81ED-4DB2-BD59-A6C34878D82A}">
                    <a16:rowId xmlns:a16="http://schemas.microsoft.com/office/drawing/2014/main" val="2196461226"/>
                  </a:ext>
                </a:extLst>
              </a:tr>
              <a:tr h="694144">
                <a:tc>
                  <a:txBody>
                    <a:bodyPr/>
                    <a:lstStyle/>
                    <a:p>
                      <a:r>
                        <a:rPr kumimoji="1" lang="en-US" altLang="ja-JP" dirty="0"/>
                        <a:t>Scrum master</a:t>
                      </a:r>
                    </a:p>
                    <a:p>
                      <a:r>
                        <a:rPr kumimoji="1" lang="en-US" altLang="ja-JP" sz="1000" dirty="0"/>
                        <a:t>Responsible for understanding and formation of scrums.</a:t>
                      </a:r>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C[3]</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extLst>
                  <a:ext uri="{0D108BD9-81ED-4DB2-BD59-A6C34878D82A}">
                    <a16:rowId xmlns:a16="http://schemas.microsoft.com/office/drawing/2014/main" val="2792661765"/>
                  </a:ext>
                </a:extLst>
              </a:tr>
              <a:tr h="777686">
                <a:tc>
                  <a:txBody>
                    <a:bodyPr/>
                    <a:lstStyle/>
                    <a:p>
                      <a:r>
                        <a:rPr kumimoji="1" lang="en-US" altLang="ja-JP" dirty="0"/>
                        <a:t>Development team</a:t>
                      </a:r>
                    </a:p>
                    <a:p>
                      <a:r>
                        <a:rPr kumimoji="1" lang="en-US" altLang="ja-JP" sz="1000" dirty="0"/>
                        <a:t>Develops the product.</a:t>
                      </a:r>
                    </a:p>
                    <a:p>
                      <a:r>
                        <a:rPr kumimoji="1" lang="en-US" altLang="ja-JP" sz="1000" dirty="0"/>
                        <a:t>Responsible for fulfilling promises made during sprint planning.</a:t>
                      </a:r>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tc>
                  <a:txBody>
                    <a:bodyPr/>
                    <a:lstStyle/>
                    <a:p>
                      <a:r>
                        <a:rPr kumimoji="1" lang="en-US" altLang="ja-JP" dirty="0"/>
                        <a:t>A</a:t>
                      </a:r>
                      <a:endParaRPr kumimoji="1" lang="ja-JP" altLang="en-US" dirty="0"/>
                    </a:p>
                  </a:txBody>
                  <a:tcPr/>
                </a:tc>
                <a:extLst>
                  <a:ext uri="{0D108BD9-81ED-4DB2-BD59-A6C34878D82A}">
                    <a16:rowId xmlns:a16="http://schemas.microsoft.com/office/drawing/2014/main" val="2138964886"/>
                  </a:ext>
                </a:extLst>
              </a:tr>
              <a:tr h="777686">
                <a:tc>
                  <a:txBody>
                    <a:bodyPr/>
                    <a:lstStyle/>
                    <a:p>
                      <a:r>
                        <a:rPr kumimoji="1" lang="en-US" altLang="ja-JP" dirty="0"/>
                        <a:t>Stakeholders</a:t>
                      </a:r>
                    </a:p>
                    <a:p>
                      <a:r>
                        <a:rPr kumimoji="1" lang="en-US" altLang="ja-JP" sz="1000" dirty="0"/>
                        <a:t>Interested parties such as product users, investors and/or managers</a:t>
                      </a:r>
                    </a:p>
                  </a:txBody>
                  <a:tcPr/>
                </a:tc>
                <a:tc>
                  <a:txBody>
                    <a:bodyPr/>
                    <a:lstStyle/>
                    <a:p>
                      <a:r>
                        <a:rPr kumimoji="1" lang="en-US" altLang="ja-JP" dirty="0"/>
                        <a:t>D</a:t>
                      </a:r>
                      <a:endParaRPr kumimoji="1" lang="ja-JP" altLang="en-US" dirty="0"/>
                    </a:p>
                  </a:txBody>
                  <a:tcPr/>
                </a:tc>
                <a:tc>
                  <a:txBody>
                    <a:bodyPr/>
                    <a:lstStyle/>
                    <a:p>
                      <a:r>
                        <a:rPr kumimoji="1" lang="en-US" altLang="ja-JP" dirty="0"/>
                        <a:t>B</a:t>
                      </a:r>
                      <a:endParaRPr kumimoji="1" lang="ja-JP" altLang="en-US" dirty="0"/>
                    </a:p>
                  </a:txBody>
                  <a:tcPr/>
                </a:tc>
                <a:tc>
                  <a:txBody>
                    <a:bodyPr/>
                    <a:lstStyle/>
                    <a:p>
                      <a:r>
                        <a:rPr kumimoji="1" lang="en-US" altLang="ja-JP" dirty="0"/>
                        <a:t>D</a:t>
                      </a:r>
                      <a:endParaRPr kumimoji="1" lang="ja-JP" altLang="en-US" dirty="0"/>
                    </a:p>
                  </a:txBody>
                  <a:tcPr/>
                </a:tc>
                <a:tc>
                  <a:txBody>
                    <a:bodyPr/>
                    <a:lstStyle/>
                    <a:p>
                      <a:r>
                        <a:rPr kumimoji="1" lang="en-US" altLang="ja-JP" dirty="0"/>
                        <a:t>D</a:t>
                      </a:r>
                      <a:endParaRPr kumimoji="1" lang="ja-JP" altLang="en-US" dirty="0"/>
                    </a:p>
                  </a:txBody>
                  <a:tcPr/>
                </a:tc>
                <a:tc>
                  <a:txBody>
                    <a:bodyPr/>
                    <a:lstStyle/>
                    <a:p>
                      <a:r>
                        <a:rPr kumimoji="1" lang="en-US" altLang="ja-JP" dirty="0"/>
                        <a:t>B</a:t>
                      </a:r>
                      <a:endParaRPr kumimoji="1" lang="ja-JP" altLang="en-US" dirty="0"/>
                    </a:p>
                  </a:txBody>
                  <a:tcPr/>
                </a:tc>
                <a:extLst>
                  <a:ext uri="{0D108BD9-81ED-4DB2-BD59-A6C34878D82A}">
                    <a16:rowId xmlns:a16="http://schemas.microsoft.com/office/drawing/2014/main" val="3888605035"/>
                  </a:ext>
                </a:extLst>
              </a:tr>
            </a:tbl>
          </a:graphicData>
        </a:graphic>
      </p:graphicFrame>
      <p:sp>
        <p:nvSpPr>
          <p:cNvPr id="5" name="テキスト ボックス 4">
            <a:extLst>
              <a:ext uri="{FF2B5EF4-FFF2-40B4-BE49-F238E27FC236}">
                <a16:creationId xmlns:a16="http://schemas.microsoft.com/office/drawing/2014/main" id="{2E86AAAA-84BE-46EA-B0D7-3C2526A17DC6}"/>
              </a:ext>
            </a:extLst>
          </p:cNvPr>
          <p:cNvSpPr txBox="1"/>
          <p:nvPr/>
        </p:nvSpPr>
        <p:spPr>
          <a:xfrm>
            <a:off x="604056" y="6089238"/>
            <a:ext cx="3155031" cy="769441"/>
          </a:xfrm>
          <a:prstGeom prst="rect">
            <a:avLst/>
          </a:prstGeom>
          <a:noFill/>
        </p:spPr>
        <p:txBody>
          <a:bodyPr wrap="none" rtlCol="0">
            <a:spAutoFit/>
          </a:bodyPr>
          <a:lstStyle/>
          <a:p>
            <a:r>
              <a:rPr lang="en-US" altLang="ja-JP" sz="1100" dirty="0">
                <a:latin typeface="Segoe UI" panose="020B0502040204020203" pitchFamily="34" charset="0"/>
                <a:cs typeface="Segoe UI" panose="020B0502040204020203" pitchFamily="34" charset="0"/>
              </a:rPr>
              <a:t>A:Must attend </a:t>
            </a:r>
          </a:p>
          <a:p>
            <a:r>
              <a:rPr lang="en-US" altLang="ja-JP" sz="1100" dirty="0">
                <a:latin typeface="Segoe UI" panose="020B0502040204020203" pitchFamily="34" charset="0"/>
                <a:cs typeface="Segoe UI" panose="020B0502040204020203" pitchFamily="34" charset="0"/>
              </a:rPr>
              <a:t>B:Cannot attend </a:t>
            </a:r>
          </a:p>
          <a:p>
            <a:r>
              <a:rPr lang="en-US" altLang="ja-JP" sz="1100" dirty="0">
                <a:latin typeface="Segoe UI" panose="020B0502040204020203" pitchFamily="34" charset="0"/>
                <a:cs typeface="Segoe UI" panose="020B0502040204020203" pitchFamily="34" charset="0"/>
              </a:rPr>
              <a:t>C:May attend depending on the context</a:t>
            </a:r>
          </a:p>
          <a:p>
            <a:r>
              <a:rPr kumimoji="1" lang="en-US" altLang="ja-JP" sz="1100" dirty="0">
                <a:latin typeface="Segoe UI" panose="020B0502040204020203" pitchFamily="34" charset="0"/>
                <a:cs typeface="Segoe UI" panose="020B0502040204020203" pitchFamily="34" charset="0"/>
              </a:rPr>
              <a:t>D:</a:t>
            </a:r>
            <a:r>
              <a:rPr lang="en-US" altLang="ja-JP" sz="1100" dirty="0">
                <a:latin typeface="Segoe UI" panose="020B0502040204020203" pitchFamily="34" charset="0"/>
                <a:cs typeface="Segoe UI" panose="020B0502040204020203" pitchFamily="34" charset="0"/>
              </a:rPr>
              <a:t>Can attend but does not have speaking rights</a:t>
            </a:r>
            <a:endParaRPr kumimoji="1" lang="ja-JP" altLang="en-US" sz="11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87039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788223" cy="360040"/>
          </a:xfrm>
        </p:spPr>
        <p:txBody>
          <a:bodyPr/>
          <a:lstStyle/>
          <a:p>
            <a:r>
              <a:rPr lang="en-US" altLang="ja-JP" dirty="0">
                <a:latin typeface="Segoe UI" panose="020B0502040204020203" pitchFamily="34" charset="0"/>
                <a:cs typeface="Segoe UI" panose="020B0502040204020203" pitchFamily="34" charset="0"/>
              </a:rPr>
              <a:t>Meetings and Attendees (continued)</a:t>
            </a:r>
            <a:endParaRPr kumimoji="1" lang="ja-JP" altLang="en-US" b="1" dirty="0">
              <a:latin typeface="Segoe UI" panose="020B0502040204020203" pitchFamily="34" charset="0"/>
              <a:cs typeface="Segoe UI" panose="020B0502040204020203" pitchFamily="34" charset="0"/>
            </a:endParaRPr>
          </a:p>
        </p:txBody>
      </p:sp>
      <p:sp>
        <p:nvSpPr>
          <p:cNvPr id="5" name="テキスト ボックス 4">
            <a:extLst>
              <a:ext uri="{FF2B5EF4-FFF2-40B4-BE49-F238E27FC236}">
                <a16:creationId xmlns:a16="http://schemas.microsoft.com/office/drawing/2014/main" id="{2E86AAAA-84BE-46EA-B0D7-3C2526A17DC6}"/>
              </a:ext>
            </a:extLst>
          </p:cNvPr>
          <p:cNvSpPr txBox="1"/>
          <p:nvPr/>
        </p:nvSpPr>
        <p:spPr>
          <a:xfrm>
            <a:off x="323529" y="1412776"/>
            <a:ext cx="8640960" cy="4832092"/>
          </a:xfrm>
          <a:prstGeom prst="rect">
            <a:avLst/>
          </a:prstGeom>
          <a:noFill/>
        </p:spPr>
        <p:txBody>
          <a:bodyPr wrap="square" rtlCol="0">
            <a:spAutoFit/>
          </a:bodyPr>
          <a:lstStyle/>
          <a:p>
            <a:r>
              <a:rPr lang="en-US" altLang="ja-JP" sz="1400" dirty="0">
                <a:latin typeface="Segoe UI" panose="020B0502040204020203" pitchFamily="34" charset="0"/>
                <a:cs typeface="Segoe UI" panose="020B0502040204020203" pitchFamily="34" charset="0"/>
              </a:rPr>
              <a:t>[1] Involvement of product owner in sprint planning: Part 2</a:t>
            </a:r>
          </a:p>
          <a:p>
            <a:r>
              <a:rPr lang="ja-JP" altLang="en-US" sz="1400" dirty="0">
                <a:latin typeface="Segoe UI" panose="020B0502040204020203" pitchFamily="34" charset="0"/>
                <a:cs typeface="Segoe UI" panose="020B0502040204020203" pitchFamily="34" charset="0"/>
              </a:rPr>
              <a:t>　　</a:t>
            </a:r>
            <a:r>
              <a:rPr lang="en-US" altLang="ja-JP" sz="1400" dirty="0">
                <a:latin typeface="Segoe UI" panose="020B0502040204020203" pitchFamily="34" charset="0"/>
                <a:cs typeface="Segoe UI" panose="020B0502040204020203" pitchFamily="34" charset="0"/>
              </a:rPr>
              <a:t>The product owner does not need to attend sprint planning: Part 2, as this meeting is to discuss</a:t>
            </a:r>
            <a:r>
              <a:rPr lang="ja-JP" altLang="en-US" sz="1400" dirty="0">
                <a:latin typeface="Segoe UI" panose="020B0502040204020203" pitchFamily="34" charset="0"/>
                <a:cs typeface="Segoe UI" panose="020B0502040204020203" pitchFamily="34" charset="0"/>
              </a:rPr>
              <a:t>　　</a:t>
            </a:r>
            <a:br>
              <a:rPr lang="en-US" altLang="ja-JP" sz="1400" dirty="0">
                <a:latin typeface="Segoe UI" panose="020B0502040204020203" pitchFamily="34" charset="0"/>
                <a:cs typeface="Segoe UI" panose="020B0502040204020203" pitchFamily="34" charset="0"/>
              </a:rPr>
            </a:br>
            <a:r>
              <a:rPr lang="ja-JP" altLang="en-US" sz="1400" dirty="0">
                <a:latin typeface="Segoe UI" panose="020B0502040204020203" pitchFamily="34" charset="0"/>
                <a:cs typeface="Segoe UI" panose="020B0502040204020203" pitchFamily="34" charset="0"/>
              </a:rPr>
              <a:t>　　</a:t>
            </a:r>
            <a:r>
              <a:rPr lang="en-US" altLang="ja-JP" sz="1400" dirty="0">
                <a:latin typeface="Segoe UI" panose="020B0502040204020203" pitchFamily="34" charset="0"/>
                <a:cs typeface="Segoe UI" panose="020B0502040204020203" pitchFamily="34" charset="0"/>
              </a:rPr>
              <a:t>practical methods and make a plan to achieve them.</a:t>
            </a:r>
          </a:p>
          <a:p>
            <a:r>
              <a:rPr lang="ja-JP" altLang="en-US" sz="1400" dirty="0">
                <a:latin typeface="Segoe UI" panose="020B0502040204020203" pitchFamily="34" charset="0"/>
                <a:cs typeface="Segoe UI" panose="020B0502040204020203" pitchFamily="34" charset="0"/>
              </a:rPr>
              <a:t>　　</a:t>
            </a:r>
            <a:r>
              <a:rPr lang="en-US" altLang="ja-JP" sz="1400" dirty="0">
                <a:latin typeface="Segoe UI" panose="020B0502040204020203" pitchFamily="34" charset="0"/>
                <a:cs typeface="Segoe UI" panose="020B0502040204020203" pitchFamily="34" charset="0"/>
              </a:rPr>
              <a:t>With that said, the product owner must answer questions when needed.</a:t>
            </a:r>
          </a:p>
          <a:p>
            <a:r>
              <a:rPr lang="ja-JP" altLang="en-US" sz="1400" dirty="0">
                <a:latin typeface="Segoe UI" panose="020B0502040204020203" pitchFamily="34" charset="0"/>
                <a:cs typeface="Segoe UI" panose="020B0502040204020203" pitchFamily="34" charset="0"/>
              </a:rPr>
              <a:t>　　</a:t>
            </a:r>
            <a:r>
              <a:rPr lang="en-US" altLang="ja-JP" sz="1400" dirty="0">
                <a:latin typeface="Segoe UI" panose="020B0502040204020203" pitchFamily="34" charset="0"/>
                <a:cs typeface="Segoe UI" panose="020B0502040204020203" pitchFamily="34" charset="0"/>
              </a:rPr>
              <a:t>The development team also needs to provide the product owner with an explanation of how they</a:t>
            </a:r>
            <a:br>
              <a:rPr lang="en-US" altLang="ja-JP" sz="1400" dirty="0">
                <a:latin typeface="Segoe UI" panose="020B0502040204020203" pitchFamily="34" charset="0"/>
                <a:cs typeface="Segoe UI" panose="020B0502040204020203" pitchFamily="34" charset="0"/>
              </a:rPr>
            </a:br>
            <a:r>
              <a:rPr lang="en-US" altLang="ja-JP" sz="1400" dirty="0">
                <a:latin typeface="Segoe UI" panose="020B0502040204020203" pitchFamily="34" charset="0"/>
                <a:cs typeface="Segoe UI" panose="020B0502040204020203" pitchFamily="34" charset="0"/>
              </a:rPr>
              <a:t> </a:t>
            </a:r>
            <a:r>
              <a:rPr lang="ja-JP" altLang="en-US" sz="1400" dirty="0">
                <a:latin typeface="Segoe UI" panose="020B0502040204020203" pitchFamily="34" charset="0"/>
                <a:cs typeface="Segoe UI" panose="020B0502040204020203" pitchFamily="34" charset="0"/>
              </a:rPr>
              <a:t>　 </a:t>
            </a:r>
            <a:r>
              <a:rPr lang="en-US" altLang="ja-JP" sz="1400" dirty="0">
                <a:latin typeface="Segoe UI" panose="020B0502040204020203" pitchFamily="34" charset="0"/>
                <a:cs typeface="Segoe UI" panose="020B0502040204020203" pitchFamily="34" charset="0"/>
              </a:rPr>
              <a:t>will achieve the sprint goals.</a:t>
            </a:r>
          </a:p>
          <a:p>
            <a:endParaRPr lang="en-US" altLang="ja-JP" sz="1400" dirty="0">
              <a:latin typeface="Segoe UI" panose="020B0502040204020203" pitchFamily="34" charset="0"/>
              <a:cs typeface="Segoe UI" panose="020B0502040204020203" pitchFamily="34" charset="0"/>
            </a:endParaRPr>
          </a:p>
          <a:p>
            <a:r>
              <a:rPr lang="en-US" altLang="ja-JP" sz="1400" dirty="0">
                <a:latin typeface="Segoe UI" panose="020B0502040204020203" pitchFamily="34" charset="0"/>
                <a:cs typeface="Segoe UI" panose="020B0502040204020203" pitchFamily="34" charset="0"/>
              </a:rPr>
              <a:t>[2] Involvement of product owner in daily scrums</a:t>
            </a:r>
          </a:p>
          <a:p>
            <a:r>
              <a:rPr lang="en-US" altLang="ja-JP" sz="1400" dirty="0">
                <a:latin typeface="Segoe UI" panose="020B0502040204020203" pitchFamily="34" charset="0"/>
                <a:cs typeface="Segoe UI" panose="020B0502040204020203" pitchFamily="34" charset="0"/>
              </a:rPr>
              <a:t>    Useful in cases such as those where obstacles for achieving the sprint goals occur frequently and </a:t>
            </a:r>
            <a:br>
              <a:rPr lang="en-US" altLang="ja-JP" sz="1400" dirty="0">
                <a:latin typeface="Segoe UI" panose="020B0502040204020203" pitchFamily="34" charset="0"/>
                <a:cs typeface="Segoe UI" panose="020B0502040204020203" pitchFamily="34" charset="0"/>
              </a:rPr>
            </a:br>
            <a:r>
              <a:rPr lang="en-US" altLang="ja-JP" sz="1400" dirty="0">
                <a:latin typeface="Segoe UI" panose="020B0502040204020203" pitchFamily="34" charset="0"/>
                <a:cs typeface="Segoe UI" panose="020B0502040204020203" pitchFamily="34" charset="0"/>
              </a:rPr>
              <a:t>    support from the product owner is needed.</a:t>
            </a:r>
          </a:p>
          <a:p>
            <a:endParaRPr lang="en-US" altLang="ja-JP" sz="1400" dirty="0">
              <a:latin typeface="Segoe UI" panose="020B0502040204020203" pitchFamily="34" charset="0"/>
              <a:cs typeface="Segoe UI" panose="020B0502040204020203" pitchFamily="34" charset="0"/>
            </a:endParaRPr>
          </a:p>
          <a:p>
            <a:r>
              <a:rPr lang="en-US" altLang="ja-JP" sz="1400" dirty="0">
                <a:latin typeface="Segoe UI" panose="020B0502040204020203" pitchFamily="34" charset="0"/>
                <a:cs typeface="Segoe UI" panose="020B0502040204020203" pitchFamily="34" charset="0"/>
              </a:rPr>
              <a:t>[3] Involvement of scrum master in daily scrums</a:t>
            </a:r>
          </a:p>
          <a:p>
            <a:r>
              <a:rPr lang="en-US" altLang="ja-JP" sz="1400" dirty="0">
                <a:latin typeface="Segoe UI" panose="020B0502040204020203" pitchFamily="34" charset="0"/>
                <a:cs typeface="Segoe UI" panose="020B0502040204020203" pitchFamily="34" charset="0"/>
              </a:rPr>
              <a:t>    The scrum master asks the development team to hold daily scrums, but the development team itself</a:t>
            </a:r>
            <a:br>
              <a:rPr lang="en-US" altLang="ja-JP" sz="1400" dirty="0">
                <a:latin typeface="Segoe UI" panose="020B0502040204020203" pitchFamily="34" charset="0"/>
                <a:cs typeface="Segoe UI" panose="020B0502040204020203" pitchFamily="34" charset="0"/>
              </a:rPr>
            </a:br>
            <a:r>
              <a:rPr lang="en-US" altLang="ja-JP" sz="1400" dirty="0">
                <a:latin typeface="Segoe UI" panose="020B0502040204020203" pitchFamily="34" charset="0"/>
                <a:cs typeface="Segoe UI" panose="020B0502040204020203" pitchFamily="34" charset="0"/>
              </a:rPr>
              <a:t>    is responsible for holding them.</a:t>
            </a:r>
          </a:p>
          <a:p>
            <a:r>
              <a:rPr lang="en-US" altLang="ja-JP" sz="1400" dirty="0">
                <a:latin typeface="Segoe UI" panose="020B0502040204020203" pitchFamily="34" charset="0"/>
                <a:cs typeface="Segoe UI" panose="020B0502040204020203" pitchFamily="34" charset="0"/>
              </a:rPr>
              <a:t>    At the beginning of a team’s work, the scrum master may also need to ensure that time boxes are</a:t>
            </a:r>
            <a:br>
              <a:rPr lang="en-US" altLang="ja-JP" sz="1400" dirty="0">
                <a:latin typeface="Segoe UI" panose="020B0502040204020203" pitchFamily="34" charset="0"/>
                <a:cs typeface="Segoe UI" panose="020B0502040204020203" pitchFamily="34" charset="0"/>
              </a:rPr>
            </a:br>
            <a:r>
              <a:rPr lang="en-US" altLang="ja-JP" sz="1400" dirty="0">
                <a:latin typeface="Segoe UI" panose="020B0502040204020203" pitchFamily="34" charset="0"/>
                <a:cs typeface="Segoe UI" panose="020B0502040204020203" pitchFamily="34" charset="0"/>
              </a:rPr>
              <a:t>    met and rules are followed.</a:t>
            </a:r>
          </a:p>
          <a:p>
            <a:r>
              <a:rPr lang="en-US" altLang="ja-JP" sz="1400" dirty="0">
                <a:latin typeface="Segoe UI" panose="020B0502040204020203" pitchFamily="34" charset="0"/>
                <a:cs typeface="Segoe UI" panose="020B0502040204020203" pitchFamily="34" charset="0"/>
              </a:rPr>
              <a:t>    The scrum master does not need to be involved if the development team can run daily scrums well</a:t>
            </a:r>
            <a:br>
              <a:rPr lang="en-US" altLang="ja-JP" sz="1400" dirty="0">
                <a:latin typeface="Segoe UI" panose="020B0502040204020203" pitchFamily="34" charset="0"/>
                <a:cs typeface="Segoe UI" panose="020B0502040204020203" pitchFamily="34" charset="0"/>
              </a:rPr>
            </a:br>
            <a:r>
              <a:rPr lang="en-US" altLang="ja-JP" sz="1400" dirty="0">
                <a:latin typeface="Segoe UI" panose="020B0502040204020203" pitchFamily="34" charset="0"/>
                <a:cs typeface="Segoe UI" panose="020B0502040204020203" pitchFamily="34" charset="0"/>
              </a:rPr>
              <a:t>    by themselves.</a:t>
            </a:r>
          </a:p>
          <a:p>
            <a:endParaRPr lang="en-US" altLang="ja-JP" sz="1400" dirty="0">
              <a:latin typeface="Segoe UI" panose="020B0502040204020203" pitchFamily="34" charset="0"/>
              <a:cs typeface="Segoe UI" panose="020B0502040204020203" pitchFamily="34" charset="0"/>
            </a:endParaRPr>
          </a:p>
          <a:p>
            <a:r>
              <a:rPr lang="en-US" altLang="ja-JP" sz="1400" dirty="0">
                <a:latin typeface="Segoe UI" panose="020B0502040204020203" pitchFamily="34" charset="0"/>
                <a:cs typeface="Segoe UI" panose="020B0502040204020203" pitchFamily="34" charset="0"/>
              </a:rPr>
              <a:t>[4] Involvement of product owner in sprint retrospectives</a:t>
            </a:r>
          </a:p>
          <a:p>
            <a:r>
              <a:rPr lang="en-US" altLang="ja-JP" sz="1400" dirty="0">
                <a:latin typeface="Segoe UI" panose="020B0502040204020203" pitchFamily="34" charset="0"/>
                <a:cs typeface="Segoe UI" panose="020B0502040204020203" pitchFamily="34" charset="0"/>
              </a:rPr>
              <a:t>    Retrospectives are held without the PO if there are issues related to the inspection and</a:t>
            </a:r>
            <a:br>
              <a:rPr lang="en-US" altLang="ja-JP" sz="1400" dirty="0">
                <a:latin typeface="Segoe UI" panose="020B0502040204020203" pitchFamily="34" charset="0"/>
                <a:cs typeface="Segoe UI" panose="020B0502040204020203" pitchFamily="34" charset="0"/>
              </a:rPr>
            </a:br>
            <a:r>
              <a:rPr lang="en-US" altLang="ja-JP" sz="1400" dirty="0">
                <a:latin typeface="Segoe UI" panose="020B0502040204020203" pitchFamily="34" charset="0"/>
                <a:cs typeface="Segoe UI" panose="020B0502040204020203" pitchFamily="34" charset="0"/>
              </a:rPr>
              <a:t>    improvement of processes that cannot be described freely if the PO is present.</a:t>
            </a:r>
            <a:r>
              <a:rPr lang="ja-JP" altLang="en-US" sz="1400" dirty="0">
                <a:latin typeface="Segoe UI" panose="020B0502040204020203" pitchFamily="34" charset="0"/>
                <a:cs typeface="Segoe UI" panose="020B0502040204020203" pitchFamily="34" charset="0"/>
              </a:rPr>
              <a:t>　</a:t>
            </a:r>
            <a:endParaRPr lang="en-US" altLang="ja-JP"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6460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Scrum and quality</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90866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Quality issues in waterfall</a:t>
            </a:r>
            <a:endParaRPr kumimoji="1" lang="ja-JP" altLang="en-US" dirty="0">
              <a:latin typeface="Segoe UI" panose="020B0502040204020203" pitchFamily="34" charset="0"/>
              <a:cs typeface="Segoe UI" panose="020B0502040204020203" pitchFamily="34" charset="0"/>
            </a:endParaRPr>
          </a:p>
        </p:txBody>
      </p:sp>
      <p:pic>
        <p:nvPicPr>
          <p:cNvPr id="7"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614" y="4882133"/>
            <a:ext cx="735546" cy="748647"/>
          </a:xfrm>
          <a:prstGeom prst="rect">
            <a:avLst/>
          </a:prstGeom>
          <a:noFill/>
          <a:extLst>
            <a:ext uri="{909E8E84-426E-40DD-AFC4-6F175D3DCCD1}">
              <a14:hiddenFill xmlns:a14="http://schemas.microsoft.com/office/drawing/2010/main">
                <a:solidFill>
                  <a:srgbClr val="FFFFFF"/>
                </a:solidFill>
              </a14:hiddenFill>
            </a:ext>
          </a:extLst>
        </p:spPr>
      </p:pic>
      <p:sp>
        <p:nvSpPr>
          <p:cNvPr id="22" name="角丸四角形 21"/>
          <p:cNvSpPr/>
          <p:nvPr/>
        </p:nvSpPr>
        <p:spPr>
          <a:xfrm>
            <a:off x="6194425" y="5013176"/>
            <a:ext cx="133295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latin typeface="Segoe UI" panose="020B0502040204020203" pitchFamily="34" charset="0"/>
                <a:cs typeface="Segoe UI" panose="020B0502040204020203" pitchFamily="34" charset="0"/>
              </a:rPr>
              <a:t>Acceptance testing</a:t>
            </a:r>
            <a:endParaRPr kumimoji="1" lang="en-US" altLang="ja-JP" sz="1600" dirty="0">
              <a:latin typeface="Segoe UI" panose="020B0502040204020203" pitchFamily="34" charset="0"/>
              <a:cs typeface="Segoe UI" panose="020B0502040204020203" pitchFamily="34" charset="0"/>
            </a:endParaRPr>
          </a:p>
        </p:txBody>
      </p:sp>
      <p:pic>
        <p:nvPicPr>
          <p:cNvPr id="9218" name="Picture 2" descr="怒っている男性会社員会社員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131839" y="3761945"/>
            <a:ext cx="2077859" cy="2321630"/>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683568" y="1447616"/>
            <a:ext cx="5328592" cy="1477328"/>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Quality is guaranteed by phase gates, but</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it is not possible to tell whether the desired</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product was created until acceptance testing.</a:t>
            </a:r>
          </a:p>
          <a:p>
            <a:endParaRPr lang="en-US" altLang="ja-JP"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The major risks are at the end.</a:t>
            </a:r>
          </a:p>
        </p:txBody>
      </p:sp>
      <p:sp>
        <p:nvSpPr>
          <p:cNvPr id="39" name="角丸四角形 3">
            <a:extLst>
              <a:ext uri="{FF2B5EF4-FFF2-40B4-BE49-F238E27FC236}">
                <a16:creationId xmlns:a16="http://schemas.microsoft.com/office/drawing/2014/main" id="{0A3C04A5-51E7-4C52-A4FE-38FB0203BE67}"/>
              </a:ext>
            </a:extLst>
          </p:cNvPr>
          <p:cNvSpPr/>
          <p:nvPr/>
        </p:nvSpPr>
        <p:spPr>
          <a:xfrm>
            <a:off x="6176828" y="1228670"/>
            <a:ext cx="1368152" cy="57606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latin typeface="Segoe UI" panose="020B0502040204020203" pitchFamily="34" charset="0"/>
                <a:cs typeface="Segoe UI" panose="020B0502040204020203" pitchFamily="34" charset="0"/>
              </a:rPr>
              <a:t>Definitions of requirements</a:t>
            </a:r>
          </a:p>
        </p:txBody>
      </p:sp>
      <p:sp>
        <p:nvSpPr>
          <p:cNvPr id="40" name="角丸四角形 4">
            <a:extLst>
              <a:ext uri="{FF2B5EF4-FFF2-40B4-BE49-F238E27FC236}">
                <a16:creationId xmlns:a16="http://schemas.microsoft.com/office/drawing/2014/main" id="{7B889EC1-808C-461F-A397-7AED47DFEBD4}"/>
              </a:ext>
            </a:extLst>
          </p:cNvPr>
          <p:cNvSpPr/>
          <p:nvPr/>
        </p:nvSpPr>
        <p:spPr>
          <a:xfrm>
            <a:off x="6194424" y="3120924"/>
            <a:ext cx="1332960"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Implementation</a:t>
            </a:r>
            <a:endParaRPr kumimoji="1" lang="en-US" altLang="ja-JP" sz="1200" dirty="0">
              <a:latin typeface="Segoe UI" panose="020B0502040204020203" pitchFamily="34" charset="0"/>
              <a:cs typeface="Segoe UI" panose="020B0502040204020203" pitchFamily="34" charset="0"/>
            </a:endParaRPr>
          </a:p>
        </p:txBody>
      </p:sp>
      <p:sp>
        <p:nvSpPr>
          <p:cNvPr id="41" name="角丸四角形 5">
            <a:extLst>
              <a:ext uri="{FF2B5EF4-FFF2-40B4-BE49-F238E27FC236}">
                <a16:creationId xmlns:a16="http://schemas.microsoft.com/office/drawing/2014/main" id="{FCEB6CE4-401E-41B6-B58F-975E8FF85949}"/>
              </a:ext>
            </a:extLst>
          </p:cNvPr>
          <p:cNvSpPr/>
          <p:nvPr/>
        </p:nvSpPr>
        <p:spPr>
          <a:xfrm>
            <a:off x="6194425" y="4067051"/>
            <a:ext cx="1332958" cy="576064"/>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latin typeface="Segoe UI" panose="020B0502040204020203" pitchFamily="34" charset="0"/>
                <a:cs typeface="Segoe UI" panose="020B0502040204020203" pitchFamily="34" charset="0"/>
              </a:rPr>
              <a:t>Integration testing</a:t>
            </a:r>
            <a:endParaRPr kumimoji="1" lang="en-US" altLang="ja-JP" sz="1600" dirty="0">
              <a:latin typeface="Segoe UI" panose="020B0502040204020203" pitchFamily="34" charset="0"/>
              <a:cs typeface="Segoe UI" panose="020B0502040204020203" pitchFamily="34" charset="0"/>
            </a:endParaRPr>
          </a:p>
        </p:txBody>
      </p:sp>
      <p:sp>
        <p:nvSpPr>
          <p:cNvPr id="44" name="角丸四角形 34">
            <a:extLst>
              <a:ext uri="{FF2B5EF4-FFF2-40B4-BE49-F238E27FC236}">
                <a16:creationId xmlns:a16="http://schemas.microsoft.com/office/drawing/2014/main" id="{0315128D-C971-46B7-BBC7-BC2ED94A554B}"/>
              </a:ext>
            </a:extLst>
          </p:cNvPr>
          <p:cNvSpPr/>
          <p:nvPr/>
        </p:nvSpPr>
        <p:spPr>
          <a:xfrm>
            <a:off x="6176828" y="2174797"/>
            <a:ext cx="1368152" cy="576064"/>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Design</a:t>
            </a:r>
          </a:p>
        </p:txBody>
      </p:sp>
      <p:sp>
        <p:nvSpPr>
          <p:cNvPr id="45" name="フローチャート : 他ページ結合子 35">
            <a:extLst>
              <a:ext uri="{FF2B5EF4-FFF2-40B4-BE49-F238E27FC236}">
                <a16:creationId xmlns:a16="http://schemas.microsoft.com/office/drawing/2014/main" id="{DB70FB14-EFE5-4A7A-89A0-5FA8C081117C}"/>
              </a:ext>
            </a:extLst>
          </p:cNvPr>
          <p:cNvSpPr/>
          <p:nvPr/>
        </p:nvSpPr>
        <p:spPr>
          <a:xfrm>
            <a:off x="6582424" y="1893759"/>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6" name="フローチャート : 他ページ結合子 36">
            <a:extLst>
              <a:ext uri="{FF2B5EF4-FFF2-40B4-BE49-F238E27FC236}">
                <a16:creationId xmlns:a16="http://schemas.microsoft.com/office/drawing/2014/main" id="{45694F8F-D56C-4EC9-B05F-B5EA9A072AF3}"/>
              </a:ext>
            </a:extLst>
          </p:cNvPr>
          <p:cNvSpPr/>
          <p:nvPr/>
        </p:nvSpPr>
        <p:spPr>
          <a:xfrm>
            <a:off x="6582424" y="3786013"/>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7" name="フローチャート : 他ページ結合子 37">
            <a:extLst>
              <a:ext uri="{FF2B5EF4-FFF2-40B4-BE49-F238E27FC236}">
                <a16:creationId xmlns:a16="http://schemas.microsoft.com/office/drawing/2014/main" id="{9DA29FC1-3CB8-414A-8215-A0A940B83FFF}"/>
              </a:ext>
            </a:extLst>
          </p:cNvPr>
          <p:cNvSpPr/>
          <p:nvPr/>
        </p:nvSpPr>
        <p:spPr>
          <a:xfrm>
            <a:off x="6582424" y="2839886"/>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8" name="フローチャート : 他ページ結合子 38">
            <a:extLst>
              <a:ext uri="{FF2B5EF4-FFF2-40B4-BE49-F238E27FC236}">
                <a16:creationId xmlns:a16="http://schemas.microsoft.com/office/drawing/2014/main" id="{89484146-8E30-4186-B15E-E091DFCF8392}"/>
              </a:ext>
            </a:extLst>
          </p:cNvPr>
          <p:cNvSpPr/>
          <p:nvPr/>
        </p:nvSpPr>
        <p:spPr>
          <a:xfrm>
            <a:off x="6582424" y="4732140"/>
            <a:ext cx="556961" cy="192013"/>
          </a:xfrm>
          <a:prstGeom prst="flowChartOffpageConnector">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2" name="テキスト ボックス 1">
            <a:extLst>
              <a:ext uri="{FF2B5EF4-FFF2-40B4-BE49-F238E27FC236}">
                <a16:creationId xmlns:a16="http://schemas.microsoft.com/office/drawing/2014/main" id="{B2BD8755-0863-4B0E-9326-FDC53CB69502}"/>
              </a:ext>
            </a:extLst>
          </p:cNvPr>
          <p:cNvSpPr txBox="1"/>
          <p:nvPr/>
        </p:nvSpPr>
        <p:spPr>
          <a:xfrm>
            <a:off x="7983530" y="1332036"/>
            <a:ext cx="761747"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G</a:t>
            </a:r>
            <a:r>
              <a:rPr kumimoji="1" lang="en-US" altLang="ja-JP" dirty="0">
                <a:latin typeface="Segoe UI" panose="020B0502040204020203" pitchFamily="34" charset="0"/>
                <a:cs typeface="Segoe UI" panose="020B0502040204020203" pitchFamily="34" charset="0"/>
              </a:rPr>
              <a:t>ood</a:t>
            </a:r>
            <a:endParaRPr kumimoji="1" lang="ja-JP" altLang="en-US" dirty="0">
              <a:latin typeface="Segoe UI" panose="020B0502040204020203" pitchFamily="34" charset="0"/>
              <a:cs typeface="Segoe UI" panose="020B0502040204020203" pitchFamily="34" charset="0"/>
            </a:endParaRPr>
          </a:p>
        </p:txBody>
      </p:sp>
      <p:sp>
        <p:nvSpPr>
          <p:cNvPr id="49" name="テキスト ボックス 48">
            <a:extLst>
              <a:ext uri="{FF2B5EF4-FFF2-40B4-BE49-F238E27FC236}">
                <a16:creationId xmlns:a16="http://schemas.microsoft.com/office/drawing/2014/main" id="{FE888FDD-1042-44DF-B757-382EBC43FAC9}"/>
              </a:ext>
            </a:extLst>
          </p:cNvPr>
          <p:cNvSpPr txBox="1"/>
          <p:nvPr/>
        </p:nvSpPr>
        <p:spPr>
          <a:xfrm>
            <a:off x="7983530" y="2278163"/>
            <a:ext cx="761747"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G</a:t>
            </a:r>
            <a:r>
              <a:rPr kumimoji="1" lang="en-US" altLang="ja-JP" dirty="0">
                <a:latin typeface="Segoe UI" panose="020B0502040204020203" pitchFamily="34" charset="0"/>
                <a:cs typeface="Segoe UI" panose="020B0502040204020203" pitchFamily="34" charset="0"/>
              </a:rPr>
              <a:t>ood</a:t>
            </a:r>
            <a:endParaRPr kumimoji="1" lang="ja-JP" altLang="en-US" dirty="0">
              <a:latin typeface="Segoe UI" panose="020B0502040204020203" pitchFamily="34" charset="0"/>
              <a:cs typeface="Segoe UI" panose="020B0502040204020203" pitchFamily="34" charset="0"/>
            </a:endParaRPr>
          </a:p>
        </p:txBody>
      </p:sp>
      <p:sp>
        <p:nvSpPr>
          <p:cNvPr id="50" name="テキスト ボックス 49">
            <a:extLst>
              <a:ext uri="{FF2B5EF4-FFF2-40B4-BE49-F238E27FC236}">
                <a16:creationId xmlns:a16="http://schemas.microsoft.com/office/drawing/2014/main" id="{4A54529C-0C5F-443C-8F4C-DE83E7576A4C}"/>
              </a:ext>
            </a:extLst>
          </p:cNvPr>
          <p:cNvSpPr txBox="1"/>
          <p:nvPr/>
        </p:nvSpPr>
        <p:spPr>
          <a:xfrm>
            <a:off x="7983530" y="3224290"/>
            <a:ext cx="761747"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G</a:t>
            </a:r>
            <a:r>
              <a:rPr kumimoji="1" lang="en-US" altLang="ja-JP" dirty="0">
                <a:latin typeface="Segoe UI" panose="020B0502040204020203" pitchFamily="34" charset="0"/>
                <a:cs typeface="Segoe UI" panose="020B0502040204020203" pitchFamily="34" charset="0"/>
              </a:rPr>
              <a:t>ood</a:t>
            </a:r>
            <a:endParaRPr kumimoji="1" lang="ja-JP" altLang="en-US" dirty="0">
              <a:latin typeface="Segoe UI" panose="020B0502040204020203" pitchFamily="34" charset="0"/>
              <a:cs typeface="Segoe UI" panose="020B0502040204020203" pitchFamily="34" charset="0"/>
            </a:endParaRPr>
          </a:p>
        </p:txBody>
      </p:sp>
      <p:sp>
        <p:nvSpPr>
          <p:cNvPr id="51" name="テキスト ボックス 50">
            <a:extLst>
              <a:ext uri="{FF2B5EF4-FFF2-40B4-BE49-F238E27FC236}">
                <a16:creationId xmlns:a16="http://schemas.microsoft.com/office/drawing/2014/main" id="{8C894890-3AF0-4822-9875-AD4804CCD377}"/>
              </a:ext>
            </a:extLst>
          </p:cNvPr>
          <p:cNvSpPr txBox="1"/>
          <p:nvPr/>
        </p:nvSpPr>
        <p:spPr>
          <a:xfrm>
            <a:off x="7884368" y="4170417"/>
            <a:ext cx="960071"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Normal</a:t>
            </a:r>
            <a:endParaRPr kumimoji="1" lang="ja-JP" altLang="en-US" dirty="0">
              <a:latin typeface="Segoe UI" panose="020B0502040204020203" pitchFamily="34" charset="0"/>
              <a:cs typeface="Segoe UI" panose="020B0502040204020203" pitchFamily="34" charset="0"/>
            </a:endParaRPr>
          </a:p>
        </p:txBody>
      </p:sp>
      <p:sp>
        <p:nvSpPr>
          <p:cNvPr id="52" name="テキスト ボックス 51">
            <a:extLst>
              <a:ext uri="{FF2B5EF4-FFF2-40B4-BE49-F238E27FC236}">
                <a16:creationId xmlns:a16="http://schemas.microsoft.com/office/drawing/2014/main" id="{047CA9C5-F443-442C-9A56-2460EA34D61A}"/>
              </a:ext>
            </a:extLst>
          </p:cNvPr>
          <p:cNvSpPr txBox="1"/>
          <p:nvPr/>
        </p:nvSpPr>
        <p:spPr>
          <a:xfrm>
            <a:off x="8074901" y="5071790"/>
            <a:ext cx="579005"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Bad</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03135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8012359" cy="360040"/>
          </a:xfrm>
        </p:spPr>
        <p:txBody>
          <a:bodyPr/>
          <a:lstStyle/>
          <a:p>
            <a:r>
              <a:rPr lang="en-US" altLang="ja-JP" dirty="0">
                <a:latin typeface="Segoe UI" panose="020B0502040204020203" pitchFamily="34" charset="0"/>
                <a:cs typeface="Segoe UI" panose="020B0502040204020203" pitchFamily="34" charset="0"/>
              </a:rPr>
              <a:t>Quality in Scrum</a:t>
            </a:r>
            <a:endParaRPr lang="ja-JP" altLang="en-US" dirty="0">
              <a:latin typeface="Segoe UI" panose="020B0502040204020203" pitchFamily="34" charset="0"/>
              <a:cs typeface="Segoe UI" panose="020B0502040204020203" pitchFamily="34" charset="0"/>
            </a:endParaRPr>
          </a:p>
        </p:txBody>
      </p:sp>
      <p:cxnSp>
        <p:nvCxnSpPr>
          <p:cNvPr id="11" name="直線矢印コネクタ 10"/>
          <p:cNvCxnSpPr/>
          <p:nvPr/>
        </p:nvCxnSpPr>
        <p:spPr>
          <a:xfrm>
            <a:off x="403906" y="1914718"/>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8" name="テキスト ボックス 27"/>
          <p:cNvSpPr txBox="1"/>
          <p:nvPr/>
        </p:nvSpPr>
        <p:spPr>
          <a:xfrm>
            <a:off x="-324544" y="1628800"/>
            <a:ext cx="1456899"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Time</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2" name="角丸四角形 41"/>
          <p:cNvSpPr/>
          <p:nvPr/>
        </p:nvSpPr>
        <p:spPr>
          <a:xfrm>
            <a:off x="1894301" y="2257449"/>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43" name="角丸四角形 42"/>
          <p:cNvSpPr/>
          <p:nvPr/>
        </p:nvSpPr>
        <p:spPr>
          <a:xfrm>
            <a:off x="3391254" y="2249064"/>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44" name="角丸四角形 43"/>
          <p:cNvSpPr/>
          <p:nvPr/>
        </p:nvSpPr>
        <p:spPr>
          <a:xfrm>
            <a:off x="4835637" y="2249064"/>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45" name="角丸四角形 44"/>
          <p:cNvSpPr/>
          <p:nvPr/>
        </p:nvSpPr>
        <p:spPr>
          <a:xfrm>
            <a:off x="473629" y="2257449"/>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 of</a:t>
            </a:r>
          </a:p>
          <a:p>
            <a:pPr algn="ctr"/>
            <a:r>
              <a:rPr lang="en-US" altLang="ja-JP" sz="1000" dirty="0">
                <a:latin typeface="Segoe UI" panose="020B0502040204020203" pitchFamily="34" charset="0"/>
                <a:cs typeface="Segoe UI" panose="020B0502040204020203" pitchFamily="34" charset="0"/>
              </a:rPr>
              <a:t>requirements</a:t>
            </a:r>
          </a:p>
        </p:txBody>
      </p:sp>
      <p:sp>
        <p:nvSpPr>
          <p:cNvPr id="46" name="右矢印 45"/>
          <p:cNvSpPr/>
          <p:nvPr/>
        </p:nvSpPr>
        <p:spPr>
          <a:xfrm>
            <a:off x="1620370"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9" name="角丸四角形 48"/>
          <p:cNvSpPr/>
          <p:nvPr/>
        </p:nvSpPr>
        <p:spPr>
          <a:xfrm>
            <a:off x="1906877" y="3196579"/>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50" name="角丸四角形 49"/>
          <p:cNvSpPr/>
          <p:nvPr/>
        </p:nvSpPr>
        <p:spPr>
          <a:xfrm>
            <a:off x="3403830" y="3188194"/>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51" name="角丸四角形 50"/>
          <p:cNvSpPr/>
          <p:nvPr/>
        </p:nvSpPr>
        <p:spPr>
          <a:xfrm>
            <a:off x="4848213" y="3188194"/>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52" name="角丸四角形 51"/>
          <p:cNvSpPr/>
          <p:nvPr/>
        </p:nvSpPr>
        <p:spPr>
          <a:xfrm>
            <a:off x="486205" y="3196579"/>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50" dirty="0">
                <a:latin typeface="Segoe UI" panose="020B0502040204020203" pitchFamily="34" charset="0"/>
                <a:cs typeface="Segoe UI" panose="020B0502040204020203" pitchFamily="34" charset="0"/>
              </a:rPr>
              <a:t>Definition of</a:t>
            </a:r>
          </a:p>
          <a:p>
            <a:pPr algn="ctr"/>
            <a:r>
              <a:rPr lang="en-US" altLang="ja-JP" sz="1050" dirty="0">
                <a:latin typeface="Segoe UI" panose="020B0502040204020203" pitchFamily="34" charset="0"/>
                <a:cs typeface="Segoe UI" panose="020B0502040204020203" pitchFamily="34" charset="0"/>
              </a:rPr>
              <a:t>requirement</a:t>
            </a:r>
          </a:p>
        </p:txBody>
      </p:sp>
      <p:sp>
        <p:nvSpPr>
          <p:cNvPr id="56" name="角丸四角形 55"/>
          <p:cNvSpPr/>
          <p:nvPr/>
        </p:nvSpPr>
        <p:spPr>
          <a:xfrm>
            <a:off x="1894301" y="4132683"/>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57" name="角丸四角形 56"/>
          <p:cNvSpPr/>
          <p:nvPr/>
        </p:nvSpPr>
        <p:spPr>
          <a:xfrm>
            <a:off x="3391254" y="4124298"/>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58" name="角丸四角形 57"/>
          <p:cNvSpPr/>
          <p:nvPr/>
        </p:nvSpPr>
        <p:spPr>
          <a:xfrm>
            <a:off x="4835637" y="4124298"/>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59" name="角丸四角形 58"/>
          <p:cNvSpPr/>
          <p:nvPr/>
        </p:nvSpPr>
        <p:spPr>
          <a:xfrm>
            <a:off x="473629" y="4132683"/>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 of</a:t>
            </a:r>
          </a:p>
          <a:p>
            <a:pPr algn="ctr"/>
            <a:r>
              <a:rPr lang="en-US" altLang="ja-JP" sz="1000" dirty="0">
                <a:latin typeface="Segoe UI" panose="020B0502040204020203" pitchFamily="34" charset="0"/>
                <a:cs typeface="Segoe UI" panose="020B0502040204020203" pitchFamily="34" charset="0"/>
              </a:rPr>
              <a:t>requirement</a:t>
            </a:r>
          </a:p>
        </p:txBody>
      </p:sp>
      <p:sp>
        <p:nvSpPr>
          <p:cNvPr id="63" name="角丸四角形 62"/>
          <p:cNvSpPr/>
          <p:nvPr/>
        </p:nvSpPr>
        <p:spPr>
          <a:xfrm>
            <a:off x="1906877" y="5068787"/>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64" name="角丸四角形 63"/>
          <p:cNvSpPr/>
          <p:nvPr/>
        </p:nvSpPr>
        <p:spPr>
          <a:xfrm>
            <a:off x="3403830" y="5060402"/>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65" name="角丸四角形 64"/>
          <p:cNvSpPr/>
          <p:nvPr/>
        </p:nvSpPr>
        <p:spPr>
          <a:xfrm>
            <a:off x="4848213" y="5060402"/>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66" name="角丸四角形 65"/>
          <p:cNvSpPr/>
          <p:nvPr/>
        </p:nvSpPr>
        <p:spPr>
          <a:xfrm>
            <a:off x="486205" y="5068787"/>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 of</a:t>
            </a:r>
          </a:p>
          <a:p>
            <a:pPr algn="ctr"/>
            <a:r>
              <a:rPr lang="en-US" altLang="ja-JP" sz="1000" dirty="0">
                <a:latin typeface="Segoe UI" panose="020B0502040204020203" pitchFamily="34" charset="0"/>
                <a:cs typeface="Segoe UI" panose="020B0502040204020203" pitchFamily="34" charset="0"/>
              </a:rPr>
              <a:t>requirement</a:t>
            </a:r>
          </a:p>
        </p:txBody>
      </p:sp>
      <p:sp>
        <p:nvSpPr>
          <p:cNvPr id="73" name="角丸四角形 72"/>
          <p:cNvSpPr/>
          <p:nvPr/>
        </p:nvSpPr>
        <p:spPr>
          <a:xfrm>
            <a:off x="6041344" y="2117956"/>
            <a:ext cx="1006506" cy="3672408"/>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pic>
        <p:nvPicPr>
          <p:cNvPr id="75" name="Picture 4" descr="プレゼントのイラスト「ピンクの箱とリボンのプレゼン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2132856"/>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74" name="テキスト ボックス 73"/>
          <p:cNvSpPr txBox="1"/>
          <p:nvPr/>
        </p:nvSpPr>
        <p:spPr>
          <a:xfrm>
            <a:off x="2915816" y="1216157"/>
            <a:ext cx="5616624" cy="646331"/>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The degree to which the product meets business requirements</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is confirmed during sprint reviews</a:t>
            </a:r>
          </a:p>
        </p:txBody>
      </p:sp>
      <p:pic>
        <p:nvPicPr>
          <p:cNvPr id="11266" name="Picture 2" descr="喜んでいる男性会社員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083" y="4416926"/>
            <a:ext cx="1803739" cy="2283214"/>
          </a:xfrm>
          <a:prstGeom prst="rect">
            <a:avLst/>
          </a:prstGeom>
          <a:noFill/>
          <a:extLst>
            <a:ext uri="{909E8E84-426E-40DD-AFC4-6F175D3DCCD1}">
              <a14:hiddenFill xmlns:a14="http://schemas.microsoft.com/office/drawing/2010/main">
                <a:solidFill>
                  <a:srgbClr val="FFFFFF"/>
                </a:solidFill>
              </a14:hiddenFill>
            </a:ext>
          </a:extLst>
        </p:spPr>
      </p:pic>
      <p:sp>
        <p:nvSpPr>
          <p:cNvPr id="96" name="右矢印 45">
            <a:extLst>
              <a:ext uri="{FF2B5EF4-FFF2-40B4-BE49-F238E27FC236}">
                <a16:creationId xmlns:a16="http://schemas.microsoft.com/office/drawing/2014/main" id="{2DCEE2EF-F366-4D16-B530-0C72F21E91F8}"/>
              </a:ext>
            </a:extLst>
          </p:cNvPr>
          <p:cNvSpPr/>
          <p:nvPr/>
        </p:nvSpPr>
        <p:spPr>
          <a:xfrm>
            <a:off x="1620370"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7" name="右矢印 45">
            <a:extLst>
              <a:ext uri="{FF2B5EF4-FFF2-40B4-BE49-F238E27FC236}">
                <a16:creationId xmlns:a16="http://schemas.microsoft.com/office/drawing/2014/main" id="{97E07C5A-E909-4D45-BF99-C95BF3822861}"/>
              </a:ext>
            </a:extLst>
          </p:cNvPr>
          <p:cNvSpPr/>
          <p:nvPr/>
        </p:nvSpPr>
        <p:spPr>
          <a:xfrm>
            <a:off x="1620370"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8" name="右矢印 45">
            <a:extLst>
              <a:ext uri="{FF2B5EF4-FFF2-40B4-BE49-F238E27FC236}">
                <a16:creationId xmlns:a16="http://schemas.microsoft.com/office/drawing/2014/main" id="{6923D2C3-1CDC-4C22-8291-F232ECE9FC42}"/>
              </a:ext>
            </a:extLst>
          </p:cNvPr>
          <p:cNvSpPr/>
          <p:nvPr/>
        </p:nvSpPr>
        <p:spPr>
          <a:xfrm>
            <a:off x="1620370"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99" name="右矢印 45">
            <a:extLst>
              <a:ext uri="{FF2B5EF4-FFF2-40B4-BE49-F238E27FC236}">
                <a16:creationId xmlns:a16="http://schemas.microsoft.com/office/drawing/2014/main" id="{2C39D581-C4A2-4B17-9869-2CE2CFD060D6}"/>
              </a:ext>
            </a:extLst>
          </p:cNvPr>
          <p:cNvSpPr/>
          <p:nvPr/>
        </p:nvSpPr>
        <p:spPr>
          <a:xfrm>
            <a:off x="3051705"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0" name="右矢印 45">
            <a:extLst>
              <a:ext uri="{FF2B5EF4-FFF2-40B4-BE49-F238E27FC236}">
                <a16:creationId xmlns:a16="http://schemas.microsoft.com/office/drawing/2014/main" id="{2BBF768C-4E29-4179-965C-6EB421EEDBB6}"/>
              </a:ext>
            </a:extLst>
          </p:cNvPr>
          <p:cNvSpPr/>
          <p:nvPr/>
        </p:nvSpPr>
        <p:spPr>
          <a:xfrm>
            <a:off x="3051705"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1" name="右矢印 45">
            <a:extLst>
              <a:ext uri="{FF2B5EF4-FFF2-40B4-BE49-F238E27FC236}">
                <a16:creationId xmlns:a16="http://schemas.microsoft.com/office/drawing/2014/main" id="{D03BE096-6DF7-494B-AC49-6985E5E2BAF9}"/>
              </a:ext>
            </a:extLst>
          </p:cNvPr>
          <p:cNvSpPr/>
          <p:nvPr/>
        </p:nvSpPr>
        <p:spPr>
          <a:xfrm>
            <a:off x="3051705"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2" name="右矢印 45">
            <a:extLst>
              <a:ext uri="{FF2B5EF4-FFF2-40B4-BE49-F238E27FC236}">
                <a16:creationId xmlns:a16="http://schemas.microsoft.com/office/drawing/2014/main" id="{9CED01C1-1C74-4881-88A3-886A6C6AC5E3}"/>
              </a:ext>
            </a:extLst>
          </p:cNvPr>
          <p:cNvSpPr/>
          <p:nvPr/>
        </p:nvSpPr>
        <p:spPr>
          <a:xfrm>
            <a:off x="3051705"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3" name="右矢印 45">
            <a:extLst>
              <a:ext uri="{FF2B5EF4-FFF2-40B4-BE49-F238E27FC236}">
                <a16:creationId xmlns:a16="http://schemas.microsoft.com/office/drawing/2014/main" id="{C1D33B08-48CD-44E3-9E93-C69606D0FDE1}"/>
              </a:ext>
            </a:extLst>
          </p:cNvPr>
          <p:cNvSpPr/>
          <p:nvPr/>
        </p:nvSpPr>
        <p:spPr>
          <a:xfrm>
            <a:off x="4533444" y="237575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4" name="右矢印 45">
            <a:extLst>
              <a:ext uri="{FF2B5EF4-FFF2-40B4-BE49-F238E27FC236}">
                <a16:creationId xmlns:a16="http://schemas.microsoft.com/office/drawing/2014/main" id="{E3CE35AC-29DE-4A8D-B1F0-4ABA8DF7DADA}"/>
              </a:ext>
            </a:extLst>
          </p:cNvPr>
          <p:cNvSpPr/>
          <p:nvPr/>
        </p:nvSpPr>
        <p:spPr>
          <a:xfrm>
            <a:off x="4533444" y="3314885"/>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5" name="右矢印 45">
            <a:extLst>
              <a:ext uri="{FF2B5EF4-FFF2-40B4-BE49-F238E27FC236}">
                <a16:creationId xmlns:a16="http://schemas.microsoft.com/office/drawing/2014/main" id="{F46D40EA-9C1D-4AAD-8703-7316AAC7D27D}"/>
              </a:ext>
            </a:extLst>
          </p:cNvPr>
          <p:cNvSpPr/>
          <p:nvPr/>
        </p:nvSpPr>
        <p:spPr>
          <a:xfrm>
            <a:off x="4533444" y="4250989"/>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6" name="右矢印 45">
            <a:extLst>
              <a:ext uri="{FF2B5EF4-FFF2-40B4-BE49-F238E27FC236}">
                <a16:creationId xmlns:a16="http://schemas.microsoft.com/office/drawing/2014/main" id="{9AD18D76-0CB3-4EEA-9507-62BF32D906CF}"/>
              </a:ext>
            </a:extLst>
          </p:cNvPr>
          <p:cNvSpPr/>
          <p:nvPr/>
        </p:nvSpPr>
        <p:spPr>
          <a:xfrm>
            <a:off x="4533444" y="5187093"/>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pic>
        <p:nvPicPr>
          <p:cNvPr id="107" name="Picture 4" descr="プレゼントのイラスト「ピンクの箱とリボンのプレゼント」">
            <a:extLst>
              <a:ext uri="{FF2B5EF4-FFF2-40B4-BE49-F238E27FC236}">
                <a16:creationId xmlns:a16="http://schemas.microsoft.com/office/drawing/2014/main" id="{5BBD50E7-0A63-4E34-BC44-B66EFDA17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3040767"/>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4" descr="プレゼントのイラスト「ピンクの箱とリボンのプレゼント」">
            <a:extLst>
              <a:ext uri="{FF2B5EF4-FFF2-40B4-BE49-F238E27FC236}">
                <a16:creationId xmlns:a16="http://schemas.microsoft.com/office/drawing/2014/main" id="{F53A8E42-E9B3-4EBE-9139-AB69279B2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4050584"/>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プレゼントのイラスト「ピンクの箱とリボンのプレゼント」">
            <a:extLst>
              <a:ext uri="{FF2B5EF4-FFF2-40B4-BE49-F238E27FC236}">
                <a16:creationId xmlns:a16="http://schemas.microsoft.com/office/drawing/2014/main" id="{A17C560B-2E98-4BB2-A593-7BDA7F7F5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4261" y="4935533"/>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85DE3FB4-1A62-459F-A45D-07A0E7F069AE}"/>
              </a:ext>
            </a:extLst>
          </p:cNvPr>
          <p:cNvSpPr txBox="1"/>
          <p:nvPr/>
        </p:nvSpPr>
        <p:spPr>
          <a:xfrm>
            <a:off x="7169114" y="2325042"/>
            <a:ext cx="579005" cy="369332"/>
          </a:xfrm>
          <a:prstGeom prst="rect">
            <a:avLst/>
          </a:prstGeom>
          <a:noFill/>
        </p:spPr>
        <p:txBody>
          <a:bodyPr wrap="none" rtlCol="0">
            <a:spAutoFit/>
          </a:bodyPr>
          <a:lstStyle/>
          <a:p>
            <a:r>
              <a:rPr kumimoji="1" lang="en-US" altLang="ja-JP" dirty="0">
                <a:latin typeface="Segoe UI" panose="020B0502040204020203" pitchFamily="34" charset="0"/>
                <a:cs typeface="Segoe UI" panose="020B0502040204020203" pitchFamily="34" charset="0"/>
              </a:rPr>
              <a:t>Bad</a:t>
            </a:r>
            <a:endParaRPr kumimoji="1" lang="ja-JP" altLang="en-US" dirty="0">
              <a:latin typeface="Segoe UI" panose="020B0502040204020203" pitchFamily="34" charset="0"/>
              <a:cs typeface="Segoe UI" panose="020B0502040204020203" pitchFamily="34" charset="0"/>
            </a:endParaRPr>
          </a:p>
        </p:txBody>
      </p:sp>
      <p:sp>
        <p:nvSpPr>
          <p:cNvPr id="110" name="テキスト ボックス 109">
            <a:extLst>
              <a:ext uri="{FF2B5EF4-FFF2-40B4-BE49-F238E27FC236}">
                <a16:creationId xmlns:a16="http://schemas.microsoft.com/office/drawing/2014/main" id="{C9994DFF-0E30-4FB8-B168-7D403AE1D3B4}"/>
              </a:ext>
            </a:extLst>
          </p:cNvPr>
          <p:cNvSpPr txBox="1"/>
          <p:nvPr/>
        </p:nvSpPr>
        <p:spPr>
          <a:xfrm>
            <a:off x="7169114" y="3244334"/>
            <a:ext cx="960071"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Normal</a:t>
            </a:r>
            <a:endParaRPr kumimoji="1" lang="ja-JP" altLang="en-US" dirty="0">
              <a:latin typeface="Segoe UI" panose="020B0502040204020203" pitchFamily="34" charset="0"/>
              <a:cs typeface="Segoe UI" panose="020B0502040204020203" pitchFamily="34" charset="0"/>
            </a:endParaRPr>
          </a:p>
        </p:txBody>
      </p:sp>
      <p:sp>
        <p:nvSpPr>
          <p:cNvPr id="111" name="テキスト ボックス 110">
            <a:extLst>
              <a:ext uri="{FF2B5EF4-FFF2-40B4-BE49-F238E27FC236}">
                <a16:creationId xmlns:a16="http://schemas.microsoft.com/office/drawing/2014/main" id="{06AB5F3C-DBAF-4F87-AADE-3DEE476FD23D}"/>
              </a:ext>
            </a:extLst>
          </p:cNvPr>
          <p:cNvSpPr txBox="1"/>
          <p:nvPr/>
        </p:nvSpPr>
        <p:spPr>
          <a:xfrm>
            <a:off x="7169114" y="4265740"/>
            <a:ext cx="761747"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Goo</a:t>
            </a:r>
            <a:r>
              <a:rPr kumimoji="1" lang="en-US" altLang="ja-JP" dirty="0">
                <a:latin typeface="Segoe UI" panose="020B0502040204020203" pitchFamily="34" charset="0"/>
                <a:cs typeface="Segoe UI" panose="020B0502040204020203" pitchFamily="34" charset="0"/>
              </a:rPr>
              <a:t>d</a:t>
            </a:r>
            <a:endParaRPr kumimoji="1" lang="ja-JP" altLang="en-US" dirty="0">
              <a:latin typeface="Segoe UI" panose="020B0502040204020203" pitchFamily="34" charset="0"/>
              <a:cs typeface="Segoe UI" panose="020B0502040204020203" pitchFamily="34" charset="0"/>
            </a:endParaRPr>
          </a:p>
        </p:txBody>
      </p:sp>
      <p:sp>
        <p:nvSpPr>
          <p:cNvPr id="112" name="テキスト ボックス 111">
            <a:extLst>
              <a:ext uri="{FF2B5EF4-FFF2-40B4-BE49-F238E27FC236}">
                <a16:creationId xmlns:a16="http://schemas.microsoft.com/office/drawing/2014/main" id="{F747574E-CA34-4276-AFBE-25B80D2A26E3}"/>
              </a:ext>
            </a:extLst>
          </p:cNvPr>
          <p:cNvSpPr txBox="1"/>
          <p:nvPr/>
        </p:nvSpPr>
        <p:spPr>
          <a:xfrm>
            <a:off x="7169114" y="5154660"/>
            <a:ext cx="761747" cy="369332"/>
          </a:xfrm>
          <a:prstGeom prst="rect">
            <a:avLst/>
          </a:prstGeom>
          <a:noFill/>
        </p:spPr>
        <p:txBody>
          <a:bodyPr wrap="none" rtlCol="0">
            <a:spAutoFit/>
          </a:bodyPr>
          <a:lstStyle/>
          <a:p>
            <a:r>
              <a:rPr lang="en-US" altLang="ja-JP" dirty="0">
                <a:latin typeface="Segoe UI" panose="020B0502040204020203" pitchFamily="34" charset="0"/>
                <a:cs typeface="Segoe UI" panose="020B0502040204020203" pitchFamily="34" charset="0"/>
              </a:rPr>
              <a:t>Goo</a:t>
            </a:r>
            <a:r>
              <a:rPr kumimoji="1" lang="en-US" altLang="ja-JP" dirty="0">
                <a:latin typeface="Segoe UI" panose="020B0502040204020203" pitchFamily="34" charset="0"/>
                <a:cs typeface="Segoe UI" panose="020B0502040204020203" pitchFamily="34" charset="0"/>
              </a:rPr>
              <a:t>d</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52927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Kano model</a:t>
            </a:r>
            <a:endParaRPr kumimoji="1" lang="ja-JP" altLang="en-US" dirty="0">
              <a:latin typeface="Segoe UI" panose="020B0502040204020203" pitchFamily="34" charset="0"/>
              <a:cs typeface="Segoe UI" panose="020B0502040204020203" pitchFamily="34" charset="0"/>
            </a:endParaRPr>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3" name="テキスト ボックス 42"/>
          <p:cNvSpPr txBox="1"/>
          <p:nvPr/>
        </p:nvSpPr>
        <p:spPr>
          <a:xfrm>
            <a:off x="3056592" y="1124744"/>
            <a:ext cx="2526761" cy="369332"/>
          </a:xfrm>
          <a:prstGeom prst="rect">
            <a:avLst/>
          </a:prstGeom>
          <a:noFill/>
        </p:spPr>
        <p:txBody>
          <a:bodyPr wrap="square" rtlCol="0">
            <a:spAutoFit/>
          </a:bodyPr>
          <a:lstStyle/>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Customer satisfaction</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4" name="テキスト ボックス 43"/>
          <p:cNvSpPr txBox="1"/>
          <p:nvPr/>
        </p:nvSpPr>
        <p:spPr>
          <a:xfrm>
            <a:off x="6660232" y="2759559"/>
            <a:ext cx="2088232" cy="646331"/>
          </a:xfrm>
          <a:prstGeom prst="rect">
            <a:avLst/>
          </a:prstGeom>
          <a:noFill/>
        </p:spPr>
        <p:txBody>
          <a:bodyPr wrap="square" rtlCol="0">
            <a:spAutoFit/>
          </a:bodyPr>
          <a:lstStyle/>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Physical performance</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5" name="テキスト ボックス 44"/>
          <p:cNvSpPr txBox="1"/>
          <p:nvPr/>
        </p:nvSpPr>
        <p:spPr>
          <a:xfrm>
            <a:off x="7596336" y="3712386"/>
            <a:ext cx="1440160" cy="523220"/>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Superior performance</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6" name="テキスト ボックス 45"/>
          <p:cNvSpPr txBox="1"/>
          <p:nvPr/>
        </p:nvSpPr>
        <p:spPr>
          <a:xfrm>
            <a:off x="35496" y="3743163"/>
            <a:ext cx="1331640" cy="523220"/>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Inferior performance</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Satisfied</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9" name="テキスト ボックス 48"/>
          <p:cNvSpPr txBox="1"/>
          <p:nvPr/>
        </p:nvSpPr>
        <p:spPr>
          <a:xfrm>
            <a:off x="3887924" y="6211465"/>
            <a:ext cx="1126952"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Dissatisfied</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0" name="角丸四角形 49"/>
          <p:cNvSpPr/>
          <p:nvPr/>
        </p:nvSpPr>
        <p:spPr>
          <a:xfrm>
            <a:off x="2010593" y="2315147"/>
            <a:ext cx="1728192" cy="819125"/>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b="1" dirty="0">
                <a:latin typeface="Segoe UI" panose="020B0502040204020203" pitchFamily="34" charset="0"/>
                <a:cs typeface="Segoe UI" panose="020B0502040204020203" pitchFamily="34" charset="0"/>
              </a:rPr>
              <a:t>Attractive Quality</a:t>
            </a:r>
            <a:endParaRPr kumimoji="1" lang="ja-JP" altLang="en-US" sz="1600" b="1" dirty="0">
              <a:latin typeface="Segoe UI" panose="020B0502040204020203" pitchFamily="34" charset="0"/>
              <a:cs typeface="Segoe UI" panose="020B0502040204020203" pitchFamily="34" charset="0"/>
            </a:endParaRPr>
          </a:p>
        </p:txBody>
      </p:sp>
      <p:sp>
        <p:nvSpPr>
          <p:cNvPr id="51" name="角丸四角形 50"/>
          <p:cNvSpPr/>
          <p:nvPr/>
        </p:nvSpPr>
        <p:spPr>
          <a:xfrm>
            <a:off x="5155962" y="4918682"/>
            <a:ext cx="1728192" cy="819125"/>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b="1" dirty="0">
                <a:latin typeface="Segoe UI" panose="020B0502040204020203" pitchFamily="34" charset="0"/>
                <a:cs typeface="Segoe UI" panose="020B0502040204020203" pitchFamily="34" charset="0"/>
              </a:rPr>
              <a:t>Must-be Quality</a:t>
            </a:r>
          </a:p>
          <a:p>
            <a:pPr algn="ctr"/>
            <a:r>
              <a:rPr lang="en-US" altLang="ja-JP" sz="1600" b="1" dirty="0">
                <a:latin typeface="Segoe UI" panose="020B0502040204020203" pitchFamily="34" charset="0"/>
                <a:cs typeface="Segoe UI" panose="020B0502040204020203" pitchFamily="34" charset="0"/>
              </a:rPr>
              <a:t>(basic quality)</a:t>
            </a:r>
          </a:p>
        </p:txBody>
      </p:sp>
      <p:sp>
        <p:nvSpPr>
          <p:cNvPr id="52" name="角丸四角形 51"/>
          <p:cNvSpPr/>
          <p:nvPr/>
        </p:nvSpPr>
        <p:spPr>
          <a:xfrm>
            <a:off x="395536" y="4509120"/>
            <a:ext cx="1728192" cy="819125"/>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b="1" dirty="0">
                <a:latin typeface="Segoe UI" panose="020B0502040204020203" pitchFamily="34" charset="0"/>
                <a:cs typeface="Segoe UI" panose="020B0502040204020203" pitchFamily="34" charset="0"/>
              </a:rPr>
              <a:t>One-dimensional Quality</a:t>
            </a:r>
          </a:p>
          <a:p>
            <a:pPr algn="ctr"/>
            <a:r>
              <a:rPr lang="en-US" altLang="ja-JP" sz="1400" b="1" dirty="0">
                <a:latin typeface="Segoe UI" panose="020B0502040204020203" pitchFamily="34" charset="0"/>
                <a:cs typeface="Segoe UI" panose="020B0502040204020203" pitchFamily="34" charset="0"/>
              </a:rPr>
              <a:t>(performance)</a:t>
            </a:r>
          </a:p>
        </p:txBody>
      </p:sp>
      <p:sp>
        <p:nvSpPr>
          <p:cNvPr id="59" name="テキスト ボックス 58"/>
          <p:cNvSpPr txBox="1"/>
          <p:nvPr/>
        </p:nvSpPr>
        <p:spPr>
          <a:xfrm>
            <a:off x="7730009" y="4693758"/>
            <a:ext cx="1368151"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expect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0" name="テキスト ボックス 59"/>
          <p:cNvSpPr txBox="1"/>
          <p:nvPr/>
        </p:nvSpPr>
        <p:spPr>
          <a:xfrm>
            <a:off x="6080248" y="1309410"/>
            <a:ext cx="1012032"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like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1" name="テキスト ボックス 60"/>
          <p:cNvSpPr txBox="1"/>
          <p:nvPr/>
        </p:nvSpPr>
        <p:spPr>
          <a:xfrm>
            <a:off x="855252" y="2895748"/>
            <a:ext cx="1268476" cy="523220"/>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can tolerate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2" name="テキスト ボックス 61"/>
          <p:cNvSpPr txBox="1"/>
          <p:nvPr/>
        </p:nvSpPr>
        <p:spPr>
          <a:xfrm>
            <a:off x="2364927" y="6013794"/>
            <a:ext cx="1373855"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dislike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26"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7603" y="1445589"/>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15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The Kano model</a:t>
            </a:r>
            <a:endParaRPr kumimoji="1" lang="ja-JP" altLang="en-US" dirty="0">
              <a:latin typeface="Segoe UI" panose="020B0502040204020203" pitchFamily="34" charset="0"/>
              <a:cs typeface="Segoe UI" panose="020B0502040204020203" pitchFamily="34" charset="0"/>
            </a:endParaRPr>
          </a:p>
        </p:txBody>
      </p:sp>
      <p:cxnSp>
        <p:nvCxnSpPr>
          <p:cNvPr id="3" name="直線コネクタ 2"/>
          <p:cNvCxnSpPr/>
          <p:nvPr/>
        </p:nvCxnSpPr>
        <p:spPr>
          <a:xfrm>
            <a:off x="4319972" y="1844824"/>
            <a:ext cx="0" cy="432048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4" name="直線コネクタ 3"/>
          <p:cNvCxnSpPr/>
          <p:nvPr/>
        </p:nvCxnSpPr>
        <p:spPr>
          <a:xfrm flipH="1">
            <a:off x="1043608" y="3897052"/>
            <a:ext cx="6552728" cy="0"/>
          </a:xfrm>
          <a:prstGeom prst="line">
            <a:avLst/>
          </a:prstGeom>
          <a:ln>
            <a:head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p:nvPr/>
        </p:nvCxnSpPr>
        <p:spPr>
          <a:xfrm flipV="1">
            <a:off x="1043608" y="1628800"/>
            <a:ext cx="6552728" cy="4536504"/>
          </a:xfrm>
          <a:prstGeom prst="straightConnector1">
            <a:avLst/>
          </a:prstGeom>
          <a:ln w="127000">
            <a:solidFill>
              <a:schemeClr val="accent3"/>
            </a:solidFill>
            <a:headEnd w="lg" len="lg"/>
            <a:tailEnd type="stealth" w="lg" len="lg"/>
          </a:ln>
          <a:effectLst/>
        </p:spPr>
        <p:style>
          <a:lnRef idx="2">
            <a:schemeClr val="accent1"/>
          </a:lnRef>
          <a:fillRef idx="0">
            <a:schemeClr val="accent1"/>
          </a:fillRef>
          <a:effectRef idx="1">
            <a:schemeClr val="accent1"/>
          </a:effectRef>
          <a:fontRef idx="minor">
            <a:schemeClr val="tx1"/>
          </a:fontRef>
        </p:style>
      </p:cxnSp>
      <p:sp>
        <p:nvSpPr>
          <p:cNvPr id="25" name="円弧 24"/>
          <p:cNvSpPr/>
          <p:nvPr/>
        </p:nvSpPr>
        <p:spPr>
          <a:xfrm rot="5400000">
            <a:off x="-971518" y="-3340852"/>
            <a:ext cx="4102257" cy="10009115"/>
          </a:xfrm>
          <a:prstGeom prst="arc">
            <a:avLst/>
          </a:prstGeom>
          <a:ln w="127000">
            <a:solidFill>
              <a:schemeClr val="accent2"/>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6" name="円弧 35"/>
          <p:cNvSpPr/>
          <p:nvPr/>
        </p:nvSpPr>
        <p:spPr>
          <a:xfrm rot="295441" flipH="1">
            <a:off x="2293781" y="4287087"/>
            <a:ext cx="9180747" cy="7712762"/>
          </a:xfrm>
          <a:prstGeom prst="arc">
            <a:avLst>
              <a:gd name="adj1" fmla="val 16200000"/>
              <a:gd name="adj2" fmla="val 20089071"/>
            </a:avLst>
          </a:prstGeom>
          <a:ln w="127000">
            <a:solidFill>
              <a:schemeClr val="accent4"/>
            </a:solidFill>
            <a:head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3" name="テキスト ボックス 42"/>
          <p:cNvSpPr txBox="1"/>
          <p:nvPr/>
        </p:nvSpPr>
        <p:spPr>
          <a:xfrm>
            <a:off x="3056592" y="1124744"/>
            <a:ext cx="2526761" cy="369332"/>
          </a:xfrm>
          <a:prstGeom prst="rect">
            <a:avLst/>
          </a:prstGeom>
          <a:noFill/>
        </p:spPr>
        <p:txBody>
          <a:bodyPr wrap="square" rtlCol="0">
            <a:spAutoFit/>
          </a:bodyPr>
          <a:lstStyle/>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Customer satisfaction</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4" name="テキスト ボックス 43"/>
          <p:cNvSpPr txBox="1"/>
          <p:nvPr/>
        </p:nvSpPr>
        <p:spPr>
          <a:xfrm>
            <a:off x="6660232" y="2759559"/>
            <a:ext cx="2088232" cy="646331"/>
          </a:xfrm>
          <a:prstGeom prst="rect">
            <a:avLst/>
          </a:prstGeom>
          <a:noFill/>
        </p:spPr>
        <p:txBody>
          <a:bodyPr wrap="square" rtlCol="0">
            <a:spAutoFit/>
          </a:bodyPr>
          <a:lstStyle/>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Physical performance</a:t>
            </a:r>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5" name="テキスト ボックス 44"/>
          <p:cNvSpPr txBox="1"/>
          <p:nvPr/>
        </p:nvSpPr>
        <p:spPr>
          <a:xfrm>
            <a:off x="7596336" y="3712386"/>
            <a:ext cx="1440160" cy="523220"/>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Superior performance</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6" name="テキスト ボックス 45"/>
          <p:cNvSpPr txBox="1"/>
          <p:nvPr/>
        </p:nvSpPr>
        <p:spPr>
          <a:xfrm>
            <a:off x="73243" y="3743163"/>
            <a:ext cx="1331640" cy="523220"/>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Inferior performance</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8" name="テキスト ボックス 47"/>
          <p:cNvSpPr txBox="1"/>
          <p:nvPr/>
        </p:nvSpPr>
        <p:spPr>
          <a:xfrm>
            <a:off x="3887924" y="1474911"/>
            <a:ext cx="864096"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Satisfied</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9" name="テキスト ボックス 48"/>
          <p:cNvSpPr txBox="1"/>
          <p:nvPr/>
        </p:nvSpPr>
        <p:spPr>
          <a:xfrm>
            <a:off x="3887924" y="6211465"/>
            <a:ext cx="1126952"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Dissatisfied</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26" name="Picture 2" descr="ãã³ã¡ãããã¼ã¯ï¼æã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3192" y="5792201"/>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ãã³ã¡ãããã¼ã¯ï¼ä¸å®ï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6" y="2731693"/>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ãã³ã¡ãããã¼ã¯ï¼ç¬ã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7603" y="1445589"/>
            <a:ext cx="674197" cy="67419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ãã³ã¡ãããã¼ã¯ï¼ç¬é¡ï¼"/>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9800" y="4437112"/>
            <a:ext cx="674197" cy="67419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2F003128-F68A-40DD-A0BA-701B0CC07859}"/>
              </a:ext>
            </a:extLst>
          </p:cNvPr>
          <p:cNvSpPr txBox="1"/>
          <p:nvPr/>
        </p:nvSpPr>
        <p:spPr>
          <a:xfrm>
            <a:off x="286599" y="4293096"/>
            <a:ext cx="2496865" cy="523220"/>
          </a:xfrm>
          <a:prstGeom prst="rect">
            <a:avLst/>
          </a:prstGeom>
          <a:noFill/>
          <a:ln>
            <a:solidFill>
              <a:schemeClr val="accent3"/>
            </a:solidFill>
            <a:prstDash val="sysDash"/>
          </a:ln>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Throughput, response time, operation rate, etc.</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1" name="テキスト ボックス 30">
            <a:extLst>
              <a:ext uri="{FF2B5EF4-FFF2-40B4-BE49-F238E27FC236}">
                <a16:creationId xmlns:a16="http://schemas.microsoft.com/office/drawing/2014/main" id="{3FB1224D-1562-4D2C-BD8A-B50079F2BBFB}"/>
              </a:ext>
            </a:extLst>
          </p:cNvPr>
          <p:cNvSpPr txBox="1"/>
          <p:nvPr/>
        </p:nvSpPr>
        <p:spPr>
          <a:xfrm>
            <a:off x="1743651" y="2625416"/>
            <a:ext cx="2369506" cy="307777"/>
          </a:xfrm>
          <a:prstGeom prst="rect">
            <a:avLst/>
          </a:prstGeom>
          <a:noFill/>
          <a:ln>
            <a:solidFill>
              <a:schemeClr val="accent2"/>
            </a:solidFill>
            <a:prstDash val="sysDash"/>
          </a:ln>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Unique functions</a:t>
            </a:r>
            <a:endParaRPr kumimoji="1"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2" name="テキスト ボックス 31">
            <a:extLst>
              <a:ext uri="{FF2B5EF4-FFF2-40B4-BE49-F238E27FC236}">
                <a16:creationId xmlns:a16="http://schemas.microsoft.com/office/drawing/2014/main" id="{5543FC1C-12BC-470D-88FE-51AD94F0E1B2}"/>
              </a:ext>
            </a:extLst>
          </p:cNvPr>
          <p:cNvSpPr txBox="1"/>
          <p:nvPr/>
        </p:nvSpPr>
        <p:spPr>
          <a:xfrm>
            <a:off x="4581668" y="5001534"/>
            <a:ext cx="2566671" cy="523220"/>
          </a:xfrm>
          <a:prstGeom prst="rect">
            <a:avLst/>
          </a:prstGeom>
          <a:noFill/>
          <a:ln>
            <a:solidFill>
              <a:schemeClr val="accent4"/>
            </a:solidFill>
            <a:prstDash val="sysDash"/>
          </a:ln>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Whether the function works correctly/as expected</a:t>
            </a:r>
            <a:endParaRPr kumimoji="1"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3" name="角丸四角形吹き出し 4">
            <a:extLst>
              <a:ext uri="{FF2B5EF4-FFF2-40B4-BE49-F238E27FC236}">
                <a16:creationId xmlns:a16="http://schemas.microsoft.com/office/drawing/2014/main" id="{85C26F58-3AE4-455D-8A48-61A4D6B7E37A}"/>
              </a:ext>
            </a:extLst>
          </p:cNvPr>
          <p:cNvSpPr/>
          <p:nvPr/>
        </p:nvSpPr>
        <p:spPr>
          <a:xfrm>
            <a:off x="5940151" y="5747590"/>
            <a:ext cx="2268757" cy="855934"/>
          </a:xfrm>
          <a:prstGeom prst="wedgeRoundRectCallout">
            <a:avLst>
              <a:gd name="adj1" fmla="val -39280"/>
              <a:gd name="adj2" fmla="val -7317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Must-have quality is </a:t>
            </a:r>
            <a:r>
              <a:rPr lang="en-US" altLang="ja-JP" sz="1600" b="1" dirty="0">
                <a:solidFill>
                  <a:srgbClr val="D74C77"/>
                </a:solidFill>
                <a:latin typeface="Segoe UI" panose="020B0502040204020203" pitchFamily="34" charset="0"/>
                <a:cs typeface="Segoe UI" panose="020B0502040204020203" pitchFamily="34" charset="0"/>
              </a:rPr>
              <a:t>the same as </a:t>
            </a:r>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waterfall</a:t>
            </a:r>
          </a:p>
        </p:txBody>
      </p:sp>
      <p:sp>
        <p:nvSpPr>
          <p:cNvPr id="34" name="角丸四角形吹き出し 30">
            <a:extLst>
              <a:ext uri="{FF2B5EF4-FFF2-40B4-BE49-F238E27FC236}">
                <a16:creationId xmlns:a16="http://schemas.microsoft.com/office/drawing/2014/main" id="{3B4C54B7-0551-4BF7-B531-36159186198C}"/>
              </a:ext>
            </a:extLst>
          </p:cNvPr>
          <p:cNvSpPr/>
          <p:nvPr/>
        </p:nvSpPr>
        <p:spPr>
          <a:xfrm>
            <a:off x="910469" y="1309410"/>
            <a:ext cx="1872995" cy="984638"/>
          </a:xfrm>
          <a:prstGeom prst="wedgeRoundRectCallout">
            <a:avLst>
              <a:gd name="adj1" fmla="val 31631"/>
              <a:gd name="adj2" fmla="val 79426"/>
              <a:gd name="adj3" fmla="val 16667"/>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Scrum makes it </a:t>
            </a:r>
          </a:p>
          <a:p>
            <a:r>
              <a:rPr lang="en-US" altLang="ja-JP" sz="1600" b="1" dirty="0">
                <a:solidFill>
                  <a:srgbClr val="D74C77"/>
                </a:solidFill>
                <a:latin typeface="Segoe UI" panose="020B0502040204020203" pitchFamily="34" charset="0"/>
                <a:cs typeface="Segoe UI" panose="020B0502040204020203" pitchFamily="34" charset="0"/>
              </a:rPr>
              <a:t>easy to increase</a:t>
            </a:r>
          </a:p>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attractive and </a:t>
            </a:r>
          </a:p>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unified quality</a:t>
            </a:r>
          </a:p>
        </p:txBody>
      </p:sp>
      <p:sp>
        <p:nvSpPr>
          <p:cNvPr id="35" name="テキスト ボックス 34">
            <a:extLst>
              <a:ext uri="{FF2B5EF4-FFF2-40B4-BE49-F238E27FC236}">
                <a16:creationId xmlns:a16="http://schemas.microsoft.com/office/drawing/2014/main" id="{62B1FD60-ED0C-469A-8E6A-E48A28628C51}"/>
              </a:ext>
            </a:extLst>
          </p:cNvPr>
          <p:cNvSpPr txBox="1"/>
          <p:nvPr/>
        </p:nvSpPr>
        <p:spPr>
          <a:xfrm>
            <a:off x="7882409" y="4846158"/>
            <a:ext cx="1368151"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expect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7" name="テキスト ボックス 36">
            <a:extLst>
              <a:ext uri="{FF2B5EF4-FFF2-40B4-BE49-F238E27FC236}">
                <a16:creationId xmlns:a16="http://schemas.microsoft.com/office/drawing/2014/main" id="{A0EEEC7E-F27D-4AC8-A10E-4A30050CED57}"/>
              </a:ext>
            </a:extLst>
          </p:cNvPr>
          <p:cNvSpPr txBox="1"/>
          <p:nvPr/>
        </p:nvSpPr>
        <p:spPr>
          <a:xfrm>
            <a:off x="6232648" y="1461810"/>
            <a:ext cx="1012032"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like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8" name="テキスト ボックス 37">
            <a:extLst>
              <a:ext uri="{FF2B5EF4-FFF2-40B4-BE49-F238E27FC236}">
                <a16:creationId xmlns:a16="http://schemas.microsoft.com/office/drawing/2014/main" id="{DB68FCE5-E882-451F-B767-5BF37327F1DB}"/>
              </a:ext>
            </a:extLst>
          </p:cNvPr>
          <p:cNvSpPr txBox="1"/>
          <p:nvPr/>
        </p:nvSpPr>
        <p:spPr>
          <a:xfrm>
            <a:off x="860698" y="3037574"/>
            <a:ext cx="1268476" cy="523220"/>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can tolerate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9" name="テキスト ボックス 38">
            <a:extLst>
              <a:ext uri="{FF2B5EF4-FFF2-40B4-BE49-F238E27FC236}">
                <a16:creationId xmlns:a16="http://schemas.microsoft.com/office/drawing/2014/main" id="{FD003195-8CB8-4FF9-AEF5-BF85C895C8E0}"/>
              </a:ext>
            </a:extLst>
          </p:cNvPr>
          <p:cNvSpPr txBox="1"/>
          <p:nvPr/>
        </p:nvSpPr>
        <p:spPr>
          <a:xfrm>
            <a:off x="2517327" y="6166194"/>
            <a:ext cx="1373855" cy="307777"/>
          </a:xfrm>
          <a:prstGeom prst="rect">
            <a:avLst/>
          </a:prstGeom>
          <a:noFill/>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 dislike it"</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46039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p:cNvGrpSpPr/>
          <p:nvPr/>
        </p:nvGrpSpPr>
        <p:grpSpPr>
          <a:xfrm>
            <a:off x="3141523" y="1261527"/>
            <a:ext cx="5654629" cy="4365104"/>
            <a:chOff x="3373488" y="2176325"/>
            <a:chExt cx="5654629" cy="4365104"/>
          </a:xfrm>
        </p:grpSpPr>
        <p:grpSp>
          <p:nvGrpSpPr>
            <p:cNvPr id="19" name="グループ化 18"/>
            <p:cNvGrpSpPr/>
            <p:nvPr/>
          </p:nvGrpSpPr>
          <p:grpSpPr>
            <a:xfrm>
              <a:off x="3373488" y="2176325"/>
              <a:ext cx="5654629" cy="4365104"/>
              <a:chOff x="3419872" y="2492896"/>
              <a:chExt cx="5654629" cy="4365104"/>
            </a:xfrm>
          </p:grpSpPr>
          <p:sp>
            <p:nvSpPr>
              <p:cNvPr id="2" name="円/楕円 1"/>
              <p:cNvSpPr/>
              <p:nvPr/>
            </p:nvSpPr>
            <p:spPr>
              <a:xfrm>
                <a:off x="6842253" y="2492896"/>
                <a:ext cx="2232248" cy="230425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Segoe UI" panose="020B0502040204020203" pitchFamily="34" charset="0"/>
                    <a:ea typeface="+mj-ea"/>
                    <a:cs typeface="Segoe UI" panose="020B0502040204020203" pitchFamily="34" charset="0"/>
                  </a:rPr>
                  <a:t>Quality</a:t>
                </a:r>
                <a:endParaRPr kumimoji="1" lang="ja-JP" altLang="en-US" sz="2400" dirty="0">
                  <a:latin typeface="Segoe UI" panose="020B0502040204020203" pitchFamily="34" charset="0"/>
                  <a:ea typeface="+mj-ea"/>
                  <a:cs typeface="Segoe UI" panose="020B0502040204020203" pitchFamily="34" charset="0"/>
                </a:endParaRPr>
              </a:p>
            </p:txBody>
          </p:sp>
          <p:sp>
            <p:nvSpPr>
              <p:cNvPr id="6" name="円/楕円 5"/>
              <p:cNvSpPr/>
              <p:nvPr/>
            </p:nvSpPr>
            <p:spPr>
              <a:xfrm>
                <a:off x="5084679" y="4553744"/>
                <a:ext cx="2232248" cy="2304256"/>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Segoe UI" panose="020B0502040204020203" pitchFamily="34" charset="0"/>
                    <a:ea typeface="+mj-ea"/>
                    <a:cs typeface="Segoe UI" panose="020B0502040204020203" pitchFamily="34" charset="0"/>
                  </a:rPr>
                  <a:t>Cost</a:t>
                </a:r>
                <a:endParaRPr kumimoji="1" lang="ja-JP" altLang="en-US" sz="2400" dirty="0">
                  <a:latin typeface="Segoe UI" panose="020B0502040204020203" pitchFamily="34" charset="0"/>
                  <a:ea typeface="+mj-ea"/>
                  <a:cs typeface="Segoe UI" panose="020B0502040204020203" pitchFamily="34" charset="0"/>
                </a:endParaRPr>
              </a:p>
            </p:txBody>
          </p:sp>
          <p:sp>
            <p:nvSpPr>
              <p:cNvPr id="7" name="円/楕円 6"/>
              <p:cNvSpPr/>
              <p:nvPr/>
            </p:nvSpPr>
            <p:spPr>
              <a:xfrm>
                <a:off x="3419872" y="2492896"/>
                <a:ext cx="2232248" cy="230425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a:latin typeface="Segoe UI" panose="020B0502040204020203" pitchFamily="34" charset="0"/>
                    <a:ea typeface="+mj-ea"/>
                    <a:cs typeface="Segoe UI" panose="020B0502040204020203" pitchFamily="34" charset="0"/>
                  </a:rPr>
                  <a:t>Delivery</a:t>
                </a:r>
                <a:endParaRPr kumimoji="1" lang="ja-JP" altLang="en-US" sz="2400" dirty="0">
                  <a:latin typeface="Segoe UI" panose="020B0502040204020203" pitchFamily="34" charset="0"/>
                  <a:ea typeface="+mj-ea"/>
                  <a:cs typeface="Segoe UI" panose="020B0502040204020203" pitchFamily="34" charset="0"/>
                </a:endParaRPr>
              </a:p>
            </p:txBody>
          </p:sp>
          <p:grpSp>
            <p:nvGrpSpPr>
              <p:cNvPr id="17" name="グループ化 16"/>
              <p:cNvGrpSpPr/>
              <p:nvPr/>
            </p:nvGrpSpPr>
            <p:grpSpPr>
              <a:xfrm>
                <a:off x="5148064" y="2996952"/>
                <a:ext cx="2105479" cy="2161227"/>
                <a:chOff x="827584" y="3140968"/>
                <a:chExt cx="2105479" cy="2161227"/>
              </a:xfrm>
            </p:grpSpPr>
            <p:grpSp>
              <p:nvGrpSpPr>
                <p:cNvPr id="13" name="グループ化 12"/>
                <p:cNvGrpSpPr/>
                <p:nvPr/>
              </p:nvGrpSpPr>
              <p:grpSpPr>
                <a:xfrm>
                  <a:off x="827584" y="3140968"/>
                  <a:ext cx="2105479" cy="2161227"/>
                  <a:chOff x="827584" y="3140968"/>
                  <a:chExt cx="2105479" cy="2161227"/>
                </a:xfrm>
              </p:grpSpPr>
              <p:sp>
                <p:nvSpPr>
                  <p:cNvPr id="11" name="円/楕円 10"/>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Segoe UI" panose="020B0502040204020203" pitchFamily="34" charset="0"/>
                      <a:ea typeface="+mj-ea"/>
                      <a:cs typeface="Segoe UI" panose="020B0502040204020203" pitchFamily="34" charset="0"/>
                    </a:endParaRPr>
                  </a:p>
                </p:txBody>
              </p:sp>
              <p:sp>
                <p:nvSpPr>
                  <p:cNvPr id="12" name="円/楕円 11"/>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Segoe UI" panose="020B0502040204020203" pitchFamily="34" charset="0"/>
                      <a:ea typeface="+mj-ea"/>
                      <a:cs typeface="Segoe UI" panose="020B0502040204020203" pitchFamily="34" charset="0"/>
                    </a:endParaRPr>
                  </a:p>
                </p:txBody>
              </p:sp>
            </p:grpSp>
            <p:grpSp>
              <p:nvGrpSpPr>
                <p:cNvPr id="14" name="グループ化 13"/>
                <p:cNvGrpSpPr/>
                <p:nvPr/>
              </p:nvGrpSpPr>
              <p:grpSpPr>
                <a:xfrm>
                  <a:off x="1402708" y="3731319"/>
                  <a:ext cx="955230" cy="980522"/>
                  <a:chOff x="827584" y="3140968"/>
                  <a:chExt cx="2105479" cy="2161227"/>
                </a:xfrm>
              </p:grpSpPr>
              <p:sp>
                <p:nvSpPr>
                  <p:cNvPr id="15" name="円/楕円 14"/>
                  <p:cNvSpPr/>
                  <p:nvPr/>
                </p:nvSpPr>
                <p:spPr>
                  <a:xfrm>
                    <a:off x="827584" y="3140968"/>
                    <a:ext cx="2105479" cy="216122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Segoe UI" panose="020B0502040204020203" pitchFamily="34" charset="0"/>
                      <a:ea typeface="+mj-ea"/>
                      <a:cs typeface="Segoe UI" panose="020B0502040204020203" pitchFamily="34" charset="0"/>
                    </a:endParaRPr>
                  </a:p>
                </p:txBody>
              </p:sp>
              <p:sp>
                <p:nvSpPr>
                  <p:cNvPr id="16" name="円/楕円 15"/>
                  <p:cNvSpPr/>
                  <p:nvPr/>
                </p:nvSpPr>
                <p:spPr>
                  <a:xfrm>
                    <a:off x="1247661" y="3572167"/>
                    <a:ext cx="1265324" cy="12988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b="1" dirty="0">
                      <a:latin typeface="Segoe UI" panose="020B0502040204020203" pitchFamily="34" charset="0"/>
                      <a:ea typeface="+mj-ea"/>
                      <a:cs typeface="Segoe UI" panose="020B0502040204020203" pitchFamily="34" charset="0"/>
                    </a:endParaRPr>
                  </a:p>
                </p:txBody>
              </p:sp>
            </p:grpSp>
          </p:grpSp>
        </p:grpSp>
        <p:sp>
          <p:nvSpPr>
            <p:cNvPr id="18" name="テキスト ボックス 17"/>
            <p:cNvSpPr txBox="1"/>
            <p:nvPr/>
          </p:nvSpPr>
          <p:spPr>
            <a:xfrm>
              <a:off x="5300703" y="3466362"/>
              <a:ext cx="1800200" cy="584775"/>
            </a:xfrm>
            <a:prstGeom prst="rect">
              <a:avLst/>
            </a:prstGeom>
            <a:noFill/>
          </p:spPr>
          <p:txBody>
            <a:bodyPr wrap="square" rtlCol="0">
              <a:spAutoFit/>
            </a:bodyPr>
            <a:lstStyle/>
            <a:p>
              <a:pPr algn="ctr"/>
              <a:r>
                <a:rPr kumimoji="1" lang="en-US" altLang="ja-JP" sz="3200" b="1" dirty="0">
                  <a:solidFill>
                    <a:schemeClr val="tx1">
                      <a:lumMod val="65000"/>
                      <a:lumOff val="35000"/>
                    </a:schemeClr>
                  </a:solidFill>
                  <a:latin typeface="Segoe UI" panose="020B0502040204020203" pitchFamily="34" charset="0"/>
                  <a:ea typeface="+mj-ea"/>
                  <a:cs typeface="Segoe UI" panose="020B0502040204020203" pitchFamily="34" charset="0"/>
                </a:rPr>
                <a:t>Scope</a:t>
              </a:r>
              <a:endParaRPr kumimoji="1" lang="ja-JP" altLang="en-US" sz="2400" b="1" dirty="0">
                <a:solidFill>
                  <a:schemeClr val="tx1">
                    <a:lumMod val="65000"/>
                    <a:lumOff val="35000"/>
                  </a:schemeClr>
                </a:solidFill>
                <a:latin typeface="Segoe UI" panose="020B0502040204020203" pitchFamily="34" charset="0"/>
                <a:ea typeface="+mj-ea"/>
                <a:cs typeface="Segoe UI" panose="020B0502040204020203" pitchFamily="34" charset="0"/>
              </a:endParaRPr>
            </a:p>
          </p:txBody>
        </p:sp>
      </p:grpSp>
      <p:sp>
        <p:nvSpPr>
          <p:cNvPr id="3" name="テキスト プレースホルダー 2"/>
          <p:cNvSpPr>
            <a:spLocks noGrp="1"/>
          </p:cNvSpPr>
          <p:nvPr>
            <p:ph type="body" sz="quarter" idx="13"/>
          </p:nvPr>
        </p:nvSpPr>
        <p:spPr/>
        <p:txBody>
          <a:bodyPr/>
          <a:lstStyle/>
          <a:p>
            <a:r>
              <a:rPr kumimoji="1" lang="en-US" altLang="ja-JP" dirty="0">
                <a:latin typeface="Segoe UI" panose="020B0502040204020203" pitchFamily="34" charset="0"/>
                <a:cs typeface="Segoe UI" panose="020B0502040204020203" pitchFamily="34" charset="0"/>
              </a:rPr>
              <a:t>QCD</a:t>
            </a:r>
            <a:r>
              <a:rPr lang="en-US" altLang="ja-JP" dirty="0">
                <a:latin typeface="Segoe UI" panose="020B0502040204020203" pitchFamily="34" charset="0"/>
                <a:cs typeface="Segoe UI" panose="020B0502040204020203" pitchFamily="34" charset="0"/>
              </a:rPr>
              <a:t> + </a:t>
            </a:r>
            <a:r>
              <a:rPr kumimoji="1" lang="en-US" altLang="ja-JP" dirty="0">
                <a:latin typeface="Segoe UI" panose="020B0502040204020203" pitchFamily="34" charset="0"/>
                <a:cs typeface="Segoe UI" panose="020B0502040204020203" pitchFamily="34" charset="0"/>
              </a:rPr>
              <a:t>S</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441223" y="3495609"/>
            <a:ext cx="5400600"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Quality</a:t>
            </a:r>
            <a:r>
              <a:rPr lang="ja-JP" altLang="en-US"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Fixed</a:t>
            </a:r>
          </a:p>
          <a:p>
            <a:pPr marL="285750" indent="-285750">
              <a:buFont typeface="Arial" panose="020B0604020202020204" pitchFamily="34" charset="0"/>
              <a:buChar char="•"/>
            </a:pP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Cost</a:t>
            </a:r>
            <a:r>
              <a:rPr lang="ja-JP" altLang="en-US"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Fixed</a:t>
            </a:r>
          </a:p>
          <a:p>
            <a:pPr marL="285750" indent="-285750">
              <a:buFont typeface="Arial" panose="020B0604020202020204" pitchFamily="34" charset="0"/>
              <a:buChar char="•"/>
            </a:pPr>
            <a:r>
              <a:rPr kumimoji="1"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Delivery</a:t>
            </a:r>
            <a:r>
              <a:rPr kumimoji="1" lang="ja-JP" altLang="en-US"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Fixed</a:t>
            </a:r>
            <a:endParaRPr kumimoji="1" lang="en-US" altLang="ja-JP" dirty="0">
              <a:solidFill>
                <a:schemeClr val="tx1">
                  <a:lumMod val="75000"/>
                  <a:lumOff val="25000"/>
                </a:schemeClr>
              </a:solidFill>
              <a:latin typeface="Segoe UI" panose="020B0502040204020203" pitchFamily="34" charset="0"/>
              <a:ea typeface="+mj-ea"/>
              <a:cs typeface="Segoe UI" panose="020B0502040204020203" pitchFamily="34" charset="0"/>
            </a:endParaRPr>
          </a:p>
          <a:p>
            <a:pPr marL="285750" indent="-285750">
              <a:buFont typeface="Arial" panose="020B0604020202020204" pitchFamily="34" charset="0"/>
              <a:buChar char="•"/>
            </a:pP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Scope</a:t>
            </a:r>
            <a:r>
              <a:rPr lang="ja-JP" altLang="en-US" dirty="0">
                <a:solidFill>
                  <a:schemeClr val="tx1">
                    <a:lumMod val="75000"/>
                    <a:lumOff val="25000"/>
                  </a:schemeClr>
                </a:solidFill>
                <a:latin typeface="Segoe UI" panose="020B0502040204020203" pitchFamily="34" charset="0"/>
                <a:ea typeface="+mj-ea"/>
                <a:cs typeface="Segoe UI" panose="020B0502040204020203" pitchFamily="34" charset="0"/>
              </a:rPr>
              <a:t>： </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Adjustable</a:t>
            </a:r>
            <a:endParaRPr kumimoji="1" lang="ja-JP" altLang="en-US"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3120876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Automation of testing</a:t>
            </a:r>
            <a:endParaRPr kumimoji="1" lang="ja-JP" altLang="en-US" dirty="0">
              <a:latin typeface="Segoe UI" panose="020B0502040204020203" pitchFamily="34" charset="0"/>
              <a:cs typeface="Segoe UI" panose="020B0502040204020203" pitchFamily="34" charset="0"/>
            </a:endParaRPr>
          </a:p>
        </p:txBody>
      </p:sp>
      <p:sp>
        <p:nvSpPr>
          <p:cNvPr id="39" name="テキスト ボックス 38"/>
          <p:cNvSpPr txBox="1"/>
          <p:nvPr/>
        </p:nvSpPr>
        <p:spPr>
          <a:xfrm>
            <a:off x="792914" y="1220243"/>
            <a:ext cx="7739525" cy="923330"/>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Testing is done more frequently than with waterfall, as development is done repeatedly. </a:t>
            </a:r>
            <a:r>
              <a:rPr lang="en-US" altLang="ja-JP" dirty="0">
                <a:solidFill>
                  <a:srgbClr val="D74C77"/>
                </a:solidFill>
                <a:latin typeface="Segoe UI" panose="020B0502040204020203" pitchFamily="34" charset="0"/>
                <a:ea typeface="+mj-ea"/>
                <a:cs typeface="Segoe UI" panose="020B0502040204020203" pitchFamily="34" charset="0"/>
              </a:rPr>
              <a:t>Automation</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 is essential for purposes such as regression testing of functions added in the previous sprint. </a:t>
            </a:r>
            <a:endParaRPr kumimoji="1" lang="ja-JP" altLang="en-US"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40" name="角丸四角形吹き出し 39"/>
          <p:cNvSpPr/>
          <p:nvPr/>
        </p:nvSpPr>
        <p:spPr>
          <a:xfrm>
            <a:off x="6768749" y="2493272"/>
            <a:ext cx="2346035" cy="1309794"/>
          </a:xfrm>
          <a:prstGeom prst="wedgeRoundRectCallout">
            <a:avLst>
              <a:gd name="adj1" fmla="val -88439"/>
              <a:gd name="adj2" fmla="val 37598"/>
              <a:gd name="adj3" fmla="val 16667"/>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Points such as the types of tests to be</a:t>
            </a:r>
          </a:p>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automated are decided by the scrum team,</a:t>
            </a:r>
          </a:p>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as these points are dependent on context.</a:t>
            </a:r>
          </a:p>
        </p:txBody>
      </p:sp>
      <p:sp>
        <p:nvSpPr>
          <p:cNvPr id="41" name="角丸四角形 41">
            <a:extLst>
              <a:ext uri="{FF2B5EF4-FFF2-40B4-BE49-F238E27FC236}">
                <a16:creationId xmlns:a16="http://schemas.microsoft.com/office/drawing/2014/main" id="{057AE244-BE38-4782-9CB0-75D977D54005}"/>
              </a:ext>
            </a:extLst>
          </p:cNvPr>
          <p:cNvSpPr/>
          <p:nvPr/>
        </p:nvSpPr>
        <p:spPr>
          <a:xfrm>
            <a:off x="1894301" y="2822722"/>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42" name="角丸四角形 42">
            <a:extLst>
              <a:ext uri="{FF2B5EF4-FFF2-40B4-BE49-F238E27FC236}">
                <a16:creationId xmlns:a16="http://schemas.microsoft.com/office/drawing/2014/main" id="{18ABF3CE-0233-4D12-8FE8-FA147B4893E2}"/>
              </a:ext>
            </a:extLst>
          </p:cNvPr>
          <p:cNvSpPr/>
          <p:nvPr/>
        </p:nvSpPr>
        <p:spPr>
          <a:xfrm>
            <a:off x="3391254" y="2814337"/>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43" name="角丸四角形 43">
            <a:extLst>
              <a:ext uri="{FF2B5EF4-FFF2-40B4-BE49-F238E27FC236}">
                <a16:creationId xmlns:a16="http://schemas.microsoft.com/office/drawing/2014/main" id="{7345E357-6387-4D36-93A8-FAE021F6EFB3}"/>
              </a:ext>
            </a:extLst>
          </p:cNvPr>
          <p:cNvSpPr/>
          <p:nvPr/>
        </p:nvSpPr>
        <p:spPr>
          <a:xfrm>
            <a:off x="4835637" y="2814337"/>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44" name="角丸四角形 44">
            <a:extLst>
              <a:ext uri="{FF2B5EF4-FFF2-40B4-BE49-F238E27FC236}">
                <a16:creationId xmlns:a16="http://schemas.microsoft.com/office/drawing/2014/main" id="{1B4861FB-5C9B-40F7-A080-D025C29AC036}"/>
              </a:ext>
            </a:extLst>
          </p:cNvPr>
          <p:cNvSpPr/>
          <p:nvPr/>
        </p:nvSpPr>
        <p:spPr>
          <a:xfrm>
            <a:off x="473629" y="2822722"/>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 of</a:t>
            </a:r>
          </a:p>
          <a:p>
            <a:pPr algn="ctr"/>
            <a:r>
              <a:rPr lang="en-US" altLang="ja-JP" sz="1000" dirty="0">
                <a:latin typeface="Segoe UI" panose="020B0502040204020203" pitchFamily="34" charset="0"/>
                <a:cs typeface="Segoe UI" panose="020B0502040204020203" pitchFamily="34" charset="0"/>
              </a:rPr>
              <a:t>requirements</a:t>
            </a:r>
          </a:p>
        </p:txBody>
      </p:sp>
      <p:sp>
        <p:nvSpPr>
          <p:cNvPr id="45" name="右矢印 45">
            <a:extLst>
              <a:ext uri="{FF2B5EF4-FFF2-40B4-BE49-F238E27FC236}">
                <a16:creationId xmlns:a16="http://schemas.microsoft.com/office/drawing/2014/main" id="{C2D2CF05-A148-44EB-81BD-B1F8AEB697C4}"/>
              </a:ext>
            </a:extLst>
          </p:cNvPr>
          <p:cNvSpPr/>
          <p:nvPr/>
        </p:nvSpPr>
        <p:spPr>
          <a:xfrm>
            <a:off x="1620370"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46" name="角丸四角形 48">
            <a:extLst>
              <a:ext uri="{FF2B5EF4-FFF2-40B4-BE49-F238E27FC236}">
                <a16:creationId xmlns:a16="http://schemas.microsoft.com/office/drawing/2014/main" id="{81093CDA-8464-422E-920B-B05347557999}"/>
              </a:ext>
            </a:extLst>
          </p:cNvPr>
          <p:cNvSpPr/>
          <p:nvPr/>
        </p:nvSpPr>
        <p:spPr>
          <a:xfrm>
            <a:off x="1906877" y="3761852"/>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47" name="角丸四角形 49">
            <a:extLst>
              <a:ext uri="{FF2B5EF4-FFF2-40B4-BE49-F238E27FC236}">
                <a16:creationId xmlns:a16="http://schemas.microsoft.com/office/drawing/2014/main" id="{60AEA44A-367C-48C0-ADE1-95B9A299568E}"/>
              </a:ext>
            </a:extLst>
          </p:cNvPr>
          <p:cNvSpPr/>
          <p:nvPr/>
        </p:nvSpPr>
        <p:spPr>
          <a:xfrm>
            <a:off x="3403830" y="3753467"/>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48" name="角丸四角形 50">
            <a:extLst>
              <a:ext uri="{FF2B5EF4-FFF2-40B4-BE49-F238E27FC236}">
                <a16:creationId xmlns:a16="http://schemas.microsoft.com/office/drawing/2014/main" id="{8C0B9B11-0839-43B2-B951-AB55CDD5DDF8}"/>
              </a:ext>
            </a:extLst>
          </p:cNvPr>
          <p:cNvSpPr/>
          <p:nvPr/>
        </p:nvSpPr>
        <p:spPr>
          <a:xfrm>
            <a:off x="4848213" y="3753467"/>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49" name="角丸四角形 51">
            <a:extLst>
              <a:ext uri="{FF2B5EF4-FFF2-40B4-BE49-F238E27FC236}">
                <a16:creationId xmlns:a16="http://schemas.microsoft.com/office/drawing/2014/main" id="{0A77C1DD-0579-4CF1-8A86-A0DC167A7A9A}"/>
              </a:ext>
            </a:extLst>
          </p:cNvPr>
          <p:cNvSpPr/>
          <p:nvPr/>
        </p:nvSpPr>
        <p:spPr>
          <a:xfrm>
            <a:off x="486205" y="3761852"/>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50" dirty="0">
                <a:latin typeface="Segoe UI" panose="020B0502040204020203" pitchFamily="34" charset="0"/>
                <a:cs typeface="Segoe UI" panose="020B0502040204020203" pitchFamily="34" charset="0"/>
              </a:rPr>
              <a:t>Definition of</a:t>
            </a:r>
          </a:p>
          <a:p>
            <a:pPr algn="ctr"/>
            <a:r>
              <a:rPr lang="en-US" altLang="ja-JP" sz="1050" dirty="0">
                <a:latin typeface="Segoe UI" panose="020B0502040204020203" pitchFamily="34" charset="0"/>
                <a:cs typeface="Segoe UI" panose="020B0502040204020203" pitchFamily="34" charset="0"/>
              </a:rPr>
              <a:t>requirement</a:t>
            </a:r>
          </a:p>
        </p:txBody>
      </p:sp>
      <p:sp>
        <p:nvSpPr>
          <p:cNvPr id="50" name="角丸四角形 55">
            <a:extLst>
              <a:ext uri="{FF2B5EF4-FFF2-40B4-BE49-F238E27FC236}">
                <a16:creationId xmlns:a16="http://schemas.microsoft.com/office/drawing/2014/main" id="{82FABA43-27C3-4181-A19B-058A46BB9A3F}"/>
              </a:ext>
            </a:extLst>
          </p:cNvPr>
          <p:cNvSpPr/>
          <p:nvPr/>
        </p:nvSpPr>
        <p:spPr>
          <a:xfrm>
            <a:off x="1894301" y="4697956"/>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51" name="角丸四角形 56">
            <a:extLst>
              <a:ext uri="{FF2B5EF4-FFF2-40B4-BE49-F238E27FC236}">
                <a16:creationId xmlns:a16="http://schemas.microsoft.com/office/drawing/2014/main" id="{52FEFDB4-680E-41E8-86CA-CA2C1BADB87C}"/>
              </a:ext>
            </a:extLst>
          </p:cNvPr>
          <p:cNvSpPr/>
          <p:nvPr/>
        </p:nvSpPr>
        <p:spPr>
          <a:xfrm>
            <a:off x="3391254" y="4689571"/>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52" name="角丸四角形 57">
            <a:extLst>
              <a:ext uri="{FF2B5EF4-FFF2-40B4-BE49-F238E27FC236}">
                <a16:creationId xmlns:a16="http://schemas.microsoft.com/office/drawing/2014/main" id="{B792A6B9-92EF-4FFA-A13A-59E64A1E5994}"/>
              </a:ext>
            </a:extLst>
          </p:cNvPr>
          <p:cNvSpPr/>
          <p:nvPr/>
        </p:nvSpPr>
        <p:spPr>
          <a:xfrm>
            <a:off x="4835637" y="4689571"/>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53" name="角丸四角形 58">
            <a:extLst>
              <a:ext uri="{FF2B5EF4-FFF2-40B4-BE49-F238E27FC236}">
                <a16:creationId xmlns:a16="http://schemas.microsoft.com/office/drawing/2014/main" id="{CF81922E-10B8-402E-91AB-1FC4A01080E4}"/>
              </a:ext>
            </a:extLst>
          </p:cNvPr>
          <p:cNvSpPr/>
          <p:nvPr/>
        </p:nvSpPr>
        <p:spPr>
          <a:xfrm>
            <a:off x="473629" y="4697956"/>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 of</a:t>
            </a:r>
          </a:p>
          <a:p>
            <a:pPr algn="ctr"/>
            <a:r>
              <a:rPr lang="en-US" altLang="ja-JP" sz="1000" dirty="0">
                <a:latin typeface="Segoe UI" panose="020B0502040204020203" pitchFamily="34" charset="0"/>
                <a:cs typeface="Segoe UI" panose="020B0502040204020203" pitchFamily="34" charset="0"/>
              </a:rPr>
              <a:t>requirement</a:t>
            </a:r>
          </a:p>
        </p:txBody>
      </p:sp>
      <p:sp>
        <p:nvSpPr>
          <p:cNvPr id="54" name="角丸四角形 62">
            <a:extLst>
              <a:ext uri="{FF2B5EF4-FFF2-40B4-BE49-F238E27FC236}">
                <a16:creationId xmlns:a16="http://schemas.microsoft.com/office/drawing/2014/main" id="{9F4155FE-8D83-49BA-B155-1EFF451B135F}"/>
              </a:ext>
            </a:extLst>
          </p:cNvPr>
          <p:cNvSpPr/>
          <p:nvPr/>
        </p:nvSpPr>
        <p:spPr>
          <a:xfrm>
            <a:off x="1906877" y="5634060"/>
            <a:ext cx="1140341" cy="6062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Design</a:t>
            </a:r>
            <a:endParaRPr kumimoji="1" lang="en-US" altLang="ja-JP" sz="1200" dirty="0">
              <a:latin typeface="Segoe UI" panose="020B0502040204020203" pitchFamily="34" charset="0"/>
              <a:cs typeface="Segoe UI" panose="020B0502040204020203" pitchFamily="34" charset="0"/>
            </a:endParaRPr>
          </a:p>
        </p:txBody>
      </p:sp>
      <p:sp>
        <p:nvSpPr>
          <p:cNvPr id="55" name="角丸四角形 63">
            <a:extLst>
              <a:ext uri="{FF2B5EF4-FFF2-40B4-BE49-F238E27FC236}">
                <a16:creationId xmlns:a16="http://schemas.microsoft.com/office/drawing/2014/main" id="{033AAA6F-4CCB-40BC-98BE-7381BD9A1611}"/>
              </a:ext>
            </a:extLst>
          </p:cNvPr>
          <p:cNvSpPr/>
          <p:nvPr/>
        </p:nvSpPr>
        <p:spPr>
          <a:xfrm>
            <a:off x="3403830" y="5625675"/>
            <a:ext cx="1104054" cy="606278"/>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900" dirty="0">
                <a:latin typeface="Segoe UI" panose="020B0502040204020203" pitchFamily="34" charset="0"/>
                <a:cs typeface="Segoe UI" panose="020B0502040204020203" pitchFamily="34" charset="0"/>
              </a:rPr>
              <a:t>Implementation</a:t>
            </a:r>
            <a:endParaRPr kumimoji="1" lang="en-US" altLang="ja-JP" sz="900" dirty="0">
              <a:latin typeface="Segoe UI" panose="020B0502040204020203" pitchFamily="34" charset="0"/>
              <a:cs typeface="Segoe UI" panose="020B0502040204020203" pitchFamily="34" charset="0"/>
            </a:endParaRPr>
          </a:p>
        </p:txBody>
      </p:sp>
      <p:sp>
        <p:nvSpPr>
          <p:cNvPr id="56" name="角丸四角形 64">
            <a:extLst>
              <a:ext uri="{FF2B5EF4-FFF2-40B4-BE49-F238E27FC236}">
                <a16:creationId xmlns:a16="http://schemas.microsoft.com/office/drawing/2014/main" id="{FA774E71-B244-4682-BD33-471755ED391A}"/>
              </a:ext>
            </a:extLst>
          </p:cNvPr>
          <p:cNvSpPr/>
          <p:nvPr/>
        </p:nvSpPr>
        <p:spPr>
          <a:xfrm>
            <a:off x="4848213" y="5625675"/>
            <a:ext cx="1108862" cy="606278"/>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Testing</a:t>
            </a:r>
            <a:endParaRPr kumimoji="1" lang="en-US" altLang="ja-JP" sz="1200" dirty="0">
              <a:latin typeface="Segoe UI" panose="020B0502040204020203" pitchFamily="34" charset="0"/>
              <a:cs typeface="Segoe UI" panose="020B0502040204020203" pitchFamily="34" charset="0"/>
            </a:endParaRPr>
          </a:p>
        </p:txBody>
      </p:sp>
      <p:sp>
        <p:nvSpPr>
          <p:cNvPr id="57" name="角丸四角形 65">
            <a:extLst>
              <a:ext uri="{FF2B5EF4-FFF2-40B4-BE49-F238E27FC236}">
                <a16:creationId xmlns:a16="http://schemas.microsoft.com/office/drawing/2014/main" id="{0C175045-9B70-4992-99ED-F44EEFD28AB6}"/>
              </a:ext>
            </a:extLst>
          </p:cNvPr>
          <p:cNvSpPr/>
          <p:nvPr/>
        </p:nvSpPr>
        <p:spPr>
          <a:xfrm>
            <a:off x="486205" y="5634060"/>
            <a:ext cx="1104054" cy="606278"/>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Definition of</a:t>
            </a:r>
          </a:p>
          <a:p>
            <a:pPr algn="ctr"/>
            <a:r>
              <a:rPr lang="en-US" altLang="ja-JP" sz="1000" dirty="0">
                <a:latin typeface="Segoe UI" panose="020B0502040204020203" pitchFamily="34" charset="0"/>
                <a:cs typeface="Segoe UI" panose="020B0502040204020203" pitchFamily="34" charset="0"/>
              </a:rPr>
              <a:t>requirement</a:t>
            </a:r>
          </a:p>
        </p:txBody>
      </p:sp>
      <p:sp>
        <p:nvSpPr>
          <p:cNvPr id="58" name="角丸四角形 72">
            <a:extLst>
              <a:ext uri="{FF2B5EF4-FFF2-40B4-BE49-F238E27FC236}">
                <a16:creationId xmlns:a16="http://schemas.microsoft.com/office/drawing/2014/main" id="{575050F3-E6F1-42C0-B1B2-01AE5C2CBB44}"/>
              </a:ext>
            </a:extLst>
          </p:cNvPr>
          <p:cNvSpPr/>
          <p:nvPr/>
        </p:nvSpPr>
        <p:spPr>
          <a:xfrm>
            <a:off x="4796531" y="2683229"/>
            <a:ext cx="1244811" cy="3672408"/>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pic>
        <p:nvPicPr>
          <p:cNvPr id="59" name="Picture 4" descr="プレゼントのイラスト「ピンクの箱とリボンのプレゼント」">
            <a:extLst>
              <a:ext uri="{FF2B5EF4-FFF2-40B4-BE49-F238E27FC236}">
                <a16:creationId xmlns:a16="http://schemas.microsoft.com/office/drawing/2014/main" id="{0A94223D-EE96-43AA-858D-B3FB93174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2698129"/>
            <a:ext cx="740516" cy="753705"/>
          </a:xfrm>
          <a:prstGeom prst="rect">
            <a:avLst/>
          </a:prstGeom>
          <a:noFill/>
          <a:extLst>
            <a:ext uri="{909E8E84-426E-40DD-AFC4-6F175D3DCCD1}">
              <a14:hiddenFill xmlns:a14="http://schemas.microsoft.com/office/drawing/2010/main">
                <a:solidFill>
                  <a:srgbClr val="FFFFFF"/>
                </a:solidFill>
              </a14:hiddenFill>
            </a:ext>
          </a:extLst>
        </p:spPr>
      </p:pic>
      <p:sp>
        <p:nvSpPr>
          <p:cNvPr id="60" name="右矢印 45">
            <a:extLst>
              <a:ext uri="{FF2B5EF4-FFF2-40B4-BE49-F238E27FC236}">
                <a16:creationId xmlns:a16="http://schemas.microsoft.com/office/drawing/2014/main" id="{0B8E8572-348E-486A-AB63-EB136E328077}"/>
              </a:ext>
            </a:extLst>
          </p:cNvPr>
          <p:cNvSpPr/>
          <p:nvPr/>
        </p:nvSpPr>
        <p:spPr>
          <a:xfrm>
            <a:off x="1620370"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1" name="右矢印 45">
            <a:extLst>
              <a:ext uri="{FF2B5EF4-FFF2-40B4-BE49-F238E27FC236}">
                <a16:creationId xmlns:a16="http://schemas.microsoft.com/office/drawing/2014/main" id="{FBF4A96E-F5C7-4530-AA92-9598DB52E9A4}"/>
              </a:ext>
            </a:extLst>
          </p:cNvPr>
          <p:cNvSpPr/>
          <p:nvPr/>
        </p:nvSpPr>
        <p:spPr>
          <a:xfrm>
            <a:off x="1620370"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2" name="右矢印 45">
            <a:extLst>
              <a:ext uri="{FF2B5EF4-FFF2-40B4-BE49-F238E27FC236}">
                <a16:creationId xmlns:a16="http://schemas.microsoft.com/office/drawing/2014/main" id="{FC6C4536-69B9-4006-87EE-BC377BE24802}"/>
              </a:ext>
            </a:extLst>
          </p:cNvPr>
          <p:cNvSpPr/>
          <p:nvPr/>
        </p:nvSpPr>
        <p:spPr>
          <a:xfrm>
            <a:off x="1620370"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3" name="右矢印 45">
            <a:extLst>
              <a:ext uri="{FF2B5EF4-FFF2-40B4-BE49-F238E27FC236}">
                <a16:creationId xmlns:a16="http://schemas.microsoft.com/office/drawing/2014/main" id="{E9A8B9F8-6C1F-485B-B04F-0FBFE892969A}"/>
              </a:ext>
            </a:extLst>
          </p:cNvPr>
          <p:cNvSpPr/>
          <p:nvPr/>
        </p:nvSpPr>
        <p:spPr>
          <a:xfrm>
            <a:off x="3051705"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4" name="右矢印 45">
            <a:extLst>
              <a:ext uri="{FF2B5EF4-FFF2-40B4-BE49-F238E27FC236}">
                <a16:creationId xmlns:a16="http://schemas.microsoft.com/office/drawing/2014/main" id="{8F0792CE-D755-4BCF-B8DD-B35101930AB9}"/>
              </a:ext>
            </a:extLst>
          </p:cNvPr>
          <p:cNvSpPr/>
          <p:nvPr/>
        </p:nvSpPr>
        <p:spPr>
          <a:xfrm>
            <a:off x="3051705"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5" name="右矢印 45">
            <a:extLst>
              <a:ext uri="{FF2B5EF4-FFF2-40B4-BE49-F238E27FC236}">
                <a16:creationId xmlns:a16="http://schemas.microsoft.com/office/drawing/2014/main" id="{2D7407CC-EE9B-4A8C-BA5D-A7465C22DD2E}"/>
              </a:ext>
            </a:extLst>
          </p:cNvPr>
          <p:cNvSpPr/>
          <p:nvPr/>
        </p:nvSpPr>
        <p:spPr>
          <a:xfrm>
            <a:off x="3051705"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6" name="右矢印 45">
            <a:extLst>
              <a:ext uri="{FF2B5EF4-FFF2-40B4-BE49-F238E27FC236}">
                <a16:creationId xmlns:a16="http://schemas.microsoft.com/office/drawing/2014/main" id="{4154F835-C5C7-43CE-8340-B3BC41A0F1D7}"/>
              </a:ext>
            </a:extLst>
          </p:cNvPr>
          <p:cNvSpPr/>
          <p:nvPr/>
        </p:nvSpPr>
        <p:spPr>
          <a:xfrm>
            <a:off x="3051705"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7" name="右矢印 45">
            <a:extLst>
              <a:ext uri="{FF2B5EF4-FFF2-40B4-BE49-F238E27FC236}">
                <a16:creationId xmlns:a16="http://schemas.microsoft.com/office/drawing/2014/main" id="{A5E39822-2E4A-49F0-8C84-5F2B2BD14BBB}"/>
              </a:ext>
            </a:extLst>
          </p:cNvPr>
          <p:cNvSpPr/>
          <p:nvPr/>
        </p:nvSpPr>
        <p:spPr>
          <a:xfrm>
            <a:off x="4533444" y="294102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8" name="右矢印 45">
            <a:extLst>
              <a:ext uri="{FF2B5EF4-FFF2-40B4-BE49-F238E27FC236}">
                <a16:creationId xmlns:a16="http://schemas.microsoft.com/office/drawing/2014/main" id="{AB796AA7-0566-40FE-8187-F5ED9AB92AC7}"/>
              </a:ext>
            </a:extLst>
          </p:cNvPr>
          <p:cNvSpPr/>
          <p:nvPr/>
        </p:nvSpPr>
        <p:spPr>
          <a:xfrm>
            <a:off x="4533444" y="3880158"/>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69" name="右矢印 45">
            <a:extLst>
              <a:ext uri="{FF2B5EF4-FFF2-40B4-BE49-F238E27FC236}">
                <a16:creationId xmlns:a16="http://schemas.microsoft.com/office/drawing/2014/main" id="{F39C3CC0-CFC5-49EA-849F-D123718293FB}"/>
              </a:ext>
            </a:extLst>
          </p:cNvPr>
          <p:cNvSpPr/>
          <p:nvPr/>
        </p:nvSpPr>
        <p:spPr>
          <a:xfrm>
            <a:off x="4533444" y="4816262"/>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70" name="右矢印 45">
            <a:extLst>
              <a:ext uri="{FF2B5EF4-FFF2-40B4-BE49-F238E27FC236}">
                <a16:creationId xmlns:a16="http://schemas.microsoft.com/office/drawing/2014/main" id="{F4C20B13-60B3-49F4-B24A-4FAD1E116022}"/>
              </a:ext>
            </a:extLst>
          </p:cNvPr>
          <p:cNvSpPr/>
          <p:nvPr/>
        </p:nvSpPr>
        <p:spPr>
          <a:xfrm>
            <a:off x="4533444" y="5752366"/>
            <a:ext cx="230500" cy="33187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pic>
        <p:nvPicPr>
          <p:cNvPr id="71" name="Picture 4" descr="プレゼントのイラスト「ピンクの箱とリボンのプレゼント」">
            <a:extLst>
              <a:ext uri="{FF2B5EF4-FFF2-40B4-BE49-F238E27FC236}">
                <a16:creationId xmlns:a16="http://schemas.microsoft.com/office/drawing/2014/main" id="{E3B264CD-AD59-4C57-8880-94C147B9B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3606040"/>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プレゼントのイラスト「ピンクの箱とリボンのプレゼント」">
            <a:extLst>
              <a:ext uri="{FF2B5EF4-FFF2-40B4-BE49-F238E27FC236}">
                <a16:creationId xmlns:a16="http://schemas.microsoft.com/office/drawing/2014/main" id="{1C7ADE5C-EF5F-48D2-A40A-5E70AA40B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4615857"/>
            <a:ext cx="740516" cy="75370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プレゼントのイラスト「ピンクの箱とリボンのプレゼント」">
            <a:extLst>
              <a:ext uri="{FF2B5EF4-FFF2-40B4-BE49-F238E27FC236}">
                <a16:creationId xmlns:a16="http://schemas.microsoft.com/office/drawing/2014/main" id="{5E98E23B-C4A6-4ADF-9542-1FE26A4E7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4261" y="5500806"/>
            <a:ext cx="740516" cy="75370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直線矢印コネクタ 73">
            <a:extLst>
              <a:ext uri="{FF2B5EF4-FFF2-40B4-BE49-F238E27FC236}">
                <a16:creationId xmlns:a16="http://schemas.microsoft.com/office/drawing/2014/main" id="{5C9A0BAD-A75C-40DD-B605-3CE72620168C}"/>
              </a:ext>
            </a:extLst>
          </p:cNvPr>
          <p:cNvCxnSpPr/>
          <p:nvPr/>
        </p:nvCxnSpPr>
        <p:spPr>
          <a:xfrm>
            <a:off x="403906" y="2432551"/>
            <a:ext cx="0" cy="4162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75" name="テキスト ボックス 74">
            <a:extLst>
              <a:ext uri="{FF2B5EF4-FFF2-40B4-BE49-F238E27FC236}">
                <a16:creationId xmlns:a16="http://schemas.microsoft.com/office/drawing/2014/main" id="{80D24F8A-8E3A-47BF-9254-82C747CCA20E}"/>
              </a:ext>
            </a:extLst>
          </p:cNvPr>
          <p:cNvSpPr txBox="1"/>
          <p:nvPr/>
        </p:nvSpPr>
        <p:spPr>
          <a:xfrm>
            <a:off x="-324544" y="2146633"/>
            <a:ext cx="1456899" cy="276999"/>
          </a:xfrm>
          <a:prstGeom prst="rect">
            <a:avLst/>
          </a:prstGeom>
          <a:noFill/>
        </p:spPr>
        <p:txBody>
          <a:bodyPr wrap="square" rtlCol="0">
            <a:spAutoFit/>
          </a:bodyPr>
          <a:lstStyle/>
          <a:p>
            <a:pPr algn="ctr"/>
            <a:r>
              <a:rPr lang="en-US" altLang="ja-JP" sz="1200" b="1" dirty="0">
                <a:solidFill>
                  <a:schemeClr val="tx1">
                    <a:lumMod val="75000"/>
                    <a:lumOff val="25000"/>
                  </a:schemeClr>
                </a:solidFill>
                <a:latin typeface="Segoe UI" panose="020B0502040204020203" pitchFamily="34" charset="0"/>
                <a:cs typeface="Segoe UI" panose="020B0502040204020203" pitchFamily="34" charset="0"/>
              </a:rPr>
              <a:t>Time</a:t>
            </a:r>
            <a:endParaRPr kumimoji="1" lang="ja-JP" alt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8231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Agile</a:t>
            </a:r>
            <a:endParaRPr kumimoji="1" lang="ja-JP" altLang="en-US" b="1" dirty="0">
              <a:latin typeface="Segoe UI" panose="020B0502040204020203" pitchFamily="34" charset="0"/>
              <a:cs typeface="Segoe UI" panose="020B0502040204020203" pitchFamily="34" charset="0"/>
            </a:endParaRPr>
          </a:p>
        </p:txBody>
      </p:sp>
      <p:sp>
        <p:nvSpPr>
          <p:cNvPr id="5" name="テキスト ボックス 4"/>
          <p:cNvSpPr txBox="1"/>
          <p:nvPr/>
        </p:nvSpPr>
        <p:spPr>
          <a:xfrm>
            <a:off x="592089" y="1196752"/>
            <a:ext cx="7848872" cy="1200329"/>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Being </a:t>
            </a:r>
            <a:r>
              <a:rPr lang="en-US" altLang="ja-JP" i="1" dirty="0">
                <a:solidFill>
                  <a:schemeClr val="tx1">
                    <a:lumMod val="75000"/>
                    <a:lumOff val="25000"/>
                  </a:schemeClr>
                </a:solidFill>
                <a:latin typeface="Segoe UI" panose="020B0502040204020203" pitchFamily="34" charset="0"/>
                <a:cs typeface="Segoe UI" panose="020B0502040204020203" pitchFamily="34" charset="0"/>
              </a:rPr>
              <a:t>agile</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means navigating a situation quickly and skillfully. </a:t>
            </a:r>
          </a:p>
          <a:p>
            <a:endParaRPr lang="en-US" altLang="ja-JP"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It is not just a practice but a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way of being</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a:t>
            </a:r>
          </a:p>
          <a:p>
            <a:endParaRPr kumimoji="1" lang="ja-JP" alt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テキスト ボックス 5"/>
          <p:cNvSpPr txBox="1"/>
          <p:nvPr/>
        </p:nvSpPr>
        <p:spPr>
          <a:xfrm>
            <a:off x="2083904" y="2489414"/>
            <a:ext cx="3043807" cy="369332"/>
          </a:xfrm>
          <a:prstGeom prst="rect">
            <a:avLst/>
          </a:prstGeom>
          <a:noFill/>
        </p:spPr>
        <p:txBody>
          <a:bodyPr wrap="square" rtlCol="0">
            <a:spAutoFit/>
          </a:bodyPr>
          <a:lstStyle/>
          <a:p>
            <a:r>
              <a:rPr lang="en-US" altLang="ja-JP" b="1" i="1" dirty="0">
                <a:solidFill>
                  <a:schemeClr val="tx1">
                    <a:lumMod val="75000"/>
                    <a:lumOff val="25000"/>
                  </a:schemeClr>
                </a:solidFill>
                <a:latin typeface="Segoe UI" panose="020B0502040204020203" pitchFamily="34" charset="0"/>
                <a:cs typeface="Segoe UI" panose="020B0502040204020203" pitchFamily="34" charset="0"/>
              </a:rPr>
              <a:t>Don’t do agile, be agile</a:t>
            </a:r>
            <a:endParaRPr kumimoji="1" lang="ja-JP" altLang="en-US" b="1" i="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テキスト ボックス 6"/>
          <p:cNvSpPr txBox="1"/>
          <p:nvPr/>
        </p:nvSpPr>
        <p:spPr>
          <a:xfrm>
            <a:off x="4860032" y="2326418"/>
            <a:ext cx="679513" cy="461665"/>
          </a:xfrm>
          <a:prstGeom prst="rect">
            <a:avLst/>
          </a:prstGeom>
          <a:noFill/>
        </p:spPr>
        <p:txBody>
          <a:bodyPr wrap="square" rtlCol="0">
            <a:spAutoFit/>
          </a:bodyPr>
          <a:lstStyle/>
          <a:p>
            <a:r>
              <a:rPr kumimoji="1" lang="ja-JP" altLang="en-US" sz="2400" b="1" i="1" dirty="0">
                <a:solidFill>
                  <a:schemeClr val="tx1">
                    <a:lumMod val="75000"/>
                    <a:lumOff val="25000"/>
                  </a:schemeClr>
                </a:solidFill>
                <a:latin typeface="Segoe UI" panose="020B0502040204020203" pitchFamily="34" charset="0"/>
                <a:cs typeface="Segoe UI" panose="020B0502040204020203" pitchFamily="34" charset="0"/>
              </a:rPr>
              <a:t>❞</a:t>
            </a:r>
          </a:p>
        </p:txBody>
      </p:sp>
      <p:sp>
        <p:nvSpPr>
          <p:cNvPr id="8" name="テキスト ボックス 7"/>
          <p:cNvSpPr txBox="1"/>
          <p:nvPr/>
        </p:nvSpPr>
        <p:spPr>
          <a:xfrm>
            <a:off x="1835696" y="2313982"/>
            <a:ext cx="504056" cy="461665"/>
          </a:xfrm>
          <a:prstGeom prst="rect">
            <a:avLst/>
          </a:prstGeom>
          <a:noFill/>
        </p:spPr>
        <p:txBody>
          <a:bodyPr wrap="square" rtlCol="0">
            <a:spAutoFit/>
          </a:bodyPr>
          <a:lstStyle/>
          <a:p>
            <a:r>
              <a:rPr kumimoji="1" lang="ja-JP" altLang="en-US" sz="2400" b="1" i="1" dirty="0">
                <a:solidFill>
                  <a:schemeClr val="tx1">
                    <a:lumMod val="75000"/>
                    <a:lumOff val="25000"/>
                  </a:schemeClr>
                </a:solidFill>
                <a:latin typeface="Segoe UI" panose="020B0502040204020203" pitchFamily="34" charset="0"/>
                <a:cs typeface="Segoe UI" panose="020B0502040204020203" pitchFamily="34" charset="0"/>
              </a:rPr>
              <a:t>❝</a:t>
            </a:r>
          </a:p>
        </p:txBody>
      </p:sp>
      <p:sp>
        <p:nvSpPr>
          <p:cNvPr id="10" name="テキスト ボックス 9"/>
          <p:cNvSpPr txBox="1"/>
          <p:nvPr/>
        </p:nvSpPr>
        <p:spPr>
          <a:xfrm>
            <a:off x="592089" y="3284984"/>
            <a:ext cx="7786600" cy="1477328"/>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It is important to see agile development not as a purpose in itself but as the </a:t>
            </a:r>
            <a:r>
              <a:rPr lang="en-US" altLang="ja-JP" dirty="0">
                <a:solidFill>
                  <a:srgbClr val="D74C77"/>
                </a:solidFill>
                <a:latin typeface="Segoe UI" panose="020B0502040204020203" pitchFamily="34" charset="0"/>
                <a:ea typeface="+mj-ea"/>
                <a:cs typeface="Segoe UI" panose="020B0502040204020203" pitchFamily="34" charset="0"/>
              </a:rPr>
              <a:t>manner in which you approach your development.</a:t>
            </a:r>
          </a:p>
          <a:p>
            <a:endParaRPr kumimoji="1" lang="en-US" altLang="ja-JP"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The core principles can be summed up as </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the Agile Manifesto </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and </a:t>
            </a:r>
            <a:r>
              <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rPr>
              <a:t>the principles behind it</a:t>
            </a:r>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a:t>
            </a:r>
            <a:endParaRPr kumimoji="1" lang="en-US" altLang="ja-JP"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3554684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364287" cy="360040"/>
          </a:xfrm>
        </p:spPr>
        <p:txBody>
          <a:bodyPr/>
          <a:lstStyle/>
          <a:p>
            <a:r>
              <a:rPr lang="en-US" altLang="ja-JP" dirty="0">
                <a:latin typeface="Segoe UI" panose="020B0502040204020203" pitchFamily="34" charset="0"/>
                <a:cs typeface="Segoe UI" panose="020B0502040204020203" pitchFamily="34" charset="0"/>
              </a:rPr>
              <a:t>Continuous integration and delivery</a:t>
            </a:r>
            <a:endParaRPr kumimoji="1" lang="ja-JP" altLang="en-US" dirty="0">
              <a:latin typeface="Segoe UI" panose="020B0502040204020203" pitchFamily="34" charset="0"/>
              <a:cs typeface="Segoe UI" panose="020B0502040204020203" pitchFamily="34" charset="0"/>
            </a:endParaRPr>
          </a:p>
        </p:txBody>
      </p:sp>
      <p:sp>
        <p:nvSpPr>
          <p:cNvPr id="39" name="テキスト ボックス 38"/>
          <p:cNvSpPr txBox="1"/>
          <p:nvPr/>
        </p:nvSpPr>
        <p:spPr>
          <a:xfrm>
            <a:off x="592090" y="1220243"/>
            <a:ext cx="7940350"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ea typeface="+mj-ea"/>
                <a:cs typeface="Segoe UI" panose="020B0502040204020203" pitchFamily="34" charset="0"/>
              </a:rPr>
              <a:t>As with testing, automating this is recommended as frequent build and deployment work is required. </a:t>
            </a:r>
            <a:endParaRPr kumimoji="1" lang="ja-JP" altLang="en-US"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pic>
        <p:nvPicPr>
          <p:cNvPr id="13314" name="Picture 2" descr="C:\Users\tie302655\Pictures\Screenpresso\2017-10-12_17h39_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14" y="2370956"/>
            <a:ext cx="7595510" cy="379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52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Metrics of Scrum</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14720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Velocity</a:t>
            </a:r>
            <a:endParaRPr kumimoji="1" lang="ja-JP" altLang="en-US" dirty="0">
              <a:latin typeface="Segoe UI" panose="020B0502040204020203" pitchFamily="34" charset="0"/>
              <a:cs typeface="Segoe UI" panose="020B0502040204020203" pitchFamily="34" charset="0"/>
            </a:endParaRPr>
          </a:p>
        </p:txBody>
      </p:sp>
      <p:sp>
        <p:nvSpPr>
          <p:cNvPr id="3" name="テキスト ボックス 2"/>
          <p:cNvSpPr txBox="1"/>
          <p:nvPr/>
        </p:nvSpPr>
        <p:spPr>
          <a:xfrm>
            <a:off x="7765627" y="3897922"/>
            <a:ext cx="1488119" cy="86177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Completed</a:t>
            </a:r>
          </a:p>
          <a:p>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stories</a:t>
            </a:r>
          </a:p>
          <a:p>
            <a:endParaRPr lang="en-US" altLang="ja-JP" b="1"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4" name="角丸四角形 3"/>
          <p:cNvSpPr/>
          <p:nvPr/>
        </p:nvSpPr>
        <p:spPr>
          <a:xfrm>
            <a:off x="683568"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Sprint 1</a:t>
            </a:r>
            <a:endParaRPr kumimoji="1" lang="ja-JP" altLang="en-US" dirty="0">
              <a:latin typeface="Segoe UI" panose="020B0502040204020203" pitchFamily="34" charset="0"/>
              <a:cs typeface="Segoe UI" panose="020B0502040204020203" pitchFamily="34" charset="0"/>
            </a:endParaRPr>
          </a:p>
        </p:txBody>
      </p:sp>
      <p:sp>
        <p:nvSpPr>
          <p:cNvPr id="5" name="角丸四角形 4"/>
          <p:cNvSpPr/>
          <p:nvPr/>
        </p:nvSpPr>
        <p:spPr>
          <a:xfrm>
            <a:off x="2293391"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Sprint 2</a:t>
            </a:r>
            <a:endParaRPr kumimoji="1" lang="ja-JP" altLang="en-US" dirty="0">
              <a:latin typeface="Segoe UI" panose="020B0502040204020203" pitchFamily="34" charset="0"/>
              <a:cs typeface="Segoe UI" panose="020B0502040204020203" pitchFamily="34" charset="0"/>
            </a:endParaRPr>
          </a:p>
        </p:txBody>
      </p:sp>
      <p:sp>
        <p:nvSpPr>
          <p:cNvPr id="6" name="角丸四角形 5"/>
          <p:cNvSpPr/>
          <p:nvPr/>
        </p:nvSpPr>
        <p:spPr>
          <a:xfrm>
            <a:off x="3949575" y="2496592"/>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Sprint 3</a:t>
            </a:r>
            <a:endParaRPr kumimoji="1" lang="ja-JP" altLang="en-US" dirty="0">
              <a:latin typeface="Segoe UI" panose="020B0502040204020203" pitchFamily="34" charset="0"/>
              <a:cs typeface="Segoe UI" panose="020B0502040204020203" pitchFamily="34" charset="0"/>
            </a:endParaRPr>
          </a:p>
        </p:txBody>
      </p:sp>
      <p:sp>
        <p:nvSpPr>
          <p:cNvPr id="7" name="角丸四角形 6"/>
          <p:cNvSpPr/>
          <p:nvPr/>
        </p:nvSpPr>
        <p:spPr>
          <a:xfrm>
            <a:off x="5602808" y="2493169"/>
            <a:ext cx="1512168" cy="57606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Sprint 4</a:t>
            </a:r>
            <a:endParaRPr kumimoji="1" lang="ja-JP" altLang="en-US" dirty="0">
              <a:latin typeface="Segoe UI" panose="020B0502040204020203" pitchFamily="34" charset="0"/>
              <a:cs typeface="Segoe UI" panose="020B0502040204020203" pitchFamily="34" charset="0"/>
            </a:endParaRPr>
          </a:p>
        </p:txBody>
      </p:sp>
      <p:sp>
        <p:nvSpPr>
          <p:cNvPr id="8" name="角丸四角形 7"/>
          <p:cNvSpPr/>
          <p:nvPr/>
        </p:nvSpPr>
        <p:spPr>
          <a:xfrm>
            <a:off x="706264"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3</a:t>
            </a:r>
            <a:endParaRPr kumimoji="1" lang="ja-JP" altLang="en-US" dirty="0">
              <a:latin typeface="Segoe UI" panose="020B0502040204020203" pitchFamily="34" charset="0"/>
              <a:cs typeface="Segoe UI" panose="020B0502040204020203" pitchFamily="34" charset="0"/>
            </a:endParaRPr>
          </a:p>
        </p:txBody>
      </p:sp>
      <p:sp>
        <p:nvSpPr>
          <p:cNvPr id="9" name="角丸四角形 8"/>
          <p:cNvSpPr/>
          <p:nvPr/>
        </p:nvSpPr>
        <p:spPr>
          <a:xfrm>
            <a:off x="706264"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p:txBody>
      </p:sp>
      <p:sp>
        <p:nvSpPr>
          <p:cNvPr id="10" name="角丸四角形 9"/>
          <p:cNvSpPr/>
          <p:nvPr/>
        </p:nvSpPr>
        <p:spPr>
          <a:xfrm>
            <a:off x="683568"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5</a:t>
            </a:r>
            <a:endParaRPr kumimoji="1" lang="ja-JP" altLang="en-US" dirty="0">
              <a:latin typeface="Segoe UI" panose="020B0502040204020203" pitchFamily="34" charset="0"/>
              <a:cs typeface="Segoe UI" panose="020B0502040204020203" pitchFamily="34" charset="0"/>
            </a:endParaRPr>
          </a:p>
        </p:txBody>
      </p:sp>
      <p:cxnSp>
        <p:nvCxnSpPr>
          <p:cNvPr id="12" name="直線コネクタ 11"/>
          <p:cNvCxnSpPr/>
          <p:nvPr/>
        </p:nvCxnSpPr>
        <p:spPr>
          <a:xfrm>
            <a:off x="683568" y="5445224"/>
            <a:ext cx="633992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角丸四角形 12"/>
          <p:cNvSpPr/>
          <p:nvPr/>
        </p:nvSpPr>
        <p:spPr>
          <a:xfrm>
            <a:off x="68356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9</a:t>
            </a:r>
            <a:endParaRPr kumimoji="1" lang="ja-JP" altLang="en-US" dirty="0">
              <a:latin typeface="Segoe UI" panose="020B0502040204020203" pitchFamily="34" charset="0"/>
              <a:cs typeface="Segoe UI" panose="020B0502040204020203" pitchFamily="34" charset="0"/>
            </a:endParaRPr>
          </a:p>
        </p:txBody>
      </p:sp>
      <p:sp>
        <p:nvSpPr>
          <p:cNvPr id="14" name="角丸四角形 13"/>
          <p:cNvSpPr/>
          <p:nvPr/>
        </p:nvSpPr>
        <p:spPr>
          <a:xfrm>
            <a:off x="2316087"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p:txBody>
      </p:sp>
      <p:sp>
        <p:nvSpPr>
          <p:cNvPr id="15" name="角丸四角形 14"/>
          <p:cNvSpPr/>
          <p:nvPr/>
        </p:nvSpPr>
        <p:spPr>
          <a:xfrm>
            <a:off x="2316087"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3</a:t>
            </a:r>
            <a:endParaRPr kumimoji="1" lang="ja-JP" altLang="en-US" dirty="0">
              <a:latin typeface="Segoe UI" panose="020B0502040204020203" pitchFamily="34" charset="0"/>
              <a:cs typeface="Segoe UI" panose="020B0502040204020203" pitchFamily="34" charset="0"/>
            </a:endParaRPr>
          </a:p>
        </p:txBody>
      </p:sp>
      <p:sp>
        <p:nvSpPr>
          <p:cNvPr id="17" name="角丸四角形 16"/>
          <p:cNvSpPr/>
          <p:nvPr/>
        </p:nvSpPr>
        <p:spPr>
          <a:xfrm>
            <a:off x="3949575"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5</a:t>
            </a:r>
            <a:endParaRPr kumimoji="1" lang="ja-JP" altLang="en-US" dirty="0">
              <a:latin typeface="Segoe UI" panose="020B0502040204020203" pitchFamily="34" charset="0"/>
              <a:cs typeface="Segoe UI" panose="020B0502040204020203" pitchFamily="34" charset="0"/>
            </a:endParaRPr>
          </a:p>
        </p:txBody>
      </p:sp>
      <p:sp>
        <p:nvSpPr>
          <p:cNvPr id="18" name="角丸四角形 17"/>
          <p:cNvSpPr/>
          <p:nvPr/>
        </p:nvSpPr>
        <p:spPr>
          <a:xfrm>
            <a:off x="3949575"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p:txBody>
      </p:sp>
      <p:sp>
        <p:nvSpPr>
          <p:cNvPr id="19" name="角丸四角形 18"/>
          <p:cNvSpPr/>
          <p:nvPr/>
        </p:nvSpPr>
        <p:spPr>
          <a:xfrm>
            <a:off x="3926879" y="465313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p:txBody>
      </p:sp>
      <p:sp>
        <p:nvSpPr>
          <p:cNvPr id="20" name="角丸四角形 19"/>
          <p:cNvSpPr/>
          <p:nvPr/>
        </p:nvSpPr>
        <p:spPr>
          <a:xfrm>
            <a:off x="5602808" y="3225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5</a:t>
            </a:r>
            <a:endParaRPr kumimoji="1" lang="ja-JP" altLang="en-US" dirty="0">
              <a:latin typeface="Segoe UI" panose="020B0502040204020203" pitchFamily="34" charset="0"/>
              <a:cs typeface="Segoe UI" panose="020B0502040204020203" pitchFamily="34" charset="0"/>
            </a:endParaRPr>
          </a:p>
        </p:txBody>
      </p:sp>
      <p:sp>
        <p:nvSpPr>
          <p:cNvPr id="21" name="角丸四角形 20"/>
          <p:cNvSpPr/>
          <p:nvPr/>
        </p:nvSpPr>
        <p:spPr>
          <a:xfrm>
            <a:off x="5602808" y="3933056"/>
            <a:ext cx="1512168" cy="576064"/>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latin typeface="Segoe UI" panose="020B0502040204020203" pitchFamily="34" charset="0"/>
                <a:cs typeface="Segoe UI" panose="020B0502040204020203" pitchFamily="34" charset="0"/>
              </a:rPr>
              <a:t>5</a:t>
            </a:r>
            <a:endParaRPr kumimoji="1" lang="ja-JP" altLang="en-US" dirty="0">
              <a:latin typeface="Segoe UI" panose="020B0502040204020203" pitchFamily="34" charset="0"/>
              <a:cs typeface="Segoe UI" panose="020B0502040204020203" pitchFamily="34" charset="0"/>
            </a:endParaRPr>
          </a:p>
        </p:txBody>
      </p:sp>
      <p:sp>
        <p:nvSpPr>
          <p:cNvPr id="23" name="角丸四角形 22"/>
          <p:cNvSpPr/>
          <p:nvPr/>
        </p:nvSpPr>
        <p:spPr>
          <a:xfrm>
            <a:off x="2293391"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5</a:t>
            </a:r>
            <a:endParaRPr kumimoji="1" lang="ja-JP" altLang="en-US" dirty="0">
              <a:latin typeface="Segoe UI" panose="020B0502040204020203" pitchFamily="34" charset="0"/>
              <a:cs typeface="Segoe UI" panose="020B0502040204020203" pitchFamily="34" charset="0"/>
            </a:endParaRPr>
          </a:p>
        </p:txBody>
      </p:sp>
      <p:sp>
        <p:nvSpPr>
          <p:cNvPr id="24" name="角丸四角形 23"/>
          <p:cNvSpPr/>
          <p:nvPr/>
        </p:nvSpPr>
        <p:spPr>
          <a:xfrm>
            <a:off x="3926879"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7</a:t>
            </a:r>
            <a:endParaRPr kumimoji="1" lang="ja-JP" altLang="en-US" dirty="0">
              <a:latin typeface="Segoe UI" panose="020B0502040204020203" pitchFamily="34" charset="0"/>
              <a:cs typeface="Segoe UI" panose="020B0502040204020203" pitchFamily="34" charset="0"/>
            </a:endParaRPr>
          </a:p>
        </p:txBody>
      </p:sp>
      <p:sp>
        <p:nvSpPr>
          <p:cNvPr id="25" name="角丸四角形 24"/>
          <p:cNvSpPr/>
          <p:nvPr/>
        </p:nvSpPr>
        <p:spPr>
          <a:xfrm>
            <a:off x="5602808" y="5589240"/>
            <a:ext cx="1512168" cy="57606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latin typeface="Segoe UI" panose="020B0502040204020203" pitchFamily="34" charset="0"/>
                <a:cs typeface="Segoe UI" panose="020B0502040204020203" pitchFamily="34" charset="0"/>
              </a:rPr>
              <a:t>10</a:t>
            </a:r>
            <a:endParaRPr kumimoji="1" lang="ja-JP" altLang="en-US" dirty="0">
              <a:latin typeface="Segoe UI" panose="020B0502040204020203" pitchFamily="34" charset="0"/>
              <a:cs typeface="Segoe UI" panose="020B0502040204020203" pitchFamily="34" charset="0"/>
            </a:endParaRPr>
          </a:p>
        </p:txBody>
      </p:sp>
      <p:sp>
        <p:nvSpPr>
          <p:cNvPr id="30" name="右中かっこ 29"/>
          <p:cNvSpPr/>
          <p:nvPr/>
        </p:nvSpPr>
        <p:spPr>
          <a:xfrm>
            <a:off x="7114976" y="3140968"/>
            <a:ext cx="628601" cy="2160240"/>
          </a:xfrm>
          <a:prstGeom prst="rightBrace">
            <a:avLst>
              <a:gd name="adj1" fmla="val 37122"/>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1" name="テキスト ボックス 30"/>
          <p:cNvSpPr txBox="1"/>
          <p:nvPr/>
        </p:nvSpPr>
        <p:spPr>
          <a:xfrm>
            <a:off x="683568" y="1268760"/>
            <a:ext cx="8352928" cy="923330"/>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Velocity is the total of completed story points for one sprint.</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It indicates the </a:t>
            </a:r>
            <a:r>
              <a:rPr lang="en-US" altLang="ja-JP" b="1" dirty="0">
                <a:solidFill>
                  <a:srgbClr val="D74C77"/>
                </a:solidFill>
                <a:latin typeface="Segoe UI" panose="020B0502040204020203" pitchFamily="34" charset="0"/>
                <a:cs typeface="Segoe UI" panose="020B0502040204020203" pitchFamily="34" charset="0"/>
              </a:rPr>
              <a:t>productivity</a:t>
            </a:r>
            <a:r>
              <a:rPr lang="en-US" altLang="ja-JP" dirty="0">
                <a:solidFill>
                  <a:schemeClr val="tx1">
                    <a:lumMod val="75000"/>
                    <a:lumOff val="25000"/>
                  </a:schemeClr>
                </a:solidFill>
                <a:latin typeface="Segoe UI" panose="020B0502040204020203" pitchFamily="34" charset="0"/>
                <a:cs typeface="Segoe UI" panose="020B0502040204020203" pitchFamily="34" charset="0"/>
              </a:rPr>
              <a:t> of the development team.</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This is used as a reference when deciding the capacity during sprint planning.</a:t>
            </a:r>
          </a:p>
        </p:txBody>
      </p:sp>
      <p:sp>
        <p:nvSpPr>
          <p:cNvPr id="32" name="角丸四角形 31"/>
          <p:cNvSpPr/>
          <p:nvPr/>
        </p:nvSpPr>
        <p:spPr>
          <a:xfrm>
            <a:off x="539552" y="5517232"/>
            <a:ext cx="6768752" cy="720080"/>
          </a:xfrm>
          <a:prstGeom prst="roundRect">
            <a:avLst/>
          </a:prstGeom>
          <a:noFill/>
          <a:ln w="1905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33" name="テキスト ボックス 32"/>
          <p:cNvSpPr txBox="1"/>
          <p:nvPr/>
        </p:nvSpPr>
        <p:spPr>
          <a:xfrm>
            <a:off x="7394177" y="5685105"/>
            <a:ext cx="1859570" cy="369332"/>
          </a:xfrm>
          <a:prstGeom prst="rect">
            <a:avLst/>
          </a:prstGeom>
          <a:noFill/>
        </p:spPr>
        <p:txBody>
          <a:bodyPr wrap="square" rtlCol="0">
            <a:spAutoFit/>
          </a:bodyPr>
          <a:lstStyle/>
          <a:p>
            <a:r>
              <a:rPr lang="en-US" altLang="ja-JP" b="1" dirty="0">
                <a:solidFill>
                  <a:schemeClr val="accent2"/>
                </a:solidFill>
                <a:latin typeface="Segoe UI" panose="020B0502040204020203" pitchFamily="34" charset="0"/>
                <a:ea typeface="+mj-ea"/>
                <a:cs typeface="Segoe UI" panose="020B0502040204020203" pitchFamily="34" charset="0"/>
              </a:rPr>
              <a:t>Velocity</a:t>
            </a:r>
            <a:endParaRPr kumimoji="1" lang="en-US" altLang="ja-JP" b="1" dirty="0">
              <a:solidFill>
                <a:schemeClr val="accent2"/>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21094427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電卓のイラスト（文房具）"/>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346" y="3068960"/>
            <a:ext cx="3175150" cy="3489176"/>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Using velocity</a:t>
            </a:r>
            <a:endParaRPr kumimoji="1" lang="ja-JP" altLang="en-US" dirty="0">
              <a:latin typeface="Segoe UI" panose="020B0502040204020203" pitchFamily="34" charset="0"/>
              <a:cs typeface="Segoe UI" panose="020B0502040204020203" pitchFamily="34" charset="0"/>
            </a:endParaRPr>
          </a:p>
        </p:txBody>
      </p:sp>
      <p:sp>
        <p:nvSpPr>
          <p:cNvPr id="11" name="テキスト ボックス 10"/>
          <p:cNvSpPr txBox="1"/>
          <p:nvPr/>
        </p:nvSpPr>
        <p:spPr>
          <a:xfrm>
            <a:off x="971600" y="1948190"/>
            <a:ext cx="9001000"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Release points ≦ velocity (expected or performance so far) x remaining sprints </a:t>
            </a:r>
            <a:endParaRPr kumimoji="1" lang="ja-JP" alt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8" name="テキスト ボックス 27"/>
          <p:cNvSpPr txBox="1"/>
          <p:nvPr/>
        </p:nvSpPr>
        <p:spPr>
          <a:xfrm>
            <a:off x="607368" y="1365151"/>
            <a:ext cx="7416824" cy="369332"/>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Determining whether a release is behind schedule</a:t>
            </a:r>
            <a:endParaRPr kumimoji="1" lang="en-US" altLang="ja-JP"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9" name="テキスト ボックス 28"/>
          <p:cNvSpPr txBox="1"/>
          <p:nvPr/>
        </p:nvSpPr>
        <p:spPr>
          <a:xfrm>
            <a:off x="1187624" y="2330093"/>
            <a:ext cx="9001000" cy="584775"/>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Example: 	100 ≦ 10 points × 10 sprints → on schedule</a:t>
            </a:r>
          </a:p>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             100 ≧ 9 points × 10 sprints → behind schedule</a:t>
            </a:r>
          </a:p>
        </p:txBody>
      </p:sp>
      <p:sp>
        <p:nvSpPr>
          <p:cNvPr id="35" name="テキスト ボックス 34"/>
          <p:cNvSpPr txBox="1"/>
          <p:nvPr/>
        </p:nvSpPr>
        <p:spPr>
          <a:xfrm>
            <a:off x="607368" y="3140968"/>
            <a:ext cx="7416824" cy="369332"/>
          </a:xfrm>
          <a:prstGeom prst="rect">
            <a:avLst/>
          </a:prstGeom>
          <a:noFill/>
        </p:spPr>
        <p:txBody>
          <a:bodyPr wrap="square" rtlCol="0">
            <a:spAutoFit/>
          </a:bodyPr>
          <a:lstStyle/>
          <a:p>
            <a:r>
              <a:rPr lang="en-US" altLang="ja-JP" b="1" dirty="0">
                <a:solidFill>
                  <a:schemeClr val="tx1">
                    <a:lumMod val="75000"/>
                    <a:lumOff val="25000"/>
                  </a:schemeClr>
                </a:solidFill>
                <a:latin typeface="Segoe UI" panose="020B0502040204020203" pitchFamily="34" charset="0"/>
                <a:cs typeface="Segoe UI" panose="020B0502040204020203" pitchFamily="34" charset="0"/>
              </a:rPr>
              <a:t>Calculating capacity</a:t>
            </a:r>
            <a:endParaRPr kumimoji="1" lang="en-US" altLang="ja-JP"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7" name="テキスト ボックス 36"/>
          <p:cNvSpPr txBox="1"/>
          <p:nvPr/>
        </p:nvSpPr>
        <p:spPr>
          <a:xfrm>
            <a:off x="971600" y="3646541"/>
            <a:ext cx="9001000" cy="338554"/>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Capacity = average effective velocity for 5 sprints </a:t>
            </a:r>
            <a:endParaRPr kumimoji="1" lang="ja-JP" alt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6" name="正方形/長方形 15"/>
          <p:cNvSpPr/>
          <p:nvPr/>
        </p:nvSpPr>
        <p:spPr>
          <a:xfrm>
            <a:off x="1187624" y="3985095"/>
            <a:ext cx="3955506" cy="738664"/>
          </a:xfrm>
          <a:prstGeom prst="rect">
            <a:avLst/>
          </a:prstGeom>
        </p:spPr>
        <p:txBody>
          <a:bodyPr wrap="none">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effective velocity is calculated by removing </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first velocity and the maximum and </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minimum velocity so far.</a:t>
            </a:r>
            <a:endParaRPr lang="ja-JP" altLang="en-US" sz="1400" dirty="0">
              <a:latin typeface="Segoe UI" panose="020B0502040204020203" pitchFamily="34" charset="0"/>
              <a:cs typeface="Segoe UI" panose="020B0502040204020203" pitchFamily="34" charset="0"/>
            </a:endParaRPr>
          </a:p>
        </p:txBody>
      </p:sp>
      <p:sp>
        <p:nvSpPr>
          <p:cNvPr id="38" name="テキスト ボックス 37"/>
          <p:cNvSpPr txBox="1"/>
          <p:nvPr/>
        </p:nvSpPr>
        <p:spPr>
          <a:xfrm>
            <a:off x="1187624" y="4716768"/>
            <a:ext cx="9001000" cy="523220"/>
          </a:xfrm>
          <a:prstGeom prst="rect">
            <a:avLst/>
          </a:prstGeom>
          <a:noFill/>
        </p:spPr>
        <p:txBody>
          <a:bodyPr wrap="square" rtlCol="0">
            <a:spAutoFit/>
          </a:bodyPr>
          <a:lstStyle/>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If five sprints have not been completed, </a:t>
            </a:r>
          </a:p>
          <a:p>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the most recent velocity is used for the effective velocity.</a:t>
            </a:r>
            <a:endParaRPr kumimoji="1" lang="ja-JP" alt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24986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69" y="1571625"/>
            <a:ext cx="834390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a:xfrm>
            <a:off x="592089" y="624968"/>
            <a:ext cx="7076255" cy="322285"/>
          </a:xfrm>
        </p:spPr>
        <p:txBody>
          <a:bodyPr/>
          <a:lstStyle/>
          <a:p>
            <a:r>
              <a:rPr lang="en-US" altLang="ja-JP" dirty="0">
                <a:latin typeface="Segoe UI" panose="020B0502040204020203" pitchFamily="34" charset="0"/>
                <a:cs typeface="Segoe UI" panose="020B0502040204020203" pitchFamily="34" charset="0"/>
              </a:rPr>
              <a:t>How success is measured in agile projects</a:t>
            </a:r>
            <a:endParaRPr kumimoji="1" lang="ja-JP" altLang="en-US" dirty="0">
              <a:latin typeface="Segoe UI" panose="020B0502040204020203" pitchFamily="34" charset="0"/>
              <a:cs typeface="Segoe UI" panose="020B0502040204020203" pitchFamily="34" charset="0"/>
            </a:endParaRPr>
          </a:p>
        </p:txBody>
      </p:sp>
      <p:sp>
        <p:nvSpPr>
          <p:cNvPr id="17" name="正方形/長方形 16"/>
          <p:cNvSpPr/>
          <p:nvPr/>
        </p:nvSpPr>
        <p:spPr>
          <a:xfrm>
            <a:off x="4283968" y="5286375"/>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VersionOne 12th Annual State of Agile Report </a:t>
            </a:r>
          </a:p>
          <a:p>
            <a:pPr algn="r"/>
            <a:r>
              <a:rPr lang="en-US" altLang="ja-JP" sz="1200" dirty="0">
                <a:solidFill>
                  <a:schemeClr val="accent5"/>
                </a:solidFill>
                <a:latin typeface="Segoe UI" panose="020B0502040204020203" pitchFamily="34" charset="0"/>
                <a:cs typeface="Segoe UI" panose="020B0502040204020203" pitchFamily="34" charset="0"/>
              </a:rPr>
              <a:t>http://stateofagile.versionone.com/</a:t>
            </a:r>
            <a:endParaRPr lang="ja-JP" altLang="en-US" sz="1200" dirty="0">
              <a:solidFill>
                <a:schemeClr val="accent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04143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467544" y="2319656"/>
            <a:ext cx="8136904" cy="556228"/>
          </a:xfrm>
        </p:spPr>
        <p:txBody>
          <a:bodyPr/>
          <a:lstStyle/>
          <a:p>
            <a:r>
              <a:rPr lang="en-US" altLang="ja-JP" dirty="0">
                <a:latin typeface="Segoe UI" panose="020B0502040204020203" pitchFamily="34" charset="0"/>
                <a:cs typeface="Segoe UI" panose="020B0502040204020203" pitchFamily="34" charset="0"/>
              </a:rPr>
              <a:t>Common misunderstandings about Scrum and agile</a:t>
            </a:r>
            <a:endParaRPr kumimoji="1" lang="ja-JP" alt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182876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Scrum is more productive</a:t>
            </a:r>
            <a:endParaRPr kumimoji="1" lang="ja-JP" altLang="en-US" dirty="0">
              <a:latin typeface="Segoe UI" panose="020B0502040204020203" pitchFamily="34" charset="0"/>
              <a:cs typeface="Segoe UI" panose="020B0502040204020203" pitchFamily="34" charset="0"/>
            </a:endParaRPr>
          </a:p>
        </p:txBody>
      </p:sp>
      <p:sp>
        <p:nvSpPr>
          <p:cNvPr id="2" name="テキスト ボックス 1"/>
          <p:cNvSpPr txBox="1"/>
          <p:nvPr/>
        </p:nvSpPr>
        <p:spPr>
          <a:xfrm>
            <a:off x="724793" y="1340768"/>
            <a:ext cx="7848873" cy="1477328"/>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When making a predetermined item, waterfall is more productive. </a:t>
            </a:r>
          </a:p>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is best suited for complex situations such as those where rapid changes occur and the correct answer can only be determined by gauging the reaction of the market and users. Scrum enables a shorter lead time and faster market release. </a:t>
            </a:r>
          </a:p>
        </p:txBody>
      </p:sp>
      <p:graphicFrame>
        <p:nvGraphicFramePr>
          <p:cNvPr id="4" name="表 3"/>
          <p:cNvGraphicFramePr>
            <a:graphicFrameLocks noGrp="1"/>
          </p:cNvGraphicFramePr>
          <p:nvPr>
            <p:extLst>
              <p:ext uri="{D42A27DB-BD31-4B8C-83A1-F6EECF244321}">
                <p14:modId xmlns:p14="http://schemas.microsoft.com/office/powerpoint/2010/main" val="3716248005"/>
              </p:ext>
            </p:extLst>
          </p:nvPr>
        </p:nvGraphicFramePr>
        <p:xfrm>
          <a:off x="724794" y="3410611"/>
          <a:ext cx="7848873" cy="3192781"/>
        </p:xfrm>
        <a:graphic>
          <a:graphicData uri="http://schemas.openxmlformats.org/drawingml/2006/table">
            <a:tbl>
              <a:tblPr firstRow="1" bandRow="1">
                <a:tableStyleId>{00A15C55-8517-42AA-B614-E9B94910E393}</a:tableStyleId>
              </a:tblPr>
              <a:tblGrid>
                <a:gridCol w="2304256">
                  <a:extLst>
                    <a:ext uri="{9D8B030D-6E8A-4147-A177-3AD203B41FA5}">
                      <a16:colId xmlns:a16="http://schemas.microsoft.com/office/drawing/2014/main" val="20000"/>
                    </a:ext>
                  </a:extLst>
                </a:gridCol>
                <a:gridCol w="2928326">
                  <a:extLst>
                    <a:ext uri="{9D8B030D-6E8A-4147-A177-3AD203B41FA5}">
                      <a16:colId xmlns:a16="http://schemas.microsoft.com/office/drawing/2014/main" val="20001"/>
                    </a:ext>
                  </a:extLst>
                </a:gridCol>
                <a:gridCol w="2616291">
                  <a:extLst>
                    <a:ext uri="{9D8B030D-6E8A-4147-A177-3AD203B41FA5}">
                      <a16:colId xmlns:a16="http://schemas.microsoft.com/office/drawing/2014/main" val="20002"/>
                    </a:ext>
                  </a:extLst>
                </a:gridCol>
              </a:tblGrid>
              <a:tr h="654753">
                <a:tc>
                  <a:txBody>
                    <a:bodyPr/>
                    <a:lstStyle/>
                    <a:p>
                      <a:r>
                        <a:rPr kumimoji="1" lang="en-US" altLang="ja-JP" dirty="0"/>
                        <a:t>Element</a:t>
                      </a:r>
                      <a:endParaRPr kumimoji="1" lang="ja-JP" altLang="en-US" dirty="0"/>
                    </a:p>
                  </a:txBody>
                  <a:tcPr/>
                </a:tc>
                <a:tc>
                  <a:txBody>
                    <a:bodyPr/>
                    <a:lstStyle/>
                    <a:p>
                      <a:r>
                        <a:rPr kumimoji="1" lang="en-US" altLang="ja-JP" dirty="0"/>
                        <a:t>Definition</a:t>
                      </a:r>
                      <a:endParaRPr kumimoji="1" lang="ja-JP" altLang="en-US" dirty="0"/>
                    </a:p>
                  </a:txBody>
                  <a:tcPr/>
                </a:tc>
                <a:tc>
                  <a:txBody>
                    <a:bodyPr/>
                    <a:lstStyle/>
                    <a:p>
                      <a:r>
                        <a:rPr kumimoji="1" lang="en-US" altLang="ja-JP" dirty="0"/>
                        <a:t>System development</a:t>
                      </a:r>
                      <a:endParaRPr kumimoji="1" lang="ja-JP" altLang="en-US" dirty="0"/>
                    </a:p>
                  </a:txBody>
                  <a:tcPr/>
                </a:tc>
                <a:extLst>
                  <a:ext uri="{0D108BD9-81ED-4DB2-BD59-A6C34878D82A}">
                    <a16:rowId xmlns:a16="http://schemas.microsoft.com/office/drawing/2014/main" val="10000"/>
                  </a:ext>
                </a:extLst>
              </a:tr>
              <a:tr h="497375">
                <a:tc>
                  <a:txBody>
                    <a:bodyPr/>
                    <a:lstStyle/>
                    <a:p>
                      <a:r>
                        <a:rPr kumimoji="1" lang="en-US" altLang="ja-JP" sz="1400" dirty="0">
                          <a:solidFill>
                            <a:schemeClr val="tx1">
                              <a:lumMod val="75000"/>
                              <a:lumOff val="25000"/>
                            </a:schemeClr>
                          </a:solidFill>
                        </a:rPr>
                        <a:t>Setup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preparation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time required for planning and design </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1"/>
                  </a:ext>
                </a:extLst>
              </a:tr>
              <a:tr h="504056">
                <a:tc>
                  <a:txBody>
                    <a:bodyPr/>
                    <a:lstStyle/>
                    <a:p>
                      <a:r>
                        <a:rPr kumimoji="1" lang="en-US" altLang="ja-JP" sz="1400" dirty="0">
                          <a:solidFill>
                            <a:schemeClr val="tx1">
                              <a:lumMod val="75000"/>
                              <a:lumOff val="25000"/>
                            </a:schemeClr>
                          </a:solidFill>
                        </a:rPr>
                        <a:t>Process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Processing and operation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time required for </a:t>
                      </a:r>
                    </a:p>
                    <a:p>
                      <a:r>
                        <a:rPr kumimoji="1" lang="en-US" altLang="ja-JP" sz="1400" dirty="0">
                          <a:solidFill>
                            <a:schemeClr val="tx1">
                              <a:lumMod val="75000"/>
                              <a:lumOff val="25000"/>
                            </a:schemeClr>
                          </a:solidFill>
                        </a:rPr>
                        <a:t>implementation and delivery</a:t>
                      </a:r>
                    </a:p>
                  </a:txBody>
                  <a:tcPr/>
                </a:tc>
                <a:extLst>
                  <a:ext uri="{0D108BD9-81ED-4DB2-BD59-A6C34878D82A}">
                    <a16:rowId xmlns:a16="http://schemas.microsoft.com/office/drawing/2014/main" val="10002"/>
                  </a:ext>
                </a:extLst>
              </a:tr>
              <a:tr h="578662">
                <a:tc>
                  <a:txBody>
                    <a:bodyPr/>
                    <a:lstStyle/>
                    <a:p>
                      <a:r>
                        <a:rPr kumimoji="1" lang="en-US" altLang="ja-JP" sz="1400" dirty="0">
                          <a:solidFill>
                            <a:schemeClr val="tx1">
                              <a:lumMod val="75000"/>
                              <a:lumOff val="25000"/>
                            </a:schemeClr>
                          </a:solidFill>
                        </a:rPr>
                        <a:t>Queue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wait time caused by resource restrictions</a:t>
                      </a:r>
                    </a:p>
                  </a:txBody>
                  <a:tcPr/>
                </a:tc>
                <a:tc>
                  <a:txBody>
                    <a:bodyPr/>
                    <a:lstStyle/>
                    <a:p>
                      <a:pPr algn="l"/>
                      <a:r>
                        <a:rPr kumimoji="1" lang="en-US" altLang="ja-JP" sz="1400" dirty="0">
                          <a:solidFill>
                            <a:schemeClr val="tx1">
                              <a:lumMod val="75000"/>
                              <a:lumOff val="25000"/>
                            </a:schemeClr>
                          </a:solidFill>
                        </a:rPr>
                        <a:t>Time during which a task is not handled as all team </a:t>
                      </a:r>
                    </a:p>
                    <a:p>
                      <a:pPr algn="l"/>
                      <a:r>
                        <a:rPr kumimoji="1" lang="en-US" altLang="ja-JP" sz="1400" dirty="0">
                          <a:solidFill>
                            <a:schemeClr val="tx1">
                              <a:lumMod val="75000"/>
                              <a:lumOff val="25000"/>
                            </a:schemeClr>
                          </a:solidFill>
                        </a:rPr>
                        <a:t>members are working</a:t>
                      </a:r>
                    </a:p>
                  </a:txBody>
                  <a:tcPr/>
                </a:tc>
                <a:extLst>
                  <a:ext uri="{0D108BD9-81ED-4DB2-BD59-A6C34878D82A}">
                    <a16:rowId xmlns:a16="http://schemas.microsoft.com/office/drawing/2014/main" val="10003"/>
                  </a:ext>
                </a:extLst>
              </a:tr>
              <a:tr h="770188">
                <a:tc>
                  <a:txBody>
                    <a:bodyPr/>
                    <a:lstStyle/>
                    <a:p>
                      <a:r>
                        <a:rPr kumimoji="1" lang="en-US" altLang="ja-JP" sz="1400" dirty="0">
                          <a:solidFill>
                            <a:schemeClr val="tx1">
                              <a:lumMod val="75000"/>
                              <a:lumOff val="25000"/>
                            </a:schemeClr>
                          </a:solidFill>
                        </a:rPr>
                        <a:t>Wait time</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The wait time for dependent tasks </a:t>
                      </a:r>
                      <a:endParaRPr kumimoji="1" lang="ja-JP" altLang="en-US" sz="1400" dirty="0">
                        <a:solidFill>
                          <a:schemeClr val="tx1">
                            <a:lumMod val="75000"/>
                            <a:lumOff val="25000"/>
                          </a:schemeClr>
                        </a:solidFill>
                      </a:endParaRPr>
                    </a:p>
                  </a:txBody>
                  <a:tcPr/>
                </a:tc>
                <a:tc>
                  <a:txBody>
                    <a:bodyPr/>
                    <a:lstStyle/>
                    <a:p>
                      <a:r>
                        <a:rPr kumimoji="1" lang="en-US" altLang="ja-JP" sz="1400" dirty="0">
                          <a:solidFill>
                            <a:schemeClr val="tx1">
                              <a:lumMod val="75000"/>
                              <a:lumOff val="25000"/>
                            </a:schemeClr>
                          </a:solidFill>
                        </a:rPr>
                        <a:t>Time spent waiting for dependent modules and delivery of items to be tested</a:t>
                      </a:r>
                      <a:endParaRPr kumimoji="1" lang="ja-JP" altLang="en-US" sz="1400" dirty="0">
                        <a:solidFill>
                          <a:schemeClr val="tx1">
                            <a:lumMod val="75000"/>
                            <a:lumOff val="25000"/>
                          </a:schemeClr>
                        </a:solidFill>
                      </a:endParaRPr>
                    </a:p>
                  </a:txBody>
                  <a:tcPr/>
                </a:tc>
                <a:extLst>
                  <a:ext uri="{0D108BD9-81ED-4DB2-BD59-A6C34878D82A}">
                    <a16:rowId xmlns:a16="http://schemas.microsoft.com/office/drawing/2014/main" val="10004"/>
                  </a:ext>
                </a:extLst>
              </a:tr>
            </a:tbl>
          </a:graphicData>
        </a:graphic>
      </p:graphicFrame>
      <p:sp>
        <p:nvSpPr>
          <p:cNvPr id="6" name="テキスト プレースホルダー 1"/>
          <p:cNvSpPr txBox="1">
            <a:spLocks/>
          </p:cNvSpPr>
          <p:nvPr/>
        </p:nvSpPr>
        <p:spPr>
          <a:xfrm>
            <a:off x="683741" y="2907524"/>
            <a:ext cx="5832475"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600" b="0" dirty="0">
                <a:latin typeface="Segoe UI" panose="020B0502040204020203" pitchFamily="34" charset="0"/>
                <a:cs typeface="Segoe UI" panose="020B0502040204020203" pitchFamily="34" charset="0"/>
              </a:rPr>
              <a:t>Lead time until market release = P + (S + Q + W)</a:t>
            </a:r>
            <a:endParaRPr lang="ja-JP" altLang="en-US" sz="16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524478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788222" cy="355758"/>
          </a:xfrm>
        </p:spPr>
        <p:txBody>
          <a:bodyPr/>
          <a:lstStyle/>
          <a:p>
            <a:r>
              <a:rPr lang="en-US" altLang="ja-JP" dirty="0">
                <a:latin typeface="Segoe UI" panose="020B0502040204020203" pitchFamily="34" charset="0"/>
                <a:cs typeface="Segoe UI" panose="020B0502040204020203" pitchFamily="34" charset="0"/>
              </a:rPr>
              <a:t>Resource efficiency and flow efficiency</a:t>
            </a:r>
            <a:endParaRPr kumimoji="1" lang="ja-JP" altLang="en-US" dirty="0">
              <a:latin typeface="Segoe UI" panose="020B0502040204020203" pitchFamily="34" charset="0"/>
              <a:cs typeface="Segoe UI" panose="020B0502040204020203" pitchFamily="34" charset="0"/>
            </a:endParaRPr>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579638" y="2338945"/>
            <a:ext cx="679994"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High</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9" name="テキスト ボックス 18"/>
          <p:cNvSpPr txBox="1"/>
          <p:nvPr/>
        </p:nvSpPr>
        <p:spPr>
          <a:xfrm>
            <a:off x="675293" y="4437112"/>
            <a:ext cx="603050"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Low</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0" name="テキスト ボックス 19"/>
          <p:cNvSpPr txBox="1"/>
          <p:nvPr/>
        </p:nvSpPr>
        <p:spPr>
          <a:xfrm>
            <a:off x="5940152" y="6021288"/>
            <a:ext cx="679994"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High</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3" name="テキスト ボックス 22"/>
          <p:cNvSpPr txBox="1"/>
          <p:nvPr/>
        </p:nvSpPr>
        <p:spPr>
          <a:xfrm>
            <a:off x="2627784" y="6021288"/>
            <a:ext cx="603050"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Low</a:t>
            </a:r>
            <a:endParaRPr lang="ja-JP" altLang="en-US" dirty="0">
              <a:solidFill>
                <a:schemeClr val="bg2"/>
              </a:solidFill>
              <a:latin typeface="Segoe UI" panose="020B0502040204020203" pitchFamily="34" charset="0"/>
              <a:cs typeface="Segoe UI" panose="020B0502040204020203" pitchFamily="34" charset="0"/>
            </a:endParaRPr>
          </a:p>
        </p:txBody>
      </p:sp>
      <p:sp>
        <p:nvSpPr>
          <p:cNvPr id="18" name="テキスト ボックス 17"/>
          <p:cNvSpPr txBox="1"/>
          <p:nvPr/>
        </p:nvSpPr>
        <p:spPr>
          <a:xfrm>
            <a:off x="7668344" y="5723383"/>
            <a:ext cx="1377300"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Flow efficiency</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25" name="テキスト ボックス 24"/>
          <p:cNvSpPr txBox="1"/>
          <p:nvPr/>
        </p:nvSpPr>
        <p:spPr>
          <a:xfrm>
            <a:off x="788990" y="1249015"/>
            <a:ext cx="1736373"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Resource efficiency</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24" name="角丸四角形 23"/>
          <p:cNvSpPr/>
          <p:nvPr/>
        </p:nvSpPr>
        <p:spPr>
          <a:xfrm>
            <a:off x="1949297"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High operation rate</a:t>
            </a:r>
            <a:endParaRPr kumimoji="1" lang="ja-JP" altLang="en-US" sz="1200" dirty="0">
              <a:latin typeface="Segoe UI" panose="020B0502040204020203" pitchFamily="34" charset="0"/>
              <a:cs typeface="Segoe UI" panose="020B0502040204020203" pitchFamily="34" charset="0"/>
            </a:endParaRPr>
          </a:p>
        </p:txBody>
      </p:sp>
      <p:sp>
        <p:nvSpPr>
          <p:cNvPr id="27" name="角丸四角形 26"/>
          <p:cNvSpPr/>
          <p:nvPr/>
        </p:nvSpPr>
        <p:spPr>
          <a:xfrm>
            <a:off x="1949296" y="2555908"/>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latin typeface="Segoe UI" panose="020B0502040204020203" pitchFamily="34" charset="0"/>
                <a:cs typeface="Segoe UI" panose="020B0502040204020203" pitchFamily="34" charset="0"/>
              </a:rPr>
              <a:t>Long lead time</a:t>
            </a:r>
            <a:endParaRPr kumimoji="1" lang="ja-JP" altLang="en-US" sz="1600" dirty="0">
              <a:latin typeface="Segoe UI" panose="020B0502040204020203" pitchFamily="34" charset="0"/>
              <a:cs typeface="Segoe UI" panose="020B0502040204020203" pitchFamily="34" charset="0"/>
            </a:endParaRPr>
          </a:p>
        </p:txBody>
      </p:sp>
      <p:sp>
        <p:nvSpPr>
          <p:cNvPr id="28" name="角丸四角形 27"/>
          <p:cNvSpPr/>
          <p:nvPr/>
        </p:nvSpPr>
        <p:spPr>
          <a:xfrm>
            <a:off x="5261664" y="408171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latin typeface="Segoe UI" panose="020B0502040204020203" pitchFamily="34" charset="0"/>
                <a:cs typeface="Segoe UI" panose="020B0502040204020203" pitchFamily="34" charset="0"/>
              </a:rPr>
              <a:t>Short lead time</a:t>
            </a:r>
            <a:endParaRPr kumimoji="1" lang="ja-JP" altLang="en-US" sz="1600" dirty="0">
              <a:latin typeface="Segoe UI" panose="020B0502040204020203" pitchFamily="34" charset="0"/>
              <a:cs typeface="Segoe UI" panose="020B0502040204020203" pitchFamily="34" charset="0"/>
            </a:endParaRPr>
          </a:p>
        </p:txBody>
      </p:sp>
      <p:sp>
        <p:nvSpPr>
          <p:cNvPr id="29" name="角丸四角形 28"/>
          <p:cNvSpPr/>
          <p:nvPr/>
        </p:nvSpPr>
        <p:spPr>
          <a:xfrm>
            <a:off x="5261665" y="4838741"/>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Poor operation rate</a:t>
            </a:r>
            <a:endParaRPr kumimoji="1" lang="ja-JP" altLang="en-US" sz="1200" dirty="0">
              <a:latin typeface="Segoe UI" panose="020B0502040204020203" pitchFamily="34" charset="0"/>
              <a:cs typeface="Segoe UI" panose="020B0502040204020203" pitchFamily="34" charset="0"/>
            </a:endParaRPr>
          </a:p>
        </p:txBody>
      </p:sp>
      <p:sp>
        <p:nvSpPr>
          <p:cNvPr id="30" name="角丸四角形 29"/>
          <p:cNvSpPr/>
          <p:nvPr/>
        </p:nvSpPr>
        <p:spPr>
          <a:xfrm>
            <a:off x="1979207" y="4806444"/>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Poor operation rate</a:t>
            </a:r>
            <a:endParaRPr kumimoji="1" lang="ja-JP" altLang="en-US" sz="1200" dirty="0">
              <a:latin typeface="Segoe UI" panose="020B0502040204020203" pitchFamily="34" charset="0"/>
              <a:cs typeface="Segoe UI" panose="020B0502040204020203" pitchFamily="34" charset="0"/>
            </a:endParaRPr>
          </a:p>
        </p:txBody>
      </p:sp>
      <p:sp>
        <p:nvSpPr>
          <p:cNvPr id="31" name="角丸四角形 30"/>
          <p:cNvSpPr/>
          <p:nvPr/>
        </p:nvSpPr>
        <p:spPr>
          <a:xfrm>
            <a:off x="1979207" y="4044055"/>
            <a:ext cx="1772471" cy="540060"/>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latin typeface="Segoe UI" panose="020B0502040204020203" pitchFamily="34" charset="0"/>
                <a:cs typeface="Segoe UI" panose="020B0502040204020203" pitchFamily="34" charset="0"/>
              </a:rPr>
              <a:t>Long lead time</a:t>
            </a:r>
            <a:endParaRPr kumimoji="1" lang="ja-JP" altLang="en-US" sz="1600" dirty="0">
              <a:latin typeface="Segoe UI" panose="020B0502040204020203" pitchFamily="34" charset="0"/>
              <a:cs typeface="Segoe UI" panose="020B0502040204020203" pitchFamily="34" charset="0"/>
            </a:endParaRPr>
          </a:p>
        </p:txBody>
      </p:sp>
      <p:sp>
        <p:nvSpPr>
          <p:cNvPr id="32" name="角丸四角形 31"/>
          <p:cNvSpPr/>
          <p:nvPr/>
        </p:nvSpPr>
        <p:spPr>
          <a:xfrm>
            <a:off x="5261665" y="1798885"/>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High operation rate</a:t>
            </a:r>
            <a:endParaRPr kumimoji="1" lang="ja-JP" altLang="en-US" sz="1200" dirty="0">
              <a:latin typeface="Segoe UI" panose="020B0502040204020203" pitchFamily="34" charset="0"/>
              <a:cs typeface="Segoe UI" panose="020B0502040204020203" pitchFamily="34" charset="0"/>
            </a:endParaRPr>
          </a:p>
        </p:txBody>
      </p:sp>
      <p:sp>
        <p:nvSpPr>
          <p:cNvPr id="35" name="角丸四角形 34"/>
          <p:cNvSpPr/>
          <p:nvPr/>
        </p:nvSpPr>
        <p:spPr>
          <a:xfrm>
            <a:off x="5261665" y="2555908"/>
            <a:ext cx="1772471" cy="540060"/>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600" dirty="0">
                <a:latin typeface="Segoe UI" panose="020B0502040204020203" pitchFamily="34" charset="0"/>
                <a:cs typeface="Segoe UI" panose="020B0502040204020203" pitchFamily="34" charset="0"/>
              </a:rPr>
              <a:t>Short lead time</a:t>
            </a:r>
            <a:endParaRPr kumimoji="1" lang="ja-JP" alt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563174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76255" cy="360040"/>
          </a:xfrm>
        </p:spPr>
        <p:txBody>
          <a:bodyPr/>
          <a:lstStyle/>
          <a:p>
            <a:r>
              <a:rPr lang="en-US" altLang="ja-JP" dirty="0">
                <a:latin typeface="Segoe UI" panose="020B0502040204020203" pitchFamily="34" charset="0"/>
                <a:cs typeface="Segoe UI" panose="020B0502040204020203" pitchFamily="34" charset="0"/>
              </a:rPr>
              <a:t>Resource efficiency and flow efficiency</a:t>
            </a:r>
            <a:endParaRPr kumimoji="1" lang="ja-JP" altLang="en-US" dirty="0">
              <a:latin typeface="Segoe UI" panose="020B0502040204020203" pitchFamily="34" charset="0"/>
              <a:cs typeface="Segoe UI" panose="020B0502040204020203" pitchFamily="34" charset="0"/>
            </a:endParaRPr>
          </a:p>
        </p:txBody>
      </p:sp>
      <p:sp>
        <p:nvSpPr>
          <p:cNvPr id="3" name="角丸四角形 2"/>
          <p:cNvSpPr/>
          <p:nvPr/>
        </p:nvSpPr>
        <p:spPr>
          <a:xfrm>
            <a:off x="21237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Resource</a:t>
            </a:r>
            <a:endParaRPr kumimoji="1" lang="ja-JP" altLang="en-US" sz="1200" dirty="0">
              <a:latin typeface="Segoe UI" panose="020B0502040204020203" pitchFamily="34" charset="0"/>
              <a:cs typeface="Segoe UI" panose="020B0502040204020203" pitchFamily="34" charset="0"/>
            </a:endParaRPr>
          </a:p>
        </p:txBody>
      </p:sp>
      <p:sp>
        <p:nvSpPr>
          <p:cNvPr id="36" name="角丸四角形 35"/>
          <p:cNvSpPr/>
          <p:nvPr/>
        </p:nvSpPr>
        <p:spPr>
          <a:xfrm>
            <a:off x="3707904"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Resource</a:t>
            </a:r>
            <a:endParaRPr kumimoji="1" lang="ja-JP" altLang="en-US" sz="1200" dirty="0">
              <a:latin typeface="Segoe UI" panose="020B0502040204020203" pitchFamily="34" charset="0"/>
              <a:cs typeface="Segoe UI" panose="020B0502040204020203" pitchFamily="34" charset="0"/>
            </a:endParaRPr>
          </a:p>
        </p:txBody>
      </p:sp>
      <p:sp>
        <p:nvSpPr>
          <p:cNvPr id="37" name="角丸四角形 36"/>
          <p:cNvSpPr/>
          <p:nvPr/>
        </p:nvSpPr>
        <p:spPr>
          <a:xfrm>
            <a:off x="500404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Resource</a:t>
            </a:r>
            <a:endParaRPr kumimoji="1" lang="ja-JP" altLang="en-US" sz="1200" dirty="0">
              <a:latin typeface="Segoe UI" panose="020B0502040204020203" pitchFamily="34" charset="0"/>
              <a:cs typeface="Segoe UI" panose="020B0502040204020203" pitchFamily="34" charset="0"/>
            </a:endParaRPr>
          </a:p>
        </p:txBody>
      </p:sp>
      <p:sp>
        <p:nvSpPr>
          <p:cNvPr id="38" name="角丸四角形 37"/>
          <p:cNvSpPr/>
          <p:nvPr/>
        </p:nvSpPr>
        <p:spPr>
          <a:xfrm>
            <a:off x="6280548" y="1637806"/>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Resource</a:t>
            </a:r>
            <a:endParaRPr kumimoji="1" lang="ja-JP" altLang="en-US" sz="1200" dirty="0">
              <a:latin typeface="Segoe UI" panose="020B0502040204020203" pitchFamily="34" charset="0"/>
              <a:cs typeface="Segoe UI" panose="020B0502040204020203" pitchFamily="34" charset="0"/>
            </a:endParaRPr>
          </a:p>
        </p:txBody>
      </p:sp>
      <p:sp>
        <p:nvSpPr>
          <p:cNvPr id="39" name="角丸四角形 38"/>
          <p:cNvSpPr/>
          <p:nvPr/>
        </p:nvSpPr>
        <p:spPr>
          <a:xfrm>
            <a:off x="7524328" y="1628800"/>
            <a:ext cx="1080120" cy="72008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Resource</a:t>
            </a:r>
            <a:endParaRPr kumimoji="1" lang="ja-JP" altLang="en-US" sz="1200" dirty="0">
              <a:latin typeface="Segoe UI" panose="020B0502040204020203" pitchFamily="34" charset="0"/>
              <a:cs typeface="Segoe UI" panose="020B0502040204020203" pitchFamily="34" charset="0"/>
            </a:endParaRPr>
          </a:p>
        </p:txBody>
      </p:sp>
      <p:sp>
        <p:nvSpPr>
          <p:cNvPr id="40" name="角丸四角形 39"/>
          <p:cNvSpPr/>
          <p:nvPr/>
        </p:nvSpPr>
        <p:spPr>
          <a:xfrm>
            <a:off x="323528" y="3861048"/>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Flow unit</a:t>
            </a:r>
            <a:endParaRPr kumimoji="1" lang="ja-JP" altLang="en-US" sz="1200" dirty="0">
              <a:latin typeface="Segoe UI" panose="020B0502040204020203" pitchFamily="34" charset="0"/>
              <a:cs typeface="Segoe UI" panose="020B0502040204020203" pitchFamily="34" charset="0"/>
            </a:endParaRPr>
          </a:p>
        </p:txBody>
      </p:sp>
      <p:sp>
        <p:nvSpPr>
          <p:cNvPr id="41" name="角丸四角形 40"/>
          <p:cNvSpPr/>
          <p:nvPr/>
        </p:nvSpPr>
        <p:spPr>
          <a:xfrm>
            <a:off x="1567427"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Flow unit</a:t>
            </a:r>
            <a:endParaRPr lang="ja-JP" altLang="en-US" sz="1200" dirty="0">
              <a:latin typeface="Segoe UI" panose="020B0502040204020203" pitchFamily="34" charset="0"/>
              <a:cs typeface="Segoe UI" panose="020B0502040204020203" pitchFamily="34" charset="0"/>
            </a:endParaRPr>
          </a:p>
        </p:txBody>
      </p:sp>
      <p:sp>
        <p:nvSpPr>
          <p:cNvPr id="42" name="角丸四角形 41"/>
          <p:cNvSpPr/>
          <p:nvPr/>
        </p:nvSpPr>
        <p:spPr>
          <a:xfrm>
            <a:off x="2771800"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Flow unit</a:t>
            </a:r>
            <a:endParaRPr lang="ja-JP" altLang="en-US" sz="1200" dirty="0">
              <a:latin typeface="Segoe UI" panose="020B0502040204020203" pitchFamily="34" charset="0"/>
              <a:cs typeface="Segoe UI" panose="020B0502040204020203" pitchFamily="34" charset="0"/>
            </a:endParaRPr>
          </a:p>
        </p:txBody>
      </p:sp>
      <p:sp>
        <p:nvSpPr>
          <p:cNvPr id="43" name="角丸四角形 42"/>
          <p:cNvSpPr/>
          <p:nvPr/>
        </p:nvSpPr>
        <p:spPr>
          <a:xfrm>
            <a:off x="3995936"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Flow unit</a:t>
            </a:r>
            <a:endParaRPr lang="ja-JP" altLang="en-US" sz="1200" dirty="0">
              <a:latin typeface="Segoe UI" panose="020B0502040204020203" pitchFamily="34" charset="0"/>
              <a:cs typeface="Segoe UI" panose="020B0502040204020203" pitchFamily="34" charset="0"/>
            </a:endParaRPr>
          </a:p>
        </p:txBody>
      </p:sp>
      <p:sp>
        <p:nvSpPr>
          <p:cNvPr id="44" name="角丸四角形 43"/>
          <p:cNvSpPr/>
          <p:nvPr/>
        </p:nvSpPr>
        <p:spPr>
          <a:xfrm>
            <a:off x="5740488" y="3857830"/>
            <a:ext cx="1080120" cy="720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Flow unit</a:t>
            </a:r>
            <a:endParaRPr lang="ja-JP" altLang="en-US" sz="1200" dirty="0">
              <a:latin typeface="Segoe UI" panose="020B0502040204020203" pitchFamily="34" charset="0"/>
              <a:cs typeface="Segoe UI" panose="020B0502040204020203" pitchFamily="34" charset="0"/>
            </a:endParaRPr>
          </a:p>
        </p:txBody>
      </p:sp>
      <p:cxnSp>
        <p:nvCxnSpPr>
          <p:cNvPr id="5" name="直線矢印コネクタ 4"/>
          <p:cNvCxnSpPr>
            <a:stCxn id="3" idx="2"/>
            <a:endCxn id="40" idx="0"/>
          </p:cNvCxnSpPr>
          <p:nvPr/>
        </p:nvCxnSpPr>
        <p:spPr>
          <a:xfrm flipH="1">
            <a:off x="863588" y="2348880"/>
            <a:ext cx="1800200" cy="1512168"/>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a:stCxn id="3" idx="2"/>
          </p:cNvCxnSpPr>
          <p:nvPr/>
        </p:nvCxnSpPr>
        <p:spPr>
          <a:xfrm flipH="1">
            <a:off x="2107487" y="2348880"/>
            <a:ext cx="556301"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a:stCxn id="3" idx="2"/>
          </p:cNvCxnSpPr>
          <p:nvPr/>
        </p:nvCxnSpPr>
        <p:spPr>
          <a:xfrm>
            <a:off x="2663788" y="2348880"/>
            <a:ext cx="648072"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a:stCxn id="3" idx="2"/>
            <a:endCxn id="43" idx="0"/>
          </p:cNvCxnSpPr>
          <p:nvPr/>
        </p:nvCxnSpPr>
        <p:spPr>
          <a:xfrm>
            <a:off x="2663788" y="2348880"/>
            <a:ext cx="1872208"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1403648" y="2735632"/>
            <a:ext cx="2896679" cy="523220"/>
          </a:xfrm>
          <a:prstGeom prst="rect">
            <a:avLst/>
          </a:prstGeom>
          <a:solidFill>
            <a:schemeClr val="bg1"/>
          </a:solidFill>
          <a:ln>
            <a:noFill/>
          </a:ln>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Allocate a single resource until it reaches 100% utilization</a:t>
            </a:r>
          </a:p>
        </p:txBody>
      </p:sp>
      <p:cxnSp>
        <p:nvCxnSpPr>
          <p:cNvPr id="48" name="直線矢印コネクタ 47"/>
          <p:cNvCxnSpPr>
            <a:stCxn id="36" idx="2"/>
            <a:endCxn id="44" idx="0"/>
          </p:cNvCxnSpPr>
          <p:nvPr/>
        </p:nvCxnSpPr>
        <p:spPr>
          <a:xfrm>
            <a:off x="4247964" y="2348880"/>
            <a:ext cx="2032584"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a:stCxn id="37" idx="2"/>
            <a:endCxn id="44" idx="0"/>
          </p:cNvCxnSpPr>
          <p:nvPr/>
        </p:nvCxnSpPr>
        <p:spPr>
          <a:xfrm>
            <a:off x="5544108" y="2348880"/>
            <a:ext cx="7364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38" idx="2"/>
            <a:endCxn id="44" idx="0"/>
          </p:cNvCxnSpPr>
          <p:nvPr/>
        </p:nvCxnSpPr>
        <p:spPr>
          <a:xfrm flipH="1">
            <a:off x="6280548" y="2357886"/>
            <a:ext cx="540060" cy="1499944"/>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6" name="直線矢印コネクタ 55"/>
          <p:cNvCxnSpPr>
            <a:stCxn id="39" idx="2"/>
            <a:endCxn id="44" idx="0"/>
          </p:cNvCxnSpPr>
          <p:nvPr/>
        </p:nvCxnSpPr>
        <p:spPr>
          <a:xfrm flipH="1">
            <a:off x="6280548" y="2348880"/>
            <a:ext cx="1783840" cy="1508950"/>
          </a:xfrm>
          <a:prstGeom prst="straightConnector1">
            <a:avLst/>
          </a:prstGeom>
          <a:ln>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4716016" y="2735632"/>
            <a:ext cx="3348372" cy="523220"/>
          </a:xfrm>
          <a:prstGeom prst="rect">
            <a:avLst/>
          </a:prstGeom>
          <a:solidFill>
            <a:schemeClr val="bg1"/>
          </a:solidFill>
          <a:ln>
            <a:noFill/>
          </a:ln>
        </p:spPr>
        <p:txBody>
          <a:bodyPr wrap="square" rtlCol="0">
            <a:spAutoFit/>
          </a:bodyPr>
          <a:lstStyle/>
          <a:p>
            <a:pPr algn="ct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Maximizing resources to get the most	out of flow units</a:t>
            </a:r>
          </a:p>
        </p:txBody>
      </p:sp>
      <p:sp>
        <p:nvSpPr>
          <p:cNvPr id="61" name="テキスト プレースホルダー 1"/>
          <p:cNvSpPr txBox="1">
            <a:spLocks/>
          </p:cNvSpPr>
          <p:nvPr/>
        </p:nvSpPr>
        <p:spPr>
          <a:xfrm>
            <a:off x="5233641"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a:latin typeface="Segoe UI" panose="020B0502040204020203" pitchFamily="34" charset="0"/>
                <a:cs typeface="Segoe UI" panose="020B0502040204020203" pitchFamily="34" charset="0"/>
              </a:rPr>
              <a:t>e.g. pair programming</a:t>
            </a:r>
            <a:endParaRPr lang="ja-JP" altLang="en-US" sz="1800" dirty="0">
              <a:latin typeface="Segoe UI" panose="020B0502040204020203" pitchFamily="34" charset="0"/>
              <a:cs typeface="Segoe UI" panose="020B0502040204020203" pitchFamily="34" charset="0"/>
            </a:endParaRPr>
          </a:p>
        </p:txBody>
      </p:sp>
      <p:sp>
        <p:nvSpPr>
          <p:cNvPr id="62" name="テキスト プレースホルダー 1"/>
          <p:cNvSpPr txBox="1">
            <a:spLocks/>
          </p:cNvSpPr>
          <p:nvPr/>
        </p:nvSpPr>
        <p:spPr>
          <a:xfrm>
            <a:off x="1339820" y="4725144"/>
            <a:ext cx="3296008" cy="360040"/>
          </a:xfrm>
          <a:prstGeom prst="rect">
            <a:avLst/>
          </a:prstGeom>
        </p:spPr>
        <p:txBody>
          <a:bodyPr/>
          <a:lstStyle>
            <a:lvl1pPr marL="0" indent="0" algn="l" defTabSz="457200" rtl="0" eaLnBrk="1" latinLnBrk="0" hangingPunct="1">
              <a:spcBef>
                <a:spcPct val="20000"/>
              </a:spcBef>
              <a:buFont typeface="Arial"/>
              <a:buNone/>
              <a:defRPr kumimoji="1" sz="2400" b="1"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800" dirty="0">
                <a:latin typeface="Segoe UI" panose="020B0502040204020203" pitchFamily="34" charset="0"/>
                <a:cs typeface="Segoe UI" panose="020B0502040204020203" pitchFamily="34" charset="0"/>
              </a:rPr>
              <a:t>e.g. multitasking</a:t>
            </a:r>
            <a:endParaRPr lang="ja-JP" alt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7612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6500189" cy="355754"/>
          </a:xfrm>
        </p:spPr>
        <p:txBody>
          <a:bodyPr/>
          <a:lstStyle/>
          <a:p>
            <a:r>
              <a:rPr lang="en-US" altLang="ja-JP" dirty="0">
                <a:latin typeface="Segoe UI" panose="020B0502040204020203" pitchFamily="34" charset="0"/>
                <a:cs typeface="Segoe UI" panose="020B0502040204020203" pitchFamily="34" charset="0"/>
              </a:rPr>
              <a:t>Resource efficiency and flow efficiency</a:t>
            </a:r>
            <a:endParaRPr kumimoji="1" lang="ja-JP" altLang="en-US" dirty="0">
              <a:latin typeface="Segoe UI" panose="020B0502040204020203" pitchFamily="34" charset="0"/>
              <a:cs typeface="Segoe UI" panose="020B0502040204020203" pitchFamily="34" charset="0"/>
            </a:endParaRPr>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595367" y="2338945"/>
            <a:ext cx="679994"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High</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9" name="テキスト ボックス 18"/>
          <p:cNvSpPr txBox="1"/>
          <p:nvPr/>
        </p:nvSpPr>
        <p:spPr>
          <a:xfrm>
            <a:off x="675293" y="4437112"/>
            <a:ext cx="603050"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Low</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0" name="テキスト ボックス 19"/>
          <p:cNvSpPr txBox="1"/>
          <p:nvPr/>
        </p:nvSpPr>
        <p:spPr>
          <a:xfrm>
            <a:off x="5940152" y="6021288"/>
            <a:ext cx="679994"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High</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3" name="テキスト ボックス 22"/>
          <p:cNvSpPr txBox="1"/>
          <p:nvPr/>
        </p:nvSpPr>
        <p:spPr>
          <a:xfrm>
            <a:off x="2627784" y="6021288"/>
            <a:ext cx="603050"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Low</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8" name="テキスト ボックス 17"/>
          <p:cNvSpPr txBox="1"/>
          <p:nvPr/>
        </p:nvSpPr>
        <p:spPr>
          <a:xfrm>
            <a:off x="7668344" y="5723383"/>
            <a:ext cx="1377300"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Flow efficiency</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25" name="テキスト ボックス 24"/>
          <p:cNvSpPr txBox="1"/>
          <p:nvPr/>
        </p:nvSpPr>
        <p:spPr>
          <a:xfrm>
            <a:off x="788990" y="1249015"/>
            <a:ext cx="1736373"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Resource efficiency</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26" name="円/楕円 25"/>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Lean</a:t>
            </a:r>
            <a:endParaRPr kumimoji="1" lang="ja-JP" altLang="en-US" b="1" dirty="0">
              <a:latin typeface="Segoe UI" panose="020B0502040204020203" pitchFamily="34" charset="0"/>
              <a:cs typeface="Segoe UI" panose="020B0502040204020203" pitchFamily="34" charset="0"/>
            </a:endParaRPr>
          </a:p>
        </p:txBody>
      </p:sp>
      <p:sp>
        <p:nvSpPr>
          <p:cNvPr id="33" name="円/楕円 32"/>
          <p:cNvSpPr/>
          <p:nvPr/>
        </p:nvSpPr>
        <p:spPr>
          <a:xfrm>
            <a:off x="4572000" y="2455920"/>
            <a:ext cx="2234192" cy="22341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Scrum</a:t>
            </a:r>
            <a:endParaRPr kumimoji="1" lang="ja-JP" altLang="en-US" b="1" dirty="0">
              <a:latin typeface="Segoe UI" panose="020B0502040204020203" pitchFamily="34" charset="0"/>
              <a:cs typeface="Segoe UI" panose="020B0502040204020203" pitchFamily="34" charset="0"/>
            </a:endParaRPr>
          </a:p>
        </p:txBody>
      </p:sp>
      <p:sp>
        <p:nvSpPr>
          <p:cNvPr id="34" name="円/楕円 33"/>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Water</a:t>
            </a:r>
          </a:p>
          <a:p>
            <a:pPr algn="ctr"/>
            <a:r>
              <a:rPr lang="en-US" altLang="ja-JP" b="1" dirty="0">
                <a:latin typeface="Segoe UI" panose="020B0502040204020203" pitchFamily="34" charset="0"/>
                <a:cs typeface="Segoe UI" panose="020B0502040204020203" pitchFamily="34" charset="0"/>
              </a:rPr>
              <a:t>Fall</a:t>
            </a:r>
            <a:endParaRPr kumimoji="1" lang="ja-JP" altLang="en-US" b="1" dirty="0">
              <a:latin typeface="Segoe UI" panose="020B0502040204020203" pitchFamily="34" charset="0"/>
              <a:cs typeface="Segoe UI" panose="020B0502040204020203" pitchFamily="34" charset="0"/>
            </a:endParaRPr>
          </a:p>
        </p:txBody>
      </p:sp>
      <p:sp>
        <p:nvSpPr>
          <p:cNvPr id="36" name="円/楕円 35"/>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Chaos</a:t>
            </a:r>
            <a:endParaRPr kumimoji="1" lang="ja-JP" alt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1296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8"/>
            <a:ext cx="7652319" cy="360040"/>
          </a:xfrm>
        </p:spPr>
        <p:txBody>
          <a:bodyPr/>
          <a:lstStyle/>
          <a:p>
            <a:r>
              <a:rPr lang="en-US" altLang="ja-JP" dirty="0">
                <a:latin typeface="Segoe UI" panose="020B0502040204020203" pitchFamily="34" charset="0"/>
                <a:cs typeface="Segoe UI" panose="020B0502040204020203" pitchFamily="34" charset="0"/>
              </a:rPr>
              <a:t>Manifesto for Agile Software Development</a:t>
            </a:r>
            <a:endParaRPr lang="ja-JP" altLang="en-US" dirty="0">
              <a:latin typeface="Segoe UI" panose="020B0502040204020203" pitchFamily="34" charset="0"/>
              <a:cs typeface="Segoe UI" panose="020B0502040204020203" pitchFamily="34" charset="0"/>
            </a:endParaRPr>
          </a:p>
        </p:txBody>
      </p:sp>
      <p:sp>
        <p:nvSpPr>
          <p:cNvPr id="4" name="正方形/長方形 3"/>
          <p:cNvSpPr/>
          <p:nvPr/>
        </p:nvSpPr>
        <p:spPr>
          <a:xfrm>
            <a:off x="1332247" y="1484784"/>
            <a:ext cx="6552728" cy="3108543"/>
          </a:xfrm>
          <a:prstGeom prst="rect">
            <a:avLst/>
          </a:prstGeom>
        </p:spPr>
        <p:txBody>
          <a:bodyPr wrap="square">
            <a:spAutoFit/>
          </a:bodyPr>
          <a:lstStyle/>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In </a:t>
            </a:r>
            <a:r>
              <a:rPr lang="en-US" altLang="ja-JP" sz="1400" b="1" dirty="0">
                <a:solidFill>
                  <a:schemeClr val="tx1">
                    <a:lumMod val="75000"/>
                    <a:lumOff val="25000"/>
                  </a:schemeClr>
                </a:solidFill>
                <a:latin typeface="Segoe UI" panose="020B0502040204020203" pitchFamily="34" charset="0"/>
                <a:ea typeface="+mj-ea"/>
                <a:cs typeface="Segoe UI" panose="020B0502040204020203" pitchFamily="34" charset="0"/>
              </a:rPr>
              <a:t>2001</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17 prominent figures in what was then known as lightweight software development came together to integrate their areas of focus and document the result.</a:t>
            </a:r>
          </a:p>
          <a:p>
            <a:endPar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The six who are best known in Japan are: </a:t>
            </a:r>
          </a:p>
          <a:p>
            <a:endPar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endParaRP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Kent Beck (creator of XP and JUnit)</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Martin Fowler (writer of PoEAA, coined the term “microservice”)</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Dave Thomas (author of books such as The Pragmatic Programmer.</a:t>
            </a:r>
            <a:r>
              <a:rPr lang="en-US" altLang="ja-JP" sz="1400" dirty="0">
                <a:solidFill>
                  <a:schemeClr val="tx1">
                    <a:lumMod val="75000"/>
                    <a:lumOff val="25000"/>
                  </a:schemeClr>
                </a:solidFill>
                <a:latin typeface="Segoe UI" panose="020B0502040204020203" pitchFamily="34" charset="0"/>
                <a:cs typeface="Segoe UI" panose="020B0502040204020203" pitchFamily="34" charset="0"/>
              </a:rPr>
              <a:t> “Uncle Bob”.</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Robert C. Martin (Author of Clean Code, Clean Coder, etc.)</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Ken </a:t>
            </a:r>
            <a:r>
              <a:rPr lang="en-US" altLang="ja-JP" sz="1400" dirty="0" err="1">
                <a:solidFill>
                  <a:schemeClr val="tx1">
                    <a:lumMod val="75000"/>
                    <a:lumOff val="25000"/>
                  </a:schemeClr>
                </a:solidFill>
                <a:latin typeface="Segoe UI" panose="020B0502040204020203" pitchFamily="34" charset="0"/>
                <a:ea typeface="+mj-ea"/>
                <a:cs typeface="Segoe UI" panose="020B0502040204020203" pitchFamily="34" charset="0"/>
              </a:rPr>
              <a:t>Schwaber</a:t>
            </a:r>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(creator of Scrum)</a:t>
            </a:r>
          </a:p>
          <a:p>
            <a:r>
              <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rPr>
              <a:t>•	Jeff Sutherland (creator of Scrum)</a:t>
            </a:r>
          </a:p>
          <a:p>
            <a:pPr marL="285750" indent="-285750">
              <a:buFont typeface="Arial" panose="020B0604020202020204" pitchFamily="34" charset="0"/>
              <a:buChar char="•"/>
            </a:pPr>
            <a:endParaRPr lang="en-US" altLang="ja-JP" sz="14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25260785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292279" cy="360040"/>
          </a:xfrm>
        </p:spPr>
        <p:txBody>
          <a:bodyPr/>
          <a:lstStyle/>
          <a:p>
            <a:r>
              <a:rPr lang="en-US" altLang="ja-JP" dirty="0">
                <a:latin typeface="Segoe UI" panose="020B0502040204020203" pitchFamily="34" charset="0"/>
                <a:cs typeface="Segoe UI" panose="020B0502040204020203" pitchFamily="34" charset="0"/>
              </a:rPr>
              <a:t>Scrum is not suited to large-scale projects </a:t>
            </a:r>
            <a:endParaRPr kumimoji="1" lang="ja-JP" altLang="en-US" dirty="0">
              <a:latin typeface="Segoe UI" panose="020B0502040204020203" pitchFamily="34" charset="0"/>
              <a:cs typeface="Segoe UI" panose="020B0502040204020203" pitchFamily="34" charset="0"/>
            </a:endParaRPr>
          </a:p>
        </p:txBody>
      </p:sp>
      <p:sp>
        <p:nvSpPr>
          <p:cNvPr id="2" name="テキスト ボックス 1"/>
          <p:cNvSpPr txBox="1"/>
          <p:nvPr/>
        </p:nvSpPr>
        <p:spPr>
          <a:xfrm>
            <a:off x="5292080" y="1166333"/>
            <a:ext cx="3600400" cy="1569660"/>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Suited to development in teams of 2-8 </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One scrum master can manage 1-3 teams</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One product backlog and one product owner per product</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Same sprint cycle for each team </a:t>
            </a:r>
          </a:p>
          <a:p>
            <a:endParaRPr lang="en-US" altLang="ja-JP" sz="1200" dirty="0">
              <a:solidFill>
                <a:schemeClr val="tx1">
                  <a:lumMod val="75000"/>
                  <a:lumOff val="25000"/>
                </a:schemeClr>
              </a:solidFill>
              <a:latin typeface="Segoe UI" panose="020B0502040204020203" pitchFamily="34" charset="0"/>
              <a:cs typeface="Segoe UI" panose="020B0502040204020203" pitchFamily="34" charset="0"/>
            </a:endParaRP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The </a:t>
            </a:r>
            <a:r>
              <a:rPr lang="en-US" altLang="ja-JP" sz="1200" dirty="0" err="1">
                <a:solidFill>
                  <a:schemeClr val="tx1">
                    <a:lumMod val="75000"/>
                    <a:lumOff val="25000"/>
                  </a:schemeClr>
                </a:solidFill>
                <a:latin typeface="Segoe UI" panose="020B0502040204020203" pitchFamily="34" charset="0"/>
                <a:cs typeface="Segoe UI" panose="020B0502040204020203" pitchFamily="34" charset="0"/>
              </a:rPr>
              <a:t>LeSS</a:t>
            </a:r>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 Huge framework can be used for</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teams with more than 8 members</a:t>
            </a:r>
          </a:p>
        </p:txBody>
      </p:sp>
      <p:sp>
        <p:nvSpPr>
          <p:cNvPr id="7" name="テキスト ボックス 6"/>
          <p:cNvSpPr txBox="1"/>
          <p:nvPr/>
        </p:nvSpPr>
        <p:spPr>
          <a:xfrm>
            <a:off x="592089" y="4005064"/>
            <a:ext cx="3820003" cy="1015663"/>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This is used for agile frameworks at a </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company level.</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Retrospectives are held in 8- to 12-week cycles.</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There are 5-15 teams (50-125 people) for each</a:t>
            </a:r>
          </a:p>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release. </a:t>
            </a:r>
            <a:endParaRPr lang="en-US" altLang="ja-JP" sz="14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268" y="3717032"/>
            <a:ext cx="4677212" cy="288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5046093" y="6495147"/>
            <a:ext cx="3440492" cy="246221"/>
          </a:xfrm>
          <a:prstGeom prst="rect">
            <a:avLst/>
          </a:prstGeom>
        </p:spPr>
        <p:txBody>
          <a:bodyPr wrap="square">
            <a:spAutoFit/>
          </a:bodyPr>
          <a:lstStyle/>
          <a:p>
            <a:r>
              <a:rPr lang="en-US" altLang="ja-JP" sz="1000" dirty="0">
                <a:solidFill>
                  <a:schemeClr val="accent5"/>
                </a:solidFill>
                <a:latin typeface="Segoe UI" panose="020B0502040204020203" pitchFamily="34" charset="0"/>
                <a:cs typeface="Segoe UI" panose="020B0502040204020203" pitchFamily="34" charset="0"/>
              </a:rPr>
              <a:t>http://www.scaledagileframework.com/</a:t>
            </a:r>
            <a:endParaRPr lang="ja-JP" altLang="en-US" sz="1000" dirty="0">
              <a:solidFill>
                <a:schemeClr val="accent5"/>
              </a:solidFill>
              <a:latin typeface="Segoe UI" panose="020B0502040204020203" pitchFamily="34" charset="0"/>
              <a:cs typeface="Segoe UI" panose="020B0502040204020203" pitchFamily="34" charset="0"/>
            </a:endParaRPr>
          </a:p>
        </p:txBody>
      </p:sp>
      <p:sp>
        <p:nvSpPr>
          <p:cNvPr id="10" name="正方形/長方形 9"/>
          <p:cNvSpPr/>
          <p:nvPr/>
        </p:nvSpPr>
        <p:spPr>
          <a:xfrm>
            <a:off x="971600" y="3470811"/>
            <a:ext cx="3440492" cy="246221"/>
          </a:xfrm>
          <a:prstGeom prst="rect">
            <a:avLst/>
          </a:prstGeom>
        </p:spPr>
        <p:txBody>
          <a:bodyPr wrap="square">
            <a:spAutoFit/>
          </a:bodyPr>
          <a:lstStyle/>
          <a:p>
            <a:r>
              <a:rPr lang="en-US" altLang="ja-JP" sz="1000" dirty="0">
                <a:solidFill>
                  <a:schemeClr val="accent5"/>
                </a:solidFill>
                <a:latin typeface="Segoe UI" panose="020B0502040204020203" pitchFamily="34" charset="0"/>
                <a:cs typeface="Segoe UI" panose="020B0502040204020203" pitchFamily="34" charset="0"/>
              </a:rPr>
              <a:t>https://less.works/less/homepage?preferred_lang=en</a:t>
            </a:r>
            <a:endParaRPr lang="ja-JP" altLang="en-US" sz="1000" dirty="0">
              <a:solidFill>
                <a:schemeClr val="accent5"/>
              </a:solidFill>
              <a:latin typeface="Segoe UI" panose="020B0502040204020203" pitchFamily="34" charset="0"/>
              <a:cs typeface="Segoe UI" panose="020B0502040204020203" pitchFamily="34" charset="0"/>
            </a:endParaRPr>
          </a:p>
        </p:txBody>
      </p:sp>
      <p:pic>
        <p:nvPicPr>
          <p:cNvPr id="8" name="図 7" descr="ダイアグラム&#10;&#10;自動的に生成された説明">
            <a:extLst>
              <a:ext uri="{FF2B5EF4-FFF2-40B4-BE49-F238E27FC236}">
                <a16:creationId xmlns:a16="http://schemas.microsoft.com/office/drawing/2014/main" id="{9F2E69AD-14FC-4A28-835A-106964B5B100}"/>
              </a:ext>
            </a:extLst>
          </p:cNvPr>
          <p:cNvPicPr>
            <a:picLocks noChangeAspect="1"/>
          </p:cNvPicPr>
          <p:nvPr/>
        </p:nvPicPr>
        <p:blipFill>
          <a:blip r:embed="rId3"/>
          <a:stretch>
            <a:fillRect/>
          </a:stretch>
        </p:blipFill>
        <p:spPr>
          <a:xfrm>
            <a:off x="720080" y="1184811"/>
            <a:ext cx="4572000" cy="2286000"/>
          </a:xfrm>
          <a:prstGeom prst="rect">
            <a:avLst/>
          </a:prstGeom>
        </p:spPr>
      </p:pic>
    </p:spTree>
    <p:extLst>
      <p:ext uri="{BB962C8B-B14F-4D97-AF65-F5344CB8AC3E}">
        <p14:creationId xmlns:p14="http://schemas.microsoft.com/office/powerpoint/2010/main" val="10300556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076255" cy="360040"/>
          </a:xfrm>
        </p:spPr>
        <p:txBody>
          <a:bodyPr/>
          <a:lstStyle/>
          <a:p>
            <a:r>
              <a:rPr lang="en-US" altLang="ja-JP" dirty="0">
                <a:latin typeface="Segoe UI" panose="020B0502040204020203" pitchFamily="34" charset="0"/>
                <a:cs typeface="Segoe UI" panose="020B0502040204020203" pitchFamily="34" charset="0"/>
              </a:rPr>
              <a:t>Documents are not created in Scrum</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868299" y="1340768"/>
            <a:ext cx="7520125"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Scrum values working software over comprehensive documentation, although the necessary documents are, of course, created.</a:t>
            </a:r>
          </a:p>
        </p:txBody>
      </p:sp>
      <p:sp>
        <p:nvSpPr>
          <p:cNvPr id="5" name="正方形/長方形 4"/>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Segoe UI" panose="020B0502040204020203" pitchFamily="34" charset="0"/>
                <a:ea typeface="+mj-ea"/>
                <a:cs typeface="Segoe UI" panose="020B0502040204020203" pitchFamily="34" charset="0"/>
              </a:rPr>
              <a:t>http://agilemanifesto.org/iso/en/manifesto.html</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pic>
        <p:nvPicPr>
          <p:cNvPr id="2" name="図 1">
            <a:extLst>
              <a:ext uri="{FF2B5EF4-FFF2-40B4-BE49-F238E27FC236}">
                <a16:creationId xmlns:a16="http://schemas.microsoft.com/office/drawing/2014/main" id="{2E7FD740-8415-4B76-A482-47AB0929A0E0}"/>
              </a:ext>
            </a:extLst>
          </p:cNvPr>
          <p:cNvPicPr>
            <a:picLocks noChangeAspect="1"/>
          </p:cNvPicPr>
          <p:nvPr/>
        </p:nvPicPr>
        <p:blipFill>
          <a:blip r:embed="rId2"/>
          <a:stretch>
            <a:fillRect/>
          </a:stretch>
        </p:blipFill>
        <p:spPr>
          <a:xfrm>
            <a:off x="1089228" y="2104631"/>
            <a:ext cx="6677025" cy="2314575"/>
          </a:xfrm>
          <a:prstGeom prst="rect">
            <a:avLst/>
          </a:prstGeom>
        </p:spPr>
      </p:pic>
    </p:spTree>
    <p:extLst>
      <p:ext uri="{BB962C8B-B14F-4D97-AF65-F5344CB8AC3E}">
        <p14:creationId xmlns:p14="http://schemas.microsoft.com/office/powerpoint/2010/main" val="24335373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592089" y="624968"/>
            <a:ext cx="7520125" cy="360040"/>
          </a:xfrm>
        </p:spPr>
        <p:txBody>
          <a:bodyPr/>
          <a:lstStyle/>
          <a:p>
            <a:r>
              <a:rPr lang="en-US" altLang="ja-JP" dirty="0">
                <a:latin typeface="Segoe UI" panose="020B0502040204020203" pitchFamily="34" charset="0"/>
                <a:cs typeface="Segoe UI" panose="020B0502040204020203" pitchFamily="34" charset="0"/>
              </a:rPr>
              <a:t>Scrum produces lower quality than waterfall</a:t>
            </a:r>
            <a:endParaRPr kumimoji="1" lang="ja-JP" altLang="en-US" dirty="0">
              <a:latin typeface="Segoe UI" panose="020B0502040204020203" pitchFamily="34" charset="0"/>
              <a:cs typeface="Segoe UI" panose="020B0502040204020203" pitchFamily="34" charset="0"/>
            </a:endParaRPr>
          </a:p>
        </p:txBody>
      </p:sp>
      <p:sp>
        <p:nvSpPr>
          <p:cNvPr id="4" name="テキスト ボックス 3"/>
          <p:cNvSpPr txBox="1"/>
          <p:nvPr/>
        </p:nvSpPr>
        <p:spPr>
          <a:xfrm>
            <a:off x="755576" y="1326869"/>
            <a:ext cx="7520125" cy="646331"/>
          </a:xfrm>
          <a:prstGeom prst="rect">
            <a:avLst/>
          </a:prstGeom>
          <a:noFill/>
        </p:spPr>
        <p:txBody>
          <a:bodyPr wrap="square" rtlCol="0">
            <a:spAutoFit/>
          </a:bodyPr>
          <a:lstStyle/>
          <a:p>
            <a:r>
              <a:rPr lang="en-US" altLang="ja-JP" dirty="0">
                <a:solidFill>
                  <a:schemeClr val="tx1">
                    <a:lumMod val="75000"/>
                    <a:lumOff val="25000"/>
                  </a:schemeClr>
                </a:solidFill>
                <a:latin typeface="Segoe UI" panose="020B0502040204020203" pitchFamily="34" charset="0"/>
                <a:cs typeface="Segoe UI" panose="020B0502040204020203" pitchFamily="34" charset="0"/>
              </a:rPr>
              <a:t>The test types and test cases are the same, regardless of the development process, so there is no difference in the basic quality. </a:t>
            </a:r>
          </a:p>
        </p:txBody>
      </p:sp>
      <p:pic>
        <p:nvPicPr>
          <p:cNvPr id="6" name="図 5">
            <a:extLst>
              <a:ext uri="{FF2B5EF4-FFF2-40B4-BE49-F238E27FC236}">
                <a16:creationId xmlns:a16="http://schemas.microsoft.com/office/drawing/2014/main" id="{44D73648-6577-4241-A3C5-5A9B58438810}"/>
              </a:ext>
            </a:extLst>
          </p:cNvPr>
          <p:cNvPicPr>
            <a:picLocks noChangeAspect="1"/>
          </p:cNvPicPr>
          <p:nvPr/>
        </p:nvPicPr>
        <p:blipFill>
          <a:blip r:embed="rId2"/>
          <a:stretch>
            <a:fillRect/>
          </a:stretch>
        </p:blipFill>
        <p:spPr>
          <a:xfrm>
            <a:off x="684276" y="2060848"/>
            <a:ext cx="7591425" cy="4705350"/>
          </a:xfrm>
          <a:prstGeom prst="rect">
            <a:avLst/>
          </a:prstGeom>
        </p:spPr>
      </p:pic>
    </p:spTree>
    <p:extLst>
      <p:ext uri="{BB962C8B-B14F-4D97-AF65-F5344CB8AC3E}">
        <p14:creationId xmlns:p14="http://schemas.microsoft.com/office/powerpoint/2010/main" val="21036466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kumimoji="1" lang="en-US" altLang="ja-JP" dirty="0">
                <a:latin typeface="Segoe UI" panose="020B0502040204020203" pitchFamily="34" charset="0"/>
                <a:cs typeface="Segoe UI" panose="020B0502040204020203" pitchFamily="34" charset="0"/>
              </a:rPr>
              <a:t>Appendix</a:t>
            </a:r>
            <a:endParaRPr kumimoji="1" lang="ja-JP" alt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98502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17" y="1300317"/>
            <a:ext cx="5204047" cy="4449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Reasons for adopting agile</a:t>
            </a:r>
            <a:endParaRPr kumimoji="1" lang="ja-JP" altLang="en-US" dirty="0">
              <a:latin typeface="Segoe UI" panose="020B0502040204020203" pitchFamily="34" charset="0"/>
              <a:cs typeface="Segoe UI" panose="020B0502040204020203" pitchFamily="34" charset="0"/>
            </a:endParaRPr>
          </a:p>
        </p:txBody>
      </p:sp>
      <p:sp>
        <p:nvSpPr>
          <p:cNvPr id="11" name="テキスト ボックス 10"/>
          <p:cNvSpPr txBox="1"/>
          <p:nvPr/>
        </p:nvSpPr>
        <p:spPr>
          <a:xfrm>
            <a:off x="4680012" y="1300317"/>
            <a:ext cx="4140460" cy="276999"/>
          </a:xfrm>
          <a:prstGeom prst="rect">
            <a:avLst/>
          </a:prstGeom>
          <a:noFill/>
        </p:spPr>
        <p:txBody>
          <a:bodyPr wrap="square" rtlCol="0">
            <a:spAutoFit/>
          </a:bodyPr>
          <a:lstStyle/>
          <a:p>
            <a:r>
              <a:rPr lang="en-US" altLang="ja-JP" sz="1200" dirty="0">
                <a:solidFill>
                  <a:schemeClr val="tx1">
                    <a:lumMod val="75000"/>
                    <a:lumOff val="25000"/>
                  </a:schemeClr>
                </a:solidFill>
                <a:latin typeface="Segoe UI" panose="020B0502040204020203" pitchFamily="34" charset="0"/>
                <a:cs typeface="Segoe UI" panose="020B0502040204020203" pitchFamily="34" charset="0"/>
              </a:rPr>
              <a:t>To focus more on accelerating software delivery.</a:t>
            </a:r>
          </a:p>
        </p:txBody>
      </p:sp>
      <p:sp>
        <p:nvSpPr>
          <p:cNvPr id="9" name="正方形/長方形 8"/>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VersionOne 12th Annual State of Agile Report </a:t>
            </a:r>
          </a:p>
          <a:p>
            <a:pPr algn="r"/>
            <a:r>
              <a:rPr lang="en-US" altLang="ja-JP" sz="1200" dirty="0">
                <a:solidFill>
                  <a:schemeClr val="accent5"/>
                </a:solidFill>
                <a:latin typeface="Segoe UI" panose="020B0502040204020203" pitchFamily="34" charset="0"/>
                <a:cs typeface="Segoe UI" panose="020B0502040204020203" pitchFamily="34" charset="0"/>
              </a:rPr>
              <a:t>http://stateofagile.versionone.com/</a:t>
            </a:r>
            <a:endParaRPr lang="ja-JP" altLang="en-US" sz="1200" dirty="0">
              <a:solidFill>
                <a:schemeClr val="accent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83781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056" y="1268760"/>
            <a:ext cx="5527400"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Benefits of adopting agile</a:t>
            </a:r>
            <a:endParaRPr kumimoji="1" lang="ja-JP" altLang="en-US" dirty="0">
              <a:latin typeface="Segoe UI" panose="020B0502040204020203" pitchFamily="34" charset="0"/>
              <a:cs typeface="Segoe UI" panose="020B0502040204020203" pitchFamily="34" charset="0"/>
            </a:endParaRPr>
          </a:p>
        </p:txBody>
      </p:sp>
      <p:sp>
        <p:nvSpPr>
          <p:cNvPr id="14" name="テキスト ボックス 13"/>
          <p:cNvSpPr txBox="1"/>
          <p:nvPr/>
        </p:nvSpPr>
        <p:spPr>
          <a:xfrm>
            <a:off x="251520" y="5085928"/>
            <a:ext cx="3645693" cy="830997"/>
          </a:xfrm>
          <a:prstGeom prst="rect">
            <a:avLst/>
          </a:prstGeom>
          <a:noFill/>
        </p:spPr>
        <p:txBody>
          <a:bodyPr wrap="square" rtlCol="0">
            <a:spAutoFit/>
          </a:bodyPr>
          <a:lstStyle/>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An unexpectedly small number of</a:t>
            </a:r>
          </a:p>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respondents cited project cost </a:t>
            </a:r>
          </a:p>
          <a:p>
            <a:r>
              <a:rPr lang="en-US" altLang="ja-JP" sz="1600" dirty="0">
                <a:solidFill>
                  <a:schemeClr val="tx1">
                    <a:lumMod val="75000"/>
                    <a:lumOff val="25000"/>
                  </a:schemeClr>
                </a:solidFill>
                <a:latin typeface="Segoe UI" panose="020B0502040204020203" pitchFamily="34" charset="0"/>
                <a:cs typeface="Segoe UI" panose="020B0502040204020203" pitchFamily="34" charset="0"/>
              </a:rPr>
              <a:t>reduction. </a:t>
            </a:r>
          </a:p>
        </p:txBody>
      </p:sp>
      <p:sp>
        <p:nvSpPr>
          <p:cNvPr id="3" name="右矢印 2"/>
          <p:cNvSpPr/>
          <p:nvPr/>
        </p:nvSpPr>
        <p:spPr>
          <a:xfrm>
            <a:off x="3762813" y="5270303"/>
            <a:ext cx="432048" cy="216024"/>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VersionOne 12th Annual State of Agile Report </a:t>
            </a:r>
          </a:p>
          <a:p>
            <a:pPr algn="r"/>
            <a:r>
              <a:rPr lang="en-US" altLang="ja-JP" sz="1200" dirty="0">
                <a:solidFill>
                  <a:schemeClr val="accent5"/>
                </a:solidFill>
                <a:latin typeface="Segoe UI" panose="020B0502040204020203" pitchFamily="34" charset="0"/>
                <a:cs typeface="Segoe UI" panose="020B0502040204020203" pitchFamily="34" charset="0"/>
              </a:rPr>
              <a:t>http://stateofagile.versionone.com/</a:t>
            </a:r>
            <a:endParaRPr lang="ja-JP" altLang="en-US" sz="1200" dirty="0">
              <a:solidFill>
                <a:schemeClr val="accent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866807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513" y="1195388"/>
            <a:ext cx="429577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Agile maturity</a:t>
            </a:r>
            <a:endParaRPr kumimoji="1" lang="ja-JP" altLang="en-US" dirty="0">
              <a:latin typeface="Segoe UI" panose="020B0502040204020203" pitchFamily="34" charset="0"/>
              <a:cs typeface="Segoe UI" panose="020B0502040204020203" pitchFamily="34" charset="0"/>
            </a:endParaRPr>
          </a:p>
        </p:txBody>
      </p:sp>
      <p:sp>
        <p:nvSpPr>
          <p:cNvPr id="6" name="角丸四角形 5"/>
          <p:cNvSpPr/>
          <p:nvPr/>
        </p:nvSpPr>
        <p:spPr>
          <a:xfrm>
            <a:off x="3347864" y="2425242"/>
            <a:ext cx="1872208" cy="3380022"/>
          </a:xfrm>
          <a:prstGeom prst="roundRect">
            <a:avLst/>
          </a:prstGeom>
          <a:noFill/>
          <a:ln w="19050">
            <a:solidFill>
              <a:schemeClr val="accent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Segoe UI" panose="020B0502040204020203" pitchFamily="34" charset="0"/>
              <a:cs typeface="Segoe UI" panose="020B0502040204020203" pitchFamily="34" charset="0"/>
            </a:endParaRPr>
          </a:p>
        </p:txBody>
      </p:sp>
      <p:sp>
        <p:nvSpPr>
          <p:cNvPr id="10" name="テキスト ボックス 9"/>
          <p:cNvSpPr txBox="1"/>
          <p:nvPr/>
        </p:nvSpPr>
        <p:spPr>
          <a:xfrm>
            <a:off x="6388052" y="4653136"/>
            <a:ext cx="2232248" cy="584775"/>
          </a:xfrm>
          <a:prstGeom prst="rect">
            <a:avLst/>
          </a:prstGeom>
          <a:noFill/>
        </p:spPr>
        <p:txBody>
          <a:bodyPr wrap="square" rtlCol="0">
            <a:spAutoFit/>
          </a:bodyPr>
          <a:lstStyle/>
          <a:p>
            <a:r>
              <a:rPr lang="en-US" altLang="ja-JP" sz="1600" b="1" dirty="0">
                <a:solidFill>
                  <a:schemeClr val="tx1">
                    <a:lumMod val="75000"/>
                    <a:lumOff val="25000"/>
                  </a:schemeClr>
                </a:solidFill>
                <a:latin typeface="Segoe UI" panose="020B0502040204020203" pitchFamily="34" charset="0"/>
                <a:cs typeface="Segoe UI" panose="020B0502040204020203" pitchFamily="34" charset="0"/>
              </a:rPr>
              <a:t>Cannot be mastered easily </a:t>
            </a:r>
            <a:endParaRPr kumimoji="1" lang="ja-JP" alt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正方形/長方形 10"/>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VersionOne 12th Annual State of Agile Report </a:t>
            </a:r>
          </a:p>
          <a:p>
            <a:pPr algn="r"/>
            <a:r>
              <a:rPr lang="en-US" altLang="ja-JP" sz="1200" dirty="0">
                <a:solidFill>
                  <a:schemeClr val="accent5"/>
                </a:solidFill>
                <a:latin typeface="Segoe UI" panose="020B0502040204020203" pitchFamily="34" charset="0"/>
                <a:cs typeface="Segoe UI" panose="020B0502040204020203" pitchFamily="34" charset="0"/>
              </a:rPr>
              <a:t>http://stateofagile.versionone.com/</a:t>
            </a:r>
            <a:endParaRPr lang="ja-JP" altLang="en-US" sz="1200" dirty="0">
              <a:solidFill>
                <a:schemeClr val="accent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764112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262788"/>
            <a:ext cx="6932239" cy="283752"/>
          </a:xfrm>
        </p:spPr>
        <p:txBody>
          <a:bodyPr/>
          <a:lstStyle/>
          <a:p>
            <a:r>
              <a:rPr lang="en-US" altLang="ja-JP" dirty="0">
                <a:latin typeface="Segoe UI" panose="020B0502040204020203" pitchFamily="34" charset="0"/>
                <a:cs typeface="Segoe UI" panose="020B0502040204020203" pitchFamily="34" charset="0"/>
              </a:rPr>
              <a:t>Maturity model of configuration and release management</a:t>
            </a:r>
            <a:endParaRPr kumimoji="1" lang="ja-JP" altLang="en-US" dirty="0">
              <a:latin typeface="Segoe UI" panose="020B0502040204020203" pitchFamily="34" charset="0"/>
              <a:cs typeface="Segoe UI" panose="020B0502040204020203" pitchFamily="34" charset="0"/>
            </a:endParaRPr>
          </a:p>
        </p:txBody>
      </p:sp>
      <p:graphicFrame>
        <p:nvGraphicFramePr>
          <p:cNvPr id="5" name="表 4"/>
          <p:cNvGraphicFramePr>
            <a:graphicFrameLocks noGrp="1"/>
          </p:cNvGraphicFramePr>
          <p:nvPr>
            <p:extLst>
              <p:ext uri="{D42A27DB-BD31-4B8C-83A1-F6EECF244321}">
                <p14:modId xmlns:p14="http://schemas.microsoft.com/office/powerpoint/2010/main" val="2623050630"/>
              </p:ext>
            </p:extLst>
          </p:nvPr>
        </p:nvGraphicFramePr>
        <p:xfrm>
          <a:off x="395535" y="1340766"/>
          <a:ext cx="8496950" cy="4680522"/>
        </p:xfrm>
        <a:graphic>
          <a:graphicData uri="http://schemas.openxmlformats.org/drawingml/2006/table">
            <a:tbl>
              <a:tblPr>
                <a:tableStyleId>{5C22544A-7EE6-4342-B048-85BDC9FD1C3A}</a:tableStyleId>
              </a:tblPr>
              <a:tblGrid>
                <a:gridCol w="1368153">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49261">
                  <a:extLst>
                    <a:ext uri="{9D8B030D-6E8A-4147-A177-3AD203B41FA5}">
                      <a16:colId xmlns:a16="http://schemas.microsoft.com/office/drawing/2014/main" val="20002"/>
                    </a:ext>
                  </a:extLst>
                </a:gridCol>
                <a:gridCol w="1213850">
                  <a:extLst>
                    <a:ext uri="{9D8B030D-6E8A-4147-A177-3AD203B41FA5}">
                      <a16:colId xmlns:a16="http://schemas.microsoft.com/office/drawing/2014/main" val="20003"/>
                    </a:ext>
                  </a:extLst>
                </a:gridCol>
                <a:gridCol w="1213850">
                  <a:extLst>
                    <a:ext uri="{9D8B030D-6E8A-4147-A177-3AD203B41FA5}">
                      <a16:colId xmlns:a16="http://schemas.microsoft.com/office/drawing/2014/main" val="20004"/>
                    </a:ext>
                  </a:extLst>
                </a:gridCol>
                <a:gridCol w="1213850">
                  <a:extLst>
                    <a:ext uri="{9D8B030D-6E8A-4147-A177-3AD203B41FA5}">
                      <a16:colId xmlns:a16="http://schemas.microsoft.com/office/drawing/2014/main" val="20005"/>
                    </a:ext>
                  </a:extLst>
                </a:gridCol>
                <a:gridCol w="1213850">
                  <a:extLst>
                    <a:ext uri="{9D8B030D-6E8A-4147-A177-3AD203B41FA5}">
                      <a16:colId xmlns:a16="http://schemas.microsoft.com/office/drawing/2014/main" val="20006"/>
                    </a:ext>
                  </a:extLst>
                </a:gridCol>
              </a:tblGrid>
              <a:tr h="536501">
                <a:tc>
                  <a:txBody>
                    <a:bodyPr/>
                    <a:lstStyle/>
                    <a:p>
                      <a:pPr algn="ctr" fontAlgn="ctr"/>
                      <a:r>
                        <a:rPr lang="en-US" altLang="ja-JP" sz="600" b="1" u="none" strike="noStrike" dirty="0">
                          <a:solidFill>
                            <a:schemeClr val="tx1">
                              <a:lumMod val="75000"/>
                              <a:lumOff val="25000"/>
                            </a:schemeClr>
                          </a:solidFill>
                          <a:effectLst/>
                          <a:latin typeface="+mj-ea"/>
                          <a:ea typeface="+mj-ea"/>
                        </a:rPr>
                        <a:t>Practice</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Build management and continuous integration</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Environment and deployment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Release management and compliance</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Testing</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Data management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altLang="ja-JP" sz="600" b="1" u="none" strike="noStrike" dirty="0">
                          <a:solidFill>
                            <a:schemeClr val="tx1">
                              <a:lumMod val="75000"/>
                              <a:lumOff val="25000"/>
                            </a:schemeClr>
                          </a:solidFill>
                          <a:effectLst/>
                          <a:latin typeface="+mj-ea"/>
                          <a:ea typeface="+mj-ea"/>
                        </a:rPr>
                        <a:t>Configuration management</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3 – Optimization: The focus is on improvement of processes</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There is a venue for regular team discussion, which covers points such as integration issues, automation-based solutions, prompt feedback and better visualization.</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All environments are well managed. Provisioning is fully automated. Virtualization is used appropriately.</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 system operation team and delivery team work together to manage risks and reduce cycle times.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Changes to the full-scale environment are rarely canceled. Any issues are immediately detected and fixed.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Feedback about points such as the database performance and the deployment process itself is received on each release.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 management policies are constantly verified to confirm that efficient teamwork and prompt deployment are taking place. Checks are also carried out to confirm the auditability of the change management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2 – Quantitative management: Processes are measurable and controlled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Build metrics are collected and visualized, and work is conducted accordingly. Builds are not left broken.</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Procedures for integrated deployment management and cancellation of releases and re-releases are tested.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The environment is actively managed by monitoring the health of the application. Cycle times are monitored.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Quality metrics and their trends are tracked. Non-functional requirements are defined and measured.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Database updates and rollbacks are tested for each deployment. Database performance is monitored and optimized.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Developers check in on the main line at least once per day. Branches are only used for release work.</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66420">
                <a:tc>
                  <a:txBody>
                    <a:bodyPr/>
                    <a:lstStyle/>
                    <a:p>
                      <a:pPr algn="l" fontAlgn="ctr"/>
                      <a:r>
                        <a:rPr lang="en-US" altLang="ja-JP" sz="600" b="1" u="none" strike="noStrike" dirty="0">
                          <a:solidFill>
                            <a:schemeClr val="tx1">
                              <a:lumMod val="75000"/>
                              <a:lumOff val="25000"/>
                            </a:schemeClr>
                          </a:solidFill>
                          <a:effectLst/>
                          <a:latin typeface="+mj-ea"/>
                          <a:ea typeface="+mj-ea"/>
                        </a:rPr>
                        <a:t>Level 1 – Consistent: Automated processes are applied to the entire life cycle of the application</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Automated build and test cycles are executed each time a change is committed. Dependency relationships are managed. Scripts and tools are reused.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deployment is fully automated and can be completed by simply clicking a button. The same procedure is deployed for all environments.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 process for managing and approving changes is defined and followed. Protocols are followed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Testing such as unit testing and acceptance testing is automated. Acceptance tests are written by the tester. Testing is incorporated into the development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Changes to the database are performed automatically as part of the deployment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Libraries and dependency relationships are managed. Usage policies for version management systems are defined in the change management process.</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917709">
                <a:tc>
                  <a:txBody>
                    <a:bodyPr/>
                    <a:lstStyle/>
                    <a:p>
                      <a:pPr algn="l" fontAlgn="ctr"/>
                      <a:r>
                        <a:rPr lang="en-US" altLang="ja-JP" sz="600" b="1" u="none" strike="noStrike" dirty="0">
                          <a:solidFill>
                            <a:schemeClr val="tx1">
                              <a:lumMod val="75000"/>
                              <a:lumOff val="25000"/>
                            </a:schemeClr>
                          </a:solidFill>
                          <a:effectLst/>
                          <a:latin typeface="+mj-ea"/>
                          <a:ea typeface="+mj-ea"/>
                        </a:rPr>
                        <a:t>Level 0 – Repeatable: Processes are documented and some are automated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Standard builds and tests are automated. All builds can be recreated with an automated procedure using a source management system.</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Deployment is automated in some environments. New environments can be created easily. All configuration management information is used externally for version management.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Releases are considered a nuisance, and are infrequent and unreliable. Traceability of release requirements is also limited.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Automated tests are written as part of story development.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An automated script is used to make changes to the database, and the versions of both the script and the application are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Everything that is needed for software creation (source code and settings files, build and deployment script, data migration, etc.) is managed using a version management system.</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solidFill>
                        <a:schemeClr val="bg2">
                          <a:lumMod val="60000"/>
                          <a:lumOff val="40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927052">
                <a:tc>
                  <a:txBody>
                    <a:bodyPr/>
                    <a:lstStyle/>
                    <a:p>
                      <a:pPr algn="l" fontAlgn="ctr"/>
                      <a:r>
                        <a:rPr lang="en-US" altLang="ja-JP" sz="600" b="1" u="none" strike="noStrike" dirty="0">
                          <a:solidFill>
                            <a:schemeClr val="tx1">
                              <a:lumMod val="75000"/>
                              <a:lumOff val="25000"/>
                            </a:schemeClr>
                          </a:solidFill>
                          <a:effectLst/>
                          <a:latin typeface="+mj-ea"/>
                          <a:ea typeface="+mj-ea"/>
                        </a:rPr>
                        <a:t>Level -1 – Frequent regression errors: Processes are not repeatable and management is inadequate. These issues are being addressed.</a:t>
                      </a:r>
                      <a:endParaRPr lang="ja-JP" altLang="en-US" sz="600" b="1"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build procedures are manual. Deliverables and build results are not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noFill/>
                      <a:prstDash val="solid"/>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Software deployment procedures are manual. Binary is environment-dependent. Environment distribution is manual.</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Releases are infrequent and unreliable.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Testing is done manually after development.</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Data migration is done manually and versions are not managed.</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solidFill>
                        <a:schemeClr val="bg2">
                          <a:lumMod val="60000"/>
                          <a:lumOff val="40000"/>
                        </a:schemeClr>
                      </a:solidFill>
                      <a:prstDash val="sysDot"/>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ctr"/>
                      <a:r>
                        <a:rPr lang="en-US" altLang="ja-JP" sz="600" u="none" strike="noStrike" dirty="0">
                          <a:solidFill>
                            <a:schemeClr val="tx1">
                              <a:lumMod val="75000"/>
                              <a:lumOff val="25000"/>
                            </a:schemeClr>
                          </a:solidFill>
                          <a:effectLst/>
                          <a:latin typeface="+mj-ea"/>
                          <a:ea typeface="+mj-ea"/>
                        </a:rPr>
                        <a:t>A version management system is not used, or check-ins are rarely done.</a:t>
                      </a:r>
                      <a:endParaRPr lang="ja-JP" altLang="en-US" sz="600" b="0" i="0" u="none" strike="noStrike" dirty="0">
                        <a:solidFill>
                          <a:schemeClr val="tx1">
                            <a:lumMod val="75000"/>
                            <a:lumOff val="25000"/>
                          </a:schemeClr>
                        </a:solidFill>
                        <a:effectLst/>
                        <a:latin typeface="+mj-ea"/>
                        <a:ea typeface="+mj-ea"/>
                      </a:endParaRPr>
                    </a:p>
                  </a:txBody>
                  <a:tcPr marL="5546" marR="5546" marT="5546" marB="0" anchor="ctr">
                    <a:lnL w="6350" cap="flat" cmpd="sng" algn="ctr">
                      <a:solidFill>
                        <a:schemeClr val="bg2">
                          <a:lumMod val="60000"/>
                          <a:lumOff val="4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ysDot"/>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3" name="テキスト ボックス 2"/>
          <p:cNvSpPr txBox="1"/>
          <p:nvPr/>
        </p:nvSpPr>
        <p:spPr>
          <a:xfrm>
            <a:off x="395536" y="6237892"/>
            <a:ext cx="6952544" cy="338554"/>
          </a:xfrm>
          <a:prstGeom prst="rect">
            <a:avLst/>
          </a:prstGeom>
          <a:noFill/>
        </p:spPr>
        <p:txBody>
          <a:bodyPr wrap="none" rtlCol="0">
            <a:spAutoFit/>
          </a:bodyPr>
          <a:lstStyle/>
          <a:p>
            <a:r>
              <a:rPr lang="en-US" altLang="ja-JP" sz="800" dirty="0" err="1">
                <a:latin typeface="Segoe UI" panose="020B0502040204020203" pitchFamily="34" charset="0"/>
                <a:ea typeface="+mj-ea"/>
                <a:cs typeface="Segoe UI" panose="020B0502040204020203" pitchFamily="34" charset="0"/>
              </a:rPr>
              <a:t>Wachi</a:t>
            </a:r>
            <a:r>
              <a:rPr lang="en-US" altLang="ja-JP" sz="800" dirty="0">
                <a:latin typeface="Segoe UI" panose="020B0502040204020203" pitchFamily="34" charset="0"/>
                <a:ea typeface="+mj-ea"/>
                <a:cs typeface="Segoe UI" panose="020B0502040204020203" pitchFamily="34" charset="0"/>
              </a:rPr>
              <a:t>, </a:t>
            </a:r>
            <a:r>
              <a:rPr lang="en-US" altLang="ja-JP" sz="800" dirty="0" err="1">
                <a:latin typeface="Segoe UI" panose="020B0502040204020203" pitchFamily="34" charset="0"/>
                <a:ea typeface="+mj-ea"/>
                <a:cs typeface="Segoe UI" panose="020B0502040204020203" pitchFamily="34" charset="0"/>
              </a:rPr>
              <a:t>Yukei</a:t>
            </a:r>
            <a:r>
              <a:rPr lang="en-US" altLang="ja-JP" sz="800" dirty="0">
                <a:latin typeface="Segoe UI" panose="020B0502040204020203" pitchFamily="34" charset="0"/>
                <a:ea typeface="+mj-ea"/>
                <a:cs typeface="Segoe UI" panose="020B0502040204020203" pitchFamily="34" charset="0"/>
              </a:rPr>
              <a:t>; Takagi, Masahiro; translators. </a:t>
            </a:r>
            <a:r>
              <a:rPr lang="en-US" altLang="ja-JP" sz="800" dirty="0" err="1">
                <a:latin typeface="Segoe UI" panose="020B0502040204020203" pitchFamily="34" charset="0"/>
                <a:ea typeface="+mj-ea"/>
                <a:cs typeface="Segoe UI" panose="020B0502040204020203" pitchFamily="34" charset="0"/>
              </a:rPr>
              <a:t>Keizokuteki</a:t>
            </a:r>
            <a:r>
              <a:rPr lang="en-US" altLang="ja-JP" sz="800" dirty="0">
                <a:latin typeface="Segoe UI" panose="020B0502040204020203" pitchFamily="34" charset="0"/>
                <a:ea typeface="+mj-ea"/>
                <a:cs typeface="Segoe UI" panose="020B0502040204020203" pitchFamily="34" charset="0"/>
              </a:rPr>
              <a:t> </a:t>
            </a:r>
            <a:r>
              <a:rPr lang="en-US" altLang="ja-JP" sz="800" dirty="0" err="1">
                <a:latin typeface="Segoe UI" panose="020B0502040204020203" pitchFamily="34" charset="0"/>
                <a:ea typeface="+mj-ea"/>
                <a:cs typeface="Segoe UI" panose="020B0502040204020203" pitchFamily="34" charset="0"/>
              </a:rPr>
              <a:t>Deribarī</a:t>
            </a:r>
            <a:r>
              <a:rPr lang="en-US" altLang="ja-JP" sz="800" dirty="0">
                <a:latin typeface="Segoe UI" panose="020B0502040204020203" pitchFamily="34" charset="0"/>
                <a:ea typeface="+mj-ea"/>
                <a:cs typeface="Segoe UI" panose="020B0502040204020203" pitchFamily="34" charset="0"/>
              </a:rPr>
              <a:t>: </a:t>
            </a:r>
            <a:r>
              <a:rPr lang="en-US" altLang="ja-JP" sz="800" i="1" dirty="0" err="1">
                <a:latin typeface="Segoe UI" panose="020B0502040204020203" pitchFamily="34" charset="0"/>
                <a:ea typeface="+mj-ea"/>
                <a:cs typeface="Segoe UI" panose="020B0502040204020203" pitchFamily="34" charset="0"/>
              </a:rPr>
              <a:t>Shinrai</a:t>
            </a:r>
            <a:r>
              <a:rPr lang="en-US" altLang="ja-JP" sz="800" i="1" dirty="0">
                <a:latin typeface="Segoe UI" panose="020B0502040204020203" pitchFamily="34" charset="0"/>
                <a:ea typeface="+mj-ea"/>
                <a:cs typeface="Segoe UI" panose="020B0502040204020203" pitchFamily="34" charset="0"/>
              </a:rPr>
              <a:t> </a:t>
            </a:r>
            <a:r>
              <a:rPr lang="en-US" altLang="ja-JP" sz="800" i="1" dirty="0" err="1">
                <a:latin typeface="Segoe UI" panose="020B0502040204020203" pitchFamily="34" charset="0"/>
                <a:ea typeface="+mj-ea"/>
                <a:cs typeface="Segoe UI" panose="020B0502040204020203" pitchFamily="34" charset="0"/>
              </a:rPr>
              <a:t>Dekiru</a:t>
            </a:r>
            <a:r>
              <a:rPr lang="en-US" altLang="ja-JP" sz="800" i="1" dirty="0">
                <a:latin typeface="Segoe UI" panose="020B0502040204020203" pitchFamily="34" charset="0"/>
                <a:ea typeface="+mj-ea"/>
                <a:cs typeface="Segoe UI" panose="020B0502040204020203" pitchFamily="34" charset="0"/>
              </a:rPr>
              <a:t> </a:t>
            </a:r>
            <a:r>
              <a:rPr lang="en-US" altLang="ja-JP" sz="800" i="1" dirty="0" err="1">
                <a:latin typeface="Segoe UI" panose="020B0502040204020203" pitchFamily="34" charset="0"/>
                <a:ea typeface="+mj-ea"/>
                <a:cs typeface="Segoe UI" panose="020B0502040204020203" pitchFamily="34" charset="0"/>
              </a:rPr>
              <a:t>Sofutowea</a:t>
            </a:r>
            <a:r>
              <a:rPr lang="en-US" altLang="ja-JP" sz="800" i="1" dirty="0">
                <a:latin typeface="Segoe UI" panose="020B0502040204020203" pitchFamily="34" charset="0"/>
                <a:ea typeface="+mj-ea"/>
                <a:cs typeface="Segoe UI" panose="020B0502040204020203" pitchFamily="34" charset="0"/>
              </a:rPr>
              <a:t> </a:t>
            </a:r>
            <a:r>
              <a:rPr lang="en-US" altLang="ja-JP" sz="800" i="1" dirty="0" err="1">
                <a:latin typeface="Segoe UI" panose="020B0502040204020203" pitchFamily="34" charset="0"/>
                <a:ea typeface="+mj-ea"/>
                <a:cs typeface="Segoe UI" panose="020B0502040204020203" pitchFamily="34" charset="0"/>
              </a:rPr>
              <a:t>Rirīsu</a:t>
            </a:r>
            <a:r>
              <a:rPr lang="en-US" altLang="ja-JP" sz="800" i="1" dirty="0">
                <a:latin typeface="Segoe UI" panose="020B0502040204020203" pitchFamily="34" charset="0"/>
                <a:ea typeface="+mj-ea"/>
                <a:cs typeface="Segoe UI" panose="020B0502040204020203" pitchFamily="34" charset="0"/>
              </a:rPr>
              <a:t> No Tame No </a:t>
            </a:r>
            <a:r>
              <a:rPr lang="en-US" altLang="ja-JP" sz="800" i="1" dirty="0" err="1">
                <a:latin typeface="Segoe UI" panose="020B0502040204020203" pitchFamily="34" charset="0"/>
                <a:ea typeface="+mj-ea"/>
                <a:cs typeface="Segoe UI" panose="020B0502040204020203" pitchFamily="34" charset="0"/>
              </a:rPr>
              <a:t>Birudo</a:t>
            </a:r>
            <a:r>
              <a:rPr lang="en-US" altLang="ja-JP" sz="800" i="1" dirty="0">
                <a:latin typeface="Segoe UI" panose="020B0502040204020203" pitchFamily="34" charset="0"/>
                <a:ea typeface="+mj-ea"/>
                <a:cs typeface="Segoe UI" panose="020B0502040204020203" pitchFamily="34" charset="0"/>
              </a:rPr>
              <a:t>/</a:t>
            </a:r>
            <a:r>
              <a:rPr lang="en-US" altLang="ja-JP" sz="800" i="1" dirty="0" err="1">
                <a:latin typeface="Segoe UI" panose="020B0502040204020203" pitchFamily="34" charset="0"/>
                <a:ea typeface="+mj-ea"/>
                <a:cs typeface="Segoe UI" panose="020B0502040204020203" pitchFamily="34" charset="0"/>
              </a:rPr>
              <a:t>Tesuto</a:t>
            </a:r>
            <a:r>
              <a:rPr lang="en-US" altLang="ja-JP" sz="800" i="1" dirty="0">
                <a:latin typeface="Segoe UI" panose="020B0502040204020203" pitchFamily="34" charset="0"/>
                <a:ea typeface="+mj-ea"/>
                <a:cs typeface="Segoe UI" panose="020B0502040204020203" pitchFamily="34" charset="0"/>
              </a:rPr>
              <a:t>/</a:t>
            </a:r>
            <a:r>
              <a:rPr lang="en-US" altLang="ja-JP" sz="800" i="1" dirty="0" err="1">
                <a:latin typeface="Segoe UI" panose="020B0502040204020203" pitchFamily="34" charset="0"/>
                <a:ea typeface="+mj-ea"/>
                <a:cs typeface="Segoe UI" panose="020B0502040204020203" pitchFamily="34" charset="0"/>
              </a:rPr>
              <a:t>Depuroimento</a:t>
            </a:r>
            <a:r>
              <a:rPr lang="en-US" altLang="ja-JP" sz="800" i="1" dirty="0">
                <a:latin typeface="Segoe UI" panose="020B0502040204020203" pitchFamily="34" charset="0"/>
                <a:ea typeface="+mj-ea"/>
                <a:cs typeface="Segoe UI" panose="020B0502040204020203" pitchFamily="34" charset="0"/>
              </a:rPr>
              <a:t> No </a:t>
            </a:r>
            <a:r>
              <a:rPr lang="en-US" altLang="ja-JP" sz="800" i="1" dirty="0" err="1">
                <a:latin typeface="Segoe UI" panose="020B0502040204020203" pitchFamily="34" charset="0"/>
                <a:ea typeface="+mj-ea"/>
                <a:cs typeface="Segoe UI" panose="020B0502040204020203" pitchFamily="34" charset="0"/>
              </a:rPr>
              <a:t>Jidōka</a:t>
            </a:r>
            <a:r>
              <a:rPr lang="en-US" altLang="ja-JP" sz="800" i="1" dirty="0">
                <a:latin typeface="Segoe UI" panose="020B0502040204020203" pitchFamily="34" charset="0"/>
                <a:ea typeface="+mj-ea"/>
                <a:cs typeface="Segoe UI" panose="020B0502040204020203" pitchFamily="34" charset="0"/>
              </a:rPr>
              <a:t> </a:t>
            </a:r>
          </a:p>
          <a:p>
            <a:r>
              <a:rPr lang="en-US" altLang="ja-JP" sz="800" dirty="0">
                <a:latin typeface="Segoe UI" panose="020B0502040204020203" pitchFamily="34" charset="0"/>
                <a:ea typeface="+mj-ea"/>
                <a:cs typeface="Segoe UI" panose="020B0502040204020203" pitchFamily="34" charset="0"/>
              </a:rPr>
              <a:t>(Continuous Delivery: Reliable Software Releases through Build, Test, and Deployment Automation). </a:t>
            </a:r>
            <a:r>
              <a:rPr lang="en-US" altLang="ja-JP" sz="800" dirty="0" err="1">
                <a:latin typeface="Segoe UI" panose="020B0502040204020203" pitchFamily="34" charset="0"/>
                <a:ea typeface="+mj-ea"/>
                <a:cs typeface="Segoe UI" panose="020B0502040204020203" pitchFamily="34" charset="0"/>
              </a:rPr>
              <a:t>Kadokawa</a:t>
            </a:r>
            <a:r>
              <a:rPr lang="en-US" altLang="ja-JP" sz="800" dirty="0">
                <a:latin typeface="Segoe UI" panose="020B0502040204020203" pitchFamily="34" charset="0"/>
                <a:ea typeface="+mj-ea"/>
                <a:cs typeface="Segoe UI" panose="020B0502040204020203" pitchFamily="34" charset="0"/>
              </a:rPr>
              <a:t>/ASCII Media Works, 2012.</a:t>
            </a:r>
          </a:p>
        </p:txBody>
      </p:sp>
    </p:spTree>
    <p:extLst>
      <p:ext uri="{BB962C8B-B14F-4D97-AF65-F5344CB8AC3E}">
        <p14:creationId xmlns:p14="http://schemas.microsoft.com/office/powerpoint/2010/main" val="24799230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7"/>
            <a:ext cx="6716215" cy="369331"/>
          </a:xfrm>
        </p:spPr>
        <p:txBody>
          <a:bodyPr/>
          <a:lstStyle/>
          <a:p>
            <a:r>
              <a:rPr lang="en-US" altLang="ja-JP" dirty="0">
                <a:latin typeface="Segoe UI" panose="020B0502040204020203" pitchFamily="34" charset="0"/>
                <a:cs typeface="Segoe UI" panose="020B0502040204020203" pitchFamily="34" charset="0"/>
              </a:rPr>
              <a:t>Quick but rough vs. polished but slow</a:t>
            </a:r>
            <a:endParaRPr kumimoji="1" lang="ja-JP" altLang="en-US" dirty="0">
              <a:latin typeface="Segoe UI" panose="020B0502040204020203" pitchFamily="34" charset="0"/>
              <a:cs typeface="Segoe UI" panose="020B0502040204020203" pitchFamily="34" charset="0"/>
            </a:endParaRPr>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259795" y="2338945"/>
            <a:ext cx="1052276"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Polished</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9" name="テキスト ボックス 18"/>
          <p:cNvSpPr txBox="1"/>
          <p:nvPr/>
        </p:nvSpPr>
        <p:spPr>
          <a:xfrm>
            <a:off x="335469" y="4437112"/>
            <a:ext cx="861903"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Rough</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0" name="テキスト ボックス 19"/>
          <p:cNvSpPr txBox="1"/>
          <p:nvPr/>
        </p:nvSpPr>
        <p:spPr>
          <a:xfrm>
            <a:off x="5940152" y="6021288"/>
            <a:ext cx="673582"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Slow</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3" name="テキスト ボックス 22"/>
          <p:cNvSpPr txBox="1"/>
          <p:nvPr/>
        </p:nvSpPr>
        <p:spPr>
          <a:xfrm>
            <a:off x="2627784" y="6021288"/>
            <a:ext cx="777777"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Quick</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8" name="テキスト ボックス 17"/>
          <p:cNvSpPr txBox="1"/>
          <p:nvPr/>
        </p:nvSpPr>
        <p:spPr>
          <a:xfrm>
            <a:off x="7301525" y="5723383"/>
            <a:ext cx="2063142" cy="310406"/>
          </a:xfrm>
          <a:prstGeom prst="rect">
            <a:avLst/>
          </a:prstGeom>
          <a:noFill/>
        </p:spPr>
        <p:txBody>
          <a:bodyPr wrap="square" rtlCol="0">
            <a:spAutoFit/>
          </a:bodyPr>
          <a:lstStyle/>
          <a:p>
            <a:pPr marR="952500" algn="r">
              <a:lnSpc>
                <a:spcPts val="1780"/>
              </a:lnSpc>
              <a:spcAft>
                <a:spcPts val="0"/>
              </a:spcAft>
            </a:pPr>
            <a:r>
              <a:rPr lang="en-US" altLang="ja-JP" sz="1400" dirty="0">
                <a:solidFill>
                  <a:srgbClr val="7D7D7D"/>
                </a:solidFill>
                <a:latin typeface="Segoe UI" panose="020B0502040204020203" pitchFamily="34" charset="0"/>
                <a:ea typeface="ＭＳ 明朝" panose="02020609040205080304" pitchFamily="17" charset="-128"/>
                <a:cs typeface="Segoe UI" panose="020B0502040204020203" pitchFamily="34" charset="0"/>
              </a:rPr>
              <a:t>Speed</a:t>
            </a:r>
            <a:endParaRPr lang="ja-JP" altLang="ja-JP" sz="1000" dirty="0">
              <a:latin typeface="Segoe UI" panose="020B0502040204020203" pitchFamily="34" charset="0"/>
              <a:ea typeface="ＭＳ 明朝" panose="02020609040205080304" pitchFamily="17" charset="-128"/>
              <a:cs typeface="Segoe UI" panose="020B0502040204020203" pitchFamily="34" charset="0"/>
            </a:endParaRPr>
          </a:p>
        </p:txBody>
      </p:sp>
      <p:sp>
        <p:nvSpPr>
          <p:cNvPr id="25" name="テキスト ボックス 24"/>
          <p:cNvSpPr txBox="1"/>
          <p:nvPr/>
        </p:nvSpPr>
        <p:spPr>
          <a:xfrm>
            <a:off x="788990" y="1249015"/>
            <a:ext cx="963854"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Execution</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30" name="角丸四角形 29"/>
          <p:cNvSpPr/>
          <p:nvPr/>
        </p:nvSpPr>
        <p:spPr>
          <a:xfrm>
            <a:off x="2136249" y="4219056"/>
            <a:ext cx="1398567" cy="805444"/>
          </a:xfrm>
          <a:prstGeom prst="round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latin typeface="Segoe UI" panose="020B0502040204020203" pitchFamily="34" charset="0"/>
                <a:cs typeface="Segoe UI" panose="020B0502040204020203" pitchFamily="34" charset="0"/>
              </a:rPr>
              <a:t>Slow and rough</a:t>
            </a:r>
            <a:endParaRPr kumimoji="1" lang="ja-JP" altLang="en-US" sz="1200" dirty="0">
              <a:latin typeface="Segoe UI" panose="020B0502040204020203" pitchFamily="34" charset="0"/>
              <a:cs typeface="Segoe UI" panose="020B0502040204020203" pitchFamily="34" charset="0"/>
            </a:endParaRPr>
          </a:p>
        </p:txBody>
      </p:sp>
      <p:sp>
        <p:nvSpPr>
          <p:cNvPr id="21" name="角丸四角形 20"/>
          <p:cNvSpPr/>
          <p:nvPr/>
        </p:nvSpPr>
        <p:spPr>
          <a:xfrm>
            <a:off x="2136249" y="2120889"/>
            <a:ext cx="1398567" cy="805444"/>
          </a:xfrm>
          <a:prstGeom prst="round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100" dirty="0">
                <a:latin typeface="Segoe UI" panose="020B0502040204020203" pitchFamily="34" charset="0"/>
                <a:cs typeface="Segoe UI" panose="020B0502040204020203" pitchFamily="34" charset="0"/>
              </a:rPr>
              <a:t>Polished but slow</a:t>
            </a:r>
            <a:endParaRPr kumimoji="1" lang="ja-JP" altLang="en-US" sz="1100" dirty="0">
              <a:latin typeface="Segoe UI" panose="020B0502040204020203" pitchFamily="34" charset="0"/>
              <a:cs typeface="Segoe UI" panose="020B0502040204020203" pitchFamily="34" charset="0"/>
            </a:endParaRPr>
          </a:p>
        </p:txBody>
      </p:sp>
      <p:sp>
        <p:nvSpPr>
          <p:cNvPr id="26" name="角丸四角形 25"/>
          <p:cNvSpPr/>
          <p:nvPr/>
        </p:nvSpPr>
        <p:spPr>
          <a:xfrm>
            <a:off x="5448617" y="4219056"/>
            <a:ext cx="1398567" cy="805444"/>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100" dirty="0">
                <a:latin typeface="Segoe UI" panose="020B0502040204020203" pitchFamily="34" charset="0"/>
                <a:cs typeface="Segoe UI" panose="020B0502040204020203" pitchFamily="34" charset="0"/>
              </a:rPr>
              <a:t>Quick but rough</a:t>
            </a:r>
            <a:endParaRPr kumimoji="1" lang="ja-JP" altLang="en-US" sz="1100" dirty="0">
              <a:latin typeface="Segoe UI" panose="020B0502040204020203" pitchFamily="34" charset="0"/>
              <a:cs typeface="Segoe UI" panose="020B0502040204020203" pitchFamily="34" charset="0"/>
            </a:endParaRPr>
          </a:p>
        </p:txBody>
      </p:sp>
      <p:sp>
        <p:nvSpPr>
          <p:cNvPr id="22" name="角丸四角形 21"/>
          <p:cNvSpPr/>
          <p:nvPr/>
        </p:nvSpPr>
        <p:spPr>
          <a:xfrm>
            <a:off x="5448615" y="2120889"/>
            <a:ext cx="1398567" cy="80544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latin typeface="Segoe UI" panose="020B0502040204020203" pitchFamily="34" charset="0"/>
                <a:cs typeface="Segoe UI" panose="020B0502040204020203" pitchFamily="34" charset="0"/>
              </a:rPr>
              <a:t>Quick and polished</a:t>
            </a:r>
            <a:endParaRPr kumimoji="1" lang="ja-JP" alt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64989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a:xfrm>
            <a:off x="592089" y="624968"/>
            <a:ext cx="7004246" cy="355756"/>
          </a:xfrm>
        </p:spPr>
        <p:txBody>
          <a:bodyPr/>
          <a:lstStyle/>
          <a:p>
            <a:r>
              <a:rPr lang="en-US" altLang="ja-JP" dirty="0">
                <a:latin typeface="Segoe UI" panose="020B0502040204020203" pitchFamily="34" charset="0"/>
                <a:cs typeface="Segoe UI" panose="020B0502040204020203" pitchFamily="34" charset="0"/>
              </a:rPr>
              <a:t>Quick but rough vs. polished but slow</a:t>
            </a:r>
            <a:endParaRPr kumimoji="1" lang="ja-JP" altLang="en-US" dirty="0">
              <a:latin typeface="Segoe UI" panose="020B0502040204020203" pitchFamily="34" charset="0"/>
              <a:cs typeface="Segoe UI" panose="020B0502040204020203" pitchFamily="34" charset="0"/>
            </a:endParaRPr>
          </a:p>
        </p:txBody>
      </p:sp>
      <p:cxnSp>
        <p:nvCxnSpPr>
          <p:cNvPr id="8" name="直線矢印コネクタ 7"/>
          <p:cNvCxnSpPr/>
          <p:nvPr/>
        </p:nvCxnSpPr>
        <p:spPr>
          <a:xfrm flipV="1">
            <a:off x="1259632" y="1556792"/>
            <a:ext cx="0" cy="44644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115616" y="5877272"/>
            <a:ext cx="655272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1259632" y="3573016"/>
            <a:ext cx="6336704"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4572000" y="1556792"/>
            <a:ext cx="0" cy="432048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239016" y="2338945"/>
            <a:ext cx="1052276"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Polished</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9" name="テキスト ボックス 18"/>
          <p:cNvSpPr txBox="1"/>
          <p:nvPr/>
        </p:nvSpPr>
        <p:spPr>
          <a:xfrm>
            <a:off x="366070" y="4437112"/>
            <a:ext cx="861903"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Rough</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0" name="テキスト ボックス 19"/>
          <p:cNvSpPr txBox="1"/>
          <p:nvPr/>
        </p:nvSpPr>
        <p:spPr>
          <a:xfrm>
            <a:off x="5940152" y="6021288"/>
            <a:ext cx="777777"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Quick</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23" name="テキスト ボックス 22"/>
          <p:cNvSpPr txBox="1"/>
          <p:nvPr/>
        </p:nvSpPr>
        <p:spPr>
          <a:xfrm>
            <a:off x="2627784" y="6021288"/>
            <a:ext cx="673582" cy="369332"/>
          </a:xfrm>
          <a:prstGeom prst="rect">
            <a:avLst/>
          </a:prstGeom>
          <a:noFill/>
        </p:spPr>
        <p:txBody>
          <a:bodyPr wrap="none" rtlCol="0">
            <a:spAutoFit/>
          </a:bodyPr>
          <a:lstStyle/>
          <a:p>
            <a:r>
              <a:rPr lang="en-US" altLang="ja-JP" dirty="0">
                <a:solidFill>
                  <a:schemeClr val="bg2"/>
                </a:solidFill>
                <a:latin typeface="Segoe UI" panose="020B0502040204020203" pitchFamily="34" charset="0"/>
                <a:cs typeface="Segoe UI" panose="020B0502040204020203" pitchFamily="34" charset="0"/>
              </a:rPr>
              <a:t>Slow</a:t>
            </a:r>
            <a:endParaRPr kumimoji="1" lang="ja-JP" altLang="en-US" dirty="0">
              <a:solidFill>
                <a:schemeClr val="bg2"/>
              </a:solidFill>
              <a:latin typeface="Segoe UI" panose="020B0502040204020203" pitchFamily="34" charset="0"/>
              <a:cs typeface="Segoe UI" panose="020B0502040204020203" pitchFamily="34" charset="0"/>
            </a:endParaRPr>
          </a:p>
        </p:txBody>
      </p:sp>
      <p:sp>
        <p:nvSpPr>
          <p:cNvPr id="18" name="テキスト ボックス 17"/>
          <p:cNvSpPr txBox="1"/>
          <p:nvPr/>
        </p:nvSpPr>
        <p:spPr>
          <a:xfrm>
            <a:off x="7668344" y="5723383"/>
            <a:ext cx="689612"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Speed</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25" name="テキスト ボックス 24"/>
          <p:cNvSpPr txBox="1"/>
          <p:nvPr/>
        </p:nvSpPr>
        <p:spPr>
          <a:xfrm>
            <a:off x="788990" y="1249015"/>
            <a:ext cx="963854" cy="307777"/>
          </a:xfrm>
          <a:prstGeom prst="rect">
            <a:avLst/>
          </a:prstGeom>
          <a:noFill/>
        </p:spPr>
        <p:txBody>
          <a:bodyPr wrap="none" rtlCol="0">
            <a:spAutoFit/>
          </a:bodyPr>
          <a:lstStyle/>
          <a:p>
            <a:r>
              <a:rPr lang="en-US" altLang="ja-JP" sz="1400" dirty="0">
                <a:solidFill>
                  <a:schemeClr val="bg2"/>
                </a:solidFill>
                <a:latin typeface="Segoe UI" panose="020B0502040204020203" pitchFamily="34" charset="0"/>
                <a:cs typeface="Segoe UI" panose="020B0502040204020203" pitchFamily="34" charset="0"/>
              </a:rPr>
              <a:t>Execution</a:t>
            </a:r>
            <a:endParaRPr kumimoji="1" lang="ja-JP" altLang="en-US" sz="1400" dirty="0">
              <a:solidFill>
                <a:schemeClr val="bg2"/>
              </a:solidFill>
              <a:latin typeface="Segoe UI" panose="020B0502040204020203" pitchFamily="34" charset="0"/>
              <a:cs typeface="Segoe UI" panose="020B0502040204020203" pitchFamily="34" charset="0"/>
            </a:endParaRPr>
          </a:p>
        </p:txBody>
      </p:sp>
      <p:sp>
        <p:nvSpPr>
          <p:cNvPr id="24" name="円/楕円 23"/>
          <p:cNvSpPr/>
          <p:nvPr/>
        </p:nvSpPr>
        <p:spPr>
          <a:xfrm>
            <a:off x="6300192" y="4437112"/>
            <a:ext cx="1296144" cy="129614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Lean</a:t>
            </a:r>
            <a:endParaRPr kumimoji="1" lang="ja-JP" altLang="en-US" b="1" dirty="0">
              <a:latin typeface="Segoe UI" panose="020B0502040204020203" pitchFamily="34" charset="0"/>
              <a:cs typeface="Segoe UI" panose="020B0502040204020203" pitchFamily="34" charset="0"/>
            </a:endParaRPr>
          </a:p>
        </p:txBody>
      </p:sp>
      <p:sp>
        <p:nvSpPr>
          <p:cNvPr id="27" name="円/楕円 26"/>
          <p:cNvSpPr/>
          <p:nvPr/>
        </p:nvSpPr>
        <p:spPr>
          <a:xfrm>
            <a:off x="4572000" y="2564904"/>
            <a:ext cx="2016224" cy="201622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Scrum</a:t>
            </a:r>
            <a:endParaRPr kumimoji="1" lang="ja-JP" altLang="en-US" b="1" dirty="0">
              <a:latin typeface="Segoe UI" panose="020B0502040204020203" pitchFamily="34" charset="0"/>
              <a:cs typeface="Segoe UI" panose="020B0502040204020203" pitchFamily="34" charset="0"/>
            </a:endParaRPr>
          </a:p>
        </p:txBody>
      </p:sp>
      <p:sp>
        <p:nvSpPr>
          <p:cNvPr id="28" name="円/楕円 27"/>
          <p:cNvSpPr/>
          <p:nvPr/>
        </p:nvSpPr>
        <p:spPr>
          <a:xfrm>
            <a:off x="1322950" y="1569959"/>
            <a:ext cx="1296144" cy="129614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Water</a:t>
            </a:r>
          </a:p>
          <a:p>
            <a:pPr algn="ctr"/>
            <a:r>
              <a:rPr lang="en-US" altLang="ja-JP" b="1" dirty="0">
                <a:latin typeface="Segoe UI" panose="020B0502040204020203" pitchFamily="34" charset="0"/>
                <a:cs typeface="Segoe UI" panose="020B0502040204020203" pitchFamily="34" charset="0"/>
              </a:rPr>
              <a:t>Fall</a:t>
            </a:r>
            <a:endParaRPr kumimoji="1" lang="ja-JP" altLang="en-US" b="1" dirty="0">
              <a:latin typeface="Segoe UI" panose="020B0502040204020203" pitchFamily="34" charset="0"/>
              <a:cs typeface="Segoe UI" panose="020B0502040204020203" pitchFamily="34" charset="0"/>
            </a:endParaRPr>
          </a:p>
        </p:txBody>
      </p:sp>
      <p:sp>
        <p:nvSpPr>
          <p:cNvPr id="29" name="円/楕円 28"/>
          <p:cNvSpPr/>
          <p:nvPr/>
        </p:nvSpPr>
        <p:spPr>
          <a:xfrm>
            <a:off x="1403648" y="4449688"/>
            <a:ext cx="1296144" cy="129614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Segoe UI" panose="020B0502040204020203" pitchFamily="34" charset="0"/>
                <a:cs typeface="Segoe UI" panose="020B0502040204020203" pitchFamily="34" charset="0"/>
              </a:rPr>
              <a:t>Chaos</a:t>
            </a:r>
            <a:endParaRPr kumimoji="1" lang="ja-JP" altLang="en-US"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8747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89"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7"/>
            <a:ext cx="7796335" cy="390671"/>
          </a:xfrm>
        </p:spPr>
        <p:txBody>
          <a:bodyPr/>
          <a:lstStyle/>
          <a:p>
            <a:r>
              <a:rPr lang="en-US" altLang="ja-JP" dirty="0">
                <a:latin typeface="Segoe UI" panose="020B0502040204020203" pitchFamily="34" charset="0"/>
                <a:cs typeface="Segoe UI" panose="020B0502040204020203" pitchFamily="34" charset="0"/>
              </a:rPr>
              <a:t>Manifesto for Agile Software Development</a:t>
            </a:r>
            <a:endParaRPr lang="ja-JP" altLang="en-US" dirty="0">
              <a:latin typeface="Segoe UI" panose="020B0502040204020203" pitchFamily="34" charset="0"/>
              <a:cs typeface="Segoe UI" panose="020B0502040204020203" pitchFamily="34" charset="0"/>
            </a:endParaRPr>
          </a:p>
        </p:txBody>
      </p:sp>
      <p:sp>
        <p:nvSpPr>
          <p:cNvPr id="3" name="正方形/長方形 2"/>
          <p:cNvSpPr/>
          <p:nvPr/>
        </p:nvSpPr>
        <p:spPr>
          <a:xfrm>
            <a:off x="1475656" y="6495147"/>
            <a:ext cx="6265911" cy="246221"/>
          </a:xfrm>
          <a:prstGeom prst="rect">
            <a:avLst/>
          </a:prstGeom>
        </p:spPr>
        <p:txBody>
          <a:bodyPr wrap="square">
            <a:spAutoFit/>
          </a:bodyPr>
          <a:lstStyle/>
          <a:p>
            <a:pPr algn="ctr"/>
            <a:r>
              <a:rPr lang="en-US" altLang="ja-JP" sz="1000" dirty="0">
                <a:solidFill>
                  <a:schemeClr val="accent5"/>
                </a:solidFill>
                <a:latin typeface="Segoe UI" panose="020B0502040204020203" pitchFamily="34" charset="0"/>
                <a:ea typeface="+mj-ea"/>
                <a:cs typeface="Segoe UI" panose="020B0502040204020203" pitchFamily="34" charset="0"/>
              </a:rPr>
              <a:t>http://agilemanifesto.org</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sp>
        <p:nvSpPr>
          <p:cNvPr id="4" name="正方形/長方形 3"/>
          <p:cNvSpPr/>
          <p:nvPr/>
        </p:nvSpPr>
        <p:spPr>
          <a:xfrm>
            <a:off x="1332246" y="1484784"/>
            <a:ext cx="6805481" cy="3416320"/>
          </a:xfrm>
          <a:prstGeom prst="rect">
            <a:avLst/>
          </a:prstGeom>
        </p:spPr>
        <p:txBody>
          <a:bodyPr wrap="square">
            <a:spAutoFit/>
          </a:bodyPr>
          <a:lstStyle/>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We are uncovering better ways of developing</a:t>
            </a:r>
          </a:p>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software by doing it and helping others do it.</a:t>
            </a:r>
          </a:p>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Through this work we have come to value:</a:t>
            </a:r>
          </a:p>
          <a:p>
            <a:pPr algn="ctr"/>
            <a:endParaRPr lang="ja-JP" altLang="en-US" dirty="0">
              <a:solidFill>
                <a:schemeClr val="accent5"/>
              </a:solidFill>
              <a:latin typeface="Segoe UI" panose="020B0502040204020203" pitchFamily="34" charset="0"/>
              <a:cs typeface="Segoe UI" panose="020B0502040204020203" pitchFamily="34" charset="0"/>
            </a:endParaRPr>
          </a:p>
          <a:p>
            <a:pPr algn="ctr"/>
            <a:r>
              <a:rPr lang="en-US" altLang="ja-JP" b="1" dirty="0">
                <a:solidFill>
                  <a:srgbClr val="D74C77"/>
                </a:solidFill>
                <a:latin typeface="Segoe UI" panose="020B0502040204020203" pitchFamily="34" charset="0"/>
                <a:cs typeface="Segoe UI" panose="020B0502040204020203" pitchFamily="34" charset="0"/>
              </a:rPr>
              <a:t>Individuals and interactions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over </a:t>
            </a:r>
            <a:r>
              <a:rPr lang="en-US" altLang="ja-JP" b="1" dirty="0">
                <a:solidFill>
                  <a:srgbClr val="14A79D"/>
                </a:solidFill>
                <a:latin typeface="Segoe UI" panose="020B0502040204020203" pitchFamily="34" charset="0"/>
                <a:cs typeface="Segoe UI" panose="020B0502040204020203" pitchFamily="34" charset="0"/>
              </a:rPr>
              <a:t>processes and tools</a:t>
            </a:r>
          </a:p>
          <a:p>
            <a:pPr algn="ctr"/>
            <a:r>
              <a:rPr lang="en-US" altLang="ja-JP" b="1" dirty="0">
                <a:solidFill>
                  <a:srgbClr val="D74C77"/>
                </a:solidFill>
                <a:latin typeface="Segoe UI" panose="020B0502040204020203" pitchFamily="34" charset="0"/>
                <a:cs typeface="Segoe UI" panose="020B0502040204020203" pitchFamily="34" charset="0"/>
              </a:rPr>
              <a:t>Working software</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 over </a:t>
            </a:r>
            <a:r>
              <a:rPr lang="en-US" altLang="ja-JP" b="1" dirty="0">
                <a:solidFill>
                  <a:srgbClr val="14A79D"/>
                </a:solidFill>
                <a:latin typeface="Segoe UI" panose="020B0502040204020203" pitchFamily="34" charset="0"/>
                <a:cs typeface="Segoe UI" panose="020B0502040204020203" pitchFamily="34" charset="0"/>
              </a:rPr>
              <a:t>comprehensive documentation</a:t>
            </a:r>
          </a:p>
          <a:p>
            <a:pPr algn="ctr"/>
            <a:r>
              <a:rPr lang="en-US" altLang="ja-JP" b="1" dirty="0">
                <a:solidFill>
                  <a:srgbClr val="D74C77"/>
                </a:solidFill>
                <a:latin typeface="Segoe UI" panose="020B0502040204020203" pitchFamily="34" charset="0"/>
                <a:cs typeface="Segoe UI" panose="020B0502040204020203" pitchFamily="34" charset="0"/>
              </a:rPr>
              <a:t>Customer collaboration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over </a:t>
            </a:r>
            <a:r>
              <a:rPr lang="en-US" altLang="ja-JP" b="1" dirty="0">
                <a:solidFill>
                  <a:srgbClr val="14A79D"/>
                </a:solidFill>
                <a:latin typeface="Segoe UI" panose="020B0502040204020203" pitchFamily="34" charset="0"/>
                <a:cs typeface="Segoe UI" panose="020B0502040204020203" pitchFamily="34" charset="0"/>
              </a:rPr>
              <a:t>contract negotiation</a:t>
            </a:r>
          </a:p>
          <a:p>
            <a:pPr algn="ctr"/>
            <a:r>
              <a:rPr lang="en-US" altLang="ja-JP" b="1" dirty="0">
                <a:solidFill>
                  <a:srgbClr val="D74C77"/>
                </a:solidFill>
                <a:latin typeface="Segoe UI" panose="020B0502040204020203" pitchFamily="34" charset="0"/>
                <a:cs typeface="Segoe UI" panose="020B0502040204020203" pitchFamily="34" charset="0"/>
              </a:rPr>
              <a:t>Responding to change </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over </a:t>
            </a:r>
            <a:r>
              <a:rPr lang="en-US" altLang="ja-JP" b="1" dirty="0">
                <a:solidFill>
                  <a:srgbClr val="14A79D"/>
                </a:solidFill>
                <a:latin typeface="Segoe UI" panose="020B0502040204020203" pitchFamily="34" charset="0"/>
                <a:cs typeface="Segoe UI" panose="020B0502040204020203" pitchFamily="34" charset="0"/>
              </a:rPr>
              <a:t>following a plan</a:t>
            </a:r>
          </a:p>
          <a:p>
            <a:pPr algn="ctr"/>
            <a:br>
              <a:rPr lang="ja-JP" altLang="en-US" dirty="0">
                <a:solidFill>
                  <a:schemeClr val="tx1">
                    <a:lumMod val="75000"/>
                    <a:lumOff val="25000"/>
                  </a:schemeClr>
                </a:solidFill>
                <a:latin typeface="Segoe UI" panose="020B0502040204020203" pitchFamily="34" charset="0"/>
                <a:cs typeface="Segoe UI" panose="020B0502040204020203" pitchFamily="34" charset="0"/>
              </a:rPr>
            </a:br>
            <a:endParaRPr lang="ja-JP" altLang="en-US" dirty="0">
              <a:solidFill>
                <a:schemeClr val="tx1">
                  <a:lumMod val="75000"/>
                  <a:lumOff val="25000"/>
                </a:schemeClr>
              </a:solidFill>
              <a:latin typeface="Segoe UI" panose="020B0502040204020203" pitchFamily="34" charset="0"/>
              <a:cs typeface="Segoe UI" panose="020B0502040204020203" pitchFamily="34" charset="0"/>
            </a:endParaRPr>
          </a:p>
          <a:p>
            <a:pPr algn="ctr"/>
            <a:r>
              <a:rPr lang="en-US" altLang="ja-JP" dirty="0">
                <a:solidFill>
                  <a:schemeClr val="tx1">
                    <a:lumMod val="75000"/>
                    <a:lumOff val="25000"/>
                  </a:schemeClr>
                </a:solidFill>
                <a:latin typeface="Segoe UI" panose="020B0502040204020203" pitchFamily="34" charset="0"/>
                <a:cs typeface="Segoe UI" panose="020B0502040204020203" pitchFamily="34" charset="0"/>
              </a:rPr>
              <a:t>That is, </a:t>
            </a:r>
            <a:r>
              <a:rPr lang="en-US" altLang="ja-JP" b="1" dirty="0">
                <a:solidFill>
                  <a:srgbClr val="D74C77"/>
                </a:solidFill>
                <a:latin typeface="Segoe UI" panose="020B0502040204020203" pitchFamily="34" charset="0"/>
                <a:cs typeface="Segoe UI" panose="020B0502040204020203" pitchFamily="34" charset="0"/>
              </a:rPr>
              <a:t>while there is value in the items on the right</a:t>
            </a:r>
            <a:r>
              <a:rPr lang="en-US" altLang="ja-JP" b="1" dirty="0">
                <a:solidFill>
                  <a:schemeClr val="tx1">
                    <a:lumMod val="75000"/>
                    <a:lumOff val="25000"/>
                  </a:schemeClr>
                </a:solidFill>
                <a:latin typeface="Segoe UI" panose="020B0502040204020203" pitchFamily="34" charset="0"/>
                <a:cs typeface="Segoe UI" panose="020B0502040204020203" pitchFamily="34" charset="0"/>
              </a:rPr>
              <a:t>, we value the items on the left more.</a:t>
            </a:r>
          </a:p>
        </p:txBody>
      </p:sp>
      <p:sp>
        <p:nvSpPr>
          <p:cNvPr id="7" name="正方形/長方形 6"/>
          <p:cNvSpPr/>
          <p:nvPr/>
        </p:nvSpPr>
        <p:spPr>
          <a:xfrm>
            <a:off x="1366775" y="6063679"/>
            <a:ext cx="6552728" cy="461665"/>
          </a:xfrm>
          <a:prstGeom prst="rect">
            <a:avLst/>
          </a:prstGeom>
        </p:spPr>
        <p:txBody>
          <a:bodyPr wrap="square">
            <a:spAutoFit/>
          </a:bodyPr>
          <a:lstStyle/>
          <a:p>
            <a:pPr algn="ctr"/>
            <a:r>
              <a:rPr lang="en-US" altLang="ja-JP" sz="800" dirty="0">
                <a:solidFill>
                  <a:schemeClr val="tx1">
                    <a:lumMod val="75000"/>
                    <a:lumOff val="25000"/>
                  </a:schemeClr>
                </a:solidFill>
                <a:latin typeface="Segoe UI" panose="020B0502040204020203" pitchFamily="34" charset="0"/>
                <a:cs typeface="Segoe UI" panose="020B0502040204020203" pitchFamily="34" charset="0"/>
              </a:rPr>
              <a:t>© 2001, the above authors</a:t>
            </a:r>
          </a:p>
          <a:p>
            <a:pPr algn="ctr"/>
            <a:r>
              <a:rPr lang="en-US" altLang="ja-JP" sz="800" dirty="0">
                <a:solidFill>
                  <a:schemeClr val="tx1">
                    <a:lumMod val="75000"/>
                    <a:lumOff val="25000"/>
                  </a:schemeClr>
                </a:solidFill>
                <a:latin typeface="Segoe UI" panose="020B0502040204020203" pitchFamily="34" charset="0"/>
                <a:cs typeface="Segoe UI" panose="020B0502040204020203" pitchFamily="34" charset="0"/>
              </a:rPr>
              <a:t>This declaration may be freely copied in any form,</a:t>
            </a:r>
          </a:p>
          <a:p>
            <a:pPr algn="ctr"/>
            <a:r>
              <a:rPr lang="en-US" altLang="ja-JP" sz="800" dirty="0">
                <a:solidFill>
                  <a:schemeClr val="tx1">
                    <a:lumMod val="75000"/>
                    <a:lumOff val="25000"/>
                  </a:schemeClr>
                </a:solidFill>
                <a:latin typeface="Segoe UI" panose="020B0502040204020203" pitchFamily="34" charset="0"/>
                <a:cs typeface="Segoe UI" panose="020B0502040204020203" pitchFamily="34" charset="0"/>
              </a:rPr>
              <a:t>but only in its entirety through this notice.</a:t>
            </a:r>
          </a:p>
        </p:txBody>
      </p:sp>
      <p:graphicFrame>
        <p:nvGraphicFramePr>
          <p:cNvPr id="8" name="表 7"/>
          <p:cNvGraphicFramePr>
            <a:graphicFrameLocks noGrp="1"/>
          </p:cNvGraphicFramePr>
          <p:nvPr>
            <p:extLst>
              <p:ext uri="{D42A27DB-BD31-4B8C-83A1-F6EECF244321}">
                <p14:modId xmlns:p14="http://schemas.microsoft.com/office/powerpoint/2010/main" val="1962103649"/>
              </p:ext>
            </p:extLst>
          </p:nvPr>
        </p:nvGraphicFramePr>
        <p:xfrm>
          <a:off x="2755493" y="5015448"/>
          <a:ext cx="3688715" cy="1158240"/>
        </p:xfrm>
        <a:graphic>
          <a:graphicData uri="http://schemas.openxmlformats.org/drawingml/2006/table">
            <a:tbl>
              <a:tblPr firstRow="1" bandRow="1">
                <a:effectLst/>
                <a:tableStyleId>{5C22544A-7EE6-4342-B048-85BDC9FD1C3A}</a:tableStyleId>
              </a:tblPr>
              <a:tblGrid>
                <a:gridCol w="1351280">
                  <a:extLst>
                    <a:ext uri="{9D8B030D-6E8A-4147-A177-3AD203B41FA5}">
                      <a16:colId xmlns:a16="http://schemas.microsoft.com/office/drawing/2014/main" val="20000"/>
                    </a:ext>
                  </a:extLst>
                </a:gridCol>
                <a:gridCol w="1148080">
                  <a:extLst>
                    <a:ext uri="{9D8B030D-6E8A-4147-A177-3AD203B41FA5}">
                      <a16:colId xmlns:a16="http://schemas.microsoft.com/office/drawing/2014/main" val="20001"/>
                    </a:ext>
                  </a:extLst>
                </a:gridCol>
                <a:gridCol w="1189355">
                  <a:extLst>
                    <a:ext uri="{9D8B030D-6E8A-4147-A177-3AD203B41FA5}">
                      <a16:colId xmlns:a16="http://schemas.microsoft.com/office/drawing/2014/main" val="20002"/>
                    </a:ext>
                  </a:extLst>
                </a:gridCol>
              </a:tblGrid>
              <a:tr h="139040">
                <a:tc>
                  <a:txBody>
                    <a:bodyPr/>
                    <a:lstStyle/>
                    <a:p>
                      <a:pPr algn="ctr"/>
                      <a:r>
                        <a:rPr kumimoji="1" lang="en-US" altLang="ja-JP" sz="1000" b="0" dirty="0">
                          <a:solidFill>
                            <a:sysClr val="windowText" lastClr="000000"/>
                          </a:solidFill>
                          <a:latin typeface="+mn-ea"/>
                          <a:ea typeface="+mn-ea"/>
                        </a:rPr>
                        <a:t>Kent Beck</a:t>
                      </a:r>
                    </a:p>
                    <a:p>
                      <a:pPr algn="ctr"/>
                      <a:r>
                        <a:rPr kumimoji="1" lang="en-US" altLang="ja-JP" sz="1000" b="0" dirty="0">
                          <a:solidFill>
                            <a:sysClr val="windowText" lastClr="000000"/>
                          </a:solidFill>
                          <a:latin typeface="+mn-ea"/>
                          <a:ea typeface="+mn-ea"/>
                        </a:rPr>
                        <a:t>Mike Beedle</a:t>
                      </a:r>
                    </a:p>
                    <a:p>
                      <a:pPr algn="ctr"/>
                      <a:r>
                        <a:rPr kumimoji="1" lang="en-US" altLang="ja-JP" sz="1000" b="0" dirty="0">
                          <a:solidFill>
                            <a:sysClr val="windowText" lastClr="000000"/>
                          </a:solidFill>
                          <a:latin typeface="+mn-ea"/>
                          <a:ea typeface="+mn-ea"/>
                        </a:rPr>
                        <a:t>Arie van Bennekum</a:t>
                      </a:r>
                    </a:p>
                    <a:p>
                      <a:pPr algn="ctr"/>
                      <a:r>
                        <a:rPr kumimoji="1" lang="en-US" altLang="ja-JP" sz="1000" b="0" dirty="0">
                          <a:solidFill>
                            <a:sysClr val="windowText" lastClr="000000"/>
                          </a:solidFill>
                          <a:latin typeface="+mn-ea"/>
                          <a:ea typeface="+mn-ea"/>
                        </a:rPr>
                        <a:t>Alistair Cockburn</a:t>
                      </a:r>
                    </a:p>
                    <a:p>
                      <a:pPr algn="ctr"/>
                      <a:r>
                        <a:rPr kumimoji="1" lang="en-US" altLang="ja-JP" sz="1000" b="0" dirty="0">
                          <a:solidFill>
                            <a:sysClr val="windowText" lastClr="000000"/>
                          </a:solidFill>
                          <a:latin typeface="+mn-ea"/>
                          <a:ea typeface="+mn-ea"/>
                        </a:rPr>
                        <a:t>Ward Cunningham</a:t>
                      </a:r>
                    </a:p>
                    <a:p>
                      <a:pPr algn="ctr"/>
                      <a:r>
                        <a:rPr kumimoji="1" lang="en-US" altLang="ja-JP" sz="1000" b="0" dirty="0">
                          <a:solidFill>
                            <a:sysClr val="windowText" lastClr="000000"/>
                          </a:solidFill>
                          <a:latin typeface="+mn-ea"/>
                          <a:ea typeface="+mn-ea"/>
                        </a:rPr>
                        <a:t>Martin Fowler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a:solidFill>
                            <a:sysClr val="windowText" lastClr="000000"/>
                          </a:solidFill>
                          <a:latin typeface="+mn-ea"/>
                          <a:ea typeface="+mn-ea"/>
                        </a:rPr>
                        <a:t>James Grenning</a:t>
                      </a:r>
                    </a:p>
                    <a:p>
                      <a:pPr algn="ctr"/>
                      <a:r>
                        <a:rPr kumimoji="1" lang="en-US" altLang="ja-JP" sz="1000" b="0" dirty="0">
                          <a:solidFill>
                            <a:sysClr val="windowText" lastClr="000000"/>
                          </a:solidFill>
                          <a:latin typeface="+mn-ea"/>
                          <a:ea typeface="+mn-ea"/>
                        </a:rPr>
                        <a:t>Jim Highsmith</a:t>
                      </a:r>
                    </a:p>
                    <a:p>
                      <a:pPr algn="ctr"/>
                      <a:r>
                        <a:rPr kumimoji="1" lang="en-US" altLang="ja-JP" sz="1000" b="0" dirty="0">
                          <a:solidFill>
                            <a:sysClr val="windowText" lastClr="000000"/>
                          </a:solidFill>
                          <a:latin typeface="+mn-ea"/>
                          <a:ea typeface="+mn-ea"/>
                        </a:rPr>
                        <a:t>Andrew Hunt</a:t>
                      </a:r>
                    </a:p>
                    <a:p>
                      <a:pPr algn="ctr"/>
                      <a:r>
                        <a:rPr kumimoji="1" lang="en-US" altLang="ja-JP" sz="1000" b="0" dirty="0">
                          <a:solidFill>
                            <a:sysClr val="windowText" lastClr="000000"/>
                          </a:solidFill>
                          <a:latin typeface="+mn-ea"/>
                          <a:ea typeface="+mn-ea"/>
                        </a:rPr>
                        <a:t>Ron Jeffries</a:t>
                      </a:r>
                    </a:p>
                    <a:p>
                      <a:pPr algn="ctr"/>
                      <a:r>
                        <a:rPr kumimoji="1" lang="en-US" altLang="ja-JP" sz="1000" b="0" dirty="0">
                          <a:solidFill>
                            <a:sysClr val="windowText" lastClr="000000"/>
                          </a:solidFill>
                          <a:latin typeface="+mn-ea"/>
                          <a:ea typeface="+mn-ea"/>
                        </a:rPr>
                        <a:t>Jon Kern</a:t>
                      </a:r>
                    </a:p>
                    <a:p>
                      <a:pPr algn="ctr"/>
                      <a:r>
                        <a:rPr kumimoji="1" lang="en-US" altLang="ja-JP" sz="1000" b="0" dirty="0">
                          <a:solidFill>
                            <a:sysClr val="windowText" lastClr="000000"/>
                          </a:solidFill>
                          <a:latin typeface="+mn-ea"/>
                          <a:ea typeface="+mn-ea"/>
                        </a:rPr>
                        <a:t>Brian Marick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en-US" altLang="ja-JP" sz="1000" b="0" dirty="0">
                          <a:solidFill>
                            <a:sysClr val="windowText" lastClr="000000"/>
                          </a:solidFill>
                          <a:latin typeface="+mn-ea"/>
                          <a:ea typeface="+mn-ea"/>
                        </a:rPr>
                        <a:t>Robert C. Martin</a:t>
                      </a:r>
                    </a:p>
                    <a:p>
                      <a:pPr algn="ctr"/>
                      <a:r>
                        <a:rPr kumimoji="1" lang="en-US" altLang="ja-JP" sz="1000" b="0" dirty="0">
                          <a:solidFill>
                            <a:sysClr val="windowText" lastClr="000000"/>
                          </a:solidFill>
                          <a:latin typeface="+mn-ea"/>
                          <a:ea typeface="+mn-ea"/>
                        </a:rPr>
                        <a:t>Steve Mellor</a:t>
                      </a:r>
                    </a:p>
                    <a:p>
                      <a:pPr algn="ctr"/>
                      <a:r>
                        <a:rPr kumimoji="1" lang="en-US" altLang="ja-JP" sz="1000" b="0" dirty="0">
                          <a:solidFill>
                            <a:sysClr val="windowText" lastClr="000000"/>
                          </a:solidFill>
                          <a:latin typeface="+mn-ea"/>
                          <a:ea typeface="+mn-ea"/>
                        </a:rPr>
                        <a:t>Ken Schwaber</a:t>
                      </a:r>
                    </a:p>
                    <a:p>
                      <a:pPr algn="ctr"/>
                      <a:r>
                        <a:rPr kumimoji="1" lang="en-US" altLang="ja-JP" sz="1000" b="0" dirty="0">
                          <a:solidFill>
                            <a:sysClr val="windowText" lastClr="000000"/>
                          </a:solidFill>
                          <a:latin typeface="+mn-ea"/>
                          <a:ea typeface="+mn-ea"/>
                        </a:rPr>
                        <a:t>Jeff Sutherland</a:t>
                      </a:r>
                    </a:p>
                    <a:p>
                      <a:pPr algn="ctr"/>
                      <a:r>
                        <a:rPr kumimoji="1" lang="en-US" altLang="ja-JP" sz="1000" b="0" dirty="0">
                          <a:solidFill>
                            <a:sysClr val="windowText" lastClr="000000"/>
                          </a:solidFill>
                          <a:latin typeface="+mn-ea"/>
                          <a:ea typeface="+mn-ea"/>
                        </a:rPr>
                        <a:t>Dave Thomas</a:t>
                      </a:r>
                      <a:endParaRPr kumimoji="1" lang="ja-JP" altLang="en-US" sz="1000" b="0" dirty="0">
                        <a:solidFill>
                          <a:sysClr val="windowText" lastClr="000000"/>
                        </a:solidFill>
                        <a:latin typeface="+mn-ea"/>
                        <a:ea typeface="+mn-ea"/>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358675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244436"/>
            <a:ext cx="2098161" cy="48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プレースホルダー 1"/>
          <p:cNvSpPr>
            <a:spLocks noGrp="1"/>
          </p:cNvSpPr>
          <p:nvPr>
            <p:ph type="body" sz="quarter" idx="13"/>
          </p:nvPr>
        </p:nvSpPr>
        <p:spPr/>
        <p:txBody>
          <a:bodyPr/>
          <a:lstStyle/>
          <a:p>
            <a:r>
              <a:rPr lang="en-US" altLang="ja-JP" dirty="0">
                <a:latin typeface="Segoe UI" panose="020B0502040204020203" pitchFamily="34" charset="0"/>
                <a:cs typeface="Segoe UI" panose="020B0502040204020203" pitchFamily="34" charset="0"/>
              </a:rPr>
              <a:t>Scaling agile</a:t>
            </a:r>
            <a:endParaRPr kumimoji="1" lang="ja-JP" altLang="en-US" dirty="0">
              <a:latin typeface="Segoe UI" panose="020B0502040204020203" pitchFamily="34" charset="0"/>
              <a:cs typeface="Segoe UI" panose="020B0502040204020203" pitchFamily="34" charset="0"/>
            </a:endParaRPr>
          </a:p>
        </p:txBody>
      </p:sp>
      <p:sp>
        <p:nvSpPr>
          <p:cNvPr id="8" name="正方形/長方形 7"/>
          <p:cNvSpPr/>
          <p:nvPr/>
        </p:nvSpPr>
        <p:spPr>
          <a:xfrm>
            <a:off x="4283968" y="6093296"/>
            <a:ext cx="4392487" cy="461665"/>
          </a:xfrm>
          <a:prstGeom prst="rect">
            <a:avLst/>
          </a:prstGeom>
        </p:spPr>
        <p:txBody>
          <a:bodyPr wrap="square">
            <a:spAutoFit/>
          </a:bodyPr>
          <a:lstStyle/>
          <a:p>
            <a:pPr algn="r"/>
            <a:r>
              <a:rPr lang="en-US" altLang="ja-JP" sz="1200" dirty="0">
                <a:solidFill>
                  <a:schemeClr val="tx1">
                    <a:lumMod val="75000"/>
                    <a:lumOff val="25000"/>
                  </a:schemeClr>
                </a:solidFill>
                <a:latin typeface="Segoe UI" panose="020B0502040204020203" pitchFamily="34" charset="0"/>
                <a:ea typeface="+mj-ea"/>
                <a:cs typeface="Segoe UI" panose="020B0502040204020203" pitchFamily="34" charset="0"/>
              </a:rPr>
              <a:t>VersionOne 12th Annual State of Agile Report </a:t>
            </a:r>
          </a:p>
          <a:p>
            <a:pPr algn="r"/>
            <a:r>
              <a:rPr lang="en-US" altLang="ja-JP" sz="1200" dirty="0">
                <a:solidFill>
                  <a:schemeClr val="accent5"/>
                </a:solidFill>
                <a:latin typeface="Segoe UI" panose="020B0502040204020203" pitchFamily="34" charset="0"/>
                <a:cs typeface="Segoe UI" panose="020B0502040204020203" pitchFamily="34" charset="0"/>
              </a:rPr>
              <a:t>http://stateofagile.versionone.com/</a:t>
            </a:r>
            <a:endParaRPr lang="ja-JP" altLang="en-US" sz="1200" dirty="0">
              <a:solidFill>
                <a:schemeClr val="accent5"/>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334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agilemanifesto.org/backgrou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0" y="1231663"/>
            <a:ext cx="7058239" cy="529368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13"/>
          </p:nvPr>
        </p:nvSpPr>
        <p:spPr>
          <a:xfrm>
            <a:off x="592089" y="624968"/>
            <a:ext cx="7868343" cy="360040"/>
          </a:xfrm>
        </p:spPr>
        <p:txBody>
          <a:bodyPr/>
          <a:lstStyle/>
          <a:p>
            <a:r>
              <a:rPr lang="en-US" altLang="ja-JP" dirty="0">
                <a:latin typeface="Segoe UI" panose="020B0502040204020203" pitchFamily="34" charset="0"/>
                <a:cs typeface="Segoe UI" panose="020B0502040204020203" pitchFamily="34" charset="0"/>
              </a:rPr>
              <a:t>Principles behind the Agile Manifesto</a:t>
            </a:r>
            <a:endParaRPr lang="ja-JP" altLang="en-US" dirty="0">
              <a:latin typeface="Segoe UI" panose="020B0502040204020203" pitchFamily="34" charset="0"/>
              <a:cs typeface="Segoe UI" panose="020B0502040204020203" pitchFamily="34" charset="0"/>
            </a:endParaRPr>
          </a:p>
        </p:txBody>
      </p:sp>
      <p:sp>
        <p:nvSpPr>
          <p:cNvPr id="4" name="正方形/長方形 3"/>
          <p:cNvSpPr/>
          <p:nvPr/>
        </p:nvSpPr>
        <p:spPr>
          <a:xfrm>
            <a:off x="1079490" y="1231663"/>
            <a:ext cx="7058239" cy="5509200"/>
          </a:xfrm>
          <a:prstGeom prst="rect">
            <a:avLst/>
          </a:prstGeom>
        </p:spPr>
        <p:txBody>
          <a:bodyPr wrap="square">
            <a:spAutoFit/>
          </a:bodyPr>
          <a:lstStyle/>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We follow these principles:</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rgbClr val="D74C77"/>
                </a:solidFill>
                <a:latin typeface="Segoe UI" panose="020B0502040204020203" pitchFamily="34" charset="0"/>
                <a:ea typeface="+mj-ea"/>
                <a:cs typeface="Segoe UI" panose="020B0502040204020203" pitchFamily="34" charset="0"/>
              </a:rPr>
              <a:t>Our highest priority</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is to </a:t>
            </a:r>
            <a:r>
              <a:rPr lang="en-US" altLang="ja-JP" sz="1600" b="1" dirty="0">
                <a:solidFill>
                  <a:srgbClr val="D74C77"/>
                </a:solidFill>
                <a:latin typeface="Segoe UI" panose="020B0502040204020203" pitchFamily="34" charset="0"/>
                <a:ea typeface="+mj-ea"/>
                <a:cs typeface="Segoe UI" panose="020B0502040204020203" pitchFamily="34" charset="0"/>
              </a:rPr>
              <a:t>satisfy the customer</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through </a:t>
            </a:r>
            <a:r>
              <a:rPr lang="en-US" altLang="ja-JP" sz="1600" b="1" dirty="0">
                <a:solidFill>
                  <a:srgbClr val="D74C77"/>
                </a:solidFill>
                <a:latin typeface="Segoe UI" panose="020B0502040204020203" pitchFamily="34" charset="0"/>
                <a:ea typeface="+mj-ea"/>
                <a:cs typeface="Segoe UI" panose="020B0502040204020203" pitchFamily="34" charset="0"/>
              </a:rPr>
              <a:t>early and continuous delivery </a:t>
            </a:r>
            <a:r>
              <a:rPr lang="en-US" altLang="ja-JP" sz="1600" b="1" dirty="0">
                <a:latin typeface="Segoe UI" panose="020B0502040204020203" pitchFamily="34" charset="0"/>
                <a:ea typeface="+mj-ea"/>
                <a:cs typeface="Segoe UI" panose="020B0502040204020203" pitchFamily="34" charset="0"/>
              </a:rPr>
              <a:t>of</a:t>
            </a:r>
            <a:r>
              <a:rPr lang="en-US" altLang="ja-JP" sz="1600" b="1" dirty="0">
                <a:solidFill>
                  <a:srgbClr val="D74C77"/>
                </a:solidFill>
                <a:latin typeface="Segoe UI" panose="020B0502040204020203" pitchFamily="34" charset="0"/>
                <a:ea typeface="+mj-ea"/>
                <a:cs typeface="Segoe UI" panose="020B0502040204020203" pitchFamily="34" charset="0"/>
              </a:rPr>
              <a:t> valuable software.</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rgbClr val="D74C77"/>
                </a:solidFill>
                <a:latin typeface="Segoe UI" panose="020B0502040204020203" pitchFamily="34" charset="0"/>
                <a:ea typeface="+mj-ea"/>
                <a:cs typeface="Segoe UI" panose="020B0502040204020203" pitchFamily="34" charset="0"/>
              </a:rPr>
              <a:t>Welcome changing requirements</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 even late in development.</a:t>
            </a:r>
          </a:p>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Agile processes harness change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for the customer's competitive advantage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rgbClr val="D74C77"/>
                </a:solidFill>
                <a:latin typeface="Segoe UI" panose="020B0502040204020203" pitchFamily="34" charset="0"/>
                <a:ea typeface="+mj-ea"/>
                <a:cs typeface="Segoe UI" panose="020B0502040204020203" pitchFamily="34" charset="0"/>
              </a:rPr>
              <a:t>Deliver working software frequently</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 from a couple of weeks to a couple of months, </a:t>
            </a:r>
            <a:r>
              <a:rPr lang="en-US" altLang="ja-JP" sz="1600" b="1" dirty="0">
                <a:solidFill>
                  <a:srgbClr val="D74C77"/>
                </a:solidFill>
                <a:latin typeface="Segoe UI" panose="020B0502040204020203" pitchFamily="34" charset="0"/>
                <a:ea typeface="+mj-ea"/>
                <a:cs typeface="Segoe UI" panose="020B0502040204020203" pitchFamily="34" charset="0"/>
              </a:rPr>
              <a:t>with a preference to the shorter timescale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Business people and developers must work</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together daily throughout the project.</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Build projects around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motivated individuals</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r>
              <a:rPr lang="en-US" altLang="ja-JP" sz="1600" b="1" dirty="0">
                <a:solidFill>
                  <a:srgbClr val="D74C77"/>
                </a:solidFill>
                <a:latin typeface="Segoe UI" panose="020B0502040204020203" pitchFamily="34" charset="0"/>
                <a:ea typeface="+mj-ea"/>
                <a:cs typeface="Segoe UI" panose="020B0502040204020203" pitchFamily="34" charset="0"/>
              </a:rPr>
              <a:t>Give them the environment and support they need </a:t>
            </a:r>
          </a:p>
          <a:p>
            <a:pPr algn="ct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and </a:t>
            </a:r>
            <a:r>
              <a:rPr lang="en-US" altLang="ja-JP" sz="1600" b="1" dirty="0">
                <a:solidFill>
                  <a:srgbClr val="D74C77"/>
                </a:solidFill>
                <a:latin typeface="Segoe UI" panose="020B0502040204020203" pitchFamily="34" charset="0"/>
                <a:ea typeface="+mj-ea"/>
                <a:cs typeface="Segoe UI" panose="020B0502040204020203" pitchFamily="34" charset="0"/>
              </a:rPr>
              <a:t>trust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them to get the job done</a:t>
            </a: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The most efficient and effective method of conveying information to </a:t>
            </a:r>
          </a:p>
          <a:p>
            <a:pPr algn="ctr"/>
            <a:r>
              <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rPr>
              <a:t>and within a development team is </a:t>
            </a:r>
            <a:r>
              <a:rPr lang="en-US" altLang="ja-JP" sz="1600" b="1" dirty="0">
                <a:solidFill>
                  <a:schemeClr val="tx1">
                    <a:lumMod val="75000"/>
                    <a:lumOff val="25000"/>
                  </a:schemeClr>
                </a:solidFill>
                <a:latin typeface="Segoe UI" panose="020B0502040204020203" pitchFamily="34" charset="0"/>
                <a:ea typeface="+mj-ea"/>
                <a:cs typeface="Segoe UI" panose="020B0502040204020203" pitchFamily="34" charset="0"/>
              </a:rPr>
              <a:t>face-to-face conversation. </a:t>
            </a:r>
          </a:p>
          <a:p>
            <a:pPr algn="ctr"/>
            <a:endParaRPr lang="en-US" altLang="ja-JP" sz="1600" dirty="0">
              <a:solidFill>
                <a:schemeClr val="tx1">
                  <a:lumMod val="75000"/>
                  <a:lumOff val="25000"/>
                </a:schemeClr>
              </a:solidFill>
              <a:latin typeface="Segoe UI" panose="020B0502040204020203" pitchFamily="34" charset="0"/>
              <a:ea typeface="+mj-ea"/>
              <a:cs typeface="Segoe UI" panose="020B0502040204020203" pitchFamily="34" charset="0"/>
            </a:endParaRPr>
          </a:p>
          <a:p>
            <a:pPr algn="ctr"/>
            <a:endParaRPr lang="ja-JP" altLang="en-US" sz="1600" dirty="0">
              <a:solidFill>
                <a:schemeClr val="tx1">
                  <a:lumMod val="75000"/>
                  <a:lumOff val="25000"/>
                </a:schemeClr>
              </a:solidFill>
              <a:latin typeface="Segoe UI" panose="020B0502040204020203" pitchFamily="34" charset="0"/>
              <a:ea typeface="+mj-ea"/>
              <a:cs typeface="Segoe UI" panose="020B0502040204020203" pitchFamily="34" charset="0"/>
            </a:endParaRPr>
          </a:p>
        </p:txBody>
      </p:sp>
      <p:sp>
        <p:nvSpPr>
          <p:cNvPr id="7" name="正方形/長方形 6"/>
          <p:cNvSpPr/>
          <p:nvPr/>
        </p:nvSpPr>
        <p:spPr>
          <a:xfrm>
            <a:off x="1628056" y="6495147"/>
            <a:ext cx="6265911" cy="246221"/>
          </a:xfrm>
          <a:prstGeom prst="rect">
            <a:avLst/>
          </a:prstGeom>
        </p:spPr>
        <p:txBody>
          <a:bodyPr wrap="square">
            <a:spAutoFit/>
          </a:bodyPr>
          <a:lstStyle/>
          <a:p>
            <a:pPr algn="ctr"/>
            <a:r>
              <a:rPr lang="en-US" altLang="ja-JP" sz="1000" dirty="0">
                <a:solidFill>
                  <a:schemeClr val="accent5"/>
                </a:solidFill>
                <a:latin typeface="Segoe UI" panose="020B0502040204020203" pitchFamily="34" charset="0"/>
                <a:ea typeface="+mj-ea"/>
                <a:cs typeface="Segoe UI" panose="020B0502040204020203" pitchFamily="34" charset="0"/>
              </a:rPr>
              <a:t>http://agilemanifesto.org/principles.html</a:t>
            </a:r>
            <a:endParaRPr lang="ja-JP" altLang="en-US" sz="1000" dirty="0">
              <a:solidFill>
                <a:schemeClr val="accent5"/>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2390909047"/>
      </p:ext>
    </p:extLst>
  </p:cSld>
  <p:clrMapOvr>
    <a:masterClrMapping/>
  </p:clrMapOvr>
</p:sld>
</file>

<file path=ppt/theme/theme1.xml><?xml version="1.0" encoding="utf-8"?>
<a:theme xmlns:a="http://schemas.openxmlformats.org/drawingml/2006/main" name="表紙A">
  <a:themeElements>
    <a:clrScheme name="ユーザー定義 1">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12B3C7"/>
      </a:hlink>
      <a:folHlink>
        <a:srgbClr val="12B3C7"/>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表紙B">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本文">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中表紙">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ND_THANKYOU">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END_ご挨拶">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END_ロゴ">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1">
      <a:majorFont>
        <a:latin typeface="맑은 고딕"/>
        <a:ea typeface="Meiryo UI"/>
        <a:cs typeface=""/>
      </a:majorFont>
      <a:minorFont>
        <a:latin typeface="맑은 고딕"/>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7044</Words>
  <Application>Microsoft Office PowerPoint</Application>
  <PresentationFormat>画面に合わせる (4:3)</PresentationFormat>
  <Paragraphs>1189</Paragraphs>
  <Slides>80</Slides>
  <Notes>53</Notes>
  <HiddenSlides>0</HiddenSlides>
  <MMClips>0</MMClips>
  <ScaleCrop>false</ScaleCrop>
  <HeadingPairs>
    <vt:vector size="6" baseType="variant">
      <vt:variant>
        <vt:lpstr>使用されているフォント</vt:lpstr>
      </vt:variant>
      <vt:variant>
        <vt:i4>8</vt:i4>
      </vt:variant>
      <vt:variant>
        <vt:lpstr>テーマ</vt:lpstr>
      </vt:variant>
      <vt:variant>
        <vt:i4>7</vt:i4>
      </vt:variant>
      <vt:variant>
        <vt:lpstr>スライド タイトル</vt:lpstr>
      </vt:variant>
      <vt:variant>
        <vt:i4>80</vt:i4>
      </vt:variant>
    </vt:vector>
  </HeadingPairs>
  <TitlesOfParts>
    <vt:vector size="95" baseType="lpstr">
      <vt:lpstr>맑은 고딕</vt:lpstr>
      <vt:lpstr>Meiryo UI</vt:lpstr>
      <vt:lpstr>R Frutiger Roman</vt:lpstr>
      <vt:lpstr>游ゴシック Medium</vt:lpstr>
      <vt:lpstr>Arial</vt:lpstr>
      <vt:lpstr>Calibri</vt:lpstr>
      <vt:lpstr>Segoe UI</vt:lpstr>
      <vt:lpstr>Wingdings</vt:lpstr>
      <vt:lpstr>表紙A</vt:lpstr>
      <vt:lpstr>表紙B</vt:lpstr>
      <vt:lpstr>本文</vt:lpstr>
      <vt:lpstr>中表紙</vt:lpstr>
      <vt:lpstr>END_THANKYOU</vt:lpstr>
      <vt:lpstr>END_ご挨拶</vt:lpstr>
      <vt:lpstr>END_ロゴ</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2017-12-26T08:43:02Z</dcterms:created>
  <dcterms:modified xsi:type="dcterms:W3CDTF">2020-12-19T08:12:48Z</dcterms:modified>
</cp:coreProperties>
</file>