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1"/>
    <p:sldMasterId id="2147483658" r:id="rId2"/>
    <p:sldMasterId id="2147483650" r:id="rId3"/>
    <p:sldMasterId id="2147483660" r:id="rId4"/>
    <p:sldMasterId id="2147483652" r:id="rId5"/>
    <p:sldMasterId id="2147483654" r:id="rId6"/>
    <p:sldMasterId id="2147483656" r:id="rId7"/>
  </p:sldMasterIdLst>
  <p:notesMasterIdLst>
    <p:notesMasterId r:id="rId87"/>
  </p:notesMasterIdLst>
  <p:sldIdLst>
    <p:sldId id="265" r:id="rId8"/>
    <p:sldId id="386" r:id="rId9"/>
    <p:sldId id="375" r:id="rId10"/>
    <p:sldId id="387" r:id="rId11"/>
    <p:sldId id="304" r:id="rId12"/>
    <p:sldId id="276" r:id="rId13"/>
    <p:sldId id="280" r:id="rId14"/>
    <p:sldId id="296" r:id="rId15"/>
    <p:sldId id="318" r:id="rId16"/>
    <p:sldId id="295" r:id="rId17"/>
    <p:sldId id="282" r:id="rId18"/>
    <p:sldId id="292" r:id="rId19"/>
    <p:sldId id="336" r:id="rId20"/>
    <p:sldId id="268" r:id="rId21"/>
    <p:sldId id="302" r:id="rId22"/>
    <p:sldId id="266" r:id="rId23"/>
    <p:sldId id="347" r:id="rId24"/>
    <p:sldId id="388" r:id="rId25"/>
    <p:sldId id="289" r:id="rId26"/>
    <p:sldId id="305" r:id="rId27"/>
    <p:sldId id="306" r:id="rId28"/>
    <p:sldId id="309" r:id="rId29"/>
    <p:sldId id="278" r:id="rId30"/>
    <p:sldId id="359" r:id="rId31"/>
    <p:sldId id="372" r:id="rId32"/>
    <p:sldId id="360" r:id="rId33"/>
    <p:sldId id="361" r:id="rId34"/>
    <p:sldId id="362" r:id="rId35"/>
    <p:sldId id="363" r:id="rId36"/>
    <p:sldId id="364" r:id="rId37"/>
    <p:sldId id="365" r:id="rId38"/>
    <p:sldId id="366" r:id="rId39"/>
    <p:sldId id="308" r:id="rId40"/>
    <p:sldId id="373" r:id="rId41"/>
    <p:sldId id="354" r:id="rId42"/>
    <p:sldId id="381" r:id="rId43"/>
    <p:sldId id="369" r:id="rId44"/>
    <p:sldId id="355" r:id="rId45"/>
    <p:sldId id="370" r:id="rId46"/>
    <p:sldId id="356" r:id="rId47"/>
    <p:sldId id="368" r:id="rId48"/>
    <p:sldId id="357" r:id="rId49"/>
    <p:sldId id="349" r:id="rId50"/>
    <p:sldId id="374" r:id="rId51"/>
    <p:sldId id="371" r:id="rId52"/>
    <p:sldId id="325" r:id="rId53"/>
    <p:sldId id="329" r:id="rId54"/>
    <p:sldId id="358" r:id="rId55"/>
    <p:sldId id="330" r:id="rId56"/>
    <p:sldId id="331" r:id="rId57"/>
    <p:sldId id="314" r:id="rId58"/>
    <p:sldId id="311" r:id="rId59"/>
    <p:sldId id="378" r:id="rId60"/>
    <p:sldId id="379" r:id="rId61"/>
    <p:sldId id="312" r:id="rId62"/>
    <p:sldId id="313" r:id="rId63"/>
    <p:sldId id="335" r:id="rId64"/>
    <p:sldId id="380" r:id="rId65"/>
    <p:sldId id="389" r:id="rId66"/>
    <p:sldId id="376" r:id="rId67"/>
    <p:sldId id="377" r:id="rId68"/>
    <p:sldId id="390" r:id="rId69"/>
    <p:sldId id="393" r:id="rId70"/>
    <p:sldId id="281" r:id="rId71"/>
    <p:sldId id="342" r:id="rId72"/>
    <p:sldId id="391" r:id="rId73"/>
    <p:sldId id="395" r:id="rId74"/>
    <p:sldId id="392" r:id="rId75"/>
    <p:sldId id="382" r:id="rId76"/>
    <p:sldId id="343" r:id="rId77"/>
    <p:sldId id="344" r:id="rId78"/>
    <p:sldId id="297" r:id="rId79"/>
    <p:sldId id="299" r:id="rId80"/>
    <p:sldId id="300" r:id="rId81"/>
    <p:sldId id="301" r:id="rId82"/>
    <p:sldId id="320" r:id="rId83"/>
    <p:sldId id="345" r:id="rId84"/>
    <p:sldId id="346" r:id="rId85"/>
    <p:sldId id="394" r:id="rId86"/>
  </p:sldIdLst>
  <p:sldSz cx="9144000" cy="6858000" type="screen4x3"/>
  <p:notesSz cx="7104063" cy="102346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92">
          <p15:clr>
            <a:srgbClr val="A4A3A4"/>
          </p15:clr>
        </p15:guide>
        <p15:guide id="2" pos="2880">
          <p15:clr>
            <a:srgbClr val="A4A3A4"/>
          </p15:clr>
        </p15:guide>
        <p15:guide id="3" orient="horz" pos="2160">
          <p15:clr>
            <a:srgbClr val="A4A3A4"/>
          </p15:clr>
        </p15:guide>
        <p15:guide id="4" pos="3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5FF"/>
    <a:srgbClr val="FFFF00"/>
    <a:srgbClr val="FFFF99"/>
    <a:srgbClr val="FFFF66"/>
    <a:srgbClr val="9CCC65"/>
    <a:srgbClr val="66BB6A"/>
    <a:srgbClr val="4CAF50"/>
    <a:srgbClr val="7E57C2"/>
    <a:srgbClr val="00B8D4"/>
    <a:srgbClr val="18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43" autoAdjust="0"/>
    <p:restoredTop sz="77176" autoAdjust="0"/>
  </p:normalViewPr>
  <p:slideViewPr>
    <p:cSldViewPr snapToObjects="1">
      <p:cViewPr>
        <p:scale>
          <a:sx n="96" d="100"/>
          <a:sy n="96" d="100"/>
        </p:scale>
        <p:origin x="-2064" y="198"/>
      </p:cViewPr>
      <p:guideLst>
        <p:guide orient="horz" pos="4292"/>
        <p:guide orient="horz" pos="2160"/>
        <p:guide pos="2880"/>
        <p:guide pos="3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Objects="1">
      <p:cViewPr varScale="1">
        <p:scale>
          <a:sx n="78" d="100"/>
          <a:sy n="78" d="100"/>
        </p:scale>
        <p:origin x="-3954" y="-96"/>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slide" Target="slides/slide77.xml"/><Relationship Id="rId89"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theme" Target="theme/theme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理想</c:v>
                </c:pt>
              </c:strCache>
            </c:strRef>
          </c:tx>
          <c:spPr>
            <a:ln>
              <a:solidFill>
                <a:schemeClr val="tx2"/>
              </a:solidFill>
            </a:ln>
          </c:spPr>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Sheet1!$B$2:$B$12</c:f>
              <c:numCache>
                <c:formatCode>General</c:formatCode>
                <c:ptCount val="11"/>
                <c:pt idx="0">
                  <c:v>100</c:v>
                </c:pt>
                <c:pt idx="1">
                  <c:v>90</c:v>
                </c:pt>
                <c:pt idx="2">
                  <c:v>80</c:v>
                </c:pt>
                <c:pt idx="3">
                  <c:v>70</c:v>
                </c:pt>
                <c:pt idx="4">
                  <c:v>60</c:v>
                </c:pt>
                <c:pt idx="5">
                  <c:v>50</c:v>
                </c:pt>
                <c:pt idx="6">
                  <c:v>40</c:v>
                </c:pt>
                <c:pt idx="7">
                  <c:v>30</c:v>
                </c:pt>
                <c:pt idx="8">
                  <c:v>20</c:v>
                </c:pt>
                <c:pt idx="9">
                  <c:v>10</c:v>
                </c:pt>
                <c:pt idx="10">
                  <c:v>0</c:v>
                </c:pt>
              </c:numCache>
            </c:numRef>
          </c:val>
          <c:smooth val="0"/>
        </c:ser>
        <c:ser>
          <c:idx val="1"/>
          <c:order val="1"/>
          <c:tx>
            <c:strRef>
              <c:f>Sheet1!$C$1</c:f>
              <c:strCache>
                <c:ptCount val="1"/>
                <c:pt idx="0">
                  <c:v>実際</c:v>
                </c:pt>
              </c:strCache>
            </c:strRef>
          </c:tx>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Sheet1!$C$2:$C$12</c:f>
              <c:numCache>
                <c:formatCode>General</c:formatCode>
                <c:ptCount val="11"/>
                <c:pt idx="0">
                  <c:v>100</c:v>
                </c:pt>
                <c:pt idx="1">
                  <c:v>95</c:v>
                </c:pt>
                <c:pt idx="2">
                  <c:v>75</c:v>
                </c:pt>
                <c:pt idx="3">
                  <c:v>70</c:v>
                </c:pt>
                <c:pt idx="4">
                  <c:v>63</c:v>
                </c:pt>
                <c:pt idx="5">
                  <c:v>56</c:v>
                </c:pt>
                <c:pt idx="6">
                  <c:v>38</c:v>
                </c:pt>
                <c:pt idx="7">
                  <c:v>45</c:v>
                </c:pt>
                <c:pt idx="8">
                  <c:v>35</c:v>
                </c:pt>
                <c:pt idx="9">
                  <c:v>20</c:v>
                </c:pt>
                <c:pt idx="10">
                  <c:v>0</c:v>
                </c:pt>
              </c:numCache>
            </c:numRef>
          </c:val>
          <c:smooth val="0"/>
        </c:ser>
        <c:dLbls>
          <c:showLegendKey val="0"/>
          <c:showVal val="0"/>
          <c:showCatName val="0"/>
          <c:showSerName val="0"/>
          <c:showPercent val="0"/>
          <c:showBubbleSize val="0"/>
        </c:dLbls>
        <c:marker val="1"/>
        <c:smooth val="0"/>
        <c:axId val="191049088"/>
        <c:axId val="191054976"/>
      </c:lineChart>
      <c:catAx>
        <c:axId val="191049088"/>
        <c:scaling>
          <c:orientation val="minMax"/>
        </c:scaling>
        <c:delete val="0"/>
        <c:axPos val="b"/>
        <c:majorTickMark val="out"/>
        <c:minorTickMark val="none"/>
        <c:tickLblPos val="nextTo"/>
        <c:txPr>
          <a:bodyPr/>
          <a:lstStyle/>
          <a:p>
            <a:pPr>
              <a:defRPr sz="1050">
                <a:solidFill>
                  <a:schemeClr val="tx1">
                    <a:lumMod val="75000"/>
                    <a:lumOff val="25000"/>
                  </a:schemeClr>
                </a:solidFill>
              </a:defRPr>
            </a:pPr>
            <a:endParaRPr lang="ja-JP"/>
          </a:p>
        </c:txPr>
        <c:crossAx val="191054976"/>
        <c:crosses val="autoZero"/>
        <c:auto val="1"/>
        <c:lblAlgn val="ctr"/>
        <c:lblOffset val="100"/>
        <c:noMultiLvlLbl val="0"/>
      </c:catAx>
      <c:valAx>
        <c:axId val="191054976"/>
        <c:scaling>
          <c:orientation val="minMax"/>
          <c:max val="10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104908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理想</c:v>
                </c:pt>
              </c:strCache>
            </c:strRef>
          </c:tx>
          <c:spPr>
            <a:ln>
              <a:solidFill>
                <a:schemeClr val="tx2"/>
              </a:solidFill>
            </a:ln>
          </c:spPr>
          <c:marker>
            <c:symbol val="none"/>
          </c:marker>
          <c:cat>
            <c:strRef>
              <c:f>Sheet1!$A$2:$A$11</c:f>
              <c:strCache>
                <c:ptCount val="10"/>
                <c:pt idx="0">
                  <c:v>水曜日</c:v>
                </c:pt>
                <c:pt idx="1">
                  <c:v>木曜日</c:v>
                </c:pt>
                <c:pt idx="2">
                  <c:v>金曜日</c:v>
                </c:pt>
                <c:pt idx="3">
                  <c:v>月曜日</c:v>
                </c:pt>
                <c:pt idx="4">
                  <c:v>火曜日</c:v>
                </c:pt>
                <c:pt idx="5">
                  <c:v>水曜日</c:v>
                </c:pt>
                <c:pt idx="6">
                  <c:v>木曜日</c:v>
                </c:pt>
                <c:pt idx="7">
                  <c:v>金曜日</c:v>
                </c:pt>
                <c:pt idx="8">
                  <c:v>月曜日</c:v>
                </c:pt>
                <c:pt idx="9">
                  <c:v>火曜日</c:v>
                </c:pt>
              </c:strCache>
            </c:strRef>
          </c:cat>
          <c:val>
            <c:numRef>
              <c:f>Sheet1!$B$2:$B$11</c:f>
              <c:numCache>
                <c:formatCode>General</c:formatCode>
                <c:ptCount val="10"/>
                <c:pt idx="0">
                  <c:v>30</c:v>
                </c:pt>
                <c:pt idx="1">
                  <c:v>26.666666666666668</c:v>
                </c:pt>
                <c:pt idx="2">
                  <c:v>23.333333333333336</c:v>
                </c:pt>
                <c:pt idx="3">
                  <c:v>20.000000000000004</c:v>
                </c:pt>
                <c:pt idx="4">
                  <c:v>16.666666666666671</c:v>
                </c:pt>
                <c:pt idx="5">
                  <c:v>13.333333333333337</c:v>
                </c:pt>
                <c:pt idx="6">
                  <c:v>10.000000000000004</c:v>
                </c:pt>
                <c:pt idx="7">
                  <c:v>6.6666666666666696</c:v>
                </c:pt>
                <c:pt idx="8">
                  <c:v>3.3333333333333361</c:v>
                </c:pt>
                <c:pt idx="9">
                  <c:v>0</c:v>
                </c:pt>
              </c:numCache>
            </c:numRef>
          </c:val>
          <c:smooth val="0"/>
        </c:ser>
        <c:ser>
          <c:idx val="1"/>
          <c:order val="1"/>
          <c:tx>
            <c:strRef>
              <c:f>Sheet1!$C$1</c:f>
              <c:strCache>
                <c:ptCount val="1"/>
                <c:pt idx="0">
                  <c:v>実際</c:v>
                </c:pt>
              </c:strCache>
            </c:strRef>
          </c:tx>
          <c:marker>
            <c:symbol val="none"/>
          </c:marker>
          <c:cat>
            <c:strRef>
              <c:f>Sheet1!$A$2:$A$11</c:f>
              <c:strCache>
                <c:ptCount val="10"/>
                <c:pt idx="0">
                  <c:v>水曜日</c:v>
                </c:pt>
                <c:pt idx="1">
                  <c:v>木曜日</c:v>
                </c:pt>
                <c:pt idx="2">
                  <c:v>金曜日</c:v>
                </c:pt>
                <c:pt idx="3">
                  <c:v>月曜日</c:v>
                </c:pt>
                <c:pt idx="4">
                  <c:v>火曜日</c:v>
                </c:pt>
                <c:pt idx="5">
                  <c:v>水曜日</c:v>
                </c:pt>
                <c:pt idx="6">
                  <c:v>木曜日</c:v>
                </c:pt>
                <c:pt idx="7">
                  <c:v>金曜日</c:v>
                </c:pt>
                <c:pt idx="8">
                  <c:v>月曜日</c:v>
                </c:pt>
                <c:pt idx="9">
                  <c:v>火曜日</c:v>
                </c:pt>
              </c:strCache>
            </c:strRef>
          </c:cat>
          <c:val>
            <c:numRef>
              <c:f>Sheet1!$C$2:$C$11</c:f>
              <c:numCache>
                <c:formatCode>General</c:formatCode>
                <c:ptCount val="10"/>
                <c:pt idx="0">
                  <c:v>30</c:v>
                </c:pt>
                <c:pt idx="1">
                  <c:v>28</c:v>
                </c:pt>
                <c:pt idx="2">
                  <c:v>25</c:v>
                </c:pt>
                <c:pt idx="3">
                  <c:v>25</c:v>
                </c:pt>
                <c:pt idx="4">
                  <c:v>20</c:v>
                </c:pt>
                <c:pt idx="5">
                  <c:v>15</c:v>
                </c:pt>
                <c:pt idx="6">
                  <c:v>8</c:v>
                </c:pt>
                <c:pt idx="7">
                  <c:v>3</c:v>
                </c:pt>
                <c:pt idx="8">
                  <c:v>1</c:v>
                </c:pt>
                <c:pt idx="9">
                  <c:v>0</c:v>
                </c:pt>
              </c:numCache>
            </c:numRef>
          </c:val>
          <c:smooth val="0"/>
        </c:ser>
        <c:dLbls>
          <c:showLegendKey val="0"/>
          <c:showVal val="0"/>
          <c:showCatName val="0"/>
          <c:showSerName val="0"/>
          <c:showPercent val="0"/>
          <c:showBubbleSize val="0"/>
        </c:dLbls>
        <c:marker val="1"/>
        <c:smooth val="0"/>
        <c:axId val="192258048"/>
        <c:axId val="192259584"/>
      </c:lineChart>
      <c:catAx>
        <c:axId val="192258048"/>
        <c:scaling>
          <c:orientation val="minMax"/>
        </c:scaling>
        <c:delete val="0"/>
        <c:axPos val="b"/>
        <c:majorTickMark val="out"/>
        <c:minorTickMark val="none"/>
        <c:tickLblPos val="nextTo"/>
        <c:txPr>
          <a:bodyPr/>
          <a:lstStyle/>
          <a:p>
            <a:pPr>
              <a:defRPr sz="1050">
                <a:solidFill>
                  <a:schemeClr val="tx1">
                    <a:lumMod val="75000"/>
                    <a:lumOff val="25000"/>
                  </a:schemeClr>
                </a:solidFill>
              </a:defRPr>
            </a:pPr>
            <a:endParaRPr lang="ja-JP"/>
          </a:p>
        </c:txPr>
        <c:crossAx val="192259584"/>
        <c:crosses val="autoZero"/>
        <c:auto val="1"/>
        <c:lblAlgn val="ctr"/>
        <c:lblOffset val="100"/>
        <c:noMultiLvlLbl val="0"/>
      </c:catAx>
      <c:valAx>
        <c:axId val="192259584"/>
        <c:scaling>
          <c:orientation val="minMax"/>
          <c:max val="3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225804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78427" cy="511731"/>
          </a:xfrm>
          <a:prstGeom prst="rect">
            <a:avLst/>
          </a:prstGeom>
        </p:spPr>
        <p:txBody>
          <a:bodyPr vert="horz" lIns="94796" tIns="47398" rIns="94796" bIns="47398" rtlCol="0"/>
          <a:lstStyle>
            <a:lvl1pPr algn="l">
              <a:defRPr sz="1200">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4023993" y="0"/>
            <a:ext cx="3078427" cy="511731"/>
          </a:xfrm>
          <a:prstGeom prst="rect">
            <a:avLst/>
          </a:prstGeom>
        </p:spPr>
        <p:txBody>
          <a:bodyPr vert="horz" lIns="94796" tIns="47398" rIns="94796" bIns="47398" rtlCol="0"/>
          <a:lstStyle>
            <a:lvl1pPr algn="r">
              <a:defRPr sz="1200">
                <a:ea typeface="Meiryo UI" panose="020B0604030504040204" pitchFamily="50" charset="-128"/>
              </a:defRPr>
            </a:lvl1pPr>
          </a:lstStyle>
          <a:p>
            <a:fld id="{6952135A-CF7D-4615-9482-B4F97B9D8950}" type="datetimeFigureOut">
              <a:rPr lang="ja-JP" altLang="en-US" smtClean="0"/>
              <a:pPr/>
              <a:t>2019/9/4</a:t>
            </a:fld>
            <a:endParaRPr lang="ja-JP" altLang="en-US" dirty="0"/>
          </a:p>
        </p:txBody>
      </p:sp>
      <p:sp>
        <p:nvSpPr>
          <p:cNvPr id="4" name="スライド イメージ プレースホルダー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ja-JP" altLang="en-US" dirty="0"/>
          </a:p>
        </p:txBody>
      </p:sp>
      <p:sp>
        <p:nvSpPr>
          <p:cNvPr id="5" name="ノート プレースホルダー 4"/>
          <p:cNvSpPr>
            <a:spLocks noGrp="1"/>
          </p:cNvSpPr>
          <p:nvPr>
            <p:ph type="body" sz="quarter" idx="3"/>
          </p:nvPr>
        </p:nvSpPr>
        <p:spPr>
          <a:xfrm>
            <a:off x="710407" y="4861442"/>
            <a:ext cx="5683250" cy="4605576"/>
          </a:xfrm>
          <a:prstGeom prst="rect">
            <a:avLst/>
          </a:prstGeom>
        </p:spPr>
        <p:txBody>
          <a:bodyPr vert="horz" lIns="94796" tIns="47398" rIns="94796" bIns="47398"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1" y="9721106"/>
            <a:ext cx="3078427" cy="511731"/>
          </a:xfrm>
          <a:prstGeom prst="rect">
            <a:avLst/>
          </a:prstGeom>
        </p:spPr>
        <p:txBody>
          <a:bodyPr vert="horz" lIns="94796" tIns="47398" rIns="94796" bIns="47398" rtlCol="0" anchor="b"/>
          <a:lstStyle>
            <a:lvl1pPr algn="l">
              <a:defRPr sz="1200">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4023993" y="9721106"/>
            <a:ext cx="3078427" cy="511731"/>
          </a:xfrm>
          <a:prstGeom prst="rect">
            <a:avLst/>
          </a:prstGeom>
        </p:spPr>
        <p:txBody>
          <a:bodyPr vert="horz" lIns="94796" tIns="47398" rIns="94796" bIns="47398" rtlCol="0" anchor="b"/>
          <a:lstStyle>
            <a:lvl1pPr algn="r">
              <a:defRPr sz="1200">
                <a:ea typeface="Meiryo UI" panose="020B0604030504040204" pitchFamily="50" charset="-128"/>
              </a:defRPr>
            </a:lvl1pPr>
          </a:lstStyle>
          <a:p>
            <a:fld id="{F4DEF6AA-C012-4C4D-A522-9C25638D8620}" type="slidenum">
              <a:rPr lang="ja-JP" altLang="en-US" smtClean="0"/>
              <a:pPr/>
              <a:t>‹#›</a:t>
            </a:fld>
            <a:endParaRPr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n-lt"/>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n-lt"/>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n-lt"/>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n-lt"/>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a:t>
            </a:fld>
            <a:endParaRPr lang="ja-JP" altLang="en-US" dirty="0"/>
          </a:p>
        </p:txBody>
      </p:sp>
    </p:spTree>
    <p:extLst>
      <p:ext uri="{BB962C8B-B14F-4D97-AF65-F5344CB8AC3E}">
        <p14:creationId xmlns:p14="http://schemas.microsoft.com/office/powerpoint/2010/main" val="222655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10</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11</a:t>
            </a:fld>
            <a:endParaRPr lang="ja-JP" altLang="en-US" dirty="0"/>
          </a:p>
        </p:txBody>
      </p:sp>
    </p:spTree>
    <p:extLst>
      <p:ext uri="{BB962C8B-B14F-4D97-AF65-F5344CB8AC3E}">
        <p14:creationId xmlns:p14="http://schemas.microsoft.com/office/powerpoint/2010/main" val="413086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12</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13</a:t>
            </a:fld>
            <a:endParaRPr lang="ja-JP" altLang="en-US" dirty="0"/>
          </a:p>
        </p:txBody>
      </p:sp>
    </p:spTree>
    <p:extLst>
      <p:ext uri="{BB962C8B-B14F-4D97-AF65-F5344CB8AC3E}">
        <p14:creationId xmlns:p14="http://schemas.microsoft.com/office/powerpoint/2010/main" val="1864790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14</a:t>
            </a:fld>
            <a:endParaRPr lang="ja-JP" altLang="en-US" dirty="0"/>
          </a:p>
        </p:txBody>
      </p:sp>
    </p:spTree>
    <p:extLst>
      <p:ext uri="{BB962C8B-B14F-4D97-AF65-F5344CB8AC3E}">
        <p14:creationId xmlns:p14="http://schemas.microsoft.com/office/powerpoint/2010/main" val="2249790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15</a:t>
            </a:fld>
            <a:endParaRPr lang="ja-JP" altLang="en-US" dirty="0"/>
          </a:p>
        </p:txBody>
      </p:sp>
    </p:spTree>
    <p:extLst>
      <p:ext uri="{BB962C8B-B14F-4D97-AF65-F5344CB8AC3E}">
        <p14:creationId xmlns:p14="http://schemas.microsoft.com/office/powerpoint/2010/main" val="426996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16</a:t>
            </a:fld>
            <a:endParaRPr lang="ja-JP" altLang="en-US" dirty="0"/>
          </a:p>
        </p:txBody>
      </p:sp>
    </p:spTree>
    <p:extLst>
      <p:ext uri="{BB962C8B-B14F-4D97-AF65-F5344CB8AC3E}">
        <p14:creationId xmlns:p14="http://schemas.microsoft.com/office/powerpoint/2010/main" val="3597377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17</a:t>
            </a:fld>
            <a:endParaRPr lang="ja-JP" altLang="en-US" dirty="0"/>
          </a:p>
        </p:txBody>
      </p:sp>
    </p:spTree>
    <p:extLst>
      <p:ext uri="{BB962C8B-B14F-4D97-AF65-F5344CB8AC3E}">
        <p14:creationId xmlns:p14="http://schemas.microsoft.com/office/powerpoint/2010/main" val="348300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18</a:t>
            </a:fld>
            <a:endParaRPr lang="ja-JP" altLang="en-US" dirty="0"/>
          </a:p>
        </p:txBody>
      </p:sp>
    </p:spTree>
    <p:extLst>
      <p:ext uri="{BB962C8B-B14F-4D97-AF65-F5344CB8AC3E}">
        <p14:creationId xmlns:p14="http://schemas.microsoft.com/office/powerpoint/2010/main" val="776362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19</a:t>
            </a:fld>
            <a:endParaRPr lang="ja-JP" altLang="en-US" dirty="0"/>
          </a:p>
        </p:txBody>
      </p:sp>
    </p:spTree>
    <p:extLst>
      <p:ext uri="{BB962C8B-B14F-4D97-AF65-F5344CB8AC3E}">
        <p14:creationId xmlns:p14="http://schemas.microsoft.com/office/powerpoint/2010/main" val="285514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a:t>
            </a:fld>
            <a:endParaRPr lang="ja-JP" altLang="en-US" dirty="0"/>
          </a:p>
        </p:txBody>
      </p:sp>
    </p:spTree>
    <p:extLst>
      <p:ext uri="{BB962C8B-B14F-4D97-AF65-F5344CB8AC3E}">
        <p14:creationId xmlns:p14="http://schemas.microsoft.com/office/powerpoint/2010/main" val="303873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20</a:t>
            </a:fld>
            <a:endParaRPr lang="ja-JP" altLang="en-US" dirty="0"/>
          </a:p>
        </p:txBody>
      </p:sp>
    </p:spTree>
    <p:extLst>
      <p:ext uri="{BB962C8B-B14F-4D97-AF65-F5344CB8AC3E}">
        <p14:creationId xmlns:p14="http://schemas.microsoft.com/office/powerpoint/2010/main" val="1993950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21</a:t>
            </a:fld>
            <a:endParaRPr lang="ja-JP" altLang="en-US" dirty="0"/>
          </a:p>
        </p:txBody>
      </p:sp>
    </p:spTree>
    <p:extLst>
      <p:ext uri="{BB962C8B-B14F-4D97-AF65-F5344CB8AC3E}">
        <p14:creationId xmlns:p14="http://schemas.microsoft.com/office/powerpoint/2010/main" val="3231606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22</a:t>
            </a:fld>
            <a:endParaRPr lang="ja-JP" altLang="en-US" dirty="0"/>
          </a:p>
        </p:txBody>
      </p:sp>
    </p:spTree>
    <p:extLst>
      <p:ext uri="{BB962C8B-B14F-4D97-AF65-F5344CB8AC3E}">
        <p14:creationId xmlns:p14="http://schemas.microsoft.com/office/powerpoint/2010/main" val="403623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23</a:t>
            </a:fld>
            <a:endParaRPr lang="ja-JP" altLang="en-US" dirty="0"/>
          </a:p>
        </p:txBody>
      </p:sp>
    </p:spTree>
    <p:extLst>
      <p:ext uri="{BB962C8B-B14F-4D97-AF65-F5344CB8AC3E}">
        <p14:creationId xmlns:p14="http://schemas.microsoft.com/office/powerpoint/2010/main" val="3959866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24</a:t>
            </a:fld>
            <a:endParaRPr lang="ja-JP" altLang="en-US" dirty="0"/>
          </a:p>
        </p:txBody>
      </p:sp>
    </p:spTree>
    <p:extLst>
      <p:ext uri="{BB962C8B-B14F-4D97-AF65-F5344CB8AC3E}">
        <p14:creationId xmlns:p14="http://schemas.microsoft.com/office/powerpoint/2010/main" val="1865724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25</a:t>
            </a:fld>
            <a:endParaRPr lang="ja-JP" altLang="en-US" dirty="0"/>
          </a:p>
        </p:txBody>
      </p:sp>
    </p:spTree>
    <p:extLst>
      <p:ext uri="{BB962C8B-B14F-4D97-AF65-F5344CB8AC3E}">
        <p14:creationId xmlns:p14="http://schemas.microsoft.com/office/powerpoint/2010/main" val="340269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26</a:t>
            </a:fld>
            <a:endParaRPr lang="ja-JP" altLang="en-US" dirty="0"/>
          </a:p>
        </p:txBody>
      </p:sp>
    </p:spTree>
    <p:extLst>
      <p:ext uri="{BB962C8B-B14F-4D97-AF65-F5344CB8AC3E}">
        <p14:creationId xmlns:p14="http://schemas.microsoft.com/office/powerpoint/2010/main" val="3293428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27</a:t>
            </a:fld>
            <a:endParaRPr lang="ja-JP" altLang="en-US" dirty="0"/>
          </a:p>
        </p:txBody>
      </p:sp>
    </p:spTree>
    <p:extLst>
      <p:ext uri="{BB962C8B-B14F-4D97-AF65-F5344CB8AC3E}">
        <p14:creationId xmlns:p14="http://schemas.microsoft.com/office/powerpoint/2010/main" val="1020737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28</a:t>
            </a:fld>
            <a:endParaRPr lang="ja-JP" altLang="en-US" dirty="0"/>
          </a:p>
        </p:txBody>
      </p:sp>
    </p:spTree>
    <p:extLst>
      <p:ext uri="{BB962C8B-B14F-4D97-AF65-F5344CB8AC3E}">
        <p14:creationId xmlns:p14="http://schemas.microsoft.com/office/powerpoint/2010/main" val="2855810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29</a:t>
            </a:fld>
            <a:endParaRPr lang="ja-JP" altLang="en-US" dirty="0"/>
          </a:p>
        </p:txBody>
      </p:sp>
    </p:spTree>
    <p:extLst>
      <p:ext uri="{BB962C8B-B14F-4D97-AF65-F5344CB8AC3E}">
        <p14:creationId xmlns:p14="http://schemas.microsoft.com/office/powerpoint/2010/main" val="423650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a:t>
            </a:fld>
            <a:endParaRPr lang="ja-JP" altLang="en-US" dirty="0"/>
          </a:p>
        </p:txBody>
      </p:sp>
    </p:spTree>
    <p:extLst>
      <p:ext uri="{BB962C8B-B14F-4D97-AF65-F5344CB8AC3E}">
        <p14:creationId xmlns:p14="http://schemas.microsoft.com/office/powerpoint/2010/main" val="238651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30</a:t>
            </a:fld>
            <a:endParaRPr lang="ja-JP" altLang="en-US" dirty="0"/>
          </a:p>
        </p:txBody>
      </p:sp>
    </p:spTree>
    <p:extLst>
      <p:ext uri="{BB962C8B-B14F-4D97-AF65-F5344CB8AC3E}">
        <p14:creationId xmlns:p14="http://schemas.microsoft.com/office/powerpoint/2010/main" val="3714225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31</a:t>
            </a:fld>
            <a:endParaRPr lang="ja-JP" altLang="en-US" dirty="0"/>
          </a:p>
        </p:txBody>
      </p:sp>
    </p:spTree>
    <p:extLst>
      <p:ext uri="{BB962C8B-B14F-4D97-AF65-F5344CB8AC3E}">
        <p14:creationId xmlns:p14="http://schemas.microsoft.com/office/powerpoint/2010/main" val="411849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32</a:t>
            </a:fld>
            <a:endParaRPr lang="ja-JP" altLang="en-US" dirty="0"/>
          </a:p>
        </p:txBody>
      </p:sp>
    </p:spTree>
    <p:extLst>
      <p:ext uri="{BB962C8B-B14F-4D97-AF65-F5344CB8AC3E}">
        <p14:creationId xmlns:p14="http://schemas.microsoft.com/office/powerpoint/2010/main" val="1042878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33</a:t>
            </a:fld>
            <a:endParaRPr lang="ja-JP" altLang="en-US" dirty="0"/>
          </a:p>
        </p:txBody>
      </p:sp>
    </p:spTree>
    <p:extLst>
      <p:ext uri="{BB962C8B-B14F-4D97-AF65-F5344CB8AC3E}">
        <p14:creationId xmlns:p14="http://schemas.microsoft.com/office/powerpoint/2010/main" val="1443444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34</a:t>
            </a:fld>
            <a:endParaRPr lang="ja-JP" altLang="en-US" dirty="0"/>
          </a:p>
        </p:txBody>
      </p:sp>
    </p:spTree>
    <p:extLst>
      <p:ext uri="{BB962C8B-B14F-4D97-AF65-F5344CB8AC3E}">
        <p14:creationId xmlns:p14="http://schemas.microsoft.com/office/powerpoint/2010/main" val="29847902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35</a:t>
            </a:fld>
            <a:endParaRPr lang="ja-JP" altLang="en-US" dirty="0"/>
          </a:p>
        </p:txBody>
      </p:sp>
    </p:spTree>
    <p:extLst>
      <p:ext uri="{BB962C8B-B14F-4D97-AF65-F5344CB8AC3E}">
        <p14:creationId xmlns:p14="http://schemas.microsoft.com/office/powerpoint/2010/main" val="3920171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あくまで目安。</a:t>
            </a:r>
            <a:endParaRPr kumimoji="1" lang="en-US" altLang="ja-JP" dirty="0" smtClean="0"/>
          </a:p>
          <a:p>
            <a:r>
              <a:rPr kumimoji="1" lang="ja-JP" altLang="en-US" dirty="0" smtClean="0"/>
              <a:t>例えば、スクラムガイドではレトロスペクティブは</a:t>
            </a:r>
            <a:r>
              <a:rPr kumimoji="1" lang="en-US" altLang="ja-JP" dirty="0" smtClean="0"/>
              <a:t>”</a:t>
            </a:r>
            <a:r>
              <a:rPr kumimoji="1" lang="ja-JP" altLang="en-US" dirty="0" smtClean="0"/>
              <a:t>スクラムチーム</a:t>
            </a:r>
            <a:r>
              <a:rPr kumimoji="1" lang="en-US" altLang="ja-JP" dirty="0" smtClean="0"/>
              <a:t>”</a:t>
            </a:r>
            <a:r>
              <a:rPr kumimoji="1" lang="ja-JP" altLang="en-US" dirty="0" smtClean="0"/>
              <a:t>が対象になっている。</a:t>
            </a:r>
            <a:r>
              <a:rPr kumimoji="1" lang="en-US" altLang="ja-JP" dirty="0" smtClean="0"/>
              <a:t>(Not</a:t>
            </a:r>
            <a:r>
              <a:rPr kumimoji="1" lang="en-US" altLang="ja-JP" baseline="0" dirty="0" smtClean="0"/>
              <a:t> </a:t>
            </a:r>
            <a:r>
              <a:rPr kumimoji="1" lang="ja-JP" altLang="en-US" baseline="0" dirty="0" smtClean="0"/>
              <a:t>開発チーム</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51</a:t>
            </a:fld>
            <a:endParaRPr lang="ja-JP" altLang="en-US" dirty="0"/>
          </a:p>
        </p:txBody>
      </p:sp>
    </p:spTree>
    <p:extLst>
      <p:ext uri="{BB962C8B-B14F-4D97-AF65-F5344CB8AC3E}">
        <p14:creationId xmlns:p14="http://schemas.microsoft.com/office/powerpoint/2010/main" val="2563859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54</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顧客の求める品質を魅力品質、当たり前品質、一元的品質の３つに分けたもの。</a:t>
            </a:r>
            <a:endParaRPr kumimoji="1" lang="en-US" altLang="ja-JP" dirty="0" smtClean="0"/>
          </a:p>
          <a:p>
            <a:endParaRPr kumimoji="1" lang="en-US" altLang="ja-JP" dirty="0" smtClean="0"/>
          </a:p>
          <a:p>
            <a:pPr marL="177742" indent="-177742">
              <a:buFont typeface="Arial" charset="0"/>
              <a:buChar char="•"/>
            </a:pPr>
            <a:r>
              <a:rPr kumimoji="1" lang="ja-JP" altLang="en-US" dirty="0" smtClean="0"/>
              <a:t>当たり前品質</a:t>
            </a:r>
            <a:endParaRPr kumimoji="1" lang="en-US" altLang="ja-JP" dirty="0" smtClean="0"/>
          </a:p>
          <a:p>
            <a:pPr marL="651721" lvl="1" indent="-177742">
              <a:buFont typeface="Arial" charset="0"/>
              <a:buChar char="•"/>
            </a:pPr>
            <a:r>
              <a:rPr kumimoji="1" lang="ja-JP" altLang="en-US" dirty="0" smtClean="0"/>
              <a:t>不充足だと不満。充足して当たり前。</a:t>
            </a:r>
            <a:endParaRPr kumimoji="1" lang="en-US" altLang="ja-JP" dirty="0" smtClean="0"/>
          </a:p>
          <a:p>
            <a:pPr marL="177742" indent="-177742">
              <a:buFont typeface="Arial" charset="0"/>
              <a:buChar char="•"/>
            </a:pPr>
            <a:r>
              <a:rPr kumimoji="1" lang="ja-JP" altLang="en-US" dirty="0" smtClean="0"/>
              <a:t>一元的品質</a:t>
            </a:r>
            <a:endParaRPr kumimoji="1" lang="en-US" altLang="ja-JP" dirty="0" smtClean="0"/>
          </a:p>
          <a:p>
            <a:pPr marL="651721" lvl="1" indent="-177742">
              <a:buFont typeface="Arial" charset="0"/>
              <a:buChar char="•"/>
            </a:pPr>
            <a:r>
              <a:rPr kumimoji="1" lang="ja-JP" altLang="en-US" dirty="0" smtClean="0"/>
              <a:t>不充足だと不満。充足すると満足</a:t>
            </a:r>
            <a:endParaRPr kumimoji="1" lang="en-US" altLang="ja-JP" dirty="0" smtClean="0"/>
          </a:p>
          <a:p>
            <a:pPr marL="177742" indent="-177742">
              <a:buFont typeface="Arial" charset="0"/>
              <a:buChar char="•"/>
            </a:pPr>
            <a:r>
              <a:rPr kumimoji="1" lang="ja-JP" altLang="en-US" dirty="0" smtClean="0"/>
              <a:t>魅力品質</a:t>
            </a:r>
            <a:endParaRPr kumimoji="1" lang="en-US" altLang="ja-JP" dirty="0" smtClean="0"/>
          </a:p>
          <a:p>
            <a:pPr marL="651721" lvl="1" indent="-177742">
              <a:buFont typeface="Arial" charset="0"/>
              <a:buChar char="•"/>
            </a:pPr>
            <a:r>
              <a:rPr kumimoji="1" lang="ja-JP" altLang="en-US" dirty="0" smtClean="0"/>
              <a:t>不充足でも不満には思われない。充足されれば満足。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55</a:t>
            </a:fld>
            <a:endParaRPr lang="ja-JP" altLang="en-US" dirty="0"/>
          </a:p>
        </p:txBody>
      </p:sp>
    </p:spTree>
    <p:extLst>
      <p:ext uri="{BB962C8B-B14F-4D97-AF65-F5344CB8AC3E}">
        <p14:creationId xmlns:p14="http://schemas.microsoft.com/office/powerpoint/2010/main" val="1620192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顧客の求める品質を魅力品質、当たり前品質、一元的品質の３つに分けたもの。</a:t>
            </a:r>
            <a:endParaRPr kumimoji="1" lang="en-US" altLang="ja-JP" dirty="0" smtClean="0"/>
          </a:p>
          <a:p>
            <a:endParaRPr kumimoji="1" lang="en-US" altLang="ja-JP" dirty="0" smtClean="0"/>
          </a:p>
          <a:p>
            <a:pPr marL="177742" indent="-177742">
              <a:buFont typeface="Arial" charset="0"/>
              <a:buChar char="•"/>
            </a:pPr>
            <a:r>
              <a:rPr kumimoji="1" lang="ja-JP" altLang="en-US" dirty="0" smtClean="0"/>
              <a:t>当たり前品質</a:t>
            </a:r>
            <a:endParaRPr kumimoji="1" lang="en-US" altLang="ja-JP" dirty="0" smtClean="0"/>
          </a:p>
          <a:p>
            <a:pPr marL="651721" lvl="1" indent="-177742">
              <a:buFont typeface="Arial" charset="0"/>
              <a:buChar char="•"/>
            </a:pPr>
            <a:r>
              <a:rPr kumimoji="1" lang="ja-JP" altLang="en-US" dirty="0" smtClean="0"/>
              <a:t>不充足だと不満。充足して当たり前。</a:t>
            </a:r>
            <a:endParaRPr kumimoji="1" lang="en-US" altLang="ja-JP" dirty="0" smtClean="0"/>
          </a:p>
          <a:p>
            <a:pPr marL="177742" indent="-177742">
              <a:buFont typeface="Arial" charset="0"/>
              <a:buChar char="•"/>
            </a:pPr>
            <a:r>
              <a:rPr kumimoji="1" lang="ja-JP" altLang="en-US" dirty="0" smtClean="0"/>
              <a:t>一元的品質</a:t>
            </a:r>
            <a:endParaRPr kumimoji="1" lang="en-US" altLang="ja-JP" dirty="0" smtClean="0"/>
          </a:p>
          <a:p>
            <a:pPr marL="651721" lvl="1" indent="-177742">
              <a:buFont typeface="Arial" charset="0"/>
              <a:buChar char="•"/>
            </a:pPr>
            <a:r>
              <a:rPr kumimoji="1" lang="ja-JP" altLang="en-US" dirty="0" smtClean="0"/>
              <a:t>不充足だと不満。充足すると満足</a:t>
            </a:r>
            <a:endParaRPr kumimoji="1" lang="en-US" altLang="ja-JP" dirty="0" smtClean="0"/>
          </a:p>
          <a:p>
            <a:pPr marL="177742" indent="-177742">
              <a:buFont typeface="Arial" charset="0"/>
              <a:buChar char="•"/>
            </a:pPr>
            <a:r>
              <a:rPr kumimoji="1" lang="ja-JP" altLang="en-US" dirty="0" smtClean="0"/>
              <a:t>魅力品質</a:t>
            </a:r>
            <a:endParaRPr kumimoji="1" lang="en-US" altLang="ja-JP" dirty="0" smtClean="0"/>
          </a:p>
          <a:p>
            <a:pPr marL="651721" lvl="1" indent="-177742">
              <a:buFont typeface="Arial" charset="0"/>
              <a:buChar char="•"/>
            </a:pPr>
            <a:r>
              <a:rPr kumimoji="1" lang="ja-JP" altLang="en-US" dirty="0" smtClean="0"/>
              <a:t>不充足でも不満には思われない。充足されれば満足。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56</a:t>
            </a:fld>
            <a:endParaRPr lang="ja-JP" altLang="en-US" dirty="0"/>
          </a:p>
        </p:txBody>
      </p:sp>
    </p:spTree>
    <p:extLst>
      <p:ext uri="{BB962C8B-B14F-4D97-AF65-F5344CB8AC3E}">
        <p14:creationId xmlns:p14="http://schemas.microsoft.com/office/powerpoint/2010/main" val="162019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a:t>
            </a:fld>
            <a:endParaRPr lang="ja-JP" altLang="en-US" dirty="0"/>
          </a:p>
        </p:txBody>
      </p:sp>
    </p:spTree>
    <p:extLst>
      <p:ext uri="{BB962C8B-B14F-4D97-AF65-F5344CB8AC3E}">
        <p14:creationId xmlns:p14="http://schemas.microsoft.com/office/powerpoint/2010/main" val="1092073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・ウォーターフォールでもスクラムでも品質は固定であり、品質を犠牲にすることは</a:t>
            </a:r>
            <a:r>
              <a:rPr kumimoji="1" lang="en-US" altLang="ja-JP" dirty="0" smtClean="0"/>
              <a:t>NG</a:t>
            </a:r>
            <a:r>
              <a:rPr kumimoji="1" lang="ja-JP" altLang="en-US" dirty="0" smtClean="0"/>
              <a:t>）</a:t>
            </a:r>
            <a:endParaRPr kumimoji="1" lang="en-US" altLang="ja-JP" dirty="0" smtClean="0"/>
          </a:p>
          <a:p>
            <a:r>
              <a:rPr kumimoji="1" lang="ja-JP" altLang="en-US" dirty="0" smtClean="0"/>
              <a:t>・デリバリーも基本的には固定。</a:t>
            </a:r>
            <a:endParaRPr kumimoji="1" lang="en-US" altLang="ja-JP" dirty="0" smtClean="0"/>
          </a:p>
          <a:p>
            <a:r>
              <a:rPr kumimoji="1" lang="ja-JP" altLang="en-US" dirty="0" smtClean="0"/>
              <a:t>・ウォーターフォールの場合、大量に積んだバッファのあるコストで調整を行う。（ウォーターフォールはスコープは基本的に固定）</a:t>
            </a:r>
            <a:endParaRPr kumimoji="1" lang="en-US" altLang="ja-JP" dirty="0" smtClean="0"/>
          </a:p>
          <a:p>
            <a:r>
              <a:rPr kumimoji="1" lang="ja-JP" altLang="en-US" dirty="0" smtClean="0"/>
              <a:t>・スクラムの場合、スコープで調整。（コストの大部分は人件費であり、スクラムの場合には容易に増減するべきではない）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57</a:t>
            </a:fld>
            <a:endParaRPr lang="ja-JP" altLang="en-US" dirty="0"/>
          </a:p>
        </p:txBody>
      </p:sp>
    </p:spTree>
    <p:extLst>
      <p:ext uri="{BB962C8B-B14F-4D97-AF65-F5344CB8AC3E}">
        <p14:creationId xmlns:p14="http://schemas.microsoft.com/office/powerpoint/2010/main" val="3986209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生産性＝リソース効率？フロー効率？</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66</a:t>
            </a:fld>
            <a:endParaRPr lang="ja-JP" altLang="en-US" dirty="0"/>
          </a:p>
        </p:txBody>
      </p:sp>
    </p:spTree>
    <p:extLst>
      <p:ext uri="{BB962C8B-B14F-4D97-AF65-F5344CB8AC3E}">
        <p14:creationId xmlns:p14="http://schemas.microsoft.com/office/powerpoint/2010/main" val="2235397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67</a:t>
            </a:fld>
            <a:endParaRPr lang="ja-JP" altLang="en-US" dirty="0"/>
          </a:p>
        </p:txBody>
      </p:sp>
    </p:spTree>
    <p:extLst>
      <p:ext uri="{BB962C8B-B14F-4D97-AF65-F5344CB8AC3E}">
        <p14:creationId xmlns:p14="http://schemas.microsoft.com/office/powerpoint/2010/main" val="38006069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5. </a:t>
            </a:r>
            <a:r>
              <a:rPr kumimoji="1" lang="ja-JP" altLang="en-US" baseline="0" dirty="0" smtClean="0"/>
              <a:t>デリバリの予測性を高める</a:t>
            </a:r>
            <a:endParaRPr kumimoji="1" lang="en-US" altLang="ja-JP" baseline="0" dirty="0" smtClean="0"/>
          </a:p>
          <a:p>
            <a:r>
              <a:rPr kumimoji="1" lang="en-US" altLang="ja-JP" dirty="0" smtClean="0"/>
              <a:t>7. </a:t>
            </a:r>
            <a:r>
              <a:rPr kumimoji="1" lang="ja-JP" altLang="en-US" dirty="0" smtClean="0"/>
              <a:t>プロジェクトの可視性の向上</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8. </a:t>
            </a:r>
            <a:r>
              <a:rPr kumimoji="1" lang="ja-JP" altLang="en-US" dirty="0" smtClean="0"/>
              <a:t>プロジェクトリスク軽減</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9.</a:t>
            </a:r>
            <a:r>
              <a:rPr kumimoji="1" lang="en-US" altLang="ja-JP" baseline="0" dirty="0" smtClean="0"/>
              <a:t> </a:t>
            </a:r>
            <a:r>
              <a:rPr kumimoji="1" lang="ja-JP" altLang="en-US" baseline="0" dirty="0" smtClean="0"/>
              <a:t>チームの士気の向上</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10. </a:t>
            </a:r>
            <a:r>
              <a:rPr kumimoji="1" lang="ja-JP" altLang="en-US" baseline="0" dirty="0" smtClean="0"/>
              <a:t>エンジニアリングの規律を改善</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11. </a:t>
            </a:r>
            <a:r>
              <a:rPr kumimoji="1" lang="ja-JP" altLang="en-US" baseline="0" dirty="0" smtClean="0"/>
              <a:t>プロジェクトコスト削減</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12. </a:t>
            </a:r>
            <a:r>
              <a:rPr kumimoji="1" lang="ja-JP" altLang="en-US" baseline="0" dirty="0" smtClean="0"/>
              <a:t>ソフトウェアのメンテナンス性向上</a:t>
            </a:r>
            <a:endParaRPr kumimoji="1" lang="ja-JP"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13. </a:t>
            </a:r>
            <a:r>
              <a:rPr kumimoji="1" lang="ja-JP" altLang="en-US" baseline="0" dirty="0" smtClean="0"/>
              <a:t>分散チームの管理を改善</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73</a:t>
            </a:fld>
            <a:endParaRPr lang="ja-JP" altLang="en-US" dirty="0"/>
          </a:p>
        </p:txBody>
      </p:sp>
    </p:spTree>
    <p:extLst>
      <p:ext uri="{BB962C8B-B14F-4D97-AF65-F5344CB8AC3E}">
        <p14:creationId xmlns:p14="http://schemas.microsoft.com/office/powerpoint/2010/main" val="19514531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6.</a:t>
            </a:r>
            <a:r>
              <a:rPr kumimoji="1" lang="en-US" altLang="ja-JP" baseline="0" dirty="0" smtClean="0"/>
              <a:t> </a:t>
            </a:r>
            <a:r>
              <a:rPr kumimoji="1" lang="ja-JP" altLang="en-US" baseline="0" dirty="0" smtClean="0"/>
              <a:t>チームの士気</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7. </a:t>
            </a:r>
            <a:r>
              <a:rPr kumimoji="1" lang="ja-JP" altLang="en-US" dirty="0" smtClean="0"/>
              <a:t>プロジェクトの予測可能性</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8. </a:t>
            </a:r>
            <a:r>
              <a:rPr kumimoji="1" lang="ja-JP" altLang="en-US" dirty="0" smtClean="0"/>
              <a:t>ソフトウェア品質</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9  </a:t>
            </a:r>
            <a:r>
              <a:rPr kumimoji="1" lang="ja-JP" altLang="en-US" dirty="0" smtClean="0"/>
              <a:t>プロジェクトリスク軽減</a:t>
            </a:r>
            <a:endParaRPr kumimoji="1" lang="en-US" altLang="ja-JP" dirty="0" smtClean="0"/>
          </a:p>
          <a:p>
            <a:pPr defTabSz="947958">
              <a:defRPr/>
            </a:pPr>
            <a:r>
              <a:rPr kumimoji="1" lang="en-US" altLang="ja-JP" baseline="0" dirty="0" smtClean="0"/>
              <a:t>10. </a:t>
            </a:r>
            <a:r>
              <a:rPr kumimoji="1" lang="ja-JP" altLang="en-US" baseline="0" dirty="0" smtClean="0"/>
              <a:t>エンジニアリングの規律</a:t>
            </a:r>
            <a:endParaRPr kumimoji="1" lang="en-US" altLang="ja-JP" baseline="0" dirty="0" smtClean="0"/>
          </a:p>
          <a:p>
            <a:pPr marL="0" marR="0" indent="0" algn="l" defTabSz="947958" rtl="0" eaLnBrk="1" fontAlgn="auto" latinLnBrk="0" hangingPunct="1">
              <a:lnSpc>
                <a:spcPct val="100000"/>
              </a:lnSpc>
              <a:spcBef>
                <a:spcPts val="0"/>
              </a:spcBef>
              <a:spcAft>
                <a:spcPts val="0"/>
              </a:spcAft>
              <a:buClrTx/>
              <a:buSzTx/>
              <a:buFontTx/>
              <a:buNone/>
              <a:tabLst/>
              <a:defRPr/>
            </a:pPr>
            <a:r>
              <a:rPr kumimoji="1" lang="en-US" altLang="ja-JP" baseline="0" dirty="0" smtClean="0"/>
              <a:t>11. </a:t>
            </a:r>
            <a:r>
              <a:rPr kumimoji="1" lang="ja-JP" altLang="en-US" baseline="0" dirty="0" smtClean="0"/>
              <a:t>分散チームの管理</a:t>
            </a:r>
            <a:endParaRPr kumimoji="1" lang="en-US" altLang="ja-JP" baseline="0" dirty="0" smtClean="0"/>
          </a:p>
          <a:p>
            <a:pPr defTabSz="947958">
              <a:defRPr/>
            </a:pPr>
            <a:r>
              <a:rPr kumimoji="1" lang="en-US" altLang="ja-JP" baseline="0" dirty="0" smtClean="0"/>
              <a:t>12. </a:t>
            </a:r>
            <a:r>
              <a:rPr kumimoji="1" lang="ja-JP" altLang="en-US" baseline="0" dirty="0" smtClean="0"/>
              <a:t>ソフトウェアのメンテナンス性向上</a:t>
            </a:r>
            <a:endParaRPr kumimoji="1" lang="ja-JP" altLang="en-US" dirty="0" smtClean="0"/>
          </a:p>
          <a:p>
            <a:pPr defTabSz="947958">
              <a:defRPr/>
            </a:pPr>
            <a:r>
              <a:rPr kumimoji="1" lang="en-US" altLang="ja-JP" baseline="0" dirty="0" smtClean="0"/>
              <a:t>13. </a:t>
            </a:r>
            <a:r>
              <a:rPr kumimoji="1" lang="ja-JP" altLang="en-US" baseline="0" dirty="0" smtClean="0"/>
              <a:t>プロジェクトコスト削減</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74</a:t>
            </a:fld>
            <a:endParaRPr lang="ja-JP" altLang="en-US" dirty="0"/>
          </a:p>
        </p:txBody>
      </p:sp>
    </p:spTree>
    <p:extLst>
      <p:ext uri="{BB962C8B-B14F-4D97-AF65-F5344CB8AC3E}">
        <p14:creationId xmlns:p14="http://schemas.microsoft.com/office/powerpoint/2010/main" val="20189276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77</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78</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a:t>
            </a:fld>
            <a:endParaRPr lang="ja-JP" altLang="en-US" dirty="0"/>
          </a:p>
        </p:txBody>
      </p:sp>
    </p:spTree>
    <p:extLst>
      <p:ext uri="{BB962C8B-B14F-4D97-AF65-F5344CB8AC3E}">
        <p14:creationId xmlns:p14="http://schemas.microsoft.com/office/powerpoint/2010/main" val="295107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a:t>
            </a:fld>
            <a:endParaRPr lang="ja-JP" altLang="en-US" dirty="0"/>
          </a:p>
        </p:txBody>
      </p:sp>
    </p:spTree>
    <p:extLst>
      <p:ext uri="{BB962C8B-B14F-4D97-AF65-F5344CB8AC3E}">
        <p14:creationId xmlns:p14="http://schemas.microsoft.com/office/powerpoint/2010/main" val="2800619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アメリカのユタ州のスキーリゾートで会合した。</a:t>
            </a:r>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8</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9</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○○○○○○○○○株式会社御中</a:t>
            </a:r>
            <a:endParaRPr kumimoji="1" lang="ja-JP" altLang="en-US" dirty="0"/>
          </a:p>
        </p:txBody>
      </p:sp>
      <p:sp>
        <p:nvSpPr>
          <p:cNvPr id="6" name="テキスト プレースホルダー 5"/>
          <p:cNvSpPr>
            <a:spLocks noGrp="1"/>
          </p:cNvSpPr>
          <p:nvPr>
            <p:ph type="body" sz="quarter" idx="11" hasCustomPrompt="1"/>
          </p:nvPr>
        </p:nvSpPr>
        <p:spPr>
          <a:xfrm>
            <a:off x="467544" y="3293450"/>
            <a:ext cx="5112568" cy="360040"/>
          </a:xfrm>
          <a:prstGeom prst="rect">
            <a:avLst/>
          </a:prstGeom>
        </p:spPr>
        <p:txBody>
          <a:bodyPr/>
          <a:lstStyle>
            <a:lvl1pPr marL="0" indent="0">
              <a:buNone/>
              <a:defRPr sz="1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表紙</a:t>
            </a:r>
            <a:r>
              <a:rPr kumimoji="1" lang="en-US" altLang="ja-JP" dirty="0" smtClean="0"/>
              <a:t>A</a:t>
            </a:r>
            <a:r>
              <a:rPr kumimoji="1" lang="ja-JP" altLang="en-US" dirty="0" smtClean="0"/>
              <a:t>のタイトル</a:t>
            </a:r>
            <a:endParaRPr kumimoji="1" lang="ja-JP" altLang="en-US" dirty="0"/>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smtClean="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□□□□□□□本部</a:t>
            </a:r>
            <a:endParaRPr kumimoji="1" lang="ja-JP" altLang="en-US" dirty="0"/>
          </a:p>
        </p:txBody>
      </p:sp>
      <p:sp>
        <p:nvSpPr>
          <p:cNvPr id="14"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△△△△△△△△部</a:t>
            </a:r>
            <a:endParaRPr kumimoji="1" lang="ja-JP" altLang="en-US" dirty="0"/>
          </a:p>
        </p:txBody>
      </p:sp>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59942794"/>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中表紙のタイトル</a:t>
            </a:r>
            <a:endParaRPr kumimoji="1" lang="ja-JP" altLang="en-US" dirty="0"/>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0243324"/>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B-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1275229"/>
            <a:ext cx="6263816" cy="288627"/>
          </a:xfrm>
          <a:prstGeom prst="rect">
            <a:avLst/>
          </a:prstGeom>
        </p:spPr>
        <p:txBody>
          <a:bodyPr/>
          <a:lstStyle>
            <a:lvl1pPr marL="0" indent="0">
              <a:buNone/>
              <a:defRPr sz="16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○○○○○○○○○株式会社御中</a:t>
            </a:r>
            <a:endParaRPr kumimoji="1" lang="ja-JP" altLang="en-US" dirty="0"/>
          </a:p>
        </p:txBody>
      </p:sp>
      <p:sp>
        <p:nvSpPr>
          <p:cNvPr id="6" name="テキスト プレースホルダー 5"/>
          <p:cNvSpPr>
            <a:spLocks noGrp="1"/>
          </p:cNvSpPr>
          <p:nvPr>
            <p:ph type="body" sz="quarter" idx="11" hasCustomPrompt="1"/>
          </p:nvPr>
        </p:nvSpPr>
        <p:spPr>
          <a:xfrm>
            <a:off x="467544" y="2873066"/>
            <a:ext cx="8314614" cy="504056"/>
          </a:xfrm>
          <a:prstGeom prst="rect">
            <a:avLst/>
          </a:prstGeom>
        </p:spPr>
        <p:txBody>
          <a:bodyPr/>
          <a:lstStyle>
            <a:lvl1pPr marL="0" indent="0">
              <a:buNone/>
              <a:defRPr sz="2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表紙</a:t>
            </a:r>
            <a:r>
              <a:rPr kumimoji="1" lang="en-US" altLang="ja-JP" dirty="0" smtClean="0"/>
              <a:t>B</a:t>
            </a:r>
            <a:r>
              <a:rPr kumimoji="1" lang="ja-JP" altLang="en-US" dirty="0" smtClean="0"/>
              <a:t>のタイトル</a:t>
            </a:r>
            <a:endParaRPr kumimoji="1" lang="ja-JP" altLang="en-US" dirty="0"/>
          </a:p>
        </p:txBody>
      </p:sp>
      <p:sp>
        <p:nvSpPr>
          <p:cNvPr id="10" name="テキスト プレースホルダー 9"/>
          <p:cNvSpPr>
            <a:spLocks noGrp="1"/>
          </p:cNvSpPr>
          <p:nvPr>
            <p:ph type="body" sz="quarter" idx="12" hasCustomPrompt="1"/>
          </p:nvPr>
        </p:nvSpPr>
        <p:spPr>
          <a:xfrm>
            <a:off x="467544" y="3442391"/>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smtClean="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□□□□□□□本部</a:t>
            </a:r>
            <a:endParaRPr kumimoji="1" lang="ja-JP" altLang="en-US" dirty="0"/>
          </a:p>
        </p:txBody>
      </p:sp>
      <p:sp>
        <p:nvSpPr>
          <p:cNvPr id="13"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△△△△△△△△部</a:t>
            </a:r>
            <a:endParaRPr kumimoji="1" lang="ja-JP" altLang="en-US" dirty="0"/>
          </a:p>
        </p:txBody>
      </p:sp>
    </p:spTree>
    <p:extLst>
      <p:ext uri="{BB962C8B-B14F-4D97-AF65-F5344CB8AC3E}">
        <p14:creationId xmlns:p14="http://schemas.microsoft.com/office/powerpoint/2010/main" val="900840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中表紙のタイトル</a:t>
            </a:r>
            <a:endParaRPr kumimoji="1" lang="ja-JP" altLang="en-US" dirty="0"/>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39548135"/>
      </p:ext>
    </p:extLst>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_THANK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2619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_ご挨拶">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848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3780000"/>
            <a:ext cx="8028448" cy="0"/>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a:blip r:embed="rId5"/>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10" name="直線コネクタ 9"/>
          <p:cNvCxnSpPr/>
          <p:nvPr/>
        </p:nvCxnSpPr>
        <p:spPr>
          <a:xfrm>
            <a:off x="539552" y="3429000"/>
            <a:ext cx="81720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userDrawn="1"/>
        </p:nvSpPr>
        <p:spPr>
          <a:xfrm>
            <a:off x="491064" y="5353471"/>
            <a:ext cx="2064712" cy="307777"/>
          </a:xfrm>
          <a:prstGeom prst="rect">
            <a:avLst/>
          </a:prstGeom>
          <a:noFill/>
        </p:spPr>
        <p:txBody>
          <a:bodyPr wrap="square" rtlCol="0">
            <a:spAutoFit/>
          </a:bodyPr>
          <a:lstStyle/>
          <a:p>
            <a:r>
              <a:rPr kumimoji="1" lang="en-US" altLang="ja-JP" sz="1400" b="1" dirty="0" smtClean="0">
                <a:solidFill>
                  <a:schemeClr val="tx1">
                    <a:lumMod val="75000"/>
                    <a:lumOff val="25000"/>
                  </a:schemeClr>
                </a:solidFill>
                <a:latin typeface="游ゴシック Medium" panose="020B0500000000000000" pitchFamily="50" charset="-128"/>
                <a:ea typeface="游ゴシック Medium" panose="020B0500000000000000" pitchFamily="50" charset="-128"/>
              </a:rPr>
              <a:t>TIS</a:t>
            </a:r>
            <a:r>
              <a:rPr kumimoji="1" lang="ja-JP" altLang="en-US" sz="1400" b="1" dirty="0" smtClean="0">
                <a:solidFill>
                  <a:schemeClr val="tx1">
                    <a:lumMod val="75000"/>
                    <a:lumOff val="25000"/>
                  </a:schemeClr>
                </a:solidFill>
                <a:latin typeface="游ゴシック Medium" panose="020B0500000000000000" pitchFamily="50" charset="-128"/>
                <a:ea typeface="游ゴシック Medium" panose="020B0500000000000000" pitchFamily="50" charset="-128"/>
              </a:rPr>
              <a:t>株式会社</a:t>
            </a:r>
            <a:endParaRPr kumimoji="1" lang="ja-JP" altLang="en-US"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301698394"/>
      </p:ext>
    </p:extLst>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8" name="直線コネクタ 7"/>
          <p:cNvCxnSpPr/>
          <p:nvPr/>
        </p:nvCxnSpPr>
        <p:spPr>
          <a:xfrm>
            <a:off x="576000"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45244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11"/>
          <p:cNvSpPr txBox="1"/>
          <p:nvPr/>
        </p:nvSpPr>
        <p:spPr>
          <a:xfrm>
            <a:off x="2634200" y="2387210"/>
            <a:ext cx="3875600" cy="677108"/>
          </a:xfrm>
          <a:prstGeom prst="rect">
            <a:avLst/>
          </a:prstGeom>
          <a:noFill/>
        </p:spPr>
        <p:txBody>
          <a:bodyPr wrap="square" rtlCol="0">
            <a:spAutoFit/>
          </a:bodyPr>
          <a:lstStyle/>
          <a:p>
            <a:pPr algn="ctr"/>
            <a:r>
              <a:rPr kumimoji="1" lang="en-US" altLang="ja-JP" sz="3800" spc="300" dirty="0" smtClean="0">
                <a:solidFill>
                  <a:srgbClr val="12B3C7"/>
                </a:solidFill>
                <a:latin typeface="R Frutiger Roman"/>
                <a:ea typeface="Meiryo UI" panose="020B0604030504040204" pitchFamily="50" charset="-128"/>
                <a:cs typeface="R Frutiger Roman"/>
              </a:rPr>
              <a:t>THANK YOU</a:t>
            </a:r>
            <a:endParaRPr kumimoji="1" lang="ja-JP" altLang="en-US" sz="3800" spc="300" dirty="0">
              <a:solidFill>
                <a:srgbClr val="12B3C7"/>
              </a:solidFill>
              <a:latin typeface="R Frutiger Roman"/>
              <a:ea typeface="Meiryo UI" panose="020B0604030504040204" pitchFamily="50" charset="-128"/>
              <a:cs typeface="R Frutiger Roman"/>
            </a:endParaRPr>
          </a:p>
        </p:txBody>
      </p:sp>
    </p:spTree>
    <p:extLst>
      <p:ext uri="{BB962C8B-B14F-4D97-AF65-F5344CB8AC3E}">
        <p14:creationId xmlns:p14="http://schemas.microsoft.com/office/powerpoint/2010/main" val="3871136122"/>
      </p:ext>
    </p:extLst>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2252548" y="2564904"/>
            <a:ext cx="4638904" cy="523220"/>
          </a:xfrm>
          <a:prstGeom prst="rect">
            <a:avLst/>
          </a:prstGeom>
          <a:noFill/>
        </p:spPr>
        <p:txBody>
          <a:bodyPr wrap="square" rtlCol="0">
            <a:spAutoFit/>
          </a:bodyPr>
          <a:lstStyle/>
          <a:p>
            <a:pPr algn="ctr"/>
            <a:r>
              <a:rPr kumimoji="1" lang="ja-JP" altLang="en-US" sz="2800" dirty="0" smtClean="0">
                <a:solidFill>
                  <a:srgbClr val="12B3C7"/>
                </a:solidFill>
                <a:latin typeface="Meiryo UI" panose="020B0604030504040204" pitchFamily="50" charset="-128"/>
                <a:ea typeface="Meiryo UI" panose="020B0604030504040204" pitchFamily="50" charset="-128"/>
                <a:cs typeface="ＭＳ Ｐゴシック"/>
              </a:rPr>
              <a:t>ご清聴ありがとうございました</a:t>
            </a:r>
            <a:endParaRPr kumimoji="1" lang="ja-JP" altLang="en-US" sz="2800" dirty="0">
              <a:solidFill>
                <a:srgbClr val="12B3C7"/>
              </a:solidFill>
              <a:latin typeface="Meiryo UI" panose="020B0604030504040204" pitchFamily="50" charset="-128"/>
              <a:ea typeface="Meiryo UI" panose="020B0604030504040204" pitchFamily="50" charset="-128"/>
              <a:cs typeface="ＭＳ Ｐゴシック"/>
            </a:endParaRPr>
          </a:p>
        </p:txBody>
      </p:sp>
    </p:spTree>
    <p:extLst>
      <p:ext uri="{BB962C8B-B14F-4D97-AF65-F5344CB8AC3E}">
        <p14:creationId xmlns:p14="http://schemas.microsoft.com/office/powerpoint/2010/main" val="1549298983"/>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34175"/>
      </p:ext>
    </p:extLst>
  </p:cSld>
  <p:clrMap bg1="lt1" tx1="dk1" bg2="lt2" tx2="dk2" accent1="accent1" accent2="accent2" accent3="accent3" accent4="accent4" accent5="accent5" accent6="accent6" hlink="hlink" folHlink="folHlink"/>
  <p:sldLayoutIdLst>
    <p:sldLayoutId id="2147483657"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539552" y="3060494"/>
            <a:ext cx="5112568" cy="728546"/>
          </a:xfrm>
        </p:spPr>
        <p:txBody>
          <a:bodyPr/>
          <a:lstStyle/>
          <a:p>
            <a:r>
              <a:rPr kumimoji="1" lang="ja-JP" altLang="en-US" sz="4000" b="1" dirty="0" smtClean="0"/>
              <a:t>スクラム概論</a:t>
            </a:r>
            <a:endParaRPr kumimoji="1" lang="ja-JP" altLang="en-US" sz="4000" b="1" dirty="0"/>
          </a:p>
        </p:txBody>
      </p:sp>
      <p:pic>
        <p:nvPicPr>
          <p:cNvPr id="3" name="図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805264"/>
            <a:ext cx="825953" cy="295893"/>
          </a:xfrm>
          <a:prstGeom prst="rect">
            <a:avLst/>
          </a:prstGeom>
        </p:spPr>
      </p:pic>
      <p:sp>
        <p:nvSpPr>
          <p:cNvPr id="4" name="テキスト ボックス 5"/>
          <p:cNvSpPr txBox="1"/>
          <p:nvPr/>
        </p:nvSpPr>
        <p:spPr>
          <a:xfrm>
            <a:off x="451925" y="6143754"/>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latin typeface="+mj-ea"/>
                <a:ea typeface="+mj-ea"/>
              </a:rPr>
              <a:t>この 作品 は </a:t>
            </a:r>
            <a:r>
              <a:rPr lang="ja-JP" altLang="en-US" sz="1100" dirty="0" smtClean="0">
                <a:solidFill>
                  <a:schemeClr val="tx1"/>
                </a:solidFill>
                <a:latin typeface="+mj-ea"/>
                <a:ea typeface="+mj-ea"/>
                <a:hlinkClick r:id="rId3"/>
              </a:rPr>
              <a:t>クリエイティブ・コモンズ 表示 </a:t>
            </a:r>
            <a:r>
              <a:rPr lang="en-US" altLang="ja-JP" sz="1100" dirty="0" smtClean="0">
                <a:solidFill>
                  <a:schemeClr val="tx1"/>
                </a:solidFill>
                <a:latin typeface="+mj-ea"/>
                <a:ea typeface="+mj-ea"/>
                <a:hlinkClick r:id="rId3"/>
              </a:rPr>
              <a:t>- </a:t>
            </a:r>
            <a:r>
              <a:rPr lang="ja-JP" altLang="en-US" sz="1100" dirty="0" smtClean="0">
                <a:solidFill>
                  <a:schemeClr val="tx1"/>
                </a:solidFill>
                <a:latin typeface="+mj-ea"/>
                <a:ea typeface="+mj-ea"/>
                <a:hlinkClick r:id="rId3"/>
              </a:rPr>
              <a:t>継承 </a:t>
            </a:r>
            <a:r>
              <a:rPr lang="en-US" altLang="ja-JP" sz="1100" dirty="0" smtClean="0">
                <a:solidFill>
                  <a:schemeClr val="tx1"/>
                </a:solidFill>
                <a:latin typeface="+mj-ea"/>
                <a:ea typeface="+mj-ea"/>
                <a:hlinkClick r:id="rId3"/>
              </a:rPr>
              <a:t>4.0 </a:t>
            </a:r>
            <a:r>
              <a:rPr lang="ja-JP" altLang="en-US" sz="1100" dirty="0" smtClean="0">
                <a:solidFill>
                  <a:schemeClr val="tx1"/>
                </a:solidFill>
                <a:latin typeface="+mj-ea"/>
                <a:ea typeface="+mj-ea"/>
                <a:hlinkClick r:id="rId3"/>
              </a:rPr>
              <a:t>国際 ライセンス</a:t>
            </a:r>
            <a:r>
              <a:rPr lang="ja-JP" altLang="en-US" sz="1100" dirty="0" smtClean="0">
                <a:solidFill>
                  <a:srgbClr val="FF0000"/>
                </a:solidFill>
                <a:latin typeface="+mj-ea"/>
                <a:ea typeface="+mj-ea"/>
              </a:rPr>
              <a:t> </a:t>
            </a:r>
            <a:r>
              <a:rPr lang="ja-JP" altLang="en-US" sz="1100" dirty="0" smtClean="0">
                <a:latin typeface="+mj-ea"/>
                <a:ea typeface="+mj-ea"/>
              </a:rPr>
              <a:t>の下に提供されています。</a:t>
            </a:r>
            <a:endParaRPr lang="ja-JP" altLang="en-US" sz="1100" dirty="0">
              <a:latin typeface="+mj-ea"/>
              <a:ea typeface="+mj-ea"/>
            </a:endParaRPr>
          </a:p>
        </p:txBody>
      </p:sp>
      <p:sp>
        <p:nvSpPr>
          <p:cNvPr id="5"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第</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1.1</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版</a:t>
            </a:r>
            <a:endParaRPr lang="en-US" altLang="ja-JP" dirty="0" smtClean="0">
              <a:solidFill>
                <a:srgbClr val="000000">
                  <a:lumMod val="75000"/>
                  <a:lumOff val="25000"/>
                </a:srgbClr>
              </a:solidFill>
              <a:latin typeface="Meiryo UI" panose="020B0604030504040204" pitchFamily="50" charset="-128"/>
              <a:ea typeface="Meiryo UI" panose="020B0604030504040204" pitchFamily="50" charset="-128"/>
            </a:endParaRPr>
          </a:p>
          <a:p>
            <a:pPr lvl="0" defTabSz="914400">
              <a:spcBef>
                <a:spcPct val="20000"/>
              </a:spcBef>
            </a:pP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2018</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年</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08</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月</a:t>
            </a:r>
            <a:r>
              <a:rPr lang="en-US" altLang="ja-JP" dirty="0" smtClean="0">
                <a:solidFill>
                  <a:srgbClr val="000000">
                    <a:lumMod val="75000"/>
                    <a:lumOff val="25000"/>
                  </a:srgbClr>
                </a:solidFill>
                <a:latin typeface="Meiryo UI" panose="020B0604030504040204" pitchFamily="50" charset="-128"/>
                <a:ea typeface="Meiryo UI" panose="020B0604030504040204" pitchFamily="50" charset="-128"/>
              </a:rPr>
              <a:t>02</a:t>
            </a:r>
            <a:r>
              <a:rPr lang="ja-JP" altLang="en-US" dirty="0" smtClean="0">
                <a:solidFill>
                  <a:srgbClr val="000000">
                    <a:lumMod val="75000"/>
                    <a:lumOff val="25000"/>
                  </a:srgbClr>
                </a:solidFill>
                <a:latin typeface="Meiryo UI" panose="020B0604030504040204" pitchFamily="50" charset="-128"/>
                <a:ea typeface="Meiryo UI" panose="020B0604030504040204" pitchFamily="50" charset="-128"/>
              </a:rPr>
              <a:t>日</a:t>
            </a:r>
            <a:endParaRPr lang="ja-JP" altLang="en-US" dirty="0">
              <a:solidFill>
                <a:srgbClr val="000000">
                  <a:lumMod val="75000"/>
                  <a:lumOff val="25000"/>
                </a:srgbClr>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451925" y="6446027"/>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a:latin typeface="+mj-ea"/>
                <a:ea typeface="+mj-ea"/>
              </a:rPr>
              <a:t>スクラム概論</a:t>
            </a:r>
            <a:r>
              <a:rPr lang="en-US" altLang="ja-JP" sz="1100" dirty="0">
                <a:latin typeface="+mj-ea"/>
                <a:ea typeface="+mj-ea"/>
              </a:rPr>
              <a:t>©2018 TIS INC. </a:t>
            </a:r>
            <a:r>
              <a:rPr lang="ja-JP" altLang="en-US" sz="1100" dirty="0">
                <a:latin typeface="+mj-ea"/>
                <a:ea typeface="+mj-ea"/>
              </a:rPr>
              <a:t>クリエイティブ・コモンズ・ライセンス（表示</a:t>
            </a:r>
            <a:r>
              <a:rPr lang="en-US" altLang="ja-JP" sz="1100" dirty="0">
                <a:latin typeface="+mj-ea"/>
                <a:ea typeface="+mj-ea"/>
              </a:rPr>
              <a:t>-</a:t>
            </a:r>
            <a:r>
              <a:rPr lang="ja-JP" altLang="en-US" sz="1100" dirty="0">
                <a:latin typeface="+mj-ea"/>
                <a:ea typeface="+mj-ea"/>
              </a:rPr>
              <a:t>継承 </a:t>
            </a:r>
            <a:r>
              <a:rPr lang="en-US" altLang="ja-JP" sz="1100" dirty="0">
                <a:latin typeface="+mj-ea"/>
                <a:ea typeface="+mj-ea"/>
              </a:rPr>
              <a:t>4.0 </a:t>
            </a:r>
            <a:r>
              <a:rPr lang="ja-JP" altLang="en-US" sz="1100" dirty="0">
                <a:latin typeface="+mj-ea"/>
                <a:ea typeface="+mj-ea"/>
              </a:rPr>
              <a:t>国際）</a:t>
            </a:r>
            <a:endParaRPr lang="ja-JP" altLang="en-US" sz="1100" dirty="0">
              <a:latin typeface="+mj-ea"/>
              <a:ea typeface="+mj-ea"/>
            </a:endParaRPr>
          </a:p>
        </p:txBody>
      </p:sp>
    </p:spTree>
    <p:extLst>
      <p:ext uri="{BB962C8B-B14F-4D97-AF65-F5344CB8AC3E}">
        <p14:creationId xmlns:p14="http://schemas.microsoft.com/office/powerpoint/2010/main" val="3673238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ja-JP" altLang="en-US" dirty="0"/>
              <a:t>アジャイル宣言の背後にある</a:t>
            </a:r>
            <a:r>
              <a:rPr lang="ja-JP" altLang="en-US" dirty="0" smtClean="0"/>
              <a:t>原則</a:t>
            </a:r>
            <a:r>
              <a:rPr lang="en-US" altLang="ja-JP" dirty="0" smtClean="0"/>
              <a:t>(</a:t>
            </a:r>
            <a:r>
              <a:rPr lang="ja-JP" altLang="en-US" dirty="0" smtClean="0"/>
              <a:t>続き</a:t>
            </a:r>
            <a:r>
              <a:rPr lang="en-US" altLang="ja-JP" dirty="0" smtClean="0"/>
              <a:t>)</a:t>
            </a:r>
            <a:endParaRPr lang="ja-JP" altLang="en-US" dirty="0"/>
          </a:p>
        </p:txBody>
      </p:sp>
      <p:sp>
        <p:nvSpPr>
          <p:cNvPr id="4" name="正方形/長方形 3"/>
          <p:cNvSpPr/>
          <p:nvPr/>
        </p:nvSpPr>
        <p:spPr>
          <a:xfrm>
            <a:off x="1332247" y="1454001"/>
            <a:ext cx="6552728" cy="3847207"/>
          </a:xfrm>
          <a:prstGeom prst="rect">
            <a:avLst/>
          </a:prstGeom>
        </p:spPr>
        <p:txBody>
          <a:bodyPr wrap="square">
            <a:spAutoFit/>
          </a:bodyPr>
          <a:lstStyle/>
          <a:p>
            <a:pPr algn="ctr"/>
            <a:r>
              <a:rPr lang="ja-JP" altLang="en-US" sz="1600" b="1" dirty="0" smtClean="0">
                <a:solidFill>
                  <a:schemeClr val="accent2"/>
                </a:solidFill>
                <a:latin typeface="+mj-ea"/>
                <a:ea typeface="+mj-ea"/>
              </a:rPr>
              <a:t>動く</a:t>
            </a:r>
            <a:r>
              <a:rPr lang="ja-JP" altLang="en-US" sz="1600" b="1" dirty="0">
                <a:solidFill>
                  <a:schemeClr val="accent2"/>
                </a:solidFill>
                <a:latin typeface="+mj-ea"/>
                <a:ea typeface="+mj-ea"/>
              </a:rPr>
              <a:t>ソフトウェア</a:t>
            </a:r>
            <a:r>
              <a:rPr lang="ja-JP" altLang="en-US" sz="1600" b="1" dirty="0">
                <a:solidFill>
                  <a:schemeClr val="tx1">
                    <a:lumMod val="75000"/>
                    <a:lumOff val="25000"/>
                  </a:schemeClr>
                </a:solidFill>
                <a:latin typeface="+mj-ea"/>
                <a:ea typeface="+mj-ea"/>
              </a:rPr>
              <a:t>こそが</a:t>
            </a:r>
            <a:r>
              <a:rPr lang="ja-JP" altLang="en-US" sz="1600" b="1" dirty="0">
                <a:solidFill>
                  <a:schemeClr val="accent2"/>
                </a:solidFill>
                <a:latin typeface="+mj-ea"/>
                <a:ea typeface="+mj-ea"/>
              </a:rPr>
              <a:t>進捗</a:t>
            </a:r>
            <a:r>
              <a:rPr lang="ja-JP" altLang="en-US" sz="1600" b="1" dirty="0">
                <a:solidFill>
                  <a:schemeClr val="tx1">
                    <a:lumMod val="75000"/>
                    <a:lumOff val="25000"/>
                  </a:schemeClr>
                </a:solidFill>
                <a:latin typeface="+mj-ea"/>
                <a:ea typeface="+mj-ea"/>
              </a:rPr>
              <a:t>の最も重要な尺度</a:t>
            </a:r>
            <a:r>
              <a:rPr lang="ja-JP" altLang="en-US" sz="1600" dirty="0">
                <a:solidFill>
                  <a:schemeClr val="tx1">
                    <a:lumMod val="75000"/>
                    <a:lumOff val="25000"/>
                  </a:schemeClr>
                </a:solidFill>
                <a:latin typeface="+mj-ea"/>
                <a:ea typeface="+mj-ea"/>
              </a:rPr>
              <a:t>です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dirty="0">
                <a:solidFill>
                  <a:schemeClr val="tx1">
                    <a:lumMod val="75000"/>
                    <a:lumOff val="25000"/>
                  </a:schemeClr>
                </a:solidFill>
                <a:latin typeface="+mj-ea"/>
                <a:ea typeface="+mj-ea"/>
              </a:rPr>
              <a:t>アジャイル･プロセスは持続可能な開発を促進します。</a:t>
            </a:r>
            <a:br>
              <a:rPr lang="ja-JP" altLang="en-US" sz="1600" dirty="0">
                <a:solidFill>
                  <a:schemeClr val="tx1">
                    <a:lumMod val="75000"/>
                    <a:lumOff val="25000"/>
                  </a:schemeClr>
                </a:solidFill>
                <a:latin typeface="+mj-ea"/>
                <a:ea typeface="+mj-ea"/>
              </a:rPr>
            </a:br>
            <a:r>
              <a:rPr lang="ja-JP" altLang="en-US" sz="1600" b="1" dirty="0">
                <a:solidFill>
                  <a:schemeClr val="tx1">
                    <a:lumMod val="75000"/>
                    <a:lumOff val="25000"/>
                  </a:schemeClr>
                </a:solidFill>
                <a:latin typeface="+mj-ea"/>
                <a:ea typeface="+mj-ea"/>
              </a:rPr>
              <a:t>一定のペースを継続的に維持できるようにしなければなりません</a:t>
            </a:r>
            <a:r>
              <a:rPr lang="ja-JP" altLang="en-US" sz="1600" b="1" dirty="0" smtClean="0">
                <a:solidFill>
                  <a:schemeClr val="tx1">
                    <a:lumMod val="75000"/>
                    <a:lumOff val="25000"/>
                  </a:schemeClr>
                </a:solidFill>
                <a:latin typeface="+mj-ea"/>
                <a:ea typeface="+mj-ea"/>
              </a:rPr>
              <a:t>。</a:t>
            </a:r>
            <a:endParaRPr lang="en-US" altLang="ja-JP" sz="1600" b="1"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tx1">
                    <a:lumMod val="75000"/>
                    <a:lumOff val="25000"/>
                  </a:schemeClr>
                </a:solidFill>
                <a:latin typeface="+mj-ea"/>
                <a:ea typeface="+mj-ea"/>
              </a:rPr>
              <a:t>技術的卓越性</a:t>
            </a:r>
            <a:r>
              <a:rPr lang="ja-JP" altLang="en-US" sz="1600" dirty="0">
                <a:solidFill>
                  <a:schemeClr val="tx1">
                    <a:lumMod val="75000"/>
                    <a:lumOff val="25000"/>
                  </a:schemeClr>
                </a:solidFill>
                <a:latin typeface="+mj-ea"/>
                <a:ea typeface="+mj-ea"/>
              </a:rPr>
              <a:t>と</a:t>
            </a:r>
            <a:r>
              <a:rPr lang="ja-JP" altLang="en-US" sz="1600" b="1" dirty="0">
                <a:solidFill>
                  <a:schemeClr val="tx1">
                    <a:lumMod val="75000"/>
                    <a:lumOff val="25000"/>
                  </a:schemeClr>
                </a:solidFill>
                <a:latin typeface="+mj-ea"/>
                <a:ea typeface="+mj-ea"/>
              </a:rPr>
              <a:t>優れた設計に対する</a:t>
            </a:r>
            <a:br>
              <a:rPr lang="ja-JP" altLang="en-US" sz="1600" b="1" dirty="0">
                <a:solidFill>
                  <a:schemeClr val="tx1">
                    <a:lumMod val="75000"/>
                    <a:lumOff val="25000"/>
                  </a:schemeClr>
                </a:solidFill>
                <a:latin typeface="+mj-ea"/>
                <a:ea typeface="+mj-ea"/>
              </a:rPr>
            </a:br>
            <a:r>
              <a:rPr lang="ja-JP" altLang="en-US" sz="1600" b="1" dirty="0">
                <a:solidFill>
                  <a:schemeClr val="tx1">
                    <a:lumMod val="75000"/>
                    <a:lumOff val="25000"/>
                  </a:schemeClr>
                </a:solidFill>
                <a:latin typeface="+mj-ea"/>
                <a:ea typeface="+mj-ea"/>
              </a:rPr>
              <a:t>不断の注意が機敏さを高めます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accent2"/>
                </a:solidFill>
                <a:latin typeface="+mj-ea"/>
                <a:ea typeface="+mj-ea"/>
              </a:rPr>
              <a:t>シンプルさ</a:t>
            </a:r>
            <a:r>
              <a:rPr lang="ja-JP" altLang="en-US" sz="1600" b="1" dirty="0">
                <a:solidFill>
                  <a:schemeClr val="tx1">
                    <a:lumMod val="75000"/>
                    <a:lumOff val="25000"/>
                  </a:schemeClr>
                </a:solidFill>
                <a:latin typeface="+mj-ea"/>
                <a:ea typeface="+mj-ea"/>
              </a:rPr>
              <a:t>（ムダなく作れる量を最大限にすること）が</a:t>
            </a:r>
            <a:r>
              <a:rPr lang="ja-JP" altLang="en-US" sz="1600" b="1" dirty="0">
                <a:solidFill>
                  <a:schemeClr val="accent2"/>
                </a:solidFill>
                <a:latin typeface="+mj-ea"/>
                <a:ea typeface="+mj-ea"/>
              </a:rPr>
              <a:t>本質</a:t>
            </a:r>
            <a:r>
              <a:rPr lang="ja-JP" altLang="en-US" sz="1600" b="1" dirty="0">
                <a:solidFill>
                  <a:schemeClr val="tx1">
                    <a:lumMod val="75000"/>
                    <a:lumOff val="25000"/>
                  </a:schemeClr>
                </a:solidFill>
                <a:latin typeface="+mj-ea"/>
                <a:ea typeface="+mj-ea"/>
              </a:rPr>
              <a:t>です</a:t>
            </a:r>
            <a:r>
              <a:rPr lang="ja-JP" altLang="en-US" sz="1600" b="1" dirty="0" smtClean="0">
                <a:solidFill>
                  <a:schemeClr val="tx1">
                    <a:lumMod val="75000"/>
                    <a:lumOff val="25000"/>
                  </a:schemeClr>
                </a:solidFill>
                <a:latin typeface="+mj-ea"/>
                <a:ea typeface="+mj-ea"/>
              </a:rPr>
              <a:t>。</a:t>
            </a:r>
            <a:endParaRPr lang="en-US" altLang="ja-JP" sz="1600" b="1"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tx1">
                    <a:lumMod val="75000"/>
                    <a:lumOff val="25000"/>
                  </a:schemeClr>
                </a:solidFill>
                <a:latin typeface="+mj-ea"/>
                <a:ea typeface="+mj-ea"/>
              </a:rPr>
              <a:t>最良のアーキテクチャ・要求・設計</a:t>
            </a:r>
            <a:r>
              <a:rPr lang="ja-JP" altLang="en-US" sz="1600" dirty="0">
                <a:solidFill>
                  <a:schemeClr val="tx1">
                    <a:lumMod val="75000"/>
                    <a:lumOff val="25000"/>
                  </a:schemeClr>
                </a:solidFill>
                <a:latin typeface="+mj-ea"/>
                <a:ea typeface="+mj-ea"/>
              </a:rPr>
              <a:t>は、</a:t>
            </a:r>
            <a:br>
              <a:rPr lang="ja-JP" altLang="en-US" sz="1600" dirty="0">
                <a:solidFill>
                  <a:schemeClr val="tx1">
                    <a:lumMod val="75000"/>
                    <a:lumOff val="25000"/>
                  </a:schemeClr>
                </a:solidFill>
                <a:latin typeface="+mj-ea"/>
                <a:ea typeface="+mj-ea"/>
              </a:rPr>
            </a:br>
            <a:r>
              <a:rPr lang="ja-JP" altLang="en-US" sz="1600" b="1" dirty="0">
                <a:solidFill>
                  <a:schemeClr val="accent2"/>
                </a:solidFill>
                <a:latin typeface="+mj-ea"/>
                <a:ea typeface="+mj-ea"/>
              </a:rPr>
              <a:t>自己組織的なチーム</a:t>
            </a:r>
            <a:r>
              <a:rPr lang="ja-JP" altLang="en-US" sz="1600" b="1" dirty="0">
                <a:solidFill>
                  <a:schemeClr val="tx1">
                    <a:lumMod val="75000"/>
                    <a:lumOff val="25000"/>
                  </a:schemeClr>
                </a:solidFill>
                <a:latin typeface="+mj-ea"/>
                <a:ea typeface="+mj-ea"/>
              </a:rPr>
              <a:t>から生み出されます</a:t>
            </a:r>
            <a:r>
              <a:rPr lang="ja-JP" altLang="en-US" sz="1600" b="1" dirty="0" smtClean="0">
                <a:solidFill>
                  <a:schemeClr val="tx1">
                    <a:lumMod val="75000"/>
                    <a:lumOff val="25000"/>
                  </a:schemeClr>
                </a:solidFill>
                <a:latin typeface="+mj-ea"/>
                <a:ea typeface="+mj-ea"/>
              </a:rPr>
              <a:t>。</a:t>
            </a:r>
            <a:endParaRPr lang="en-US" altLang="ja-JP" sz="1600" b="1"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tx1">
                    <a:lumMod val="75000"/>
                    <a:lumOff val="25000"/>
                  </a:schemeClr>
                </a:solidFill>
                <a:latin typeface="+mj-ea"/>
                <a:ea typeface="+mj-ea"/>
              </a:rPr>
              <a:t>チームがもっと</a:t>
            </a:r>
            <a:r>
              <a:rPr lang="ja-JP" altLang="en-US" sz="1600" b="1" dirty="0">
                <a:solidFill>
                  <a:schemeClr val="accent2"/>
                </a:solidFill>
                <a:latin typeface="+mj-ea"/>
                <a:ea typeface="+mj-ea"/>
              </a:rPr>
              <a:t>効率を高める</a:t>
            </a:r>
            <a:r>
              <a:rPr lang="ja-JP" altLang="en-US" sz="1600" b="1" dirty="0">
                <a:solidFill>
                  <a:schemeClr val="tx1">
                    <a:lumMod val="75000"/>
                    <a:lumOff val="25000"/>
                  </a:schemeClr>
                </a:solidFill>
                <a:latin typeface="+mj-ea"/>
                <a:ea typeface="+mj-ea"/>
              </a:rPr>
              <a:t>ことができるか</a:t>
            </a:r>
            <a:r>
              <a:rPr lang="ja-JP" altLang="en-US" sz="1600" dirty="0">
                <a:solidFill>
                  <a:schemeClr val="tx1">
                    <a:lumMod val="75000"/>
                    <a:lumOff val="25000"/>
                  </a:schemeClr>
                </a:solidFill>
                <a:latin typeface="+mj-ea"/>
                <a:ea typeface="+mj-ea"/>
              </a:rPr>
              <a:t>を</a:t>
            </a:r>
            <a:r>
              <a:rPr lang="ja-JP" altLang="en-US" sz="1600" b="1" dirty="0">
                <a:solidFill>
                  <a:schemeClr val="accent2"/>
                </a:solidFill>
                <a:latin typeface="+mj-ea"/>
                <a:ea typeface="+mj-ea"/>
              </a:rPr>
              <a:t>定期的</a:t>
            </a:r>
            <a:r>
              <a:rPr lang="ja-JP" altLang="en-US" sz="1600" b="1" dirty="0">
                <a:solidFill>
                  <a:schemeClr val="tx1">
                    <a:lumMod val="75000"/>
                    <a:lumOff val="25000"/>
                  </a:schemeClr>
                </a:solidFill>
                <a:latin typeface="+mj-ea"/>
                <a:ea typeface="+mj-ea"/>
              </a:rPr>
              <a:t>に</a:t>
            </a:r>
            <a:r>
              <a:rPr lang="ja-JP" altLang="en-US" sz="1600" b="1" dirty="0">
                <a:solidFill>
                  <a:schemeClr val="accent2"/>
                </a:solidFill>
                <a:latin typeface="+mj-ea"/>
                <a:ea typeface="+mj-ea"/>
              </a:rPr>
              <a:t>振り返り</a:t>
            </a:r>
            <a:r>
              <a:rPr lang="ja-JP" altLang="en-US" sz="1600" dirty="0">
                <a:solidFill>
                  <a:schemeClr val="tx1">
                    <a:lumMod val="75000"/>
                    <a:lumOff val="25000"/>
                  </a:schemeClr>
                </a:solidFill>
                <a:latin typeface="+mj-ea"/>
                <a:ea typeface="+mj-ea"/>
              </a:rPr>
              <a:t>、</a:t>
            </a:r>
            <a:br>
              <a:rPr lang="ja-JP" altLang="en-US" sz="1600" dirty="0">
                <a:solidFill>
                  <a:schemeClr val="tx1">
                    <a:lumMod val="75000"/>
                    <a:lumOff val="25000"/>
                  </a:schemeClr>
                </a:solidFill>
                <a:latin typeface="+mj-ea"/>
                <a:ea typeface="+mj-ea"/>
              </a:rPr>
            </a:br>
            <a:r>
              <a:rPr lang="ja-JP" altLang="en-US" sz="1600" dirty="0">
                <a:solidFill>
                  <a:schemeClr val="tx1">
                    <a:lumMod val="75000"/>
                    <a:lumOff val="25000"/>
                  </a:schemeClr>
                </a:solidFill>
                <a:latin typeface="+mj-ea"/>
                <a:ea typeface="+mj-ea"/>
              </a:rPr>
              <a:t>それに基づいて</a:t>
            </a:r>
            <a:r>
              <a:rPr lang="ja-JP" altLang="en-US" sz="1600" b="1" dirty="0">
                <a:solidFill>
                  <a:schemeClr val="tx1">
                    <a:lumMod val="75000"/>
                    <a:lumOff val="25000"/>
                  </a:schemeClr>
                </a:solidFill>
                <a:latin typeface="+mj-ea"/>
                <a:ea typeface="+mj-ea"/>
              </a:rPr>
              <a:t>自分たちのやり方を最適に調整</a:t>
            </a:r>
            <a:r>
              <a:rPr lang="ja-JP" altLang="en-US" sz="1600" dirty="0">
                <a:solidFill>
                  <a:schemeClr val="tx1">
                    <a:lumMod val="75000"/>
                    <a:lumOff val="25000"/>
                  </a:schemeClr>
                </a:solidFill>
                <a:latin typeface="+mj-ea"/>
                <a:ea typeface="+mj-ea"/>
              </a:rPr>
              <a:t>します。</a:t>
            </a: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http://agilemanifesto.org/iso/ja/principles.html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193170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ウォーターフォールの進め方</a:t>
            </a:r>
            <a:endParaRPr kumimoji="1" lang="ja-JP" altLang="en-US" dirty="0"/>
          </a:p>
        </p:txBody>
      </p:sp>
      <p:sp>
        <p:nvSpPr>
          <p:cNvPr id="3" name="角丸四角形 2"/>
          <p:cNvSpPr/>
          <p:nvPr/>
        </p:nvSpPr>
        <p:spPr>
          <a:xfrm>
            <a:off x="1403648" y="1660426"/>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要件定義</a:t>
            </a:r>
            <a:endParaRPr kumimoji="1" lang="en-US" altLang="ja-JP" dirty="0" smtClean="0"/>
          </a:p>
        </p:txBody>
      </p:sp>
      <p:sp>
        <p:nvSpPr>
          <p:cNvPr id="4" name="角丸四角形 3"/>
          <p:cNvSpPr/>
          <p:nvPr/>
        </p:nvSpPr>
        <p:spPr>
          <a:xfrm>
            <a:off x="2195736"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外部設計</a:t>
            </a:r>
            <a:endParaRPr kumimoji="1" lang="en-US" altLang="ja-JP" dirty="0" smtClean="0"/>
          </a:p>
        </p:txBody>
      </p:sp>
      <p:sp>
        <p:nvSpPr>
          <p:cNvPr id="5" name="角丸四角形 4"/>
          <p:cNvSpPr/>
          <p:nvPr/>
        </p:nvSpPr>
        <p:spPr>
          <a:xfrm>
            <a:off x="2915816" y="4396730"/>
            <a:ext cx="1531639"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内部設計</a:t>
            </a:r>
            <a:endParaRPr kumimoji="1" lang="en-US" altLang="ja-JP" dirty="0" smtClean="0"/>
          </a:p>
        </p:txBody>
      </p:sp>
      <p:sp>
        <p:nvSpPr>
          <p:cNvPr id="6" name="角丸四角形 5"/>
          <p:cNvSpPr/>
          <p:nvPr/>
        </p:nvSpPr>
        <p:spPr>
          <a:xfrm>
            <a:off x="3871440" y="5733256"/>
            <a:ext cx="2088232" cy="79208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実装・単体テスト</a:t>
            </a:r>
            <a:endParaRPr kumimoji="1" lang="en-US" altLang="ja-JP" dirty="0" smtClean="0"/>
          </a:p>
        </p:txBody>
      </p:sp>
      <p:sp>
        <p:nvSpPr>
          <p:cNvPr id="8" name="角丸四角形 7"/>
          <p:cNvSpPr/>
          <p:nvPr/>
        </p:nvSpPr>
        <p:spPr>
          <a:xfrm>
            <a:off x="5329460" y="4396730"/>
            <a:ext cx="1546796"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結合テスト</a:t>
            </a:r>
            <a:endParaRPr kumimoji="1" lang="en-US" altLang="ja-JP" dirty="0" smtClean="0"/>
          </a:p>
        </p:txBody>
      </p:sp>
      <p:sp>
        <p:nvSpPr>
          <p:cNvPr id="9" name="角丸四角形 8"/>
          <p:cNvSpPr/>
          <p:nvPr/>
        </p:nvSpPr>
        <p:spPr>
          <a:xfrm>
            <a:off x="5776665"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システムテスト</a:t>
            </a:r>
            <a:endParaRPr kumimoji="1" lang="en-US" altLang="ja-JP" dirty="0" smtClean="0"/>
          </a:p>
        </p:txBody>
      </p:sp>
      <p:sp>
        <p:nvSpPr>
          <p:cNvPr id="10" name="角丸四角形 9"/>
          <p:cNvSpPr/>
          <p:nvPr/>
        </p:nvSpPr>
        <p:spPr>
          <a:xfrm>
            <a:off x="6156176" y="1644621"/>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受け入れテスト</a:t>
            </a:r>
            <a:endParaRPr kumimoji="1" lang="en-US" altLang="ja-JP" dirty="0" smtClean="0"/>
          </a:p>
        </p:txBody>
      </p:sp>
      <p:cxnSp>
        <p:nvCxnSpPr>
          <p:cNvPr id="13" name="直線矢印コネクタ 12"/>
          <p:cNvCxnSpPr>
            <a:stCxn id="3" idx="2"/>
            <a:endCxn id="4" idx="0"/>
          </p:cNvCxnSpPr>
          <p:nvPr/>
        </p:nvCxnSpPr>
        <p:spPr>
          <a:xfrm>
            <a:off x="2303748" y="2452514"/>
            <a:ext cx="657808"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4" idx="2"/>
            <a:endCxn id="5" idx="0"/>
          </p:cNvCxnSpPr>
          <p:nvPr/>
        </p:nvCxnSpPr>
        <p:spPr>
          <a:xfrm>
            <a:off x="2961556" y="3820666"/>
            <a:ext cx="720080"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5" idx="2"/>
          </p:cNvCxnSpPr>
          <p:nvPr/>
        </p:nvCxnSpPr>
        <p:spPr>
          <a:xfrm>
            <a:off x="3681636" y="5188818"/>
            <a:ext cx="716128" cy="544438"/>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endCxn id="8" idx="2"/>
          </p:cNvCxnSpPr>
          <p:nvPr/>
        </p:nvCxnSpPr>
        <p:spPr>
          <a:xfrm flipV="1">
            <a:off x="5624536" y="5188818"/>
            <a:ext cx="478322" cy="586586"/>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8" idx="0"/>
            <a:endCxn id="9" idx="2"/>
          </p:cNvCxnSpPr>
          <p:nvPr/>
        </p:nvCxnSpPr>
        <p:spPr>
          <a:xfrm flipV="1">
            <a:off x="6102858" y="3820666"/>
            <a:ext cx="439627"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9" idx="0"/>
            <a:endCxn id="10" idx="2"/>
          </p:cNvCxnSpPr>
          <p:nvPr/>
        </p:nvCxnSpPr>
        <p:spPr>
          <a:xfrm flipV="1">
            <a:off x="6542485" y="2436709"/>
            <a:ext cx="513791" cy="591869"/>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3" idx="3"/>
            <a:endCxn id="10" idx="1"/>
          </p:cNvCxnSpPr>
          <p:nvPr/>
        </p:nvCxnSpPr>
        <p:spPr>
          <a:xfrm flipV="1">
            <a:off x="3203848" y="2040665"/>
            <a:ext cx="2952328" cy="15805"/>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4" idx="3"/>
            <a:endCxn id="9" idx="1"/>
          </p:cNvCxnSpPr>
          <p:nvPr/>
        </p:nvCxnSpPr>
        <p:spPr>
          <a:xfrm>
            <a:off x="3727375" y="3424622"/>
            <a:ext cx="2049290"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5" idx="3"/>
            <a:endCxn id="8" idx="1"/>
          </p:cNvCxnSpPr>
          <p:nvPr/>
        </p:nvCxnSpPr>
        <p:spPr>
          <a:xfrm>
            <a:off x="4447455" y="4792774"/>
            <a:ext cx="882005"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644295" y="1196752"/>
            <a:ext cx="2345514" cy="400110"/>
          </a:xfrm>
          <a:prstGeom prst="rect">
            <a:avLst/>
          </a:prstGeom>
          <a:noFill/>
        </p:spPr>
        <p:txBody>
          <a:bodyPr wrap="none" rtlCol="0">
            <a:spAutoFit/>
          </a:bodyPr>
          <a:lstStyle/>
          <a:p>
            <a:r>
              <a:rPr kumimoji="1" lang="ja-JP" altLang="en-US" sz="2000" b="1" dirty="0" smtClean="0">
                <a:solidFill>
                  <a:schemeClr val="tx1">
                    <a:lumMod val="75000"/>
                    <a:lumOff val="25000"/>
                  </a:schemeClr>
                </a:solidFill>
                <a:latin typeface="+mj-ea"/>
                <a:ea typeface="+mj-ea"/>
              </a:rPr>
              <a:t>おなじみの</a:t>
            </a:r>
            <a:r>
              <a:rPr kumimoji="1" lang="en-US" altLang="ja-JP" sz="2000" b="1" dirty="0" smtClean="0">
                <a:solidFill>
                  <a:schemeClr val="tx1">
                    <a:lumMod val="75000"/>
                    <a:lumOff val="25000"/>
                  </a:schemeClr>
                </a:solidFill>
                <a:latin typeface="+mj-ea"/>
                <a:ea typeface="+mj-ea"/>
              </a:rPr>
              <a:t>V</a:t>
            </a:r>
            <a:r>
              <a:rPr kumimoji="1" lang="ja-JP" altLang="en-US" sz="2000" b="1" dirty="0" smtClean="0">
                <a:solidFill>
                  <a:schemeClr val="tx1">
                    <a:lumMod val="75000"/>
                    <a:lumOff val="25000"/>
                  </a:schemeClr>
                </a:solidFill>
                <a:latin typeface="+mj-ea"/>
                <a:ea typeface="+mj-ea"/>
              </a:rPr>
              <a:t>字モデル</a:t>
            </a:r>
            <a:endParaRPr kumimoji="1" lang="ja-JP" altLang="en-US" sz="2000"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8448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8012359" cy="360040"/>
          </a:xfrm>
        </p:spPr>
        <p:txBody>
          <a:bodyPr/>
          <a:lstStyle/>
          <a:p>
            <a:r>
              <a:rPr lang="ja-JP" altLang="en-US" dirty="0" smtClean="0"/>
              <a:t>アジャイルと</a:t>
            </a:r>
            <a:r>
              <a:rPr lang="ja-JP" altLang="en-US" dirty="0"/>
              <a:t>ウォーターフォールのプロセスの違い</a:t>
            </a:r>
          </a:p>
        </p:txBody>
      </p:sp>
      <p:sp>
        <p:nvSpPr>
          <p:cNvPr id="4" name="角丸四角形 3"/>
          <p:cNvSpPr/>
          <p:nvPr/>
        </p:nvSpPr>
        <p:spPr>
          <a:xfrm>
            <a:off x="1422751" y="1916832"/>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要件定義</a:t>
            </a:r>
            <a:endParaRPr lang="en-US" altLang="ja-JP" dirty="0"/>
          </a:p>
        </p:txBody>
      </p:sp>
      <p:sp>
        <p:nvSpPr>
          <p:cNvPr id="5" name="角丸四角形 4"/>
          <p:cNvSpPr/>
          <p:nvPr/>
        </p:nvSpPr>
        <p:spPr>
          <a:xfrm>
            <a:off x="1440347" y="3789040"/>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実装</a:t>
            </a:r>
            <a:endParaRPr kumimoji="1" lang="en-US" altLang="ja-JP" dirty="0" smtClean="0"/>
          </a:p>
        </p:txBody>
      </p:sp>
      <p:sp>
        <p:nvSpPr>
          <p:cNvPr id="6" name="角丸四角形 5"/>
          <p:cNvSpPr/>
          <p:nvPr/>
        </p:nvSpPr>
        <p:spPr>
          <a:xfrm>
            <a:off x="1440347" y="4725144"/>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テスト</a:t>
            </a:r>
            <a:endParaRPr kumimoji="1" lang="en-US" altLang="ja-JP" dirty="0" smtClean="0"/>
          </a:p>
        </p:txBody>
      </p:sp>
      <p:pic>
        <p:nvPicPr>
          <p:cNvPr id="20"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359" y="5604575"/>
            <a:ext cx="926935" cy="94344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p:cNvCxnSpPr/>
          <p:nvPr/>
        </p:nvCxnSpPr>
        <p:spPr>
          <a:xfrm>
            <a:off x="827584" y="1844824"/>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924843" y="1510518"/>
            <a:ext cx="7463581"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359532" y="1558906"/>
            <a:ext cx="936104"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時間</a:t>
            </a:r>
            <a:endParaRPr kumimoji="1" lang="ja-JP" altLang="en-US" sz="1200" b="1" dirty="0">
              <a:solidFill>
                <a:schemeClr val="tx1">
                  <a:lumMod val="75000"/>
                  <a:lumOff val="25000"/>
                </a:schemeClr>
              </a:solidFill>
            </a:endParaRPr>
          </a:p>
        </p:txBody>
      </p:sp>
      <p:cxnSp>
        <p:nvCxnSpPr>
          <p:cNvPr id="32" name="直線コネクタ 31"/>
          <p:cNvCxnSpPr/>
          <p:nvPr/>
        </p:nvCxnSpPr>
        <p:spPr>
          <a:xfrm>
            <a:off x="3779912" y="1124744"/>
            <a:ext cx="0" cy="488226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5" name="角丸四角形 34"/>
          <p:cNvSpPr/>
          <p:nvPr/>
        </p:nvSpPr>
        <p:spPr>
          <a:xfrm>
            <a:off x="1422751" y="2852936"/>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設計</a:t>
            </a:r>
            <a:endParaRPr lang="en-US" altLang="ja-JP" dirty="0"/>
          </a:p>
        </p:txBody>
      </p:sp>
      <p:sp>
        <p:nvSpPr>
          <p:cNvPr id="36" name="フローチャート : 他ページ結合子 35"/>
          <p:cNvSpPr/>
          <p:nvPr/>
        </p:nvSpPr>
        <p:spPr>
          <a:xfrm>
            <a:off x="1828346" y="2587401"/>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フローチャート : 他ページ結合子 36"/>
          <p:cNvSpPr/>
          <p:nvPr/>
        </p:nvSpPr>
        <p:spPr>
          <a:xfrm>
            <a:off x="1828345" y="4437112"/>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フローチャート : 他ページ結合子 37"/>
          <p:cNvSpPr/>
          <p:nvPr/>
        </p:nvSpPr>
        <p:spPr>
          <a:xfrm>
            <a:off x="1828346" y="3469867"/>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フローチャート : 他ページ結合子 38"/>
          <p:cNvSpPr/>
          <p:nvPr/>
        </p:nvSpPr>
        <p:spPr>
          <a:xfrm>
            <a:off x="1811098" y="540103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テキスト ボックス 39"/>
          <p:cNvSpPr txBox="1"/>
          <p:nvPr/>
        </p:nvSpPr>
        <p:spPr>
          <a:xfrm>
            <a:off x="1324401" y="1146230"/>
            <a:ext cx="1564852" cy="338554"/>
          </a:xfrm>
          <a:prstGeom prst="rect">
            <a:avLst/>
          </a:prstGeom>
          <a:noFill/>
        </p:spPr>
        <p:txBody>
          <a:bodyPr wrap="none" rtlCol="0">
            <a:spAutoFit/>
          </a:bodyPr>
          <a:lstStyle/>
          <a:p>
            <a:r>
              <a:rPr kumimoji="1" lang="ja-JP" altLang="en-US" sz="1600" dirty="0" smtClean="0">
                <a:solidFill>
                  <a:schemeClr val="tx1">
                    <a:lumMod val="75000"/>
                    <a:lumOff val="25000"/>
                  </a:schemeClr>
                </a:solidFill>
              </a:rPr>
              <a:t>ウォーターフォール</a:t>
            </a:r>
            <a:endParaRPr kumimoji="1" lang="ja-JP" altLang="en-US" sz="1600" dirty="0">
              <a:solidFill>
                <a:schemeClr val="tx1">
                  <a:lumMod val="75000"/>
                  <a:lumOff val="25000"/>
                </a:schemeClr>
              </a:solidFill>
            </a:endParaRPr>
          </a:p>
        </p:txBody>
      </p:sp>
      <p:sp>
        <p:nvSpPr>
          <p:cNvPr id="41" name="テキスト ボックス 40"/>
          <p:cNvSpPr txBox="1"/>
          <p:nvPr/>
        </p:nvSpPr>
        <p:spPr>
          <a:xfrm>
            <a:off x="5792813" y="1124744"/>
            <a:ext cx="2019547" cy="338554"/>
          </a:xfrm>
          <a:prstGeom prst="rect">
            <a:avLst/>
          </a:prstGeom>
          <a:noFill/>
        </p:spPr>
        <p:txBody>
          <a:bodyPr wrap="square" rtlCol="0">
            <a:spAutoFit/>
          </a:bodyPr>
          <a:lstStyle/>
          <a:p>
            <a:r>
              <a:rPr kumimoji="1" lang="ja-JP" altLang="en-US" sz="1600" dirty="0" smtClean="0">
                <a:solidFill>
                  <a:schemeClr val="tx1">
                    <a:lumMod val="75000"/>
                    <a:lumOff val="25000"/>
                  </a:schemeClr>
                </a:solidFill>
              </a:rPr>
              <a:t>アジャイル</a:t>
            </a:r>
            <a:endParaRPr kumimoji="1" lang="ja-JP" altLang="en-US" sz="1600" dirty="0">
              <a:solidFill>
                <a:schemeClr val="tx1">
                  <a:lumMod val="75000"/>
                  <a:lumOff val="25000"/>
                </a:schemeClr>
              </a:solidFill>
            </a:endParaRPr>
          </a:p>
        </p:txBody>
      </p:sp>
      <p:sp>
        <p:nvSpPr>
          <p:cNvPr id="42" name="角丸四角形 41"/>
          <p:cNvSpPr/>
          <p:nvPr/>
        </p:nvSpPr>
        <p:spPr>
          <a:xfrm>
            <a:off x="5076056" y="1913806"/>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43" name="角丸四角形 42"/>
          <p:cNvSpPr/>
          <p:nvPr/>
        </p:nvSpPr>
        <p:spPr>
          <a:xfrm>
            <a:off x="6155778" y="1905421"/>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44" name="角丸四角形 43"/>
          <p:cNvSpPr/>
          <p:nvPr/>
        </p:nvSpPr>
        <p:spPr>
          <a:xfrm>
            <a:off x="7217529" y="1905421"/>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45" name="角丸四角形 44"/>
          <p:cNvSpPr/>
          <p:nvPr/>
        </p:nvSpPr>
        <p:spPr>
          <a:xfrm>
            <a:off x="4042629" y="1913806"/>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46" name="右矢印 45"/>
          <p:cNvSpPr/>
          <p:nvPr/>
        </p:nvSpPr>
        <p:spPr>
          <a:xfrm>
            <a:off x="4752019" y="206084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右矢印 46"/>
          <p:cNvSpPr/>
          <p:nvPr/>
        </p:nvSpPr>
        <p:spPr>
          <a:xfrm>
            <a:off x="5808761" y="206084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右矢印 47"/>
          <p:cNvSpPr/>
          <p:nvPr/>
        </p:nvSpPr>
        <p:spPr>
          <a:xfrm>
            <a:off x="6865168" y="206084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 name="角丸四角形 48"/>
          <p:cNvSpPr/>
          <p:nvPr/>
        </p:nvSpPr>
        <p:spPr>
          <a:xfrm>
            <a:off x="5088632" y="2852936"/>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50" name="角丸四角形 49"/>
          <p:cNvSpPr/>
          <p:nvPr/>
        </p:nvSpPr>
        <p:spPr>
          <a:xfrm>
            <a:off x="6168354" y="2844551"/>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51" name="角丸四角形 50"/>
          <p:cNvSpPr/>
          <p:nvPr/>
        </p:nvSpPr>
        <p:spPr>
          <a:xfrm>
            <a:off x="7230105" y="2844551"/>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52" name="角丸四角形 51"/>
          <p:cNvSpPr/>
          <p:nvPr/>
        </p:nvSpPr>
        <p:spPr>
          <a:xfrm>
            <a:off x="4055205" y="2852936"/>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53" name="右矢印 52"/>
          <p:cNvSpPr/>
          <p:nvPr/>
        </p:nvSpPr>
        <p:spPr>
          <a:xfrm>
            <a:off x="4764595" y="299997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右矢印 53"/>
          <p:cNvSpPr/>
          <p:nvPr/>
        </p:nvSpPr>
        <p:spPr>
          <a:xfrm>
            <a:off x="5821337" y="299997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 name="右矢印 54"/>
          <p:cNvSpPr/>
          <p:nvPr/>
        </p:nvSpPr>
        <p:spPr>
          <a:xfrm>
            <a:off x="6877744" y="2999978"/>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角丸四角形 55"/>
          <p:cNvSpPr/>
          <p:nvPr/>
        </p:nvSpPr>
        <p:spPr>
          <a:xfrm>
            <a:off x="5076056" y="3789040"/>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57" name="角丸四角形 56"/>
          <p:cNvSpPr/>
          <p:nvPr/>
        </p:nvSpPr>
        <p:spPr>
          <a:xfrm>
            <a:off x="6155778" y="3780655"/>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58" name="角丸四角形 57"/>
          <p:cNvSpPr/>
          <p:nvPr/>
        </p:nvSpPr>
        <p:spPr>
          <a:xfrm>
            <a:off x="7217529" y="3780655"/>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59" name="角丸四角形 58"/>
          <p:cNvSpPr/>
          <p:nvPr/>
        </p:nvSpPr>
        <p:spPr>
          <a:xfrm>
            <a:off x="4042629" y="3789040"/>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60" name="右矢印 59"/>
          <p:cNvSpPr/>
          <p:nvPr/>
        </p:nvSpPr>
        <p:spPr>
          <a:xfrm>
            <a:off x="4752019" y="3936082"/>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a:off x="5808761" y="3936082"/>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右矢印 61"/>
          <p:cNvSpPr/>
          <p:nvPr/>
        </p:nvSpPr>
        <p:spPr>
          <a:xfrm>
            <a:off x="6865168" y="3936082"/>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角丸四角形 62"/>
          <p:cNvSpPr/>
          <p:nvPr/>
        </p:nvSpPr>
        <p:spPr>
          <a:xfrm>
            <a:off x="5088632" y="4725144"/>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64" name="角丸四角形 63"/>
          <p:cNvSpPr/>
          <p:nvPr/>
        </p:nvSpPr>
        <p:spPr>
          <a:xfrm>
            <a:off x="6168354" y="4716759"/>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65" name="角丸四角形 64"/>
          <p:cNvSpPr/>
          <p:nvPr/>
        </p:nvSpPr>
        <p:spPr>
          <a:xfrm>
            <a:off x="7230105" y="4716759"/>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66" name="角丸四角形 65"/>
          <p:cNvSpPr/>
          <p:nvPr/>
        </p:nvSpPr>
        <p:spPr>
          <a:xfrm>
            <a:off x="4055205" y="4725144"/>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67" name="右矢印 66"/>
          <p:cNvSpPr/>
          <p:nvPr/>
        </p:nvSpPr>
        <p:spPr>
          <a:xfrm>
            <a:off x="4764595" y="4872186"/>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右矢印 67"/>
          <p:cNvSpPr/>
          <p:nvPr/>
        </p:nvSpPr>
        <p:spPr>
          <a:xfrm>
            <a:off x="5821337" y="4872186"/>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右矢印 68"/>
          <p:cNvSpPr/>
          <p:nvPr/>
        </p:nvSpPr>
        <p:spPr>
          <a:xfrm>
            <a:off x="6877744" y="4872186"/>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角丸四角形 69"/>
          <p:cNvSpPr/>
          <p:nvPr/>
        </p:nvSpPr>
        <p:spPr>
          <a:xfrm>
            <a:off x="3942548" y="1813408"/>
            <a:ext cx="4085836" cy="75149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角丸四角形 70"/>
          <p:cNvSpPr/>
          <p:nvPr/>
        </p:nvSpPr>
        <p:spPr>
          <a:xfrm>
            <a:off x="3949723" y="2779414"/>
            <a:ext cx="4085836" cy="75149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角丸四角形 71"/>
          <p:cNvSpPr/>
          <p:nvPr/>
        </p:nvSpPr>
        <p:spPr>
          <a:xfrm>
            <a:off x="3949723" y="3703357"/>
            <a:ext cx="4085836" cy="75149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3973488" y="4629043"/>
            <a:ext cx="4085836" cy="75149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1822789"/>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766644"/>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3688465"/>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4638852"/>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043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220271" cy="360040"/>
          </a:xfrm>
        </p:spPr>
        <p:txBody>
          <a:bodyPr/>
          <a:lstStyle/>
          <a:p>
            <a:r>
              <a:rPr kumimoji="1" lang="ja-JP" altLang="en-US" dirty="0" smtClean="0"/>
              <a:t>アジャイルとウォーターフォールのプロセスの違い</a:t>
            </a:r>
            <a:endParaRPr kumimoji="1" lang="ja-JP" altLang="en-US" dirty="0"/>
          </a:p>
        </p:txBody>
      </p:sp>
      <p:sp>
        <p:nvSpPr>
          <p:cNvPr id="4" name="正方形/長方形 3"/>
          <p:cNvSpPr/>
          <p:nvPr/>
        </p:nvSpPr>
        <p:spPr>
          <a:xfrm>
            <a:off x="5154853" y="6334218"/>
            <a:ext cx="3521602" cy="276999"/>
          </a:xfrm>
          <a:prstGeom prst="rect">
            <a:avLst/>
          </a:prstGeom>
        </p:spPr>
        <p:txBody>
          <a:bodyPr wrap="square">
            <a:spAutoFit/>
          </a:bodyPr>
          <a:lstStyle/>
          <a:p>
            <a:pPr algn="r"/>
            <a:r>
              <a:rPr lang="ja-JP" altLang="en-US" sz="1200" dirty="0" smtClean="0">
                <a:solidFill>
                  <a:schemeClr val="tx1">
                    <a:lumMod val="75000"/>
                    <a:lumOff val="25000"/>
                  </a:schemeClr>
                </a:solidFill>
                <a:latin typeface="+mj-ea"/>
                <a:ea typeface="+mj-ea"/>
              </a:rPr>
              <a:t>出典</a:t>
            </a:r>
            <a:r>
              <a:rPr lang="en-US" altLang="ja-JP" sz="1200" dirty="0" smtClean="0">
                <a:solidFill>
                  <a:schemeClr val="tx1">
                    <a:lumMod val="75000"/>
                    <a:lumOff val="25000"/>
                  </a:schemeClr>
                </a:solidFill>
                <a:latin typeface="+mj-ea"/>
                <a:ea typeface="+mj-ea"/>
              </a:rPr>
              <a:t>: Scaling </a:t>
            </a:r>
            <a:r>
              <a:rPr lang="en-US" altLang="ja-JP" sz="1200" dirty="0">
                <a:solidFill>
                  <a:schemeClr val="tx1">
                    <a:lumMod val="75000"/>
                    <a:lumOff val="25000"/>
                  </a:schemeClr>
                </a:solidFill>
                <a:latin typeface="+mj-ea"/>
                <a:ea typeface="+mj-ea"/>
              </a:rPr>
              <a:t>Software Agility </a:t>
            </a:r>
            <a:endParaRPr lang="ja-JP" altLang="en-US" sz="1200" dirty="0">
              <a:solidFill>
                <a:schemeClr val="tx1">
                  <a:lumMod val="75000"/>
                  <a:lumOff val="25000"/>
                </a:schemeClr>
              </a:solidFill>
              <a:latin typeface="+mj-ea"/>
              <a:ea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6471071"/>
              </p:ext>
            </p:extLst>
          </p:nvPr>
        </p:nvGraphicFramePr>
        <p:xfrm>
          <a:off x="539552" y="1166481"/>
          <a:ext cx="7992888" cy="5120640"/>
        </p:xfrm>
        <a:graphic>
          <a:graphicData uri="http://schemas.openxmlformats.org/drawingml/2006/table">
            <a:tbl>
              <a:tblPr firstRow="1" bandRow="1">
                <a:tableStyleId>{00A15C55-8517-42AA-B614-E9B94910E393}</a:tableStyleId>
              </a:tblPr>
              <a:tblGrid>
                <a:gridCol w="1872208"/>
                <a:gridCol w="2880320"/>
                <a:gridCol w="3240360"/>
              </a:tblGrid>
              <a:tr h="731520">
                <a:tc>
                  <a:txBody>
                    <a:bodyPr/>
                    <a:lstStyle/>
                    <a:p>
                      <a:pPr algn="l"/>
                      <a:r>
                        <a:rPr kumimoji="1" lang="ja-JP" altLang="en-US" sz="1600" dirty="0" smtClean="0"/>
                        <a:t>プロセス</a:t>
                      </a:r>
                      <a:endParaRPr kumimoji="1" lang="ja-JP" altLang="en-US" sz="1600" dirty="0"/>
                    </a:p>
                  </a:txBody>
                  <a:tcPr anchor="ctr"/>
                </a:tc>
                <a:tc>
                  <a:txBody>
                    <a:bodyPr/>
                    <a:lstStyle/>
                    <a:p>
                      <a:pPr algn="l"/>
                      <a:r>
                        <a:rPr kumimoji="1" lang="ja-JP" altLang="en-US" sz="1600" dirty="0" smtClean="0"/>
                        <a:t>ウォーターフォール</a:t>
                      </a:r>
                      <a:endParaRPr kumimoji="1" lang="ja-JP" altLang="en-US" sz="1600" dirty="0"/>
                    </a:p>
                  </a:txBody>
                  <a:tcPr anchor="ctr"/>
                </a:tc>
                <a:tc>
                  <a:txBody>
                    <a:bodyPr/>
                    <a:lstStyle/>
                    <a:p>
                      <a:pPr algn="l"/>
                      <a:r>
                        <a:rPr kumimoji="1" lang="ja-JP" altLang="en-US" sz="1600" dirty="0" smtClean="0"/>
                        <a:t>アジャイル</a:t>
                      </a:r>
                      <a:endParaRPr kumimoji="1" lang="ja-JP" altLang="en-US" sz="1600" dirty="0"/>
                    </a:p>
                  </a:txBody>
                  <a:tcPr anchor="ctr"/>
                </a:tc>
              </a:tr>
              <a:tr h="731520">
                <a:tc>
                  <a:txBody>
                    <a:bodyPr/>
                    <a:lstStyle/>
                    <a:p>
                      <a:r>
                        <a:rPr kumimoji="1" lang="ja-JP" altLang="en-US" sz="1600" b="1" dirty="0" smtClean="0">
                          <a:solidFill>
                            <a:schemeClr val="tx1">
                              <a:lumMod val="65000"/>
                              <a:lumOff val="35000"/>
                            </a:schemeClr>
                          </a:solidFill>
                        </a:rPr>
                        <a:t>成功の測定</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計画通りに実行出来たか。</a:t>
                      </a:r>
                      <a:endParaRPr kumimoji="1" lang="en-US" altLang="ja-JP" sz="1400" dirty="0" smtClean="0">
                        <a:solidFill>
                          <a:schemeClr val="tx1">
                            <a:lumMod val="65000"/>
                            <a:lumOff val="35000"/>
                          </a:schemeClr>
                        </a:solidFill>
                      </a:endParaRPr>
                    </a:p>
                    <a:p>
                      <a:r>
                        <a:rPr kumimoji="1" lang="en-US" altLang="ja-JP" sz="1400" dirty="0" smtClean="0">
                          <a:solidFill>
                            <a:schemeClr val="tx1">
                              <a:lumMod val="65000"/>
                              <a:lumOff val="35000"/>
                            </a:schemeClr>
                          </a:solidFill>
                        </a:rPr>
                        <a:t>QCD</a:t>
                      </a:r>
                      <a:r>
                        <a:rPr kumimoji="1" lang="ja-JP" altLang="en-US" sz="1400" dirty="0" smtClean="0">
                          <a:solidFill>
                            <a:schemeClr val="tx1">
                              <a:lumMod val="65000"/>
                              <a:lumOff val="35000"/>
                            </a:schemeClr>
                          </a:solidFill>
                        </a:rPr>
                        <a:t>による測定。</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変化への対応。</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顧客満足。</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競争力向上。</a:t>
                      </a:r>
                      <a:endParaRPr kumimoji="1" lang="en-US" altLang="ja-JP" sz="1400" dirty="0" smtClean="0">
                        <a:solidFill>
                          <a:schemeClr val="tx1">
                            <a:lumMod val="65000"/>
                            <a:lumOff val="35000"/>
                          </a:schemeClr>
                        </a:solidFill>
                      </a:endParaRPr>
                    </a:p>
                  </a:txBody>
                  <a:tcPr anchor="ctr"/>
                </a:tc>
              </a:tr>
              <a:tr h="731520">
                <a:tc>
                  <a:txBody>
                    <a:bodyPr/>
                    <a:lstStyle/>
                    <a:p>
                      <a:r>
                        <a:rPr kumimoji="1" lang="ja-JP" altLang="en-US" sz="1600" b="1" dirty="0" smtClean="0">
                          <a:solidFill>
                            <a:schemeClr val="tx1">
                              <a:lumMod val="65000"/>
                              <a:lumOff val="35000"/>
                            </a:schemeClr>
                          </a:solidFill>
                        </a:rPr>
                        <a:t>マネジメント</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指揮命令型</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トップダウン</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サーバントリーダーシップ</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フラット</a:t>
                      </a:r>
                      <a:endParaRPr kumimoji="1" lang="en-US" altLang="ja-JP" sz="1400" dirty="0" smtClean="0">
                        <a:solidFill>
                          <a:schemeClr val="tx1">
                            <a:lumMod val="65000"/>
                            <a:lumOff val="35000"/>
                          </a:schemeClr>
                        </a:solidFill>
                      </a:endParaRPr>
                    </a:p>
                  </a:txBody>
                  <a:tcPr anchor="ctr"/>
                </a:tc>
              </a:tr>
              <a:tr h="731520">
                <a:tc>
                  <a:txBody>
                    <a:bodyPr/>
                    <a:lstStyle/>
                    <a:p>
                      <a:r>
                        <a:rPr kumimoji="1" lang="ja-JP" altLang="en-US" sz="1600" b="1" dirty="0" smtClean="0">
                          <a:solidFill>
                            <a:schemeClr val="tx1">
                              <a:lumMod val="65000"/>
                              <a:lumOff val="35000"/>
                            </a:schemeClr>
                          </a:solidFill>
                        </a:rPr>
                        <a:t>計画</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範囲固定で工数を見積る。</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期日固定で範囲を見積もる。</a:t>
                      </a:r>
                      <a:endParaRPr kumimoji="1" lang="ja-JP" altLang="en-US" sz="1400" dirty="0">
                        <a:solidFill>
                          <a:schemeClr val="tx1">
                            <a:lumMod val="65000"/>
                            <a:lumOff val="35000"/>
                          </a:schemeClr>
                        </a:solidFill>
                      </a:endParaRPr>
                    </a:p>
                  </a:txBody>
                  <a:tcPr anchor="ctr"/>
                </a:tc>
              </a:tr>
              <a:tr h="731520">
                <a:tc>
                  <a:txBody>
                    <a:bodyPr/>
                    <a:lstStyle/>
                    <a:p>
                      <a:r>
                        <a:rPr kumimoji="1" lang="ja-JP" altLang="en-US" sz="1600" b="1" dirty="0" smtClean="0">
                          <a:solidFill>
                            <a:schemeClr val="tx1">
                              <a:lumMod val="65000"/>
                              <a:lumOff val="35000"/>
                            </a:schemeClr>
                          </a:solidFill>
                        </a:rPr>
                        <a:t>要求と設計</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最初に要求を洗い出す。</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要求のすべてを設計する。</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継続的に要求を受け入れる。</a:t>
                      </a:r>
                      <a:endParaRPr kumimoji="1" lang="en-US" altLang="ja-JP" sz="1400" dirty="0" smtClean="0">
                        <a:solidFill>
                          <a:schemeClr val="tx1">
                            <a:lumMod val="65000"/>
                            <a:lumOff val="35000"/>
                          </a:schemeClr>
                        </a:solidFill>
                      </a:endParaRPr>
                    </a:p>
                    <a:p>
                      <a:r>
                        <a:rPr kumimoji="1" lang="ja-JP" altLang="en-US" sz="1400" dirty="0" smtClean="0">
                          <a:solidFill>
                            <a:schemeClr val="tx1">
                              <a:lumMod val="65000"/>
                              <a:lumOff val="35000"/>
                            </a:schemeClr>
                          </a:solidFill>
                        </a:rPr>
                        <a:t>必要なタイミングで設計を行う。</a:t>
                      </a:r>
                      <a:endParaRPr kumimoji="1" lang="ja-JP" altLang="en-US" sz="1400" dirty="0">
                        <a:solidFill>
                          <a:schemeClr val="tx1">
                            <a:lumMod val="65000"/>
                            <a:lumOff val="35000"/>
                          </a:schemeClr>
                        </a:solidFill>
                      </a:endParaRPr>
                    </a:p>
                  </a:txBody>
                  <a:tcPr anchor="ctr"/>
                </a:tc>
              </a:tr>
              <a:tr h="731520">
                <a:tc>
                  <a:txBody>
                    <a:bodyPr/>
                    <a:lstStyle/>
                    <a:p>
                      <a:r>
                        <a:rPr kumimoji="1" lang="ja-JP" altLang="en-US" sz="1600" b="1" dirty="0" smtClean="0">
                          <a:solidFill>
                            <a:schemeClr val="tx1">
                              <a:lumMod val="65000"/>
                              <a:lumOff val="35000"/>
                            </a:schemeClr>
                          </a:solidFill>
                        </a:rPr>
                        <a:t>実装</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全機能を同時に開発。</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優先順位の高い機能から開発。</a:t>
                      </a:r>
                      <a:endParaRPr kumimoji="1" lang="ja-JP" altLang="en-US" sz="1400" dirty="0">
                        <a:solidFill>
                          <a:schemeClr val="tx1">
                            <a:lumMod val="65000"/>
                            <a:lumOff val="35000"/>
                          </a:schemeClr>
                        </a:solidFill>
                      </a:endParaRPr>
                    </a:p>
                  </a:txBody>
                  <a:tcPr anchor="ctr"/>
                </a:tc>
              </a:tr>
              <a:tr h="731520">
                <a:tc>
                  <a:txBody>
                    <a:bodyPr/>
                    <a:lstStyle/>
                    <a:p>
                      <a:r>
                        <a:rPr kumimoji="1" lang="ja-JP" altLang="en-US" sz="1600" b="1" dirty="0" smtClean="0">
                          <a:solidFill>
                            <a:schemeClr val="tx1">
                              <a:lumMod val="65000"/>
                              <a:lumOff val="35000"/>
                            </a:schemeClr>
                          </a:solidFill>
                        </a:rPr>
                        <a:t>テストと品質保証</a:t>
                      </a:r>
                      <a:endParaRPr kumimoji="1" lang="ja-JP" altLang="en-US" sz="1600" b="1"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終盤に実施。</a:t>
                      </a:r>
                      <a:endParaRPr kumimoji="1" lang="ja-JP" altLang="en-US" sz="1400" dirty="0">
                        <a:solidFill>
                          <a:schemeClr val="tx1">
                            <a:lumMod val="65000"/>
                            <a:lumOff val="35000"/>
                          </a:schemeClr>
                        </a:solidFill>
                      </a:endParaRPr>
                    </a:p>
                  </a:txBody>
                  <a:tcPr anchor="ctr"/>
                </a:tc>
                <a:tc>
                  <a:txBody>
                    <a:bodyPr/>
                    <a:lstStyle/>
                    <a:p>
                      <a:r>
                        <a:rPr kumimoji="1" lang="ja-JP" altLang="en-US" sz="1400" dirty="0" smtClean="0">
                          <a:solidFill>
                            <a:schemeClr val="tx1">
                              <a:lumMod val="65000"/>
                              <a:lumOff val="35000"/>
                            </a:schemeClr>
                          </a:solidFill>
                        </a:rPr>
                        <a:t>早期から継続的にテストを実施。</a:t>
                      </a:r>
                      <a:endParaRPr kumimoji="1" lang="ja-JP" altLang="en-US" sz="1400" dirty="0">
                        <a:solidFill>
                          <a:schemeClr val="tx1">
                            <a:lumMod val="65000"/>
                            <a:lumOff val="35000"/>
                          </a:schemeClr>
                        </a:solidFill>
                      </a:endParaRPr>
                    </a:p>
                  </a:txBody>
                  <a:tcPr anchor="ctr"/>
                </a:tc>
              </a:tr>
            </a:tbl>
          </a:graphicData>
        </a:graphic>
      </p:graphicFrame>
    </p:spTree>
    <p:extLst>
      <p:ext uri="{BB962C8B-B14F-4D97-AF65-F5344CB8AC3E}">
        <p14:creationId xmlns:p14="http://schemas.microsoft.com/office/powerpoint/2010/main" val="2463139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b="1" dirty="0" smtClean="0"/>
              <a:t>アジャイルとスクラムの関係</a:t>
            </a:r>
            <a:endParaRPr kumimoji="1" lang="ja-JP" altLang="en-US" b="1" dirty="0"/>
          </a:p>
        </p:txBody>
      </p:sp>
      <p:sp>
        <p:nvSpPr>
          <p:cNvPr id="3" name="円/楕円 2"/>
          <p:cNvSpPr/>
          <p:nvPr/>
        </p:nvSpPr>
        <p:spPr>
          <a:xfrm>
            <a:off x="1050129" y="2060848"/>
            <a:ext cx="4464496" cy="446449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p:cNvSpPr txBox="1"/>
          <p:nvPr/>
        </p:nvSpPr>
        <p:spPr>
          <a:xfrm>
            <a:off x="2901005" y="2204864"/>
            <a:ext cx="936104" cy="369332"/>
          </a:xfrm>
          <a:prstGeom prst="rect">
            <a:avLst/>
          </a:prstGeom>
          <a:noFill/>
        </p:spPr>
        <p:txBody>
          <a:bodyPr wrap="square" rtlCol="0">
            <a:spAutoFit/>
          </a:bodyPr>
          <a:lstStyle/>
          <a:p>
            <a:r>
              <a:rPr kumimoji="1" lang="en-US" altLang="ja-JP" b="1" dirty="0" smtClean="0">
                <a:solidFill>
                  <a:schemeClr val="bg1"/>
                </a:solidFill>
              </a:rPr>
              <a:t>Agile</a:t>
            </a:r>
            <a:endParaRPr kumimoji="1" lang="ja-JP" altLang="en-US" b="1" dirty="0">
              <a:solidFill>
                <a:schemeClr val="bg1"/>
              </a:solidFill>
            </a:endParaRPr>
          </a:p>
        </p:txBody>
      </p:sp>
      <p:sp>
        <p:nvSpPr>
          <p:cNvPr id="8" name="円/楕円 7"/>
          <p:cNvSpPr/>
          <p:nvPr/>
        </p:nvSpPr>
        <p:spPr>
          <a:xfrm>
            <a:off x="3498401" y="3001794"/>
            <a:ext cx="1152128" cy="115212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円/楕円 5"/>
          <p:cNvSpPr/>
          <p:nvPr/>
        </p:nvSpPr>
        <p:spPr>
          <a:xfrm>
            <a:off x="1482177" y="2657108"/>
            <a:ext cx="2117576" cy="211757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2072913" y="3531230"/>
            <a:ext cx="936104" cy="369332"/>
          </a:xfrm>
          <a:prstGeom prst="rect">
            <a:avLst/>
          </a:prstGeom>
          <a:noFill/>
        </p:spPr>
        <p:txBody>
          <a:bodyPr wrap="square" rtlCol="0">
            <a:spAutoFit/>
          </a:bodyPr>
          <a:lstStyle/>
          <a:p>
            <a:r>
              <a:rPr kumimoji="1" lang="en-US" altLang="ja-JP" b="1" dirty="0" smtClean="0">
                <a:solidFill>
                  <a:schemeClr val="bg1"/>
                </a:solidFill>
              </a:rPr>
              <a:t>Scrum</a:t>
            </a:r>
            <a:endParaRPr kumimoji="1" lang="ja-JP" altLang="en-US" b="1" dirty="0">
              <a:solidFill>
                <a:schemeClr val="bg1"/>
              </a:solidFill>
            </a:endParaRPr>
          </a:p>
        </p:txBody>
      </p:sp>
      <p:sp>
        <p:nvSpPr>
          <p:cNvPr id="9" name="テキスト ボックス 8"/>
          <p:cNvSpPr txBox="1"/>
          <p:nvPr/>
        </p:nvSpPr>
        <p:spPr>
          <a:xfrm>
            <a:off x="3781913" y="3393192"/>
            <a:ext cx="585104" cy="369332"/>
          </a:xfrm>
          <a:prstGeom prst="rect">
            <a:avLst/>
          </a:prstGeom>
          <a:noFill/>
        </p:spPr>
        <p:txBody>
          <a:bodyPr wrap="square" rtlCol="0">
            <a:spAutoFit/>
          </a:bodyPr>
          <a:lstStyle/>
          <a:p>
            <a:r>
              <a:rPr kumimoji="1" lang="en-US" altLang="ja-JP" b="1" dirty="0" smtClean="0">
                <a:solidFill>
                  <a:schemeClr val="bg1"/>
                </a:solidFill>
              </a:rPr>
              <a:t>XP</a:t>
            </a:r>
            <a:endParaRPr kumimoji="1" lang="ja-JP" altLang="en-US" b="1" dirty="0">
              <a:solidFill>
                <a:schemeClr val="bg1"/>
              </a:solidFill>
            </a:endParaRPr>
          </a:p>
        </p:txBody>
      </p:sp>
      <p:sp>
        <p:nvSpPr>
          <p:cNvPr id="10" name="円/楕円 9"/>
          <p:cNvSpPr/>
          <p:nvPr/>
        </p:nvSpPr>
        <p:spPr>
          <a:xfrm>
            <a:off x="3837109" y="4365104"/>
            <a:ext cx="1965548" cy="196554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4279823" y="5160398"/>
            <a:ext cx="1080120" cy="369332"/>
          </a:xfrm>
          <a:prstGeom prst="rect">
            <a:avLst/>
          </a:prstGeom>
          <a:noFill/>
        </p:spPr>
        <p:txBody>
          <a:bodyPr wrap="square" rtlCol="0">
            <a:spAutoFit/>
          </a:bodyPr>
          <a:lstStyle/>
          <a:p>
            <a:r>
              <a:rPr kumimoji="1" lang="en-US" altLang="ja-JP" b="1" dirty="0" smtClean="0">
                <a:solidFill>
                  <a:schemeClr val="bg1"/>
                </a:solidFill>
              </a:rPr>
              <a:t>Kanban</a:t>
            </a:r>
            <a:endParaRPr kumimoji="1" lang="ja-JP" altLang="en-US" b="1" dirty="0">
              <a:solidFill>
                <a:schemeClr val="bg1"/>
              </a:solidFill>
            </a:endParaRPr>
          </a:p>
        </p:txBody>
      </p:sp>
      <p:sp>
        <p:nvSpPr>
          <p:cNvPr id="12" name="円/楕円 11"/>
          <p:cNvSpPr/>
          <p:nvPr/>
        </p:nvSpPr>
        <p:spPr>
          <a:xfrm>
            <a:off x="6228184" y="2433328"/>
            <a:ext cx="1965548" cy="196554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6820247" y="3231436"/>
            <a:ext cx="781422" cy="369332"/>
          </a:xfrm>
          <a:prstGeom prst="rect">
            <a:avLst/>
          </a:prstGeom>
          <a:noFill/>
        </p:spPr>
        <p:txBody>
          <a:bodyPr wrap="square" rtlCol="0">
            <a:spAutoFit/>
          </a:bodyPr>
          <a:lstStyle/>
          <a:p>
            <a:r>
              <a:rPr kumimoji="1" lang="en-US" altLang="ja-JP" b="1" dirty="0" smtClean="0">
                <a:solidFill>
                  <a:schemeClr val="bg1"/>
                </a:solidFill>
              </a:rPr>
              <a:t>Lean</a:t>
            </a:r>
            <a:endParaRPr kumimoji="1" lang="ja-JP" altLang="en-US" b="1" dirty="0">
              <a:solidFill>
                <a:schemeClr val="bg1"/>
              </a:solidFill>
            </a:endParaRPr>
          </a:p>
        </p:txBody>
      </p:sp>
      <p:sp>
        <p:nvSpPr>
          <p:cNvPr id="14" name="下矢印 13"/>
          <p:cNvSpPr/>
          <p:nvPr/>
        </p:nvSpPr>
        <p:spPr>
          <a:xfrm rot="2711246">
            <a:off x="5846793" y="3980664"/>
            <a:ext cx="432048" cy="948357"/>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円/楕円 14"/>
          <p:cNvSpPr/>
          <p:nvPr/>
        </p:nvSpPr>
        <p:spPr>
          <a:xfrm>
            <a:off x="1835696" y="4908292"/>
            <a:ext cx="927348" cy="92734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1839536" y="5160398"/>
            <a:ext cx="936104" cy="369332"/>
          </a:xfrm>
          <a:prstGeom prst="rect">
            <a:avLst/>
          </a:prstGeom>
          <a:noFill/>
        </p:spPr>
        <p:txBody>
          <a:bodyPr wrap="square" rtlCol="0">
            <a:spAutoFit/>
          </a:bodyPr>
          <a:lstStyle/>
          <a:p>
            <a:r>
              <a:rPr kumimoji="1" lang="en-US" altLang="ja-JP" b="1" dirty="0" smtClean="0">
                <a:solidFill>
                  <a:schemeClr val="bg1"/>
                </a:solidFill>
              </a:rPr>
              <a:t>Crystal</a:t>
            </a:r>
          </a:p>
        </p:txBody>
      </p:sp>
      <p:sp>
        <p:nvSpPr>
          <p:cNvPr id="17" name="テキスト ボックス 16"/>
          <p:cNvSpPr txBox="1"/>
          <p:nvPr/>
        </p:nvSpPr>
        <p:spPr>
          <a:xfrm>
            <a:off x="592089" y="1196752"/>
            <a:ext cx="7848872" cy="646331"/>
          </a:xfrm>
          <a:prstGeom prst="rect">
            <a:avLst/>
          </a:prstGeom>
          <a:noFill/>
        </p:spPr>
        <p:txBody>
          <a:bodyPr wrap="square" rtlCol="0">
            <a:spAutoFit/>
          </a:bodyPr>
          <a:lstStyle/>
          <a:p>
            <a:r>
              <a:rPr kumimoji="1" lang="ja-JP" altLang="en-US" dirty="0" smtClean="0">
                <a:solidFill>
                  <a:schemeClr val="tx1">
                    <a:lumMod val="75000"/>
                    <a:lumOff val="25000"/>
                  </a:schemeClr>
                </a:solidFill>
              </a:rPr>
              <a:t>スクラムはアジャイルに包含される。</a:t>
            </a:r>
            <a:endParaRPr kumimoji="1" lang="en-US" altLang="ja-JP" dirty="0" smtClean="0">
              <a:solidFill>
                <a:schemeClr val="tx1">
                  <a:lumMod val="75000"/>
                  <a:lumOff val="25000"/>
                </a:schemeClr>
              </a:solidFill>
            </a:endParaRPr>
          </a:p>
          <a:p>
            <a:r>
              <a:rPr lang="ja-JP" altLang="en-US" dirty="0">
                <a:solidFill>
                  <a:schemeClr val="tx1">
                    <a:lumMod val="75000"/>
                    <a:lumOff val="25000"/>
                  </a:schemeClr>
                </a:solidFill>
              </a:rPr>
              <a:t>他に</a:t>
            </a:r>
            <a:r>
              <a:rPr lang="ja-JP" altLang="en-US" dirty="0" smtClean="0">
                <a:solidFill>
                  <a:schemeClr val="tx1">
                    <a:lumMod val="75000"/>
                    <a:lumOff val="25000"/>
                  </a:schemeClr>
                </a:solidFill>
              </a:rPr>
              <a:t>も</a:t>
            </a:r>
            <a:r>
              <a:rPr lang="en-US" altLang="ja-JP" dirty="0" smtClean="0">
                <a:solidFill>
                  <a:schemeClr val="tx1">
                    <a:lumMod val="75000"/>
                    <a:lumOff val="25000"/>
                  </a:schemeClr>
                </a:solidFill>
              </a:rPr>
              <a:t>XP</a:t>
            </a:r>
            <a:r>
              <a:rPr lang="ja-JP" altLang="en-US" dirty="0" smtClean="0">
                <a:solidFill>
                  <a:schemeClr val="tx1">
                    <a:lumMod val="75000"/>
                    <a:lumOff val="25000"/>
                  </a:schemeClr>
                </a:solidFill>
              </a:rPr>
              <a:t>や</a:t>
            </a:r>
            <a:r>
              <a:rPr lang="en-US" altLang="ja-JP" dirty="0" smtClean="0">
                <a:solidFill>
                  <a:schemeClr val="tx1">
                    <a:lumMod val="75000"/>
                    <a:lumOff val="25000"/>
                  </a:schemeClr>
                </a:solidFill>
              </a:rPr>
              <a:t>Lean</a:t>
            </a:r>
            <a:r>
              <a:rPr lang="ja-JP" altLang="en-US" dirty="0" smtClean="0">
                <a:solidFill>
                  <a:schemeClr val="tx1">
                    <a:lumMod val="75000"/>
                    <a:lumOff val="25000"/>
                  </a:schemeClr>
                </a:solidFill>
              </a:rPr>
              <a:t>の流れを汲む</a:t>
            </a:r>
            <a:r>
              <a:rPr lang="en-US" altLang="ja-JP" dirty="0" smtClean="0">
                <a:solidFill>
                  <a:schemeClr val="tx1">
                    <a:lumMod val="75000"/>
                    <a:lumOff val="25000"/>
                  </a:schemeClr>
                </a:solidFill>
              </a:rPr>
              <a:t>Kanban</a:t>
            </a:r>
            <a:r>
              <a:rPr lang="ja-JP" altLang="en-US" dirty="0" smtClean="0">
                <a:solidFill>
                  <a:schemeClr val="tx1">
                    <a:lumMod val="75000"/>
                    <a:lumOff val="25000"/>
                  </a:schemeClr>
                </a:solidFill>
              </a:rPr>
              <a:t>などがアジャイルに含まれる。</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574782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2060848"/>
            <a:ext cx="738187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b="1" dirty="0" smtClean="0"/>
              <a:t>アジャイルの中でのスクラムの採用率</a:t>
            </a:r>
            <a:endParaRPr kumimoji="1" lang="ja-JP" altLang="en-US" b="1" dirty="0"/>
          </a:p>
        </p:txBody>
      </p:sp>
      <p:sp>
        <p:nvSpPr>
          <p:cNvPr id="18" name="テキスト ボックス 17"/>
          <p:cNvSpPr txBox="1"/>
          <p:nvPr/>
        </p:nvSpPr>
        <p:spPr>
          <a:xfrm>
            <a:off x="663775" y="1268760"/>
            <a:ext cx="7848872"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ハイブリッドを合わせると、</a:t>
            </a:r>
            <a:r>
              <a:rPr kumimoji="1" lang="en-US" altLang="ja-JP" b="1" dirty="0" smtClean="0">
                <a:solidFill>
                  <a:schemeClr val="accent2"/>
                </a:solidFill>
              </a:rPr>
              <a:t>70%</a:t>
            </a:r>
            <a:r>
              <a:rPr kumimoji="1" lang="ja-JP" altLang="en-US" dirty="0" smtClean="0">
                <a:solidFill>
                  <a:schemeClr val="tx1">
                    <a:lumMod val="75000"/>
                    <a:lumOff val="25000"/>
                  </a:schemeClr>
                </a:solidFill>
              </a:rPr>
              <a:t>がスクラムを採用</a:t>
            </a:r>
            <a:endParaRPr kumimoji="1" lang="ja-JP" altLang="en-US" dirty="0">
              <a:solidFill>
                <a:schemeClr val="tx1">
                  <a:lumMod val="75000"/>
                  <a:lumOff val="25000"/>
                </a:schemeClr>
              </a:solidFill>
            </a:endParaRPr>
          </a:p>
        </p:txBody>
      </p:sp>
      <p:sp>
        <p:nvSpPr>
          <p:cNvPr id="5" name="角丸四角形 4"/>
          <p:cNvSpPr/>
          <p:nvPr/>
        </p:nvSpPr>
        <p:spPr>
          <a:xfrm>
            <a:off x="4139952" y="3629954"/>
            <a:ext cx="1224136" cy="1008112"/>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角丸四角形 7"/>
          <p:cNvSpPr/>
          <p:nvPr/>
        </p:nvSpPr>
        <p:spPr>
          <a:xfrm>
            <a:off x="1331640" y="3657877"/>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
        <p:nvSpPr>
          <p:cNvPr id="10" name="角丸四角形 9"/>
          <p:cNvSpPr/>
          <p:nvPr/>
        </p:nvSpPr>
        <p:spPr>
          <a:xfrm>
            <a:off x="1331640" y="4471566"/>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944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ja-JP" altLang="en-US" sz="3200" b="1" dirty="0" smtClean="0"/>
              <a:t>スクラムとは</a:t>
            </a:r>
            <a:endParaRPr kumimoji="1" lang="ja-JP" altLang="en-US" sz="3200" b="1" dirty="0"/>
          </a:p>
        </p:txBody>
      </p:sp>
    </p:spTree>
    <p:extLst>
      <p:ext uri="{BB962C8B-B14F-4D97-AF65-F5344CB8AC3E}">
        <p14:creationId xmlns:p14="http://schemas.microsoft.com/office/powerpoint/2010/main" val="641758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ファイル:ST vs Gloucester - Match - 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21297"/>
            <a:ext cx="8030285" cy="393484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kumimoji="1" lang="ja-JP" altLang="en-US" dirty="0" smtClean="0"/>
              <a:t>スクラムの起源</a:t>
            </a:r>
            <a:endParaRPr kumimoji="1" lang="ja-JP" altLang="en-US" dirty="0"/>
          </a:p>
        </p:txBody>
      </p:sp>
      <p:sp>
        <p:nvSpPr>
          <p:cNvPr id="4" name="正方形/長方形 3"/>
          <p:cNvSpPr/>
          <p:nvPr/>
        </p:nvSpPr>
        <p:spPr>
          <a:xfrm>
            <a:off x="616433" y="1196752"/>
            <a:ext cx="7989810" cy="1169551"/>
          </a:xfrm>
          <a:prstGeom prst="rect">
            <a:avLst/>
          </a:prstGeom>
        </p:spPr>
        <p:txBody>
          <a:bodyPr wrap="square">
            <a:spAutoFit/>
          </a:bodyPr>
          <a:lstStyle/>
          <a:p>
            <a:r>
              <a:rPr lang="ja-JP" altLang="en-US" sz="1400" dirty="0" smtClean="0">
                <a:solidFill>
                  <a:schemeClr val="tx1">
                    <a:lumMod val="75000"/>
                    <a:lumOff val="25000"/>
                  </a:schemeClr>
                </a:solidFill>
                <a:latin typeface="+mj-ea"/>
                <a:ea typeface="+mj-ea"/>
              </a:rPr>
              <a:t>スクラム自体は</a:t>
            </a:r>
            <a:r>
              <a:rPr lang="en-US" altLang="ja-JP" sz="1400" b="1" dirty="0" smtClean="0">
                <a:solidFill>
                  <a:schemeClr val="tx1">
                    <a:lumMod val="75000"/>
                    <a:lumOff val="25000"/>
                  </a:schemeClr>
                </a:solidFill>
                <a:latin typeface="+mj-ea"/>
                <a:ea typeface="+mj-ea"/>
              </a:rPr>
              <a:t>1995</a:t>
            </a:r>
            <a:r>
              <a:rPr lang="ja-JP" altLang="en-US" sz="1400" b="1" dirty="0" smtClean="0">
                <a:solidFill>
                  <a:schemeClr val="tx1">
                    <a:lumMod val="75000"/>
                    <a:lumOff val="25000"/>
                  </a:schemeClr>
                </a:solidFill>
                <a:latin typeface="+mj-ea"/>
                <a:ea typeface="+mj-ea"/>
              </a:rPr>
              <a:t>年</a:t>
            </a:r>
            <a:r>
              <a:rPr lang="ja-JP" altLang="en-US" sz="1400" dirty="0">
                <a:solidFill>
                  <a:schemeClr val="tx1">
                    <a:lumMod val="75000"/>
                    <a:lumOff val="25000"/>
                  </a:schemeClr>
                </a:solidFill>
                <a:latin typeface="+mj-ea"/>
                <a:ea typeface="+mj-ea"/>
              </a:rPr>
              <a:t>に</a:t>
            </a:r>
            <a:r>
              <a:rPr lang="en-US" altLang="ja-JP" sz="1400" dirty="0" smtClean="0">
                <a:solidFill>
                  <a:schemeClr val="tx1">
                    <a:lumMod val="75000"/>
                    <a:lumOff val="25000"/>
                  </a:schemeClr>
                </a:solidFill>
                <a:latin typeface="+mj-ea"/>
                <a:ea typeface="+mj-ea"/>
              </a:rPr>
              <a:t>Jeff Sutherland</a:t>
            </a:r>
            <a:r>
              <a:rPr lang="ja-JP" altLang="en-US" sz="1400" dirty="0" smtClean="0">
                <a:solidFill>
                  <a:schemeClr val="tx1">
                    <a:lumMod val="75000"/>
                    <a:lumOff val="25000"/>
                  </a:schemeClr>
                </a:solidFill>
                <a:latin typeface="+mj-ea"/>
                <a:ea typeface="+mj-ea"/>
              </a:rPr>
              <a:t>と</a:t>
            </a:r>
            <a:r>
              <a:rPr lang="en-US" altLang="ja-JP" sz="1400" dirty="0" smtClean="0">
                <a:solidFill>
                  <a:schemeClr val="tx1">
                    <a:lumMod val="75000"/>
                    <a:lumOff val="25000"/>
                  </a:schemeClr>
                </a:solidFill>
                <a:latin typeface="+mj-ea"/>
                <a:ea typeface="+mj-ea"/>
              </a:rPr>
              <a:t>Ken Schwaber</a:t>
            </a:r>
            <a:r>
              <a:rPr lang="ja-JP" altLang="en-US" sz="1400" dirty="0" smtClean="0">
                <a:solidFill>
                  <a:schemeClr val="tx1">
                    <a:lumMod val="75000"/>
                    <a:lumOff val="25000"/>
                  </a:schemeClr>
                </a:solidFill>
                <a:latin typeface="+mj-ea"/>
                <a:ea typeface="+mj-ea"/>
              </a:rPr>
              <a:t>によって発表されているが、</a:t>
            </a:r>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スクラムの原点となっている</a:t>
            </a:r>
            <a:r>
              <a:rPr lang="ja-JP" altLang="en-US" sz="1400" b="1" dirty="0" smtClean="0">
                <a:solidFill>
                  <a:schemeClr val="tx1">
                    <a:lumMod val="75000"/>
                    <a:lumOff val="25000"/>
                  </a:schemeClr>
                </a:solidFill>
                <a:latin typeface="+mj-ea"/>
                <a:ea typeface="+mj-ea"/>
              </a:rPr>
              <a:t>野中郁次郎</a:t>
            </a:r>
            <a:r>
              <a:rPr lang="ja-JP" altLang="en-US" sz="1400" dirty="0" smtClean="0">
                <a:solidFill>
                  <a:schemeClr val="tx1">
                    <a:lumMod val="75000"/>
                    <a:lumOff val="25000"/>
                  </a:schemeClr>
                </a:solidFill>
                <a:latin typeface="+mj-ea"/>
                <a:ea typeface="+mj-ea"/>
              </a:rPr>
              <a:t>、</a:t>
            </a:r>
            <a:r>
              <a:rPr lang="ja-JP" altLang="en-US" sz="1400" b="1" dirty="0" smtClean="0">
                <a:solidFill>
                  <a:schemeClr val="tx1">
                    <a:lumMod val="75000"/>
                    <a:lumOff val="25000"/>
                  </a:schemeClr>
                </a:solidFill>
                <a:latin typeface="+mj-ea"/>
                <a:ea typeface="+mj-ea"/>
              </a:rPr>
              <a:t>竹内弘高</a:t>
            </a:r>
            <a:r>
              <a:rPr lang="ja-JP" altLang="en-US" sz="1400" dirty="0" smtClean="0">
                <a:solidFill>
                  <a:schemeClr val="tx1">
                    <a:lumMod val="75000"/>
                    <a:lumOff val="25000"/>
                  </a:schemeClr>
                </a:solidFill>
                <a:latin typeface="+mj-ea"/>
                <a:ea typeface="+mj-ea"/>
              </a:rPr>
              <a:t>の研究論文「</a:t>
            </a:r>
            <a:r>
              <a:rPr lang="en-US" altLang="ja-JP" sz="1400" dirty="0" smtClean="0">
                <a:solidFill>
                  <a:schemeClr val="tx1">
                    <a:lumMod val="75000"/>
                    <a:lumOff val="25000"/>
                  </a:schemeClr>
                </a:solidFill>
                <a:latin typeface="+mj-ea"/>
                <a:ea typeface="+mj-ea"/>
              </a:rPr>
              <a:t>The New New Product Development Game</a:t>
            </a:r>
            <a:r>
              <a:rPr lang="ja-JP" altLang="en-US" sz="1400" dirty="0" smtClean="0">
                <a:solidFill>
                  <a:schemeClr val="tx1">
                    <a:lumMod val="75000"/>
                    <a:lumOff val="25000"/>
                  </a:schemeClr>
                </a:solidFill>
                <a:latin typeface="+mj-ea"/>
                <a:ea typeface="+mj-ea"/>
              </a:rPr>
              <a:t>」は</a:t>
            </a:r>
            <a:r>
              <a:rPr lang="en-US" altLang="ja-JP" sz="1400" b="1" dirty="0" smtClean="0">
                <a:solidFill>
                  <a:schemeClr val="tx1">
                    <a:lumMod val="75000"/>
                    <a:lumOff val="25000"/>
                  </a:schemeClr>
                </a:solidFill>
                <a:latin typeface="+mj-ea"/>
                <a:ea typeface="+mj-ea"/>
              </a:rPr>
              <a:t>1986</a:t>
            </a:r>
            <a:r>
              <a:rPr lang="ja-JP" altLang="en-US" sz="1400" b="1" dirty="0" smtClean="0">
                <a:solidFill>
                  <a:schemeClr val="tx1">
                    <a:lumMod val="75000"/>
                    <a:lumOff val="25000"/>
                  </a:schemeClr>
                </a:solidFill>
                <a:latin typeface="+mj-ea"/>
                <a:ea typeface="+mj-ea"/>
              </a:rPr>
              <a:t>年</a:t>
            </a:r>
            <a:r>
              <a:rPr lang="ja-JP" altLang="en-US" sz="1400" dirty="0" smtClean="0">
                <a:solidFill>
                  <a:schemeClr val="tx1">
                    <a:lumMod val="75000"/>
                    <a:lumOff val="25000"/>
                  </a:schemeClr>
                </a:solidFill>
                <a:latin typeface="+mj-ea"/>
                <a:ea typeface="+mj-ea"/>
              </a:rPr>
              <a:t>に発表されている。</a:t>
            </a:r>
            <a:endParaRPr lang="en-US" altLang="ja-JP" sz="1400" dirty="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論文の中で、柔軟</a:t>
            </a:r>
            <a:r>
              <a:rPr lang="ja-JP" altLang="en-US" sz="1400" dirty="0">
                <a:solidFill>
                  <a:schemeClr val="tx1">
                    <a:lumMod val="75000"/>
                    <a:lumOff val="25000"/>
                  </a:schemeClr>
                </a:solidFill>
                <a:latin typeface="+mj-ea"/>
                <a:ea typeface="+mj-ea"/>
              </a:rPr>
              <a:t>で自由度の高い日本発の開発手法</a:t>
            </a:r>
            <a:r>
              <a:rPr lang="ja-JP" altLang="en-US" sz="1400" dirty="0" smtClean="0">
                <a:solidFill>
                  <a:schemeClr val="tx1">
                    <a:lumMod val="75000"/>
                    <a:lumOff val="25000"/>
                  </a:schemeClr>
                </a:solidFill>
                <a:latin typeface="+mj-ea"/>
                <a:ea typeface="+mj-ea"/>
              </a:rPr>
              <a:t>をラグビーの</a:t>
            </a:r>
            <a:r>
              <a:rPr lang="ja-JP" altLang="en-US" sz="1400" b="1" dirty="0" smtClean="0">
                <a:solidFill>
                  <a:schemeClr val="tx1">
                    <a:lumMod val="75000"/>
                    <a:lumOff val="25000"/>
                  </a:schemeClr>
                </a:solidFill>
                <a:latin typeface="+mj-ea"/>
                <a:ea typeface="+mj-ea"/>
              </a:rPr>
              <a:t>スクラム</a:t>
            </a:r>
            <a:r>
              <a:rPr lang="ja-JP" altLang="en-US" sz="1400" dirty="0" smtClean="0">
                <a:solidFill>
                  <a:schemeClr val="tx1">
                    <a:lumMod val="75000"/>
                    <a:lumOff val="25000"/>
                  </a:schemeClr>
                </a:solidFill>
                <a:latin typeface="+mj-ea"/>
                <a:ea typeface="+mj-ea"/>
              </a:rPr>
              <a:t>に</a:t>
            </a:r>
            <a:r>
              <a:rPr lang="ja-JP" altLang="en-US" sz="1400" dirty="0">
                <a:solidFill>
                  <a:schemeClr val="tx1">
                    <a:lumMod val="75000"/>
                    <a:lumOff val="25000"/>
                  </a:schemeClr>
                </a:solidFill>
                <a:latin typeface="+mj-ea"/>
                <a:ea typeface="+mj-ea"/>
              </a:rPr>
              <a:t>喩えて「</a:t>
            </a:r>
            <a:r>
              <a:rPr lang="en-US" altLang="ja-JP" sz="1400" b="1" dirty="0">
                <a:solidFill>
                  <a:schemeClr val="tx1">
                    <a:lumMod val="75000"/>
                    <a:lumOff val="25000"/>
                  </a:schemeClr>
                </a:solidFill>
                <a:latin typeface="+mj-ea"/>
                <a:ea typeface="+mj-ea"/>
              </a:rPr>
              <a:t>Scrum</a:t>
            </a:r>
            <a:r>
              <a:rPr lang="ja-JP" altLang="en-US" sz="1400" dirty="0">
                <a:solidFill>
                  <a:schemeClr val="tx1">
                    <a:lumMod val="75000"/>
                    <a:lumOff val="25000"/>
                  </a:schemeClr>
                </a:solidFill>
                <a:latin typeface="+mj-ea"/>
                <a:ea typeface="+mj-ea"/>
              </a:rPr>
              <a:t>（スクラム）」として紹介</a:t>
            </a:r>
            <a:r>
              <a:rPr lang="ja-JP" altLang="en-US" sz="1400" dirty="0" smtClean="0">
                <a:solidFill>
                  <a:schemeClr val="tx1">
                    <a:lumMod val="75000"/>
                    <a:lumOff val="25000"/>
                  </a:schemeClr>
                </a:solidFill>
                <a:latin typeface="+mj-ea"/>
                <a:ea typeface="+mj-ea"/>
              </a:rPr>
              <a:t>した。</a:t>
            </a:r>
            <a:endParaRPr lang="en-US" altLang="ja-JP" sz="1400" dirty="0">
              <a:solidFill>
                <a:schemeClr val="tx1">
                  <a:lumMod val="75000"/>
                  <a:lumOff val="25000"/>
                </a:schemeClr>
              </a:solidFill>
              <a:latin typeface="+mj-ea"/>
              <a:ea typeface="+mj-ea"/>
            </a:endParaRPr>
          </a:p>
        </p:txBody>
      </p:sp>
      <p:sp>
        <p:nvSpPr>
          <p:cNvPr id="5" name="正方形/長方形 4"/>
          <p:cNvSpPr/>
          <p:nvPr/>
        </p:nvSpPr>
        <p:spPr>
          <a:xfrm>
            <a:off x="1769843" y="2564904"/>
            <a:ext cx="5682477" cy="400110"/>
          </a:xfrm>
          <a:prstGeom prst="rect">
            <a:avLst/>
          </a:prstGeom>
        </p:spPr>
        <p:txBody>
          <a:bodyPr wrap="square">
            <a:spAutoFit/>
          </a:bodyPr>
          <a:lstStyle/>
          <a:p>
            <a:r>
              <a:rPr lang="ja-JP" altLang="en-US" sz="2000" b="1" dirty="0" smtClean="0">
                <a:solidFill>
                  <a:schemeClr val="bg1"/>
                </a:solidFill>
                <a:latin typeface="+mj-ea"/>
                <a:ea typeface="+mj-ea"/>
              </a:rPr>
              <a:t>実は、アジャイルよりスクラムの方が歴史は長い</a:t>
            </a:r>
            <a:endParaRPr lang="en-US" altLang="ja-JP" sz="2000" b="1" dirty="0">
              <a:solidFill>
                <a:schemeClr val="bg1"/>
              </a:solidFill>
              <a:latin typeface="+mj-ea"/>
              <a:ea typeface="+mj-ea"/>
            </a:endParaRPr>
          </a:p>
        </p:txBody>
      </p:sp>
      <p:sp>
        <p:nvSpPr>
          <p:cNvPr id="6" name="正方形/長方形 5"/>
          <p:cNvSpPr/>
          <p:nvPr/>
        </p:nvSpPr>
        <p:spPr>
          <a:xfrm>
            <a:off x="755576" y="6236076"/>
            <a:ext cx="8064896" cy="400110"/>
          </a:xfrm>
          <a:prstGeom prst="rect">
            <a:avLst/>
          </a:prstGeom>
        </p:spPr>
        <p:txBody>
          <a:bodyPr wrap="square">
            <a:spAutoFit/>
          </a:bodyPr>
          <a:lstStyle/>
          <a:p>
            <a:r>
              <a:rPr lang="en-US" altLang="ja-JP" sz="1000" dirty="0">
                <a:solidFill>
                  <a:schemeClr val="accent5"/>
                </a:solidFill>
              </a:rPr>
              <a:t>Luke Burgess introduces the ball into the scrum</a:t>
            </a:r>
            <a:r>
              <a:rPr lang="en-US" altLang="ja-JP" sz="1000" dirty="0" smtClean="0">
                <a:solidFill>
                  <a:schemeClr val="accent5"/>
                </a:solidFill>
              </a:rPr>
              <a:t>.</a:t>
            </a:r>
          </a:p>
          <a:p>
            <a:r>
              <a:rPr lang="en-US" altLang="ja-JP" sz="1000" dirty="0">
                <a:solidFill>
                  <a:schemeClr val="accent5"/>
                </a:solidFill>
              </a:rPr>
              <a:t>https://ja.wikipedia.org/wiki/%E3%83%95%E3%82%A1%E3%82%A4%E3%83%AB:ST_vs_Gloucester_-_Match_-_</a:t>
            </a:r>
            <a:r>
              <a:rPr lang="en-US" altLang="ja-JP" sz="1000" dirty="0" smtClean="0">
                <a:solidFill>
                  <a:schemeClr val="accent5"/>
                </a:solidFill>
              </a:rPr>
              <a:t>23.JPG</a:t>
            </a:r>
          </a:p>
        </p:txBody>
      </p:sp>
    </p:spTree>
    <p:extLst>
      <p:ext uri="{BB962C8B-B14F-4D97-AF65-F5344CB8AC3E}">
        <p14:creationId xmlns:p14="http://schemas.microsoft.com/office/powerpoint/2010/main" val="412440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sz="2400" b="1" dirty="0" smtClean="0"/>
              <a:t>スクラムの定義</a:t>
            </a:r>
            <a:r>
              <a:rPr kumimoji="1" lang="en-US" altLang="ja-JP" sz="2400" b="1" dirty="0" smtClean="0"/>
              <a:t>(</a:t>
            </a:r>
            <a:r>
              <a:rPr kumimoji="1" lang="ja-JP" altLang="en-US" sz="2400" b="1" dirty="0" smtClean="0"/>
              <a:t>再掲</a:t>
            </a:r>
            <a:r>
              <a:rPr kumimoji="1" lang="en-US" altLang="ja-JP" sz="2400" b="1" dirty="0" smtClean="0"/>
              <a:t>)</a:t>
            </a:r>
            <a:endParaRPr kumimoji="1" lang="ja-JP" altLang="en-US" sz="2400" b="1" dirty="0"/>
          </a:p>
        </p:txBody>
      </p:sp>
      <p:sp>
        <p:nvSpPr>
          <p:cNvPr id="4" name="テキスト ボックス 3"/>
          <p:cNvSpPr txBox="1"/>
          <p:nvPr/>
        </p:nvSpPr>
        <p:spPr>
          <a:xfrm>
            <a:off x="592089" y="1340768"/>
            <a:ext cx="7848872" cy="923330"/>
          </a:xfrm>
          <a:prstGeom prst="rect">
            <a:avLst/>
          </a:prstGeom>
          <a:noFill/>
        </p:spPr>
        <p:txBody>
          <a:bodyPr wrap="square" rtlCol="0">
            <a:spAutoFit/>
          </a:bodyPr>
          <a:lstStyle/>
          <a:p>
            <a:r>
              <a:rPr lang="ja-JP" altLang="en-US" b="1" dirty="0">
                <a:solidFill>
                  <a:schemeClr val="accent2"/>
                </a:solidFill>
              </a:rPr>
              <a:t>複雑</a:t>
            </a:r>
            <a:r>
              <a:rPr lang="ja-JP" altLang="en-US" dirty="0">
                <a:solidFill>
                  <a:schemeClr val="tx1">
                    <a:lumMod val="75000"/>
                    <a:lumOff val="25000"/>
                  </a:schemeClr>
                </a:solidFill>
              </a:rPr>
              <a:t>で</a:t>
            </a:r>
            <a:r>
              <a:rPr lang="ja-JP" altLang="en-US" b="1" dirty="0">
                <a:solidFill>
                  <a:schemeClr val="accent2"/>
                </a:solidFill>
              </a:rPr>
              <a:t>変化の激しい問題に対応</a:t>
            </a:r>
            <a:r>
              <a:rPr lang="ja-JP" altLang="en-US" dirty="0">
                <a:solidFill>
                  <a:schemeClr val="tx1">
                    <a:lumMod val="75000"/>
                    <a:lumOff val="25000"/>
                  </a:schemeClr>
                </a:solidFill>
              </a:rPr>
              <a:t>するためのフレームワークであり</a:t>
            </a:r>
            <a:r>
              <a:rPr lang="ja-JP" altLang="en-US" dirty="0" smtClean="0">
                <a:solidFill>
                  <a:schemeClr val="tx1">
                    <a:lumMod val="75000"/>
                    <a:lumOff val="25000"/>
                  </a:schemeClr>
                </a:solidFill>
              </a:rPr>
              <a:t>、</a:t>
            </a:r>
            <a:endParaRPr lang="en-US" altLang="ja-JP" dirty="0" smtClean="0">
              <a:solidFill>
                <a:schemeClr val="tx1">
                  <a:lumMod val="75000"/>
                  <a:lumOff val="25000"/>
                </a:schemeClr>
              </a:solidFill>
            </a:endParaRPr>
          </a:p>
          <a:p>
            <a:r>
              <a:rPr lang="ja-JP" altLang="en-US" b="1" dirty="0" smtClean="0">
                <a:solidFill>
                  <a:schemeClr val="accent2"/>
                </a:solidFill>
              </a:rPr>
              <a:t>可能な</a:t>
            </a:r>
            <a:r>
              <a:rPr lang="ja-JP" altLang="en-US" b="1" dirty="0">
                <a:solidFill>
                  <a:schemeClr val="accent2"/>
                </a:solidFill>
              </a:rPr>
              <a:t>限り価値の高いプロダクト</a:t>
            </a:r>
            <a:r>
              <a:rPr lang="ja-JP" altLang="en-US" dirty="0">
                <a:solidFill>
                  <a:schemeClr val="tx1">
                    <a:lumMod val="75000"/>
                    <a:lumOff val="25000"/>
                  </a:schemeClr>
                </a:solidFill>
              </a:rPr>
              <a:t>を</a:t>
            </a:r>
            <a:r>
              <a:rPr lang="ja-JP" altLang="en-US" b="1" dirty="0">
                <a:solidFill>
                  <a:schemeClr val="accent2"/>
                </a:solidFill>
              </a:rPr>
              <a:t>生産的かつ創造的に届ける</a:t>
            </a:r>
            <a:r>
              <a:rPr lang="ja-JP" altLang="en-US" dirty="0">
                <a:solidFill>
                  <a:schemeClr val="tx1">
                    <a:lumMod val="75000"/>
                    <a:lumOff val="25000"/>
                  </a:schemeClr>
                </a:solidFill>
              </a:rPr>
              <a:t>ためのものである。</a:t>
            </a:r>
          </a:p>
          <a:p>
            <a:endParaRPr kumimoji="1" lang="ja-JP" altLang="en-US" b="1" dirty="0">
              <a:solidFill>
                <a:schemeClr val="tx1">
                  <a:lumMod val="75000"/>
                  <a:lumOff val="25000"/>
                </a:schemeClr>
              </a:solidFill>
            </a:endParaRPr>
          </a:p>
        </p:txBody>
      </p:sp>
      <p:sp>
        <p:nvSpPr>
          <p:cNvPr id="5" name="テキスト ボックス 4"/>
          <p:cNvSpPr txBox="1"/>
          <p:nvPr/>
        </p:nvSpPr>
        <p:spPr>
          <a:xfrm>
            <a:off x="827584" y="2709791"/>
            <a:ext cx="2160240" cy="1754326"/>
          </a:xfrm>
          <a:prstGeom prst="rect">
            <a:avLst/>
          </a:prstGeom>
          <a:noFill/>
          <a:ln w="25400">
            <a:noFill/>
            <a:prstDash val="dash"/>
          </a:ln>
        </p:spPr>
        <p:txBody>
          <a:bodyPr wrap="square" rtlCol="0">
            <a:spAutoFit/>
          </a:bodyPr>
          <a:lstStyle/>
          <a:p>
            <a:pPr marL="285750" indent="-285750">
              <a:lnSpc>
                <a:spcPct val="200000"/>
              </a:lnSpc>
              <a:buFont typeface="Wingdings" panose="05000000000000000000" pitchFamily="2" charset="2"/>
              <a:buChar char="ü"/>
            </a:pPr>
            <a:r>
              <a:rPr lang="ja-JP" altLang="en-US" dirty="0" smtClean="0">
                <a:solidFill>
                  <a:schemeClr val="tx1">
                    <a:lumMod val="75000"/>
                    <a:lumOff val="25000"/>
                  </a:schemeClr>
                </a:solidFill>
              </a:rPr>
              <a:t>軽量</a:t>
            </a:r>
            <a:endParaRPr lang="en-US" altLang="ja-JP" dirty="0" smtClean="0">
              <a:solidFill>
                <a:schemeClr val="tx1">
                  <a:lumMod val="75000"/>
                  <a:lumOff val="25000"/>
                </a:schemeClr>
              </a:solidFill>
            </a:endParaRPr>
          </a:p>
          <a:p>
            <a:pPr marL="285750" indent="-285750">
              <a:lnSpc>
                <a:spcPct val="200000"/>
              </a:lnSpc>
              <a:buFont typeface="Wingdings" panose="05000000000000000000" pitchFamily="2" charset="2"/>
              <a:buChar char="ü"/>
            </a:pPr>
            <a:r>
              <a:rPr lang="ja-JP" altLang="en-US" dirty="0">
                <a:solidFill>
                  <a:schemeClr val="tx1">
                    <a:lumMod val="75000"/>
                    <a:lumOff val="25000"/>
                  </a:schemeClr>
                </a:solidFill>
              </a:rPr>
              <a:t>理解</a:t>
            </a:r>
            <a:r>
              <a:rPr lang="ja-JP" altLang="en-US" dirty="0" smtClean="0">
                <a:solidFill>
                  <a:schemeClr val="tx1">
                    <a:lumMod val="75000"/>
                    <a:lumOff val="25000"/>
                  </a:schemeClr>
                </a:solidFill>
              </a:rPr>
              <a:t>が容易</a:t>
            </a:r>
            <a:endParaRPr lang="en-US" altLang="ja-JP" dirty="0" smtClean="0">
              <a:solidFill>
                <a:schemeClr val="tx1">
                  <a:lumMod val="75000"/>
                  <a:lumOff val="25000"/>
                </a:schemeClr>
              </a:solidFill>
            </a:endParaRPr>
          </a:p>
          <a:p>
            <a:pPr marL="285750" indent="-285750">
              <a:lnSpc>
                <a:spcPct val="200000"/>
              </a:lnSpc>
              <a:buFont typeface="Wingdings" panose="05000000000000000000" pitchFamily="2" charset="2"/>
              <a:buChar char="ü"/>
            </a:pPr>
            <a:r>
              <a:rPr lang="ja-JP" altLang="en-US" dirty="0" smtClean="0">
                <a:solidFill>
                  <a:schemeClr val="tx1">
                    <a:lumMod val="75000"/>
                    <a:lumOff val="25000"/>
                  </a:schemeClr>
                </a:solidFill>
              </a:rPr>
              <a:t>習得は困難</a:t>
            </a:r>
            <a:endParaRPr lang="en-US" altLang="ja-JP" dirty="0" smtClean="0">
              <a:solidFill>
                <a:schemeClr val="tx1">
                  <a:lumMod val="75000"/>
                  <a:lumOff val="25000"/>
                </a:schemeClr>
              </a:solidFill>
            </a:endParaRPr>
          </a:p>
        </p:txBody>
      </p:sp>
      <p:sp>
        <p:nvSpPr>
          <p:cNvPr id="6" name="テキスト ボックス 5"/>
          <p:cNvSpPr txBox="1"/>
          <p:nvPr/>
        </p:nvSpPr>
        <p:spPr>
          <a:xfrm>
            <a:off x="592089" y="2277743"/>
            <a:ext cx="883567" cy="369332"/>
          </a:xfrm>
          <a:prstGeom prst="rect">
            <a:avLst/>
          </a:prstGeom>
          <a:noFill/>
        </p:spPr>
        <p:txBody>
          <a:bodyPr wrap="square" rtlCol="0">
            <a:spAutoFit/>
          </a:bodyPr>
          <a:lstStyle/>
          <a:p>
            <a:r>
              <a:rPr kumimoji="1" lang="ja-JP" altLang="en-US" b="1" dirty="0" smtClean="0">
                <a:solidFill>
                  <a:schemeClr val="tx1">
                    <a:lumMod val="75000"/>
                    <a:lumOff val="25000"/>
                  </a:schemeClr>
                </a:solidFill>
              </a:rPr>
              <a:t>特徴</a:t>
            </a:r>
            <a:endParaRPr kumimoji="1" lang="ja-JP" altLang="en-US" b="1" dirty="0">
              <a:solidFill>
                <a:schemeClr val="tx1">
                  <a:lumMod val="75000"/>
                  <a:lumOff val="25000"/>
                </a:schemeClr>
              </a:solidFill>
            </a:endParaRPr>
          </a:p>
        </p:txBody>
      </p:sp>
      <p:sp>
        <p:nvSpPr>
          <p:cNvPr id="7" name="右矢印 6"/>
          <p:cNvSpPr/>
          <p:nvPr/>
        </p:nvSpPr>
        <p:spPr>
          <a:xfrm>
            <a:off x="2611041" y="3101457"/>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3995936" y="2925815"/>
            <a:ext cx="4536504" cy="646331"/>
          </a:xfrm>
          <a:prstGeom prst="rect">
            <a:avLst/>
          </a:prstGeom>
          <a:noFill/>
        </p:spPr>
        <p:txBody>
          <a:bodyPr wrap="square" rtlCol="0">
            <a:spAutoFit/>
          </a:bodyPr>
          <a:lstStyle/>
          <a:p>
            <a:r>
              <a:rPr kumimoji="1" lang="en-US" altLang="ja-JP" b="1" dirty="0" smtClean="0">
                <a:solidFill>
                  <a:schemeClr val="tx1">
                    <a:lumMod val="75000"/>
                    <a:lumOff val="25000"/>
                  </a:schemeClr>
                </a:solidFill>
                <a:latin typeface="+mj-ea"/>
                <a:ea typeface="+mj-ea"/>
              </a:rPr>
              <a:t>19</a:t>
            </a:r>
            <a:r>
              <a:rPr kumimoji="1" lang="ja-JP" altLang="en-US" dirty="0" smtClean="0">
                <a:solidFill>
                  <a:schemeClr val="tx1">
                    <a:lumMod val="75000"/>
                    <a:lumOff val="25000"/>
                  </a:schemeClr>
                </a:solidFill>
                <a:latin typeface="+mj-ea"/>
                <a:ea typeface="+mj-ea"/>
              </a:rPr>
              <a:t>個の役割とルールしかない。</a:t>
            </a:r>
            <a:endParaRPr kumimoji="1" lang="en-US" altLang="ja-JP" dirty="0" smtClean="0">
              <a:solidFill>
                <a:schemeClr val="tx1">
                  <a:lumMod val="75000"/>
                  <a:lumOff val="25000"/>
                </a:schemeClr>
              </a:solidFill>
              <a:latin typeface="+mj-ea"/>
              <a:ea typeface="+mj-ea"/>
            </a:endParaRPr>
          </a:p>
          <a:p>
            <a:r>
              <a:rPr lang="en-US" altLang="ja-JP" dirty="0" smtClean="0">
                <a:solidFill>
                  <a:schemeClr val="tx1">
                    <a:lumMod val="75000"/>
                    <a:lumOff val="25000"/>
                  </a:schemeClr>
                </a:solidFill>
                <a:latin typeface="+mj-ea"/>
                <a:ea typeface="+mj-ea"/>
              </a:rPr>
              <a:t>PMBOK V6</a:t>
            </a:r>
            <a:r>
              <a:rPr lang="ja-JP" altLang="en-US" dirty="0" smtClean="0">
                <a:solidFill>
                  <a:schemeClr val="tx1">
                    <a:lumMod val="75000"/>
                    <a:lumOff val="25000"/>
                  </a:schemeClr>
                </a:solidFill>
                <a:latin typeface="+mj-ea"/>
                <a:ea typeface="+mj-ea"/>
              </a:rPr>
              <a:t>には</a:t>
            </a:r>
            <a:r>
              <a:rPr lang="en-US" altLang="ja-JP" b="1" dirty="0" smtClean="0">
                <a:solidFill>
                  <a:schemeClr val="tx1">
                    <a:lumMod val="75000"/>
                    <a:lumOff val="25000"/>
                  </a:schemeClr>
                </a:solidFill>
                <a:latin typeface="+mj-ea"/>
                <a:ea typeface="+mj-ea"/>
              </a:rPr>
              <a:t>49</a:t>
            </a:r>
            <a:r>
              <a:rPr lang="ja-JP" altLang="en-US" dirty="0" smtClean="0">
                <a:solidFill>
                  <a:schemeClr val="tx1">
                    <a:lumMod val="75000"/>
                    <a:lumOff val="25000"/>
                  </a:schemeClr>
                </a:solidFill>
                <a:latin typeface="+mj-ea"/>
                <a:ea typeface="+mj-ea"/>
              </a:rPr>
              <a:t>個のプロセスが存在する。</a:t>
            </a:r>
            <a:endParaRPr lang="ja-JP" altLang="en-US" dirty="0">
              <a:solidFill>
                <a:schemeClr val="tx1">
                  <a:lumMod val="75000"/>
                  <a:lumOff val="25000"/>
                </a:schemeClr>
              </a:solidFill>
              <a:latin typeface="+mj-ea"/>
              <a:ea typeface="+mj-ea"/>
            </a:endParaRPr>
          </a:p>
        </p:txBody>
      </p:sp>
      <p:sp>
        <p:nvSpPr>
          <p:cNvPr id="9" name="右矢印 8"/>
          <p:cNvSpPr/>
          <p:nvPr/>
        </p:nvSpPr>
        <p:spPr>
          <a:xfrm>
            <a:off x="2611041" y="4005935"/>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995936" y="3862789"/>
            <a:ext cx="4968552" cy="646331"/>
          </a:xfrm>
          <a:prstGeom prst="rect">
            <a:avLst/>
          </a:prstGeom>
          <a:noFill/>
        </p:spPr>
        <p:txBody>
          <a:bodyPr wrap="square" rtlCol="0">
            <a:spAutoFit/>
          </a:bodyPr>
          <a:lstStyle/>
          <a:p>
            <a:r>
              <a:rPr lang="ja-JP" altLang="en-US" dirty="0" smtClean="0">
                <a:solidFill>
                  <a:schemeClr val="tx1">
                    <a:lumMod val="75000"/>
                    <a:lumOff val="25000"/>
                  </a:schemeClr>
                </a:solidFill>
              </a:rPr>
              <a:t>スクラムは経験主義。</a:t>
            </a:r>
            <a:endParaRPr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実際の経験と既知に基づく判断によって習得していく。</a:t>
            </a:r>
            <a:endParaRPr lang="ja-JP" altLang="en-US" dirty="0">
              <a:solidFill>
                <a:schemeClr val="tx1">
                  <a:lumMod val="75000"/>
                  <a:lumOff val="25000"/>
                </a:schemeClr>
              </a:solidFill>
            </a:endParaRPr>
          </a:p>
        </p:txBody>
      </p:sp>
      <p:sp>
        <p:nvSpPr>
          <p:cNvPr id="11" name="正方形/長方形 10"/>
          <p:cNvSpPr/>
          <p:nvPr/>
        </p:nvSpPr>
        <p:spPr>
          <a:xfrm>
            <a:off x="899592" y="5487035"/>
            <a:ext cx="6696744" cy="246221"/>
          </a:xfrm>
          <a:prstGeom prst="rect">
            <a:avLst/>
          </a:prstGeom>
        </p:spPr>
        <p:txBody>
          <a:bodyPr wrap="square">
            <a:spAutoFit/>
          </a:bodyPr>
          <a:lstStyle/>
          <a:p>
            <a:r>
              <a:rPr lang="en-US" altLang="ja-JP" sz="1000" dirty="0">
                <a:solidFill>
                  <a:schemeClr val="accent5"/>
                </a:solidFill>
                <a:latin typeface="+mj-ea"/>
                <a:ea typeface="+mj-ea"/>
              </a:rPr>
              <a:t>https://www.scrumguides.org/docs/scrumguide/v2017/2017-Scrum-Guide-Japanese.pdf</a:t>
            </a:r>
            <a:endParaRPr lang="ja-JP" altLang="en-US" sz="1000" dirty="0">
              <a:solidFill>
                <a:schemeClr val="accent5"/>
              </a:solidFill>
              <a:latin typeface="+mj-ea"/>
              <a:ea typeface="+mj-ea"/>
            </a:endParaRPr>
          </a:p>
        </p:txBody>
      </p:sp>
      <p:sp>
        <p:nvSpPr>
          <p:cNvPr id="12" name="テキスト ボックス 11"/>
          <p:cNvSpPr txBox="1"/>
          <p:nvPr/>
        </p:nvSpPr>
        <p:spPr>
          <a:xfrm>
            <a:off x="827584" y="5064279"/>
            <a:ext cx="7848872"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スクラムのルールについては、以下のスクラムガイドに記載されている。</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145734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smtClean="0"/>
              <a:t>スクラムに向かないプロジェクト</a:t>
            </a:r>
            <a:endParaRPr kumimoji="1" lang="ja-JP" altLang="en-US" dirty="0"/>
          </a:p>
        </p:txBody>
      </p:sp>
      <p:sp>
        <p:nvSpPr>
          <p:cNvPr id="3" name="テキスト ボックス 2"/>
          <p:cNvSpPr txBox="1"/>
          <p:nvPr/>
        </p:nvSpPr>
        <p:spPr>
          <a:xfrm>
            <a:off x="592089" y="1124744"/>
            <a:ext cx="7848872"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ja-JP" altLang="en-US" dirty="0" smtClean="0">
                <a:solidFill>
                  <a:schemeClr val="tx1">
                    <a:lumMod val="75000"/>
                    <a:lumOff val="25000"/>
                  </a:schemeClr>
                </a:solidFill>
              </a:rPr>
              <a:t>プロジェクトの状態が</a:t>
            </a:r>
            <a:r>
              <a:rPr kumimoji="1" lang="ja-JP" altLang="en-US" b="1" dirty="0" smtClean="0">
                <a:solidFill>
                  <a:schemeClr val="accent2"/>
                </a:solidFill>
              </a:rPr>
              <a:t>単純</a:t>
            </a:r>
            <a:endParaRPr lang="en-US" altLang="ja-JP" b="1" dirty="0">
              <a:solidFill>
                <a:schemeClr val="tx1">
                  <a:lumMod val="75000"/>
                  <a:lumOff val="25000"/>
                </a:schemeClr>
              </a:solidFill>
            </a:endParaRPr>
          </a:p>
          <a:p>
            <a:pPr marL="285750" indent="-285750">
              <a:lnSpc>
                <a:spcPct val="150000"/>
              </a:lnSpc>
              <a:buFont typeface="Arial" panose="020B0604020202020204" pitchFamily="34" charset="0"/>
              <a:buChar char="•"/>
            </a:pPr>
            <a:r>
              <a:rPr kumimoji="1" lang="ja-JP" altLang="en-US" b="1" dirty="0" smtClean="0">
                <a:solidFill>
                  <a:schemeClr val="accent2"/>
                </a:solidFill>
              </a:rPr>
              <a:t>決まりきったモノ</a:t>
            </a:r>
            <a:r>
              <a:rPr kumimoji="1" lang="ja-JP" altLang="en-US" dirty="0" smtClean="0">
                <a:solidFill>
                  <a:schemeClr val="tx1">
                    <a:lumMod val="75000"/>
                    <a:lumOff val="25000"/>
                  </a:schemeClr>
                </a:solidFill>
              </a:rPr>
              <a:t>を作る</a:t>
            </a:r>
            <a:endParaRPr kumimoji="1" lang="en-US" altLang="ja-JP" dirty="0" smtClean="0">
              <a:solidFill>
                <a:schemeClr val="tx1">
                  <a:lumMod val="75000"/>
                  <a:lumOff val="25000"/>
                </a:schemeClr>
              </a:solidFill>
            </a:endParaRPr>
          </a:p>
          <a:p>
            <a:pPr marL="285750" indent="-285750">
              <a:lnSpc>
                <a:spcPct val="150000"/>
              </a:lnSpc>
              <a:buFont typeface="Arial" panose="020B0604020202020204" pitchFamily="34" charset="0"/>
              <a:buChar char="•"/>
            </a:pPr>
            <a:r>
              <a:rPr lang="ja-JP" altLang="en-US" dirty="0" smtClean="0">
                <a:solidFill>
                  <a:schemeClr val="tx1">
                    <a:lumMod val="75000"/>
                    <a:lumOff val="25000"/>
                  </a:schemeClr>
                </a:solidFill>
              </a:rPr>
              <a:t>チームの</a:t>
            </a:r>
            <a:r>
              <a:rPr lang="ja-JP" altLang="en-US" b="1" dirty="0" smtClean="0">
                <a:solidFill>
                  <a:schemeClr val="accent2"/>
                </a:solidFill>
              </a:rPr>
              <a:t>生存期間が短い</a:t>
            </a:r>
            <a:endParaRPr lang="en-US" altLang="ja-JP" b="1" dirty="0">
              <a:solidFill>
                <a:schemeClr val="accent2"/>
              </a:solidFill>
            </a:endParaRPr>
          </a:p>
          <a:p>
            <a:pPr marL="742950" lvl="1" indent="-285750">
              <a:lnSpc>
                <a:spcPct val="150000"/>
              </a:lnSpc>
              <a:buFont typeface="Arial" panose="020B0604020202020204" pitchFamily="34" charset="0"/>
              <a:buChar char="•"/>
            </a:pPr>
            <a:r>
              <a:rPr lang="ja-JP" altLang="en-US" dirty="0" smtClean="0">
                <a:solidFill>
                  <a:schemeClr val="tx1">
                    <a:lumMod val="75000"/>
                    <a:lumOff val="25000"/>
                  </a:schemeClr>
                </a:solidFill>
              </a:rPr>
              <a:t>３ヶ月より短いと技術やプロセスに習熟しない</a:t>
            </a:r>
            <a:endParaRPr kumimoji="1" lang="ja-JP" altLang="en-US" dirty="0">
              <a:solidFill>
                <a:schemeClr val="tx1">
                  <a:lumMod val="75000"/>
                  <a:lumOff val="25000"/>
                </a:schemeClr>
              </a:solidFill>
            </a:endParaRPr>
          </a:p>
        </p:txBody>
      </p:sp>
      <p:cxnSp>
        <p:nvCxnSpPr>
          <p:cNvPr id="5" name="直線コネクタ 4"/>
          <p:cNvCxnSpPr/>
          <p:nvPr/>
        </p:nvCxnSpPr>
        <p:spPr>
          <a:xfrm>
            <a:off x="1679124" y="3429000"/>
            <a:ext cx="0" cy="273630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flipH="1">
            <a:off x="1227606" y="5661248"/>
            <a:ext cx="369187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430775" y="3130371"/>
            <a:ext cx="543739" cy="307777"/>
          </a:xfrm>
          <a:prstGeom prst="rect">
            <a:avLst/>
          </a:prstGeom>
          <a:noFill/>
        </p:spPr>
        <p:txBody>
          <a:bodyPr wrap="none" rtlCol="0">
            <a:spAutoFit/>
          </a:bodyPr>
          <a:lstStyle/>
          <a:p>
            <a:r>
              <a:rPr kumimoji="1" lang="ja-JP" altLang="en-US" sz="1400" dirty="0" smtClean="0">
                <a:solidFill>
                  <a:schemeClr val="tx1">
                    <a:lumMod val="75000"/>
                    <a:lumOff val="25000"/>
                  </a:schemeClr>
                </a:solidFill>
              </a:rPr>
              <a:t>要件</a:t>
            </a:r>
            <a:endParaRPr kumimoji="1" lang="ja-JP" altLang="en-US" sz="1400" dirty="0">
              <a:solidFill>
                <a:schemeClr val="tx1">
                  <a:lumMod val="75000"/>
                  <a:lumOff val="25000"/>
                </a:schemeClr>
              </a:solidFill>
            </a:endParaRPr>
          </a:p>
        </p:txBody>
      </p:sp>
      <p:sp>
        <p:nvSpPr>
          <p:cNvPr id="12" name="テキスト ボックス 11"/>
          <p:cNvSpPr txBox="1"/>
          <p:nvPr/>
        </p:nvSpPr>
        <p:spPr>
          <a:xfrm>
            <a:off x="5108381" y="5507358"/>
            <a:ext cx="543739" cy="307777"/>
          </a:xfrm>
          <a:prstGeom prst="rect">
            <a:avLst/>
          </a:prstGeom>
          <a:noFill/>
        </p:spPr>
        <p:txBody>
          <a:bodyPr wrap="none" rtlCol="0">
            <a:spAutoFit/>
          </a:bodyPr>
          <a:lstStyle/>
          <a:p>
            <a:r>
              <a:rPr kumimoji="1" lang="ja-JP" altLang="en-US" sz="1400" dirty="0" smtClean="0">
                <a:solidFill>
                  <a:schemeClr val="tx1">
                    <a:lumMod val="75000"/>
                    <a:lumOff val="25000"/>
                  </a:schemeClr>
                </a:solidFill>
              </a:rPr>
              <a:t>技術</a:t>
            </a:r>
            <a:endParaRPr kumimoji="1" lang="ja-JP" altLang="en-US" sz="1400" dirty="0">
              <a:solidFill>
                <a:schemeClr val="tx1">
                  <a:lumMod val="75000"/>
                  <a:lumOff val="25000"/>
                </a:schemeClr>
              </a:solidFill>
            </a:endParaRPr>
          </a:p>
        </p:txBody>
      </p:sp>
      <p:sp>
        <p:nvSpPr>
          <p:cNvPr id="14" name="テキスト ボックス 13"/>
          <p:cNvSpPr txBox="1"/>
          <p:nvPr/>
        </p:nvSpPr>
        <p:spPr>
          <a:xfrm>
            <a:off x="1015986" y="3443845"/>
            <a:ext cx="569387" cy="246221"/>
          </a:xfrm>
          <a:prstGeom prst="rect">
            <a:avLst/>
          </a:prstGeom>
          <a:noFill/>
        </p:spPr>
        <p:txBody>
          <a:bodyPr wrap="none" rtlCol="0">
            <a:spAutoFit/>
          </a:bodyPr>
          <a:lstStyle/>
          <a:p>
            <a:r>
              <a:rPr kumimoji="1" lang="ja-JP" altLang="en-US" sz="1000" dirty="0" smtClean="0">
                <a:solidFill>
                  <a:schemeClr val="tx1">
                    <a:lumMod val="75000"/>
                    <a:lumOff val="25000"/>
                  </a:schemeClr>
                </a:solidFill>
              </a:rPr>
              <a:t>不明確</a:t>
            </a:r>
            <a:endParaRPr kumimoji="1" lang="ja-JP" altLang="en-US" sz="1000" dirty="0">
              <a:solidFill>
                <a:schemeClr val="tx1">
                  <a:lumMod val="75000"/>
                  <a:lumOff val="25000"/>
                </a:schemeClr>
              </a:solidFill>
            </a:endParaRPr>
          </a:p>
        </p:txBody>
      </p:sp>
      <p:sp>
        <p:nvSpPr>
          <p:cNvPr id="15" name="テキスト ボックス 14"/>
          <p:cNvSpPr txBox="1"/>
          <p:nvPr/>
        </p:nvSpPr>
        <p:spPr>
          <a:xfrm>
            <a:off x="1702644" y="5782867"/>
            <a:ext cx="729687" cy="246221"/>
          </a:xfrm>
          <a:prstGeom prst="rect">
            <a:avLst/>
          </a:prstGeom>
          <a:noFill/>
        </p:spPr>
        <p:txBody>
          <a:bodyPr wrap="none" rtlCol="0">
            <a:spAutoFit/>
          </a:bodyPr>
          <a:lstStyle/>
          <a:p>
            <a:r>
              <a:rPr kumimoji="1" lang="ja-JP" altLang="en-US" sz="1000" dirty="0" smtClean="0">
                <a:solidFill>
                  <a:schemeClr val="tx1">
                    <a:lumMod val="75000"/>
                    <a:lumOff val="25000"/>
                  </a:schemeClr>
                </a:solidFill>
              </a:rPr>
              <a:t>枯れている</a:t>
            </a:r>
            <a:endParaRPr kumimoji="1" lang="ja-JP" altLang="en-US" sz="1000" dirty="0">
              <a:solidFill>
                <a:schemeClr val="tx1">
                  <a:lumMod val="75000"/>
                  <a:lumOff val="25000"/>
                </a:schemeClr>
              </a:solidFill>
            </a:endParaRPr>
          </a:p>
        </p:txBody>
      </p:sp>
      <p:sp>
        <p:nvSpPr>
          <p:cNvPr id="16" name="テキスト ボックス 15"/>
          <p:cNvSpPr txBox="1"/>
          <p:nvPr/>
        </p:nvSpPr>
        <p:spPr>
          <a:xfrm>
            <a:off x="1232506" y="5415027"/>
            <a:ext cx="441146" cy="246221"/>
          </a:xfrm>
          <a:prstGeom prst="rect">
            <a:avLst/>
          </a:prstGeom>
          <a:noFill/>
        </p:spPr>
        <p:txBody>
          <a:bodyPr wrap="none" rtlCol="0">
            <a:spAutoFit/>
          </a:bodyPr>
          <a:lstStyle/>
          <a:p>
            <a:r>
              <a:rPr kumimoji="1" lang="ja-JP" altLang="en-US" sz="1000" dirty="0" smtClean="0">
                <a:solidFill>
                  <a:schemeClr val="tx1">
                    <a:lumMod val="75000"/>
                    <a:lumOff val="25000"/>
                  </a:schemeClr>
                </a:solidFill>
              </a:rPr>
              <a:t>固定</a:t>
            </a:r>
            <a:endParaRPr kumimoji="1" lang="ja-JP" altLang="en-US" sz="1000" dirty="0">
              <a:solidFill>
                <a:schemeClr val="tx1">
                  <a:lumMod val="75000"/>
                  <a:lumOff val="25000"/>
                </a:schemeClr>
              </a:solidFill>
            </a:endParaRPr>
          </a:p>
        </p:txBody>
      </p:sp>
      <p:sp>
        <p:nvSpPr>
          <p:cNvPr id="17" name="テキスト ボックス 16"/>
          <p:cNvSpPr txBox="1"/>
          <p:nvPr/>
        </p:nvSpPr>
        <p:spPr>
          <a:xfrm>
            <a:off x="4374142" y="5782866"/>
            <a:ext cx="545342" cy="246221"/>
          </a:xfrm>
          <a:prstGeom prst="rect">
            <a:avLst/>
          </a:prstGeom>
          <a:noFill/>
        </p:spPr>
        <p:txBody>
          <a:bodyPr wrap="none" rtlCol="0">
            <a:spAutoFit/>
          </a:bodyPr>
          <a:lstStyle/>
          <a:p>
            <a:r>
              <a:rPr kumimoji="1" lang="ja-JP" altLang="en-US" sz="1000" dirty="0" smtClean="0">
                <a:solidFill>
                  <a:schemeClr val="tx1">
                    <a:lumMod val="75000"/>
                    <a:lumOff val="25000"/>
                  </a:schemeClr>
                </a:solidFill>
              </a:rPr>
              <a:t>不確か</a:t>
            </a:r>
            <a:endParaRPr kumimoji="1" lang="ja-JP" altLang="en-US" sz="1000" dirty="0">
              <a:solidFill>
                <a:schemeClr val="tx1">
                  <a:lumMod val="75000"/>
                  <a:lumOff val="25000"/>
                </a:schemeClr>
              </a:solidFill>
            </a:endParaRPr>
          </a:p>
        </p:txBody>
      </p:sp>
      <p:sp>
        <p:nvSpPr>
          <p:cNvPr id="18" name="円/楕円 17"/>
          <p:cNvSpPr/>
          <p:nvPr/>
        </p:nvSpPr>
        <p:spPr>
          <a:xfrm>
            <a:off x="1732792" y="4767864"/>
            <a:ext cx="1039008" cy="82137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単純</a:t>
            </a:r>
            <a:endParaRPr kumimoji="1" lang="ja-JP" altLang="en-US" sz="1400" dirty="0"/>
          </a:p>
        </p:txBody>
      </p:sp>
      <p:sp>
        <p:nvSpPr>
          <p:cNvPr id="19" name="円/楕円 18"/>
          <p:cNvSpPr/>
          <p:nvPr/>
        </p:nvSpPr>
        <p:spPr>
          <a:xfrm rot="2379615">
            <a:off x="2259718" y="3595641"/>
            <a:ext cx="2300321" cy="126220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20" name="右矢印 19"/>
          <p:cNvSpPr/>
          <p:nvPr/>
        </p:nvSpPr>
        <p:spPr>
          <a:xfrm>
            <a:off x="4490150" y="3933490"/>
            <a:ext cx="883779" cy="504056"/>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3031934" y="4072853"/>
            <a:ext cx="755888" cy="307777"/>
          </a:xfrm>
          <a:prstGeom prst="rect">
            <a:avLst/>
          </a:prstGeom>
          <a:noFill/>
        </p:spPr>
        <p:txBody>
          <a:bodyPr wrap="square" rtlCol="0">
            <a:spAutoFit/>
          </a:bodyPr>
          <a:lstStyle/>
          <a:p>
            <a:pPr algn="ctr"/>
            <a:r>
              <a:rPr lang="ja-JP" altLang="en-US" sz="1400" dirty="0" smtClean="0">
                <a:solidFill>
                  <a:schemeClr val="bg1"/>
                </a:solidFill>
              </a:rPr>
              <a:t>カオス</a:t>
            </a:r>
            <a:endParaRPr lang="ja-JP" altLang="en-US" sz="1400" dirty="0">
              <a:solidFill>
                <a:schemeClr val="bg1"/>
              </a:solidFill>
            </a:endParaRPr>
          </a:p>
        </p:txBody>
      </p:sp>
      <p:sp>
        <p:nvSpPr>
          <p:cNvPr id="22" name="テキスト ボックス 21"/>
          <p:cNvSpPr txBox="1"/>
          <p:nvPr/>
        </p:nvSpPr>
        <p:spPr>
          <a:xfrm>
            <a:off x="5470556" y="4031630"/>
            <a:ext cx="2485820" cy="307777"/>
          </a:xfrm>
          <a:prstGeom prst="rect">
            <a:avLst/>
          </a:prstGeom>
          <a:noFill/>
        </p:spPr>
        <p:txBody>
          <a:bodyPr wrap="square" rtlCol="0">
            <a:spAutoFit/>
          </a:bodyPr>
          <a:lstStyle/>
          <a:p>
            <a:r>
              <a:rPr lang="ja-JP" altLang="en-US" sz="1400" dirty="0" smtClean="0">
                <a:solidFill>
                  <a:schemeClr val="tx1">
                    <a:lumMod val="75000"/>
                    <a:lumOff val="25000"/>
                  </a:schemeClr>
                </a:solidFill>
              </a:rPr>
              <a:t>スクラムが得意とする領域</a:t>
            </a:r>
            <a:endParaRPr lang="ja-JP" altLang="en-US" sz="1400" dirty="0">
              <a:solidFill>
                <a:schemeClr val="tx1">
                  <a:lumMod val="75000"/>
                  <a:lumOff val="25000"/>
                </a:schemeClr>
              </a:solidFill>
            </a:endParaRPr>
          </a:p>
        </p:txBody>
      </p:sp>
    </p:spTree>
    <p:extLst>
      <p:ext uri="{BB962C8B-B14F-4D97-AF65-F5344CB8AC3E}">
        <p14:creationId xmlns:p14="http://schemas.microsoft.com/office/powerpoint/2010/main" val="1157354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ja-JP" altLang="en-US" b="1" dirty="0" smtClean="0"/>
              <a:t>なぜスクラムが求められているのか</a:t>
            </a:r>
            <a:endParaRPr kumimoji="1" lang="ja-JP" altLang="en-US" b="1" dirty="0"/>
          </a:p>
        </p:txBody>
      </p:sp>
    </p:spTree>
    <p:extLst>
      <p:ext uri="{BB962C8B-B14F-4D97-AF65-F5344CB8AC3E}">
        <p14:creationId xmlns:p14="http://schemas.microsoft.com/office/powerpoint/2010/main" val="2801295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b="1" dirty="0" smtClean="0"/>
              <a:t>スクラムの</a:t>
            </a:r>
            <a:r>
              <a:rPr lang="ja-JP" altLang="en-US" dirty="0"/>
              <a:t>理論</a:t>
            </a:r>
            <a:endParaRPr kumimoji="1" lang="ja-JP" altLang="en-US" b="1" dirty="0"/>
          </a:p>
        </p:txBody>
      </p:sp>
      <p:sp>
        <p:nvSpPr>
          <p:cNvPr id="4" name="テキスト ボックス 3"/>
          <p:cNvSpPr txBox="1"/>
          <p:nvPr/>
        </p:nvSpPr>
        <p:spPr>
          <a:xfrm>
            <a:off x="592089" y="1340768"/>
            <a:ext cx="7848872"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スクラムは、経験的プロセス制御の理論</a:t>
            </a:r>
            <a:r>
              <a:rPr kumimoji="1" lang="en-US" altLang="ja-JP" dirty="0" smtClean="0">
                <a:solidFill>
                  <a:schemeClr val="tx1">
                    <a:lumMod val="75000"/>
                    <a:lumOff val="25000"/>
                  </a:schemeClr>
                </a:solidFill>
              </a:rPr>
              <a:t>(</a:t>
            </a:r>
            <a:r>
              <a:rPr kumimoji="1" lang="ja-JP" altLang="en-US" b="1" dirty="0" smtClean="0">
                <a:solidFill>
                  <a:schemeClr val="accent2"/>
                </a:solidFill>
              </a:rPr>
              <a:t>経験主義</a:t>
            </a:r>
            <a:r>
              <a:rPr kumimoji="1" lang="en-US" altLang="ja-JP" dirty="0" smtClean="0">
                <a:solidFill>
                  <a:schemeClr val="tx1">
                    <a:lumMod val="75000"/>
                    <a:lumOff val="25000"/>
                  </a:schemeClr>
                </a:solidFill>
              </a:rPr>
              <a:t>)</a:t>
            </a:r>
            <a:r>
              <a:rPr kumimoji="1" lang="ja-JP" altLang="en-US" dirty="0" smtClean="0">
                <a:solidFill>
                  <a:schemeClr val="tx1">
                    <a:lumMod val="75000"/>
                    <a:lumOff val="25000"/>
                  </a:schemeClr>
                </a:solidFill>
              </a:rPr>
              <a:t>を基本にしている。</a:t>
            </a:r>
            <a:endParaRPr kumimoji="1" lang="en-US" altLang="ja-JP" dirty="0" smtClean="0">
              <a:solidFill>
                <a:schemeClr val="tx1">
                  <a:lumMod val="75000"/>
                  <a:lumOff val="25000"/>
                </a:schemeClr>
              </a:solidFill>
            </a:endParaRPr>
          </a:p>
        </p:txBody>
      </p:sp>
      <p:grpSp>
        <p:nvGrpSpPr>
          <p:cNvPr id="37" name="グループ化 36"/>
          <p:cNvGrpSpPr/>
          <p:nvPr/>
        </p:nvGrpSpPr>
        <p:grpSpPr>
          <a:xfrm>
            <a:off x="996306" y="2852936"/>
            <a:ext cx="3760949" cy="1800200"/>
            <a:chOff x="2615360" y="2517845"/>
            <a:chExt cx="3760949" cy="1800200"/>
          </a:xfrm>
        </p:grpSpPr>
        <p:sp>
          <p:nvSpPr>
            <p:cNvPr id="14" name="角丸四角形 13"/>
            <p:cNvSpPr/>
            <p:nvPr/>
          </p:nvSpPr>
          <p:spPr>
            <a:xfrm>
              <a:off x="2615360" y="2517845"/>
              <a:ext cx="1512168" cy="648072"/>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実際の経験</a:t>
              </a:r>
              <a:endParaRPr kumimoji="1" lang="ja-JP" altLang="en-US" b="1" dirty="0"/>
            </a:p>
          </p:txBody>
        </p:sp>
        <p:sp>
          <p:nvSpPr>
            <p:cNvPr id="15" name="角丸四角形 14"/>
            <p:cNvSpPr/>
            <p:nvPr/>
          </p:nvSpPr>
          <p:spPr>
            <a:xfrm>
              <a:off x="2615360" y="3669973"/>
              <a:ext cx="1512168" cy="648072"/>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知識</a:t>
              </a:r>
              <a:endParaRPr kumimoji="1" lang="ja-JP" altLang="en-US" b="1" dirty="0"/>
            </a:p>
          </p:txBody>
        </p:sp>
        <p:sp>
          <p:nvSpPr>
            <p:cNvPr id="16" name="角丸四角形 15"/>
            <p:cNvSpPr/>
            <p:nvPr/>
          </p:nvSpPr>
          <p:spPr>
            <a:xfrm>
              <a:off x="4864141" y="3140968"/>
              <a:ext cx="1512168" cy="648072"/>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判断・行動</a:t>
              </a:r>
              <a:endParaRPr kumimoji="1" lang="ja-JP" altLang="en-US" b="1" dirty="0"/>
            </a:p>
          </p:txBody>
        </p:sp>
        <p:cxnSp>
          <p:nvCxnSpPr>
            <p:cNvPr id="18" name="曲線コネクタ 17"/>
            <p:cNvCxnSpPr>
              <a:stCxn id="16" idx="2"/>
              <a:endCxn id="15" idx="2"/>
            </p:cNvCxnSpPr>
            <p:nvPr/>
          </p:nvCxnSpPr>
          <p:spPr>
            <a:xfrm rot="5400000">
              <a:off x="4231333" y="2929152"/>
              <a:ext cx="529005" cy="2248781"/>
            </a:xfrm>
            <a:prstGeom prst="curvedConnector3">
              <a:avLst>
                <a:gd name="adj1" fmla="val 143213"/>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曲線コネクタ 18"/>
            <p:cNvCxnSpPr>
              <a:stCxn id="16" idx="0"/>
              <a:endCxn id="14" idx="0"/>
            </p:cNvCxnSpPr>
            <p:nvPr/>
          </p:nvCxnSpPr>
          <p:spPr>
            <a:xfrm rot="16200000" flipV="1">
              <a:off x="4184274" y="1705016"/>
              <a:ext cx="623123" cy="2248781"/>
            </a:xfrm>
            <a:prstGeom prst="curvedConnector3">
              <a:avLst>
                <a:gd name="adj1" fmla="val 136686"/>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4" idx="3"/>
            </p:cNvCxnSpPr>
            <p:nvPr/>
          </p:nvCxnSpPr>
          <p:spPr>
            <a:xfrm>
              <a:off x="4127528" y="2841881"/>
              <a:ext cx="736613" cy="468052"/>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5" idx="3"/>
            </p:cNvCxnSpPr>
            <p:nvPr/>
          </p:nvCxnSpPr>
          <p:spPr>
            <a:xfrm flipV="1">
              <a:off x="4127528" y="3669973"/>
              <a:ext cx="736613" cy="324036"/>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39" name="テキスト ボックス 38"/>
          <p:cNvSpPr txBox="1"/>
          <p:nvPr/>
        </p:nvSpPr>
        <p:spPr>
          <a:xfrm>
            <a:off x="5868144" y="3314901"/>
            <a:ext cx="2952328" cy="923330"/>
          </a:xfrm>
          <a:prstGeom prst="rect">
            <a:avLst/>
          </a:prstGeom>
          <a:noFill/>
        </p:spPr>
        <p:txBody>
          <a:bodyPr wrap="square" rtlCol="0">
            <a:spAutoFit/>
          </a:bodyPr>
          <a:lstStyle/>
          <a:p>
            <a:pPr algn="ctr"/>
            <a:r>
              <a:rPr kumimoji="1" lang="ja-JP" altLang="en-US" b="1" dirty="0" smtClean="0">
                <a:solidFill>
                  <a:schemeClr val="tx1">
                    <a:lumMod val="75000"/>
                    <a:lumOff val="25000"/>
                  </a:schemeClr>
                </a:solidFill>
              </a:rPr>
              <a:t>反復的</a:t>
            </a:r>
            <a:r>
              <a:rPr kumimoji="1" lang="ja-JP" altLang="en-US" dirty="0" smtClean="0">
                <a:solidFill>
                  <a:schemeClr val="tx1">
                    <a:lumMod val="75000"/>
                    <a:lumOff val="25000"/>
                  </a:schemeClr>
                </a:solidFill>
              </a:rPr>
              <a:t>かつ</a:t>
            </a:r>
            <a:r>
              <a:rPr kumimoji="1" lang="ja-JP" altLang="en-US" b="1" dirty="0" smtClean="0">
                <a:solidFill>
                  <a:schemeClr val="tx1">
                    <a:lumMod val="75000"/>
                    <a:lumOff val="25000"/>
                  </a:schemeClr>
                </a:solidFill>
              </a:rPr>
              <a:t>漸進的</a:t>
            </a:r>
            <a:r>
              <a:rPr kumimoji="1" lang="ja-JP" altLang="en-US" dirty="0" smtClean="0">
                <a:solidFill>
                  <a:schemeClr val="tx1">
                    <a:lumMod val="75000"/>
                    <a:lumOff val="25000"/>
                  </a:schemeClr>
                </a:solidFill>
              </a:rPr>
              <a:t>な手法で</a:t>
            </a:r>
            <a:endParaRPr kumimoji="1" lang="en-US" altLang="ja-JP" dirty="0" smtClean="0">
              <a:solidFill>
                <a:schemeClr val="tx1">
                  <a:lumMod val="75000"/>
                  <a:lumOff val="25000"/>
                </a:schemeClr>
              </a:solidFill>
            </a:endParaRPr>
          </a:p>
          <a:p>
            <a:pPr algn="ctr"/>
            <a:r>
              <a:rPr lang="ja-JP" altLang="en-US" b="1" dirty="0">
                <a:solidFill>
                  <a:schemeClr val="tx1">
                    <a:lumMod val="75000"/>
                    <a:lumOff val="25000"/>
                  </a:schemeClr>
                </a:solidFill>
              </a:rPr>
              <a:t>予測</a:t>
            </a:r>
            <a:r>
              <a:rPr lang="ja-JP" altLang="en-US" b="1" dirty="0" smtClean="0">
                <a:solidFill>
                  <a:schemeClr val="tx1">
                    <a:lumMod val="75000"/>
                    <a:lumOff val="25000"/>
                  </a:schemeClr>
                </a:solidFill>
              </a:rPr>
              <a:t>可能性の最適化</a:t>
            </a:r>
            <a:r>
              <a:rPr lang="ja-JP" altLang="en-US" dirty="0" smtClean="0">
                <a:solidFill>
                  <a:schemeClr val="tx1">
                    <a:lumMod val="75000"/>
                    <a:lumOff val="25000"/>
                  </a:schemeClr>
                </a:solidFill>
              </a:rPr>
              <a:t>と</a:t>
            </a:r>
            <a:endParaRPr lang="en-US" altLang="ja-JP" dirty="0" smtClean="0">
              <a:solidFill>
                <a:schemeClr val="tx1">
                  <a:lumMod val="75000"/>
                  <a:lumOff val="25000"/>
                </a:schemeClr>
              </a:solidFill>
            </a:endParaRPr>
          </a:p>
          <a:p>
            <a:pPr algn="ctr"/>
            <a:r>
              <a:rPr kumimoji="1" lang="ja-JP" altLang="en-US" b="1" dirty="0">
                <a:solidFill>
                  <a:schemeClr val="tx1">
                    <a:lumMod val="75000"/>
                    <a:lumOff val="25000"/>
                  </a:schemeClr>
                </a:solidFill>
              </a:rPr>
              <a:t>リスク</a:t>
            </a:r>
            <a:r>
              <a:rPr kumimoji="1" lang="ja-JP" altLang="en-US" b="1" dirty="0" smtClean="0">
                <a:solidFill>
                  <a:schemeClr val="tx1">
                    <a:lumMod val="75000"/>
                    <a:lumOff val="25000"/>
                  </a:schemeClr>
                </a:solidFill>
              </a:rPr>
              <a:t>の管理</a:t>
            </a:r>
            <a:r>
              <a:rPr kumimoji="1" lang="ja-JP" altLang="en-US" dirty="0" smtClean="0">
                <a:solidFill>
                  <a:schemeClr val="tx1">
                    <a:lumMod val="75000"/>
                    <a:lumOff val="25000"/>
                  </a:schemeClr>
                </a:solidFill>
              </a:rPr>
              <a:t>を行う</a:t>
            </a:r>
            <a:endParaRPr kumimoji="1" lang="ja-JP" altLang="en-US" dirty="0">
              <a:solidFill>
                <a:schemeClr val="tx1">
                  <a:lumMod val="75000"/>
                  <a:lumOff val="25000"/>
                </a:schemeClr>
              </a:solidFill>
            </a:endParaRPr>
          </a:p>
        </p:txBody>
      </p:sp>
      <p:sp>
        <p:nvSpPr>
          <p:cNvPr id="40" name="テキスト ボックス 39"/>
          <p:cNvSpPr txBox="1"/>
          <p:nvPr/>
        </p:nvSpPr>
        <p:spPr>
          <a:xfrm>
            <a:off x="827584" y="5003884"/>
            <a:ext cx="4690990"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判断し、行動した結果、新たな</a:t>
            </a:r>
            <a:r>
              <a:rPr kumimoji="1" lang="ja-JP" altLang="en-US" b="1" dirty="0" smtClean="0">
                <a:solidFill>
                  <a:schemeClr val="tx1">
                    <a:lumMod val="75000"/>
                    <a:lumOff val="25000"/>
                  </a:schemeClr>
                </a:solidFill>
              </a:rPr>
              <a:t>知識</a:t>
            </a:r>
            <a:r>
              <a:rPr kumimoji="1" lang="ja-JP" altLang="en-US" dirty="0" smtClean="0">
                <a:solidFill>
                  <a:schemeClr val="tx1">
                    <a:lumMod val="75000"/>
                    <a:lumOff val="25000"/>
                  </a:schemeClr>
                </a:solidFill>
              </a:rPr>
              <a:t>を獲得する</a:t>
            </a:r>
            <a:endParaRPr kumimoji="1" lang="ja-JP" altLang="en-US" dirty="0">
              <a:solidFill>
                <a:schemeClr val="tx1">
                  <a:lumMod val="75000"/>
                  <a:lumOff val="25000"/>
                </a:schemeClr>
              </a:solidFill>
            </a:endParaRPr>
          </a:p>
        </p:txBody>
      </p:sp>
      <p:sp>
        <p:nvSpPr>
          <p:cNvPr id="41" name="右矢印 40"/>
          <p:cNvSpPr/>
          <p:nvPr/>
        </p:nvSpPr>
        <p:spPr>
          <a:xfrm>
            <a:off x="5076056" y="3501008"/>
            <a:ext cx="709610" cy="551116"/>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テキスト ボックス 41"/>
          <p:cNvSpPr txBox="1"/>
          <p:nvPr/>
        </p:nvSpPr>
        <p:spPr>
          <a:xfrm>
            <a:off x="1255249" y="2254790"/>
            <a:ext cx="3654406"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判断し、行動したことが</a:t>
            </a:r>
            <a:r>
              <a:rPr kumimoji="1" lang="ja-JP" altLang="en-US" b="1" dirty="0" smtClean="0">
                <a:solidFill>
                  <a:schemeClr val="tx1">
                    <a:lumMod val="75000"/>
                    <a:lumOff val="25000"/>
                  </a:schemeClr>
                </a:solidFill>
              </a:rPr>
              <a:t>経験</a:t>
            </a:r>
            <a:r>
              <a:rPr kumimoji="1" lang="ja-JP" altLang="en-US" dirty="0" smtClean="0">
                <a:solidFill>
                  <a:schemeClr val="tx1">
                    <a:lumMod val="75000"/>
                    <a:lumOff val="25000"/>
                  </a:schemeClr>
                </a:solidFill>
              </a:rPr>
              <a:t>になる</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1997378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b="1" dirty="0" smtClean="0"/>
              <a:t>スクラムを支える</a:t>
            </a:r>
            <a:r>
              <a:rPr kumimoji="1" lang="en-US" altLang="ja-JP" b="1" dirty="0" smtClean="0"/>
              <a:t>3</a:t>
            </a:r>
            <a:r>
              <a:rPr kumimoji="1" lang="ja-JP" altLang="en-US" b="1" dirty="0" smtClean="0"/>
              <a:t>本柱</a:t>
            </a:r>
            <a:endParaRPr kumimoji="1" lang="ja-JP" altLang="en-US" b="1" dirty="0"/>
          </a:p>
        </p:txBody>
      </p:sp>
      <p:sp>
        <p:nvSpPr>
          <p:cNvPr id="4" name="テキスト ボックス 3"/>
          <p:cNvSpPr txBox="1"/>
          <p:nvPr/>
        </p:nvSpPr>
        <p:spPr>
          <a:xfrm>
            <a:off x="827584" y="1988840"/>
            <a:ext cx="7848872" cy="2893100"/>
          </a:xfrm>
          <a:prstGeom prst="rect">
            <a:avLst/>
          </a:prstGeom>
          <a:noFill/>
        </p:spPr>
        <p:txBody>
          <a:bodyPr wrap="square" rtlCol="0">
            <a:spAutoFit/>
          </a:bodyPr>
          <a:lstStyle/>
          <a:p>
            <a:r>
              <a:rPr lang="ja-JP" altLang="en-US" sz="1600" b="1" dirty="0" smtClean="0">
                <a:solidFill>
                  <a:schemeClr val="accent2"/>
                </a:solidFill>
                <a:latin typeface="+mj-ea"/>
                <a:ea typeface="+mj-ea"/>
              </a:rPr>
              <a:t>透明性 </a:t>
            </a:r>
            <a:r>
              <a:rPr lang="en-US" altLang="ja-JP" sz="1600" dirty="0" smtClean="0">
                <a:solidFill>
                  <a:schemeClr val="tx1">
                    <a:lumMod val="75000"/>
                    <a:lumOff val="25000"/>
                  </a:schemeClr>
                </a:solidFill>
                <a:latin typeface="+mj-ea"/>
                <a:ea typeface="+mj-ea"/>
              </a:rPr>
              <a:t>(Transparency</a:t>
            </a:r>
            <a:r>
              <a:rPr lang="en-US" altLang="ja-JP" sz="1600" dirty="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lvl="1"/>
            <a:r>
              <a:rPr lang="ja-JP" altLang="en-US" sz="1600" dirty="0" smtClean="0">
                <a:solidFill>
                  <a:schemeClr val="tx1">
                    <a:lumMod val="75000"/>
                    <a:lumOff val="25000"/>
                  </a:schemeClr>
                </a:solidFill>
                <a:latin typeface="+mj-ea"/>
                <a:ea typeface="+mj-ea"/>
              </a:rPr>
              <a:t>結果責任を持つ人に対して</a:t>
            </a:r>
            <a:r>
              <a:rPr lang="ja-JP" altLang="en-US" sz="1600" b="1" dirty="0" smtClean="0">
                <a:solidFill>
                  <a:schemeClr val="tx1">
                    <a:lumMod val="75000"/>
                    <a:lumOff val="25000"/>
                  </a:schemeClr>
                </a:solidFill>
                <a:latin typeface="+mj-ea"/>
                <a:ea typeface="+mj-ea"/>
              </a:rPr>
              <a:t>見える化</a:t>
            </a:r>
            <a:r>
              <a:rPr lang="ja-JP" altLang="en-US" sz="1600" dirty="0" smtClean="0">
                <a:solidFill>
                  <a:schemeClr val="tx1">
                    <a:lumMod val="75000"/>
                    <a:lumOff val="25000"/>
                  </a:schemeClr>
                </a:solidFill>
                <a:latin typeface="+mj-ea"/>
                <a:ea typeface="+mj-ea"/>
              </a:rPr>
              <a:t>されていること。</a:t>
            </a:r>
            <a:endParaRPr lang="en-US" altLang="ja-JP" sz="1600" dirty="0" smtClean="0">
              <a:solidFill>
                <a:schemeClr val="tx1">
                  <a:lumMod val="75000"/>
                  <a:lumOff val="25000"/>
                </a:schemeClr>
              </a:solidFill>
              <a:latin typeface="+mj-ea"/>
              <a:ea typeface="+mj-ea"/>
            </a:endParaRPr>
          </a:p>
          <a:p>
            <a:pPr lvl="1"/>
            <a:r>
              <a:rPr lang="ja-JP" altLang="en-US" sz="1600" dirty="0" smtClean="0">
                <a:solidFill>
                  <a:schemeClr val="tx1">
                    <a:lumMod val="75000"/>
                    <a:lumOff val="25000"/>
                  </a:schemeClr>
                </a:solidFill>
                <a:latin typeface="+mj-ea"/>
                <a:ea typeface="+mj-ea"/>
              </a:rPr>
              <a:t>標準化</a:t>
            </a:r>
            <a:r>
              <a:rPr lang="ja-JP" altLang="en-US" sz="1600" dirty="0">
                <a:solidFill>
                  <a:schemeClr val="tx1">
                    <a:lumMod val="75000"/>
                    <a:lumOff val="25000"/>
                  </a:schemeClr>
                </a:solidFill>
                <a:latin typeface="+mj-ea"/>
                <a:ea typeface="+mj-ea"/>
              </a:rPr>
              <a:t>され</a:t>
            </a:r>
            <a:r>
              <a:rPr lang="ja-JP" altLang="en-US" sz="1600" dirty="0" smtClean="0">
                <a:solidFill>
                  <a:schemeClr val="tx1">
                    <a:lumMod val="75000"/>
                    <a:lumOff val="25000"/>
                  </a:schemeClr>
                </a:solidFill>
                <a:latin typeface="+mj-ea"/>
                <a:ea typeface="+mj-ea"/>
              </a:rPr>
              <a:t>、見ている人が</a:t>
            </a:r>
            <a:r>
              <a:rPr lang="ja-JP" altLang="en-US" sz="1600" b="1" dirty="0" smtClean="0">
                <a:solidFill>
                  <a:schemeClr val="tx1">
                    <a:lumMod val="75000"/>
                    <a:lumOff val="25000"/>
                  </a:schemeClr>
                </a:solidFill>
                <a:latin typeface="+mj-ea"/>
                <a:ea typeface="+mj-ea"/>
              </a:rPr>
              <a:t>共通理解</a:t>
            </a:r>
            <a:r>
              <a:rPr lang="ja-JP" altLang="en-US" sz="1600" dirty="0" smtClean="0">
                <a:solidFill>
                  <a:schemeClr val="tx1">
                    <a:lumMod val="75000"/>
                    <a:lumOff val="25000"/>
                  </a:schemeClr>
                </a:solidFill>
                <a:latin typeface="+mj-ea"/>
                <a:ea typeface="+mj-ea"/>
              </a:rPr>
              <a:t>を持てること。</a:t>
            </a:r>
            <a:endParaRPr lang="en-US" altLang="ja-JP" sz="1600" b="1" dirty="0" smtClean="0">
              <a:solidFill>
                <a:schemeClr val="tx1">
                  <a:lumMod val="75000"/>
                  <a:lumOff val="25000"/>
                </a:schemeClr>
              </a:solidFill>
              <a:latin typeface="+mj-ea"/>
              <a:ea typeface="+mj-ea"/>
            </a:endParaRPr>
          </a:p>
          <a:p>
            <a:endParaRPr lang="en-US" altLang="ja-JP" sz="1600" b="1" dirty="0" smtClean="0">
              <a:solidFill>
                <a:schemeClr val="tx1">
                  <a:lumMod val="75000"/>
                  <a:lumOff val="25000"/>
                </a:schemeClr>
              </a:solidFill>
              <a:latin typeface="+mj-ea"/>
              <a:ea typeface="+mj-ea"/>
            </a:endParaRPr>
          </a:p>
          <a:p>
            <a:r>
              <a:rPr kumimoji="1" lang="ja-JP" altLang="en-US" sz="1600" b="1" dirty="0" smtClean="0">
                <a:solidFill>
                  <a:schemeClr val="accent2"/>
                </a:solidFill>
                <a:latin typeface="+mj-ea"/>
                <a:ea typeface="+mj-ea"/>
              </a:rPr>
              <a:t>検査 </a:t>
            </a:r>
            <a:r>
              <a:rPr kumimoji="1" lang="en-US" altLang="ja-JP" sz="1600" dirty="0" smtClean="0">
                <a:solidFill>
                  <a:schemeClr val="tx1">
                    <a:lumMod val="75000"/>
                    <a:lumOff val="25000"/>
                  </a:schemeClr>
                </a:solidFill>
                <a:latin typeface="+mj-ea"/>
                <a:ea typeface="+mj-ea"/>
              </a:rPr>
              <a:t>(Inspect)</a:t>
            </a:r>
          </a:p>
          <a:p>
            <a:r>
              <a:rPr lang="en-US" altLang="ja-JP" sz="1600" dirty="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作成物や進捗を頻繁に検査し、</a:t>
            </a:r>
            <a:r>
              <a:rPr lang="ja-JP" altLang="en-US" sz="1600" b="1" dirty="0" smtClean="0">
                <a:solidFill>
                  <a:schemeClr val="tx1">
                    <a:lumMod val="75000"/>
                    <a:lumOff val="25000"/>
                  </a:schemeClr>
                </a:solidFill>
                <a:latin typeface="+mj-ea"/>
                <a:ea typeface="+mj-ea"/>
              </a:rPr>
              <a:t>変化</a:t>
            </a:r>
            <a:r>
              <a:rPr lang="ja-JP" altLang="en-US" sz="1600" dirty="0" smtClean="0">
                <a:solidFill>
                  <a:schemeClr val="tx1">
                    <a:lumMod val="75000"/>
                    <a:lumOff val="25000"/>
                  </a:schemeClr>
                </a:solidFill>
                <a:latin typeface="+mj-ea"/>
                <a:ea typeface="+mj-ea"/>
              </a:rPr>
              <a:t>を</a:t>
            </a:r>
            <a:r>
              <a:rPr lang="ja-JP" altLang="en-US" sz="1600" b="1" dirty="0" smtClean="0">
                <a:solidFill>
                  <a:schemeClr val="tx1">
                    <a:lumMod val="75000"/>
                    <a:lumOff val="25000"/>
                  </a:schemeClr>
                </a:solidFill>
                <a:latin typeface="+mj-ea"/>
                <a:ea typeface="+mj-ea"/>
              </a:rPr>
              <a:t>検知</a:t>
            </a:r>
            <a:r>
              <a:rPr lang="ja-JP" altLang="en-US" sz="1600" dirty="0" smtClean="0">
                <a:solidFill>
                  <a:schemeClr val="tx1">
                    <a:lumMod val="75000"/>
                    <a:lumOff val="25000"/>
                  </a:schemeClr>
                </a:solidFill>
                <a:latin typeface="+mj-ea"/>
                <a:ea typeface="+mj-ea"/>
              </a:rPr>
              <a:t>する。</a:t>
            </a:r>
            <a:endParaRPr lang="en-US" altLang="ja-JP" sz="1600" dirty="0">
              <a:solidFill>
                <a:schemeClr val="tx1">
                  <a:lumMod val="75000"/>
                  <a:lumOff val="25000"/>
                </a:schemeClr>
              </a:solidFill>
              <a:latin typeface="+mj-ea"/>
              <a:ea typeface="+mj-ea"/>
            </a:endParaRPr>
          </a:p>
          <a:p>
            <a:r>
              <a:rPr lang="en-US" altLang="ja-JP" sz="1600" dirty="0" smtClean="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検査を頻繁にやりすぎて作業の妨げになってはいけない。</a:t>
            </a:r>
            <a:endParaRPr lang="en-US" altLang="ja-JP" sz="1600" dirty="0" smtClean="0">
              <a:solidFill>
                <a:schemeClr val="tx1">
                  <a:lumMod val="75000"/>
                  <a:lumOff val="25000"/>
                </a:schemeClr>
              </a:solidFill>
              <a:latin typeface="+mj-ea"/>
              <a:ea typeface="+mj-ea"/>
            </a:endParaRPr>
          </a:p>
          <a:p>
            <a:endParaRPr kumimoji="1" lang="en-US" altLang="ja-JP" sz="1600" b="1" dirty="0" smtClean="0">
              <a:solidFill>
                <a:schemeClr val="accent2"/>
              </a:solidFill>
              <a:latin typeface="+mj-ea"/>
              <a:ea typeface="+mj-ea"/>
            </a:endParaRPr>
          </a:p>
          <a:p>
            <a:r>
              <a:rPr lang="ja-JP" altLang="en-US" sz="1600" b="1" dirty="0" smtClean="0">
                <a:solidFill>
                  <a:schemeClr val="accent2"/>
                </a:solidFill>
                <a:latin typeface="+mj-ea"/>
                <a:ea typeface="+mj-ea"/>
              </a:rPr>
              <a:t>適応 </a:t>
            </a:r>
            <a:r>
              <a:rPr lang="en-US" altLang="ja-JP" sz="1600" dirty="0" smtClean="0">
                <a:solidFill>
                  <a:schemeClr val="tx1">
                    <a:lumMod val="75000"/>
                    <a:lumOff val="25000"/>
                  </a:schemeClr>
                </a:solidFill>
                <a:latin typeface="+mj-ea"/>
                <a:ea typeface="+mj-ea"/>
              </a:rPr>
              <a:t>(Adapt)</a:t>
            </a:r>
          </a:p>
          <a:p>
            <a:r>
              <a:rPr lang="en-US" altLang="ja-JP" sz="1600" dirty="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プロセス</a:t>
            </a:r>
            <a:r>
              <a:rPr lang="ja-JP" altLang="en-US" sz="1600" dirty="0">
                <a:solidFill>
                  <a:schemeClr val="tx1">
                    <a:lumMod val="75000"/>
                    <a:lumOff val="25000"/>
                  </a:schemeClr>
                </a:solidFill>
                <a:latin typeface="+mj-ea"/>
                <a:ea typeface="+mj-ea"/>
              </a:rPr>
              <a:t>に</a:t>
            </a:r>
            <a:r>
              <a:rPr lang="ja-JP" altLang="en-US" sz="1600" dirty="0" smtClean="0">
                <a:solidFill>
                  <a:schemeClr val="tx1">
                    <a:lumMod val="75000"/>
                    <a:lumOff val="25000"/>
                  </a:schemeClr>
                </a:solidFill>
                <a:latin typeface="+mj-ea"/>
                <a:ea typeface="+mj-ea"/>
              </a:rPr>
              <a:t>不備がある場合、その構成要素を調整する。</a:t>
            </a:r>
            <a:endParaRPr lang="en-US" altLang="ja-JP" sz="1600" dirty="0" smtClean="0">
              <a:solidFill>
                <a:schemeClr val="tx1">
                  <a:lumMod val="75000"/>
                  <a:lumOff val="25000"/>
                </a:schemeClr>
              </a:solidFill>
              <a:latin typeface="+mj-ea"/>
              <a:ea typeface="+mj-ea"/>
            </a:endParaRPr>
          </a:p>
          <a:p>
            <a:r>
              <a:rPr lang="en-US" altLang="ja-JP" sz="1600" dirty="0" smtClean="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プロセスの調整を出来る限り早く行い、逸脱を防ぐ。</a:t>
            </a:r>
            <a:endParaRPr lang="en-US" altLang="ja-JP" sz="1600" dirty="0" smtClean="0">
              <a:solidFill>
                <a:schemeClr val="tx1">
                  <a:lumMod val="75000"/>
                  <a:lumOff val="25000"/>
                </a:schemeClr>
              </a:solidFill>
              <a:latin typeface="+mj-ea"/>
              <a:ea typeface="+mj-ea"/>
            </a:endParaRPr>
          </a:p>
        </p:txBody>
      </p:sp>
      <p:sp>
        <p:nvSpPr>
          <p:cNvPr id="5" name="テキスト ボックス 4"/>
          <p:cNvSpPr txBox="1"/>
          <p:nvPr/>
        </p:nvSpPr>
        <p:spPr>
          <a:xfrm>
            <a:off x="605971" y="1381418"/>
            <a:ext cx="7848872" cy="369332"/>
          </a:xfrm>
          <a:prstGeom prst="rect">
            <a:avLst/>
          </a:prstGeom>
          <a:noFill/>
        </p:spPr>
        <p:txBody>
          <a:bodyPr wrap="square" rtlCol="0">
            <a:spAutoFit/>
          </a:bodyPr>
          <a:lstStyle/>
          <a:p>
            <a:r>
              <a:rPr lang="ja-JP" altLang="en-US" dirty="0" smtClean="0">
                <a:solidFill>
                  <a:schemeClr val="tx1">
                    <a:lumMod val="75000"/>
                    <a:lumOff val="25000"/>
                  </a:schemeClr>
                </a:solidFill>
                <a:latin typeface="+mj-ea"/>
                <a:ea typeface="+mj-ea"/>
              </a:rPr>
              <a:t>経験的プロセス制御の実現は以下の</a:t>
            </a:r>
            <a:r>
              <a:rPr lang="en-US" altLang="ja-JP" dirty="0" smtClean="0">
                <a:solidFill>
                  <a:schemeClr val="tx1">
                    <a:lumMod val="75000"/>
                    <a:lumOff val="25000"/>
                  </a:schemeClr>
                </a:solidFill>
                <a:latin typeface="+mj-ea"/>
                <a:ea typeface="+mj-ea"/>
              </a:rPr>
              <a:t>3</a:t>
            </a:r>
            <a:r>
              <a:rPr lang="ja-JP" altLang="en-US" dirty="0" smtClean="0">
                <a:solidFill>
                  <a:schemeClr val="tx1">
                    <a:lumMod val="75000"/>
                    <a:lumOff val="25000"/>
                  </a:schemeClr>
                </a:solidFill>
                <a:latin typeface="+mj-ea"/>
                <a:ea typeface="+mj-ea"/>
              </a:rPr>
              <a:t>つによって支えられている。</a:t>
            </a:r>
            <a:endParaRPr lang="en-US" altLang="ja-JP" dirty="0" smtClean="0">
              <a:solidFill>
                <a:schemeClr val="tx1">
                  <a:lumMod val="75000"/>
                  <a:lumOff val="25000"/>
                </a:schemeClr>
              </a:solidFill>
              <a:latin typeface="+mj-ea"/>
              <a:ea typeface="+mj-ea"/>
            </a:endParaRPr>
          </a:p>
        </p:txBody>
      </p:sp>
      <p:sp>
        <p:nvSpPr>
          <p:cNvPr id="6" name="テキスト ボックス 5"/>
          <p:cNvSpPr txBox="1"/>
          <p:nvPr/>
        </p:nvSpPr>
        <p:spPr>
          <a:xfrm>
            <a:off x="755576" y="5054915"/>
            <a:ext cx="7848872" cy="369332"/>
          </a:xfrm>
          <a:prstGeom prst="rect">
            <a:avLst/>
          </a:prstGeom>
          <a:noFill/>
        </p:spPr>
        <p:txBody>
          <a:bodyPr wrap="square" rtlCol="0">
            <a:spAutoFit/>
          </a:bodyPr>
          <a:lstStyle/>
          <a:p>
            <a:r>
              <a:rPr lang="ja-JP" altLang="en-US" dirty="0" smtClean="0">
                <a:solidFill>
                  <a:schemeClr val="tx1">
                    <a:lumMod val="75000"/>
                    <a:lumOff val="25000"/>
                  </a:schemeClr>
                </a:solidFill>
                <a:latin typeface="+mj-ea"/>
                <a:ea typeface="+mj-ea"/>
              </a:rPr>
              <a:t>スクラムのイベント、作成物、ロールには必ず何れかが当てはまる。</a:t>
            </a:r>
            <a:endParaRPr lang="en-US" altLang="ja-JP" dirty="0" smtClean="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969304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b="1" dirty="0" smtClean="0"/>
              <a:t>スクラムの</a:t>
            </a:r>
            <a:r>
              <a:rPr kumimoji="1" lang="en-US" altLang="ja-JP" b="1" dirty="0" smtClean="0"/>
              <a:t>5</a:t>
            </a:r>
            <a:r>
              <a:rPr kumimoji="1" lang="ja-JP" altLang="en-US" b="1" dirty="0" smtClean="0"/>
              <a:t>つの価値基準</a:t>
            </a:r>
            <a:endParaRPr kumimoji="1" lang="ja-JP" altLang="en-US" b="1" dirty="0"/>
          </a:p>
        </p:txBody>
      </p:sp>
      <p:sp>
        <p:nvSpPr>
          <p:cNvPr id="5" name="テキスト ボックス 4"/>
          <p:cNvSpPr txBox="1"/>
          <p:nvPr/>
        </p:nvSpPr>
        <p:spPr>
          <a:xfrm>
            <a:off x="827584" y="1816943"/>
            <a:ext cx="7848872" cy="4924425"/>
          </a:xfrm>
          <a:prstGeom prst="rect">
            <a:avLst/>
          </a:prstGeom>
          <a:noFill/>
        </p:spPr>
        <p:txBody>
          <a:bodyPr wrap="square" rtlCol="0">
            <a:spAutoFit/>
          </a:bodyPr>
          <a:lstStyle/>
          <a:p>
            <a:r>
              <a:rPr lang="ja-JP" altLang="en-US" sz="1600" b="1" dirty="0" smtClean="0">
                <a:solidFill>
                  <a:schemeClr val="accent2"/>
                </a:solidFill>
                <a:latin typeface="+mj-ea"/>
                <a:ea typeface="+mj-ea"/>
              </a:rPr>
              <a:t>確約</a:t>
            </a:r>
            <a:r>
              <a:rPr lang="en-US" altLang="ja-JP" sz="1600" dirty="0" smtClean="0">
                <a:solidFill>
                  <a:schemeClr val="accent2"/>
                </a:solidFill>
                <a:latin typeface="+mj-ea"/>
                <a:ea typeface="+mj-ea"/>
              </a:rPr>
              <a:t> </a:t>
            </a:r>
            <a:r>
              <a:rPr lang="en-US" altLang="ja-JP" sz="1600" dirty="0" smtClean="0">
                <a:solidFill>
                  <a:schemeClr val="tx1">
                    <a:lumMod val="75000"/>
                    <a:lumOff val="25000"/>
                  </a:schemeClr>
                </a:solidFill>
                <a:latin typeface="+mj-ea"/>
                <a:ea typeface="+mj-ea"/>
              </a:rPr>
              <a:t>(Commitment)</a:t>
            </a:r>
            <a:endParaRPr lang="en-US" altLang="ja-JP" sz="1600" b="1" dirty="0" smtClean="0">
              <a:solidFill>
                <a:schemeClr val="tx1">
                  <a:lumMod val="75000"/>
                  <a:lumOff val="25000"/>
                </a:schemeClr>
              </a:solidFill>
              <a:latin typeface="+mj-ea"/>
              <a:ea typeface="+mj-ea"/>
            </a:endParaRPr>
          </a:p>
          <a:p>
            <a:r>
              <a:rPr lang="en-US" altLang="ja-JP" sz="1600" b="1" dirty="0" smtClean="0">
                <a:solidFill>
                  <a:schemeClr val="tx1">
                    <a:lumMod val="75000"/>
                    <a:lumOff val="25000"/>
                  </a:schemeClr>
                </a:solidFill>
                <a:latin typeface="+mj-ea"/>
                <a:ea typeface="+mj-ea"/>
              </a:rPr>
              <a:t>	</a:t>
            </a:r>
            <a:r>
              <a:rPr lang="ja-JP" altLang="en-US" sz="1600" b="1" dirty="0" smtClean="0">
                <a:solidFill>
                  <a:schemeClr val="tx1">
                    <a:lumMod val="75000"/>
                    <a:lumOff val="25000"/>
                  </a:schemeClr>
                </a:solidFill>
                <a:latin typeface="+mj-ea"/>
                <a:ea typeface="+mj-ea"/>
              </a:rPr>
              <a:t>個人</a:t>
            </a:r>
            <a:r>
              <a:rPr lang="ja-JP" altLang="en-US" sz="1600" dirty="0" smtClean="0">
                <a:solidFill>
                  <a:schemeClr val="tx1">
                    <a:lumMod val="75000"/>
                    <a:lumOff val="25000"/>
                  </a:schemeClr>
                </a:solidFill>
                <a:latin typeface="+mj-ea"/>
                <a:ea typeface="+mj-ea"/>
              </a:rPr>
              <a:t>はスクラムチームの</a:t>
            </a:r>
            <a:r>
              <a:rPr lang="ja-JP" altLang="en-US" sz="1600" b="1" dirty="0" smtClean="0">
                <a:solidFill>
                  <a:schemeClr val="tx1">
                    <a:lumMod val="75000"/>
                    <a:lumOff val="25000"/>
                  </a:schemeClr>
                </a:solidFill>
                <a:latin typeface="+mj-ea"/>
                <a:ea typeface="+mj-ea"/>
              </a:rPr>
              <a:t>ゴールの達成</a:t>
            </a:r>
            <a:r>
              <a:rPr lang="ja-JP" altLang="en-US" sz="1600" dirty="0" smtClean="0">
                <a:solidFill>
                  <a:schemeClr val="tx1">
                    <a:lumMod val="75000"/>
                    <a:lumOff val="25000"/>
                  </a:schemeClr>
                </a:solidFill>
                <a:latin typeface="+mj-ea"/>
                <a:ea typeface="+mj-ea"/>
              </a:rPr>
              <a:t>を</a:t>
            </a:r>
            <a:r>
              <a:rPr lang="ja-JP" altLang="en-US" sz="1600" b="1" dirty="0" smtClean="0">
                <a:solidFill>
                  <a:schemeClr val="tx1">
                    <a:lumMod val="75000"/>
                    <a:lumOff val="25000"/>
                  </a:schemeClr>
                </a:solidFill>
                <a:latin typeface="+mj-ea"/>
                <a:ea typeface="+mj-ea"/>
              </a:rPr>
              <a:t>確約</a:t>
            </a:r>
            <a:r>
              <a:rPr lang="ja-JP" altLang="en-US" sz="1600" dirty="0" smtClean="0">
                <a:solidFill>
                  <a:schemeClr val="tx1">
                    <a:lumMod val="75000"/>
                    <a:lumOff val="25000"/>
                  </a:schemeClr>
                </a:solidFill>
                <a:latin typeface="+mj-ea"/>
                <a:ea typeface="+mj-ea"/>
              </a:rPr>
              <a:t>しなければいけない。</a:t>
            </a:r>
            <a:endParaRPr lang="en-US" altLang="ja-JP" sz="1600" dirty="0" smtClean="0">
              <a:solidFill>
                <a:schemeClr val="tx1">
                  <a:lumMod val="75000"/>
                  <a:lumOff val="25000"/>
                </a:schemeClr>
              </a:solidFill>
              <a:latin typeface="+mj-ea"/>
              <a:ea typeface="+mj-ea"/>
            </a:endParaRPr>
          </a:p>
          <a:p>
            <a:r>
              <a:rPr lang="en-US" altLang="ja-JP" sz="1600" b="1" dirty="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無理をして絶対に終わらせるということではない。</a:t>
            </a:r>
            <a:endParaRPr lang="en-US" altLang="ja-JP" sz="1600" dirty="0" smtClean="0">
              <a:solidFill>
                <a:schemeClr val="tx1">
                  <a:lumMod val="75000"/>
                  <a:lumOff val="25000"/>
                </a:schemeClr>
              </a:solidFill>
              <a:latin typeface="+mj-ea"/>
              <a:ea typeface="+mj-ea"/>
            </a:endParaRPr>
          </a:p>
          <a:p>
            <a:endParaRPr lang="en-US" altLang="ja-JP" sz="1600" b="1" dirty="0" smtClean="0">
              <a:solidFill>
                <a:schemeClr val="tx1">
                  <a:lumMod val="75000"/>
                  <a:lumOff val="25000"/>
                </a:schemeClr>
              </a:solidFill>
              <a:latin typeface="+mj-ea"/>
              <a:ea typeface="+mj-ea"/>
            </a:endParaRPr>
          </a:p>
          <a:p>
            <a:r>
              <a:rPr kumimoji="1" lang="ja-JP" altLang="en-US" sz="1600" b="1" dirty="0" smtClean="0">
                <a:solidFill>
                  <a:schemeClr val="accent2"/>
                </a:solidFill>
                <a:latin typeface="+mj-ea"/>
                <a:ea typeface="+mj-ea"/>
              </a:rPr>
              <a:t>勇気</a:t>
            </a:r>
            <a:r>
              <a:rPr kumimoji="1" lang="ja-JP" altLang="en-US" sz="1600" dirty="0" smtClean="0">
                <a:solidFill>
                  <a:schemeClr val="accent2"/>
                </a:solidFill>
                <a:latin typeface="+mj-ea"/>
                <a:ea typeface="+mj-ea"/>
              </a:rPr>
              <a:t> </a:t>
            </a:r>
            <a:r>
              <a:rPr kumimoji="1" lang="en-US" altLang="ja-JP" sz="1600" dirty="0" smtClean="0">
                <a:solidFill>
                  <a:schemeClr val="tx1">
                    <a:lumMod val="75000"/>
                    <a:lumOff val="25000"/>
                  </a:schemeClr>
                </a:solidFill>
                <a:latin typeface="+mj-ea"/>
                <a:ea typeface="+mj-ea"/>
              </a:rPr>
              <a:t>(Courage)</a:t>
            </a:r>
            <a:endParaRPr kumimoji="1" lang="en-US" altLang="ja-JP" sz="1600" b="1" dirty="0" smtClean="0">
              <a:solidFill>
                <a:schemeClr val="accent2"/>
              </a:solidFill>
              <a:latin typeface="+mj-ea"/>
              <a:ea typeface="+mj-ea"/>
            </a:endParaRPr>
          </a:p>
          <a:p>
            <a:r>
              <a:rPr lang="en-US" altLang="ja-JP" sz="1600" dirty="0">
                <a:solidFill>
                  <a:schemeClr val="tx1">
                    <a:lumMod val="75000"/>
                    <a:lumOff val="25000"/>
                  </a:schemeClr>
                </a:solidFill>
                <a:latin typeface="+mj-ea"/>
                <a:ea typeface="+mj-ea"/>
              </a:rPr>
              <a:t>	</a:t>
            </a:r>
            <a:r>
              <a:rPr lang="ja-JP" altLang="en-US" sz="1600" b="1" dirty="0" smtClean="0">
                <a:solidFill>
                  <a:schemeClr val="tx1">
                    <a:lumMod val="75000"/>
                    <a:lumOff val="25000"/>
                  </a:schemeClr>
                </a:solidFill>
                <a:latin typeface="+mj-ea"/>
                <a:ea typeface="+mj-ea"/>
              </a:rPr>
              <a:t>スクラムチームのメンバー</a:t>
            </a:r>
            <a:r>
              <a:rPr lang="ja-JP" altLang="en-US" sz="1600" dirty="0" smtClean="0">
                <a:solidFill>
                  <a:schemeClr val="tx1">
                    <a:lumMod val="75000"/>
                    <a:lumOff val="25000"/>
                  </a:schemeClr>
                </a:solidFill>
                <a:latin typeface="+mj-ea"/>
                <a:ea typeface="+mj-ea"/>
              </a:rPr>
              <a:t>は、</a:t>
            </a:r>
            <a:r>
              <a:rPr lang="ja-JP" altLang="en-US" sz="1600" b="1" dirty="0" smtClean="0">
                <a:solidFill>
                  <a:schemeClr val="tx1">
                    <a:lumMod val="75000"/>
                    <a:lumOff val="25000"/>
                  </a:schemeClr>
                </a:solidFill>
                <a:latin typeface="+mj-ea"/>
                <a:ea typeface="+mj-ea"/>
              </a:rPr>
              <a:t>正しいことをする勇気</a:t>
            </a:r>
            <a:r>
              <a:rPr lang="ja-JP" altLang="en-US" sz="1600" dirty="0" smtClean="0">
                <a:solidFill>
                  <a:schemeClr val="tx1">
                    <a:lumMod val="75000"/>
                    <a:lumOff val="25000"/>
                  </a:schemeClr>
                </a:solidFill>
                <a:latin typeface="+mj-ea"/>
                <a:ea typeface="+mj-ea"/>
              </a:rPr>
              <a:t>を持ち、</a:t>
            </a:r>
            <a:endParaRPr lang="en-US" altLang="ja-JP" sz="1600" dirty="0" smtClean="0">
              <a:solidFill>
                <a:schemeClr val="tx1">
                  <a:lumMod val="75000"/>
                  <a:lumOff val="25000"/>
                </a:schemeClr>
              </a:solidFill>
              <a:latin typeface="+mj-ea"/>
              <a:ea typeface="+mj-ea"/>
            </a:endParaRPr>
          </a:p>
          <a:p>
            <a:r>
              <a:rPr lang="en-US" altLang="ja-JP" sz="1600" dirty="0">
                <a:solidFill>
                  <a:schemeClr val="tx1">
                    <a:lumMod val="75000"/>
                    <a:lumOff val="25000"/>
                  </a:schemeClr>
                </a:solidFill>
                <a:latin typeface="+mj-ea"/>
                <a:ea typeface="+mj-ea"/>
              </a:rPr>
              <a:t>	</a:t>
            </a:r>
            <a:r>
              <a:rPr lang="ja-JP" altLang="en-US" sz="1600" dirty="0" smtClean="0">
                <a:solidFill>
                  <a:schemeClr val="tx1">
                    <a:lumMod val="75000"/>
                    <a:lumOff val="25000"/>
                  </a:schemeClr>
                </a:solidFill>
                <a:latin typeface="+mj-ea"/>
                <a:ea typeface="+mj-ea"/>
              </a:rPr>
              <a:t>困難な問題に取り組まなければいけない。</a:t>
            </a:r>
            <a:endParaRPr lang="en-US" altLang="ja-JP" sz="1600" dirty="0" smtClean="0">
              <a:solidFill>
                <a:schemeClr val="tx1">
                  <a:lumMod val="75000"/>
                  <a:lumOff val="25000"/>
                </a:schemeClr>
              </a:solidFill>
              <a:latin typeface="+mj-ea"/>
              <a:ea typeface="+mj-ea"/>
            </a:endParaRPr>
          </a:p>
          <a:p>
            <a:endParaRPr kumimoji="1" lang="en-US" altLang="ja-JP" sz="1600" b="1" dirty="0" smtClean="0">
              <a:solidFill>
                <a:schemeClr val="accent2"/>
              </a:solidFill>
              <a:latin typeface="+mj-ea"/>
              <a:ea typeface="+mj-ea"/>
            </a:endParaRPr>
          </a:p>
          <a:p>
            <a:r>
              <a:rPr lang="ja-JP" altLang="en-US" sz="1600" b="1" dirty="0" smtClean="0">
                <a:solidFill>
                  <a:schemeClr val="accent2"/>
                </a:solidFill>
                <a:latin typeface="+mj-ea"/>
                <a:ea typeface="+mj-ea"/>
              </a:rPr>
              <a:t>集中</a:t>
            </a:r>
            <a:r>
              <a:rPr lang="ja-JP" altLang="en-US" sz="1600" dirty="0" smtClean="0">
                <a:solidFill>
                  <a:schemeClr val="accent2"/>
                </a:solidFill>
                <a:latin typeface="+mj-ea"/>
                <a:ea typeface="+mj-ea"/>
              </a:rPr>
              <a:t> </a:t>
            </a:r>
            <a:r>
              <a:rPr lang="en-US" altLang="ja-JP" sz="1600" dirty="0" smtClean="0">
                <a:solidFill>
                  <a:schemeClr val="tx1">
                    <a:lumMod val="75000"/>
                    <a:lumOff val="25000"/>
                  </a:schemeClr>
                </a:solidFill>
                <a:latin typeface="+mj-ea"/>
                <a:ea typeface="+mj-ea"/>
              </a:rPr>
              <a:t>(Focus)</a:t>
            </a:r>
            <a:endParaRPr lang="en-US" altLang="ja-JP" sz="1600" b="1" dirty="0" smtClean="0">
              <a:solidFill>
                <a:schemeClr val="accent2"/>
              </a:solidFill>
              <a:latin typeface="+mj-ea"/>
              <a:ea typeface="+mj-ea"/>
            </a:endParaRPr>
          </a:p>
          <a:p>
            <a:r>
              <a:rPr lang="en-US" altLang="ja-JP" sz="1600" dirty="0">
                <a:solidFill>
                  <a:schemeClr val="tx1">
                    <a:lumMod val="75000"/>
                    <a:lumOff val="25000"/>
                  </a:schemeClr>
                </a:solidFill>
                <a:latin typeface="+mj-ea"/>
                <a:ea typeface="+mj-ea"/>
              </a:rPr>
              <a:t>	</a:t>
            </a:r>
            <a:r>
              <a:rPr lang="ja-JP" altLang="en-US" sz="1600" b="1" dirty="0" smtClean="0">
                <a:solidFill>
                  <a:schemeClr val="tx1">
                    <a:lumMod val="75000"/>
                    <a:lumOff val="25000"/>
                  </a:schemeClr>
                </a:solidFill>
                <a:latin typeface="+mj-ea"/>
                <a:ea typeface="+mj-ea"/>
              </a:rPr>
              <a:t>スクラムチーム全員</a:t>
            </a:r>
            <a:r>
              <a:rPr lang="ja-JP" altLang="en-US" sz="1600" dirty="0" smtClean="0">
                <a:solidFill>
                  <a:schemeClr val="tx1">
                    <a:lumMod val="75000"/>
                    <a:lumOff val="25000"/>
                  </a:schemeClr>
                </a:solidFill>
                <a:latin typeface="+mj-ea"/>
                <a:ea typeface="+mj-ea"/>
              </a:rPr>
              <a:t>が</a:t>
            </a:r>
            <a:r>
              <a:rPr lang="ja-JP" altLang="en-US" sz="1600" b="1" dirty="0" smtClean="0">
                <a:solidFill>
                  <a:schemeClr val="tx1">
                    <a:lumMod val="75000"/>
                    <a:lumOff val="25000"/>
                  </a:schemeClr>
                </a:solidFill>
                <a:latin typeface="+mj-ea"/>
                <a:ea typeface="+mj-ea"/>
              </a:rPr>
              <a:t>スプリントの作業</a:t>
            </a:r>
            <a:r>
              <a:rPr lang="ja-JP" altLang="en-US" sz="1600" dirty="0" smtClean="0">
                <a:solidFill>
                  <a:schemeClr val="tx1">
                    <a:lumMod val="75000"/>
                    <a:lumOff val="25000"/>
                  </a:schemeClr>
                </a:solidFill>
                <a:latin typeface="+mj-ea"/>
                <a:ea typeface="+mj-ea"/>
              </a:rPr>
              <a:t>と</a:t>
            </a:r>
            <a:r>
              <a:rPr lang="ja-JP" altLang="en-US" sz="1600" b="1" dirty="0" smtClean="0">
                <a:solidFill>
                  <a:schemeClr val="tx1">
                    <a:lumMod val="75000"/>
                    <a:lumOff val="25000"/>
                  </a:schemeClr>
                </a:solidFill>
                <a:latin typeface="+mj-ea"/>
                <a:ea typeface="+mj-ea"/>
              </a:rPr>
              <a:t>ゴール</a:t>
            </a:r>
            <a:r>
              <a:rPr lang="ja-JP" altLang="en-US" sz="1600" dirty="0" smtClean="0">
                <a:solidFill>
                  <a:schemeClr val="tx1">
                    <a:lumMod val="75000"/>
                    <a:lumOff val="25000"/>
                  </a:schemeClr>
                </a:solidFill>
                <a:latin typeface="+mj-ea"/>
                <a:ea typeface="+mj-ea"/>
              </a:rPr>
              <a:t>に</a:t>
            </a:r>
            <a:r>
              <a:rPr lang="ja-JP" altLang="en-US" sz="1600" b="1" dirty="0" smtClean="0">
                <a:solidFill>
                  <a:schemeClr val="tx1">
                    <a:lumMod val="75000"/>
                    <a:lumOff val="25000"/>
                  </a:schemeClr>
                </a:solidFill>
                <a:latin typeface="+mj-ea"/>
                <a:ea typeface="+mj-ea"/>
              </a:rPr>
              <a:t>集中</a:t>
            </a:r>
            <a:r>
              <a:rPr lang="ja-JP" altLang="en-US" sz="1600" dirty="0" smtClean="0">
                <a:solidFill>
                  <a:schemeClr val="tx1">
                    <a:lumMod val="75000"/>
                    <a:lumOff val="25000"/>
                  </a:schemeClr>
                </a:solidFill>
                <a:latin typeface="+mj-ea"/>
                <a:ea typeface="+mj-ea"/>
              </a:rPr>
              <a:t>しなければいけない。</a:t>
            </a:r>
            <a:endParaRPr lang="en-US" altLang="ja-JP" sz="1600" dirty="0" smtClean="0">
              <a:solidFill>
                <a:schemeClr val="tx1">
                  <a:lumMod val="75000"/>
                  <a:lumOff val="25000"/>
                </a:schemeClr>
              </a:solidFill>
              <a:latin typeface="+mj-ea"/>
              <a:ea typeface="+mj-ea"/>
            </a:endParaRPr>
          </a:p>
          <a:p>
            <a:r>
              <a:rPr lang="en-US" altLang="ja-JP" sz="1600" dirty="0" smtClean="0">
                <a:solidFill>
                  <a:schemeClr val="tx1">
                    <a:lumMod val="75000"/>
                    <a:lumOff val="25000"/>
                  </a:schemeClr>
                </a:solidFill>
                <a:latin typeface="+mj-ea"/>
                <a:ea typeface="+mj-ea"/>
              </a:rPr>
              <a:t>	</a:t>
            </a:r>
          </a:p>
          <a:p>
            <a:r>
              <a:rPr lang="ja-JP" altLang="en-US" sz="1600" b="1" dirty="0" smtClean="0">
                <a:solidFill>
                  <a:schemeClr val="accent2"/>
                </a:solidFill>
                <a:latin typeface="+mj-ea"/>
              </a:rPr>
              <a:t>公開</a:t>
            </a:r>
            <a:r>
              <a:rPr lang="ja-JP" altLang="en-US" sz="1600" dirty="0" smtClean="0">
                <a:solidFill>
                  <a:schemeClr val="accent2"/>
                </a:solidFill>
                <a:latin typeface="+mj-ea"/>
              </a:rPr>
              <a:t> </a:t>
            </a:r>
            <a:r>
              <a:rPr lang="en-US" altLang="ja-JP" sz="1600" dirty="0" smtClean="0">
                <a:solidFill>
                  <a:schemeClr val="tx1">
                    <a:lumMod val="75000"/>
                    <a:lumOff val="25000"/>
                  </a:schemeClr>
                </a:solidFill>
                <a:latin typeface="+mj-ea"/>
              </a:rPr>
              <a:t>(Openness)</a:t>
            </a:r>
            <a:endParaRPr lang="en-US" altLang="ja-JP" sz="1600" b="1" dirty="0">
              <a:solidFill>
                <a:schemeClr val="tx1">
                  <a:lumMod val="75000"/>
                  <a:lumOff val="25000"/>
                </a:schemeClr>
              </a:solidFill>
              <a:latin typeface="+mj-ea"/>
            </a:endParaRPr>
          </a:p>
          <a:p>
            <a:r>
              <a:rPr lang="en-US" altLang="ja-JP" sz="1600" dirty="0">
                <a:solidFill>
                  <a:schemeClr val="tx1">
                    <a:lumMod val="75000"/>
                    <a:lumOff val="25000"/>
                  </a:schemeClr>
                </a:solidFill>
                <a:latin typeface="+mj-ea"/>
              </a:rPr>
              <a:t>	</a:t>
            </a:r>
            <a:r>
              <a:rPr lang="ja-JP" altLang="en-US" sz="1600" b="1" dirty="0" smtClean="0">
                <a:solidFill>
                  <a:schemeClr val="tx1">
                    <a:lumMod val="75000"/>
                    <a:lumOff val="25000"/>
                  </a:schemeClr>
                </a:solidFill>
                <a:latin typeface="+mj-ea"/>
              </a:rPr>
              <a:t>スクラムチームとステークホルダー</a:t>
            </a:r>
            <a:r>
              <a:rPr lang="ja-JP" altLang="en-US" sz="1600" dirty="0" smtClean="0">
                <a:solidFill>
                  <a:schemeClr val="tx1">
                    <a:lumMod val="75000"/>
                    <a:lumOff val="25000"/>
                  </a:schemeClr>
                </a:solidFill>
                <a:latin typeface="+mj-ea"/>
              </a:rPr>
              <a:t>は、</a:t>
            </a:r>
            <a:r>
              <a:rPr lang="ja-JP" altLang="en-US" sz="1600" b="1" dirty="0" smtClean="0">
                <a:solidFill>
                  <a:schemeClr val="tx1">
                    <a:lumMod val="75000"/>
                    <a:lumOff val="25000"/>
                  </a:schemeClr>
                </a:solidFill>
                <a:latin typeface="+mj-ea"/>
              </a:rPr>
              <a:t>仕事</a:t>
            </a:r>
            <a:r>
              <a:rPr lang="ja-JP" altLang="en-US" sz="1600" dirty="0" smtClean="0">
                <a:solidFill>
                  <a:schemeClr val="tx1">
                    <a:lumMod val="75000"/>
                    <a:lumOff val="25000"/>
                  </a:schemeClr>
                </a:solidFill>
                <a:latin typeface="+mj-ea"/>
              </a:rPr>
              <a:t>や</a:t>
            </a:r>
            <a:r>
              <a:rPr lang="ja-JP" altLang="en-US" sz="1600" b="1" dirty="0" smtClean="0">
                <a:solidFill>
                  <a:schemeClr val="tx1">
                    <a:lumMod val="75000"/>
                    <a:lumOff val="25000"/>
                  </a:schemeClr>
                </a:solidFill>
                <a:latin typeface="+mj-ea"/>
              </a:rPr>
              <a:t>課題</a:t>
            </a:r>
            <a:r>
              <a:rPr lang="ja-JP" altLang="en-US" sz="1600" dirty="0" smtClean="0">
                <a:solidFill>
                  <a:schemeClr val="tx1">
                    <a:lumMod val="75000"/>
                    <a:lumOff val="25000"/>
                  </a:schemeClr>
                </a:solidFill>
                <a:latin typeface="+mj-ea"/>
              </a:rPr>
              <a:t>と、その</a:t>
            </a:r>
            <a:r>
              <a:rPr lang="ja-JP" altLang="en-US" sz="1600" b="1" dirty="0" smtClean="0">
                <a:solidFill>
                  <a:schemeClr val="tx1">
                    <a:lumMod val="75000"/>
                    <a:lumOff val="25000"/>
                  </a:schemeClr>
                </a:solidFill>
                <a:latin typeface="+mj-ea"/>
              </a:rPr>
              <a:t>遂行の様子</a:t>
            </a:r>
            <a:r>
              <a:rPr lang="ja-JP" altLang="en-US" sz="1600" dirty="0" smtClean="0">
                <a:solidFill>
                  <a:schemeClr val="tx1">
                    <a:lumMod val="75000"/>
                    <a:lumOff val="25000"/>
                  </a:schemeClr>
                </a:solidFill>
                <a:latin typeface="+mj-ea"/>
              </a:rPr>
              <a:t>を</a:t>
            </a:r>
            <a:endParaRPr lang="en-US" altLang="ja-JP" sz="1600" dirty="0" smtClean="0">
              <a:solidFill>
                <a:schemeClr val="tx1">
                  <a:lumMod val="75000"/>
                  <a:lumOff val="25000"/>
                </a:schemeClr>
              </a:solidFill>
              <a:latin typeface="+mj-ea"/>
            </a:endParaRPr>
          </a:p>
          <a:p>
            <a:r>
              <a:rPr lang="en-US" altLang="ja-JP" sz="1600" b="1" dirty="0">
                <a:solidFill>
                  <a:schemeClr val="tx1">
                    <a:lumMod val="75000"/>
                    <a:lumOff val="25000"/>
                  </a:schemeClr>
                </a:solidFill>
                <a:latin typeface="+mj-ea"/>
                <a:ea typeface="+mj-ea"/>
              </a:rPr>
              <a:t>	</a:t>
            </a:r>
            <a:r>
              <a:rPr lang="ja-JP" altLang="en-US" sz="1600" b="1" dirty="0" smtClean="0">
                <a:solidFill>
                  <a:schemeClr val="tx1">
                    <a:lumMod val="75000"/>
                    <a:lumOff val="25000"/>
                  </a:schemeClr>
                </a:solidFill>
                <a:latin typeface="+mj-ea"/>
                <a:ea typeface="+mj-ea"/>
              </a:rPr>
              <a:t>公開</a:t>
            </a:r>
            <a:r>
              <a:rPr lang="ja-JP" altLang="en-US" sz="1600" dirty="0" smtClean="0">
                <a:solidFill>
                  <a:schemeClr val="tx1">
                    <a:lumMod val="75000"/>
                    <a:lumOff val="25000"/>
                  </a:schemeClr>
                </a:solidFill>
                <a:latin typeface="+mj-ea"/>
                <a:ea typeface="+mj-ea"/>
              </a:rPr>
              <a:t>するこ</a:t>
            </a:r>
            <a:r>
              <a:rPr lang="ja-JP" altLang="en-US" sz="1600" dirty="0">
                <a:solidFill>
                  <a:schemeClr val="tx1">
                    <a:lumMod val="75000"/>
                    <a:lumOff val="25000"/>
                  </a:schemeClr>
                </a:solidFill>
                <a:latin typeface="+mj-ea"/>
                <a:ea typeface="+mj-ea"/>
              </a:rPr>
              <a:t>と</a:t>
            </a:r>
            <a:r>
              <a:rPr lang="ja-JP" altLang="en-US" sz="1600" dirty="0" smtClean="0">
                <a:solidFill>
                  <a:schemeClr val="tx1">
                    <a:lumMod val="75000"/>
                    <a:lumOff val="25000"/>
                  </a:schemeClr>
                </a:solidFill>
                <a:latin typeface="+mj-ea"/>
                <a:ea typeface="+mj-ea"/>
              </a:rPr>
              <a:t>に合意しなければいけない。</a:t>
            </a:r>
            <a:endParaRPr lang="en-US" altLang="ja-JP" sz="1600" dirty="0" smtClean="0">
              <a:solidFill>
                <a:schemeClr val="tx1">
                  <a:lumMod val="75000"/>
                  <a:lumOff val="25000"/>
                </a:schemeClr>
              </a:solidFill>
              <a:latin typeface="+mj-ea"/>
              <a:ea typeface="+mj-ea"/>
            </a:endParaRPr>
          </a:p>
          <a:p>
            <a:endParaRPr lang="en-US" altLang="ja-JP" sz="1600" dirty="0" smtClean="0">
              <a:solidFill>
                <a:schemeClr val="tx1">
                  <a:lumMod val="75000"/>
                  <a:lumOff val="25000"/>
                </a:schemeClr>
              </a:solidFill>
              <a:latin typeface="+mj-ea"/>
              <a:ea typeface="+mj-ea"/>
            </a:endParaRPr>
          </a:p>
          <a:p>
            <a:r>
              <a:rPr lang="ja-JP" altLang="en-US" sz="1600" b="1" dirty="0" smtClean="0">
                <a:solidFill>
                  <a:schemeClr val="accent2"/>
                </a:solidFill>
                <a:latin typeface="+mj-ea"/>
              </a:rPr>
              <a:t>尊敬</a:t>
            </a:r>
            <a:r>
              <a:rPr lang="ja-JP" altLang="en-US" sz="1600" dirty="0" smtClean="0">
                <a:solidFill>
                  <a:schemeClr val="accent2"/>
                </a:solidFill>
                <a:latin typeface="+mj-ea"/>
              </a:rPr>
              <a:t> </a:t>
            </a:r>
            <a:r>
              <a:rPr lang="en-US" altLang="ja-JP" sz="1600" dirty="0" smtClean="0">
                <a:solidFill>
                  <a:schemeClr val="tx1">
                    <a:lumMod val="75000"/>
                    <a:lumOff val="25000"/>
                  </a:schemeClr>
                </a:solidFill>
                <a:latin typeface="+mj-ea"/>
              </a:rPr>
              <a:t>(Respect)</a:t>
            </a:r>
            <a:endParaRPr lang="en-US" altLang="ja-JP" sz="1600" b="1" dirty="0">
              <a:solidFill>
                <a:schemeClr val="accent2"/>
              </a:solidFill>
              <a:latin typeface="+mj-ea"/>
            </a:endParaRPr>
          </a:p>
          <a:p>
            <a:r>
              <a:rPr lang="en-US" altLang="ja-JP" sz="1600" dirty="0">
                <a:solidFill>
                  <a:schemeClr val="tx1">
                    <a:lumMod val="75000"/>
                    <a:lumOff val="25000"/>
                  </a:schemeClr>
                </a:solidFill>
                <a:latin typeface="+mj-ea"/>
              </a:rPr>
              <a:t>	</a:t>
            </a:r>
            <a:r>
              <a:rPr lang="ja-JP" altLang="en-US" sz="1600" b="1" dirty="0" smtClean="0">
                <a:solidFill>
                  <a:schemeClr val="tx1">
                    <a:lumMod val="75000"/>
                    <a:lumOff val="25000"/>
                  </a:schemeClr>
                </a:solidFill>
                <a:latin typeface="+mj-ea"/>
              </a:rPr>
              <a:t>スクラムチームのメンバー</a:t>
            </a:r>
            <a:r>
              <a:rPr lang="ja-JP" altLang="en-US" sz="1600" dirty="0" smtClean="0">
                <a:solidFill>
                  <a:schemeClr val="tx1">
                    <a:lumMod val="75000"/>
                    <a:lumOff val="25000"/>
                  </a:schemeClr>
                </a:solidFill>
                <a:latin typeface="+mj-ea"/>
              </a:rPr>
              <a:t>は、</a:t>
            </a:r>
            <a:r>
              <a:rPr lang="ja-JP" altLang="en-US" sz="1600" b="1" dirty="0" smtClean="0">
                <a:solidFill>
                  <a:schemeClr val="tx1">
                    <a:lumMod val="75000"/>
                    <a:lumOff val="25000"/>
                  </a:schemeClr>
                </a:solidFill>
                <a:latin typeface="+mj-ea"/>
              </a:rPr>
              <a:t>お互いを能力のある独立した個人</a:t>
            </a:r>
            <a:r>
              <a:rPr lang="ja-JP" altLang="en-US" sz="1600" dirty="0" smtClean="0">
                <a:solidFill>
                  <a:schemeClr val="tx1">
                    <a:lumMod val="75000"/>
                    <a:lumOff val="25000"/>
                  </a:schemeClr>
                </a:solidFill>
                <a:latin typeface="+mj-ea"/>
              </a:rPr>
              <a:t>として</a:t>
            </a:r>
            <a:endParaRPr lang="en-US" altLang="ja-JP" sz="1600" dirty="0" smtClean="0">
              <a:solidFill>
                <a:schemeClr val="tx1">
                  <a:lumMod val="75000"/>
                  <a:lumOff val="25000"/>
                </a:schemeClr>
              </a:solidFill>
              <a:latin typeface="+mj-ea"/>
            </a:endParaRPr>
          </a:p>
          <a:p>
            <a:r>
              <a:rPr lang="en-US" altLang="ja-JP" sz="1600" dirty="0">
                <a:solidFill>
                  <a:schemeClr val="tx1">
                    <a:lumMod val="75000"/>
                    <a:lumOff val="25000"/>
                  </a:schemeClr>
                </a:solidFill>
                <a:latin typeface="+mj-ea"/>
              </a:rPr>
              <a:t>	</a:t>
            </a:r>
            <a:r>
              <a:rPr lang="ja-JP" altLang="en-US" sz="1600" b="1" dirty="0" smtClean="0">
                <a:solidFill>
                  <a:schemeClr val="tx1">
                    <a:lumMod val="75000"/>
                    <a:lumOff val="25000"/>
                  </a:schemeClr>
                </a:solidFill>
                <a:latin typeface="+mj-ea"/>
              </a:rPr>
              <a:t>尊敬</a:t>
            </a:r>
            <a:r>
              <a:rPr lang="ja-JP" altLang="en-US" sz="1600" dirty="0" smtClean="0">
                <a:solidFill>
                  <a:schemeClr val="tx1">
                    <a:lumMod val="75000"/>
                    <a:lumOff val="25000"/>
                  </a:schemeClr>
                </a:solidFill>
                <a:latin typeface="+mj-ea"/>
              </a:rPr>
              <a:t>しなければいけない。</a:t>
            </a:r>
            <a:endParaRPr lang="en-US" altLang="ja-JP" sz="1600" dirty="0">
              <a:solidFill>
                <a:schemeClr val="tx1">
                  <a:lumMod val="75000"/>
                  <a:lumOff val="25000"/>
                </a:schemeClr>
              </a:solidFill>
              <a:latin typeface="+mj-ea"/>
            </a:endParaRPr>
          </a:p>
          <a:p>
            <a:r>
              <a:rPr lang="en-US" altLang="ja-JP" sz="1600" dirty="0">
                <a:solidFill>
                  <a:schemeClr val="tx1">
                    <a:lumMod val="75000"/>
                    <a:lumOff val="25000"/>
                  </a:schemeClr>
                </a:solidFill>
                <a:latin typeface="+mj-ea"/>
              </a:rPr>
              <a:t>	</a:t>
            </a:r>
            <a:endParaRPr lang="en-US" altLang="ja-JP" sz="1600" dirty="0" smtClean="0">
              <a:solidFill>
                <a:schemeClr val="tx1">
                  <a:lumMod val="75000"/>
                  <a:lumOff val="25000"/>
                </a:schemeClr>
              </a:solidFill>
              <a:latin typeface="+mj-ea"/>
              <a:ea typeface="+mj-ea"/>
            </a:endParaRPr>
          </a:p>
        </p:txBody>
      </p:sp>
      <p:sp>
        <p:nvSpPr>
          <p:cNvPr id="4" name="テキスト ボックス 3"/>
          <p:cNvSpPr txBox="1"/>
          <p:nvPr/>
        </p:nvSpPr>
        <p:spPr>
          <a:xfrm>
            <a:off x="592089" y="1211825"/>
            <a:ext cx="7848872" cy="369332"/>
          </a:xfrm>
          <a:prstGeom prst="rect">
            <a:avLst/>
          </a:prstGeom>
          <a:noFill/>
        </p:spPr>
        <p:txBody>
          <a:bodyPr wrap="square" rtlCol="0">
            <a:spAutoFit/>
          </a:bodyPr>
          <a:lstStyle/>
          <a:p>
            <a:r>
              <a:rPr lang="en-US" altLang="ja-JP" dirty="0" smtClean="0">
                <a:solidFill>
                  <a:schemeClr val="tx1">
                    <a:lumMod val="75000"/>
                    <a:lumOff val="25000"/>
                  </a:schemeClr>
                </a:solidFill>
                <a:latin typeface="+mj-ea"/>
                <a:ea typeface="+mj-ea"/>
              </a:rPr>
              <a:t>5</a:t>
            </a:r>
            <a:r>
              <a:rPr lang="ja-JP" altLang="en-US" dirty="0" smtClean="0">
                <a:solidFill>
                  <a:schemeClr val="tx1">
                    <a:lumMod val="75000"/>
                    <a:lumOff val="25000"/>
                  </a:schemeClr>
                </a:solidFill>
                <a:latin typeface="+mj-ea"/>
                <a:ea typeface="+mj-ea"/>
              </a:rPr>
              <a:t>つの価値基準を取り入れ、実践することで透明性・検査・適応が実現可能となる。</a:t>
            </a:r>
            <a:endParaRPr lang="en-US" altLang="ja-JP" dirty="0" smtClean="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1961667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b="1" dirty="0" smtClean="0"/>
              <a:t>スクラムにおける</a:t>
            </a:r>
            <a:r>
              <a:rPr kumimoji="1" lang="en-US" altLang="ja-JP" b="1" dirty="0" smtClean="0"/>
              <a:t>19</a:t>
            </a:r>
            <a:r>
              <a:rPr kumimoji="1" lang="ja-JP" altLang="en-US" b="1" dirty="0" smtClean="0"/>
              <a:t>のルール</a:t>
            </a:r>
            <a:endParaRPr kumimoji="1" lang="ja-JP" altLang="en-US" b="1"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kumimoji="1" lang="en-US" altLang="ja-JP" sz="1200" b="1" dirty="0" smtClean="0">
                <a:solidFill>
                  <a:schemeClr val="tx1">
                    <a:lumMod val="75000"/>
                    <a:lumOff val="25000"/>
                  </a:schemeClr>
                </a:solidFill>
              </a:rPr>
              <a:t>(1-4</a:t>
            </a:r>
            <a:r>
              <a:rPr kumimoji="1" lang="ja-JP" altLang="en-US" sz="1200" b="1" dirty="0" smtClean="0">
                <a:solidFill>
                  <a:schemeClr val="tx1">
                    <a:lumMod val="75000"/>
                    <a:lumOff val="25000"/>
                  </a:schemeClr>
                </a:solidFill>
              </a:rPr>
              <a:t>週間</a:t>
            </a:r>
            <a:r>
              <a:rPr kumimoji="1" lang="en-US" altLang="ja-JP" sz="1200" b="1" dirty="0" smtClean="0">
                <a:solidFill>
                  <a:schemeClr val="tx1">
                    <a:lumMod val="75000"/>
                    <a:lumOff val="25000"/>
                  </a:schemeClr>
                </a:solidFill>
              </a:rPr>
              <a:t>)</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96952"/>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スプリントバックログ</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7" y="3266860"/>
            <a:ext cx="1320980" cy="246221"/>
          </a:xfrm>
          <a:prstGeom prst="rect">
            <a:avLst/>
          </a:prstGeom>
          <a:noFill/>
        </p:spPr>
        <p:txBody>
          <a:bodyPr wrap="square" rtlCol="0">
            <a:spAutoFit/>
          </a:bodyPr>
          <a:lstStyle/>
          <a:p>
            <a:r>
              <a:rPr kumimoji="1" lang="en-US" altLang="ja-JP" sz="1000" b="1" dirty="0" smtClean="0">
                <a:solidFill>
                  <a:schemeClr val="tx1">
                    <a:lumMod val="75000"/>
                    <a:lumOff val="25000"/>
                  </a:schemeClr>
                </a:solidFill>
              </a:rPr>
              <a:t>Done</a:t>
            </a:r>
            <a:r>
              <a:rPr kumimoji="1" lang="ja-JP" altLang="en-US" sz="1000" b="1" dirty="0" smtClean="0">
                <a:solidFill>
                  <a:schemeClr val="tx1">
                    <a:lumMod val="75000"/>
                    <a:lumOff val="25000"/>
                  </a:schemeClr>
                </a:solidFill>
              </a:rPr>
              <a:t>の定義</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障害リスト</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プロダクトバックログリファインメント</a:t>
            </a:r>
            <a:r>
              <a:rPr kumimoji="1" lang="en-US" altLang="ja-JP" sz="1200" b="1" dirty="0" smtClean="0">
                <a:solidFill>
                  <a:schemeClr val="tx1">
                    <a:lumMod val="75000"/>
                    <a:lumOff val="25000"/>
                  </a:schemeClr>
                </a:solidFill>
              </a:rPr>
              <a:t>(5</a:t>
            </a:r>
            <a:r>
              <a:rPr kumimoji="1" lang="ja-JP" altLang="en-US" sz="1200" b="1" dirty="0" smtClean="0">
                <a:solidFill>
                  <a:schemeClr val="tx1">
                    <a:lumMod val="75000"/>
                    <a:lumOff val="25000"/>
                  </a:schemeClr>
                </a:solidFill>
              </a:rPr>
              <a:t>～</a:t>
            </a:r>
            <a:r>
              <a:rPr kumimoji="1" lang="en-US" altLang="ja-JP" sz="1200" b="1" dirty="0" smtClean="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151966" cy="646331"/>
          </a:xfrm>
          <a:prstGeom prst="rect">
            <a:avLst/>
          </a:prstGeom>
          <a:noFill/>
        </p:spPr>
        <p:txBody>
          <a:bodyPr wrap="square" rtlCol="0">
            <a:spAutoFit/>
          </a:bodyPr>
          <a:lstStyle/>
          <a:p>
            <a:pPr marL="171450" indent="-171450">
              <a:buFont typeface="Wingdings" panose="05000000000000000000" pitchFamily="2" charset="2"/>
              <a:buChar char="ü"/>
            </a:pPr>
            <a:r>
              <a:rPr lang="ja-JP" altLang="en-US" sz="1200" b="1" dirty="0" smtClean="0">
                <a:solidFill>
                  <a:schemeClr val="tx1">
                    <a:lumMod val="75000"/>
                    <a:lumOff val="25000"/>
                  </a:schemeClr>
                </a:solidFill>
              </a:rPr>
              <a:t>透明性</a:t>
            </a:r>
            <a:endParaRPr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kumimoji="1" lang="ja-JP" altLang="en-US" sz="1200" b="1" dirty="0" smtClean="0">
                <a:solidFill>
                  <a:schemeClr val="tx1">
                    <a:lumMod val="75000"/>
                    <a:lumOff val="25000"/>
                  </a:schemeClr>
                </a:solidFill>
              </a:rPr>
              <a:t>検査</a:t>
            </a:r>
            <a:endParaRPr kumimoji="1"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lang="ja-JP" altLang="en-US" sz="1200" b="1" dirty="0">
                <a:solidFill>
                  <a:schemeClr val="tx1">
                    <a:lumMod val="75000"/>
                    <a:lumOff val="25000"/>
                  </a:schemeClr>
                </a:solidFill>
              </a:rPr>
              <a:t>適応</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第一部</a:t>
            </a:r>
            <a:endParaRPr kumimoji="1" lang="ja-JP" altLang="en-US" sz="1000" b="1" dirty="0"/>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endParaRPr kumimoji="1" lang="en-US" altLang="ja-JP" sz="1000" b="1" dirty="0" smtClean="0"/>
          </a:p>
          <a:p>
            <a:pPr algn="ctr"/>
            <a:r>
              <a:rPr kumimoji="1" lang="ja-JP" altLang="en-US" sz="1000" b="1" dirty="0" smtClean="0"/>
              <a:t>レトロスペクティブ</a:t>
            </a:r>
            <a:endParaRPr kumimoji="1" lang="ja-JP" altLang="en-US" sz="1000" b="1" dirty="0"/>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r>
              <a:rPr lang="ja-JP" altLang="en-US" sz="1000" b="1" dirty="0" smtClean="0"/>
              <a:t>レビュー</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プロダクトバックログ</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250357"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出荷可能な製品</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2101084" y="6033173"/>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lang="ja-JP" altLang="en-US" sz="1200" b="1" dirty="0" smtClean="0">
                <a:solidFill>
                  <a:schemeClr val="tx1">
                    <a:lumMod val="75000"/>
                    <a:lumOff val="25000"/>
                  </a:schemeClr>
                </a:solidFill>
              </a:rPr>
              <a:t>の中止</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第二部</a:t>
            </a:r>
            <a:endParaRPr kumimoji="1" lang="ja-JP" altLang="en-US" sz="1000" b="1" dirty="0"/>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647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スクラムにおける</a:t>
            </a:r>
            <a:r>
              <a:rPr lang="en-US" altLang="ja-JP" dirty="0" smtClean="0"/>
              <a:t>3</a:t>
            </a:r>
            <a:r>
              <a:rPr lang="ja-JP" altLang="en-US" dirty="0" smtClean="0"/>
              <a:t>つのロール</a:t>
            </a:r>
            <a:endParaRPr kumimoji="1" lang="ja-JP" altLang="en-US" dirty="0"/>
          </a:p>
        </p:txBody>
      </p:sp>
    </p:spTree>
    <p:extLst>
      <p:ext uri="{BB962C8B-B14F-4D97-AF65-F5344CB8AC3E}">
        <p14:creationId xmlns:p14="http://schemas.microsoft.com/office/powerpoint/2010/main" val="2495716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スクラムにおける</a:t>
            </a:r>
            <a:r>
              <a:rPr lang="en-US" altLang="ja-JP" dirty="0"/>
              <a:t>3</a:t>
            </a:r>
            <a:r>
              <a:rPr lang="ja-JP" altLang="en-US" dirty="0"/>
              <a:t>つのロール</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kumimoji="1" lang="en-US" altLang="ja-JP" sz="1200" b="1" dirty="0" smtClean="0">
                <a:solidFill>
                  <a:schemeClr val="tx1">
                    <a:lumMod val="75000"/>
                    <a:lumOff val="25000"/>
                  </a:schemeClr>
                </a:solidFill>
              </a:rPr>
              <a:t>(1-4</a:t>
            </a:r>
            <a:r>
              <a:rPr kumimoji="1" lang="ja-JP" altLang="en-US" sz="1200" b="1" dirty="0" smtClean="0">
                <a:solidFill>
                  <a:schemeClr val="tx1">
                    <a:lumMod val="75000"/>
                    <a:lumOff val="25000"/>
                  </a:schemeClr>
                </a:solidFill>
              </a:rPr>
              <a:t>週間</a:t>
            </a:r>
            <a:r>
              <a:rPr kumimoji="1" lang="en-US" altLang="ja-JP" sz="1200" b="1" dirty="0" smtClean="0">
                <a:solidFill>
                  <a:schemeClr val="tx1">
                    <a:lumMod val="75000"/>
                    <a:lumOff val="25000"/>
                  </a:schemeClr>
                </a:solidFill>
              </a:rPr>
              <a:t>)</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96952"/>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スプリントバックログ</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7" y="3266860"/>
            <a:ext cx="1320980" cy="246221"/>
          </a:xfrm>
          <a:prstGeom prst="rect">
            <a:avLst/>
          </a:prstGeom>
          <a:noFill/>
        </p:spPr>
        <p:txBody>
          <a:bodyPr wrap="square" rtlCol="0">
            <a:spAutoFit/>
          </a:bodyPr>
          <a:lstStyle/>
          <a:p>
            <a:r>
              <a:rPr kumimoji="1" lang="en-US" altLang="ja-JP" sz="1000" b="1" dirty="0" smtClean="0">
                <a:solidFill>
                  <a:schemeClr val="tx1">
                    <a:lumMod val="75000"/>
                    <a:lumOff val="25000"/>
                  </a:schemeClr>
                </a:solidFill>
              </a:rPr>
              <a:t>Done</a:t>
            </a:r>
            <a:r>
              <a:rPr kumimoji="1" lang="ja-JP" altLang="en-US" sz="1000" b="1" dirty="0" smtClean="0">
                <a:solidFill>
                  <a:schemeClr val="tx1">
                    <a:lumMod val="75000"/>
                    <a:lumOff val="25000"/>
                  </a:schemeClr>
                </a:solidFill>
              </a:rPr>
              <a:t>の定義</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障害リスト</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プロダクトバックログリファインメント</a:t>
            </a:r>
            <a:r>
              <a:rPr kumimoji="1" lang="en-US" altLang="ja-JP" sz="1200" b="1" dirty="0" smtClean="0">
                <a:solidFill>
                  <a:schemeClr val="tx1">
                    <a:lumMod val="75000"/>
                    <a:lumOff val="25000"/>
                  </a:schemeClr>
                </a:solidFill>
              </a:rPr>
              <a:t>(5</a:t>
            </a:r>
            <a:r>
              <a:rPr kumimoji="1" lang="ja-JP" altLang="en-US" sz="1200" b="1" dirty="0" smtClean="0">
                <a:solidFill>
                  <a:schemeClr val="tx1">
                    <a:lumMod val="75000"/>
                    <a:lumOff val="25000"/>
                  </a:schemeClr>
                </a:solidFill>
              </a:rPr>
              <a:t>～</a:t>
            </a:r>
            <a:r>
              <a:rPr kumimoji="1" lang="en-US" altLang="ja-JP" sz="1200" b="1" dirty="0" smtClean="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151966" cy="646331"/>
          </a:xfrm>
          <a:prstGeom prst="rect">
            <a:avLst/>
          </a:prstGeom>
          <a:noFill/>
        </p:spPr>
        <p:txBody>
          <a:bodyPr wrap="square" rtlCol="0">
            <a:spAutoFit/>
          </a:bodyPr>
          <a:lstStyle/>
          <a:p>
            <a:pPr marL="171450" indent="-171450">
              <a:buFont typeface="Wingdings" panose="05000000000000000000" pitchFamily="2" charset="2"/>
              <a:buChar char="ü"/>
            </a:pPr>
            <a:r>
              <a:rPr lang="ja-JP" altLang="en-US" sz="1200" b="1" dirty="0" smtClean="0">
                <a:solidFill>
                  <a:schemeClr val="tx1">
                    <a:lumMod val="75000"/>
                    <a:lumOff val="25000"/>
                  </a:schemeClr>
                </a:solidFill>
              </a:rPr>
              <a:t>透明性</a:t>
            </a:r>
            <a:endParaRPr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kumimoji="1" lang="ja-JP" altLang="en-US" sz="1200" b="1" dirty="0" smtClean="0">
                <a:solidFill>
                  <a:schemeClr val="tx1">
                    <a:lumMod val="75000"/>
                    <a:lumOff val="25000"/>
                  </a:schemeClr>
                </a:solidFill>
              </a:rPr>
              <a:t>検査</a:t>
            </a:r>
            <a:endParaRPr kumimoji="1"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lang="ja-JP" altLang="en-US" sz="1200" b="1" dirty="0">
                <a:solidFill>
                  <a:schemeClr val="tx1">
                    <a:lumMod val="75000"/>
                    <a:lumOff val="25000"/>
                  </a:schemeClr>
                </a:solidFill>
              </a:rPr>
              <a:t>適応</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第一部</a:t>
            </a:r>
            <a:endParaRPr kumimoji="1" lang="ja-JP" altLang="en-US" sz="1000" b="1" dirty="0"/>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endParaRPr kumimoji="1" lang="en-US" altLang="ja-JP" sz="1000" b="1" dirty="0" smtClean="0"/>
          </a:p>
          <a:p>
            <a:pPr algn="ctr"/>
            <a:r>
              <a:rPr kumimoji="1" lang="ja-JP" altLang="en-US" sz="1000" b="1" dirty="0" smtClean="0"/>
              <a:t>レトロスペクティブ</a:t>
            </a:r>
            <a:endParaRPr kumimoji="1" lang="ja-JP" altLang="en-US" sz="1000" b="1" dirty="0"/>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r>
              <a:rPr lang="ja-JP" altLang="en-US" sz="1000" b="1" dirty="0" smtClean="0"/>
              <a:t>レビュー</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プロダクトバックログ</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250357"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出荷可能な製品</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2101084" y="6033173"/>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lang="ja-JP" altLang="en-US" sz="1200" b="1" dirty="0" smtClean="0">
                <a:solidFill>
                  <a:schemeClr val="tx1">
                    <a:lumMod val="75000"/>
                    <a:lumOff val="25000"/>
                  </a:schemeClr>
                </a:solidFill>
              </a:rPr>
              <a:t>の中止</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第二部</a:t>
            </a:r>
            <a:endParaRPr kumimoji="1" lang="ja-JP" altLang="en-US" sz="1000" b="1" dirty="0"/>
          </a:p>
        </p:txBody>
      </p:sp>
      <p:sp>
        <p:nvSpPr>
          <p:cNvPr id="15" name="角丸四角形 14"/>
          <p:cNvSpPr/>
          <p:nvPr/>
        </p:nvSpPr>
        <p:spPr>
          <a:xfrm>
            <a:off x="623559" y="4064210"/>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角丸四角形 98"/>
          <p:cNvSpPr/>
          <p:nvPr/>
        </p:nvSpPr>
        <p:spPr>
          <a:xfrm>
            <a:off x="3875415" y="3440558"/>
            <a:ext cx="1593520" cy="1587331"/>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9" name="角丸四角形 118"/>
          <p:cNvSpPr/>
          <p:nvPr/>
        </p:nvSpPr>
        <p:spPr>
          <a:xfrm>
            <a:off x="7124237" y="4895755"/>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06"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911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スクラムチーム</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9325" y="2684522"/>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585" y="5103909"/>
            <a:ext cx="934335" cy="935977"/>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6434155" y="3827928"/>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14" name="テキスト ボックス 13"/>
          <p:cNvSpPr txBox="1"/>
          <p:nvPr/>
        </p:nvSpPr>
        <p:spPr>
          <a:xfrm>
            <a:off x="4738371" y="6058611"/>
            <a:ext cx="127076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sp>
        <p:nvSpPr>
          <p:cNvPr id="15" name="テキスト ボックス 14"/>
          <p:cNvSpPr txBox="1"/>
          <p:nvPr/>
        </p:nvSpPr>
        <p:spPr>
          <a:xfrm>
            <a:off x="3088473" y="3656057"/>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sp>
        <p:nvSpPr>
          <p:cNvPr id="16" name="テキスト ボックス 15"/>
          <p:cNvSpPr txBox="1"/>
          <p:nvPr/>
        </p:nvSpPr>
        <p:spPr>
          <a:xfrm>
            <a:off x="484802" y="3798023"/>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ステークホルダー</a:t>
            </a:r>
            <a:endParaRPr kumimoji="1" lang="ja-JP" altLang="en-US" sz="1200" b="1" dirty="0">
              <a:solidFill>
                <a:schemeClr val="tx1">
                  <a:lumMod val="75000"/>
                  <a:lumOff val="25000"/>
                </a:schemeClr>
              </a:solidFill>
            </a:endParaRPr>
          </a:p>
        </p:txBody>
      </p:sp>
      <p:sp>
        <p:nvSpPr>
          <p:cNvPr id="22" name="角丸四角形 21"/>
          <p:cNvSpPr/>
          <p:nvPr/>
        </p:nvSpPr>
        <p:spPr>
          <a:xfrm>
            <a:off x="2699792" y="2492896"/>
            <a:ext cx="5904656" cy="3960440"/>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矢印コネクタ 23"/>
          <p:cNvCxnSpPr>
            <a:stCxn id="4" idx="3"/>
          </p:cNvCxnSpPr>
          <p:nvPr/>
        </p:nvCxnSpPr>
        <p:spPr>
          <a:xfrm flipV="1">
            <a:off x="4213250" y="3146484"/>
            <a:ext cx="2184318"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4572000" y="2863969"/>
            <a:ext cx="1830917"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作業依頼・説明</a:t>
            </a:r>
            <a:endParaRPr kumimoji="1" lang="en-US" altLang="ja-JP" sz="1200" dirty="0" smtClean="0">
              <a:solidFill>
                <a:schemeClr val="tx1">
                  <a:lumMod val="75000"/>
                  <a:lumOff val="25000"/>
                </a:schemeClr>
              </a:solidFill>
            </a:endParaRPr>
          </a:p>
        </p:txBody>
      </p:sp>
      <p:cxnSp>
        <p:nvCxnSpPr>
          <p:cNvPr id="26" name="直線矢印コネクタ 25"/>
          <p:cNvCxnSpPr>
            <a:stCxn id="5" idx="0"/>
            <a:endCxn id="15" idx="2"/>
          </p:cNvCxnSpPr>
          <p:nvPr/>
        </p:nvCxnSpPr>
        <p:spPr>
          <a:xfrm flipH="1" flipV="1">
            <a:off x="3792608" y="3933056"/>
            <a:ext cx="1581145" cy="117085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5" idx="0"/>
            <a:endCxn id="13" idx="2"/>
          </p:cNvCxnSpPr>
          <p:nvPr/>
        </p:nvCxnSpPr>
        <p:spPr>
          <a:xfrm flipV="1">
            <a:off x="5373753" y="4104927"/>
            <a:ext cx="1919256" cy="99898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p:cNvSpPr txBox="1"/>
          <p:nvPr/>
        </p:nvSpPr>
        <p:spPr>
          <a:xfrm>
            <a:off x="6148274" y="4797152"/>
            <a:ext cx="582669"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支援</a:t>
            </a:r>
            <a:endParaRPr kumimoji="1" lang="ja-JP" altLang="en-US" sz="1200" dirty="0">
              <a:solidFill>
                <a:schemeClr val="tx1">
                  <a:lumMod val="75000"/>
                  <a:lumOff val="25000"/>
                </a:schemeClr>
              </a:solidFill>
            </a:endParaRPr>
          </a:p>
        </p:txBody>
      </p:sp>
      <p:sp>
        <p:nvSpPr>
          <p:cNvPr id="35" name="テキスト ボックス 34"/>
          <p:cNvSpPr txBox="1"/>
          <p:nvPr/>
        </p:nvSpPr>
        <p:spPr>
          <a:xfrm>
            <a:off x="4205408" y="4797152"/>
            <a:ext cx="582669"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支援</a:t>
            </a:r>
            <a:endParaRPr kumimoji="1" lang="ja-JP" altLang="en-US" sz="1200" dirty="0">
              <a:solidFill>
                <a:schemeClr val="tx1">
                  <a:lumMod val="75000"/>
                  <a:lumOff val="25000"/>
                </a:schemeClr>
              </a:solidFill>
            </a:endParaRPr>
          </a:p>
        </p:txBody>
      </p:sp>
      <p:cxnSp>
        <p:nvCxnSpPr>
          <p:cNvPr id="36" name="直線矢印コネクタ 35"/>
          <p:cNvCxnSpPr/>
          <p:nvPr/>
        </p:nvCxnSpPr>
        <p:spPr>
          <a:xfrm flipH="1">
            <a:off x="4241035" y="3369502"/>
            <a:ext cx="209234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4661445" y="3425224"/>
            <a:ext cx="1179475"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成果・質問</a:t>
            </a:r>
            <a:endParaRPr kumimoji="1" lang="ja-JP" altLang="en-US" sz="1200" dirty="0">
              <a:solidFill>
                <a:schemeClr val="tx1">
                  <a:lumMod val="75000"/>
                  <a:lumOff val="25000"/>
                </a:schemeClr>
              </a:solidFill>
            </a:endParaRPr>
          </a:p>
        </p:txBody>
      </p:sp>
      <p:cxnSp>
        <p:nvCxnSpPr>
          <p:cNvPr id="42" name="直線矢印コネクタ 41"/>
          <p:cNvCxnSpPr/>
          <p:nvPr/>
        </p:nvCxnSpPr>
        <p:spPr>
          <a:xfrm flipH="1">
            <a:off x="1731800" y="3082321"/>
            <a:ext cx="139625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1893072" y="2780393"/>
            <a:ext cx="1179475"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説明責任</a:t>
            </a:r>
            <a:endParaRPr kumimoji="1" lang="ja-JP" altLang="en-US" sz="1200" dirty="0">
              <a:solidFill>
                <a:schemeClr val="tx1">
                  <a:lumMod val="75000"/>
                  <a:lumOff val="25000"/>
                </a:schemeClr>
              </a:solidFill>
            </a:endParaRPr>
          </a:p>
        </p:txBody>
      </p:sp>
      <p:sp>
        <p:nvSpPr>
          <p:cNvPr id="49" name="テキスト ボックス 48"/>
          <p:cNvSpPr txBox="1"/>
          <p:nvPr/>
        </p:nvSpPr>
        <p:spPr>
          <a:xfrm>
            <a:off x="2057171" y="3507614"/>
            <a:ext cx="642621" cy="276999"/>
          </a:xfrm>
          <a:prstGeom prst="rect">
            <a:avLst/>
          </a:prstGeom>
          <a:noFill/>
        </p:spPr>
        <p:txBody>
          <a:bodyPr wrap="square" rtlCol="0">
            <a:spAutoFit/>
          </a:bodyPr>
          <a:lstStyle/>
          <a:p>
            <a:r>
              <a:rPr kumimoji="1" lang="ja-JP" altLang="en-US" sz="1200" dirty="0" smtClean="0">
                <a:solidFill>
                  <a:schemeClr val="tx1">
                    <a:lumMod val="75000"/>
                    <a:lumOff val="25000"/>
                  </a:schemeClr>
                </a:solidFill>
              </a:rPr>
              <a:t>要求</a:t>
            </a:r>
            <a:endParaRPr kumimoji="1" lang="ja-JP" altLang="en-US" sz="1200" dirty="0">
              <a:solidFill>
                <a:schemeClr val="tx1">
                  <a:lumMod val="75000"/>
                  <a:lumOff val="25000"/>
                </a:schemeClr>
              </a:solidFill>
            </a:endParaRPr>
          </a:p>
        </p:txBody>
      </p:sp>
      <p:cxnSp>
        <p:nvCxnSpPr>
          <p:cNvPr id="50" name="直線矢印コネクタ 49"/>
          <p:cNvCxnSpPr/>
          <p:nvPr/>
        </p:nvCxnSpPr>
        <p:spPr>
          <a:xfrm>
            <a:off x="1784683" y="3429000"/>
            <a:ext cx="1343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テキスト プレースホルダー 2"/>
          <p:cNvSpPr txBox="1">
            <a:spLocks/>
          </p:cNvSpPr>
          <p:nvPr/>
        </p:nvSpPr>
        <p:spPr>
          <a:xfrm>
            <a:off x="3255597" y="2132856"/>
            <a:ext cx="4793046"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algn="ctr"/>
            <a:r>
              <a:rPr lang="ja-JP" altLang="en-US" sz="1600" dirty="0" smtClean="0"/>
              <a:t>スクラムチーム</a:t>
            </a:r>
            <a:endParaRPr lang="ja-JP" altLang="en-US" sz="1600" dirty="0"/>
          </a:p>
        </p:txBody>
      </p:sp>
      <p:sp>
        <p:nvSpPr>
          <p:cNvPr id="54" name="テキスト プレースホルダー 2"/>
          <p:cNvSpPr txBox="1">
            <a:spLocks/>
          </p:cNvSpPr>
          <p:nvPr/>
        </p:nvSpPr>
        <p:spPr>
          <a:xfrm>
            <a:off x="580704" y="1196752"/>
            <a:ext cx="7879727" cy="93610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b="0" dirty="0" smtClean="0"/>
              <a:t>プロダクトオーナー、開発チーム、スクラムマスターで構成される。</a:t>
            </a:r>
            <a:endParaRPr lang="en-US" altLang="ja-JP" sz="1600" b="0" dirty="0" smtClean="0"/>
          </a:p>
          <a:p>
            <a:r>
              <a:rPr lang="ja-JP" altLang="en-US" sz="1600" dirty="0"/>
              <a:t>自己</a:t>
            </a:r>
            <a:r>
              <a:rPr lang="ja-JP" altLang="en-US" sz="1600" dirty="0" smtClean="0"/>
              <a:t>組織化</a:t>
            </a:r>
            <a:r>
              <a:rPr lang="ja-JP" altLang="en-US" sz="1600" b="0" dirty="0"/>
              <a:t>されており</a:t>
            </a:r>
            <a:r>
              <a:rPr lang="ja-JP" altLang="en-US" sz="1600" b="0" dirty="0" smtClean="0"/>
              <a:t>、</a:t>
            </a:r>
            <a:r>
              <a:rPr lang="ja-JP" altLang="en-US" sz="1600" dirty="0" smtClean="0"/>
              <a:t>機能横断的。</a:t>
            </a:r>
            <a:endParaRPr lang="en-US" altLang="ja-JP" sz="1600" dirty="0" smtClean="0"/>
          </a:p>
          <a:p>
            <a:r>
              <a:rPr lang="ja-JP" altLang="en-US" sz="1600" b="0" dirty="0" smtClean="0"/>
              <a:t>ゴールを達成するための</a:t>
            </a:r>
            <a:r>
              <a:rPr lang="ja-JP" altLang="en-US" sz="1600" dirty="0" smtClean="0"/>
              <a:t>最善策を自分たちで選択する</a:t>
            </a:r>
            <a:r>
              <a:rPr lang="ja-JP" altLang="en-US" sz="1600" b="0" dirty="0" smtClean="0"/>
              <a:t>。</a:t>
            </a:r>
            <a:endParaRPr lang="ja-JP" altLang="en-US" sz="1600" b="0" dirty="0"/>
          </a:p>
        </p:txBody>
      </p: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4711" y="2528628"/>
            <a:ext cx="1356594" cy="1356594"/>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グループ化 38"/>
          <p:cNvGrpSpPr/>
          <p:nvPr/>
        </p:nvGrpSpPr>
        <p:grpSpPr>
          <a:xfrm>
            <a:off x="522187" y="2580739"/>
            <a:ext cx="1333500" cy="1208301"/>
            <a:chOff x="0" y="0"/>
            <a:chExt cx="2447925" cy="2562225"/>
          </a:xfrm>
        </p:grpSpPr>
        <p:pic>
          <p:nvPicPr>
            <p:cNvPr id="40" name="図 39"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4" name="図 43"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5" name="図 44"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8912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プロダクトオーナー</a:t>
            </a:r>
            <a:r>
              <a:rPr kumimoji="1" lang="en-US" altLang="ja-JP" dirty="0" smtClean="0"/>
              <a:t>(PO)</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9904" y="1124744"/>
            <a:ext cx="2259356" cy="225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プレースホルダー 2"/>
          <p:cNvSpPr txBox="1">
            <a:spLocks/>
          </p:cNvSpPr>
          <p:nvPr/>
        </p:nvSpPr>
        <p:spPr>
          <a:xfrm>
            <a:off x="938492" y="3091297"/>
            <a:ext cx="7678135" cy="151216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dirty="0" smtClean="0">
                <a:latin typeface="+mj-ea"/>
                <a:ea typeface="+mj-ea"/>
              </a:rPr>
              <a:t>開発チームの作業</a:t>
            </a:r>
            <a:r>
              <a:rPr lang="ja-JP" altLang="en-US" sz="1400" b="0" dirty="0" smtClean="0">
                <a:latin typeface="+mj-ea"/>
                <a:ea typeface="+mj-ea"/>
              </a:rPr>
              <a:t>と</a:t>
            </a:r>
            <a:r>
              <a:rPr lang="ja-JP" altLang="en-US" sz="1400" dirty="0" smtClean="0">
                <a:latin typeface="+mj-ea"/>
                <a:ea typeface="+mj-ea"/>
              </a:rPr>
              <a:t>プロダクトの価値の最大化</a:t>
            </a:r>
            <a:r>
              <a:rPr lang="ja-JP" altLang="en-US" sz="1400" b="0" dirty="0" smtClean="0">
                <a:latin typeface="+mj-ea"/>
                <a:ea typeface="+mj-ea"/>
              </a:rPr>
              <a:t>に</a:t>
            </a:r>
            <a:r>
              <a:rPr lang="ja-JP" altLang="en-US" sz="1400" dirty="0" smtClean="0">
                <a:latin typeface="+mj-ea"/>
                <a:ea typeface="+mj-ea"/>
              </a:rPr>
              <a:t>責任</a:t>
            </a:r>
            <a:r>
              <a:rPr lang="ja-JP" altLang="en-US" sz="1400" b="0" dirty="0" smtClean="0">
                <a:latin typeface="+mj-ea"/>
                <a:ea typeface="+mj-ea"/>
              </a:rPr>
              <a:t>を持つ</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リリース日、リリース内容を決める</a:t>
            </a:r>
            <a:endParaRPr lang="en-US" altLang="ja-JP" sz="1400" b="0" dirty="0" smtClean="0">
              <a:latin typeface="+mj-ea"/>
              <a:ea typeface="+mj-ea"/>
            </a:endParaRPr>
          </a:p>
          <a:p>
            <a:pPr marL="285750" indent="-285750">
              <a:buFont typeface="Arial" panose="020B0604020202020204" pitchFamily="34" charset="0"/>
              <a:buChar char="•"/>
            </a:pPr>
            <a:r>
              <a:rPr lang="ja-JP" altLang="en-US" sz="1400" dirty="0" smtClean="0">
                <a:latin typeface="+mj-ea"/>
                <a:ea typeface="+mj-ea"/>
              </a:rPr>
              <a:t>プロダクトバックログの管理に責任</a:t>
            </a:r>
            <a:r>
              <a:rPr lang="ja-JP" altLang="en-US" sz="1400" b="0" dirty="0" smtClean="0">
                <a:latin typeface="+mj-ea"/>
                <a:ea typeface="+mj-ea"/>
              </a:rPr>
              <a:t>を持つ</a:t>
            </a:r>
            <a:r>
              <a:rPr lang="en-US" altLang="ja-JP" sz="1400" dirty="0" smtClean="0">
                <a:solidFill>
                  <a:schemeClr val="accent2"/>
                </a:solidFill>
                <a:latin typeface="+mj-ea"/>
                <a:ea typeface="+mj-ea"/>
              </a:rPr>
              <a:t>1</a:t>
            </a:r>
            <a:r>
              <a:rPr lang="ja-JP" altLang="en-US" sz="1400" dirty="0" smtClean="0">
                <a:solidFill>
                  <a:schemeClr val="accent2"/>
                </a:solidFill>
                <a:latin typeface="+mj-ea"/>
                <a:ea typeface="+mj-ea"/>
              </a:rPr>
              <a:t>人の人間</a:t>
            </a:r>
            <a:endParaRPr lang="en-US" altLang="ja-JP" sz="1400" b="0" dirty="0">
              <a:latin typeface="+mj-ea"/>
              <a:ea typeface="+mj-ea"/>
            </a:endParaRPr>
          </a:p>
          <a:p>
            <a:pPr marL="285750" indent="-285750">
              <a:buFont typeface="Arial" panose="020B0604020202020204" pitchFamily="34" charset="0"/>
              <a:buChar char="•"/>
            </a:pPr>
            <a:r>
              <a:rPr lang="ja-JP" altLang="en-US" sz="1400" b="0" dirty="0" smtClean="0">
                <a:solidFill>
                  <a:schemeClr val="tx1">
                    <a:lumMod val="75000"/>
                    <a:lumOff val="25000"/>
                  </a:schemeClr>
                </a:solidFill>
                <a:latin typeface="+mj-ea"/>
                <a:ea typeface="+mj-ea"/>
              </a:rPr>
              <a:t>プロダクトバックログの優先順位の決定</a:t>
            </a:r>
            <a:r>
              <a:rPr lang="en-US" altLang="ja-JP" sz="1400" b="0" dirty="0" smtClean="0">
                <a:solidFill>
                  <a:schemeClr val="tx1">
                    <a:lumMod val="75000"/>
                    <a:lumOff val="25000"/>
                  </a:schemeClr>
                </a:solidFill>
                <a:latin typeface="+mj-ea"/>
                <a:ea typeface="+mj-ea"/>
              </a:rPr>
              <a:t>(</a:t>
            </a:r>
            <a:r>
              <a:rPr lang="ja-JP" altLang="en-US" sz="1400" b="0" dirty="0" smtClean="0">
                <a:solidFill>
                  <a:schemeClr val="tx1">
                    <a:lumMod val="75000"/>
                    <a:lumOff val="25000"/>
                  </a:schemeClr>
                </a:solidFill>
                <a:latin typeface="+mj-ea"/>
                <a:ea typeface="+mj-ea"/>
              </a:rPr>
              <a:t>委員会があっても構わないが、決定は</a:t>
            </a:r>
            <a:r>
              <a:rPr lang="en-US" altLang="ja-JP" sz="1400" b="0" dirty="0" smtClean="0">
                <a:solidFill>
                  <a:schemeClr val="tx1">
                    <a:lumMod val="75000"/>
                    <a:lumOff val="25000"/>
                  </a:schemeClr>
                </a:solidFill>
                <a:latin typeface="+mj-ea"/>
                <a:ea typeface="+mj-ea"/>
              </a:rPr>
              <a:t>PO</a:t>
            </a:r>
            <a:r>
              <a:rPr lang="ja-JP" altLang="en-US" sz="1400" b="0" dirty="0" smtClean="0">
                <a:solidFill>
                  <a:schemeClr val="tx1">
                    <a:lumMod val="75000"/>
                    <a:lumOff val="25000"/>
                  </a:schemeClr>
                </a:solidFill>
                <a:latin typeface="+mj-ea"/>
                <a:ea typeface="+mj-ea"/>
              </a:rPr>
              <a:t>の責任</a:t>
            </a:r>
            <a:r>
              <a:rPr lang="en-US" altLang="ja-JP" sz="1400" b="0" dirty="0" smtClean="0">
                <a:solidFill>
                  <a:schemeClr val="tx1">
                    <a:lumMod val="75000"/>
                    <a:lumOff val="25000"/>
                  </a:schemeClr>
                </a:solidFill>
                <a:latin typeface="+mj-ea"/>
                <a:ea typeface="+mj-ea"/>
              </a:rPr>
              <a:t>)</a:t>
            </a:r>
          </a:p>
          <a:p>
            <a:pPr marL="285750" indent="-285750">
              <a:buFont typeface="Arial" panose="020B0604020202020204" pitchFamily="34" charset="0"/>
              <a:buChar char="•"/>
            </a:pPr>
            <a:r>
              <a:rPr lang="ja-JP" altLang="en-US" sz="1400" b="0" dirty="0" smtClean="0">
                <a:latin typeface="+mj-ea"/>
                <a:ea typeface="+mj-ea"/>
              </a:rPr>
              <a:t>開発チームへの作業依頼</a:t>
            </a:r>
            <a:r>
              <a:rPr lang="en-US" altLang="ja-JP" sz="1400" b="0" dirty="0" smtClean="0">
                <a:latin typeface="+mj-ea"/>
                <a:ea typeface="+mj-ea"/>
              </a:rPr>
              <a:t>(PO</a:t>
            </a:r>
            <a:r>
              <a:rPr lang="ja-JP" altLang="en-US" sz="1400" b="0" dirty="0" smtClean="0">
                <a:latin typeface="+mj-ea"/>
                <a:ea typeface="+mj-ea"/>
              </a:rPr>
              <a:t>以外が開発チームに作業依頼をしてはいけない</a:t>
            </a:r>
            <a:r>
              <a:rPr lang="en-US" altLang="ja-JP" sz="1400" b="0" dirty="0" smtClean="0">
                <a:latin typeface="+mj-ea"/>
                <a:ea typeface="+mj-ea"/>
              </a:rPr>
              <a:t>)</a:t>
            </a:r>
          </a:p>
          <a:p>
            <a:pPr marL="285750" indent="-285750">
              <a:buFont typeface="Arial" panose="020B0604020202020204" pitchFamily="34" charset="0"/>
              <a:buChar char="•"/>
            </a:pPr>
            <a:r>
              <a:rPr lang="ja-JP" altLang="en-US" sz="1400" b="0" dirty="0" smtClean="0">
                <a:latin typeface="+mj-ea"/>
                <a:ea typeface="+mj-ea"/>
              </a:rPr>
              <a:t>作業結果の受入・拒否</a:t>
            </a:r>
            <a:endParaRPr lang="en-US" altLang="ja-JP" sz="1400" b="0" dirty="0" smtClean="0">
              <a:latin typeface="+mj-ea"/>
              <a:ea typeface="+mj-ea"/>
            </a:endParaRPr>
          </a:p>
        </p:txBody>
      </p:sp>
      <p:sp>
        <p:nvSpPr>
          <p:cNvPr id="7" name="テキスト プレースホルダー 2"/>
          <p:cNvSpPr txBox="1">
            <a:spLocks/>
          </p:cNvSpPr>
          <p:nvPr/>
        </p:nvSpPr>
        <p:spPr>
          <a:xfrm>
            <a:off x="938492" y="5157192"/>
            <a:ext cx="7641623" cy="165618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プロダクトバックログアイテム</a:t>
            </a:r>
            <a:r>
              <a:rPr lang="en-US" altLang="ja-JP" sz="1400" b="0" dirty="0" smtClean="0">
                <a:latin typeface="+mj-ea"/>
                <a:ea typeface="+mj-ea"/>
              </a:rPr>
              <a:t>(PBI)</a:t>
            </a:r>
            <a:r>
              <a:rPr lang="ja-JP" altLang="en-US" sz="1400" b="0" dirty="0" smtClean="0">
                <a:latin typeface="+mj-ea"/>
                <a:ea typeface="+mj-ea"/>
              </a:rPr>
              <a:t>を明確に表現する</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ゴールとミッションを達成できるように</a:t>
            </a:r>
            <a:r>
              <a:rPr lang="en-US" altLang="ja-JP" sz="1400" b="0" dirty="0" smtClean="0">
                <a:latin typeface="+mj-ea"/>
                <a:ea typeface="+mj-ea"/>
              </a:rPr>
              <a:t>PBI</a:t>
            </a:r>
            <a:r>
              <a:rPr lang="ja-JP" altLang="en-US" sz="1400" b="0" dirty="0" smtClean="0">
                <a:latin typeface="+mj-ea"/>
                <a:ea typeface="+mj-ea"/>
              </a:rPr>
              <a:t>を並べ替える</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a:latin typeface="+mj-ea"/>
                <a:ea typeface="+mj-ea"/>
              </a:rPr>
              <a:t>開発</a:t>
            </a:r>
            <a:r>
              <a:rPr lang="ja-JP" altLang="en-US" sz="1400" b="0" dirty="0" smtClean="0">
                <a:latin typeface="+mj-ea"/>
                <a:ea typeface="+mj-ea"/>
              </a:rPr>
              <a:t>チームが行う作業の価値を最適化する</a:t>
            </a:r>
            <a:endParaRPr lang="en-US" altLang="ja-JP" sz="1400" b="0" dirty="0" smtClean="0">
              <a:latin typeface="+mj-ea"/>
              <a:ea typeface="+mj-ea"/>
            </a:endParaRPr>
          </a:p>
          <a:p>
            <a:pPr marL="285750" indent="-285750">
              <a:buFont typeface="Arial" panose="020B0604020202020204" pitchFamily="34" charset="0"/>
              <a:buChar char="•"/>
            </a:pPr>
            <a:r>
              <a:rPr lang="en-US" altLang="ja-JP" sz="1400" b="0" dirty="0" smtClean="0">
                <a:latin typeface="+mj-ea"/>
                <a:ea typeface="+mj-ea"/>
              </a:rPr>
              <a:t>PBI</a:t>
            </a:r>
            <a:r>
              <a:rPr lang="ja-JP" altLang="en-US" sz="1400" b="0" dirty="0" smtClean="0">
                <a:latin typeface="+mj-ea"/>
                <a:ea typeface="+mj-ea"/>
              </a:rPr>
              <a:t>を全員に見える化・透明化・明確化し、スクラムチームが次に行う作業を示す</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必要</a:t>
            </a:r>
            <a:r>
              <a:rPr lang="ja-JP" altLang="en-US" sz="1400" b="0" dirty="0">
                <a:latin typeface="+mj-ea"/>
                <a:ea typeface="+mj-ea"/>
              </a:rPr>
              <a:t>と</a:t>
            </a:r>
            <a:r>
              <a:rPr lang="ja-JP" altLang="en-US" sz="1400" b="0" dirty="0" smtClean="0">
                <a:latin typeface="+mj-ea"/>
                <a:ea typeface="+mj-ea"/>
              </a:rPr>
              <a:t>されるレベルで</a:t>
            </a:r>
            <a:r>
              <a:rPr lang="en-US" altLang="ja-JP" sz="1400" b="0" dirty="0" smtClean="0">
                <a:latin typeface="+mj-ea"/>
                <a:ea typeface="+mj-ea"/>
              </a:rPr>
              <a:t>PBI</a:t>
            </a:r>
            <a:r>
              <a:rPr lang="ja-JP" altLang="en-US" sz="1400" b="0" dirty="0" smtClean="0">
                <a:latin typeface="+mj-ea"/>
                <a:ea typeface="+mj-ea"/>
              </a:rPr>
              <a:t>を開発チームに理解してもらう</a:t>
            </a:r>
            <a:endParaRPr lang="en-US" altLang="ja-JP" sz="1400" b="0" dirty="0" smtClean="0">
              <a:latin typeface="+mj-ea"/>
              <a:ea typeface="+mj-ea"/>
            </a:endParaRPr>
          </a:p>
          <a:p>
            <a:pPr marL="285750" indent="-285750">
              <a:buFont typeface="Arial" panose="020B0604020202020204" pitchFamily="34" charset="0"/>
              <a:buChar char="•"/>
            </a:pPr>
            <a:endParaRPr lang="en-US" altLang="ja-JP" sz="1400" b="0" dirty="0" smtClean="0">
              <a:latin typeface="+mj-ea"/>
              <a:ea typeface="+mj-ea"/>
            </a:endParaRPr>
          </a:p>
        </p:txBody>
      </p:sp>
      <p:sp>
        <p:nvSpPr>
          <p:cNvPr id="8" name="テキスト プレースホルダー 2"/>
          <p:cNvSpPr txBox="1">
            <a:spLocks/>
          </p:cNvSpPr>
          <p:nvPr/>
        </p:nvSpPr>
        <p:spPr>
          <a:xfrm>
            <a:off x="938492" y="1651137"/>
            <a:ext cx="2421551"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コスト感覚</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ネゴシエーション力</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説明力</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決断力</a:t>
            </a:r>
            <a:endParaRPr lang="en-US" altLang="ja-JP" sz="1400" b="0" dirty="0" smtClean="0">
              <a:latin typeface="+mj-ea"/>
              <a:ea typeface="+mj-ea"/>
            </a:endParaRPr>
          </a:p>
        </p:txBody>
      </p:sp>
      <p:sp>
        <p:nvSpPr>
          <p:cNvPr id="9" name="テキスト プレースホルダー 2"/>
          <p:cNvSpPr txBox="1">
            <a:spLocks/>
          </p:cNvSpPr>
          <p:nvPr/>
        </p:nvSpPr>
        <p:spPr>
          <a:xfrm>
            <a:off x="783096" y="1268760"/>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求められる能力</a:t>
            </a:r>
          </a:p>
        </p:txBody>
      </p:sp>
      <p:sp>
        <p:nvSpPr>
          <p:cNvPr id="10" name="テキスト プレースホルダー 2"/>
          <p:cNvSpPr txBox="1">
            <a:spLocks/>
          </p:cNvSpPr>
          <p:nvPr/>
        </p:nvSpPr>
        <p:spPr>
          <a:xfrm>
            <a:off x="2726513" y="1651137"/>
            <a:ext cx="2421551"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一貫性</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戦略性</a:t>
            </a:r>
            <a:endParaRPr lang="en-US" altLang="ja-JP" sz="1400" b="0" dirty="0" smtClean="0">
              <a:latin typeface="+mj-ea"/>
              <a:ea typeface="+mj-ea"/>
            </a:endParaRPr>
          </a:p>
        </p:txBody>
      </p:sp>
      <p:sp>
        <p:nvSpPr>
          <p:cNvPr id="11" name="テキスト プレースホルダー 2"/>
          <p:cNvSpPr txBox="1">
            <a:spLocks/>
          </p:cNvSpPr>
          <p:nvPr/>
        </p:nvSpPr>
        <p:spPr>
          <a:xfrm>
            <a:off x="797668" y="2739641"/>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役割</a:t>
            </a:r>
          </a:p>
        </p:txBody>
      </p:sp>
      <p:sp>
        <p:nvSpPr>
          <p:cNvPr id="14" name="テキスト プレースホルダー 2"/>
          <p:cNvSpPr txBox="1">
            <a:spLocks/>
          </p:cNvSpPr>
          <p:nvPr/>
        </p:nvSpPr>
        <p:spPr>
          <a:xfrm>
            <a:off x="797668" y="4721508"/>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仕事</a:t>
            </a:r>
          </a:p>
        </p:txBody>
      </p:sp>
    </p:spTree>
    <p:extLst>
      <p:ext uri="{BB962C8B-B14F-4D97-AF65-F5344CB8AC3E}">
        <p14:creationId xmlns:p14="http://schemas.microsoft.com/office/powerpoint/2010/main" val="1761657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開発チーム</a:t>
            </a:r>
            <a:endParaRPr kumimoji="1" lang="ja-JP" altLang="en-US" dirty="0"/>
          </a:p>
        </p:txBody>
      </p:sp>
      <p:sp>
        <p:nvSpPr>
          <p:cNvPr id="24" name="テキスト プレースホルダー 2"/>
          <p:cNvSpPr txBox="1">
            <a:spLocks/>
          </p:cNvSpPr>
          <p:nvPr/>
        </p:nvSpPr>
        <p:spPr>
          <a:xfrm>
            <a:off x="926313" y="3168291"/>
            <a:ext cx="5229863" cy="79208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リリース可能なモノを作成する</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a:latin typeface="+mj-ea"/>
                <a:ea typeface="+mj-ea"/>
              </a:rPr>
              <a:t>自分</a:t>
            </a:r>
            <a:r>
              <a:rPr lang="ja-JP" altLang="en-US" sz="1400" b="0" dirty="0" smtClean="0">
                <a:latin typeface="+mj-ea"/>
                <a:ea typeface="+mj-ea"/>
              </a:rPr>
              <a:t>たちの作業の管理</a:t>
            </a:r>
            <a:r>
              <a:rPr lang="en-US" altLang="ja-JP" sz="1400" b="0" dirty="0" smtClean="0">
                <a:latin typeface="+mj-ea"/>
                <a:ea typeface="+mj-ea"/>
              </a:rPr>
              <a:t>(</a:t>
            </a:r>
            <a:r>
              <a:rPr lang="en-US" altLang="ja-JP" sz="1400" dirty="0" smtClean="0">
                <a:latin typeface="+mj-ea"/>
                <a:ea typeface="+mj-ea"/>
              </a:rPr>
              <a:t>1</a:t>
            </a:r>
            <a:r>
              <a:rPr lang="ja-JP" altLang="en-US" sz="1400" dirty="0" smtClean="0">
                <a:latin typeface="+mj-ea"/>
                <a:ea typeface="+mj-ea"/>
              </a:rPr>
              <a:t>番良いやり方を自分たちで考え、決める</a:t>
            </a:r>
            <a:r>
              <a:rPr lang="en-US" altLang="ja-JP" sz="1400" b="0" dirty="0" smtClean="0">
                <a:latin typeface="+mj-ea"/>
                <a:ea typeface="+mj-ea"/>
              </a:rPr>
              <a:t>)</a:t>
            </a:r>
          </a:p>
          <a:p>
            <a:pPr marL="285750" indent="-285750">
              <a:buFont typeface="Arial" panose="020B0604020202020204" pitchFamily="34" charset="0"/>
              <a:buChar char="•"/>
            </a:pPr>
            <a:r>
              <a:rPr lang="ja-JP" altLang="en-US" sz="1400" dirty="0" smtClean="0">
                <a:latin typeface="+mj-ea"/>
                <a:ea typeface="+mj-ea"/>
              </a:rPr>
              <a:t>生産性を向上するために努力する</a:t>
            </a:r>
            <a:r>
              <a:rPr lang="ja-JP" altLang="en-US" sz="1400" b="0" dirty="0" smtClean="0">
                <a:latin typeface="+mj-ea"/>
                <a:ea typeface="+mj-ea"/>
              </a:rPr>
              <a:t>責任</a:t>
            </a:r>
            <a:endParaRPr lang="en-US" altLang="ja-JP" sz="1400" b="0" dirty="0" smtClean="0">
              <a:latin typeface="+mj-ea"/>
              <a:ea typeface="+mj-ea"/>
            </a:endParaRPr>
          </a:p>
          <a:p>
            <a:pPr marL="285750" indent="-285750">
              <a:buFont typeface="Arial" panose="020B0604020202020204" pitchFamily="34" charset="0"/>
              <a:buChar char="•"/>
            </a:pPr>
            <a:endParaRPr lang="en-US" altLang="ja-JP" sz="1400" b="0" dirty="0" smtClean="0">
              <a:latin typeface="+mj-ea"/>
              <a:ea typeface="+mj-ea"/>
            </a:endParaRPr>
          </a:p>
        </p:txBody>
      </p:sp>
      <p:sp>
        <p:nvSpPr>
          <p:cNvPr id="26" name="テキスト プレースホルダー 2"/>
          <p:cNvSpPr txBox="1">
            <a:spLocks/>
          </p:cNvSpPr>
          <p:nvPr/>
        </p:nvSpPr>
        <p:spPr>
          <a:xfrm>
            <a:off x="926313" y="1656123"/>
            <a:ext cx="4365767"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開発力</a:t>
            </a:r>
            <a:endParaRPr lang="en-US" altLang="ja-JP" sz="1400" b="0" dirty="0" smtClean="0">
              <a:latin typeface="+mj-ea"/>
              <a:ea typeface="+mj-ea"/>
            </a:endParaRPr>
          </a:p>
          <a:p>
            <a:pPr marL="285750" indent="-285750">
              <a:buFont typeface="Arial" panose="020B0604020202020204" pitchFamily="34" charset="0"/>
              <a:buChar char="•"/>
            </a:pPr>
            <a:r>
              <a:rPr lang="ja-JP" altLang="en-US" sz="1400" dirty="0" smtClean="0">
                <a:latin typeface="+mj-ea"/>
                <a:ea typeface="+mj-ea"/>
              </a:rPr>
              <a:t>自己組織化</a:t>
            </a:r>
            <a:endParaRPr lang="en-US" altLang="ja-JP" sz="140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見積力</a:t>
            </a:r>
            <a:endParaRPr lang="en-US" altLang="ja-JP" sz="1400" b="0" dirty="0" smtClean="0">
              <a:latin typeface="+mj-ea"/>
              <a:ea typeface="+mj-ea"/>
            </a:endParaRPr>
          </a:p>
          <a:p>
            <a:pPr marL="285750" indent="-285750">
              <a:buFont typeface="Arial" panose="020B0604020202020204" pitchFamily="34" charset="0"/>
              <a:buChar char="•"/>
            </a:pPr>
            <a:r>
              <a:rPr lang="ja-JP" altLang="en-US" sz="1400" dirty="0">
                <a:solidFill>
                  <a:schemeClr val="accent2"/>
                </a:solidFill>
                <a:latin typeface="+mj-ea"/>
                <a:ea typeface="+mj-ea"/>
              </a:rPr>
              <a:t>職能</a:t>
            </a:r>
            <a:r>
              <a:rPr lang="ja-JP" altLang="en-US" sz="1400" dirty="0" smtClean="0">
                <a:solidFill>
                  <a:schemeClr val="accent2"/>
                </a:solidFill>
                <a:latin typeface="+mj-ea"/>
                <a:ea typeface="+mj-ea"/>
              </a:rPr>
              <a:t>横断的</a:t>
            </a:r>
            <a:r>
              <a:rPr lang="ja-JP" altLang="en-US" sz="1400" b="0" dirty="0" smtClean="0">
                <a:latin typeface="+mj-ea"/>
                <a:ea typeface="+mj-ea"/>
              </a:rPr>
              <a:t>スキル</a:t>
            </a:r>
            <a:r>
              <a:rPr lang="en-US" altLang="ja-JP" sz="1400" b="0" dirty="0" smtClean="0">
                <a:latin typeface="+mj-ea"/>
                <a:ea typeface="+mj-ea"/>
              </a:rPr>
              <a:t>(</a:t>
            </a:r>
            <a:r>
              <a:rPr lang="ja-JP" altLang="en-US" sz="1400" b="0" dirty="0" smtClean="0">
                <a:latin typeface="+mj-ea"/>
                <a:ea typeface="+mj-ea"/>
              </a:rPr>
              <a:t>全員揃えばプロダクトを作れる</a:t>
            </a:r>
            <a:r>
              <a:rPr lang="en-US" altLang="ja-JP" sz="1400" b="0" dirty="0" smtClean="0">
                <a:latin typeface="+mj-ea"/>
                <a:ea typeface="+mj-ea"/>
              </a:rPr>
              <a:t>)</a:t>
            </a:r>
            <a:endParaRPr lang="en-US" altLang="ja-JP" sz="1400" b="0" dirty="0">
              <a:latin typeface="+mj-ea"/>
              <a:ea typeface="+mj-ea"/>
            </a:endParaRPr>
          </a:p>
        </p:txBody>
      </p:sp>
      <p:sp>
        <p:nvSpPr>
          <p:cNvPr id="27" name="テキスト プレースホルダー 2"/>
          <p:cNvSpPr txBox="1">
            <a:spLocks/>
          </p:cNvSpPr>
          <p:nvPr/>
        </p:nvSpPr>
        <p:spPr>
          <a:xfrm>
            <a:off x="770917" y="1273746"/>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求められる能力</a:t>
            </a:r>
          </a:p>
        </p:txBody>
      </p:sp>
      <p:sp>
        <p:nvSpPr>
          <p:cNvPr id="28" name="テキスト プレースホルダー 2"/>
          <p:cNvSpPr txBox="1">
            <a:spLocks/>
          </p:cNvSpPr>
          <p:nvPr/>
        </p:nvSpPr>
        <p:spPr>
          <a:xfrm>
            <a:off x="785489" y="2816635"/>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役割</a:t>
            </a:r>
          </a:p>
        </p:txBody>
      </p:sp>
      <p:sp>
        <p:nvSpPr>
          <p:cNvPr id="30" name="テキスト プレースホルダー 2"/>
          <p:cNvSpPr txBox="1">
            <a:spLocks/>
          </p:cNvSpPr>
          <p:nvPr/>
        </p:nvSpPr>
        <p:spPr>
          <a:xfrm>
            <a:off x="938492" y="4509120"/>
            <a:ext cx="7641623" cy="72008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スプリントプランニングで約束したことを実現する</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生産性向上のための行動を常に考え、行う</a:t>
            </a:r>
            <a:endParaRPr lang="en-US" altLang="ja-JP" sz="1400" b="0" dirty="0" smtClean="0">
              <a:latin typeface="+mj-ea"/>
              <a:ea typeface="+mj-ea"/>
            </a:endParaRPr>
          </a:p>
        </p:txBody>
      </p:sp>
      <p:sp>
        <p:nvSpPr>
          <p:cNvPr id="31" name="テキスト プレースホルダー 2"/>
          <p:cNvSpPr txBox="1">
            <a:spLocks/>
          </p:cNvSpPr>
          <p:nvPr/>
        </p:nvSpPr>
        <p:spPr>
          <a:xfrm>
            <a:off x="797668" y="4073436"/>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仕事</a:t>
            </a:r>
          </a:p>
        </p:txBody>
      </p:sp>
      <p:pic>
        <p:nvPicPr>
          <p:cNvPr id="16"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288687"/>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084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スクラムマスター</a:t>
            </a:r>
            <a:endParaRPr kumimoji="1" lang="ja-JP" altLang="en-US" dirty="0"/>
          </a:p>
        </p:txBody>
      </p:sp>
      <p:pic>
        <p:nvPicPr>
          <p:cNvPr id="5" name="Picture 2" descr="http://2.bp.blogspot.com/--7P6wnqqhKs/Vf-al_FzDEI/AAAAAAAAyHs/95mdc0mfka8/s800/icon_business_ma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511" y="2703567"/>
            <a:ext cx="2448272" cy="24525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プレースホルダー 2"/>
          <p:cNvSpPr txBox="1">
            <a:spLocks/>
          </p:cNvSpPr>
          <p:nvPr/>
        </p:nvSpPr>
        <p:spPr>
          <a:xfrm>
            <a:off x="926313" y="3132584"/>
            <a:ext cx="3285647"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dirty="0" smtClean="0">
                <a:latin typeface="+mj-ea"/>
                <a:ea typeface="+mj-ea"/>
              </a:rPr>
              <a:t>スクラムの理解と成立</a:t>
            </a:r>
            <a:r>
              <a:rPr lang="ja-JP" altLang="en-US" sz="1400" b="0" dirty="0" smtClean="0">
                <a:latin typeface="+mj-ea"/>
                <a:ea typeface="+mj-ea"/>
              </a:rPr>
              <a:t>に責任を持つ</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プロダクトオーナーの支援</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a:latin typeface="+mj-ea"/>
                <a:ea typeface="+mj-ea"/>
              </a:rPr>
              <a:t>開発</a:t>
            </a:r>
            <a:r>
              <a:rPr lang="ja-JP" altLang="en-US" sz="1400" b="0" dirty="0" smtClean="0">
                <a:latin typeface="+mj-ea"/>
                <a:ea typeface="+mj-ea"/>
              </a:rPr>
              <a:t>チームの支援</a:t>
            </a:r>
            <a:endParaRPr lang="en-US" altLang="ja-JP" sz="1400" b="0" dirty="0" smtClean="0">
              <a:latin typeface="+mj-ea"/>
              <a:ea typeface="+mj-ea"/>
            </a:endParaRPr>
          </a:p>
        </p:txBody>
      </p:sp>
      <p:sp>
        <p:nvSpPr>
          <p:cNvPr id="6" name="テキスト プレースホルダー 2"/>
          <p:cNvSpPr txBox="1">
            <a:spLocks/>
          </p:cNvSpPr>
          <p:nvPr/>
        </p:nvSpPr>
        <p:spPr>
          <a:xfrm>
            <a:off x="926313" y="4512756"/>
            <a:ext cx="4869823" cy="115212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a:latin typeface="+mj-ea"/>
              </a:rPr>
              <a:t>スクラムの説明を行い、理解してもらう</a:t>
            </a:r>
            <a:endParaRPr lang="en-US" altLang="ja-JP" sz="1400" b="0" dirty="0">
              <a:latin typeface="+mj-ea"/>
            </a:endParaRPr>
          </a:p>
          <a:p>
            <a:pPr marL="285750" indent="-285750">
              <a:buFont typeface="Arial" panose="020B0604020202020204" pitchFamily="34" charset="0"/>
              <a:buChar char="•"/>
            </a:pPr>
            <a:r>
              <a:rPr lang="ja-JP" altLang="en-US" sz="1400" b="0" dirty="0" smtClean="0">
                <a:latin typeface="+mj-ea"/>
                <a:ea typeface="+mj-ea"/>
              </a:rPr>
              <a:t>効果的なプロダクトバックログの管理方法の検討</a:t>
            </a:r>
            <a:endParaRPr lang="en-US" altLang="ja-JP" sz="1400" b="0" dirty="0" smtClean="0">
              <a:latin typeface="+mj-ea"/>
              <a:ea typeface="+mj-ea"/>
            </a:endParaRPr>
          </a:p>
          <a:p>
            <a:pPr marL="285750" indent="-285750">
              <a:buFont typeface="Arial" panose="020B0604020202020204" pitchFamily="34" charset="0"/>
              <a:buChar char="•"/>
            </a:pPr>
            <a:r>
              <a:rPr lang="en-US" altLang="ja-JP" sz="1400" b="0" dirty="0" smtClean="0">
                <a:latin typeface="+mj-ea"/>
                <a:ea typeface="+mj-ea"/>
              </a:rPr>
              <a:t>(</a:t>
            </a:r>
            <a:r>
              <a:rPr lang="ja-JP" altLang="en-US" sz="1400" b="0" dirty="0" smtClean="0">
                <a:latin typeface="+mj-ea"/>
                <a:ea typeface="+mj-ea"/>
              </a:rPr>
              <a:t>必要に応じて</a:t>
            </a:r>
            <a:r>
              <a:rPr lang="en-US" altLang="ja-JP" sz="1400" b="0" dirty="0" smtClean="0">
                <a:latin typeface="+mj-ea"/>
                <a:ea typeface="+mj-ea"/>
              </a:rPr>
              <a:t>) </a:t>
            </a:r>
            <a:r>
              <a:rPr lang="ja-JP" altLang="en-US" sz="1400" b="0" dirty="0" smtClean="0">
                <a:latin typeface="+mj-ea"/>
                <a:ea typeface="+mj-ea"/>
              </a:rPr>
              <a:t>イベントのファシリテート</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開発チームの進捗を阻害する要因の排除</a:t>
            </a:r>
            <a:endParaRPr lang="en-US" altLang="ja-JP" sz="1400" b="0" dirty="0" smtClean="0">
              <a:latin typeface="+mj-ea"/>
              <a:ea typeface="+mj-ea"/>
            </a:endParaRPr>
          </a:p>
        </p:txBody>
      </p:sp>
      <p:sp>
        <p:nvSpPr>
          <p:cNvPr id="7" name="テキスト プレースホルダー 2"/>
          <p:cNvSpPr txBox="1">
            <a:spLocks/>
          </p:cNvSpPr>
          <p:nvPr/>
        </p:nvSpPr>
        <p:spPr>
          <a:xfrm>
            <a:off x="926313" y="1628800"/>
            <a:ext cx="2781591" cy="147186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サーバントリーダーシップ</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ティーチング力</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ファシリテーション力</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コーチング</a:t>
            </a:r>
            <a:r>
              <a:rPr lang="ja-JP" altLang="en-US" sz="1400" b="0" dirty="0">
                <a:latin typeface="+mj-ea"/>
                <a:ea typeface="+mj-ea"/>
              </a:rPr>
              <a:t>力</a:t>
            </a:r>
            <a:endParaRPr lang="en-US" altLang="ja-JP" sz="1400" b="0" dirty="0" smtClean="0">
              <a:latin typeface="+mj-ea"/>
              <a:ea typeface="+mj-ea"/>
            </a:endParaRPr>
          </a:p>
        </p:txBody>
      </p:sp>
      <p:sp>
        <p:nvSpPr>
          <p:cNvPr id="8" name="テキスト プレースホルダー 2"/>
          <p:cNvSpPr txBox="1">
            <a:spLocks/>
          </p:cNvSpPr>
          <p:nvPr/>
        </p:nvSpPr>
        <p:spPr>
          <a:xfrm>
            <a:off x="770917" y="1246423"/>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求められる能力</a:t>
            </a:r>
          </a:p>
        </p:txBody>
      </p:sp>
      <p:sp>
        <p:nvSpPr>
          <p:cNvPr id="9" name="テキスト プレースホルダー 2"/>
          <p:cNvSpPr txBox="1">
            <a:spLocks/>
          </p:cNvSpPr>
          <p:nvPr/>
        </p:nvSpPr>
        <p:spPr>
          <a:xfrm>
            <a:off x="785489" y="2780928"/>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役割</a:t>
            </a:r>
          </a:p>
        </p:txBody>
      </p:sp>
      <p:sp>
        <p:nvSpPr>
          <p:cNvPr id="10" name="テキスト プレースホルダー 2"/>
          <p:cNvSpPr txBox="1">
            <a:spLocks/>
          </p:cNvSpPr>
          <p:nvPr/>
        </p:nvSpPr>
        <p:spPr>
          <a:xfrm>
            <a:off x="785489" y="4077072"/>
            <a:ext cx="878172"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dirty="0" smtClean="0">
                <a:latin typeface="+mj-ea"/>
                <a:ea typeface="+mj-ea"/>
              </a:rPr>
              <a:t>仕事</a:t>
            </a:r>
          </a:p>
        </p:txBody>
      </p:sp>
      <p:sp>
        <p:nvSpPr>
          <p:cNvPr id="11" name="テキスト プレースホルダー 2"/>
          <p:cNvSpPr txBox="1">
            <a:spLocks/>
          </p:cNvSpPr>
          <p:nvPr/>
        </p:nvSpPr>
        <p:spPr>
          <a:xfrm>
            <a:off x="3851920" y="1670087"/>
            <a:ext cx="2664296"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0" dirty="0" smtClean="0">
                <a:latin typeface="+mj-ea"/>
                <a:ea typeface="+mj-ea"/>
              </a:rPr>
              <a:t>スクラム以外のプロセスの理解</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集団心理の理解</a:t>
            </a:r>
            <a:endParaRPr lang="en-US" altLang="ja-JP" sz="1400" b="0" dirty="0" smtClean="0">
              <a:latin typeface="+mj-ea"/>
              <a:ea typeface="+mj-ea"/>
            </a:endParaRPr>
          </a:p>
          <a:p>
            <a:pPr marL="285750" indent="-285750">
              <a:buFont typeface="Arial" panose="020B0604020202020204" pitchFamily="34" charset="0"/>
              <a:buChar char="•"/>
            </a:pPr>
            <a:r>
              <a:rPr lang="ja-JP" altLang="en-US" sz="1400" b="0" dirty="0" smtClean="0">
                <a:latin typeface="+mj-ea"/>
                <a:ea typeface="+mj-ea"/>
              </a:rPr>
              <a:t>事実</a:t>
            </a:r>
            <a:r>
              <a:rPr lang="en-US" altLang="ja-JP" sz="1400" b="0" dirty="0" smtClean="0">
                <a:latin typeface="+mj-ea"/>
                <a:ea typeface="+mj-ea"/>
              </a:rPr>
              <a:t>(</a:t>
            </a:r>
            <a:r>
              <a:rPr lang="ja-JP" altLang="en-US" sz="1400" b="0" dirty="0" smtClean="0">
                <a:latin typeface="+mj-ea"/>
                <a:ea typeface="+mj-ea"/>
              </a:rPr>
              <a:t>数字</a:t>
            </a:r>
            <a:r>
              <a:rPr lang="en-US" altLang="ja-JP" sz="1400" b="0" dirty="0" smtClean="0">
                <a:latin typeface="+mj-ea"/>
                <a:ea typeface="+mj-ea"/>
              </a:rPr>
              <a:t>)</a:t>
            </a:r>
            <a:r>
              <a:rPr lang="ja-JP" altLang="en-US" sz="1400" b="0" dirty="0" smtClean="0">
                <a:latin typeface="+mj-ea"/>
                <a:ea typeface="+mj-ea"/>
              </a:rPr>
              <a:t>を示す</a:t>
            </a:r>
            <a:endParaRPr lang="en-US" altLang="ja-JP" sz="1400" b="0" dirty="0" smtClean="0">
              <a:latin typeface="+mj-ea"/>
              <a:ea typeface="+mj-ea"/>
            </a:endParaRPr>
          </a:p>
        </p:txBody>
      </p:sp>
    </p:spTree>
    <p:extLst>
      <p:ext uri="{BB962C8B-B14F-4D97-AF65-F5344CB8AC3E}">
        <p14:creationId xmlns:p14="http://schemas.microsoft.com/office/powerpoint/2010/main" val="1987495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企業を取り巻く環境の変化</a:t>
            </a:r>
            <a:endParaRPr kumimoji="1" lang="ja-JP" altLang="en-US" dirty="0"/>
          </a:p>
        </p:txBody>
      </p:sp>
      <p:sp>
        <p:nvSpPr>
          <p:cNvPr id="2" name="テキスト ボックス 1"/>
          <p:cNvSpPr txBox="1"/>
          <p:nvPr/>
        </p:nvSpPr>
        <p:spPr>
          <a:xfrm>
            <a:off x="395536" y="1340768"/>
            <a:ext cx="9145016" cy="646331"/>
          </a:xfrm>
          <a:prstGeom prst="rect">
            <a:avLst/>
          </a:prstGeom>
          <a:noFill/>
        </p:spPr>
        <p:txBody>
          <a:bodyPr wrap="square" rtlCol="0">
            <a:spAutoFit/>
          </a:bodyPr>
          <a:lstStyle/>
          <a:p>
            <a:r>
              <a:rPr kumimoji="1" lang="ja-JP" altLang="en-US" dirty="0" smtClean="0">
                <a:solidFill>
                  <a:schemeClr val="tx1">
                    <a:lumMod val="75000"/>
                    <a:lumOff val="25000"/>
                  </a:schemeClr>
                </a:solidFill>
              </a:rPr>
              <a:t>出せば売れる時代は</a:t>
            </a:r>
            <a:r>
              <a:rPr kumimoji="1" lang="en-US" altLang="ja-JP" dirty="0" smtClean="0">
                <a:solidFill>
                  <a:schemeClr val="tx1">
                    <a:lumMod val="75000"/>
                    <a:lumOff val="25000"/>
                  </a:schemeClr>
                </a:solidFill>
              </a:rPr>
              <a:t>”</a:t>
            </a:r>
            <a:r>
              <a:rPr kumimoji="1" lang="ja-JP" altLang="en-US" b="1" dirty="0" smtClean="0">
                <a:solidFill>
                  <a:schemeClr val="tx1">
                    <a:lumMod val="75000"/>
                    <a:lumOff val="25000"/>
                  </a:schemeClr>
                </a:solidFill>
              </a:rPr>
              <a:t>どれだけ投資してどれだけ作れるか</a:t>
            </a:r>
            <a:r>
              <a:rPr kumimoji="1" lang="en-US" altLang="ja-JP" dirty="0" smtClean="0">
                <a:solidFill>
                  <a:schemeClr val="tx1">
                    <a:lumMod val="75000"/>
                    <a:lumOff val="25000"/>
                  </a:schemeClr>
                </a:solidFill>
              </a:rPr>
              <a:t>”</a:t>
            </a:r>
            <a:r>
              <a:rPr kumimoji="1" lang="ja-JP" altLang="en-US" dirty="0" smtClean="0">
                <a:solidFill>
                  <a:schemeClr val="tx1">
                    <a:lumMod val="75000"/>
                    <a:lumOff val="25000"/>
                  </a:schemeClr>
                </a:solidFill>
              </a:rPr>
              <a:t>というシンプルな構造だった。</a:t>
            </a:r>
            <a:endParaRPr kumimoji="1" lang="en-US" altLang="ja-JP" dirty="0" smtClean="0">
              <a:solidFill>
                <a:schemeClr val="tx1">
                  <a:lumMod val="75000"/>
                  <a:lumOff val="25000"/>
                </a:schemeClr>
              </a:solidFill>
            </a:endParaRPr>
          </a:p>
          <a:p>
            <a:r>
              <a:rPr kumimoji="1" lang="ja-JP" altLang="en-US" dirty="0" smtClean="0">
                <a:solidFill>
                  <a:schemeClr val="tx1">
                    <a:lumMod val="75000"/>
                    <a:lumOff val="25000"/>
                  </a:schemeClr>
                </a:solidFill>
              </a:rPr>
              <a:t>少々の欠陥があっても売れるので問題なかった。</a:t>
            </a:r>
            <a:endParaRPr kumimoji="1" lang="ja-JP" altLang="en-US" dirty="0">
              <a:solidFill>
                <a:schemeClr val="tx1">
                  <a:lumMod val="75000"/>
                  <a:lumOff val="25000"/>
                </a:schemeClr>
              </a:solidFill>
            </a:endParaRPr>
          </a:p>
        </p:txBody>
      </p:sp>
      <p:sp>
        <p:nvSpPr>
          <p:cNvPr id="6" name="テキスト ボックス 5"/>
          <p:cNvSpPr txBox="1"/>
          <p:nvPr/>
        </p:nvSpPr>
        <p:spPr>
          <a:xfrm>
            <a:off x="2911120" y="4221088"/>
            <a:ext cx="5891873" cy="923330"/>
          </a:xfrm>
          <a:prstGeom prst="rect">
            <a:avLst/>
          </a:prstGeom>
          <a:noFill/>
        </p:spPr>
        <p:txBody>
          <a:bodyPr wrap="square" rtlCol="0">
            <a:spAutoFit/>
          </a:bodyPr>
          <a:lstStyle/>
          <a:p>
            <a:r>
              <a:rPr lang="ja-JP" altLang="en-US" dirty="0">
                <a:solidFill>
                  <a:schemeClr val="tx1">
                    <a:lumMod val="75000"/>
                    <a:lumOff val="25000"/>
                  </a:schemeClr>
                </a:solidFill>
              </a:rPr>
              <a:t>何</a:t>
            </a:r>
            <a:r>
              <a:rPr lang="ja-JP" altLang="en-US" dirty="0" smtClean="0">
                <a:solidFill>
                  <a:schemeClr val="tx1">
                    <a:lumMod val="75000"/>
                    <a:lumOff val="25000"/>
                  </a:schemeClr>
                </a:solidFill>
              </a:rPr>
              <a:t>が</a:t>
            </a:r>
            <a:r>
              <a:rPr lang="ja-JP" altLang="en-US" dirty="0">
                <a:solidFill>
                  <a:schemeClr val="tx1">
                    <a:lumMod val="75000"/>
                    <a:lumOff val="25000"/>
                  </a:schemeClr>
                </a:solidFill>
              </a:rPr>
              <a:t>売れる</a:t>
            </a:r>
            <a:r>
              <a:rPr lang="ja-JP" altLang="en-US" dirty="0" smtClean="0">
                <a:solidFill>
                  <a:schemeClr val="tx1">
                    <a:lumMod val="75000"/>
                    <a:lumOff val="25000"/>
                  </a:schemeClr>
                </a:solidFill>
              </a:rPr>
              <a:t>か分からない、</a:t>
            </a:r>
            <a:r>
              <a:rPr lang="ja-JP" altLang="en-US" b="1" dirty="0" smtClean="0">
                <a:solidFill>
                  <a:schemeClr val="tx1">
                    <a:lumMod val="75000"/>
                    <a:lumOff val="25000"/>
                  </a:schemeClr>
                </a:solidFill>
              </a:rPr>
              <a:t>不確実なマーケット</a:t>
            </a:r>
            <a:r>
              <a:rPr lang="ja-JP" altLang="en-US" dirty="0" smtClean="0">
                <a:solidFill>
                  <a:schemeClr val="tx1">
                    <a:lumMod val="75000"/>
                    <a:lumOff val="25000"/>
                  </a:schemeClr>
                </a:solidFill>
              </a:rPr>
              <a:t>。</a:t>
            </a:r>
            <a:endParaRPr lang="en-US" altLang="ja-JP" dirty="0" smtClean="0">
              <a:solidFill>
                <a:schemeClr val="tx1">
                  <a:lumMod val="75000"/>
                  <a:lumOff val="25000"/>
                </a:schemeClr>
              </a:solidFill>
            </a:endParaRPr>
          </a:p>
          <a:p>
            <a:r>
              <a:rPr kumimoji="1" lang="en-US" altLang="ja-JP" dirty="0" smtClean="0">
                <a:solidFill>
                  <a:schemeClr val="tx1">
                    <a:lumMod val="75000"/>
                    <a:lumOff val="25000"/>
                  </a:schemeClr>
                </a:solidFill>
              </a:rPr>
              <a:t>“</a:t>
            </a:r>
            <a:r>
              <a:rPr kumimoji="1" lang="ja-JP" altLang="en-US" dirty="0" smtClean="0">
                <a:solidFill>
                  <a:schemeClr val="tx1">
                    <a:lumMod val="75000"/>
                    <a:lumOff val="25000"/>
                  </a:schemeClr>
                </a:solidFill>
              </a:rPr>
              <a:t>どれだけ投資してもどれだけのリターンが得られるか</a:t>
            </a:r>
            <a:r>
              <a:rPr kumimoji="1" lang="en-US" altLang="ja-JP" dirty="0" smtClean="0">
                <a:solidFill>
                  <a:schemeClr val="tx1">
                    <a:lumMod val="75000"/>
                    <a:lumOff val="25000"/>
                  </a:schemeClr>
                </a:solidFill>
              </a:rPr>
              <a:t>”</a:t>
            </a:r>
            <a:r>
              <a:rPr kumimoji="1" lang="ja-JP" altLang="en-US" dirty="0" smtClean="0">
                <a:solidFill>
                  <a:schemeClr val="tx1">
                    <a:lumMod val="75000"/>
                    <a:lumOff val="25000"/>
                  </a:schemeClr>
                </a:solidFill>
              </a:rPr>
              <a:t>分からない。</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ビジネスモデルの賞味期限が短くなってきている。</a:t>
            </a:r>
            <a:endParaRPr kumimoji="1" lang="ja-JP" altLang="en-US" dirty="0">
              <a:solidFill>
                <a:schemeClr val="tx1">
                  <a:lumMod val="75000"/>
                  <a:lumOff val="25000"/>
                </a:schemeClr>
              </a:solidFill>
            </a:endParaRPr>
          </a:p>
        </p:txBody>
      </p:sp>
      <p:sp>
        <p:nvSpPr>
          <p:cNvPr id="13" name="角丸四角形 12"/>
          <p:cNvSpPr/>
          <p:nvPr/>
        </p:nvSpPr>
        <p:spPr>
          <a:xfrm>
            <a:off x="672481" y="3235855"/>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smtClean="0">
                <a:solidFill>
                  <a:schemeClr val="bg1"/>
                </a:solidFill>
              </a:rPr>
              <a:t>価格競争</a:t>
            </a:r>
            <a:endParaRPr lang="ja-JP" altLang="en-US" b="1" dirty="0">
              <a:solidFill>
                <a:schemeClr val="bg1"/>
              </a:solidFill>
            </a:endParaRPr>
          </a:p>
        </p:txBody>
      </p:sp>
      <p:sp>
        <p:nvSpPr>
          <p:cNvPr id="14" name="角丸四角形 13"/>
          <p:cNvSpPr/>
          <p:nvPr/>
        </p:nvSpPr>
        <p:spPr>
          <a:xfrm>
            <a:off x="5857057" y="3235855"/>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smtClean="0">
                <a:solidFill>
                  <a:schemeClr val="bg1"/>
                </a:solidFill>
              </a:rPr>
              <a:t>付加価値競争</a:t>
            </a:r>
            <a:endParaRPr lang="ja-JP" altLang="en-US" b="1" dirty="0">
              <a:solidFill>
                <a:schemeClr val="bg1"/>
              </a:solidFill>
            </a:endParaRPr>
          </a:p>
        </p:txBody>
      </p:sp>
      <p:sp>
        <p:nvSpPr>
          <p:cNvPr id="15" name="角丸四角形 14"/>
          <p:cNvSpPr/>
          <p:nvPr/>
        </p:nvSpPr>
        <p:spPr>
          <a:xfrm>
            <a:off x="672481" y="2132857"/>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a:solidFill>
                  <a:schemeClr val="bg1"/>
                </a:solidFill>
              </a:rPr>
              <a:t>予測可能</a:t>
            </a:r>
          </a:p>
        </p:txBody>
      </p:sp>
      <p:sp>
        <p:nvSpPr>
          <p:cNvPr id="16" name="角丸四角形 15"/>
          <p:cNvSpPr/>
          <p:nvPr/>
        </p:nvSpPr>
        <p:spPr>
          <a:xfrm>
            <a:off x="5857057" y="2132856"/>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smtClean="0">
                <a:solidFill>
                  <a:schemeClr val="bg1"/>
                </a:solidFill>
              </a:rPr>
              <a:t>予測困難</a:t>
            </a:r>
            <a:endParaRPr lang="ja-JP" altLang="en-US" b="1" dirty="0">
              <a:solidFill>
                <a:schemeClr val="bg1"/>
              </a:solidFill>
            </a:endParaRPr>
          </a:p>
        </p:txBody>
      </p:sp>
      <p:sp>
        <p:nvSpPr>
          <p:cNvPr id="4" name="右矢印 3"/>
          <p:cNvSpPr/>
          <p:nvPr/>
        </p:nvSpPr>
        <p:spPr>
          <a:xfrm>
            <a:off x="3275856" y="2670852"/>
            <a:ext cx="2376264" cy="95898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108520" y="5301208"/>
            <a:ext cx="9145016" cy="461665"/>
          </a:xfrm>
          <a:prstGeom prst="rect">
            <a:avLst/>
          </a:prstGeom>
          <a:noFill/>
        </p:spPr>
        <p:txBody>
          <a:bodyPr wrap="square" rtlCol="0">
            <a:spAutoFit/>
          </a:bodyPr>
          <a:lstStyle/>
          <a:p>
            <a:pPr algn="ctr"/>
            <a:r>
              <a:rPr kumimoji="1" lang="ja-JP" altLang="en-US" sz="2400" b="1" dirty="0" smtClean="0">
                <a:solidFill>
                  <a:schemeClr val="tx1">
                    <a:lumMod val="75000"/>
                    <a:lumOff val="25000"/>
                  </a:schemeClr>
                </a:solidFill>
              </a:rPr>
              <a:t>マーケットの</a:t>
            </a:r>
            <a:r>
              <a:rPr kumimoji="1" lang="ja-JP" altLang="en-US" sz="2400" b="1" dirty="0" smtClean="0">
                <a:solidFill>
                  <a:schemeClr val="accent2"/>
                </a:solidFill>
              </a:rPr>
              <a:t>激しい変化</a:t>
            </a:r>
            <a:r>
              <a:rPr kumimoji="1" lang="ja-JP" altLang="en-US" sz="2400" b="1" dirty="0" smtClean="0">
                <a:solidFill>
                  <a:schemeClr val="tx1">
                    <a:lumMod val="75000"/>
                    <a:lumOff val="25000"/>
                  </a:schemeClr>
                </a:solidFill>
              </a:rPr>
              <a:t>に</a:t>
            </a:r>
            <a:r>
              <a:rPr kumimoji="1" lang="ja-JP" altLang="en-US" sz="2400" b="1" dirty="0" smtClean="0">
                <a:solidFill>
                  <a:schemeClr val="accent2"/>
                </a:solidFill>
              </a:rPr>
              <a:t>対応</a:t>
            </a:r>
            <a:r>
              <a:rPr kumimoji="1" lang="ja-JP" altLang="en-US" sz="2400" b="1" dirty="0" smtClean="0">
                <a:solidFill>
                  <a:schemeClr val="tx1">
                    <a:lumMod val="75000"/>
                    <a:lumOff val="25000"/>
                  </a:schemeClr>
                </a:solidFill>
              </a:rPr>
              <a:t>していかなければならない</a:t>
            </a:r>
            <a:endParaRPr kumimoji="1" lang="ja-JP" altLang="en-US" sz="2400" b="1" dirty="0">
              <a:solidFill>
                <a:schemeClr val="tx1">
                  <a:lumMod val="75000"/>
                  <a:lumOff val="25000"/>
                </a:schemeClr>
              </a:solidFill>
            </a:endParaRPr>
          </a:p>
        </p:txBody>
      </p:sp>
    </p:spTree>
    <p:extLst>
      <p:ext uri="{BB962C8B-B14F-4D97-AF65-F5344CB8AC3E}">
        <p14:creationId xmlns:p14="http://schemas.microsoft.com/office/powerpoint/2010/main" val="3852996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8444407" cy="360040"/>
          </a:xfrm>
        </p:spPr>
        <p:txBody>
          <a:bodyPr/>
          <a:lstStyle/>
          <a:p>
            <a:r>
              <a:rPr kumimoji="1" lang="ja-JP" altLang="en-US" dirty="0" smtClean="0"/>
              <a:t>スクラムチームアンチパターン </a:t>
            </a:r>
            <a:r>
              <a:rPr kumimoji="1" lang="en-US" altLang="ja-JP" dirty="0" smtClean="0"/>
              <a:t>– </a:t>
            </a:r>
            <a:r>
              <a:rPr kumimoji="1" lang="ja-JP" altLang="en-US" dirty="0" smtClean="0"/>
              <a:t>兼任スクラムマスター</a:t>
            </a:r>
            <a:endParaRPr kumimoji="1" lang="ja-JP" altLang="en-US" dirty="0"/>
          </a:p>
        </p:txBody>
      </p:sp>
      <p:sp>
        <p:nvSpPr>
          <p:cNvPr id="92" name="テキスト ボックス 91"/>
          <p:cNvSpPr txBox="1"/>
          <p:nvPr/>
        </p:nvSpPr>
        <p:spPr>
          <a:xfrm>
            <a:off x="827584" y="4201286"/>
            <a:ext cx="7920880" cy="1169551"/>
          </a:xfrm>
          <a:prstGeom prst="rect">
            <a:avLst/>
          </a:prstGeom>
          <a:noFill/>
        </p:spPr>
        <p:txBody>
          <a:bodyPr wrap="square" rtlCol="0">
            <a:spAutoFit/>
          </a:bodyPr>
          <a:lstStyle/>
          <a:p>
            <a:r>
              <a:rPr lang="ja-JP" altLang="en-US" sz="1400" dirty="0" smtClean="0">
                <a:solidFill>
                  <a:schemeClr val="tx1">
                    <a:lumMod val="75000"/>
                    <a:lumOff val="25000"/>
                  </a:schemeClr>
                </a:solidFill>
              </a:rPr>
              <a:t>スクラムマスター</a:t>
            </a:r>
            <a:r>
              <a:rPr lang="ja-JP" altLang="en-US" sz="1400" dirty="0">
                <a:solidFill>
                  <a:schemeClr val="tx1">
                    <a:lumMod val="75000"/>
                    <a:lumOff val="25000"/>
                  </a:schemeClr>
                </a:solidFill>
              </a:rPr>
              <a:t>と</a:t>
            </a:r>
            <a:r>
              <a:rPr lang="ja-JP" altLang="en-US" sz="1400" dirty="0" smtClean="0">
                <a:solidFill>
                  <a:schemeClr val="tx1">
                    <a:lumMod val="75000"/>
                    <a:lumOff val="25000"/>
                  </a:schemeClr>
                </a:solidFill>
              </a:rPr>
              <a:t>して開発チームに対して厳しく接する場面もあるが、その際にスクラムマスターとしての発言なのか開発チームの一員としての発言なのか、受け取る側が混乱しやすい。</a:t>
            </a:r>
            <a:endParaRPr lang="en-US" altLang="ja-JP" sz="1400" dirty="0" smtClean="0">
              <a:solidFill>
                <a:schemeClr val="tx1">
                  <a:lumMod val="75000"/>
                  <a:lumOff val="25000"/>
                </a:schemeClr>
              </a:solidFill>
            </a:endParaRPr>
          </a:p>
          <a:p>
            <a:endParaRPr kumimoji="1" lang="en-US" altLang="ja-JP" sz="1400" dirty="0">
              <a:solidFill>
                <a:schemeClr val="tx1">
                  <a:lumMod val="75000"/>
                  <a:lumOff val="25000"/>
                </a:schemeClr>
              </a:solidFill>
            </a:endParaRPr>
          </a:p>
          <a:p>
            <a:r>
              <a:rPr lang="ja-JP" altLang="en-US" sz="1400" dirty="0" smtClean="0">
                <a:solidFill>
                  <a:schemeClr val="tx1">
                    <a:lumMod val="75000"/>
                    <a:lumOff val="25000"/>
                  </a:schemeClr>
                </a:solidFill>
              </a:rPr>
              <a:t>特に、従来の開発でチームリーダーを担当していたような人は技術的にも優れている場合が多いため、アーキテクチャの検討や設計・開発とスクラムマスターとしての役割を両立することになり負担が大きい。</a:t>
            </a:r>
            <a:endParaRPr kumimoji="1" lang="ja-JP" altLang="en-US" sz="1400" dirty="0">
              <a:solidFill>
                <a:schemeClr val="tx1">
                  <a:lumMod val="75000"/>
                  <a:lumOff val="25000"/>
                </a:schemeClr>
              </a:solidFill>
            </a:endParaRPr>
          </a:p>
        </p:txBody>
      </p:sp>
      <p:sp>
        <p:nvSpPr>
          <p:cNvPr id="97" name="テキスト ボックス 96"/>
          <p:cNvSpPr txBox="1"/>
          <p:nvPr/>
        </p:nvSpPr>
        <p:spPr>
          <a:xfrm>
            <a:off x="467544" y="5353414"/>
            <a:ext cx="1080120"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解決策</a:t>
            </a:r>
            <a:endParaRPr kumimoji="1" lang="ja-JP" altLang="en-US" sz="1400" b="1" dirty="0">
              <a:solidFill>
                <a:schemeClr val="tx1">
                  <a:lumMod val="75000"/>
                  <a:lumOff val="25000"/>
                </a:schemeClr>
              </a:solidFill>
            </a:endParaRPr>
          </a:p>
        </p:txBody>
      </p:sp>
      <p:sp>
        <p:nvSpPr>
          <p:cNvPr id="99" name="テキスト ボックス 98"/>
          <p:cNvSpPr txBox="1"/>
          <p:nvPr/>
        </p:nvSpPr>
        <p:spPr>
          <a:xfrm>
            <a:off x="827584" y="5631631"/>
            <a:ext cx="7776864" cy="523220"/>
          </a:xfrm>
          <a:prstGeom prst="rect">
            <a:avLst/>
          </a:prstGeom>
          <a:noFill/>
        </p:spPr>
        <p:txBody>
          <a:bodyPr wrap="square" rtlCol="0">
            <a:spAutoFit/>
          </a:bodyPr>
          <a:lstStyle/>
          <a:p>
            <a:r>
              <a:rPr lang="ja-JP" altLang="en-US" sz="1400" dirty="0" smtClean="0">
                <a:solidFill>
                  <a:schemeClr val="tx1">
                    <a:lumMod val="75000"/>
                    <a:lumOff val="25000"/>
                  </a:schemeClr>
                </a:solidFill>
              </a:rPr>
              <a:t>スクラムマスターの経験がある場合、チーム内でスクラムマスターや技術的に頼れる人を育て、手放していく。</a:t>
            </a:r>
            <a:endParaRPr lang="en-US" altLang="ja-JP" sz="1400" dirty="0" smtClean="0">
              <a:solidFill>
                <a:schemeClr val="tx1">
                  <a:lumMod val="75000"/>
                  <a:lumOff val="25000"/>
                </a:schemeClr>
              </a:solidFill>
            </a:endParaRPr>
          </a:p>
          <a:p>
            <a:r>
              <a:rPr kumimoji="1" lang="ja-JP" altLang="en-US" sz="1400" dirty="0">
                <a:solidFill>
                  <a:schemeClr val="tx1">
                    <a:lumMod val="75000"/>
                    <a:lumOff val="25000"/>
                  </a:schemeClr>
                </a:solidFill>
              </a:rPr>
              <a:t>経験</a:t>
            </a:r>
            <a:r>
              <a:rPr kumimoji="1" lang="ja-JP" altLang="en-US" sz="1400" dirty="0" smtClean="0">
                <a:solidFill>
                  <a:schemeClr val="tx1">
                    <a:lumMod val="75000"/>
                    <a:lumOff val="25000"/>
                  </a:schemeClr>
                </a:solidFill>
              </a:rPr>
              <a:t>が</a:t>
            </a:r>
            <a:r>
              <a:rPr kumimoji="1" lang="ja-JP" altLang="en-US" sz="1400" dirty="0">
                <a:solidFill>
                  <a:schemeClr val="tx1">
                    <a:lumMod val="75000"/>
                    <a:lumOff val="25000"/>
                  </a:schemeClr>
                </a:solidFill>
              </a:rPr>
              <a:t>無いので</a:t>
            </a:r>
            <a:r>
              <a:rPr kumimoji="1" lang="ja-JP" altLang="en-US" sz="1400" dirty="0" smtClean="0">
                <a:solidFill>
                  <a:schemeClr val="tx1">
                    <a:lumMod val="75000"/>
                    <a:lumOff val="25000"/>
                  </a:schemeClr>
                </a:solidFill>
              </a:rPr>
              <a:t>あれば開発チームからスクラムマスターを選び、自身は開発者に専念する。</a:t>
            </a:r>
            <a:endParaRPr kumimoji="1" lang="ja-JP" altLang="en-US" sz="1400" dirty="0">
              <a:solidFill>
                <a:schemeClr val="tx1">
                  <a:lumMod val="75000"/>
                  <a:lumOff val="25000"/>
                </a:schemeClr>
              </a:solidFill>
            </a:endParaRPr>
          </a:p>
        </p:txBody>
      </p:sp>
      <p:sp>
        <p:nvSpPr>
          <p:cNvPr id="100" name="テキスト ボックス 99"/>
          <p:cNvSpPr txBox="1"/>
          <p:nvPr/>
        </p:nvSpPr>
        <p:spPr>
          <a:xfrm>
            <a:off x="414225" y="3918997"/>
            <a:ext cx="1080120"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課題</a:t>
            </a:r>
            <a:endParaRPr kumimoji="1" lang="ja-JP" altLang="en-US" sz="1400" b="1" dirty="0">
              <a:solidFill>
                <a:schemeClr val="tx1">
                  <a:lumMod val="75000"/>
                  <a:lumOff val="25000"/>
                </a:schemeClr>
              </a:solidFill>
            </a:endParaRP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2307" y="1411926"/>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テキスト ボックス 30"/>
          <p:cNvSpPr txBox="1"/>
          <p:nvPr/>
        </p:nvSpPr>
        <p:spPr>
          <a:xfrm>
            <a:off x="4760585" y="2264778"/>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32" name="テキスト ボックス 31"/>
          <p:cNvSpPr txBox="1"/>
          <p:nvPr/>
        </p:nvSpPr>
        <p:spPr>
          <a:xfrm>
            <a:off x="414225" y="2134577"/>
            <a:ext cx="235494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cxnSp>
        <p:nvCxnSpPr>
          <p:cNvPr id="33" name="直線矢印コネクタ 32"/>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950" y="2906121"/>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直線矢印コネクタ 35"/>
          <p:cNvCxnSpPr>
            <a:stCxn id="35" idx="0"/>
            <a:endCxn id="31" idx="2"/>
          </p:cNvCxnSpPr>
          <p:nvPr/>
        </p:nvCxnSpPr>
        <p:spPr>
          <a:xfrm flipV="1">
            <a:off x="5619438" y="2541777"/>
            <a:ext cx="1" cy="3643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p:cNvSpPr txBox="1"/>
          <p:nvPr/>
        </p:nvSpPr>
        <p:spPr>
          <a:xfrm>
            <a:off x="4339973" y="3656057"/>
            <a:ext cx="2657653"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 兼　開発チーム</a:t>
            </a:r>
            <a:endParaRPr kumimoji="1" lang="ja-JP" altLang="en-US" sz="1200" b="1" dirty="0">
              <a:solidFill>
                <a:schemeClr val="tx1">
                  <a:lumMod val="75000"/>
                  <a:lumOff val="25000"/>
                </a:schemeClr>
              </a:solidFill>
            </a:endParaRPr>
          </a:p>
        </p:txBody>
      </p:sp>
      <p:cxnSp>
        <p:nvCxnSpPr>
          <p:cNvPr id="42" name="直線矢印コネクタ 41"/>
          <p:cNvCxnSpPr>
            <a:stCxn id="35" idx="0"/>
          </p:cNvCxnSpPr>
          <p:nvPr/>
        </p:nvCxnSpPr>
        <p:spPr>
          <a:xfrm flipH="1" flipV="1">
            <a:off x="1956308" y="1996852"/>
            <a:ext cx="3663130" cy="90926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78585"/>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535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8444407" cy="360040"/>
          </a:xfrm>
        </p:spPr>
        <p:txBody>
          <a:bodyPr/>
          <a:lstStyle/>
          <a:p>
            <a:r>
              <a:rPr kumimoji="1" lang="ja-JP" altLang="en-US" dirty="0" smtClean="0"/>
              <a:t>スクラムチームアンチパターン </a:t>
            </a:r>
            <a:r>
              <a:rPr kumimoji="1" lang="en-US" altLang="ja-JP" dirty="0" smtClean="0"/>
              <a:t>– PO</a:t>
            </a:r>
            <a:r>
              <a:rPr kumimoji="1" lang="ja-JP" altLang="en-US" dirty="0" smtClean="0"/>
              <a:t>委員会</a:t>
            </a:r>
            <a:endParaRPr kumimoji="1" lang="ja-JP" altLang="en-US" dirty="0"/>
          </a:p>
        </p:txBody>
      </p:sp>
      <p:pic>
        <p:nvPicPr>
          <p:cNvPr id="79" name="図 7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7605" y="1198657"/>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テキスト ボックス 86"/>
          <p:cNvSpPr txBox="1"/>
          <p:nvPr/>
        </p:nvSpPr>
        <p:spPr>
          <a:xfrm>
            <a:off x="4760585" y="2264778"/>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88" name="テキスト ボックス 87"/>
          <p:cNvSpPr txBox="1"/>
          <p:nvPr/>
        </p:nvSpPr>
        <p:spPr>
          <a:xfrm>
            <a:off x="200835" y="2240436"/>
            <a:ext cx="235494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プロダクトオーナー委員会</a:t>
            </a:r>
            <a:endParaRPr kumimoji="1" lang="ja-JP" altLang="en-US" sz="1200" b="1" dirty="0">
              <a:solidFill>
                <a:schemeClr val="tx1">
                  <a:lumMod val="75000"/>
                  <a:lumOff val="25000"/>
                </a:schemeClr>
              </a:solidFill>
            </a:endParaRPr>
          </a:p>
        </p:txBody>
      </p:sp>
      <p:cxnSp>
        <p:nvCxnSpPr>
          <p:cNvPr id="89" name="直線矢印コネクタ 88"/>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0" name="直線矢印コネクタ 89"/>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2" name="テキスト ボックス 91"/>
          <p:cNvSpPr txBox="1"/>
          <p:nvPr/>
        </p:nvSpPr>
        <p:spPr>
          <a:xfrm>
            <a:off x="827584" y="3903439"/>
            <a:ext cx="7920880" cy="738664"/>
          </a:xfrm>
          <a:prstGeom prst="rect">
            <a:avLst/>
          </a:prstGeom>
          <a:noFill/>
        </p:spPr>
        <p:txBody>
          <a:bodyPr wrap="square" rtlCol="0">
            <a:spAutoFit/>
          </a:bodyPr>
          <a:lstStyle/>
          <a:p>
            <a:r>
              <a:rPr kumimoji="1" lang="ja-JP" altLang="en-US" sz="1400" dirty="0" smtClean="0">
                <a:solidFill>
                  <a:schemeClr val="tx1">
                    <a:lumMod val="75000"/>
                    <a:lumOff val="25000"/>
                  </a:schemeClr>
                </a:solidFill>
                <a:latin typeface="+mj-ea"/>
                <a:ea typeface="+mj-ea"/>
              </a:rPr>
              <a:t>プロダクトオーナーが複数人いるため、</a:t>
            </a:r>
            <a:r>
              <a:rPr lang="ja-JP" altLang="en-US" sz="1400" dirty="0" smtClean="0">
                <a:solidFill>
                  <a:schemeClr val="tx1">
                    <a:lumMod val="75000"/>
                    <a:lumOff val="25000"/>
                  </a:schemeClr>
                </a:solidFill>
                <a:latin typeface="+mj-ea"/>
                <a:ea typeface="+mj-ea"/>
              </a:rPr>
              <a:t>意見が統一されず開発チームが混乱する。</a:t>
            </a:r>
            <a:endParaRPr lang="en-US" altLang="ja-JP" sz="1400" dirty="0" smtClean="0">
              <a:solidFill>
                <a:schemeClr val="tx1">
                  <a:lumMod val="75000"/>
                  <a:lumOff val="25000"/>
                </a:schemeClr>
              </a:solidFill>
              <a:latin typeface="+mj-ea"/>
              <a:ea typeface="+mj-ea"/>
            </a:endParaRPr>
          </a:p>
          <a:p>
            <a:r>
              <a:rPr kumimoji="1" lang="ja-JP" altLang="en-US" sz="1400" dirty="0" smtClean="0">
                <a:solidFill>
                  <a:schemeClr val="tx1">
                    <a:lumMod val="75000"/>
                    <a:lumOff val="25000"/>
                  </a:schemeClr>
                </a:solidFill>
                <a:latin typeface="+mj-ea"/>
                <a:ea typeface="+mj-ea"/>
              </a:rPr>
              <a:t>プロダクトオーナー委員会内で意見が衝突する場合があるため、判断スピードが遅くなる。</a:t>
            </a:r>
            <a:endParaRPr kumimoji="1" lang="en-US" altLang="ja-JP" sz="1400" dirty="0" smtClean="0">
              <a:solidFill>
                <a:schemeClr val="tx1">
                  <a:lumMod val="75000"/>
                  <a:lumOff val="25000"/>
                </a:schemeClr>
              </a:solidFill>
              <a:latin typeface="+mj-ea"/>
              <a:ea typeface="+mj-ea"/>
            </a:endParaRPr>
          </a:p>
          <a:p>
            <a:r>
              <a:rPr lang="ja-JP" altLang="en-US" sz="1400" dirty="0">
                <a:solidFill>
                  <a:schemeClr val="tx1">
                    <a:lumMod val="75000"/>
                    <a:lumOff val="25000"/>
                  </a:schemeClr>
                </a:solidFill>
                <a:latin typeface="+mj-ea"/>
                <a:ea typeface="+mj-ea"/>
              </a:rPr>
              <a:t>開発</a:t>
            </a:r>
            <a:r>
              <a:rPr lang="ja-JP" altLang="en-US" sz="1400" dirty="0" smtClean="0">
                <a:solidFill>
                  <a:schemeClr val="tx1">
                    <a:lumMod val="75000"/>
                    <a:lumOff val="25000"/>
                  </a:schemeClr>
                </a:solidFill>
                <a:latin typeface="+mj-ea"/>
                <a:ea typeface="+mj-ea"/>
              </a:rPr>
              <a:t>チームが仕様を問い合わせる際に誰に連絡を取れば良いかわからない。</a:t>
            </a:r>
            <a:endParaRPr kumimoji="1" lang="en-US" altLang="ja-JP" sz="1400" dirty="0" smtClean="0">
              <a:solidFill>
                <a:schemeClr val="tx1">
                  <a:lumMod val="75000"/>
                  <a:lumOff val="25000"/>
                </a:schemeClr>
              </a:solidFill>
              <a:latin typeface="+mj-ea"/>
              <a:ea typeface="+mj-ea"/>
            </a:endParaRPr>
          </a:p>
        </p:txBody>
      </p:sp>
      <p:pic>
        <p:nvPicPr>
          <p:cNvPr id="93"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721" y="2474073"/>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線矢印コネクタ 94"/>
          <p:cNvCxnSpPr>
            <a:stCxn id="93" idx="0"/>
          </p:cNvCxnSpPr>
          <p:nvPr/>
        </p:nvCxnSpPr>
        <p:spPr>
          <a:xfrm flipV="1">
            <a:off x="3353209" y="2063527"/>
            <a:ext cx="1370789" cy="41054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p:cNvSpPr txBox="1"/>
          <p:nvPr/>
        </p:nvSpPr>
        <p:spPr>
          <a:xfrm>
            <a:off x="2073744" y="3224009"/>
            <a:ext cx="2657653"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sp>
        <p:nvSpPr>
          <p:cNvPr id="97" name="テキスト ボックス 96"/>
          <p:cNvSpPr txBox="1"/>
          <p:nvPr/>
        </p:nvSpPr>
        <p:spPr>
          <a:xfrm>
            <a:off x="467544" y="4715795"/>
            <a:ext cx="1080120"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latin typeface="+mj-ea"/>
                <a:ea typeface="+mj-ea"/>
              </a:rPr>
              <a:t>解決策</a:t>
            </a:r>
            <a:endParaRPr kumimoji="1" lang="ja-JP" altLang="en-US" sz="1400" b="1" dirty="0">
              <a:solidFill>
                <a:schemeClr val="tx1">
                  <a:lumMod val="75000"/>
                  <a:lumOff val="25000"/>
                </a:schemeClr>
              </a:solidFill>
              <a:latin typeface="+mj-ea"/>
              <a:ea typeface="+mj-ea"/>
            </a:endParaRPr>
          </a:p>
        </p:txBody>
      </p:sp>
      <p:sp>
        <p:nvSpPr>
          <p:cNvPr id="99" name="テキスト ボックス 98"/>
          <p:cNvSpPr txBox="1"/>
          <p:nvPr/>
        </p:nvSpPr>
        <p:spPr>
          <a:xfrm>
            <a:off x="827584" y="4994012"/>
            <a:ext cx="7344816" cy="523220"/>
          </a:xfrm>
          <a:prstGeom prst="rect">
            <a:avLst/>
          </a:prstGeom>
          <a:noFill/>
        </p:spPr>
        <p:txBody>
          <a:bodyPr wrap="square" rtlCol="0">
            <a:spAutoFit/>
          </a:bodyPr>
          <a:lstStyle/>
          <a:p>
            <a:r>
              <a:rPr kumimoji="1" lang="ja-JP" altLang="en-US" sz="1400" dirty="0" smtClean="0">
                <a:solidFill>
                  <a:schemeClr val="tx1">
                    <a:lumMod val="75000"/>
                    <a:lumOff val="25000"/>
                  </a:schemeClr>
                </a:solidFill>
                <a:latin typeface="+mj-ea"/>
                <a:ea typeface="+mj-ea"/>
              </a:rPr>
              <a:t>委員会があっても良いが、必ずプロダクトオーナーを</a:t>
            </a:r>
            <a:r>
              <a:rPr kumimoji="1" lang="en-US" altLang="ja-JP" sz="1400" dirty="0" smtClean="0">
                <a:solidFill>
                  <a:schemeClr val="tx1">
                    <a:lumMod val="75000"/>
                    <a:lumOff val="25000"/>
                  </a:schemeClr>
                </a:solidFill>
                <a:latin typeface="+mj-ea"/>
                <a:ea typeface="+mj-ea"/>
              </a:rPr>
              <a:t>1</a:t>
            </a:r>
            <a:r>
              <a:rPr kumimoji="1" lang="ja-JP" altLang="en-US" sz="1400" dirty="0" smtClean="0">
                <a:solidFill>
                  <a:schemeClr val="tx1">
                    <a:lumMod val="75000"/>
                    <a:lumOff val="25000"/>
                  </a:schemeClr>
                </a:solidFill>
                <a:latin typeface="+mj-ea"/>
                <a:ea typeface="+mj-ea"/>
              </a:rPr>
              <a:t>人決める。</a:t>
            </a:r>
            <a:endParaRPr kumimoji="1"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スクラムマスターはプロダクトオーナー以外からの作業依頼はブロックする。</a:t>
            </a:r>
            <a:endParaRPr kumimoji="1" lang="ja-JP" altLang="en-US" sz="1400" dirty="0">
              <a:solidFill>
                <a:schemeClr val="tx1">
                  <a:lumMod val="75000"/>
                  <a:lumOff val="25000"/>
                </a:schemeClr>
              </a:solidFill>
              <a:latin typeface="+mj-ea"/>
              <a:ea typeface="+mj-ea"/>
            </a:endParaRP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643"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266"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6710"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図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5626"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線矢印コネクタ 32"/>
          <p:cNvCxnSpPr>
            <a:stCxn id="93" idx="0"/>
          </p:cNvCxnSpPr>
          <p:nvPr/>
        </p:nvCxnSpPr>
        <p:spPr>
          <a:xfrm flipH="1" flipV="1">
            <a:off x="1889703" y="1996853"/>
            <a:ext cx="1463506" cy="47722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16244" y="3584049"/>
            <a:ext cx="1080120"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latin typeface="+mj-ea"/>
                <a:ea typeface="+mj-ea"/>
              </a:rPr>
              <a:t>課題</a:t>
            </a:r>
            <a:endParaRPr kumimoji="1" lang="ja-JP" altLang="en-US" sz="1400" b="1" dirty="0">
              <a:solidFill>
                <a:schemeClr val="tx1">
                  <a:lumMod val="75000"/>
                  <a:lumOff val="25000"/>
                </a:schemeClr>
              </a:solidFill>
              <a:latin typeface="+mj-ea"/>
              <a:ea typeface="+mj-ea"/>
            </a:endParaRPr>
          </a:p>
        </p:txBody>
      </p:sp>
      <p:pic>
        <p:nvPicPr>
          <p:cNvPr id="27"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52736"/>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384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8444407" cy="360040"/>
          </a:xfrm>
        </p:spPr>
        <p:txBody>
          <a:bodyPr/>
          <a:lstStyle/>
          <a:p>
            <a:r>
              <a:rPr kumimoji="1" lang="ja-JP" altLang="en-US" dirty="0" smtClean="0"/>
              <a:t>スクラムチームアンチパターン </a:t>
            </a:r>
            <a:r>
              <a:rPr kumimoji="1" lang="en-US" altLang="ja-JP" dirty="0" smtClean="0"/>
              <a:t>– </a:t>
            </a:r>
            <a:r>
              <a:rPr kumimoji="1" lang="ja-JP" altLang="en-US" dirty="0" smtClean="0"/>
              <a:t>意欲に満ちたステークホルダー</a:t>
            </a:r>
            <a:endParaRPr kumimoji="1" lang="ja-JP" altLang="en-US" dirty="0"/>
          </a:p>
        </p:txBody>
      </p:sp>
      <p:sp>
        <p:nvSpPr>
          <p:cNvPr id="92" name="テキスト ボックス 91"/>
          <p:cNvSpPr txBox="1"/>
          <p:nvPr/>
        </p:nvSpPr>
        <p:spPr>
          <a:xfrm>
            <a:off x="971600" y="3153742"/>
            <a:ext cx="7920880" cy="1169551"/>
          </a:xfrm>
          <a:prstGeom prst="rect">
            <a:avLst/>
          </a:prstGeom>
          <a:noFill/>
        </p:spPr>
        <p:txBody>
          <a:bodyPr wrap="square" rtlCol="0">
            <a:spAutoFit/>
          </a:bodyPr>
          <a:lstStyle/>
          <a:p>
            <a:r>
              <a:rPr kumimoji="1" lang="ja-JP" altLang="en-US" sz="1400" dirty="0" smtClean="0">
                <a:solidFill>
                  <a:schemeClr val="tx1">
                    <a:lumMod val="75000"/>
                    <a:lumOff val="25000"/>
                  </a:schemeClr>
                </a:solidFill>
                <a:latin typeface="+mj-ea"/>
                <a:ea typeface="+mj-ea"/>
              </a:rPr>
              <a:t>積極的に協力しようと、開発チームにアドバイスや情報を提供してくれるがプロダクトオーナーとすり合わせられていない。</a:t>
            </a:r>
            <a:r>
              <a:rPr lang="ja-JP" altLang="en-US" sz="1400" dirty="0" smtClean="0">
                <a:solidFill>
                  <a:schemeClr val="tx1">
                    <a:lumMod val="75000"/>
                    <a:lumOff val="25000"/>
                  </a:schemeClr>
                </a:solidFill>
                <a:latin typeface="+mj-ea"/>
                <a:ea typeface="+mj-ea"/>
              </a:rPr>
              <a:t>また、プロダクトバックログに反映するための調査作業などを直接開発チームに依頼してしまう。</a:t>
            </a:r>
            <a:endParaRPr lang="en-US" altLang="ja-JP" sz="1400" dirty="0" smtClean="0">
              <a:solidFill>
                <a:schemeClr val="tx1">
                  <a:lumMod val="75000"/>
                  <a:lumOff val="25000"/>
                </a:schemeClr>
              </a:solidFill>
              <a:latin typeface="+mj-ea"/>
              <a:ea typeface="+mj-ea"/>
            </a:endParaRPr>
          </a:p>
          <a:p>
            <a:endParaRPr kumimoji="1" lang="en-US" altLang="ja-JP" sz="1400" dirty="0" smtClean="0">
              <a:solidFill>
                <a:schemeClr val="tx1">
                  <a:lumMod val="75000"/>
                  <a:lumOff val="25000"/>
                </a:schemeClr>
              </a:solidFill>
              <a:latin typeface="+mj-ea"/>
              <a:ea typeface="+mj-ea"/>
            </a:endParaRPr>
          </a:p>
          <a:p>
            <a:r>
              <a:rPr kumimoji="1" lang="ja-JP" altLang="en-US" sz="1400" dirty="0" smtClean="0">
                <a:solidFill>
                  <a:schemeClr val="tx1">
                    <a:lumMod val="75000"/>
                    <a:lumOff val="25000"/>
                  </a:schemeClr>
                </a:solidFill>
                <a:latin typeface="+mj-ea"/>
                <a:ea typeface="+mj-ea"/>
              </a:rPr>
              <a:t>プロダクトオーナー</a:t>
            </a:r>
            <a:r>
              <a:rPr lang="ja-JP" altLang="en-US" sz="1400" dirty="0" smtClean="0">
                <a:solidFill>
                  <a:schemeClr val="tx1">
                    <a:lumMod val="75000"/>
                    <a:lumOff val="25000"/>
                  </a:schemeClr>
                </a:solidFill>
                <a:latin typeface="+mj-ea"/>
                <a:ea typeface="+mj-ea"/>
              </a:rPr>
              <a:t>が把握していない作業や情報が増え、ベロシティの低下や、</a:t>
            </a:r>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本来優先すべきタスクが後回しにされる事態を招く。</a:t>
            </a:r>
            <a:endParaRPr kumimoji="1" lang="en-US" altLang="ja-JP" sz="1400" dirty="0" smtClean="0">
              <a:solidFill>
                <a:schemeClr val="tx1">
                  <a:lumMod val="75000"/>
                  <a:lumOff val="25000"/>
                </a:schemeClr>
              </a:solidFill>
              <a:latin typeface="+mj-ea"/>
              <a:ea typeface="+mj-ea"/>
            </a:endParaRPr>
          </a:p>
        </p:txBody>
      </p:sp>
      <p:sp>
        <p:nvSpPr>
          <p:cNvPr id="97" name="テキスト ボックス 96"/>
          <p:cNvSpPr txBox="1"/>
          <p:nvPr/>
        </p:nvSpPr>
        <p:spPr>
          <a:xfrm>
            <a:off x="611559" y="4460339"/>
            <a:ext cx="1146677"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latin typeface="+mj-ea"/>
                <a:ea typeface="+mj-ea"/>
              </a:rPr>
              <a:t>解決策</a:t>
            </a:r>
            <a:endParaRPr kumimoji="1" lang="ja-JP" altLang="en-US" sz="1400" b="1" dirty="0">
              <a:solidFill>
                <a:schemeClr val="tx1">
                  <a:lumMod val="75000"/>
                  <a:lumOff val="25000"/>
                </a:schemeClr>
              </a:solidFill>
              <a:latin typeface="+mj-ea"/>
              <a:ea typeface="+mj-ea"/>
            </a:endParaRPr>
          </a:p>
        </p:txBody>
      </p:sp>
      <p:sp>
        <p:nvSpPr>
          <p:cNvPr id="99" name="テキスト ボックス 98"/>
          <p:cNvSpPr txBox="1"/>
          <p:nvPr/>
        </p:nvSpPr>
        <p:spPr>
          <a:xfrm>
            <a:off x="951062" y="4777988"/>
            <a:ext cx="7797402" cy="523220"/>
          </a:xfrm>
          <a:prstGeom prst="rect">
            <a:avLst/>
          </a:prstGeom>
          <a:noFill/>
        </p:spPr>
        <p:txBody>
          <a:bodyPr wrap="square" rtlCol="0">
            <a:spAutoFit/>
          </a:bodyPr>
          <a:lstStyle/>
          <a:p>
            <a:r>
              <a:rPr kumimoji="1" lang="ja-JP" altLang="en-US" sz="1400" dirty="0" smtClean="0">
                <a:solidFill>
                  <a:schemeClr val="tx1">
                    <a:lumMod val="75000"/>
                    <a:lumOff val="25000"/>
                  </a:schemeClr>
                </a:solidFill>
                <a:latin typeface="+mj-ea"/>
                <a:ea typeface="+mj-ea"/>
              </a:rPr>
              <a:t>スクラムマスターはステークホルダーからの直接の依頼をブロック</a:t>
            </a:r>
            <a:r>
              <a:rPr lang="ja-JP" altLang="en-US" sz="1400" dirty="0">
                <a:solidFill>
                  <a:schemeClr val="tx1">
                    <a:lumMod val="75000"/>
                    <a:lumOff val="25000"/>
                  </a:schemeClr>
                </a:solidFill>
                <a:latin typeface="+mj-ea"/>
                <a:ea typeface="+mj-ea"/>
              </a:rPr>
              <a:t>し</a:t>
            </a:r>
            <a:r>
              <a:rPr lang="ja-JP" altLang="en-US" sz="1400" dirty="0" smtClean="0">
                <a:solidFill>
                  <a:schemeClr val="tx1">
                    <a:lumMod val="75000"/>
                    <a:lumOff val="25000"/>
                  </a:schemeClr>
                </a:solidFill>
                <a:latin typeface="+mj-ea"/>
                <a:ea typeface="+mj-ea"/>
              </a:rPr>
              <a:t>、プロダクトオーナーを必ず通すように説明する。</a:t>
            </a:r>
            <a:endParaRPr lang="en-US" altLang="ja-JP" sz="1400" dirty="0" smtClean="0">
              <a:solidFill>
                <a:schemeClr val="tx1">
                  <a:lumMod val="75000"/>
                  <a:lumOff val="25000"/>
                </a:schemeClr>
              </a:solidFill>
              <a:latin typeface="+mj-ea"/>
              <a:ea typeface="+mj-ea"/>
            </a:endParaRPr>
          </a:p>
          <a:p>
            <a:r>
              <a:rPr kumimoji="1" lang="ja-JP" altLang="en-US" sz="1400" dirty="0" smtClean="0">
                <a:solidFill>
                  <a:schemeClr val="tx1">
                    <a:lumMod val="75000"/>
                    <a:lumOff val="25000"/>
                  </a:schemeClr>
                </a:solidFill>
                <a:latin typeface="+mj-ea"/>
                <a:ea typeface="+mj-ea"/>
              </a:rPr>
              <a:t>プロダクトオーナーはステークホルダーに対して情報収集と説明を行う。</a:t>
            </a:r>
            <a:endParaRPr kumimoji="1" lang="ja-JP" altLang="en-US" sz="1400" dirty="0">
              <a:solidFill>
                <a:schemeClr val="tx1">
                  <a:lumMod val="75000"/>
                  <a:lumOff val="25000"/>
                </a:schemeClr>
              </a:solidFill>
              <a:latin typeface="+mj-ea"/>
              <a:ea typeface="+mj-ea"/>
            </a:endParaRPr>
          </a:p>
        </p:txBody>
      </p:sp>
      <p:sp>
        <p:nvSpPr>
          <p:cNvPr id="36" name="テキスト ボックス 35"/>
          <p:cNvSpPr txBox="1"/>
          <p:nvPr/>
        </p:nvSpPr>
        <p:spPr>
          <a:xfrm>
            <a:off x="560260" y="2834352"/>
            <a:ext cx="1080120"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latin typeface="+mj-ea"/>
                <a:ea typeface="+mj-ea"/>
              </a:rPr>
              <a:t>課題</a:t>
            </a:r>
            <a:endParaRPr kumimoji="1" lang="ja-JP" altLang="en-US" sz="1400" b="1" dirty="0">
              <a:solidFill>
                <a:schemeClr val="tx1">
                  <a:lumMod val="75000"/>
                  <a:lumOff val="25000"/>
                </a:schemeClr>
              </a:solidFill>
              <a:latin typeface="+mj-ea"/>
              <a:ea typeface="+mj-ea"/>
            </a:endParaRPr>
          </a:p>
        </p:txBody>
      </p:sp>
      <p:sp>
        <p:nvSpPr>
          <p:cNvPr id="48" name="テキスト ボックス 47"/>
          <p:cNvSpPr txBox="1"/>
          <p:nvPr/>
        </p:nvSpPr>
        <p:spPr>
          <a:xfrm>
            <a:off x="4078429" y="2340713"/>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51" name="テキスト ボックス 50"/>
          <p:cNvSpPr txBox="1"/>
          <p:nvPr/>
        </p:nvSpPr>
        <p:spPr>
          <a:xfrm>
            <a:off x="1100320" y="2349012"/>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ステークホルダー</a:t>
            </a:r>
            <a:endParaRPr kumimoji="1" lang="ja-JP" altLang="en-US" sz="1200" b="1" dirty="0">
              <a:solidFill>
                <a:schemeClr val="tx1">
                  <a:lumMod val="75000"/>
                  <a:lumOff val="25000"/>
                </a:schemeClr>
              </a:solidFill>
            </a:endParaRPr>
          </a:p>
        </p:txBody>
      </p:sp>
      <p:cxnSp>
        <p:nvCxnSpPr>
          <p:cNvPr id="66" name="直線矢印コネクタ 65"/>
          <p:cNvCxnSpPr/>
          <p:nvPr/>
        </p:nvCxnSpPr>
        <p:spPr>
          <a:xfrm flipH="1">
            <a:off x="2429566" y="1592754"/>
            <a:ext cx="139625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68"/>
          <p:cNvCxnSpPr/>
          <p:nvPr/>
        </p:nvCxnSpPr>
        <p:spPr>
          <a:xfrm>
            <a:off x="2482449" y="1772816"/>
            <a:ext cx="1343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23"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892" y="1090525"/>
            <a:ext cx="1270295" cy="127029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グループ化 23"/>
          <p:cNvGrpSpPr/>
          <p:nvPr/>
        </p:nvGrpSpPr>
        <p:grpSpPr>
          <a:xfrm>
            <a:off x="1137705" y="1152519"/>
            <a:ext cx="1333500" cy="1208301"/>
            <a:chOff x="0" y="0"/>
            <a:chExt cx="2447925" cy="2562225"/>
          </a:xfrm>
        </p:grpSpPr>
        <p:pic>
          <p:nvPicPr>
            <p:cNvPr id="25" name="図 24"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6" name="図 25"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8" name="図 27"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0145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スクラムの</a:t>
            </a:r>
            <a:r>
              <a:rPr lang="en-US" altLang="ja-JP" dirty="0"/>
              <a:t>3</a:t>
            </a:r>
            <a:r>
              <a:rPr kumimoji="1" lang="ja-JP" altLang="en-US" dirty="0" smtClean="0"/>
              <a:t>つの作成物</a:t>
            </a:r>
            <a:endParaRPr kumimoji="1" lang="ja-JP" altLang="en-US" dirty="0"/>
          </a:p>
        </p:txBody>
      </p:sp>
    </p:spTree>
    <p:extLst>
      <p:ext uri="{BB962C8B-B14F-4D97-AF65-F5344CB8AC3E}">
        <p14:creationId xmlns:p14="http://schemas.microsoft.com/office/powerpoint/2010/main" val="27845817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スクラムの</a:t>
            </a:r>
            <a:r>
              <a:rPr lang="en-US" altLang="ja-JP" dirty="0"/>
              <a:t>3</a:t>
            </a:r>
            <a:r>
              <a:rPr lang="ja-JP" altLang="en-US" dirty="0"/>
              <a:t>つの作成物</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kumimoji="1" lang="en-US" altLang="ja-JP" sz="1200" b="1" dirty="0" smtClean="0">
                <a:solidFill>
                  <a:schemeClr val="tx1">
                    <a:lumMod val="75000"/>
                    <a:lumOff val="25000"/>
                  </a:schemeClr>
                </a:solidFill>
              </a:rPr>
              <a:t>(1-4</a:t>
            </a:r>
            <a:r>
              <a:rPr kumimoji="1" lang="ja-JP" altLang="en-US" sz="1200" b="1" dirty="0" smtClean="0">
                <a:solidFill>
                  <a:schemeClr val="tx1">
                    <a:lumMod val="75000"/>
                    <a:lumOff val="25000"/>
                  </a:schemeClr>
                </a:solidFill>
              </a:rPr>
              <a:t>週間</a:t>
            </a:r>
            <a:r>
              <a:rPr kumimoji="1" lang="en-US" altLang="ja-JP" sz="1200" b="1" dirty="0" smtClean="0">
                <a:solidFill>
                  <a:schemeClr val="tx1">
                    <a:lumMod val="75000"/>
                    <a:lumOff val="25000"/>
                  </a:schemeClr>
                </a:solidFill>
              </a:rPr>
              <a:t>)</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96952"/>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スプリントバックログ</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7" y="3266860"/>
            <a:ext cx="1320980" cy="246221"/>
          </a:xfrm>
          <a:prstGeom prst="rect">
            <a:avLst/>
          </a:prstGeom>
          <a:noFill/>
        </p:spPr>
        <p:txBody>
          <a:bodyPr wrap="square" rtlCol="0">
            <a:spAutoFit/>
          </a:bodyPr>
          <a:lstStyle/>
          <a:p>
            <a:r>
              <a:rPr kumimoji="1" lang="en-US" altLang="ja-JP" sz="1000" b="1" dirty="0" smtClean="0">
                <a:solidFill>
                  <a:schemeClr val="tx1">
                    <a:lumMod val="75000"/>
                    <a:lumOff val="25000"/>
                  </a:schemeClr>
                </a:solidFill>
              </a:rPr>
              <a:t>Done</a:t>
            </a:r>
            <a:r>
              <a:rPr kumimoji="1" lang="ja-JP" altLang="en-US" sz="1000" b="1" dirty="0" smtClean="0">
                <a:solidFill>
                  <a:schemeClr val="tx1">
                    <a:lumMod val="75000"/>
                    <a:lumOff val="25000"/>
                  </a:schemeClr>
                </a:solidFill>
              </a:rPr>
              <a:t>の定義</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障害リスト</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プロダクトバックログリファインメント</a:t>
            </a:r>
            <a:r>
              <a:rPr kumimoji="1" lang="en-US" altLang="ja-JP" sz="1200" b="1" dirty="0" smtClean="0">
                <a:solidFill>
                  <a:schemeClr val="tx1">
                    <a:lumMod val="75000"/>
                    <a:lumOff val="25000"/>
                  </a:schemeClr>
                </a:solidFill>
              </a:rPr>
              <a:t>(5</a:t>
            </a:r>
            <a:r>
              <a:rPr kumimoji="1" lang="ja-JP" altLang="en-US" sz="1200" b="1" dirty="0" smtClean="0">
                <a:solidFill>
                  <a:schemeClr val="tx1">
                    <a:lumMod val="75000"/>
                    <a:lumOff val="25000"/>
                  </a:schemeClr>
                </a:solidFill>
              </a:rPr>
              <a:t>～</a:t>
            </a:r>
            <a:r>
              <a:rPr kumimoji="1" lang="en-US" altLang="ja-JP" sz="1200" b="1" dirty="0" smtClean="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151966" cy="646331"/>
          </a:xfrm>
          <a:prstGeom prst="rect">
            <a:avLst/>
          </a:prstGeom>
          <a:noFill/>
        </p:spPr>
        <p:txBody>
          <a:bodyPr wrap="square" rtlCol="0">
            <a:spAutoFit/>
          </a:bodyPr>
          <a:lstStyle/>
          <a:p>
            <a:pPr marL="171450" indent="-171450">
              <a:buFont typeface="Wingdings" panose="05000000000000000000" pitchFamily="2" charset="2"/>
              <a:buChar char="ü"/>
            </a:pPr>
            <a:r>
              <a:rPr lang="ja-JP" altLang="en-US" sz="1200" b="1" dirty="0" smtClean="0">
                <a:solidFill>
                  <a:schemeClr val="tx1">
                    <a:lumMod val="75000"/>
                    <a:lumOff val="25000"/>
                  </a:schemeClr>
                </a:solidFill>
              </a:rPr>
              <a:t>透明性</a:t>
            </a:r>
            <a:endParaRPr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kumimoji="1" lang="ja-JP" altLang="en-US" sz="1200" b="1" dirty="0" smtClean="0">
                <a:solidFill>
                  <a:schemeClr val="tx1">
                    <a:lumMod val="75000"/>
                    <a:lumOff val="25000"/>
                  </a:schemeClr>
                </a:solidFill>
              </a:rPr>
              <a:t>検査</a:t>
            </a:r>
            <a:endParaRPr kumimoji="1"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lang="ja-JP" altLang="en-US" sz="1200" b="1" dirty="0">
                <a:solidFill>
                  <a:schemeClr val="tx1">
                    <a:lumMod val="75000"/>
                    <a:lumOff val="25000"/>
                  </a:schemeClr>
                </a:solidFill>
              </a:rPr>
              <a:t>適応</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第一部</a:t>
            </a:r>
            <a:endParaRPr kumimoji="1" lang="ja-JP" altLang="en-US" sz="1000" b="1" dirty="0"/>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endParaRPr kumimoji="1" lang="en-US" altLang="ja-JP" sz="1000" b="1" dirty="0" smtClean="0"/>
          </a:p>
          <a:p>
            <a:pPr algn="ctr"/>
            <a:r>
              <a:rPr kumimoji="1" lang="ja-JP" altLang="en-US" sz="1000" b="1" dirty="0" smtClean="0"/>
              <a:t>レトロスペクティブ</a:t>
            </a:r>
            <a:endParaRPr kumimoji="1" lang="ja-JP" altLang="en-US" sz="1000" b="1" dirty="0"/>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r>
              <a:rPr lang="ja-JP" altLang="en-US" sz="1000" b="1" dirty="0" smtClean="0"/>
              <a:t>レビュー</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プロダクトバックログ</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250357"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出荷可能な製品</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2101084" y="6033173"/>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lang="ja-JP" altLang="en-US" sz="1200" b="1" dirty="0" smtClean="0">
                <a:solidFill>
                  <a:schemeClr val="tx1">
                    <a:lumMod val="75000"/>
                    <a:lumOff val="25000"/>
                  </a:schemeClr>
                </a:solidFill>
              </a:rPr>
              <a:t>の中止</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第二部</a:t>
            </a:r>
            <a:endParaRPr kumimoji="1" lang="ja-JP" altLang="en-US" sz="1000" b="1" dirty="0"/>
          </a:p>
        </p:txBody>
      </p:sp>
      <p:sp>
        <p:nvSpPr>
          <p:cNvPr id="15" name="角丸四角形 14"/>
          <p:cNvSpPr/>
          <p:nvPr/>
        </p:nvSpPr>
        <p:spPr>
          <a:xfrm>
            <a:off x="704515" y="5441489"/>
            <a:ext cx="1621352" cy="675384"/>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9" name="角丸四角形 118"/>
          <p:cNvSpPr/>
          <p:nvPr/>
        </p:nvSpPr>
        <p:spPr>
          <a:xfrm>
            <a:off x="659149" y="2840222"/>
            <a:ext cx="1124777" cy="106872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角丸四角形 104"/>
          <p:cNvSpPr/>
          <p:nvPr/>
        </p:nvSpPr>
        <p:spPr>
          <a:xfrm>
            <a:off x="3773385" y="2894660"/>
            <a:ext cx="1621352" cy="675384"/>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99"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3347" y="3576692"/>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729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プロダクトバックログ</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01250341"/>
              </p:ext>
            </p:extLst>
          </p:nvPr>
        </p:nvGraphicFramePr>
        <p:xfrm>
          <a:off x="3481104" y="4300304"/>
          <a:ext cx="4871864" cy="2225040"/>
        </p:xfrm>
        <a:graphic>
          <a:graphicData uri="http://schemas.openxmlformats.org/drawingml/2006/table">
            <a:tbl>
              <a:tblPr firstRow="1" bandRow="1">
                <a:tableStyleId>{00A15C55-8517-42AA-B614-E9B94910E393}</a:tableStyleId>
              </a:tblPr>
              <a:tblGrid>
                <a:gridCol w="936104"/>
                <a:gridCol w="3322455"/>
                <a:gridCol w="613305"/>
              </a:tblGrid>
              <a:tr h="370840">
                <a:tc>
                  <a:txBody>
                    <a:bodyPr/>
                    <a:lstStyle/>
                    <a:p>
                      <a:r>
                        <a:rPr kumimoji="1" lang="ja-JP" altLang="en-US" sz="1400" dirty="0" smtClean="0"/>
                        <a:t>優先順位</a:t>
                      </a:r>
                      <a:endParaRPr kumimoji="1" lang="ja-JP" altLang="en-US" sz="1400" dirty="0"/>
                    </a:p>
                  </a:txBody>
                  <a:tcPr/>
                </a:tc>
                <a:tc>
                  <a:txBody>
                    <a:bodyPr/>
                    <a:lstStyle/>
                    <a:p>
                      <a:r>
                        <a:rPr kumimoji="1" lang="ja-JP" altLang="en-US" sz="1400" dirty="0" smtClean="0"/>
                        <a:t>ストーリー</a:t>
                      </a:r>
                      <a:endParaRPr kumimoji="1" lang="ja-JP" altLang="en-US" sz="1400" dirty="0"/>
                    </a:p>
                  </a:txBody>
                  <a:tcPr/>
                </a:tc>
                <a:tc>
                  <a:txBody>
                    <a:bodyPr/>
                    <a:lstStyle/>
                    <a:p>
                      <a:r>
                        <a:rPr kumimoji="1" lang="ja-JP" altLang="en-US" sz="1400" dirty="0" smtClean="0"/>
                        <a:t>見積</a:t>
                      </a:r>
                      <a:endParaRPr kumimoji="1" lang="ja-JP" altLang="en-US" sz="1400" dirty="0"/>
                    </a:p>
                  </a:txBody>
                  <a:tcPr/>
                </a:tc>
              </a:tr>
              <a:tr h="370840">
                <a:tc>
                  <a:txBody>
                    <a:bodyPr/>
                    <a:lstStyle/>
                    <a:p>
                      <a:r>
                        <a:rPr kumimoji="1" lang="en-US" altLang="ja-JP" sz="1400" dirty="0" smtClean="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A</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XX</a:t>
                      </a:r>
                      <a:r>
                        <a:rPr kumimoji="1" lang="ja-JP" altLang="en-US" sz="1400" dirty="0" smtClean="0">
                          <a:solidFill>
                            <a:schemeClr val="tx1">
                              <a:lumMod val="75000"/>
                              <a:lumOff val="25000"/>
                            </a:schemeClr>
                          </a:solidFill>
                        </a:rPr>
                        <a:t>が出来る。</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2</a:t>
                      </a:r>
                    </a:p>
                  </a:txBody>
                  <a:tcPr/>
                </a:tc>
              </a:tr>
              <a:tr h="370840">
                <a:tc>
                  <a:txBody>
                    <a:bodyPr/>
                    <a:lstStyle/>
                    <a:p>
                      <a:r>
                        <a:rPr kumimoji="1" lang="en-US" altLang="ja-JP" sz="1400" dirty="0" smtClean="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B</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YY</a:t>
                      </a:r>
                      <a:r>
                        <a:rPr kumimoji="1" lang="ja-JP" altLang="en-US" sz="1400" dirty="0" smtClean="0">
                          <a:solidFill>
                            <a:schemeClr val="tx1">
                              <a:lumMod val="75000"/>
                              <a:lumOff val="25000"/>
                            </a:schemeClr>
                          </a:solidFill>
                        </a:rPr>
                        <a:t>を一覧形式で参照できる。</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3</a:t>
                      </a:r>
                      <a:endParaRPr kumimoji="1" lang="ja-JP" altLang="en-US" sz="1400" dirty="0">
                        <a:solidFill>
                          <a:schemeClr val="tx1">
                            <a:lumMod val="75000"/>
                            <a:lumOff val="25000"/>
                          </a:schemeClr>
                        </a:solidFill>
                      </a:endParaRPr>
                    </a:p>
                  </a:txBody>
                  <a:tcPr/>
                </a:tc>
              </a:tr>
              <a:tr h="370840">
                <a:tc>
                  <a:txBody>
                    <a:bodyPr/>
                    <a:lstStyle/>
                    <a:p>
                      <a:r>
                        <a:rPr kumimoji="1" lang="en-US" altLang="ja-JP" sz="1400" dirty="0" smtClean="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C</a:t>
                      </a:r>
                      <a:r>
                        <a:rPr kumimoji="1" lang="ja-JP" altLang="en-US" sz="1400" dirty="0" smtClean="0">
                          <a:solidFill>
                            <a:schemeClr val="tx1">
                              <a:lumMod val="75000"/>
                              <a:lumOff val="25000"/>
                            </a:schemeClr>
                          </a:solidFill>
                        </a:rPr>
                        <a:t>処理の性能改善</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5</a:t>
                      </a:r>
                      <a:endParaRPr kumimoji="1" lang="ja-JP" altLang="en-US" sz="1400" dirty="0">
                        <a:solidFill>
                          <a:schemeClr val="tx1">
                            <a:lumMod val="75000"/>
                            <a:lumOff val="25000"/>
                          </a:schemeClr>
                        </a:solidFill>
                      </a:endParaRPr>
                    </a:p>
                  </a:txBody>
                  <a:tcPr/>
                </a:tc>
              </a:tr>
              <a:tr h="370840">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tc>
              </a:tr>
              <a:tr h="370840">
                <a:tc>
                  <a:txBody>
                    <a:bodyPr/>
                    <a:lstStyle/>
                    <a:p>
                      <a:r>
                        <a:rPr kumimoji="1" lang="en-US" altLang="ja-JP" sz="1400" dirty="0" smtClean="0">
                          <a:solidFill>
                            <a:schemeClr val="tx1">
                              <a:lumMod val="75000"/>
                              <a:lumOff val="25000"/>
                            </a:schemeClr>
                          </a:solidFill>
                        </a:rPr>
                        <a:t>100</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D</a:t>
                      </a:r>
                      <a:r>
                        <a:rPr kumimoji="1" lang="ja-JP" altLang="en-US" sz="1400" dirty="0" smtClean="0">
                          <a:solidFill>
                            <a:schemeClr val="tx1">
                              <a:lumMod val="75000"/>
                              <a:lumOff val="25000"/>
                            </a:schemeClr>
                          </a:solidFill>
                        </a:rPr>
                        <a:t>としてレポートを作成できる</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8</a:t>
                      </a:r>
                      <a:endParaRPr kumimoji="1" lang="ja-JP" altLang="en-US" sz="1400" dirty="0">
                        <a:solidFill>
                          <a:schemeClr val="tx1">
                            <a:lumMod val="75000"/>
                            <a:lumOff val="25000"/>
                          </a:schemeClr>
                        </a:solidFill>
                      </a:endParaRPr>
                    </a:p>
                  </a:txBody>
                  <a:tcPr/>
                </a:tc>
              </a:tr>
            </a:tbl>
          </a:graphicData>
        </a:graphic>
      </p:graphicFrame>
      <p:sp>
        <p:nvSpPr>
          <p:cNvPr id="6" name="テキスト ボックス 5"/>
          <p:cNvSpPr txBox="1"/>
          <p:nvPr/>
        </p:nvSpPr>
        <p:spPr>
          <a:xfrm>
            <a:off x="592089" y="1340768"/>
            <a:ext cx="7848872" cy="2800767"/>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プロダクトに必要なものが全て</a:t>
            </a:r>
            <a:r>
              <a:rPr lang="ja-JP" altLang="en-US" sz="1600" b="1" dirty="0" smtClean="0">
                <a:solidFill>
                  <a:schemeClr val="accent2"/>
                </a:solidFill>
                <a:latin typeface="+mj-ea"/>
                <a:ea typeface="+mj-ea"/>
              </a:rPr>
              <a:t>優先順位</a:t>
            </a:r>
            <a:r>
              <a:rPr lang="ja-JP" altLang="en-US" sz="1600" dirty="0" smtClean="0">
                <a:solidFill>
                  <a:schemeClr val="tx1">
                    <a:lumMod val="75000"/>
                    <a:lumOff val="25000"/>
                  </a:schemeClr>
                </a:solidFill>
                <a:latin typeface="+mj-ea"/>
                <a:ea typeface="+mj-ea"/>
              </a:rPr>
              <a:t>で並んだ一覧。</a:t>
            </a:r>
            <a:endParaRPr lang="en-US" altLang="ja-JP" sz="1600" dirty="0" smtClean="0">
              <a:solidFill>
                <a:schemeClr val="tx1">
                  <a:lumMod val="75000"/>
                  <a:lumOff val="25000"/>
                </a:schemeClr>
              </a:solidFill>
              <a:latin typeface="+mj-ea"/>
              <a:ea typeface="+mj-ea"/>
            </a:endParaRPr>
          </a:p>
          <a:p>
            <a:r>
              <a:rPr lang="ja-JP" altLang="en-US" sz="1600" dirty="0">
                <a:solidFill>
                  <a:schemeClr val="tx1">
                    <a:lumMod val="75000"/>
                    <a:lumOff val="25000"/>
                  </a:schemeClr>
                </a:solidFill>
                <a:latin typeface="+mj-ea"/>
              </a:rPr>
              <a:t>プロダクトに対する</a:t>
            </a:r>
            <a:r>
              <a:rPr lang="ja-JP" altLang="en-US" sz="1600" b="1" dirty="0">
                <a:solidFill>
                  <a:schemeClr val="tx1">
                    <a:lumMod val="75000"/>
                    <a:lumOff val="25000"/>
                  </a:schemeClr>
                </a:solidFill>
                <a:latin typeface="+mj-ea"/>
              </a:rPr>
              <a:t>変更要求の唯一の情報源</a:t>
            </a:r>
            <a:r>
              <a:rPr lang="ja-JP" altLang="en-US" sz="1600" dirty="0">
                <a:solidFill>
                  <a:schemeClr val="tx1">
                    <a:lumMod val="75000"/>
                    <a:lumOff val="25000"/>
                  </a:schemeClr>
                </a:solidFill>
                <a:latin typeface="+mj-ea"/>
              </a:rPr>
              <a:t>となる。</a:t>
            </a:r>
            <a:endParaRPr lang="en-US" altLang="ja-JP" sz="1600" dirty="0">
              <a:solidFill>
                <a:schemeClr val="tx1">
                  <a:lumMod val="75000"/>
                  <a:lumOff val="25000"/>
                </a:schemeClr>
              </a:solidFill>
              <a:latin typeface="+mj-ea"/>
            </a:endParaRPr>
          </a:p>
          <a:p>
            <a:r>
              <a:rPr lang="ja-JP" altLang="en-US" sz="1600" dirty="0" smtClean="0">
                <a:solidFill>
                  <a:schemeClr val="tx1">
                    <a:lumMod val="75000"/>
                    <a:lumOff val="25000"/>
                  </a:schemeClr>
                </a:solidFill>
                <a:latin typeface="+mj-ea"/>
                <a:ea typeface="+mj-ea"/>
              </a:rPr>
              <a:t>プロダクトバックログの</a:t>
            </a:r>
            <a:r>
              <a:rPr lang="en-US" altLang="ja-JP" sz="1600" dirty="0" smtClean="0">
                <a:solidFill>
                  <a:schemeClr val="tx1">
                    <a:lumMod val="75000"/>
                    <a:lumOff val="25000"/>
                  </a:schemeClr>
                </a:solidFill>
                <a:latin typeface="+mj-ea"/>
                <a:ea typeface="+mj-ea"/>
              </a:rPr>
              <a:t>1</a:t>
            </a:r>
            <a:r>
              <a:rPr lang="ja-JP" altLang="en-US" sz="1600" dirty="0" smtClean="0">
                <a:solidFill>
                  <a:schemeClr val="tx1">
                    <a:lumMod val="75000"/>
                    <a:lumOff val="25000"/>
                  </a:schemeClr>
                </a:solidFill>
                <a:latin typeface="+mj-ea"/>
                <a:ea typeface="+mj-ea"/>
              </a:rPr>
              <a:t>要素をプロダクトバックログアイテム</a:t>
            </a:r>
            <a:r>
              <a:rPr lang="en-US" altLang="ja-JP" sz="1600" dirty="0" smtClean="0">
                <a:solidFill>
                  <a:schemeClr val="tx1">
                    <a:lumMod val="75000"/>
                    <a:lumOff val="25000"/>
                  </a:schemeClr>
                </a:solidFill>
                <a:latin typeface="+mj-ea"/>
                <a:ea typeface="+mj-ea"/>
              </a:rPr>
              <a:t>(PBI)</a:t>
            </a:r>
            <a:r>
              <a:rPr lang="ja-JP" altLang="en-US" sz="1600" dirty="0" smtClean="0">
                <a:solidFill>
                  <a:schemeClr val="tx1">
                    <a:lumMod val="75000"/>
                    <a:lumOff val="25000"/>
                  </a:schemeClr>
                </a:solidFill>
                <a:latin typeface="+mj-ea"/>
                <a:ea typeface="+mj-ea"/>
              </a:rPr>
              <a:t>と呼ぶ。</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プロダクトバックログはビジネス要求、市場の状態、技術の変化などにより、</a:t>
            </a:r>
            <a:r>
              <a:rPr lang="ja-JP" altLang="en-US" sz="1600" b="1" dirty="0" smtClean="0">
                <a:solidFill>
                  <a:schemeClr val="tx1">
                    <a:lumMod val="75000"/>
                    <a:lumOff val="25000"/>
                  </a:schemeClr>
                </a:solidFill>
                <a:latin typeface="+mj-ea"/>
                <a:ea typeface="+mj-ea"/>
              </a:rPr>
              <a:t>常に変化し続ける</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endParaRPr lang="en-US" altLang="ja-JP" sz="1600" dirty="0">
              <a:solidFill>
                <a:schemeClr val="tx1">
                  <a:lumMod val="75000"/>
                  <a:lumOff val="25000"/>
                </a:schemeClr>
              </a:solidFill>
              <a:latin typeface="+mj-ea"/>
              <a:ea typeface="+mj-ea"/>
            </a:endParaRPr>
          </a:p>
          <a:p>
            <a:r>
              <a:rPr lang="en-US" altLang="ja-JP" sz="1600" dirty="0" smtClean="0">
                <a:solidFill>
                  <a:schemeClr val="tx1">
                    <a:lumMod val="75000"/>
                    <a:lumOff val="25000"/>
                  </a:schemeClr>
                </a:solidFill>
                <a:latin typeface="+mj-ea"/>
                <a:ea typeface="+mj-ea"/>
              </a:rPr>
              <a:t>PBI</a:t>
            </a:r>
            <a:r>
              <a:rPr lang="ja-JP" altLang="en-US" sz="1600" dirty="0" smtClean="0">
                <a:solidFill>
                  <a:schemeClr val="tx1">
                    <a:lumMod val="75000"/>
                    <a:lumOff val="25000"/>
                  </a:schemeClr>
                </a:solidFill>
                <a:latin typeface="+mj-ea"/>
                <a:ea typeface="+mj-ea"/>
              </a:rPr>
              <a:t>に内容の詳細や、見積り、並び順の変更などを加えることを</a:t>
            </a:r>
            <a:endParaRPr lang="en-US" altLang="ja-JP" sz="1600" dirty="0" smtClean="0">
              <a:solidFill>
                <a:schemeClr val="tx1">
                  <a:lumMod val="75000"/>
                  <a:lumOff val="25000"/>
                </a:schemeClr>
              </a:solidFill>
              <a:latin typeface="+mj-ea"/>
              <a:ea typeface="+mj-ea"/>
            </a:endParaRPr>
          </a:p>
          <a:p>
            <a:r>
              <a:rPr lang="ja-JP" altLang="en-US" sz="1600" b="1" dirty="0" smtClean="0">
                <a:solidFill>
                  <a:schemeClr val="accent2"/>
                </a:solidFill>
                <a:latin typeface="+mj-ea"/>
                <a:ea typeface="+mj-ea"/>
              </a:rPr>
              <a:t>プロダクトバックログリファインメント</a:t>
            </a:r>
            <a:r>
              <a:rPr lang="ja-JP" altLang="en-US" sz="1600" dirty="0" smtClean="0">
                <a:solidFill>
                  <a:schemeClr val="tx1">
                    <a:lumMod val="75000"/>
                    <a:lumOff val="25000"/>
                  </a:schemeClr>
                </a:solidFill>
                <a:latin typeface="+mj-ea"/>
                <a:ea typeface="+mj-ea"/>
              </a:rPr>
              <a:t>と呼ぶ。</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リファインメントのタイミングはスクラムチームが決定する。</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一般的に開発チームの作業の</a:t>
            </a:r>
            <a:r>
              <a:rPr lang="en-US" altLang="ja-JP" sz="1600" dirty="0" smtClean="0">
                <a:solidFill>
                  <a:schemeClr val="tx1">
                    <a:lumMod val="75000"/>
                    <a:lumOff val="25000"/>
                  </a:schemeClr>
                </a:solidFill>
                <a:latin typeface="+mj-ea"/>
                <a:ea typeface="+mj-ea"/>
              </a:rPr>
              <a:t>10%</a:t>
            </a:r>
            <a:r>
              <a:rPr lang="ja-JP" altLang="en-US" sz="1600" dirty="0" smtClean="0">
                <a:solidFill>
                  <a:schemeClr val="tx1">
                    <a:lumMod val="75000"/>
                    <a:lumOff val="25000"/>
                  </a:schemeClr>
                </a:solidFill>
                <a:latin typeface="+mj-ea"/>
                <a:ea typeface="+mj-ea"/>
              </a:rPr>
              <a:t>以下にすることが多い。</a:t>
            </a:r>
            <a:endParaRPr lang="en-US" altLang="ja-JP" sz="1600" dirty="0" smtClean="0">
              <a:solidFill>
                <a:schemeClr val="tx1">
                  <a:lumMod val="75000"/>
                  <a:lumOff val="25000"/>
                </a:schemeClr>
              </a:solidFill>
              <a:latin typeface="+mj-ea"/>
              <a:ea typeface="+mj-ea"/>
            </a:endParaRPr>
          </a:p>
          <a:p>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見積</a:t>
            </a:r>
            <a:r>
              <a:rPr lang="ja-JP" altLang="en-US" sz="1600" dirty="0">
                <a:solidFill>
                  <a:schemeClr val="tx1">
                    <a:lumMod val="75000"/>
                    <a:lumOff val="25000"/>
                  </a:schemeClr>
                </a:solidFill>
                <a:latin typeface="+mj-ea"/>
                <a:ea typeface="+mj-ea"/>
              </a:rPr>
              <a:t>り</a:t>
            </a:r>
            <a:r>
              <a:rPr lang="ja-JP" altLang="en-US" sz="1600" dirty="0" smtClean="0">
                <a:solidFill>
                  <a:schemeClr val="tx1">
                    <a:lumMod val="75000"/>
                    <a:lumOff val="25000"/>
                  </a:schemeClr>
                </a:solidFill>
                <a:latin typeface="+mj-ea"/>
                <a:ea typeface="+mj-ea"/>
              </a:rPr>
              <a:t>は</a:t>
            </a:r>
            <a:r>
              <a:rPr lang="ja-JP" altLang="en-US" sz="1600" b="1" dirty="0" smtClean="0">
                <a:solidFill>
                  <a:schemeClr val="accent2"/>
                </a:solidFill>
                <a:latin typeface="+mj-ea"/>
                <a:ea typeface="+mj-ea"/>
              </a:rPr>
              <a:t>相対見積り</a:t>
            </a:r>
            <a:r>
              <a:rPr lang="ja-JP" altLang="en-US" sz="1600" dirty="0" smtClean="0">
                <a:solidFill>
                  <a:schemeClr val="tx1">
                    <a:lumMod val="75000"/>
                    <a:lumOff val="25000"/>
                  </a:schemeClr>
                </a:solidFill>
                <a:latin typeface="+mj-ea"/>
                <a:ea typeface="+mj-ea"/>
              </a:rPr>
              <a:t>で行う。値はフィボナッチ数列や</a:t>
            </a:r>
            <a:r>
              <a:rPr lang="en-US" altLang="ja-JP" sz="1600" dirty="0" smtClean="0">
                <a:solidFill>
                  <a:schemeClr val="tx1">
                    <a:lumMod val="75000"/>
                    <a:lumOff val="25000"/>
                  </a:schemeClr>
                </a:solidFill>
                <a:latin typeface="+mj-ea"/>
                <a:ea typeface="+mj-ea"/>
              </a:rPr>
              <a:t>S,M,L</a:t>
            </a:r>
            <a:r>
              <a:rPr lang="ja-JP" altLang="en-US" sz="1600" dirty="0" smtClean="0">
                <a:solidFill>
                  <a:schemeClr val="tx1">
                    <a:lumMod val="75000"/>
                    <a:lumOff val="25000"/>
                  </a:schemeClr>
                </a:solidFill>
                <a:latin typeface="+mj-ea"/>
                <a:ea typeface="+mj-ea"/>
              </a:rPr>
              <a:t>など、なんでも良い。</a:t>
            </a:r>
            <a:endParaRPr lang="en-US" altLang="ja-JP" sz="1600" dirty="0">
              <a:solidFill>
                <a:schemeClr val="tx1">
                  <a:lumMod val="75000"/>
                  <a:lumOff val="25000"/>
                </a:schemeClr>
              </a:solidFill>
              <a:latin typeface="+mj-ea"/>
              <a:ea typeface="+mj-ea"/>
            </a:endParaRPr>
          </a:p>
        </p:txBody>
      </p:sp>
      <p:cxnSp>
        <p:nvCxnSpPr>
          <p:cNvPr id="8" name="直線矢印コネクタ 7"/>
          <p:cNvCxnSpPr/>
          <p:nvPr/>
        </p:nvCxnSpPr>
        <p:spPr>
          <a:xfrm>
            <a:off x="3275855" y="4660344"/>
            <a:ext cx="0" cy="186500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2627783" y="4668680"/>
            <a:ext cx="648072"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明確</a:t>
            </a:r>
            <a:endParaRPr kumimoji="1" lang="ja-JP" altLang="en-US" sz="1400" b="1" dirty="0">
              <a:solidFill>
                <a:schemeClr val="tx1">
                  <a:lumMod val="75000"/>
                  <a:lumOff val="25000"/>
                </a:schemeClr>
              </a:solidFill>
            </a:endParaRPr>
          </a:p>
        </p:txBody>
      </p:sp>
      <p:sp>
        <p:nvSpPr>
          <p:cNvPr id="10" name="テキスト ボックス 9"/>
          <p:cNvSpPr txBox="1"/>
          <p:nvPr/>
        </p:nvSpPr>
        <p:spPr>
          <a:xfrm>
            <a:off x="1979711" y="6172512"/>
            <a:ext cx="1296144" cy="307777"/>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不正確で粗い</a:t>
            </a:r>
            <a:endParaRPr kumimoji="1" lang="ja-JP" altLang="en-US" sz="1400" b="1" dirty="0">
              <a:solidFill>
                <a:schemeClr val="tx1">
                  <a:lumMod val="75000"/>
                  <a:lumOff val="25000"/>
                </a:schemeClr>
              </a:solidFill>
            </a:endParaRPr>
          </a:p>
        </p:txBody>
      </p:sp>
      <p:sp>
        <p:nvSpPr>
          <p:cNvPr id="12" name="角丸四角形吹き出し 11"/>
          <p:cNvSpPr/>
          <p:nvPr/>
        </p:nvSpPr>
        <p:spPr>
          <a:xfrm>
            <a:off x="827584" y="4949054"/>
            <a:ext cx="1800200" cy="958490"/>
          </a:xfrm>
          <a:prstGeom prst="wedgeRoundRectCallout">
            <a:avLst>
              <a:gd name="adj1" fmla="val 67646"/>
              <a:gd name="adj2" fmla="val 28349"/>
              <a:gd name="adj3" fmla="val 16667"/>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lumMod val="75000"/>
                    <a:lumOff val="25000"/>
                  </a:schemeClr>
                </a:solidFill>
              </a:rPr>
              <a:t>リファインメントによって明確にしていく</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3822122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itpro.nikkeibp.co.jp/article/COLUMN/20131001/508039/zu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385756"/>
            <a:ext cx="7052645" cy="458422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kumimoji="1" lang="ja-JP" altLang="en-US" dirty="0" smtClean="0"/>
              <a:t>不確実性コーン</a:t>
            </a:r>
            <a:endParaRPr kumimoji="1" lang="ja-JP" altLang="en-US" dirty="0"/>
          </a:p>
        </p:txBody>
      </p:sp>
      <p:sp>
        <p:nvSpPr>
          <p:cNvPr id="4" name="正方形/長方形 3"/>
          <p:cNvSpPr/>
          <p:nvPr/>
        </p:nvSpPr>
        <p:spPr>
          <a:xfrm>
            <a:off x="792088" y="5919083"/>
            <a:ext cx="4572000" cy="246221"/>
          </a:xfrm>
          <a:prstGeom prst="rect">
            <a:avLst/>
          </a:prstGeom>
        </p:spPr>
        <p:txBody>
          <a:bodyPr>
            <a:spAutoFit/>
          </a:bodyPr>
          <a:lstStyle/>
          <a:p>
            <a:r>
              <a:rPr lang="en-US" altLang="ja-JP" sz="1000" dirty="0">
                <a:solidFill>
                  <a:schemeClr val="accent5"/>
                </a:solidFill>
                <a:latin typeface="+mj-ea"/>
                <a:ea typeface="+mj-ea"/>
              </a:rPr>
              <a:t>http://itpro.nikkeibp.co.jp/article/COLUMN/20131001/508039/</a:t>
            </a:r>
            <a:endParaRPr lang="ja-JP" altLang="en-US" sz="1000" dirty="0">
              <a:solidFill>
                <a:schemeClr val="accent5"/>
              </a:solidFill>
              <a:latin typeface="+mj-ea"/>
              <a:ea typeface="+mj-ea"/>
            </a:endParaRPr>
          </a:p>
        </p:txBody>
      </p:sp>
      <p:sp>
        <p:nvSpPr>
          <p:cNvPr id="3" name="テキスト ボックス 2"/>
          <p:cNvSpPr txBox="1"/>
          <p:nvPr/>
        </p:nvSpPr>
        <p:spPr>
          <a:xfrm>
            <a:off x="827584" y="1165005"/>
            <a:ext cx="7704856" cy="338554"/>
          </a:xfrm>
          <a:prstGeom prst="rect">
            <a:avLst/>
          </a:prstGeom>
          <a:noFill/>
        </p:spPr>
        <p:txBody>
          <a:bodyPr wrap="square" rtlCol="0">
            <a:spAutoFit/>
          </a:bodyPr>
          <a:lstStyle/>
          <a:p>
            <a:r>
              <a:rPr lang="ja-JP" altLang="en-US" sz="1600" dirty="0">
                <a:solidFill>
                  <a:schemeClr val="tx1">
                    <a:lumMod val="75000"/>
                    <a:lumOff val="25000"/>
                  </a:schemeClr>
                </a:solidFill>
              </a:rPr>
              <a:t>プロジェクトが進行するにつれて見積もりのバラツキがどのように推移していくのかを表して</a:t>
            </a:r>
            <a:r>
              <a:rPr lang="ja-JP" altLang="en-US" sz="1600" dirty="0" smtClean="0">
                <a:solidFill>
                  <a:schemeClr val="tx1">
                    <a:lumMod val="75000"/>
                    <a:lumOff val="25000"/>
                  </a:schemeClr>
                </a:solidFill>
              </a:rPr>
              <a:t>いる。</a:t>
            </a:r>
            <a:endParaRPr kumimoji="1" lang="ja-JP" altLang="en-US" sz="1600" dirty="0">
              <a:solidFill>
                <a:schemeClr val="tx1">
                  <a:lumMod val="75000"/>
                  <a:lumOff val="25000"/>
                </a:schemeClr>
              </a:solidFill>
            </a:endParaRPr>
          </a:p>
        </p:txBody>
      </p:sp>
      <p:sp>
        <p:nvSpPr>
          <p:cNvPr id="5" name="角丸四角形 4"/>
          <p:cNvSpPr/>
          <p:nvPr/>
        </p:nvSpPr>
        <p:spPr>
          <a:xfrm>
            <a:off x="683568" y="1916832"/>
            <a:ext cx="792088" cy="3240360"/>
          </a:xfrm>
          <a:prstGeom prst="roundRect">
            <a:avLst/>
          </a:prstGeom>
          <a:noFill/>
          <a:ln w="2540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1547664" y="1988840"/>
            <a:ext cx="3419872" cy="523220"/>
          </a:xfrm>
          <a:prstGeom prst="rect">
            <a:avLst/>
          </a:prstGeom>
          <a:noFill/>
        </p:spPr>
        <p:txBody>
          <a:bodyPr wrap="square" rtlCol="0">
            <a:spAutoFit/>
          </a:bodyPr>
          <a:lstStyle/>
          <a:p>
            <a:r>
              <a:rPr kumimoji="1" lang="ja-JP" altLang="en-US" sz="1400" dirty="0" smtClean="0">
                <a:solidFill>
                  <a:schemeClr val="tx1">
                    <a:lumMod val="75000"/>
                    <a:lumOff val="25000"/>
                  </a:schemeClr>
                </a:solidFill>
                <a:latin typeface="+mj-ea"/>
                <a:ea typeface="+mj-ea"/>
              </a:rPr>
              <a:t>最初期においては</a:t>
            </a:r>
            <a:r>
              <a:rPr lang="ja-JP" altLang="en-US" sz="1400" dirty="0" smtClean="0">
                <a:solidFill>
                  <a:schemeClr val="tx1">
                    <a:lumMod val="75000"/>
                    <a:lumOff val="25000"/>
                  </a:schemeClr>
                </a:solidFill>
                <a:latin typeface="+mj-ea"/>
                <a:ea typeface="+mj-ea"/>
              </a:rPr>
              <a:t>見積りの最大値と最小値に</a:t>
            </a:r>
            <a:r>
              <a:rPr lang="en-US" altLang="ja-JP" sz="1400" dirty="0" smtClean="0">
                <a:solidFill>
                  <a:schemeClr val="tx1">
                    <a:lumMod val="75000"/>
                    <a:lumOff val="25000"/>
                  </a:schemeClr>
                </a:solidFill>
                <a:latin typeface="+mj-ea"/>
                <a:ea typeface="+mj-ea"/>
              </a:rPr>
              <a:t>16</a:t>
            </a:r>
            <a:r>
              <a:rPr lang="ja-JP" altLang="en-US" sz="1400" dirty="0" smtClean="0">
                <a:solidFill>
                  <a:schemeClr val="tx1">
                    <a:lumMod val="75000"/>
                    <a:lumOff val="25000"/>
                  </a:schemeClr>
                </a:solidFill>
                <a:latin typeface="+mj-ea"/>
                <a:ea typeface="+mj-ea"/>
              </a:rPr>
              <a:t>倍もの開きがある</a:t>
            </a:r>
            <a:endParaRPr kumimoji="1" lang="ja-JP" altLang="en-US" sz="1400" dirty="0">
              <a:solidFill>
                <a:schemeClr val="tx1">
                  <a:lumMod val="75000"/>
                  <a:lumOff val="25000"/>
                </a:schemeClr>
              </a:solidFill>
              <a:latin typeface="+mj-ea"/>
              <a:ea typeface="+mj-ea"/>
            </a:endParaRPr>
          </a:p>
        </p:txBody>
      </p:sp>
      <p:sp>
        <p:nvSpPr>
          <p:cNvPr id="8" name="テキスト ボックス 7"/>
          <p:cNvSpPr txBox="1"/>
          <p:nvPr/>
        </p:nvSpPr>
        <p:spPr>
          <a:xfrm>
            <a:off x="2267744" y="4437112"/>
            <a:ext cx="4499484" cy="58477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b="1" dirty="0" smtClean="0">
                <a:solidFill>
                  <a:schemeClr val="tx1">
                    <a:lumMod val="75000"/>
                    <a:lumOff val="25000"/>
                  </a:schemeClr>
                </a:solidFill>
              </a:rPr>
              <a:t>スプリントを繰り返すうちに不確実性が小さくなる</a:t>
            </a:r>
            <a:endParaRPr kumimoji="1" lang="en-US" altLang="ja-JP" sz="1600" b="1" dirty="0" smtClean="0">
              <a:solidFill>
                <a:schemeClr val="tx1">
                  <a:lumMod val="75000"/>
                  <a:lumOff val="25000"/>
                </a:schemeClr>
              </a:solidFill>
            </a:endParaRPr>
          </a:p>
          <a:p>
            <a:pPr marL="285750" indent="-285750">
              <a:buFont typeface="Arial" panose="020B0604020202020204" pitchFamily="34" charset="0"/>
              <a:buChar char="•"/>
            </a:pPr>
            <a:r>
              <a:rPr lang="ja-JP" altLang="en-US" sz="1600" b="1" dirty="0">
                <a:solidFill>
                  <a:schemeClr val="tx1">
                    <a:lumMod val="75000"/>
                    <a:lumOff val="25000"/>
                  </a:schemeClr>
                </a:solidFill>
              </a:rPr>
              <a:t>間違っていて</a:t>
            </a:r>
            <a:r>
              <a:rPr lang="ja-JP" altLang="en-US" sz="1600" b="1" dirty="0" smtClean="0">
                <a:solidFill>
                  <a:schemeClr val="tx1">
                    <a:lumMod val="75000"/>
                    <a:lumOff val="25000"/>
                  </a:schemeClr>
                </a:solidFill>
              </a:rPr>
              <a:t>も早期にアジャストすれば良い</a:t>
            </a:r>
            <a:endParaRPr kumimoji="1" lang="en-US" altLang="ja-JP" sz="1600" b="1" dirty="0" smtClean="0">
              <a:solidFill>
                <a:schemeClr val="tx1">
                  <a:lumMod val="75000"/>
                  <a:lumOff val="25000"/>
                </a:schemeClr>
              </a:solidFill>
            </a:endParaRPr>
          </a:p>
        </p:txBody>
      </p:sp>
    </p:spTree>
    <p:extLst>
      <p:ext uri="{BB962C8B-B14F-4D97-AF65-F5344CB8AC3E}">
        <p14:creationId xmlns:p14="http://schemas.microsoft.com/office/powerpoint/2010/main" val="1672522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ja-JP" altLang="en-US" dirty="0" smtClean="0"/>
              <a:t>ゴールへの進捗の確認</a:t>
            </a:r>
            <a:endParaRPr kumimoji="1" lang="ja-JP" altLang="en-US" dirty="0"/>
          </a:p>
        </p:txBody>
      </p:sp>
      <p:graphicFrame>
        <p:nvGraphicFramePr>
          <p:cNvPr id="51" name="グラフ 50"/>
          <p:cNvGraphicFramePr/>
          <p:nvPr>
            <p:extLst>
              <p:ext uri="{D42A27DB-BD31-4B8C-83A1-F6EECF244321}">
                <p14:modId xmlns:p14="http://schemas.microsoft.com/office/powerpoint/2010/main" val="3812581011"/>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340768"/>
            <a:ext cx="7848872" cy="1569660"/>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リリースバーンダウンチャートなどを用いて、希望している内容が希望しているタイミングでリリースできるかを追跡、確認する。スプリントレビュー時に確認するとプロダクトオーナーにスコープの調整の材料を与えることができる。</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リリースに必要なポイント数とタイミングが分かれば、１スプリント実施するだけで遅れの有無がわかる。</a:t>
            </a:r>
            <a:endParaRPr lang="en-US" altLang="ja-JP" sz="1600" dirty="0">
              <a:solidFill>
                <a:schemeClr val="tx1">
                  <a:lumMod val="75000"/>
                  <a:lumOff val="25000"/>
                </a:schemeClr>
              </a:solidFill>
              <a:latin typeface="+mj-ea"/>
              <a:ea typeface="+mj-ea"/>
            </a:endParaRPr>
          </a:p>
          <a:p>
            <a:endParaRPr lang="en-US" altLang="ja-JP" sz="1600" dirty="0" smtClean="0">
              <a:solidFill>
                <a:schemeClr val="tx1">
                  <a:lumMod val="75000"/>
                  <a:lumOff val="25000"/>
                </a:schemeClr>
              </a:solidFill>
              <a:latin typeface="+mj-ea"/>
              <a:ea typeface="+mj-ea"/>
            </a:endParaRPr>
          </a:p>
        </p:txBody>
      </p:sp>
      <p:pic>
        <p:nvPicPr>
          <p:cNvPr id="53"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5589240"/>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601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スプリントバックログ</a:t>
            </a:r>
            <a:endParaRPr kumimoji="1" lang="ja-JP" altLang="en-US" dirty="0"/>
          </a:p>
        </p:txBody>
      </p:sp>
      <p:sp>
        <p:nvSpPr>
          <p:cNvPr id="4" name="テキスト ボックス 3"/>
          <p:cNvSpPr txBox="1"/>
          <p:nvPr/>
        </p:nvSpPr>
        <p:spPr>
          <a:xfrm>
            <a:off x="592089" y="1340768"/>
            <a:ext cx="7848872" cy="2308324"/>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スプリントで選択したプロダクトバックログアイテムと、それらを出荷可能な製品として届けるための計画を合わせたもの。</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開発チームが</a:t>
            </a:r>
            <a:r>
              <a:rPr lang="ja-JP" altLang="en-US" sz="1600" b="1" dirty="0" smtClean="0">
                <a:solidFill>
                  <a:schemeClr val="tx1">
                    <a:lumMod val="75000"/>
                    <a:lumOff val="25000"/>
                  </a:schemeClr>
                </a:solidFill>
                <a:latin typeface="+mj-ea"/>
                <a:ea typeface="+mj-ea"/>
              </a:rPr>
              <a:t>スプリントゴールを達成するのに必要な作業の一覧</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十分に詳細化されており、スプリント中は変更される可能性がある。</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スプリントバックログを変更できるのは開発チームだけ。</a:t>
            </a:r>
            <a:endParaRPr lang="en-US" altLang="ja-JP" sz="1600" dirty="0" smtClean="0">
              <a:solidFill>
                <a:schemeClr val="tx1">
                  <a:lumMod val="75000"/>
                  <a:lumOff val="25000"/>
                </a:schemeClr>
              </a:solidFill>
              <a:latin typeface="+mj-ea"/>
              <a:ea typeface="+mj-ea"/>
            </a:endParaRPr>
          </a:p>
          <a:p>
            <a:endParaRPr lang="en-US" altLang="ja-JP" sz="1600" dirty="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見積りは</a:t>
            </a:r>
            <a:r>
              <a:rPr lang="ja-JP" altLang="en-US" sz="1600" b="1" dirty="0" smtClean="0">
                <a:solidFill>
                  <a:schemeClr val="accent2"/>
                </a:solidFill>
                <a:latin typeface="+mj-ea"/>
                <a:ea typeface="+mj-ea"/>
              </a:rPr>
              <a:t>理想時間</a:t>
            </a:r>
            <a:r>
              <a:rPr lang="ja-JP" altLang="en-US" sz="1600" dirty="0" smtClean="0">
                <a:solidFill>
                  <a:schemeClr val="tx1">
                    <a:lumMod val="75000"/>
                    <a:lumOff val="25000"/>
                  </a:schemeClr>
                </a:solidFill>
                <a:latin typeface="+mj-ea"/>
                <a:ea typeface="+mj-ea"/>
              </a:rPr>
              <a:t>で行う。</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タスクの粒度は小さい方が見積り精度が上がるため、小さい方が良い。</a:t>
            </a:r>
            <a:endParaRPr lang="en-US" altLang="ja-JP" sz="1600" dirty="0" smtClean="0">
              <a:solidFill>
                <a:schemeClr val="tx1">
                  <a:lumMod val="75000"/>
                  <a:lumOff val="25000"/>
                </a:schemeClr>
              </a:solidFill>
              <a:latin typeface="+mj-ea"/>
              <a:ea typeface="+mj-ea"/>
            </a:endParaRPr>
          </a:p>
          <a:p>
            <a:r>
              <a:rPr lang="ja-JP" altLang="en-US" sz="1600" dirty="0">
                <a:solidFill>
                  <a:schemeClr val="tx1">
                    <a:lumMod val="75000"/>
                    <a:lumOff val="25000"/>
                  </a:schemeClr>
                </a:solidFill>
                <a:latin typeface="+mj-ea"/>
                <a:ea typeface="+mj-ea"/>
              </a:rPr>
              <a:t>大きくて</a:t>
            </a:r>
            <a:r>
              <a:rPr lang="ja-JP" altLang="en-US" sz="1600" dirty="0" smtClean="0">
                <a:solidFill>
                  <a:schemeClr val="tx1">
                    <a:lumMod val="75000"/>
                    <a:lumOff val="25000"/>
                  </a:schemeClr>
                </a:solidFill>
                <a:latin typeface="+mj-ea"/>
                <a:ea typeface="+mj-ea"/>
              </a:rPr>
              <a:t>も１日のうち開発作業にあてられる時間程度を上限とすること。</a:t>
            </a:r>
            <a:endParaRPr lang="en-US" altLang="ja-JP" sz="1600" dirty="0" smtClean="0">
              <a:solidFill>
                <a:schemeClr val="tx1">
                  <a:lumMod val="75000"/>
                  <a:lumOff val="25000"/>
                </a:schemeClr>
              </a:solidFill>
              <a:latin typeface="+mj-ea"/>
              <a:ea typeface="+mj-ea"/>
            </a:endParaRPr>
          </a:p>
        </p:txBody>
      </p:sp>
      <p:graphicFrame>
        <p:nvGraphicFramePr>
          <p:cNvPr id="2" name="表 1"/>
          <p:cNvGraphicFramePr>
            <a:graphicFrameLocks noGrp="1"/>
          </p:cNvGraphicFramePr>
          <p:nvPr>
            <p:extLst>
              <p:ext uri="{D42A27DB-BD31-4B8C-83A1-F6EECF244321}">
                <p14:modId xmlns:p14="http://schemas.microsoft.com/office/powerpoint/2010/main" val="3770683341"/>
              </p:ext>
            </p:extLst>
          </p:nvPr>
        </p:nvGraphicFramePr>
        <p:xfrm>
          <a:off x="899592" y="3933056"/>
          <a:ext cx="7056784" cy="2225040"/>
        </p:xfrm>
        <a:graphic>
          <a:graphicData uri="http://schemas.openxmlformats.org/drawingml/2006/table">
            <a:tbl>
              <a:tblPr firstRow="1" bandRow="1">
                <a:tableStyleId>{00A15C55-8517-42AA-B614-E9B94910E393}</a:tableStyleId>
              </a:tblPr>
              <a:tblGrid>
                <a:gridCol w="2880320"/>
                <a:gridCol w="3528392"/>
                <a:gridCol w="648072"/>
              </a:tblGrid>
              <a:tr h="370840">
                <a:tc>
                  <a:txBody>
                    <a:bodyPr/>
                    <a:lstStyle/>
                    <a:p>
                      <a:r>
                        <a:rPr kumimoji="1" lang="ja-JP" altLang="en-US" sz="1400" dirty="0" smtClean="0"/>
                        <a:t>ストーリー</a:t>
                      </a:r>
                      <a:endParaRPr kumimoji="1" lang="ja-JP" altLang="en-US" sz="1400" dirty="0"/>
                    </a:p>
                  </a:txBody>
                  <a:tcPr/>
                </a:tc>
                <a:tc>
                  <a:txBody>
                    <a:bodyPr/>
                    <a:lstStyle/>
                    <a:p>
                      <a:r>
                        <a:rPr kumimoji="1" lang="ja-JP" altLang="en-US" sz="1400" dirty="0" smtClean="0"/>
                        <a:t>タスク</a:t>
                      </a:r>
                      <a:endParaRPr kumimoji="1" lang="ja-JP" altLang="en-US" sz="1400" dirty="0"/>
                    </a:p>
                  </a:txBody>
                  <a:tcPr/>
                </a:tc>
                <a:tc>
                  <a:txBody>
                    <a:bodyPr/>
                    <a:lstStyle/>
                    <a:p>
                      <a:r>
                        <a:rPr kumimoji="1" lang="ja-JP" altLang="en-US" sz="1400" dirty="0" smtClean="0"/>
                        <a:t>見積</a:t>
                      </a:r>
                      <a:endParaRPr kumimoji="1" lang="ja-JP" altLang="en-US" sz="14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lumMod val="75000"/>
                              <a:lumOff val="25000"/>
                            </a:schemeClr>
                          </a:solidFill>
                        </a:rPr>
                        <a:t>A</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XX</a:t>
                      </a:r>
                      <a:r>
                        <a:rPr kumimoji="1" lang="ja-JP" altLang="en-US" sz="1400" dirty="0" smtClean="0">
                          <a:solidFill>
                            <a:schemeClr val="tx1">
                              <a:lumMod val="75000"/>
                              <a:lumOff val="25000"/>
                            </a:schemeClr>
                          </a:solidFill>
                        </a:rPr>
                        <a:t>が出来る。</a:t>
                      </a:r>
                    </a:p>
                  </a:txBody>
                  <a:tcPr/>
                </a:tc>
                <a:tc>
                  <a:txBody>
                    <a:bodyPr/>
                    <a:lstStyle/>
                    <a:p>
                      <a:r>
                        <a:rPr kumimoji="1" lang="en-US" altLang="ja-JP" sz="1400" dirty="0" smtClean="0">
                          <a:solidFill>
                            <a:schemeClr val="tx1">
                              <a:lumMod val="75000"/>
                              <a:lumOff val="25000"/>
                            </a:schemeClr>
                          </a:solidFill>
                        </a:rPr>
                        <a:t>UI</a:t>
                      </a:r>
                      <a:r>
                        <a:rPr kumimoji="1" lang="ja-JP" altLang="en-US" sz="1400" dirty="0" smtClean="0">
                          <a:solidFill>
                            <a:schemeClr val="tx1">
                              <a:lumMod val="75000"/>
                              <a:lumOff val="25000"/>
                            </a:schemeClr>
                          </a:solidFill>
                        </a:rPr>
                        <a:t>のコーディング</a:t>
                      </a:r>
                      <a:endParaRPr kumimoji="1" lang="en-US" altLang="ja-JP" sz="1400" dirty="0" smtClean="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3.0h</a:t>
                      </a:r>
                      <a:endParaRPr kumimoji="1" lang="ja-JP" altLang="en-US" sz="1400" dirty="0">
                        <a:solidFill>
                          <a:schemeClr val="tx1">
                            <a:lumMod val="75000"/>
                            <a:lumOff val="25000"/>
                          </a:schemeClr>
                        </a:solidFill>
                      </a:endParaRPr>
                    </a:p>
                  </a:txBody>
                  <a:tcPr/>
                </a:tc>
              </a:tr>
              <a:tr h="370840">
                <a:tc>
                  <a:txBody>
                    <a:bodyPr/>
                    <a:lstStyle/>
                    <a:p>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データモデル設計、変更、</a:t>
                      </a:r>
                      <a:r>
                        <a:rPr kumimoji="1" lang="en-US" altLang="ja-JP" sz="1400" dirty="0" smtClean="0">
                          <a:solidFill>
                            <a:schemeClr val="tx1">
                              <a:lumMod val="75000"/>
                              <a:lumOff val="25000"/>
                            </a:schemeClr>
                          </a:solidFill>
                        </a:rPr>
                        <a:t>Entity</a:t>
                      </a:r>
                      <a:r>
                        <a:rPr kumimoji="1" lang="ja-JP" altLang="en-US" sz="1400" dirty="0" smtClean="0">
                          <a:solidFill>
                            <a:schemeClr val="tx1">
                              <a:lumMod val="75000"/>
                              <a:lumOff val="25000"/>
                            </a:schemeClr>
                          </a:solidFill>
                        </a:rPr>
                        <a:t>の作成</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3.0h</a:t>
                      </a:r>
                      <a:endParaRPr kumimoji="1" lang="ja-JP" altLang="en-US" sz="1400" dirty="0">
                        <a:solidFill>
                          <a:schemeClr val="tx1">
                            <a:lumMod val="75000"/>
                            <a:lumOff val="25000"/>
                          </a:schemeClr>
                        </a:solidFill>
                      </a:endParaRPr>
                    </a:p>
                  </a:txBody>
                  <a:tcPr/>
                </a:tc>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lumMod val="75000"/>
                              <a:lumOff val="25000"/>
                            </a:schemeClr>
                          </a:solidFill>
                        </a:rPr>
                        <a:t>Action</a:t>
                      </a:r>
                      <a:r>
                        <a:rPr kumimoji="1" lang="ja-JP" altLang="en-US" sz="1400" dirty="0" smtClean="0">
                          <a:solidFill>
                            <a:schemeClr val="tx1">
                              <a:lumMod val="75000"/>
                              <a:lumOff val="25000"/>
                            </a:schemeClr>
                          </a:solidFill>
                        </a:rPr>
                        <a:t>のコーディング</a:t>
                      </a:r>
                    </a:p>
                  </a:txBody>
                  <a:tcPr/>
                </a:tc>
                <a:tc>
                  <a:txBody>
                    <a:bodyPr/>
                    <a:lstStyle/>
                    <a:p>
                      <a:r>
                        <a:rPr kumimoji="1" lang="en-US" altLang="ja-JP" sz="1400" dirty="0" smtClean="0">
                          <a:solidFill>
                            <a:schemeClr val="tx1">
                              <a:lumMod val="75000"/>
                              <a:lumOff val="25000"/>
                            </a:schemeClr>
                          </a:solidFill>
                        </a:rPr>
                        <a:t>2.0h</a:t>
                      </a:r>
                      <a:endParaRPr kumimoji="1" lang="ja-JP" altLang="en-US" sz="1400" dirty="0">
                        <a:solidFill>
                          <a:schemeClr val="tx1">
                            <a:lumMod val="75000"/>
                            <a:lumOff val="25000"/>
                          </a:schemeClr>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lumMod val="75000"/>
                              <a:lumOff val="25000"/>
                            </a:schemeClr>
                          </a:solidFill>
                        </a:rPr>
                        <a:t>B</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YY</a:t>
                      </a:r>
                      <a:r>
                        <a:rPr kumimoji="1" lang="ja-JP" altLang="en-US" sz="1400" dirty="0" smtClean="0">
                          <a:solidFill>
                            <a:schemeClr val="tx1">
                              <a:lumMod val="75000"/>
                              <a:lumOff val="25000"/>
                            </a:schemeClr>
                          </a:solidFill>
                        </a:rPr>
                        <a:t>を一覧形式で参照できる。</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lumMod val="75000"/>
                              <a:lumOff val="25000"/>
                            </a:schemeClr>
                          </a:solidFill>
                        </a:rPr>
                        <a:t>UI</a:t>
                      </a:r>
                      <a:r>
                        <a:rPr kumimoji="1" lang="ja-JP" altLang="en-US" sz="1400" dirty="0" smtClean="0">
                          <a:solidFill>
                            <a:schemeClr val="tx1">
                              <a:lumMod val="75000"/>
                              <a:lumOff val="25000"/>
                            </a:schemeClr>
                          </a:solidFill>
                        </a:rPr>
                        <a:t>のコーディング</a:t>
                      </a:r>
                      <a:endParaRPr kumimoji="1" lang="en-US" altLang="ja-JP" sz="1400" dirty="0" smtClean="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4.0h</a:t>
                      </a:r>
                      <a:endParaRPr kumimoji="1" lang="ja-JP" altLang="en-US" sz="1400" dirty="0">
                        <a:solidFill>
                          <a:schemeClr val="tx1">
                            <a:lumMod val="75000"/>
                            <a:lumOff val="25000"/>
                          </a:schemeClr>
                        </a:solidFill>
                      </a:endParaRPr>
                    </a:p>
                  </a:txBody>
                  <a:tcPr/>
                </a:tc>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lumMod val="75000"/>
                              <a:lumOff val="25000"/>
                            </a:schemeClr>
                          </a:solidFill>
                        </a:rPr>
                        <a:t>Action</a:t>
                      </a:r>
                      <a:r>
                        <a:rPr kumimoji="1" lang="ja-JP" altLang="en-US" sz="1400" dirty="0" smtClean="0">
                          <a:solidFill>
                            <a:schemeClr val="tx1">
                              <a:lumMod val="75000"/>
                              <a:lumOff val="25000"/>
                            </a:schemeClr>
                          </a:solidFill>
                        </a:rPr>
                        <a:t>のコーディング</a:t>
                      </a:r>
                    </a:p>
                  </a:txBody>
                  <a:tcPr/>
                </a:tc>
                <a:tc>
                  <a:txBody>
                    <a:bodyPr/>
                    <a:lstStyle/>
                    <a:p>
                      <a:r>
                        <a:rPr kumimoji="1" lang="en-US" altLang="ja-JP" sz="1400" dirty="0" smtClean="0">
                          <a:solidFill>
                            <a:schemeClr val="tx1">
                              <a:lumMod val="75000"/>
                              <a:lumOff val="25000"/>
                            </a:schemeClr>
                          </a:solidFill>
                        </a:rPr>
                        <a:t>2.0h</a:t>
                      </a:r>
                      <a:endParaRPr kumimoji="1" lang="ja-JP" altLang="en-US" sz="1400" dirty="0">
                        <a:solidFill>
                          <a:schemeClr val="tx1">
                            <a:lumMod val="75000"/>
                            <a:lumOff val="25000"/>
                          </a:schemeClr>
                        </a:solidFill>
                      </a:endParaRPr>
                    </a:p>
                  </a:txBody>
                  <a:tcPr/>
                </a:tc>
              </a:tr>
            </a:tbl>
          </a:graphicData>
        </a:graphic>
      </p:graphicFrame>
    </p:spTree>
    <p:extLst>
      <p:ext uri="{BB962C8B-B14F-4D97-AF65-F5344CB8AC3E}">
        <p14:creationId xmlns:p14="http://schemas.microsoft.com/office/powerpoint/2010/main" val="8003382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ja-JP" altLang="en-US" dirty="0" smtClean="0"/>
              <a:t>スプリントの進捗の確認</a:t>
            </a:r>
            <a:endParaRPr kumimoji="1" lang="ja-JP" altLang="en-US" dirty="0"/>
          </a:p>
        </p:txBody>
      </p:sp>
      <p:graphicFrame>
        <p:nvGraphicFramePr>
          <p:cNvPr id="51" name="グラフ 50"/>
          <p:cNvGraphicFramePr/>
          <p:nvPr>
            <p:extLst>
              <p:ext uri="{D42A27DB-BD31-4B8C-83A1-F6EECF244321}">
                <p14:modId xmlns:p14="http://schemas.microsoft.com/office/powerpoint/2010/main" val="3986816264"/>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340768"/>
            <a:ext cx="7848872" cy="584775"/>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スプリントバックログの残作業量を追跡し、進捗を確認する。</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デイリースクラムでバーンダウンチャートを確認することが多い。</a:t>
            </a:r>
            <a:endParaRPr lang="en-US" altLang="ja-JP" sz="1600" dirty="0" smtClean="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522100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sz="2400" b="1" dirty="0" smtClean="0"/>
              <a:t>スクラムの定義</a:t>
            </a:r>
            <a:endParaRPr kumimoji="1" lang="ja-JP" altLang="en-US" sz="2400" b="1" dirty="0"/>
          </a:p>
        </p:txBody>
      </p:sp>
      <p:sp>
        <p:nvSpPr>
          <p:cNvPr id="4" name="テキスト ボックス 3"/>
          <p:cNvSpPr txBox="1"/>
          <p:nvPr/>
        </p:nvSpPr>
        <p:spPr>
          <a:xfrm>
            <a:off x="592089" y="1340768"/>
            <a:ext cx="7848872" cy="923330"/>
          </a:xfrm>
          <a:prstGeom prst="rect">
            <a:avLst/>
          </a:prstGeom>
          <a:noFill/>
        </p:spPr>
        <p:txBody>
          <a:bodyPr wrap="square" rtlCol="0">
            <a:spAutoFit/>
          </a:bodyPr>
          <a:lstStyle/>
          <a:p>
            <a:r>
              <a:rPr lang="ja-JP" altLang="en-US" b="1" dirty="0">
                <a:solidFill>
                  <a:schemeClr val="accent2"/>
                </a:solidFill>
              </a:rPr>
              <a:t>複雑</a:t>
            </a:r>
            <a:r>
              <a:rPr lang="ja-JP" altLang="en-US" dirty="0">
                <a:solidFill>
                  <a:schemeClr val="tx1">
                    <a:lumMod val="75000"/>
                    <a:lumOff val="25000"/>
                  </a:schemeClr>
                </a:solidFill>
              </a:rPr>
              <a:t>で</a:t>
            </a:r>
            <a:r>
              <a:rPr lang="ja-JP" altLang="en-US" b="1" dirty="0">
                <a:solidFill>
                  <a:schemeClr val="accent2"/>
                </a:solidFill>
              </a:rPr>
              <a:t>変化の激しい問題に対応</a:t>
            </a:r>
            <a:r>
              <a:rPr lang="ja-JP" altLang="en-US" dirty="0">
                <a:solidFill>
                  <a:schemeClr val="tx1">
                    <a:lumMod val="75000"/>
                    <a:lumOff val="25000"/>
                  </a:schemeClr>
                </a:solidFill>
              </a:rPr>
              <a:t>するためのフレームワークであり</a:t>
            </a:r>
            <a:r>
              <a:rPr lang="ja-JP" altLang="en-US" dirty="0" smtClean="0">
                <a:solidFill>
                  <a:schemeClr val="tx1">
                    <a:lumMod val="75000"/>
                    <a:lumOff val="25000"/>
                  </a:schemeClr>
                </a:solidFill>
              </a:rPr>
              <a:t>、</a:t>
            </a:r>
            <a:endParaRPr lang="en-US" altLang="ja-JP" dirty="0" smtClean="0">
              <a:solidFill>
                <a:schemeClr val="tx1">
                  <a:lumMod val="75000"/>
                  <a:lumOff val="25000"/>
                </a:schemeClr>
              </a:solidFill>
            </a:endParaRPr>
          </a:p>
          <a:p>
            <a:r>
              <a:rPr lang="ja-JP" altLang="en-US" b="1" dirty="0" smtClean="0">
                <a:solidFill>
                  <a:schemeClr val="accent2"/>
                </a:solidFill>
              </a:rPr>
              <a:t>可能な</a:t>
            </a:r>
            <a:r>
              <a:rPr lang="ja-JP" altLang="en-US" b="1" dirty="0">
                <a:solidFill>
                  <a:schemeClr val="accent2"/>
                </a:solidFill>
              </a:rPr>
              <a:t>限り価値の高いプロダクト</a:t>
            </a:r>
            <a:r>
              <a:rPr lang="ja-JP" altLang="en-US" dirty="0">
                <a:solidFill>
                  <a:schemeClr val="tx1">
                    <a:lumMod val="75000"/>
                    <a:lumOff val="25000"/>
                  </a:schemeClr>
                </a:solidFill>
              </a:rPr>
              <a:t>を</a:t>
            </a:r>
            <a:r>
              <a:rPr lang="ja-JP" altLang="en-US" b="1" dirty="0">
                <a:solidFill>
                  <a:schemeClr val="accent2"/>
                </a:solidFill>
              </a:rPr>
              <a:t>生産的かつ創造的に届ける</a:t>
            </a:r>
            <a:r>
              <a:rPr lang="ja-JP" altLang="en-US" dirty="0">
                <a:solidFill>
                  <a:schemeClr val="tx1">
                    <a:lumMod val="75000"/>
                    <a:lumOff val="25000"/>
                  </a:schemeClr>
                </a:solidFill>
              </a:rPr>
              <a:t>ためのものである。</a:t>
            </a:r>
          </a:p>
          <a:p>
            <a:endParaRPr kumimoji="1" lang="ja-JP" altLang="en-US" b="1" dirty="0">
              <a:solidFill>
                <a:schemeClr val="tx1">
                  <a:lumMod val="75000"/>
                  <a:lumOff val="25000"/>
                </a:schemeClr>
              </a:solidFill>
            </a:endParaRPr>
          </a:p>
        </p:txBody>
      </p:sp>
      <p:sp>
        <p:nvSpPr>
          <p:cNvPr id="5" name="テキスト ボックス 4"/>
          <p:cNvSpPr txBox="1"/>
          <p:nvPr/>
        </p:nvSpPr>
        <p:spPr>
          <a:xfrm>
            <a:off x="827584" y="2709791"/>
            <a:ext cx="2160240" cy="1754326"/>
          </a:xfrm>
          <a:prstGeom prst="rect">
            <a:avLst/>
          </a:prstGeom>
          <a:noFill/>
          <a:ln w="25400">
            <a:noFill/>
            <a:prstDash val="dash"/>
          </a:ln>
        </p:spPr>
        <p:txBody>
          <a:bodyPr wrap="square" rtlCol="0">
            <a:spAutoFit/>
          </a:bodyPr>
          <a:lstStyle/>
          <a:p>
            <a:pPr marL="285750" indent="-285750">
              <a:lnSpc>
                <a:spcPct val="200000"/>
              </a:lnSpc>
              <a:buFont typeface="Wingdings" panose="05000000000000000000" pitchFamily="2" charset="2"/>
              <a:buChar char="ü"/>
            </a:pPr>
            <a:r>
              <a:rPr lang="ja-JP" altLang="en-US" dirty="0" smtClean="0">
                <a:solidFill>
                  <a:schemeClr val="tx1">
                    <a:lumMod val="75000"/>
                    <a:lumOff val="25000"/>
                  </a:schemeClr>
                </a:solidFill>
              </a:rPr>
              <a:t>軽量</a:t>
            </a:r>
            <a:endParaRPr lang="en-US" altLang="ja-JP" dirty="0" smtClean="0">
              <a:solidFill>
                <a:schemeClr val="tx1">
                  <a:lumMod val="75000"/>
                  <a:lumOff val="25000"/>
                </a:schemeClr>
              </a:solidFill>
            </a:endParaRPr>
          </a:p>
          <a:p>
            <a:pPr marL="285750" indent="-285750">
              <a:lnSpc>
                <a:spcPct val="200000"/>
              </a:lnSpc>
              <a:buFont typeface="Wingdings" panose="05000000000000000000" pitchFamily="2" charset="2"/>
              <a:buChar char="ü"/>
            </a:pPr>
            <a:r>
              <a:rPr lang="ja-JP" altLang="en-US" dirty="0">
                <a:solidFill>
                  <a:schemeClr val="tx1">
                    <a:lumMod val="75000"/>
                    <a:lumOff val="25000"/>
                  </a:schemeClr>
                </a:solidFill>
              </a:rPr>
              <a:t>理解</a:t>
            </a:r>
            <a:r>
              <a:rPr lang="ja-JP" altLang="en-US" dirty="0" smtClean="0">
                <a:solidFill>
                  <a:schemeClr val="tx1">
                    <a:lumMod val="75000"/>
                    <a:lumOff val="25000"/>
                  </a:schemeClr>
                </a:solidFill>
              </a:rPr>
              <a:t>が容易</a:t>
            </a:r>
            <a:endParaRPr lang="en-US" altLang="ja-JP" dirty="0" smtClean="0">
              <a:solidFill>
                <a:schemeClr val="tx1">
                  <a:lumMod val="75000"/>
                  <a:lumOff val="25000"/>
                </a:schemeClr>
              </a:solidFill>
            </a:endParaRPr>
          </a:p>
          <a:p>
            <a:pPr marL="285750" indent="-285750">
              <a:lnSpc>
                <a:spcPct val="200000"/>
              </a:lnSpc>
              <a:buFont typeface="Wingdings" panose="05000000000000000000" pitchFamily="2" charset="2"/>
              <a:buChar char="ü"/>
            </a:pPr>
            <a:r>
              <a:rPr lang="ja-JP" altLang="en-US" dirty="0" smtClean="0">
                <a:solidFill>
                  <a:schemeClr val="tx1">
                    <a:lumMod val="75000"/>
                    <a:lumOff val="25000"/>
                  </a:schemeClr>
                </a:solidFill>
              </a:rPr>
              <a:t>習得は困難</a:t>
            </a:r>
            <a:endParaRPr lang="en-US" altLang="ja-JP" dirty="0" smtClean="0">
              <a:solidFill>
                <a:schemeClr val="tx1">
                  <a:lumMod val="75000"/>
                  <a:lumOff val="25000"/>
                </a:schemeClr>
              </a:solidFill>
            </a:endParaRPr>
          </a:p>
        </p:txBody>
      </p:sp>
      <p:sp>
        <p:nvSpPr>
          <p:cNvPr id="6" name="テキスト ボックス 5"/>
          <p:cNvSpPr txBox="1"/>
          <p:nvPr/>
        </p:nvSpPr>
        <p:spPr>
          <a:xfrm>
            <a:off x="592089" y="2277743"/>
            <a:ext cx="883567" cy="369332"/>
          </a:xfrm>
          <a:prstGeom prst="rect">
            <a:avLst/>
          </a:prstGeom>
          <a:noFill/>
        </p:spPr>
        <p:txBody>
          <a:bodyPr wrap="square" rtlCol="0">
            <a:spAutoFit/>
          </a:bodyPr>
          <a:lstStyle/>
          <a:p>
            <a:r>
              <a:rPr kumimoji="1" lang="ja-JP" altLang="en-US" b="1" dirty="0" smtClean="0">
                <a:solidFill>
                  <a:schemeClr val="tx1">
                    <a:lumMod val="75000"/>
                    <a:lumOff val="25000"/>
                  </a:schemeClr>
                </a:solidFill>
              </a:rPr>
              <a:t>特徴</a:t>
            </a:r>
            <a:endParaRPr kumimoji="1" lang="ja-JP" altLang="en-US" b="1" dirty="0">
              <a:solidFill>
                <a:schemeClr val="tx1">
                  <a:lumMod val="75000"/>
                  <a:lumOff val="25000"/>
                </a:schemeClr>
              </a:solidFill>
            </a:endParaRPr>
          </a:p>
        </p:txBody>
      </p:sp>
      <p:sp>
        <p:nvSpPr>
          <p:cNvPr id="7" name="右矢印 6"/>
          <p:cNvSpPr/>
          <p:nvPr/>
        </p:nvSpPr>
        <p:spPr>
          <a:xfrm>
            <a:off x="2611041" y="3101457"/>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3995936" y="2925815"/>
            <a:ext cx="4536504" cy="646331"/>
          </a:xfrm>
          <a:prstGeom prst="rect">
            <a:avLst/>
          </a:prstGeom>
          <a:noFill/>
        </p:spPr>
        <p:txBody>
          <a:bodyPr wrap="square" rtlCol="0">
            <a:spAutoFit/>
          </a:bodyPr>
          <a:lstStyle/>
          <a:p>
            <a:r>
              <a:rPr kumimoji="1" lang="en-US" altLang="ja-JP" b="1" dirty="0" smtClean="0">
                <a:solidFill>
                  <a:schemeClr val="tx1">
                    <a:lumMod val="75000"/>
                    <a:lumOff val="25000"/>
                  </a:schemeClr>
                </a:solidFill>
                <a:latin typeface="+mj-ea"/>
                <a:ea typeface="+mj-ea"/>
              </a:rPr>
              <a:t>19</a:t>
            </a:r>
            <a:r>
              <a:rPr kumimoji="1" lang="ja-JP" altLang="en-US" dirty="0" smtClean="0">
                <a:solidFill>
                  <a:schemeClr val="tx1">
                    <a:lumMod val="75000"/>
                    <a:lumOff val="25000"/>
                  </a:schemeClr>
                </a:solidFill>
                <a:latin typeface="+mj-ea"/>
                <a:ea typeface="+mj-ea"/>
              </a:rPr>
              <a:t>個の役割とルールしかない。</a:t>
            </a:r>
            <a:endParaRPr kumimoji="1" lang="en-US" altLang="ja-JP" dirty="0" smtClean="0">
              <a:solidFill>
                <a:schemeClr val="tx1">
                  <a:lumMod val="75000"/>
                  <a:lumOff val="25000"/>
                </a:schemeClr>
              </a:solidFill>
              <a:latin typeface="+mj-ea"/>
              <a:ea typeface="+mj-ea"/>
            </a:endParaRPr>
          </a:p>
          <a:p>
            <a:r>
              <a:rPr lang="en-US" altLang="ja-JP" dirty="0" smtClean="0">
                <a:solidFill>
                  <a:schemeClr val="tx1">
                    <a:lumMod val="75000"/>
                    <a:lumOff val="25000"/>
                  </a:schemeClr>
                </a:solidFill>
                <a:latin typeface="+mj-ea"/>
                <a:ea typeface="+mj-ea"/>
              </a:rPr>
              <a:t>PMBOK V6</a:t>
            </a:r>
            <a:r>
              <a:rPr lang="ja-JP" altLang="en-US" dirty="0" smtClean="0">
                <a:solidFill>
                  <a:schemeClr val="tx1">
                    <a:lumMod val="75000"/>
                    <a:lumOff val="25000"/>
                  </a:schemeClr>
                </a:solidFill>
                <a:latin typeface="+mj-ea"/>
                <a:ea typeface="+mj-ea"/>
              </a:rPr>
              <a:t>には</a:t>
            </a:r>
            <a:r>
              <a:rPr lang="en-US" altLang="ja-JP" b="1" dirty="0" smtClean="0">
                <a:solidFill>
                  <a:schemeClr val="tx1">
                    <a:lumMod val="75000"/>
                    <a:lumOff val="25000"/>
                  </a:schemeClr>
                </a:solidFill>
                <a:latin typeface="+mj-ea"/>
                <a:ea typeface="+mj-ea"/>
              </a:rPr>
              <a:t>49</a:t>
            </a:r>
            <a:r>
              <a:rPr lang="ja-JP" altLang="en-US" dirty="0" smtClean="0">
                <a:solidFill>
                  <a:schemeClr val="tx1">
                    <a:lumMod val="75000"/>
                    <a:lumOff val="25000"/>
                  </a:schemeClr>
                </a:solidFill>
                <a:latin typeface="+mj-ea"/>
                <a:ea typeface="+mj-ea"/>
              </a:rPr>
              <a:t>個のプロセスが存在する。</a:t>
            </a:r>
            <a:endParaRPr lang="ja-JP" altLang="en-US" dirty="0">
              <a:solidFill>
                <a:schemeClr val="tx1">
                  <a:lumMod val="75000"/>
                  <a:lumOff val="25000"/>
                </a:schemeClr>
              </a:solidFill>
              <a:latin typeface="+mj-ea"/>
              <a:ea typeface="+mj-ea"/>
            </a:endParaRPr>
          </a:p>
        </p:txBody>
      </p:sp>
      <p:sp>
        <p:nvSpPr>
          <p:cNvPr id="9" name="右矢印 8"/>
          <p:cNvSpPr/>
          <p:nvPr/>
        </p:nvSpPr>
        <p:spPr>
          <a:xfrm>
            <a:off x="2611041" y="4005935"/>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995936" y="3862789"/>
            <a:ext cx="4968552" cy="646331"/>
          </a:xfrm>
          <a:prstGeom prst="rect">
            <a:avLst/>
          </a:prstGeom>
          <a:noFill/>
        </p:spPr>
        <p:txBody>
          <a:bodyPr wrap="square" rtlCol="0">
            <a:spAutoFit/>
          </a:bodyPr>
          <a:lstStyle/>
          <a:p>
            <a:r>
              <a:rPr lang="ja-JP" altLang="en-US" dirty="0" smtClean="0">
                <a:solidFill>
                  <a:schemeClr val="tx1">
                    <a:lumMod val="75000"/>
                    <a:lumOff val="25000"/>
                  </a:schemeClr>
                </a:solidFill>
              </a:rPr>
              <a:t>スクラムは経験主義。</a:t>
            </a:r>
            <a:endParaRPr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実際の経験と既知に基づく判断によって習得していく。</a:t>
            </a:r>
            <a:endParaRPr lang="ja-JP" altLang="en-US" dirty="0">
              <a:solidFill>
                <a:schemeClr val="tx1">
                  <a:lumMod val="75000"/>
                  <a:lumOff val="25000"/>
                </a:schemeClr>
              </a:solidFill>
            </a:endParaRPr>
          </a:p>
        </p:txBody>
      </p:sp>
      <p:sp>
        <p:nvSpPr>
          <p:cNvPr id="11" name="正方形/長方形 10"/>
          <p:cNvSpPr/>
          <p:nvPr/>
        </p:nvSpPr>
        <p:spPr>
          <a:xfrm>
            <a:off x="899592" y="5487035"/>
            <a:ext cx="6696744" cy="246221"/>
          </a:xfrm>
          <a:prstGeom prst="rect">
            <a:avLst/>
          </a:prstGeom>
        </p:spPr>
        <p:txBody>
          <a:bodyPr wrap="square">
            <a:spAutoFit/>
          </a:bodyPr>
          <a:lstStyle/>
          <a:p>
            <a:r>
              <a:rPr lang="en-US" altLang="ja-JP" sz="1000" dirty="0">
                <a:solidFill>
                  <a:schemeClr val="accent5"/>
                </a:solidFill>
                <a:latin typeface="+mj-ea"/>
                <a:ea typeface="+mj-ea"/>
              </a:rPr>
              <a:t>https://www.scrumguides.org/docs/scrumguide/v2017/2017-Scrum-Guide-Japanese.pdf</a:t>
            </a:r>
            <a:endParaRPr lang="ja-JP" altLang="en-US" sz="1000" dirty="0">
              <a:solidFill>
                <a:schemeClr val="accent5"/>
              </a:solidFill>
              <a:latin typeface="+mj-ea"/>
              <a:ea typeface="+mj-ea"/>
            </a:endParaRPr>
          </a:p>
        </p:txBody>
      </p:sp>
      <p:sp>
        <p:nvSpPr>
          <p:cNvPr id="12" name="テキスト ボックス 11"/>
          <p:cNvSpPr txBox="1"/>
          <p:nvPr/>
        </p:nvSpPr>
        <p:spPr>
          <a:xfrm>
            <a:off x="827584" y="5064279"/>
            <a:ext cx="7848872"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スクラムのルールについては、以下のスクラムガイドに記載されている。</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39123517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出荷可能な製品</a:t>
            </a:r>
            <a:endParaRPr kumimoji="1" lang="ja-JP" altLang="en-US" dirty="0"/>
          </a:p>
        </p:txBody>
      </p:sp>
      <p:sp>
        <p:nvSpPr>
          <p:cNvPr id="6" name="テキスト ボックス 5"/>
          <p:cNvSpPr txBox="1"/>
          <p:nvPr/>
        </p:nvSpPr>
        <p:spPr>
          <a:xfrm>
            <a:off x="592089" y="1340768"/>
            <a:ext cx="7848872" cy="1077218"/>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これまで作成してきた製品と、今回のスプリントで完成したプロダクトバックログアイテムを合わせたもの。</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スプリントの終わりには</a:t>
            </a:r>
            <a:r>
              <a:rPr lang="ja-JP" altLang="en-US" sz="1600" b="1" dirty="0" smtClean="0">
                <a:solidFill>
                  <a:schemeClr val="accent2"/>
                </a:solidFill>
                <a:latin typeface="+mj-ea"/>
                <a:ea typeface="+mj-ea"/>
              </a:rPr>
              <a:t>出荷可能</a:t>
            </a:r>
            <a:r>
              <a:rPr lang="ja-JP" altLang="en-US" sz="1600" dirty="0" smtClean="0">
                <a:solidFill>
                  <a:schemeClr val="tx1">
                    <a:lumMod val="75000"/>
                    <a:lumOff val="25000"/>
                  </a:schemeClr>
                </a:solidFill>
                <a:latin typeface="+mj-ea"/>
                <a:ea typeface="+mj-ea"/>
              </a:rPr>
              <a:t>な製品が完成していなければならない。</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出荷可能とは、スクラムチームの</a:t>
            </a:r>
            <a:r>
              <a:rPr lang="ja-JP" altLang="en-US" sz="1600" b="1" dirty="0" smtClean="0">
                <a:solidFill>
                  <a:schemeClr val="accent2"/>
                </a:solidFill>
                <a:latin typeface="+mj-ea"/>
                <a:ea typeface="+mj-ea"/>
              </a:rPr>
              <a:t>完成の定義</a:t>
            </a:r>
            <a:r>
              <a:rPr lang="ja-JP" altLang="en-US" sz="1600" dirty="0" smtClean="0">
                <a:solidFill>
                  <a:schemeClr val="tx1">
                    <a:lumMod val="75000"/>
                    <a:lumOff val="25000"/>
                  </a:schemeClr>
                </a:solidFill>
                <a:latin typeface="+mj-ea"/>
                <a:ea typeface="+mj-ea"/>
              </a:rPr>
              <a:t>に合っていることを意味す</a:t>
            </a:r>
            <a:r>
              <a:rPr lang="ja-JP" altLang="en-US" sz="1600" dirty="0">
                <a:solidFill>
                  <a:schemeClr val="tx1">
                    <a:lumMod val="75000"/>
                    <a:lumOff val="25000"/>
                  </a:schemeClr>
                </a:solidFill>
                <a:latin typeface="+mj-ea"/>
                <a:ea typeface="+mj-ea"/>
              </a:rPr>
              <a:t>る。</a:t>
            </a:r>
            <a:endParaRPr lang="en-US" altLang="ja-JP" sz="1600" dirty="0">
              <a:solidFill>
                <a:schemeClr val="tx1">
                  <a:lumMod val="75000"/>
                  <a:lumOff val="25000"/>
                </a:schemeClr>
              </a:solidFill>
              <a:latin typeface="+mj-ea"/>
              <a:ea typeface="+mj-ea"/>
            </a:endParaRPr>
          </a:p>
        </p:txBody>
      </p:sp>
      <p:grpSp>
        <p:nvGrpSpPr>
          <p:cNvPr id="10" name="グループ化 9"/>
          <p:cNvGrpSpPr/>
          <p:nvPr/>
        </p:nvGrpSpPr>
        <p:grpSpPr>
          <a:xfrm>
            <a:off x="2195736" y="3355251"/>
            <a:ext cx="3947209" cy="2984091"/>
            <a:chOff x="2915816" y="3786138"/>
            <a:chExt cx="3947209" cy="2984091"/>
          </a:xfrm>
        </p:grpSpPr>
        <p:pic>
          <p:nvPicPr>
            <p:cNvPr id="2060" name="Picture 12" descr="白紙のボードを比較している人のイラスト（女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6138"/>
              <a:ext cx="3947209" cy="29840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絞った生クリーム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311" y="4653136"/>
              <a:ext cx="572075" cy="6790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366629"/>
              <a:ext cx="1008112" cy="8619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ケーキのスポンジ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349" y="5038481"/>
              <a:ext cx="612293" cy="5525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大きな苺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4653136"/>
              <a:ext cx="479461" cy="4794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p:cNvSpPr txBox="1"/>
          <p:nvPr/>
        </p:nvSpPr>
        <p:spPr>
          <a:xfrm>
            <a:off x="1814313" y="2944147"/>
            <a:ext cx="5365340" cy="369332"/>
          </a:xfrm>
          <a:prstGeom prst="rect">
            <a:avLst/>
          </a:prstGeom>
          <a:noFill/>
        </p:spPr>
        <p:txBody>
          <a:bodyPr wrap="square" rtlCol="0">
            <a:spAutoFit/>
          </a:bodyPr>
          <a:lstStyle/>
          <a:p>
            <a:r>
              <a:rPr kumimoji="1" lang="ja-JP" altLang="en-US" dirty="0" smtClean="0">
                <a:solidFill>
                  <a:schemeClr val="tx1">
                    <a:lumMod val="75000"/>
                    <a:lumOff val="25000"/>
                  </a:schemeClr>
                </a:solidFill>
              </a:rPr>
              <a:t>部品だけでは出荷できない。</a:t>
            </a:r>
            <a:r>
              <a:rPr kumimoji="1" lang="ja-JP" altLang="en-US" b="1" dirty="0" smtClean="0">
                <a:solidFill>
                  <a:schemeClr val="accent2"/>
                </a:solidFill>
              </a:rPr>
              <a:t>小さくても使えるもの</a:t>
            </a:r>
            <a:r>
              <a:rPr kumimoji="1" lang="ja-JP" altLang="en-US" dirty="0" smtClean="0">
                <a:solidFill>
                  <a:schemeClr val="tx1">
                    <a:lumMod val="75000"/>
                    <a:lumOff val="25000"/>
                  </a:schemeClr>
                </a:solidFill>
              </a:rPr>
              <a:t>を作る</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3415541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p:txBody>
          <a:bodyPr/>
          <a:lstStyle/>
          <a:p>
            <a:r>
              <a:rPr kumimoji="1" lang="ja-JP" altLang="en-US" dirty="0" smtClean="0"/>
              <a:t>作成物の透明性</a:t>
            </a:r>
            <a:endParaRPr kumimoji="1" lang="ja-JP" altLang="en-US" dirty="0"/>
          </a:p>
        </p:txBody>
      </p:sp>
    </p:spTree>
    <p:extLst>
      <p:ext uri="{BB962C8B-B14F-4D97-AF65-F5344CB8AC3E}">
        <p14:creationId xmlns:p14="http://schemas.microsoft.com/office/powerpoint/2010/main" val="28460710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en-US" altLang="ja-JP" dirty="0" smtClean="0"/>
              <a:t>Done(</a:t>
            </a:r>
            <a:r>
              <a:rPr kumimoji="1" lang="ja-JP" altLang="en-US" dirty="0" smtClean="0"/>
              <a:t>完成</a:t>
            </a:r>
            <a:r>
              <a:rPr kumimoji="1" lang="en-US" altLang="ja-JP" dirty="0" smtClean="0"/>
              <a:t>)</a:t>
            </a:r>
            <a:r>
              <a:rPr kumimoji="1" lang="ja-JP" altLang="en-US" dirty="0" smtClean="0"/>
              <a:t>の定義</a:t>
            </a:r>
            <a:endParaRPr kumimoji="1" lang="ja-JP" altLang="en-US" dirty="0"/>
          </a:p>
        </p:txBody>
      </p:sp>
      <p:sp>
        <p:nvSpPr>
          <p:cNvPr id="2" name="テキスト ボックス 1"/>
          <p:cNvSpPr txBox="1"/>
          <p:nvPr/>
        </p:nvSpPr>
        <p:spPr>
          <a:xfrm>
            <a:off x="683568" y="1270501"/>
            <a:ext cx="7992888" cy="646331"/>
          </a:xfrm>
          <a:prstGeom prst="rect">
            <a:avLst/>
          </a:prstGeom>
          <a:noFill/>
        </p:spPr>
        <p:txBody>
          <a:bodyPr wrap="square" rtlCol="0">
            <a:spAutoFit/>
          </a:bodyPr>
          <a:lstStyle/>
          <a:p>
            <a:r>
              <a:rPr kumimoji="1" lang="ja-JP" altLang="en-US" dirty="0" smtClean="0">
                <a:solidFill>
                  <a:schemeClr val="tx1">
                    <a:lumMod val="75000"/>
                    <a:lumOff val="25000"/>
                  </a:schemeClr>
                </a:solidFill>
              </a:rPr>
              <a:t>出荷可能な製品の「完成」の定義。作業が完了したかどうかの評価に使われる。</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リリースするためにやらなければならないこと。</a:t>
            </a:r>
            <a:endParaRPr lang="en-US" altLang="ja-JP" dirty="0">
              <a:solidFill>
                <a:schemeClr val="tx1">
                  <a:lumMod val="75000"/>
                  <a:lumOff val="25000"/>
                </a:schemeClr>
              </a:solidFill>
            </a:endParaRPr>
          </a:p>
        </p:txBody>
      </p:sp>
      <p:sp>
        <p:nvSpPr>
          <p:cNvPr id="4" name="テキスト ボックス 3"/>
          <p:cNvSpPr txBox="1"/>
          <p:nvPr/>
        </p:nvSpPr>
        <p:spPr>
          <a:xfrm>
            <a:off x="1687168" y="2199400"/>
            <a:ext cx="1584176"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Done</a:t>
            </a:r>
            <a:endParaRPr kumimoji="1" lang="ja-JP" altLang="en-US" b="1" dirty="0">
              <a:solidFill>
                <a:schemeClr val="tx1">
                  <a:lumMod val="75000"/>
                  <a:lumOff val="25000"/>
                </a:schemeClr>
              </a:solidFill>
            </a:endParaRPr>
          </a:p>
        </p:txBody>
      </p:sp>
      <p:sp>
        <p:nvSpPr>
          <p:cNvPr id="6" name="テキスト ボックス 5"/>
          <p:cNvSpPr txBox="1"/>
          <p:nvPr/>
        </p:nvSpPr>
        <p:spPr>
          <a:xfrm>
            <a:off x="998580" y="2568732"/>
            <a:ext cx="2961352" cy="276999"/>
          </a:xfrm>
          <a:prstGeom prst="rect">
            <a:avLst/>
          </a:prstGeom>
          <a:noFill/>
        </p:spPr>
        <p:txBody>
          <a:bodyPr wrap="square" rtlCol="0">
            <a:spAutoFit/>
          </a:bodyPr>
          <a:lstStyle/>
          <a:p>
            <a:pPr algn="ctr"/>
            <a:r>
              <a:rPr lang="ja-JP" altLang="en-US" sz="1200" dirty="0" smtClean="0">
                <a:solidFill>
                  <a:schemeClr val="tx1">
                    <a:lumMod val="75000"/>
                    <a:lumOff val="25000"/>
                  </a:schemeClr>
                </a:solidFill>
              </a:rPr>
              <a:t>毎スプリント完了しているもの</a:t>
            </a:r>
            <a:endParaRPr lang="en-US" altLang="ja-JP" sz="1200" dirty="0">
              <a:solidFill>
                <a:schemeClr val="tx1">
                  <a:lumMod val="75000"/>
                  <a:lumOff val="25000"/>
                </a:schemeClr>
              </a:solidFill>
            </a:endParaRPr>
          </a:p>
        </p:txBody>
      </p:sp>
      <p:sp>
        <p:nvSpPr>
          <p:cNvPr id="7" name="角丸四角形 6"/>
          <p:cNvSpPr/>
          <p:nvPr/>
        </p:nvSpPr>
        <p:spPr>
          <a:xfrm>
            <a:off x="1403648" y="2924944"/>
            <a:ext cx="2556284" cy="1872208"/>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5116572" y="2199400"/>
            <a:ext cx="1584176"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Undone</a:t>
            </a:r>
            <a:endParaRPr kumimoji="1" lang="ja-JP" altLang="en-US" b="1" dirty="0">
              <a:solidFill>
                <a:schemeClr val="tx1">
                  <a:lumMod val="75000"/>
                  <a:lumOff val="25000"/>
                </a:schemeClr>
              </a:solidFill>
            </a:endParaRPr>
          </a:p>
        </p:txBody>
      </p:sp>
      <p:sp>
        <p:nvSpPr>
          <p:cNvPr id="9" name="テキスト ボックス 8"/>
          <p:cNvSpPr txBox="1"/>
          <p:nvPr/>
        </p:nvSpPr>
        <p:spPr>
          <a:xfrm>
            <a:off x="4427984" y="2568731"/>
            <a:ext cx="2961352" cy="276999"/>
          </a:xfrm>
          <a:prstGeom prst="rect">
            <a:avLst/>
          </a:prstGeom>
          <a:noFill/>
        </p:spPr>
        <p:txBody>
          <a:bodyPr wrap="square" rtlCol="0">
            <a:spAutoFit/>
          </a:bodyPr>
          <a:lstStyle/>
          <a:p>
            <a:pPr algn="ctr"/>
            <a:r>
              <a:rPr lang="ja-JP" altLang="en-US" sz="1200" dirty="0" smtClean="0">
                <a:solidFill>
                  <a:schemeClr val="tx1">
                    <a:lumMod val="75000"/>
                    <a:lumOff val="25000"/>
                  </a:schemeClr>
                </a:solidFill>
              </a:rPr>
              <a:t>毎スプリント実施できていないもの</a:t>
            </a:r>
            <a:endParaRPr lang="en-US" altLang="ja-JP" sz="1200" dirty="0">
              <a:solidFill>
                <a:schemeClr val="tx1">
                  <a:lumMod val="75000"/>
                  <a:lumOff val="25000"/>
                </a:schemeClr>
              </a:solidFill>
            </a:endParaRPr>
          </a:p>
        </p:txBody>
      </p:sp>
      <p:sp>
        <p:nvSpPr>
          <p:cNvPr id="10" name="角丸四角形 9"/>
          <p:cNvSpPr/>
          <p:nvPr/>
        </p:nvSpPr>
        <p:spPr>
          <a:xfrm>
            <a:off x="4731269" y="2917738"/>
            <a:ext cx="2433019" cy="1879414"/>
          </a:xfrm>
          <a:prstGeom prst="roundRect">
            <a:avLst/>
          </a:prstGeom>
          <a:no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1547664" y="3052698"/>
            <a:ext cx="2412268" cy="1600438"/>
          </a:xfrm>
          <a:prstGeom prst="rect">
            <a:avLst/>
          </a:prstGeom>
          <a:noFill/>
        </p:spPr>
        <p:txBody>
          <a:bodyPr wrap="square" rtlCol="0">
            <a:spAutoFit/>
          </a:bodyPr>
          <a:lstStyle/>
          <a:p>
            <a:pPr marL="342900" indent="-342900">
              <a:buFont typeface="Arial" panose="020B0604020202020204" pitchFamily="34" charset="0"/>
              <a:buChar char="•"/>
            </a:pPr>
            <a:r>
              <a:rPr lang="ja-JP" altLang="en-US" sz="1400" dirty="0" smtClean="0">
                <a:solidFill>
                  <a:schemeClr val="tx1">
                    <a:lumMod val="75000"/>
                    <a:lumOff val="25000"/>
                  </a:schemeClr>
                </a:solidFill>
              </a:rPr>
              <a:t>開発</a:t>
            </a:r>
            <a:endParaRPr lang="en-US" altLang="ja-JP" sz="1400" dirty="0" smtClean="0">
              <a:solidFill>
                <a:schemeClr val="tx1">
                  <a:lumMod val="75000"/>
                  <a:lumOff val="25000"/>
                </a:schemeClr>
              </a:solidFill>
            </a:endParaRPr>
          </a:p>
          <a:p>
            <a:pPr marL="342900" indent="-342900">
              <a:buFont typeface="Arial" panose="020B0604020202020204" pitchFamily="34" charset="0"/>
              <a:buChar char="•"/>
            </a:pPr>
            <a:r>
              <a:rPr kumimoji="1" lang="en-US" altLang="ja-JP" sz="1400" dirty="0" smtClean="0">
                <a:solidFill>
                  <a:schemeClr val="tx1">
                    <a:lumMod val="75000"/>
                    <a:lumOff val="25000"/>
                  </a:schemeClr>
                </a:solidFill>
              </a:rPr>
              <a:t>UT</a:t>
            </a:r>
          </a:p>
          <a:p>
            <a:pPr marL="342900" indent="-342900">
              <a:buFont typeface="Arial" panose="020B0604020202020204" pitchFamily="34" charset="0"/>
              <a:buChar char="•"/>
            </a:pPr>
            <a:r>
              <a:rPr lang="ja-JP" altLang="en-US" sz="1400" dirty="0" smtClean="0">
                <a:solidFill>
                  <a:schemeClr val="tx1">
                    <a:lumMod val="75000"/>
                    <a:lumOff val="25000"/>
                  </a:schemeClr>
                </a:solidFill>
              </a:rPr>
              <a:t>カバレッジ</a:t>
            </a:r>
            <a:r>
              <a:rPr lang="en-US" altLang="ja-JP" sz="1400" dirty="0" smtClean="0">
                <a:solidFill>
                  <a:schemeClr val="tx1">
                    <a:lumMod val="75000"/>
                    <a:lumOff val="25000"/>
                  </a:schemeClr>
                </a:solidFill>
              </a:rPr>
              <a:t>80%</a:t>
            </a:r>
            <a:r>
              <a:rPr lang="ja-JP" altLang="en-US" sz="1400" dirty="0" smtClean="0">
                <a:solidFill>
                  <a:schemeClr val="tx1">
                    <a:lumMod val="75000"/>
                    <a:lumOff val="25000"/>
                  </a:schemeClr>
                </a:solidFill>
              </a:rPr>
              <a:t>以上</a:t>
            </a:r>
            <a:endParaRPr kumimoji="1"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en-US" altLang="ja-JP" sz="1400" dirty="0" smtClean="0">
                <a:solidFill>
                  <a:schemeClr val="tx1">
                    <a:lumMod val="75000"/>
                    <a:lumOff val="25000"/>
                  </a:schemeClr>
                </a:solidFill>
              </a:rPr>
              <a:t>IT</a:t>
            </a:r>
          </a:p>
          <a:p>
            <a:pPr marL="342900" indent="-342900">
              <a:buFont typeface="Arial" panose="020B0604020202020204" pitchFamily="34" charset="0"/>
              <a:buChar char="•"/>
            </a:pPr>
            <a:r>
              <a:rPr kumimoji="1" lang="ja-JP" altLang="en-US" sz="1400" dirty="0" smtClean="0">
                <a:solidFill>
                  <a:schemeClr val="tx1">
                    <a:lumMod val="75000"/>
                    <a:lumOff val="25000"/>
                  </a:schemeClr>
                </a:solidFill>
              </a:rPr>
              <a:t>リグレッションテスト</a:t>
            </a:r>
            <a:endParaRPr kumimoji="1"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ja-JP" altLang="en-US" sz="1400" dirty="0" smtClean="0">
                <a:solidFill>
                  <a:schemeClr val="tx1">
                    <a:lumMod val="75000"/>
                    <a:lumOff val="25000"/>
                  </a:schemeClr>
                </a:solidFill>
              </a:rPr>
              <a:t>ドキュメント作成</a:t>
            </a:r>
            <a:endParaRPr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ja-JP" altLang="en-US" sz="1400" dirty="0">
                <a:solidFill>
                  <a:schemeClr val="tx1">
                    <a:lumMod val="75000"/>
                    <a:lumOff val="25000"/>
                  </a:schemeClr>
                </a:solidFill>
              </a:rPr>
              <a:t>静的</a:t>
            </a:r>
            <a:r>
              <a:rPr lang="ja-JP" altLang="en-US" sz="1400" dirty="0" smtClean="0">
                <a:solidFill>
                  <a:schemeClr val="tx1">
                    <a:lumMod val="75000"/>
                    <a:lumOff val="25000"/>
                  </a:schemeClr>
                </a:solidFill>
              </a:rPr>
              <a:t>解析</a:t>
            </a:r>
            <a:endParaRPr lang="en-US" altLang="ja-JP" sz="1400" dirty="0" smtClean="0">
              <a:solidFill>
                <a:schemeClr val="tx1">
                  <a:lumMod val="75000"/>
                  <a:lumOff val="25000"/>
                </a:schemeClr>
              </a:solidFill>
            </a:endParaRPr>
          </a:p>
        </p:txBody>
      </p:sp>
      <p:sp>
        <p:nvSpPr>
          <p:cNvPr id="16" name="テキスト ボックス 15"/>
          <p:cNvSpPr txBox="1"/>
          <p:nvPr/>
        </p:nvSpPr>
        <p:spPr>
          <a:xfrm>
            <a:off x="5010660" y="3052698"/>
            <a:ext cx="2412268" cy="954107"/>
          </a:xfrm>
          <a:prstGeom prst="rect">
            <a:avLst/>
          </a:prstGeom>
          <a:noFill/>
        </p:spPr>
        <p:txBody>
          <a:bodyPr wrap="square" rtlCol="0">
            <a:spAutoFit/>
          </a:bodyPr>
          <a:lstStyle/>
          <a:p>
            <a:pPr marL="342900" indent="-342900">
              <a:buFont typeface="Arial" panose="020B0604020202020204" pitchFamily="34" charset="0"/>
              <a:buChar char="•"/>
            </a:pPr>
            <a:r>
              <a:rPr lang="ja-JP" altLang="en-US" sz="1400" dirty="0" smtClean="0">
                <a:solidFill>
                  <a:schemeClr val="tx1">
                    <a:lumMod val="75000"/>
                    <a:lumOff val="25000"/>
                  </a:schemeClr>
                </a:solidFill>
              </a:rPr>
              <a:t>シナリオテスト</a:t>
            </a:r>
            <a:endParaRPr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ja-JP" altLang="en-US" sz="1400" dirty="0">
                <a:solidFill>
                  <a:schemeClr val="tx1">
                    <a:lumMod val="75000"/>
                    <a:lumOff val="25000"/>
                  </a:schemeClr>
                </a:solidFill>
              </a:rPr>
              <a:t>負荷</a:t>
            </a:r>
            <a:r>
              <a:rPr lang="ja-JP" altLang="en-US" sz="1400" dirty="0" smtClean="0">
                <a:solidFill>
                  <a:schemeClr val="tx1">
                    <a:lumMod val="75000"/>
                    <a:lumOff val="25000"/>
                  </a:schemeClr>
                </a:solidFill>
              </a:rPr>
              <a:t>テスト</a:t>
            </a:r>
            <a:endParaRPr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ja-JP" altLang="en-US" sz="1400" dirty="0" smtClean="0">
                <a:solidFill>
                  <a:schemeClr val="tx1">
                    <a:lumMod val="75000"/>
                    <a:lumOff val="25000"/>
                  </a:schemeClr>
                </a:solidFill>
              </a:rPr>
              <a:t>セキュリティテスト</a:t>
            </a:r>
            <a:endParaRPr lang="en-US" altLang="ja-JP" sz="1400" dirty="0" smtClean="0">
              <a:solidFill>
                <a:schemeClr val="tx1">
                  <a:lumMod val="75000"/>
                  <a:lumOff val="25000"/>
                </a:schemeClr>
              </a:solidFill>
            </a:endParaRPr>
          </a:p>
          <a:p>
            <a:pPr marL="342900" indent="-342900">
              <a:buFont typeface="Arial" panose="020B0604020202020204" pitchFamily="34" charset="0"/>
              <a:buChar char="•"/>
            </a:pPr>
            <a:r>
              <a:rPr lang="ja-JP" altLang="en-US" sz="1400" dirty="0">
                <a:solidFill>
                  <a:schemeClr val="tx1">
                    <a:lumMod val="75000"/>
                    <a:lumOff val="25000"/>
                  </a:schemeClr>
                </a:solidFill>
              </a:rPr>
              <a:t>リリース</a:t>
            </a:r>
            <a:endParaRPr lang="en-US" altLang="ja-JP" sz="1400" dirty="0" smtClean="0">
              <a:solidFill>
                <a:schemeClr val="tx1">
                  <a:lumMod val="75000"/>
                  <a:lumOff val="25000"/>
                </a:schemeClr>
              </a:solidFill>
            </a:endParaRPr>
          </a:p>
        </p:txBody>
      </p:sp>
      <p:sp>
        <p:nvSpPr>
          <p:cNvPr id="17" name="上矢印 16"/>
          <p:cNvSpPr/>
          <p:nvPr/>
        </p:nvSpPr>
        <p:spPr>
          <a:xfrm>
            <a:off x="5623742" y="4869160"/>
            <a:ext cx="648072" cy="720080"/>
          </a:xfrm>
          <a:prstGeom prst="up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4139952" y="5661248"/>
            <a:ext cx="3888432" cy="369332"/>
          </a:xfrm>
          <a:prstGeom prst="rect">
            <a:avLst/>
          </a:prstGeom>
          <a:noFill/>
        </p:spPr>
        <p:txBody>
          <a:bodyPr wrap="square" rtlCol="0">
            <a:spAutoFit/>
          </a:bodyPr>
          <a:lstStyle/>
          <a:p>
            <a:pPr algn="ctr"/>
            <a:r>
              <a:rPr lang="en-US" altLang="ja-JP" b="1" dirty="0" smtClean="0">
                <a:solidFill>
                  <a:schemeClr val="tx1">
                    <a:lumMod val="75000"/>
                    <a:lumOff val="25000"/>
                  </a:schemeClr>
                </a:solidFill>
                <a:latin typeface="+mj-ea"/>
                <a:ea typeface="+mj-ea"/>
              </a:rPr>
              <a:t>Undone</a:t>
            </a:r>
            <a:r>
              <a:rPr kumimoji="1" lang="ja-JP" altLang="en-US" b="1" dirty="0" smtClean="0">
                <a:solidFill>
                  <a:schemeClr val="tx1">
                    <a:lumMod val="75000"/>
                    <a:lumOff val="25000"/>
                  </a:schemeClr>
                </a:solidFill>
                <a:latin typeface="+mj-ea"/>
                <a:ea typeface="+mj-ea"/>
              </a:rPr>
              <a:t>を</a:t>
            </a:r>
            <a:r>
              <a:rPr kumimoji="1" lang="en-US" altLang="ja-JP" b="1" dirty="0" smtClean="0">
                <a:solidFill>
                  <a:schemeClr val="tx1">
                    <a:lumMod val="75000"/>
                    <a:lumOff val="25000"/>
                  </a:schemeClr>
                </a:solidFill>
                <a:latin typeface="+mj-ea"/>
                <a:ea typeface="+mj-ea"/>
              </a:rPr>
              <a:t>Done</a:t>
            </a:r>
            <a:r>
              <a:rPr kumimoji="1" lang="ja-JP" altLang="en-US" b="1" dirty="0" smtClean="0">
                <a:solidFill>
                  <a:schemeClr val="tx1">
                    <a:lumMod val="75000"/>
                    <a:lumOff val="25000"/>
                  </a:schemeClr>
                </a:solidFill>
                <a:latin typeface="+mj-ea"/>
                <a:ea typeface="+mj-ea"/>
              </a:rPr>
              <a:t>にしていくことが重要</a:t>
            </a:r>
            <a:endParaRPr kumimoji="1" lang="ja-JP" altLang="en-US"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657081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スクラムにおける</a:t>
            </a:r>
            <a:r>
              <a:rPr kumimoji="1" lang="en-US" altLang="ja-JP" dirty="0" smtClean="0"/>
              <a:t>5</a:t>
            </a:r>
            <a:r>
              <a:rPr kumimoji="1" lang="ja-JP" altLang="en-US" dirty="0" smtClean="0"/>
              <a:t>つのイベント</a:t>
            </a:r>
            <a:endParaRPr kumimoji="1" lang="ja-JP" altLang="en-US" dirty="0"/>
          </a:p>
        </p:txBody>
      </p:sp>
    </p:spTree>
    <p:extLst>
      <p:ext uri="{BB962C8B-B14F-4D97-AF65-F5344CB8AC3E}">
        <p14:creationId xmlns:p14="http://schemas.microsoft.com/office/powerpoint/2010/main" val="220621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スクラムにおける</a:t>
            </a:r>
            <a:r>
              <a:rPr lang="en-US" altLang="ja-JP" dirty="0"/>
              <a:t>5</a:t>
            </a:r>
            <a:r>
              <a:rPr lang="ja-JP" altLang="en-US" dirty="0"/>
              <a:t>つのイベント</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5" name="テキスト ボックス 24"/>
          <p:cNvSpPr txBox="1"/>
          <p:nvPr/>
        </p:nvSpPr>
        <p:spPr>
          <a:xfrm>
            <a:off x="3863671" y="4736177"/>
            <a:ext cx="1717707"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開発チーム</a:t>
            </a:r>
            <a:r>
              <a:rPr kumimoji="1" lang="en-US" altLang="ja-JP" sz="1200" b="1" dirty="0" smtClean="0">
                <a:solidFill>
                  <a:schemeClr val="tx1">
                    <a:lumMod val="75000"/>
                    <a:lumOff val="25000"/>
                  </a:schemeClr>
                </a:solidFill>
              </a:rPr>
              <a:t>(7±2)</a:t>
            </a:r>
            <a:endParaRPr kumimoji="1" lang="ja-JP" altLang="en-US" sz="1200" b="1" dirty="0">
              <a:solidFill>
                <a:schemeClr val="tx1">
                  <a:lumMod val="75000"/>
                  <a:lumOff val="25000"/>
                </a:schemeClr>
              </a:solidFill>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スクラムマスター</a:t>
            </a:r>
            <a:endParaRPr kumimoji="1" lang="ja-JP" altLang="en-US" sz="1200" b="1" dirty="0">
              <a:solidFill>
                <a:schemeClr val="tx1">
                  <a:lumMod val="75000"/>
                  <a:lumOff val="25000"/>
                </a:schemeClr>
              </a:solidFill>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kumimoji="1" lang="en-US" altLang="ja-JP" sz="1200" b="1" dirty="0" smtClean="0">
                <a:solidFill>
                  <a:schemeClr val="tx1">
                    <a:lumMod val="75000"/>
                    <a:lumOff val="25000"/>
                  </a:schemeClr>
                </a:solidFill>
              </a:rPr>
              <a:t>(1-4</a:t>
            </a:r>
            <a:r>
              <a:rPr kumimoji="1" lang="ja-JP" altLang="en-US" sz="1200" b="1" dirty="0" smtClean="0">
                <a:solidFill>
                  <a:schemeClr val="tx1">
                    <a:lumMod val="75000"/>
                    <a:lumOff val="25000"/>
                  </a:schemeClr>
                </a:solidFill>
              </a:rPr>
              <a:t>週間</a:t>
            </a:r>
            <a:r>
              <a:rPr kumimoji="1" lang="en-US" altLang="ja-JP" sz="1200" b="1" dirty="0" smtClean="0">
                <a:solidFill>
                  <a:schemeClr val="tx1">
                    <a:lumMod val="75000"/>
                    <a:lumOff val="25000"/>
                  </a:schemeClr>
                </a:solidFill>
              </a:rPr>
              <a:t>)</a:t>
            </a:r>
            <a:endParaRPr kumimoji="1" lang="ja-JP" altLang="en-US" sz="1200" b="1" dirty="0">
              <a:solidFill>
                <a:schemeClr val="tx1">
                  <a:lumMod val="75000"/>
                  <a:lumOff val="25000"/>
                </a:schemeClr>
              </a:solidFill>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kumimoji="1" lang="ja-JP" altLang="en-US" sz="1100" b="1" dirty="0" smtClean="0">
                <a:solidFill>
                  <a:schemeClr val="tx1">
                    <a:lumMod val="75000"/>
                    <a:lumOff val="25000"/>
                  </a:schemeClr>
                </a:solidFill>
              </a:rPr>
              <a:t>デイリー</a:t>
            </a:r>
            <a:endParaRPr kumimoji="1" lang="en-US" altLang="ja-JP" sz="1100" b="1" dirty="0" smtClean="0">
              <a:solidFill>
                <a:schemeClr val="tx1">
                  <a:lumMod val="75000"/>
                  <a:lumOff val="25000"/>
                </a:schemeClr>
              </a:solidFill>
            </a:endParaRPr>
          </a:p>
          <a:p>
            <a:pPr algn="ctr"/>
            <a:r>
              <a:rPr kumimoji="1" lang="ja-JP" altLang="en-US" sz="1100" b="1" dirty="0" smtClean="0">
                <a:solidFill>
                  <a:schemeClr val="tx1">
                    <a:lumMod val="75000"/>
                    <a:lumOff val="25000"/>
                  </a:schemeClr>
                </a:solidFill>
              </a:rPr>
              <a:t>スクラム</a:t>
            </a:r>
            <a:endParaRPr kumimoji="1" lang="ja-JP" altLang="en-US" sz="1100" b="1" dirty="0">
              <a:solidFill>
                <a:schemeClr val="tx1">
                  <a:lumMod val="75000"/>
                  <a:lumOff val="25000"/>
                </a:schemeClr>
              </a:solidFill>
            </a:endParaRP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プロダクトオーナー</a:t>
            </a:r>
            <a:endParaRPr kumimoji="1" lang="ja-JP" altLang="en-US" sz="1200" b="1" dirty="0">
              <a:solidFill>
                <a:schemeClr val="tx1">
                  <a:lumMod val="75000"/>
                  <a:lumOff val="25000"/>
                </a:schemeClr>
              </a:solidFill>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96952"/>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スプリントバックログ</a:t>
            </a:r>
            <a:endParaRPr kumimoji="1" lang="ja-JP" altLang="en-US" sz="1000" b="1" dirty="0">
              <a:solidFill>
                <a:schemeClr val="tx1">
                  <a:lumMod val="75000"/>
                  <a:lumOff val="25000"/>
                </a:schemeClr>
              </a:solidFill>
            </a:endParaRPr>
          </a:p>
        </p:txBody>
      </p:sp>
      <p:sp>
        <p:nvSpPr>
          <p:cNvPr id="100" name="テキスト ボックス 99"/>
          <p:cNvSpPr txBox="1"/>
          <p:nvPr/>
        </p:nvSpPr>
        <p:spPr>
          <a:xfrm>
            <a:off x="4260937" y="3266860"/>
            <a:ext cx="1320980" cy="246221"/>
          </a:xfrm>
          <a:prstGeom prst="rect">
            <a:avLst/>
          </a:prstGeom>
          <a:noFill/>
        </p:spPr>
        <p:txBody>
          <a:bodyPr wrap="square" rtlCol="0">
            <a:spAutoFit/>
          </a:bodyPr>
          <a:lstStyle/>
          <a:p>
            <a:r>
              <a:rPr kumimoji="1" lang="en-US" altLang="ja-JP" sz="1000" b="1" dirty="0" smtClean="0">
                <a:solidFill>
                  <a:schemeClr val="tx1">
                    <a:lumMod val="75000"/>
                    <a:lumOff val="25000"/>
                  </a:schemeClr>
                </a:solidFill>
              </a:rPr>
              <a:t>Done</a:t>
            </a:r>
            <a:r>
              <a:rPr kumimoji="1" lang="ja-JP" altLang="en-US" sz="1000" b="1" dirty="0" smtClean="0">
                <a:solidFill>
                  <a:schemeClr val="tx1">
                    <a:lumMod val="75000"/>
                    <a:lumOff val="25000"/>
                  </a:schemeClr>
                </a:solidFill>
              </a:rPr>
              <a:t>の定義</a:t>
            </a:r>
            <a:endParaRPr kumimoji="1" lang="ja-JP" altLang="en-US" sz="1000" b="1" dirty="0">
              <a:solidFill>
                <a:schemeClr val="tx1">
                  <a:lumMod val="75000"/>
                  <a:lumOff val="25000"/>
                </a:schemeClr>
              </a:solidFill>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障害リスト</a:t>
            </a:r>
            <a:endParaRPr kumimoji="1" lang="ja-JP" altLang="en-US" sz="1000" b="1" dirty="0">
              <a:solidFill>
                <a:schemeClr val="tx1">
                  <a:lumMod val="75000"/>
                  <a:lumOff val="25000"/>
                </a:schemeClr>
              </a:solidFill>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プロダクトバックログリファインメント</a:t>
            </a:r>
            <a:r>
              <a:rPr kumimoji="1" lang="en-US" altLang="ja-JP" sz="1200" b="1" dirty="0" smtClean="0">
                <a:solidFill>
                  <a:schemeClr val="tx1">
                    <a:lumMod val="75000"/>
                    <a:lumOff val="25000"/>
                  </a:schemeClr>
                </a:solidFill>
              </a:rPr>
              <a:t>(5</a:t>
            </a:r>
            <a:r>
              <a:rPr kumimoji="1" lang="ja-JP" altLang="en-US" sz="1200" b="1" dirty="0" smtClean="0">
                <a:solidFill>
                  <a:schemeClr val="tx1">
                    <a:lumMod val="75000"/>
                    <a:lumOff val="25000"/>
                  </a:schemeClr>
                </a:solidFill>
              </a:rPr>
              <a:t>～</a:t>
            </a:r>
            <a:r>
              <a:rPr kumimoji="1" lang="en-US" altLang="ja-JP" sz="1200" b="1" dirty="0" smtClean="0">
                <a:solidFill>
                  <a:schemeClr val="tx1">
                    <a:lumMod val="75000"/>
                    <a:lumOff val="25000"/>
                  </a:schemeClr>
                </a:solidFill>
              </a:rPr>
              <a:t>10%)</a:t>
            </a:r>
            <a:endParaRPr kumimoji="1" lang="ja-JP" altLang="en-US" sz="1200" b="1" dirty="0">
              <a:solidFill>
                <a:schemeClr val="tx1">
                  <a:lumMod val="75000"/>
                  <a:lumOff val="25000"/>
                </a:schemeClr>
              </a:solidFill>
            </a:endParaRPr>
          </a:p>
        </p:txBody>
      </p:sp>
      <p:sp>
        <p:nvSpPr>
          <p:cNvPr id="104" name="テキスト ボックス 103"/>
          <p:cNvSpPr txBox="1"/>
          <p:nvPr/>
        </p:nvSpPr>
        <p:spPr>
          <a:xfrm>
            <a:off x="939208" y="1279793"/>
            <a:ext cx="1151966" cy="646331"/>
          </a:xfrm>
          <a:prstGeom prst="rect">
            <a:avLst/>
          </a:prstGeom>
          <a:noFill/>
        </p:spPr>
        <p:txBody>
          <a:bodyPr wrap="square" rtlCol="0">
            <a:spAutoFit/>
          </a:bodyPr>
          <a:lstStyle/>
          <a:p>
            <a:pPr marL="171450" indent="-171450">
              <a:buFont typeface="Wingdings" panose="05000000000000000000" pitchFamily="2" charset="2"/>
              <a:buChar char="ü"/>
            </a:pPr>
            <a:r>
              <a:rPr lang="ja-JP" altLang="en-US" sz="1200" b="1" dirty="0" smtClean="0">
                <a:solidFill>
                  <a:schemeClr val="tx1">
                    <a:lumMod val="75000"/>
                    <a:lumOff val="25000"/>
                  </a:schemeClr>
                </a:solidFill>
              </a:rPr>
              <a:t>透明性</a:t>
            </a:r>
            <a:endParaRPr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kumimoji="1" lang="ja-JP" altLang="en-US" sz="1200" b="1" dirty="0" smtClean="0">
                <a:solidFill>
                  <a:schemeClr val="tx1">
                    <a:lumMod val="75000"/>
                    <a:lumOff val="25000"/>
                  </a:schemeClr>
                </a:solidFill>
              </a:rPr>
              <a:t>検査</a:t>
            </a:r>
            <a:endParaRPr kumimoji="1" lang="en-US" altLang="ja-JP" sz="1200" b="1" dirty="0" smtClean="0">
              <a:solidFill>
                <a:schemeClr val="tx1">
                  <a:lumMod val="75000"/>
                  <a:lumOff val="25000"/>
                </a:schemeClr>
              </a:solidFill>
            </a:endParaRPr>
          </a:p>
          <a:p>
            <a:pPr marL="171450" indent="-171450">
              <a:buFont typeface="Wingdings" panose="05000000000000000000" pitchFamily="2" charset="2"/>
              <a:buChar char="ü"/>
            </a:pPr>
            <a:r>
              <a:rPr lang="ja-JP" altLang="en-US" sz="1200" b="1" dirty="0">
                <a:solidFill>
                  <a:schemeClr val="tx1">
                    <a:lumMod val="75000"/>
                    <a:lumOff val="25000"/>
                  </a:schemeClr>
                </a:solidFill>
              </a:rPr>
              <a:t>適応</a:t>
            </a:r>
            <a:endParaRPr kumimoji="1" lang="ja-JP" altLang="en-US" sz="1200" b="1" dirty="0">
              <a:solidFill>
                <a:schemeClr val="tx1">
                  <a:lumMod val="75000"/>
                  <a:lumOff val="25000"/>
                </a:schemeClr>
              </a:solidFill>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第一部</a:t>
            </a:r>
            <a:endParaRPr kumimoji="1" lang="ja-JP" altLang="en-US" sz="1000" b="1" dirty="0"/>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endParaRPr kumimoji="1" lang="en-US" altLang="ja-JP" sz="1000" b="1" dirty="0" smtClean="0"/>
          </a:p>
          <a:p>
            <a:pPr algn="ctr"/>
            <a:r>
              <a:rPr kumimoji="1" lang="ja-JP" altLang="en-US" sz="1000" b="1" dirty="0" smtClean="0"/>
              <a:t>レトロスペクティブ</a:t>
            </a:r>
            <a:endParaRPr kumimoji="1" lang="ja-JP" altLang="en-US" sz="1000" b="1" dirty="0"/>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a:t>
            </a:r>
            <a:r>
              <a:rPr lang="ja-JP" altLang="en-US" sz="1000" b="1" dirty="0" smtClean="0"/>
              <a:t>レビュー</a:t>
            </a:r>
            <a:endParaRPr kumimoji="1" lang="ja-JP" altLang="en-US" sz="1000" b="1" dirty="0"/>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プロダクトバックログ</a:t>
            </a:r>
            <a:endParaRPr kumimoji="1" lang="ja-JP" altLang="en-US" sz="1000" b="1" dirty="0">
              <a:solidFill>
                <a:schemeClr val="tx1">
                  <a:lumMod val="75000"/>
                  <a:lumOff val="25000"/>
                </a:schemeClr>
              </a:solidFill>
            </a:endParaRPr>
          </a:p>
        </p:txBody>
      </p:sp>
      <p:pic>
        <p:nvPicPr>
          <p:cNvPr id="1028" name="Picture 4" descr="プレゼントのイラスト「ピンクの箱とリボンのプレゼン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250357" cy="246221"/>
          </a:xfrm>
          <a:prstGeom prst="rect">
            <a:avLst/>
          </a:prstGeom>
          <a:noFill/>
        </p:spPr>
        <p:txBody>
          <a:bodyPr wrap="square" rtlCol="0">
            <a:spAutoFit/>
          </a:bodyPr>
          <a:lstStyle/>
          <a:p>
            <a:r>
              <a:rPr kumimoji="1" lang="ja-JP" altLang="en-US" sz="1000" b="1" dirty="0" smtClean="0">
                <a:solidFill>
                  <a:schemeClr val="tx1">
                    <a:lumMod val="75000"/>
                    <a:lumOff val="25000"/>
                  </a:schemeClr>
                </a:solidFill>
              </a:rPr>
              <a:t>出荷可能な製品</a:t>
            </a:r>
            <a:endParaRPr kumimoji="1" lang="ja-JP" altLang="en-US" sz="1000" b="1" dirty="0">
              <a:solidFill>
                <a:schemeClr val="tx1">
                  <a:lumMod val="75000"/>
                  <a:lumOff val="25000"/>
                </a:schemeClr>
              </a:solidFill>
            </a:endParaRPr>
          </a:p>
        </p:txBody>
      </p:sp>
      <p:sp>
        <p:nvSpPr>
          <p:cNvPr id="116" name="テキスト ボックス 115"/>
          <p:cNvSpPr txBox="1"/>
          <p:nvPr/>
        </p:nvSpPr>
        <p:spPr>
          <a:xfrm>
            <a:off x="2101084" y="6033173"/>
            <a:ext cx="1482862"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スプリント</a:t>
            </a:r>
            <a:r>
              <a:rPr lang="ja-JP" altLang="en-US" sz="1200" b="1" dirty="0" smtClean="0">
                <a:solidFill>
                  <a:schemeClr val="tx1">
                    <a:lumMod val="75000"/>
                    <a:lumOff val="25000"/>
                  </a:schemeClr>
                </a:solidFill>
              </a:rPr>
              <a:t>の中止</a:t>
            </a:r>
            <a:endParaRPr kumimoji="1" lang="ja-JP" altLang="en-US" sz="1200" b="1" dirty="0">
              <a:solidFill>
                <a:schemeClr val="tx1">
                  <a:lumMod val="75000"/>
                  <a:lumOff val="25000"/>
                </a:schemeClr>
              </a:solidFill>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b="1" dirty="0" smtClean="0"/>
              <a:t>スプリントプランニング</a:t>
            </a:r>
            <a:endParaRPr kumimoji="1" lang="en-US" altLang="ja-JP" sz="1000" b="1" dirty="0" smtClean="0"/>
          </a:p>
          <a:p>
            <a:pPr algn="ctr"/>
            <a:r>
              <a:rPr kumimoji="1" lang="ja-JP" altLang="en-US" sz="1000" b="1" dirty="0" smtClean="0"/>
              <a:t>第二部</a:t>
            </a:r>
            <a:endParaRPr kumimoji="1" lang="ja-JP" altLang="en-US" sz="1000" b="1" dirty="0"/>
          </a:p>
        </p:txBody>
      </p:sp>
      <p:sp>
        <p:nvSpPr>
          <p:cNvPr id="15" name="角丸四角形 14"/>
          <p:cNvSpPr/>
          <p:nvPr/>
        </p:nvSpPr>
        <p:spPr>
          <a:xfrm>
            <a:off x="5892938" y="3436615"/>
            <a:ext cx="861225" cy="84113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9" name="角丸四角形 118"/>
          <p:cNvSpPr/>
          <p:nvPr/>
        </p:nvSpPr>
        <p:spPr>
          <a:xfrm>
            <a:off x="1680519" y="2792328"/>
            <a:ext cx="2213618" cy="10411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角丸四角形 104"/>
          <p:cNvSpPr/>
          <p:nvPr/>
        </p:nvSpPr>
        <p:spPr>
          <a:xfrm>
            <a:off x="3879986" y="1919798"/>
            <a:ext cx="1604447" cy="3376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角丸四角形 98"/>
          <p:cNvSpPr/>
          <p:nvPr/>
        </p:nvSpPr>
        <p:spPr>
          <a:xfrm>
            <a:off x="1735706" y="3915801"/>
            <a:ext cx="2213618" cy="79576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06" name="Picture 4" descr="æãç¹ãã§è¼ªã«ãªãä¼ç¤¾å¡ã®ã¤ã©ã¹ã"/>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1356" y="3559521"/>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4152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スプリントプランニング</a:t>
            </a:r>
            <a:endParaRPr kumimoji="1" lang="ja-JP" altLang="en-US" dirty="0"/>
          </a:p>
        </p:txBody>
      </p:sp>
      <p:sp>
        <p:nvSpPr>
          <p:cNvPr id="4" name="テキスト ボックス 3"/>
          <p:cNvSpPr txBox="1"/>
          <p:nvPr/>
        </p:nvSpPr>
        <p:spPr>
          <a:xfrm>
            <a:off x="592089" y="1700808"/>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スプリントプランニング第一部</a:t>
            </a:r>
            <a:endParaRPr lang="ja-JP" altLang="en-US" sz="1600" b="1" dirty="0">
              <a:solidFill>
                <a:schemeClr val="tx1">
                  <a:lumMod val="75000"/>
                  <a:lumOff val="25000"/>
                </a:schemeClr>
              </a:solidFill>
            </a:endParaRPr>
          </a:p>
        </p:txBody>
      </p:sp>
      <p:sp>
        <p:nvSpPr>
          <p:cNvPr id="2" name="テキスト ボックス 1"/>
          <p:cNvSpPr txBox="1"/>
          <p:nvPr/>
        </p:nvSpPr>
        <p:spPr>
          <a:xfrm>
            <a:off x="827584" y="2132856"/>
            <a:ext cx="7632848" cy="1815882"/>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「スプリントの成果である出荷可能な製品の増分として何</a:t>
            </a:r>
            <a:r>
              <a:rPr lang="ja-JP" altLang="en-US" sz="1400" b="1" dirty="0" smtClean="0">
                <a:solidFill>
                  <a:schemeClr val="tx1">
                    <a:lumMod val="75000"/>
                    <a:lumOff val="25000"/>
                  </a:schemeClr>
                </a:solidFill>
              </a:rPr>
              <a:t>を届けることができるか？」</a:t>
            </a:r>
            <a:r>
              <a:rPr lang="ja-JP" altLang="en-US" sz="1400" dirty="0" smtClean="0">
                <a:solidFill>
                  <a:schemeClr val="tx1">
                    <a:lumMod val="75000"/>
                    <a:lumOff val="25000"/>
                  </a:schemeClr>
                </a:solidFill>
              </a:rPr>
              <a:t>という問いに答える。</a:t>
            </a:r>
            <a:endParaRPr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インプットはプロダクトバックログ、最新の製品、開発チームの予想キャパシティと実績。</a:t>
            </a:r>
            <a:endParaRPr lang="en-US" altLang="ja-JP" sz="1400" dirty="0" smtClean="0">
              <a:solidFill>
                <a:schemeClr val="tx1">
                  <a:lumMod val="75000"/>
                  <a:lumOff val="25000"/>
                </a:schemeClr>
              </a:solidFill>
            </a:endParaRPr>
          </a:p>
          <a:p>
            <a:r>
              <a:rPr lang="ja-JP" altLang="en-US" sz="1400" dirty="0">
                <a:solidFill>
                  <a:schemeClr val="tx1">
                    <a:lumMod val="75000"/>
                    <a:lumOff val="25000"/>
                  </a:schemeClr>
                </a:solidFill>
              </a:rPr>
              <a:t>これ</a:t>
            </a:r>
            <a:r>
              <a:rPr lang="ja-JP" altLang="en-US" sz="1400" dirty="0" smtClean="0">
                <a:solidFill>
                  <a:schemeClr val="tx1">
                    <a:lumMod val="75000"/>
                    <a:lumOff val="25000"/>
                  </a:schemeClr>
                </a:solidFill>
              </a:rPr>
              <a:t>を元にどのプロダクトバックログアイテムまで選択するのかを決定する。この</a:t>
            </a:r>
            <a:r>
              <a:rPr lang="ja-JP" altLang="en-US" sz="1400" b="1" dirty="0" smtClean="0">
                <a:solidFill>
                  <a:schemeClr val="tx1">
                    <a:lumMod val="75000"/>
                    <a:lumOff val="25000"/>
                  </a:schemeClr>
                </a:solidFill>
              </a:rPr>
              <a:t>アイテム数については開発チームが責任を持つ</a:t>
            </a:r>
            <a:r>
              <a:rPr lang="ja-JP" altLang="en-US" sz="1400" dirty="0" smtClean="0">
                <a:solidFill>
                  <a:schemeClr val="tx1">
                    <a:lumMod val="75000"/>
                    <a:lumOff val="25000"/>
                  </a:schemeClr>
                </a:solidFill>
              </a:rPr>
              <a:t>。</a:t>
            </a:r>
            <a:endParaRPr lang="en-US" altLang="ja-JP" sz="1400" dirty="0" smtClean="0">
              <a:solidFill>
                <a:schemeClr val="tx1">
                  <a:lumMod val="75000"/>
                  <a:lumOff val="25000"/>
                </a:schemeClr>
              </a:solidFill>
            </a:endParaRPr>
          </a:p>
          <a:p>
            <a:endParaRPr lang="en-US" altLang="ja-JP" sz="1400" dirty="0"/>
          </a:p>
          <a:p>
            <a:r>
              <a:rPr lang="ja-JP" altLang="en-US" sz="1400" dirty="0" smtClean="0"/>
              <a:t>スプリントで届けるプロダクトバックログを</a:t>
            </a:r>
            <a:r>
              <a:rPr lang="ja-JP" altLang="en-US" sz="1400" b="1" dirty="0" smtClean="0">
                <a:solidFill>
                  <a:schemeClr val="tx1">
                    <a:lumMod val="75000"/>
                    <a:lumOff val="25000"/>
                  </a:schemeClr>
                </a:solidFill>
              </a:rPr>
              <a:t>予想</a:t>
            </a:r>
            <a:r>
              <a:rPr lang="ja-JP" altLang="en-US" sz="1400" dirty="0" smtClean="0">
                <a:solidFill>
                  <a:schemeClr val="tx1">
                    <a:lumMod val="75000"/>
                    <a:lumOff val="25000"/>
                  </a:schemeClr>
                </a:solidFill>
              </a:rPr>
              <a:t>した</a:t>
            </a:r>
            <a:r>
              <a:rPr lang="ja-JP" altLang="en-US" sz="1400" dirty="0" smtClean="0"/>
              <a:t>あとに、</a:t>
            </a:r>
            <a:r>
              <a:rPr lang="ja-JP" altLang="en-US" sz="1400" b="1" dirty="0" smtClean="0">
                <a:solidFill>
                  <a:schemeClr val="accent2"/>
                </a:solidFill>
              </a:rPr>
              <a:t>スプリントゴールを設定</a:t>
            </a:r>
            <a:r>
              <a:rPr lang="ja-JP" altLang="en-US" sz="1400" dirty="0" smtClean="0"/>
              <a:t>する。</a:t>
            </a:r>
            <a:endParaRPr lang="en-US" altLang="ja-JP" sz="1400" dirty="0" smtClean="0"/>
          </a:p>
          <a:p>
            <a:r>
              <a:rPr lang="ja-JP" altLang="en-US" sz="1400" dirty="0" smtClean="0"/>
              <a:t>スプリントゴールは、</a:t>
            </a:r>
            <a:r>
              <a:rPr lang="ja-JP" altLang="en-US" sz="1400" b="1" dirty="0" smtClean="0">
                <a:solidFill>
                  <a:schemeClr val="tx1">
                    <a:lumMod val="75000"/>
                    <a:lumOff val="25000"/>
                  </a:schemeClr>
                </a:solidFill>
              </a:rPr>
              <a:t>プロダクトバックログを実装することで実現する</a:t>
            </a:r>
            <a:r>
              <a:rPr lang="ja-JP" altLang="en-US" sz="1400" b="1" dirty="0" smtClean="0">
                <a:solidFill>
                  <a:schemeClr val="accent2"/>
                </a:solidFill>
              </a:rPr>
              <a:t>スプリントの目的</a:t>
            </a:r>
            <a:r>
              <a:rPr lang="ja-JP" altLang="en-US" sz="1400" dirty="0" smtClean="0"/>
              <a:t>。</a:t>
            </a:r>
            <a:endParaRPr lang="en-US" altLang="ja-JP" sz="1400" dirty="0" smtClean="0"/>
          </a:p>
          <a:p>
            <a:endParaRPr kumimoji="1" lang="ja-JP" altLang="en-US" sz="1400" dirty="0"/>
          </a:p>
        </p:txBody>
      </p:sp>
      <p:sp>
        <p:nvSpPr>
          <p:cNvPr id="7" name="テキスト ボックス 6"/>
          <p:cNvSpPr txBox="1"/>
          <p:nvPr/>
        </p:nvSpPr>
        <p:spPr>
          <a:xfrm>
            <a:off x="611560"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タイムボックス</a:t>
            </a:r>
            <a:r>
              <a:rPr lang="en-US" altLang="ja-JP" sz="1600" dirty="0" smtClean="0">
                <a:solidFill>
                  <a:schemeClr val="tx1">
                    <a:lumMod val="75000"/>
                    <a:lumOff val="25000"/>
                  </a:schemeClr>
                </a:solidFill>
              </a:rPr>
              <a:t>:</a:t>
            </a:r>
            <a:r>
              <a:rPr lang="en-US" altLang="ja-JP" sz="1600" b="1" dirty="0" smtClean="0">
                <a:solidFill>
                  <a:schemeClr val="tx1">
                    <a:lumMod val="75000"/>
                    <a:lumOff val="25000"/>
                  </a:schemeClr>
                </a:solidFill>
              </a:rPr>
              <a:t>	</a:t>
            </a:r>
            <a:r>
              <a:rPr lang="en-US" altLang="ja-JP" sz="1600" dirty="0" smtClean="0">
                <a:solidFill>
                  <a:schemeClr val="tx1">
                    <a:lumMod val="75000"/>
                    <a:lumOff val="25000"/>
                  </a:schemeClr>
                </a:solidFill>
              </a:rPr>
              <a:t>4</a:t>
            </a:r>
            <a:r>
              <a:rPr lang="ja-JP" altLang="en-US" sz="1600" dirty="0" smtClean="0">
                <a:solidFill>
                  <a:schemeClr val="tx1">
                    <a:lumMod val="75000"/>
                    <a:lumOff val="25000"/>
                  </a:schemeClr>
                </a:solidFill>
              </a:rPr>
              <a:t>時間</a:t>
            </a:r>
            <a:r>
              <a:rPr lang="en-US" altLang="ja-JP" sz="1600" dirty="0" smtClean="0">
                <a:solidFill>
                  <a:schemeClr val="tx1">
                    <a:lumMod val="75000"/>
                    <a:lumOff val="25000"/>
                  </a:schemeClr>
                </a:solidFill>
              </a:rPr>
              <a:t> / 2</a:t>
            </a:r>
            <a:r>
              <a:rPr lang="ja-JP" altLang="en-US" sz="1600" dirty="0" smtClean="0">
                <a:solidFill>
                  <a:schemeClr val="tx1">
                    <a:lumMod val="75000"/>
                    <a:lumOff val="25000"/>
                  </a:schemeClr>
                </a:solidFill>
              </a:rPr>
              <a:t>週間</a:t>
            </a:r>
            <a:endParaRPr lang="ja-JP" altLang="en-US" sz="1600" dirty="0">
              <a:solidFill>
                <a:schemeClr val="tx1">
                  <a:lumMod val="75000"/>
                  <a:lumOff val="25000"/>
                </a:schemeClr>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795865364"/>
              </p:ext>
            </p:extLst>
          </p:nvPr>
        </p:nvGraphicFramePr>
        <p:xfrm>
          <a:off x="899592" y="4077072"/>
          <a:ext cx="4871864" cy="2225040"/>
        </p:xfrm>
        <a:graphic>
          <a:graphicData uri="http://schemas.openxmlformats.org/drawingml/2006/table">
            <a:tbl>
              <a:tblPr firstRow="1" bandRow="1">
                <a:tableStyleId>{00A15C55-8517-42AA-B614-E9B94910E393}</a:tableStyleId>
              </a:tblPr>
              <a:tblGrid>
                <a:gridCol w="936104"/>
                <a:gridCol w="3322455"/>
                <a:gridCol w="613305"/>
              </a:tblGrid>
              <a:tr h="370840">
                <a:tc>
                  <a:txBody>
                    <a:bodyPr/>
                    <a:lstStyle/>
                    <a:p>
                      <a:r>
                        <a:rPr kumimoji="1" lang="ja-JP" altLang="en-US" sz="1400" dirty="0" smtClean="0"/>
                        <a:t>優先順位</a:t>
                      </a:r>
                      <a:endParaRPr kumimoji="1" lang="ja-JP" altLang="en-US" sz="1400" dirty="0"/>
                    </a:p>
                  </a:txBody>
                  <a:tcPr/>
                </a:tc>
                <a:tc>
                  <a:txBody>
                    <a:bodyPr/>
                    <a:lstStyle/>
                    <a:p>
                      <a:r>
                        <a:rPr kumimoji="1" lang="ja-JP" altLang="en-US" sz="1400" dirty="0" smtClean="0"/>
                        <a:t>ストーリー</a:t>
                      </a:r>
                      <a:endParaRPr kumimoji="1" lang="ja-JP" altLang="en-US" sz="1400" dirty="0"/>
                    </a:p>
                  </a:txBody>
                  <a:tcPr/>
                </a:tc>
                <a:tc>
                  <a:txBody>
                    <a:bodyPr/>
                    <a:lstStyle/>
                    <a:p>
                      <a:r>
                        <a:rPr kumimoji="1" lang="ja-JP" altLang="en-US" sz="1400" dirty="0" smtClean="0"/>
                        <a:t>見積</a:t>
                      </a:r>
                      <a:endParaRPr kumimoji="1" lang="ja-JP" altLang="en-US" sz="1400" dirty="0"/>
                    </a:p>
                  </a:txBody>
                  <a:tcPr/>
                </a:tc>
              </a:tr>
              <a:tr h="370840">
                <a:tc>
                  <a:txBody>
                    <a:bodyPr/>
                    <a:lstStyle/>
                    <a:p>
                      <a:r>
                        <a:rPr kumimoji="1" lang="en-US" altLang="ja-JP" sz="1400" dirty="0" smtClean="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A</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XX</a:t>
                      </a:r>
                      <a:r>
                        <a:rPr kumimoji="1" lang="ja-JP" altLang="en-US" sz="1400" dirty="0" smtClean="0">
                          <a:solidFill>
                            <a:schemeClr val="tx1">
                              <a:lumMod val="75000"/>
                              <a:lumOff val="25000"/>
                            </a:schemeClr>
                          </a:solidFill>
                        </a:rPr>
                        <a:t>が出来る。</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2</a:t>
                      </a:r>
                    </a:p>
                  </a:txBody>
                  <a:tcPr/>
                </a:tc>
              </a:tr>
              <a:tr h="370840">
                <a:tc>
                  <a:txBody>
                    <a:bodyPr/>
                    <a:lstStyle/>
                    <a:p>
                      <a:r>
                        <a:rPr kumimoji="1" lang="en-US" altLang="ja-JP" sz="1400" dirty="0" smtClean="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B</a:t>
                      </a:r>
                      <a:r>
                        <a:rPr kumimoji="1" lang="ja-JP" altLang="en-US" sz="1400" dirty="0" smtClean="0">
                          <a:solidFill>
                            <a:schemeClr val="tx1">
                              <a:lumMod val="75000"/>
                              <a:lumOff val="25000"/>
                            </a:schemeClr>
                          </a:solidFill>
                        </a:rPr>
                        <a:t>として</a:t>
                      </a:r>
                      <a:r>
                        <a:rPr kumimoji="1" lang="en-US" altLang="ja-JP" sz="1400" dirty="0" smtClean="0">
                          <a:solidFill>
                            <a:schemeClr val="tx1">
                              <a:lumMod val="75000"/>
                              <a:lumOff val="25000"/>
                            </a:schemeClr>
                          </a:solidFill>
                        </a:rPr>
                        <a:t>YY</a:t>
                      </a:r>
                      <a:r>
                        <a:rPr kumimoji="1" lang="ja-JP" altLang="en-US" sz="1400" dirty="0" smtClean="0">
                          <a:solidFill>
                            <a:schemeClr val="tx1">
                              <a:lumMod val="75000"/>
                              <a:lumOff val="25000"/>
                            </a:schemeClr>
                          </a:solidFill>
                        </a:rPr>
                        <a:t>を一覧形式で参照できる。</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3</a:t>
                      </a:r>
                      <a:endParaRPr kumimoji="1" lang="ja-JP" altLang="en-US" sz="1400" dirty="0">
                        <a:solidFill>
                          <a:schemeClr val="tx1">
                            <a:lumMod val="75000"/>
                            <a:lumOff val="25000"/>
                          </a:schemeClr>
                        </a:solidFill>
                      </a:endParaRPr>
                    </a:p>
                  </a:txBody>
                  <a:tcPr/>
                </a:tc>
              </a:tr>
              <a:tr h="370840">
                <a:tc>
                  <a:txBody>
                    <a:bodyPr/>
                    <a:lstStyle/>
                    <a:p>
                      <a:r>
                        <a:rPr kumimoji="1" lang="en-US" altLang="ja-JP" sz="1400" dirty="0" smtClean="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C</a:t>
                      </a:r>
                      <a:r>
                        <a:rPr kumimoji="1" lang="ja-JP" altLang="en-US" sz="1400" dirty="0" smtClean="0">
                          <a:solidFill>
                            <a:schemeClr val="tx1">
                              <a:lumMod val="75000"/>
                              <a:lumOff val="25000"/>
                            </a:schemeClr>
                          </a:solidFill>
                        </a:rPr>
                        <a:t>処理の性能改善</a:t>
                      </a:r>
                      <a:endParaRPr kumimoji="1" lang="ja-JP" altLang="en-US" sz="1400" dirty="0">
                        <a:solidFill>
                          <a:schemeClr val="tx1">
                            <a:lumMod val="75000"/>
                            <a:lumOff val="25000"/>
                          </a:schemeClr>
                        </a:solidFill>
                      </a:endParaRPr>
                    </a:p>
                  </a:txBody>
                  <a:tcPr/>
                </a:tc>
                <a:tc>
                  <a:txBody>
                    <a:bodyPr/>
                    <a:lstStyle/>
                    <a:p>
                      <a:r>
                        <a:rPr kumimoji="1" lang="en-US" altLang="ja-JP" sz="1400" dirty="0" smtClean="0">
                          <a:solidFill>
                            <a:schemeClr val="tx1">
                              <a:lumMod val="75000"/>
                              <a:lumOff val="25000"/>
                            </a:schemeClr>
                          </a:solidFill>
                        </a:rPr>
                        <a:t>5</a:t>
                      </a:r>
                      <a:endParaRPr kumimoji="1" lang="ja-JP" altLang="en-US" sz="1400" dirty="0">
                        <a:solidFill>
                          <a:schemeClr val="tx1">
                            <a:lumMod val="75000"/>
                            <a:lumOff val="25000"/>
                          </a:schemeClr>
                        </a:solidFill>
                      </a:endParaRPr>
                    </a:p>
                  </a:txBody>
                  <a:tcPr/>
                </a:tc>
              </a:tr>
              <a:tr h="370840">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r>
              <a:tr h="370840">
                <a:tc>
                  <a:txBody>
                    <a:bodyPr/>
                    <a:lstStyle/>
                    <a:p>
                      <a:r>
                        <a:rPr kumimoji="1" lang="en-US" altLang="ja-JP" sz="1400" dirty="0" smtClean="0">
                          <a:solidFill>
                            <a:schemeClr val="tx1">
                              <a:lumMod val="75000"/>
                              <a:lumOff val="25000"/>
                            </a:schemeClr>
                          </a:solidFill>
                        </a:rPr>
                        <a:t>100</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smtClean="0">
                          <a:solidFill>
                            <a:schemeClr val="tx1">
                              <a:lumMod val="75000"/>
                              <a:lumOff val="25000"/>
                            </a:schemeClr>
                          </a:solidFill>
                        </a:rPr>
                        <a:t>D</a:t>
                      </a:r>
                      <a:r>
                        <a:rPr kumimoji="1" lang="ja-JP" altLang="en-US" sz="1400" dirty="0" smtClean="0">
                          <a:solidFill>
                            <a:schemeClr val="tx1">
                              <a:lumMod val="75000"/>
                              <a:lumOff val="25000"/>
                            </a:schemeClr>
                          </a:solidFill>
                        </a:rPr>
                        <a:t>としてレポートを作成できる</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smtClean="0">
                          <a:solidFill>
                            <a:schemeClr val="tx1">
                              <a:lumMod val="75000"/>
                              <a:lumOff val="25000"/>
                            </a:schemeClr>
                          </a:solidFill>
                        </a:rPr>
                        <a:t>8</a:t>
                      </a:r>
                      <a:endParaRPr kumimoji="1" lang="ja-JP" altLang="en-US" sz="1400" dirty="0">
                        <a:solidFill>
                          <a:schemeClr val="tx1">
                            <a:lumMod val="75000"/>
                            <a:lumOff val="25000"/>
                          </a:schemeClr>
                        </a:solidFill>
                      </a:endParaRPr>
                    </a:p>
                  </a:txBody>
                  <a:tcPr>
                    <a:solidFill>
                      <a:schemeClr val="bg1">
                        <a:lumMod val="65000"/>
                      </a:schemeClr>
                    </a:solidFill>
                  </a:tcPr>
                </a:tc>
              </a:tr>
            </a:tbl>
          </a:graphicData>
        </a:graphic>
      </p:graphicFrame>
      <p:sp>
        <p:nvSpPr>
          <p:cNvPr id="9" name="右中かっこ 8"/>
          <p:cNvSpPr/>
          <p:nvPr/>
        </p:nvSpPr>
        <p:spPr>
          <a:xfrm>
            <a:off x="5868144" y="4437112"/>
            <a:ext cx="648072" cy="1080120"/>
          </a:xfrm>
          <a:prstGeom prst="rightBrace">
            <a:avLst>
              <a:gd name="adj1" fmla="val 8333"/>
              <a:gd name="adj2" fmla="val 49127"/>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0" name="テキスト ボックス 9"/>
          <p:cNvSpPr txBox="1"/>
          <p:nvPr/>
        </p:nvSpPr>
        <p:spPr>
          <a:xfrm>
            <a:off x="6516216" y="4797152"/>
            <a:ext cx="2552302" cy="307777"/>
          </a:xfrm>
          <a:prstGeom prst="rect">
            <a:avLst/>
          </a:prstGeom>
          <a:noFill/>
        </p:spPr>
        <p:txBody>
          <a:bodyPr wrap="none" rtlCol="0">
            <a:spAutoFit/>
          </a:bodyPr>
          <a:lstStyle/>
          <a:p>
            <a:r>
              <a:rPr kumimoji="1" lang="ja-JP" altLang="en-US" sz="1400" b="1" dirty="0" smtClean="0">
                <a:solidFill>
                  <a:schemeClr val="tx1">
                    <a:lumMod val="75000"/>
                    <a:lumOff val="25000"/>
                  </a:schemeClr>
                </a:solidFill>
                <a:latin typeface="+mj-ea"/>
                <a:ea typeface="+mj-ea"/>
              </a:rPr>
              <a:t>スプリントで実施する</a:t>
            </a:r>
            <a:r>
              <a:rPr kumimoji="1" lang="en-US" altLang="ja-JP" sz="1400" b="1" dirty="0" smtClean="0">
                <a:solidFill>
                  <a:schemeClr val="tx1">
                    <a:lumMod val="75000"/>
                    <a:lumOff val="25000"/>
                  </a:schemeClr>
                </a:solidFill>
                <a:latin typeface="+mj-ea"/>
                <a:ea typeface="+mj-ea"/>
              </a:rPr>
              <a:t>PBI</a:t>
            </a:r>
            <a:r>
              <a:rPr kumimoji="1" lang="ja-JP" altLang="en-US" sz="1400" b="1" dirty="0" smtClean="0">
                <a:solidFill>
                  <a:schemeClr val="tx1">
                    <a:lumMod val="75000"/>
                    <a:lumOff val="25000"/>
                  </a:schemeClr>
                </a:solidFill>
                <a:latin typeface="+mj-ea"/>
                <a:ea typeface="+mj-ea"/>
              </a:rPr>
              <a:t>を選択</a:t>
            </a:r>
            <a:endParaRPr kumimoji="1" lang="ja-JP" altLang="en-US" sz="1400"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4420355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スプリントプランニング</a:t>
            </a:r>
            <a:endParaRPr kumimoji="1" lang="ja-JP" altLang="en-US" dirty="0"/>
          </a:p>
        </p:txBody>
      </p:sp>
      <p:sp>
        <p:nvSpPr>
          <p:cNvPr id="5" name="テキスト ボックス 4"/>
          <p:cNvSpPr txBox="1"/>
          <p:nvPr/>
        </p:nvSpPr>
        <p:spPr>
          <a:xfrm>
            <a:off x="592089"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スプリントプランニング第二部</a:t>
            </a:r>
            <a:endParaRPr lang="ja-JP" altLang="en-US" sz="1600" b="1" dirty="0">
              <a:solidFill>
                <a:schemeClr val="tx1">
                  <a:lumMod val="75000"/>
                  <a:lumOff val="25000"/>
                </a:schemeClr>
              </a:solidFill>
            </a:endParaRPr>
          </a:p>
        </p:txBody>
      </p:sp>
      <p:sp>
        <p:nvSpPr>
          <p:cNvPr id="6" name="テキスト ボックス 5"/>
          <p:cNvSpPr txBox="1"/>
          <p:nvPr/>
        </p:nvSpPr>
        <p:spPr>
          <a:xfrm>
            <a:off x="899592" y="1571854"/>
            <a:ext cx="7632848" cy="2246769"/>
          </a:xfrm>
          <a:prstGeom prst="rect">
            <a:avLst/>
          </a:prstGeom>
          <a:noFill/>
        </p:spPr>
        <p:txBody>
          <a:bodyPr wrap="square" rtlCol="0">
            <a:spAutoFit/>
          </a:bodyPr>
          <a:lstStyle/>
          <a:p>
            <a:r>
              <a:rPr kumimoji="1" lang="ja-JP" altLang="en-US" sz="1400" b="1" dirty="0" smtClean="0">
                <a:solidFill>
                  <a:schemeClr val="tx1">
                    <a:lumMod val="75000"/>
                    <a:lumOff val="25000"/>
                  </a:schemeClr>
                </a:solidFill>
              </a:rPr>
              <a:t>「出荷可能な製品の増分を届けるために必要な作業をどのように成し遂げるか？」</a:t>
            </a:r>
            <a:r>
              <a:rPr kumimoji="1" lang="ja-JP" altLang="en-US" sz="1400" dirty="0" smtClean="0">
                <a:solidFill>
                  <a:schemeClr val="tx1">
                    <a:lumMod val="75000"/>
                    <a:lumOff val="25000"/>
                  </a:schemeClr>
                </a:solidFill>
              </a:rPr>
              <a:t>という問に答える。</a:t>
            </a:r>
            <a:endParaRPr kumimoji="1"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第一部で実施すると決めたプロダクトバックログアイテムを、スプリントバックログに落とし込む。</a:t>
            </a:r>
            <a:endParaRPr lang="en-US" altLang="ja-JP" sz="1400" dirty="0" smtClean="0">
              <a:solidFill>
                <a:schemeClr val="tx1">
                  <a:lumMod val="75000"/>
                  <a:lumOff val="25000"/>
                </a:schemeClr>
              </a:solidFill>
            </a:endParaRPr>
          </a:p>
          <a:p>
            <a:endParaRPr kumimoji="1" lang="en-US" altLang="ja-JP" sz="1400" dirty="0">
              <a:solidFill>
                <a:schemeClr val="tx1">
                  <a:lumMod val="75000"/>
                  <a:lumOff val="25000"/>
                </a:schemeClr>
              </a:solidFill>
            </a:endParaRPr>
          </a:p>
          <a:p>
            <a:r>
              <a:rPr lang="ja-JP" altLang="en-US" sz="1400" dirty="0" smtClean="0">
                <a:solidFill>
                  <a:schemeClr val="tx1">
                    <a:lumMod val="75000"/>
                    <a:lumOff val="25000"/>
                  </a:schemeClr>
                </a:solidFill>
              </a:rPr>
              <a:t>スプリントの最初の数日間分のタスクについては、この段階で作業レベルまで</a:t>
            </a:r>
            <a:r>
              <a:rPr lang="ja-JP" altLang="en-US" sz="1400" b="1" dirty="0" smtClean="0">
                <a:solidFill>
                  <a:schemeClr val="tx1">
                    <a:lumMod val="75000"/>
                    <a:lumOff val="25000"/>
                  </a:schemeClr>
                </a:solidFill>
              </a:rPr>
              <a:t>タスクを分解</a:t>
            </a:r>
            <a:r>
              <a:rPr lang="ja-JP" altLang="en-US" sz="1400" dirty="0" smtClean="0">
                <a:solidFill>
                  <a:schemeClr val="tx1">
                    <a:lumMod val="75000"/>
                    <a:lumOff val="25000"/>
                  </a:schemeClr>
                </a:solidFill>
              </a:rPr>
              <a:t>する。</a:t>
            </a:r>
            <a:endParaRPr lang="en-US" altLang="ja-JP" sz="1400" dirty="0" smtClean="0">
              <a:solidFill>
                <a:schemeClr val="tx1">
                  <a:lumMod val="75000"/>
                  <a:lumOff val="25000"/>
                </a:schemeClr>
              </a:solidFill>
            </a:endParaRPr>
          </a:p>
          <a:p>
            <a:r>
              <a:rPr kumimoji="1" lang="ja-JP" altLang="en-US" sz="1400" dirty="0" smtClean="0">
                <a:solidFill>
                  <a:schemeClr val="tx1">
                    <a:lumMod val="75000"/>
                    <a:lumOff val="25000"/>
                  </a:schemeClr>
                </a:solidFill>
              </a:rPr>
              <a:t>タスクの分解は、必要に応じてスプリント期間中も実施する。</a:t>
            </a:r>
            <a:endParaRPr kumimoji="1" lang="en-US" altLang="ja-JP" sz="1400" dirty="0" smtClean="0">
              <a:solidFill>
                <a:schemeClr val="tx1">
                  <a:lumMod val="75000"/>
                  <a:lumOff val="25000"/>
                </a:schemeClr>
              </a:solidFill>
            </a:endParaRPr>
          </a:p>
          <a:p>
            <a:endParaRPr lang="en-US" altLang="ja-JP" sz="1400" dirty="0">
              <a:solidFill>
                <a:schemeClr val="tx1">
                  <a:lumMod val="75000"/>
                  <a:lumOff val="25000"/>
                </a:schemeClr>
              </a:solidFill>
            </a:endParaRPr>
          </a:p>
          <a:p>
            <a:r>
              <a:rPr kumimoji="1" lang="ja-JP" altLang="en-US" sz="1400" dirty="0" smtClean="0">
                <a:solidFill>
                  <a:schemeClr val="tx1">
                    <a:lumMod val="75000"/>
                    <a:lumOff val="25000"/>
                  </a:schemeClr>
                </a:solidFill>
              </a:rPr>
              <a:t>プロダクトオーナーはプロダクトバックログの明確化やトレード・オフを支援する。</a:t>
            </a:r>
            <a:endParaRPr kumimoji="1"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タスクを分解した結果、作業が多すぎたり少なすぎたりする場合はプロダクトオーナーと話し合い、調整する。</a:t>
            </a:r>
            <a:endParaRPr lang="en-US" altLang="ja-JP" sz="1400" dirty="0" smtClean="0">
              <a:solidFill>
                <a:schemeClr val="tx1">
                  <a:lumMod val="75000"/>
                  <a:lumOff val="25000"/>
                </a:schemeClr>
              </a:solidFill>
            </a:endParaRPr>
          </a:p>
          <a:p>
            <a:endParaRPr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開発チームは、どのようにスプリントゴールを達成するかを説明できなければならない。</a:t>
            </a:r>
            <a:endParaRPr kumimoji="1" lang="en-US" altLang="ja-JP" sz="1400" dirty="0">
              <a:solidFill>
                <a:schemeClr val="tx1">
                  <a:lumMod val="75000"/>
                  <a:lumOff val="25000"/>
                </a:schemeClr>
              </a:solidFill>
            </a:endParaRPr>
          </a:p>
        </p:txBody>
      </p:sp>
      <p:graphicFrame>
        <p:nvGraphicFramePr>
          <p:cNvPr id="8" name="表 7"/>
          <p:cNvGraphicFramePr>
            <a:graphicFrameLocks noGrp="1"/>
          </p:cNvGraphicFramePr>
          <p:nvPr>
            <p:extLst>
              <p:ext uri="{D42A27DB-BD31-4B8C-83A1-F6EECF244321}">
                <p14:modId xmlns:p14="http://schemas.microsoft.com/office/powerpoint/2010/main" val="782958055"/>
              </p:ext>
            </p:extLst>
          </p:nvPr>
        </p:nvGraphicFramePr>
        <p:xfrm>
          <a:off x="5796136" y="4100617"/>
          <a:ext cx="3024336" cy="2190695"/>
        </p:xfrm>
        <a:graphic>
          <a:graphicData uri="http://schemas.openxmlformats.org/drawingml/2006/table">
            <a:tbl>
              <a:tblPr firstRow="1" bandRow="1">
                <a:tableStyleId>{00A15C55-8517-42AA-B614-E9B94910E393}</a:tableStyleId>
              </a:tblPr>
              <a:tblGrid>
                <a:gridCol w="2448272"/>
                <a:gridCol w="576064"/>
              </a:tblGrid>
              <a:tr h="336495">
                <a:tc>
                  <a:txBody>
                    <a:bodyPr/>
                    <a:lstStyle/>
                    <a:p>
                      <a:r>
                        <a:rPr kumimoji="1" lang="ja-JP" altLang="en-US" sz="1100" dirty="0" smtClean="0"/>
                        <a:t>タスク</a:t>
                      </a:r>
                      <a:endParaRPr kumimoji="1" lang="ja-JP" altLang="en-US" sz="1100" dirty="0"/>
                    </a:p>
                  </a:txBody>
                  <a:tcPr/>
                </a:tc>
                <a:tc>
                  <a:txBody>
                    <a:bodyPr/>
                    <a:lstStyle/>
                    <a:p>
                      <a:r>
                        <a:rPr kumimoji="1" lang="ja-JP" altLang="en-US" sz="1100" dirty="0" smtClean="0"/>
                        <a:t>見積</a:t>
                      </a:r>
                      <a:endParaRPr kumimoji="1" lang="ja-JP" altLang="en-US" sz="1100" dirty="0"/>
                    </a:p>
                  </a:txBody>
                  <a:tcPr/>
                </a:tc>
              </a:tr>
              <a:tr h="370840">
                <a:tc>
                  <a:txBody>
                    <a:bodyPr/>
                    <a:lstStyle/>
                    <a:p>
                      <a:r>
                        <a:rPr kumimoji="1" lang="en-US" altLang="ja-JP" sz="1100" dirty="0" smtClean="0">
                          <a:solidFill>
                            <a:schemeClr val="tx1">
                              <a:lumMod val="75000"/>
                              <a:lumOff val="25000"/>
                            </a:schemeClr>
                          </a:solidFill>
                        </a:rPr>
                        <a:t>UI</a:t>
                      </a:r>
                      <a:r>
                        <a:rPr kumimoji="1" lang="ja-JP" altLang="en-US" sz="1100" dirty="0" smtClean="0">
                          <a:solidFill>
                            <a:schemeClr val="tx1">
                              <a:lumMod val="75000"/>
                              <a:lumOff val="25000"/>
                            </a:schemeClr>
                          </a:solidFill>
                        </a:rPr>
                        <a:t>のコーディング</a:t>
                      </a:r>
                      <a:endParaRPr kumimoji="1" lang="en-US" altLang="ja-JP" sz="1100" dirty="0" smtClean="0">
                        <a:solidFill>
                          <a:schemeClr val="tx1">
                            <a:lumMod val="75000"/>
                            <a:lumOff val="25000"/>
                          </a:schemeClr>
                        </a:solidFill>
                      </a:endParaRPr>
                    </a:p>
                  </a:txBody>
                  <a:tcPr/>
                </a:tc>
                <a:tc>
                  <a:txBody>
                    <a:bodyPr/>
                    <a:lstStyle/>
                    <a:p>
                      <a:r>
                        <a:rPr kumimoji="1" lang="en-US" altLang="ja-JP" sz="1100" dirty="0" smtClean="0">
                          <a:solidFill>
                            <a:schemeClr val="tx1">
                              <a:lumMod val="75000"/>
                              <a:lumOff val="25000"/>
                            </a:schemeClr>
                          </a:solidFill>
                        </a:rPr>
                        <a:t>3.0h</a:t>
                      </a:r>
                      <a:endParaRPr kumimoji="1" lang="ja-JP" altLang="en-US" sz="1100" dirty="0">
                        <a:solidFill>
                          <a:schemeClr val="tx1">
                            <a:lumMod val="75000"/>
                            <a:lumOff val="25000"/>
                          </a:schemeClr>
                        </a:solidFill>
                      </a:endParaRPr>
                    </a:p>
                  </a:txBody>
                  <a:tcPr/>
                </a:tc>
              </a:tr>
              <a:tr h="370840">
                <a:tc>
                  <a:txBody>
                    <a:bodyPr/>
                    <a:lstStyle/>
                    <a:p>
                      <a:r>
                        <a:rPr kumimoji="1" lang="ja-JP" altLang="en-US" sz="1100" dirty="0" smtClean="0">
                          <a:solidFill>
                            <a:schemeClr val="tx1">
                              <a:lumMod val="75000"/>
                              <a:lumOff val="25000"/>
                            </a:schemeClr>
                          </a:solidFill>
                        </a:rPr>
                        <a:t>データモデル設計、変更、</a:t>
                      </a:r>
                      <a:r>
                        <a:rPr kumimoji="1" lang="en-US" altLang="ja-JP" sz="1100" dirty="0" smtClean="0">
                          <a:solidFill>
                            <a:schemeClr val="tx1">
                              <a:lumMod val="75000"/>
                              <a:lumOff val="25000"/>
                            </a:schemeClr>
                          </a:solidFill>
                        </a:rPr>
                        <a:t>Entity</a:t>
                      </a:r>
                      <a:r>
                        <a:rPr kumimoji="1" lang="ja-JP" altLang="en-US" sz="1100" dirty="0" smtClean="0">
                          <a:solidFill>
                            <a:schemeClr val="tx1">
                              <a:lumMod val="75000"/>
                              <a:lumOff val="25000"/>
                            </a:schemeClr>
                          </a:solidFill>
                        </a:rPr>
                        <a:t>の作成</a:t>
                      </a:r>
                      <a:endParaRPr kumimoji="1" lang="ja-JP" altLang="en-US" sz="1100" dirty="0">
                        <a:solidFill>
                          <a:schemeClr val="tx1">
                            <a:lumMod val="75000"/>
                            <a:lumOff val="25000"/>
                          </a:schemeClr>
                        </a:solidFill>
                      </a:endParaRPr>
                    </a:p>
                  </a:txBody>
                  <a:tcPr/>
                </a:tc>
                <a:tc>
                  <a:txBody>
                    <a:bodyPr/>
                    <a:lstStyle/>
                    <a:p>
                      <a:r>
                        <a:rPr kumimoji="1" lang="en-US" altLang="ja-JP" sz="1100" dirty="0" smtClean="0">
                          <a:solidFill>
                            <a:schemeClr val="tx1">
                              <a:lumMod val="75000"/>
                              <a:lumOff val="25000"/>
                            </a:schemeClr>
                          </a:solidFill>
                        </a:rPr>
                        <a:t>3.0h</a:t>
                      </a:r>
                      <a:endParaRPr kumimoji="1" lang="ja-JP" altLang="en-US" sz="1100" dirty="0">
                        <a:solidFill>
                          <a:schemeClr val="tx1">
                            <a:lumMod val="75000"/>
                            <a:lumOff val="25000"/>
                          </a:schemeClr>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smtClean="0">
                          <a:solidFill>
                            <a:schemeClr val="tx1">
                              <a:lumMod val="75000"/>
                              <a:lumOff val="25000"/>
                            </a:schemeClr>
                          </a:solidFill>
                        </a:rPr>
                        <a:t>Action</a:t>
                      </a:r>
                      <a:r>
                        <a:rPr kumimoji="1" lang="ja-JP" altLang="en-US" sz="1100" dirty="0" smtClean="0">
                          <a:solidFill>
                            <a:schemeClr val="tx1">
                              <a:lumMod val="75000"/>
                              <a:lumOff val="25000"/>
                            </a:schemeClr>
                          </a:solidFill>
                        </a:rPr>
                        <a:t>のコーディング</a:t>
                      </a:r>
                    </a:p>
                  </a:txBody>
                  <a:tcPr/>
                </a:tc>
                <a:tc>
                  <a:txBody>
                    <a:bodyPr/>
                    <a:lstStyle/>
                    <a:p>
                      <a:r>
                        <a:rPr kumimoji="1" lang="en-US" altLang="ja-JP" sz="1100" dirty="0" smtClean="0">
                          <a:solidFill>
                            <a:schemeClr val="tx1">
                              <a:lumMod val="75000"/>
                              <a:lumOff val="25000"/>
                            </a:schemeClr>
                          </a:solidFill>
                        </a:rPr>
                        <a:t>2.0h</a:t>
                      </a:r>
                      <a:endParaRPr kumimoji="1" lang="ja-JP" altLang="en-US" sz="1100" dirty="0">
                        <a:solidFill>
                          <a:schemeClr val="tx1">
                            <a:lumMod val="75000"/>
                            <a:lumOff val="25000"/>
                          </a:schemeClr>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smtClean="0">
                          <a:solidFill>
                            <a:schemeClr val="tx1">
                              <a:lumMod val="75000"/>
                              <a:lumOff val="25000"/>
                            </a:schemeClr>
                          </a:solidFill>
                        </a:rPr>
                        <a:t>UI</a:t>
                      </a:r>
                      <a:r>
                        <a:rPr kumimoji="1" lang="ja-JP" altLang="en-US" sz="1100" dirty="0" smtClean="0">
                          <a:solidFill>
                            <a:schemeClr val="tx1">
                              <a:lumMod val="75000"/>
                              <a:lumOff val="25000"/>
                            </a:schemeClr>
                          </a:solidFill>
                        </a:rPr>
                        <a:t>のコーディング</a:t>
                      </a:r>
                      <a:endParaRPr kumimoji="1" lang="en-US" altLang="ja-JP" sz="1100" dirty="0" smtClean="0">
                        <a:solidFill>
                          <a:schemeClr val="tx1">
                            <a:lumMod val="75000"/>
                            <a:lumOff val="25000"/>
                          </a:schemeClr>
                        </a:solidFill>
                      </a:endParaRPr>
                    </a:p>
                  </a:txBody>
                  <a:tcPr/>
                </a:tc>
                <a:tc>
                  <a:txBody>
                    <a:bodyPr/>
                    <a:lstStyle/>
                    <a:p>
                      <a:r>
                        <a:rPr kumimoji="1" lang="en-US" altLang="ja-JP" sz="1100" dirty="0" smtClean="0">
                          <a:solidFill>
                            <a:schemeClr val="tx1">
                              <a:lumMod val="75000"/>
                              <a:lumOff val="25000"/>
                            </a:schemeClr>
                          </a:solidFill>
                        </a:rPr>
                        <a:t>4.0h</a:t>
                      </a:r>
                      <a:endParaRPr kumimoji="1" lang="ja-JP" altLang="en-US" sz="1100" dirty="0">
                        <a:solidFill>
                          <a:schemeClr val="tx1">
                            <a:lumMod val="75000"/>
                            <a:lumOff val="25000"/>
                          </a:schemeClr>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smtClean="0">
                          <a:solidFill>
                            <a:schemeClr val="tx1">
                              <a:lumMod val="75000"/>
                              <a:lumOff val="25000"/>
                            </a:schemeClr>
                          </a:solidFill>
                        </a:rPr>
                        <a:t>Action</a:t>
                      </a:r>
                      <a:r>
                        <a:rPr kumimoji="1" lang="ja-JP" altLang="en-US" sz="1100" dirty="0" smtClean="0">
                          <a:solidFill>
                            <a:schemeClr val="tx1">
                              <a:lumMod val="75000"/>
                              <a:lumOff val="25000"/>
                            </a:schemeClr>
                          </a:solidFill>
                        </a:rPr>
                        <a:t>のコーディング</a:t>
                      </a:r>
                    </a:p>
                  </a:txBody>
                  <a:tcPr/>
                </a:tc>
                <a:tc>
                  <a:txBody>
                    <a:bodyPr/>
                    <a:lstStyle/>
                    <a:p>
                      <a:r>
                        <a:rPr kumimoji="1" lang="en-US" altLang="ja-JP" sz="1100" dirty="0" smtClean="0">
                          <a:solidFill>
                            <a:schemeClr val="tx1">
                              <a:lumMod val="75000"/>
                              <a:lumOff val="25000"/>
                            </a:schemeClr>
                          </a:solidFill>
                        </a:rPr>
                        <a:t>2.0h</a:t>
                      </a:r>
                      <a:endParaRPr kumimoji="1" lang="ja-JP" altLang="en-US" sz="1100" dirty="0">
                        <a:solidFill>
                          <a:schemeClr val="tx1">
                            <a:lumMod val="75000"/>
                            <a:lumOff val="25000"/>
                          </a:schemeClr>
                        </a:solidFill>
                      </a:endParaRPr>
                    </a:p>
                  </a:txBody>
                  <a:tcPr/>
                </a:tc>
              </a:tr>
            </a:tbl>
          </a:graphicData>
        </a:graphic>
      </p:graphicFrame>
      <p:sp>
        <p:nvSpPr>
          <p:cNvPr id="11" name="正方形/長方形 10"/>
          <p:cNvSpPr/>
          <p:nvPr/>
        </p:nvSpPr>
        <p:spPr>
          <a:xfrm>
            <a:off x="3249643" y="4221088"/>
            <a:ext cx="2400016" cy="338554"/>
          </a:xfrm>
          <a:prstGeom prst="rect">
            <a:avLst/>
          </a:prstGeom>
        </p:spPr>
        <p:txBody>
          <a:bodyPr wrap="none">
            <a:spAutoFit/>
          </a:bodyPr>
          <a:lstStyle/>
          <a:p>
            <a:r>
              <a:rPr lang="ja-JP" altLang="en-US" sz="1600" b="1" dirty="0">
                <a:solidFill>
                  <a:schemeClr val="tx1">
                    <a:lumMod val="75000"/>
                    <a:lumOff val="25000"/>
                  </a:schemeClr>
                </a:solidFill>
                <a:latin typeface="+mj-ea"/>
              </a:rPr>
              <a:t>具体的なタスクに分解する</a:t>
            </a:r>
          </a:p>
        </p:txBody>
      </p:sp>
      <p:sp>
        <p:nvSpPr>
          <p:cNvPr id="12" name="右矢印 11"/>
          <p:cNvSpPr/>
          <p:nvPr/>
        </p:nvSpPr>
        <p:spPr>
          <a:xfrm>
            <a:off x="3347864" y="4725144"/>
            <a:ext cx="2304256" cy="95759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4130957111"/>
              </p:ext>
            </p:extLst>
          </p:nvPr>
        </p:nvGraphicFramePr>
        <p:xfrm>
          <a:off x="827584" y="4100617"/>
          <a:ext cx="2232248" cy="2190695"/>
        </p:xfrm>
        <a:graphic>
          <a:graphicData uri="http://schemas.openxmlformats.org/drawingml/2006/table">
            <a:tbl>
              <a:tblPr firstRow="1" bandRow="1">
                <a:tableStyleId>{00A15C55-8517-42AA-B614-E9B94910E393}</a:tableStyleId>
              </a:tblPr>
              <a:tblGrid>
                <a:gridCol w="2232248"/>
              </a:tblGrid>
              <a:tr h="336495">
                <a:tc>
                  <a:txBody>
                    <a:bodyPr/>
                    <a:lstStyle/>
                    <a:p>
                      <a:r>
                        <a:rPr kumimoji="1" lang="ja-JP" altLang="en-US" sz="1100" dirty="0" smtClean="0"/>
                        <a:t>ストーリー</a:t>
                      </a:r>
                      <a:endParaRPr kumimoji="1" lang="ja-JP" altLang="en-US" sz="11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smtClean="0"/>
                        <a:t>A</a:t>
                      </a:r>
                      <a:r>
                        <a:rPr kumimoji="1" lang="ja-JP" altLang="en-US" sz="1100" dirty="0" smtClean="0"/>
                        <a:t>として</a:t>
                      </a:r>
                      <a:r>
                        <a:rPr kumimoji="1" lang="en-US" altLang="ja-JP" sz="1100" dirty="0" smtClean="0"/>
                        <a:t>XX</a:t>
                      </a:r>
                      <a:r>
                        <a:rPr kumimoji="1" lang="ja-JP" altLang="en-US" sz="1100" dirty="0" smtClean="0"/>
                        <a:t>が出来る。</a:t>
                      </a:r>
                      <a:endParaRPr kumimoji="1" lang="ja-JP" altLang="en-US" sz="1100" dirty="0" smtClean="0">
                        <a:solidFill>
                          <a:schemeClr val="tx1">
                            <a:lumMod val="75000"/>
                            <a:lumOff val="25000"/>
                          </a:schemeClr>
                        </a:solidFill>
                      </a:endParaRPr>
                    </a:p>
                  </a:txBody>
                  <a:tcPr/>
                </a:tc>
              </a:tr>
              <a:tr h="370840">
                <a:tc>
                  <a:txBody>
                    <a:bodyPr/>
                    <a:lstStyle/>
                    <a:p>
                      <a:endParaRPr kumimoji="1" lang="ja-JP" altLang="en-US" sz="1100" dirty="0">
                        <a:solidFill>
                          <a:schemeClr val="tx1">
                            <a:lumMod val="75000"/>
                            <a:lumOff val="25000"/>
                          </a:schemeClr>
                        </a:solidFill>
                      </a:endParaRPr>
                    </a:p>
                  </a:txBody>
                  <a:tcPr/>
                </a:tc>
              </a:tr>
              <a:tr h="370840">
                <a:tc>
                  <a:txBody>
                    <a:bodyPr/>
                    <a:lstStyle/>
                    <a:p>
                      <a:endParaRPr kumimoji="1" lang="ja-JP" altLang="en-US" sz="1100" dirty="0">
                        <a:solidFill>
                          <a:schemeClr val="tx1">
                            <a:lumMod val="75000"/>
                            <a:lumOff val="25000"/>
                          </a:schemeClr>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smtClean="0"/>
                        <a:t>B</a:t>
                      </a:r>
                      <a:r>
                        <a:rPr kumimoji="1" lang="ja-JP" altLang="en-US" sz="1100" dirty="0" smtClean="0"/>
                        <a:t>として</a:t>
                      </a:r>
                      <a:r>
                        <a:rPr kumimoji="1" lang="en-US" altLang="ja-JP" sz="1100" dirty="0" smtClean="0"/>
                        <a:t>YY</a:t>
                      </a:r>
                      <a:r>
                        <a:rPr kumimoji="1" lang="ja-JP" altLang="en-US" sz="1100" dirty="0" smtClean="0"/>
                        <a:t>を一覧形式で参照できる。</a:t>
                      </a:r>
                      <a:endParaRPr kumimoji="1" lang="ja-JP" altLang="en-US" sz="1100" dirty="0" smtClean="0">
                        <a:solidFill>
                          <a:schemeClr val="tx1">
                            <a:lumMod val="75000"/>
                            <a:lumOff val="25000"/>
                          </a:schemeClr>
                        </a:solidFill>
                      </a:endParaRPr>
                    </a:p>
                  </a:txBody>
                  <a:tcPr/>
                </a:tc>
              </a:tr>
              <a:tr h="370840">
                <a:tc>
                  <a:txBody>
                    <a:bodyPr/>
                    <a:lstStyle/>
                    <a:p>
                      <a:endParaRPr kumimoji="1" lang="ja-JP" altLang="en-US" sz="1100" dirty="0">
                        <a:solidFill>
                          <a:schemeClr val="tx1">
                            <a:lumMod val="75000"/>
                            <a:lumOff val="25000"/>
                          </a:schemeClr>
                        </a:solidFill>
                      </a:endParaRPr>
                    </a:p>
                  </a:txBody>
                  <a:tcPr/>
                </a:tc>
              </a:tr>
            </a:tbl>
          </a:graphicData>
        </a:graphic>
      </p:graphicFrame>
    </p:spTree>
    <p:extLst>
      <p:ext uri="{BB962C8B-B14F-4D97-AF65-F5344CB8AC3E}">
        <p14:creationId xmlns:p14="http://schemas.microsoft.com/office/powerpoint/2010/main" val="11492588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オリンピックのイラスト「陸上競技・短距離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071613"/>
            <a:ext cx="2729880" cy="272988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kumimoji="1" lang="ja-JP" altLang="en-US" dirty="0" smtClean="0"/>
              <a:t>スプリント</a:t>
            </a:r>
            <a:endParaRPr kumimoji="1" lang="ja-JP" altLang="en-US" dirty="0"/>
          </a:p>
        </p:txBody>
      </p:sp>
      <p:sp>
        <p:nvSpPr>
          <p:cNvPr id="4" name="テキスト ボックス 3"/>
          <p:cNvSpPr txBox="1"/>
          <p:nvPr/>
        </p:nvSpPr>
        <p:spPr>
          <a:xfrm>
            <a:off x="611560" y="1722294"/>
            <a:ext cx="7848872" cy="1169551"/>
          </a:xfrm>
          <a:prstGeom prst="rect">
            <a:avLst/>
          </a:prstGeom>
          <a:noFill/>
        </p:spPr>
        <p:txBody>
          <a:bodyPr wrap="square" rtlCol="0">
            <a:spAutoFit/>
          </a:bodyPr>
          <a:lstStyle/>
          <a:p>
            <a:r>
              <a:rPr lang="ja-JP" altLang="en-US" sz="1400" dirty="0" smtClean="0">
                <a:solidFill>
                  <a:schemeClr val="tx1">
                    <a:lumMod val="75000"/>
                    <a:lumOff val="25000"/>
                  </a:schemeClr>
                </a:solidFill>
                <a:latin typeface="+mj-ea"/>
                <a:ea typeface="+mj-ea"/>
              </a:rPr>
              <a:t>出荷可能な製品を作成するための</a:t>
            </a:r>
            <a:r>
              <a:rPr lang="en-US" altLang="ja-JP" sz="1400" dirty="0" smtClean="0">
                <a:solidFill>
                  <a:schemeClr val="tx1">
                    <a:lumMod val="75000"/>
                    <a:lumOff val="25000"/>
                  </a:schemeClr>
                </a:solidFill>
                <a:latin typeface="+mj-ea"/>
                <a:ea typeface="+mj-ea"/>
              </a:rPr>
              <a:t>1</a:t>
            </a:r>
            <a:r>
              <a:rPr lang="ja-JP" altLang="en-US" sz="1400" dirty="0" smtClean="0">
                <a:solidFill>
                  <a:schemeClr val="tx1">
                    <a:lumMod val="75000"/>
                    <a:lumOff val="25000"/>
                  </a:schemeClr>
                </a:solidFill>
                <a:latin typeface="+mj-ea"/>
                <a:ea typeface="+mj-ea"/>
              </a:rPr>
              <a:t>ヶ月以下のタイムボックスであり、開発作業を行う連続した期間。</a:t>
            </a:r>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スプリントはスプリントプランニング、デイリースクラム、開発作業、スプリントレビュー、スプリントレトロスペクティブ</a:t>
            </a:r>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で構成される。</a:t>
            </a:r>
            <a:endParaRPr lang="en-US" altLang="ja-JP" sz="1400" dirty="0" smtClean="0">
              <a:solidFill>
                <a:schemeClr val="tx1">
                  <a:lumMod val="75000"/>
                  <a:lumOff val="25000"/>
                </a:schemeClr>
              </a:solidFill>
              <a:latin typeface="+mj-ea"/>
              <a:ea typeface="+mj-ea"/>
            </a:endParaRPr>
          </a:p>
          <a:p>
            <a:endParaRPr lang="en-US" altLang="ja-JP" sz="1400" dirty="0">
              <a:solidFill>
                <a:schemeClr val="tx1">
                  <a:lumMod val="75000"/>
                  <a:lumOff val="25000"/>
                </a:schemeClr>
              </a:solidFill>
              <a:latin typeface="+mj-ea"/>
              <a:ea typeface="+mj-ea"/>
            </a:endParaRPr>
          </a:p>
          <a:p>
            <a:endParaRPr lang="en-US" altLang="ja-JP" sz="1400" dirty="0" smtClean="0">
              <a:solidFill>
                <a:schemeClr val="tx1">
                  <a:lumMod val="75000"/>
                  <a:lumOff val="25000"/>
                </a:schemeClr>
              </a:solidFill>
              <a:latin typeface="+mj-ea"/>
              <a:ea typeface="+mj-ea"/>
            </a:endParaRPr>
          </a:p>
        </p:txBody>
      </p:sp>
      <p:sp>
        <p:nvSpPr>
          <p:cNvPr id="5" name="テキスト ボックス 4"/>
          <p:cNvSpPr txBox="1"/>
          <p:nvPr/>
        </p:nvSpPr>
        <p:spPr>
          <a:xfrm>
            <a:off x="611560"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latin typeface="+mj-ea"/>
                <a:ea typeface="+mj-ea"/>
              </a:rPr>
              <a:t>タイムボックス</a:t>
            </a:r>
            <a:r>
              <a:rPr lang="en-US" altLang="ja-JP" sz="1600" dirty="0" smtClean="0">
                <a:solidFill>
                  <a:schemeClr val="tx1">
                    <a:lumMod val="75000"/>
                    <a:lumOff val="25000"/>
                  </a:schemeClr>
                </a:solidFill>
                <a:latin typeface="+mj-ea"/>
                <a:ea typeface="+mj-ea"/>
              </a:rPr>
              <a:t>:</a:t>
            </a:r>
            <a:r>
              <a:rPr lang="en-US" altLang="ja-JP" sz="1600" b="1" dirty="0" smtClean="0">
                <a:solidFill>
                  <a:schemeClr val="tx1">
                    <a:lumMod val="75000"/>
                    <a:lumOff val="25000"/>
                  </a:schemeClr>
                </a:solidFill>
                <a:latin typeface="+mj-ea"/>
                <a:ea typeface="+mj-ea"/>
              </a:rPr>
              <a:t>	</a:t>
            </a:r>
            <a:r>
              <a:rPr lang="en-US" altLang="ja-JP" sz="1600" dirty="0" smtClean="0">
                <a:solidFill>
                  <a:schemeClr val="tx1">
                    <a:lumMod val="75000"/>
                    <a:lumOff val="25000"/>
                  </a:schemeClr>
                </a:solidFill>
                <a:latin typeface="+mj-ea"/>
                <a:ea typeface="+mj-ea"/>
              </a:rPr>
              <a:t>1</a:t>
            </a:r>
            <a:r>
              <a:rPr lang="ja-JP" altLang="en-US" sz="1600" dirty="0" smtClean="0">
                <a:solidFill>
                  <a:schemeClr val="tx1">
                    <a:lumMod val="75000"/>
                    <a:lumOff val="25000"/>
                  </a:schemeClr>
                </a:solidFill>
                <a:latin typeface="+mj-ea"/>
                <a:ea typeface="+mj-ea"/>
              </a:rPr>
              <a:t>ヶ月以下</a:t>
            </a:r>
            <a:endParaRPr lang="ja-JP" altLang="en-US" sz="1600" dirty="0">
              <a:solidFill>
                <a:schemeClr val="tx1">
                  <a:lumMod val="75000"/>
                  <a:lumOff val="25000"/>
                </a:schemeClr>
              </a:solidFill>
              <a:latin typeface="+mj-ea"/>
              <a:ea typeface="+mj-ea"/>
            </a:endParaRPr>
          </a:p>
        </p:txBody>
      </p:sp>
      <p:sp>
        <p:nvSpPr>
          <p:cNvPr id="6" name="テキスト ボックス 5"/>
          <p:cNvSpPr txBox="1"/>
          <p:nvPr/>
        </p:nvSpPr>
        <p:spPr>
          <a:xfrm>
            <a:off x="664097" y="3050376"/>
            <a:ext cx="8372399" cy="738664"/>
          </a:xfrm>
          <a:prstGeom prst="rect">
            <a:avLst/>
          </a:prstGeom>
          <a:noFill/>
        </p:spPr>
        <p:txBody>
          <a:bodyPr wrap="square" rtlCol="0">
            <a:spAutoFit/>
          </a:bodyPr>
          <a:lstStyle/>
          <a:p>
            <a:pPr marL="285750" indent="-285750">
              <a:buFont typeface="Arial" panose="020B0604020202020204" pitchFamily="34" charset="0"/>
              <a:buChar char="•"/>
            </a:pPr>
            <a:r>
              <a:rPr lang="ja-JP" altLang="en-US" sz="1400" dirty="0" smtClean="0">
                <a:solidFill>
                  <a:schemeClr val="tx1">
                    <a:lumMod val="75000"/>
                    <a:lumOff val="25000"/>
                  </a:schemeClr>
                </a:solidFill>
                <a:latin typeface="+mj-ea"/>
                <a:ea typeface="+mj-ea"/>
              </a:rPr>
              <a:t>スプリントゴールに悪影響を及ぼすような変更は加えない</a:t>
            </a:r>
            <a:endParaRPr lang="en-US" altLang="ja-JP" sz="14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400" dirty="0" smtClean="0">
                <a:solidFill>
                  <a:schemeClr val="tx1">
                    <a:lumMod val="75000"/>
                    <a:lumOff val="25000"/>
                  </a:schemeClr>
                </a:solidFill>
                <a:latin typeface="+mj-ea"/>
                <a:ea typeface="+mj-ea"/>
              </a:rPr>
              <a:t>品質目標は下げない</a:t>
            </a:r>
            <a:endParaRPr lang="en-US" altLang="ja-JP" sz="14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400" dirty="0" smtClean="0">
                <a:solidFill>
                  <a:schemeClr val="tx1">
                    <a:lumMod val="75000"/>
                    <a:lumOff val="25000"/>
                  </a:schemeClr>
                </a:solidFill>
                <a:latin typeface="+mj-ea"/>
                <a:ea typeface="+mj-ea"/>
              </a:rPr>
              <a:t>学習が進むにつれてスコープが明確化され、プロダクトオーナーと開発チームの交渉が必要になる可能性がある</a:t>
            </a:r>
            <a:endParaRPr lang="en-US" altLang="ja-JP" sz="1400" dirty="0" smtClean="0">
              <a:solidFill>
                <a:schemeClr val="tx1">
                  <a:lumMod val="75000"/>
                  <a:lumOff val="25000"/>
                </a:schemeClr>
              </a:solidFill>
              <a:latin typeface="+mj-ea"/>
              <a:ea typeface="+mj-ea"/>
            </a:endParaRPr>
          </a:p>
        </p:txBody>
      </p:sp>
      <p:sp>
        <p:nvSpPr>
          <p:cNvPr id="7" name="テキスト ボックス 6"/>
          <p:cNvSpPr txBox="1"/>
          <p:nvPr/>
        </p:nvSpPr>
        <p:spPr>
          <a:xfrm>
            <a:off x="664098" y="2651665"/>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latin typeface="+mj-ea"/>
                <a:ea typeface="+mj-ea"/>
              </a:rPr>
              <a:t>注意</a:t>
            </a:r>
            <a:endParaRPr lang="ja-JP" altLang="en-US" sz="1600" b="1" dirty="0">
              <a:solidFill>
                <a:schemeClr val="tx1">
                  <a:lumMod val="75000"/>
                  <a:lumOff val="25000"/>
                </a:schemeClr>
              </a:solidFill>
              <a:latin typeface="+mj-ea"/>
              <a:ea typeface="+mj-ea"/>
            </a:endParaRPr>
          </a:p>
        </p:txBody>
      </p:sp>
      <p:sp>
        <p:nvSpPr>
          <p:cNvPr id="8" name="テキスト ボックス 7"/>
          <p:cNvSpPr txBox="1"/>
          <p:nvPr/>
        </p:nvSpPr>
        <p:spPr>
          <a:xfrm>
            <a:off x="664098" y="3933056"/>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latin typeface="+mj-ea"/>
                <a:ea typeface="+mj-ea"/>
              </a:rPr>
              <a:t>スプリントの中止</a:t>
            </a:r>
            <a:endParaRPr lang="ja-JP" altLang="en-US" sz="1600" b="1" dirty="0">
              <a:solidFill>
                <a:schemeClr val="tx1">
                  <a:lumMod val="75000"/>
                  <a:lumOff val="25000"/>
                </a:schemeClr>
              </a:solidFill>
              <a:latin typeface="+mj-ea"/>
              <a:ea typeface="+mj-ea"/>
            </a:endParaRPr>
          </a:p>
        </p:txBody>
      </p:sp>
      <p:sp>
        <p:nvSpPr>
          <p:cNvPr id="9" name="テキスト ボックス 8"/>
          <p:cNvSpPr txBox="1"/>
          <p:nvPr/>
        </p:nvSpPr>
        <p:spPr>
          <a:xfrm>
            <a:off x="664098" y="4346744"/>
            <a:ext cx="7148262" cy="1169551"/>
          </a:xfrm>
          <a:prstGeom prst="rect">
            <a:avLst/>
          </a:prstGeom>
          <a:noFill/>
        </p:spPr>
        <p:txBody>
          <a:bodyPr wrap="square" rtlCol="0">
            <a:spAutoFit/>
          </a:bodyPr>
          <a:lstStyle/>
          <a:p>
            <a:r>
              <a:rPr lang="ja-JP" altLang="en-US" sz="1400" dirty="0" smtClean="0">
                <a:solidFill>
                  <a:schemeClr val="tx1">
                    <a:lumMod val="75000"/>
                    <a:lumOff val="25000"/>
                  </a:schemeClr>
                </a:solidFill>
                <a:latin typeface="+mj-ea"/>
                <a:ea typeface="+mj-ea"/>
              </a:rPr>
              <a:t>スプリントはタイムボックスの終了前に中止することができるが、</a:t>
            </a:r>
            <a:r>
              <a:rPr lang="ja-JP" altLang="en-US" sz="1400" b="1" dirty="0" smtClean="0">
                <a:solidFill>
                  <a:schemeClr val="tx1">
                    <a:lumMod val="75000"/>
                    <a:lumOff val="25000"/>
                  </a:schemeClr>
                </a:solidFill>
                <a:latin typeface="+mj-ea"/>
                <a:ea typeface="+mj-ea"/>
              </a:rPr>
              <a:t>スプリントの中止の権限があるのは</a:t>
            </a:r>
            <a:endParaRPr lang="en-US" altLang="ja-JP" sz="1400" b="1" dirty="0" smtClean="0">
              <a:solidFill>
                <a:schemeClr val="tx1">
                  <a:lumMod val="75000"/>
                  <a:lumOff val="25000"/>
                </a:schemeClr>
              </a:solidFill>
              <a:latin typeface="+mj-ea"/>
              <a:ea typeface="+mj-ea"/>
            </a:endParaRPr>
          </a:p>
          <a:p>
            <a:r>
              <a:rPr lang="ja-JP" altLang="en-US" sz="1400" b="1" dirty="0" smtClean="0">
                <a:solidFill>
                  <a:schemeClr val="tx1">
                    <a:lumMod val="75000"/>
                    <a:lumOff val="25000"/>
                  </a:schemeClr>
                </a:solidFill>
                <a:latin typeface="+mj-ea"/>
                <a:ea typeface="+mj-ea"/>
              </a:rPr>
              <a:t>プロダクトオーナーだけ</a:t>
            </a:r>
            <a:r>
              <a:rPr lang="ja-JP" altLang="en-US" sz="1400" dirty="0" smtClean="0">
                <a:solidFill>
                  <a:schemeClr val="tx1">
                    <a:lumMod val="75000"/>
                    <a:lumOff val="25000"/>
                  </a:schemeClr>
                </a:solidFill>
                <a:latin typeface="+mj-ea"/>
                <a:ea typeface="+mj-ea"/>
              </a:rPr>
              <a:t>。</a:t>
            </a:r>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中止した場合は、プロダクトバックログの完成したアイテムをレビューする。</a:t>
            </a:r>
            <a:endParaRPr lang="en-US" altLang="ja-JP" sz="1400" dirty="0" smtClean="0">
              <a:solidFill>
                <a:schemeClr val="tx1">
                  <a:lumMod val="75000"/>
                  <a:lumOff val="25000"/>
                </a:schemeClr>
              </a:solidFill>
              <a:latin typeface="+mj-ea"/>
              <a:ea typeface="+mj-ea"/>
            </a:endParaRPr>
          </a:p>
          <a:p>
            <a:endParaRPr lang="en-US" altLang="ja-JP" sz="1400" dirty="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未完成のプロダクトバックログアイテムは、再見積りを行ってからプロダクトバックログに戻す。</a:t>
            </a:r>
            <a:endParaRPr lang="en-US" altLang="ja-JP" sz="14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287937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太陽のキャラクタ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5" y="4293096"/>
            <a:ext cx="2483767" cy="249624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kumimoji="1" lang="ja-JP" altLang="en-US" dirty="0" smtClean="0"/>
              <a:t>デイリースクラム</a:t>
            </a:r>
            <a:endParaRPr kumimoji="1" lang="ja-JP" altLang="en-US" dirty="0"/>
          </a:p>
        </p:txBody>
      </p:sp>
      <p:sp>
        <p:nvSpPr>
          <p:cNvPr id="4" name="テキスト ボックス 3"/>
          <p:cNvSpPr txBox="1"/>
          <p:nvPr/>
        </p:nvSpPr>
        <p:spPr>
          <a:xfrm>
            <a:off x="592088" y="1628800"/>
            <a:ext cx="8551911" cy="3539430"/>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前回のデイリースクラムから行った作業の検査と、次回のデイリースクラムまでに行う作業の計画を立てる。</a:t>
            </a:r>
            <a:endParaRPr lang="en-US" altLang="ja-JP" sz="1600" dirty="0" smtClean="0">
              <a:solidFill>
                <a:schemeClr val="tx1">
                  <a:lumMod val="75000"/>
                  <a:lumOff val="25000"/>
                </a:schemeClr>
              </a:solidFill>
              <a:latin typeface="+mj-ea"/>
              <a:ea typeface="+mj-ea"/>
            </a:endParaRPr>
          </a:p>
          <a:p>
            <a:endParaRPr lang="en-US" altLang="ja-JP" sz="1600" dirty="0" smtClean="0">
              <a:solidFill>
                <a:schemeClr val="tx1">
                  <a:lumMod val="75000"/>
                  <a:lumOff val="25000"/>
                </a:schemeClr>
              </a:solidFill>
              <a:latin typeface="+mj-ea"/>
              <a:ea typeface="+mj-ea"/>
            </a:endParaRPr>
          </a:p>
          <a:p>
            <a:r>
              <a:rPr lang="ja-JP" altLang="en-US" sz="1600" dirty="0">
                <a:solidFill>
                  <a:schemeClr val="tx1">
                    <a:lumMod val="75000"/>
                    <a:lumOff val="25000"/>
                  </a:schemeClr>
                </a:solidFill>
                <a:latin typeface="+mj-ea"/>
                <a:ea typeface="+mj-ea"/>
              </a:rPr>
              <a:t>この</a:t>
            </a:r>
            <a:r>
              <a:rPr lang="ja-JP" altLang="en-US" sz="1600" dirty="0" smtClean="0">
                <a:solidFill>
                  <a:schemeClr val="tx1">
                    <a:lumMod val="75000"/>
                    <a:lumOff val="25000"/>
                  </a:schemeClr>
                </a:solidFill>
                <a:latin typeface="+mj-ea"/>
                <a:ea typeface="+mj-ea"/>
              </a:rPr>
              <a:t>場でスプリントバックログの</a:t>
            </a:r>
            <a:r>
              <a:rPr lang="ja-JP" altLang="en-US" sz="1600" b="1" dirty="0" smtClean="0">
                <a:solidFill>
                  <a:schemeClr val="tx1">
                    <a:lumMod val="75000"/>
                    <a:lumOff val="25000"/>
                  </a:schemeClr>
                </a:solidFill>
                <a:latin typeface="+mj-ea"/>
                <a:ea typeface="+mj-ea"/>
              </a:rPr>
              <a:t>作業進捗を検査</a:t>
            </a:r>
            <a:r>
              <a:rPr lang="ja-JP" altLang="en-US" sz="1600" dirty="0" smtClean="0">
                <a:solidFill>
                  <a:schemeClr val="tx1">
                    <a:lumMod val="75000"/>
                    <a:lumOff val="25000"/>
                  </a:schemeClr>
                </a:solidFill>
                <a:latin typeface="+mj-ea"/>
                <a:ea typeface="+mj-ea"/>
              </a:rPr>
              <a:t>する。</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デイリースクラムは</a:t>
            </a:r>
            <a:r>
              <a:rPr lang="ja-JP" altLang="en-US" sz="1600" b="1" dirty="0" smtClean="0">
                <a:solidFill>
                  <a:schemeClr val="tx1">
                    <a:lumMod val="75000"/>
                    <a:lumOff val="25000"/>
                  </a:schemeClr>
                </a:solidFill>
                <a:latin typeface="+mj-ea"/>
                <a:ea typeface="+mj-ea"/>
              </a:rPr>
              <a:t>毎回同じ時間</a:t>
            </a:r>
            <a:r>
              <a:rPr lang="ja-JP" altLang="en-US" sz="1600" dirty="0" smtClean="0">
                <a:solidFill>
                  <a:schemeClr val="tx1">
                    <a:lumMod val="75000"/>
                    <a:lumOff val="25000"/>
                  </a:schemeClr>
                </a:solidFill>
                <a:latin typeface="+mj-ea"/>
                <a:ea typeface="+mj-ea"/>
              </a:rPr>
              <a:t>、</a:t>
            </a:r>
            <a:r>
              <a:rPr lang="ja-JP" altLang="en-US" sz="1600" b="1" dirty="0" smtClean="0">
                <a:solidFill>
                  <a:schemeClr val="tx1">
                    <a:lumMod val="75000"/>
                    <a:lumOff val="25000"/>
                  </a:schemeClr>
                </a:solidFill>
                <a:latin typeface="+mj-ea"/>
                <a:ea typeface="+mj-ea"/>
              </a:rPr>
              <a:t>場所</a:t>
            </a:r>
            <a:r>
              <a:rPr lang="ja-JP" altLang="en-US" sz="1600" dirty="0" smtClean="0">
                <a:solidFill>
                  <a:schemeClr val="tx1">
                    <a:lumMod val="75000"/>
                    <a:lumOff val="25000"/>
                  </a:schemeClr>
                </a:solidFill>
                <a:latin typeface="+mj-ea"/>
                <a:ea typeface="+mj-ea"/>
              </a:rPr>
              <a:t>で開催する。</a:t>
            </a:r>
            <a:endParaRPr lang="en-US" altLang="ja-JP" sz="1600" dirty="0" smtClean="0">
              <a:solidFill>
                <a:schemeClr val="tx1">
                  <a:lumMod val="75000"/>
                  <a:lumOff val="25000"/>
                </a:schemeClr>
              </a:solidFill>
              <a:latin typeface="+mj-ea"/>
              <a:ea typeface="+mj-ea"/>
            </a:endParaRPr>
          </a:p>
          <a:p>
            <a:endParaRPr lang="en-US" altLang="ja-JP" sz="1600" dirty="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デイリースクラムでは、開発チームのメンバーが以下のことを説明する。</a:t>
            </a:r>
            <a:endParaRPr lang="en-US" altLang="ja-JP" sz="1600" dirty="0" smtClean="0">
              <a:solidFill>
                <a:schemeClr val="tx1">
                  <a:lumMod val="75000"/>
                  <a:lumOff val="25000"/>
                </a:schemeClr>
              </a:solidFill>
              <a:latin typeface="+mj-ea"/>
              <a:ea typeface="+mj-ea"/>
            </a:endParaRPr>
          </a:p>
          <a:p>
            <a:endParaRPr lang="en-US" altLang="ja-JP" sz="1600" dirty="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ea typeface="+mj-ea"/>
              </a:rPr>
              <a:t>開発チームが</a:t>
            </a:r>
            <a:r>
              <a:rPr lang="ja-JP" altLang="en-US" sz="1600" b="1" dirty="0" smtClean="0">
                <a:solidFill>
                  <a:schemeClr val="tx1">
                    <a:lumMod val="75000"/>
                    <a:lumOff val="25000"/>
                  </a:schemeClr>
                </a:solidFill>
                <a:latin typeface="+mj-ea"/>
                <a:ea typeface="+mj-ea"/>
              </a:rPr>
              <a:t>スプリントゴールを達成するため</a:t>
            </a:r>
            <a:r>
              <a:rPr lang="ja-JP" altLang="en-US" sz="1600" dirty="0" smtClean="0">
                <a:solidFill>
                  <a:schemeClr val="tx1">
                    <a:lumMod val="75000"/>
                    <a:lumOff val="25000"/>
                  </a:schemeClr>
                </a:solidFill>
                <a:latin typeface="+mj-ea"/>
                <a:ea typeface="+mj-ea"/>
              </a:rPr>
              <a:t>に、</a:t>
            </a:r>
            <a:r>
              <a:rPr lang="ja-JP" altLang="en-US" sz="1600" b="1" dirty="0" smtClean="0">
                <a:solidFill>
                  <a:schemeClr val="tx1">
                    <a:lumMod val="75000"/>
                    <a:lumOff val="25000"/>
                  </a:schemeClr>
                </a:solidFill>
                <a:latin typeface="+mj-ea"/>
                <a:ea typeface="+mj-ea"/>
              </a:rPr>
              <a:t>私が昨日やったこと</a:t>
            </a:r>
            <a:r>
              <a:rPr lang="ja-JP" altLang="en-US" sz="1600" dirty="0" smtClean="0">
                <a:solidFill>
                  <a:schemeClr val="tx1">
                    <a:lumMod val="75000"/>
                    <a:lumOff val="25000"/>
                  </a:schemeClr>
                </a:solidFill>
                <a:latin typeface="+mj-ea"/>
                <a:ea typeface="+mj-ea"/>
              </a:rPr>
              <a:t>は何か？</a:t>
            </a:r>
            <a:endParaRPr lang="en-US" altLang="ja-JP" sz="16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rPr>
              <a:t>開発</a:t>
            </a:r>
            <a:r>
              <a:rPr lang="ja-JP" altLang="en-US" sz="1600" dirty="0">
                <a:solidFill>
                  <a:schemeClr val="tx1">
                    <a:lumMod val="75000"/>
                    <a:lumOff val="25000"/>
                  </a:schemeClr>
                </a:solidFill>
                <a:latin typeface="+mj-ea"/>
              </a:rPr>
              <a:t>チームが</a:t>
            </a:r>
            <a:r>
              <a:rPr lang="ja-JP" altLang="en-US" sz="1600" b="1" dirty="0">
                <a:solidFill>
                  <a:schemeClr val="tx1">
                    <a:lumMod val="75000"/>
                    <a:lumOff val="25000"/>
                  </a:schemeClr>
                </a:solidFill>
                <a:latin typeface="+mj-ea"/>
              </a:rPr>
              <a:t>スプリントゴールを達成するため</a:t>
            </a:r>
            <a:r>
              <a:rPr lang="ja-JP" altLang="en-US" sz="1600" dirty="0">
                <a:solidFill>
                  <a:schemeClr val="tx1">
                    <a:lumMod val="75000"/>
                    <a:lumOff val="25000"/>
                  </a:schemeClr>
                </a:solidFill>
                <a:latin typeface="+mj-ea"/>
              </a:rPr>
              <a:t>に、</a:t>
            </a:r>
            <a:r>
              <a:rPr lang="ja-JP" altLang="en-US" sz="1600" b="1" dirty="0">
                <a:solidFill>
                  <a:schemeClr val="tx1">
                    <a:lumMod val="75000"/>
                    <a:lumOff val="25000"/>
                  </a:schemeClr>
                </a:solidFill>
                <a:latin typeface="+mj-ea"/>
              </a:rPr>
              <a:t>私</a:t>
            </a:r>
            <a:r>
              <a:rPr lang="ja-JP" altLang="en-US" sz="1600" b="1" dirty="0" smtClean="0">
                <a:solidFill>
                  <a:schemeClr val="tx1">
                    <a:lumMod val="75000"/>
                    <a:lumOff val="25000"/>
                  </a:schemeClr>
                </a:solidFill>
                <a:latin typeface="+mj-ea"/>
              </a:rPr>
              <a:t>が今日やること</a:t>
            </a:r>
            <a:r>
              <a:rPr lang="ja-JP" altLang="en-US" sz="1600" dirty="0" smtClean="0">
                <a:solidFill>
                  <a:schemeClr val="tx1">
                    <a:lumMod val="75000"/>
                    <a:lumOff val="25000"/>
                  </a:schemeClr>
                </a:solidFill>
                <a:latin typeface="+mj-ea"/>
              </a:rPr>
              <a:t>は何か？</a:t>
            </a:r>
            <a:endParaRPr lang="en-US" altLang="ja-JP" sz="1600" dirty="0" smtClean="0">
              <a:solidFill>
                <a:schemeClr val="tx1">
                  <a:lumMod val="75000"/>
                  <a:lumOff val="25000"/>
                </a:schemeClr>
              </a:solidFill>
              <a:latin typeface="+mj-ea"/>
            </a:endParaRPr>
          </a:p>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rPr>
              <a:t>私</a:t>
            </a:r>
            <a:r>
              <a:rPr lang="ja-JP" altLang="en-US" sz="1600" dirty="0">
                <a:solidFill>
                  <a:schemeClr val="tx1">
                    <a:lumMod val="75000"/>
                    <a:lumOff val="25000"/>
                  </a:schemeClr>
                </a:solidFill>
                <a:latin typeface="+mj-ea"/>
              </a:rPr>
              <a:t>や</a:t>
            </a:r>
            <a:r>
              <a:rPr lang="ja-JP" altLang="en-US" sz="1600" dirty="0" smtClean="0">
                <a:solidFill>
                  <a:schemeClr val="tx1">
                    <a:lumMod val="75000"/>
                    <a:lumOff val="25000"/>
                  </a:schemeClr>
                </a:solidFill>
                <a:latin typeface="+mj-ea"/>
              </a:rPr>
              <a:t>開発</a:t>
            </a:r>
            <a:r>
              <a:rPr lang="ja-JP" altLang="en-US" sz="1600" dirty="0">
                <a:solidFill>
                  <a:schemeClr val="tx1">
                    <a:lumMod val="75000"/>
                    <a:lumOff val="25000"/>
                  </a:schemeClr>
                </a:solidFill>
                <a:latin typeface="+mj-ea"/>
              </a:rPr>
              <a:t>チームが</a:t>
            </a:r>
            <a:r>
              <a:rPr lang="ja-JP" altLang="en-US" sz="1600" b="1" dirty="0">
                <a:solidFill>
                  <a:schemeClr val="tx1">
                    <a:lumMod val="75000"/>
                    <a:lumOff val="25000"/>
                  </a:schemeClr>
                </a:solidFill>
                <a:latin typeface="+mj-ea"/>
              </a:rPr>
              <a:t>スプリントゴールを達成</a:t>
            </a:r>
            <a:r>
              <a:rPr lang="ja-JP" altLang="en-US" sz="1600" b="1" dirty="0" smtClean="0">
                <a:solidFill>
                  <a:schemeClr val="tx1">
                    <a:lumMod val="75000"/>
                    <a:lumOff val="25000"/>
                  </a:schemeClr>
                </a:solidFill>
                <a:latin typeface="+mj-ea"/>
              </a:rPr>
              <a:t>するとき</a:t>
            </a:r>
            <a:r>
              <a:rPr lang="ja-JP" altLang="en-US" sz="1600" dirty="0" smtClean="0">
                <a:solidFill>
                  <a:schemeClr val="tx1">
                    <a:lumMod val="75000"/>
                    <a:lumOff val="25000"/>
                  </a:schemeClr>
                </a:solidFill>
                <a:latin typeface="+mj-ea"/>
              </a:rPr>
              <a:t>の</a:t>
            </a:r>
            <a:r>
              <a:rPr lang="ja-JP" altLang="en-US" sz="1600" b="1" dirty="0" smtClean="0">
                <a:solidFill>
                  <a:schemeClr val="tx1">
                    <a:lumMod val="75000"/>
                    <a:lumOff val="25000"/>
                  </a:schemeClr>
                </a:solidFill>
                <a:latin typeface="+mj-ea"/>
              </a:rPr>
              <a:t>障害物を目撃したか</a:t>
            </a:r>
            <a:r>
              <a:rPr lang="ja-JP" altLang="en-US" sz="1600" dirty="0" smtClean="0">
                <a:solidFill>
                  <a:schemeClr val="tx1">
                    <a:lumMod val="75000"/>
                    <a:lumOff val="25000"/>
                  </a:schemeClr>
                </a:solidFill>
                <a:latin typeface="+mj-ea"/>
              </a:rPr>
              <a:t>？</a:t>
            </a:r>
            <a:endParaRPr lang="en-US" altLang="ja-JP" sz="1600" dirty="0" smtClean="0">
              <a:solidFill>
                <a:schemeClr val="tx1">
                  <a:lumMod val="75000"/>
                  <a:lumOff val="25000"/>
                </a:schemeClr>
              </a:solidFill>
              <a:latin typeface="+mj-ea"/>
            </a:endParaRPr>
          </a:p>
          <a:p>
            <a:pPr marL="285750" indent="-285750">
              <a:buFont typeface="Arial" panose="020B0604020202020204" pitchFamily="34" charset="0"/>
              <a:buChar char="•"/>
            </a:pPr>
            <a:endParaRPr lang="en-US" altLang="ja-JP" sz="1600" dirty="0">
              <a:solidFill>
                <a:schemeClr val="tx1">
                  <a:lumMod val="75000"/>
                  <a:lumOff val="25000"/>
                </a:schemeClr>
              </a:solidFill>
              <a:latin typeface="+mj-ea"/>
            </a:endParaRPr>
          </a:p>
          <a:p>
            <a:r>
              <a:rPr lang="ja-JP" altLang="en-US" sz="1600" dirty="0" smtClean="0">
                <a:solidFill>
                  <a:schemeClr val="tx1">
                    <a:lumMod val="75000"/>
                    <a:lumOff val="25000"/>
                  </a:schemeClr>
                </a:solidFill>
                <a:latin typeface="+mj-ea"/>
              </a:rPr>
              <a:t>デイリースクラムで詳細な内容に踏み込みそうな場合は、デイリースクラム終了後に開発チーム</a:t>
            </a:r>
            <a:endParaRPr lang="en-US" altLang="ja-JP" sz="1600" dirty="0" smtClean="0">
              <a:solidFill>
                <a:schemeClr val="tx1">
                  <a:lumMod val="75000"/>
                  <a:lumOff val="25000"/>
                </a:schemeClr>
              </a:solidFill>
              <a:latin typeface="+mj-ea"/>
            </a:endParaRPr>
          </a:p>
          <a:p>
            <a:r>
              <a:rPr lang="ja-JP" altLang="en-US" sz="1600" dirty="0" smtClean="0">
                <a:solidFill>
                  <a:schemeClr val="tx1">
                    <a:lumMod val="75000"/>
                    <a:lumOff val="25000"/>
                  </a:schemeClr>
                </a:solidFill>
                <a:latin typeface="+mj-ea"/>
              </a:rPr>
              <a:t>または一部のチームメンバーで集まり、詳細な議論、適応、再計画を行う</a:t>
            </a:r>
            <a:r>
              <a:rPr lang="ja-JP" altLang="en-US" sz="1600" dirty="0">
                <a:solidFill>
                  <a:schemeClr val="tx1">
                    <a:lumMod val="75000"/>
                    <a:lumOff val="25000"/>
                  </a:schemeClr>
                </a:solidFill>
                <a:latin typeface="+mj-ea"/>
              </a:rPr>
              <a:t>。</a:t>
            </a:r>
            <a:endParaRPr lang="en-US" altLang="ja-JP" sz="1600" dirty="0">
              <a:solidFill>
                <a:schemeClr val="tx1">
                  <a:lumMod val="75000"/>
                  <a:lumOff val="25000"/>
                </a:schemeClr>
              </a:solidFill>
              <a:latin typeface="+mj-ea"/>
            </a:endParaRPr>
          </a:p>
          <a:p>
            <a:pPr marL="285750" indent="-285750">
              <a:buFont typeface="Arial" panose="020B0604020202020204" pitchFamily="34" charset="0"/>
              <a:buChar char="•"/>
            </a:pPr>
            <a:endParaRPr lang="en-US" altLang="ja-JP" sz="1600" dirty="0" smtClean="0">
              <a:solidFill>
                <a:schemeClr val="tx1">
                  <a:lumMod val="75000"/>
                  <a:lumOff val="25000"/>
                </a:schemeClr>
              </a:solidFill>
              <a:latin typeface="+mj-ea"/>
              <a:ea typeface="+mj-ea"/>
            </a:endParaRP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タイムボックス</a:t>
            </a:r>
            <a:r>
              <a:rPr lang="en-US" altLang="ja-JP" sz="1600" dirty="0" smtClean="0">
                <a:solidFill>
                  <a:schemeClr val="tx1">
                    <a:lumMod val="75000"/>
                    <a:lumOff val="25000"/>
                  </a:schemeClr>
                </a:solidFill>
              </a:rPr>
              <a:t>:</a:t>
            </a:r>
            <a:r>
              <a:rPr lang="en-US" altLang="ja-JP" sz="1600" b="1" dirty="0" smtClean="0">
                <a:solidFill>
                  <a:schemeClr val="tx1">
                    <a:lumMod val="75000"/>
                    <a:lumOff val="25000"/>
                  </a:schemeClr>
                </a:solidFill>
              </a:rPr>
              <a:t>	</a:t>
            </a:r>
            <a:r>
              <a:rPr lang="en-US" altLang="ja-JP" sz="1600" dirty="0" smtClean="0">
                <a:solidFill>
                  <a:schemeClr val="tx1">
                    <a:lumMod val="75000"/>
                    <a:lumOff val="25000"/>
                  </a:schemeClr>
                </a:solidFill>
              </a:rPr>
              <a:t>15</a:t>
            </a:r>
            <a:r>
              <a:rPr lang="ja-JP" altLang="en-US" sz="1600" dirty="0" smtClean="0">
                <a:solidFill>
                  <a:schemeClr val="tx1">
                    <a:lumMod val="75000"/>
                    <a:lumOff val="25000"/>
                  </a:schemeClr>
                </a:solidFill>
              </a:rPr>
              <a:t>分</a:t>
            </a:r>
            <a:r>
              <a:rPr lang="en-US" altLang="ja-JP" sz="1600" dirty="0" smtClean="0">
                <a:solidFill>
                  <a:schemeClr val="tx1">
                    <a:lumMod val="75000"/>
                    <a:lumOff val="25000"/>
                  </a:schemeClr>
                </a:solidFill>
              </a:rPr>
              <a:t> / 1</a:t>
            </a:r>
            <a:r>
              <a:rPr lang="ja-JP" altLang="en-US" sz="1600" dirty="0" smtClean="0">
                <a:solidFill>
                  <a:schemeClr val="tx1">
                    <a:lumMod val="75000"/>
                    <a:lumOff val="25000"/>
                  </a:schemeClr>
                </a:solidFill>
              </a:rPr>
              <a:t>日</a:t>
            </a:r>
            <a:endParaRPr lang="ja-JP" altLang="en-US" sz="1600" dirty="0">
              <a:solidFill>
                <a:schemeClr val="tx1">
                  <a:lumMod val="75000"/>
                  <a:lumOff val="25000"/>
                </a:schemeClr>
              </a:solidFill>
            </a:endParaRPr>
          </a:p>
        </p:txBody>
      </p:sp>
      <p:pic>
        <p:nvPicPr>
          <p:cNvPr id="4098"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006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虫眼鏡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571" y="3429000"/>
            <a:ext cx="1905062" cy="316192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kumimoji="1" lang="ja-JP" altLang="en-US" dirty="0" smtClean="0"/>
              <a:t>スプリントレビュー</a:t>
            </a:r>
            <a:endParaRPr kumimoji="1" lang="ja-JP" altLang="en-US" dirty="0"/>
          </a:p>
        </p:txBody>
      </p:sp>
      <p:sp>
        <p:nvSpPr>
          <p:cNvPr id="4" name="テキスト ボックス 3"/>
          <p:cNvSpPr txBox="1"/>
          <p:nvPr/>
        </p:nvSpPr>
        <p:spPr>
          <a:xfrm>
            <a:off x="592088" y="1703710"/>
            <a:ext cx="8372399" cy="1569660"/>
          </a:xfrm>
          <a:prstGeom prst="rect">
            <a:avLst/>
          </a:prstGeom>
          <a:noFill/>
        </p:spPr>
        <p:txBody>
          <a:bodyPr wrap="square" rtlCol="0">
            <a:spAutoFit/>
          </a:bodyPr>
          <a:lstStyle/>
          <a:p>
            <a:r>
              <a:rPr lang="ja-JP" altLang="en-US" sz="1600" dirty="0" smtClean="0">
                <a:solidFill>
                  <a:schemeClr val="tx1">
                    <a:lumMod val="75000"/>
                    <a:lumOff val="25000"/>
                  </a:schemeClr>
                </a:solidFill>
                <a:latin typeface="+mj-ea"/>
                <a:ea typeface="+mj-ea"/>
              </a:rPr>
              <a:t>スプリントの終わりに出荷可能な製品の増分の検査と、必要であればプロダクトバックログの適応を行う。</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スプリントレビュー</a:t>
            </a:r>
            <a:r>
              <a:rPr lang="ja-JP" altLang="en-US" sz="1600" dirty="0">
                <a:solidFill>
                  <a:schemeClr val="tx1">
                    <a:lumMod val="75000"/>
                    <a:lumOff val="25000"/>
                  </a:schemeClr>
                </a:solidFill>
                <a:latin typeface="+mj-ea"/>
                <a:ea typeface="+mj-ea"/>
              </a:rPr>
              <a:t>で</a:t>
            </a:r>
            <a:r>
              <a:rPr lang="ja-JP" altLang="en-US" sz="1600" dirty="0" smtClean="0">
                <a:solidFill>
                  <a:schemeClr val="tx1">
                    <a:lumMod val="75000"/>
                    <a:lumOff val="25000"/>
                  </a:schemeClr>
                </a:solidFill>
                <a:latin typeface="+mj-ea"/>
                <a:ea typeface="+mj-ea"/>
              </a:rPr>
              <a:t>は、スクラムチームと関係者がスプリントの成果をレビューする。</a:t>
            </a:r>
            <a:endParaRPr lang="en-US" altLang="ja-JP" sz="1600" dirty="0" smtClean="0">
              <a:solidFill>
                <a:schemeClr val="tx1">
                  <a:lumMod val="75000"/>
                  <a:lumOff val="25000"/>
                </a:schemeClr>
              </a:solidFill>
              <a:latin typeface="+mj-ea"/>
              <a:ea typeface="+mj-ea"/>
            </a:endParaRPr>
          </a:p>
          <a:p>
            <a:endParaRPr lang="en-US" altLang="ja-JP" sz="1600" dirty="0" smtClean="0">
              <a:solidFill>
                <a:schemeClr val="tx1">
                  <a:lumMod val="75000"/>
                  <a:lumOff val="25000"/>
                </a:schemeClr>
              </a:solidFill>
              <a:latin typeface="+mj-ea"/>
              <a:ea typeface="+mj-ea"/>
            </a:endParaRPr>
          </a:p>
          <a:p>
            <a:r>
              <a:rPr lang="ja-JP" altLang="en-US" sz="1600" b="1" dirty="0" smtClean="0">
                <a:solidFill>
                  <a:schemeClr val="tx1">
                    <a:lumMod val="75000"/>
                    <a:lumOff val="25000"/>
                  </a:schemeClr>
                </a:solidFill>
                <a:latin typeface="+mj-ea"/>
                <a:ea typeface="+mj-ea"/>
              </a:rPr>
              <a:t>進捗確認の場ではなく</a:t>
            </a:r>
            <a:r>
              <a:rPr lang="ja-JP" altLang="en-US" sz="1600" dirty="0" smtClean="0">
                <a:solidFill>
                  <a:schemeClr val="tx1">
                    <a:lumMod val="75000"/>
                    <a:lumOff val="25000"/>
                  </a:schemeClr>
                </a:solidFill>
                <a:latin typeface="+mj-ea"/>
                <a:ea typeface="+mj-ea"/>
              </a:rPr>
              <a:t>、</a:t>
            </a:r>
            <a:r>
              <a:rPr lang="ja-JP" altLang="en-US" sz="1600" b="1" dirty="0" smtClean="0">
                <a:solidFill>
                  <a:schemeClr val="accent2"/>
                </a:solidFill>
                <a:latin typeface="+mj-ea"/>
                <a:ea typeface="+mj-ea"/>
              </a:rPr>
              <a:t>フィードバックや更なる協力を引き出す</a:t>
            </a:r>
            <a:r>
              <a:rPr lang="ja-JP" altLang="en-US" sz="1600" dirty="0" smtClean="0">
                <a:solidFill>
                  <a:schemeClr val="tx1">
                    <a:lumMod val="75000"/>
                    <a:lumOff val="25000"/>
                  </a:schemeClr>
                </a:solidFill>
                <a:latin typeface="+mj-ea"/>
                <a:ea typeface="+mj-ea"/>
              </a:rPr>
              <a:t>ことが</a:t>
            </a:r>
            <a:r>
              <a:rPr lang="ja-JP" altLang="en-US" sz="1600" b="1" dirty="0" smtClean="0">
                <a:solidFill>
                  <a:schemeClr val="tx1">
                    <a:lumMod val="75000"/>
                    <a:lumOff val="25000"/>
                  </a:schemeClr>
                </a:solidFill>
                <a:latin typeface="+mj-ea"/>
                <a:ea typeface="+mj-ea"/>
              </a:rPr>
              <a:t>目的</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endParaRPr lang="en-US" altLang="ja-JP" sz="1600" dirty="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スプリントレビューには以下が含まれる。</a:t>
            </a:r>
            <a:endParaRPr lang="en-US" altLang="ja-JP" sz="1600" dirty="0" smtClean="0">
              <a:solidFill>
                <a:schemeClr val="tx1">
                  <a:lumMod val="75000"/>
                  <a:lumOff val="25000"/>
                </a:schemeClr>
              </a:solidFill>
              <a:latin typeface="+mj-ea"/>
              <a:ea typeface="+mj-ea"/>
            </a:endParaRP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タイムボックス</a:t>
            </a:r>
            <a:r>
              <a:rPr lang="en-US" altLang="ja-JP" sz="1600" dirty="0" smtClean="0">
                <a:solidFill>
                  <a:schemeClr val="tx1">
                    <a:lumMod val="75000"/>
                    <a:lumOff val="25000"/>
                  </a:schemeClr>
                </a:solidFill>
              </a:rPr>
              <a:t>:</a:t>
            </a:r>
            <a:r>
              <a:rPr lang="en-US" altLang="ja-JP" sz="1600" b="1" dirty="0" smtClean="0">
                <a:solidFill>
                  <a:schemeClr val="tx1">
                    <a:lumMod val="75000"/>
                    <a:lumOff val="25000"/>
                  </a:schemeClr>
                </a:solidFill>
              </a:rPr>
              <a:t>	</a:t>
            </a:r>
            <a:r>
              <a:rPr lang="en-US" altLang="ja-JP" sz="1600" dirty="0" smtClean="0">
                <a:solidFill>
                  <a:schemeClr val="tx1">
                    <a:lumMod val="75000"/>
                    <a:lumOff val="25000"/>
                  </a:schemeClr>
                </a:solidFill>
              </a:rPr>
              <a:t>2</a:t>
            </a:r>
            <a:r>
              <a:rPr lang="ja-JP" altLang="en-US" sz="1600" dirty="0" smtClean="0">
                <a:solidFill>
                  <a:schemeClr val="tx1">
                    <a:lumMod val="75000"/>
                    <a:lumOff val="25000"/>
                  </a:schemeClr>
                </a:solidFill>
              </a:rPr>
              <a:t>時間</a:t>
            </a:r>
            <a:r>
              <a:rPr lang="en-US" altLang="ja-JP" sz="1600" dirty="0" smtClean="0">
                <a:solidFill>
                  <a:schemeClr val="tx1">
                    <a:lumMod val="75000"/>
                    <a:lumOff val="25000"/>
                  </a:schemeClr>
                </a:solidFill>
              </a:rPr>
              <a:t> / 2</a:t>
            </a:r>
            <a:r>
              <a:rPr lang="ja-JP" altLang="en-US" sz="1600" dirty="0" smtClean="0">
                <a:solidFill>
                  <a:schemeClr val="tx1">
                    <a:lumMod val="75000"/>
                    <a:lumOff val="25000"/>
                  </a:schemeClr>
                </a:solidFill>
              </a:rPr>
              <a:t>週間</a:t>
            </a:r>
            <a:endParaRPr lang="ja-JP" altLang="en-US" sz="1600" dirty="0">
              <a:solidFill>
                <a:schemeClr val="tx1">
                  <a:lumMod val="75000"/>
                  <a:lumOff val="25000"/>
                </a:schemeClr>
              </a:solidFill>
            </a:endParaRPr>
          </a:p>
        </p:txBody>
      </p:sp>
      <p:sp>
        <p:nvSpPr>
          <p:cNvPr id="2" name="テキスト ボックス 1"/>
          <p:cNvSpPr txBox="1"/>
          <p:nvPr/>
        </p:nvSpPr>
        <p:spPr>
          <a:xfrm>
            <a:off x="683568" y="3356992"/>
            <a:ext cx="7704856" cy="2308324"/>
          </a:xfrm>
          <a:prstGeom prst="rect">
            <a:avLst/>
          </a:prstGeom>
          <a:noFill/>
        </p:spPr>
        <p:txBody>
          <a:bodyPr wrap="square" rtlCol="0">
            <a:spAutoFit/>
          </a:bodyPr>
          <a:lstStyle/>
          <a:p>
            <a:pPr marL="285750" indent="-285750">
              <a:buFont typeface="Wingdings" panose="05000000000000000000" pitchFamily="2" charset="2"/>
              <a:buChar char="ü"/>
            </a:pPr>
            <a:r>
              <a:rPr kumimoji="1" lang="ja-JP" altLang="en-US" sz="1600" dirty="0" smtClean="0">
                <a:solidFill>
                  <a:schemeClr val="tx1">
                    <a:lumMod val="75000"/>
                    <a:lumOff val="25000"/>
                  </a:schemeClr>
                </a:solidFill>
              </a:rPr>
              <a:t>参加者はプロダクトオーナーが招待する</a:t>
            </a:r>
            <a:endParaRPr kumimoji="1"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lang="ja-JP" altLang="en-US" sz="1600" b="1" dirty="0" smtClean="0">
                <a:solidFill>
                  <a:schemeClr val="tx1">
                    <a:lumMod val="75000"/>
                    <a:lumOff val="25000"/>
                  </a:schemeClr>
                </a:solidFill>
              </a:rPr>
              <a:t>プロダクトオーナーが</a:t>
            </a:r>
            <a:r>
              <a:rPr lang="en-US" altLang="ja-JP" sz="1600" dirty="0" smtClean="0">
                <a:solidFill>
                  <a:schemeClr val="tx1">
                    <a:lumMod val="75000"/>
                    <a:lumOff val="25000"/>
                  </a:schemeClr>
                </a:solidFill>
              </a:rPr>
              <a:t>PBI</a:t>
            </a:r>
            <a:r>
              <a:rPr lang="ja-JP" altLang="en-US" sz="1600" dirty="0" smtClean="0">
                <a:solidFill>
                  <a:schemeClr val="tx1">
                    <a:lumMod val="75000"/>
                    <a:lumOff val="25000"/>
                  </a:schemeClr>
                </a:solidFill>
              </a:rPr>
              <a:t>の完成したものと完成していないものについて説明する</a:t>
            </a:r>
            <a:endParaRPr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kumimoji="1" lang="ja-JP" altLang="en-US" sz="1600" dirty="0">
                <a:solidFill>
                  <a:schemeClr val="tx1">
                    <a:lumMod val="75000"/>
                    <a:lumOff val="25000"/>
                  </a:schemeClr>
                </a:solidFill>
              </a:rPr>
              <a:t>開発</a:t>
            </a:r>
            <a:r>
              <a:rPr kumimoji="1" lang="ja-JP" altLang="en-US" sz="1600" dirty="0" smtClean="0">
                <a:solidFill>
                  <a:schemeClr val="tx1">
                    <a:lumMod val="75000"/>
                    <a:lumOff val="25000"/>
                  </a:schemeClr>
                </a:solidFill>
              </a:rPr>
              <a:t>チームはスプリントでうまくいったこと、直面した課題、それをどう解決したかを議論する</a:t>
            </a:r>
            <a:endParaRPr kumimoji="1"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kumimoji="1" lang="ja-JP" altLang="en-US" sz="1600" dirty="0" smtClean="0">
                <a:solidFill>
                  <a:schemeClr val="tx1">
                    <a:lumMod val="75000"/>
                    <a:lumOff val="25000"/>
                  </a:schemeClr>
                </a:solidFill>
              </a:rPr>
              <a:t>開発チームは完成したものをデモして、質問に答える</a:t>
            </a:r>
            <a:endParaRPr kumimoji="1"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lang="ja-JP" altLang="en-US" sz="1600" dirty="0" smtClean="0">
                <a:solidFill>
                  <a:schemeClr val="tx1">
                    <a:lumMod val="75000"/>
                    <a:lumOff val="25000"/>
                  </a:schemeClr>
                </a:solidFill>
              </a:rPr>
              <a:t>プロダクトオーナーは現在のプロダクトバックログを確認し、完了日を予測する</a:t>
            </a:r>
            <a:endParaRPr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lang="ja-JP" altLang="en-US" sz="1600" dirty="0" smtClean="0">
                <a:solidFill>
                  <a:schemeClr val="tx1">
                    <a:lumMod val="75000"/>
                    <a:lumOff val="25000"/>
                  </a:schemeClr>
                </a:solidFill>
              </a:rPr>
              <a:t>グループ全体で次に何をするか議論し、次のスプリントプランニングのインプットにする</a:t>
            </a:r>
            <a:endParaRPr lang="en-US" altLang="ja-JP" sz="1600" dirty="0" smtClean="0">
              <a:solidFill>
                <a:schemeClr val="tx1">
                  <a:lumMod val="75000"/>
                  <a:lumOff val="25000"/>
                </a:schemeClr>
              </a:solidFill>
            </a:endParaRPr>
          </a:p>
          <a:p>
            <a:pPr marL="285750" indent="-285750">
              <a:buFont typeface="Wingdings" panose="05000000000000000000" pitchFamily="2" charset="2"/>
              <a:buChar char="ü"/>
            </a:pPr>
            <a:r>
              <a:rPr lang="ja-JP" altLang="en-US" sz="1600" dirty="0" smtClean="0">
                <a:solidFill>
                  <a:schemeClr val="tx1">
                    <a:lumMod val="75000"/>
                    <a:lumOff val="25000"/>
                  </a:schemeClr>
                </a:solidFill>
              </a:rPr>
              <a:t>プロダクトの次のリリースに対するスケジュール、予算、性能、市場をレビューする</a:t>
            </a:r>
            <a:endParaRPr lang="en-US" altLang="ja-JP" sz="1600" dirty="0" smtClean="0">
              <a:solidFill>
                <a:schemeClr val="tx1">
                  <a:lumMod val="75000"/>
                  <a:lumOff val="25000"/>
                </a:schemeClr>
              </a:solidFill>
            </a:endParaRPr>
          </a:p>
          <a:p>
            <a:pPr marL="285750" indent="-285750">
              <a:buFont typeface="Wingdings" panose="05000000000000000000" pitchFamily="2" charset="2"/>
              <a:buChar char="ü"/>
            </a:pPr>
            <a:endParaRPr kumimoji="1" lang="en-US" altLang="ja-JP" sz="1600" dirty="0" smtClean="0">
              <a:solidFill>
                <a:schemeClr val="tx1">
                  <a:lumMod val="75000"/>
                  <a:lumOff val="25000"/>
                </a:schemeClr>
              </a:solidFill>
            </a:endParaRPr>
          </a:p>
          <a:p>
            <a:pPr marL="285750" indent="-285750">
              <a:buFont typeface="Wingdings" panose="05000000000000000000" pitchFamily="2" charset="2"/>
              <a:buChar char="ü"/>
            </a:pPr>
            <a:endParaRPr kumimoji="1" lang="ja-JP" altLang="en-US" sz="1600" dirty="0">
              <a:solidFill>
                <a:schemeClr val="tx1">
                  <a:lumMod val="75000"/>
                  <a:lumOff val="25000"/>
                </a:schemeClr>
              </a:solidFill>
            </a:endParaRPr>
          </a:p>
        </p:txBody>
      </p:sp>
      <p:pic>
        <p:nvPicPr>
          <p:cNvPr id="6"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24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ja-JP" altLang="en-US" b="1" dirty="0" smtClean="0"/>
              <a:t>アジャイル・スクラム・ウォーターフォール</a:t>
            </a:r>
            <a:endParaRPr kumimoji="1" lang="ja-JP" altLang="en-US" b="1" dirty="0"/>
          </a:p>
        </p:txBody>
      </p:sp>
    </p:spTree>
    <p:extLst>
      <p:ext uri="{BB962C8B-B14F-4D97-AF65-F5344CB8AC3E}">
        <p14:creationId xmlns:p14="http://schemas.microsoft.com/office/powerpoint/2010/main" val="34452809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3.bp.blogspot.com/-9ZylIqowgN8/VCkbxR6hulI/AAAAAAAAnMU/trjci_rnfqM/s800/yajirushi08_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660" y="2132856"/>
            <a:ext cx="3456384" cy="354616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kumimoji="1" lang="ja-JP" altLang="en-US" dirty="0" smtClean="0"/>
              <a:t>スプリントレトロスペクティブ</a:t>
            </a:r>
            <a:endParaRPr kumimoji="1" lang="ja-JP" altLang="en-US" dirty="0"/>
          </a:p>
        </p:txBody>
      </p:sp>
      <p:sp>
        <p:nvSpPr>
          <p:cNvPr id="4" name="テキスト ボックス 3"/>
          <p:cNvSpPr txBox="1"/>
          <p:nvPr/>
        </p:nvSpPr>
        <p:spPr>
          <a:xfrm>
            <a:off x="683568" y="1772816"/>
            <a:ext cx="7848872" cy="584775"/>
          </a:xfrm>
          <a:prstGeom prst="rect">
            <a:avLst/>
          </a:prstGeom>
          <a:noFill/>
        </p:spPr>
        <p:txBody>
          <a:bodyPr wrap="square" rtlCol="0">
            <a:spAutoFit/>
          </a:bodyPr>
          <a:lstStyle/>
          <a:p>
            <a:r>
              <a:rPr lang="ja-JP" altLang="en-US" sz="1600" b="1" dirty="0" smtClean="0">
                <a:solidFill>
                  <a:schemeClr val="tx1">
                    <a:lumMod val="75000"/>
                    <a:lumOff val="25000"/>
                  </a:schemeClr>
                </a:solidFill>
                <a:latin typeface="+mj-ea"/>
                <a:ea typeface="+mj-ea"/>
              </a:rPr>
              <a:t>スクラムチーム</a:t>
            </a:r>
            <a:r>
              <a:rPr lang="ja-JP" altLang="en-US" sz="1600" dirty="0" smtClean="0">
                <a:solidFill>
                  <a:schemeClr val="tx1">
                    <a:lumMod val="75000"/>
                    <a:lumOff val="25000"/>
                  </a:schemeClr>
                </a:solidFill>
                <a:latin typeface="+mj-ea"/>
                <a:ea typeface="+mj-ea"/>
              </a:rPr>
              <a:t>の検査と次のスプリントの改善計画を作成する機会。</a:t>
            </a:r>
            <a:endParaRPr lang="en-US" altLang="ja-JP" sz="1600" dirty="0" smtClean="0">
              <a:solidFill>
                <a:schemeClr val="tx1">
                  <a:lumMod val="75000"/>
                  <a:lumOff val="25000"/>
                </a:schemeClr>
              </a:solidFill>
              <a:latin typeface="+mj-ea"/>
              <a:ea typeface="+mj-ea"/>
            </a:endParaRPr>
          </a:p>
          <a:p>
            <a:r>
              <a:rPr lang="ja-JP" altLang="en-US" sz="1600" dirty="0" smtClean="0">
                <a:solidFill>
                  <a:schemeClr val="tx1">
                    <a:lumMod val="75000"/>
                    <a:lumOff val="25000"/>
                  </a:schemeClr>
                </a:solidFill>
                <a:latin typeface="+mj-ea"/>
                <a:ea typeface="+mj-ea"/>
              </a:rPr>
              <a:t>スプリントレビューが終わり、次のスプリントプランニングが始まる前に実施する。</a:t>
            </a:r>
            <a:endParaRPr lang="en-US" altLang="ja-JP" sz="1600" dirty="0" smtClean="0">
              <a:solidFill>
                <a:schemeClr val="tx1">
                  <a:lumMod val="75000"/>
                  <a:lumOff val="25000"/>
                </a:schemeClr>
              </a:solidFill>
              <a:latin typeface="+mj-ea"/>
              <a:ea typeface="+mj-ea"/>
            </a:endParaRP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ja-JP" altLang="en-US" sz="1600" b="1" dirty="0" smtClean="0">
                <a:solidFill>
                  <a:schemeClr val="tx1">
                    <a:lumMod val="75000"/>
                    <a:lumOff val="25000"/>
                  </a:schemeClr>
                </a:solidFill>
              </a:rPr>
              <a:t>タイムボックス</a:t>
            </a:r>
            <a:r>
              <a:rPr lang="en-US" altLang="ja-JP" sz="1600" dirty="0" smtClean="0">
                <a:solidFill>
                  <a:schemeClr val="tx1">
                    <a:lumMod val="75000"/>
                    <a:lumOff val="25000"/>
                  </a:schemeClr>
                </a:solidFill>
              </a:rPr>
              <a:t>:</a:t>
            </a:r>
            <a:r>
              <a:rPr lang="en-US" altLang="ja-JP" sz="1600" b="1" dirty="0" smtClean="0">
                <a:solidFill>
                  <a:schemeClr val="tx1">
                    <a:lumMod val="75000"/>
                    <a:lumOff val="25000"/>
                  </a:schemeClr>
                </a:solidFill>
              </a:rPr>
              <a:t>	</a:t>
            </a:r>
            <a:r>
              <a:rPr lang="en-US" altLang="ja-JP" sz="1600" dirty="0" smtClean="0">
                <a:solidFill>
                  <a:schemeClr val="tx1">
                    <a:lumMod val="75000"/>
                    <a:lumOff val="25000"/>
                  </a:schemeClr>
                </a:solidFill>
              </a:rPr>
              <a:t>1.5</a:t>
            </a:r>
            <a:r>
              <a:rPr lang="ja-JP" altLang="en-US" sz="1600" dirty="0" smtClean="0">
                <a:solidFill>
                  <a:schemeClr val="tx1">
                    <a:lumMod val="75000"/>
                    <a:lumOff val="25000"/>
                  </a:schemeClr>
                </a:solidFill>
              </a:rPr>
              <a:t>時間</a:t>
            </a:r>
            <a:r>
              <a:rPr lang="en-US" altLang="ja-JP" sz="1600" dirty="0" smtClean="0">
                <a:solidFill>
                  <a:schemeClr val="tx1">
                    <a:lumMod val="75000"/>
                    <a:lumOff val="25000"/>
                  </a:schemeClr>
                </a:solidFill>
              </a:rPr>
              <a:t> / 2</a:t>
            </a:r>
            <a:r>
              <a:rPr lang="ja-JP" altLang="en-US" sz="1600" dirty="0" smtClean="0">
                <a:solidFill>
                  <a:schemeClr val="tx1">
                    <a:lumMod val="75000"/>
                    <a:lumOff val="25000"/>
                  </a:schemeClr>
                </a:solidFill>
              </a:rPr>
              <a:t>週間</a:t>
            </a:r>
            <a:endParaRPr lang="ja-JP" altLang="en-US" sz="1600" dirty="0">
              <a:solidFill>
                <a:schemeClr val="tx1">
                  <a:lumMod val="75000"/>
                  <a:lumOff val="25000"/>
                </a:schemeClr>
              </a:solidFill>
            </a:endParaRPr>
          </a:p>
        </p:txBody>
      </p:sp>
      <p:pic>
        <p:nvPicPr>
          <p:cNvPr id="6"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98862" y="2708920"/>
            <a:ext cx="784887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ea typeface="+mj-ea"/>
              </a:rPr>
              <a:t>人・関係・プロセス・ツールの観点から今回のスプリントを検査する</a:t>
            </a:r>
            <a:endParaRPr lang="en-US" altLang="ja-JP" sz="16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a:solidFill>
                  <a:schemeClr val="tx1">
                    <a:lumMod val="75000"/>
                    <a:lumOff val="25000"/>
                  </a:schemeClr>
                </a:solidFill>
                <a:latin typeface="+mj-ea"/>
                <a:ea typeface="+mj-ea"/>
              </a:rPr>
              <a:t>うまく</a:t>
            </a:r>
            <a:r>
              <a:rPr lang="ja-JP" altLang="en-US" sz="1600" dirty="0" smtClean="0">
                <a:solidFill>
                  <a:schemeClr val="tx1">
                    <a:lumMod val="75000"/>
                    <a:lumOff val="25000"/>
                  </a:schemeClr>
                </a:solidFill>
                <a:latin typeface="+mj-ea"/>
                <a:ea typeface="+mj-ea"/>
              </a:rPr>
              <a:t>いった項目や今後の改善が必要な項目を特定・整理する</a:t>
            </a:r>
            <a:endParaRPr lang="en-US" altLang="ja-JP" sz="16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a:solidFill>
                  <a:schemeClr val="tx1">
                    <a:lumMod val="75000"/>
                    <a:lumOff val="25000"/>
                  </a:schemeClr>
                </a:solidFill>
                <a:latin typeface="+mj-ea"/>
                <a:ea typeface="+mj-ea"/>
              </a:rPr>
              <a:t>次</a:t>
            </a:r>
            <a:r>
              <a:rPr lang="ja-JP" altLang="en-US" sz="1600" dirty="0" smtClean="0">
                <a:solidFill>
                  <a:schemeClr val="tx1">
                    <a:lumMod val="75000"/>
                    <a:lumOff val="25000"/>
                  </a:schemeClr>
                </a:solidFill>
                <a:latin typeface="+mj-ea"/>
                <a:ea typeface="+mj-ea"/>
              </a:rPr>
              <a:t>のスプリントで実施する改善策を特定する</a:t>
            </a:r>
            <a:endParaRPr lang="en-US" altLang="ja-JP" sz="16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ea typeface="+mj-ea"/>
              </a:rPr>
              <a:t>スクラムチームの作業の改善実施計画を作成する</a:t>
            </a:r>
            <a:endParaRPr lang="en-US" altLang="ja-JP" sz="1600"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ja-JP" altLang="en-US" sz="1600" dirty="0" smtClean="0">
                <a:solidFill>
                  <a:schemeClr val="tx1">
                    <a:lumMod val="75000"/>
                    <a:lumOff val="25000"/>
                  </a:schemeClr>
                </a:solidFill>
                <a:latin typeface="+mj-ea"/>
                <a:ea typeface="+mj-ea"/>
              </a:rPr>
              <a:t>完成の定義を適切に調整する</a:t>
            </a:r>
            <a:endParaRPr lang="en-US" altLang="ja-JP" sz="1600" dirty="0" smtClean="0">
              <a:solidFill>
                <a:schemeClr val="tx1">
                  <a:lumMod val="75000"/>
                  <a:lumOff val="25000"/>
                </a:schemeClr>
              </a:solidFill>
              <a:latin typeface="+mj-ea"/>
              <a:ea typeface="+mj-ea"/>
            </a:endParaRPr>
          </a:p>
        </p:txBody>
      </p:sp>
      <p:sp>
        <p:nvSpPr>
          <p:cNvPr id="9" name="テキスト ボックス 8"/>
          <p:cNvSpPr txBox="1"/>
          <p:nvPr/>
        </p:nvSpPr>
        <p:spPr>
          <a:xfrm>
            <a:off x="683568" y="4221088"/>
            <a:ext cx="7848872" cy="1815882"/>
          </a:xfrm>
          <a:prstGeom prst="rect">
            <a:avLst/>
          </a:prstGeom>
          <a:noFill/>
        </p:spPr>
        <p:txBody>
          <a:bodyPr wrap="square" rtlCol="0">
            <a:spAutoFit/>
          </a:bodyPr>
          <a:lstStyle/>
          <a:p>
            <a:r>
              <a:rPr lang="ja-JP" altLang="en-US" sz="1400" dirty="0" smtClean="0">
                <a:solidFill>
                  <a:schemeClr val="tx1">
                    <a:lumMod val="75000"/>
                    <a:lumOff val="25000"/>
                  </a:schemeClr>
                </a:solidFill>
                <a:latin typeface="+mj-ea"/>
                <a:ea typeface="+mj-ea"/>
              </a:rPr>
              <a:t>方法は特に規定されていないが、よく</a:t>
            </a:r>
            <a:r>
              <a:rPr lang="en-US" altLang="ja-JP" sz="1400" dirty="0" smtClean="0">
                <a:solidFill>
                  <a:schemeClr val="tx1">
                    <a:lumMod val="75000"/>
                    <a:lumOff val="25000"/>
                  </a:schemeClr>
                </a:solidFill>
                <a:latin typeface="+mj-ea"/>
                <a:ea typeface="+mj-ea"/>
              </a:rPr>
              <a:t>KPT</a:t>
            </a:r>
            <a:r>
              <a:rPr lang="ja-JP" altLang="en-US" sz="1400" dirty="0" smtClean="0">
                <a:solidFill>
                  <a:schemeClr val="tx1">
                    <a:lumMod val="75000"/>
                    <a:lumOff val="25000"/>
                  </a:schemeClr>
                </a:solidFill>
                <a:latin typeface="+mj-ea"/>
                <a:ea typeface="+mj-ea"/>
              </a:rPr>
              <a:t>が用いられる。</a:t>
            </a:r>
            <a:endParaRPr lang="en-US" altLang="ja-JP" sz="1400" dirty="0" smtClean="0">
              <a:solidFill>
                <a:schemeClr val="tx1">
                  <a:lumMod val="75000"/>
                  <a:lumOff val="25000"/>
                </a:schemeClr>
              </a:solidFill>
              <a:latin typeface="+mj-ea"/>
              <a:ea typeface="+mj-ea"/>
            </a:endParaRPr>
          </a:p>
          <a:p>
            <a:r>
              <a:rPr lang="en-US" altLang="ja-JP" sz="1400" dirty="0" smtClean="0">
                <a:solidFill>
                  <a:schemeClr val="tx1">
                    <a:lumMod val="75000"/>
                    <a:lumOff val="25000"/>
                  </a:schemeClr>
                </a:solidFill>
                <a:latin typeface="+mj-ea"/>
                <a:ea typeface="+mj-ea"/>
              </a:rPr>
              <a:t>KPT</a:t>
            </a:r>
            <a:r>
              <a:rPr lang="ja-JP" altLang="en-US" sz="1400" dirty="0" smtClean="0">
                <a:solidFill>
                  <a:schemeClr val="tx1">
                    <a:lumMod val="75000"/>
                    <a:lumOff val="25000"/>
                  </a:schemeClr>
                </a:solidFill>
                <a:latin typeface="+mj-ea"/>
                <a:ea typeface="+mj-ea"/>
              </a:rPr>
              <a:t>の実践的な進め方については</a:t>
            </a:r>
            <a:r>
              <a:rPr lang="ja-JP" altLang="en-US" sz="1400" dirty="0">
                <a:solidFill>
                  <a:schemeClr val="tx1">
                    <a:lumMod val="75000"/>
                    <a:lumOff val="25000"/>
                  </a:schemeClr>
                </a:solidFill>
              </a:rPr>
              <a:t>プロジェクトファシリテーション実践編　ふりかえりガイド</a:t>
            </a:r>
            <a:r>
              <a:rPr lang="en-US" altLang="ja-JP" sz="1400" dirty="0">
                <a:solidFill>
                  <a:schemeClr val="tx1">
                    <a:lumMod val="75000"/>
                    <a:lumOff val="25000"/>
                  </a:schemeClr>
                </a:solidFill>
              </a:rPr>
              <a:t>[1</a:t>
            </a:r>
            <a:r>
              <a:rPr lang="en-US" altLang="ja-JP" sz="1400" dirty="0" smtClean="0">
                <a:solidFill>
                  <a:schemeClr val="tx1">
                    <a:lumMod val="75000"/>
                    <a:lumOff val="25000"/>
                  </a:schemeClr>
                </a:solidFill>
              </a:rPr>
              <a:t>]</a:t>
            </a:r>
            <a:r>
              <a:rPr lang="ja-JP" altLang="en-US" sz="1400" dirty="0" smtClean="0">
                <a:solidFill>
                  <a:schemeClr val="tx1">
                    <a:lumMod val="75000"/>
                    <a:lumOff val="25000"/>
                  </a:schemeClr>
                </a:solidFill>
              </a:rPr>
              <a:t>が</a:t>
            </a:r>
            <a:endParaRPr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参考になる。</a:t>
            </a:r>
            <a:endParaRPr lang="en-US" altLang="ja-JP" sz="1400" dirty="0" smtClean="0">
              <a:solidFill>
                <a:schemeClr val="tx1">
                  <a:lumMod val="75000"/>
                  <a:lumOff val="25000"/>
                </a:schemeClr>
              </a:solidFill>
            </a:endParaRPr>
          </a:p>
          <a:p>
            <a:endParaRPr lang="en-US" altLang="ja-JP" sz="1400" dirty="0">
              <a:solidFill>
                <a:schemeClr val="tx1">
                  <a:lumMod val="75000"/>
                  <a:lumOff val="25000"/>
                </a:schemeClr>
              </a:solidFill>
            </a:endParaRPr>
          </a:p>
          <a:p>
            <a:r>
              <a:rPr lang="ja-JP" altLang="en-US" sz="1400" dirty="0" smtClean="0">
                <a:solidFill>
                  <a:schemeClr val="tx1">
                    <a:lumMod val="75000"/>
                    <a:lumOff val="25000"/>
                  </a:schemeClr>
                </a:solidFill>
              </a:rPr>
              <a:t>その他の方法については、「アジャイルレトロスペクティブズ</a:t>
            </a:r>
            <a:r>
              <a:rPr lang="ja-JP" altLang="en-US" sz="1400" dirty="0">
                <a:solidFill>
                  <a:schemeClr val="tx1">
                    <a:lumMod val="75000"/>
                    <a:lumOff val="25000"/>
                  </a:schemeClr>
                </a:solidFill>
              </a:rPr>
              <a:t>　強いチームを育てる「ふりかえり」の</a:t>
            </a:r>
            <a:r>
              <a:rPr lang="ja-JP" altLang="en-US" sz="1400" dirty="0" smtClean="0">
                <a:solidFill>
                  <a:schemeClr val="tx1">
                    <a:lumMod val="75000"/>
                    <a:lumOff val="25000"/>
                  </a:schemeClr>
                </a:solidFill>
              </a:rPr>
              <a:t>手引き」</a:t>
            </a:r>
            <a:r>
              <a:rPr lang="en-US" altLang="ja-JP" sz="1400" dirty="0" smtClean="0">
                <a:solidFill>
                  <a:schemeClr val="tx1">
                    <a:lumMod val="75000"/>
                    <a:lumOff val="25000"/>
                  </a:schemeClr>
                </a:solidFill>
              </a:rPr>
              <a:t>[2]</a:t>
            </a:r>
            <a:r>
              <a:rPr lang="ja-JP" altLang="en-US" sz="1400" dirty="0" smtClean="0">
                <a:solidFill>
                  <a:schemeClr val="tx1">
                    <a:lumMod val="75000"/>
                    <a:lumOff val="25000"/>
                  </a:schemeClr>
                </a:solidFill>
              </a:rPr>
              <a:t>などを</a:t>
            </a:r>
            <a:endParaRPr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参照</a:t>
            </a:r>
            <a:r>
              <a:rPr lang="ja-JP" altLang="en-US" sz="1400" dirty="0">
                <a:solidFill>
                  <a:schemeClr val="tx1">
                    <a:lumMod val="75000"/>
                    <a:lumOff val="25000"/>
                  </a:schemeClr>
                </a:solidFill>
              </a:rPr>
              <a:t>。</a:t>
            </a:r>
          </a:p>
          <a:p>
            <a:endParaRPr lang="ja-JP" altLang="en-US" sz="1400" dirty="0">
              <a:solidFill>
                <a:schemeClr val="accent5"/>
              </a:solidFill>
            </a:endParaRPr>
          </a:p>
          <a:p>
            <a:endParaRPr lang="en-US" altLang="ja-JP" sz="1400" dirty="0" smtClean="0">
              <a:solidFill>
                <a:schemeClr val="tx1">
                  <a:lumMod val="75000"/>
                  <a:lumOff val="25000"/>
                </a:schemeClr>
              </a:solidFill>
              <a:latin typeface="+mj-ea"/>
              <a:ea typeface="+mj-ea"/>
            </a:endParaRPr>
          </a:p>
        </p:txBody>
      </p:sp>
      <p:sp>
        <p:nvSpPr>
          <p:cNvPr id="10" name="正方形/長方形 9"/>
          <p:cNvSpPr/>
          <p:nvPr/>
        </p:nvSpPr>
        <p:spPr>
          <a:xfrm>
            <a:off x="592089" y="5888305"/>
            <a:ext cx="5935500" cy="276999"/>
          </a:xfrm>
          <a:prstGeom prst="rect">
            <a:avLst/>
          </a:prstGeom>
        </p:spPr>
        <p:txBody>
          <a:bodyPr wrap="square">
            <a:spAutoFit/>
          </a:bodyPr>
          <a:lstStyle/>
          <a:p>
            <a:r>
              <a:rPr lang="en-US" altLang="ja-JP" sz="1200" dirty="0" smtClean="0">
                <a:solidFill>
                  <a:schemeClr val="accent5"/>
                </a:solidFill>
              </a:rPr>
              <a:t>[1]: http://</a:t>
            </a:r>
            <a:r>
              <a:rPr lang="en-US" altLang="ja-JP" sz="1200" dirty="0">
                <a:solidFill>
                  <a:schemeClr val="accent5"/>
                </a:solidFill>
              </a:rPr>
              <a:t>objectclub.jp/download/files/pf/RetrospectiveMeetingGuide.pdf</a:t>
            </a:r>
            <a:endParaRPr lang="ja-JP" altLang="en-US" sz="1200" dirty="0">
              <a:solidFill>
                <a:schemeClr val="accent5"/>
              </a:solidFill>
            </a:endParaRPr>
          </a:p>
        </p:txBody>
      </p:sp>
      <p:sp>
        <p:nvSpPr>
          <p:cNvPr id="12" name="正方形/長方形 11"/>
          <p:cNvSpPr/>
          <p:nvPr/>
        </p:nvSpPr>
        <p:spPr>
          <a:xfrm>
            <a:off x="592089" y="6176337"/>
            <a:ext cx="5935500" cy="276999"/>
          </a:xfrm>
          <a:prstGeom prst="rect">
            <a:avLst/>
          </a:prstGeom>
        </p:spPr>
        <p:txBody>
          <a:bodyPr wrap="square">
            <a:spAutoFit/>
          </a:bodyPr>
          <a:lstStyle/>
          <a:p>
            <a:r>
              <a:rPr lang="en-US" altLang="ja-JP" sz="1200" dirty="0" smtClean="0">
                <a:solidFill>
                  <a:schemeClr val="accent5"/>
                </a:solidFill>
              </a:rPr>
              <a:t>[2</a:t>
            </a:r>
            <a:r>
              <a:rPr lang="en-US" altLang="ja-JP" sz="1200" dirty="0">
                <a:solidFill>
                  <a:schemeClr val="accent5"/>
                </a:solidFill>
              </a:rPr>
              <a:t>]: http://shop.ohmsha.co.jp/shopdetail/000000001770/</a:t>
            </a:r>
            <a:endParaRPr lang="ja-JP" altLang="en-US" sz="1200" dirty="0">
              <a:solidFill>
                <a:schemeClr val="accent5"/>
              </a:solidFill>
            </a:endParaRPr>
          </a:p>
        </p:txBody>
      </p:sp>
    </p:spTree>
    <p:extLst>
      <p:ext uri="{BB962C8B-B14F-4D97-AF65-F5344CB8AC3E}">
        <p14:creationId xmlns:p14="http://schemas.microsoft.com/office/powerpoint/2010/main" val="2705823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b="1" dirty="0" smtClean="0"/>
              <a:t>会議体及び出席者</a:t>
            </a:r>
            <a:endParaRPr kumimoji="1" lang="ja-JP" altLang="en-US" b="1" dirty="0"/>
          </a:p>
        </p:txBody>
      </p:sp>
      <p:pic>
        <p:nvPicPr>
          <p:cNvPr id="8194" name="Picture 2" descr="C:\Users\tie302655\Desktop\スクラムにおけるミーティング参加者ガイドライン.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61" y="1124744"/>
            <a:ext cx="7297234"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0392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スクラムと品質</a:t>
            </a:r>
            <a:endParaRPr kumimoji="1" lang="ja-JP" altLang="en-US" dirty="0"/>
          </a:p>
        </p:txBody>
      </p:sp>
    </p:spTree>
    <p:extLst>
      <p:ext uri="{BB962C8B-B14F-4D97-AF65-F5344CB8AC3E}">
        <p14:creationId xmlns:p14="http://schemas.microsoft.com/office/powerpoint/2010/main" val="33908665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ウォーターフォールでの品質課題</a:t>
            </a:r>
            <a:endParaRPr kumimoji="1" lang="ja-JP" altLang="en-US" dirty="0"/>
          </a:p>
        </p:txBody>
      </p:sp>
      <p:sp>
        <p:nvSpPr>
          <p:cNvPr id="4" name="角丸四角形 3"/>
          <p:cNvSpPr/>
          <p:nvPr/>
        </p:nvSpPr>
        <p:spPr>
          <a:xfrm>
            <a:off x="6146758" y="1268760"/>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要件定義</a:t>
            </a:r>
            <a:endParaRPr lang="en-US" altLang="ja-JP" dirty="0"/>
          </a:p>
        </p:txBody>
      </p:sp>
      <p:sp>
        <p:nvSpPr>
          <p:cNvPr id="5" name="角丸四角形 4"/>
          <p:cNvSpPr/>
          <p:nvPr/>
        </p:nvSpPr>
        <p:spPr>
          <a:xfrm>
            <a:off x="6164354" y="3140968"/>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実装</a:t>
            </a:r>
            <a:endParaRPr kumimoji="1" lang="en-US" altLang="ja-JP" dirty="0" smtClean="0"/>
          </a:p>
        </p:txBody>
      </p:sp>
      <p:sp>
        <p:nvSpPr>
          <p:cNvPr id="6" name="角丸四角形 5"/>
          <p:cNvSpPr/>
          <p:nvPr/>
        </p:nvSpPr>
        <p:spPr>
          <a:xfrm>
            <a:off x="6164354" y="4077072"/>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結合テスト</a:t>
            </a:r>
            <a:endParaRPr kumimoji="1" lang="en-US" altLang="ja-JP" dirty="0" smtClean="0"/>
          </a:p>
        </p:txBody>
      </p:sp>
      <p:pic>
        <p:nvPicPr>
          <p:cNvPr id="7" name="Picture 4" descr="プレゼントのイラスト「ピンクの箱とリボンのプレゼン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614" y="4882133"/>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7"/>
          <p:cNvSpPr/>
          <p:nvPr/>
        </p:nvSpPr>
        <p:spPr>
          <a:xfrm>
            <a:off x="6146758" y="2204864"/>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設計</a:t>
            </a:r>
            <a:endParaRPr lang="en-US" altLang="ja-JP" dirty="0"/>
          </a:p>
        </p:txBody>
      </p:sp>
      <p:sp>
        <p:nvSpPr>
          <p:cNvPr id="9" name="フローチャート : 他ページ結合子 8"/>
          <p:cNvSpPr/>
          <p:nvPr/>
        </p:nvSpPr>
        <p:spPr>
          <a:xfrm>
            <a:off x="6552353" y="1939329"/>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フローチャート : 他ページ結合子 9"/>
          <p:cNvSpPr/>
          <p:nvPr/>
        </p:nvSpPr>
        <p:spPr>
          <a:xfrm>
            <a:off x="6552352" y="378904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フローチャート : 他ページ結合子 10"/>
          <p:cNvSpPr/>
          <p:nvPr/>
        </p:nvSpPr>
        <p:spPr>
          <a:xfrm>
            <a:off x="6552353" y="282179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角丸四角形 21"/>
          <p:cNvSpPr/>
          <p:nvPr/>
        </p:nvSpPr>
        <p:spPr>
          <a:xfrm>
            <a:off x="6191370" y="5013176"/>
            <a:ext cx="133295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受入テスト</a:t>
            </a:r>
            <a:endParaRPr kumimoji="1" lang="en-US" altLang="ja-JP" dirty="0" smtClean="0"/>
          </a:p>
        </p:txBody>
      </p:sp>
      <p:sp>
        <p:nvSpPr>
          <p:cNvPr id="23" name="フローチャート : 他ページ結合子 22"/>
          <p:cNvSpPr/>
          <p:nvPr/>
        </p:nvSpPr>
        <p:spPr>
          <a:xfrm>
            <a:off x="6552351" y="473307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9218" name="Picture 2" descr="怒っている男性会社員会社員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31839" y="3761945"/>
            <a:ext cx="2077859" cy="2321630"/>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683568" y="1447616"/>
            <a:ext cx="5328592" cy="1477328"/>
          </a:xfrm>
          <a:prstGeom prst="rect">
            <a:avLst/>
          </a:prstGeom>
          <a:noFill/>
        </p:spPr>
        <p:txBody>
          <a:bodyPr wrap="square" rtlCol="0">
            <a:spAutoFit/>
          </a:bodyPr>
          <a:lstStyle/>
          <a:p>
            <a:r>
              <a:rPr kumimoji="1" lang="ja-JP" altLang="en-US" dirty="0" smtClean="0">
                <a:solidFill>
                  <a:schemeClr val="tx1">
                    <a:lumMod val="75000"/>
                    <a:lumOff val="25000"/>
                  </a:schemeClr>
                </a:solidFill>
              </a:rPr>
              <a:t>フェーズゲートにより内部品質は担保されるが、</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作成した製品が本当に欲しいモノだったのかわかるのは</a:t>
            </a:r>
            <a:endParaRPr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受入テストのタイミング。</a:t>
            </a:r>
            <a:endParaRPr lang="en-US" altLang="ja-JP" dirty="0" smtClean="0">
              <a:solidFill>
                <a:schemeClr val="tx1">
                  <a:lumMod val="75000"/>
                  <a:lumOff val="25000"/>
                </a:schemeClr>
              </a:solidFill>
            </a:endParaRPr>
          </a:p>
          <a:p>
            <a:endParaRPr lang="en-US" altLang="ja-JP" dirty="0">
              <a:solidFill>
                <a:schemeClr val="tx1">
                  <a:lumMod val="75000"/>
                  <a:lumOff val="25000"/>
                </a:schemeClr>
              </a:solidFill>
            </a:endParaRPr>
          </a:p>
          <a:p>
            <a:r>
              <a:rPr lang="ja-JP" altLang="en-US" dirty="0" smtClean="0">
                <a:solidFill>
                  <a:schemeClr val="tx1">
                    <a:lumMod val="75000"/>
                    <a:lumOff val="25000"/>
                  </a:schemeClr>
                </a:solidFill>
              </a:rPr>
              <a:t>大きなリスクが後半に待っている。</a:t>
            </a:r>
            <a:endParaRPr lang="en-US" altLang="ja-JP" dirty="0" smtClean="0">
              <a:solidFill>
                <a:schemeClr val="tx1">
                  <a:lumMod val="75000"/>
                  <a:lumOff val="25000"/>
                </a:schemeClr>
              </a:solidFill>
            </a:endParaRPr>
          </a:p>
        </p:txBody>
      </p:sp>
      <p:grpSp>
        <p:nvGrpSpPr>
          <p:cNvPr id="26" name="グループ化 25"/>
          <p:cNvGrpSpPr/>
          <p:nvPr/>
        </p:nvGrpSpPr>
        <p:grpSpPr>
          <a:xfrm>
            <a:off x="7725911" y="1355916"/>
            <a:ext cx="401752" cy="401752"/>
            <a:chOff x="-1260648" y="1805880"/>
            <a:chExt cx="653952" cy="653952"/>
          </a:xfrm>
        </p:grpSpPr>
        <p:sp>
          <p:nvSpPr>
            <p:cNvPr id="27" name="円/楕円 26"/>
            <p:cNvSpPr/>
            <p:nvPr/>
          </p:nvSpPr>
          <p:spPr>
            <a:xfrm>
              <a:off x="-1260648" y="1805880"/>
              <a:ext cx="653952" cy="6539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28" name="円/楕円 27"/>
            <p:cNvSpPr/>
            <p:nvPr/>
          </p:nvSpPr>
          <p:spPr>
            <a:xfrm>
              <a:off x="-1119265" y="1947263"/>
              <a:ext cx="371186" cy="371186"/>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9" name="乗算記号 28"/>
          <p:cNvSpPr/>
          <p:nvPr/>
        </p:nvSpPr>
        <p:spPr>
          <a:xfrm>
            <a:off x="7662385" y="5048757"/>
            <a:ext cx="582023" cy="582023"/>
          </a:xfrm>
          <a:prstGeom prst="mathMultiply">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0" name="グループ化 29"/>
          <p:cNvGrpSpPr/>
          <p:nvPr/>
        </p:nvGrpSpPr>
        <p:grpSpPr>
          <a:xfrm>
            <a:off x="7725911" y="4169879"/>
            <a:ext cx="454973" cy="390449"/>
            <a:chOff x="-1332656" y="1455969"/>
            <a:chExt cx="648074" cy="556164"/>
          </a:xfrm>
        </p:grpSpPr>
        <p:sp>
          <p:nvSpPr>
            <p:cNvPr id="31" name="フローチャート : 抜出し 30"/>
            <p:cNvSpPr/>
            <p:nvPr/>
          </p:nvSpPr>
          <p:spPr>
            <a:xfrm>
              <a:off x="-1332656" y="1455969"/>
              <a:ext cx="648074" cy="556164"/>
            </a:xfrm>
            <a:prstGeom prst="flowChartExtra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32" name="フローチャート : 抜出し 31"/>
            <p:cNvSpPr/>
            <p:nvPr/>
          </p:nvSpPr>
          <p:spPr>
            <a:xfrm>
              <a:off x="-1133266" y="1679978"/>
              <a:ext cx="249294" cy="213940"/>
            </a:xfrm>
            <a:prstGeom prst="flowChartExtra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3" name="グループ化 32"/>
          <p:cNvGrpSpPr/>
          <p:nvPr/>
        </p:nvGrpSpPr>
        <p:grpSpPr>
          <a:xfrm>
            <a:off x="7725911" y="2268971"/>
            <a:ext cx="401752" cy="401752"/>
            <a:chOff x="-1260648" y="1805880"/>
            <a:chExt cx="653952" cy="653952"/>
          </a:xfrm>
        </p:grpSpPr>
        <p:sp>
          <p:nvSpPr>
            <p:cNvPr id="34" name="円/楕円 33"/>
            <p:cNvSpPr/>
            <p:nvPr/>
          </p:nvSpPr>
          <p:spPr>
            <a:xfrm>
              <a:off x="-1260648" y="1805880"/>
              <a:ext cx="653952" cy="6539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35" name="円/楕円 34"/>
            <p:cNvSpPr/>
            <p:nvPr/>
          </p:nvSpPr>
          <p:spPr>
            <a:xfrm>
              <a:off x="-1119265" y="1947263"/>
              <a:ext cx="371186" cy="371186"/>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6" name="グループ化 35"/>
          <p:cNvGrpSpPr/>
          <p:nvPr/>
        </p:nvGrpSpPr>
        <p:grpSpPr>
          <a:xfrm>
            <a:off x="7725911" y="3228124"/>
            <a:ext cx="401752" cy="401752"/>
            <a:chOff x="-1260648" y="1805880"/>
            <a:chExt cx="653952" cy="653952"/>
          </a:xfrm>
        </p:grpSpPr>
        <p:sp>
          <p:nvSpPr>
            <p:cNvPr id="37" name="円/楕円 36"/>
            <p:cNvSpPr/>
            <p:nvPr/>
          </p:nvSpPr>
          <p:spPr>
            <a:xfrm>
              <a:off x="-1260648" y="1805880"/>
              <a:ext cx="653952" cy="6539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38" name="円/楕円 37"/>
            <p:cNvSpPr/>
            <p:nvPr/>
          </p:nvSpPr>
          <p:spPr>
            <a:xfrm>
              <a:off x="-1119265" y="1947263"/>
              <a:ext cx="371186" cy="371186"/>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7031356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8012359" cy="360040"/>
          </a:xfrm>
        </p:spPr>
        <p:txBody>
          <a:bodyPr/>
          <a:lstStyle/>
          <a:p>
            <a:r>
              <a:rPr lang="ja-JP" altLang="en-US" dirty="0" smtClean="0"/>
              <a:t>スクラムでは</a:t>
            </a:r>
            <a:endParaRPr lang="ja-JP" altLang="en-US" dirty="0"/>
          </a:p>
        </p:txBody>
      </p:sp>
      <p:cxnSp>
        <p:nvCxnSpPr>
          <p:cNvPr id="11" name="直線矢印コネクタ 10"/>
          <p:cNvCxnSpPr/>
          <p:nvPr/>
        </p:nvCxnSpPr>
        <p:spPr>
          <a:xfrm>
            <a:off x="1007604" y="1914718"/>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539552" y="1628800"/>
            <a:ext cx="936104"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時間</a:t>
            </a:r>
            <a:endParaRPr kumimoji="1" lang="ja-JP" altLang="en-US" sz="1200" b="1" dirty="0">
              <a:solidFill>
                <a:schemeClr val="tx1">
                  <a:lumMod val="75000"/>
                  <a:lumOff val="25000"/>
                </a:schemeClr>
              </a:solidFill>
            </a:endParaRPr>
          </a:p>
        </p:txBody>
      </p:sp>
      <p:sp>
        <p:nvSpPr>
          <p:cNvPr id="42" name="角丸四角形 41"/>
          <p:cNvSpPr/>
          <p:nvPr/>
        </p:nvSpPr>
        <p:spPr>
          <a:xfrm>
            <a:off x="2285128" y="2257449"/>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43" name="角丸四角形 42"/>
          <p:cNvSpPr/>
          <p:nvPr/>
        </p:nvSpPr>
        <p:spPr>
          <a:xfrm>
            <a:off x="3364850" y="2249064"/>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44" name="角丸四角形 43"/>
          <p:cNvSpPr/>
          <p:nvPr/>
        </p:nvSpPr>
        <p:spPr>
          <a:xfrm>
            <a:off x="4426601" y="2249064"/>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45" name="角丸四角形 44"/>
          <p:cNvSpPr/>
          <p:nvPr/>
        </p:nvSpPr>
        <p:spPr>
          <a:xfrm>
            <a:off x="1251701" y="2257449"/>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46" name="右矢印 45"/>
          <p:cNvSpPr/>
          <p:nvPr/>
        </p:nvSpPr>
        <p:spPr>
          <a:xfrm>
            <a:off x="1961091" y="240449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右矢印 46"/>
          <p:cNvSpPr/>
          <p:nvPr/>
        </p:nvSpPr>
        <p:spPr>
          <a:xfrm>
            <a:off x="3017833" y="240449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右矢印 47"/>
          <p:cNvSpPr/>
          <p:nvPr/>
        </p:nvSpPr>
        <p:spPr>
          <a:xfrm>
            <a:off x="4074240" y="240449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 name="角丸四角形 48"/>
          <p:cNvSpPr/>
          <p:nvPr/>
        </p:nvSpPr>
        <p:spPr>
          <a:xfrm>
            <a:off x="2297704" y="3196579"/>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50" name="角丸四角形 49"/>
          <p:cNvSpPr/>
          <p:nvPr/>
        </p:nvSpPr>
        <p:spPr>
          <a:xfrm>
            <a:off x="3377426" y="3188194"/>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51" name="角丸四角形 50"/>
          <p:cNvSpPr/>
          <p:nvPr/>
        </p:nvSpPr>
        <p:spPr>
          <a:xfrm>
            <a:off x="4439177" y="3188194"/>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52" name="角丸四角形 51"/>
          <p:cNvSpPr/>
          <p:nvPr/>
        </p:nvSpPr>
        <p:spPr>
          <a:xfrm>
            <a:off x="1264277" y="3196579"/>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53" name="右矢印 52"/>
          <p:cNvSpPr/>
          <p:nvPr/>
        </p:nvSpPr>
        <p:spPr>
          <a:xfrm>
            <a:off x="1973667" y="334362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右矢印 53"/>
          <p:cNvSpPr/>
          <p:nvPr/>
        </p:nvSpPr>
        <p:spPr>
          <a:xfrm>
            <a:off x="3030409" y="334362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5" name="右矢印 54"/>
          <p:cNvSpPr/>
          <p:nvPr/>
        </p:nvSpPr>
        <p:spPr>
          <a:xfrm>
            <a:off x="4086816" y="3343621"/>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角丸四角形 55"/>
          <p:cNvSpPr/>
          <p:nvPr/>
        </p:nvSpPr>
        <p:spPr>
          <a:xfrm>
            <a:off x="2285128" y="4132683"/>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57" name="角丸四角形 56"/>
          <p:cNvSpPr/>
          <p:nvPr/>
        </p:nvSpPr>
        <p:spPr>
          <a:xfrm>
            <a:off x="3364850" y="4124298"/>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58" name="角丸四角形 57"/>
          <p:cNvSpPr/>
          <p:nvPr/>
        </p:nvSpPr>
        <p:spPr>
          <a:xfrm>
            <a:off x="4426601" y="4124298"/>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59" name="角丸四角形 58"/>
          <p:cNvSpPr/>
          <p:nvPr/>
        </p:nvSpPr>
        <p:spPr>
          <a:xfrm>
            <a:off x="1251701" y="4132683"/>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60" name="右矢印 59"/>
          <p:cNvSpPr/>
          <p:nvPr/>
        </p:nvSpPr>
        <p:spPr>
          <a:xfrm>
            <a:off x="1961091" y="427972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a:off x="3017833" y="427972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右矢印 61"/>
          <p:cNvSpPr/>
          <p:nvPr/>
        </p:nvSpPr>
        <p:spPr>
          <a:xfrm>
            <a:off x="4074240" y="427972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角丸四角形 62"/>
          <p:cNvSpPr/>
          <p:nvPr/>
        </p:nvSpPr>
        <p:spPr>
          <a:xfrm>
            <a:off x="2297704" y="5068787"/>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64" name="角丸四角形 63"/>
          <p:cNvSpPr/>
          <p:nvPr/>
        </p:nvSpPr>
        <p:spPr>
          <a:xfrm>
            <a:off x="3377426" y="5060402"/>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65" name="角丸四角形 64"/>
          <p:cNvSpPr/>
          <p:nvPr/>
        </p:nvSpPr>
        <p:spPr>
          <a:xfrm>
            <a:off x="4439177" y="5060402"/>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66" name="角丸四角形 65"/>
          <p:cNvSpPr/>
          <p:nvPr/>
        </p:nvSpPr>
        <p:spPr>
          <a:xfrm>
            <a:off x="1264277" y="5068787"/>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67" name="右矢印 66"/>
          <p:cNvSpPr/>
          <p:nvPr/>
        </p:nvSpPr>
        <p:spPr>
          <a:xfrm>
            <a:off x="1973667" y="521582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右矢印 67"/>
          <p:cNvSpPr/>
          <p:nvPr/>
        </p:nvSpPr>
        <p:spPr>
          <a:xfrm>
            <a:off x="3030409" y="521582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右矢印 68"/>
          <p:cNvSpPr/>
          <p:nvPr/>
        </p:nvSpPr>
        <p:spPr>
          <a:xfrm>
            <a:off x="4086816" y="521582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5256076" y="2028742"/>
            <a:ext cx="864096" cy="3846415"/>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64" y="2166432"/>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64" y="3110287"/>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64" y="4032108"/>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64" y="4982495"/>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74" name="テキスト ボックス 73"/>
          <p:cNvSpPr txBox="1"/>
          <p:nvPr/>
        </p:nvSpPr>
        <p:spPr>
          <a:xfrm>
            <a:off x="3203848" y="1460097"/>
            <a:ext cx="5328592" cy="369332"/>
          </a:xfrm>
          <a:prstGeom prst="rect">
            <a:avLst/>
          </a:prstGeom>
          <a:noFill/>
        </p:spPr>
        <p:txBody>
          <a:bodyPr wrap="square" rtlCol="0">
            <a:spAutoFit/>
          </a:bodyPr>
          <a:lstStyle/>
          <a:p>
            <a:r>
              <a:rPr lang="ja-JP" altLang="en-US" dirty="0" smtClean="0">
                <a:solidFill>
                  <a:schemeClr val="tx1">
                    <a:lumMod val="75000"/>
                    <a:lumOff val="25000"/>
                  </a:schemeClr>
                </a:solidFill>
              </a:rPr>
              <a:t>スプリントレビューで</a:t>
            </a:r>
            <a:r>
              <a:rPr lang="ja-JP" altLang="en-US" b="1" dirty="0" smtClean="0">
                <a:solidFill>
                  <a:schemeClr val="tx1">
                    <a:lumMod val="75000"/>
                    <a:lumOff val="25000"/>
                  </a:schemeClr>
                </a:solidFill>
              </a:rPr>
              <a:t>ビジネス要件との適合性</a:t>
            </a:r>
            <a:r>
              <a:rPr lang="ja-JP" altLang="en-US" dirty="0" smtClean="0">
                <a:solidFill>
                  <a:schemeClr val="tx1">
                    <a:lumMod val="75000"/>
                    <a:lumOff val="25000"/>
                  </a:schemeClr>
                </a:solidFill>
              </a:rPr>
              <a:t>を確認</a:t>
            </a:r>
            <a:endParaRPr lang="en-US" altLang="ja-JP" dirty="0" smtClean="0">
              <a:solidFill>
                <a:schemeClr val="tx1">
                  <a:lumMod val="75000"/>
                  <a:lumOff val="25000"/>
                </a:schemeClr>
              </a:solidFill>
            </a:endParaRPr>
          </a:p>
        </p:txBody>
      </p:sp>
      <p:sp>
        <p:nvSpPr>
          <p:cNvPr id="82" name="乗算記号 81"/>
          <p:cNvSpPr/>
          <p:nvPr/>
        </p:nvSpPr>
        <p:spPr>
          <a:xfrm>
            <a:off x="6510257" y="2238057"/>
            <a:ext cx="582023" cy="582023"/>
          </a:xfrm>
          <a:prstGeom prst="mathMultiply">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83" name="グループ化 82"/>
          <p:cNvGrpSpPr/>
          <p:nvPr/>
        </p:nvGrpSpPr>
        <p:grpSpPr>
          <a:xfrm>
            <a:off x="6573781" y="3281001"/>
            <a:ext cx="454973" cy="390449"/>
            <a:chOff x="-1332656" y="1455969"/>
            <a:chExt cx="648074" cy="556164"/>
          </a:xfrm>
        </p:grpSpPr>
        <p:sp>
          <p:nvSpPr>
            <p:cNvPr id="84" name="フローチャート : 抜出し 83"/>
            <p:cNvSpPr/>
            <p:nvPr/>
          </p:nvSpPr>
          <p:spPr>
            <a:xfrm>
              <a:off x="-1332656" y="1455969"/>
              <a:ext cx="648074" cy="556164"/>
            </a:xfrm>
            <a:prstGeom prst="flowChartExtra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85" name="フローチャート : 抜出し 84"/>
            <p:cNvSpPr/>
            <p:nvPr/>
          </p:nvSpPr>
          <p:spPr>
            <a:xfrm>
              <a:off x="-1133266" y="1679978"/>
              <a:ext cx="249294" cy="213940"/>
            </a:xfrm>
            <a:prstGeom prst="flowChartExtra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86" name="グループ化 85"/>
          <p:cNvGrpSpPr/>
          <p:nvPr/>
        </p:nvGrpSpPr>
        <p:grpSpPr>
          <a:xfrm>
            <a:off x="6600393" y="5158969"/>
            <a:ext cx="401752" cy="401752"/>
            <a:chOff x="-1260648" y="1805880"/>
            <a:chExt cx="653952" cy="653952"/>
          </a:xfrm>
        </p:grpSpPr>
        <p:sp>
          <p:nvSpPr>
            <p:cNvPr id="87" name="円/楕円 86"/>
            <p:cNvSpPr/>
            <p:nvPr/>
          </p:nvSpPr>
          <p:spPr>
            <a:xfrm>
              <a:off x="-1260648" y="1805880"/>
              <a:ext cx="653952" cy="6539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88" name="円/楕円 87"/>
            <p:cNvSpPr/>
            <p:nvPr/>
          </p:nvSpPr>
          <p:spPr>
            <a:xfrm>
              <a:off x="-1119265" y="1947263"/>
              <a:ext cx="371186" cy="371186"/>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89" name="グループ化 88"/>
          <p:cNvGrpSpPr/>
          <p:nvPr/>
        </p:nvGrpSpPr>
        <p:grpSpPr>
          <a:xfrm>
            <a:off x="6600906" y="4205555"/>
            <a:ext cx="401752" cy="401752"/>
            <a:chOff x="-1260648" y="1805880"/>
            <a:chExt cx="653952" cy="653952"/>
          </a:xfrm>
        </p:grpSpPr>
        <p:sp>
          <p:nvSpPr>
            <p:cNvPr id="90" name="円/楕円 89"/>
            <p:cNvSpPr/>
            <p:nvPr/>
          </p:nvSpPr>
          <p:spPr>
            <a:xfrm>
              <a:off x="-1260648" y="1805880"/>
              <a:ext cx="653952" cy="6539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useBgFill="1">
          <p:nvSpPr>
            <p:cNvPr id="91" name="円/楕円 90"/>
            <p:cNvSpPr/>
            <p:nvPr/>
          </p:nvSpPr>
          <p:spPr>
            <a:xfrm>
              <a:off x="-1119265" y="1947263"/>
              <a:ext cx="371186" cy="371186"/>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11266" name="Picture 2" descr="喜んでいる男性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4726" y="4191844"/>
            <a:ext cx="1803739" cy="2283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9274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狩野モデル</a:t>
            </a:r>
            <a:endParaRPr kumimoji="1" lang="ja-JP" altLang="en-US" dirty="0"/>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43" name="テキスト ボックス 42"/>
          <p:cNvSpPr txBox="1"/>
          <p:nvPr/>
        </p:nvSpPr>
        <p:spPr>
          <a:xfrm>
            <a:off x="3275856" y="1124744"/>
            <a:ext cx="2088232" cy="369332"/>
          </a:xfrm>
          <a:prstGeom prst="rect">
            <a:avLst/>
          </a:prstGeom>
          <a:noFill/>
        </p:spPr>
        <p:txBody>
          <a:bodyPr wrap="square" rtlCol="0">
            <a:spAutoFit/>
          </a:bodyPr>
          <a:lstStyle/>
          <a:p>
            <a:pPr algn="ctr"/>
            <a:r>
              <a:rPr kumimoji="1" lang="ja-JP" altLang="en-US" dirty="0" smtClean="0">
                <a:solidFill>
                  <a:schemeClr val="tx1">
                    <a:lumMod val="75000"/>
                    <a:lumOff val="25000"/>
                  </a:schemeClr>
                </a:solidFill>
              </a:rPr>
              <a:t>顧客満足度</a:t>
            </a:r>
            <a:endParaRPr kumimoji="1" lang="ja-JP" altLang="en-US" dirty="0">
              <a:solidFill>
                <a:schemeClr val="tx1">
                  <a:lumMod val="75000"/>
                  <a:lumOff val="25000"/>
                </a:schemeClr>
              </a:solidFill>
            </a:endParaRPr>
          </a:p>
        </p:txBody>
      </p:sp>
      <p:sp>
        <p:nvSpPr>
          <p:cNvPr id="44" name="テキスト ボックス 43"/>
          <p:cNvSpPr txBox="1"/>
          <p:nvPr/>
        </p:nvSpPr>
        <p:spPr>
          <a:xfrm>
            <a:off x="6660232" y="3204718"/>
            <a:ext cx="2088232" cy="369332"/>
          </a:xfrm>
          <a:prstGeom prst="rect">
            <a:avLst/>
          </a:prstGeom>
          <a:noFill/>
        </p:spPr>
        <p:txBody>
          <a:bodyPr wrap="square" rtlCol="0">
            <a:spAutoFit/>
          </a:bodyPr>
          <a:lstStyle/>
          <a:p>
            <a:pPr algn="ctr"/>
            <a:r>
              <a:rPr kumimoji="1" lang="ja-JP" altLang="en-US" dirty="0" smtClean="0">
                <a:solidFill>
                  <a:schemeClr val="tx1">
                    <a:lumMod val="75000"/>
                    <a:lumOff val="25000"/>
                  </a:schemeClr>
                </a:solidFill>
              </a:rPr>
              <a:t>物理的な充足度</a:t>
            </a:r>
            <a:endParaRPr kumimoji="1" lang="ja-JP" altLang="en-US" dirty="0">
              <a:solidFill>
                <a:schemeClr val="tx1">
                  <a:lumMod val="75000"/>
                  <a:lumOff val="25000"/>
                </a:schemeClr>
              </a:solidFill>
            </a:endParaRPr>
          </a:p>
        </p:txBody>
      </p:sp>
      <p:sp>
        <p:nvSpPr>
          <p:cNvPr id="45" name="テキスト ボックス 44"/>
          <p:cNvSpPr txBox="1"/>
          <p:nvPr/>
        </p:nvSpPr>
        <p:spPr>
          <a:xfrm>
            <a:off x="7596336" y="3712386"/>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充足</a:t>
            </a:r>
            <a:endParaRPr kumimoji="1" lang="ja-JP" altLang="en-US" sz="1400" dirty="0">
              <a:solidFill>
                <a:schemeClr val="tx1">
                  <a:lumMod val="75000"/>
                  <a:lumOff val="25000"/>
                </a:schemeClr>
              </a:solidFill>
            </a:endParaRPr>
          </a:p>
        </p:txBody>
      </p:sp>
      <p:sp>
        <p:nvSpPr>
          <p:cNvPr id="46" name="テキスト ボックス 45"/>
          <p:cNvSpPr txBox="1"/>
          <p:nvPr/>
        </p:nvSpPr>
        <p:spPr>
          <a:xfrm>
            <a:off x="179512" y="3743163"/>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不充足</a:t>
            </a:r>
            <a:endParaRPr kumimoji="1" lang="ja-JP" altLang="en-US" sz="1400" dirty="0">
              <a:solidFill>
                <a:schemeClr val="tx1">
                  <a:lumMod val="75000"/>
                  <a:lumOff val="25000"/>
                </a:schemeClr>
              </a:solidFill>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満足</a:t>
            </a:r>
            <a:endParaRPr kumimoji="1" lang="ja-JP" altLang="en-US" sz="1400" dirty="0">
              <a:solidFill>
                <a:schemeClr val="tx1">
                  <a:lumMod val="75000"/>
                  <a:lumOff val="25000"/>
                </a:schemeClr>
              </a:solidFill>
            </a:endParaRPr>
          </a:p>
        </p:txBody>
      </p:sp>
      <p:sp>
        <p:nvSpPr>
          <p:cNvPr id="49" name="テキスト ボックス 48"/>
          <p:cNvSpPr txBox="1"/>
          <p:nvPr/>
        </p:nvSpPr>
        <p:spPr>
          <a:xfrm>
            <a:off x="3887924" y="6211465"/>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不満足</a:t>
            </a:r>
            <a:endParaRPr kumimoji="1" lang="ja-JP" altLang="en-US" sz="1400" dirty="0">
              <a:solidFill>
                <a:schemeClr val="tx1">
                  <a:lumMod val="75000"/>
                  <a:lumOff val="25000"/>
                </a:schemeClr>
              </a:solidFill>
            </a:endParaRPr>
          </a:p>
        </p:txBody>
      </p:sp>
      <p:sp>
        <p:nvSpPr>
          <p:cNvPr id="50" name="角丸四角形 49"/>
          <p:cNvSpPr/>
          <p:nvPr/>
        </p:nvSpPr>
        <p:spPr>
          <a:xfrm>
            <a:off x="2010593" y="2315147"/>
            <a:ext cx="1728192" cy="819125"/>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魅力品質</a:t>
            </a:r>
            <a:endParaRPr kumimoji="1" lang="ja-JP" altLang="en-US" b="1" dirty="0"/>
          </a:p>
        </p:txBody>
      </p:sp>
      <p:sp>
        <p:nvSpPr>
          <p:cNvPr id="51" name="角丸四角形 50"/>
          <p:cNvSpPr/>
          <p:nvPr/>
        </p:nvSpPr>
        <p:spPr>
          <a:xfrm>
            <a:off x="5155962" y="4918682"/>
            <a:ext cx="1728192" cy="81912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当たり前品質</a:t>
            </a:r>
            <a:endParaRPr kumimoji="1" lang="en-US" altLang="ja-JP" b="1" dirty="0" smtClean="0"/>
          </a:p>
          <a:p>
            <a:pPr algn="ctr"/>
            <a:r>
              <a:rPr lang="en-US" altLang="ja-JP" b="1" dirty="0" smtClean="0"/>
              <a:t>(</a:t>
            </a:r>
            <a:r>
              <a:rPr lang="ja-JP" altLang="en-US" b="1" dirty="0" smtClean="0"/>
              <a:t>基本品質</a:t>
            </a:r>
            <a:r>
              <a:rPr lang="en-US" altLang="ja-JP" b="1" dirty="0" smtClean="0"/>
              <a:t>)</a:t>
            </a:r>
            <a:endParaRPr kumimoji="1" lang="ja-JP" altLang="en-US" b="1" dirty="0"/>
          </a:p>
        </p:txBody>
      </p:sp>
      <p:sp>
        <p:nvSpPr>
          <p:cNvPr id="52" name="角丸四角形 51"/>
          <p:cNvSpPr/>
          <p:nvPr/>
        </p:nvSpPr>
        <p:spPr>
          <a:xfrm>
            <a:off x="395536" y="4509120"/>
            <a:ext cx="1728192" cy="819125"/>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t>一元的品質</a:t>
            </a:r>
            <a:endParaRPr kumimoji="1" lang="en-US" altLang="ja-JP" b="1" dirty="0" smtClean="0"/>
          </a:p>
          <a:p>
            <a:pPr algn="ctr"/>
            <a:r>
              <a:rPr lang="en-US" altLang="ja-JP" b="1" dirty="0" smtClean="0"/>
              <a:t>(</a:t>
            </a:r>
            <a:r>
              <a:rPr lang="ja-JP" altLang="en-US" b="1" dirty="0" smtClean="0"/>
              <a:t>性能品質</a:t>
            </a:r>
            <a:r>
              <a:rPr lang="en-US" altLang="ja-JP" b="1" dirty="0" smtClean="0"/>
              <a:t>)</a:t>
            </a:r>
            <a:endParaRPr kumimoji="1" lang="ja-JP" altLang="en-US" b="1" dirty="0"/>
          </a:p>
        </p:txBody>
      </p:sp>
      <p:sp>
        <p:nvSpPr>
          <p:cNvPr id="59" name="テキスト ボックス 58"/>
          <p:cNvSpPr txBox="1"/>
          <p:nvPr/>
        </p:nvSpPr>
        <p:spPr>
          <a:xfrm>
            <a:off x="7885459" y="4693758"/>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当たり前</a:t>
            </a:r>
            <a:endParaRPr kumimoji="1" lang="ja-JP" altLang="en-US" sz="1400" dirty="0">
              <a:solidFill>
                <a:schemeClr val="tx1">
                  <a:lumMod val="75000"/>
                  <a:lumOff val="25000"/>
                </a:schemeClr>
              </a:solidFill>
            </a:endParaRPr>
          </a:p>
        </p:txBody>
      </p:sp>
      <p:sp>
        <p:nvSpPr>
          <p:cNvPr id="60" name="テキスト ボックス 59"/>
          <p:cNvSpPr txBox="1"/>
          <p:nvPr/>
        </p:nvSpPr>
        <p:spPr>
          <a:xfrm>
            <a:off x="6080248" y="1309410"/>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気に入る</a:t>
            </a:r>
            <a:endParaRPr kumimoji="1" lang="ja-JP" altLang="en-US" sz="1400" dirty="0">
              <a:solidFill>
                <a:schemeClr val="tx1">
                  <a:lumMod val="75000"/>
                  <a:lumOff val="25000"/>
                </a:schemeClr>
              </a:solidFill>
            </a:endParaRPr>
          </a:p>
        </p:txBody>
      </p:sp>
      <p:sp>
        <p:nvSpPr>
          <p:cNvPr id="61" name="テキスト ボックス 60"/>
          <p:cNvSpPr txBox="1"/>
          <p:nvPr/>
        </p:nvSpPr>
        <p:spPr>
          <a:xfrm>
            <a:off x="855252" y="2895748"/>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仕方ない</a:t>
            </a:r>
            <a:endParaRPr kumimoji="1" lang="ja-JP" altLang="en-US" sz="1400" dirty="0">
              <a:solidFill>
                <a:schemeClr val="tx1">
                  <a:lumMod val="75000"/>
                  <a:lumOff val="25000"/>
                </a:schemeClr>
              </a:solidFill>
            </a:endParaRPr>
          </a:p>
        </p:txBody>
      </p:sp>
      <p:sp>
        <p:nvSpPr>
          <p:cNvPr id="62" name="テキスト ボックス 61"/>
          <p:cNvSpPr txBox="1"/>
          <p:nvPr/>
        </p:nvSpPr>
        <p:spPr>
          <a:xfrm>
            <a:off x="2364928" y="6013794"/>
            <a:ext cx="1126952"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気に入らない</a:t>
            </a:r>
            <a:endParaRPr kumimoji="1" lang="ja-JP" altLang="en-US" sz="1400" dirty="0">
              <a:solidFill>
                <a:schemeClr val="tx1">
                  <a:lumMod val="75000"/>
                  <a:lumOff val="25000"/>
                </a:schemeClr>
              </a:solidFill>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489" y="1170627"/>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153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狩野モデル</a:t>
            </a:r>
            <a:endParaRPr kumimoji="1" lang="ja-JP" altLang="en-US" dirty="0"/>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43" name="テキスト ボックス 42"/>
          <p:cNvSpPr txBox="1"/>
          <p:nvPr/>
        </p:nvSpPr>
        <p:spPr>
          <a:xfrm>
            <a:off x="3275856" y="1124744"/>
            <a:ext cx="2088232" cy="369332"/>
          </a:xfrm>
          <a:prstGeom prst="rect">
            <a:avLst/>
          </a:prstGeom>
          <a:noFill/>
        </p:spPr>
        <p:txBody>
          <a:bodyPr wrap="square" rtlCol="0">
            <a:spAutoFit/>
          </a:bodyPr>
          <a:lstStyle/>
          <a:p>
            <a:pPr algn="ctr"/>
            <a:r>
              <a:rPr kumimoji="1" lang="ja-JP" altLang="en-US" dirty="0" smtClean="0">
                <a:solidFill>
                  <a:schemeClr val="tx1">
                    <a:lumMod val="75000"/>
                    <a:lumOff val="25000"/>
                  </a:schemeClr>
                </a:solidFill>
              </a:rPr>
              <a:t>顧客満足度</a:t>
            </a:r>
            <a:endParaRPr kumimoji="1" lang="ja-JP" altLang="en-US" dirty="0">
              <a:solidFill>
                <a:schemeClr val="tx1">
                  <a:lumMod val="75000"/>
                  <a:lumOff val="25000"/>
                </a:schemeClr>
              </a:solidFill>
            </a:endParaRPr>
          </a:p>
        </p:txBody>
      </p:sp>
      <p:sp>
        <p:nvSpPr>
          <p:cNvPr id="44" name="テキスト ボックス 43"/>
          <p:cNvSpPr txBox="1"/>
          <p:nvPr/>
        </p:nvSpPr>
        <p:spPr>
          <a:xfrm>
            <a:off x="6660232" y="3204718"/>
            <a:ext cx="2088232" cy="369332"/>
          </a:xfrm>
          <a:prstGeom prst="rect">
            <a:avLst/>
          </a:prstGeom>
          <a:noFill/>
        </p:spPr>
        <p:txBody>
          <a:bodyPr wrap="square" rtlCol="0">
            <a:spAutoFit/>
          </a:bodyPr>
          <a:lstStyle/>
          <a:p>
            <a:pPr algn="ctr"/>
            <a:r>
              <a:rPr kumimoji="1" lang="ja-JP" altLang="en-US" dirty="0" smtClean="0">
                <a:solidFill>
                  <a:schemeClr val="tx1">
                    <a:lumMod val="75000"/>
                    <a:lumOff val="25000"/>
                  </a:schemeClr>
                </a:solidFill>
              </a:rPr>
              <a:t>物理的な充足度</a:t>
            </a:r>
            <a:endParaRPr kumimoji="1" lang="ja-JP" altLang="en-US" dirty="0">
              <a:solidFill>
                <a:schemeClr val="tx1">
                  <a:lumMod val="75000"/>
                  <a:lumOff val="25000"/>
                </a:schemeClr>
              </a:solidFill>
            </a:endParaRPr>
          </a:p>
        </p:txBody>
      </p:sp>
      <p:sp>
        <p:nvSpPr>
          <p:cNvPr id="45" name="テキスト ボックス 44"/>
          <p:cNvSpPr txBox="1"/>
          <p:nvPr/>
        </p:nvSpPr>
        <p:spPr>
          <a:xfrm>
            <a:off x="7596336" y="3712386"/>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充足</a:t>
            </a:r>
            <a:endParaRPr kumimoji="1" lang="ja-JP" altLang="en-US" sz="1400" dirty="0">
              <a:solidFill>
                <a:schemeClr val="tx1">
                  <a:lumMod val="75000"/>
                  <a:lumOff val="25000"/>
                </a:schemeClr>
              </a:solidFill>
            </a:endParaRPr>
          </a:p>
        </p:txBody>
      </p:sp>
      <p:sp>
        <p:nvSpPr>
          <p:cNvPr id="46" name="テキスト ボックス 45"/>
          <p:cNvSpPr txBox="1"/>
          <p:nvPr/>
        </p:nvSpPr>
        <p:spPr>
          <a:xfrm>
            <a:off x="179512" y="3743163"/>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不充足</a:t>
            </a:r>
            <a:endParaRPr kumimoji="1" lang="ja-JP" altLang="en-US" sz="1400" dirty="0">
              <a:solidFill>
                <a:schemeClr val="tx1">
                  <a:lumMod val="75000"/>
                  <a:lumOff val="25000"/>
                </a:schemeClr>
              </a:solidFill>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満足</a:t>
            </a:r>
            <a:endParaRPr kumimoji="1" lang="ja-JP" altLang="en-US" sz="1400" dirty="0">
              <a:solidFill>
                <a:schemeClr val="tx1">
                  <a:lumMod val="75000"/>
                  <a:lumOff val="25000"/>
                </a:schemeClr>
              </a:solidFill>
            </a:endParaRPr>
          </a:p>
        </p:txBody>
      </p:sp>
      <p:sp>
        <p:nvSpPr>
          <p:cNvPr id="49" name="テキスト ボックス 48"/>
          <p:cNvSpPr txBox="1"/>
          <p:nvPr/>
        </p:nvSpPr>
        <p:spPr>
          <a:xfrm>
            <a:off x="3887924" y="6211465"/>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不満足</a:t>
            </a:r>
            <a:endParaRPr kumimoji="1" lang="ja-JP" altLang="en-US" sz="1400" dirty="0">
              <a:solidFill>
                <a:schemeClr val="tx1">
                  <a:lumMod val="75000"/>
                  <a:lumOff val="25000"/>
                </a:schemeClr>
              </a:solidFill>
            </a:endParaRPr>
          </a:p>
        </p:txBody>
      </p:sp>
      <p:sp>
        <p:nvSpPr>
          <p:cNvPr id="59" name="テキスト ボックス 58"/>
          <p:cNvSpPr txBox="1"/>
          <p:nvPr/>
        </p:nvSpPr>
        <p:spPr>
          <a:xfrm>
            <a:off x="7885459" y="4693758"/>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当たり前</a:t>
            </a:r>
            <a:endParaRPr kumimoji="1" lang="ja-JP" altLang="en-US" sz="1400" dirty="0">
              <a:solidFill>
                <a:schemeClr val="tx1">
                  <a:lumMod val="75000"/>
                  <a:lumOff val="25000"/>
                </a:schemeClr>
              </a:solidFill>
            </a:endParaRPr>
          </a:p>
        </p:txBody>
      </p:sp>
      <p:sp>
        <p:nvSpPr>
          <p:cNvPr id="60" name="テキスト ボックス 59"/>
          <p:cNvSpPr txBox="1"/>
          <p:nvPr/>
        </p:nvSpPr>
        <p:spPr>
          <a:xfrm>
            <a:off x="6080248" y="1309410"/>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気に入る</a:t>
            </a:r>
            <a:endParaRPr kumimoji="1" lang="ja-JP" altLang="en-US" sz="1400" dirty="0">
              <a:solidFill>
                <a:schemeClr val="tx1">
                  <a:lumMod val="75000"/>
                  <a:lumOff val="25000"/>
                </a:schemeClr>
              </a:solidFill>
            </a:endParaRPr>
          </a:p>
        </p:txBody>
      </p:sp>
      <p:sp>
        <p:nvSpPr>
          <p:cNvPr id="61" name="テキスト ボックス 60"/>
          <p:cNvSpPr txBox="1"/>
          <p:nvPr/>
        </p:nvSpPr>
        <p:spPr>
          <a:xfrm>
            <a:off x="855252" y="2895748"/>
            <a:ext cx="86409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仕方ない</a:t>
            </a:r>
            <a:endParaRPr kumimoji="1" lang="ja-JP" altLang="en-US" sz="1400" dirty="0">
              <a:solidFill>
                <a:schemeClr val="tx1">
                  <a:lumMod val="75000"/>
                  <a:lumOff val="25000"/>
                </a:schemeClr>
              </a:solidFill>
            </a:endParaRPr>
          </a:p>
        </p:txBody>
      </p:sp>
      <p:sp>
        <p:nvSpPr>
          <p:cNvPr id="62" name="テキスト ボックス 61"/>
          <p:cNvSpPr txBox="1"/>
          <p:nvPr/>
        </p:nvSpPr>
        <p:spPr>
          <a:xfrm>
            <a:off x="2364928" y="6013794"/>
            <a:ext cx="1126952"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rPr>
              <a:t>気に入らない</a:t>
            </a:r>
            <a:endParaRPr kumimoji="1" lang="ja-JP" altLang="en-US" sz="1400" dirty="0">
              <a:solidFill>
                <a:schemeClr val="tx1">
                  <a:lumMod val="75000"/>
                  <a:lumOff val="25000"/>
                </a:schemeClr>
              </a:solidFill>
            </a:endParaRPr>
          </a:p>
        </p:txBody>
      </p:sp>
      <p:sp>
        <p:nvSpPr>
          <p:cNvPr id="26" name="テキスト ボックス 25"/>
          <p:cNvSpPr txBox="1"/>
          <p:nvPr/>
        </p:nvSpPr>
        <p:spPr>
          <a:xfrm>
            <a:off x="286599" y="4247510"/>
            <a:ext cx="2496865" cy="523220"/>
          </a:xfrm>
          <a:prstGeom prst="rect">
            <a:avLst/>
          </a:prstGeom>
          <a:noFill/>
          <a:ln>
            <a:solidFill>
              <a:schemeClr val="accent3"/>
            </a:solidFill>
            <a:prstDash val="sysDash"/>
          </a:ln>
        </p:spPr>
        <p:txBody>
          <a:bodyPr wrap="square" rtlCol="0">
            <a:spAutoFit/>
          </a:bodyPr>
          <a:lstStyle/>
          <a:p>
            <a:r>
              <a:rPr kumimoji="1" lang="ja-JP" altLang="en-US" sz="1400" dirty="0" smtClean="0">
                <a:solidFill>
                  <a:schemeClr val="tx1">
                    <a:lumMod val="75000"/>
                    <a:lumOff val="25000"/>
                  </a:schemeClr>
                </a:solidFill>
              </a:rPr>
              <a:t>スループット、レスポンスタイム、</a:t>
            </a:r>
            <a:endParaRPr kumimoji="1" lang="en-US" altLang="ja-JP" sz="1400" dirty="0" smtClean="0">
              <a:solidFill>
                <a:schemeClr val="tx1">
                  <a:lumMod val="75000"/>
                  <a:lumOff val="25000"/>
                </a:schemeClr>
              </a:solidFill>
            </a:endParaRPr>
          </a:p>
          <a:p>
            <a:r>
              <a:rPr kumimoji="1" lang="ja-JP" altLang="en-US" sz="1400" dirty="0" smtClean="0">
                <a:solidFill>
                  <a:schemeClr val="tx1">
                    <a:lumMod val="75000"/>
                    <a:lumOff val="25000"/>
                  </a:schemeClr>
                </a:solidFill>
              </a:rPr>
              <a:t>稼働率など</a:t>
            </a:r>
            <a:endParaRPr kumimoji="1" lang="ja-JP" altLang="en-US" sz="1400" dirty="0">
              <a:solidFill>
                <a:schemeClr val="tx1">
                  <a:lumMod val="75000"/>
                  <a:lumOff val="25000"/>
                </a:schemeClr>
              </a:solidFill>
            </a:endParaRPr>
          </a:p>
        </p:txBody>
      </p:sp>
      <p:sp>
        <p:nvSpPr>
          <p:cNvPr id="27" name="テキスト ボックス 26"/>
          <p:cNvSpPr txBox="1"/>
          <p:nvPr/>
        </p:nvSpPr>
        <p:spPr>
          <a:xfrm>
            <a:off x="1743651" y="2625416"/>
            <a:ext cx="2369506" cy="523220"/>
          </a:xfrm>
          <a:prstGeom prst="rect">
            <a:avLst/>
          </a:prstGeom>
          <a:noFill/>
          <a:ln>
            <a:solidFill>
              <a:schemeClr val="accent2"/>
            </a:solidFill>
            <a:prstDash val="sysDash"/>
          </a:ln>
        </p:spPr>
        <p:txBody>
          <a:bodyPr wrap="square" rtlCol="0">
            <a:spAutoFit/>
          </a:bodyPr>
          <a:lstStyle/>
          <a:p>
            <a:r>
              <a:rPr lang="ja-JP" altLang="en-US" sz="1400" dirty="0">
                <a:solidFill>
                  <a:schemeClr val="tx1">
                    <a:lumMod val="75000"/>
                    <a:lumOff val="25000"/>
                  </a:schemeClr>
                </a:solidFill>
              </a:rPr>
              <a:t>他に無い機能</a:t>
            </a:r>
          </a:p>
          <a:p>
            <a:r>
              <a:rPr kumimoji="1" lang="ja-JP" altLang="en-US" sz="1400" dirty="0" smtClean="0">
                <a:solidFill>
                  <a:schemeClr val="tx1">
                    <a:lumMod val="75000"/>
                    <a:lumOff val="25000"/>
                  </a:schemeClr>
                </a:solidFill>
              </a:rPr>
              <a:t>デザイン、ユーザビリティなど</a:t>
            </a:r>
            <a:endParaRPr kumimoji="1" lang="en-US" altLang="ja-JP" sz="1400" dirty="0" smtClean="0">
              <a:solidFill>
                <a:schemeClr val="tx1">
                  <a:lumMod val="75000"/>
                  <a:lumOff val="25000"/>
                </a:schemeClr>
              </a:solidFill>
            </a:endParaRPr>
          </a:p>
        </p:txBody>
      </p:sp>
      <p:sp>
        <p:nvSpPr>
          <p:cNvPr id="28" name="テキスト ボックス 27"/>
          <p:cNvSpPr txBox="1"/>
          <p:nvPr/>
        </p:nvSpPr>
        <p:spPr>
          <a:xfrm>
            <a:off x="4581669" y="5001534"/>
            <a:ext cx="2369506" cy="523220"/>
          </a:xfrm>
          <a:prstGeom prst="rect">
            <a:avLst/>
          </a:prstGeom>
          <a:noFill/>
          <a:ln>
            <a:solidFill>
              <a:schemeClr val="accent4"/>
            </a:solidFill>
            <a:prstDash val="sysDash"/>
          </a:ln>
        </p:spPr>
        <p:txBody>
          <a:bodyPr wrap="square" rtlCol="0">
            <a:spAutoFit/>
          </a:bodyPr>
          <a:lstStyle/>
          <a:p>
            <a:r>
              <a:rPr kumimoji="1" lang="ja-JP" altLang="en-US" sz="1400" dirty="0" smtClean="0">
                <a:solidFill>
                  <a:schemeClr val="tx1">
                    <a:lumMod val="75000"/>
                    <a:lumOff val="25000"/>
                  </a:schemeClr>
                </a:solidFill>
              </a:rPr>
              <a:t>機能が正常に動作すること、</a:t>
            </a:r>
            <a:endParaRPr kumimoji="1" lang="en-US" altLang="ja-JP" sz="1400" dirty="0" smtClean="0">
              <a:solidFill>
                <a:schemeClr val="tx1">
                  <a:lumMod val="75000"/>
                  <a:lumOff val="25000"/>
                </a:schemeClr>
              </a:solidFill>
            </a:endParaRPr>
          </a:p>
          <a:p>
            <a:r>
              <a:rPr lang="ja-JP" altLang="en-US" sz="1400" dirty="0" smtClean="0">
                <a:solidFill>
                  <a:schemeClr val="tx1">
                    <a:lumMod val="75000"/>
                    <a:lumOff val="25000"/>
                  </a:schemeClr>
                </a:solidFill>
              </a:rPr>
              <a:t>想像通りに動作すること</a:t>
            </a:r>
            <a:endParaRPr kumimoji="1" lang="en-US" altLang="ja-JP" sz="1400" dirty="0" smtClean="0">
              <a:solidFill>
                <a:schemeClr val="tx1">
                  <a:lumMod val="75000"/>
                  <a:lumOff val="25000"/>
                </a:schemeClr>
              </a:solidFill>
            </a:endParaRPr>
          </a:p>
        </p:txBody>
      </p:sp>
      <p:sp>
        <p:nvSpPr>
          <p:cNvPr id="5" name="角丸四角形吹き出し 4"/>
          <p:cNvSpPr/>
          <p:nvPr/>
        </p:nvSpPr>
        <p:spPr>
          <a:xfrm>
            <a:off x="5940152" y="5683227"/>
            <a:ext cx="1914128" cy="855934"/>
          </a:xfrm>
          <a:prstGeom prst="wedgeRoundRectCallout">
            <a:avLst>
              <a:gd name="adj1" fmla="val -39280"/>
              <a:gd name="adj2" fmla="val -7317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600" b="1" dirty="0">
                <a:solidFill>
                  <a:schemeClr val="tx1">
                    <a:lumMod val="75000"/>
                    <a:lumOff val="25000"/>
                  </a:schemeClr>
                </a:solidFill>
              </a:rPr>
              <a:t>当たり前品質</a:t>
            </a:r>
            <a:r>
              <a:rPr lang="ja-JP" altLang="en-US" sz="1600" dirty="0">
                <a:solidFill>
                  <a:schemeClr val="tx1">
                    <a:lumMod val="75000"/>
                    <a:lumOff val="25000"/>
                  </a:schemeClr>
                </a:solidFill>
              </a:rPr>
              <a:t>は</a:t>
            </a:r>
            <a:endParaRPr lang="en-US" altLang="ja-JP" sz="1600" dirty="0">
              <a:solidFill>
                <a:schemeClr val="tx1">
                  <a:lumMod val="75000"/>
                  <a:lumOff val="25000"/>
                </a:schemeClr>
              </a:solidFill>
            </a:endParaRPr>
          </a:p>
          <a:p>
            <a:r>
              <a:rPr lang="ja-JP" altLang="en-US" sz="1600" b="1" dirty="0">
                <a:solidFill>
                  <a:schemeClr val="tx1">
                    <a:lumMod val="75000"/>
                    <a:lumOff val="25000"/>
                  </a:schemeClr>
                </a:solidFill>
              </a:rPr>
              <a:t>ウォーターフォールと</a:t>
            </a:r>
            <a:r>
              <a:rPr lang="ja-JP" altLang="en-US" sz="1600" b="1" dirty="0" smtClean="0">
                <a:solidFill>
                  <a:schemeClr val="accent2"/>
                </a:solidFill>
              </a:rPr>
              <a:t>変わらない</a:t>
            </a:r>
            <a:endParaRPr kumimoji="1" lang="ja-JP" altLang="en-US" sz="1600" dirty="0"/>
          </a:p>
        </p:txBody>
      </p:sp>
      <p:sp>
        <p:nvSpPr>
          <p:cNvPr id="31" name="角丸四角形吹き出し 30"/>
          <p:cNvSpPr/>
          <p:nvPr/>
        </p:nvSpPr>
        <p:spPr>
          <a:xfrm>
            <a:off x="1349821" y="1309410"/>
            <a:ext cx="2030213" cy="984638"/>
          </a:xfrm>
          <a:prstGeom prst="wedgeRoundRectCallout">
            <a:avLst>
              <a:gd name="adj1" fmla="val 31631"/>
              <a:gd name="adj2" fmla="val 7942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600" b="1" dirty="0">
                <a:solidFill>
                  <a:schemeClr val="tx1">
                    <a:lumMod val="75000"/>
                    <a:lumOff val="25000"/>
                  </a:schemeClr>
                </a:solidFill>
              </a:rPr>
              <a:t>スクラム</a:t>
            </a:r>
            <a:r>
              <a:rPr lang="ja-JP" altLang="en-US" sz="1600" dirty="0" smtClean="0">
                <a:solidFill>
                  <a:schemeClr val="tx1">
                    <a:lumMod val="75000"/>
                    <a:lumOff val="25000"/>
                  </a:schemeClr>
                </a:solidFill>
              </a:rPr>
              <a:t>は</a:t>
            </a:r>
            <a:r>
              <a:rPr lang="ja-JP" altLang="en-US" sz="1600" b="1" dirty="0" smtClean="0">
                <a:solidFill>
                  <a:schemeClr val="tx1">
                    <a:lumMod val="75000"/>
                    <a:lumOff val="25000"/>
                  </a:schemeClr>
                </a:solidFill>
              </a:rPr>
              <a:t>魅力</a:t>
            </a:r>
            <a:r>
              <a:rPr lang="ja-JP" altLang="en-US" sz="1600" b="1" dirty="0">
                <a:solidFill>
                  <a:schemeClr val="tx1">
                    <a:lumMod val="75000"/>
                    <a:lumOff val="25000"/>
                  </a:schemeClr>
                </a:solidFill>
              </a:rPr>
              <a:t>品質</a:t>
            </a:r>
            <a:r>
              <a:rPr lang="ja-JP" altLang="en-US" sz="1600" dirty="0" smtClean="0">
                <a:solidFill>
                  <a:schemeClr val="tx1">
                    <a:lumMod val="75000"/>
                    <a:lumOff val="25000"/>
                  </a:schemeClr>
                </a:solidFill>
              </a:rPr>
              <a:t>、</a:t>
            </a:r>
            <a:endParaRPr lang="en-US" altLang="ja-JP" sz="1600" dirty="0" smtClean="0">
              <a:solidFill>
                <a:schemeClr val="tx1">
                  <a:lumMod val="75000"/>
                  <a:lumOff val="25000"/>
                </a:schemeClr>
              </a:solidFill>
            </a:endParaRPr>
          </a:p>
          <a:p>
            <a:r>
              <a:rPr lang="ja-JP" altLang="en-US" sz="1600" b="1" dirty="0" smtClean="0">
                <a:solidFill>
                  <a:schemeClr val="tx1">
                    <a:lumMod val="75000"/>
                    <a:lumOff val="25000"/>
                  </a:schemeClr>
                </a:solidFill>
              </a:rPr>
              <a:t>一元的</a:t>
            </a:r>
            <a:r>
              <a:rPr lang="ja-JP" altLang="en-US" sz="1600" b="1" dirty="0">
                <a:solidFill>
                  <a:schemeClr val="tx1">
                    <a:lumMod val="75000"/>
                    <a:lumOff val="25000"/>
                  </a:schemeClr>
                </a:solidFill>
              </a:rPr>
              <a:t>品質</a:t>
            </a:r>
            <a:r>
              <a:rPr lang="ja-JP" altLang="en-US" sz="1600" dirty="0" smtClean="0">
                <a:solidFill>
                  <a:schemeClr val="tx1">
                    <a:lumMod val="75000"/>
                    <a:lumOff val="25000"/>
                  </a:schemeClr>
                </a:solidFill>
              </a:rPr>
              <a:t>を</a:t>
            </a:r>
            <a:endParaRPr lang="en-US" altLang="ja-JP" sz="1600" dirty="0" smtClean="0">
              <a:solidFill>
                <a:schemeClr val="tx1">
                  <a:lumMod val="75000"/>
                  <a:lumOff val="25000"/>
                </a:schemeClr>
              </a:solidFill>
            </a:endParaRPr>
          </a:p>
          <a:p>
            <a:r>
              <a:rPr lang="ja-JP" altLang="en-US" sz="1600" b="1" dirty="0" smtClean="0">
                <a:solidFill>
                  <a:schemeClr val="accent2"/>
                </a:solidFill>
              </a:rPr>
              <a:t>高めやすい</a:t>
            </a:r>
            <a:endParaRPr lang="en-US" altLang="ja-JP" sz="1600" b="1" dirty="0">
              <a:solidFill>
                <a:schemeClr val="accent2"/>
              </a:solidFill>
            </a:endParaRPr>
          </a:p>
        </p:txBody>
      </p:sp>
      <p:pic>
        <p:nvPicPr>
          <p:cNvPr id="29"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489" y="1170627"/>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8311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p:cNvGrpSpPr/>
          <p:nvPr/>
        </p:nvGrpSpPr>
        <p:grpSpPr>
          <a:xfrm>
            <a:off x="3141523" y="1261527"/>
            <a:ext cx="5654629" cy="4365104"/>
            <a:chOff x="3373488" y="2176325"/>
            <a:chExt cx="5654629" cy="4365104"/>
          </a:xfrm>
        </p:grpSpPr>
        <p:grpSp>
          <p:nvGrpSpPr>
            <p:cNvPr id="19" name="グループ化 18"/>
            <p:cNvGrpSpPr/>
            <p:nvPr/>
          </p:nvGrpSpPr>
          <p:grpSpPr>
            <a:xfrm>
              <a:off x="3373488" y="2176325"/>
              <a:ext cx="5654629" cy="4365104"/>
              <a:chOff x="3419872" y="2492896"/>
              <a:chExt cx="5654629" cy="4365104"/>
            </a:xfrm>
          </p:grpSpPr>
          <p:sp>
            <p:nvSpPr>
              <p:cNvPr id="2" name="円/楕円 1"/>
              <p:cNvSpPr/>
              <p:nvPr/>
            </p:nvSpPr>
            <p:spPr>
              <a:xfrm>
                <a:off x="6842253" y="2492896"/>
                <a:ext cx="2232248" cy="230425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latin typeface="+mj-ea"/>
                    <a:ea typeface="+mj-ea"/>
                  </a:rPr>
                  <a:t>Quality</a:t>
                </a:r>
                <a:endParaRPr kumimoji="1" lang="ja-JP" altLang="en-US" sz="2400" dirty="0">
                  <a:latin typeface="+mj-ea"/>
                  <a:ea typeface="+mj-ea"/>
                </a:endParaRPr>
              </a:p>
            </p:txBody>
          </p:sp>
          <p:sp>
            <p:nvSpPr>
              <p:cNvPr id="6" name="円/楕円 5"/>
              <p:cNvSpPr/>
              <p:nvPr/>
            </p:nvSpPr>
            <p:spPr>
              <a:xfrm>
                <a:off x="5084679" y="4553744"/>
                <a:ext cx="2232248" cy="2304256"/>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latin typeface="+mj-ea"/>
                    <a:ea typeface="+mj-ea"/>
                  </a:rPr>
                  <a:t>Cost</a:t>
                </a:r>
                <a:endParaRPr kumimoji="1" lang="ja-JP" altLang="en-US" sz="2400" dirty="0">
                  <a:latin typeface="+mj-ea"/>
                  <a:ea typeface="+mj-ea"/>
                </a:endParaRPr>
              </a:p>
            </p:txBody>
          </p:sp>
          <p:sp>
            <p:nvSpPr>
              <p:cNvPr id="7" name="円/楕円 6"/>
              <p:cNvSpPr/>
              <p:nvPr/>
            </p:nvSpPr>
            <p:spPr>
              <a:xfrm>
                <a:off x="3419872" y="2492896"/>
                <a:ext cx="2232248" cy="230425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latin typeface="+mj-ea"/>
                    <a:ea typeface="+mj-ea"/>
                  </a:rPr>
                  <a:t>Delivery</a:t>
                </a:r>
                <a:endParaRPr kumimoji="1" lang="ja-JP" altLang="en-US" sz="2400" dirty="0">
                  <a:latin typeface="+mj-ea"/>
                  <a:ea typeface="+mj-ea"/>
                </a:endParaRPr>
              </a:p>
            </p:txBody>
          </p:sp>
          <p:grpSp>
            <p:nvGrpSpPr>
              <p:cNvPr id="17" name="グループ化 16"/>
              <p:cNvGrpSpPr/>
              <p:nvPr/>
            </p:nvGrpSpPr>
            <p:grpSpPr>
              <a:xfrm>
                <a:off x="5148064" y="2996952"/>
                <a:ext cx="2105479" cy="2161227"/>
                <a:chOff x="827584" y="3140968"/>
                <a:chExt cx="2105479" cy="2161227"/>
              </a:xfrm>
            </p:grpSpPr>
            <p:grpSp>
              <p:nvGrpSpPr>
                <p:cNvPr id="13" name="グループ化 12"/>
                <p:cNvGrpSpPr/>
                <p:nvPr/>
              </p:nvGrpSpPr>
              <p:grpSpPr>
                <a:xfrm>
                  <a:off x="827584" y="3140968"/>
                  <a:ext cx="2105479" cy="2161227"/>
                  <a:chOff x="827584" y="3140968"/>
                  <a:chExt cx="2105479" cy="2161227"/>
                </a:xfrm>
              </p:grpSpPr>
              <p:sp>
                <p:nvSpPr>
                  <p:cNvPr id="11" name="円/楕円 10"/>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sp>
                <p:nvSpPr>
                  <p:cNvPr id="12" name="円/楕円 11"/>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grpSp>
            <p:grpSp>
              <p:nvGrpSpPr>
                <p:cNvPr id="14" name="グループ化 13"/>
                <p:cNvGrpSpPr/>
                <p:nvPr/>
              </p:nvGrpSpPr>
              <p:grpSpPr>
                <a:xfrm>
                  <a:off x="1402708" y="3731319"/>
                  <a:ext cx="955230" cy="980522"/>
                  <a:chOff x="827584" y="3140968"/>
                  <a:chExt cx="2105479" cy="2161227"/>
                </a:xfrm>
              </p:grpSpPr>
              <p:sp>
                <p:nvSpPr>
                  <p:cNvPr id="15" name="円/楕円 14"/>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sp>
                <p:nvSpPr>
                  <p:cNvPr id="16" name="円/楕円 15"/>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mj-ea"/>
                      <a:ea typeface="+mj-ea"/>
                    </a:endParaRPr>
                  </a:p>
                </p:txBody>
              </p:sp>
            </p:grpSp>
          </p:grpSp>
        </p:grpSp>
        <p:sp>
          <p:nvSpPr>
            <p:cNvPr id="18" name="テキスト ボックス 17"/>
            <p:cNvSpPr txBox="1"/>
            <p:nvPr/>
          </p:nvSpPr>
          <p:spPr>
            <a:xfrm>
              <a:off x="5300703" y="3466362"/>
              <a:ext cx="1800200" cy="584775"/>
            </a:xfrm>
            <a:prstGeom prst="rect">
              <a:avLst/>
            </a:prstGeom>
            <a:noFill/>
          </p:spPr>
          <p:txBody>
            <a:bodyPr wrap="square" rtlCol="0">
              <a:spAutoFit/>
            </a:bodyPr>
            <a:lstStyle/>
            <a:p>
              <a:pPr algn="ctr"/>
              <a:r>
                <a:rPr kumimoji="1" lang="en-US" altLang="ja-JP" sz="3200" b="1" dirty="0" smtClean="0">
                  <a:solidFill>
                    <a:schemeClr val="tx1">
                      <a:lumMod val="65000"/>
                      <a:lumOff val="35000"/>
                    </a:schemeClr>
                  </a:solidFill>
                  <a:latin typeface="+mj-ea"/>
                  <a:ea typeface="+mj-ea"/>
                </a:rPr>
                <a:t>Scope</a:t>
              </a:r>
              <a:endParaRPr kumimoji="1" lang="ja-JP" altLang="en-US" sz="2400" b="1" dirty="0">
                <a:solidFill>
                  <a:schemeClr val="tx1">
                    <a:lumMod val="65000"/>
                    <a:lumOff val="35000"/>
                  </a:schemeClr>
                </a:solidFill>
                <a:latin typeface="+mj-ea"/>
                <a:ea typeface="+mj-ea"/>
              </a:endParaRPr>
            </a:p>
          </p:txBody>
        </p:sp>
      </p:grpSp>
      <p:sp>
        <p:nvSpPr>
          <p:cNvPr id="3" name="テキスト プレースホルダー 2"/>
          <p:cNvSpPr>
            <a:spLocks noGrp="1"/>
          </p:cNvSpPr>
          <p:nvPr>
            <p:ph type="body" sz="quarter" idx="13"/>
          </p:nvPr>
        </p:nvSpPr>
        <p:spPr/>
        <p:txBody>
          <a:bodyPr/>
          <a:lstStyle/>
          <a:p>
            <a:r>
              <a:rPr kumimoji="1" lang="en-US" altLang="ja-JP" dirty="0" smtClean="0"/>
              <a:t>QCD</a:t>
            </a:r>
            <a:r>
              <a:rPr lang="en-US" altLang="ja-JP" dirty="0"/>
              <a:t> </a:t>
            </a:r>
            <a:r>
              <a:rPr lang="en-US" altLang="ja-JP" dirty="0" smtClean="0"/>
              <a:t>+ </a:t>
            </a:r>
            <a:r>
              <a:rPr kumimoji="1" lang="en-US" altLang="ja-JP" dirty="0" smtClean="0"/>
              <a:t>S</a:t>
            </a:r>
            <a:endParaRPr kumimoji="1" lang="ja-JP" altLang="en-US" dirty="0"/>
          </a:p>
        </p:txBody>
      </p:sp>
      <p:sp>
        <p:nvSpPr>
          <p:cNvPr id="4" name="テキスト ボックス 3"/>
          <p:cNvSpPr txBox="1"/>
          <p:nvPr/>
        </p:nvSpPr>
        <p:spPr>
          <a:xfrm>
            <a:off x="441223" y="3495609"/>
            <a:ext cx="5400600"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smtClean="0">
                <a:solidFill>
                  <a:schemeClr val="tx1">
                    <a:lumMod val="75000"/>
                    <a:lumOff val="25000"/>
                  </a:schemeClr>
                </a:solidFill>
                <a:latin typeface="+mj-ea"/>
                <a:ea typeface="+mj-ea"/>
              </a:rPr>
              <a:t>Quality(</a:t>
            </a:r>
            <a:r>
              <a:rPr kumimoji="1" lang="ja-JP" altLang="en-US" dirty="0" smtClean="0">
                <a:solidFill>
                  <a:schemeClr val="tx1">
                    <a:lumMod val="75000"/>
                    <a:lumOff val="25000"/>
                  </a:schemeClr>
                </a:solidFill>
                <a:latin typeface="+mj-ea"/>
                <a:ea typeface="+mj-ea"/>
              </a:rPr>
              <a:t>品質</a:t>
            </a:r>
            <a:r>
              <a:rPr lang="en-US" altLang="ja-JP" dirty="0" smtClean="0">
                <a:solidFill>
                  <a:schemeClr val="tx1">
                    <a:lumMod val="75000"/>
                    <a:lumOff val="25000"/>
                  </a:schemeClr>
                </a:solidFill>
                <a:latin typeface="+mj-ea"/>
                <a:ea typeface="+mj-ea"/>
              </a:rPr>
              <a:t>) </a:t>
            </a:r>
            <a:r>
              <a:rPr lang="ja-JP" altLang="en-US" dirty="0" smtClean="0">
                <a:solidFill>
                  <a:schemeClr val="tx1">
                    <a:lumMod val="75000"/>
                    <a:lumOff val="25000"/>
                  </a:schemeClr>
                </a:solidFill>
                <a:latin typeface="+mj-ea"/>
                <a:ea typeface="+mj-ea"/>
              </a:rPr>
              <a:t>： 固定</a:t>
            </a:r>
            <a:endParaRPr lang="en-US" altLang="ja-JP"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dirty="0" smtClean="0">
                <a:solidFill>
                  <a:schemeClr val="tx1">
                    <a:lumMod val="75000"/>
                    <a:lumOff val="25000"/>
                  </a:schemeClr>
                </a:solidFill>
                <a:latin typeface="+mj-ea"/>
                <a:ea typeface="+mj-ea"/>
              </a:rPr>
              <a:t>Cost(</a:t>
            </a:r>
            <a:r>
              <a:rPr lang="ja-JP" altLang="en-US" dirty="0" smtClean="0">
                <a:solidFill>
                  <a:schemeClr val="tx1">
                    <a:lumMod val="75000"/>
                    <a:lumOff val="25000"/>
                  </a:schemeClr>
                </a:solidFill>
                <a:latin typeface="+mj-ea"/>
                <a:ea typeface="+mj-ea"/>
              </a:rPr>
              <a:t>コスト・体制</a:t>
            </a:r>
            <a:r>
              <a:rPr lang="en-US" altLang="ja-JP" dirty="0" smtClean="0">
                <a:solidFill>
                  <a:schemeClr val="tx1">
                    <a:lumMod val="75000"/>
                    <a:lumOff val="25000"/>
                  </a:schemeClr>
                </a:solidFill>
                <a:latin typeface="+mj-ea"/>
                <a:ea typeface="+mj-ea"/>
              </a:rPr>
              <a:t>) </a:t>
            </a:r>
            <a:r>
              <a:rPr lang="ja-JP" altLang="en-US" dirty="0" smtClean="0">
                <a:solidFill>
                  <a:schemeClr val="tx1">
                    <a:lumMod val="75000"/>
                    <a:lumOff val="25000"/>
                  </a:schemeClr>
                </a:solidFill>
                <a:latin typeface="+mj-ea"/>
                <a:ea typeface="+mj-ea"/>
              </a:rPr>
              <a:t>： 固定</a:t>
            </a:r>
            <a:endParaRPr lang="en-US" altLang="ja-JP"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kumimoji="1" lang="en-US" altLang="ja-JP" dirty="0" smtClean="0">
                <a:solidFill>
                  <a:schemeClr val="tx1">
                    <a:lumMod val="75000"/>
                    <a:lumOff val="25000"/>
                  </a:schemeClr>
                </a:solidFill>
                <a:latin typeface="+mj-ea"/>
                <a:ea typeface="+mj-ea"/>
              </a:rPr>
              <a:t>Delivery(</a:t>
            </a:r>
            <a:r>
              <a:rPr kumimoji="1" lang="ja-JP" altLang="en-US" dirty="0" smtClean="0">
                <a:solidFill>
                  <a:schemeClr val="tx1">
                    <a:lumMod val="75000"/>
                    <a:lumOff val="25000"/>
                  </a:schemeClr>
                </a:solidFill>
                <a:latin typeface="+mj-ea"/>
                <a:ea typeface="+mj-ea"/>
              </a:rPr>
              <a:t>価値提供までの時間</a:t>
            </a:r>
            <a:r>
              <a:rPr kumimoji="1" lang="en-US" altLang="ja-JP" dirty="0" smtClean="0">
                <a:solidFill>
                  <a:schemeClr val="tx1">
                    <a:lumMod val="75000"/>
                    <a:lumOff val="25000"/>
                  </a:schemeClr>
                </a:solidFill>
                <a:latin typeface="+mj-ea"/>
                <a:ea typeface="+mj-ea"/>
              </a:rPr>
              <a:t>) </a:t>
            </a:r>
            <a:r>
              <a:rPr kumimoji="1" lang="ja-JP" altLang="en-US" dirty="0" smtClean="0">
                <a:solidFill>
                  <a:schemeClr val="tx1">
                    <a:lumMod val="75000"/>
                    <a:lumOff val="25000"/>
                  </a:schemeClr>
                </a:solidFill>
                <a:latin typeface="+mj-ea"/>
                <a:ea typeface="+mj-ea"/>
              </a:rPr>
              <a:t>： 固定</a:t>
            </a:r>
            <a:endParaRPr kumimoji="1" lang="en-US" altLang="ja-JP" dirty="0" smtClean="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dirty="0" smtClean="0">
                <a:solidFill>
                  <a:schemeClr val="tx1">
                    <a:lumMod val="75000"/>
                    <a:lumOff val="25000"/>
                  </a:schemeClr>
                </a:solidFill>
                <a:latin typeface="+mj-ea"/>
                <a:ea typeface="+mj-ea"/>
              </a:rPr>
              <a:t>Scope(</a:t>
            </a:r>
            <a:r>
              <a:rPr lang="ja-JP" altLang="en-US" dirty="0" smtClean="0">
                <a:solidFill>
                  <a:schemeClr val="tx1">
                    <a:lumMod val="75000"/>
                    <a:lumOff val="25000"/>
                  </a:schemeClr>
                </a:solidFill>
                <a:latin typeface="+mj-ea"/>
                <a:ea typeface="+mj-ea"/>
              </a:rPr>
              <a:t>スコープ</a:t>
            </a:r>
            <a:r>
              <a:rPr lang="en-US" altLang="ja-JP" dirty="0" smtClean="0">
                <a:solidFill>
                  <a:schemeClr val="tx1">
                    <a:lumMod val="75000"/>
                    <a:lumOff val="25000"/>
                  </a:schemeClr>
                </a:solidFill>
                <a:latin typeface="+mj-ea"/>
                <a:ea typeface="+mj-ea"/>
              </a:rPr>
              <a:t>) </a:t>
            </a:r>
            <a:r>
              <a:rPr lang="ja-JP" altLang="en-US" dirty="0" smtClean="0">
                <a:solidFill>
                  <a:schemeClr val="tx1">
                    <a:lumMod val="75000"/>
                    <a:lumOff val="25000"/>
                  </a:schemeClr>
                </a:solidFill>
                <a:latin typeface="+mj-ea"/>
                <a:ea typeface="+mj-ea"/>
              </a:rPr>
              <a:t>： </a:t>
            </a:r>
            <a:r>
              <a:rPr lang="ja-JP" altLang="en-US" b="1" dirty="0" smtClean="0">
                <a:solidFill>
                  <a:schemeClr val="tx1">
                    <a:lumMod val="75000"/>
                    <a:lumOff val="25000"/>
                  </a:schemeClr>
                </a:solidFill>
                <a:latin typeface="+mj-ea"/>
                <a:ea typeface="+mj-ea"/>
              </a:rPr>
              <a:t>調整可能</a:t>
            </a:r>
            <a:endParaRPr kumimoji="1" lang="ja-JP" altLang="en-US" b="1"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120876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テスト自動化</a:t>
            </a:r>
            <a:endParaRPr kumimoji="1" lang="ja-JP" altLang="en-US" dirty="0"/>
          </a:p>
        </p:txBody>
      </p:sp>
      <p:cxnSp>
        <p:nvCxnSpPr>
          <p:cNvPr id="4" name="直線矢印コネクタ 3"/>
          <p:cNvCxnSpPr/>
          <p:nvPr/>
        </p:nvCxnSpPr>
        <p:spPr>
          <a:xfrm>
            <a:off x="791580" y="2435172"/>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 name="テキスト ボックス 4"/>
          <p:cNvSpPr txBox="1"/>
          <p:nvPr/>
        </p:nvSpPr>
        <p:spPr>
          <a:xfrm>
            <a:off x="323528" y="2149254"/>
            <a:ext cx="936104" cy="276999"/>
          </a:xfrm>
          <a:prstGeom prst="rect">
            <a:avLst/>
          </a:prstGeom>
          <a:noFill/>
        </p:spPr>
        <p:txBody>
          <a:bodyPr wrap="square" rtlCol="0">
            <a:spAutoFit/>
          </a:bodyPr>
          <a:lstStyle/>
          <a:p>
            <a:pPr algn="ctr"/>
            <a:r>
              <a:rPr kumimoji="1" lang="ja-JP" altLang="en-US" sz="1200" b="1" dirty="0" smtClean="0">
                <a:solidFill>
                  <a:schemeClr val="tx1">
                    <a:lumMod val="75000"/>
                    <a:lumOff val="25000"/>
                  </a:schemeClr>
                </a:solidFill>
              </a:rPr>
              <a:t>時間</a:t>
            </a:r>
            <a:endParaRPr kumimoji="1" lang="ja-JP" altLang="en-US" sz="1200" b="1" dirty="0">
              <a:solidFill>
                <a:schemeClr val="tx1">
                  <a:lumMod val="75000"/>
                  <a:lumOff val="25000"/>
                </a:schemeClr>
              </a:solidFill>
            </a:endParaRPr>
          </a:p>
        </p:txBody>
      </p:sp>
      <p:sp>
        <p:nvSpPr>
          <p:cNvPr id="6" name="角丸四角形 5"/>
          <p:cNvSpPr/>
          <p:nvPr/>
        </p:nvSpPr>
        <p:spPr>
          <a:xfrm>
            <a:off x="2069104" y="2777903"/>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7" name="角丸四角形 6"/>
          <p:cNvSpPr/>
          <p:nvPr/>
        </p:nvSpPr>
        <p:spPr>
          <a:xfrm>
            <a:off x="3148826" y="2769518"/>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8" name="角丸四角形 7"/>
          <p:cNvSpPr/>
          <p:nvPr/>
        </p:nvSpPr>
        <p:spPr>
          <a:xfrm>
            <a:off x="4210577" y="2769518"/>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9" name="角丸四角形 8"/>
          <p:cNvSpPr/>
          <p:nvPr/>
        </p:nvSpPr>
        <p:spPr>
          <a:xfrm>
            <a:off x="1035677" y="2777903"/>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10" name="右矢印 9"/>
          <p:cNvSpPr/>
          <p:nvPr/>
        </p:nvSpPr>
        <p:spPr>
          <a:xfrm>
            <a:off x="1745067" y="292494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右矢印 10"/>
          <p:cNvSpPr/>
          <p:nvPr/>
        </p:nvSpPr>
        <p:spPr>
          <a:xfrm>
            <a:off x="2801809" y="292494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 name="右矢印 11"/>
          <p:cNvSpPr/>
          <p:nvPr/>
        </p:nvSpPr>
        <p:spPr>
          <a:xfrm>
            <a:off x="3858216" y="292494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角丸四角形 12"/>
          <p:cNvSpPr/>
          <p:nvPr/>
        </p:nvSpPr>
        <p:spPr>
          <a:xfrm>
            <a:off x="2081680" y="3717033"/>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14" name="角丸四角形 13"/>
          <p:cNvSpPr/>
          <p:nvPr/>
        </p:nvSpPr>
        <p:spPr>
          <a:xfrm>
            <a:off x="3161402" y="3708648"/>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15" name="角丸四角形 14"/>
          <p:cNvSpPr/>
          <p:nvPr/>
        </p:nvSpPr>
        <p:spPr>
          <a:xfrm>
            <a:off x="4223153" y="3708648"/>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16" name="角丸四角形 15"/>
          <p:cNvSpPr/>
          <p:nvPr/>
        </p:nvSpPr>
        <p:spPr>
          <a:xfrm>
            <a:off x="1048253" y="3717033"/>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17" name="右矢印 16"/>
          <p:cNvSpPr/>
          <p:nvPr/>
        </p:nvSpPr>
        <p:spPr>
          <a:xfrm>
            <a:off x="1757643" y="386407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右矢印 17"/>
          <p:cNvSpPr/>
          <p:nvPr/>
        </p:nvSpPr>
        <p:spPr>
          <a:xfrm>
            <a:off x="2814385" y="386407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右矢印 18"/>
          <p:cNvSpPr/>
          <p:nvPr/>
        </p:nvSpPr>
        <p:spPr>
          <a:xfrm>
            <a:off x="3870792" y="3864075"/>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角丸四角形 19"/>
          <p:cNvSpPr/>
          <p:nvPr/>
        </p:nvSpPr>
        <p:spPr>
          <a:xfrm>
            <a:off x="2069104" y="4653137"/>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21" name="角丸四角形 20"/>
          <p:cNvSpPr/>
          <p:nvPr/>
        </p:nvSpPr>
        <p:spPr>
          <a:xfrm>
            <a:off x="3148826" y="4644752"/>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22" name="角丸四角形 21"/>
          <p:cNvSpPr/>
          <p:nvPr/>
        </p:nvSpPr>
        <p:spPr>
          <a:xfrm>
            <a:off x="4210577" y="4644752"/>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23" name="角丸四角形 22"/>
          <p:cNvSpPr/>
          <p:nvPr/>
        </p:nvSpPr>
        <p:spPr>
          <a:xfrm>
            <a:off x="1035677" y="4653137"/>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24" name="右矢印 23"/>
          <p:cNvSpPr/>
          <p:nvPr/>
        </p:nvSpPr>
        <p:spPr>
          <a:xfrm>
            <a:off x="1745067" y="480017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 name="右矢印 24"/>
          <p:cNvSpPr/>
          <p:nvPr/>
        </p:nvSpPr>
        <p:spPr>
          <a:xfrm>
            <a:off x="2801809" y="480017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右矢印 25"/>
          <p:cNvSpPr/>
          <p:nvPr/>
        </p:nvSpPr>
        <p:spPr>
          <a:xfrm>
            <a:off x="3858216" y="4800179"/>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角丸四角形 26"/>
          <p:cNvSpPr/>
          <p:nvPr/>
        </p:nvSpPr>
        <p:spPr>
          <a:xfrm>
            <a:off x="2081680" y="5589241"/>
            <a:ext cx="732705"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設計</a:t>
            </a:r>
            <a:endParaRPr kumimoji="1" lang="en-US" altLang="ja-JP" sz="1200" dirty="0" smtClean="0"/>
          </a:p>
        </p:txBody>
      </p:sp>
      <p:sp>
        <p:nvSpPr>
          <p:cNvPr id="28" name="角丸四角形 27"/>
          <p:cNvSpPr/>
          <p:nvPr/>
        </p:nvSpPr>
        <p:spPr>
          <a:xfrm>
            <a:off x="3161402" y="5580856"/>
            <a:ext cx="70939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実装</a:t>
            </a:r>
            <a:endParaRPr kumimoji="1" lang="en-US" altLang="ja-JP" sz="1200" dirty="0" smtClean="0"/>
          </a:p>
        </p:txBody>
      </p:sp>
      <p:sp>
        <p:nvSpPr>
          <p:cNvPr id="29" name="角丸四角形 28"/>
          <p:cNvSpPr/>
          <p:nvPr/>
        </p:nvSpPr>
        <p:spPr>
          <a:xfrm>
            <a:off x="4223153" y="5580856"/>
            <a:ext cx="712479"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テスト</a:t>
            </a:r>
            <a:endParaRPr kumimoji="1" lang="en-US" altLang="ja-JP" sz="1200" dirty="0" smtClean="0"/>
          </a:p>
        </p:txBody>
      </p:sp>
      <p:sp>
        <p:nvSpPr>
          <p:cNvPr id="30" name="角丸四角形 29"/>
          <p:cNvSpPr/>
          <p:nvPr/>
        </p:nvSpPr>
        <p:spPr>
          <a:xfrm>
            <a:off x="1048253" y="5589241"/>
            <a:ext cx="709390"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要件</a:t>
            </a:r>
            <a:endParaRPr kumimoji="1" lang="en-US" altLang="ja-JP" sz="1200" dirty="0" smtClean="0"/>
          </a:p>
          <a:p>
            <a:pPr algn="ctr"/>
            <a:r>
              <a:rPr kumimoji="1" lang="ja-JP" altLang="en-US" sz="1200" dirty="0" smtClean="0"/>
              <a:t>定義</a:t>
            </a:r>
            <a:endParaRPr kumimoji="1" lang="en-US" altLang="ja-JP" sz="1200" dirty="0" smtClean="0"/>
          </a:p>
        </p:txBody>
      </p:sp>
      <p:sp>
        <p:nvSpPr>
          <p:cNvPr id="31" name="右矢印 30"/>
          <p:cNvSpPr/>
          <p:nvPr/>
        </p:nvSpPr>
        <p:spPr>
          <a:xfrm>
            <a:off x="1757643" y="5736283"/>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右矢印 31"/>
          <p:cNvSpPr/>
          <p:nvPr/>
        </p:nvSpPr>
        <p:spPr>
          <a:xfrm>
            <a:off x="2814385" y="5736283"/>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右矢印 32"/>
          <p:cNvSpPr/>
          <p:nvPr/>
        </p:nvSpPr>
        <p:spPr>
          <a:xfrm>
            <a:off x="3870792" y="5736283"/>
            <a:ext cx="324037" cy="2880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角丸四角形 33"/>
          <p:cNvSpPr/>
          <p:nvPr/>
        </p:nvSpPr>
        <p:spPr>
          <a:xfrm>
            <a:off x="4139952" y="2549196"/>
            <a:ext cx="864096" cy="3846415"/>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35" name="Picture 4" descr="プレゼントのイラスト「ピンクの箱とリボンのプレゼン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440" y="2686886"/>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プレゼントのイラスト「ピンクの箱とリボンのプレゼン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440" y="3630741"/>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プレゼントのイラスト「ピンクの箱とリボンのプレゼン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440" y="4552562"/>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プレゼントのイラスト「ピンクの箱とリボンのプレゼン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440" y="55029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p:cNvSpPr txBox="1"/>
          <p:nvPr/>
        </p:nvSpPr>
        <p:spPr>
          <a:xfrm>
            <a:off x="792914" y="1220243"/>
            <a:ext cx="7739525" cy="646331"/>
          </a:xfrm>
          <a:prstGeom prst="rect">
            <a:avLst/>
          </a:prstGeom>
          <a:noFill/>
        </p:spPr>
        <p:txBody>
          <a:bodyPr wrap="square" rtlCol="0">
            <a:spAutoFit/>
          </a:bodyPr>
          <a:lstStyle/>
          <a:p>
            <a:r>
              <a:rPr kumimoji="1" lang="ja-JP" altLang="en-US" dirty="0" smtClean="0">
                <a:solidFill>
                  <a:schemeClr val="tx1">
                    <a:lumMod val="75000"/>
                    <a:lumOff val="25000"/>
                  </a:schemeClr>
                </a:solidFill>
                <a:latin typeface="+mj-ea"/>
                <a:ea typeface="+mj-ea"/>
              </a:rPr>
              <a:t>繰り返し開発していくことになるので、テストを行う回数がウォーターフォールより多い。</a:t>
            </a:r>
            <a:endParaRPr kumimoji="1" lang="en-US" altLang="ja-JP" dirty="0" smtClean="0">
              <a:solidFill>
                <a:schemeClr val="tx1">
                  <a:lumMod val="75000"/>
                  <a:lumOff val="25000"/>
                </a:schemeClr>
              </a:solidFill>
              <a:latin typeface="+mj-ea"/>
              <a:ea typeface="+mj-ea"/>
            </a:endParaRPr>
          </a:p>
          <a:p>
            <a:r>
              <a:rPr lang="ja-JP" altLang="en-US" dirty="0" smtClean="0">
                <a:solidFill>
                  <a:schemeClr val="tx1">
                    <a:lumMod val="75000"/>
                    <a:lumOff val="25000"/>
                  </a:schemeClr>
                </a:solidFill>
                <a:latin typeface="+mj-ea"/>
                <a:ea typeface="+mj-ea"/>
              </a:rPr>
              <a:t>前のスプリントで追加した機能のリグレッションテストなどを考えると、</a:t>
            </a:r>
            <a:r>
              <a:rPr lang="ja-JP" altLang="en-US" b="1" dirty="0" smtClean="0">
                <a:solidFill>
                  <a:schemeClr val="accent2"/>
                </a:solidFill>
                <a:latin typeface="+mj-ea"/>
                <a:ea typeface="+mj-ea"/>
              </a:rPr>
              <a:t>自動化は必須</a:t>
            </a:r>
            <a:r>
              <a:rPr lang="ja-JP" altLang="en-US" dirty="0" smtClean="0">
                <a:solidFill>
                  <a:schemeClr val="tx1">
                    <a:lumMod val="75000"/>
                    <a:lumOff val="25000"/>
                  </a:schemeClr>
                </a:solidFill>
                <a:latin typeface="+mj-ea"/>
                <a:ea typeface="+mj-ea"/>
              </a:rPr>
              <a:t>。</a:t>
            </a:r>
            <a:endParaRPr kumimoji="1" lang="ja-JP" altLang="en-US" dirty="0">
              <a:solidFill>
                <a:schemeClr val="tx1">
                  <a:lumMod val="75000"/>
                  <a:lumOff val="25000"/>
                </a:schemeClr>
              </a:solidFill>
              <a:latin typeface="+mj-ea"/>
              <a:ea typeface="+mj-ea"/>
            </a:endParaRPr>
          </a:p>
        </p:txBody>
      </p:sp>
      <p:sp>
        <p:nvSpPr>
          <p:cNvPr id="40" name="角丸四角形吹き出し 39"/>
          <p:cNvSpPr/>
          <p:nvPr/>
        </p:nvSpPr>
        <p:spPr>
          <a:xfrm>
            <a:off x="5826364" y="2574167"/>
            <a:ext cx="2346035" cy="1309794"/>
          </a:xfrm>
          <a:prstGeom prst="wedgeRoundRectCallout">
            <a:avLst>
              <a:gd name="adj1" fmla="val -88439"/>
              <a:gd name="adj2" fmla="val 37598"/>
              <a:gd name="adj3" fmla="val 16667"/>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solidFill>
                  <a:schemeClr val="tx1">
                    <a:lumMod val="75000"/>
                    <a:lumOff val="25000"/>
                  </a:schemeClr>
                </a:solidFill>
              </a:rPr>
              <a:t>自動化するテスト種別などは</a:t>
            </a:r>
            <a:endParaRPr lang="en-US" altLang="ja-JP" sz="1400" dirty="0" smtClean="0">
              <a:solidFill>
                <a:schemeClr val="tx1">
                  <a:lumMod val="75000"/>
                  <a:lumOff val="25000"/>
                </a:schemeClr>
              </a:solidFill>
            </a:endParaRPr>
          </a:p>
          <a:p>
            <a:pPr algn="ctr"/>
            <a:r>
              <a:rPr lang="ja-JP" altLang="en-US" sz="1400" dirty="0" smtClean="0">
                <a:solidFill>
                  <a:schemeClr val="tx1">
                    <a:lumMod val="75000"/>
                    <a:lumOff val="25000"/>
                  </a:schemeClr>
                </a:solidFill>
              </a:rPr>
              <a:t>コンテキストに依存するので</a:t>
            </a:r>
            <a:endParaRPr lang="en-US" altLang="ja-JP" sz="1400" dirty="0" smtClean="0">
              <a:solidFill>
                <a:schemeClr val="tx1">
                  <a:lumMod val="75000"/>
                  <a:lumOff val="25000"/>
                </a:schemeClr>
              </a:solidFill>
            </a:endParaRPr>
          </a:p>
          <a:p>
            <a:pPr algn="ctr"/>
            <a:r>
              <a:rPr lang="ja-JP" altLang="en-US" sz="1400" dirty="0" smtClean="0">
                <a:solidFill>
                  <a:schemeClr val="tx1">
                    <a:lumMod val="75000"/>
                    <a:lumOff val="25000"/>
                  </a:schemeClr>
                </a:solidFill>
              </a:rPr>
              <a:t>スクラムチームで検討する。</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15282313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継続的インテグレーション</a:t>
            </a:r>
            <a:r>
              <a:rPr lang="en-US" altLang="ja-JP" dirty="0" smtClean="0"/>
              <a:t>/</a:t>
            </a:r>
            <a:r>
              <a:rPr lang="ja-JP" altLang="en-US" dirty="0" smtClean="0"/>
              <a:t>デリバリー</a:t>
            </a:r>
            <a:endParaRPr kumimoji="1" lang="ja-JP" altLang="en-US" dirty="0"/>
          </a:p>
        </p:txBody>
      </p:sp>
      <p:sp>
        <p:nvSpPr>
          <p:cNvPr id="39" name="テキスト ボックス 38"/>
          <p:cNvSpPr txBox="1"/>
          <p:nvPr/>
        </p:nvSpPr>
        <p:spPr>
          <a:xfrm>
            <a:off x="592090" y="1220243"/>
            <a:ext cx="7940350" cy="646331"/>
          </a:xfrm>
          <a:prstGeom prst="rect">
            <a:avLst/>
          </a:prstGeom>
          <a:noFill/>
        </p:spPr>
        <p:txBody>
          <a:bodyPr wrap="square" rtlCol="0">
            <a:spAutoFit/>
          </a:bodyPr>
          <a:lstStyle/>
          <a:p>
            <a:r>
              <a:rPr kumimoji="1" lang="ja-JP" altLang="en-US" dirty="0" smtClean="0">
                <a:solidFill>
                  <a:schemeClr val="tx1">
                    <a:lumMod val="75000"/>
                    <a:lumOff val="25000"/>
                  </a:schemeClr>
                </a:solidFill>
                <a:latin typeface="+mj-ea"/>
                <a:ea typeface="+mj-ea"/>
              </a:rPr>
              <a:t>テスト自動化と同様に、頻繁にビルド・デプロイを行うことになるため、自動化を推奨する。</a:t>
            </a:r>
            <a:endParaRPr kumimoji="1" lang="en-US" altLang="ja-JP" dirty="0" smtClean="0">
              <a:solidFill>
                <a:schemeClr val="tx1">
                  <a:lumMod val="75000"/>
                  <a:lumOff val="25000"/>
                </a:schemeClr>
              </a:solidFill>
              <a:latin typeface="+mj-ea"/>
              <a:ea typeface="+mj-ea"/>
            </a:endParaRPr>
          </a:p>
          <a:p>
            <a:endParaRPr kumimoji="1" lang="ja-JP" altLang="en-US" dirty="0">
              <a:solidFill>
                <a:schemeClr val="tx1">
                  <a:lumMod val="75000"/>
                  <a:lumOff val="25000"/>
                </a:schemeClr>
              </a:solidFill>
              <a:latin typeface="+mj-ea"/>
              <a:ea typeface="+mj-ea"/>
            </a:endParaRPr>
          </a:p>
        </p:txBody>
      </p:sp>
      <p:pic>
        <p:nvPicPr>
          <p:cNvPr id="13314" name="Picture 2" descr="C:\Users\tie302655\Pictures\Screenpresso\2017-10-12_17h39_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14" y="2370956"/>
            <a:ext cx="7595510" cy="379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2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b="1" dirty="0" smtClean="0"/>
              <a:t>アジャイルとは？</a:t>
            </a:r>
            <a:endParaRPr kumimoji="1" lang="ja-JP" altLang="en-US" b="1" dirty="0"/>
          </a:p>
        </p:txBody>
      </p:sp>
      <p:sp>
        <p:nvSpPr>
          <p:cNvPr id="5" name="テキスト ボックス 4"/>
          <p:cNvSpPr txBox="1"/>
          <p:nvPr/>
        </p:nvSpPr>
        <p:spPr>
          <a:xfrm>
            <a:off x="592089" y="1196752"/>
            <a:ext cx="7848872" cy="1477328"/>
          </a:xfrm>
          <a:prstGeom prst="rect">
            <a:avLst/>
          </a:prstGeom>
          <a:noFill/>
        </p:spPr>
        <p:txBody>
          <a:bodyPr wrap="square" rtlCol="0">
            <a:spAutoFit/>
          </a:bodyPr>
          <a:lstStyle/>
          <a:p>
            <a:r>
              <a:rPr lang="en-US" altLang="ja-JP" dirty="0" smtClean="0">
                <a:solidFill>
                  <a:schemeClr val="tx1">
                    <a:lumMod val="75000"/>
                    <a:lumOff val="25000"/>
                  </a:schemeClr>
                </a:solidFill>
              </a:rPr>
              <a:t>Agile – 【</a:t>
            </a:r>
            <a:r>
              <a:rPr lang="ja-JP" altLang="en-US" dirty="0" smtClean="0">
                <a:solidFill>
                  <a:schemeClr val="tx1">
                    <a:lumMod val="75000"/>
                    <a:lumOff val="25000"/>
                  </a:schemeClr>
                </a:solidFill>
              </a:rPr>
              <a:t>形</a:t>
            </a:r>
            <a:r>
              <a:rPr lang="en-US" altLang="ja-JP" dirty="0" smtClean="0">
                <a:solidFill>
                  <a:schemeClr val="tx1">
                    <a:lumMod val="75000"/>
                    <a:lumOff val="25000"/>
                  </a:schemeClr>
                </a:solidFill>
              </a:rPr>
              <a:t>】 </a:t>
            </a:r>
            <a:r>
              <a:rPr lang="ja-JP" altLang="en-US" dirty="0" smtClean="0">
                <a:solidFill>
                  <a:schemeClr val="tx1">
                    <a:lumMod val="75000"/>
                    <a:lumOff val="25000"/>
                  </a:schemeClr>
                </a:solidFill>
              </a:rPr>
              <a:t>機敏な、敏捷な</a:t>
            </a:r>
            <a:endParaRPr lang="en-US" altLang="ja-JP" dirty="0">
              <a:solidFill>
                <a:schemeClr val="tx1">
                  <a:lumMod val="75000"/>
                  <a:lumOff val="25000"/>
                </a:schemeClr>
              </a:solidFill>
            </a:endParaRPr>
          </a:p>
          <a:p>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名詞</a:t>
            </a:r>
            <a:r>
              <a:rPr lang="ja-JP" altLang="en-US" dirty="0">
                <a:solidFill>
                  <a:schemeClr val="tx1">
                    <a:lumMod val="75000"/>
                    <a:lumOff val="25000"/>
                  </a:schemeClr>
                </a:solidFill>
              </a:rPr>
              <a:t>ではなく</a:t>
            </a:r>
            <a:r>
              <a:rPr lang="ja-JP" altLang="en-US" dirty="0" smtClean="0">
                <a:solidFill>
                  <a:schemeClr val="tx1">
                    <a:lumMod val="75000"/>
                    <a:lumOff val="25000"/>
                  </a:schemeClr>
                </a:solidFill>
              </a:rPr>
              <a:t>、</a:t>
            </a:r>
            <a:r>
              <a:rPr lang="ja-JP" altLang="en-US" b="1" dirty="0" smtClean="0">
                <a:solidFill>
                  <a:schemeClr val="tx1">
                    <a:lumMod val="75000"/>
                    <a:lumOff val="25000"/>
                  </a:schemeClr>
                </a:solidFill>
              </a:rPr>
              <a:t>形容詞</a:t>
            </a:r>
            <a:r>
              <a:rPr lang="ja-JP" altLang="en-US" dirty="0" smtClean="0">
                <a:solidFill>
                  <a:schemeClr val="tx1">
                    <a:lumMod val="75000"/>
                    <a:lumOff val="25000"/>
                  </a:schemeClr>
                </a:solidFill>
              </a:rPr>
              <a:t>。状態を表す。</a:t>
            </a:r>
            <a:endParaRPr kumimoji="1" lang="en-US" altLang="ja-JP" dirty="0">
              <a:solidFill>
                <a:schemeClr val="tx1">
                  <a:lumMod val="75000"/>
                  <a:lumOff val="25000"/>
                </a:schemeClr>
              </a:solidFill>
            </a:endParaRPr>
          </a:p>
          <a:p>
            <a:endParaRPr lang="en-US" altLang="ja-JP" dirty="0" smtClean="0">
              <a:solidFill>
                <a:schemeClr val="tx1">
                  <a:lumMod val="75000"/>
                  <a:lumOff val="25000"/>
                </a:schemeClr>
              </a:solidFill>
            </a:endParaRPr>
          </a:p>
          <a:p>
            <a:endParaRPr kumimoji="1" lang="ja-JP" altLang="en-US" dirty="0">
              <a:solidFill>
                <a:schemeClr val="tx1">
                  <a:lumMod val="75000"/>
                  <a:lumOff val="25000"/>
                </a:schemeClr>
              </a:solidFill>
            </a:endParaRPr>
          </a:p>
        </p:txBody>
      </p:sp>
      <p:sp>
        <p:nvSpPr>
          <p:cNvPr id="6" name="テキスト ボックス 5"/>
          <p:cNvSpPr txBox="1"/>
          <p:nvPr/>
        </p:nvSpPr>
        <p:spPr>
          <a:xfrm>
            <a:off x="2083904" y="2489414"/>
            <a:ext cx="3043807" cy="369332"/>
          </a:xfrm>
          <a:prstGeom prst="rect">
            <a:avLst/>
          </a:prstGeom>
          <a:noFill/>
        </p:spPr>
        <p:txBody>
          <a:bodyPr wrap="square" rtlCol="0">
            <a:spAutoFit/>
          </a:bodyPr>
          <a:lstStyle/>
          <a:p>
            <a:r>
              <a:rPr lang="en-US" altLang="ja-JP" b="1" i="1" dirty="0">
                <a:solidFill>
                  <a:schemeClr val="tx1">
                    <a:lumMod val="75000"/>
                    <a:lumOff val="25000"/>
                  </a:schemeClr>
                </a:solidFill>
              </a:rPr>
              <a:t>Don’t do agile, be agile</a:t>
            </a:r>
            <a:endParaRPr kumimoji="1" lang="ja-JP" altLang="en-US" b="1" i="1" dirty="0">
              <a:solidFill>
                <a:schemeClr val="tx1">
                  <a:lumMod val="75000"/>
                  <a:lumOff val="25000"/>
                </a:schemeClr>
              </a:solidFill>
            </a:endParaRPr>
          </a:p>
        </p:txBody>
      </p:sp>
      <p:sp>
        <p:nvSpPr>
          <p:cNvPr id="7" name="テキスト ボックス 6"/>
          <p:cNvSpPr txBox="1"/>
          <p:nvPr/>
        </p:nvSpPr>
        <p:spPr>
          <a:xfrm>
            <a:off x="4860032" y="2326418"/>
            <a:ext cx="679513" cy="461665"/>
          </a:xfrm>
          <a:prstGeom prst="rect">
            <a:avLst/>
          </a:prstGeom>
          <a:noFill/>
        </p:spPr>
        <p:txBody>
          <a:bodyPr wrap="square" rtlCol="0">
            <a:spAutoFit/>
          </a:bodyPr>
          <a:lstStyle/>
          <a:p>
            <a:r>
              <a:rPr kumimoji="1" lang="ja-JP" altLang="en-US" sz="2400" b="1" i="1" dirty="0" smtClean="0">
                <a:solidFill>
                  <a:schemeClr val="tx1">
                    <a:lumMod val="75000"/>
                    <a:lumOff val="25000"/>
                  </a:schemeClr>
                </a:solidFill>
              </a:rPr>
              <a:t>❞</a:t>
            </a:r>
            <a:endParaRPr kumimoji="1" lang="ja-JP" altLang="en-US" sz="2400" b="1" i="1" dirty="0">
              <a:solidFill>
                <a:schemeClr val="tx1">
                  <a:lumMod val="75000"/>
                  <a:lumOff val="25000"/>
                </a:schemeClr>
              </a:solidFill>
            </a:endParaRPr>
          </a:p>
        </p:txBody>
      </p:sp>
      <p:sp>
        <p:nvSpPr>
          <p:cNvPr id="8" name="テキスト ボックス 7"/>
          <p:cNvSpPr txBox="1"/>
          <p:nvPr/>
        </p:nvSpPr>
        <p:spPr>
          <a:xfrm>
            <a:off x="1835696" y="2313982"/>
            <a:ext cx="504056" cy="461665"/>
          </a:xfrm>
          <a:prstGeom prst="rect">
            <a:avLst/>
          </a:prstGeom>
          <a:noFill/>
        </p:spPr>
        <p:txBody>
          <a:bodyPr wrap="square" rtlCol="0">
            <a:spAutoFit/>
          </a:bodyPr>
          <a:lstStyle/>
          <a:p>
            <a:r>
              <a:rPr kumimoji="1" lang="ja-JP" altLang="en-US" sz="2400" b="1" i="1" dirty="0" smtClean="0">
                <a:solidFill>
                  <a:schemeClr val="tx1">
                    <a:lumMod val="75000"/>
                    <a:lumOff val="25000"/>
                  </a:schemeClr>
                </a:solidFill>
              </a:rPr>
              <a:t>❝</a:t>
            </a:r>
            <a:endParaRPr kumimoji="1" lang="ja-JP" altLang="en-US" sz="2400" b="1" i="1" dirty="0">
              <a:solidFill>
                <a:schemeClr val="tx1">
                  <a:lumMod val="75000"/>
                  <a:lumOff val="25000"/>
                </a:schemeClr>
              </a:solidFill>
            </a:endParaRPr>
          </a:p>
        </p:txBody>
      </p:sp>
      <p:sp>
        <p:nvSpPr>
          <p:cNvPr id="10" name="テキスト ボックス 9"/>
          <p:cNvSpPr txBox="1"/>
          <p:nvPr/>
        </p:nvSpPr>
        <p:spPr>
          <a:xfrm>
            <a:off x="592089" y="3284984"/>
            <a:ext cx="7786600" cy="1200329"/>
          </a:xfrm>
          <a:prstGeom prst="rect">
            <a:avLst/>
          </a:prstGeom>
          <a:noFill/>
        </p:spPr>
        <p:txBody>
          <a:bodyPr wrap="square" rtlCol="0">
            <a:spAutoFit/>
          </a:bodyPr>
          <a:lstStyle/>
          <a:p>
            <a:r>
              <a:rPr lang="ja-JP" altLang="en-US" dirty="0" smtClean="0">
                <a:solidFill>
                  <a:schemeClr val="tx1">
                    <a:lumMod val="75000"/>
                    <a:lumOff val="25000"/>
                  </a:schemeClr>
                </a:solidFill>
                <a:latin typeface="+mj-ea"/>
                <a:ea typeface="+mj-ea"/>
              </a:rPr>
              <a:t>アジャイル開発を行うのが目的ではなく、</a:t>
            </a:r>
            <a:r>
              <a:rPr lang="ja-JP" altLang="en-US" b="1" dirty="0" smtClean="0">
                <a:solidFill>
                  <a:schemeClr val="accent2"/>
                </a:solidFill>
                <a:latin typeface="+mj-ea"/>
                <a:ea typeface="+mj-ea"/>
              </a:rPr>
              <a:t>アジャイルな状態にする</a:t>
            </a:r>
            <a:r>
              <a:rPr lang="ja-JP" altLang="en-US" dirty="0" smtClean="0">
                <a:solidFill>
                  <a:schemeClr val="tx1">
                    <a:lumMod val="75000"/>
                    <a:lumOff val="25000"/>
                  </a:schemeClr>
                </a:solidFill>
                <a:latin typeface="+mj-ea"/>
                <a:ea typeface="+mj-ea"/>
              </a:rPr>
              <a:t>ことが重要。</a:t>
            </a:r>
            <a:endParaRPr lang="en-US" altLang="ja-JP" dirty="0" smtClean="0">
              <a:solidFill>
                <a:schemeClr val="tx1">
                  <a:lumMod val="75000"/>
                  <a:lumOff val="25000"/>
                </a:schemeClr>
              </a:solidFill>
              <a:latin typeface="+mj-ea"/>
              <a:ea typeface="+mj-ea"/>
            </a:endParaRPr>
          </a:p>
          <a:p>
            <a:endParaRPr kumimoji="1" lang="en-US" altLang="ja-JP" dirty="0">
              <a:solidFill>
                <a:schemeClr val="tx1">
                  <a:lumMod val="75000"/>
                  <a:lumOff val="25000"/>
                </a:schemeClr>
              </a:solidFill>
              <a:latin typeface="+mj-ea"/>
              <a:ea typeface="+mj-ea"/>
            </a:endParaRPr>
          </a:p>
          <a:p>
            <a:r>
              <a:rPr lang="ja-JP" altLang="en-US" dirty="0" smtClean="0">
                <a:solidFill>
                  <a:schemeClr val="tx1">
                    <a:lumMod val="75000"/>
                    <a:lumOff val="25000"/>
                  </a:schemeClr>
                </a:solidFill>
                <a:latin typeface="+mj-ea"/>
                <a:ea typeface="+mj-ea"/>
              </a:rPr>
              <a:t>その核となる考え方や原則がまとめられたものに、</a:t>
            </a:r>
            <a:r>
              <a:rPr lang="en-US" altLang="ja-JP" dirty="0" smtClean="0">
                <a:solidFill>
                  <a:schemeClr val="tx1">
                    <a:lumMod val="75000"/>
                    <a:lumOff val="25000"/>
                  </a:schemeClr>
                </a:solidFill>
                <a:latin typeface="+mj-ea"/>
                <a:ea typeface="+mj-ea"/>
              </a:rPr>
              <a:t>”</a:t>
            </a:r>
            <a:r>
              <a:rPr lang="ja-JP" altLang="en-US" b="1" dirty="0" smtClean="0">
                <a:solidFill>
                  <a:schemeClr val="tx1">
                    <a:lumMod val="75000"/>
                    <a:lumOff val="25000"/>
                  </a:schemeClr>
                </a:solidFill>
                <a:latin typeface="+mj-ea"/>
                <a:ea typeface="+mj-ea"/>
              </a:rPr>
              <a:t>アジャイルソフトウェア開発宣言</a:t>
            </a:r>
            <a:r>
              <a:rPr lang="en-US" altLang="ja-JP" dirty="0" smtClean="0">
                <a:solidFill>
                  <a:schemeClr val="tx1">
                    <a:lumMod val="75000"/>
                    <a:lumOff val="25000"/>
                  </a:schemeClr>
                </a:solidFill>
                <a:latin typeface="+mj-ea"/>
                <a:ea typeface="+mj-ea"/>
              </a:rPr>
              <a:t>”</a:t>
            </a:r>
            <a:r>
              <a:rPr lang="ja-JP" altLang="en-US" dirty="0" smtClean="0">
                <a:solidFill>
                  <a:schemeClr val="tx1">
                    <a:lumMod val="75000"/>
                    <a:lumOff val="25000"/>
                  </a:schemeClr>
                </a:solidFill>
                <a:latin typeface="+mj-ea"/>
                <a:ea typeface="+mj-ea"/>
              </a:rPr>
              <a:t>と</a:t>
            </a:r>
            <a:endParaRPr lang="en-US" altLang="ja-JP" dirty="0" smtClean="0">
              <a:solidFill>
                <a:schemeClr val="tx1">
                  <a:lumMod val="75000"/>
                  <a:lumOff val="25000"/>
                </a:schemeClr>
              </a:solidFill>
              <a:latin typeface="+mj-ea"/>
              <a:ea typeface="+mj-ea"/>
            </a:endParaRPr>
          </a:p>
          <a:p>
            <a:r>
              <a:rPr lang="en-US" altLang="ja-JP" dirty="0" smtClean="0">
                <a:solidFill>
                  <a:schemeClr val="tx1">
                    <a:lumMod val="75000"/>
                    <a:lumOff val="25000"/>
                  </a:schemeClr>
                </a:solidFill>
                <a:latin typeface="+mj-ea"/>
                <a:ea typeface="+mj-ea"/>
              </a:rPr>
              <a:t>“</a:t>
            </a:r>
            <a:r>
              <a:rPr kumimoji="1" lang="ja-JP" altLang="en-US" b="1" dirty="0" smtClean="0">
                <a:solidFill>
                  <a:schemeClr val="tx1">
                    <a:lumMod val="75000"/>
                    <a:lumOff val="25000"/>
                  </a:schemeClr>
                </a:solidFill>
                <a:latin typeface="+mj-ea"/>
                <a:ea typeface="+mj-ea"/>
              </a:rPr>
              <a:t>アジャイル宣言の背後にある原則</a:t>
            </a:r>
            <a:r>
              <a:rPr kumimoji="1" lang="en-US" altLang="ja-JP" dirty="0" smtClean="0">
                <a:solidFill>
                  <a:schemeClr val="tx1">
                    <a:lumMod val="75000"/>
                    <a:lumOff val="25000"/>
                  </a:schemeClr>
                </a:solidFill>
                <a:latin typeface="+mj-ea"/>
                <a:ea typeface="+mj-ea"/>
              </a:rPr>
              <a:t>”</a:t>
            </a:r>
            <a:r>
              <a:rPr kumimoji="1" lang="ja-JP" altLang="en-US" dirty="0" smtClean="0">
                <a:solidFill>
                  <a:schemeClr val="tx1">
                    <a:lumMod val="75000"/>
                    <a:lumOff val="25000"/>
                  </a:schemeClr>
                </a:solidFill>
                <a:latin typeface="+mj-ea"/>
                <a:ea typeface="+mj-ea"/>
              </a:rPr>
              <a:t>がある。</a:t>
            </a:r>
            <a:endParaRPr kumimoji="1" lang="en-US" altLang="ja-JP" dirty="0" smtClean="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554684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スクラムとメトリクス</a:t>
            </a:r>
            <a:endParaRPr kumimoji="1" lang="ja-JP" altLang="en-US" dirty="0"/>
          </a:p>
        </p:txBody>
      </p:sp>
    </p:spTree>
    <p:extLst>
      <p:ext uri="{BB962C8B-B14F-4D97-AF65-F5344CB8AC3E}">
        <p14:creationId xmlns:p14="http://schemas.microsoft.com/office/powerpoint/2010/main" val="6147200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ベロシティ</a:t>
            </a:r>
            <a:endParaRPr kumimoji="1" lang="ja-JP" altLang="en-US" dirty="0"/>
          </a:p>
        </p:txBody>
      </p:sp>
      <p:sp>
        <p:nvSpPr>
          <p:cNvPr id="3" name="テキスト ボックス 2"/>
          <p:cNvSpPr txBox="1"/>
          <p:nvPr/>
        </p:nvSpPr>
        <p:spPr>
          <a:xfrm>
            <a:off x="7765628" y="3897922"/>
            <a:ext cx="1270868" cy="646331"/>
          </a:xfrm>
          <a:prstGeom prst="rect">
            <a:avLst/>
          </a:prstGeom>
          <a:noFill/>
        </p:spPr>
        <p:txBody>
          <a:bodyPr wrap="square" rtlCol="0">
            <a:spAutoFit/>
          </a:bodyPr>
          <a:lstStyle/>
          <a:p>
            <a:r>
              <a:rPr kumimoji="1" lang="ja-JP" altLang="en-US" b="1" dirty="0" smtClean="0">
                <a:solidFill>
                  <a:schemeClr val="tx1">
                    <a:lumMod val="75000"/>
                    <a:lumOff val="25000"/>
                  </a:schemeClr>
                </a:solidFill>
                <a:latin typeface="+mj-ea"/>
                <a:ea typeface="+mj-ea"/>
              </a:rPr>
              <a:t>完了した</a:t>
            </a:r>
            <a:endParaRPr kumimoji="1" lang="en-US" altLang="ja-JP" b="1" dirty="0" smtClean="0">
              <a:solidFill>
                <a:schemeClr val="tx1">
                  <a:lumMod val="75000"/>
                  <a:lumOff val="25000"/>
                </a:schemeClr>
              </a:solidFill>
              <a:latin typeface="+mj-ea"/>
              <a:ea typeface="+mj-ea"/>
            </a:endParaRPr>
          </a:p>
          <a:p>
            <a:r>
              <a:rPr lang="ja-JP" altLang="en-US" b="1" dirty="0">
                <a:solidFill>
                  <a:schemeClr val="tx1">
                    <a:lumMod val="75000"/>
                    <a:lumOff val="25000"/>
                  </a:schemeClr>
                </a:solidFill>
                <a:latin typeface="+mj-ea"/>
                <a:ea typeface="+mj-ea"/>
              </a:rPr>
              <a:t>ストーリー</a:t>
            </a:r>
            <a:endParaRPr kumimoji="1" lang="en-US" altLang="ja-JP" b="1" dirty="0" smtClean="0">
              <a:solidFill>
                <a:schemeClr val="tx1">
                  <a:lumMod val="75000"/>
                  <a:lumOff val="25000"/>
                </a:schemeClr>
              </a:solidFill>
              <a:latin typeface="+mj-ea"/>
              <a:ea typeface="+mj-ea"/>
            </a:endParaRPr>
          </a:p>
        </p:txBody>
      </p:sp>
      <p:sp>
        <p:nvSpPr>
          <p:cNvPr id="4" name="角丸四角形 3"/>
          <p:cNvSpPr/>
          <p:nvPr/>
        </p:nvSpPr>
        <p:spPr>
          <a:xfrm>
            <a:off x="683568"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Sprint 1</a:t>
            </a:r>
            <a:endParaRPr kumimoji="1" lang="ja-JP" altLang="en-US" dirty="0"/>
          </a:p>
        </p:txBody>
      </p:sp>
      <p:sp>
        <p:nvSpPr>
          <p:cNvPr id="5" name="角丸四角形 4"/>
          <p:cNvSpPr/>
          <p:nvPr/>
        </p:nvSpPr>
        <p:spPr>
          <a:xfrm>
            <a:off x="2293391"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Sprint 2</a:t>
            </a:r>
            <a:endParaRPr kumimoji="1" lang="ja-JP" altLang="en-US" dirty="0"/>
          </a:p>
        </p:txBody>
      </p:sp>
      <p:sp>
        <p:nvSpPr>
          <p:cNvPr id="6" name="角丸四角形 5"/>
          <p:cNvSpPr/>
          <p:nvPr/>
        </p:nvSpPr>
        <p:spPr>
          <a:xfrm>
            <a:off x="3949575"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Sprint 3</a:t>
            </a:r>
            <a:endParaRPr kumimoji="1" lang="ja-JP" altLang="en-US" dirty="0"/>
          </a:p>
        </p:txBody>
      </p:sp>
      <p:sp>
        <p:nvSpPr>
          <p:cNvPr id="7" name="角丸四角形 6"/>
          <p:cNvSpPr/>
          <p:nvPr/>
        </p:nvSpPr>
        <p:spPr>
          <a:xfrm>
            <a:off x="5602808" y="2493169"/>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Sprint 4</a:t>
            </a:r>
            <a:endParaRPr kumimoji="1" lang="ja-JP" altLang="en-US" dirty="0"/>
          </a:p>
        </p:txBody>
      </p:sp>
      <p:sp>
        <p:nvSpPr>
          <p:cNvPr id="8" name="角丸四角形 7"/>
          <p:cNvSpPr/>
          <p:nvPr/>
        </p:nvSpPr>
        <p:spPr>
          <a:xfrm>
            <a:off x="706264"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9" name="角丸四角形 8"/>
          <p:cNvSpPr/>
          <p:nvPr/>
        </p:nvSpPr>
        <p:spPr>
          <a:xfrm>
            <a:off x="706264"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10" name="角丸四角形 9"/>
          <p:cNvSpPr/>
          <p:nvPr/>
        </p:nvSpPr>
        <p:spPr>
          <a:xfrm>
            <a:off x="683568"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5</a:t>
            </a:r>
            <a:endParaRPr kumimoji="1" lang="ja-JP" altLang="en-US" dirty="0"/>
          </a:p>
        </p:txBody>
      </p:sp>
      <p:cxnSp>
        <p:nvCxnSpPr>
          <p:cNvPr id="12" name="直線コネクタ 11"/>
          <p:cNvCxnSpPr/>
          <p:nvPr/>
        </p:nvCxnSpPr>
        <p:spPr>
          <a:xfrm>
            <a:off x="683568" y="5445224"/>
            <a:ext cx="633992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角丸四角形 12"/>
          <p:cNvSpPr/>
          <p:nvPr/>
        </p:nvSpPr>
        <p:spPr>
          <a:xfrm>
            <a:off x="68356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9</a:t>
            </a:r>
            <a:endParaRPr kumimoji="1" lang="ja-JP" altLang="en-US" dirty="0"/>
          </a:p>
        </p:txBody>
      </p:sp>
      <p:sp>
        <p:nvSpPr>
          <p:cNvPr id="14" name="角丸四角形 13"/>
          <p:cNvSpPr/>
          <p:nvPr/>
        </p:nvSpPr>
        <p:spPr>
          <a:xfrm>
            <a:off x="2316087"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2</a:t>
            </a:r>
            <a:endParaRPr kumimoji="1" lang="ja-JP" altLang="en-US" dirty="0"/>
          </a:p>
        </p:txBody>
      </p:sp>
      <p:sp>
        <p:nvSpPr>
          <p:cNvPr id="15" name="角丸四角形 14"/>
          <p:cNvSpPr/>
          <p:nvPr/>
        </p:nvSpPr>
        <p:spPr>
          <a:xfrm>
            <a:off x="2316087"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7" name="角丸四角形 16"/>
          <p:cNvSpPr/>
          <p:nvPr/>
        </p:nvSpPr>
        <p:spPr>
          <a:xfrm>
            <a:off x="3949575"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8" name="角丸四角形 17"/>
          <p:cNvSpPr/>
          <p:nvPr/>
        </p:nvSpPr>
        <p:spPr>
          <a:xfrm>
            <a:off x="3949575"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1</a:t>
            </a:r>
            <a:endParaRPr kumimoji="1" lang="ja-JP" altLang="en-US" dirty="0"/>
          </a:p>
        </p:txBody>
      </p:sp>
      <p:sp>
        <p:nvSpPr>
          <p:cNvPr id="19" name="角丸四角形 18"/>
          <p:cNvSpPr/>
          <p:nvPr/>
        </p:nvSpPr>
        <p:spPr>
          <a:xfrm>
            <a:off x="3926879"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t>1</a:t>
            </a:r>
            <a:endParaRPr kumimoji="1" lang="ja-JP" altLang="en-US" dirty="0"/>
          </a:p>
        </p:txBody>
      </p:sp>
      <p:sp>
        <p:nvSpPr>
          <p:cNvPr id="20" name="角丸四角形 19"/>
          <p:cNvSpPr/>
          <p:nvPr/>
        </p:nvSpPr>
        <p:spPr>
          <a:xfrm>
            <a:off x="5602808"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5</a:t>
            </a:r>
            <a:endParaRPr kumimoji="1" lang="ja-JP" altLang="en-US" dirty="0"/>
          </a:p>
        </p:txBody>
      </p:sp>
      <p:sp>
        <p:nvSpPr>
          <p:cNvPr id="21" name="角丸四角形 20"/>
          <p:cNvSpPr/>
          <p:nvPr/>
        </p:nvSpPr>
        <p:spPr>
          <a:xfrm>
            <a:off x="5602808"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23" name="角丸四角形 22"/>
          <p:cNvSpPr/>
          <p:nvPr/>
        </p:nvSpPr>
        <p:spPr>
          <a:xfrm>
            <a:off x="2293391"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t>5</a:t>
            </a:r>
            <a:endParaRPr kumimoji="1" lang="ja-JP" altLang="en-US" dirty="0"/>
          </a:p>
        </p:txBody>
      </p:sp>
      <p:sp>
        <p:nvSpPr>
          <p:cNvPr id="24" name="角丸四角形 23"/>
          <p:cNvSpPr/>
          <p:nvPr/>
        </p:nvSpPr>
        <p:spPr>
          <a:xfrm>
            <a:off x="3926879"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t>7</a:t>
            </a:r>
            <a:endParaRPr kumimoji="1" lang="ja-JP" altLang="en-US" dirty="0"/>
          </a:p>
        </p:txBody>
      </p:sp>
      <p:sp>
        <p:nvSpPr>
          <p:cNvPr id="25" name="角丸四角形 24"/>
          <p:cNvSpPr/>
          <p:nvPr/>
        </p:nvSpPr>
        <p:spPr>
          <a:xfrm>
            <a:off x="560280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t>10</a:t>
            </a:r>
            <a:endParaRPr kumimoji="1" lang="ja-JP" altLang="en-US" dirty="0"/>
          </a:p>
        </p:txBody>
      </p:sp>
      <p:sp>
        <p:nvSpPr>
          <p:cNvPr id="30" name="右中かっこ 29"/>
          <p:cNvSpPr/>
          <p:nvPr/>
        </p:nvSpPr>
        <p:spPr>
          <a:xfrm>
            <a:off x="7114976" y="3140968"/>
            <a:ext cx="628601" cy="2160240"/>
          </a:xfrm>
          <a:prstGeom prst="rightBrace">
            <a:avLst>
              <a:gd name="adj1" fmla="val 37122"/>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1" name="テキスト ボックス 30"/>
          <p:cNvSpPr txBox="1"/>
          <p:nvPr/>
        </p:nvSpPr>
        <p:spPr>
          <a:xfrm>
            <a:off x="683568" y="1268760"/>
            <a:ext cx="7416824" cy="923330"/>
          </a:xfrm>
          <a:prstGeom prst="rect">
            <a:avLst/>
          </a:prstGeom>
          <a:noFill/>
        </p:spPr>
        <p:txBody>
          <a:bodyPr wrap="square" rtlCol="0">
            <a:spAutoFit/>
          </a:bodyPr>
          <a:lstStyle/>
          <a:p>
            <a:r>
              <a:rPr kumimoji="1" lang="en-US" altLang="ja-JP" dirty="0" smtClean="0">
                <a:solidFill>
                  <a:schemeClr val="tx1">
                    <a:lumMod val="75000"/>
                    <a:lumOff val="25000"/>
                  </a:schemeClr>
                </a:solidFill>
              </a:rPr>
              <a:t>1</a:t>
            </a:r>
            <a:r>
              <a:rPr kumimoji="1" lang="ja-JP" altLang="en-US" dirty="0" smtClean="0">
                <a:solidFill>
                  <a:schemeClr val="tx1">
                    <a:lumMod val="75000"/>
                    <a:lumOff val="25000"/>
                  </a:schemeClr>
                </a:solidFill>
              </a:rPr>
              <a:t>スプリントで完了したストーリーポイントの合計。</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開発チームの</a:t>
            </a:r>
            <a:r>
              <a:rPr kumimoji="1" lang="ja-JP" altLang="en-US" b="1" dirty="0" smtClean="0">
                <a:solidFill>
                  <a:schemeClr val="accent2"/>
                </a:solidFill>
              </a:rPr>
              <a:t>生産量</a:t>
            </a:r>
            <a:r>
              <a:rPr kumimoji="1" lang="ja-JP" altLang="en-US" dirty="0" smtClean="0">
                <a:solidFill>
                  <a:schemeClr val="tx1">
                    <a:lumMod val="75000"/>
                    <a:lumOff val="25000"/>
                  </a:schemeClr>
                </a:solidFill>
              </a:rPr>
              <a:t>を表す。</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スプリントプランニングでキャパシティを決める際に参考にする。</a:t>
            </a:r>
            <a:endParaRPr kumimoji="1" lang="en-US" altLang="ja-JP" dirty="0" smtClean="0">
              <a:solidFill>
                <a:schemeClr val="tx1">
                  <a:lumMod val="75000"/>
                  <a:lumOff val="25000"/>
                </a:schemeClr>
              </a:solidFill>
            </a:endParaRPr>
          </a:p>
        </p:txBody>
      </p:sp>
      <p:sp>
        <p:nvSpPr>
          <p:cNvPr id="32" name="角丸四角形 31"/>
          <p:cNvSpPr/>
          <p:nvPr/>
        </p:nvSpPr>
        <p:spPr>
          <a:xfrm>
            <a:off x="539552" y="5517232"/>
            <a:ext cx="6768752" cy="720080"/>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394177" y="5685105"/>
            <a:ext cx="1859570" cy="369332"/>
          </a:xfrm>
          <a:prstGeom prst="rect">
            <a:avLst/>
          </a:prstGeom>
          <a:noFill/>
        </p:spPr>
        <p:txBody>
          <a:bodyPr wrap="square" rtlCol="0">
            <a:spAutoFit/>
          </a:bodyPr>
          <a:lstStyle/>
          <a:p>
            <a:r>
              <a:rPr kumimoji="1" lang="ja-JP" altLang="en-US" b="1" dirty="0" smtClean="0">
                <a:solidFill>
                  <a:schemeClr val="accent2"/>
                </a:solidFill>
                <a:latin typeface="+mj-ea"/>
                <a:ea typeface="+mj-ea"/>
              </a:rPr>
              <a:t>ベロシティ</a:t>
            </a:r>
            <a:endParaRPr kumimoji="1" lang="en-US" altLang="ja-JP" b="1" dirty="0" smtClean="0">
              <a:solidFill>
                <a:schemeClr val="accent2"/>
              </a:solidFill>
              <a:latin typeface="+mj-ea"/>
              <a:ea typeface="+mj-ea"/>
            </a:endParaRPr>
          </a:p>
        </p:txBody>
      </p:sp>
    </p:spTree>
    <p:extLst>
      <p:ext uri="{BB962C8B-B14F-4D97-AF65-F5344CB8AC3E}">
        <p14:creationId xmlns:p14="http://schemas.microsoft.com/office/powerpoint/2010/main" val="21094427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電卓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346" y="3068960"/>
            <a:ext cx="3175150" cy="348917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kumimoji="1" lang="ja-JP" altLang="en-US" dirty="0" smtClean="0"/>
              <a:t>ベロシティの利用</a:t>
            </a:r>
            <a:endParaRPr kumimoji="1" lang="ja-JP" altLang="en-US" dirty="0"/>
          </a:p>
        </p:txBody>
      </p:sp>
      <p:sp>
        <p:nvSpPr>
          <p:cNvPr id="11" name="テキスト ボックス 10"/>
          <p:cNvSpPr txBox="1"/>
          <p:nvPr/>
        </p:nvSpPr>
        <p:spPr>
          <a:xfrm>
            <a:off x="971600" y="1948190"/>
            <a:ext cx="9001000" cy="338554"/>
          </a:xfrm>
          <a:prstGeom prst="rect">
            <a:avLst/>
          </a:prstGeom>
          <a:noFill/>
        </p:spPr>
        <p:txBody>
          <a:bodyPr wrap="square" rtlCol="0">
            <a:spAutoFit/>
          </a:bodyPr>
          <a:lstStyle/>
          <a:p>
            <a:r>
              <a:rPr kumimoji="1" lang="ja-JP" altLang="en-US" sz="1600" b="1" dirty="0" smtClean="0">
                <a:solidFill>
                  <a:schemeClr val="tx1">
                    <a:lumMod val="75000"/>
                    <a:lumOff val="25000"/>
                  </a:schemeClr>
                </a:solidFill>
              </a:rPr>
              <a:t>リリースポイント ≦ </a:t>
            </a:r>
            <a:r>
              <a:rPr kumimoji="1" lang="en-US" altLang="ja-JP" sz="1600" b="1" dirty="0" smtClean="0">
                <a:solidFill>
                  <a:schemeClr val="tx1">
                    <a:lumMod val="75000"/>
                    <a:lumOff val="25000"/>
                  </a:schemeClr>
                </a:solidFill>
              </a:rPr>
              <a:t>(</a:t>
            </a:r>
            <a:r>
              <a:rPr lang="ja-JP" altLang="en-US" sz="1600" b="1" dirty="0" smtClean="0">
                <a:solidFill>
                  <a:schemeClr val="tx1">
                    <a:lumMod val="75000"/>
                    <a:lumOff val="25000"/>
                  </a:schemeClr>
                </a:solidFill>
              </a:rPr>
              <a:t>期待 </a:t>
            </a:r>
            <a:r>
              <a:rPr lang="en-US" altLang="ja-JP" sz="1600" b="1" dirty="0" smtClean="0">
                <a:solidFill>
                  <a:schemeClr val="tx1">
                    <a:lumMod val="75000"/>
                    <a:lumOff val="25000"/>
                  </a:schemeClr>
                </a:solidFill>
              </a:rPr>
              <a:t>or </a:t>
            </a:r>
            <a:r>
              <a:rPr lang="ja-JP" altLang="en-US" sz="1600" b="1" dirty="0" smtClean="0">
                <a:solidFill>
                  <a:schemeClr val="tx1">
                    <a:lumMod val="75000"/>
                    <a:lumOff val="25000"/>
                  </a:schemeClr>
                </a:solidFill>
              </a:rPr>
              <a:t>実績</a:t>
            </a:r>
            <a:r>
              <a:rPr lang="en-US" altLang="ja-JP" sz="1600" b="1" dirty="0" smtClean="0">
                <a:solidFill>
                  <a:schemeClr val="tx1">
                    <a:lumMod val="75000"/>
                    <a:lumOff val="25000"/>
                  </a:schemeClr>
                </a:solidFill>
              </a:rPr>
              <a:t>) </a:t>
            </a:r>
            <a:r>
              <a:rPr lang="ja-JP" altLang="en-US" sz="1600" b="1" dirty="0" smtClean="0">
                <a:solidFill>
                  <a:schemeClr val="tx1">
                    <a:lumMod val="75000"/>
                    <a:lumOff val="25000"/>
                  </a:schemeClr>
                </a:solidFill>
              </a:rPr>
              <a:t>ベロシティ </a:t>
            </a:r>
            <a:r>
              <a:rPr lang="en-US" altLang="ja-JP" sz="1600" b="1" dirty="0" smtClean="0">
                <a:solidFill>
                  <a:schemeClr val="tx1">
                    <a:lumMod val="75000"/>
                    <a:lumOff val="25000"/>
                  </a:schemeClr>
                </a:solidFill>
              </a:rPr>
              <a:t>× </a:t>
            </a:r>
            <a:r>
              <a:rPr lang="ja-JP" altLang="en-US" sz="1600" b="1" dirty="0" smtClean="0">
                <a:solidFill>
                  <a:schemeClr val="tx1">
                    <a:lumMod val="75000"/>
                    <a:lumOff val="25000"/>
                  </a:schemeClr>
                </a:solidFill>
              </a:rPr>
              <a:t>残スプリント数</a:t>
            </a:r>
            <a:endParaRPr kumimoji="1" lang="ja-JP" altLang="en-US" sz="1600" b="1" dirty="0">
              <a:solidFill>
                <a:schemeClr val="tx1">
                  <a:lumMod val="75000"/>
                  <a:lumOff val="25000"/>
                </a:schemeClr>
              </a:solidFill>
            </a:endParaRPr>
          </a:p>
        </p:txBody>
      </p:sp>
      <p:sp>
        <p:nvSpPr>
          <p:cNvPr id="28" name="テキスト ボックス 27"/>
          <p:cNvSpPr txBox="1"/>
          <p:nvPr/>
        </p:nvSpPr>
        <p:spPr>
          <a:xfrm>
            <a:off x="607368" y="1365151"/>
            <a:ext cx="7416824" cy="369332"/>
          </a:xfrm>
          <a:prstGeom prst="rect">
            <a:avLst/>
          </a:prstGeom>
          <a:noFill/>
        </p:spPr>
        <p:txBody>
          <a:bodyPr wrap="square" rtlCol="0">
            <a:spAutoFit/>
          </a:bodyPr>
          <a:lstStyle/>
          <a:p>
            <a:r>
              <a:rPr lang="ja-JP" altLang="en-US" b="1" dirty="0" smtClean="0">
                <a:solidFill>
                  <a:schemeClr val="tx1">
                    <a:lumMod val="75000"/>
                    <a:lumOff val="25000"/>
                  </a:schemeClr>
                </a:solidFill>
              </a:rPr>
              <a:t>リリース予定に対して遅延しているかどうか</a:t>
            </a:r>
            <a:endParaRPr kumimoji="1" lang="en-US" altLang="ja-JP" b="1" dirty="0" smtClean="0">
              <a:solidFill>
                <a:schemeClr val="tx1">
                  <a:lumMod val="75000"/>
                  <a:lumOff val="25000"/>
                </a:schemeClr>
              </a:solidFill>
            </a:endParaRPr>
          </a:p>
        </p:txBody>
      </p:sp>
      <p:sp>
        <p:nvSpPr>
          <p:cNvPr id="29" name="テキスト ボックス 28"/>
          <p:cNvSpPr txBox="1"/>
          <p:nvPr/>
        </p:nvSpPr>
        <p:spPr>
          <a:xfrm>
            <a:off x="1187624" y="2330093"/>
            <a:ext cx="9001000" cy="584775"/>
          </a:xfrm>
          <a:prstGeom prst="rect">
            <a:avLst/>
          </a:prstGeom>
          <a:noFill/>
        </p:spPr>
        <p:txBody>
          <a:bodyPr wrap="square" rtlCol="0">
            <a:spAutoFit/>
          </a:bodyPr>
          <a:lstStyle/>
          <a:p>
            <a:r>
              <a:rPr kumimoji="1" lang="ja-JP" altLang="en-US" sz="1600" dirty="0" smtClean="0">
                <a:solidFill>
                  <a:schemeClr val="tx1">
                    <a:lumMod val="75000"/>
                    <a:lumOff val="25000"/>
                  </a:schemeClr>
                </a:solidFill>
              </a:rPr>
              <a:t>例：</a:t>
            </a:r>
            <a:r>
              <a:rPr kumimoji="1" lang="en-US" altLang="ja-JP" sz="1600" dirty="0" smtClean="0">
                <a:solidFill>
                  <a:schemeClr val="tx1">
                    <a:lumMod val="75000"/>
                    <a:lumOff val="25000"/>
                  </a:schemeClr>
                </a:solidFill>
              </a:rPr>
              <a:t> 100 </a:t>
            </a:r>
            <a:r>
              <a:rPr kumimoji="1" lang="ja-JP" altLang="en-US" sz="1600" dirty="0" smtClean="0">
                <a:solidFill>
                  <a:schemeClr val="tx1">
                    <a:lumMod val="75000"/>
                    <a:lumOff val="25000"/>
                  </a:schemeClr>
                </a:solidFill>
              </a:rPr>
              <a:t>≦ </a:t>
            </a:r>
            <a:r>
              <a:rPr kumimoji="1" lang="en-US" altLang="ja-JP" sz="1600" dirty="0" smtClean="0">
                <a:solidFill>
                  <a:schemeClr val="tx1">
                    <a:lumMod val="75000"/>
                    <a:lumOff val="25000"/>
                  </a:schemeClr>
                </a:solidFill>
              </a:rPr>
              <a:t>10</a:t>
            </a:r>
            <a:r>
              <a:rPr kumimoji="1" lang="ja-JP" altLang="en-US" sz="1600" dirty="0" smtClean="0">
                <a:solidFill>
                  <a:schemeClr val="tx1">
                    <a:lumMod val="75000"/>
                    <a:lumOff val="25000"/>
                  </a:schemeClr>
                </a:solidFill>
              </a:rPr>
              <a:t>ポイント </a:t>
            </a:r>
            <a:r>
              <a:rPr kumimoji="1" lang="en-US" altLang="ja-JP" sz="1600" dirty="0" smtClean="0">
                <a:solidFill>
                  <a:schemeClr val="tx1">
                    <a:lumMod val="75000"/>
                    <a:lumOff val="25000"/>
                  </a:schemeClr>
                </a:solidFill>
              </a:rPr>
              <a:t>× 10</a:t>
            </a:r>
            <a:r>
              <a:rPr kumimoji="1" lang="ja-JP" altLang="en-US" sz="1600" dirty="0" smtClean="0">
                <a:solidFill>
                  <a:schemeClr val="tx1">
                    <a:lumMod val="75000"/>
                    <a:lumOff val="25000"/>
                  </a:schemeClr>
                </a:solidFill>
              </a:rPr>
              <a:t>スプリント →　オンスケジュール</a:t>
            </a:r>
            <a:endParaRPr kumimoji="1" lang="en-US" altLang="ja-JP" sz="1600" dirty="0" smtClean="0">
              <a:solidFill>
                <a:schemeClr val="tx1">
                  <a:lumMod val="75000"/>
                  <a:lumOff val="25000"/>
                </a:schemeClr>
              </a:solidFill>
            </a:endParaRPr>
          </a:p>
          <a:p>
            <a:r>
              <a:rPr lang="en-US" altLang="ja-JP" sz="1600" dirty="0" smtClean="0">
                <a:solidFill>
                  <a:schemeClr val="tx1">
                    <a:lumMod val="75000"/>
                    <a:lumOff val="25000"/>
                  </a:schemeClr>
                </a:solidFill>
              </a:rPr>
              <a:t>       100 </a:t>
            </a:r>
            <a:r>
              <a:rPr lang="ja-JP" altLang="en-US" sz="1600" dirty="0" smtClean="0">
                <a:solidFill>
                  <a:schemeClr val="tx1">
                    <a:lumMod val="75000"/>
                    <a:lumOff val="25000"/>
                  </a:schemeClr>
                </a:solidFill>
              </a:rPr>
              <a:t>≧ </a:t>
            </a:r>
            <a:r>
              <a:rPr lang="en-US" altLang="ja-JP" sz="1600" dirty="0" smtClean="0">
                <a:solidFill>
                  <a:schemeClr val="tx1">
                    <a:lumMod val="75000"/>
                    <a:lumOff val="25000"/>
                  </a:schemeClr>
                </a:solidFill>
              </a:rPr>
              <a:t>9</a:t>
            </a:r>
            <a:r>
              <a:rPr lang="ja-JP" altLang="en-US" sz="1600" dirty="0" smtClean="0">
                <a:solidFill>
                  <a:schemeClr val="tx1">
                    <a:lumMod val="75000"/>
                    <a:lumOff val="25000"/>
                  </a:schemeClr>
                </a:solidFill>
              </a:rPr>
              <a:t>ポイント </a:t>
            </a:r>
            <a:r>
              <a:rPr lang="en-US" altLang="ja-JP" sz="1600" dirty="0">
                <a:solidFill>
                  <a:schemeClr val="tx1">
                    <a:lumMod val="75000"/>
                    <a:lumOff val="25000"/>
                  </a:schemeClr>
                </a:solidFill>
              </a:rPr>
              <a:t>× 10</a:t>
            </a:r>
            <a:r>
              <a:rPr lang="ja-JP" altLang="en-US" sz="1600" dirty="0">
                <a:solidFill>
                  <a:schemeClr val="tx1">
                    <a:lumMod val="75000"/>
                    <a:lumOff val="25000"/>
                  </a:schemeClr>
                </a:solidFill>
              </a:rPr>
              <a:t>スプリント →　遅延</a:t>
            </a:r>
            <a:endParaRPr kumimoji="1" lang="ja-JP" altLang="en-US" sz="1600" dirty="0">
              <a:solidFill>
                <a:schemeClr val="tx1">
                  <a:lumMod val="75000"/>
                  <a:lumOff val="25000"/>
                </a:schemeClr>
              </a:solidFill>
            </a:endParaRPr>
          </a:p>
        </p:txBody>
      </p:sp>
      <p:sp>
        <p:nvSpPr>
          <p:cNvPr id="35" name="テキスト ボックス 34"/>
          <p:cNvSpPr txBox="1"/>
          <p:nvPr/>
        </p:nvSpPr>
        <p:spPr>
          <a:xfrm>
            <a:off x="607368" y="3140968"/>
            <a:ext cx="7416824" cy="369332"/>
          </a:xfrm>
          <a:prstGeom prst="rect">
            <a:avLst/>
          </a:prstGeom>
          <a:noFill/>
        </p:spPr>
        <p:txBody>
          <a:bodyPr wrap="square" rtlCol="0">
            <a:spAutoFit/>
          </a:bodyPr>
          <a:lstStyle/>
          <a:p>
            <a:r>
              <a:rPr kumimoji="1" lang="ja-JP" altLang="en-US" b="1" dirty="0" smtClean="0">
                <a:solidFill>
                  <a:schemeClr val="tx1">
                    <a:lumMod val="75000"/>
                    <a:lumOff val="25000"/>
                  </a:schemeClr>
                </a:solidFill>
              </a:rPr>
              <a:t>キャパシティの求め方</a:t>
            </a:r>
            <a:endParaRPr kumimoji="1" lang="en-US" altLang="ja-JP" b="1" dirty="0" smtClean="0">
              <a:solidFill>
                <a:schemeClr val="tx1">
                  <a:lumMod val="75000"/>
                  <a:lumOff val="25000"/>
                </a:schemeClr>
              </a:solidFill>
            </a:endParaRPr>
          </a:p>
        </p:txBody>
      </p:sp>
      <p:sp>
        <p:nvSpPr>
          <p:cNvPr id="37" name="テキスト ボックス 36"/>
          <p:cNvSpPr txBox="1"/>
          <p:nvPr/>
        </p:nvSpPr>
        <p:spPr>
          <a:xfrm>
            <a:off x="971600" y="3646541"/>
            <a:ext cx="9001000" cy="338554"/>
          </a:xfrm>
          <a:prstGeom prst="rect">
            <a:avLst/>
          </a:prstGeom>
          <a:noFill/>
        </p:spPr>
        <p:txBody>
          <a:bodyPr wrap="square" rtlCol="0">
            <a:spAutoFit/>
          </a:bodyPr>
          <a:lstStyle/>
          <a:p>
            <a:r>
              <a:rPr kumimoji="1" lang="ja-JP" altLang="en-US" sz="1600" b="1" dirty="0" smtClean="0">
                <a:solidFill>
                  <a:schemeClr val="tx1">
                    <a:lumMod val="75000"/>
                    <a:lumOff val="25000"/>
                  </a:schemeClr>
                </a:solidFill>
              </a:rPr>
              <a:t>キャパシティ </a:t>
            </a:r>
            <a:r>
              <a:rPr kumimoji="1" lang="en-US" altLang="ja-JP" sz="1600" b="1" dirty="0" smtClean="0">
                <a:solidFill>
                  <a:schemeClr val="tx1">
                    <a:lumMod val="75000"/>
                    <a:lumOff val="25000"/>
                  </a:schemeClr>
                </a:solidFill>
              </a:rPr>
              <a:t>= 5</a:t>
            </a:r>
            <a:r>
              <a:rPr kumimoji="1" lang="ja-JP" altLang="en-US" sz="1600" b="1" dirty="0" smtClean="0">
                <a:solidFill>
                  <a:schemeClr val="tx1">
                    <a:lumMod val="75000"/>
                    <a:lumOff val="25000"/>
                  </a:schemeClr>
                </a:solidFill>
              </a:rPr>
              <a:t>スプリント分の有効ベロシティの平均</a:t>
            </a:r>
            <a:endParaRPr kumimoji="1" lang="ja-JP" altLang="en-US" sz="1600" b="1" dirty="0">
              <a:solidFill>
                <a:schemeClr val="tx1">
                  <a:lumMod val="75000"/>
                  <a:lumOff val="25000"/>
                </a:schemeClr>
              </a:solidFill>
            </a:endParaRPr>
          </a:p>
        </p:txBody>
      </p:sp>
      <p:sp>
        <p:nvSpPr>
          <p:cNvPr id="16" name="正方形/長方形 15"/>
          <p:cNvSpPr/>
          <p:nvPr/>
        </p:nvSpPr>
        <p:spPr>
          <a:xfrm>
            <a:off x="1187624" y="3985095"/>
            <a:ext cx="5396029" cy="307777"/>
          </a:xfrm>
          <a:prstGeom prst="rect">
            <a:avLst/>
          </a:prstGeom>
        </p:spPr>
        <p:txBody>
          <a:bodyPr wrap="none">
            <a:spAutoFit/>
          </a:bodyPr>
          <a:lstStyle/>
          <a:p>
            <a:r>
              <a:rPr lang="ja-JP" altLang="en-US" sz="1400" dirty="0">
                <a:solidFill>
                  <a:schemeClr val="tx1">
                    <a:lumMod val="75000"/>
                    <a:lumOff val="25000"/>
                  </a:schemeClr>
                </a:solidFill>
              </a:rPr>
              <a:t>有効</a:t>
            </a:r>
            <a:r>
              <a:rPr lang="ja-JP" altLang="en-US" sz="1400" dirty="0" smtClean="0">
                <a:solidFill>
                  <a:schemeClr val="tx1">
                    <a:lumMod val="75000"/>
                    <a:lumOff val="25000"/>
                  </a:schemeClr>
                </a:solidFill>
              </a:rPr>
              <a:t>ベロシティは初出のベロシティ、今までの最大、最小を除外したもの。</a:t>
            </a:r>
            <a:endParaRPr lang="ja-JP" altLang="en-US" sz="1400" dirty="0"/>
          </a:p>
        </p:txBody>
      </p:sp>
      <p:sp>
        <p:nvSpPr>
          <p:cNvPr id="38" name="テキスト ボックス 37"/>
          <p:cNvSpPr txBox="1"/>
          <p:nvPr/>
        </p:nvSpPr>
        <p:spPr>
          <a:xfrm>
            <a:off x="1187624" y="4273351"/>
            <a:ext cx="9001000" cy="307777"/>
          </a:xfrm>
          <a:prstGeom prst="rect">
            <a:avLst/>
          </a:prstGeom>
          <a:noFill/>
        </p:spPr>
        <p:txBody>
          <a:bodyPr wrap="square" rtlCol="0">
            <a:spAutoFit/>
          </a:bodyPr>
          <a:lstStyle/>
          <a:p>
            <a:r>
              <a:rPr kumimoji="1" lang="ja-JP" altLang="en-US" sz="1400" dirty="0" smtClean="0">
                <a:solidFill>
                  <a:schemeClr val="tx1">
                    <a:lumMod val="75000"/>
                    <a:lumOff val="25000"/>
                  </a:schemeClr>
                </a:solidFill>
              </a:rPr>
              <a:t>有効ベロシティが</a:t>
            </a:r>
            <a:r>
              <a:rPr kumimoji="1" lang="en-US" altLang="ja-JP" sz="1400" dirty="0" smtClean="0">
                <a:solidFill>
                  <a:schemeClr val="tx1">
                    <a:lumMod val="75000"/>
                    <a:lumOff val="25000"/>
                  </a:schemeClr>
                </a:solidFill>
              </a:rPr>
              <a:t>5</a:t>
            </a:r>
            <a:r>
              <a:rPr kumimoji="1" lang="ja-JP" altLang="en-US" sz="1400" dirty="0" smtClean="0">
                <a:solidFill>
                  <a:schemeClr val="tx1">
                    <a:lumMod val="75000"/>
                    <a:lumOff val="25000"/>
                  </a:schemeClr>
                </a:solidFill>
              </a:rPr>
              <a:t>スプリント分ない場合は、直近のベロシティを採用する。</a:t>
            </a:r>
            <a:endParaRPr kumimoji="1" lang="ja-JP" altLang="en-US" sz="1400" dirty="0">
              <a:solidFill>
                <a:schemeClr val="tx1">
                  <a:lumMod val="75000"/>
                  <a:lumOff val="25000"/>
                </a:schemeClr>
              </a:solidFill>
            </a:endParaRPr>
          </a:p>
        </p:txBody>
      </p:sp>
    </p:spTree>
    <p:extLst>
      <p:ext uri="{BB962C8B-B14F-4D97-AF65-F5344CB8AC3E}">
        <p14:creationId xmlns:p14="http://schemas.microsoft.com/office/powerpoint/2010/main" val="3524986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2306538"/>
            <a:ext cx="834390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dirty="0" smtClean="0"/>
              <a:t>アジャイルプロジェクトでの成功の測定方法</a:t>
            </a:r>
            <a:endParaRPr kumimoji="1" lang="ja-JP" altLang="en-US" dirty="0"/>
          </a:p>
        </p:txBody>
      </p:sp>
      <p:sp>
        <p:nvSpPr>
          <p:cNvPr id="4" name="テキスト ボックス 3"/>
          <p:cNvSpPr txBox="1"/>
          <p:nvPr/>
        </p:nvSpPr>
        <p:spPr>
          <a:xfrm>
            <a:off x="107504" y="4014511"/>
            <a:ext cx="1765227"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計画と実際に消化したストーリーの差異</a:t>
            </a:r>
            <a:endParaRPr kumimoji="1" lang="ja-JP" altLang="en-US" sz="800" dirty="0">
              <a:solidFill>
                <a:schemeClr val="tx1">
                  <a:lumMod val="75000"/>
                  <a:lumOff val="25000"/>
                </a:schemeClr>
              </a:solidFill>
            </a:endParaRPr>
          </a:p>
        </p:txBody>
      </p:sp>
      <p:sp>
        <p:nvSpPr>
          <p:cNvPr id="9" name="テキスト ボックス 8"/>
          <p:cNvSpPr txBox="1"/>
          <p:nvPr/>
        </p:nvSpPr>
        <p:spPr>
          <a:xfrm>
            <a:off x="850716" y="4446559"/>
            <a:ext cx="678391"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製品の欠陥</a:t>
            </a:r>
            <a:endParaRPr kumimoji="1" lang="ja-JP" altLang="en-US" sz="800" dirty="0">
              <a:solidFill>
                <a:schemeClr val="tx1">
                  <a:lumMod val="75000"/>
                  <a:lumOff val="25000"/>
                </a:schemeClr>
              </a:solidFill>
            </a:endParaRPr>
          </a:p>
        </p:txBody>
      </p:sp>
      <p:sp>
        <p:nvSpPr>
          <p:cNvPr id="10" name="テキスト ボックス 9"/>
          <p:cNvSpPr txBox="1"/>
          <p:nvPr/>
        </p:nvSpPr>
        <p:spPr>
          <a:xfrm>
            <a:off x="789648" y="3443042"/>
            <a:ext cx="697627"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顧客満足度</a:t>
            </a:r>
            <a:endParaRPr kumimoji="1" lang="ja-JP" altLang="en-US" sz="800" dirty="0">
              <a:solidFill>
                <a:schemeClr val="tx1">
                  <a:lumMod val="75000"/>
                  <a:lumOff val="25000"/>
                </a:schemeClr>
              </a:solidFill>
            </a:endParaRPr>
          </a:p>
        </p:txBody>
      </p:sp>
      <p:sp>
        <p:nvSpPr>
          <p:cNvPr id="11" name="テキスト ボックス 10"/>
          <p:cNvSpPr txBox="1"/>
          <p:nvPr/>
        </p:nvSpPr>
        <p:spPr>
          <a:xfrm>
            <a:off x="107504" y="4303123"/>
            <a:ext cx="1314784"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計画と実際のリリース日の差</a:t>
            </a:r>
            <a:endParaRPr kumimoji="1" lang="ja-JP" altLang="en-US" sz="800" dirty="0">
              <a:solidFill>
                <a:schemeClr val="tx1">
                  <a:lumMod val="75000"/>
                  <a:lumOff val="25000"/>
                </a:schemeClr>
              </a:solidFill>
            </a:endParaRPr>
          </a:p>
        </p:txBody>
      </p:sp>
      <p:sp>
        <p:nvSpPr>
          <p:cNvPr id="12" name="テキスト ボックス 11"/>
          <p:cNvSpPr txBox="1"/>
          <p:nvPr/>
        </p:nvSpPr>
        <p:spPr>
          <a:xfrm>
            <a:off x="275879" y="3870495"/>
            <a:ext cx="1149674"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予算と実際のコストの差</a:t>
            </a:r>
            <a:endParaRPr kumimoji="1" lang="ja-JP" altLang="en-US" sz="800" dirty="0">
              <a:solidFill>
                <a:schemeClr val="tx1">
                  <a:lumMod val="75000"/>
                  <a:lumOff val="25000"/>
                </a:schemeClr>
              </a:solidFill>
            </a:endParaRPr>
          </a:p>
        </p:txBody>
      </p:sp>
      <p:sp>
        <p:nvSpPr>
          <p:cNvPr id="13" name="テキスト ボックス 12"/>
          <p:cNvSpPr txBox="1"/>
          <p:nvPr/>
        </p:nvSpPr>
        <p:spPr>
          <a:xfrm>
            <a:off x="5528689" y="4519147"/>
            <a:ext cx="718466"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累積フロー図</a:t>
            </a:r>
            <a:endParaRPr kumimoji="1" lang="ja-JP" altLang="en-US" sz="800" dirty="0">
              <a:solidFill>
                <a:schemeClr val="tx1">
                  <a:lumMod val="75000"/>
                  <a:lumOff val="25000"/>
                </a:schemeClr>
              </a:solidFill>
            </a:endParaRPr>
          </a:p>
        </p:txBody>
      </p:sp>
      <p:sp>
        <p:nvSpPr>
          <p:cNvPr id="14" name="テキスト ボックス 13"/>
          <p:cNvSpPr txBox="1"/>
          <p:nvPr/>
        </p:nvSpPr>
        <p:spPr>
          <a:xfrm>
            <a:off x="5652120" y="3953818"/>
            <a:ext cx="595035"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見積精度</a:t>
            </a:r>
            <a:endParaRPr kumimoji="1" lang="ja-JP" altLang="en-US" sz="800" dirty="0">
              <a:solidFill>
                <a:schemeClr val="tx1">
                  <a:lumMod val="75000"/>
                  <a:lumOff val="25000"/>
                </a:schemeClr>
              </a:solidFill>
            </a:endParaRPr>
          </a:p>
        </p:txBody>
      </p:sp>
      <p:sp>
        <p:nvSpPr>
          <p:cNvPr id="15" name="テキスト ボックス 14"/>
          <p:cNvSpPr txBox="1"/>
          <p:nvPr/>
        </p:nvSpPr>
        <p:spPr>
          <a:xfrm>
            <a:off x="800488" y="3595442"/>
            <a:ext cx="708848" cy="215444"/>
          </a:xfrm>
          <a:prstGeom prst="rect">
            <a:avLst/>
          </a:prstGeom>
          <a:noFill/>
        </p:spPr>
        <p:txBody>
          <a:bodyPr wrap="none" rtlCol="0">
            <a:spAutoFit/>
          </a:bodyPr>
          <a:lstStyle/>
          <a:p>
            <a:r>
              <a:rPr kumimoji="1" lang="ja-JP" altLang="en-US" sz="800" dirty="0" smtClean="0">
                <a:solidFill>
                  <a:schemeClr val="tx1">
                    <a:lumMod val="75000"/>
                    <a:lumOff val="25000"/>
                  </a:schemeClr>
                </a:solidFill>
              </a:rPr>
              <a:t>ビジネス価値</a:t>
            </a:r>
            <a:endParaRPr kumimoji="1" lang="ja-JP" altLang="en-US" sz="800" dirty="0">
              <a:solidFill>
                <a:schemeClr val="tx1">
                  <a:lumMod val="75000"/>
                  <a:lumOff val="25000"/>
                </a:schemeClr>
              </a:solidFill>
            </a:endParaRPr>
          </a:p>
        </p:txBody>
      </p:sp>
      <p:sp>
        <p:nvSpPr>
          <p:cNvPr id="16" name="テキスト ボックス 15"/>
          <p:cNvSpPr txBox="1"/>
          <p:nvPr/>
        </p:nvSpPr>
        <p:spPr>
          <a:xfrm>
            <a:off x="663775" y="1268760"/>
            <a:ext cx="7848872" cy="923330"/>
          </a:xfrm>
          <a:prstGeom prst="rect">
            <a:avLst/>
          </a:prstGeom>
          <a:noFill/>
        </p:spPr>
        <p:txBody>
          <a:bodyPr wrap="square" rtlCol="0">
            <a:spAutoFit/>
          </a:bodyPr>
          <a:lstStyle/>
          <a:p>
            <a:r>
              <a:rPr kumimoji="1" lang="ja-JP" altLang="en-US" dirty="0" smtClean="0">
                <a:solidFill>
                  <a:schemeClr val="tx1">
                    <a:lumMod val="75000"/>
                    <a:lumOff val="25000"/>
                  </a:schemeClr>
                </a:solidFill>
              </a:rPr>
              <a:t>ビジネス価値が、</a:t>
            </a:r>
            <a:r>
              <a:rPr kumimoji="1" lang="en-US" altLang="ja-JP" dirty="0" smtClean="0">
                <a:solidFill>
                  <a:schemeClr val="tx1">
                    <a:lumMod val="75000"/>
                    <a:lumOff val="25000"/>
                  </a:schemeClr>
                </a:solidFill>
              </a:rPr>
              <a:t>23%</a:t>
            </a:r>
            <a:r>
              <a:rPr lang="en-US" altLang="ja-JP" sz="1000" dirty="0">
                <a:solidFill>
                  <a:schemeClr val="tx1">
                    <a:lumMod val="75000"/>
                    <a:lumOff val="25000"/>
                  </a:schemeClr>
                </a:solidFill>
              </a:rPr>
              <a:t>(</a:t>
            </a:r>
            <a:r>
              <a:rPr kumimoji="1" lang="en-US" altLang="ja-JP" sz="1000" dirty="0" smtClean="0">
                <a:solidFill>
                  <a:schemeClr val="tx1">
                    <a:lumMod val="75000"/>
                    <a:lumOff val="25000"/>
                  </a:schemeClr>
                </a:solidFill>
              </a:rPr>
              <a:t>2016</a:t>
            </a:r>
            <a:r>
              <a:rPr kumimoji="1" lang="ja-JP" altLang="en-US" sz="1000" dirty="0" smtClean="0">
                <a:solidFill>
                  <a:schemeClr val="tx1">
                    <a:lumMod val="75000"/>
                    <a:lumOff val="25000"/>
                  </a:schemeClr>
                </a:solidFill>
              </a:rPr>
              <a:t>年</a:t>
            </a:r>
            <a:r>
              <a:rPr lang="en-US" altLang="ja-JP" sz="1000" dirty="0" smtClean="0">
                <a:solidFill>
                  <a:schemeClr val="tx1">
                    <a:lumMod val="75000"/>
                    <a:lumOff val="25000"/>
                  </a:schemeClr>
                </a:solidFill>
              </a:rPr>
              <a:t>)</a:t>
            </a:r>
            <a:r>
              <a:rPr kumimoji="1" lang="ja-JP" altLang="en-US" dirty="0" smtClean="0">
                <a:solidFill>
                  <a:schemeClr val="tx1">
                    <a:lumMod val="75000"/>
                    <a:lumOff val="25000"/>
                  </a:schemeClr>
                </a:solidFill>
              </a:rPr>
              <a:t>から</a:t>
            </a:r>
            <a:r>
              <a:rPr kumimoji="1" lang="en-US" altLang="ja-JP" dirty="0" smtClean="0">
                <a:solidFill>
                  <a:srgbClr val="FF0000"/>
                </a:solidFill>
              </a:rPr>
              <a:t>43%</a:t>
            </a:r>
            <a:r>
              <a:rPr kumimoji="1" lang="en-US" altLang="ja-JP" sz="1000" dirty="0" smtClean="0">
                <a:solidFill>
                  <a:srgbClr val="FF0000"/>
                </a:solidFill>
              </a:rPr>
              <a:t>(2017</a:t>
            </a:r>
            <a:r>
              <a:rPr kumimoji="1" lang="ja-JP" altLang="en-US" sz="1000" dirty="0" smtClean="0">
                <a:solidFill>
                  <a:srgbClr val="FF0000"/>
                </a:solidFill>
              </a:rPr>
              <a:t>年</a:t>
            </a:r>
            <a:r>
              <a:rPr kumimoji="1" lang="en-US" altLang="ja-JP" sz="1000" dirty="0" smtClean="0">
                <a:solidFill>
                  <a:srgbClr val="FF0000"/>
                </a:solidFill>
              </a:rPr>
              <a:t>)</a:t>
            </a:r>
            <a:r>
              <a:rPr kumimoji="1" lang="ja-JP" altLang="en-US" dirty="0" smtClean="0">
                <a:solidFill>
                  <a:srgbClr val="FF0000"/>
                </a:solidFill>
              </a:rPr>
              <a:t>に増加</a:t>
            </a:r>
            <a:r>
              <a:rPr kumimoji="1" lang="ja-JP" altLang="en-US" dirty="0" smtClean="0">
                <a:solidFill>
                  <a:schemeClr val="tx1">
                    <a:lumMod val="75000"/>
                    <a:lumOff val="25000"/>
                  </a:schemeClr>
                </a:solidFill>
              </a:rPr>
              <a:t>。</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顧客満足度が</a:t>
            </a:r>
            <a:r>
              <a:rPr lang="en-US" altLang="ja-JP" dirty="0" smtClean="0">
                <a:solidFill>
                  <a:schemeClr val="tx1">
                    <a:lumMod val="75000"/>
                    <a:lumOff val="25000"/>
                  </a:schemeClr>
                </a:solidFill>
              </a:rPr>
              <a:t>28%</a:t>
            </a:r>
            <a:r>
              <a:rPr lang="en-US" altLang="ja-JP" sz="1000" dirty="0" smtClean="0">
                <a:solidFill>
                  <a:schemeClr val="tx1">
                    <a:lumMod val="75000"/>
                    <a:lumOff val="25000"/>
                  </a:schemeClr>
                </a:solidFill>
              </a:rPr>
              <a:t>(2016</a:t>
            </a:r>
            <a:r>
              <a:rPr lang="ja-JP" altLang="en-US" sz="1000" dirty="0" smtClean="0">
                <a:solidFill>
                  <a:schemeClr val="tx1">
                    <a:lumMod val="75000"/>
                    <a:lumOff val="25000"/>
                  </a:schemeClr>
                </a:solidFill>
              </a:rPr>
              <a:t>年</a:t>
            </a:r>
            <a:r>
              <a:rPr lang="en-US" altLang="ja-JP" sz="1000" dirty="0" smtClean="0">
                <a:solidFill>
                  <a:schemeClr val="tx1">
                    <a:lumMod val="75000"/>
                    <a:lumOff val="25000"/>
                  </a:schemeClr>
                </a:solidFill>
              </a:rPr>
              <a:t>)</a:t>
            </a:r>
            <a:r>
              <a:rPr lang="ja-JP" altLang="en-US" dirty="0" smtClean="0">
                <a:solidFill>
                  <a:schemeClr val="tx1">
                    <a:lumMod val="75000"/>
                    <a:lumOff val="25000"/>
                  </a:schemeClr>
                </a:solidFill>
              </a:rPr>
              <a:t>から</a:t>
            </a:r>
            <a:r>
              <a:rPr lang="en-US" altLang="ja-JP" dirty="0" smtClean="0">
                <a:solidFill>
                  <a:srgbClr val="FF0000"/>
                </a:solidFill>
              </a:rPr>
              <a:t>46%</a:t>
            </a:r>
            <a:r>
              <a:rPr lang="en-US" altLang="ja-JP" sz="1000" dirty="0" smtClean="0">
                <a:solidFill>
                  <a:srgbClr val="FF0000"/>
                </a:solidFill>
              </a:rPr>
              <a:t>(2017</a:t>
            </a:r>
            <a:r>
              <a:rPr lang="ja-JP" altLang="en-US" sz="1000" dirty="0" smtClean="0">
                <a:solidFill>
                  <a:srgbClr val="FF0000"/>
                </a:solidFill>
              </a:rPr>
              <a:t>年</a:t>
            </a:r>
            <a:r>
              <a:rPr lang="en-US" altLang="ja-JP" sz="1000" dirty="0" smtClean="0">
                <a:solidFill>
                  <a:srgbClr val="FF0000"/>
                </a:solidFill>
              </a:rPr>
              <a:t>)</a:t>
            </a:r>
            <a:r>
              <a:rPr lang="ja-JP" altLang="en-US" dirty="0" smtClean="0">
                <a:solidFill>
                  <a:srgbClr val="FF0000"/>
                </a:solidFill>
              </a:rPr>
              <a:t>に増加</a:t>
            </a:r>
            <a:r>
              <a:rPr lang="ja-JP" altLang="en-US" dirty="0" smtClean="0">
                <a:solidFill>
                  <a:schemeClr val="tx1">
                    <a:lumMod val="75000"/>
                    <a:lumOff val="25000"/>
                  </a:schemeClr>
                </a:solidFill>
              </a:rPr>
              <a:t>する一方、</a:t>
            </a:r>
            <a:endParaRPr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ベロシティが</a:t>
            </a:r>
            <a:r>
              <a:rPr lang="en-US" altLang="ja-JP" dirty="0" smtClean="0">
                <a:solidFill>
                  <a:schemeClr val="tx1">
                    <a:lumMod val="75000"/>
                    <a:lumOff val="25000"/>
                  </a:schemeClr>
                </a:solidFill>
              </a:rPr>
              <a:t>67%</a:t>
            </a:r>
            <a:r>
              <a:rPr lang="en-US" altLang="ja-JP" sz="1000" dirty="0" smtClean="0">
                <a:solidFill>
                  <a:schemeClr val="tx1">
                    <a:lumMod val="75000"/>
                    <a:lumOff val="25000"/>
                  </a:schemeClr>
                </a:solidFill>
              </a:rPr>
              <a:t>(2016</a:t>
            </a:r>
            <a:r>
              <a:rPr lang="ja-JP" altLang="en-US" sz="1000" dirty="0" smtClean="0">
                <a:solidFill>
                  <a:schemeClr val="tx1">
                    <a:lumMod val="75000"/>
                    <a:lumOff val="25000"/>
                  </a:schemeClr>
                </a:solidFill>
              </a:rPr>
              <a:t>年</a:t>
            </a:r>
            <a:r>
              <a:rPr lang="en-US" altLang="ja-JP" sz="1000" dirty="0" smtClean="0">
                <a:solidFill>
                  <a:schemeClr val="tx1">
                    <a:lumMod val="75000"/>
                    <a:lumOff val="25000"/>
                  </a:schemeClr>
                </a:solidFill>
              </a:rPr>
              <a:t>)</a:t>
            </a:r>
            <a:r>
              <a:rPr lang="ja-JP" altLang="en-US" dirty="0" smtClean="0">
                <a:solidFill>
                  <a:schemeClr val="tx1">
                    <a:lumMod val="75000"/>
                    <a:lumOff val="25000"/>
                  </a:schemeClr>
                </a:solidFill>
              </a:rPr>
              <a:t>から</a:t>
            </a:r>
            <a:r>
              <a:rPr lang="en-US" altLang="ja-JP" dirty="0" smtClean="0">
                <a:solidFill>
                  <a:srgbClr val="FF0000"/>
                </a:solidFill>
              </a:rPr>
              <a:t>42%</a:t>
            </a:r>
            <a:r>
              <a:rPr lang="en-US" altLang="ja-JP" sz="1000" dirty="0" smtClean="0">
                <a:solidFill>
                  <a:srgbClr val="FF0000"/>
                </a:solidFill>
              </a:rPr>
              <a:t>(2017</a:t>
            </a:r>
            <a:r>
              <a:rPr lang="ja-JP" altLang="en-US" sz="1000" dirty="0" smtClean="0">
                <a:solidFill>
                  <a:srgbClr val="FF0000"/>
                </a:solidFill>
              </a:rPr>
              <a:t>年</a:t>
            </a:r>
            <a:r>
              <a:rPr lang="en-US" altLang="ja-JP" sz="1000" dirty="0" smtClean="0">
                <a:solidFill>
                  <a:srgbClr val="FF0000"/>
                </a:solidFill>
              </a:rPr>
              <a:t>)</a:t>
            </a:r>
            <a:r>
              <a:rPr lang="ja-JP" altLang="en-US" dirty="0" smtClean="0">
                <a:solidFill>
                  <a:srgbClr val="FF0000"/>
                </a:solidFill>
              </a:rPr>
              <a:t>に減少</a:t>
            </a:r>
            <a:r>
              <a:rPr lang="ja-JP" altLang="en-US" dirty="0" smtClean="0">
                <a:solidFill>
                  <a:schemeClr val="tx1">
                    <a:lumMod val="75000"/>
                    <a:lumOff val="25000"/>
                  </a:schemeClr>
                </a:solidFill>
              </a:rPr>
              <a:t>。</a:t>
            </a:r>
            <a:endParaRPr kumimoji="1" lang="ja-JP" altLang="en-US" dirty="0">
              <a:solidFill>
                <a:schemeClr val="tx1">
                  <a:lumMod val="75000"/>
                  <a:lumOff val="25000"/>
                </a:schemeClr>
              </a:solidFill>
            </a:endParaRPr>
          </a:p>
        </p:txBody>
      </p:sp>
      <p:sp>
        <p:nvSpPr>
          <p:cNvPr id="17" name="正方形/長方形 16"/>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Tree>
    <p:extLst>
      <p:ext uri="{BB962C8B-B14F-4D97-AF65-F5344CB8AC3E}">
        <p14:creationId xmlns:p14="http://schemas.microsoft.com/office/powerpoint/2010/main" val="38041438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b="1" dirty="0" smtClean="0"/>
              <a:t>スクラム・アジャイルに対するよくある誤解</a:t>
            </a:r>
            <a:endParaRPr kumimoji="1" lang="ja-JP" altLang="en-US" b="1" dirty="0"/>
          </a:p>
        </p:txBody>
      </p:sp>
    </p:spTree>
    <p:extLst>
      <p:ext uri="{BB962C8B-B14F-4D97-AF65-F5344CB8AC3E}">
        <p14:creationId xmlns:p14="http://schemas.microsoft.com/office/powerpoint/2010/main" val="11182876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スクラムは生産性が高い</a:t>
            </a:r>
            <a:endParaRPr kumimoji="1" lang="ja-JP" altLang="en-US" dirty="0"/>
          </a:p>
        </p:txBody>
      </p:sp>
      <p:sp>
        <p:nvSpPr>
          <p:cNvPr id="2" name="テキスト ボックス 1"/>
          <p:cNvSpPr txBox="1"/>
          <p:nvPr/>
        </p:nvSpPr>
        <p:spPr>
          <a:xfrm>
            <a:off x="724793" y="1340768"/>
            <a:ext cx="7848873" cy="923330"/>
          </a:xfrm>
          <a:prstGeom prst="rect">
            <a:avLst/>
          </a:prstGeom>
          <a:noFill/>
        </p:spPr>
        <p:txBody>
          <a:bodyPr wrap="square" rtlCol="0">
            <a:spAutoFit/>
          </a:bodyPr>
          <a:lstStyle/>
          <a:p>
            <a:r>
              <a:rPr kumimoji="1" lang="ja-JP" altLang="en-US" dirty="0" smtClean="0">
                <a:solidFill>
                  <a:schemeClr val="tx1">
                    <a:lumMod val="75000"/>
                    <a:lumOff val="25000"/>
                  </a:schemeClr>
                </a:solidFill>
              </a:rPr>
              <a:t>決まりきったモノを作るのであれば、ウォーターフォールの方が生産性は高い。</a:t>
            </a:r>
            <a:endParaRPr kumimoji="1" lang="en-US" altLang="ja-JP" dirty="0" smtClean="0">
              <a:solidFill>
                <a:schemeClr val="tx1">
                  <a:lumMod val="75000"/>
                  <a:lumOff val="25000"/>
                </a:schemeClr>
              </a:solidFill>
            </a:endParaRPr>
          </a:p>
          <a:p>
            <a:r>
              <a:rPr kumimoji="1" lang="ja-JP" altLang="en-US" dirty="0" smtClean="0">
                <a:solidFill>
                  <a:schemeClr val="tx1">
                    <a:lumMod val="75000"/>
                    <a:lumOff val="25000"/>
                  </a:schemeClr>
                </a:solidFill>
              </a:rPr>
              <a:t>複雑で変化が激しく、市場やユーザの反応を見なければ正解がわからない場合などは、スクラムが向いている。市場投入までのリードタイムはスクラムの方が早い。</a:t>
            </a:r>
            <a:endParaRPr kumimoji="1" lang="ja-JP" altLang="en-US" dirty="0">
              <a:solidFill>
                <a:schemeClr val="tx1">
                  <a:lumMod val="75000"/>
                  <a:lumOff val="25000"/>
                </a:schemeClr>
              </a:solidFill>
            </a:endParaRPr>
          </a:p>
        </p:txBody>
      </p:sp>
      <p:graphicFrame>
        <p:nvGraphicFramePr>
          <p:cNvPr id="4" name="表 3"/>
          <p:cNvGraphicFramePr>
            <a:graphicFrameLocks noGrp="1"/>
          </p:cNvGraphicFramePr>
          <p:nvPr>
            <p:extLst>
              <p:ext uri="{D42A27DB-BD31-4B8C-83A1-F6EECF244321}">
                <p14:modId xmlns:p14="http://schemas.microsoft.com/office/powerpoint/2010/main" val="609079086"/>
              </p:ext>
            </p:extLst>
          </p:nvPr>
        </p:nvGraphicFramePr>
        <p:xfrm>
          <a:off x="724794" y="3074158"/>
          <a:ext cx="7848873" cy="3019138"/>
        </p:xfrm>
        <a:graphic>
          <a:graphicData uri="http://schemas.openxmlformats.org/drawingml/2006/table">
            <a:tbl>
              <a:tblPr firstRow="1" bandRow="1">
                <a:tableStyleId>{00A15C55-8517-42AA-B614-E9B94910E393}</a:tableStyleId>
              </a:tblPr>
              <a:tblGrid>
                <a:gridCol w="2304256"/>
                <a:gridCol w="2928326"/>
                <a:gridCol w="2616291"/>
              </a:tblGrid>
              <a:tr h="654753">
                <a:tc>
                  <a:txBody>
                    <a:bodyPr/>
                    <a:lstStyle/>
                    <a:p>
                      <a:r>
                        <a:rPr kumimoji="1" lang="ja-JP" altLang="en-US" dirty="0" smtClean="0"/>
                        <a:t>要素</a:t>
                      </a:r>
                      <a:endParaRPr kumimoji="1" lang="ja-JP" altLang="en-US" dirty="0"/>
                    </a:p>
                  </a:txBody>
                  <a:tcPr/>
                </a:tc>
                <a:tc>
                  <a:txBody>
                    <a:bodyPr/>
                    <a:lstStyle/>
                    <a:p>
                      <a:r>
                        <a:rPr kumimoji="1" lang="ja-JP" altLang="en-US" dirty="0" smtClean="0"/>
                        <a:t>定義</a:t>
                      </a:r>
                      <a:endParaRPr kumimoji="1" lang="ja-JP" altLang="en-US" dirty="0"/>
                    </a:p>
                  </a:txBody>
                  <a:tcPr/>
                </a:tc>
                <a:tc>
                  <a:txBody>
                    <a:bodyPr/>
                    <a:lstStyle/>
                    <a:p>
                      <a:r>
                        <a:rPr kumimoji="1" lang="ja-JP" altLang="en-US" dirty="0" smtClean="0"/>
                        <a:t>システム開発</a:t>
                      </a:r>
                      <a:endParaRPr kumimoji="1" lang="ja-JP" altLang="en-US" dirty="0"/>
                    </a:p>
                  </a:txBody>
                  <a:tcPr/>
                </a:tc>
              </a:tr>
              <a:tr h="497375">
                <a:tc>
                  <a:txBody>
                    <a:bodyPr/>
                    <a:lstStyle/>
                    <a:p>
                      <a:r>
                        <a:rPr kumimoji="1" lang="ja-JP" altLang="en-US" sz="1400" dirty="0" smtClean="0">
                          <a:solidFill>
                            <a:schemeClr val="tx1">
                              <a:lumMod val="75000"/>
                              <a:lumOff val="25000"/>
                            </a:schemeClr>
                          </a:solidFill>
                        </a:rPr>
                        <a:t>セットアップタイム</a:t>
                      </a:r>
                      <a:r>
                        <a:rPr kumimoji="1" lang="en-US" altLang="ja-JP" sz="1400" dirty="0" smtClean="0">
                          <a:solidFill>
                            <a:schemeClr val="tx1">
                              <a:lumMod val="75000"/>
                              <a:lumOff val="25000"/>
                            </a:schemeClr>
                          </a:solidFill>
                        </a:rPr>
                        <a:t>(</a:t>
                      </a:r>
                      <a:r>
                        <a:rPr kumimoji="1" lang="ja-JP" altLang="en-US" sz="1400" dirty="0" smtClean="0">
                          <a:solidFill>
                            <a:schemeClr val="tx1">
                              <a:lumMod val="75000"/>
                              <a:lumOff val="25000"/>
                            </a:schemeClr>
                          </a:solidFill>
                        </a:rPr>
                        <a:t>準備</a:t>
                      </a:r>
                      <a:r>
                        <a:rPr kumimoji="1" lang="en-US" altLang="ja-JP" sz="1400" dirty="0" smtClean="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準備時間</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計画、設計に掛かる時間</a:t>
                      </a:r>
                      <a:endParaRPr kumimoji="1" lang="ja-JP" altLang="en-US" sz="1400" dirty="0">
                        <a:solidFill>
                          <a:schemeClr val="tx1">
                            <a:lumMod val="75000"/>
                            <a:lumOff val="25000"/>
                          </a:schemeClr>
                        </a:solidFill>
                      </a:endParaRPr>
                    </a:p>
                  </a:txBody>
                  <a:tcPr/>
                </a:tc>
              </a:tr>
              <a:tr h="504056">
                <a:tc>
                  <a:txBody>
                    <a:bodyPr/>
                    <a:lstStyle/>
                    <a:p>
                      <a:r>
                        <a:rPr kumimoji="1" lang="ja-JP" altLang="en-US" sz="1400" dirty="0" smtClean="0">
                          <a:solidFill>
                            <a:schemeClr val="tx1">
                              <a:lumMod val="75000"/>
                              <a:lumOff val="25000"/>
                            </a:schemeClr>
                          </a:solidFill>
                        </a:rPr>
                        <a:t>プロセスタイム</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加工時間、移動時間</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実装に掛かる時間、デリバリーに掛かる時間</a:t>
                      </a:r>
                      <a:endParaRPr kumimoji="1" lang="ja-JP" altLang="en-US" sz="1400" dirty="0">
                        <a:solidFill>
                          <a:schemeClr val="tx1">
                            <a:lumMod val="75000"/>
                            <a:lumOff val="25000"/>
                          </a:schemeClr>
                        </a:solidFill>
                      </a:endParaRPr>
                    </a:p>
                  </a:txBody>
                  <a:tcPr/>
                </a:tc>
              </a:tr>
              <a:tr h="578662">
                <a:tc>
                  <a:txBody>
                    <a:bodyPr/>
                    <a:lstStyle/>
                    <a:p>
                      <a:r>
                        <a:rPr kumimoji="1" lang="ja-JP" altLang="en-US" sz="1400" dirty="0" smtClean="0">
                          <a:solidFill>
                            <a:schemeClr val="tx1">
                              <a:lumMod val="75000"/>
                              <a:lumOff val="25000"/>
                            </a:schemeClr>
                          </a:solidFill>
                        </a:rPr>
                        <a:t>キュータイム</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リソースの制約から待っている時間</a:t>
                      </a:r>
                      <a:endParaRPr kumimoji="1" lang="en-US" altLang="ja-JP" sz="1400" dirty="0" smtClean="0">
                        <a:solidFill>
                          <a:schemeClr val="tx1">
                            <a:lumMod val="75000"/>
                            <a:lumOff val="25000"/>
                          </a:schemeClr>
                        </a:solidFill>
                      </a:endParaRPr>
                    </a:p>
                  </a:txBody>
                  <a:tcPr/>
                </a:tc>
                <a:tc>
                  <a:txBody>
                    <a:bodyPr/>
                    <a:lstStyle/>
                    <a:p>
                      <a:pPr algn="l"/>
                      <a:r>
                        <a:rPr kumimoji="1" lang="ja-JP" altLang="en-US" sz="1400" dirty="0" smtClean="0">
                          <a:solidFill>
                            <a:schemeClr val="tx1">
                              <a:lumMod val="75000"/>
                              <a:lumOff val="25000"/>
                            </a:schemeClr>
                          </a:solidFill>
                        </a:rPr>
                        <a:t>全員が作業中で、タスクが着手されていない時間</a:t>
                      </a:r>
                      <a:endParaRPr kumimoji="1" lang="ja-JP" altLang="en-US" sz="1400" dirty="0">
                        <a:solidFill>
                          <a:schemeClr val="tx1">
                            <a:lumMod val="75000"/>
                            <a:lumOff val="25000"/>
                          </a:schemeClr>
                        </a:solidFill>
                      </a:endParaRPr>
                    </a:p>
                  </a:txBody>
                  <a:tcPr/>
                </a:tc>
              </a:tr>
              <a:tr h="770188">
                <a:tc>
                  <a:txBody>
                    <a:bodyPr/>
                    <a:lstStyle/>
                    <a:p>
                      <a:r>
                        <a:rPr kumimoji="1" lang="ja-JP" altLang="en-US" sz="1400" dirty="0" smtClean="0">
                          <a:solidFill>
                            <a:schemeClr val="tx1">
                              <a:lumMod val="75000"/>
                              <a:lumOff val="25000"/>
                            </a:schemeClr>
                          </a:solidFill>
                        </a:rPr>
                        <a:t>ウェイトタイム</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依存するタスクの待ち時間</a:t>
                      </a:r>
                      <a:endParaRPr kumimoji="1" lang="ja-JP" altLang="en-US" sz="1400" dirty="0">
                        <a:solidFill>
                          <a:schemeClr val="tx1">
                            <a:lumMod val="75000"/>
                            <a:lumOff val="25000"/>
                          </a:schemeClr>
                        </a:solidFill>
                      </a:endParaRPr>
                    </a:p>
                  </a:txBody>
                  <a:tcPr/>
                </a:tc>
                <a:tc>
                  <a:txBody>
                    <a:bodyPr/>
                    <a:lstStyle/>
                    <a:p>
                      <a:r>
                        <a:rPr kumimoji="1" lang="ja-JP" altLang="en-US" sz="1400" dirty="0" smtClean="0">
                          <a:solidFill>
                            <a:schemeClr val="tx1">
                              <a:lumMod val="75000"/>
                              <a:lumOff val="25000"/>
                            </a:schemeClr>
                          </a:solidFill>
                        </a:rPr>
                        <a:t>依存モジュールの完成待ち</a:t>
                      </a:r>
                      <a:endParaRPr kumimoji="1" lang="en-US" altLang="ja-JP" sz="1400" dirty="0" smtClean="0">
                        <a:solidFill>
                          <a:schemeClr val="tx1">
                            <a:lumMod val="75000"/>
                            <a:lumOff val="25000"/>
                          </a:schemeClr>
                        </a:solidFill>
                      </a:endParaRPr>
                    </a:p>
                    <a:p>
                      <a:r>
                        <a:rPr kumimoji="1" lang="ja-JP" altLang="en-US" sz="1400" dirty="0" smtClean="0">
                          <a:solidFill>
                            <a:schemeClr val="tx1">
                              <a:lumMod val="75000"/>
                              <a:lumOff val="25000"/>
                            </a:schemeClr>
                          </a:solidFill>
                        </a:rPr>
                        <a:t>テスト対象のデリバリー待ちなどをしている時間</a:t>
                      </a:r>
                    </a:p>
                  </a:txBody>
                  <a:tcPr/>
                </a:tc>
              </a:tr>
            </a:tbl>
          </a:graphicData>
        </a:graphic>
      </p:graphicFrame>
      <p:sp>
        <p:nvSpPr>
          <p:cNvPr id="6" name="テキスト プレースホルダー 1"/>
          <p:cNvSpPr txBox="1">
            <a:spLocks/>
          </p:cNvSpPr>
          <p:nvPr/>
        </p:nvSpPr>
        <p:spPr>
          <a:xfrm>
            <a:off x="683741" y="2570102"/>
            <a:ext cx="5832475"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600" b="0" dirty="0" smtClean="0"/>
              <a:t>市場投入までのリードタイム </a:t>
            </a:r>
            <a:r>
              <a:rPr lang="en-US" altLang="ja-JP" sz="1600" b="0" dirty="0" smtClean="0"/>
              <a:t>= P + (S + Q + W)</a:t>
            </a:r>
            <a:endParaRPr lang="ja-JP" altLang="en-US" sz="1600" b="0" dirty="0"/>
          </a:p>
        </p:txBody>
      </p:sp>
    </p:spTree>
    <p:extLst>
      <p:ext uri="{BB962C8B-B14F-4D97-AF65-F5344CB8AC3E}">
        <p14:creationId xmlns:p14="http://schemas.microsoft.com/office/powerpoint/2010/main" val="29524478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リソース効率とフロー効率</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75293" y="2338945"/>
            <a:ext cx="415498" cy="369332"/>
          </a:xfrm>
          <a:prstGeom prst="rect">
            <a:avLst/>
          </a:prstGeom>
          <a:noFill/>
        </p:spPr>
        <p:txBody>
          <a:bodyPr wrap="none" rtlCol="0">
            <a:spAutoFit/>
          </a:bodyPr>
          <a:lstStyle/>
          <a:p>
            <a:r>
              <a:rPr kumimoji="1" lang="ja-JP" altLang="en-US" dirty="0" smtClean="0">
                <a:solidFill>
                  <a:schemeClr val="bg2"/>
                </a:solidFill>
              </a:rPr>
              <a:t>高</a:t>
            </a:r>
            <a:endParaRPr kumimoji="1" lang="ja-JP" altLang="en-US" dirty="0">
              <a:solidFill>
                <a:schemeClr val="bg2"/>
              </a:solidFill>
            </a:endParaRPr>
          </a:p>
        </p:txBody>
      </p:sp>
      <p:sp>
        <p:nvSpPr>
          <p:cNvPr id="19" name="テキスト ボックス 18"/>
          <p:cNvSpPr txBox="1"/>
          <p:nvPr/>
        </p:nvSpPr>
        <p:spPr>
          <a:xfrm>
            <a:off x="675293" y="4437112"/>
            <a:ext cx="415498" cy="369332"/>
          </a:xfrm>
          <a:prstGeom prst="rect">
            <a:avLst/>
          </a:prstGeom>
          <a:noFill/>
        </p:spPr>
        <p:txBody>
          <a:bodyPr wrap="none" rtlCol="0">
            <a:spAutoFit/>
          </a:bodyPr>
          <a:lstStyle/>
          <a:p>
            <a:r>
              <a:rPr kumimoji="1" lang="ja-JP" altLang="en-US" dirty="0" smtClean="0">
                <a:solidFill>
                  <a:schemeClr val="bg2"/>
                </a:solidFill>
              </a:rPr>
              <a:t>低</a:t>
            </a:r>
            <a:endParaRPr kumimoji="1" lang="ja-JP" altLang="en-US" dirty="0">
              <a:solidFill>
                <a:schemeClr val="bg2"/>
              </a:solidFill>
            </a:endParaRPr>
          </a:p>
        </p:txBody>
      </p:sp>
      <p:sp>
        <p:nvSpPr>
          <p:cNvPr id="20" name="テキスト ボックス 19"/>
          <p:cNvSpPr txBox="1"/>
          <p:nvPr/>
        </p:nvSpPr>
        <p:spPr>
          <a:xfrm>
            <a:off x="5940152" y="6021288"/>
            <a:ext cx="415498" cy="369332"/>
          </a:xfrm>
          <a:prstGeom prst="rect">
            <a:avLst/>
          </a:prstGeom>
          <a:noFill/>
        </p:spPr>
        <p:txBody>
          <a:bodyPr wrap="none" rtlCol="0">
            <a:spAutoFit/>
          </a:bodyPr>
          <a:lstStyle/>
          <a:p>
            <a:r>
              <a:rPr kumimoji="1" lang="ja-JP" altLang="en-US" dirty="0" smtClean="0">
                <a:solidFill>
                  <a:schemeClr val="bg2"/>
                </a:solidFill>
              </a:rPr>
              <a:t>高</a:t>
            </a:r>
            <a:endParaRPr kumimoji="1" lang="ja-JP" altLang="en-US" dirty="0">
              <a:solidFill>
                <a:schemeClr val="bg2"/>
              </a:solidFill>
            </a:endParaRPr>
          </a:p>
        </p:txBody>
      </p:sp>
      <p:sp>
        <p:nvSpPr>
          <p:cNvPr id="23" name="テキスト ボックス 22"/>
          <p:cNvSpPr txBox="1"/>
          <p:nvPr/>
        </p:nvSpPr>
        <p:spPr>
          <a:xfrm>
            <a:off x="2627784" y="6021288"/>
            <a:ext cx="415498" cy="369332"/>
          </a:xfrm>
          <a:prstGeom prst="rect">
            <a:avLst/>
          </a:prstGeom>
          <a:noFill/>
        </p:spPr>
        <p:txBody>
          <a:bodyPr wrap="none" rtlCol="0">
            <a:spAutoFit/>
          </a:bodyPr>
          <a:lstStyle/>
          <a:p>
            <a:r>
              <a:rPr kumimoji="1" lang="ja-JP" altLang="en-US" dirty="0" smtClean="0">
                <a:solidFill>
                  <a:schemeClr val="bg2"/>
                </a:solidFill>
              </a:rPr>
              <a:t>低</a:t>
            </a:r>
            <a:endParaRPr kumimoji="1" lang="ja-JP" altLang="en-US" dirty="0">
              <a:solidFill>
                <a:schemeClr val="bg2"/>
              </a:solidFill>
            </a:endParaRPr>
          </a:p>
        </p:txBody>
      </p:sp>
      <p:sp>
        <p:nvSpPr>
          <p:cNvPr id="18" name="テキスト ボックス 17"/>
          <p:cNvSpPr txBox="1"/>
          <p:nvPr/>
        </p:nvSpPr>
        <p:spPr>
          <a:xfrm>
            <a:off x="7668344" y="5723383"/>
            <a:ext cx="941283" cy="307777"/>
          </a:xfrm>
          <a:prstGeom prst="rect">
            <a:avLst/>
          </a:prstGeom>
          <a:noFill/>
        </p:spPr>
        <p:txBody>
          <a:bodyPr wrap="none" rtlCol="0">
            <a:spAutoFit/>
          </a:bodyPr>
          <a:lstStyle/>
          <a:p>
            <a:r>
              <a:rPr kumimoji="1" lang="ja-JP" altLang="en-US" sz="1400" dirty="0" smtClean="0">
                <a:solidFill>
                  <a:schemeClr val="bg2"/>
                </a:solidFill>
              </a:rPr>
              <a:t>フロー効率</a:t>
            </a:r>
            <a:endParaRPr kumimoji="1" lang="ja-JP" altLang="en-US" sz="1400" dirty="0">
              <a:solidFill>
                <a:schemeClr val="bg2"/>
              </a:solidFill>
            </a:endParaRPr>
          </a:p>
        </p:txBody>
      </p:sp>
      <p:sp>
        <p:nvSpPr>
          <p:cNvPr id="25" name="テキスト ボックス 24"/>
          <p:cNvSpPr txBox="1"/>
          <p:nvPr/>
        </p:nvSpPr>
        <p:spPr>
          <a:xfrm>
            <a:off x="788990" y="1249015"/>
            <a:ext cx="1067921" cy="307777"/>
          </a:xfrm>
          <a:prstGeom prst="rect">
            <a:avLst/>
          </a:prstGeom>
          <a:noFill/>
        </p:spPr>
        <p:txBody>
          <a:bodyPr wrap="none" rtlCol="0">
            <a:spAutoFit/>
          </a:bodyPr>
          <a:lstStyle/>
          <a:p>
            <a:r>
              <a:rPr kumimoji="1" lang="ja-JP" altLang="en-US" sz="1400" dirty="0" smtClean="0">
                <a:solidFill>
                  <a:schemeClr val="bg2"/>
                </a:solidFill>
              </a:rPr>
              <a:t>リソース効率</a:t>
            </a:r>
            <a:endParaRPr kumimoji="1" lang="ja-JP" altLang="en-US" sz="1400" dirty="0">
              <a:solidFill>
                <a:schemeClr val="bg2"/>
              </a:solidFill>
            </a:endParaRPr>
          </a:p>
        </p:txBody>
      </p:sp>
      <p:sp>
        <p:nvSpPr>
          <p:cNvPr id="24" name="角丸四角形 23"/>
          <p:cNvSpPr/>
          <p:nvPr/>
        </p:nvSpPr>
        <p:spPr>
          <a:xfrm>
            <a:off x="1949297"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稼働率良い</a:t>
            </a:r>
            <a:endParaRPr kumimoji="1" lang="ja-JP" altLang="en-US" dirty="0"/>
          </a:p>
        </p:txBody>
      </p:sp>
      <p:sp>
        <p:nvSpPr>
          <p:cNvPr id="27" name="角丸四角形 26"/>
          <p:cNvSpPr/>
          <p:nvPr/>
        </p:nvSpPr>
        <p:spPr>
          <a:xfrm>
            <a:off x="1949296" y="2555908"/>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リードタイム長い</a:t>
            </a:r>
            <a:endParaRPr kumimoji="1" lang="ja-JP" altLang="en-US" dirty="0"/>
          </a:p>
        </p:txBody>
      </p:sp>
      <p:sp>
        <p:nvSpPr>
          <p:cNvPr id="28" name="角丸四角形 27"/>
          <p:cNvSpPr/>
          <p:nvPr/>
        </p:nvSpPr>
        <p:spPr>
          <a:xfrm>
            <a:off x="5261664" y="408171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リードタイム短い</a:t>
            </a:r>
            <a:endParaRPr kumimoji="1" lang="ja-JP" altLang="en-US" dirty="0"/>
          </a:p>
        </p:txBody>
      </p:sp>
      <p:sp>
        <p:nvSpPr>
          <p:cNvPr id="29" name="角丸四角形 28"/>
          <p:cNvSpPr/>
          <p:nvPr/>
        </p:nvSpPr>
        <p:spPr>
          <a:xfrm>
            <a:off x="5261665" y="4838741"/>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稼働率悪い</a:t>
            </a:r>
            <a:endParaRPr kumimoji="1" lang="ja-JP" altLang="en-US" dirty="0"/>
          </a:p>
        </p:txBody>
      </p:sp>
      <p:sp>
        <p:nvSpPr>
          <p:cNvPr id="30" name="角丸四角形 29"/>
          <p:cNvSpPr/>
          <p:nvPr/>
        </p:nvSpPr>
        <p:spPr>
          <a:xfrm>
            <a:off x="1979207" y="4806444"/>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稼働率悪い</a:t>
            </a:r>
            <a:endParaRPr kumimoji="1" lang="ja-JP" altLang="en-US" dirty="0"/>
          </a:p>
        </p:txBody>
      </p:sp>
      <p:sp>
        <p:nvSpPr>
          <p:cNvPr id="31" name="角丸四角形 30"/>
          <p:cNvSpPr/>
          <p:nvPr/>
        </p:nvSpPr>
        <p:spPr>
          <a:xfrm>
            <a:off x="1979207" y="4044055"/>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リードタイム長い</a:t>
            </a:r>
            <a:endParaRPr kumimoji="1" lang="ja-JP" altLang="en-US" dirty="0"/>
          </a:p>
        </p:txBody>
      </p:sp>
      <p:sp>
        <p:nvSpPr>
          <p:cNvPr id="32" name="角丸四角形 31"/>
          <p:cNvSpPr/>
          <p:nvPr/>
        </p:nvSpPr>
        <p:spPr>
          <a:xfrm>
            <a:off x="5261665"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稼働率良い</a:t>
            </a:r>
            <a:endParaRPr kumimoji="1" lang="ja-JP" altLang="en-US" dirty="0"/>
          </a:p>
        </p:txBody>
      </p:sp>
      <p:sp>
        <p:nvSpPr>
          <p:cNvPr id="35" name="角丸四角形 34"/>
          <p:cNvSpPr/>
          <p:nvPr/>
        </p:nvSpPr>
        <p:spPr>
          <a:xfrm>
            <a:off x="5261665" y="255590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リードタイム短い</a:t>
            </a:r>
            <a:endParaRPr kumimoji="1" lang="ja-JP" altLang="en-US" dirty="0"/>
          </a:p>
        </p:txBody>
      </p:sp>
    </p:spTree>
    <p:extLst>
      <p:ext uri="{BB962C8B-B14F-4D97-AF65-F5344CB8AC3E}">
        <p14:creationId xmlns:p14="http://schemas.microsoft.com/office/powerpoint/2010/main" val="40563174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リソース効率とフロー効率</a:t>
            </a:r>
            <a:endParaRPr kumimoji="1" lang="ja-JP" altLang="en-US" dirty="0"/>
          </a:p>
        </p:txBody>
      </p:sp>
      <p:sp>
        <p:nvSpPr>
          <p:cNvPr id="3" name="角丸四角形 2"/>
          <p:cNvSpPr/>
          <p:nvPr/>
        </p:nvSpPr>
        <p:spPr>
          <a:xfrm>
            <a:off x="21237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リソース</a:t>
            </a:r>
            <a:endParaRPr kumimoji="1" lang="ja-JP" altLang="en-US" sz="1200" dirty="0"/>
          </a:p>
        </p:txBody>
      </p:sp>
      <p:sp>
        <p:nvSpPr>
          <p:cNvPr id="36" name="角丸四角形 35"/>
          <p:cNvSpPr/>
          <p:nvPr/>
        </p:nvSpPr>
        <p:spPr>
          <a:xfrm>
            <a:off x="3707904"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リソース</a:t>
            </a:r>
            <a:endParaRPr kumimoji="1" lang="ja-JP" altLang="en-US" sz="1200" dirty="0"/>
          </a:p>
        </p:txBody>
      </p:sp>
      <p:sp>
        <p:nvSpPr>
          <p:cNvPr id="37" name="角丸四角形 36"/>
          <p:cNvSpPr/>
          <p:nvPr/>
        </p:nvSpPr>
        <p:spPr>
          <a:xfrm>
            <a:off x="500404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リソース</a:t>
            </a:r>
            <a:endParaRPr kumimoji="1" lang="ja-JP" altLang="en-US" sz="1200" dirty="0"/>
          </a:p>
        </p:txBody>
      </p:sp>
      <p:sp>
        <p:nvSpPr>
          <p:cNvPr id="38" name="角丸四角形 37"/>
          <p:cNvSpPr/>
          <p:nvPr/>
        </p:nvSpPr>
        <p:spPr>
          <a:xfrm>
            <a:off x="6280548" y="1637806"/>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リソース</a:t>
            </a:r>
            <a:endParaRPr kumimoji="1" lang="ja-JP" altLang="en-US" sz="1200" dirty="0"/>
          </a:p>
        </p:txBody>
      </p:sp>
      <p:sp>
        <p:nvSpPr>
          <p:cNvPr id="39" name="角丸四角形 38"/>
          <p:cNvSpPr/>
          <p:nvPr/>
        </p:nvSpPr>
        <p:spPr>
          <a:xfrm>
            <a:off x="75243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リソース</a:t>
            </a:r>
            <a:endParaRPr kumimoji="1" lang="ja-JP" altLang="en-US" sz="1200" dirty="0"/>
          </a:p>
        </p:txBody>
      </p:sp>
      <p:sp>
        <p:nvSpPr>
          <p:cNvPr id="40" name="角丸四角形 39"/>
          <p:cNvSpPr/>
          <p:nvPr/>
        </p:nvSpPr>
        <p:spPr>
          <a:xfrm>
            <a:off x="323528" y="3861048"/>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t>フローユニット</a:t>
            </a:r>
            <a:endParaRPr kumimoji="1" lang="ja-JP" altLang="en-US" sz="1200" dirty="0"/>
          </a:p>
        </p:txBody>
      </p:sp>
      <p:sp>
        <p:nvSpPr>
          <p:cNvPr id="41" name="角丸四角形 40"/>
          <p:cNvSpPr/>
          <p:nvPr/>
        </p:nvSpPr>
        <p:spPr>
          <a:xfrm>
            <a:off x="1567427"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フローユニット</a:t>
            </a:r>
          </a:p>
        </p:txBody>
      </p:sp>
      <p:sp>
        <p:nvSpPr>
          <p:cNvPr id="42" name="角丸四角形 41"/>
          <p:cNvSpPr/>
          <p:nvPr/>
        </p:nvSpPr>
        <p:spPr>
          <a:xfrm>
            <a:off x="2771800"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フローユニット</a:t>
            </a:r>
          </a:p>
        </p:txBody>
      </p:sp>
      <p:sp>
        <p:nvSpPr>
          <p:cNvPr id="43" name="角丸四角形 42"/>
          <p:cNvSpPr/>
          <p:nvPr/>
        </p:nvSpPr>
        <p:spPr>
          <a:xfrm>
            <a:off x="3995936"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フローユニット</a:t>
            </a:r>
          </a:p>
        </p:txBody>
      </p:sp>
      <p:sp>
        <p:nvSpPr>
          <p:cNvPr id="44" name="角丸四角形 43"/>
          <p:cNvSpPr/>
          <p:nvPr/>
        </p:nvSpPr>
        <p:spPr>
          <a:xfrm>
            <a:off x="5740488"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フローユニット</a:t>
            </a:r>
          </a:p>
        </p:txBody>
      </p:sp>
      <p:cxnSp>
        <p:nvCxnSpPr>
          <p:cNvPr id="5" name="直線矢印コネクタ 4"/>
          <p:cNvCxnSpPr>
            <a:stCxn id="3" idx="2"/>
            <a:endCxn id="40" idx="0"/>
          </p:cNvCxnSpPr>
          <p:nvPr/>
        </p:nvCxnSpPr>
        <p:spPr>
          <a:xfrm flipH="1">
            <a:off x="863588" y="2348880"/>
            <a:ext cx="1800200" cy="1512168"/>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stCxn id="3" idx="2"/>
          </p:cNvCxnSpPr>
          <p:nvPr/>
        </p:nvCxnSpPr>
        <p:spPr>
          <a:xfrm flipH="1">
            <a:off x="2107487" y="2348880"/>
            <a:ext cx="556301"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a:stCxn id="3" idx="2"/>
          </p:cNvCxnSpPr>
          <p:nvPr/>
        </p:nvCxnSpPr>
        <p:spPr>
          <a:xfrm>
            <a:off x="2663788" y="2348880"/>
            <a:ext cx="648072"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3" idx="2"/>
            <a:endCxn id="43" idx="0"/>
          </p:cNvCxnSpPr>
          <p:nvPr/>
        </p:nvCxnSpPr>
        <p:spPr>
          <a:xfrm>
            <a:off x="2663788" y="2348880"/>
            <a:ext cx="1872208"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1403649" y="2735632"/>
            <a:ext cx="2520280" cy="523220"/>
          </a:xfrm>
          <a:prstGeom prst="rect">
            <a:avLst/>
          </a:prstGeom>
          <a:solidFill>
            <a:schemeClr val="bg1"/>
          </a:solidFill>
          <a:ln>
            <a:noFill/>
          </a:ln>
        </p:spPr>
        <p:txBody>
          <a:bodyPr wrap="square" rtlCol="0">
            <a:spAutoFit/>
          </a:bodyPr>
          <a:lstStyle/>
          <a:p>
            <a:pPr algn="ctr"/>
            <a:r>
              <a:rPr kumimoji="1" lang="en-US" altLang="ja-JP" sz="1400" dirty="0" smtClean="0">
                <a:solidFill>
                  <a:schemeClr val="tx1">
                    <a:lumMod val="75000"/>
                    <a:lumOff val="25000"/>
                  </a:schemeClr>
                </a:solidFill>
              </a:rPr>
              <a:t>1</a:t>
            </a:r>
            <a:r>
              <a:rPr kumimoji="1" lang="ja-JP" altLang="en-US" sz="1400" dirty="0" smtClean="0">
                <a:solidFill>
                  <a:schemeClr val="tx1">
                    <a:lumMod val="75000"/>
                    <a:lumOff val="25000"/>
                  </a:schemeClr>
                </a:solidFill>
              </a:rPr>
              <a:t>つのリソースを稼働率が</a:t>
            </a:r>
            <a:endParaRPr kumimoji="1" lang="en-US" altLang="ja-JP" sz="1400" dirty="0" smtClean="0">
              <a:solidFill>
                <a:schemeClr val="tx1">
                  <a:lumMod val="75000"/>
                  <a:lumOff val="25000"/>
                </a:schemeClr>
              </a:solidFill>
            </a:endParaRPr>
          </a:p>
          <a:p>
            <a:pPr algn="ctr"/>
            <a:r>
              <a:rPr lang="en-US" altLang="ja-JP" sz="1400" dirty="0" smtClean="0">
                <a:solidFill>
                  <a:schemeClr val="tx1">
                    <a:lumMod val="75000"/>
                    <a:lumOff val="25000"/>
                  </a:schemeClr>
                </a:solidFill>
              </a:rPr>
              <a:t>100%</a:t>
            </a:r>
            <a:r>
              <a:rPr lang="ja-JP" altLang="en-US" sz="1400" dirty="0" smtClean="0">
                <a:solidFill>
                  <a:schemeClr val="tx1">
                    <a:lumMod val="75000"/>
                    <a:lumOff val="25000"/>
                  </a:schemeClr>
                </a:solidFill>
              </a:rPr>
              <a:t>になるまで配分</a:t>
            </a:r>
            <a:endParaRPr kumimoji="1" lang="ja-JP" altLang="en-US" sz="1400" dirty="0">
              <a:solidFill>
                <a:schemeClr val="tx1">
                  <a:lumMod val="75000"/>
                  <a:lumOff val="25000"/>
                </a:schemeClr>
              </a:solidFill>
            </a:endParaRPr>
          </a:p>
        </p:txBody>
      </p:sp>
      <p:cxnSp>
        <p:nvCxnSpPr>
          <p:cNvPr id="48" name="直線矢印コネクタ 47"/>
          <p:cNvCxnSpPr>
            <a:stCxn id="36" idx="2"/>
            <a:endCxn id="44" idx="0"/>
          </p:cNvCxnSpPr>
          <p:nvPr/>
        </p:nvCxnSpPr>
        <p:spPr>
          <a:xfrm>
            <a:off x="4247964" y="2348880"/>
            <a:ext cx="2032584"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a:stCxn id="37" idx="2"/>
            <a:endCxn id="44" idx="0"/>
          </p:cNvCxnSpPr>
          <p:nvPr/>
        </p:nvCxnSpPr>
        <p:spPr>
          <a:xfrm>
            <a:off x="5544108" y="2348880"/>
            <a:ext cx="7364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38" idx="2"/>
            <a:endCxn id="44" idx="0"/>
          </p:cNvCxnSpPr>
          <p:nvPr/>
        </p:nvCxnSpPr>
        <p:spPr>
          <a:xfrm flipH="1">
            <a:off x="6280548" y="2357886"/>
            <a:ext cx="540060" cy="1499944"/>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2"/>
            <a:endCxn id="44" idx="0"/>
          </p:cNvCxnSpPr>
          <p:nvPr/>
        </p:nvCxnSpPr>
        <p:spPr>
          <a:xfrm flipH="1">
            <a:off x="6280548" y="2348880"/>
            <a:ext cx="17838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4716016" y="2735632"/>
            <a:ext cx="2880320" cy="523220"/>
          </a:xfrm>
          <a:prstGeom prst="rect">
            <a:avLst/>
          </a:prstGeom>
          <a:solidFill>
            <a:schemeClr val="bg1"/>
          </a:solidFill>
          <a:ln>
            <a:noFill/>
          </a:ln>
        </p:spPr>
        <p:txBody>
          <a:bodyPr wrap="square" rtlCol="0">
            <a:spAutoFit/>
          </a:bodyPr>
          <a:lstStyle/>
          <a:p>
            <a:pPr algn="ctr"/>
            <a:r>
              <a:rPr kumimoji="1" lang="ja-JP" altLang="en-US" sz="1400" dirty="0" smtClean="0">
                <a:solidFill>
                  <a:schemeClr val="tx1">
                    <a:lumMod val="75000"/>
                    <a:lumOff val="25000"/>
                  </a:schemeClr>
                </a:solidFill>
              </a:rPr>
              <a:t>フローユニットが享受できる</a:t>
            </a:r>
            <a:endParaRPr kumimoji="1" lang="en-US" altLang="ja-JP" sz="1400" dirty="0" smtClean="0">
              <a:solidFill>
                <a:schemeClr val="tx1">
                  <a:lumMod val="75000"/>
                  <a:lumOff val="25000"/>
                </a:schemeClr>
              </a:solidFill>
            </a:endParaRPr>
          </a:p>
          <a:p>
            <a:pPr algn="ctr"/>
            <a:r>
              <a:rPr lang="ja-JP" altLang="en-US" sz="1400" dirty="0" smtClean="0">
                <a:solidFill>
                  <a:schemeClr val="tx1">
                    <a:lumMod val="75000"/>
                    <a:lumOff val="25000"/>
                  </a:schemeClr>
                </a:solidFill>
              </a:rPr>
              <a:t>リソースを最大化する</a:t>
            </a:r>
            <a:endParaRPr kumimoji="1" lang="ja-JP" altLang="en-US" sz="1400" dirty="0">
              <a:solidFill>
                <a:schemeClr val="tx1">
                  <a:lumMod val="75000"/>
                  <a:lumOff val="25000"/>
                </a:schemeClr>
              </a:solidFill>
            </a:endParaRPr>
          </a:p>
        </p:txBody>
      </p:sp>
      <p:sp>
        <p:nvSpPr>
          <p:cNvPr id="61" name="テキスト プレースホルダー 1"/>
          <p:cNvSpPr txBox="1">
            <a:spLocks/>
          </p:cNvSpPr>
          <p:nvPr/>
        </p:nvSpPr>
        <p:spPr>
          <a:xfrm>
            <a:off x="5740489"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800" dirty="0" smtClean="0"/>
              <a:t>例： </a:t>
            </a:r>
            <a:r>
              <a:rPr lang="ja-JP" altLang="en-US" sz="1800" dirty="0"/>
              <a:t>ペアプログラミング</a:t>
            </a:r>
          </a:p>
        </p:txBody>
      </p:sp>
      <p:sp>
        <p:nvSpPr>
          <p:cNvPr id="62" name="テキスト プレースホルダー 1"/>
          <p:cNvSpPr txBox="1">
            <a:spLocks/>
          </p:cNvSpPr>
          <p:nvPr/>
        </p:nvSpPr>
        <p:spPr>
          <a:xfrm>
            <a:off x="1339820"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800" dirty="0" smtClean="0"/>
              <a:t>例： マルチタスク</a:t>
            </a:r>
            <a:endParaRPr lang="ja-JP" altLang="en-US" sz="1800" dirty="0"/>
          </a:p>
        </p:txBody>
      </p:sp>
    </p:spTree>
    <p:extLst>
      <p:ext uri="{BB962C8B-B14F-4D97-AF65-F5344CB8AC3E}">
        <p14:creationId xmlns:p14="http://schemas.microsoft.com/office/powerpoint/2010/main" val="6476127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リソース効率とフロー効率</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75293" y="2338945"/>
            <a:ext cx="415498" cy="369332"/>
          </a:xfrm>
          <a:prstGeom prst="rect">
            <a:avLst/>
          </a:prstGeom>
          <a:noFill/>
        </p:spPr>
        <p:txBody>
          <a:bodyPr wrap="none" rtlCol="0">
            <a:spAutoFit/>
          </a:bodyPr>
          <a:lstStyle/>
          <a:p>
            <a:r>
              <a:rPr kumimoji="1" lang="ja-JP" altLang="en-US" dirty="0" smtClean="0">
                <a:solidFill>
                  <a:schemeClr val="bg2"/>
                </a:solidFill>
              </a:rPr>
              <a:t>高</a:t>
            </a:r>
            <a:endParaRPr kumimoji="1" lang="ja-JP" altLang="en-US" dirty="0">
              <a:solidFill>
                <a:schemeClr val="bg2"/>
              </a:solidFill>
            </a:endParaRPr>
          </a:p>
        </p:txBody>
      </p:sp>
      <p:sp>
        <p:nvSpPr>
          <p:cNvPr id="19" name="テキスト ボックス 18"/>
          <p:cNvSpPr txBox="1"/>
          <p:nvPr/>
        </p:nvSpPr>
        <p:spPr>
          <a:xfrm>
            <a:off x="675293" y="4437112"/>
            <a:ext cx="415498" cy="369332"/>
          </a:xfrm>
          <a:prstGeom prst="rect">
            <a:avLst/>
          </a:prstGeom>
          <a:noFill/>
        </p:spPr>
        <p:txBody>
          <a:bodyPr wrap="none" rtlCol="0">
            <a:spAutoFit/>
          </a:bodyPr>
          <a:lstStyle/>
          <a:p>
            <a:r>
              <a:rPr kumimoji="1" lang="ja-JP" altLang="en-US" dirty="0" smtClean="0">
                <a:solidFill>
                  <a:schemeClr val="bg2"/>
                </a:solidFill>
              </a:rPr>
              <a:t>低</a:t>
            </a:r>
            <a:endParaRPr kumimoji="1" lang="ja-JP" altLang="en-US" dirty="0">
              <a:solidFill>
                <a:schemeClr val="bg2"/>
              </a:solidFill>
            </a:endParaRPr>
          </a:p>
        </p:txBody>
      </p:sp>
      <p:sp>
        <p:nvSpPr>
          <p:cNvPr id="20" name="テキスト ボックス 19"/>
          <p:cNvSpPr txBox="1"/>
          <p:nvPr/>
        </p:nvSpPr>
        <p:spPr>
          <a:xfrm>
            <a:off x="5940152" y="6021288"/>
            <a:ext cx="415498" cy="369332"/>
          </a:xfrm>
          <a:prstGeom prst="rect">
            <a:avLst/>
          </a:prstGeom>
          <a:noFill/>
        </p:spPr>
        <p:txBody>
          <a:bodyPr wrap="none" rtlCol="0">
            <a:spAutoFit/>
          </a:bodyPr>
          <a:lstStyle/>
          <a:p>
            <a:r>
              <a:rPr kumimoji="1" lang="ja-JP" altLang="en-US" dirty="0" smtClean="0">
                <a:solidFill>
                  <a:schemeClr val="bg2"/>
                </a:solidFill>
              </a:rPr>
              <a:t>高</a:t>
            </a:r>
            <a:endParaRPr kumimoji="1" lang="ja-JP" altLang="en-US" dirty="0">
              <a:solidFill>
                <a:schemeClr val="bg2"/>
              </a:solidFill>
            </a:endParaRPr>
          </a:p>
        </p:txBody>
      </p:sp>
      <p:sp>
        <p:nvSpPr>
          <p:cNvPr id="23" name="テキスト ボックス 22"/>
          <p:cNvSpPr txBox="1"/>
          <p:nvPr/>
        </p:nvSpPr>
        <p:spPr>
          <a:xfrm>
            <a:off x="2627784" y="6021288"/>
            <a:ext cx="415498" cy="369332"/>
          </a:xfrm>
          <a:prstGeom prst="rect">
            <a:avLst/>
          </a:prstGeom>
          <a:noFill/>
        </p:spPr>
        <p:txBody>
          <a:bodyPr wrap="none" rtlCol="0">
            <a:spAutoFit/>
          </a:bodyPr>
          <a:lstStyle/>
          <a:p>
            <a:r>
              <a:rPr kumimoji="1" lang="ja-JP" altLang="en-US" dirty="0" smtClean="0">
                <a:solidFill>
                  <a:schemeClr val="bg2"/>
                </a:solidFill>
              </a:rPr>
              <a:t>低</a:t>
            </a:r>
            <a:endParaRPr kumimoji="1" lang="ja-JP" altLang="en-US" dirty="0">
              <a:solidFill>
                <a:schemeClr val="bg2"/>
              </a:solidFill>
            </a:endParaRPr>
          </a:p>
        </p:txBody>
      </p:sp>
      <p:sp>
        <p:nvSpPr>
          <p:cNvPr id="18" name="テキスト ボックス 17"/>
          <p:cNvSpPr txBox="1"/>
          <p:nvPr/>
        </p:nvSpPr>
        <p:spPr>
          <a:xfrm>
            <a:off x="7668344" y="5723383"/>
            <a:ext cx="941283" cy="307777"/>
          </a:xfrm>
          <a:prstGeom prst="rect">
            <a:avLst/>
          </a:prstGeom>
          <a:noFill/>
        </p:spPr>
        <p:txBody>
          <a:bodyPr wrap="none" rtlCol="0">
            <a:spAutoFit/>
          </a:bodyPr>
          <a:lstStyle/>
          <a:p>
            <a:r>
              <a:rPr kumimoji="1" lang="ja-JP" altLang="en-US" sz="1400" dirty="0" smtClean="0">
                <a:solidFill>
                  <a:schemeClr val="bg2"/>
                </a:solidFill>
              </a:rPr>
              <a:t>フロー効率</a:t>
            </a:r>
            <a:endParaRPr kumimoji="1" lang="ja-JP" altLang="en-US" sz="1400" dirty="0">
              <a:solidFill>
                <a:schemeClr val="bg2"/>
              </a:solidFill>
            </a:endParaRPr>
          </a:p>
        </p:txBody>
      </p:sp>
      <p:sp>
        <p:nvSpPr>
          <p:cNvPr id="25" name="テキスト ボックス 24"/>
          <p:cNvSpPr txBox="1"/>
          <p:nvPr/>
        </p:nvSpPr>
        <p:spPr>
          <a:xfrm>
            <a:off x="788990" y="1249015"/>
            <a:ext cx="1067921" cy="307777"/>
          </a:xfrm>
          <a:prstGeom prst="rect">
            <a:avLst/>
          </a:prstGeom>
          <a:noFill/>
        </p:spPr>
        <p:txBody>
          <a:bodyPr wrap="none" rtlCol="0">
            <a:spAutoFit/>
          </a:bodyPr>
          <a:lstStyle/>
          <a:p>
            <a:r>
              <a:rPr kumimoji="1" lang="ja-JP" altLang="en-US" sz="1400" dirty="0" smtClean="0">
                <a:solidFill>
                  <a:schemeClr val="bg2"/>
                </a:solidFill>
              </a:rPr>
              <a:t>リソース効率</a:t>
            </a:r>
            <a:endParaRPr kumimoji="1" lang="ja-JP" altLang="en-US" sz="1400" dirty="0">
              <a:solidFill>
                <a:schemeClr val="bg2"/>
              </a:solidFill>
            </a:endParaRPr>
          </a:p>
        </p:txBody>
      </p:sp>
      <p:sp>
        <p:nvSpPr>
          <p:cNvPr id="26" name="円/楕円 25"/>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Lean</a:t>
            </a:r>
            <a:endParaRPr kumimoji="1" lang="ja-JP" altLang="en-US" b="1" dirty="0"/>
          </a:p>
        </p:txBody>
      </p:sp>
      <p:sp>
        <p:nvSpPr>
          <p:cNvPr id="33" name="円/楕円 32"/>
          <p:cNvSpPr/>
          <p:nvPr/>
        </p:nvSpPr>
        <p:spPr>
          <a:xfrm>
            <a:off x="4572000" y="2455920"/>
            <a:ext cx="2234192" cy="22341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Scrum</a:t>
            </a:r>
            <a:endParaRPr kumimoji="1" lang="ja-JP" altLang="en-US" b="1" dirty="0"/>
          </a:p>
        </p:txBody>
      </p:sp>
      <p:sp>
        <p:nvSpPr>
          <p:cNvPr id="34" name="円/楕円 33"/>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Water</a:t>
            </a:r>
          </a:p>
          <a:p>
            <a:pPr algn="ctr"/>
            <a:r>
              <a:rPr lang="en-US" altLang="ja-JP" b="1" dirty="0" smtClean="0"/>
              <a:t>Fall</a:t>
            </a:r>
            <a:endParaRPr kumimoji="1" lang="ja-JP" altLang="en-US" b="1" dirty="0"/>
          </a:p>
        </p:txBody>
      </p:sp>
      <p:sp>
        <p:nvSpPr>
          <p:cNvPr id="36" name="円/楕円 35"/>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Chaos</a:t>
            </a:r>
            <a:endParaRPr kumimoji="1" lang="ja-JP" altLang="en-US" b="1" dirty="0"/>
          </a:p>
        </p:txBody>
      </p:sp>
    </p:spTree>
    <p:extLst>
      <p:ext uri="{BB962C8B-B14F-4D97-AF65-F5344CB8AC3E}">
        <p14:creationId xmlns:p14="http://schemas.microsoft.com/office/powerpoint/2010/main" val="11129689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スクラムは大規模に向かない</a:t>
            </a:r>
            <a:endParaRPr kumimoji="1" lang="ja-JP" altLang="en-US" dirty="0"/>
          </a:p>
        </p:txBody>
      </p:sp>
      <p:sp>
        <p:nvSpPr>
          <p:cNvPr id="2" name="テキスト ボックス 1"/>
          <p:cNvSpPr txBox="1"/>
          <p:nvPr/>
        </p:nvSpPr>
        <p:spPr>
          <a:xfrm>
            <a:off x="5292080" y="1166333"/>
            <a:ext cx="3600400" cy="1815882"/>
          </a:xfrm>
          <a:prstGeom prst="rect">
            <a:avLst/>
          </a:prstGeom>
          <a:noFill/>
        </p:spPr>
        <p:txBody>
          <a:bodyPr wrap="square" rtlCol="0">
            <a:spAutoFit/>
          </a:bodyPr>
          <a:lstStyle/>
          <a:p>
            <a:r>
              <a:rPr kumimoji="1" lang="en-US" altLang="ja-JP" sz="1400" dirty="0" smtClean="0">
                <a:solidFill>
                  <a:schemeClr val="tx1">
                    <a:lumMod val="75000"/>
                    <a:lumOff val="25000"/>
                  </a:schemeClr>
                </a:solidFill>
              </a:rPr>
              <a:t>2-8</a:t>
            </a:r>
            <a:r>
              <a:rPr kumimoji="1" lang="ja-JP" altLang="en-US" sz="1400" dirty="0" smtClean="0">
                <a:solidFill>
                  <a:schemeClr val="tx1">
                    <a:lumMod val="75000"/>
                    <a:lumOff val="25000"/>
                  </a:schemeClr>
                </a:solidFill>
              </a:rPr>
              <a:t>チームでの開発向け</a:t>
            </a:r>
            <a:endParaRPr kumimoji="1" lang="en-US" altLang="ja-JP" sz="1400" dirty="0" smtClean="0">
              <a:solidFill>
                <a:schemeClr val="tx1">
                  <a:lumMod val="75000"/>
                  <a:lumOff val="25000"/>
                </a:schemeClr>
              </a:solidFill>
            </a:endParaRPr>
          </a:p>
          <a:p>
            <a:r>
              <a:rPr lang="en-US" altLang="ja-JP" sz="1400" dirty="0" smtClean="0">
                <a:solidFill>
                  <a:schemeClr val="tx1">
                    <a:lumMod val="75000"/>
                    <a:lumOff val="25000"/>
                  </a:schemeClr>
                </a:solidFill>
              </a:rPr>
              <a:t>1</a:t>
            </a:r>
            <a:r>
              <a:rPr lang="ja-JP" altLang="en-US" sz="1400" dirty="0" smtClean="0">
                <a:solidFill>
                  <a:schemeClr val="tx1">
                    <a:lumMod val="75000"/>
                    <a:lumOff val="25000"/>
                  </a:schemeClr>
                </a:solidFill>
              </a:rPr>
              <a:t>人のスクラムマスターは</a:t>
            </a:r>
            <a:r>
              <a:rPr lang="en-US" altLang="ja-JP" sz="1400" dirty="0" smtClean="0">
                <a:solidFill>
                  <a:schemeClr val="tx1">
                    <a:lumMod val="75000"/>
                    <a:lumOff val="25000"/>
                  </a:schemeClr>
                </a:solidFill>
              </a:rPr>
              <a:t>1-3</a:t>
            </a:r>
            <a:r>
              <a:rPr lang="ja-JP" altLang="en-US" sz="1400" dirty="0" smtClean="0">
                <a:solidFill>
                  <a:schemeClr val="tx1">
                    <a:lumMod val="75000"/>
                    <a:lumOff val="25000"/>
                  </a:schemeClr>
                </a:solidFill>
              </a:rPr>
              <a:t>チーム担当できる</a:t>
            </a:r>
            <a:endParaRPr lang="en-US" altLang="ja-JP" sz="1400" dirty="0" smtClean="0">
              <a:solidFill>
                <a:schemeClr val="tx1">
                  <a:lumMod val="75000"/>
                  <a:lumOff val="25000"/>
                </a:schemeClr>
              </a:solidFill>
            </a:endParaRPr>
          </a:p>
          <a:p>
            <a:r>
              <a:rPr kumimoji="1" lang="en-US" altLang="ja-JP" sz="1400" dirty="0" smtClean="0">
                <a:solidFill>
                  <a:schemeClr val="tx1">
                    <a:lumMod val="75000"/>
                    <a:lumOff val="25000"/>
                  </a:schemeClr>
                </a:solidFill>
              </a:rPr>
              <a:t>1</a:t>
            </a:r>
            <a:r>
              <a:rPr kumimoji="1" lang="ja-JP" altLang="en-US" sz="1400" dirty="0" smtClean="0">
                <a:solidFill>
                  <a:schemeClr val="tx1">
                    <a:lumMod val="75000"/>
                    <a:lumOff val="25000"/>
                  </a:schemeClr>
                </a:solidFill>
              </a:rPr>
              <a:t>つのプロダクトに対して</a:t>
            </a:r>
            <a:r>
              <a:rPr kumimoji="1" lang="en-US" altLang="ja-JP" sz="1400" dirty="0" smtClean="0">
                <a:solidFill>
                  <a:schemeClr val="tx1">
                    <a:lumMod val="75000"/>
                    <a:lumOff val="25000"/>
                  </a:schemeClr>
                </a:solidFill>
              </a:rPr>
              <a:t>1</a:t>
            </a:r>
            <a:r>
              <a:rPr kumimoji="1" lang="ja-JP" altLang="en-US" sz="1400" dirty="0" smtClean="0">
                <a:solidFill>
                  <a:schemeClr val="tx1">
                    <a:lumMod val="75000"/>
                    <a:lumOff val="25000"/>
                  </a:schemeClr>
                </a:solidFill>
              </a:rPr>
              <a:t>つのプロダクトバックログ、</a:t>
            </a:r>
            <a:endParaRPr kumimoji="1" lang="en-US" altLang="ja-JP" sz="1400" dirty="0" smtClean="0">
              <a:solidFill>
                <a:schemeClr val="tx1">
                  <a:lumMod val="75000"/>
                  <a:lumOff val="25000"/>
                </a:schemeClr>
              </a:solidFill>
            </a:endParaRPr>
          </a:p>
          <a:p>
            <a:r>
              <a:rPr lang="en-US" altLang="ja-JP" sz="1400" dirty="0" smtClean="0">
                <a:solidFill>
                  <a:schemeClr val="tx1">
                    <a:lumMod val="75000"/>
                    <a:lumOff val="25000"/>
                  </a:schemeClr>
                </a:solidFill>
              </a:rPr>
              <a:t>1</a:t>
            </a:r>
            <a:r>
              <a:rPr lang="ja-JP" altLang="en-US" sz="1400" dirty="0" smtClean="0">
                <a:solidFill>
                  <a:schemeClr val="tx1">
                    <a:lumMod val="75000"/>
                    <a:lumOff val="25000"/>
                  </a:schemeClr>
                </a:solidFill>
              </a:rPr>
              <a:t>人のプロダクトオーナー</a:t>
            </a:r>
            <a:endParaRPr lang="en-US" altLang="ja-JP" sz="1400" dirty="0" smtClean="0">
              <a:solidFill>
                <a:schemeClr val="tx1">
                  <a:lumMod val="75000"/>
                  <a:lumOff val="25000"/>
                </a:schemeClr>
              </a:solidFill>
            </a:endParaRPr>
          </a:p>
          <a:p>
            <a:r>
              <a:rPr kumimoji="1" lang="ja-JP" altLang="en-US" sz="1400" dirty="0" smtClean="0">
                <a:solidFill>
                  <a:schemeClr val="tx1">
                    <a:lumMod val="75000"/>
                    <a:lumOff val="25000"/>
                  </a:schemeClr>
                </a:solidFill>
              </a:rPr>
              <a:t>各チームのスプリント周期は同一</a:t>
            </a:r>
            <a:endParaRPr kumimoji="1" lang="en-US" altLang="ja-JP" sz="1400" dirty="0" smtClean="0">
              <a:solidFill>
                <a:schemeClr val="tx1">
                  <a:lumMod val="75000"/>
                  <a:lumOff val="25000"/>
                </a:schemeClr>
              </a:solidFill>
            </a:endParaRPr>
          </a:p>
          <a:p>
            <a:endParaRPr lang="en-US" altLang="ja-JP" sz="1400" dirty="0">
              <a:solidFill>
                <a:schemeClr val="tx1">
                  <a:lumMod val="75000"/>
                  <a:lumOff val="25000"/>
                </a:schemeClr>
              </a:solidFill>
            </a:endParaRPr>
          </a:p>
          <a:p>
            <a:r>
              <a:rPr kumimoji="1" lang="en-US" altLang="ja-JP" sz="1400" dirty="0" smtClean="0">
                <a:solidFill>
                  <a:schemeClr val="tx1">
                    <a:lumMod val="75000"/>
                    <a:lumOff val="25000"/>
                  </a:schemeClr>
                </a:solidFill>
              </a:rPr>
              <a:t>8</a:t>
            </a:r>
            <a:r>
              <a:rPr kumimoji="1" lang="ja-JP" altLang="en-US" sz="1400" dirty="0" smtClean="0">
                <a:solidFill>
                  <a:schemeClr val="tx1">
                    <a:lumMod val="75000"/>
                    <a:lumOff val="25000"/>
                  </a:schemeClr>
                </a:solidFill>
              </a:rPr>
              <a:t>チーム以上は</a:t>
            </a:r>
            <a:r>
              <a:rPr kumimoji="1" lang="en-US" altLang="ja-JP" sz="1400" dirty="0" smtClean="0">
                <a:solidFill>
                  <a:schemeClr val="tx1">
                    <a:lumMod val="75000"/>
                    <a:lumOff val="25000"/>
                  </a:schemeClr>
                </a:solidFill>
              </a:rPr>
              <a:t>LeSS Huge</a:t>
            </a:r>
            <a:r>
              <a:rPr kumimoji="1" lang="ja-JP" altLang="en-US" sz="1400" dirty="0" smtClean="0">
                <a:solidFill>
                  <a:schemeClr val="tx1">
                    <a:lumMod val="75000"/>
                    <a:lumOff val="25000"/>
                  </a:schemeClr>
                </a:solidFill>
              </a:rPr>
              <a:t>というフレームワークがある。</a:t>
            </a:r>
            <a:endParaRPr kumimoji="1" lang="ja-JP" altLang="en-US" sz="1400" dirty="0">
              <a:solidFill>
                <a:schemeClr val="tx1">
                  <a:lumMod val="75000"/>
                  <a:lumOff val="25000"/>
                </a:schemeClr>
              </a:solidFill>
            </a:endParaRPr>
          </a:p>
        </p:txBody>
      </p:sp>
      <p:sp>
        <p:nvSpPr>
          <p:cNvPr id="7" name="テキスト ボックス 6"/>
          <p:cNvSpPr txBox="1"/>
          <p:nvPr/>
        </p:nvSpPr>
        <p:spPr>
          <a:xfrm>
            <a:off x="592089" y="4005064"/>
            <a:ext cx="3600400" cy="954107"/>
          </a:xfrm>
          <a:prstGeom prst="rect">
            <a:avLst/>
          </a:prstGeom>
          <a:noFill/>
        </p:spPr>
        <p:txBody>
          <a:bodyPr wrap="square" rtlCol="0">
            <a:spAutoFit/>
          </a:bodyPr>
          <a:lstStyle/>
          <a:p>
            <a:r>
              <a:rPr kumimoji="1" lang="ja-JP" altLang="en-US" sz="1400" dirty="0" smtClean="0">
                <a:solidFill>
                  <a:schemeClr val="tx1">
                    <a:lumMod val="75000"/>
                    <a:lumOff val="25000"/>
                  </a:schemeClr>
                </a:solidFill>
              </a:rPr>
              <a:t>企業規模でアジャイルを実現するためのもの。</a:t>
            </a:r>
            <a:endParaRPr kumimoji="1" lang="en-US" altLang="ja-JP" sz="1400" dirty="0" smtClean="0">
              <a:solidFill>
                <a:schemeClr val="tx1">
                  <a:lumMod val="75000"/>
                  <a:lumOff val="25000"/>
                </a:schemeClr>
              </a:solidFill>
            </a:endParaRPr>
          </a:p>
          <a:p>
            <a:r>
              <a:rPr lang="en-US" altLang="ja-JP" sz="1400" dirty="0" smtClean="0">
                <a:solidFill>
                  <a:schemeClr val="tx1">
                    <a:lumMod val="75000"/>
                    <a:lumOff val="25000"/>
                  </a:schemeClr>
                </a:solidFill>
              </a:rPr>
              <a:t>8-12</a:t>
            </a:r>
            <a:r>
              <a:rPr lang="ja-JP" altLang="en-US" sz="1400" dirty="0" smtClean="0">
                <a:solidFill>
                  <a:schemeClr val="tx1">
                    <a:lumMod val="75000"/>
                    <a:lumOff val="25000"/>
                  </a:schemeClr>
                </a:solidFill>
              </a:rPr>
              <a:t>週のサイクルで反復する。</a:t>
            </a:r>
            <a:endParaRPr lang="en-US" altLang="ja-JP" sz="1400" dirty="0" smtClean="0">
              <a:solidFill>
                <a:schemeClr val="tx1">
                  <a:lumMod val="75000"/>
                  <a:lumOff val="25000"/>
                </a:schemeClr>
              </a:solidFill>
            </a:endParaRPr>
          </a:p>
          <a:p>
            <a:r>
              <a:rPr kumimoji="1" lang="en-US" altLang="ja-JP" sz="1400" dirty="0" smtClean="0">
                <a:solidFill>
                  <a:schemeClr val="tx1">
                    <a:lumMod val="75000"/>
                    <a:lumOff val="25000"/>
                  </a:schemeClr>
                </a:solidFill>
              </a:rPr>
              <a:t>1</a:t>
            </a:r>
            <a:r>
              <a:rPr kumimoji="1" lang="ja-JP" altLang="en-US" sz="1400" dirty="0" smtClean="0">
                <a:solidFill>
                  <a:schemeClr val="tx1">
                    <a:lumMod val="75000"/>
                    <a:lumOff val="25000"/>
                  </a:schemeClr>
                </a:solidFill>
              </a:rPr>
              <a:t>リリースに対して</a:t>
            </a:r>
            <a:r>
              <a:rPr lang="en-US" altLang="ja-JP" sz="1400" dirty="0" smtClean="0">
                <a:solidFill>
                  <a:schemeClr val="tx1">
                    <a:lumMod val="75000"/>
                    <a:lumOff val="25000"/>
                  </a:schemeClr>
                </a:solidFill>
              </a:rPr>
              <a:t>5-15</a:t>
            </a:r>
            <a:r>
              <a:rPr lang="ja-JP" altLang="en-US" sz="1400" dirty="0" smtClean="0">
                <a:solidFill>
                  <a:schemeClr val="tx1">
                    <a:lumMod val="75000"/>
                    <a:lumOff val="25000"/>
                  </a:schemeClr>
                </a:solidFill>
              </a:rPr>
              <a:t>チーム</a:t>
            </a:r>
            <a:r>
              <a:rPr lang="en-US" altLang="ja-JP" sz="1400" dirty="0" smtClean="0">
                <a:solidFill>
                  <a:schemeClr val="tx1">
                    <a:lumMod val="75000"/>
                    <a:lumOff val="25000"/>
                  </a:schemeClr>
                </a:solidFill>
              </a:rPr>
              <a:t>(50-125</a:t>
            </a:r>
            <a:r>
              <a:rPr lang="ja-JP" altLang="en-US" sz="1400" dirty="0" smtClean="0">
                <a:solidFill>
                  <a:schemeClr val="tx1">
                    <a:lumMod val="75000"/>
                    <a:lumOff val="25000"/>
                  </a:schemeClr>
                </a:solidFill>
              </a:rPr>
              <a:t>人</a:t>
            </a:r>
            <a:r>
              <a:rPr lang="en-US" altLang="ja-JP" sz="1400" dirty="0" smtClean="0">
                <a:solidFill>
                  <a:schemeClr val="tx1">
                    <a:lumMod val="75000"/>
                    <a:lumOff val="25000"/>
                  </a:schemeClr>
                </a:solidFill>
              </a:rPr>
              <a:t>)</a:t>
            </a:r>
            <a:r>
              <a:rPr lang="ja-JP" altLang="en-US" sz="1400" dirty="0" smtClean="0">
                <a:solidFill>
                  <a:schemeClr val="tx1">
                    <a:lumMod val="75000"/>
                    <a:lumOff val="25000"/>
                  </a:schemeClr>
                </a:solidFill>
              </a:rPr>
              <a:t>が存在する。</a:t>
            </a:r>
            <a:endParaRPr kumimoji="1" lang="ja-JP" altLang="en-US" sz="1400" dirty="0">
              <a:solidFill>
                <a:schemeClr val="tx1">
                  <a:lumMod val="75000"/>
                  <a:lumOff val="2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268" y="3789040"/>
            <a:ext cx="4677212" cy="288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166332"/>
            <a:ext cx="4669350" cy="2334675"/>
          </a:xfrm>
          <a:prstGeom prst="rect">
            <a:avLst/>
          </a:prstGeom>
        </p:spPr>
      </p:pic>
      <p:sp>
        <p:nvSpPr>
          <p:cNvPr id="5" name="正方形/長方形 4"/>
          <p:cNvSpPr/>
          <p:nvPr/>
        </p:nvSpPr>
        <p:spPr>
          <a:xfrm>
            <a:off x="5046093" y="6495147"/>
            <a:ext cx="3440492" cy="246221"/>
          </a:xfrm>
          <a:prstGeom prst="rect">
            <a:avLst/>
          </a:prstGeom>
        </p:spPr>
        <p:txBody>
          <a:bodyPr wrap="square">
            <a:spAutoFit/>
          </a:bodyPr>
          <a:lstStyle/>
          <a:p>
            <a:r>
              <a:rPr lang="en-US" altLang="ja-JP" sz="1000" dirty="0">
                <a:solidFill>
                  <a:schemeClr val="accent5"/>
                </a:solidFill>
              </a:rPr>
              <a:t>http://www.scaledagileframework.com/</a:t>
            </a:r>
            <a:endParaRPr lang="ja-JP" altLang="en-US" sz="1000" dirty="0">
              <a:solidFill>
                <a:schemeClr val="accent5"/>
              </a:solidFill>
            </a:endParaRPr>
          </a:p>
        </p:txBody>
      </p:sp>
      <p:sp>
        <p:nvSpPr>
          <p:cNvPr id="10" name="正方形/長方形 9"/>
          <p:cNvSpPr/>
          <p:nvPr/>
        </p:nvSpPr>
        <p:spPr>
          <a:xfrm>
            <a:off x="971600" y="3470811"/>
            <a:ext cx="3440492" cy="246221"/>
          </a:xfrm>
          <a:prstGeom prst="rect">
            <a:avLst/>
          </a:prstGeom>
        </p:spPr>
        <p:txBody>
          <a:bodyPr wrap="square">
            <a:spAutoFit/>
          </a:bodyPr>
          <a:lstStyle/>
          <a:p>
            <a:r>
              <a:rPr lang="en-US" altLang="ja-JP" sz="1000" dirty="0">
                <a:solidFill>
                  <a:schemeClr val="accent5"/>
                </a:solidFill>
              </a:rPr>
              <a:t>https://less.works/jp/</a:t>
            </a:r>
            <a:endParaRPr lang="ja-JP" altLang="en-US" sz="1000" dirty="0">
              <a:solidFill>
                <a:schemeClr val="accent5"/>
              </a:solidFill>
            </a:endParaRPr>
          </a:p>
        </p:txBody>
      </p:sp>
    </p:spTree>
    <p:extLst>
      <p:ext uri="{BB962C8B-B14F-4D97-AF65-F5344CB8AC3E}">
        <p14:creationId xmlns:p14="http://schemas.microsoft.com/office/powerpoint/2010/main" val="1030055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ja-JP" altLang="en-US" dirty="0"/>
              <a:t>アジャイルソフトウェア開発</a:t>
            </a:r>
            <a:r>
              <a:rPr lang="ja-JP" altLang="en-US" dirty="0" smtClean="0"/>
              <a:t>宣言</a:t>
            </a:r>
            <a:endParaRPr lang="ja-JP" altLang="en-US" dirty="0"/>
          </a:p>
        </p:txBody>
      </p:sp>
      <p:sp>
        <p:nvSpPr>
          <p:cNvPr id="4" name="正方形/長方形 3"/>
          <p:cNvSpPr/>
          <p:nvPr/>
        </p:nvSpPr>
        <p:spPr>
          <a:xfrm>
            <a:off x="1332247" y="1484784"/>
            <a:ext cx="6552728" cy="2462213"/>
          </a:xfrm>
          <a:prstGeom prst="rect">
            <a:avLst/>
          </a:prstGeom>
        </p:spPr>
        <p:txBody>
          <a:bodyPr wrap="square">
            <a:spAutoFit/>
          </a:bodyPr>
          <a:lstStyle/>
          <a:p>
            <a:r>
              <a:rPr lang="en-US" altLang="ja-JP" sz="1400" b="1" dirty="0" smtClean="0">
                <a:solidFill>
                  <a:schemeClr val="tx1">
                    <a:lumMod val="75000"/>
                    <a:lumOff val="25000"/>
                  </a:schemeClr>
                </a:solidFill>
                <a:latin typeface="+mj-ea"/>
                <a:ea typeface="+mj-ea"/>
              </a:rPr>
              <a:t>2001</a:t>
            </a:r>
            <a:r>
              <a:rPr lang="ja-JP" altLang="en-US" sz="1400" b="1" dirty="0" smtClean="0">
                <a:solidFill>
                  <a:schemeClr val="tx1">
                    <a:lumMod val="75000"/>
                    <a:lumOff val="25000"/>
                  </a:schemeClr>
                </a:solidFill>
                <a:latin typeface="+mj-ea"/>
                <a:ea typeface="+mj-ea"/>
              </a:rPr>
              <a:t>年</a:t>
            </a:r>
            <a:r>
              <a:rPr lang="ja-JP" altLang="en-US" sz="1400" dirty="0" smtClean="0">
                <a:solidFill>
                  <a:schemeClr val="tx1">
                    <a:lumMod val="75000"/>
                    <a:lumOff val="25000"/>
                  </a:schemeClr>
                </a:solidFill>
                <a:latin typeface="+mj-ea"/>
                <a:ea typeface="+mj-ea"/>
              </a:rPr>
              <a:t>、当時軽量ソフトウェア開発手法と呼ばれていた分野において著名な</a:t>
            </a:r>
            <a:r>
              <a:rPr lang="en-US" altLang="ja-JP" sz="1400" dirty="0" smtClean="0">
                <a:solidFill>
                  <a:schemeClr val="tx1">
                    <a:lumMod val="75000"/>
                    <a:lumOff val="25000"/>
                  </a:schemeClr>
                </a:solidFill>
                <a:latin typeface="+mj-ea"/>
                <a:ea typeface="+mj-ea"/>
              </a:rPr>
              <a:t>17</a:t>
            </a:r>
            <a:r>
              <a:rPr lang="ja-JP" altLang="en-US" sz="1400" dirty="0" smtClean="0">
                <a:solidFill>
                  <a:schemeClr val="tx1">
                    <a:lumMod val="75000"/>
                    <a:lumOff val="25000"/>
                  </a:schemeClr>
                </a:solidFill>
                <a:latin typeface="+mj-ea"/>
                <a:ea typeface="+mj-ea"/>
              </a:rPr>
              <a:t>名が集まり、それぞれが重視していた部分を統合し、文書にまとめたもの。</a:t>
            </a:r>
            <a:endParaRPr lang="en-US" altLang="ja-JP" sz="1400" dirty="0" smtClean="0">
              <a:solidFill>
                <a:schemeClr val="tx1">
                  <a:lumMod val="75000"/>
                  <a:lumOff val="25000"/>
                </a:schemeClr>
              </a:solidFill>
              <a:latin typeface="+mj-ea"/>
              <a:ea typeface="+mj-ea"/>
            </a:endParaRPr>
          </a:p>
          <a:p>
            <a:endParaRPr lang="en-US" altLang="ja-JP" sz="1400" dirty="0" smtClean="0">
              <a:solidFill>
                <a:schemeClr val="tx1">
                  <a:lumMod val="75000"/>
                  <a:lumOff val="25000"/>
                </a:schemeClr>
              </a:solidFill>
              <a:latin typeface="+mj-ea"/>
              <a:ea typeface="+mj-ea"/>
            </a:endParaRPr>
          </a:p>
          <a:p>
            <a:r>
              <a:rPr lang="ja-JP" altLang="en-US" sz="1400" dirty="0" smtClean="0">
                <a:solidFill>
                  <a:schemeClr val="tx1">
                    <a:lumMod val="75000"/>
                    <a:lumOff val="25000"/>
                  </a:schemeClr>
                </a:solidFill>
                <a:latin typeface="+mj-ea"/>
                <a:ea typeface="+mj-ea"/>
              </a:rPr>
              <a:t>日本で特に知られているのは、以下の</a:t>
            </a:r>
            <a:r>
              <a:rPr lang="en-US" altLang="ja-JP" sz="1400" dirty="0" smtClean="0">
                <a:solidFill>
                  <a:schemeClr val="tx1">
                    <a:lumMod val="75000"/>
                    <a:lumOff val="25000"/>
                  </a:schemeClr>
                </a:solidFill>
                <a:latin typeface="+mj-ea"/>
                <a:ea typeface="+mj-ea"/>
              </a:rPr>
              <a:t>6</a:t>
            </a:r>
            <a:r>
              <a:rPr lang="ja-JP" altLang="en-US" sz="1400" dirty="0" smtClean="0">
                <a:solidFill>
                  <a:schemeClr val="tx1">
                    <a:lumMod val="75000"/>
                    <a:lumOff val="25000"/>
                  </a:schemeClr>
                </a:solidFill>
                <a:latin typeface="+mj-ea"/>
                <a:ea typeface="+mj-ea"/>
              </a:rPr>
              <a:t>名。</a:t>
            </a:r>
            <a:endParaRPr lang="en-US" altLang="ja-JP" sz="1400" dirty="0" smtClean="0">
              <a:solidFill>
                <a:schemeClr val="tx1">
                  <a:lumMod val="75000"/>
                  <a:lumOff val="25000"/>
                </a:schemeClr>
              </a:solidFill>
              <a:latin typeface="+mj-ea"/>
              <a:ea typeface="+mj-ea"/>
            </a:endParaRPr>
          </a:p>
          <a:p>
            <a:endParaRPr lang="en-US" altLang="ja-JP" sz="1400"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sz="1400" b="1" dirty="0" smtClean="0">
                <a:solidFill>
                  <a:schemeClr val="tx1">
                    <a:lumMod val="75000"/>
                    <a:lumOff val="25000"/>
                  </a:schemeClr>
                </a:solidFill>
                <a:latin typeface="+mj-ea"/>
                <a:ea typeface="+mj-ea"/>
              </a:rPr>
              <a:t>Kent Beck </a:t>
            </a:r>
            <a:r>
              <a:rPr lang="en-US" altLang="ja-JP" sz="1400" dirty="0" smtClean="0">
                <a:solidFill>
                  <a:schemeClr val="tx1">
                    <a:lumMod val="75000"/>
                    <a:lumOff val="25000"/>
                  </a:schemeClr>
                </a:solidFill>
                <a:latin typeface="+mj-ea"/>
                <a:ea typeface="+mj-ea"/>
              </a:rPr>
              <a:t>(XP</a:t>
            </a:r>
            <a:r>
              <a:rPr lang="ja-JP" altLang="en-US" sz="1400" dirty="0" smtClean="0">
                <a:solidFill>
                  <a:schemeClr val="tx1">
                    <a:lumMod val="75000"/>
                    <a:lumOff val="25000"/>
                  </a:schemeClr>
                </a:solidFill>
                <a:latin typeface="+mj-ea"/>
                <a:ea typeface="+mj-ea"/>
              </a:rPr>
              <a:t>の考案者、</a:t>
            </a:r>
            <a:r>
              <a:rPr lang="en-US" altLang="ja-JP" sz="1400" dirty="0" smtClean="0">
                <a:solidFill>
                  <a:schemeClr val="tx1">
                    <a:lumMod val="75000"/>
                    <a:lumOff val="25000"/>
                  </a:schemeClr>
                </a:solidFill>
                <a:latin typeface="+mj-ea"/>
                <a:ea typeface="+mj-ea"/>
              </a:rPr>
              <a:t>JUnit</a:t>
            </a:r>
            <a:r>
              <a:rPr lang="ja-JP" altLang="en-US" sz="1400" dirty="0" smtClean="0">
                <a:solidFill>
                  <a:schemeClr val="tx1">
                    <a:lumMod val="75000"/>
                    <a:lumOff val="25000"/>
                  </a:schemeClr>
                </a:solidFill>
                <a:latin typeface="+mj-ea"/>
                <a:ea typeface="+mj-ea"/>
              </a:rPr>
              <a:t>の生みの親</a:t>
            </a:r>
            <a:r>
              <a:rPr lang="en-US" altLang="ja-JP" sz="1400" dirty="0" smtClean="0">
                <a:solidFill>
                  <a:schemeClr val="tx1">
                    <a:lumMod val="75000"/>
                    <a:lumOff val="25000"/>
                  </a:schemeClr>
                </a:solidFill>
                <a:latin typeface="+mj-ea"/>
                <a:ea typeface="+mj-ea"/>
              </a:rPr>
              <a:t>)</a:t>
            </a:r>
          </a:p>
          <a:p>
            <a:pPr marL="285750" indent="-285750">
              <a:buFont typeface="Arial" panose="020B0604020202020204" pitchFamily="34" charset="0"/>
              <a:buChar char="•"/>
            </a:pPr>
            <a:r>
              <a:rPr lang="en-US" altLang="ja-JP" sz="1400" b="1" dirty="0" smtClean="0">
                <a:solidFill>
                  <a:schemeClr val="tx1">
                    <a:lumMod val="75000"/>
                    <a:lumOff val="25000"/>
                  </a:schemeClr>
                </a:solidFill>
                <a:latin typeface="+mj-ea"/>
                <a:ea typeface="+mj-ea"/>
              </a:rPr>
              <a:t>Martin Fowler </a:t>
            </a:r>
            <a:r>
              <a:rPr lang="en-US" altLang="ja-JP" sz="1400" dirty="0" smtClean="0">
                <a:solidFill>
                  <a:schemeClr val="tx1">
                    <a:lumMod val="75000"/>
                    <a:lumOff val="25000"/>
                  </a:schemeClr>
                </a:solidFill>
                <a:latin typeface="+mj-ea"/>
                <a:ea typeface="+mj-ea"/>
              </a:rPr>
              <a:t>(PoEAA</a:t>
            </a:r>
            <a:r>
              <a:rPr lang="ja-JP" altLang="en-US" sz="1400" dirty="0" smtClean="0">
                <a:solidFill>
                  <a:schemeClr val="tx1">
                    <a:lumMod val="75000"/>
                    <a:lumOff val="25000"/>
                  </a:schemeClr>
                </a:solidFill>
                <a:latin typeface="+mj-ea"/>
                <a:ea typeface="+mj-ea"/>
              </a:rPr>
              <a:t>の著者。マイクロサービスという言葉の生みの親</a:t>
            </a:r>
            <a:r>
              <a:rPr lang="en-US" altLang="ja-JP" sz="1400" dirty="0" smtClean="0">
                <a:solidFill>
                  <a:schemeClr val="tx1">
                    <a:lumMod val="75000"/>
                    <a:lumOff val="25000"/>
                  </a:schemeClr>
                </a:solidFill>
                <a:latin typeface="+mj-ea"/>
                <a:ea typeface="+mj-ea"/>
              </a:rPr>
              <a:t>)</a:t>
            </a:r>
            <a:endParaRPr lang="en-US" altLang="ja-JP" sz="1400"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sz="1400" b="1" dirty="0" smtClean="0">
                <a:solidFill>
                  <a:schemeClr val="tx1">
                    <a:lumMod val="75000"/>
                    <a:lumOff val="25000"/>
                  </a:schemeClr>
                </a:solidFill>
                <a:latin typeface="+mj-ea"/>
                <a:ea typeface="+mj-ea"/>
              </a:rPr>
              <a:t>Dave </a:t>
            </a:r>
            <a:r>
              <a:rPr lang="en-US" altLang="ja-JP" sz="1400" b="1" dirty="0">
                <a:solidFill>
                  <a:schemeClr val="tx1">
                    <a:lumMod val="75000"/>
                    <a:lumOff val="25000"/>
                  </a:schemeClr>
                </a:solidFill>
                <a:latin typeface="+mj-ea"/>
                <a:ea typeface="+mj-ea"/>
              </a:rPr>
              <a:t>Thomas</a:t>
            </a:r>
            <a:r>
              <a:rPr lang="en-US" altLang="ja-JP" sz="1400" dirty="0">
                <a:solidFill>
                  <a:schemeClr val="tx1">
                    <a:lumMod val="75000"/>
                    <a:lumOff val="25000"/>
                  </a:schemeClr>
                </a:solidFill>
                <a:latin typeface="+mj-ea"/>
                <a:ea typeface="+mj-ea"/>
              </a:rPr>
              <a:t> </a:t>
            </a:r>
            <a:r>
              <a:rPr lang="en-US" altLang="ja-JP" sz="1400" dirty="0" smtClean="0">
                <a:solidFill>
                  <a:schemeClr val="tx1">
                    <a:lumMod val="75000"/>
                    <a:lumOff val="25000"/>
                  </a:schemeClr>
                </a:solidFill>
                <a:latin typeface="+mj-ea"/>
                <a:ea typeface="+mj-ea"/>
              </a:rPr>
              <a:t>(</a:t>
            </a:r>
            <a:r>
              <a:rPr lang="ja-JP" altLang="en-US" sz="1400" dirty="0" smtClean="0">
                <a:solidFill>
                  <a:schemeClr val="tx1">
                    <a:lumMod val="75000"/>
                    <a:lumOff val="25000"/>
                  </a:schemeClr>
                </a:solidFill>
                <a:latin typeface="+mj-ea"/>
                <a:ea typeface="+mj-ea"/>
              </a:rPr>
              <a:t>達人プログラマーなどの著者。ボブおじさん</a:t>
            </a:r>
            <a:r>
              <a:rPr lang="en-US" altLang="ja-JP" sz="1400" dirty="0" smtClean="0">
                <a:solidFill>
                  <a:schemeClr val="tx1">
                    <a:lumMod val="75000"/>
                    <a:lumOff val="25000"/>
                  </a:schemeClr>
                </a:solidFill>
                <a:latin typeface="+mj-ea"/>
                <a:ea typeface="+mj-ea"/>
              </a:rPr>
              <a:t>)</a:t>
            </a:r>
          </a:p>
          <a:p>
            <a:pPr marL="285750" indent="-285750">
              <a:buFont typeface="Arial" panose="020B0604020202020204" pitchFamily="34" charset="0"/>
              <a:buChar char="•"/>
            </a:pPr>
            <a:r>
              <a:rPr lang="en-US" altLang="ja-JP" sz="1400" b="1" dirty="0">
                <a:solidFill>
                  <a:schemeClr val="tx1">
                    <a:lumMod val="75000"/>
                    <a:lumOff val="25000"/>
                  </a:schemeClr>
                </a:solidFill>
                <a:latin typeface="+mj-ea"/>
                <a:ea typeface="+mj-ea"/>
              </a:rPr>
              <a:t>Robert C. </a:t>
            </a:r>
            <a:r>
              <a:rPr lang="en-US" altLang="ja-JP" sz="1400" b="1" dirty="0" smtClean="0">
                <a:solidFill>
                  <a:schemeClr val="tx1">
                    <a:lumMod val="75000"/>
                    <a:lumOff val="25000"/>
                  </a:schemeClr>
                </a:solidFill>
                <a:latin typeface="+mj-ea"/>
                <a:ea typeface="+mj-ea"/>
              </a:rPr>
              <a:t>Martin</a:t>
            </a:r>
            <a:r>
              <a:rPr lang="en-US" altLang="ja-JP" sz="1400" dirty="0" smtClean="0">
                <a:solidFill>
                  <a:schemeClr val="tx1">
                    <a:lumMod val="75000"/>
                    <a:lumOff val="25000"/>
                  </a:schemeClr>
                </a:solidFill>
                <a:latin typeface="+mj-ea"/>
                <a:ea typeface="+mj-ea"/>
              </a:rPr>
              <a:t> (Clean Code, Clean Coder</a:t>
            </a:r>
            <a:r>
              <a:rPr lang="ja-JP" altLang="en-US" sz="1400" dirty="0" smtClean="0">
                <a:solidFill>
                  <a:schemeClr val="tx1">
                    <a:lumMod val="75000"/>
                    <a:lumOff val="25000"/>
                  </a:schemeClr>
                </a:solidFill>
                <a:latin typeface="+mj-ea"/>
                <a:ea typeface="+mj-ea"/>
              </a:rPr>
              <a:t>などの著者</a:t>
            </a:r>
            <a:r>
              <a:rPr lang="en-US" altLang="ja-JP" sz="1400" dirty="0" smtClean="0">
                <a:solidFill>
                  <a:schemeClr val="tx1">
                    <a:lumMod val="75000"/>
                    <a:lumOff val="25000"/>
                  </a:schemeClr>
                </a:solidFill>
                <a:latin typeface="+mj-ea"/>
                <a:ea typeface="+mj-ea"/>
              </a:rPr>
              <a:t>)</a:t>
            </a:r>
            <a:endParaRPr lang="en-US" altLang="ja-JP" sz="1400" dirty="0">
              <a:solidFill>
                <a:schemeClr val="tx1">
                  <a:lumMod val="75000"/>
                  <a:lumOff val="25000"/>
                </a:schemeClr>
              </a:solidFill>
              <a:latin typeface="+mj-ea"/>
              <a:ea typeface="+mj-ea"/>
            </a:endParaRPr>
          </a:p>
          <a:p>
            <a:pPr marL="285750" indent="-285750">
              <a:buFont typeface="Arial" panose="020B0604020202020204" pitchFamily="34" charset="0"/>
              <a:buChar char="•"/>
            </a:pPr>
            <a:r>
              <a:rPr lang="en-US" altLang="ja-JP" sz="1400" b="1" dirty="0" smtClean="0">
                <a:solidFill>
                  <a:schemeClr val="tx1">
                    <a:lumMod val="75000"/>
                    <a:lumOff val="25000"/>
                  </a:schemeClr>
                </a:solidFill>
                <a:latin typeface="+mj-ea"/>
                <a:ea typeface="+mj-ea"/>
              </a:rPr>
              <a:t>Ken Schwaber</a:t>
            </a:r>
            <a:r>
              <a:rPr lang="en-US" altLang="ja-JP" sz="1400" dirty="0" smtClean="0">
                <a:solidFill>
                  <a:schemeClr val="tx1">
                    <a:lumMod val="75000"/>
                    <a:lumOff val="25000"/>
                  </a:schemeClr>
                </a:solidFill>
                <a:latin typeface="+mj-ea"/>
                <a:ea typeface="+mj-ea"/>
              </a:rPr>
              <a:t> (</a:t>
            </a:r>
            <a:r>
              <a:rPr lang="ja-JP" altLang="en-US" sz="1400" dirty="0" smtClean="0">
                <a:solidFill>
                  <a:schemeClr val="tx1">
                    <a:lumMod val="75000"/>
                    <a:lumOff val="25000"/>
                  </a:schemeClr>
                </a:solidFill>
                <a:latin typeface="+mj-ea"/>
                <a:ea typeface="+mj-ea"/>
              </a:rPr>
              <a:t>スクラムの生みの親</a:t>
            </a:r>
            <a:r>
              <a:rPr lang="en-US" altLang="ja-JP" sz="1400" dirty="0" smtClean="0">
                <a:solidFill>
                  <a:schemeClr val="tx1">
                    <a:lumMod val="75000"/>
                    <a:lumOff val="25000"/>
                  </a:schemeClr>
                </a:solidFill>
                <a:latin typeface="+mj-ea"/>
                <a:ea typeface="+mj-ea"/>
              </a:rPr>
              <a:t>)</a:t>
            </a:r>
          </a:p>
          <a:p>
            <a:pPr marL="285750" indent="-285750">
              <a:buFont typeface="Arial" panose="020B0604020202020204" pitchFamily="34" charset="0"/>
              <a:buChar char="•"/>
            </a:pPr>
            <a:r>
              <a:rPr lang="en-US" altLang="ja-JP" sz="1400" b="1" dirty="0" smtClean="0">
                <a:solidFill>
                  <a:schemeClr val="tx1">
                    <a:lumMod val="75000"/>
                    <a:lumOff val="25000"/>
                  </a:schemeClr>
                </a:solidFill>
                <a:latin typeface="+mj-ea"/>
                <a:ea typeface="+mj-ea"/>
              </a:rPr>
              <a:t>Jeff Sutherland</a:t>
            </a:r>
            <a:r>
              <a:rPr lang="en-US" altLang="ja-JP" sz="1400" dirty="0" smtClean="0">
                <a:solidFill>
                  <a:schemeClr val="tx1">
                    <a:lumMod val="75000"/>
                    <a:lumOff val="25000"/>
                  </a:schemeClr>
                </a:solidFill>
                <a:latin typeface="+mj-ea"/>
                <a:ea typeface="+mj-ea"/>
              </a:rPr>
              <a:t> (</a:t>
            </a:r>
            <a:r>
              <a:rPr lang="ja-JP" altLang="en-US" sz="1400" dirty="0">
                <a:solidFill>
                  <a:schemeClr val="tx1">
                    <a:lumMod val="75000"/>
                    <a:lumOff val="25000"/>
                  </a:schemeClr>
                </a:solidFill>
                <a:latin typeface="+mj-ea"/>
                <a:ea typeface="+mj-ea"/>
              </a:rPr>
              <a:t>スクラムの生みの親</a:t>
            </a:r>
            <a:r>
              <a:rPr lang="en-US" altLang="ja-JP" sz="1400" dirty="0" smtClean="0">
                <a:solidFill>
                  <a:schemeClr val="tx1">
                    <a:lumMod val="75000"/>
                    <a:lumOff val="25000"/>
                  </a:schemeClr>
                </a:solidFill>
                <a:latin typeface="+mj-ea"/>
                <a:ea typeface="+mj-ea"/>
              </a:rPr>
              <a:t>)</a:t>
            </a:r>
            <a:endParaRPr lang="en-US" altLang="ja-JP" sz="14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5260785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スクラムはドキュメントを作らない</a:t>
            </a:r>
            <a:endParaRPr kumimoji="1" lang="ja-JP" altLang="en-US" dirty="0"/>
          </a:p>
        </p:txBody>
      </p:sp>
      <p:pic>
        <p:nvPicPr>
          <p:cNvPr id="17410" name="Picture 2" descr="C:\Users\tie302655\Pictures\Screenpresso\2017-10-12_21h04_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2268091"/>
            <a:ext cx="6859587" cy="260985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868299" y="1340768"/>
            <a:ext cx="7520125" cy="646331"/>
          </a:xfrm>
          <a:prstGeom prst="rect">
            <a:avLst/>
          </a:prstGeom>
          <a:noFill/>
        </p:spPr>
        <p:txBody>
          <a:bodyPr wrap="square" rtlCol="0">
            <a:spAutoFit/>
          </a:bodyPr>
          <a:lstStyle/>
          <a:p>
            <a:r>
              <a:rPr kumimoji="1" lang="ja-JP" altLang="en-US" dirty="0" smtClean="0">
                <a:solidFill>
                  <a:schemeClr val="tx1">
                    <a:lumMod val="75000"/>
                    <a:lumOff val="25000"/>
                  </a:schemeClr>
                </a:solidFill>
              </a:rPr>
              <a:t>包括的なドキュメントよりも動くソフトウェアに価値を置いている。</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必要なドキュメントは、当然作成する。</a:t>
            </a:r>
            <a:endParaRPr lang="en-US" altLang="ja-JP" dirty="0">
              <a:solidFill>
                <a:schemeClr val="tx1">
                  <a:lumMod val="75000"/>
                  <a:lumOff val="25000"/>
                </a:schemeClr>
              </a:solidFill>
            </a:endParaRPr>
          </a:p>
        </p:txBody>
      </p:sp>
      <p:sp>
        <p:nvSpPr>
          <p:cNvPr id="5" name="正方形/長方形 4"/>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http://agilemanifesto.org/iso/ja/manifesto.html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4335373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ja-JP" altLang="en-US" dirty="0" smtClean="0"/>
              <a:t>スクラムは品質がウォーターフォールに劣る</a:t>
            </a:r>
            <a:endParaRPr kumimoji="1" lang="ja-JP" altLang="en-US" dirty="0"/>
          </a:p>
        </p:txBody>
      </p:sp>
      <p:sp>
        <p:nvSpPr>
          <p:cNvPr id="4" name="テキスト ボックス 3"/>
          <p:cNvSpPr txBox="1"/>
          <p:nvPr/>
        </p:nvSpPr>
        <p:spPr>
          <a:xfrm>
            <a:off x="755576" y="1326869"/>
            <a:ext cx="7520125" cy="923330"/>
          </a:xfrm>
          <a:prstGeom prst="rect">
            <a:avLst/>
          </a:prstGeom>
          <a:noFill/>
        </p:spPr>
        <p:txBody>
          <a:bodyPr wrap="square" rtlCol="0">
            <a:spAutoFit/>
          </a:bodyPr>
          <a:lstStyle/>
          <a:p>
            <a:r>
              <a:rPr lang="ja-JP" altLang="en-US" dirty="0" smtClean="0">
                <a:solidFill>
                  <a:schemeClr val="tx1">
                    <a:lumMod val="75000"/>
                    <a:lumOff val="25000"/>
                  </a:schemeClr>
                </a:solidFill>
              </a:rPr>
              <a:t>開発プロセスによってテスト種別、テストケースは変わらない。</a:t>
            </a:r>
            <a:endParaRPr lang="en-US" altLang="ja-JP" dirty="0" smtClean="0">
              <a:solidFill>
                <a:schemeClr val="tx1">
                  <a:lumMod val="75000"/>
                  <a:lumOff val="25000"/>
                </a:schemeClr>
              </a:solidFill>
            </a:endParaRPr>
          </a:p>
          <a:p>
            <a:r>
              <a:rPr lang="ja-JP" altLang="en-US" dirty="0">
                <a:solidFill>
                  <a:schemeClr val="tx1">
                    <a:lumMod val="75000"/>
                    <a:lumOff val="25000"/>
                  </a:schemeClr>
                </a:solidFill>
              </a:rPr>
              <a:t>よって</a:t>
            </a:r>
            <a:r>
              <a:rPr lang="ja-JP" altLang="en-US" dirty="0" smtClean="0">
                <a:solidFill>
                  <a:schemeClr val="tx1">
                    <a:lumMod val="75000"/>
                    <a:lumOff val="25000"/>
                  </a:schemeClr>
                </a:solidFill>
              </a:rPr>
              <a:t>、基本品質に差が出ることは無い。</a:t>
            </a:r>
            <a:endParaRPr lang="en-US" altLang="ja-JP" dirty="0" smtClean="0">
              <a:solidFill>
                <a:schemeClr val="tx1">
                  <a:lumMod val="75000"/>
                  <a:lumOff val="25000"/>
                </a:schemeClr>
              </a:solidFill>
            </a:endParaRPr>
          </a:p>
          <a:p>
            <a:endParaRPr lang="en-US" altLang="ja-JP" dirty="0">
              <a:solidFill>
                <a:schemeClr val="tx1">
                  <a:lumMod val="75000"/>
                  <a:lumOff val="25000"/>
                </a:schemeClr>
              </a:solidFill>
            </a:endParaRPr>
          </a:p>
        </p:txBody>
      </p:sp>
      <p:pic>
        <p:nvPicPr>
          <p:cNvPr id="9232"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010578"/>
            <a:ext cx="7056784" cy="4513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36466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en-US" altLang="ja-JP" dirty="0" smtClean="0"/>
              <a:t>Appendix</a:t>
            </a:r>
            <a:endParaRPr kumimoji="1" lang="ja-JP" altLang="en-US" dirty="0"/>
          </a:p>
        </p:txBody>
      </p:sp>
    </p:spTree>
    <p:extLst>
      <p:ext uri="{BB962C8B-B14F-4D97-AF65-F5344CB8AC3E}">
        <p14:creationId xmlns:p14="http://schemas.microsoft.com/office/powerpoint/2010/main" val="3098502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17" y="1300317"/>
            <a:ext cx="5204047" cy="4449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dirty="0" smtClean="0"/>
              <a:t>アジャイルの採用理由</a:t>
            </a:r>
            <a:endParaRPr kumimoji="1" lang="ja-JP" altLang="en-US" dirty="0"/>
          </a:p>
        </p:txBody>
      </p:sp>
      <p:sp>
        <p:nvSpPr>
          <p:cNvPr id="10" name="テキスト ボックス 9"/>
          <p:cNvSpPr txBox="1"/>
          <p:nvPr/>
        </p:nvSpPr>
        <p:spPr>
          <a:xfrm>
            <a:off x="4975436" y="3789040"/>
            <a:ext cx="4061060" cy="1354217"/>
          </a:xfrm>
          <a:prstGeom prst="rect">
            <a:avLst/>
          </a:prstGeom>
          <a:noFill/>
        </p:spPr>
        <p:txBody>
          <a:bodyPr wrap="square" rtlCol="0">
            <a:spAutoFit/>
          </a:bodyPr>
          <a:lstStyle/>
          <a:p>
            <a:pPr marL="342900" indent="-342900">
              <a:buFont typeface="+mj-lt"/>
              <a:buAutoNum type="arabicPeriod"/>
            </a:pPr>
            <a:r>
              <a:rPr lang="ja-JP" altLang="en-US" sz="1600" dirty="0" smtClean="0">
                <a:solidFill>
                  <a:schemeClr val="tx1">
                    <a:lumMod val="75000"/>
                    <a:lumOff val="25000"/>
                  </a:schemeClr>
                </a:solidFill>
              </a:rPr>
              <a:t>製品のデリバリーの加速</a:t>
            </a:r>
            <a:endParaRPr lang="en-US" altLang="ja-JP" sz="1600" dirty="0" smtClean="0">
              <a:solidFill>
                <a:schemeClr val="tx1">
                  <a:lumMod val="75000"/>
                  <a:lumOff val="25000"/>
                </a:schemeClr>
              </a:solidFill>
            </a:endParaRPr>
          </a:p>
          <a:p>
            <a:pPr marL="342900" indent="-342900">
              <a:buFont typeface="+mj-lt"/>
              <a:buAutoNum type="arabicPeriod"/>
            </a:pPr>
            <a:r>
              <a:rPr kumimoji="1" lang="ja-JP" altLang="en-US" sz="1600" dirty="0" smtClean="0">
                <a:solidFill>
                  <a:schemeClr val="tx1">
                    <a:lumMod val="75000"/>
                    <a:lumOff val="25000"/>
                  </a:schemeClr>
                </a:solidFill>
              </a:rPr>
              <a:t>優先順位の変更管理能力を高める</a:t>
            </a:r>
            <a:endParaRPr kumimoji="1"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生産性を高める</a:t>
            </a:r>
            <a:endParaRPr lang="en-US" altLang="ja-JP" sz="1600" dirty="0" smtClean="0">
              <a:solidFill>
                <a:schemeClr val="tx1">
                  <a:lumMod val="75000"/>
                  <a:lumOff val="25000"/>
                </a:schemeClr>
              </a:solidFill>
            </a:endParaRPr>
          </a:p>
          <a:p>
            <a:pPr marL="342900" indent="-342900">
              <a:buFont typeface="+mj-lt"/>
              <a:buAutoNum type="arabicPeriod"/>
            </a:pPr>
            <a:r>
              <a:rPr kumimoji="1" lang="ja-JP" altLang="en-US" sz="1600" dirty="0" smtClean="0">
                <a:solidFill>
                  <a:schemeClr val="tx1">
                    <a:lumMod val="75000"/>
                    <a:lumOff val="25000"/>
                  </a:schemeClr>
                </a:solidFill>
              </a:rPr>
              <a:t>ビジネスと</a:t>
            </a:r>
            <a:r>
              <a:rPr kumimoji="1" lang="en-US" altLang="ja-JP" sz="1600" dirty="0" smtClean="0">
                <a:solidFill>
                  <a:schemeClr val="tx1">
                    <a:lumMod val="75000"/>
                    <a:lumOff val="25000"/>
                  </a:schemeClr>
                </a:solidFill>
              </a:rPr>
              <a:t>IT</a:t>
            </a:r>
            <a:r>
              <a:rPr kumimoji="1" lang="ja-JP" altLang="en-US" sz="1600" dirty="0" smtClean="0">
                <a:solidFill>
                  <a:schemeClr val="tx1">
                    <a:lumMod val="75000"/>
                    <a:lumOff val="25000"/>
                  </a:schemeClr>
                </a:solidFill>
              </a:rPr>
              <a:t>の連携の改善</a:t>
            </a:r>
            <a:endParaRPr kumimoji="1"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ソフトウェアの</a:t>
            </a:r>
            <a:r>
              <a:rPr lang="ja-JP" altLang="en-US" sz="1600" b="1" dirty="0" smtClean="0">
                <a:solidFill>
                  <a:schemeClr val="accent2"/>
                </a:solidFill>
              </a:rPr>
              <a:t>品質</a:t>
            </a:r>
            <a:r>
              <a:rPr lang="ja-JP" altLang="en-US" sz="1600" dirty="0" smtClean="0">
                <a:solidFill>
                  <a:schemeClr val="tx1">
                    <a:lumMod val="75000"/>
                    <a:lumOff val="25000"/>
                  </a:schemeClr>
                </a:solidFill>
              </a:rPr>
              <a:t>を高める</a:t>
            </a:r>
            <a:endParaRPr lang="en-US" altLang="ja-JP" sz="1600" dirty="0" smtClean="0">
              <a:solidFill>
                <a:schemeClr val="tx1">
                  <a:lumMod val="75000"/>
                  <a:lumOff val="25000"/>
                </a:schemeClr>
              </a:solidFill>
            </a:endParaRPr>
          </a:p>
        </p:txBody>
      </p:sp>
      <p:sp>
        <p:nvSpPr>
          <p:cNvPr id="11" name="テキスト ボックス 10"/>
          <p:cNvSpPr txBox="1"/>
          <p:nvPr/>
        </p:nvSpPr>
        <p:spPr>
          <a:xfrm>
            <a:off x="4680012" y="1300317"/>
            <a:ext cx="4140460" cy="276999"/>
          </a:xfrm>
          <a:prstGeom prst="rect">
            <a:avLst/>
          </a:prstGeom>
          <a:noFill/>
        </p:spPr>
        <p:txBody>
          <a:bodyPr wrap="square" rtlCol="0">
            <a:spAutoFit/>
          </a:bodyPr>
          <a:lstStyle/>
          <a:p>
            <a:r>
              <a:rPr lang="ja-JP" altLang="en-US" sz="1200" dirty="0" smtClean="0">
                <a:solidFill>
                  <a:schemeClr val="tx1">
                    <a:lumMod val="75000"/>
                    <a:lumOff val="25000"/>
                  </a:schemeClr>
                </a:solidFill>
              </a:rPr>
              <a:t>製品のデリバリーの加速が更に重視されるように</a:t>
            </a:r>
            <a:r>
              <a:rPr lang="ja-JP" altLang="en-US" sz="1200" dirty="0">
                <a:solidFill>
                  <a:schemeClr val="tx1">
                    <a:lumMod val="75000"/>
                    <a:lumOff val="25000"/>
                  </a:schemeClr>
                </a:solidFill>
              </a:rPr>
              <a:t>。</a:t>
            </a:r>
            <a:endParaRPr lang="en-US" altLang="ja-JP" sz="1200" dirty="0" smtClean="0">
              <a:solidFill>
                <a:schemeClr val="tx1">
                  <a:lumMod val="75000"/>
                  <a:lumOff val="25000"/>
                </a:schemeClr>
              </a:solidFill>
            </a:endParaRPr>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Tree>
    <p:extLst>
      <p:ext uri="{BB962C8B-B14F-4D97-AF65-F5344CB8AC3E}">
        <p14:creationId xmlns:p14="http://schemas.microsoft.com/office/powerpoint/2010/main" val="14283781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056" y="1268760"/>
            <a:ext cx="552740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dirty="0" smtClean="0"/>
              <a:t>アジャイルを導入するメリット</a:t>
            </a:r>
            <a:endParaRPr kumimoji="1" lang="ja-JP" altLang="en-US" dirty="0"/>
          </a:p>
        </p:txBody>
      </p:sp>
      <p:sp>
        <p:nvSpPr>
          <p:cNvPr id="10" name="テキスト ボックス 9"/>
          <p:cNvSpPr txBox="1"/>
          <p:nvPr/>
        </p:nvSpPr>
        <p:spPr>
          <a:xfrm>
            <a:off x="611560" y="1673513"/>
            <a:ext cx="4608512" cy="1323439"/>
          </a:xfrm>
          <a:prstGeom prst="rect">
            <a:avLst/>
          </a:prstGeom>
          <a:noFill/>
        </p:spPr>
        <p:txBody>
          <a:bodyPr wrap="square" rtlCol="0">
            <a:spAutoFit/>
          </a:bodyPr>
          <a:lstStyle/>
          <a:p>
            <a:pPr marL="342900" indent="-342900">
              <a:buFont typeface="+mj-lt"/>
              <a:buAutoNum type="arabicPeriod"/>
            </a:pPr>
            <a:r>
              <a:rPr lang="ja-JP" altLang="en-US" sz="1600" dirty="0">
                <a:solidFill>
                  <a:schemeClr val="tx1">
                    <a:lumMod val="75000"/>
                    <a:lumOff val="25000"/>
                  </a:schemeClr>
                </a:solidFill>
              </a:rPr>
              <a:t>優先順位の変更</a:t>
            </a:r>
            <a:r>
              <a:rPr lang="ja-JP" altLang="en-US" sz="1600" dirty="0" smtClean="0">
                <a:solidFill>
                  <a:schemeClr val="tx1">
                    <a:lumMod val="75000"/>
                    <a:lumOff val="25000"/>
                  </a:schemeClr>
                </a:solidFill>
              </a:rPr>
              <a:t>管理</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プロジェクト</a:t>
            </a:r>
            <a:r>
              <a:rPr lang="ja-JP" altLang="en-US" sz="1600" dirty="0">
                <a:solidFill>
                  <a:schemeClr val="tx1">
                    <a:lumMod val="75000"/>
                    <a:lumOff val="25000"/>
                  </a:schemeClr>
                </a:solidFill>
              </a:rPr>
              <a:t>の</a:t>
            </a:r>
            <a:r>
              <a:rPr lang="ja-JP" altLang="en-US" sz="1600" dirty="0" smtClean="0">
                <a:solidFill>
                  <a:schemeClr val="tx1">
                    <a:lumMod val="75000"/>
                    <a:lumOff val="25000"/>
                  </a:schemeClr>
                </a:solidFill>
              </a:rPr>
              <a:t>可視性</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ビジネスと</a:t>
            </a:r>
            <a:r>
              <a:rPr lang="en-US" altLang="ja-JP" sz="1600" dirty="0" smtClean="0">
                <a:solidFill>
                  <a:schemeClr val="tx1">
                    <a:lumMod val="75000"/>
                    <a:lumOff val="25000"/>
                  </a:schemeClr>
                </a:solidFill>
              </a:rPr>
              <a:t>IT</a:t>
            </a:r>
            <a:r>
              <a:rPr lang="ja-JP" altLang="en-US" sz="1600" dirty="0" smtClean="0">
                <a:solidFill>
                  <a:schemeClr val="tx1">
                    <a:lumMod val="75000"/>
                    <a:lumOff val="25000"/>
                  </a:schemeClr>
                </a:solidFill>
              </a:rPr>
              <a:t>の連携</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デリバリー速度</a:t>
            </a:r>
            <a:r>
              <a:rPr lang="en-US" altLang="ja-JP" sz="1600" dirty="0">
                <a:solidFill>
                  <a:schemeClr val="tx1">
                    <a:lumMod val="75000"/>
                    <a:lumOff val="25000"/>
                  </a:schemeClr>
                </a:solidFill>
              </a:rPr>
              <a:t>/</a:t>
            </a:r>
            <a:r>
              <a:rPr lang="ja-JP" altLang="en-US" sz="1600" dirty="0">
                <a:solidFill>
                  <a:schemeClr val="tx1">
                    <a:lumMod val="75000"/>
                    <a:lumOff val="25000"/>
                  </a:schemeClr>
                </a:solidFill>
              </a:rPr>
              <a:t>市場投入までの時間</a:t>
            </a:r>
            <a:endParaRPr lang="en-US" altLang="ja-JP" sz="1600" dirty="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チームの生産性向上</a:t>
            </a:r>
            <a:endParaRPr lang="en-US" altLang="ja-JP" sz="1600" dirty="0" smtClean="0">
              <a:solidFill>
                <a:schemeClr val="tx1">
                  <a:lumMod val="75000"/>
                  <a:lumOff val="25000"/>
                </a:schemeClr>
              </a:solidFill>
            </a:endParaRPr>
          </a:p>
        </p:txBody>
      </p:sp>
      <p:sp>
        <p:nvSpPr>
          <p:cNvPr id="14" name="テキスト ボックス 13"/>
          <p:cNvSpPr txBox="1"/>
          <p:nvPr/>
        </p:nvSpPr>
        <p:spPr>
          <a:xfrm>
            <a:off x="251520" y="5085928"/>
            <a:ext cx="3645693" cy="584775"/>
          </a:xfrm>
          <a:prstGeom prst="rect">
            <a:avLst/>
          </a:prstGeom>
          <a:noFill/>
        </p:spPr>
        <p:txBody>
          <a:bodyPr wrap="square" rtlCol="0">
            <a:spAutoFit/>
          </a:bodyPr>
          <a:lstStyle/>
          <a:p>
            <a:r>
              <a:rPr lang="ja-JP" altLang="en-US" sz="1600" dirty="0" smtClean="0">
                <a:solidFill>
                  <a:schemeClr val="tx1">
                    <a:lumMod val="75000"/>
                    <a:lumOff val="25000"/>
                  </a:schemeClr>
                </a:solidFill>
              </a:rPr>
              <a:t>プロジェクトのコスト削減と答えている数は</a:t>
            </a:r>
            <a:endParaRPr lang="en-US" altLang="ja-JP" sz="1600" dirty="0" smtClean="0">
              <a:solidFill>
                <a:schemeClr val="tx1">
                  <a:lumMod val="75000"/>
                  <a:lumOff val="25000"/>
                </a:schemeClr>
              </a:solidFill>
            </a:endParaRPr>
          </a:p>
          <a:p>
            <a:r>
              <a:rPr lang="ja-JP" altLang="en-US" sz="1600" dirty="0">
                <a:solidFill>
                  <a:schemeClr val="tx1">
                    <a:lumMod val="75000"/>
                    <a:lumOff val="25000"/>
                  </a:schemeClr>
                </a:solidFill>
              </a:rPr>
              <a:t>意外と</a:t>
            </a:r>
            <a:r>
              <a:rPr lang="ja-JP" altLang="en-US" sz="1600" dirty="0" smtClean="0">
                <a:solidFill>
                  <a:schemeClr val="tx1">
                    <a:lumMod val="75000"/>
                    <a:lumOff val="25000"/>
                  </a:schemeClr>
                </a:solidFill>
              </a:rPr>
              <a:t>少ない</a:t>
            </a:r>
            <a:endParaRPr lang="en-US" altLang="ja-JP" sz="1600" dirty="0" smtClean="0">
              <a:solidFill>
                <a:schemeClr val="tx1">
                  <a:lumMod val="75000"/>
                  <a:lumOff val="25000"/>
                </a:schemeClr>
              </a:solidFill>
            </a:endParaRPr>
          </a:p>
        </p:txBody>
      </p:sp>
      <p:sp>
        <p:nvSpPr>
          <p:cNvPr id="3" name="右矢印 2"/>
          <p:cNvSpPr/>
          <p:nvPr/>
        </p:nvSpPr>
        <p:spPr>
          <a:xfrm>
            <a:off x="3762813" y="5270303"/>
            <a:ext cx="432048" cy="21602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Tree>
    <p:extLst>
      <p:ext uri="{BB962C8B-B14F-4D97-AF65-F5344CB8AC3E}">
        <p14:creationId xmlns:p14="http://schemas.microsoft.com/office/powerpoint/2010/main" val="42866807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513" y="1195388"/>
            <a:ext cx="42957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dirty="0" smtClean="0"/>
              <a:t>アジャイルの成熟度</a:t>
            </a:r>
            <a:endParaRPr kumimoji="1" lang="ja-JP" altLang="en-US" dirty="0"/>
          </a:p>
        </p:txBody>
      </p:sp>
      <p:sp>
        <p:nvSpPr>
          <p:cNvPr id="3" name="テキスト ボックス 2"/>
          <p:cNvSpPr txBox="1"/>
          <p:nvPr/>
        </p:nvSpPr>
        <p:spPr>
          <a:xfrm>
            <a:off x="323528" y="2132856"/>
            <a:ext cx="2592287" cy="584775"/>
          </a:xfrm>
          <a:prstGeom prst="rect">
            <a:avLst/>
          </a:prstGeom>
          <a:noFill/>
        </p:spPr>
        <p:txBody>
          <a:bodyPr wrap="square" rtlCol="0">
            <a:spAutoFit/>
          </a:bodyPr>
          <a:lstStyle/>
          <a:p>
            <a:r>
              <a:rPr kumimoji="1" lang="en-US" altLang="ja-JP" sz="1600" dirty="0" smtClean="0">
                <a:solidFill>
                  <a:schemeClr val="tx1">
                    <a:lumMod val="75000"/>
                    <a:lumOff val="25000"/>
                  </a:schemeClr>
                </a:solidFill>
              </a:rPr>
              <a:t>80%</a:t>
            </a:r>
            <a:r>
              <a:rPr kumimoji="1" lang="ja-JP" altLang="en-US" sz="1600" dirty="0" smtClean="0">
                <a:solidFill>
                  <a:schemeClr val="tx1">
                    <a:lumMod val="75000"/>
                    <a:lumOff val="25000"/>
                  </a:schemeClr>
                </a:solidFill>
              </a:rPr>
              <a:t>以上が</a:t>
            </a:r>
            <a:r>
              <a:rPr lang="ja-JP" altLang="en-US" sz="1600" dirty="0" smtClean="0">
                <a:solidFill>
                  <a:schemeClr val="tx1">
                    <a:lumMod val="75000"/>
                    <a:lumOff val="25000"/>
                  </a:schemeClr>
                </a:solidFill>
              </a:rPr>
              <a:t>まだ成熟しきっていないと回答</a:t>
            </a:r>
            <a:endParaRPr kumimoji="1" lang="ja-JP" altLang="en-US" sz="1600" dirty="0">
              <a:solidFill>
                <a:schemeClr val="tx1">
                  <a:lumMod val="75000"/>
                  <a:lumOff val="25000"/>
                </a:schemeClr>
              </a:solidFill>
            </a:endParaRPr>
          </a:p>
        </p:txBody>
      </p:sp>
      <p:sp>
        <p:nvSpPr>
          <p:cNvPr id="6" name="角丸四角形 5"/>
          <p:cNvSpPr/>
          <p:nvPr/>
        </p:nvSpPr>
        <p:spPr>
          <a:xfrm>
            <a:off x="3347864" y="2425242"/>
            <a:ext cx="1872208" cy="3380022"/>
          </a:xfrm>
          <a:prstGeom prst="roundRect">
            <a:avLst/>
          </a:prstGeom>
          <a:noFill/>
          <a:ln w="19050">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6388052" y="4653136"/>
            <a:ext cx="2232248" cy="338554"/>
          </a:xfrm>
          <a:prstGeom prst="rect">
            <a:avLst/>
          </a:prstGeom>
          <a:noFill/>
        </p:spPr>
        <p:txBody>
          <a:bodyPr wrap="square" rtlCol="0">
            <a:spAutoFit/>
          </a:bodyPr>
          <a:lstStyle/>
          <a:p>
            <a:r>
              <a:rPr kumimoji="1" lang="ja-JP" altLang="en-US" sz="1600" b="1" dirty="0" smtClean="0">
                <a:solidFill>
                  <a:schemeClr val="tx1">
                    <a:lumMod val="75000"/>
                    <a:lumOff val="25000"/>
                  </a:schemeClr>
                </a:solidFill>
              </a:rPr>
              <a:t>簡単には習得できない</a:t>
            </a:r>
            <a:endParaRPr kumimoji="1" lang="ja-JP" altLang="en-US" sz="1600" b="1" dirty="0">
              <a:solidFill>
                <a:schemeClr val="tx1">
                  <a:lumMod val="75000"/>
                  <a:lumOff val="25000"/>
                </a:schemeClr>
              </a:solidFill>
            </a:endParaRPr>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Tree>
    <p:extLst>
      <p:ext uri="{BB962C8B-B14F-4D97-AF65-F5344CB8AC3E}">
        <p14:creationId xmlns:p14="http://schemas.microsoft.com/office/powerpoint/2010/main" val="39764112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構成管理及びリリース管理の成熟度モデル</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550198783"/>
              </p:ext>
            </p:extLst>
          </p:nvPr>
        </p:nvGraphicFramePr>
        <p:xfrm>
          <a:off x="395535" y="1340766"/>
          <a:ext cx="8496950" cy="4680522"/>
        </p:xfrm>
        <a:graphic>
          <a:graphicData uri="http://schemas.openxmlformats.org/drawingml/2006/table">
            <a:tbl>
              <a:tblPr>
                <a:tableStyleId>{5C22544A-7EE6-4342-B048-85BDC9FD1C3A}</a:tableStyleId>
              </a:tblPr>
              <a:tblGrid>
                <a:gridCol w="1368153"/>
                <a:gridCol w="1224136"/>
                <a:gridCol w="1049261"/>
                <a:gridCol w="1213850"/>
                <a:gridCol w="1213850"/>
                <a:gridCol w="1213850"/>
                <a:gridCol w="1213850"/>
              </a:tblGrid>
              <a:tr h="536501">
                <a:tc>
                  <a:txBody>
                    <a:bodyPr/>
                    <a:lstStyle/>
                    <a:p>
                      <a:pPr algn="ctr" fontAlgn="ctr"/>
                      <a:r>
                        <a:rPr lang="ja-JP" altLang="en-US" sz="600" b="1" u="none" strike="noStrike" dirty="0">
                          <a:solidFill>
                            <a:schemeClr val="tx1">
                              <a:lumMod val="75000"/>
                              <a:lumOff val="25000"/>
                            </a:schemeClr>
                          </a:solidFill>
                          <a:effectLst/>
                          <a:latin typeface="+mj-ea"/>
                          <a:ea typeface="+mj-ea"/>
                        </a:rPr>
                        <a:t>プラクティス</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ビルド管理および</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継続的インテグレーション</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環境および</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デプロイメント</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リリース管理および</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コンプライアンス</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テスト</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データ管理</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ja-JP" altLang="en-US" sz="600" b="1" u="none" strike="noStrike" dirty="0">
                          <a:solidFill>
                            <a:schemeClr val="tx1">
                              <a:lumMod val="75000"/>
                              <a:lumOff val="25000"/>
                            </a:schemeClr>
                          </a:solidFill>
                          <a:effectLst/>
                          <a:latin typeface="+mj-ea"/>
                          <a:ea typeface="+mj-ea"/>
                        </a:rPr>
                        <a:t>構成管理</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r>
              <a:tr h="766420">
                <a:tc>
                  <a:txBody>
                    <a:bodyPr/>
                    <a:lstStyle/>
                    <a:p>
                      <a:pPr algn="l" fontAlgn="ctr"/>
                      <a:r>
                        <a:rPr lang="ja-JP" altLang="en-US" sz="600" b="1" u="none" strike="noStrike" dirty="0">
                          <a:solidFill>
                            <a:schemeClr val="tx1">
                              <a:lumMod val="75000"/>
                              <a:lumOff val="25000"/>
                            </a:schemeClr>
                          </a:solidFill>
                          <a:effectLst/>
                          <a:latin typeface="+mj-ea"/>
                          <a:ea typeface="+mj-ea"/>
                        </a:rPr>
                        <a:t>レベル</a:t>
                      </a:r>
                      <a:r>
                        <a:rPr lang="en-US" altLang="ja-JP" sz="600" b="1" u="none" strike="noStrike" dirty="0">
                          <a:solidFill>
                            <a:schemeClr val="tx1">
                              <a:lumMod val="75000"/>
                              <a:lumOff val="25000"/>
                            </a:schemeClr>
                          </a:solidFill>
                          <a:effectLst/>
                          <a:latin typeface="+mj-ea"/>
                          <a:ea typeface="+mj-ea"/>
                        </a:rPr>
                        <a:t>3 - </a:t>
                      </a:r>
                      <a:r>
                        <a:rPr lang="ja-JP" altLang="en-US" sz="600" b="1" u="none" strike="noStrike" dirty="0">
                          <a:solidFill>
                            <a:schemeClr val="tx1">
                              <a:lumMod val="75000"/>
                              <a:lumOff val="25000"/>
                            </a:schemeClr>
                          </a:solidFill>
                          <a:effectLst/>
                          <a:latin typeface="+mj-ea"/>
                          <a:ea typeface="+mj-ea"/>
                        </a:rPr>
                        <a:t>最適化：</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プロセスの改善に注力する</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チームで定期的に話し合いの場を持ち、統合時の問題やその自動化による解決、素早いフィードバック、そしてよりよい可視化について議論する。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全ての環境がうまく管理されている。プロビジョニングは完全に自動化。仮想化を適切に活用する。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運用チームとデリバリーチームが協力し、リスク管理やサイクルタイム削減を行う。</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本番環境への変更の取り消しはめったに発生しない。問題があればすぐに見つかり、すぐに修正される。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リリースのたびに、データベースのパフォーマンスやデプロイメントプロセス自体についてのフィードバックを得る。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変更管理ポリシーを常に検証し、効率的な共同作業や素早いデプロイができているかを確かめる。また、変更管理プロセスの可監査性もチェックする。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66420">
                <a:tc>
                  <a:txBody>
                    <a:bodyPr/>
                    <a:lstStyle/>
                    <a:p>
                      <a:pPr algn="l" fontAlgn="ctr"/>
                      <a:r>
                        <a:rPr lang="ja-JP" altLang="en-US" sz="600" b="1" u="none" strike="noStrike" dirty="0">
                          <a:solidFill>
                            <a:schemeClr val="tx1">
                              <a:lumMod val="75000"/>
                              <a:lumOff val="25000"/>
                            </a:schemeClr>
                          </a:solidFill>
                          <a:effectLst/>
                          <a:latin typeface="+mj-ea"/>
                          <a:ea typeface="+mj-ea"/>
                        </a:rPr>
                        <a:t>レベル</a:t>
                      </a:r>
                      <a:r>
                        <a:rPr lang="en-US" altLang="ja-JP" sz="600" b="1" u="none" strike="noStrike" dirty="0">
                          <a:solidFill>
                            <a:schemeClr val="tx1">
                              <a:lumMod val="75000"/>
                              <a:lumOff val="25000"/>
                            </a:schemeClr>
                          </a:solidFill>
                          <a:effectLst/>
                          <a:latin typeface="+mj-ea"/>
                          <a:ea typeface="+mj-ea"/>
                        </a:rPr>
                        <a:t>2 - </a:t>
                      </a:r>
                      <a:r>
                        <a:rPr lang="ja-JP" altLang="en-US" sz="600" b="1" u="none" strike="noStrike" dirty="0">
                          <a:solidFill>
                            <a:schemeClr val="tx1">
                              <a:lumMod val="75000"/>
                              <a:lumOff val="25000"/>
                            </a:schemeClr>
                          </a:solidFill>
                          <a:effectLst/>
                          <a:latin typeface="+mj-ea"/>
                          <a:ea typeface="+mj-ea"/>
                        </a:rPr>
                        <a:t>定量的な管理：</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プロセスが計測可能で制御されている</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ビルドメトリクスを収集して可視化し、それに基づいて作業する。ビルドを壊れたままにしない。</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統合したデプロイ</a:t>
                      </a:r>
                      <a:r>
                        <a:rPr lang="ja-JP" altLang="en-US" sz="600" u="none" strike="noStrike" dirty="0" smtClean="0">
                          <a:solidFill>
                            <a:schemeClr val="tx1">
                              <a:lumMod val="75000"/>
                              <a:lumOff val="25000"/>
                            </a:schemeClr>
                          </a:solidFill>
                          <a:effectLst/>
                          <a:latin typeface="+mj-ea"/>
                          <a:ea typeface="+mj-ea"/>
                        </a:rPr>
                        <a:t>管理</a:t>
                      </a:r>
                      <a:r>
                        <a:rPr lang="ja-JP" altLang="en-US" sz="600" u="none" strike="noStrike" dirty="0">
                          <a:solidFill>
                            <a:schemeClr val="tx1">
                              <a:lumMod val="75000"/>
                              <a:lumOff val="25000"/>
                            </a:schemeClr>
                          </a:solidFill>
                          <a:effectLst/>
                          <a:latin typeface="+mj-ea"/>
                          <a:ea typeface="+mj-ea"/>
                        </a:rPr>
                        <a:t>、</a:t>
                      </a:r>
                      <a:r>
                        <a:rPr lang="ja-JP" altLang="en-US" sz="600" u="none" strike="noStrike" dirty="0" smtClean="0">
                          <a:solidFill>
                            <a:schemeClr val="tx1">
                              <a:lumMod val="75000"/>
                              <a:lumOff val="25000"/>
                            </a:schemeClr>
                          </a:solidFill>
                          <a:effectLst/>
                          <a:latin typeface="+mj-ea"/>
                          <a:ea typeface="+mj-ea"/>
                        </a:rPr>
                        <a:t>リリース</a:t>
                      </a:r>
                      <a:r>
                        <a:rPr lang="ja-JP" altLang="en-US" sz="600" u="none" strike="noStrike" dirty="0">
                          <a:solidFill>
                            <a:schemeClr val="tx1">
                              <a:lumMod val="75000"/>
                              <a:lumOff val="25000"/>
                            </a:schemeClr>
                          </a:solidFill>
                          <a:effectLst/>
                          <a:latin typeface="+mj-ea"/>
                          <a:ea typeface="+mj-ea"/>
                        </a:rPr>
                        <a:t>やリリース取り消しの手順もテストしている。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環境はアプリケーションの健康状態を監視し、能動的に管理している。サイクルタイムを監視している。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品質のメトリクスとその傾向を追跡する。非機能要件を定義し、計測する。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データベースの更新やロールバックはデプロイのたびにテストされる。データベースのパフォーマンスを監視、最適化</a:t>
                      </a:r>
                      <a:r>
                        <a:rPr lang="ja-JP" altLang="en-US" sz="600" u="none" strike="noStrike" dirty="0" smtClean="0">
                          <a:solidFill>
                            <a:schemeClr val="tx1">
                              <a:lumMod val="75000"/>
                              <a:lumOff val="25000"/>
                            </a:schemeClr>
                          </a:solidFill>
                          <a:effectLst/>
                          <a:latin typeface="+mj-ea"/>
                          <a:ea typeface="+mj-ea"/>
                        </a:rPr>
                        <a:t>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開発者は、少なくとも一日一度はメインラインにチェックインする。ブランチはリリース作業の時にだけ使う。</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66420">
                <a:tc>
                  <a:txBody>
                    <a:bodyPr/>
                    <a:lstStyle/>
                    <a:p>
                      <a:pPr algn="l" fontAlgn="ctr"/>
                      <a:r>
                        <a:rPr lang="ja-JP" altLang="en-US" sz="600" b="1" u="none" strike="noStrike" dirty="0">
                          <a:solidFill>
                            <a:schemeClr val="tx1">
                              <a:lumMod val="75000"/>
                              <a:lumOff val="25000"/>
                            </a:schemeClr>
                          </a:solidFill>
                          <a:effectLst/>
                          <a:latin typeface="+mj-ea"/>
                          <a:ea typeface="+mj-ea"/>
                        </a:rPr>
                        <a:t>レベル</a:t>
                      </a:r>
                      <a:r>
                        <a:rPr lang="en-US" altLang="ja-JP" sz="600" b="1" u="none" strike="noStrike" dirty="0">
                          <a:solidFill>
                            <a:schemeClr val="tx1">
                              <a:lumMod val="75000"/>
                              <a:lumOff val="25000"/>
                            </a:schemeClr>
                          </a:solidFill>
                          <a:effectLst/>
                          <a:latin typeface="+mj-ea"/>
                          <a:ea typeface="+mj-ea"/>
                        </a:rPr>
                        <a:t>1 - </a:t>
                      </a:r>
                      <a:r>
                        <a:rPr lang="ja-JP" altLang="en-US" sz="600" b="1" u="none" strike="noStrike" dirty="0">
                          <a:solidFill>
                            <a:schemeClr val="tx1">
                              <a:lumMod val="75000"/>
                              <a:lumOff val="25000"/>
                            </a:schemeClr>
                          </a:solidFill>
                          <a:effectLst/>
                          <a:latin typeface="+mj-ea"/>
                          <a:ea typeface="+mj-ea"/>
                        </a:rPr>
                        <a:t>一貫している：</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自動化されたプロセスが、アプリケーションのライフサイクル全体に適用される</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自動ビルドと自動テストのサイクルを、変更がコミットされるたびに実行する。依存関係を管理する。スクリプトやツールを再利用する。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ソフトウェアのデプロイは完全に自動化され、ボタンを押すだけで完結する。すべての環境に対して同じ手順でデプロイする。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変更管理とその承認プロセスが定義され、それを守っている。規約を順守している。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ユニットテストや受け入れテストを自動化する。受け入れテストはテスターが書く。テストが開発プロセスに組み込まれる。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データベースへの変更は、デプロイメントプロセスの一環として自動的に行う。</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ライブラリや依存関係を管理する。バージョン管理システムの利用ポリシーは、変更管理プロセスで定義する。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917709">
                <a:tc>
                  <a:txBody>
                    <a:bodyPr/>
                    <a:lstStyle/>
                    <a:p>
                      <a:pPr algn="l" fontAlgn="ctr"/>
                      <a:r>
                        <a:rPr lang="ja-JP" altLang="en-US" sz="600" b="1" u="none" strike="noStrike" dirty="0">
                          <a:solidFill>
                            <a:schemeClr val="tx1">
                              <a:lumMod val="75000"/>
                              <a:lumOff val="25000"/>
                            </a:schemeClr>
                          </a:solidFill>
                          <a:effectLst/>
                          <a:latin typeface="+mj-ea"/>
                          <a:ea typeface="+mj-ea"/>
                        </a:rPr>
                        <a:t>レベル</a:t>
                      </a:r>
                      <a:r>
                        <a:rPr lang="en-US" altLang="ja-JP" sz="600" b="1" u="none" strike="noStrike" dirty="0">
                          <a:solidFill>
                            <a:schemeClr val="tx1">
                              <a:lumMod val="75000"/>
                              <a:lumOff val="25000"/>
                            </a:schemeClr>
                          </a:solidFill>
                          <a:effectLst/>
                          <a:latin typeface="+mj-ea"/>
                          <a:ea typeface="+mj-ea"/>
                        </a:rPr>
                        <a:t>0 - </a:t>
                      </a:r>
                      <a:r>
                        <a:rPr lang="ja-JP" altLang="en-US" sz="600" b="1" u="none" strike="noStrike" dirty="0">
                          <a:solidFill>
                            <a:schemeClr val="tx1">
                              <a:lumMod val="75000"/>
                              <a:lumOff val="25000"/>
                            </a:schemeClr>
                          </a:solidFill>
                          <a:effectLst/>
                          <a:latin typeface="+mj-ea"/>
                          <a:ea typeface="+mj-ea"/>
                        </a:rPr>
                        <a:t>繰り返し可能：</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プロセスは文書化され、一部は自動化されている</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l" fontAlgn="ctr"/>
                      <a:r>
                        <a:rPr lang="ja-JP" altLang="en-US" sz="600" u="none" strike="noStrike" dirty="0" smtClean="0">
                          <a:solidFill>
                            <a:schemeClr val="tx1">
                              <a:lumMod val="75000"/>
                              <a:lumOff val="25000"/>
                            </a:schemeClr>
                          </a:solidFill>
                          <a:effectLst/>
                          <a:latin typeface="+mj-ea"/>
                          <a:ea typeface="+mj-ea"/>
                        </a:rPr>
                        <a:t>普段の</a:t>
                      </a:r>
                      <a:r>
                        <a:rPr lang="ja-JP" altLang="en-US" sz="600" u="none" strike="noStrike" dirty="0">
                          <a:solidFill>
                            <a:schemeClr val="tx1">
                              <a:lumMod val="75000"/>
                              <a:lumOff val="25000"/>
                            </a:schemeClr>
                          </a:solidFill>
                          <a:effectLst/>
                          <a:latin typeface="+mj-ea"/>
                          <a:ea typeface="+mj-ea"/>
                        </a:rPr>
                        <a:t>ビルドやテストを自動化する。すべてのビルドは、ソース管理システムを使って自動化された手順で再現できる。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一部の環境ではデプロイを自動化する。新しい環境を手軽に作成する。すべての構成管理情報を外に出してバージョン管理する。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面倒で頻度も低く、信頼できないリリース。リリース要件に関するトレーサビリティも限定的。</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ストーリーの開発の一環として自動テストを書く。</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データベースへの変更は自動化したスクリプトで行い、スクリプトはアプリケーションとともにバージョン管理する。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バージョン管理システムを使って、ソフトウェアの作成に必要なものをすべて管理する。ソースコードや設定ファイル、ビルドやデプロイ用スクリプト、データのマイグレーションなど。</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927052">
                <a:tc>
                  <a:txBody>
                    <a:bodyPr/>
                    <a:lstStyle/>
                    <a:p>
                      <a:pPr algn="l" fontAlgn="ctr"/>
                      <a:r>
                        <a:rPr lang="ja-JP" altLang="en-US" sz="600" b="1" u="none" strike="noStrike" dirty="0">
                          <a:solidFill>
                            <a:schemeClr val="tx1">
                              <a:lumMod val="75000"/>
                              <a:lumOff val="25000"/>
                            </a:schemeClr>
                          </a:solidFill>
                          <a:effectLst/>
                          <a:latin typeface="+mj-ea"/>
                          <a:ea typeface="+mj-ea"/>
                        </a:rPr>
                        <a:t>レベル</a:t>
                      </a:r>
                      <a:r>
                        <a:rPr lang="en-US" altLang="ja-JP" sz="600" b="1" u="none" strike="noStrike" dirty="0">
                          <a:solidFill>
                            <a:schemeClr val="tx1">
                              <a:lumMod val="75000"/>
                              <a:lumOff val="25000"/>
                            </a:schemeClr>
                          </a:solidFill>
                          <a:effectLst/>
                          <a:latin typeface="+mj-ea"/>
                          <a:ea typeface="+mj-ea"/>
                        </a:rPr>
                        <a:t>-1 - </a:t>
                      </a:r>
                      <a:r>
                        <a:rPr lang="ja-JP" altLang="en-US" sz="600" b="1" u="none" strike="noStrike" dirty="0">
                          <a:solidFill>
                            <a:schemeClr val="tx1">
                              <a:lumMod val="75000"/>
                              <a:lumOff val="25000"/>
                            </a:schemeClr>
                          </a:solidFill>
                          <a:effectLst/>
                          <a:latin typeface="+mj-ea"/>
                          <a:ea typeface="+mj-ea"/>
                        </a:rPr>
                        <a:t>リグレッションエラー多発：</a:t>
                      </a:r>
                      <a:br>
                        <a:rPr lang="ja-JP" altLang="en-US" sz="600" b="1" u="none" strike="noStrike" dirty="0">
                          <a:solidFill>
                            <a:schemeClr val="tx1">
                              <a:lumMod val="75000"/>
                              <a:lumOff val="25000"/>
                            </a:schemeClr>
                          </a:solidFill>
                          <a:effectLst/>
                          <a:latin typeface="+mj-ea"/>
                          <a:ea typeface="+mj-ea"/>
                        </a:rPr>
                      </a:br>
                      <a:r>
                        <a:rPr lang="ja-JP" altLang="en-US" sz="600" b="1" u="none" strike="noStrike" dirty="0">
                          <a:solidFill>
                            <a:schemeClr val="tx1">
                              <a:lumMod val="75000"/>
                              <a:lumOff val="25000"/>
                            </a:schemeClr>
                          </a:solidFill>
                          <a:effectLst/>
                          <a:latin typeface="+mj-ea"/>
                          <a:ea typeface="+mj-ea"/>
                        </a:rPr>
                        <a:t>プロセスは繰り返せず管理も貧弱、そして対処療法を行っている</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ソフトウェアのビルド手順が手動である。成果物やビルド結果の管理をしていない。</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ソフトウェアのデプロイ手順が手動である。バイナリが環境に依存する。環境の配布が手動である。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リリース頻度が低く、しかも信頼できない。</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開発をした後に手作業でのテストを実施する。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データのマイグレーションは、バージョン管理されておらず、手動で操作する。</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ja-JP" altLang="en-US" sz="600" u="none" strike="noStrike" dirty="0">
                          <a:solidFill>
                            <a:schemeClr val="tx1">
                              <a:lumMod val="75000"/>
                              <a:lumOff val="25000"/>
                            </a:schemeClr>
                          </a:solidFill>
                          <a:effectLst/>
                          <a:latin typeface="+mj-ea"/>
                          <a:ea typeface="+mj-ea"/>
                        </a:rPr>
                        <a:t>バージョン管理システムを使っていない。あるいは使っていて</a:t>
                      </a:r>
                      <a:r>
                        <a:rPr lang="ja-JP" altLang="en-US" sz="600" u="none" strike="noStrike" dirty="0" smtClean="0">
                          <a:solidFill>
                            <a:schemeClr val="tx1">
                              <a:lumMod val="75000"/>
                              <a:lumOff val="25000"/>
                            </a:schemeClr>
                          </a:solidFill>
                          <a:effectLst/>
                          <a:latin typeface="+mj-ea"/>
                          <a:ea typeface="+mj-ea"/>
                        </a:rPr>
                        <a:t>も滅多に</a:t>
                      </a:r>
                      <a:r>
                        <a:rPr lang="ja-JP" altLang="en-US" sz="600" u="none" strike="noStrike" dirty="0">
                          <a:solidFill>
                            <a:schemeClr val="tx1">
                              <a:lumMod val="75000"/>
                              <a:lumOff val="25000"/>
                            </a:schemeClr>
                          </a:solidFill>
                          <a:effectLst/>
                          <a:latin typeface="+mj-ea"/>
                          <a:ea typeface="+mj-ea"/>
                        </a:rPr>
                        <a:t>チェックインしない。</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テキスト ボックス 2"/>
          <p:cNvSpPr txBox="1"/>
          <p:nvPr/>
        </p:nvSpPr>
        <p:spPr>
          <a:xfrm>
            <a:off x="395536" y="6237892"/>
            <a:ext cx="8632491" cy="215444"/>
          </a:xfrm>
          <a:prstGeom prst="rect">
            <a:avLst/>
          </a:prstGeom>
          <a:noFill/>
        </p:spPr>
        <p:txBody>
          <a:bodyPr wrap="none" rtlCol="0">
            <a:spAutoFit/>
          </a:bodyPr>
          <a:lstStyle/>
          <a:p>
            <a:r>
              <a:rPr lang="en-US" altLang="ja-JP" sz="800" dirty="0">
                <a:latin typeface="+mj-ea"/>
                <a:ea typeface="+mj-ea"/>
              </a:rPr>
              <a:t>David,Farley ; Jez,Humble. </a:t>
            </a:r>
            <a:r>
              <a:rPr lang="ja-JP" altLang="en-US" sz="800" dirty="0">
                <a:latin typeface="+mj-ea"/>
                <a:ea typeface="+mj-ea"/>
              </a:rPr>
              <a:t>継続的デリバリー</a:t>
            </a:r>
            <a:r>
              <a:rPr lang="en-US" altLang="ja-JP" sz="800" dirty="0">
                <a:latin typeface="+mj-ea"/>
                <a:ea typeface="+mj-ea"/>
              </a:rPr>
              <a:t>:</a:t>
            </a:r>
            <a:r>
              <a:rPr lang="ja-JP" altLang="en-US" sz="800" dirty="0">
                <a:latin typeface="+mj-ea"/>
                <a:ea typeface="+mj-ea"/>
              </a:rPr>
              <a:t>信頼できるソフトウェアリリースのためのビルド・テスト・デプロイメントの自動化</a:t>
            </a:r>
            <a:r>
              <a:rPr lang="en-US" altLang="ja-JP" sz="800" dirty="0">
                <a:latin typeface="+mj-ea"/>
                <a:ea typeface="+mj-ea"/>
              </a:rPr>
              <a:t>.  </a:t>
            </a:r>
            <a:r>
              <a:rPr lang="ja-JP" altLang="en-US" sz="800" dirty="0">
                <a:latin typeface="+mj-ea"/>
                <a:ea typeface="+mj-ea"/>
              </a:rPr>
              <a:t>和智 右桂訳 </a:t>
            </a:r>
            <a:r>
              <a:rPr lang="en-US" altLang="ja-JP" sz="800" dirty="0">
                <a:latin typeface="+mj-ea"/>
                <a:ea typeface="+mj-ea"/>
              </a:rPr>
              <a:t>; </a:t>
            </a:r>
            <a:r>
              <a:rPr lang="ja-JP" altLang="en-US" sz="800" dirty="0">
                <a:latin typeface="+mj-ea"/>
                <a:ea typeface="+mj-ea"/>
              </a:rPr>
              <a:t>高木 正弘訳</a:t>
            </a:r>
            <a:r>
              <a:rPr lang="en-US" altLang="ja-JP" sz="800" dirty="0">
                <a:latin typeface="+mj-ea"/>
                <a:ea typeface="+mj-ea"/>
              </a:rPr>
              <a:t>. KADOKAWA/</a:t>
            </a:r>
            <a:r>
              <a:rPr lang="ja-JP" altLang="en-US" sz="800" dirty="0">
                <a:latin typeface="+mj-ea"/>
                <a:ea typeface="+mj-ea"/>
              </a:rPr>
              <a:t>アスキー・メディアワークス</a:t>
            </a:r>
            <a:r>
              <a:rPr lang="en-US" altLang="ja-JP" sz="800" dirty="0">
                <a:latin typeface="+mj-ea"/>
                <a:ea typeface="+mj-ea"/>
              </a:rPr>
              <a:t>. 2012</a:t>
            </a:r>
            <a:r>
              <a:rPr lang="en-US" altLang="ja-JP" sz="800" dirty="0" smtClean="0">
                <a:latin typeface="+mj-ea"/>
                <a:ea typeface="+mj-ea"/>
              </a:rPr>
              <a:t>.</a:t>
            </a:r>
            <a:endParaRPr lang="en-US" altLang="ja-JP" sz="800" dirty="0">
              <a:latin typeface="+mj-ea"/>
              <a:ea typeface="+mj-ea"/>
            </a:endParaRPr>
          </a:p>
        </p:txBody>
      </p:sp>
    </p:spTree>
    <p:extLst>
      <p:ext uri="{BB962C8B-B14F-4D97-AF65-F5344CB8AC3E}">
        <p14:creationId xmlns:p14="http://schemas.microsoft.com/office/powerpoint/2010/main" val="24799230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拙速と巧遅</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75293" y="2338945"/>
            <a:ext cx="415498" cy="369332"/>
          </a:xfrm>
          <a:prstGeom prst="rect">
            <a:avLst/>
          </a:prstGeom>
          <a:noFill/>
        </p:spPr>
        <p:txBody>
          <a:bodyPr wrap="none" rtlCol="0">
            <a:spAutoFit/>
          </a:bodyPr>
          <a:lstStyle/>
          <a:p>
            <a:r>
              <a:rPr lang="ja-JP" altLang="en-US" dirty="0" smtClean="0">
                <a:solidFill>
                  <a:schemeClr val="bg2"/>
                </a:solidFill>
              </a:rPr>
              <a:t>巧</a:t>
            </a:r>
            <a:endParaRPr kumimoji="1" lang="ja-JP" altLang="en-US" dirty="0">
              <a:solidFill>
                <a:schemeClr val="bg2"/>
              </a:solidFill>
            </a:endParaRPr>
          </a:p>
        </p:txBody>
      </p:sp>
      <p:sp>
        <p:nvSpPr>
          <p:cNvPr id="19" name="テキスト ボックス 18"/>
          <p:cNvSpPr txBox="1"/>
          <p:nvPr/>
        </p:nvSpPr>
        <p:spPr>
          <a:xfrm>
            <a:off x="675293" y="4437112"/>
            <a:ext cx="415498" cy="369332"/>
          </a:xfrm>
          <a:prstGeom prst="rect">
            <a:avLst/>
          </a:prstGeom>
          <a:noFill/>
        </p:spPr>
        <p:txBody>
          <a:bodyPr wrap="none" rtlCol="0">
            <a:spAutoFit/>
          </a:bodyPr>
          <a:lstStyle/>
          <a:p>
            <a:r>
              <a:rPr lang="ja-JP" altLang="en-US" dirty="0" smtClean="0">
                <a:solidFill>
                  <a:schemeClr val="bg2"/>
                </a:solidFill>
              </a:rPr>
              <a:t>拙</a:t>
            </a:r>
            <a:endParaRPr kumimoji="1" lang="ja-JP" altLang="en-US" dirty="0">
              <a:solidFill>
                <a:schemeClr val="bg2"/>
              </a:solidFill>
            </a:endParaRPr>
          </a:p>
        </p:txBody>
      </p:sp>
      <p:sp>
        <p:nvSpPr>
          <p:cNvPr id="20" name="テキスト ボックス 19"/>
          <p:cNvSpPr txBox="1"/>
          <p:nvPr/>
        </p:nvSpPr>
        <p:spPr>
          <a:xfrm>
            <a:off x="5940152" y="6021288"/>
            <a:ext cx="415498" cy="369332"/>
          </a:xfrm>
          <a:prstGeom prst="rect">
            <a:avLst/>
          </a:prstGeom>
          <a:noFill/>
        </p:spPr>
        <p:txBody>
          <a:bodyPr wrap="none" rtlCol="0">
            <a:spAutoFit/>
          </a:bodyPr>
          <a:lstStyle/>
          <a:p>
            <a:r>
              <a:rPr lang="ja-JP" altLang="en-US" dirty="0" smtClean="0">
                <a:solidFill>
                  <a:schemeClr val="bg2"/>
                </a:solidFill>
              </a:rPr>
              <a:t>速</a:t>
            </a:r>
            <a:endParaRPr kumimoji="1" lang="ja-JP" altLang="en-US" dirty="0">
              <a:solidFill>
                <a:schemeClr val="bg2"/>
              </a:solidFill>
            </a:endParaRPr>
          </a:p>
        </p:txBody>
      </p:sp>
      <p:sp>
        <p:nvSpPr>
          <p:cNvPr id="23" name="テキスト ボックス 22"/>
          <p:cNvSpPr txBox="1"/>
          <p:nvPr/>
        </p:nvSpPr>
        <p:spPr>
          <a:xfrm>
            <a:off x="2627784" y="6021288"/>
            <a:ext cx="415498" cy="369332"/>
          </a:xfrm>
          <a:prstGeom prst="rect">
            <a:avLst/>
          </a:prstGeom>
          <a:noFill/>
        </p:spPr>
        <p:txBody>
          <a:bodyPr wrap="none" rtlCol="0">
            <a:spAutoFit/>
          </a:bodyPr>
          <a:lstStyle/>
          <a:p>
            <a:r>
              <a:rPr lang="ja-JP" altLang="en-US" dirty="0" smtClean="0">
                <a:solidFill>
                  <a:schemeClr val="bg2"/>
                </a:solidFill>
              </a:rPr>
              <a:t>遅</a:t>
            </a:r>
            <a:endParaRPr kumimoji="1" lang="ja-JP" altLang="en-US" dirty="0">
              <a:solidFill>
                <a:schemeClr val="bg2"/>
              </a:solidFill>
            </a:endParaRPr>
          </a:p>
        </p:txBody>
      </p:sp>
      <p:sp>
        <p:nvSpPr>
          <p:cNvPr id="18" name="テキスト ボックス 17"/>
          <p:cNvSpPr txBox="1"/>
          <p:nvPr/>
        </p:nvSpPr>
        <p:spPr>
          <a:xfrm>
            <a:off x="7668344" y="5723383"/>
            <a:ext cx="487634" cy="307777"/>
          </a:xfrm>
          <a:prstGeom prst="rect">
            <a:avLst/>
          </a:prstGeom>
          <a:noFill/>
        </p:spPr>
        <p:txBody>
          <a:bodyPr wrap="none" rtlCol="0">
            <a:spAutoFit/>
          </a:bodyPr>
          <a:lstStyle/>
          <a:p>
            <a:r>
              <a:rPr kumimoji="1" lang="ja-JP" altLang="en-US" sz="1400" dirty="0" smtClean="0">
                <a:solidFill>
                  <a:schemeClr val="bg2"/>
                </a:solidFill>
              </a:rPr>
              <a:t>速さ</a:t>
            </a:r>
            <a:endParaRPr kumimoji="1" lang="ja-JP" altLang="en-US" sz="1400" dirty="0">
              <a:solidFill>
                <a:schemeClr val="bg2"/>
              </a:solidFill>
            </a:endParaRPr>
          </a:p>
        </p:txBody>
      </p:sp>
      <p:sp>
        <p:nvSpPr>
          <p:cNvPr id="25" name="テキスト ボックス 24"/>
          <p:cNvSpPr txBox="1"/>
          <p:nvPr/>
        </p:nvSpPr>
        <p:spPr>
          <a:xfrm>
            <a:off x="788990" y="1249015"/>
            <a:ext cx="487634" cy="307777"/>
          </a:xfrm>
          <a:prstGeom prst="rect">
            <a:avLst/>
          </a:prstGeom>
          <a:noFill/>
        </p:spPr>
        <p:txBody>
          <a:bodyPr wrap="none" rtlCol="0">
            <a:spAutoFit/>
          </a:bodyPr>
          <a:lstStyle/>
          <a:p>
            <a:r>
              <a:rPr kumimoji="1" lang="ja-JP" altLang="en-US" sz="1400" dirty="0" smtClean="0">
                <a:solidFill>
                  <a:schemeClr val="bg2"/>
                </a:solidFill>
              </a:rPr>
              <a:t>巧さ</a:t>
            </a:r>
            <a:endParaRPr kumimoji="1" lang="ja-JP" altLang="en-US" sz="1400" dirty="0">
              <a:solidFill>
                <a:schemeClr val="bg2"/>
              </a:solidFill>
            </a:endParaRPr>
          </a:p>
        </p:txBody>
      </p:sp>
      <p:sp>
        <p:nvSpPr>
          <p:cNvPr id="30" name="角丸四角形 29"/>
          <p:cNvSpPr/>
          <p:nvPr/>
        </p:nvSpPr>
        <p:spPr>
          <a:xfrm>
            <a:off x="2136249" y="4219056"/>
            <a:ext cx="1398567" cy="805444"/>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拙遅</a:t>
            </a:r>
            <a:endParaRPr kumimoji="1" lang="ja-JP" altLang="en-US" dirty="0"/>
          </a:p>
        </p:txBody>
      </p:sp>
      <p:sp>
        <p:nvSpPr>
          <p:cNvPr id="21" name="角丸四角形 20"/>
          <p:cNvSpPr/>
          <p:nvPr/>
        </p:nvSpPr>
        <p:spPr>
          <a:xfrm>
            <a:off x="2136249" y="2120889"/>
            <a:ext cx="1398567" cy="8054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巧遅</a:t>
            </a:r>
            <a:endParaRPr kumimoji="1" lang="ja-JP" altLang="en-US" dirty="0"/>
          </a:p>
        </p:txBody>
      </p:sp>
      <p:sp>
        <p:nvSpPr>
          <p:cNvPr id="26" name="角丸四角形 25"/>
          <p:cNvSpPr/>
          <p:nvPr/>
        </p:nvSpPr>
        <p:spPr>
          <a:xfrm>
            <a:off x="5448617" y="4219056"/>
            <a:ext cx="1398567" cy="80544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拙速</a:t>
            </a:r>
            <a:endParaRPr kumimoji="1" lang="ja-JP" altLang="en-US" dirty="0"/>
          </a:p>
        </p:txBody>
      </p:sp>
      <p:sp>
        <p:nvSpPr>
          <p:cNvPr id="22" name="角丸四角形 21"/>
          <p:cNvSpPr/>
          <p:nvPr/>
        </p:nvSpPr>
        <p:spPr>
          <a:xfrm>
            <a:off x="5448615" y="2120889"/>
            <a:ext cx="1398567" cy="80544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巧速</a:t>
            </a:r>
            <a:endParaRPr kumimoji="1" lang="ja-JP" altLang="en-US" dirty="0"/>
          </a:p>
        </p:txBody>
      </p:sp>
    </p:spTree>
    <p:extLst>
      <p:ext uri="{BB962C8B-B14F-4D97-AF65-F5344CB8AC3E}">
        <p14:creationId xmlns:p14="http://schemas.microsoft.com/office/powerpoint/2010/main" val="22164989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拙速と巧遅</a:t>
            </a:r>
            <a:endParaRPr kumimoji="1" lang="ja-JP" altLang="en-US" dirty="0"/>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75293" y="2338945"/>
            <a:ext cx="415498" cy="369332"/>
          </a:xfrm>
          <a:prstGeom prst="rect">
            <a:avLst/>
          </a:prstGeom>
          <a:noFill/>
        </p:spPr>
        <p:txBody>
          <a:bodyPr wrap="none" rtlCol="0">
            <a:spAutoFit/>
          </a:bodyPr>
          <a:lstStyle/>
          <a:p>
            <a:r>
              <a:rPr lang="ja-JP" altLang="en-US" dirty="0" smtClean="0">
                <a:solidFill>
                  <a:schemeClr val="bg2"/>
                </a:solidFill>
              </a:rPr>
              <a:t>巧</a:t>
            </a:r>
            <a:endParaRPr kumimoji="1" lang="ja-JP" altLang="en-US" dirty="0">
              <a:solidFill>
                <a:schemeClr val="bg2"/>
              </a:solidFill>
            </a:endParaRPr>
          </a:p>
        </p:txBody>
      </p:sp>
      <p:sp>
        <p:nvSpPr>
          <p:cNvPr id="19" name="テキスト ボックス 18"/>
          <p:cNvSpPr txBox="1"/>
          <p:nvPr/>
        </p:nvSpPr>
        <p:spPr>
          <a:xfrm>
            <a:off x="675293" y="4437112"/>
            <a:ext cx="415498" cy="369332"/>
          </a:xfrm>
          <a:prstGeom prst="rect">
            <a:avLst/>
          </a:prstGeom>
          <a:noFill/>
        </p:spPr>
        <p:txBody>
          <a:bodyPr wrap="none" rtlCol="0">
            <a:spAutoFit/>
          </a:bodyPr>
          <a:lstStyle/>
          <a:p>
            <a:r>
              <a:rPr lang="ja-JP" altLang="en-US" dirty="0" smtClean="0">
                <a:solidFill>
                  <a:schemeClr val="bg2"/>
                </a:solidFill>
              </a:rPr>
              <a:t>拙</a:t>
            </a:r>
            <a:endParaRPr kumimoji="1" lang="ja-JP" altLang="en-US" dirty="0">
              <a:solidFill>
                <a:schemeClr val="bg2"/>
              </a:solidFill>
            </a:endParaRPr>
          </a:p>
        </p:txBody>
      </p:sp>
      <p:sp>
        <p:nvSpPr>
          <p:cNvPr id="20" name="テキスト ボックス 19"/>
          <p:cNvSpPr txBox="1"/>
          <p:nvPr/>
        </p:nvSpPr>
        <p:spPr>
          <a:xfrm>
            <a:off x="5940152" y="6021288"/>
            <a:ext cx="415498" cy="369332"/>
          </a:xfrm>
          <a:prstGeom prst="rect">
            <a:avLst/>
          </a:prstGeom>
          <a:noFill/>
        </p:spPr>
        <p:txBody>
          <a:bodyPr wrap="none" rtlCol="0">
            <a:spAutoFit/>
          </a:bodyPr>
          <a:lstStyle/>
          <a:p>
            <a:r>
              <a:rPr lang="ja-JP" altLang="en-US" dirty="0" smtClean="0">
                <a:solidFill>
                  <a:schemeClr val="bg2"/>
                </a:solidFill>
              </a:rPr>
              <a:t>速</a:t>
            </a:r>
            <a:endParaRPr kumimoji="1" lang="ja-JP" altLang="en-US" dirty="0">
              <a:solidFill>
                <a:schemeClr val="bg2"/>
              </a:solidFill>
            </a:endParaRPr>
          </a:p>
        </p:txBody>
      </p:sp>
      <p:sp>
        <p:nvSpPr>
          <p:cNvPr id="23" name="テキスト ボックス 22"/>
          <p:cNvSpPr txBox="1"/>
          <p:nvPr/>
        </p:nvSpPr>
        <p:spPr>
          <a:xfrm>
            <a:off x="2627784" y="6021288"/>
            <a:ext cx="415498" cy="369332"/>
          </a:xfrm>
          <a:prstGeom prst="rect">
            <a:avLst/>
          </a:prstGeom>
          <a:noFill/>
        </p:spPr>
        <p:txBody>
          <a:bodyPr wrap="none" rtlCol="0">
            <a:spAutoFit/>
          </a:bodyPr>
          <a:lstStyle/>
          <a:p>
            <a:r>
              <a:rPr lang="ja-JP" altLang="en-US" dirty="0" smtClean="0">
                <a:solidFill>
                  <a:schemeClr val="bg2"/>
                </a:solidFill>
              </a:rPr>
              <a:t>遅</a:t>
            </a:r>
            <a:endParaRPr kumimoji="1" lang="ja-JP" altLang="en-US" dirty="0">
              <a:solidFill>
                <a:schemeClr val="bg2"/>
              </a:solidFill>
            </a:endParaRPr>
          </a:p>
        </p:txBody>
      </p:sp>
      <p:sp>
        <p:nvSpPr>
          <p:cNvPr id="18" name="テキスト ボックス 17"/>
          <p:cNvSpPr txBox="1"/>
          <p:nvPr/>
        </p:nvSpPr>
        <p:spPr>
          <a:xfrm>
            <a:off x="7668344" y="5723383"/>
            <a:ext cx="487634" cy="307777"/>
          </a:xfrm>
          <a:prstGeom prst="rect">
            <a:avLst/>
          </a:prstGeom>
          <a:noFill/>
        </p:spPr>
        <p:txBody>
          <a:bodyPr wrap="none" rtlCol="0">
            <a:spAutoFit/>
          </a:bodyPr>
          <a:lstStyle/>
          <a:p>
            <a:r>
              <a:rPr kumimoji="1" lang="ja-JP" altLang="en-US" sz="1400" dirty="0" smtClean="0">
                <a:solidFill>
                  <a:schemeClr val="bg2"/>
                </a:solidFill>
              </a:rPr>
              <a:t>速さ</a:t>
            </a:r>
            <a:endParaRPr kumimoji="1" lang="ja-JP" altLang="en-US" sz="1400" dirty="0">
              <a:solidFill>
                <a:schemeClr val="bg2"/>
              </a:solidFill>
            </a:endParaRPr>
          </a:p>
        </p:txBody>
      </p:sp>
      <p:sp>
        <p:nvSpPr>
          <p:cNvPr id="25" name="テキスト ボックス 24"/>
          <p:cNvSpPr txBox="1"/>
          <p:nvPr/>
        </p:nvSpPr>
        <p:spPr>
          <a:xfrm>
            <a:off x="788990" y="1249015"/>
            <a:ext cx="487634" cy="307777"/>
          </a:xfrm>
          <a:prstGeom prst="rect">
            <a:avLst/>
          </a:prstGeom>
          <a:noFill/>
        </p:spPr>
        <p:txBody>
          <a:bodyPr wrap="none" rtlCol="0">
            <a:spAutoFit/>
          </a:bodyPr>
          <a:lstStyle/>
          <a:p>
            <a:r>
              <a:rPr kumimoji="1" lang="ja-JP" altLang="en-US" sz="1400" dirty="0" smtClean="0">
                <a:solidFill>
                  <a:schemeClr val="bg2"/>
                </a:solidFill>
              </a:rPr>
              <a:t>巧さ</a:t>
            </a:r>
            <a:endParaRPr kumimoji="1" lang="ja-JP" altLang="en-US" sz="1400" dirty="0">
              <a:solidFill>
                <a:schemeClr val="bg2"/>
              </a:solidFill>
            </a:endParaRPr>
          </a:p>
        </p:txBody>
      </p:sp>
      <p:sp>
        <p:nvSpPr>
          <p:cNvPr id="24" name="円/楕円 23"/>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Lean</a:t>
            </a:r>
            <a:endParaRPr kumimoji="1" lang="ja-JP" altLang="en-US" b="1" dirty="0"/>
          </a:p>
        </p:txBody>
      </p:sp>
      <p:sp>
        <p:nvSpPr>
          <p:cNvPr id="27" name="円/楕円 26"/>
          <p:cNvSpPr/>
          <p:nvPr/>
        </p:nvSpPr>
        <p:spPr>
          <a:xfrm>
            <a:off x="4572000" y="2564904"/>
            <a:ext cx="2016224" cy="201622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Scrum</a:t>
            </a:r>
            <a:endParaRPr kumimoji="1" lang="ja-JP" altLang="en-US" b="1" dirty="0"/>
          </a:p>
        </p:txBody>
      </p:sp>
      <p:sp>
        <p:nvSpPr>
          <p:cNvPr id="28" name="円/楕円 27"/>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Water</a:t>
            </a:r>
          </a:p>
          <a:p>
            <a:pPr algn="ctr"/>
            <a:r>
              <a:rPr lang="en-US" altLang="ja-JP" b="1" dirty="0" smtClean="0"/>
              <a:t>Fall</a:t>
            </a:r>
            <a:endParaRPr kumimoji="1" lang="ja-JP" altLang="en-US" b="1" dirty="0"/>
          </a:p>
        </p:txBody>
      </p:sp>
      <p:sp>
        <p:nvSpPr>
          <p:cNvPr id="29" name="円/楕円 28"/>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t>Chaos</a:t>
            </a:r>
            <a:endParaRPr kumimoji="1" lang="ja-JP" altLang="en-US" b="1" dirty="0"/>
          </a:p>
        </p:txBody>
      </p:sp>
    </p:spTree>
    <p:extLst>
      <p:ext uri="{BB962C8B-B14F-4D97-AF65-F5344CB8AC3E}">
        <p14:creationId xmlns:p14="http://schemas.microsoft.com/office/powerpoint/2010/main" val="31874722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687" y="1244436"/>
            <a:ext cx="2098161" cy="48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kumimoji="1" lang="ja-JP" altLang="en-US" dirty="0" smtClean="0"/>
              <a:t>アジャイルをスケールさせるには</a:t>
            </a:r>
            <a:endParaRPr kumimoji="1" lang="ja-JP" altLang="en-US" dirty="0"/>
          </a:p>
        </p:txBody>
      </p:sp>
      <p:sp>
        <p:nvSpPr>
          <p:cNvPr id="7" name="テキスト ボックス 6"/>
          <p:cNvSpPr txBox="1"/>
          <p:nvPr/>
        </p:nvSpPr>
        <p:spPr>
          <a:xfrm>
            <a:off x="3779912" y="2060848"/>
            <a:ext cx="4608512" cy="1323439"/>
          </a:xfrm>
          <a:prstGeom prst="rect">
            <a:avLst/>
          </a:prstGeom>
          <a:noFill/>
        </p:spPr>
        <p:txBody>
          <a:bodyPr wrap="square" rtlCol="0">
            <a:spAutoFit/>
          </a:bodyPr>
          <a:lstStyle/>
          <a:p>
            <a:pPr marL="342900" indent="-342900">
              <a:buFont typeface="+mj-lt"/>
              <a:buAutoNum type="arabicPeriod"/>
            </a:pPr>
            <a:r>
              <a:rPr lang="ja-JP" altLang="en-US" sz="1600" dirty="0" smtClean="0">
                <a:solidFill>
                  <a:schemeClr val="tx1">
                    <a:lumMod val="75000"/>
                    <a:lumOff val="25000"/>
                  </a:schemeClr>
                </a:solidFill>
              </a:rPr>
              <a:t>内部のアジャイルコーチ</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チーム間での同じプラクティスとプロセス</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a:solidFill>
                  <a:schemeClr val="tx1">
                    <a:lumMod val="75000"/>
                    <a:lumOff val="25000"/>
                  </a:schemeClr>
                </a:solidFill>
              </a:rPr>
              <a:t>チーム間</a:t>
            </a:r>
            <a:r>
              <a:rPr lang="ja-JP" altLang="en-US" sz="1600" dirty="0" smtClean="0">
                <a:solidFill>
                  <a:schemeClr val="tx1">
                    <a:lumMod val="75000"/>
                    <a:lumOff val="25000"/>
                  </a:schemeClr>
                </a:solidFill>
              </a:rPr>
              <a:t>での共通のツールの実装</a:t>
            </a:r>
            <a:endParaRPr lang="en-US" altLang="ja-JP" sz="1600" dirty="0" smtClean="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外部のアジャイルコンサルタント</a:t>
            </a:r>
            <a:r>
              <a:rPr lang="en-US" altLang="ja-JP" sz="1600" dirty="0" smtClean="0">
                <a:solidFill>
                  <a:schemeClr val="tx1">
                    <a:lumMod val="75000"/>
                    <a:lumOff val="25000"/>
                  </a:schemeClr>
                </a:solidFill>
              </a:rPr>
              <a:t>/</a:t>
            </a:r>
            <a:r>
              <a:rPr lang="ja-JP" altLang="en-US" sz="1600" dirty="0">
                <a:solidFill>
                  <a:schemeClr val="tx1">
                    <a:lumMod val="75000"/>
                    <a:lumOff val="25000"/>
                  </a:schemeClr>
                </a:solidFill>
              </a:rPr>
              <a:t>トレーナー</a:t>
            </a:r>
            <a:endParaRPr lang="en-US" altLang="ja-JP" sz="1600" dirty="0">
              <a:solidFill>
                <a:schemeClr val="tx1">
                  <a:lumMod val="75000"/>
                  <a:lumOff val="25000"/>
                </a:schemeClr>
              </a:solidFill>
            </a:endParaRPr>
          </a:p>
          <a:p>
            <a:pPr marL="342900" indent="-342900">
              <a:buFont typeface="+mj-lt"/>
              <a:buAutoNum type="arabicPeriod"/>
            </a:pPr>
            <a:r>
              <a:rPr lang="ja-JP" altLang="en-US" sz="1600" dirty="0" smtClean="0">
                <a:solidFill>
                  <a:schemeClr val="tx1">
                    <a:lumMod val="75000"/>
                    <a:lumOff val="25000"/>
                  </a:schemeClr>
                </a:solidFill>
              </a:rPr>
              <a:t>経営陣の後援</a:t>
            </a:r>
            <a:endParaRPr lang="en-US" altLang="ja-JP" sz="1600" dirty="0" smtClean="0">
              <a:solidFill>
                <a:schemeClr val="tx1">
                  <a:lumMod val="75000"/>
                  <a:lumOff val="25000"/>
                </a:schemeClr>
              </a:solidFill>
            </a:endParaRPr>
          </a:p>
        </p:txBody>
      </p:sp>
      <p:sp>
        <p:nvSpPr>
          <p:cNvPr id="8" name="正方形/長方形 7"/>
          <p:cNvSpPr/>
          <p:nvPr/>
        </p:nvSpPr>
        <p:spPr>
          <a:xfrm>
            <a:off x="4283968" y="6093296"/>
            <a:ext cx="4392487" cy="461665"/>
          </a:xfrm>
          <a:prstGeom prst="rect">
            <a:avLst/>
          </a:prstGeom>
        </p:spPr>
        <p:txBody>
          <a:bodyPr wrap="square">
            <a:spAutoFit/>
          </a:bodyPr>
          <a:lstStyle/>
          <a:p>
            <a:pPr algn="r"/>
            <a:r>
              <a:rPr lang="en-US" altLang="ja-JP" sz="1200" dirty="0" smtClean="0">
                <a:solidFill>
                  <a:schemeClr val="tx1">
                    <a:lumMod val="75000"/>
                    <a:lumOff val="25000"/>
                  </a:schemeClr>
                </a:solidFill>
                <a:latin typeface="+mj-ea"/>
                <a:ea typeface="+mj-ea"/>
              </a:rPr>
              <a:t>VersionOne </a:t>
            </a:r>
            <a:r>
              <a:rPr lang="en-US" altLang="ja-JP" sz="1200" dirty="0">
                <a:solidFill>
                  <a:schemeClr val="tx1">
                    <a:lumMod val="75000"/>
                    <a:lumOff val="25000"/>
                  </a:schemeClr>
                </a:solidFill>
                <a:latin typeface="+mj-ea"/>
                <a:ea typeface="+mj-ea"/>
              </a:rPr>
              <a:t>12th Annual State of Agile Report </a:t>
            </a:r>
            <a:endParaRPr lang="en-US" altLang="ja-JP" sz="1200" dirty="0" smtClean="0">
              <a:solidFill>
                <a:schemeClr val="tx1">
                  <a:lumMod val="75000"/>
                  <a:lumOff val="25000"/>
                </a:schemeClr>
              </a:solidFill>
              <a:latin typeface="+mj-ea"/>
              <a:ea typeface="+mj-ea"/>
            </a:endParaRPr>
          </a:p>
          <a:p>
            <a:pPr algn="r"/>
            <a:r>
              <a:rPr lang="en-US" altLang="ja-JP" sz="1200" dirty="0">
                <a:solidFill>
                  <a:schemeClr val="accent5"/>
                </a:solidFill>
                <a:latin typeface="+mj-ea"/>
              </a:rPr>
              <a:t>http://stateofagile.versionone.com</a:t>
            </a:r>
            <a:r>
              <a:rPr lang="en-US" altLang="ja-JP" sz="1200" dirty="0" smtClean="0">
                <a:solidFill>
                  <a:schemeClr val="accent5"/>
                </a:solidFill>
                <a:latin typeface="+mj-ea"/>
              </a:rPr>
              <a:t>/</a:t>
            </a:r>
            <a:endParaRPr lang="ja-JP" altLang="en-US" sz="1200" dirty="0">
              <a:solidFill>
                <a:schemeClr val="accent5"/>
              </a:solidFill>
              <a:latin typeface="+mj-ea"/>
            </a:endParaRPr>
          </a:p>
        </p:txBody>
      </p:sp>
    </p:spTree>
    <p:extLst>
      <p:ext uri="{BB962C8B-B14F-4D97-AF65-F5344CB8AC3E}">
        <p14:creationId xmlns:p14="http://schemas.microsoft.com/office/powerpoint/2010/main" val="286334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ja-JP" altLang="en-US" dirty="0"/>
              <a:t>アジャイルソフトウェア開発</a:t>
            </a:r>
            <a:r>
              <a:rPr lang="ja-JP" altLang="en-US" dirty="0" smtClean="0"/>
              <a:t>宣言</a:t>
            </a:r>
            <a:endParaRPr lang="ja-JP" altLang="en-US" dirty="0"/>
          </a:p>
        </p:txBody>
      </p:sp>
      <p:sp>
        <p:nvSpPr>
          <p:cNvPr id="3" name="正方形/長方形 2"/>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http://agilemanifesto.org/iso/ja/manifesto.html</a:t>
            </a:r>
            <a:endParaRPr lang="ja-JP" altLang="en-US" sz="1000" dirty="0">
              <a:solidFill>
                <a:schemeClr val="accent5"/>
              </a:solidFill>
              <a:latin typeface="+mj-ea"/>
              <a:ea typeface="+mj-ea"/>
            </a:endParaRPr>
          </a:p>
        </p:txBody>
      </p:sp>
      <p:sp>
        <p:nvSpPr>
          <p:cNvPr id="4" name="正方形/長方形 3"/>
          <p:cNvSpPr/>
          <p:nvPr/>
        </p:nvSpPr>
        <p:spPr>
          <a:xfrm>
            <a:off x="1332247" y="1484784"/>
            <a:ext cx="6552728" cy="3416320"/>
          </a:xfrm>
          <a:prstGeom prst="rect">
            <a:avLst/>
          </a:prstGeom>
        </p:spPr>
        <p:txBody>
          <a:bodyPr wrap="square">
            <a:spAutoFit/>
          </a:bodyPr>
          <a:lstStyle/>
          <a:p>
            <a:pPr algn="ctr"/>
            <a:r>
              <a:rPr lang="ja-JP" altLang="en-US" dirty="0">
                <a:solidFill>
                  <a:schemeClr val="tx1">
                    <a:lumMod val="75000"/>
                    <a:lumOff val="25000"/>
                  </a:schemeClr>
                </a:solidFill>
                <a:latin typeface="+mn-ea"/>
              </a:rPr>
              <a:t>私たちは、ソフトウェア開発の実践</a:t>
            </a:r>
            <a:br>
              <a:rPr lang="ja-JP" altLang="en-US" dirty="0">
                <a:solidFill>
                  <a:schemeClr val="tx1">
                    <a:lumMod val="75000"/>
                    <a:lumOff val="25000"/>
                  </a:schemeClr>
                </a:solidFill>
                <a:latin typeface="+mn-ea"/>
              </a:rPr>
            </a:br>
            <a:r>
              <a:rPr lang="ja-JP" altLang="en-US" dirty="0">
                <a:solidFill>
                  <a:schemeClr val="tx1">
                    <a:lumMod val="75000"/>
                    <a:lumOff val="25000"/>
                  </a:schemeClr>
                </a:solidFill>
                <a:latin typeface="+mn-ea"/>
              </a:rPr>
              <a:t>あるいは実践を手助けをする活動を通じて、</a:t>
            </a:r>
            <a:br>
              <a:rPr lang="ja-JP" altLang="en-US" dirty="0">
                <a:solidFill>
                  <a:schemeClr val="tx1">
                    <a:lumMod val="75000"/>
                    <a:lumOff val="25000"/>
                  </a:schemeClr>
                </a:solidFill>
                <a:latin typeface="+mn-ea"/>
              </a:rPr>
            </a:br>
            <a:r>
              <a:rPr lang="ja-JP" altLang="en-US" dirty="0">
                <a:solidFill>
                  <a:schemeClr val="tx1">
                    <a:lumMod val="75000"/>
                    <a:lumOff val="25000"/>
                  </a:schemeClr>
                </a:solidFill>
                <a:latin typeface="+mn-ea"/>
              </a:rPr>
              <a:t>よりよい開発方法を見つけだそうとしている。</a:t>
            </a:r>
            <a:br>
              <a:rPr lang="ja-JP" altLang="en-US" dirty="0">
                <a:solidFill>
                  <a:schemeClr val="tx1">
                    <a:lumMod val="75000"/>
                    <a:lumOff val="25000"/>
                  </a:schemeClr>
                </a:solidFill>
                <a:latin typeface="+mn-ea"/>
              </a:rPr>
            </a:br>
            <a:r>
              <a:rPr lang="ja-JP" altLang="en-US" dirty="0">
                <a:solidFill>
                  <a:schemeClr val="tx1">
                    <a:lumMod val="75000"/>
                    <a:lumOff val="25000"/>
                  </a:schemeClr>
                </a:solidFill>
                <a:latin typeface="+mn-ea"/>
              </a:rPr>
              <a:t>この活動を通して、私たちは以下の価値に至った</a:t>
            </a:r>
            <a:r>
              <a:rPr lang="ja-JP" altLang="en-US" dirty="0" smtClean="0">
                <a:solidFill>
                  <a:schemeClr val="tx1">
                    <a:lumMod val="75000"/>
                    <a:lumOff val="25000"/>
                  </a:schemeClr>
                </a:solidFill>
                <a:latin typeface="+mn-ea"/>
              </a:rPr>
              <a:t>。</a:t>
            </a:r>
            <a:endParaRPr lang="en-US" altLang="ja-JP" dirty="0" smtClean="0">
              <a:solidFill>
                <a:schemeClr val="tx1">
                  <a:lumMod val="75000"/>
                  <a:lumOff val="25000"/>
                </a:schemeClr>
              </a:solidFill>
              <a:latin typeface="+mn-ea"/>
            </a:endParaRPr>
          </a:p>
          <a:p>
            <a:pPr algn="ctr"/>
            <a:endParaRPr lang="ja-JP" altLang="en-US" dirty="0">
              <a:solidFill>
                <a:schemeClr val="accent5"/>
              </a:solidFill>
              <a:latin typeface="+mn-ea"/>
            </a:endParaRPr>
          </a:p>
          <a:p>
            <a:pPr algn="ctr"/>
            <a:r>
              <a:rPr lang="ja-JP" altLang="en-US" b="1" dirty="0">
                <a:solidFill>
                  <a:schemeClr val="accent5"/>
                </a:solidFill>
                <a:latin typeface="+mn-ea"/>
              </a:rPr>
              <a:t>プロセスやツール</a:t>
            </a:r>
            <a:r>
              <a:rPr lang="ja-JP" altLang="en-US" b="1" dirty="0">
                <a:solidFill>
                  <a:schemeClr val="tx1">
                    <a:lumMod val="75000"/>
                    <a:lumOff val="25000"/>
                  </a:schemeClr>
                </a:solidFill>
                <a:latin typeface="+mn-ea"/>
              </a:rPr>
              <a:t>よりも</a:t>
            </a:r>
            <a:r>
              <a:rPr lang="ja-JP" altLang="en-US" b="1" dirty="0">
                <a:solidFill>
                  <a:schemeClr val="accent2"/>
                </a:solidFill>
                <a:latin typeface="+mn-ea"/>
              </a:rPr>
              <a:t>個人と対話</a:t>
            </a:r>
            <a:r>
              <a:rPr lang="ja-JP" altLang="en-US" b="1" dirty="0">
                <a:solidFill>
                  <a:schemeClr val="tx1">
                    <a:lumMod val="75000"/>
                    <a:lumOff val="25000"/>
                  </a:schemeClr>
                </a:solidFill>
                <a:latin typeface="+mn-ea"/>
              </a:rPr>
              <a:t>を、</a:t>
            </a:r>
            <a:br>
              <a:rPr lang="ja-JP" altLang="en-US" b="1" dirty="0">
                <a:solidFill>
                  <a:schemeClr val="tx1">
                    <a:lumMod val="75000"/>
                    <a:lumOff val="25000"/>
                  </a:schemeClr>
                </a:solidFill>
                <a:latin typeface="+mn-ea"/>
              </a:rPr>
            </a:br>
            <a:r>
              <a:rPr lang="ja-JP" altLang="en-US" b="1" dirty="0">
                <a:solidFill>
                  <a:schemeClr val="accent5"/>
                </a:solidFill>
                <a:latin typeface="+mn-ea"/>
              </a:rPr>
              <a:t>包括的なドキュメント</a:t>
            </a:r>
            <a:r>
              <a:rPr lang="ja-JP" altLang="en-US" b="1" dirty="0">
                <a:solidFill>
                  <a:schemeClr val="tx1">
                    <a:lumMod val="75000"/>
                    <a:lumOff val="25000"/>
                  </a:schemeClr>
                </a:solidFill>
                <a:latin typeface="+mn-ea"/>
              </a:rPr>
              <a:t>よりも</a:t>
            </a:r>
            <a:r>
              <a:rPr lang="ja-JP" altLang="en-US" b="1" dirty="0">
                <a:solidFill>
                  <a:schemeClr val="accent2"/>
                </a:solidFill>
                <a:latin typeface="+mn-ea"/>
              </a:rPr>
              <a:t>動くソフトウェア</a:t>
            </a:r>
            <a:r>
              <a:rPr lang="ja-JP" altLang="en-US" b="1" dirty="0">
                <a:solidFill>
                  <a:schemeClr val="tx1">
                    <a:lumMod val="75000"/>
                    <a:lumOff val="25000"/>
                  </a:schemeClr>
                </a:solidFill>
                <a:latin typeface="+mn-ea"/>
              </a:rPr>
              <a:t>を、</a:t>
            </a:r>
            <a:br>
              <a:rPr lang="ja-JP" altLang="en-US" b="1" dirty="0">
                <a:solidFill>
                  <a:schemeClr val="tx1">
                    <a:lumMod val="75000"/>
                    <a:lumOff val="25000"/>
                  </a:schemeClr>
                </a:solidFill>
                <a:latin typeface="+mn-ea"/>
              </a:rPr>
            </a:br>
            <a:r>
              <a:rPr lang="ja-JP" altLang="en-US" b="1" dirty="0">
                <a:solidFill>
                  <a:schemeClr val="accent5"/>
                </a:solidFill>
                <a:latin typeface="+mn-ea"/>
              </a:rPr>
              <a:t>契約交渉</a:t>
            </a:r>
            <a:r>
              <a:rPr lang="ja-JP" altLang="en-US" b="1" dirty="0">
                <a:solidFill>
                  <a:schemeClr val="tx1">
                    <a:lumMod val="75000"/>
                    <a:lumOff val="25000"/>
                  </a:schemeClr>
                </a:solidFill>
                <a:latin typeface="+mn-ea"/>
              </a:rPr>
              <a:t>よりも</a:t>
            </a:r>
            <a:r>
              <a:rPr lang="ja-JP" altLang="en-US" b="1" dirty="0">
                <a:solidFill>
                  <a:schemeClr val="accent2"/>
                </a:solidFill>
                <a:latin typeface="+mn-ea"/>
              </a:rPr>
              <a:t>顧客との協調</a:t>
            </a:r>
            <a:r>
              <a:rPr lang="ja-JP" altLang="en-US" b="1" dirty="0">
                <a:solidFill>
                  <a:schemeClr val="tx1">
                    <a:lumMod val="75000"/>
                    <a:lumOff val="25000"/>
                  </a:schemeClr>
                </a:solidFill>
                <a:latin typeface="+mn-ea"/>
              </a:rPr>
              <a:t>を、</a:t>
            </a:r>
            <a:br>
              <a:rPr lang="ja-JP" altLang="en-US" b="1" dirty="0">
                <a:solidFill>
                  <a:schemeClr val="tx1">
                    <a:lumMod val="75000"/>
                    <a:lumOff val="25000"/>
                  </a:schemeClr>
                </a:solidFill>
                <a:latin typeface="+mn-ea"/>
              </a:rPr>
            </a:br>
            <a:r>
              <a:rPr lang="ja-JP" altLang="en-US" b="1" dirty="0">
                <a:solidFill>
                  <a:schemeClr val="accent5"/>
                </a:solidFill>
                <a:latin typeface="+mn-ea"/>
              </a:rPr>
              <a:t>計画に従うこと</a:t>
            </a:r>
            <a:r>
              <a:rPr lang="ja-JP" altLang="en-US" b="1" dirty="0">
                <a:solidFill>
                  <a:schemeClr val="tx1">
                    <a:lumMod val="75000"/>
                    <a:lumOff val="25000"/>
                  </a:schemeClr>
                </a:solidFill>
                <a:latin typeface="+mn-ea"/>
              </a:rPr>
              <a:t>よりも</a:t>
            </a:r>
            <a:r>
              <a:rPr lang="ja-JP" altLang="en-US" b="1" dirty="0">
                <a:solidFill>
                  <a:schemeClr val="accent2"/>
                </a:solidFill>
                <a:latin typeface="+mn-ea"/>
              </a:rPr>
              <a:t>変化への対応</a:t>
            </a:r>
            <a:r>
              <a:rPr lang="ja-JP" altLang="en-US" b="1" dirty="0">
                <a:solidFill>
                  <a:schemeClr val="tx1">
                    <a:lumMod val="75000"/>
                    <a:lumOff val="25000"/>
                  </a:schemeClr>
                </a:solidFill>
                <a:latin typeface="+mn-ea"/>
              </a:rPr>
              <a:t>を、</a:t>
            </a:r>
            <a:r>
              <a:rPr lang="ja-JP" altLang="en-US" dirty="0">
                <a:solidFill>
                  <a:schemeClr val="tx1">
                    <a:lumMod val="75000"/>
                    <a:lumOff val="25000"/>
                  </a:schemeClr>
                </a:solidFill>
                <a:latin typeface="+mn-ea"/>
              </a:rPr>
              <a:t/>
            </a:r>
            <a:br>
              <a:rPr lang="ja-JP" altLang="en-US" dirty="0">
                <a:solidFill>
                  <a:schemeClr val="tx1">
                    <a:lumMod val="75000"/>
                    <a:lumOff val="25000"/>
                  </a:schemeClr>
                </a:solidFill>
                <a:latin typeface="+mn-ea"/>
              </a:rPr>
            </a:br>
            <a:endParaRPr lang="ja-JP" altLang="en-US" dirty="0">
              <a:solidFill>
                <a:schemeClr val="tx1">
                  <a:lumMod val="75000"/>
                  <a:lumOff val="25000"/>
                </a:schemeClr>
              </a:solidFill>
              <a:latin typeface="+mn-ea"/>
            </a:endParaRPr>
          </a:p>
          <a:p>
            <a:pPr algn="ctr"/>
            <a:r>
              <a:rPr lang="ja-JP" altLang="en-US" dirty="0">
                <a:solidFill>
                  <a:schemeClr val="tx1">
                    <a:lumMod val="75000"/>
                    <a:lumOff val="25000"/>
                  </a:schemeClr>
                </a:solidFill>
                <a:latin typeface="+mn-ea"/>
              </a:rPr>
              <a:t>価値とする。すなわち、</a:t>
            </a:r>
            <a:r>
              <a:rPr lang="ja-JP" altLang="en-US" b="1" dirty="0">
                <a:solidFill>
                  <a:schemeClr val="accent2"/>
                </a:solidFill>
                <a:latin typeface="+mn-ea"/>
              </a:rPr>
              <a:t>左記のことがらに価値があることを</a:t>
            </a:r>
            <a:br>
              <a:rPr lang="ja-JP" altLang="en-US" b="1" dirty="0">
                <a:solidFill>
                  <a:schemeClr val="accent2"/>
                </a:solidFill>
                <a:latin typeface="+mn-ea"/>
              </a:rPr>
            </a:br>
            <a:r>
              <a:rPr lang="ja-JP" altLang="en-US" b="1" dirty="0">
                <a:solidFill>
                  <a:schemeClr val="accent2"/>
                </a:solidFill>
                <a:latin typeface="+mn-ea"/>
              </a:rPr>
              <a:t>認めながら</a:t>
            </a:r>
            <a:r>
              <a:rPr lang="ja-JP" altLang="en-US" b="1" dirty="0">
                <a:solidFill>
                  <a:schemeClr val="tx1">
                    <a:lumMod val="75000"/>
                    <a:lumOff val="25000"/>
                  </a:schemeClr>
                </a:solidFill>
                <a:latin typeface="+mn-ea"/>
              </a:rPr>
              <a:t>も、私たちは右記のことがらにより価値をおく。</a:t>
            </a:r>
            <a:r>
              <a:rPr lang="ja-JP" altLang="en-US" dirty="0">
                <a:solidFill>
                  <a:schemeClr val="tx1">
                    <a:lumMod val="75000"/>
                    <a:lumOff val="25000"/>
                  </a:schemeClr>
                </a:solidFill>
                <a:latin typeface="+mn-ea"/>
              </a:rPr>
              <a:t> </a:t>
            </a:r>
            <a:endParaRPr lang="en-US" altLang="ja-JP" dirty="0" smtClean="0">
              <a:solidFill>
                <a:schemeClr val="tx1">
                  <a:lumMod val="75000"/>
                  <a:lumOff val="25000"/>
                </a:schemeClr>
              </a:solidFill>
              <a:latin typeface="+mn-ea"/>
            </a:endParaRPr>
          </a:p>
        </p:txBody>
      </p:sp>
      <p:sp>
        <p:nvSpPr>
          <p:cNvPr id="7" name="正方形/長方形 6"/>
          <p:cNvSpPr/>
          <p:nvPr/>
        </p:nvSpPr>
        <p:spPr>
          <a:xfrm>
            <a:off x="1366775" y="6063679"/>
            <a:ext cx="6552728" cy="461665"/>
          </a:xfrm>
          <a:prstGeom prst="rect">
            <a:avLst/>
          </a:prstGeom>
        </p:spPr>
        <p:txBody>
          <a:bodyPr wrap="square">
            <a:spAutoFit/>
          </a:bodyPr>
          <a:lstStyle/>
          <a:p>
            <a:pPr algn="ctr"/>
            <a:r>
              <a:rPr lang="en-US" altLang="ja-JP" sz="800" dirty="0">
                <a:solidFill>
                  <a:schemeClr val="tx1">
                    <a:lumMod val="75000"/>
                    <a:lumOff val="25000"/>
                  </a:schemeClr>
                </a:solidFill>
                <a:latin typeface="+mn-ea"/>
              </a:rPr>
              <a:t>© 2001, </a:t>
            </a:r>
            <a:r>
              <a:rPr lang="ja-JP" altLang="en-US" sz="800" dirty="0">
                <a:solidFill>
                  <a:schemeClr val="tx1">
                    <a:lumMod val="75000"/>
                    <a:lumOff val="25000"/>
                  </a:schemeClr>
                </a:solidFill>
                <a:latin typeface="+mn-ea"/>
              </a:rPr>
              <a:t>上記の著者たち</a:t>
            </a:r>
          </a:p>
          <a:p>
            <a:pPr algn="ctr"/>
            <a:r>
              <a:rPr lang="ja-JP" altLang="en-US" sz="800" dirty="0">
                <a:solidFill>
                  <a:schemeClr val="tx1">
                    <a:lumMod val="75000"/>
                    <a:lumOff val="25000"/>
                  </a:schemeClr>
                </a:solidFill>
                <a:latin typeface="+mn-ea"/>
              </a:rPr>
              <a:t>この宣言は、この注意書きも含めた形で全文を含めることを条件に</a:t>
            </a:r>
          </a:p>
          <a:p>
            <a:pPr algn="ctr"/>
            <a:r>
              <a:rPr lang="ja-JP" altLang="en-US" sz="800" dirty="0">
                <a:solidFill>
                  <a:schemeClr val="tx1">
                    <a:lumMod val="75000"/>
                    <a:lumOff val="25000"/>
                  </a:schemeClr>
                </a:solidFill>
                <a:latin typeface="+mn-ea"/>
              </a:rPr>
              <a:t>自由にコピーしてよい。</a:t>
            </a:r>
            <a:endParaRPr lang="en-US" altLang="ja-JP" sz="800" dirty="0" smtClean="0">
              <a:solidFill>
                <a:schemeClr val="tx1">
                  <a:lumMod val="75000"/>
                  <a:lumOff val="25000"/>
                </a:schemeClr>
              </a:solidFill>
              <a:latin typeface="+mn-ea"/>
            </a:endParaRPr>
          </a:p>
        </p:txBody>
      </p:sp>
      <p:graphicFrame>
        <p:nvGraphicFramePr>
          <p:cNvPr id="8" name="表 7"/>
          <p:cNvGraphicFramePr>
            <a:graphicFrameLocks noGrp="1"/>
          </p:cNvGraphicFramePr>
          <p:nvPr>
            <p:extLst>
              <p:ext uri="{D42A27DB-BD31-4B8C-83A1-F6EECF244321}">
                <p14:modId xmlns:p14="http://schemas.microsoft.com/office/powerpoint/2010/main" val="188905519"/>
              </p:ext>
            </p:extLst>
          </p:nvPr>
        </p:nvGraphicFramePr>
        <p:xfrm>
          <a:off x="2755493" y="5015448"/>
          <a:ext cx="3688715" cy="1158240"/>
        </p:xfrm>
        <a:graphic>
          <a:graphicData uri="http://schemas.openxmlformats.org/drawingml/2006/table">
            <a:tbl>
              <a:tblPr firstRow="1" bandRow="1">
                <a:effectLst/>
                <a:tableStyleId>{5C22544A-7EE6-4342-B048-85BDC9FD1C3A}</a:tableStyleId>
              </a:tblPr>
              <a:tblGrid>
                <a:gridCol w="1351280"/>
                <a:gridCol w="1148080"/>
                <a:gridCol w="1189355"/>
              </a:tblGrid>
              <a:tr h="139040">
                <a:tc>
                  <a:txBody>
                    <a:bodyPr/>
                    <a:lstStyle/>
                    <a:p>
                      <a:pPr algn="ctr"/>
                      <a:r>
                        <a:rPr kumimoji="1" lang="en-US" altLang="ja-JP" sz="1000" b="0" dirty="0" smtClean="0">
                          <a:solidFill>
                            <a:sysClr val="windowText" lastClr="000000"/>
                          </a:solidFill>
                          <a:latin typeface="+mn-ea"/>
                          <a:ea typeface="+mn-ea"/>
                        </a:rPr>
                        <a:t>Kent Beck</a:t>
                      </a:r>
                    </a:p>
                    <a:p>
                      <a:pPr algn="ctr"/>
                      <a:r>
                        <a:rPr kumimoji="1" lang="en-US" altLang="ja-JP" sz="1000" b="0" dirty="0" smtClean="0">
                          <a:solidFill>
                            <a:sysClr val="windowText" lastClr="000000"/>
                          </a:solidFill>
                          <a:latin typeface="+mn-ea"/>
                          <a:ea typeface="+mn-ea"/>
                        </a:rPr>
                        <a:t>Mike Beedle</a:t>
                      </a:r>
                    </a:p>
                    <a:p>
                      <a:pPr algn="ctr"/>
                      <a:r>
                        <a:rPr kumimoji="1" lang="en-US" altLang="ja-JP" sz="1000" b="0" dirty="0" smtClean="0">
                          <a:solidFill>
                            <a:sysClr val="windowText" lastClr="000000"/>
                          </a:solidFill>
                          <a:latin typeface="+mn-ea"/>
                          <a:ea typeface="+mn-ea"/>
                        </a:rPr>
                        <a:t>Arie van Bennekum</a:t>
                      </a:r>
                    </a:p>
                    <a:p>
                      <a:pPr algn="ctr"/>
                      <a:r>
                        <a:rPr kumimoji="1" lang="en-US" altLang="ja-JP" sz="1000" b="0" dirty="0" smtClean="0">
                          <a:solidFill>
                            <a:sysClr val="windowText" lastClr="000000"/>
                          </a:solidFill>
                          <a:latin typeface="+mn-ea"/>
                          <a:ea typeface="+mn-ea"/>
                        </a:rPr>
                        <a:t>Alistair Cockburn</a:t>
                      </a:r>
                    </a:p>
                    <a:p>
                      <a:pPr algn="ctr"/>
                      <a:r>
                        <a:rPr kumimoji="1" lang="en-US" altLang="ja-JP" sz="1000" b="0" dirty="0" smtClean="0">
                          <a:solidFill>
                            <a:sysClr val="windowText" lastClr="000000"/>
                          </a:solidFill>
                          <a:latin typeface="+mn-ea"/>
                          <a:ea typeface="+mn-ea"/>
                        </a:rPr>
                        <a:t>Ward Cunningham</a:t>
                      </a:r>
                    </a:p>
                    <a:p>
                      <a:pPr algn="ctr"/>
                      <a:r>
                        <a:rPr kumimoji="1" lang="en-US" altLang="ja-JP" sz="1000" b="0" dirty="0" smtClean="0">
                          <a:solidFill>
                            <a:sysClr val="windowText" lastClr="000000"/>
                          </a:solidFill>
                          <a:latin typeface="+mn-ea"/>
                          <a:ea typeface="+mn-ea"/>
                        </a:rPr>
                        <a:t>Martin Fowler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smtClean="0">
                          <a:solidFill>
                            <a:sysClr val="windowText" lastClr="000000"/>
                          </a:solidFill>
                          <a:latin typeface="+mn-ea"/>
                          <a:ea typeface="+mn-ea"/>
                        </a:rPr>
                        <a:t>James Grenning</a:t>
                      </a:r>
                    </a:p>
                    <a:p>
                      <a:pPr algn="ctr"/>
                      <a:r>
                        <a:rPr kumimoji="1" lang="en-US" altLang="ja-JP" sz="1000" b="0" dirty="0" smtClean="0">
                          <a:solidFill>
                            <a:sysClr val="windowText" lastClr="000000"/>
                          </a:solidFill>
                          <a:latin typeface="+mn-ea"/>
                          <a:ea typeface="+mn-ea"/>
                        </a:rPr>
                        <a:t>Jim Highsmith</a:t>
                      </a:r>
                    </a:p>
                    <a:p>
                      <a:pPr algn="ctr"/>
                      <a:r>
                        <a:rPr kumimoji="1" lang="en-US" altLang="ja-JP" sz="1000" b="0" dirty="0" smtClean="0">
                          <a:solidFill>
                            <a:sysClr val="windowText" lastClr="000000"/>
                          </a:solidFill>
                          <a:latin typeface="+mn-ea"/>
                          <a:ea typeface="+mn-ea"/>
                        </a:rPr>
                        <a:t>Andrew Hunt</a:t>
                      </a:r>
                    </a:p>
                    <a:p>
                      <a:pPr algn="ctr"/>
                      <a:r>
                        <a:rPr kumimoji="1" lang="en-US" altLang="ja-JP" sz="1000" b="0" dirty="0" smtClean="0">
                          <a:solidFill>
                            <a:sysClr val="windowText" lastClr="000000"/>
                          </a:solidFill>
                          <a:latin typeface="+mn-ea"/>
                          <a:ea typeface="+mn-ea"/>
                        </a:rPr>
                        <a:t>Ron Jeffries</a:t>
                      </a:r>
                    </a:p>
                    <a:p>
                      <a:pPr algn="ctr"/>
                      <a:r>
                        <a:rPr kumimoji="1" lang="en-US" altLang="ja-JP" sz="1000" b="0" dirty="0" smtClean="0">
                          <a:solidFill>
                            <a:sysClr val="windowText" lastClr="000000"/>
                          </a:solidFill>
                          <a:latin typeface="+mn-ea"/>
                          <a:ea typeface="+mn-ea"/>
                        </a:rPr>
                        <a:t>Jon Kern</a:t>
                      </a:r>
                    </a:p>
                    <a:p>
                      <a:pPr algn="ctr"/>
                      <a:r>
                        <a:rPr kumimoji="1" lang="en-US" altLang="ja-JP" sz="1000" b="0" dirty="0" smtClean="0">
                          <a:solidFill>
                            <a:sysClr val="windowText" lastClr="000000"/>
                          </a:solidFill>
                          <a:latin typeface="+mn-ea"/>
                          <a:ea typeface="+mn-ea"/>
                        </a:rPr>
                        <a:t>Brian Marick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smtClean="0">
                          <a:solidFill>
                            <a:sysClr val="windowText" lastClr="000000"/>
                          </a:solidFill>
                          <a:latin typeface="+mn-ea"/>
                          <a:ea typeface="+mn-ea"/>
                        </a:rPr>
                        <a:t>Robert C. Martin</a:t>
                      </a:r>
                    </a:p>
                    <a:p>
                      <a:pPr algn="ctr"/>
                      <a:r>
                        <a:rPr kumimoji="1" lang="en-US" altLang="ja-JP" sz="1000" b="0" dirty="0" smtClean="0">
                          <a:solidFill>
                            <a:sysClr val="windowText" lastClr="000000"/>
                          </a:solidFill>
                          <a:latin typeface="+mn-ea"/>
                          <a:ea typeface="+mn-ea"/>
                        </a:rPr>
                        <a:t>Steve Mellor</a:t>
                      </a:r>
                    </a:p>
                    <a:p>
                      <a:pPr algn="ctr"/>
                      <a:r>
                        <a:rPr kumimoji="1" lang="en-US" altLang="ja-JP" sz="1000" b="0" dirty="0" smtClean="0">
                          <a:solidFill>
                            <a:sysClr val="windowText" lastClr="000000"/>
                          </a:solidFill>
                          <a:latin typeface="+mn-ea"/>
                          <a:ea typeface="+mn-ea"/>
                        </a:rPr>
                        <a:t>Ken Schwaber</a:t>
                      </a:r>
                    </a:p>
                    <a:p>
                      <a:pPr algn="ctr"/>
                      <a:r>
                        <a:rPr kumimoji="1" lang="en-US" altLang="ja-JP" sz="1000" b="0" dirty="0" smtClean="0">
                          <a:solidFill>
                            <a:sysClr val="windowText" lastClr="000000"/>
                          </a:solidFill>
                          <a:latin typeface="+mn-ea"/>
                          <a:ea typeface="+mn-ea"/>
                        </a:rPr>
                        <a:t>Jeff Sutherland</a:t>
                      </a:r>
                    </a:p>
                    <a:p>
                      <a:pPr algn="ctr"/>
                      <a:r>
                        <a:rPr kumimoji="1" lang="en-US" altLang="ja-JP" sz="1000" b="0" dirty="0" smtClean="0">
                          <a:solidFill>
                            <a:sysClr val="windowText" lastClr="000000"/>
                          </a:solidFill>
                          <a:latin typeface="+mn-ea"/>
                          <a:ea typeface="+mn-ea"/>
                        </a:rPr>
                        <a:t>Dave Thomas</a:t>
                      </a:r>
                      <a:endParaRPr kumimoji="1" lang="ja-JP" altLang="en-US" sz="1000" b="0" dirty="0">
                        <a:solidFill>
                          <a:sysClr val="windowText" lastClr="000000"/>
                        </a:solidFill>
                        <a:latin typeface="+mn-ea"/>
                        <a:ea typeface="+mn-ea"/>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635867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ja-JP" altLang="en-US" dirty="0"/>
              <a:t>アジャイル宣言の背後にある原則</a:t>
            </a:r>
          </a:p>
        </p:txBody>
      </p:sp>
      <p:sp>
        <p:nvSpPr>
          <p:cNvPr id="4" name="正方形/長方形 3"/>
          <p:cNvSpPr/>
          <p:nvPr/>
        </p:nvSpPr>
        <p:spPr>
          <a:xfrm>
            <a:off x="1332247" y="1436578"/>
            <a:ext cx="6552728" cy="5016758"/>
          </a:xfrm>
          <a:prstGeom prst="rect">
            <a:avLst/>
          </a:prstGeom>
        </p:spPr>
        <p:txBody>
          <a:bodyPr wrap="square">
            <a:spAutoFit/>
          </a:bodyPr>
          <a:lstStyle/>
          <a:p>
            <a:pPr algn="ctr"/>
            <a:r>
              <a:rPr lang="ja-JP" altLang="en-US" sz="1600" dirty="0">
                <a:solidFill>
                  <a:schemeClr val="tx1">
                    <a:lumMod val="75000"/>
                    <a:lumOff val="25000"/>
                  </a:schemeClr>
                </a:solidFill>
                <a:latin typeface="+mj-ea"/>
                <a:ea typeface="+mj-ea"/>
              </a:rPr>
              <a:t>私たちは以下の原則に従う</a:t>
            </a:r>
            <a:r>
              <a:rPr lang="en-US" altLang="ja-JP" sz="1600" dirty="0" smtClean="0">
                <a:solidFill>
                  <a:schemeClr val="tx1">
                    <a:lumMod val="75000"/>
                    <a:lumOff val="25000"/>
                  </a:schemeClr>
                </a:solidFill>
                <a:latin typeface="+mj-ea"/>
                <a:ea typeface="+mj-ea"/>
              </a:rPr>
              <a:t>:</a:t>
            </a:r>
          </a:p>
          <a:p>
            <a:pPr algn="ctr"/>
            <a:endParaRPr lang="en-US" altLang="ja-JP" sz="1600" dirty="0" smtClean="0">
              <a:solidFill>
                <a:schemeClr val="tx1">
                  <a:lumMod val="75000"/>
                  <a:lumOff val="25000"/>
                </a:schemeClr>
              </a:solidFill>
              <a:latin typeface="+mj-ea"/>
              <a:ea typeface="+mj-ea"/>
            </a:endParaRPr>
          </a:p>
          <a:p>
            <a:pPr algn="ctr"/>
            <a:r>
              <a:rPr lang="ja-JP" altLang="en-US" sz="1600" b="1" dirty="0" smtClean="0">
                <a:solidFill>
                  <a:schemeClr val="accent2"/>
                </a:solidFill>
                <a:latin typeface="+mj-ea"/>
                <a:ea typeface="+mj-ea"/>
              </a:rPr>
              <a:t>顧客</a:t>
            </a:r>
            <a:r>
              <a:rPr lang="ja-JP" altLang="en-US" sz="1600" b="1" dirty="0">
                <a:solidFill>
                  <a:schemeClr val="accent2"/>
                </a:solidFill>
                <a:latin typeface="+mj-ea"/>
                <a:ea typeface="+mj-ea"/>
              </a:rPr>
              <a:t>満足</a:t>
            </a:r>
            <a:r>
              <a:rPr lang="ja-JP" altLang="en-US" sz="1600" b="1" dirty="0">
                <a:solidFill>
                  <a:schemeClr val="tx1">
                    <a:lumMod val="75000"/>
                    <a:lumOff val="25000"/>
                  </a:schemeClr>
                </a:solidFill>
                <a:latin typeface="+mj-ea"/>
                <a:ea typeface="+mj-ea"/>
              </a:rPr>
              <a:t>を</a:t>
            </a:r>
            <a:r>
              <a:rPr lang="ja-JP" altLang="en-US" sz="1600" b="1" dirty="0">
                <a:solidFill>
                  <a:schemeClr val="accent2"/>
                </a:solidFill>
                <a:latin typeface="+mj-ea"/>
                <a:ea typeface="+mj-ea"/>
              </a:rPr>
              <a:t>最優先</a:t>
            </a:r>
            <a:r>
              <a:rPr lang="ja-JP" altLang="en-US" sz="1600" dirty="0">
                <a:solidFill>
                  <a:schemeClr val="tx1">
                    <a:lumMod val="75000"/>
                    <a:lumOff val="25000"/>
                  </a:schemeClr>
                </a:solidFill>
                <a:latin typeface="+mj-ea"/>
                <a:ea typeface="+mj-ea"/>
              </a:rPr>
              <a:t>し、</a:t>
            </a:r>
            <a:br>
              <a:rPr lang="ja-JP" altLang="en-US" sz="1600" dirty="0">
                <a:solidFill>
                  <a:schemeClr val="tx1">
                    <a:lumMod val="75000"/>
                    <a:lumOff val="25000"/>
                  </a:schemeClr>
                </a:solidFill>
                <a:latin typeface="+mj-ea"/>
                <a:ea typeface="+mj-ea"/>
              </a:rPr>
            </a:br>
            <a:r>
              <a:rPr lang="ja-JP" altLang="en-US" sz="1600" b="1" dirty="0">
                <a:solidFill>
                  <a:schemeClr val="accent2"/>
                </a:solidFill>
                <a:latin typeface="+mj-ea"/>
                <a:ea typeface="+mj-ea"/>
              </a:rPr>
              <a:t>価値のあるソフトウェア</a:t>
            </a:r>
            <a:r>
              <a:rPr lang="ja-JP" altLang="en-US" sz="1600" b="1" dirty="0">
                <a:solidFill>
                  <a:schemeClr val="tx1">
                    <a:lumMod val="75000"/>
                    <a:lumOff val="25000"/>
                  </a:schemeClr>
                </a:solidFill>
                <a:latin typeface="+mj-ea"/>
                <a:ea typeface="+mj-ea"/>
              </a:rPr>
              <a:t>を</a:t>
            </a:r>
            <a:r>
              <a:rPr lang="ja-JP" altLang="en-US" sz="1600" b="1" dirty="0">
                <a:solidFill>
                  <a:schemeClr val="accent2"/>
                </a:solidFill>
                <a:latin typeface="+mj-ea"/>
                <a:ea typeface="+mj-ea"/>
              </a:rPr>
              <a:t>早く継続的に提供</a:t>
            </a:r>
            <a:r>
              <a:rPr lang="ja-JP" altLang="en-US" sz="1600" dirty="0">
                <a:solidFill>
                  <a:schemeClr val="tx1">
                    <a:lumMod val="75000"/>
                    <a:lumOff val="25000"/>
                  </a:schemeClr>
                </a:solidFill>
                <a:latin typeface="+mj-ea"/>
                <a:ea typeface="+mj-ea"/>
              </a:rPr>
              <a:t>します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accent2"/>
                </a:solidFill>
                <a:latin typeface="+mj-ea"/>
                <a:ea typeface="+mj-ea"/>
              </a:rPr>
              <a:t>要求の変更</a:t>
            </a:r>
            <a:r>
              <a:rPr lang="ja-JP" altLang="en-US" sz="1600" b="1" dirty="0">
                <a:solidFill>
                  <a:schemeClr val="tx1">
                    <a:lumMod val="75000"/>
                    <a:lumOff val="25000"/>
                  </a:schemeClr>
                </a:solidFill>
                <a:latin typeface="+mj-ea"/>
                <a:ea typeface="+mj-ea"/>
              </a:rPr>
              <a:t>はたとえ開発の後期であっても</a:t>
            </a:r>
            <a:r>
              <a:rPr lang="ja-JP" altLang="en-US" sz="1600" b="1" dirty="0">
                <a:solidFill>
                  <a:schemeClr val="accent2"/>
                </a:solidFill>
                <a:latin typeface="+mj-ea"/>
                <a:ea typeface="+mj-ea"/>
              </a:rPr>
              <a:t>歓迎</a:t>
            </a:r>
            <a:r>
              <a:rPr lang="ja-JP" altLang="en-US" sz="1600" dirty="0">
                <a:solidFill>
                  <a:schemeClr val="tx1">
                    <a:lumMod val="75000"/>
                    <a:lumOff val="25000"/>
                  </a:schemeClr>
                </a:solidFill>
                <a:latin typeface="+mj-ea"/>
                <a:ea typeface="+mj-ea"/>
              </a:rPr>
              <a:t>します。</a:t>
            </a:r>
            <a:br>
              <a:rPr lang="ja-JP" altLang="en-US" sz="1600" dirty="0">
                <a:solidFill>
                  <a:schemeClr val="tx1">
                    <a:lumMod val="75000"/>
                    <a:lumOff val="25000"/>
                  </a:schemeClr>
                </a:solidFill>
                <a:latin typeface="+mj-ea"/>
                <a:ea typeface="+mj-ea"/>
              </a:rPr>
            </a:br>
            <a:r>
              <a:rPr lang="ja-JP" altLang="en-US" sz="1600" dirty="0">
                <a:solidFill>
                  <a:schemeClr val="tx1">
                    <a:lumMod val="75000"/>
                    <a:lumOff val="25000"/>
                  </a:schemeClr>
                </a:solidFill>
                <a:latin typeface="+mj-ea"/>
                <a:ea typeface="+mj-ea"/>
              </a:rPr>
              <a:t>変化を味方につけることによって、</a:t>
            </a:r>
            <a:r>
              <a:rPr lang="ja-JP" altLang="en-US" sz="1600" b="1" dirty="0">
                <a:solidFill>
                  <a:schemeClr val="tx1">
                    <a:lumMod val="75000"/>
                    <a:lumOff val="25000"/>
                  </a:schemeClr>
                </a:solidFill>
                <a:latin typeface="+mj-ea"/>
                <a:ea typeface="+mj-ea"/>
              </a:rPr>
              <a:t>お客様の競争力を引き上げます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accent2"/>
                </a:solidFill>
                <a:latin typeface="+mj-ea"/>
                <a:ea typeface="+mj-ea"/>
              </a:rPr>
              <a:t>動くソフトウェアを</a:t>
            </a:r>
            <a:r>
              <a:rPr lang="ja-JP" altLang="en-US" sz="1600" dirty="0">
                <a:solidFill>
                  <a:schemeClr val="tx1">
                    <a:lumMod val="75000"/>
                    <a:lumOff val="25000"/>
                  </a:schemeClr>
                </a:solidFill>
                <a:latin typeface="+mj-ea"/>
                <a:ea typeface="+mj-ea"/>
              </a:rPr>
              <a:t>、</a:t>
            </a:r>
            <a:r>
              <a:rPr lang="en-US" altLang="ja-JP" sz="1600" dirty="0">
                <a:solidFill>
                  <a:schemeClr val="tx1">
                    <a:lumMod val="75000"/>
                    <a:lumOff val="25000"/>
                  </a:schemeClr>
                </a:solidFill>
                <a:latin typeface="+mj-ea"/>
                <a:ea typeface="+mj-ea"/>
              </a:rPr>
              <a:t>2-3</a:t>
            </a:r>
            <a:r>
              <a:rPr lang="ja-JP" altLang="en-US" sz="1600" dirty="0">
                <a:solidFill>
                  <a:schemeClr val="tx1">
                    <a:lumMod val="75000"/>
                    <a:lumOff val="25000"/>
                  </a:schemeClr>
                </a:solidFill>
                <a:latin typeface="+mj-ea"/>
                <a:ea typeface="+mj-ea"/>
              </a:rPr>
              <a:t>週間から</a:t>
            </a:r>
            <a:r>
              <a:rPr lang="en-US" altLang="ja-JP" sz="1600" dirty="0">
                <a:solidFill>
                  <a:schemeClr val="tx1">
                    <a:lumMod val="75000"/>
                    <a:lumOff val="25000"/>
                  </a:schemeClr>
                </a:solidFill>
                <a:latin typeface="+mj-ea"/>
                <a:ea typeface="+mj-ea"/>
              </a:rPr>
              <a:t>2-3</a:t>
            </a:r>
            <a:r>
              <a:rPr lang="ja-JP" altLang="en-US" sz="1600" dirty="0">
                <a:solidFill>
                  <a:schemeClr val="tx1">
                    <a:lumMod val="75000"/>
                    <a:lumOff val="25000"/>
                  </a:schemeClr>
                </a:solidFill>
                <a:latin typeface="+mj-ea"/>
                <a:ea typeface="+mj-ea"/>
              </a:rPr>
              <a:t>ヶ月という</a:t>
            </a:r>
            <a:br>
              <a:rPr lang="ja-JP" altLang="en-US" sz="1600" dirty="0">
                <a:solidFill>
                  <a:schemeClr val="tx1">
                    <a:lumMod val="75000"/>
                    <a:lumOff val="25000"/>
                  </a:schemeClr>
                </a:solidFill>
                <a:latin typeface="+mj-ea"/>
                <a:ea typeface="+mj-ea"/>
              </a:rPr>
            </a:br>
            <a:r>
              <a:rPr lang="ja-JP" altLang="en-US" sz="1600" dirty="0">
                <a:solidFill>
                  <a:schemeClr val="tx1">
                    <a:lumMod val="75000"/>
                    <a:lumOff val="25000"/>
                  </a:schemeClr>
                </a:solidFill>
                <a:latin typeface="+mj-ea"/>
                <a:ea typeface="+mj-ea"/>
              </a:rPr>
              <a:t>できるだけ</a:t>
            </a:r>
            <a:r>
              <a:rPr lang="ja-JP" altLang="en-US" sz="1600" b="1" dirty="0">
                <a:solidFill>
                  <a:schemeClr val="accent2"/>
                </a:solidFill>
                <a:latin typeface="+mj-ea"/>
                <a:ea typeface="+mj-ea"/>
              </a:rPr>
              <a:t>短い時間間隔でリリース</a:t>
            </a:r>
            <a:r>
              <a:rPr lang="ja-JP" altLang="en-US" sz="1600" dirty="0">
                <a:solidFill>
                  <a:schemeClr val="tx1">
                    <a:lumMod val="75000"/>
                    <a:lumOff val="25000"/>
                  </a:schemeClr>
                </a:solidFill>
                <a:latin typeface="+mj-ea"/>
                <a:ea typeface="+mj-ea"/>
              </a:rPr>
              <a:t>します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tx1">
                    <a:lumMod val="75000"/>
                    <a:lumOff val="25000"/>
                  </a:schemeClr>
                </a:solidFill>
                <a:latin typeface="+mj-ea"/>
                <a:ea typeface="+mj-ea"/>
              </a:rPr>
              <a:t>ビジネス側の人と開発者は、プロジェクトを通して</a:t>
            </a:r>
            <a:br>
              <a:rPr lang="ja-JP" altLang="en-US" sz="1600" b="1" dirty="0">
                <a:solidFill>
                  <a:schemeClr val="tx1">
                    <a:lumMod val="75000"/>
                    <a:lumOff val="25000"/>
                  </a:schemeClr>
                </a:solidFill>
                <a:latin typeface="+mj-ea"/>
                <a:ea typeface="+mj-ea"/>
              </a:rPr>
            </a:br>
            <a:r>
              <a:rPr lang="ja-JP" altLang="en-US" sz="1600" b="1" dirty="0">
                <a:solidFill>
                  <a:schemeClr val="tx1">
                    <a:lumMod val="75000"/>
                    <a:lumOff val="25000"/>
                  </a:schemeClr>
                </a:solidFill>
                <a:latin typeface="+mj-ea"/>
                <a:ea typeface="+mj-ea"/>
              </a:rPr>
              <a:t>日々一緒に働かなければなりません</a:t>
            </a:r>
            <a:r>
              <a:rPr lang="ja-JP" altLang="en-US" sz="1600" b="1" dirty="0" smtClean="0">
                <a:solidFill>
                  <a:schemeClr val="tx1">
                    <a:lumMod val="75000"/>
                    <a:lumOff val="25000"/>
                  </a:schemeClr>
                </a:solidFill>
                <a:latin typeface="+mj-ea"/>
                <a:ea typeface="+mj-ea"/>
              </a:rPr>
              <a:t>。</a:t>
            </a:r>
            <a:endParaRPr lang="en-US" altLang="ja-JP" sz="1600" b="1"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b="1" dirty="0">
                <a:solidFill>
                  <a:schemeClr val="tx1">
                    <a:lumMod val="75000"/>
                    <a:lumOff val="25000"/>
                  </a:schemeClr>
                </a:solidFill>
                <a:latin typeface="+mj-ea"/>
                <a:ea typeface="+mj-ea"/>
              </a:rPr>
              <a:t>意欲に満ちた人々を集めて</a:t>
            </a:r>
            <a:r>
              <a:rPr lang="ja-JP" altLang="en-US" sz="1600" dirty="0">
                <a:solidFill>
                  <a:schemeClr val="tx1">
                    <a:lumMod val="75000"/>
                    <a:lumOff val="25000"/>
                  </a:schemeClr>
                </a:solidFill>
                <a:latin typeface="+mj-ea"/>
                <a:ea typeface="+mj-ea"/>
              </a:rPr>
              <a:t>プロジェクトを構成します。</a:t>
            </a:r>
            <a:br>
              <a:rPr lang="ja-JP" altLang="en-US" sz="1600" dirty="0">
                <a:solidFill>
                  <a:schemeClr val="tx1">
                    <a:lumMod val="75000"/>
                    <a:lumOff val="25000"/>
                  </a:schemeClr>
                </a:solidFill>
                <a:latin typeface="+mj-ea"/>
                <a:ea typeface="+mj-ea"/>
              </a:rPr>
            </a:br>
            <a:r>
              <a:rPr lang="ja-JP" altLang="en-US" sz="1600" b="1" dirty="0">
                <a:solidFill>
                  <a:schemeClr val="accent2"/>
                </a:solidFill>
                <a:latin typeface="+mj-ea"/>
                <a:ea typeface="+mj-ea"/>
              </a:rPr>
              <a:t>環境と支援を与え</a:t>
            </a:r>
            <a:r>
              <a:rPr lang="ja-JP" altLang="en-US" sz="1600" b="1" dirty="0">
                <a:solidFill>
                  <a:schemeClr val="tx1">
                    <a:lumMod val="75000"/>
                    <a:lumOff val="25000"/>
                  </a:schemeClr>
                </a:solidFill>
                <a:latin typeface="+mj-ea"/>
                <a:ea typeface="+mj-ea"/>
              </a:rPr>
              <a:t>仕事が無事終わるまで彼らを</a:t>
            </a:r>
            <a:r>
              <a:rPr lang="ja-JP" altLang="en-US" sz="1600" b="1" dirty="0">
                <a:solidFill>
                  <a:schemeClr val="accent2"/>
                </a:solidFill>
                <a:latin typeface="+mj-ea"/>
                <a:ea typeface="+mj-ea"/>
              </a:rPr>
              <a:t>信頼</a:t>
            </a:r>
            <a:r>
              <a:rPr lang="ja-JP" altLang="en-US" sz="1600" b="1" dirty="0">
                <a:solidFill>
                  <a:schemeClr val="tx1">
                    <a:lumMod val="75000"/>
                    <a:lumOff val="25000"/>
                  </a:schemeClr>
                </a:solidFill>
                <a:latin typeface="+mj-ea"/>
                <a:ea typeface="+mj-ea"/>
              </a:rPr>
              <a:t>します</a:t>
            </a:r>
            <a:r>
              <a:rPr lang="ja-JP" altLang="en-US" sz="1600" b="1" dirty="0" smtClean="0">
                <a:solidFill>
                  <a:schemeClr val="tx1">
                    <a:lumMod val="75000"/>
                    <a:lumOff val="25000"/>
                  </a:schemeClr>
                </a:solidFill>
                <a:latin typeface="+mj-ea"/>
                <a:ea typeface="+mj-ea"/>
              </a:rPr>
              <a:t>。</a:t>
            </a:r>
            <a:endParaRPr lang="en-US" altLang="ja-JP" sz="1600" b="1"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a:p>
            <a:pPr algn="ctr"/>
            <a:r>
              <a:rPr lang="ja-JP" altLang="en-US" sz="1600" dirty="0">
                <a:solidFill>
                  <a:schemeClr val="tx1">
                    <a:lumMod val="75000"/>
                    <a:lumOff val="25000"/>
                  </a:schemeClr>
                </a:solidFill>
                <a:latin typeface="+mj-ea"/>
                <a:ea typeface="+mj-ea"/>
              </a:rPr>
              <a:t>情報を伝えるもっとも効率的で効果的な方法は</a:t>
            </a:r>
            <a:br>
              <a:rPr lang="ja-JP" altLang="en-US" sz="1600" dirty="0">
                <a:solidFill>
                  <a:schemeClr val="tx1">
                    <a:lumMod val="75000"/>
                    <a:lumOff val="25000"/>
                  </a:schemeClr>
                </a:solidFill>
                <a:latin typeface="+mj-ea"/>
                <a:ea typeface="+mj-ea"/>
              </a:rPr>
            </a:br>
            <a:r>
              <a:rPr lang="ja-JP" altLang="en-US" sz="1600" b="1" dirty="0">
                <a:solidFill>
                  <a:schemeClr val="tx1">
                    <a:lumMod val="75000"/>
                    <a:lumOff val="25000"/>
                  </a:schemeClr>
                </a:solidFill>
                <a:latin typeface="+mj-ea"/>
                <a:ea typeface="+mj-ea"/>
              </a:rPr>
              <a:t>フェイス・トゥ・フェイスで話をする</a:t>
            </a:r>
            <a:r>
              <a:rPr lang="ja-JP" altLang="en-US" sz="1600" dirty="0">
                <a:solidFill>
                  <a:schemeClr val="tx1">
                    <a:lumMod val="75000"/>
                    <a:lumOff val="25000"/>
                  </a:schemeClr>
                </a:solidFill>
                <a:latin typeface="+mj-ea"/>
                <a:ea typeface="+mj-ea"/>
              </a:rPr>
              <a:t>ことです</a:t>
            </a:r>
            <a:r>
              <a:rPr lang="ja-JP" altLang="en-US" sz="1600" dirty="0" smtClean="0">
                <a:solidFill>
                  <a:schemeClr val="tx1">
                    <a:lumMod val="75000"/>
                    <a:lumOff val="25000"/>
                  </a:schemeClr>
                </a:solidFill>
                <a:latin typeface="+mj-ea"/>
                <a:ea typeface="+mj-ea"/>
              </a:rPr>
              <a:t>。</a:t>
            </a:r>
            <a:endParaRPr lang="en-US" altLang="ja-JP" sz="1600" dirty="0" smtClean="0">
              <a:solidFill>
                <a:schemeClr val="tx1">
                  <a:lumMod val="75000"/>
                  <a:lumOff val="25000"/>
                </a:schemeClr>
              </a:solidFill>
              <a:latin typeface="+mj-ea"/>
              <a:ea typeface="+mj-ea"/>
            </a:endParaRPr>
          </a:p>
          <a:p>
            <a:pPr algn="ctr"/>
            <a:endParaRPr lang="ja-JP" altLang="en-US" sz="1600" dirty="0">
              <a:solidFill>
                <a:schemeClr val="tx1">
                  <a:lumMod val="75000"/>
                  <a:lumOff val="25000"/>
                </a:schemeClr>
              </a:solidFill>
              <a:latin typeface="+mj-ea"/>
              <a:ea typeface="+mj-ea"/>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mj-ea"/>
                <a:ea typeface="+mj-ea"/>
              </a:rPr>
              <a:t>http://agilemanifesto.org/iso/ja/principles.html</a:t>
            </a:r>
            <a:endParaRPr lang="ja-JP" altLang="en-US" sz="1000" dirty="0">
              <a:solidFill>
                <a:schemeClr val="accent5"/>
              </a:solidFill>
              <a:latin typeface="+mj-ea"/>
              <a:ea typeface="+mj-ea"/>
            </a:endParaRPr>
          </a:p>
        </p:txBody>
      </p:sp>
    </p:spTree>
    <p:extLst>
      <p:ext uri="{BB962C8B-B14F-4D97-AF65-F5344CB8AC3E}">
        <p14:creationId xmlns:p14="http://schemas.microsoft.com/office/powerpoint/2010/main" val="2390909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A">
  <a:themeElements>
    <a:clrScheme name="ユーザー定義 1">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12B3C7"/>
      </a:hlink>
      <a:folHlink>
        <a:srgbClr val="12B3C7"/>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表紙B">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本文">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中表紙">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ND_THANKYOU">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ND_ご挨拶">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END_ロゴ">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6097</Words>
  <Application>Microsoft Office PowerPoint</Application>
  <PresentationFormat>画面に合わせる (4:3)</PresentationFormat>
  <Paragraphs>1150</Paragraphs>
  <Slides>79</Slides>
  <Notes>46</Notes>
  <HiddenSlides>0</HiddenSlides>
  <MMClips>0</MMClips>
  <ScaleCrop>false</ScaleCrop>
  <HeadingPairs>
    <vt:vector size="4" baseType="variant">
      <vt:variant>
        <vt:lpstr>テーマ</vt:lpstr>
      </vt:variant>
      <vt:variant>
        <vt:i4>7</vt:i4>
      </vt:variant>
      <vt:variant>
        <vt:lpstr>スライド タイトル</vt:lpstr>
      </vt:variant>
      <vt:variant>
        <vt:i4>79</vt:i4>
      </vt:variant>
    </vt:vector>
  </HeadingPairs>
  <TitlesOfParts>
    <vt:vector size="86" baseType="lpstr">
      <vt:lpstr>表紙A</vt:lpstr>
      <vt:lpstr>表紙B</vt:lpstr>
      <vt:lpstr>本文</vt:lpstr>
      <vt:lpstr>中表紙</vt:lpstr>
      <vt:lpstr>END_THANKYOU</vt:lpstr>
      <vt:lpstr>END_ご挨拶</vt:lpstr>
      <vt:lpstr>END_ロゴ</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2017-12-26T08:43:02Z</dcterms:created>
  <dcterms:modified xsi:type="dcterms:W3CDTF">2019-09-04T05:40:12Z</dcterms:modified>
</cp:coreProperties>
</file>