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72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68" r:id="rId10"/>
    <p:sldId id="265" r:id="rId11"/>
    <p:sldId id="269" r:id="rId12"/>
    <p:sldId id="27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>
      <p:cViewPr>
        <p:scale>
          <a:sx n="100" d="100"/>
          <a:sy n="100" d="100"/>
        </p:scale>
        <p:origin x="-176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8E95-E573-4276-B507-061516CBC50B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43CB-66CB-40DD-AAE0-2F0CD833F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72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5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4B640-06EB-4F80-A251-F412BBBEA8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08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60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6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9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7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A0F3-0541-41DF-87A4-D7221A235931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C9C2-E11D-4D57-990F-1FEB422B7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2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539552" y="3060494"/>
            <a:ext cx="5112568" cy="728546"/>
          </a:xfrm>
        </p:spPr>
        <p:txBody>
          <a:bodyPr/>
          <a:lstStyle/>
          <a:p>
            <a:r>
              <a:rPr kumimoji="1" lang="ja-JP" altLang="en-US" sz="4000" b="1" dirty="0" smtClean="0"/>
              <a:t>画像元データ</a:t>
            </a:r>
            <a:endParaRPr kumimoji="1" lang="ja-JP" altLang="en-US" sz="4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4653136"/>
            <a:ext cx="3168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1.1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版</a:t>
            </a:r>
            <a:endParaRPr lang="en-US" altLang="ja-JP" dirty="0" smtClean="0">
              <a:solidFill>
                <a:srgbClr val="000000">
                  <a:lumMod val="75000"/>
                  <a:lumOff val="2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914400">
              <a:spcBef>
                <a:spcPct val="20000"/>
              </a:spcBef>
            </a:pP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lang="ja-JP" altLang="en-US" dirty="0">
              <a:solidFill>
                <a:srgbClr val="000000">
                  <a:lumMod val="75000"/>
                  <a:lumOff val="2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1064" y="5353471"/>
            <a:ext cx="206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TIS</a:t>
            </a:r>
            <a:r>
              <a:rPr kumimoji="1"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4" y="6237312"/>
            <a:ext cx="825953" cy="29589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1064" y="651235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+mj-ea"/>
                <a:ea typeface="+mj-ea"/>
              </a:rPr>
              <a:t>この 作品 は </a:t>
            </a:r>
            <a:r>
              <a:rPr lang="ja-JP" altLang="en-US" sz="1100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クリエイティブ・コモンズ 表示 </a:t>
            </a:r>
            <a:r>
              <a:rPr lang="en-US" altLang="ja-JP" sz="1100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- </a:t>
            </a:r>
            <a:r>
              <a:rPr lang="ja-JP" altLang="en-US" sz="1100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継承 </a:t>
            </a:r>
            <a:r>
              <a:rPr lang="en-US" altLang="ja-JP" sz="1100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4.0 </a:t>
            </a:r>
            <a:r>
              <a:rPr lang="ja-JP" altLang="en-US" sz="1100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国際 ライセンス</a:t>
            </a:r>
            <a:r>
              <a:rPr lang="ja-JP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1100" dirty="0" smtClean="0">
                <a:latin typeface="+mj-ea"/>
                <a:ea typeface="+mj-ea"/>
              </a:rPr>
              <a:t>の下に提供されています。</a:t>
            </a:r>
            <a:endParaRPr lang="ja-JP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96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804488" y="29166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5" idx="3"/>
            <a:endCxn id="3" idx="1"/>
          </p:cNvCxnSpPr>
          <p:nvPr/>
        </p:nvCxnSpPr>
        <p:spPr>
          <a:xfrm>
            <a:off x="2339512" y="3276614"/>
            <a:ext cx="4464976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" name="角丸四角形 4"/>
          <p:cNvSpPr/>
          <p:nvPr/>
        </p:nvSpPr>
        <p:spPr>
          <a:xfrm>
            <a:off x="179512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テスト工程の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位置づけ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79512" y="3789120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タスクと役割分担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79512" y="2060928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テスト方針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3"/>
            <a:endCxn id="3" idx="1"/>
          </p:cNvCxnSpPr>
          <p:nvPr/>
        </p:nvCxnSpPr>
        <p:spPr>
          <a:xfrm>
            <a:off x="2339512" y="2420928"/>
            <a:ext cx="4464976" cy="8556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" name="直線矢印コネクタ 11"/>
          <p:cNvCxnSpPr>
            <a:stCxn id="6" idx="3"/>
            <a:endCxn id="3" idx="1"/>
          </p:cNvCxnSpPr>
          <p:nvPr/>
        </p:nvCxnSpPr>
        <p:spPr>
          <a:xfrm flipV="1">
            <a:off x="2339512" y="3276614"/>
            <a:ext cx="4464976" cy="87250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0" y="1628800"/>
            <a:ext cx="435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39512" y="38105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タスク</a:t>
            </a:r>
            <a:endParaRPr kumimoji="1" lang="ja-JP" altLang="en-US" sz="1600" i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512" y="206084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テスト方針</a:t>
            </a:r>
            <a:endParaRPr kumimoji="1" lang="ja-JP" altLang="en-US" sz="1600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9512" y="2946430"/>
            <a:ext cx="273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/>
              <a:t>テスト種別と実施工程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2934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全体テスト計画書の位置づけ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804488" y="28912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lt1"/>
                </a:solidFill>
              </a:rPr>
              <a:t>全体テスト計画書の位置づけ</a:t>
            </a:r>
          </a:p>
        </p:txBody>
      </p:sp>
      <p:cxnSp>
        <p:nvCxnSpPr>
          <p:cNvPr id="5" name="直線矢印コネクタ 4"/>
          <p:cNvCxnSpPr>
            <a:stCxn id="14" idx="3"/>
            <a:endCxn id="4" idx="1"/>
          </p:cNvCxnSpPr>
          <p:nvPr/>
        </p:nvCxnSpPr>
        <p:spPr>
          <a:xfrm>
            <a:off x="2339512" y="3251214"/>
            <a:ext cx="446497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" name="角丸四角形 13"/>
          <p:cNvSpPr/>
          <p:nvPr/>
        </p:nvSpPr>
        <p:spPr>
          <a:xfrm>
            <a:off x="179512" y="28912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テスト方針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2492896"/>
            <a:ext cx="421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9752" y="2924944"/>
            <a:ext cx="4400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1" dirty="0"/>
              <a:t>計画の変更</a:t>
            </a:r>
            <a:r>
              <a:rPr lang="ja-JP" altLang="en-US" sz="1600" i="1" dirty="0" smtClean="0"/>
              <a:t>が必要</a:t>
            </a:r>
            <a:r>
              <a:rPr lang="ja-JP" altLang="en-US" sz="1600" i="1" dirty="0"/>
              <a:t>と</a:t>
            </a:r>
            <a:r>
              <a:rPr lang="ja-JP" altLang="en-US" sz="1600" i="1" dirty="0" smtClean="0"/>
              <a:t>なる場合の</a:t>
            </a:r>
            <a:r>
              <a:rPr lang="ja-JP" altLang="en-US" sz="1600" i="1" dirty="0"/>
              <a:t>考え方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737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51520" y="641350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latin typeface="+mn-ea"/>
              </a:rPr>
              <a:t>プロジェクト計画書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641350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latin typeface="+mn-ea"/>
              </a:rPr>
              <a:t>全体テスト計画書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（本書）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292304" y="641350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受入テスト計画書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92304" y="1454073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運用テスト計画書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292304" y="2194570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>
                <a:latin typeface="+mn-ea"/>
              </a:rPr>
              <a:t>システムテスト計画書</a:t>
            </a:r>
          </a:p>
        </p:txBody>
      </p:sp>
      <p:cxnSp>
        <p:nvCxnSpPr>
          <p:cNvPr id="12" name="直線矢印コネクタ 11"/>
          <p:cNvCxnSpPr>
            <a:stCxn id="7" idx="3"/>
            <a:endCxn id="8" idx="1"/>
          </p:cNvCxnSpPr>
          <p:nvPr/>
        </p:nvCxnSpPr>
        <p:spPr>
          <a:xfrm>
            <a:off x="2267520" y="898525"/>
            <a:ext cx="288256" cy="0"/>
          </a:xfrm>
          <a:prstGeom prst="straightConnector1">
            <a:avLst/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3"/>
            <a:endCxn id="9" idx="1"/>
          </p:cNvCxnSpPr>
          <p:nvPr/>
        </p:nvCxnSpPr>
        <p:spPr>
          <a:xfrm>
            <a:off x="4571776" y="898525"/>
            <a:ext cx="720528" cy="0"/>
          </a:xfrm>
          <a:prstGeom prst="straightConnector1">
            <a:avLst/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1"/>
          <p:cNvCxnSpPr>
            <a:stCxn id="8" idx="3"/>
            <a:endCxn id="10" idx="1"/>
          </p:cNvCxnSpPr>
          <p:nvPr/>
        </p:nvCxnSpPr>
        <p:spPr>
          <a:xfrm>
            <a:off x="4571776" y="898525"/>
            <a:ext cx="720528" cy="812723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1"/>
          <p:cNvCxnSpPr>
            <a:stCxn id="8" idx="3"/>
            <a:endCxn id="11" idx="1"/>
          </p:cNvCxnSpPr>
          <p:nvPr/>
        </p:nvCxnSpPr>
        <p:spPr>
          <a:xfrm>
            <a:off x="4571776" y="898525"/>
            <a:ext cx="720528" cy="1553220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292304" y="3521604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結合テスト（</a:t>
            </a:r>
            <a:r>
              <a:rPr lang="en-US" altLang="ja-JP" sz="1200" dirty="0" err="1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）計画書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292304" y="4138786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結合テスト（</a:t>
            </a:r>
            <a:r>
              <a:rPr lang="en-US" altLang="ja-JP" sz="1200" dirty="0" err="1">
                <a:latin typeface="+mn-ea"/>
              </a:rPr>
              <a:t>Itb</a:t>
            </a:r>
            <a:r>
              <a:rPr lang="ja-JP" altLang="en-US" sz="1200" dirty="0">
                <a:latin typeface="+mn-ea"/>
              </a:rPr>
              <a:t>）計画書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292304" y="2904356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インフラ結合テスト計画書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292304" y="4869160"/>
            <a:ext cx="2016000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latin typeface="+mn-ea"/>
              </a:rPr>
              <a:t>単体テスト計画書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148064" y="2780928"/>
            <a:ext cx="2507054" cy="1954510"/>
          </a:xfrm>
          <a:prstGeom prst="roundRect">
            <a:avLst>
              <a:gd name="adj" fmla="val 4909"/>
            </a:avLst>
          </a:prstGeom>
          <a:noFill/>
          <a:ln w="1905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100">
              <a:latin typeface="+mn-ea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7524328" y="3535716"/>
            <a:ext cx="1440160" cy="43463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1905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ja-JP" altLang="en-US" b="0" i="0" u="none" strike="noStrike" baseline="0" dirty="0" smtClean="0">
                <a:solidFill>
                  <a:srgbClr val="000000"/>
                </a:solidFill>
                <a:latin typeface="+mn-ea"/>
              </a:rPr>
              <a:t>結合テスト計画書</a:t>
            </a:r>
            <a:endParaRPr lang="ja-JP" altLang="en-US" b="0" i="0" u="none" strike="noStrike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184344" y="548680"/>
            <a:ext cx="2484000" cy="684000"/>
          </a:xfrm>
          <a:prstGeom prst="roundRect">
            <a:avLst>
              <a:gd name="adj" fmla="val 4909"/>
            </a:avLst>
          </a:prstGeom>
          <a:noFill/>
          <a:ln w="38100" cmpd="dbl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100">
              <a:latin typeface="+mn-ea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7524328" y="690105"/>
            <a:ext cx="1440160" cy="43463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38100" cmpd="dbl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ja-JP" altLang="en-US" b="0" i="0" u="none" strike="noStrike" baseline="0" dirty="0" smtClean="0">
                <a:solidFill>
                  <a:srgbClr val="000000"/>
                </a:solidFill>
                <a:latin typeface="+mn-ea"/>
              </a:rPr>
              <a:t>お客様にて作成</a:t>
            </a:r>
            <a:endParaRPr lang="ja-JP" altLang="en-US" b="0" i="0" u="none" strike="noStrike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184344" y="1376848"/>
            <a:ext cx="2484000" cy="684000"/>
          </a:xfrm>
          <a:prstGeom prst="roundRect">
            <a:avLst>
              <a:gd name="adj" fmla="val 4909"/>
            </a:avLst>
          </a:prstGeom>
          <a:noFill/>
          <a:ln w="38100" cmpd="dbl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100">
              <a:latin typeface="+mn-ea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7524328" y="1518273"/>
            <a:ext cx="1440160" cy="43463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38100" cmpd="dbl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ja-JP" altLang="en-US" b="0" i="0" u="none" strike="noStrike" baseline="0" dirty="0" smtClean="0">
                <a:solidFill>
                  <a:srgbClr val="000000"/>
                </a:solidFill>
                <a:latin typeface="+mn-ea"/>
              </a:rPr>
              <a:t>運用ベンダ</a:t>
            </a:r>
            <a:r>
              <a:rPr lang="en-US" altLang="ja-JP" b="0" i="0" u="none" strike="noStrike" baseline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ja-JP" altLang="en-US" b="0" i="0" u="none" strike="noStrike" baseline="0" dirty="0" smtClean="0">
                <a:solidFill>
                  <a:srgbClr val="000000"/>
                </a:solidFill>
                <a:latin typeface="+mn-ea"/>
              </a:rPr>
              <a:t>社様</a:t>
            </a:r>
            <a:endParaRPr lang="en-US" altLang="ja-JP" b="0" i="0" u="none" strike="noStrike" baseline="0" dirty="0" smtClean="0">
              <a:solidFill>
                <a:srgbClr val="000000"/>
              </a:solidFill>
              <a:latin typeface="+mn-ea"/>
            </a:endParaRPr>
          </a:p>
          <a:p>
            <a:pPr algn="ctr" rtl="0">
              <a:defRPr sz="1000"/>
            </a:pPr>
            <a:r>
              <a:rPr lang="ja-JP" altLang="en-US" b="0" i="0" u="none" strike="noStrike" baseline="0" dirty="0" err="1" smtClean="0">
                <a:solidFill>
                  <a:srgbClr val="000000"/>
                </a:solidFill>
                <a:latin typeface="+mn-ea"/>
              </a:rPr>
              <a:t>にて</a:t>
            </a:r>
            <a:r>
              <a:rPr lang="ja-JP" altLang="en-US" b="0" i="0" u="none" strike="noStrike" baseline="0" dirty="0" smtClean="0">
                <a:solidFill>
                  <a:srgbClr val="000000"/>
                </a:solidFill>
                <a:latin typeface="+mn-ea"/>
              </a:rPr>
              <a:t>作成</a:t>
            </a:r>
            <a:endParaRPr lang="ja-JP" altLang="en-US" b="0" i="0" u="none" strike="noStrike" baseline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3" name="直線矢印コネクタ 11"/>
          <p:cNvCxnSpPr>
            <a:stCxn id="8" idx="3"/>
            <a:endCxn id="25" idx="1"/>
          </p:cNvCxnSpPr>
          <p:nvPr/>
        </p:nvCxnSpPr>
        <p:spPr>
          <a:xfrm>
            <a:off x="4571776" y="898525"/>
            <a:ext cx="720528" cy="2263006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1"/>
          <p:cNvCxnSpPr>
            <a:stCxn id="8" idx="3"/>
            <a:endCxn id="23" idx="1"/>
          </p:cNvCxnSpPr>
          <p:nvPr/>
        </p:nvCxnSpPr>
        <p:spPr>
          <a:xfrm>
            <a:off x="4571776" y="898525"/>
            <a:ext cx="720528" cy="2880254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1"/>
          <p:cNvCxnSpPr>
            <a:stCxn id="8" idx="3"/>
            <a:endCxn id="24" idx="1"/>
          </p:cNvCxnSpPr>
          <p:nvPr/>
        </p:nvCxnSpPr>
        <p:spPr>
          <a:xfrm>
            <a:off x="4571776" y="898525"/>
            <a:ext cx="720528" cy="3497436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1"/>
          <p:cNvCxnSpPr>
            <a:stCxn id="8" idx="3"/>
            <a:endCxn id="26" idx="1"/>
          </p:cNvCxnSpPr>
          <p:nvPr/>
        </p:nvCxnSpPr>
        <p:spPr>
          <a:xfrm>
            <a:off x="4571776" y="898525"/>
            <a:ext cx="720528" cy="4227810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1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テスト方針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79512" y="3708782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804488" y="3708782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テスト実施</a:t>
            </a:r>
            <a:r>
              <a:rPr lang="ja-JP" altLang="en-US" dirty="0" smtClean="0">
                <a:solidFill>
                  <a:schemeClr val="tx1"/>
                </a:solidFill>
                <a:latin typeface="IPAexゴシック" panose="020B0500000000000000" pitchFamily="50" charset="-128"/>
                <a:ea typeface="IPAexゴシック" panose="020B0500000000000000" pitchFamily="50" charset="-128"/>
              </a:rPr>
              <a:t>範囲</a:t>
            </a:r>
            <a:endParaRPr lang="ja-JP" altLang="en-US" dirty="0">
              <a:solidFill>
                <a:schemeClr val="tx1"/>
              </a:solidFill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804488" y="4581288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スケジュール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804488" y="2853096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IPAexゴシック" panose="020B0500000000000000" pitchFamily="50" charset="-128"/>
                <a:ea typeface="IPAexゴシック" panose="020B0500000000000000" pitchFamily="50" charset="-128"/>
              </a:rPr>
              <a:t>網羅の方針</a:t>
            </a:r>
            <a:endParaRPr kumimoji="1" lang="ja-JP" altLang="en-US" dirty="0">
              <a:solidFill>
                <a:schemeClr val="tx1"/>
              </a:solidFill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2339512" y="4068782"/>
            <a:ext cx="446497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直線矢印コネクタ 17"/>
          <p:cNvCxnSpPr>
            <a:stCxn id="7" idx="3"/>
            <a:endCxn id="13" idx="1"/>
          </p:cNvCxnSpPr>
          <p:nvPr/>
        </p:nvCxnSpPr>
        <p:spPr>
          <a:xfrm>
            <a:off x="2339512" y="4068782"/>
            <a:ext cx="4464976" cy="87250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線矢印コネクタ 18"/>
          <p:cNvCxnSpPr>
            <a:stCxn id="7" idx="3"/>
            <a:endCxn id="14" idx="1"/>
          </p:cNvCxnSpPr>
          <p:nvPr/>
        </p:nvCxnSpPr>
        <p:spPr>
          <a:xfrm flipV="1">
            <a:off x="2339512" y="3213096"/>
            <a:ext cx="4464976" cy="8556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0" name="角丸四角形 19"/>
          <p:cNvSpPr/>
          <p:nvPr/>
        </p:nvSpPr>
        <p:spPr>
          <a:xfrm>
            <a:off x="6804488" y="1988920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テスト工程の</a:t>
            </a:r>
            <a:endParaRPr kumimoji="1" lang="en-US" altLang="ja-JP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位置づけ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7" idx="3"/>
            <a:endCxn id="20" idx="1"/>
          </p:cNvCxnSpPr>
          <p:nvPr/>
        </p:nvCxnSpPr>
        <p:spPr>
          <a:xfrm flipV="1">
            <a:off x="2339512" y="2348920"/>
            <a:ext cx="4464976" cy="171986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2" name="角丸四角形 21"/>
          <p:cNvSpPr/>
          <p:nvPr/>
        </p:nvSpPr>
        <p:spPr>
          <a:xfrm>
            <a:off x="6804488" y="5517312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全体テスト計画書</a:t>
            </a:r>
            <a:endParaRPr kumimoji="1" lang="en-US" altLang="ja-JP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の位置づけ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23" name="直線矢印コネクタ 22"/>
          <p:cNvCxnSpPr>
            <a:stCxn id="7" idx="3"/>
            <a:endCxn id="22" idx="1"/>
          </p:cNvCxnSpPr>
          <p:nvPr/>
        </p:nvCxnSpPr>
        <p:spPr>
          <a:xfrm>
            <a:off x="2339512" y="4068782"/>
            <a:ext cx="4464976" cy="180853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76056" y="155679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このトピックを</a:t>
            </a:r>
            <a:r>
              <a:rPr lang="ja-JP" altLang="en-US" sz="1600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インプットに</a:t>
            </a:r>
            <a:r>
              <a:rPr lang="ja-JP" altLang="en-US" sz="16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するトピック</a:t>
            </a:r>
            <a:endParaRPr lang="ja-JP" altLang="en-US" sz="16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0" y="201032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2000" y="283721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72000" y="366571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000" y="450503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2000" y="5292537"/>
            <a:ext cx="205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1" dirty="0"/>
              <a:t>計画の変更</a:t>
            </a:r>
            <a:r>
              <a:rPr lang="ja-JP" altLang="en-US" sz="1600" i="1" dirty="0" smtClean="0"/>
              <a:t>が必要</a:t>
            </a:r>
            <a:r>
              <a:rPr lang="ja-JP" altLang="en-US" sz="1600" i="1" dirty="0"/>
              <a:t>と</a:t>
            </a:r>
            <a:r>
              <a:rPr lang="ja-JP" altLang="en-US" sz="1600" i="1" dirty="0" smtClean="0"/>
              <a:t>なる場合の</a:t>
            </a:r>
            <a:r>
              <a:rPr lang="ja-JP" altLang="en-US" sz="1600" i="1" dirty="0"/>
              <a:t>考え方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997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テスト工程の位置づけ</a:t>
            </a:r>
            <a:endParaRPr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987824" y="4005485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r>
              <a:rPr lang="ja-JP" altLang="en-US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工程</a:t>
            </a:r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の</a:t>
            </a:r>
            <a:endParaRPr kumimoji="1" lang="en-US" altLang="ja-JP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位置づけ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4" name="直線矢印コネクタ 3"/>
          <p:cNvCxnSpPr>
            <a:stCxn id="5" idx="3"/>
            <a:endCxn id="3" idx="1"/>
          </p:cNvCxnSpPr>
          <p:nvPr/>
        </p:nvCxnSpPr>
        <p:spPr>
          <a:xfrm>
            <a:off x="2339512" y="4365485"/>
            <a:ext cx="64831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" name="角丸四角形 4"/>
          <p:cNvSpPr/>
          <p:nvPr/>
        </p:nvSpPr>
        <p:spPr>
          <a:xfrm>
            <a:off x="179512" y="4005485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テスト方針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04488" y="4284766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体制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04488" y="5157272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スケジュール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04488" y="3429080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テスト環境</a:t>
            </a:r>
            <a:endParaRPr kumimoji="1" lang="ja-JP" altLang="en-US" dirty="0">
              <a:solidFill>
                <a:schemeClr val="tx1"/>
              </a:solidFill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3" idx="3"/>
            <a:endCxn id="8" idx="1"/>
          </p:cNvCxnSpPr>
          <p:nvPr/>
        </p:nvCxnSpPr>
        <p:spPr>
          <a:xfrm>
            <a:off x="5147824" y="4365485"/>
            <a:ext cx="1656664" cy="279281"/>
          </a:xfrm>
          <a:prstGeom prst="bentConnector3">
            <a:avLst>
              <a:gd name="adj1" fmla="val 8029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直線矢印コネクタ 13"/>
          <p:cNvCxnSpPr>
            <a:stCxn id="3" idx="3"/>
            <a:endCxn id="9" idx="1"/>
          </p:cNvCxnSpPr>
          <p:nvPr/>
        </p:nvCxnSpPr>
        <p:spPr>
          <a:xfrm>
            <a:off x="5147824" y="4365485"/>
            <a:ext cx="1656664" cy="1151787"/>
          </a:xfrm>
          <a:prstGeom prst="bentConnector3">
            <a:avLst>
              <a:gd name="adj1" fmla="val 8029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直線矢印コネクタ 14"/>
          <p:cNvCxnSpPr>
            <a:stCxn id="3" idx="3"/>
            <a:endCxn id="10" idx="1"/>
          </p:cNvCxnSpPr>
          <p:nvPr/>
        </p:nvCxnSpPr>
        <p:spPr>
          <a:xfrm flipV="1">
            <a:off x="5147824" y="3789080"/>
            <a:ext cx="1656664" cy="576405"/>
          </a:xfrm>
          <a:prstGeom prst="bentConnector3">
            <a:avLst>
              <a:gd name="adj1" fmla="val 8029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角丸四角形 15"/>
          <p:cNvSpPr/>
          <p:nvPr/>
        </p:nvSpPr>
        <p:spPr>
          <a:xfrm>
            <a:off x="6804488" y="2285623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網羅の方針</a:t>
            </a:r>
            <a:endParaRPr kumimoji="1" lang="ja-JP" altLang="en-US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3" idx="3"/>
            <a:endCxn id="16" idx="1"/>
          </p:cNvCxnSpPr>
          <p:nvPr/>
        </p:nvCxnSpPr>
        <p:spPr>
          <a:xfrm flipV="1">
            <a:off x="5147824" y="2645623"/>
            <a:ext cx="1656664" cy="1719862"/>
          </a:xfrm>
          <a:prstGeom prst="bentConnector3">
            <a:avLst>
              <a:gd name="adj1" fmla="val 8604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0" y="155679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このトピックのインプットになるトピック　　　　　　このトピックをインプットにするトピック</a:t>
            </a:r>
            <a:endParaRPr kumimoji="1" lang="ja-JP" altLang="en-US" sz="16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67744" y="379761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endParaRPr kumimoji="1" lang="en-US" altLang="ja-JP" sz="1600" i="1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060848"/>
            <a:ext cx="124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テスト種別と実施工程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20072" y="4066341"/>
            <a:ext cx="124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テスト種別と実施工程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20072" y="4932497"/>
            <a:ext cx="124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テスト種別と実施工程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20072" y="2980522"/>
            <a:ext cx="172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/>
              <a:t>テスト工程と</a:t>
            </a:r>
            <a:endParaRPr kumimoji="1" lang="en-US" altLang="ja-JP" sz="1600" i="1" dirty="0" smtClean="0"/>
          </a:p>
          <a:p>
            <a:r>
              <a:rPr kumimoji="1" lang="ja-JP" altLang="en-US" sz="1600" i="1" dirty="0" smtClean="0"/>
              <a:t>テスト種別ごとの環境要件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212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網羅の方針</a:t>
            </a:r>
            <a:endParaRPr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804248" y="29166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網羅</a:t>
            </a:r>
            <a:r>
              <a:rPr lang="ja-JP" altLang="en-US" dirty="0"/>
              <a:t>の方針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5" idx="3"/>
            <a:endCxn id="3" idx="1"/>
          </p:cNvCxnSpPr>
          <p:nvPr/>
        </p:nvCxnSpPr>
        <p:spPr>
          <a:xfrm>
            <a:off x="2339512" y="3276614"/>
            <a:ext cx="4464736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" name="角丸四角形 4"/>
          <p:cNvSpPr/>
          <p:nvPr/>
        </p:nvSpPr>
        <p:spPr>
          <a:xfrm>
            <a:off x="179512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テスト方針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79512" y="2060928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テスト工程の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位置づけ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3"/>
            <a:endCxn id="3" idx="1"/>
          </p:cNvCxnSpPr>
          <p:nvPr/>
        </p:nvCxnSpPr>
        <p:spPr>
          <a:xfrm>
            <a:off x="2339512" y="2420928"/>
            <a:ext cx="4464736" cy="8556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88" y="1650286"/>
            <a:ext cx="431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9752" y="2082334"/>
            <a:ext cx="280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/>
              <a:t>テスト種別と実施工程</a:t>
            </a:r>
            <a:endParaRPr kumimoji="1" lang="ja-JP" altLang="en-US" sz="1600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39752" y="33442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テスト方針</a:t>
            </a:r>
            <a:endParaRPr kumimoji="1" lang="en-US" altLang="ja-JP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4532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テスト実施範囲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47864" y="3492077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テスト実施範囲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8" idx="3"/>
            <a:endCxn id="6" idx="1"/>
          </p:cNvCxnSpPr>
          <p:nvPr/>
        </p:nvCxnSpPr>
        <p:spPr>
          <a:xfrm>
            <a:off x="2267504" y="3852077"/>
            <a:ext cx="108036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" name="角丸四角形 7"/>
          <p:cNvSpPr/>
          <p:nvPr/>
        </p:nvSpPr>
        <p:spPr>
          <a:xfrm>
            <a:off x="107504" y="3492077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テスト方針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76496" y="2627981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テスト</a:t>
            </a:r>
            <a:r>
              <a:rPr lang="ja-JP" altLang="en-US" dirty="0"/>
              <a:t>環境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76496" y="3500487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07504" y="2649091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テスト工程の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位置づけ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6" idx="3"/>
            <a:endCxn id="11" idx="1"/>
          </p:cNvCxnSpPr>
          <p:nvPr/>
        </p:nvCxnSpPr>
        <p:spPr>
          <a:xfrm flipV="1">
            <a:off x="5507864" y="2987981"/>
            <a:ext cx="1368632" cy="86409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直線矢印コネクタ 16"/>
          <p:cNvCxnSpPr>
            <a:stCxn id="6" idx="3"/>
            <a:endCxn id="12" idx="1"/>
          </p:cNvCxnSpPr>
          <p:nvPr/>
        </p:nvCxnSpPr>
        <p:spPr>
          <a:xfrm>
            <a:off x="5507864" y="3852077"/>
            <a:ext cx="1368632" cy="841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直線矢印コネクタ 17"/>
          <p:cNvCxnSpPr>
            <a:stCxn id="13" idx="3"/>
            <a:endCxn id="6" idx="1"/>
          </p:cNvCxnSpPr>
          <p:nvPr/>
        </p:nvCxnSpPr>
        <p:spPr>
          <a:xfrm>
            <a:off x="2267504" y="3009091"/>
            <a:ext cx="1080360" cy="8429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0" y="177281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　　　　　　このトピックをインプットにするトピック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0230" y="386915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endParaRPr kumimoji="1" lang="en-US" altLang="ja-JP" sz="1600" i="1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方針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67504" y="2670537"/>
            <a:ext cx="24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テスト種別と実施工程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40766" y="389414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endParaRPr kumimoji="1" lang="en-US" altLang="ja-JP" sz="1600" i="1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実施</a:t>
            </a:r>
            <a:endParaRPr kumimoji="1" lang="en-US" altLang="ja-JP" sz="1600" i="1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r>
              <a:rPr kumimoji="1"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範囲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2518" y="2151775"/>
            <a:ext cx="303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r>
              <a:rPr lang="ja-JP" altLang="en-US" sz="1600" i="1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で動作</a:t>
            </a:r>
            <a:r>
              <a:rPr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させるシステムや接続先</a:t>
            </a:r>
            <a:r>
              <a:rPr lang="ja-JP" altLang="en-US" sz="1600" i="1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システム</a:t>
            </a:r>
            <a:r>
              <a:rPr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と</a:t>
            </a:r>
            <a:endParaRPr lang="en-US" altLang="ja-JP" sz="1600" i="1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r>
              <a:rPr lang="ja-JP" altLang="en-US" sz="1600" i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その</a:t>
            </a:r>
            <a:r>
              <a:rPr lang="ja-JP" altLang="en-US" sz="1600" i="1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インタフェース</a:t>
            </a:r>
            <a:endParaRPr kumimoji="1" lang="ja-JP" altLang="en-US" sz="1600" i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テスト環境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804488" y="29166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テスト環境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21" idx="3"/>
            <a:endCxn id="19" idx="1"/>
          </p:cNvCxnSpPr>
          <p:nvPr/>
        </p:nvCxnSpPr>
        <p:spPr>
          <a:xfrm>
            <a:off x="2339512" y="3276614"/>
            <a:ext cx="4464976" cy="12700"/>
          </a:xfrm>
          <a:prstGeom prst="bentConnector3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角丸四角形 20"/>
          <p:cNvSpPr/>
          <p:nvPr/>
        </p:nvSpPr>
        <p:spPr>
          <a:xfrm>
            <a:off x="179512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テスト実施範囲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79512" y="2060928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テスト工程の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位置づけ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3" idx="3"/>
            <a:endCxn id="19" idx="1"/>
          </p:cNvCxnSpPr>
          <p:nvPr/>
        </p:nvCxnSpPr>
        <p:spPr>
          <a:xfrm>
            <a:off x="2339512" y="2420928"/>
            <a:ext cx="4464976" cy="8556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-7937" y="1628800"/>
            <a:ext cx="417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2238" y="3293694"/>
            <a:ext cx="295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1" dirty="0" smtClean="0"/>
              <a:t>テスト</a:t>
            </a:r>
            <a:r>
              <a:rPr lang="ja-JP" altLang="en-US" sz="1600" i="1" dirty="0"/>
              <a:t>で動作</a:t>
            </a:r>
            <a:r>
              <a:rPr lang="ja-JP" altLang="en-US" sz="1600" i="1" dirty="0" smtClean="0"/>
              <a:t>させる</a:t>
            </a:r>
            <a:endParaRPr lang="en-US" altLang="ja-JP" sz="1600" i="1" dirty="0" smtClean="0"/>
          </a:p>
          <a:p>
            <a:r>
              <a:rPr lang="ja-JP" altLang="en-US" sz="1600" i="1" dirty="0" smtClean="0"/>
              <a:t>システムや接続先システムと</a:t>
            </a:r>
            <a:endParaRPr lang="en-US" altLang="ja-JP" sz="1600" i="1" dirty="0" smtClean="0"/>
          </a:p>
          <a:p>
            <a:r>
              <a:rPr lang="ja-JP" altLang="en-US" sz="1600" i="1" dirty="0" smtClean="0"/>
              <a:t>そのインタフェース</a:t>
            </a:r>
            <a:endParaRPr kumimoji="1" lang="ja-JP" altLang="en-US" sz="1600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39512" y="2095074"/>
            <a:ext cx="396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1" dirty="0"/>
              <a:t>テスト工程</a:t>
            </a:r>
            <a:r>
              <a:rPr lang="ja-JP" altLang="en-US" sz="1600" i="1" dirty="0" smtClean="0"/>
              <a:t>とテスト</a:t>
            </a:r>
            <a:r>
              <a:rPr lang="ja-JP" altLang="en-US" sz="1600" i="1" dirty="0"/>
              <a:t>種別ごとの環境要件</a:t>
            </a:r>
          </a:p>
        </p:txBody>
      </p:sp>
    </p:spTree>
    <p:extLst>
      <p:ext uri="{BB962C8B-B14F-4D97-AF65-F5344CB8AC3E}">
        <p14:creationId xmlns:p14="http://schemas.microsoft.com/office/powerpoint/2010/main" val="154379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2344542"/>
              </p:ext>
            </p:extLst>
          </p:nvPr>
        </p:nvGraphicFramePr>
        <p:xfrm>
          <a:off x="324488" y="836712"/>
          <a:ext cx="72000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00"/>
                <a:gridCol w="1500000"/>
                <a:gridCol w="1500000"/>
                <a:gridCol w="1500000"/>
                <a:gridCol w="1500000"/>
              </a:tblGrid>
              <a:tr h="261847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環境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x</a:t>
                      </a:r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月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x</a:t>
                      </a:r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月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x</a:t>
                      </a:r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月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x</a:t>
                      </a:r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月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</a:tr>
              <a:tr h="392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業務シナリオテスト環境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</a:tr>
              <a:tr h="392771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ステージング環境１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</a:tr>
              <a:tr h="392771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ステージング環境</a:t>
                      </a:r>
                      <a:r>
                        <a:rPr kumimoji="1" lang="en-US" altLang="ja-JP" sz="800" dirty="0" smtClean="0">
                          <a:latin typeface="IPAexゴシック" panose="020B0500000000000000" pitchFamily="50" charset="-128"/>
                          <a:ea typeface="IPAexゴシック" panose="020B0500000000000000" pitchFamily="50" charset="-128"/>
                          <a:cs typeface="メイリオ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IPAexゴシック" panose="020B0500000000000000" pitchFamily="50" charset="-128"/>
                        <a:ea typeface="IPAexゴシック" panose="020B0500000000000000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83127" marR="83127" marT="41564" marB="41564" anchor="ctr"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762731" y="2007890"/>
            <a:ext cx="3744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システムテスト ロングランテスト</a:t>
            </a:r>
            <a:endParaRPr kumimoji="1" lang="ja-JP" altLang="en-US" sz="9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34768" y="1628800"/>
            <a:ext cx="2268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システムテスト 性能テスト</a:t>
            </a:r>
            <a:endParaRPr kumimoji="1" lang="ja-JP" altLang="en-US" sz="9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535577" y="1150144"/>
            <a:ext cx="2232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結合テスト　機能</a:t>
            </a:r>
            <a:r>
              <a:rPr kumimoji="1"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endParaRPr kumimoji="1" lang="ja-JP" altLang="en-US" sz="9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39690" y="1300204"/>
            <a:ext cx="4464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システムテスト 業務</a:t>
            </a:r>
            <a:r>
              <a:rPr lang="ja-JP" altLang="en-US" sz="900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シナリオ</a:t>
            </a:r>
            <a:r>
              <a:rPr kumimoji="1"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テスト</a:t>
            </a:r>
            <a:endParaRPr kumimoji="1" lang="ja-JP" altLang="en-US" sz="9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92328" y="1628800"/>
            <a:ext cx="2232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システムテスト ストレステスト</a:t>
            </a:r>
            <a:endParaRPr kumimoji="1" lang="ja-JP" altLang="en-US" sz="9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50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3810518" y="29166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3"/>
            <a:endCxn id="21" idx="1"/>
          </p:cNvCxnSpPr>
          <p:nvPr/>
        </p:nvCxnSpPr>
        <p:spPr>
          <a:xfrm>
            <a:off x="2339512" y="3276614"/>
            <a:ext cx="1471006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角丸四角形 22"/>
          <p:cNvSpPr/>
          <p:nvPr/>
        </p:nvSpPr>
        <p:spPr>
          <a:xfrm>
            <a:off x="179512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テスト実施範囲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179512" y="2060928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テスト工程の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位置づけ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6804488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タスクと</a:t>
            </a:r>
            <a:r>
              <a:rPr lang="ja-JP" altLang="en-US" dirty="0"/>
              <a:t>役割分担</a:t>
            </a:r>
            <a:endParaRPr kumimoji="1" lang="en-US" altLang="ja-JP" dirty="0" smtClean="0"/>
          </a:p>
        </p:txBody>
      </p:sp>
      <p:cxnSp>
        <p:nvCxnSpPr>
          <p:cNvPr id="29" name="直線矢印コネクタ 28"/>
          <p:cNvCxnSpPr>
            <a:stCxn id="25" idx="3"/>
            <a:endCxn id="21" idx="1"/>
          </p:cNvCxnSpPr>
          <p:nvPr/>
        </p:nvCxnSpPr>
        <p:spPr>
          <a:xfrm>
            <a:off x="2339512" y="2420928"/>
            <a:ext cx="1471006" cy="85568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直線矢印コネクタ 30"/>
          <p:cNvCxnSpPr>
            <a:stCxn id="21" idx="3"/>
            <a:endCxn id="26" idx="1"/>
          </p:cNvCxnSpPr>
          <p:nvPr/>
        </p:nvCxnSpPr>
        <p:spPr>
          <a:xfrm>
            <a:off x="5970518" y="3276614"/>
            <a:ext cx="833970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0" y="162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　　　　　　このトピックをインプットにするトピック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39752" y="32936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テスト</a:t>
            </a:r>
            <a:endParaRPr kumimoji="1" lang="en-US" altLang="ja-JP" sz="1600" i="1" dirty="0" smtClean="0"/>
          </a:p>
          <a:p>
            <a:r>
              <a:rPr kumimoji="1" lang="ja-JP" altLang="en-US" sz="1600" i="1" dirty="0" smtClean="0"/>
              <a:t>実施範囲</a:t>
            </a:r>
            <a:endParaRPr kumimoji="1" lang="ja-JP" altLang="en-US" sz="1600" i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47026" y="2095074"/>
            <a:ext cx="252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 smtClean="0"/>
              <a:t>テスト種別と実施工程</a:t>
            </a:r>
            <a:endParaRPr kumimoji="1" lang="ja-JP" altLang="en-US" sz="1600" i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93189" y="2955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体制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917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タスクと役割分担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397441" y="2916614"/>
            <a:ext cx="216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タスクと役割分担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20" idx="3"/>
            <a:endCxn id="18" idx="1"/>
          </p:cNvCxnSpPr>
          <p:nvPr/>
        </p:nvCxnSpPr>
        <p:spPr>
          <a:xfrm>
            <a:off x="2339512" y="3276614"/>
            <a:ext cx="10579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0" name="角丸四角形 19"/>
          <p:cNvSpPr/>
          <p:nvPr/>
        </p:nvSpPr>
        <p:spPr>
          <a:xfrm>
            <a:off x="179512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6804488" y="2916614"/>
            <a:ext cx="21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8" idx="3"/>
            <a:endCxn id="23" idx="1"/>
          </p:cNvCxnSpPr>
          <p:nvPr/>
        </p:nvCxnSpPr>
        <p:spPr>
          <a:xfrm>
            <a:off x="5557441" y="3276614"/>
            <a:ext cx="124704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0" y="249289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このトピックのインプットになるトピック　　　　　　このトピックをインプットにするトピック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9752" y="29468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体制</a:t>
            </a:r>
            <a:endParaRPr kumimoji="1" lang="ja-JP" altLang="en-US" sz="1600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29468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i="1" dirty="0" smtClean="0"/>
              <a:t>タスク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4587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PAフォント">
      <a:majorFont>
        <a:latin typeface="IPAexゴシック"/>
        <a:ea typeface="IPAexゴシック"/>
        <a:cs typeface=""/>
      </a:majorFont>
      <a:minorFont>
        <a:latin typeface="IPAexゴシック"/>
        <a:ea typeface="IPAex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画面に合わせる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PowerPoint プレゼンテーション</vt:lpstr>
      <vt:lpstr>テスト方針</vt:lpstr>
      <vt:lpstr>テスト工程の位置づけ</vt:lpstr>
      <vt:lpstr>網羅の方針</vt:lpstr>
      <vt:lpstr>テスト実施範囲</vt:lpstr>
      <vt:lpstr>テスト環境</vt:lpstr>
      <vt:lpstr>PowerPoint プレゼンテーション</vt:lpstr>
      <vt:lpstr>体制</vt:lpstr>
      <vt:lpstr>タスクと役割分担</vt:lpstr>
      <vt:lpstr>スケジュール</vt:lpstr>
      <vt:lpstr>全体テスト計画書の位置づけ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2017-12-21T04:36:35Z</dcterms:created>
  <dcterms:modified xsi:type="dcterms:W3CDTF">2018-08-16T02:08:39Z</dcterms:modified>
</cp:coreProperties>
</file>