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58" r:id="rId2"/>
    <p:sldMasterId id="2147483650" r:id="rId3"/>
    <p:sldMasterId id="2147483660" r:id="rId4"/>
  </p:sldMasterIdLst>
  <p:notesMasterIdLst>
    <p:notesMasterId r:id="rId21"/>
  </p:notesMasterIdLst>
  <p:handoutMasterIdLst>
    <p:handoutMasterId r:id="rId22"/>
  </p:handoutMasterIdLst>
  <p:sldIdLst>
    <p:sldId id="371" r:id="rId5"/>
    <p:sldId id="372" r:id="rId6"/>
    <p:sldId id="265" r:id="rId7"/>
    <p:sldId id="280" r:id="rId8"/>
    <p:sldId id="368" r:id="rId9"/>
    <p:sldId id="335" r:id="rId10"/>
    <p:sldId id="310" r:id="rId11"/>
    <p:sldId id="311" r:id="rId12"/>
    <p:sldId id="369" r:id="rId13"/>
    <p:sldId id="336" r:id="rId14"/>
    <p:sldId id="364" r:id="rId15"/>
    <p:sldId id="341" r:id="rId16"/>
    <p:sldId id="366" r:id="rId17"/>
    <p:sldId id="367" r:id="rId18"/>
    <p:sldId id="363" r:id="rId19"/>
    <p:sldId id="370" r:id="rId20"/>
  </p:sldIdLst>
  <p:sldSz cx="9144000" cy="5143500" type="screen16x9"/>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資料について" id="{8488A76E-3814-4704-B03F-5810E4EFC596}">
          <p14:sldIdLst>
            <p14:sldId id="371"/>
            <p14:sldId id="372"/>
          </p14:sldIdLst>
        </p14:section>
        <p14:section name="単体・結合テスト計画" id="{DDB06DED-4CD3-4906-BBC0-C592B5E7886A}">
          <p14:sldIdLst>
            <p14:sldId id="265"/>
            <p14:sldId id="280"/>
            <p14:sldId id="368"/>
            <p14:sldId id="335"/>
            <p14:sldId id="310"/>
            <p14:sldId id="311"/>
            <p14:sldId id="369"/>
            <p14:sldId id="336"/>
            <p14:sldId id="364"/>
            <p14:sldId id="341"/>
            <p14:sldId id="366"/>
            <p14:sldId id="367"/>
            <p14:sldId id="363"/>
            <p14:sldId id="370"/>
          </p14:sldIdLst>
        </p14:section>
      </p14:sectionLst>
    </p:ext>
    <p:ext uri="{EFAFB233-063F-42B5-8137-9DF3F51BA10A}">
      <p15:sldGuideLst xmlns:p15="http://schemas.microsoft.com/office/powerpoint/2012/main">
        <p15:guide id="1" orient="horz" pos="4292">
          <p15:clr>
            <a:srgbClr val="A4A3A4"/>
          </p15:clr>
        </p15:guide>
        <p15:guide id="2" pos="2880">
          <p15:clr>
            <a:srgbClr val="A4A3A4"/>
          </p15:clr>
        </p15:guide>
        <p15:guide id="3" orient="horz" pos="1620" userDrawn="1">
          <p15:clr>
            <a:srgbClr val="A4A3A4"/>
          </p15:clr>
        </p15:guide>
        <p15:guide id="4" pos="385" userDrawn="1">
          <p15:clr>
            <a:srgbClr val="A4A3A4"/>
          </p15:clr>
        </p15:guide>
        <p15:guide id="5" pos="3107" userDrawn="1">
          <p15:clr>
            <a:srgbClr val="A4A3A4"/>
          </p15:clr>
        </p15:guide>
        <p15:guide id="6" pos="544">
          <p15:clr>
            <a:srgbClr val="A4A3A4"/>
          </p15:clr>
        </p15:guide>
        <p15:guide id="7" pos="5602">
          <p15:clr>
            <a:srgbClr val="A4A3A4"/>
          </p15:clr>
        </p15:guide>
        <p15:guide id="8" pos="12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BED3"/>
    <a:srgbClr val="1BADBD"/>
    <a:srgbClr val="12B3C7"/>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FED8D-DE94-4C35-B3B2-C3E2CDA4465D}" vWet="10" dt="2023-03-29T05:09:15.943"/>
    <p1510:client id="{A2F36DC7-EA0B-47CB-A9BA-E9C447AC70D2}" v="106" dt="2023-03-29T05:12:00.705"/>
  </p1510:revLst>
</p1510:revInfo>
</file>

<file path=ppt/tableStyles.xml><?xml version="1.0" encoding="utf-8"?>
<a:tblStyleLst xmlns:a="http://schemas.openxmlformats.org/drawingml/2006/main" def="{5C22544A-7EE6-4342-B048-85BDC9FD1C3A}">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4292"/>
        <p:guide pos="2880"/>
        <p:guide orient="horz" pos="1620"/>
        <p:guide pos="385"/>
        <p:guide pos="3107"/>
        <p:guide pos="544"/>
        <p:guide pos="5602"/>
        <p:guide pos="1202"/>
      </p:guideLst>
    </p:cSldViewPr>
  </p:slideViewPr>
  <p:notesTextViewPr>
    <p:cViewPr>
      <p:scale>
        <a:sx n="1" d="1"/>
        <a:sy n="1" d="1"/>
      </p:scale>
      <p:origin x="0" y="0"/>
    </p:cViewPr>
  </p:notesTextViewPr>
  <p:notesViewPr>
    <p:cSldViewPr snapToGrid="0">
      <p:cViewPr varScale="1">
        <p:scale>
          <a:sx n="65" d="100"/>
          <a:sy n="65" d="100"/>
        </p:scale>
        <p:origin x="3154"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D1D512-70BE-4707-AC79-CC204FE918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2342E1D-21AE-491D-BCE8-4936B7F224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DED5C2-6126-4330-BC64-BCF5ACC826DE}" type="datetimeFigureOut">
              <a:rPr kumimoji="1" lang="ja-JP" altLang="en-US" smtClean="0"/>
              <a:t>2023/3/30</a:t>
            </a:fld>
            <a:endParaRPr kumimoji="1" lang="ja-JP" altLang="en-US"/>
          </a:p>
        </p:txBody>
      </p:sp>
      <p:sp>
        <p:nvSpPr>
          <p:cNvPr id="4" name="フッター プレースホルダー 3">
            <a:extLst>
              <a:ext uri="{FF2B5EF4-FFF2-40B4-BE49-F238E27FC236}">
                <a16:creationId xmlns:a16="http://schemas.microsoft.com/office/drawing/2014/main" id="{5D6207E5-1021-41FC-B766-A23D264B29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BC26E78-4603-42D0-989B-055AA1F4E6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645657-3C69-4C31-B874-DC818E804B18}" type="slidenum">
              <a:rPr kumimoji="1" lang="ja-JP" altLang="en-US" smtClean="0"/>
              <a:t>‹#›</a:t>
            </a:fld>
            <a:endParaRPr kumimoji="1" lang="ja-JP" altLang="en-US"/>
          </a:p>
        </p:txBody>
      </p:sp>
    </p:spTree>
    <p:extLst>
      <p:ext uri="{BB962C8B-B14F-4D97-AF65-F5344CB8AC3E}">
        <p14:creationId xmlns:p14="http://schemas.microsoft.com/office/powerpoint/2010/main" val="2555873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2023/3/30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81815" y="1643352"/>
            <a:ext cx="3455863" cy="216470"/>
          </a:xfrm>
          <a:prstGeom prst="rect">
            <a:avLst/>
          </a:prstGeom>
        </p:spPr>
        <p:txBody>
          <a:bodyPr/>
          <a:lstStyle>
            <a:lvl1pPr marL="0" indent="0">
              <a:buNone/>
              <a:defRPr sz="12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○○○○○○○○○株式会社御中</a:t>
            </a:r>
          </a:p>
        </p:txBody>
      </p:sp>
      <p:sp>
        <p:nvSpPr>
          <p:cNvPr id="6" name="テキスト プレースホルダー 5"/>
          <p:cNvSpPr>
            <a:spLocks noGrp="1"/>
          </p:cNvSpPr>
          <p:nvPr>
            <p:ph type="body" sz="quarter" idx="11" hasCustomPrompt="1"/>
          </p:nvPr>
        </p:nvSpPr>
        <p:spPr>
          <a:xfrm>
            <a:off x="481814" y="2204208"/>
            <a:ext cx="5112568" cy="367541"/>
          </a:xfrm>
          <a:prstGeom prst="rect">
            <a:avLst/>
          </a:prstGeom>
        </p:spPr>
        <p:txBody>
          <a:bodyPr anchor="ctr"/>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表紙</a:t>
            </a:r>
            <a:r>
              <a:rPr kumimoji="1" lang="en-US" altLang="ja-JP"/>
              <a:t>A</a:t>
            </a:r>
            <a:r>
              <a:rPr kumimoji="1" lang="ja-JP" altLang="en-US"/>
              <a:t>のタイトル</a:t>
            </a:r>
          </a:p>
        </p:txBody>
      </p:sp>
      <p:sp>
        <p:nvSpPr>
          <p:cNvPr id="10" name="テキスト プレースホルダー 9"/>
          <p:cNvSpPr>
            <a:spLocks noGrp="1"/>
          </p:cNvSpPr>
          <p:nvPr>
            <p:ph type="body" sz="quarter" idx="12" hasCustomPrompt="1"/>
          </p:nvPr>
        </p:nvSpPr>
        <p:spPr>
          <a:xfrm>
            <a:off x="481814" y="2720344"/>
            <a:ext cx="1800820" cy="283454"/>
          </a:xfrm>
          <a:prstGeom prst="rect">
            <a:avLst/>
          </a:prstGeom>
        </p:spPr>
        <p:txBody>
          <a:bodyPr/>
          <a:lstStyle>
            <a:lvl1pPr marL="0" indent="0">
              <a:buNone/>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a:t>0000.00.00</a:t>
            </a:r>
            <a:endParaRPr kumimoji="1" lang="ja-JP" altLang="en-US"/>
          </a:p>
        </p:txBody>
      </p:sp>
      <p:sp>
        <p:nvSpPr>
          <p:cNvPr id="12" name="テキスト プレースホルダー 11"/>
          <p:cNvSpPr>
            <a:spLocks noGrp="1"/>
          </p:cNvSpPr>
          <p:nvPr>
            <p:ph type="body" sz="quarter" idx="13" hasCustomPrompt="1"/>
          </p:nvPr>
        </p:nvSpPr>
        <p:spPr>
          <a:xfrm>
            <a:off x="481814" y="4017059"/>
            <a:ext cx="5544000" cy="216340"/>
          </a:xfrm>
          <a:prstGeom prst="rect">
            <a:avLst/>
          </a:prstGeom>
        </p:spPr>
        <p:txBody>
          <a:bodyPr/>
          <a:lstStyle>
            <a:lvl1pPr marL="0" indent="0">
              <a:buNone/>
              <a:defRPr sz="12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□□□□□□□本部</a:t>
            </a:r>
          </a:p>
        </p:txBody>
      </p:sp>
      <p:sp>
        <p:nvSpPr>
          <p:cNvPr id="14" name="テキスト プレースホルダー 13"/>
          <p:cNvSpPr>
            <a:spLocks noGrp="1"/>
          </p:cNvSpPr>
          <p:nvPr>
            <p:ph type="body" sz="quarter" idx="14" hasCustomPrompt="1"/>
          </p:nvPr>
        </p:nvSpPr>
        <p:spPr>
          <a:xfrm>
            <a:off x="481814" y="4252556"/>
            <a:ext cx="5544000" cy="189050"/>
          </a:xfrm>
          <a:prstGeom prst="rect">
            <a:avLst/>
          </a:prstGeom>
        </p:spPr>
        <p:txBody>
          <a:bodyPr/>
          <a:lstStyle>
            <a:lvl1pPr marL="0" indent="0">
              <a:buNone/>
              <a:defRPr sz="12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△△△△△△△△部</a:t>
            </a:r>
          </a:p>
        </p:txBody>
      </p:sp>
    </p:spTree>
    <p:extLst>
      <p:ext uri="{BB962C8B-B14F-4D97-AF65-F5344CB8AC3E}">
        <p14:creationId xmlns:p14="http://schemas.microsoft.com/office/powerpoint/2010/main" val="314542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由レイアウト">
    <p:spTree>
      <p:nvGrpSpPr>
        <p:cNvPr id="1" name=""/>
        <p:cNvGrpSpPr/>
        <p:nvPr/>
      </p:nvGrpSpPr>
      <p:grpSpPr>
        <a:xfrm>
          <a:off x="0" y="0"/>
          <a:ext cx="0" cy="0"/>
          <a:chOff x="0" y="0"/>
          <a:chExt cx="0" cy="0"/>
        </a:xfrm>
      </p:grpSpPr>
      <p:sp>
        <p:nvSpPr>
          <p:cNvPr id="2"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3"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648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hasCustomPrompt="1"/>
          </p:nvPr>
        </p:nvSpPr>
        <p:spPr>
          <a:xfrm>
            <a:off x="467544" y="2061422"/>
            <a:ext cx="8136904" cy="476419"/>
          </a:xfrm>
          <a:prstGeom prst="rect">
            <a:avLst/>
          </a:prstGeom>
        </p:spPr>
        <p:txBody>
          <a:bodyPr/>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中表紙のタイトル</a:t>
            </a:r>
          </a:p>
        </p:txBody>
      </p:sp>
      <p:sp>
        <p:nvSpPr>
          <p:cNvPr id="5"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pPr/>
              <a:t>‹#›</a:t>
            </a:fld>
            <a:endParaRPr lang="ja-JP" altLang="en-US"/>
          </a:p>
        </p:txBody>
      </p:sp>
      <p:sp>
        <p:nvSpPr>
          <p:cNvPr id="6"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954813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89FECDAF-084F-4F4C-BA59-92E0A53BDEE1}"/>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6" name="タイトル 1">
            <a:extLst>
              <a:ext uri="{FF2B5EF4-FFF2-40B4-BE49-F238E27FC236}">
                <a16:creationId xmlns:a16="http://schemas.microsoft.com/office/drawing/2014/main" id="{CA546902-12EC-462D-BC34-5C396DC9CD0F}"/>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7" name="コンテンツ プレースホルダー 2">
            <a:extLst>
              <a:ext uri="{FF2B5EF4-FFF2-40B4-BE49-F238E27FC236}">
                <a16:creationId xmlns:a16="http://schemas.microsoft.com/office/drawing/2014/main" id="{D0BDEDBB-98C1-4F5C-8627-DFCC4D21DEFF}"/>
              </a:ext>
            </a:extLst>
          </p:cNvPr>
          <p:cNvSpPr>
            <a:spLocks noGrp="1"/>
          </p:cNvSpPr>
          <p:nvPr>
            <p:ph idx="1"/>
          </p:nvPr>
        </p:nvSpPr>
        <p:spPr>
          <a:xfrm>
            <a:off x="457200" y="775125"/>
            <a:ext cx="8229600" cy="402529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9"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127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由レイアウト">
    <p:spTree>
      <p:nvGrpSpPr>
        <p:cNvPr id="1" name=""/>
        <p:cNvGrpSpPr/>
        <p:nvPr/>
      </p:nvGrpSpPr>
      <p:grpSpPr>
        <a:xfrm>
          <a:off x="0" y="0"/>
          <a:ext cx="0" cy="0"/>
          <a:chOff x="0" y="0"/>
          <a:chExt cx="0" cy="0"/>
        </a:xfrm>
      </p:grpSpPr>
      <p:sp>
        <p:nvSpPr>
          <p:cNvPr id="2"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3"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243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755486"/>
            <a:ext cx="5256584" cy="303273"/>
          </a:xfrm>
          <a:prstGeom prst="rect">
            <a:avLst/>
          </a:prstGeom>
        </p:spPr>
        <p:txBody>
          <a:bodyPr/>
          <a:lstStyle>
            <a:lvl1pPr marL="0" indent="0">
              <a:buNone/>
              <a:defRPr sz="16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○○○○○○○○○株式会社御中</a:t>
            </a:r>
          </a:p>
        </p:txBody>
      </p:sp>
      <p:sp>
        <p:nvSpPr>
          <p:cNvPr id="6" name="テキスト プレースホルダー 5"/>
          <p:cNvSpPr>
            <a:spLocks noGrp="1"/>
          </p:cNvSpPr>
          <p:nvPr>
            <p:ph type="body" sz="quarter" idx="11" hasCustomPrompt="1"/>
          </p:nvPr>
        </p:nvSpPr>
        <p:spPr>
          <a:xfrm>
            <a:off x="467544" y="2062961"/>
            <a:ext cx="8314614" cy="378042"/>
          </a:xfrm>
          <a:prstGeom prst="rect">
            <a:avLst/>
          </a:prstGeom>
        </p:spPr>
        <p:txBody>
          <a:bodyPr anchor="ctr"/>
          <a:lstStyle>
            <a:lvl1pPr marL="0" indent="0">
              <a:buNone/>
              <a:defRPr sz="24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表紙</a:t>
            </a:r>
            <a:r>
              <a:rPr kumimoji="1" lang="en-US" altLang="ja-JP"/>
              <a:t>B</a:t>
            </a:r>
            <a:r>
              <a:rPr kumimoji="1" lang="ja-JP" altLang="en-US"/>
              <a:t>のタイトル</a:t>
            </a:r>
          </a:p>
        </p:txBody>
      </p:sp>
      <p:sp>
        <p:nvSpPr>
          <p:cNvPr id="10" name="テキスト プレースホルダー 9"/>
          <p:cNvSpPr>
            <a:spLocks noGrp="1"/>
          </p:cNvSpPr>
          <p:nvPr>
            <p:ph type="body" sz="quarter" idx="12" hasCustomPrompt="1"/>
          </p:nvPr>
        </p:nvSpPr>
        <p:spPr>
          <a:xfrm>
            <a:off x="479268" y="2581794"/>
            <a:ext cx="1800820" cy="215540"/>
          </a:xfrm>
          <a:prstGeom prst="rect">
            <a:avLst/>
          </a:prstGeom>
        </p:spPr>
        <p:txBody>
          <a:bodyPr/>
          <a:lstStyle>
            <a:lvl1pPr marL="0" indent="0">
              <a:buNone/>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en-US" altLang="ja-JP"/>
              <a:t>0000.00.00</a:t>
            </a:r>
            <a:endParaRPr kumimoji="1" lang="ja-JP" altLang="en-US"/>
          </a:p>
        </p:txBody>
      </p:sp>
      <p:sp>
        <p:nvSpPr>
          <p:cNvPr id="7" name="テキスト プレースホルダー 11"/>
          <p:cNvSpPr>
            <a:spLocks noGrp="1"/>
          </p:cNvSpPr>
          <p:nvPr>
            <p:ph type="body" sz="quarter" idx="13" hasCustomPrompt="1"/>
          </p:nvPr>
        </p:nvSpPr>
        <p:spPr>
          <a:xfrm>
            <a:off x="481814" y="4017059"/>
            <a:ext cx="5544000" cy="216340"/>
          </a:xfrm>
          <a:prstGeom prst="rect">
            <a:avLst/>
          </a:prstGeom>
        </p:spPr>
        <p:txBody>
          <a:bodyPr/>
          <a:lstStyle>
            <a:lvl1pPr marL="0" indent="0">
              <a:buNone/>
              <a:defRPr sz="12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□□□□□□□本部</a:t>
            </a:r>
          </a:p>
        </p:txBody>
      </p:sp>
      <p:sp>
        <p:nvSpPr>
          <p:cNvPr id="8" name="テキスト プレースホルダー 13"/>
          <p:cNvSpPr>
            <a:spLocks noGrp="1"/>
          </p:cNvSpPr>
          <p:nvPr>
            <p:ph type="body" sz="quarter" idx="14" hasCustomPrompt="1"/>
          </p:nvPr>
        </p:nvSpPr>
        <p:spPr>
          <a:xfrm>
            <a:off x="481814" y="4252556"/>
            <a:ext cx="5544000" cy="263410"/>
          </a:xfrm>
          <a:prstGeom prst="rect">
            <a:avLst/>
          </a:prstGeom>
        </p:spPr>
        <p:txBody>
          <a:bodyPr/>
          <a:lstStyle>
            <a:lvl1pPr marL="0" indent="0">
              <a:buNone/>
              <a:defRPr sz="12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a:t>△△△△△△△△部</a:t>
            </a:r>
          </a:p>
        </p:txBody>
      </p:sp>
    </p:spTree>
    <p:extLst>
      <p:ext uri="{BB962C8B-B14F-4D97-AF65-F5344CB8AC3E}">
        <p14:creationId xmlns:p14="http://schemas.microsoft.com/office/powerpoint/2010/main" val="9008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hasCustomPrompt="1"/>
          </p:nvPr>
        </p:nvSpPr>
        <p:spPr>
          <a:xfrm>
            <a:off x="323528" y="129828"/>
            <a:ext cx="5832475" cy="360748"/>
          </a:xfrm>
          <a:prstGeom prst="rect">
            <a:avLst/>
          </a:prstGeom>
        </p:spPr>
        <p:txBody>
          <a:bodyPr anchor="ctr"/>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5pPr>
              <a:defRPr/>
            </a:lvl5pPr>
          </a:lstStyle>
          <a:p>
            <a:pPr lvl="0"/>
            <a:r>
              <a:rPr kumimoji="1" lang="ja-JP" altLang="en-US"/>
              <a:t>テキストを入力</a:t>
            </a:r>
          </a:p>
        </p:txBody>
      </p:sp>
      <p:sp>
        <p:nvSpPr>
          <p:cNvPr id="8"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7"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38D6A448-662B-4C2F-A792-6062E0EEE453}"/>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9392913"/>
      </p:ext>
    </p:extLst>
  </p:cSld>
  <p:clrMapOvr>
    <a:masterClrMapping/>
  </p:clrMapOvr>
  <p:hf hd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89FECDAF-084F-4F4C-BA59-92E0A53BDEE1}"/>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6" name="タイトル 1">
            <a:extLst>
              <a:ext uri="{FF2B5EF4-FFF2-40B4-BE49-F238E27FC236}">
                <a16:creationId xmlns:a16="http://schemas.microsoft.com/office/drawing/2014/main" id="{CA546902-12EC-462D-BC34-5C396DC9CD0F}"/>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7" name="コンテンツ プレースホルダー 2">
            <a:extLst>
              <a:ext uri="{FF2B5EF4-FFF2-40B4-BE49-F238E27FC236}">
                <a16:creationId xmlns:a16="http://schemas.microsoft.com/office/drawing/2014/main" id="{D0BDEDBB-98C1-4F5C-8627-DFCC4D21DEFF}"/>
              </a:ext>
            </a:extLst>
          </p:cNvPr>
          <p:cNvSpPr>
            <a:spLocks noGrp="1"/>
          </p:cNvSpPr>
          <p:nvPr>
            <p:ph idx="1"/>
          </p:nvPr>
        </p:nvSpPr>
        <p:spPr>
          <a:xfrm>
            <a:off x="457200" y="775125"/>
            <a:ext cx="8229600" cy="402529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9"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19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２つのコンテンツ">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9309840B-361B-4232-81C1-9F20D954458E}"/>
              </a:ext>
            </a:extLst>
          </p:cNvPr>
          <p:cNvSpPr>
            <a:spLocks noGrp="1"/>
          </p:cNvSpPr>
          <p:nvPr>
            <p:ph sz="half" idx="1"/>
          </p:nvPr>
        </p:nvSpPr>
        <p:spPr>
          <a:xfrm>
            <a:off x="457200" y="776310"/>
            <a:ext cx="4038600" cy="4024115"/>
          </a:xfrm>
          <a:prstGeom prst="rect">
            <a:avLst/>
          </a:prstGeo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コンテンツ プレースホルダー 3">
            <a:extLst>
              <a:ext uri="{FF2B5EF4-FFF2-40B4-BE49-F238E27FC236}">
                <a16:creationId xmlns:a16="http://schemas.microsoft.com/office/drawing/2014/main" id="{A6D0B120-3280-4FBF-AB0F-7BCDA310C8ED}"/>
              </a:ext>
            </a:extLst>
          </p:cNvPr>
          <p:cNvSpPr>
            <a:spLocks noGrp="1"/>
          </p:cNvSpPr>
          <p:nvPr>
            <p:ph sz="half" idx="2"/>
          </p:nvPr>
        </p:nvSpPr>
        <p:spPr>
          <a:xfrm>
            <a:off x="4648200" y="776310"/>
            <a:ext cx="4038600" cy="4024115"/>
          </a:xfrm>
          <a:prstGeom prst="rect">
            <a:avLst/>
          </a:prstGeo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6" name="直線コネクタ 5">
            <a:extLst>
              <a:ext uri="{FF2B5EF4-FFF2-40B4-BE49-F238E27FC236}">
                <a16:creationId xmlns:a16="http://schemas.microsoft.com/office/drawing/2014/main" id="{E0C19DBC-C945-44DE-933F-F9226CBDC77C}"/>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7" name="タイトル 1">
            <a:extLst>
              <a:ext uri="{FF2B5EF4-FFF2-40B4-BE49-F238E27FC236}">
                <a16:creationId xmlns:a16="http://schemas.microsoft.com/office/drawing/2014/main" id="{07C3A9EF-A0C3-4A50-B7D0-63FDE04324AC}"/>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8"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9"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454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27369E0B-CBA1-42D1-AE4B-666E8F7694E9}"/>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5" name="テキスト プレースホルダー 2">
            <a:extLst>
              <a:ext uri="{FF2B5EF4-FFF2-40B4-BE49-F238E27FC236}">
                <a16:creationId xmlns:a16="http://schemas.microsoft.com/office/drawing/2014/main" id="{95474608-4F5B-4374-91DA-9882BB31A726}"/>
              </a:ext>
            </a:extLst>
          </p:cNvPr>
          <p:cNvSpPr>
            <a:spLocks noGrp="1"/>
          </p:cNvSpPr>
          <p:nvPr>
            <p:ph type="body" idx="1"/>
          </p:nvPr>
        </p:nvSpPr>
        <p:spPr>
          <a:xfrm>
            <a:off x="457200" y="771550"/>
            <a:ext cx="4040188" cy="481012"/>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3">
            <a:extLst>
              <a:ext uri="{FF2B5EF4-FFF2-40B4-BE49-F238E27FC236}">
                <a16:creationId xmlns:a16="http://schemas.microsoft.com/office/drawing/2014/main" id="{8EC12344-EEFF-4897-B8CA-EAC29902091A}"/>
              </a:ext>
            </a:extLst>
          </p:cNvPr>
          <p:cNvSpPr>
            <a:spLocks noGrp="1"/>
          </p:cNvSpPr>
          <p:nvPr>
            <p:ph sz="half" idx="2"/>
          </p:nvPr>
        </p:nvSpPr>
        <p:spPr>
          <a:xfrm>
            <a:off x="457200" y="1252562"/>
            <a:ext cx="4040188" cy="2962275"/>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テキスト プレースホルダー 4">
            <a:extLst>
              <a:ext uri="{FF2B5EF4-FFF2-40B4-BE49-F238E27FC236}">
                <a16:creationId xmlns:a16="http://schemas.microsoft.com/office/drawing/2014/main" id="{F177B7A1-3A07-4632-B97F-3AF54FDA6931}"/>
              </a:ext>
            </a:extLst>
          </p:cNvPr>
          <p:cNvSpPr>
            <a:spLocks noGrp="1"/>
          </p:cNvSpPr>
          <p:nvPr>
            <p:ph type="body" sz="quarter" idx="3"/>
          </p:nvPr>
        </p:nvSpPr>
        <p:spPr>
          <a:xfrm>
            <a:off x="4645025" y="771550"/>
            <a:ext cx="4041775" cy="481012"/>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8" name="コンテンツ プレースホルダー 5">
            <a:extLst>
              <a:ext uri="{FF2B5EF4-FFF2-40B4-BE49-F238E27FC236}">
                <a16:creationId xmlns:a16="http://schemas.microsoft.com/office/drawing/2014/main" id="{C88C9554-EBEE-42DD-9C6A-434D3EB5CD3B}"/>
              </a:ext>
            </a:extLst>
          </p:cNvPr>
          <p:cNvSpPr>
            <a:spLocks noGrp="1"/>
          </p:cNvSpPr>
          <p:nvPr>
            <p:ph sz="quarter" idx="4"/>
          </p:nvPr>
        </p:nvSpPr>
        <p:spPr>
          <a:xfrm>
            <a:off x="4645025" y="1252562"/>
            <a:ext cx="4041775" cy="2962275"/>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タイトル 1">
            <a:extLst>
              <a:ext uri="{FF2B5EF4-FFF2-40B4-BE49-F238E27FC236}">
                <a16:creationId xmlns:a16="http://schemas.microsoft.com/office/drawing/2014/main" id="{990FA84F-B7B5-4971-A96B-6C182C50BC74}"/>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10"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11"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497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4CBB2011-FE01-42CB-9011-8B289467491C}"/>
              </a:ext>
            </a:extLst>
          </p:cNvPr>
          <p:cNvCxnSpPr/>
          <p:nvPr userDrawn="1"/>
        </p:nvCxnSpPr>
        <p:spPr>
          <a:xfrm>
            <a:off x="306000" y="606692"/>
            <a:ext cx="8532000" cy="1191"/>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
        <p:nvSpPr>
          <p:cNvPr id="5" name="縦書きテキスト プレースホルダー 2">
            <a:extLst>
              <a:ext uri="{FF2B5EF4-FFF2-40B4-BE49-F238E27FC236}">
                <a16:creationId xmlns:a16="http://schemas.microsoft.com/office/drawing/2014/main" id="{CECF434D-7E87-4801-B686-9C19D3BC189C}"/>
              </a:ext>
            </a:extLst>
          </p:cNvPr>
          <p:cNvSpPr>
            <a:spLocks noGrp="1"/>
          </p:cNvSpPr>
          <p:nvPr>
            <p:ph type="body" orient="vert" idx="1"/>
          </p:nvPr>
        </p:nvSpPr>
        <p:spPr>
          <a:xfrm>
            <a:off x="457200" y="771549"/>
            <a:ext cx="8229600" cy="3954481"/>
          </a:xfrm>
          <a:prstGeom prst="rect">
            <a:avLst/>
          </a:prstGeom>
        </p:spPr>
        <p:txBody>
          <a:bodyPr vert="eaVert"/>
          <a:lstStyle>
            <a:lvl1pPr>
              <a:defRPr sz="2400"/>
            </a:lvl1pPr>
            <a:lvl2pPr>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タイトル 1">
            <a:extLst>
              <a:ext uri="{FF2B5EF4-FFF2-40B4-BE49-F238E27FC236}">
                <a16:creationId xmlns:a16="http://schemas.microsoft.com/office/drawing/2014/main" id="{356353C6-A4F9-4DAC-9C00-64CAC5C4FF8D}"/>
              </a:ext>
            </a:extLst>
          </p:cNvPr>
          <p:cNvSpPr>
            <a:spLocks noGrp="1"/>
          </p:cNvSpPr>
          <p:nvPr>
            <p:ph type="title" hasCustomPrompt="1"/>
          </p:nvPr>
        </p:nvSpPr>
        <p:spPr>
          <a:xfrm>
            <a:off x="466344" y="123478"/>
            <a:ext cx="8229600" cy="366711"/>
          </a:xfrm>
          <a:prstGeom prst="rect">
            <a:avLst/>
          </a:prstGeom>
        </p:spPr>
        <p:txBody>
          <a:bodyPr>
            <a:noAutofit/>
          </a:bodyPr>
          <a:lstStyle>
            <a:lvl1pPr algn="l">
              <a:defRPr sz="1800"/>
            </a:lvl1pPr>
          </a:lstStyle>
          <a:p>
            <a:r>
              <a:rPr kumimoji="1" lang="ja-JP" altLang="en-US"/>
              <a:t>テキストの入力</a:t>
            </a:r>
          </a:p>
        </p:txBody>
      </p:sp>
      <p:sp>
        <p:nvSpPr>
          <p:cNvPr id="7" name="スライド番号プレースホルダ 3"/>
          <p:cNvSpPr txBox="1">
            <a:spLocks/>
          </p:cNvSpPr>
          <p:nvPr userDrawn="1"/>
        </p:nvSpPr>
        <p:spPr>
          <a:xfrm>
            <a:off x="7839000" y="4869656"/>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a:p>
        </p:txBody>
      </p:sp>
      <p:sp>
        <p:nvSpPr>
          <p:cNvPr id="8" name="正方形/長方形 8"/>
          <p:cNvSpPr/>
          <p:nvPr userDrawn="1"/>
        </p:nvSpPr>
        <p:spPr>
          <a:xfrm>
            <a:off x="8676456" y="4958432"/>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2178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2700000"/>
            <a:ext cx="5256000" cy="1191"/>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直線コネクタ 9"/>
          <p:cNvCxnSpPr/>
          <p:nvPr userDrawn="1"/>
        </p:nvCxnSpPr>
        <p:spPr>
          <a:xfrm>
            <a:off x="576000" y="257175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7" r:id="rId6"/>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userDrawn="1"/>
        </p:nvCxnSpPr>
        <p:spPr>
          <a:xfrm>
            <a:off x="576000" y="257175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fintan-contents.github.io/mobile-app-crib-notes/react-native/santoku/test-planning/collaboration-with-qa-vendors"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s-4020.github.io/mobile-app-crib-notes/react-native/santoku/development/development-environment/basic-setup"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fintan.jp/page/1456/" TargetMode="External"/><Relationship Id="rId2" Type="http://schemas.openxmlformats.org/officeDocument/2006/relationships/hyperlink" Target="https://ws-4020.github.io/mobile-app-crib-notes/react-native/santoku"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CE990-3E68-744C-9547-22A503439812}"/>
              </a:ext>
            </a:extLst>
          </p:cNvPr>
          <p:cNvSpPr>
            <a:spLocks noGrp="1"/>
          </p:cNvSpPr>
          <p:nvPr>
            <p:ph type="title"/>
          </p:nvPr>
        </p:nvSpPr>
        <p:spPr/>
        <p:txBody>
          <a:bodyPr/>
          <a:lstStyle/>
          <a:p>
            <a:r>
              <a:rPr kumimoji="1" lang="ja-JP" altLang="en-US" dirty="0"/>
              <a:t>本資料について</a:t>
            </a:r>
          </a:p>
        </p:txBody>
      </p:sp>
      <p:sp>
        <p:nvSpPr>
          <p:cNvPr id="4" name="コンテンツ プレースホルダー 2">
            <a:extLst>
              <a:ext uri="{FF2B5EF4-FFF2-40B4-BE49-F238E27FC236}">
                <a16:creationId xmlns:a16="http://schemas.microsoft.com/office/drawing/2014/main" id="{57209CC5-5EAB-4B06-7EB0-817A7918B0EA}"/>
              </a:ext>
            </a:extLst>
          </p:cNvPr>
          <p:cNvSpPr>
            <a:spLocks noGrp="1"/>
          </p:cNvSpPr>
          <p:nvPr>
            <p:ph idx="1"/>
          </p:nvPr>
        </p:nvSpPr>
        <p:spPr/>
        <p:txBody>
          <a:bodyPr lIns="91440" tIns="45720" rIns="91440" bIns="45720" anchor="t">
            <a:normAutofit/>
          </a:bodyPr>
          <a:lstStyle/>
          <a:p>
            <a:pPr>
              <a:buFont typeface="Wingdings" panose="05000000000000000000" pitchFamily="2" charset="2"/>
              <a:buChar char="n"/>
            </a:pPr>
            <a:r>
              <a:rPr kumimoji="1" lang="ja-JP" altLang="en-US" sz="900" dirty="0">
                <a:solidFill>
                  <a:srgbClr val="404040"/>
                </a:solidFill>
                <a:latin typeface="メイリオ"/>
                <a:ea typeface="メイリオ"/>
              </a:rPr>
              <a:t>本資料について</a:t>
            </a:r>
            <a:br>
              <a:rPr lang="en-US" altLang="ja-JP" sz="900" dirty="0">
                <a:solidFill>
                  <a:srgbClr val="404040"/>
                </a:solidFill>
                <a:latin typeface="メイリオ" panose="020B0604030504040204" pitchFamily="50" charset="-128"/>
                <a:ea typeface="メイリオ" panose="020B0604030504040204" pitchFamily="50" charset="-128"/>
              </a:rPr>
            </a:br>
            <a:br>
              <a:rPr lang="en-US" altLang="ja-JP" sz="900" dirty="0">
                <a:solidFill>
                  <a:srgbClr val="404040"/>
                </a:solidFill>
                <a:latin typeface="メイリオ" panose="020B0604030504040204" pitchFamily="50" charset="-128"/>
                <a:ea typeface="メイリオ" panose="020B0604030504040204" pitchFamily="50" charset="-128"/>
              </a:rPr>
            </a:br>
            <a:r>
              <a:rPr lang="ja-JP" altLang="en-US" sz="900" dirty="0">
                <a:solidFill>
                  <a:srgbClr val="404040"/>
                </a:solidFill>
                <a:latin typeface="メイリオ"/>
                <a:ea typeface="メイリオ"/>
              </a:rPr>
              <a:t>本資料は、</a:t>
            </a:r>
            <a:r>
              <a:rPr lang="en-US" altLang="ja-JP" sz="900" dirty="0">
                <a:solidFill>
                  <a:srgbClr val="404040"/>
                </a:solidFill>
                <a:latin typeface="メイリオ"/>
                <a:ea typeface="メイリオ"/>
              </a:rPr>
              <a:t>Santoku</a:t>
            </a:r>
            <a:r>
              <a:rPr lang="ja-JP" altLang="en-US" sz="900" dirty="0">
                <a:solidFill>
                  <a:srgbClr val="404040"/>
                </a:solidFill>
                <a:latin typeface="メイリオ"/>
                <a:ea typeface="メイリオ"/>
              </a:rPr>
              <a:t>アプリを題材に、</a:t>
            </a: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専門ベンダーとの協業で作成したテスト計画書です。 </a:t>
            </a:r>
            <a:br>
              <a:rPr lang="en-US" altLang="ja-JP" sz="900" dirty="0">
                <a:solidFill>
                  <a:srgbClr val="404040"/>
                </a:solidFill>
                <a:latin typeface="メイリオ"/>
                <a:ea typeface="メイリオ"/>
              </a:rPr>
            </a:b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専門ベンダーと協業する際の参考資料として、およびテンプレートとしての利用を目的としております。</a:t>
            </a:r>
            <a:br>
              <a:rPr lang="en-US" altLang="ja-JP" sz="900" dirty="0">
                <a:solidFill>
                  <a:srgbClr val="404040"/>
                </a:solidFill>
                <a:latin typeface="メイリオ"/>
                <a:ea typeface="メイリオ"/>
              </a:rPr>
            </a:br>
            <a:endParaRPr kumimoji="1" lang="en-US" altLang="ja-JP" sz="900" dirty="0">
              <a:solidFill>
                <a:srgbClr val="404040"/>
              </a:solidFill>
            </a:endParaRPr>
          </a:p>
          <a:p>
            <a:pPr>
              <a:buFont typeface="Wingdings" panose="05000000000000000000" pitchFamily="2" charset="2"/>
              <a:buChar char="n"/>
            </a:pPr>
            <a:r>
              <a:rPr kumimoji="1" lang="ja-JP" altLang="en-US" sz="900" dirty="0">
                <a:solidFill>
                  <a:srgbClr val="404040"/>
                </a:solidFill>
                <a:latin typeface="メイリオ"/>
                <a:ea typeface="メイリオ"/>
              </a:rPr>
              <a:t>本資料をテンプレートとして利用する際の注意事項</a:t>
            </a:r>
            <a:br>
              <a:rPr lang="en-US" altLang="ja-JP" sz="900" dirty="0">
                <a:solidFill>
                  <a:srgbClr val="404040"/>
                </a:solidFill>
                <a:latin typeface="メイリオ" panose="020B0604030504040204" pitchFamily="50" charset="-128"/>
                <a:ea typeface="メイリオ" panose="020B0604030504040204" pitchFamily="50" charset="-128"/>
              </a:rPr>
            </a:br>
            <a:br>
              <a:rPr lang="en-US" altLang="ja-JP" sz="900" dirty="0">
                <a:solidFill>
                  <a:srgbClr val="404040"/>
                </a:solidFill>
                <a:latin typeface="メイリオ" panose="020B0604030504040204" pitchFamily="50" charset="-128"/>
                <a:ea typeface="メイリオ" panose="020B0604030504040204" pitchFamily="50" charset="-128"/>
              </a:rPr>
            </a:br>
            <a:r>
              <a:rPr lang="ja-JP" altLang="en-US" sz="900" dirty="0">
                <a:solidFill>
                  <a:srgbClr val="404040"/>
                </a:solidFill>
                <a:latin typeface="メイリオ"/>
                <a:ea typeface="メイリオ"/>
              </a:rPr>
              <a:t>このページはこの資料を説明することを目的として</a:t>
            </a:r>
            <a:r>
              <a:rPr lang="ja-JP" altLang="en-US" sz="900">
                <a:solidFill>
                  <a:srgbClr val="404040"/>
                </a:solidFill>
                <a:latin typeface="メイリオ"/>
                <a:ea typeface="メイリオ"/>
              </a:rPr>
              <a:t>います。この</a:t>
            </a:r>
            <a:r>
              <a:rPr lang="ja-JP" altLang="en-US" sz="900" dirty="0">
                <a:solidFill>
                  <a:srgbClr val="404040"/>
                </a:solidFill>
                <a:latin typeface="メイリオ"/>
                <a:ea typeface="メイリオ"/>
              </a:rPr>
              <a:t>スライドをテンプレートとしてプロジェクトで利用する際は削除してください。</a:t>
            </a:r>
            <a:br>
              <a:rPr lang="en-US" altLang="ja-JP" sz="900" dirty="0">
                <a:solidFill>
                  <a:srgbClr val="404040"/>
                </a:solidFill>
                <a:latin typeface="メイリオ"/>
                <a:ea typeface="メイリオ"/>
              </a:rPr>
            </a:br>
            <a:r>
              <a:rPr lang="ja-JP" altLang="en-US" sz="900" dirty="0">
                <a:solidFill>
                  <a:srgbClr val="404040"/>
                </a:solidFill>
                <a:latin typeface="メイリオ"/>
                <a:ea typeface="メイリオ"/>
              </a:rPr>
              <a:t>また、本資料の内容は、プロジェクトの特性に応じて適宜修正してご利用ください。</a:t>
            </a:r>
            <a:br>
              <a:rPr lang="en-US" altLang="ja-JP" sz="900" dirty="0">
                <a:solidFill>
                  <a:srgbClr val="404040"/>
                </a:solidFill>
                <a:latin typeface="メイリオ"/>
                <a:ea typeface="メイリオ"/>
              </a:rPr>
            </a:br>
            <a:endParaRPr lang="en-US" altLang="ja-JP" sz="900" dirty="0">
              <a:solidFill>
                <a:srgbClr val="404040"/>
              </a:solidFill>
              <a:latin typeface="メイリオ"/>
              <a:ea typeface="メイリオ"/>
            </a:endParaRPr>
          </a:p>
          <a:p>
            <a:pPr>
              <a:buFont typeface="Wingdings" panose="05000000000000000000" pitchFamily="2" charset="2"/>
              <a:buChar char="n"/>
            </a:pP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専門ベンダーとの協業する際の注意</a:t>
            </a:r>
            <a:br>
              <a:rPr lang="en-US" altLang="ja-JP" sz="900" dirty="0">
                <a:solidFill>
                  <a:srgbClr val="404040"/>
                </a:solidFill>
                <a:latin typeface="メイリオ"/>
                <a:ea typeface="メイリオ"/>
              </a:rPr>
            </a:br>
            <a:br>
              <a:rPr lang="en-US" altLang="ja-JP" sz="900" dirty="0">
                <a:solidFill>
                  <a:srgbClr val="404040"/>
                </a:solidFill>
                <a:latin typeface="メイリオ"/>
                <a:ea typeface="メイリオ"/>
              </a:rPr>
            </a:b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専門ベンダーとの協業する際の注意点については、こちらの記事を参考にしてください。</a:t>
            </a:r>
            <a:br>
              <a:rPr lang="en-US" altLang="ja-JP" sz="900" dirty="0">
                <a:solidFill>
                  <a:srgbClr val="404040"/>
                </a:solidFill>
                <a:latin typeface="メイリオ"/>
                <a:ea typeface="メイリオ"/>
              </a:rPr>
            </a:br>
            <a:br>
              <a:rPr lang="en-US" altLang="ja-JP" sz="900" dirty="0">
                <a:solidFill>
                  <a:srgbClr val="404040"/>
                </a:solidFill>
                <a:latin typeface="メイリオ"/>
                <a:ea typeface="メイリオ"/>
              </a:rPr>
            </a:br>
            <a:r>
              <a:rPr kumimoji="1" lang="ja-JP" altLang="en-US" sz="900" dirty="0">
                <a:solidFill>
                  <a:srgbClr val="404040"/>
                </a:solidFill>
                <a:latin typeface="メイリオ"/>
                <a:ea typeface="メイリオ"/>
              </a:rPr>
              <a:t>・ </a:t>
            </a:r>
            <a:r>
              <a:rPr lang="en-US" altLang="ja-JP" sz="900" dirty="0">
                <a:solidFill>
                  <a:srgbClr val="404040"/>
                </a:solidFill>
                <a:latin typeface="メイリオ"/>
                <a:ea typeface="メイリオ"/>
              </a:rPr>
              <a:t>QA</a:t>
            </a:r>
            <a:r>
              <a:rPr lang="ja-JP" altLang="en-US" sz="900" dirty="0">
                <a:solidFill>
                  <a:srgbClr val="404040"/>
                </a:solidFill>
                <a:latin typeface="メイリオ"/>
                <a:ea typeface="メイリオ"/>
              </a:rPr>
              <a:t>専門ベンダーとの協業</a:t>
            </a:r>
            <a:br>
              <a:rPr lang="en-US" altLang="ja-JP" sz="900" dirty="0">
                <a:solidFill>
                  <a:srgbClr val="404040"/>
                </a:solidFill>
                <a:latin typeface="メイリオ"/>
                <a:ea typeface="メイリオ"/>
              </a:rPr>
            </a:br>
            <a:r>
              <a:rPr lang="ja-JP" altLang="en-US" sz="900" dirty="0">
                <a:solidFill>
                  <a:srgbClr val="404040"/>
                </a:solidFill>
                <a:latin typeface="メイリオ"/>
                <a:ea typeface="メイリオ"/>
              </a:rPr>
              <a:t>　（</a:t>
            </a:r>
            <a:r>
              <a:rPr lang="en-US" altLang="ja-JP" sz="900" dirty="0">
                <a:solidFill>
                  <a:srgbClr val="404040"/>
                </a:solidFill>
                <a:latin typeface="メイリオ"/>
                <a:ea typeface="メイリオ"/>
                <a:hlinkClick r:id="rId2">
                  <a:extLst>
                    <a:ext uri="{A12FA001-AC4F-418D-AE19-62706E023703}">
                      <ahyp:hlinkClr xmlns:ahyp="http://schemas.microsoft.com/office/drawing/2018/hyperlinkcolor" val="tx"/>
                    </a:ext>
                  </a:extLst>
                </a:hlinkClick>
              </a:rPr>
              <a:t>https://fintan-contents.github.io/mobile-app-crib-notes/react-native/santoku/test-planning/collaboration-with-qa-vendors</a:t>
            </a:r>
            <a:r>
              <a:rPr lang="ja-JP" altLang="en-US" sz="900" dirty="0">
                <a:solidFill>
                  <a:srgbClr val="404040"/>
                </a:solidFill>
                <a:latin typeface="メイリオ"/>
                <a:ea typeface="メイリオ"/>
              </a:rPr>
              <a:t>）</a:t>
            </a:r>
            <a:br>
              <a:rPr lang="en-US" altLang="ja-JP" sz="900" dirty="0">
                <a:solidFill>
                  <a:srgbClr val="404040"/>
                </a:solidFill>
                <a:latin typeface="メイリオ"/>
                <a:ea typeface="メイリオ"/>
              </a:rPr>
            </a:br>
            <a:br>
              <a:rPr lang="en-US" altLang="ja-JP" sz="900" dirty="0">
                <a:solidFill>
                  <a:srgbClr val="404040"/>
                </a:solidFill>
                <a:latin typeface="メイリオ"/>
                <a:ea typeface="メイリオ"/>
              </a:rPr>
            </a:br>
            <a:endParaRPr lang="en-US" altLang="ja-JP" sz="900" dirty="0">
              <a:solidFill>
                <a:srgbClr val="404040"/>
              </a:solidFill>
              <a:latin typeface="メイリオ"/>
              <a:ea typeface="メイリオ"/>
            </a:endParaRPr>
          </a:p>
          <a:p>
            <a:pPr>
              <a:buFont typeface="Wingdings" panose="05000000000000000000" pitchFamily="2" charset="2"/>
              <a:buChar char="n"/>
            </a:pPr>
            <a:endParaRPr lang="en-US" altLang="ja-JP" sz="900" dirty="0">
              <a:solidFill>
                <a:srgbClr val="404040"/>
              </a:solidFill>
            </a:endParaRPr>
          </a:p>
        </p:txBody>
      </p:sp>
    </p:spTree>
    <p:extLst>
      <p:ext uri="{BB962C8B-B14F-4D97-AF65-F5344CB8AC3E}">
        <p14:creationId xmlns:p14="http://schemas.microsoft.com/office/powerpoint/2010/main" val="230754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3 </a:t>
            </a:r>
            <a:r>
              <a:rPr kumimoji="1" lang="ja-JP" altLang="en-US"/>
              <a:t>タスク定義（</a:t>
            </a:r>
            <a:r>
              <a:rPr kumimoji="1" lang="en-US" altLang="ja-JP" sz="1800" dirty="0">
                <a:solidFill>
                  <a:schemeClr val="tx1">
                    <a:lumMod val="75000"/>
                    <a:lumOff val="25000"/>
                  </a:schemeClr>
                </a:solidFill>
                <a:latin typeface="メイリオ"/>
                <a:ea typeface="メイリオ"/>
              </a:rPr>
              <a:t> 1</a:t>
            </a:r>
            <a:r>
              <a:rPr lang="ja-JP" altLang="en-US" sz="1800">
                <a:solidFill>
                  <a:schemeClr val="tx1">
                    <a:lumMod val="75000"/>
                    <a:lumOff val="25000"/>
                  </a:schemeClr>
                </a:solidFill>
                <a:latin typeface="メイリオ"/>
                <a:ea typeface="メイリオ"/>
              </a:rPr>
              <a:t> 単体・結合テスト工程におけるタスク</a:t>
            </a:r>
            <a:r>
              <a:rPr kumimoji="1" lang="ja-JP" altLang="en-US"/>
              <a:t>）</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6"/>
            <a:ext cx="8229600" cy="764418"/>
          </a:xfrm>
        </p:spPr>
        <p:txBody>
          <a:bodyPr lIns="91440" tIns="45720" rIns="91440" bIns="45720" anchor="t">
            <a:normAutofit/>
          </a:bodyPr>
          <a:lstStyle/>
          <a:p>
            <a:pPr>
              <a:buFont typeface="Wingdings" panose="05000000000000000000" pitchFamily="2" charset="2"/>
              <a:buChar char="n"/>
            </a:pPr>
            <a:r>
              <a:rPr kumimoji="1" lang="en-US" altLang="ja-JP" sz="900" dirty="0">
                <a:solidFill>
                  <a:schemeClr val="tx1">
                    <a:lumMod val="75000"/>
                    <a:lumOff val="25000"/>
                  </a:schemeClr>
                </a:solidFill>
                <a:latin typeface="メイリオ"/>
                <a:ea typeface="メイリオ"/>
              </a:rPr>
              <a:t>3.1</a:t>
            </a:r>
            <a:r>
              <a:rPr lang="ja-JP" altLang="en-US" sz="900">
                <a:solidFill>
                  <a:schemeClr val="tx1">
                    <a:lumMod val="75000"/>
                    <a:lumOff val="25000"/>
                  </a:schemeClr>
                </a:solidFill>
                <a:latin typeface="メイリオ"/>
                <a:ea typeface="メイリオ"/>
              </a:rPr>
              <a:t> 単体・結合テスト工程におけるタスク</a:t>
            </a:r>
            <a:br>
              <a:rPr lang="en-US" altLang="ja-JP" sz="900" dirty="0">
                <a:solidFill>
                  <a:schemeClr val="tx1">
                    <a:lumMod val="75000"/>
                    <a:lumOff val="25000"/>
                  </a:schemeClr>
                </a:solidFill>
                <a:latin typeface="メイリオ"/>
                <a:ea typeface="メイリオ"/>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全体テスト計画に基づき、単体・結合テストは以下のタスクを実行します。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 name="サブタイトル 4">
            <a:extLst>
              <a:ext uri="{FF2B5EF4-FFF2-40B4-BE49-F238E27FC236}">
                <a16:creationId xmlns:a16="http://schemas.microsoft.com/office/drawing/2014/main" id="{F0601456-9091-4B0E-888B-C6C7CFE0822E}"/>
              </a:ext>
            </a:extLst>
          </p:cNvPr>
          <p:cNvSpPr txBox="1">
            <a:spLocks/>
          </p:cNvSpPr>
          <p:nvPr/>
        </p:nvSpPr>
        <p:spPr>
          <a:xfrm>
            <a:off x="2581142" y="1637880"/>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ja-JP" sz="900" b="1" i="0" u="none" strike="noStrike">
                <a:solidFill>
                  <a:schemeClr val="tx1">
                    <a:lumMod val="75000"/>
                    <a:lumOff val="25000"/>
                  </a:schemeClr>
                </a:solidFill>
                <a:effectLst/>
                <a:ea typeface="メイリオ" panose="020B0604030504040204" pitchFamily="50" charset="-128"/>
              </a:rPr>
              <a:t>表</a:t>
            </a:r>
            <a:r>
              <a:rPr lang="en-US" altLang="ja-JP" sz="900" b="1" i="0" u="none" strike="noStrike" dirty="0">
                <a:solidFill>
                  <a:schemeClr val="tx1">
                    <a:lumMod val="75000"/>
                    <a:lumOff val="25000"/>
                  </a:schemeClr>
                </a:solidFill>
                <a:effectLst/>
                <a:ea typeface="メイリオ" panose="020B0604030504040204" pitchFamily="50" charset="-128"/>
              </a:rPr>
              <a:t>3</a:t>
            </a:r>
            <a:r>
              <a:rPr lang="en-US" altLang="ja-JP" sz="900" b="1" i="0" u="none" strike="noStrike" dirty="0">
                <a:solidFill>
                  <a:schemeClr val="tx1">
                    <a:lumMod val="75000"/>
                    <a:lumOff val="25000"/>
                  </a:schemeClr>
                </a:solidFill>
                <a:effectLst/>
              </a:rPr>
              <a:t>-1 </a:t>
            </a:r>
            <a:r>
              <a:rPr lang="ja-JP" altLang="ja-JP" sz="900" b="1" i="0" u="none" strike="noStrike">
                <a:solidFill>
                  <a:schemeClr val="tx1">
                    <a:lumMod val="75000"/>
                    <a:lumOff val="25000"/>
                  </a:schemeClr>
                </a:solidFill>
                <a:effectLst/>
                <a:ea typeface="メイリオ" panose="020B0604030504040204" pitchFamily="50" charset="-128"/>
              </a:rPr>
              <a:t>タスクにおける進捗率</a:t>
            </a:r>
            <a:endParaRPr lang="en-US" altLang="ja-JP" sz="900" b="1" dirty="0">
              <a:solidFill>
                <a:schemeClr val="tx1">
                  <a:lumMod val="75000"/>
                  <a:lumOff val="25000"/>
                </a:schemeClr>
              </a:solidFill>
              <a:ea typeface="メイリオ" panose="020B0604030504040204" pitchFamily="50" charset="-128"/>
            </a:endParaRPr>
          </a:p>
        </p:txBody>
      </p:sp>
      <p:graphicFrame>
        <p:nvGraphicFramePr>
          <p:cNvPr id="5" name="表 4">
            <a:extLst>
              <a:ext uri="{FF2B5EF4-FFF2-40B4-BE49-F238E27FC236}">
                <a16:creationId xmlns:a16="http://schemas.microsoft.com/office/drawing/2014/main" id="{219BE102-5EE2-4550-9087-317D18BFEF85}"/>
              </a:ext>
            </a:extLst>
          </p:cNvPr>
          <p:cNvGraphicFramePr>
            <a:graphicFrameLocks noGrp="1"/>
          </p:cNvGraphicFramePr>
          <p:nvPr>
            <p:extLst>
              <p:ext uri="{D42A27DB-BD31-4B8C-83A1-F6EECF244321}">
                <p14:modId xmlns:p14="http://schemas.microsoft.com/office/powerpoint/2010/main" val="866301498"/>
              </p:ext>
            </p:extLst>
          </p:nvPr>
        </p:nvGraphicFramePr>
        <p:xfrm>
          <a:off x="903984" y="1958468"/>
          <a:ext cx="7336031" cy="1704860"/>
        </p:xfrm>
        <a:graphic>
          <a:graphicData uri="http://schemas.openxmlformats.org/drawingml/2006/table">
            <a:tbl>
              <a:tblPr/>
              <a:tblGrid>
                <a:gridCol w="1661340">
                  <a:extLst>
                    <a:ext uri="{9D8B030D-6E8A-4147-A177-3AD203B41FA5}">
                      <a16:colId xmlns:a16="http://schemas.microsoft.com/office/drawing/2014/main" val="2946272526"/>
                    </a:ext>
                  </a:extLst>
                </a:gridCol>
                <a:gridCol w="5674691">
                  <a:extLst>
                    <a:ext uri="{9D8B030D-6E8A-4147-A177-3AD203B41FA5}">
                      <a16:colId xmlns:a16="http://schemas.microsoft.com/office/drawing/2014/main" val="596016542"/>
                    </a:ext>
                  </a:extLst>
                </a:gridCol>
              </a:tblGrid>
              <a:tr h="209068">
                <a:tc>
                  <a:txBody>
                    <a:bodyPr/>
                    <a:lstStyle/>
                    <a:p>
                      <a:pPr algn="ctr" fontAlgn="base"/>
                      <a:r>
                        <a:rPr lang="ja-JP" altLang="en-US" sz="800" b="1" i="0">
                          <a:solidFill>
                            <a:srgbClr val="FFFFFF"/>
                          </a:solidFill>
                          <a:effectLst/>
                          <a:ea typeface="メイリオ" panose="020B0604030504040204" pitchFamily="50" charset="-128"/>
                        </a:rPr>
                        <a:t>タスク​</a:t>
                      </a:r>
                      <a:endParaRPr lang="ja-JP" altLang="en-US" sz="1800" b="1" i="0">
                        <a:solidFill>
                          <a:srgbClr val="FFFFFF"/>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14A79D"/>
                    </a:solidFill>
                  </a:tcPr>
                </a:tc>
                <a:tc>
                  <a:txBody>
                    <a:bodyPr/>
                    <a:lstStyle/>
                    <a:p>
                      <a:pPr algn="ctr" fontAlgn="base"/>
                      <a:r>
                        <a:rPr lang="ja-JP" altLang="en-US" sz="800" b="1" i="0">
                          <a:solidFill>
                            <a:srgbClr val="FFFFFF"/>
                          </a:solidFill>
                          <a:effectLst/>
                          <a:ea typeface="メイリオ" panose="020B0604030504040204" pitchFamily="50" charset="-128"/>
                        </a:rPr>
                        <a:t>タスク概要​</a:t>
                      </a:r>
                      <a:endParaRPr lang="ja-JP" altLang="en-US" sz="1800" b="1" i="0">
                        <a:solidFill>
                          <a:srgbClr val="FFFFFF"/>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14A79D"/>
                    </a:solidFill>
                  </a:tcPr>
                </a:tc>
                <a:extLst>
                  <a:ext uri="{0D108BD9-81ED-4DB2-BD59-A6C34878D82A}">
                    <a16:rowId xmlns:a16="http://schemas.microsoft.com/office/drawing/2014/main" val="2642411157"/>
                  </a:ext>
                </a:extLst>
              </a:tr>
              <a:tr h="298668">
                <a:tc>
                  <a:txBody>
                    <a:bodyPr/>
                    <a:lstStyle/>
                    <a:p>
                      <a:pPr algn="l" fontAlgn="base"/>
                      <a:r>
                        <a:rPr lang="ja-JP" altLang="en-US" sz="800" b="0" i="0">
                          <a:solidFill>
                            <a:schemeClr val="tx1">
                              <a:lumMod val="75000"/>
                              <a:lumOff val="25000"/>
                            </a:schemeClr>
                          </a:solidFill>
                          <a:effectLst/>
                          <a:ea typeface="メイリオ" panose="020B0604030504040204" pitchFamily="50" charset="-128"/>
                        </a:rPr>
                        <a:t>仕様把握</a:t>
                      </a:r>
                      <a:r>
                        <a:rPr lang="ja-JP" altLang="en-US" sz="800" b="0" i="0">
                          <a:solidFill>
                            <a:schemeClr val="tx1">
                              <a:lumMod val="75000"/>
                              <a:lumOff val="25000"/>
                            </a:schemeClr>
                          </a:solidFill>
                          <a:effectLst/>
                          <a:latin typeface="メイリオ" panose="020B0604030504040204" pitchFamily="50" charset="-128"/>
                        </a:rPr>
                        <a:t>​</a:t>
                      </a:r>
                      <a:endParaRPr lang="ja-JP" altLang="en-US" sz="1800" b="0" i="0">
                        <a:solidFill>
                          <a:schemeClr val="tx1">
                            <a:lumMod val="75000"/>
                            <a:lumOff val="25000"/>
                          </a:schemeClr>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CCE1DF"/>
                    </a:solidFill>
                  </a:tcPr>
                </a:tc>
                <a:tc>
                  <a:txBody>
                    <a:bodyPr/>
                    <a:lstStyle/>
                    <a:p>
                      <a:pPr algn="l" fontAlgn="base"/>
                      <a:r>
                        <a:rPr lang="ja-JP" altLang="en-US" sz="800" b="0" i="0">
                          <a:solidFill>
                            <a:schemeClr val="tx1">
                              <a:lumMod val="75000"/>
                              <a:lumOff val="25000"/>
                            </a:schemeClr>
                          </a:solidFill>
                          <a:effectLst/>
                          <a:ea typeface="メイリオ" panose="020B0604030504040204" pitchFamily="50" charset="-128"/>
                        </a:rPr>
                        <a:t>対象となる画面・機能の仕様を把握します。</a:t>
                      </a:r>
                      <a:r>
                        <a:rPr lang="ja-JP" altLang="en-US" sz="800" b="0" i="0">
                          <a:solidFill>
                            <a:schemeClr val="tx1">
                              <a:lumMod val="75000"/>
                              <a:lumOff val="25000"/>
                            </a:schemeClr>
                          </a:solidFill>
                          <a:effectLst/>
                          <a:latin typeface="メイリオ" panose="020B0604030504040204" pitchFamily="50" charset="-128"/>
                        </a:rPr>
                        <a:t>​</a:t>
                      </a:r>
                      <a:endParaRPr lang="ja-JP" altLang="en-US" sz="1800" b="0" i="0">
                        <a:solidFill>
                          <a:schemeClr val="tx1">
                            <a:lumMod val="75000"/>
                            <a:lumOff val="25000"/>
                          </a:schemeClr>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CCE1DF"/>
                    </a:solidFill>
                  </a:tcPr>
                </a:tc>
                <a:extLst>
                  <a:ext uri="{0D108BD9-81ED-4DB2-BD59-A6C34878D82A}">
                    <a16:rowId xmlns:a16="http://schemas.microsoft.com/office/drawing/2014/main" val="418095455"/>
                  </a:ext>
                </a:extLst>
              </a:tr>
              <a:tr h="298668">
                <a:tc>
                  <a:txBody>
                    <a:bodyPr/>
                    <a:lstStyle/>
                    <a:p>
                      <a:pPr algn="l" fontAlgn="base"/>
                      <a:r>
                        <a:rPr lang="ja-JP" altLang="en-US" sz="800" b="0" i="0">
                          <a:solidFill>
                            <a:schemeClr val="tx1">
                              <a:lumMod val="75000"/>
                              <a:lumOff val="25000"/>
                            </a:schemeClr>
                          </a:solidFill>
                          <a:effectLst/>
                          <a:ea typeface="メイリオ" panose="020B0604030504040204" pitchFamily="50" charset="-128"/>
                        </a:rPr>
                        <a:t>テスト設計​</a:t>
                      </a:r>
                      <a:endParaRPr lang="ja-JP" altLang="en-US" sz="1800" b="0" i="0">
                        <a:solidFill>
                          <a:schemeClr val="tx1">
                            <a:lumMod val="75000"/>
                            <a:lumOff val="25000"/>
                          </a:schemeClr>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E7F1F0"/>
                    </a:solidFill>
                  </a:tcPr>
                </a:tc>
                <a:tc>
                  <a:txBody>
                    <a:bodyPr/>
                    <a:lstStyle/>
                    <a:p>
                      <a:pPr algn="l" fontAlgn="base"/>
                      <a:r>
                        <a:rPr lang="ja-JP" altLang="en-US" sz="800" b="0" i="0">
                          <a:solidFill>
                            <a:schemeClr val="tx1">
                              <a:lumMod val="75000"/>
                              <a:lumOff val="25000"/>
                            </a:schemeClr>
                          </a:solidFill>
                          <a:effectLst/>
                          <a:ea typeface="メイリオ" panose="020B0604030504040204" pitchFamily="50" charset="-128"/>
                        </a:rPr>
                        <a:t>テスト観点カタログを基にテスト観点を抽出し、テスト仕様書を作成します。​</a:t>
                      </a:r>
                      <a:endParaRPr lang="ja-JP" altLang="en-US" sz="1800" b="0" i="0">
                        <a:solidFill>
                          <a:schemeClr val="tx1">
                            <a:lumMod val="75000"/>
                            <a:lumOff val="25000"/>
                          </a:schemeClr>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E7F1F0"/>
                    </a:solidFill>
                  </a:tcPr>
                </a:tc>
                <a:extLst>
                  <a:ext uri="{0D108BD9-81ED-4DB2-BD59-A6C34878D82A}">
                    <a16:rowId xmlns:a16="http://schemas.microsoft.com/office/drawing/2014/main" val="1770064913"/>
                  </a:ext>
                </a:extLst>
              </a:tr>
              <a:tr h="298668">
                <a:tc>
                  <a:txBody>
                    <a:bodyPr/>
                    <a:lstStyle/>
                    <a:p>
                      <a:pPr algn="l" fontAlgn="base"/>
                      <a:r>
                        <a:rPr lang="ja-JP" altLang="en-US" sz="800" b="0" i="0">
                          <a:solidFill>
                            <a:schemeClr val="tx1">
                              <a:lumMod val="75000"/>
                              <a:lumOff val="25000"/>
                            </a:schemeClr>
                          </a:solidFill>
                          <a:effectLst/>
                          <a:ea typeface="メイリオ" panose="020B0604030504040204" pitchFamily="50" charset="-128"/>
                        </a:rPr>
                        <a:t>テスト準備​</a:t>
                      </a:r>
                      <a:endParaRPr lang="ja-JP" altLang="en-US" sz="1800" b="0" i="0">
                        <a:solidFill>
                          <a:schemeClr val="tx1">
                            <a:lumMod val="75000"/>
                            <a:lumOff val="25000"/>
                          </a:schemeClr>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CCE1DF"/>
                    </a:solidFill>
                  </a:tcPr>
                </a:tc>
                <a:tc>
                  <a:txBody>
                    <a:bodyPr/>
                    <a:lstStyle/>
                    <a:p>
                      <a:pPr algn="l" fontAlgn="base"/>
                      <a:r>
                        <a:rPr lang="ja-JP" altLang="en-US" sz="800" b="0" i="0">
                          <a:solidFill>
                            <a:schemeClr val="tx1">
                              <a:lumMod val="75000"/>
                              <a:lumOff val="25000"/>
                            </a:schemeClr>
                          </a:solidFill>
                          <a:effectLst/>
                          <a:ea typeface="メイリオ" panose="020B0604030504040204" pitchFamily="50" charset="-128"/>
                        </a:rPr>
                        <a:t>テスト環境の構築、実機の用意、テストツールの導入、テストデータの作成などテスト実行できる環境を準備します。</a:t>
                      </a:r>
                      <a:r>
                        <a:rPr lang="ja-JP" altLang="en-US" sz="800" b="0" i="0">
                          <a:solidFill>
                            <a:schemeClr val="tx1">
                              <a:lumMod val="75000"/>
                              <a:lumOff val="25000"/>
                            </a:schemeClr>
                          </a:solidFill>
                          <a:effectLst/>
                          <a:latin typeface="メイリオ" panose="020B0604030504040204" pitchFamily="50" charset="-128"/>
                        </a:rPr>
                        <a:t>​</a:t>
                      </a:r>
                      <a:endParaRPr lang="ja-JP" altLang="en-US" sz="1800" b="0" i="0">
                        <a:solidFill>
                          <a:schemeClr val="tx1">
                            <a:lumMod val="75000"/>
                            <a:lumOff val="25000"/>
                          </a:schemeClr>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CCE1DF"/>
                    </a:solidFill>
                  </a:tcPr>
                </a:tc>
                <a:extLst>
                  <a:ext uri="{0D108BD9-81ED-4DB2-BD59-A6C34878D82A}">
                    <a16:rowId xmlns:a16="http://schemas.microsoft.com/office/drawing/2014/main" val="3935311879"/>
                  </a:ext>
                </a:extLst>
              </a:tr>
              <a:tr h="298668">
                <a:tc>
                  <a:txBody>
                    <a:bodyPr/>
                    <a:lstStyle/>
                    <a:p>
                      <a:pPr algn="l" fontAlgn="base"/>
                      <a:r>
                        <a:rPr lang="ja-JP" altLang="en-US" sz="800" b="0" i="0">
                          <a:solidFill>
                            <a:schemeClr val="tx1">
                              <a:lumMod val="75000"/>
                              <a:lumOff val="25000"/>
                            </a:schemeClr>
                          </a:solidFill>
                          <a:effectLst/>
                          <a:ea typeface="メイリオ" panose="020B0604030504040204" pitchFamily="50" charset="-128"/>
                        </a:rPr>
                        <a:t>テスト実行​</a:t>
                      </a:r>
                      <a:endParaRPr lang="ja-JP" altLang="en-US" sz="1800" b="0" i="0">
                        <a:solidFill>
                          <a:schemeClr val="tx1">
                            <a:lumMod val="75000"/>
                            <a:lumOff val="25000"/>
                          </a:schemeClr>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E7F1F0"/>
                    </a:solidFill>
                  </a:tcPr>
                </a:tc>
                <a:tc>
                  <a:txBody>
                    <a:bodyPr/>
                    <a:lstStyle/>
                    <a:p>
                      <a:pPr algn="l" fontAlgn="base"/>
                      <a:r>
                        <a:rPr lang="ja-JP" altLang="en-US" sz="800" b="0" i="0">
                          <a:solidFill>
                            <a:schemeClr val="tx1">
                              <a:lumMod val="75000"/>
                              <a:lumOff val="25000"/>
                            </a:schemeClr>
                          </a:solidFill>
                          <a:effectLst/>
                          <a:ea typeface="メイリオ" panose="020B0604030504040204" pitchFamily="50" charset="-128"/>
                        </a:rPr>
                        <a:t>テスト仕様書を基にテストを実行し、テスト実行結果を記録します。​</a:t>
                      </a:r>
                      <a:endParaRPr lang="ja-JP" altLang="en-US" sz="1800" b="0" i="0">
                        <a:solidFill>
                          <a:schemeClr val="tx1">
                            <a:lumMod val="75000"/>
                            <a:lumOff val="25000"/>
                          </a:schemeClr>
                        </a:solidFill>
                        <a:effectLst/>
                      </a:endParaRP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E7F1F0"/>
                    </a:solidFill>
                  </a:tcPr>
                </a:tc>
                <a:extLst>
                  <a:ext uri="{0D108BD9-81ED-4DB2-BD59-A6C34878D82A}">
                    <a16:rowId xmlns:a16="http://schemas.microsoft.com/office/drawing/2014/main" val="4187453895"/>
                  </a:ext>
                </a:extLst>
              </a:tr>
              <a:tr h="298668">
                <a:tc>
                  <a:txBody>
                    <a:bodyPr/>
                    <a:lstStyle/>
                    <a:p>
                      <a:pPr algn="l" fontAlgn="base"/>
                      <a:r>
                        <a:rPr lang="ja-JP" altLang="en-US" sz="800" b="0" i="0">
                          <a:solidFill>
                            <a:schemeClr val="tx1">
                              <a:lumMod val="75000"/>
                              <a:lumOff val="25000"/>
                            </a:schemeClr>
                          </a:solidFill>
                          <a:effectLst/>
                        </a:rPr>
                        <a:t>テスト完了作業</a:t>
                      </a: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E7F1F0"/>
                    </a:solidFill>
                  </a:tcPr>
                </a:tc>
                <a:tc>
                  <a:txBody>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1" lang="ja-JP" altLang="en-US" sz="8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テスト実行結果を基に、テスト完了基準の達成に向けての対応を行います。</a:t>
                      </a:r>
                    </a:p>
                  </a:txBody>
                  <a:tcPr marL="89600" marR="89600" marT="44800" marB="44800">
                    <a:lnL w="18831" cap="flat" cmpd="sng" algn="ctr">
                      <a:solidFill>
                        <a:srgbClr val="FFFFFF"/>
                      </a:solidFill>
                      <a:prstDash val="solid"/>
                      <a:round/>
                      <a:headEnd type="none" w="med" len="med"/>
                      <a:tailEnd type="none" w="med" len="med"/>
                    </a:lnL>
                    <a:lnR w="18831" cap="flat" cmpd="sng" algn="ctr">
                      <a:solidFill>
                        <a:srgbClr val="FFFFFF"/>
                      </a:solidFill>
                      <a:prstDash val="solid"/>
                      <a:round/>
                      <a:headEnd type="none" w="med" len="med"/>
                      <a:tailEnd type="none" w="med" len="med"/>
                    </a:lnR>
                    <a:lnT w="18831" cap="flat" cmpd="sng" algn="ctr">
                      <a:solidFill>
                        <a:srgbClr val="FFFFFF"/>
                      </a:solidFill>
                      <a:prstDash val="solid"/>
                      <a:round/>
                      <a:headEnd type="none" w="med" len="med"/>
                      <a:tailEnd type="none" w="med" len="med"/>
                    </a:lnT>
                    <a:lnB w="18831" cap="flat" cmpd="sng" algn="ctr">
                      <a:solidFill>
                        <a:srgbClr val="FFFFFF"/>
                      </a:solidFill>
                      <a:prstDash val="solid"/>
                      <a:round/>
                      <a:headEnd type="none" w="med" len="med"/>
                      <a:tailEnd type="none" w="med" len="med"/>
                    </a:lnB>
                    <a:solidFill>
                      <a:srgbClr val="E7F1F0"/>
                    </a:solidFill>
                  </a:tcPr>
                </a:tc>
                <a:extLst>
                  <a:ext uri="{0D108BD9-81ED-4DB2-BD59-A6C34878D82A}">
                    <a16:rowId xmlns:a16="http://schemas.microsoft.com/office/drawing/2014/main" val="1591854320"/>
                  </a:ext>
                </a:extLst>
              </a:tr>
            </a:tbl>
          </a:graphicData>
        </a:graphic>
      </p:graphicFrame>
      <p:sp>
        <p:nvSpPr>
          <p:cNvPr id="7" name="Rectangle 1">
            <a:extLst>
              <a:ext uri="{FF2B5EF4-FFF2-40B4-BE49-F238E27FC236}">
                <a16:creationId xmlns:a16="http://schemas.microsoft.com/office/drawing/2014/main" id="{30AD7AB0-026F-422A-9520-A3182227D829}"/>
              </a:ext>
            </a:extLst>
          </p:cNvPr>
          <p:cNvSpPr>
            <a:spLocks noChangeArrowheads="1"/>
          </p:cNvSpPr>
          <p:nvPr/>
        </p:nvSpPr>
        <p:spPr bwMode="auto">
          <a:xfrm>
            <a:off x="628650" y="2298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 name="テキスト ボックス 8">
            <a:extLst>
              <a:ext uri="{FF2B5EF4-FFF2-40B4-BE49-F238E27FC236}">
                <a16:creationId xmlns:a16="http://schemas.microsoft.com/office/drawing/2014/main" id="{5735201F-B8F9-4F45-96F5-F70D5E00AA1C}"/>
              </a:ext>
            </a:extLst>
          </p:cNvPr>
          <p:cNvSpPr txBox="1"/>
          <p:nvPr/>
        </p:nvSpPr>
        <p:spPr>
          <a:xfrm>
            <a:off x="2286000" y="2400531"/>
            <a:ext cx="4572000" cy="369332"/>
          </a:xfrm>
          <a:prstGeom prst="rect">
            <a:avLst/>
          </a:prstGeom>
          <a:noFill/>
        </p:spPr>
        <p:txBody>
          <a:bodyPr wrap="square">
            <a:spAutoFit/>
          </a:bodyPr>
          <a:lstStyle/>
          <a:p>
            <a:r>
              <a:rPr lang="ja-JP" altLang="en-US" b="0" i="0">
                <a:solidFill>
                  <a:srgbClr val="000000"/>
                </a:solidFill>
                <a:effectLst/>
                <a:latin typeface="Meiryo" panose="020B0604030504040204" pitchFamily="50" charset="-128"/>
                <a:ea typeface="Meiryo" panose="020B0604030504040204" pitchFamily="50" charset="-128"/>
              </a:rPr>
              <a:t> </a:t>
            </a:r>
            <a:endParaRPr lang="ja-JP" altLang="en-US"/>
          </a:p>
        </p:txBody>
      </p:sp>
    </p:spTree>
    <p:extLst>
      <p:ext uri="{BB962C8B-B14F-4D97-AF65-F5344CB8AC3E}">
        <p14:creationId xmlns:p14="http://schemas.microsoft.com/office/powerpoint/2010/main" val="145373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1726663"/>
          </a:xfrm>
        </p:spPr>
        <p:txBody>
          <a:bodyPr>
            <a:normAutofit/>
          </a:bodyPr>
          <a:lstStyle/>
          <a:p>
            <a:pPr>
              <a:buFont typeface="Wingdings" panose="05000000000000000000" pitchFamily="2" charset="2"/>
              <a:buChar char="n"/>
            </a:pPr>
            <a:r>
              <a:rPr kumimoji="1"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3.2</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仕様把握</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案件仕様の把握とテスト対象の擦り合わせを目的としたタスクです。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仕様把握は、テスト作業の「見積りができる状態」を指標として対応します。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kumimoji="1" lang="en-US" altLang="ja-JP" sz="900" dirty="0">
                <a:solidFill>
                  <a:schemeClr val="tx1">
                    <a:lumMod val="75000"/>
                    <a:lumOff val="25000"/>
                  </a:schemeClr>
                </a:solidFill>
              </a:rPr>
            </a:br>
            <a:r>
              <a:rPr kumimoji="1" lang="en-US" altLang="ja-JP" sz="900" dirty="0">
                <a:solidFill>
                  <a:schemeClr val="tx1">
                    <a:lumMod val="75000"/>
                    <a:lumOff val="25000"/>
                  </a:schemeClr>
                </a:solidFill>
              </a:rPr>
              <a:t>QA</a:t>
            </a:r>
            <a:r>
              <a:rPr kumimoji="1" lang="ja-JP" altLang="en-US" sz="900">
                <a:solidFill>
                  <a:schemeClr val="tx1">
                    <a:lumMod val="75000"/>
                    <a:lumOff val="25000"/>
                  </a:schemeClr>
                </a:solidFill>
              </a:rPr>
              <a:t>エンジニアは、案件の内容が記載された資料を開発エンジニアに展開をしていただき、資料査読によって案件の内容を把握します。</a:t>
            </a:r>
            <a:br>
              <a:rPr kumimoji="1" lang="en-US" altLang="ja-JP" sz="900" dirty="0">
                <a:solidFill>
                  <a:schemeClr val="tx1">
                    <a:lumMod val="75000"/>
                    <a:lumOff val="25000"/>
                  </a:schemeClr>
                </a:solidFill>
              </a:rPr>
            </a:br>
            <a:r>
              <a:rPr kumimoji="1" lang="ja-JP" altLang="en-US" sz="900">
                <a:solidFill>
                  <a:schemeClr val="tx1">
                    <a:lumMod val="75000"/>
                    <a:lumOff val="25000"/>
                  </a:schemeClr>
                </a:solidFill>
              </a:rPr>
              <a:t>不明点の解消やテストにおける擦り合わせもこちらのタスクで行います。</a:t>
            </a:r>
            <a:br>
              <a:rPr kumimoji="1" lang="en-US" altLang="ja-JP" sz="900" dirty="0">
                <a:solidFill>
                  <a:schemeClr val="tx1">
                    <a:lumMod val="75000"/>
                    <a:lumOff val="25000"/>
                  </a:schemeClr>
                </a:solidFill>
              </a:rPr>
            </a:br>
            <a:br>
              <a:rPr kumimoji="1" lang="en-US" altLang="ja-JP" sz="900" dirty="0">
                <a:solidFill>
                  <a:schemeClr val="tx1">
                    <a:lumMod val="75000"/>
                    <a:lumOff val="25000"/>
                  </a:schemeClr>
                </a:solidFill>
              </a:rPr>
            </a:br>
            <a:r>
              <a:rPr kumimoji="1" lang="ja-JP" altLang="en-US" sz="900">
                <a:solidFill>
                  <a:schemeClr val="tx1">
                    <a:lumMod val="75000"/>
                    <a:lumOff val="25000"/>
                  </a:schemeClr>
                </a:solidFill>
              </a:rPr>
              <a:t>仕様把握が完了したらテスト設計以降のタスクに</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見積り</a:t>
            </a:r>
            <a:r>
              <a:rPr kumimoji="1" lang="ja-JP" altLang="en-US" sz="900">
                <a:solidFill>
                  <a:schemeClr val="tx1">
                    <a:lumMod val="75000"/>
                    <a:lumOff val="25000"/>
                  </a:schemeClr>
                </a:solidFill>
              </a:rPr>
              <a:t>結果を記載し、スケジュールを策定します。</a:t>
            </a:r>
            <a:br>
              <a:rPr kumimoji="1" lang="en-US" altLang="ja-JP" sz="900" dirty="0">
                <a:solidFill>
                  <a:schemeClr val="tx1">
                    <a:lumMod val="75000"/>
                    <a:lumOff val="25000"/>
                  </a:schemeClr>
                </a:solidFill>
              </a:rPr>
            </a:br>
            <a:r>
              <a:rPr kumimoji="1" lang="en-US" altLang="ja-JP" sz="900" dirty="0">
                <a:solidFill>
                  <a:schemeClr val="tx1">
                    <a:lumMod val="75000"/>
                    <a:lumOff val="25000"/>
                  </a:schemeClr>
                </a:solidFill>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「仕様把握」のタスクは「</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Effort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Worst Effort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3</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」で作成してください。</a:t>
            </a:r>
            <a:endParaRPr kumimoji="1" lang="en-US" altLang="ja-JP" sz="900" dirty="0">
              <a:solidFill>
                <a:schemeClr val="tx1">
                  <a:lumMod val="75000"/>
                  <a:lumOff val="25000"/>
                </a:schemeClr>
              </a:solidFill>
            </a:endParaRPr>
          </a:p>
        </p:txBody>
      </p:sp>
      <p:pic>
        <p:nvPicPr>
          <p:cNvPr id="16" name="図 15">
            <a:extLst>
              <a:ext uri="{FF2B5EF4-FFF2-40B4-BE49-F238E27FC236}">
                <a16:creationId xmlns:a16="http://schemas.microsoft.com/office/drawing/2014/main" id="{F51A0D83-1F27-4B83-80A1-200025F0C3E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43524" y="2296517"/>
            <a:ext cx="683295" cy="849936"/>
          </a:xfrm>
          <a:prstGeom prst="rect">
            <a:avLst/>
          </a:prstGeom>
        </p:spPr>
      </p:pic>
      <p:pic>
        <p:nvPicPr>
          <p:cNvPr id="17" name="図 16">
            <a:extLst>
              <a:ext uri="{FF2B5EF4-FFF2-40B4-BE49-F238E27FC236}">
                <a16:creationId xmlns:a16="http://schemas.microsoft.com/office/drawing/2014/main" id="{61D5DF2C-951F-477D-B5F8-C0C7621C8DD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53034" y="2730803"/>
            <a:ext cx="814916" cy="1004225"/>
          </a:xfrm>
          <a:prstGeom prst="rect">
            <a:avLst/>
          </a:prstGeom>
        </p:spPr>
      </p:pic>
      <p:sp>
        <p:nvSpPr>
          <p:cNvPr id="18" name="サブタイトル 4">
            <a:extLst>
              <a:ext uri="{FF2B5EF4-FFF2-40B4-BE49-F238E27FC236}">
                <a16:creationId xmlns:a16="http://schemas.microsoft.com/office/drawing/2014/main" id="{ECEF0236-FA2B-477A-894E-D342D4AAC3C4}"/>
              </a:ext>
            </a:extLst>
          </p:cNvPr>
          <p:cNvSpPr txBox="1">
            <a:spLocks/>
          </p:cNvSpPr>
          <p:nvPr/>
        </p:nvSpPr>
        <p:spPr>
          <a:xfrm>
            <a:off x="2581143" y="4484320"/>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chemeClr val="tx1">
                    <a:lumMod val="75000"/>
                    <a:lumOff val="25000"/>
                  </a:schemeClr>
                </a:solidFill>
                <a:latin typeface="メイリオ" panose="020B0604030504040204" pitchFamily="50" charset="-128"/>
                <a:ea typeface="メイリオ" panose="020B0604030504040204" pitchFamily="50" charset="-128"/>
              </a:rPr>
              <a:t>図</a:t>
            </a:r>
            <a:r>
              <a:rPr lang="en-US" altLang="ja-JP" sz="900" b="1" dirty="0">
                <a:solidFill>
                  <a:schemeClr val="tx1">
                    <a:lumMod val="75000"/>
                    <a:lumOff val="25000"/>
                  </a:schemeClr>
                </a:solidFill>
                <a:latin typeface="メイリオ" panose="020B0604030504040204" pitchFamily="50" charset="-128"/>
                <a:ea typeface="メイリオ" panose="020B0604030504040204" pitchFamily="50" charset="-128"/>
              </a:rPr>
              <a:t>3-1 </a:t>
            </a:r>
            <a:r>
              <a:rPr lang="ja-JP" altLang="en-US" sz="900" b="1">
                <a:solidFill>
                  <a:schemeClr val="tx1">
                    <a:lumMod val="75000"/>
                    <a:lumOff val="25000"/>
                  </a:schemeClr>
                </a:solidFill>
                <a:latin typeface="メイリオ" panose="020B0604030504040204" pitchFamily="50" charset="-128"/>
                <a:ea typeface="メイリオ" panose="020B0604030504040204" pitchFamily="50" charset="-128"/>
              </a:rPr>
              <a:t>仕様把握と概算見積もりにおける役割分担</a:t>
            </a:r>
            <a:endParaRPr lang="en-US" altLang="ja-JP" sz="9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9" name="フローチャート: 書類 18">
            <a:extLst>
              <a:ext uri="{FF2B5EF4-FFF2-40B4-BE49-F238E27FC236}">
                <a16:creationId xmlns:a16="http://schemas.microsoft.com/office/drawing/2014/main" id="{6113BACB-3679-447F-AFA7-52C864DB7220}"/>
              </a:ext>
            </a:extLst>
          </p:cNvPr>
          <p:cNvSpPr/>
          <p:nvPr/>
        </p:nvSpPr>
        <p:spPr>
          <a:xfrm>
            <a:off x="3974405" y="2471537"/>
            <a:ext cx="994217" cy="481054"/>
          </a:xfrm>
          <a:prstGeom prst="flowChartDocumen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案件資料</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フローチャート: 書類 19">
            <a:extLst>
              <a:ext uri="{FF2B5EF4-FFF2-40B4-BE49-F238E27FC236}">
                <a16:creationId xmlns:a16="http://schemas.microsoft.com/office/drawing/2014/main" id="{2C2A7A53-2A58-4EB5-A5BA-FF756DF11B73}"/>
              </a:ext>
            </a:extLst>
          </p:cNvPr>
          <p:cNvSpPr/>
          <p:nvPr/>
        </p:nvSpPr>
        <p:spPr>
          <a:xfrm>
            <a:off x="3974403" y="3028691"/>
            <a:ext cx="994217" cy="481054"/>
          </a:xfrm>
          <a:prstGeom prst="flowChartDocumen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ソースコード</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1" name="カギ線コネクタ 157">
            <a:extLst>
              <a:ext uri="{FF2B5EF4-FFF2-40B4-BE49-F238E27FC236}">
                <a16:creationId xmlns:a16="http://schemas.microsoft.com/office/drawing/2014/main" id="{089A906E-0546-4BC2-A8FE-A0D27BC366BC}"/>
              </a:ext>
            </a:extLst>
          </p:cNvPr>
          <p:cNvCxnSpPr>
            <a:cxnSpLocks/>
            <a:stCxn id="16" idx="3"/>
            <a:endCxn id="19" idx="1"/>
          </p:cNvCxnSpPr>
          <p:nvPr/>
        </p:nvCxnSpPr>
        <p:spPr>
          <a:xfrm flipV="1">
            <a:off x="2326819" y="2712064"/>
            <a:ext cx="1647586" cy="9421"/>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2" name="Text Placeholder 2">
            <a:extLst>
              <a:ext uri="{FF2B5EF4-FFF2-40B4-BE49-F238E27FC236}">
                <a16:creationId xmlns:a16="http://schemas.microsoft.com/office/drawing/2014/main" id="{E6B01972-9E70-4014-97B2-49DD81F1A66D}"/>
              </a:ext>
            </a:extLst>
          </p:cNvPr>
          <p:cNvSpPr txBox="1">
            <a:spLocks/>
          </p:cNvSpPr>
          <p:nvPr/>
        </p:nvSpPr>
        <p:spPr>
          <a:xfrm>
            <a:off x="2771878" y="2584190"/>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作成</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回答</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3" name="カギ線コネクタ 271">
            <a:extLst>
              <a:ext uri="{FF2B5EF4-FFF2-40B4-BE49-F238E27FC236}">
                <a16:creationId xmlns:a16="http://schemas.microsoft.com/office/drawing/2014/main" id="{3A85E7B6-6516-4B20-9949-0577021C88D6}"/>
              </a:ext>
            </a:extLst>
          </p:cNvPr>
          <p:cNvCxnSpPr>
            <a:cxnSpLocks/>
            <a:endCxn id="19" idx="3"/>
          </p:cNvCxnSpPr>
          <p:nvPr/>
        </p:nvCxnSpPr>
        <p:spPr>
          <a:xfrm rot="16200000" flipV="1">
            <a:off x="5885134" y="1795553"/>
            <a:ext cx="158847" cy="1991870"/>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 Placeholder 2">
            <a:extLst>
              <a:ext uri="{FF2B5EF4-FFF2-40B4-BE49-F238E27FC236}">
                <a16:creationId xmlns:a16="http://schemas.microsoft.com/office/drawing/2014/main" id="{2C35F084-EDD4-4CF8-83E3-E03EC41305BB}"/>
              </a:ext>
            </a:extLst>
          </p:cNvPr>
          <p:cNvSpPr txBox="1">
            <a:spLocks/>
          </p:cNvSpPr>
          <p:nvPr/>
        </p:nvSpPr>
        <p:spPr>
          <a:xfrm>
            <a:off x="5596102" y="2591895"/>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質問</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7" name="カギ線コネクタ 271">
            <a:extLst>
              <a:ext uri="{FF2B5EF4-FFF2-40B4-BE49-F238E27FC236}">
                <a16:creationId xmlns:a16="http://schemas.microsoft.com/office/drawing/2014/main" id="{2164FDD7-1581-4774-A0CF-12B4DB146A06}"/>
              </a:ext>
            </a:extLst>
          </p:cNvPr>
          <p:cNvCxnSpPr>
            <a:cxnSpLocks/>
            <a:stCxn id="17" idx="1"/>
          </p:cNvCxnSpPr>
          <p:nvPr/>
        </p:nvCxnSpPr>
        <p:spPr>
          <a:xfrm rot="10800000">
            <a:off x="5353282" y="3227228"/>
            <a:ext cx="1199752" cy="5688"/>
          </a:xfrm>
          <a:prstGeom prst="bentConnector3">
            <a:avLst>
              <a:gd name="adj1" fmla="val 50000"/>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 Placeholder 2">
            <a:extLst>
              <a:ext uri="{FF2B5EF4-FFF2-40B4-BE49-F238E27FC236}">
                <a16:creationId xmlns:a16="http://schemas.microsoft.com/office/drawing/2014/main" id="{F7B1B5D0-2E77-4C60-BC84-EB509600311C}"/>
              </a:ext>
            </a:extLst>
          </p:cNvPr>
          <p:cNvSpPr txBox="1">
            <a:spLocks/>
          </p:cNvSpPr>
          <p:nvPr/>
        </p:nvSpPr>
        <p:spPr>
          <a:xfrm>
            <a:off x="5118602" y="3081187"/>
            <a:ext cx="342909" cy="241729"/>
          </a:xfrm>
          <a:prstGeom prst="rect">
            <a:avLst/>
          </a:prstGeom>
          <a:no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1800">
                <a:solidFill>
                  <a:schemeClr val="accent1"/>
                </a:solidFill>
                <a:latin typeface="メイリオ" panose="020B0604030504040204" pitchFamily="50" charset="-128"/>
                <a:ea typeface="メイリオ" panose="020B0604030504040204" pitchFamily="50" charset="-128"/>
              </a:rPr>
              <a:t>✘</a:t>
            </a:r>
            <a:endParaRPr lang="en-US" altLang="ja-JP" sz="1800" dirty="0">
              <a:solidFill>
                <a:schemeClr val="accent1"/>
              </a:solidFill>
              <a:latin typeface="メイリオ" panose="020B0604030504040204" pitchFamily="50" charset="-128"/>
              <a:ea typeface="メイリオ" panose="020B0604030504040204" pitchFamily="50" charset="-128"/>
            </a:endParaRPr>
          </a:p>
        </p:txBody>
      </p:sp>
      <p:sp>
        <p:nvSpPr>
          <p:cNvPr id="29" name="フローチャート: 書類 28">
            <a:extLst>
              <a:ext uri="{FF2B5EF4-FFF2-40B4-BE49-F238E27FC236}">
                <a16:creationId xmlns:a16="http://schemas.microsoft.com/office/drawing/2014/main" id="{184C318F-D4CC-48AE-9173-C06EB0818B54}"/>
              </a:ext>
            </a:extLst>
          </p:cNvPr>
          <p:cNvSpPr/>
          <p:nvPr/>
        </p:nvSpPr>
        <p:spPr>
          <a:xfrm>
            <a:off x="3967958" y="3595292"/>
            <a:ext cx="994217" cy="481054"/>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タスク</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管理ツール</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0" name="カギ線コネクタ 271">
            <a:extLst>
              <a:ext uri="{FF2B5EF4-FFF2-40B4-BE49-F238E27FC236}">
                <a16:creationId xmlns:a16="http://schemas.microsoft.com/office/drawing/2014/main" id="{04244ABB-BAE8-421E-98B2-07E10B58EC60}"/>
              </a:ext>
            </a:extLst>
          </p:cNvPr>
          <p:cNvCxnSpPr>
            <a:cxnSpLocks/>
            <a:endCxn id="29" idx="3"/>
          </p:cNvCxnSpPr>
          <p:nvPr/>
        </p:nvCxnSpPr>
        <p:spPr>
          <a:xfrm rot="5400000">
            <a:off x="5874131" y="2749457"/>
            <a:ext cx="174407" cy="199831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Text Placeholder 2">
            <a:extLst>
              <a:ext uri="{FF2B5EF4-FFF2-40B4-BE49-F238E27FC236}">
                <a16:creationId xmlns:a16="http://schemas.microsoft.com/office/drawing/2014/main" id="{4FA8B661-0ADC-47B0-A5A8-331EDF0D3FBC}"/>
              </a:ext>
            </a:extLst>
          </p:cNvPr>
          <p:cNvSpPr txBox="1">
            <a:spLocks/>
          </p:cNvSpPr>
          <p:nvPr/>
        </p:nvSpPr>
        <p:spPr>
          <a:xfrm>
            <a:off x="5405718" y="3720972"/>
            <a:ext cx="1285264" cy="241729"/>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見積り</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スケジュール</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pic>
        <p:nvPicPr>
          <p:cNvPr id="33" name="図 32">
            <a:extLst>
              <a:ext uri="{FF2B5EF4-FFF2-40B4-BE49-F238E27FC236}">
                <a16:creationId xmlns:a16="http://schemas.microsoft.com/office/drawing/2014/main" id="{3E60D7D2-C2BC-4A13-BA73-2A4AE3B453BA}"/>
              </a:ext>
            </a:extLst>
          </p:cNvPr>
          <p:cNvPicPr>
            <a:picLocks noChangeAspect="1"/>
          </p:cNvPicPr>
          <p:nvPr/>
        </p:nvPicPr>
        <p:blipFill>
          <a:blip r:embed="rId4"/>
          <a:stretch>
            <a:fillRect/>
          </a:stretch>
        </p:blipFill>
        <p:spPr>
          <a:xfrm>
            <a:off x="1593880" y="3424096"/>
            <a:ext cx="789664" cy="823447"/>
          </a:xfrm>
          <a:prstGeom prst="rect">
            <a:avLst/>
          </a:prstGeom>
        </p:spPr>
      </p:pic>
      <p:cxnSp>
        <p:nvCxnSpPr>
          <p:cNvPr id="36" name="カギ線コネクタ 157">
            <a:extLst>
              <a:ext uri="{FF2B5EF4-FFF2-40B4-BE49-F238E27FC236}">
                <a16:creationId xmlns:a16="http://schemas.microsoft.com/office/drawing/2014/main" id="{DD87DC3A-D983-491F-B8DF-992E8A21668B}"/>
              </a:ext>
            </a:extLst>
          </p:cNvPr>
          <p:cNvCxnSpPr>
            <a:cxnSpLocks/>
            <a:stCxn id="33" idx="3"/>
            <a:endCxn id="29" idx="1"/>
          </p:cNvCxnSpPr>
          <p:nvPr/>
        </p:nvCxnSpPr>
        <p:spPr>
          <a:xfrm flipV="1">
            <a:off x="2383544" y="3835819"/>
            <a:ext cx="1584414" cy="1"/>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Text Placeholder 2">
            <a:extLst>
              <a:ext uri="{FF2B5EF4-FFF2-40B4-BE49-F238E27FC236}">
                <a16:creationId xmlns:a16="http://schemas.microsoft.com/office/drawing/2014/main" id="{976845BD-4576-4208-93B8-78F40E4A1750}"/>
              </a:ext>
            </a:extLst>
          </p:cNvPr>
          <p:cNvSpPr txBox="1">
            <a:spLocks/>
          </p:cNvSpPr>
          <p:nvPr/>
        </p:nvSpPr>
        <p:spPr>
          <a:xfrm>
            <a:off x="2771877" y="3720972"/>
            <a:ext cx="683295" cy="241729"/>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確認</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承認</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タイトル 1">
            <a:extLst>
              <a:ext uri="{FF2B5EF4-FFF2-40B4-BE49-F238E27FC236}">
                <a16:creationId xmlns:a16="http://schemas.microsoft.com/office/drawing/2014/main" id="{764DE5F2-537C-449B-B123-644A151B72A9}"/>
              </a:ext>
            </a:extLst>
          </p:cNvPr>
          <p:cNvSpPr>
            <a:spLocks noGrp="1"/>
          </p:cNvSpPr>
          <p:nvPr>
            <p:ph type="title"/>
          </p:nvPr>
        </p:nvSpPr>
        <p:spPr>
          <a:xfrm>
            <a:off x="466344" y="123478"/>
            <a:ext cx="8229600" cy="366711"/>
          </a:xfrm>
        </p:spPr>
        <p:txBody>
          <a:bodyPr/>
          <a:lstStyle/>
          <a:p>
            <a:r>
              <a:rPr kumimoji="1" lang="en-US" altLang="ja-JP" dirty="0"/>
              <a:t>3 </a:t>
            </a:r>
            <a:r>
              <a:rPr kumimoji="1" lang="ja-JP" altLang="en-US"/>
              <a:t>タスク定義</a:t>
            </a:r>
            <a:r>
              <a:rPr lang="ja-JP" altLang="en-US"/>
              <a:t>（</a:t>
            </a:r>
            <a:r>
              <a:rPr kumimoji="1" lang="en-US" altLang="ja-JP" sz="1800" dirty="0">
                <a:solidFill>
                  <a:schemeClr val="tx1">
                    <a:lumMod val="75000"/>
                    <a:lumOff val="25000"/>
                  </a:schemeClr>
                </a:solidFill>
                <a:latin typeface="メイリオ" panose="020B0604030504040204" pitchFamily="50" charset="-128"/>
                <a:ea typeface="メイリオ" panose="020B0604030504040204" pitchFamily="50" charset="-128"/>
              </a:rPr>
              <a:t>2</a:t>
            </a:r>
            <a:r>
              <a:rPr lang="ja-JP" altLang="en-US" sz="1800">
                <a:solidFill>
                  <a:schemeClr val="tx1">
                    <a:lumMod val="75000"/>
                    <a:lumOff val="25000"/>
                  </a:schemeClr>
                </a:solidFill>
                <a:latin typeface="メイリオ" panose="020B0604030504040204" pitchFamily="50" charset="-128"/>
                <a:ea typeface="メイリオ" panose="020B0604030504040204" pitchFamily="50" charset="-128"/>
              </a:rPr>
              <a:t> 仕様把握）</a:t>
            </a:r>
            <a:endParaRPr kumimoji="1" lang="ja-JP" altLang="en-US"/>
          </a:p>
        </p:txBody>
      </p:sp>
    </p:spTree>
    <p:extLst>
      <p:ext uri="{BB962C8B-B14F-4D97-AF65-F5344CB8AC3E}">
        <p14:creationId xmlns:p14="http://schemas.microsoft.com/office/powerpoint/2010/main" val="20784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カギ線コネクタ 157">
            <a:extLst>
              <a:ext uri="{FF2B5EF4-FFF2-40B4-BE49-F238E27FC236}">
                <a16:creationId xmlns:a16="http://schemas.microsoft.com/office/drawing/2014/main" id="{6B721831-CC98-464B-BDB4-010B6A2E992D}"/>
              </a:ext>
            </a:extLst>
          </p:cNvPr>
          <p:cNvCxnSpPr>
            <a:cxnSpLocks/>
            <a:stCxn id="15" idx="2"/>
            <a:endCxn id="26" idx="1"/>
          </p:cNvCxnSpPr>
          <p:nvPr/>
        </p:nvCxnSpPr>
        <p:spPr>
          <a:xfrm rot="16200000" flipH="1">
            <a:off x="2330944" y="2449385"/>
            <a:ext cx="1435719" cy="2002264"/>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カギ線コネクタ 157">
            <a:extLst>
              <a:ext uri="{FF2B5EF4-FFF2-40B4-BE49-F238E27FC236}">
                <a16:creationId xmlns:a16="http://schemas.microsoft.com/office/drawing/2014/main" id="{B4F13CAF-7B69-4C92-B2C9-A5FC2E69EAF7}"/>
              </a:ext>
            </a:extLst>
          </p:cNvPr>
          <p:cNvCxnSpPr>
            <a:cxnSpLocks/>
            <a:stCxn id="15" idx="2"/>
            <a:endCxn id="19" idx="1"/>
          </p:cNvCxnSpPr>
          <p:nvPr/>
        </p:nvCxnSpPr>
        <p:spPr>
          <a:xfrm rot="16200000" flipH="1">
            <a:off x="2645628" y="2134701"/>
            <a:ext cx="806351" cy="2002264"/>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66725" y="775125"/>
            <a:ext cx="8291264" cy="3740841"/>
          </a:xfrm>
        </p:spPr>
        <p:txBody>
          <a:bodyPr>
            <a:normAutofit/>
          </a:bodyPr>
          <a:lstStyle/>
          <a:p>
            <a:pPr>
              <a:buFont typeface="Wingdings" panose="05000000000000000000" pitchFamily="2" charset="2"/>
              <a:buChar char="n"/>
            </a:pPr>
            <a:r>
              <a:rPr kumimoji="1"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3.3</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テスト設計</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単体・結合</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テスト仕様書作成を目的としたタスクです。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全体テスト計画の方針に従い、</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「テスト観点カタログ」から抽出した観点を基にテスト仕様書を作成します。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単体テスト仕様書、結合テスト仕様書は別ファイルで作成し、一度作成したテストケースを使い回せるよう、</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新機能・画面追加時は同ファイルを更新する形で作成をしていきます。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「テスト観点カタログ」「テスト仕様書」の関連</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を表した図を以下に示します。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カバレッジの網羅は開発レビューによって担保します。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サブタイトル 4">
            <a:extLst>
              <a:ext uri="{FF2B5EF4-FFF2-40B4-BE49-F238E27FC236}">
                <a16:creationId xmlns:a16="http://schemas.microsoft.com/office/drawing/2014/main" id="{5EA5962E-B782-4854-91BF-5AB2019336A3}"/>
              </a:ext>
            </a:extLst>
          </p:cNvPr>
          <p:cNvSpPr txBox="1">
            <a:spLocks/>
          </p:cNvSpPr>
          <p:nvPr/>
        </p:nvSpPr>
        <p:spPr>
          <a:xfrm>
            <a:off x="2276056" y="4596995"/>
            <a:ext cx="4541969"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chemeClr val="tx1">
                    <a:lumMod val="75000"/>
                    <a:lumOff val="25000"/>
                  </a:schemeClr>
                </a:solidFill>
                <a:latin typeface="メイリオ" panose="020B0604030504040204" pitchFamily="50" charset="-128"/>
                <a:ea typeface="メイリオ" panose="020B0604030504040204" pitchFamily="50" charset="-128"/>
              </a:rPr>
              <a:t>図</a:t>
            </a:r>
            <a:r>
              <a:rPr lang="en-US" altLang="ja-JP" sz="900" b="1" dirty="0">
                <a:solidFill>
                  <a:schemeClr val="tx1">
                    <a:lumMod val="75000"/>
                    <a:lumOff val="25000"/>
                  </a:schemeClr>
                </a:solidFill>
                <a:latin typeface="メイリオ" panose="020B0604030504040204" pitchFamily="50" charset="-128"/>
                <a:ea typeface="メイリオ" panose="020B0604030504040204" pitchFamily="50" charset="-128"/>
              </a:rPr>
              <a:t>3-2</a:t>
            </a:r>
            <a:r>
              <a:rPr lang="ja-JP" altLang="en-US" sz="900" b="1">
                <a:solidFill>
                  <a:schemeClr val="tx1">
                    <a:lumMod val="75000"/>
                    <a:lumOff val="25000"/>
                  </a:schemeClr>
                </a:solidFill>
                <a:latin typeface="メイリオ" panose="020B0604030504040204" pitchFamily="50" charset="-128"/>
                <a:ea typeface="メイリオ" panose="020B0604030504040204" pitchFamily="50" charset="-128"/>
              </a:rPr>
              <a:t>　テスト設計における役割分担</a:t>
            </a:r>
            <a:endParaRPr lang="en-US" altLang="ja-JP" sz="9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pic>
        <p:nvPicPr>
          <p:cNvPr id="16" name="図 15">
            <a:extLst>
              <a:ext uri="{FF2B5EF4-FFF2-40B4-BE49-F238E27FC236}">
                <a16:creationId xmlns:a16="http://schemas.microsoft.com/office/drawing/2014/main" id="{CBC37ADB-0E5A-4208-8870-DC3DB7DD627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39273" y="1808052"/>
            <a:ext cx="814916" cy="1004225"/>
          </a:xfrm>
          <a:prstGeom prst="rect">
            <a:avLst/>
          </a:prstGeom>
        </p:spPr>
      </p:pic>
      <p:sp>
        <p:nvSpPr>
          <p:cNvPr id="18" name="フローチャート: 書類 17">
            <a:extLst>
              <a:ext uri="{FF2B5EF4-FFF2-40B4-BE49-F238E27FC236}">
                <a16:creationId xmlns:a16="http://schemas.microsoft.com/office/drawing/2014/main" id="{78BE036C-95DB-4A41-987C-CAE8418F79AB}"/>
              </a:ext>
            </a:extLst>
          </p:cNvPr>
          <p:cNvSpPr/>
          <p:nvPr/>
        </p:nvSpPr>
        <p:spPr>
          <a:xfrm>
            <a:off x="4049935" y="2067162"/>
            <a:ext cx="994217" cy="504588"/>
          </a:xfrm>
          <a:prstGeom prst="flowChartDocumen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案件資料</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0" name="カギ線コネクタ 157">
            <a:extLst>
              <a:ext uri="{FF2B5EF4-FFF2-40B4-BE49-F238E27FC236}">
                <a16:creationId xmlns:a16="http://schemas.microsoft.com/office/drawing/2014/main" id="{73AAF86D-6737-4C87-9FE0-A8497AB2B82D}"/>
              </a:ext>
            </a:extLst>
          </p:cNvPr>
          <p:cNvCxnSpPr>
            <a:cxnSpLocks/>
            <a:stCxn id="15" idx="3"/>
            <a:endCxn id="18" idx="1"/>
          </p:cNvCxnSpPr>
          <p:nvPr/>
        </p:nvCxnSpPr>
        <p:spPr>
          <a:xfrm>
            <a:off x="2389318" y="2307690"/>
            <a:ext cx="1660617" cy="11766"/>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0ED28040-20EA-493F-87B8-D95EA7951261}"/>
              </a:ext>
            </a:extLst>
          </p:cNvPr>
          <p:cNvSpPr txBox="1">
            <a:spLocks/>
          </p:cNvSpPr>
          <p:nvPr/>
        </p:nvSpPr>
        <p:spPr>
          <a:xfrm>
            <a:off x="2877978" y="2197527"/>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作成</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回答</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2" name="カギ線コネクタ 271">
            <a:extLst>
              <a:ext uri="{FF2B5EF4-FFF2-40B4-BE49-F238E27FC236}">
                <a16:creationId xmlns:a16="http://schemas.microsoft.com/office/drawing/2014/main" id="{1116BAA0-A486-4427-9665-216B5DAFE024}"/>
              </a:ext>
            </a:extLst>
          </p:cNvPr>
          <p:cNvCxnSpPr>
            <a:cxnSpLocks/>
            <a:stCxn id="16" idx="1"/>
            <a:endCxn id="18" idx="3"/>
          </p:cNvCxnSpPr>
          <p:nvPr/>
        </p:nvCxnSpPr>
        <p:spPr>
          <a:xfrm rot="10800000" flipV="1">
            <a:off x="5044153" y="2310164"/>
            <a:ext cx="1595121" cy="9291"/>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 Placeholder 2">
            <a:extLst>
              <a:ext uri="{FF2B5EF4-FFF2-40B4-BE49-F238E27FC236}">
                <a16:creationId xmlns:a16="http://schemas.microsoft.com/office/drawing/2014/main" id="{0FEA6A65-BBAA-4D66-A4DE-666600CF6551}"/>
              </a:ext>
            </a:extLst>
          </p:cNvPr>
          <p:cNvSpPr txBox="1">
            <a:spLocks/>
          </p:cNvSpPr>
          <p:nvPr/>
        </p:nvSpPr>
        <p:spPr>
          <a:xfrm>
            <a:off x="5645057" y="2196479"/>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質問</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フローチャート: 書類 25">
            <a:extLst>
              <a:ext uri="{FF2B5EF4-FFF2-40B4-BE49-F238E27FC236}">
                <a16:creationId xmlns:a16="http://schemas.microsoft.com/office/drawing/2014/main" id="{4DB56F5B-3E89-410F-9D68-74FB15984FDF}"/>
              </a:ext>
            </a:extLst>
          </p:cNvPr>
          <p:cNvSpPr/>
          <p:nvPr/>
        </p:nvSpPr>
        <p:spPr>
          <a:xfrm>
            <a:off x="4049935" y="3894207"/>
            <a:ext cx="994217" cy="548340"/>
          </a:xfrm>
          <a:prstGeom prst="flowChartDocumen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テスト仕様書</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7" name="カギ線コネクタ 271">
            <a:extLst>
              <a:ext uri="{FF2B5EF4-FFF2-40B4-BE49-F238E27FC236}">
                <a16:creationId xmlns:a16="http://schemas.microsoft.com/office/drawing/2014/main" id="{A95F3E08-528F-44C8-9D29-1DE0AA0A1B94}"/>
              </a:ext>
            </a:extLst>
          </p:cNvPr>
          <p:cNvCxnSpPr>
            <a:cxnSpLocks/>
            <a:stCxn id="16" idx="2"/>
            <a:endCxn id="26" idx="3"/>
          </p:cNvCxnSpPr>
          <p:nvPr/>
        </p:nvCxnSpPr>
        <p:spPr>
          <a:xfrm rot="5400000">
            <a:off x="5367392" y="2489038"/>
            <a:ext cx="1356100" cy="2002579"/>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 Placeholder 2">
            <a:extLst>
              <a:ext uri="{FF2B5EF4-FFF2-40B4-BE49-F238E27FC236}">
                <a16:creationId xmlns:a16="http://schemas.microsoft.com/office/drawing/2014/main" id="{47BC4346-84AB-4805-8F0D-5BCE8F97BDB0}"/>
              </a:ext>
            </a:extLst>
          </p:cNvPr>
          <p:cNvSpPr txBox="1">
            <a:spLocks/>
          </p:cNvSpPr>
          <p:nvPr/>
        </p:nvSpPr>
        <p:spPr>
          <a:xfrm>
            <a:off x="5645057" y="4050421"/>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作成</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9" name="Text Placeholder 2">
            <a:extLst>
              <a:ext uri="{FF2B5EF4-FFF2-40B4-BE49-F238E27FC236}">
                <a16:creationId xmlns:a16="http://schemas.microsoft.com/office/drawing/2014/main" id="{1E0A4B89-3580-45C9-A0FF-0CA23AAC47F1}"/>
              </a:ext>
            </a:extLst>
          </p:cNvPr>
          <p:cNvSpPr txBox="1">
            <a:spLocks/>
          </p:cNvSpPr>
          <p:nvPr/>
        </p:nvSpPr>
        <p:spPr>
          <a:xfrm>
            <a:off x="2875745" y="4041281"/>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レビュー</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9" name="フローチャート: 書類 18">
            <a:extLst>
              <a:ext uri="{FF2B5EF4-FFF2-40B4-BE49-F238E27FC236}">
                <a16:creationId xmlns:a16="http://schemas.microsoft.com/office/drawing/2014/main" id="{C6962154-46D1-417A-BF7D-A972357E7973}"/>
              </a:ext>
            </a:extLst>
          </p:cNvPr>
          <p:cNvSpPr/>
          <p:nvPr/>
        </p:nvSpPr>
        <p:spPr>
          <a:xfrm>
            <a:off x="4049935" y="3264839"/>
            <a:ext cx="994217" cy="548339"/>
          </a:xfrm>
          <a:prstGeom prst="flowChartDocumen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テスト観点</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カタログ</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9" name="カギ線コネクタ 271">
            <a:extLst>
              <a:ext uri="{FF2B5EF4-FFF2-40B4-BE49-F238E27FC236}">
                <a16:creationId xmlns:a16="http://schemas.microsoft.com/office/drawing/2014/main" id="{D8E58B57-08AA-4414-A59A-7D9A3F4CF36D}"/>
              </a:ext>
            </a:extLst>
          </p:cNvPr>
          <p:cNvCxnSpPr>
            <a:cxnSpLocks/>
            <a:stCxn id="16" idx="2"/>
            <a:endCxn id="19" idx="3"/>
          </p:cNvCxnSpPr>
          <p:nvPr/>
        </p:nvCxnSpPr>
        <p:spPr>
          <a:xfrm rot="5400000">
            <a:off x="5682076" y="2174354"/>
            <a:ext cx="726732" cy="2002579"/>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Text Placeholder 2">
            <a:extLst>
              <a:ext uri="{FF2B5EF4-FFF2-40B4-BE49-F238E27FC236}">
                <a16:creationId xmlns:a16="http://schemas.microsoft.com/office/drawing/2014/main" id="{17F84018-F33A-42EA-851E-4118A879642C}"/>
              </a:ext>
            </a:extLst>
          </p:cNvPr>
          <p:cNvSpPr txBox="1">
            <a:spLocks/>
          </p:cNvSpPr>
          <p:nvPr/>
        </p:nvSpPr>
        <p:spPr>
          <a:xfrm>
            <a:off x="5645057" y="3384596"/>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Text Placeholder 2">
            <a:extLst>
              <a:ext uri="{FF2B5EF4-FFF2-40B4-BE49-F238E27FC236}">
                <a16:creationId xmlns:a16="http://schemas.microsoft.com/office/drawing/2014/main" id="{BEC397BC-9026-46CC-A09E-A8CB1169853A}"/>
              </a:ext>
            </a:extLst>
          </p:cNvPr>
          <p:cNvSpPr txBox="1">
            <a:spLocks/>
          </p:cNvSpPr>
          <p:nvPr/>
        </p:nvSpPr>
        <p:spPr>
          <a:xfrm>
            <a:off x="2877977" y="3380259"/>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pic>
        <p:nvPicPr>
          <p:cNvPr id="15" name="図 14">
            <a:extLst>
              <a:ext uri="{FF2B5EF4-FFF2-40B4-BE49-F238E27FC236}">
                <a16:creationId xmlns:a16="http://schemas.microsoft.com/office/drawing/2014/main" id="{2FC42024-EBA7-4E85-BF52-499F37DE5A0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06023" y="1882722"/>
            <a:ext cx="683295" cy="849936"/>
          </a:xfrm>
          <a:prstGeom prst="rect">
            <a:avLst/>
          </a:prstGeom>
        </p:spPr>
      </p:pic>
      <p:sp>
        <p:nvSpPr>
          <p:cNvPr id="31" name="フローチャート: 書類 30">
            <a:extLst>
              <a:ext uri="{FF2B5EF4-FFF2-40B4-BE49-F238E27FC236}">
                <a16:creationId xmlns:a16="http://schemas.microsoft.com/office/drawing/2014/main" id="{B385B037-BBAB-4F99-B052-2DB2CE518CC7}"/>
              </a:ext>
            </a:extLst>
          </p:cNvPr>
          <p:cNvSpPr/>
          <p:nvPr/>
        </p:nvSpPr>
        <p:spPr>
          <a:xfrm>
            <a:off x="4049933" y="2642709"/>
            <a:ext cx="994217" cy="504588"/>
          </a:xfrm>
          <a:prstGeom prst="flowChartDocumen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カギ線コネクタ 271">
            <a:extLst>
              <a:ext uri="{FF2B5EF4-FFF2-40B4-BE49-F238E27FC236}">
                <a16:creationId xmlns:a16="http://schemas.microsoft.com/office/drawing/2014/main" id="{A0ACED69-22F6-4207-AECF-5ABEB82624B5}"/>
              </a:ext>
            </a:extLst>
          </p:cNvPr>
          <p:cNvCxnSpPr>
            <a:cxnSpLocks/>
            <a:stCxn id="16" idx="2"/>
          </p:cNvCxnSpPr>
          <p:nvPr/>
        </p:nvCxnSpPr>
        <p:spPr>
          <a:xfrm rot="5400000">
            <a:off x="6304530" y="2152804"/>
            <a:ext cx="82728" cy="1401674"/>
          </a:xfrm>
          <a:prstGeom prst="bent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カギ線コネクタ 157">
            <a:extLst>
              <a:ext uri="{FF2B5EF4-FFF2-40B4-BE49-F238E27FC236}">
                <a16:creationId xmlns:a16="http://schemas.microsoft.com/office/drawing/2014/main" id="{52502BD7-6B9C-4BD0-BCA1-BF79B993E484}"/>
              </a:ext>
            </a:extLst>
          </p:cNvPr>
          <p:cNvCxnSpPr>
            <a:cxnSpLocks/>
            <a:stCxn id="15" idx="2"/>
            <a:endCxn id="31" idx="1"/>
          </p:cNvCxnSpPr>
          <p:nvPr/>
        </p:nvCxnSpPr>
        <p:spPr>
          <a:xfrm rot="16200000" flipH="1">
            <a:off x="2967630" y="1812699"/>
            <a:ext cx="162345" cy="2002262"/>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44503DD6-5F75-4902-84B3-DCDF0964FDD0}"/>
              </a:ext>
            </a:extLst>
          </p:cNvPr>
          <p:cNvSpPr txBox="1">
            <a:spLocks/>
          </p:cNvSpPr>
          <p:nvPr/>
        </p:nvSpPr>
        <p:spPr>
          <a:xfrm>
            <a:off x="5335473" y="2761619"/>
            <a:ext cx="342909" cy="241729"/>
          </a:xfrm>
          <a:prstGeom prst="rect">
            <a:avLst/>
          </a:prstGeom>
          <a:no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1800">
                <a:solidFill>
                  <a:schemeClr val="accent1"/>
                </a:solidFill>
                <a:latin typeface="メイリオ" panose="020B0604030504040204" pitchFamily="50" charset="-128"/>
                <a:ea typeface="メイリオ" panose="020B0604030504040204" pitchFamily="50" charset="-128"/>
              </a:rPr>
              <a:t>✘</a:t>
            </a:r>
            <a:endParaRPr lang="en-US" altLang="ja-JP" sz="1800" dirty="0">
              <a:solidFill>
                <a:schemeClr val="accent1"/>
              </a:solidFill>
              <a:latin typeface="メイリオ" panose="020B0604030504040204" pitchFamily="50" charset="-128"/>
              <a:ea typeface="メイリオ" panose="020B0604030504040204" pitchFamily="50" charset="-128"/>
            </a:endParaRPr>
          </a:p>
        </p:txBody>
      </p:sp>
      <p:sp>
        <p:nvSpPr>
          <p:cNvPr id="37" name="Text Placeholder 2">
            <a:extLst>
              <a:ext uri="{FF2B5EF4-FFF2-40B4-BE49-F238E27FC236}">
                <a16:creationId xmlns:a16="http://schemas.microsoft.com/office/drawing/2014/main" id="{B631EB75-33F4-432C-AFB4-CCE005DB8B78}"/>
              </a:ext>
            </a:extLst>
          </p:cNvPr>
          <p:cNvSpPr txBox="1">
            <a:spLocks/>
          </p:cNvSpPr>
          <p:nvPr/>
        </p:nvSpPr>
        <p:spPr>
          <a:xfrm>
            <a:off x="2875745" y="2779420"/>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0" name="タイトル 1">
            <a:extLst>
              <a:ext uri="{FF2B5EF4-FFF2-40B4-BE49-F238E27FC236}">
                <a16:creationId xmlns:a16="http://schemas.microsoft.com/office/drawing/2014/main" id="{89501873-9542-4E60-8E0F-E6C4F130BEE0}"/>
              </a:ext>
            </a:extLst>
          </p:cNvPr>
          <p:cNvSpPr txBox="1">
            <a:spLocks/>
          </p:cNvSpPr>
          <p:nvPr/>
        </p:nvSpPr>
        <p:spPr>
          <a:xfrm>
            <a:off x="465707" y="122499"/>
            <a:ext cx="8229600" cy="366711"/>
          </a:xfrm>
          <a:prstGeom prst="rect">
            <a:avLst/>
          </a:prstGeom>
        </p:spPr>
        <p:txBody>
          <a:bodyPr>
            <a:noAutofit/>
          </a:bodyPr>
          <a:lstStyle>
            <a:lvl1pPr algn="l" defTabSz="457200" rtl="0" eaLnBrk="1" latinLnBrk="0" hangingPunct="1">
              <a:spcBef>
                <a:spcPct val="0"/>
              </a:spcBef>
              <a:buNone/>
              <a:defRPr kumimoji="1" sz="1800" kern="1200">
                <a:solidFill>
                  <a:schemeClr val="tx1"/>
                </a:solidFill>
                <a:latin typeface="+mj-lt"/>
                <a:ea typeface="+mj-ea"/>
                <a:cs typeface="+mj-cs"/>
              </a:defRPr>
            </a:lvl1pPr>
          </a:lstStyle>
          <a:p>
            <a:r>
              <a:rPr lang="en-US" altLang="ja-JP" dirty="0"/>
              <a:t>3 </a:t>
            </a:r>
            <a:r>
              <a:rPr lang="ja-JP" altLang="en-US"/>
              <a:t>タスク定義（</a:t>
            </a:r>
            <a:r>
              <a:rPr kumimoji="1" lang="en-US" altLang="ja-JP" sz="1800" dirty="0">
                <a:solidFill>
                  <a:schemeClr val="tx1">
                    <a:lumMod val="75000"/>
                    <a:lumOff val="25000"/>
                  </a:schemeClr>
                </a:solidFill>
                <a:latin typeface="メイリオ" panose="020B0604030504040204" pitchFamily="50" charset="-128"/>
                <a:ea typeface="メイリオ" panose="020B0604030504040204" pitchFamily="50" charset="-128"/>
              </a:rPr>
              <a:t>3</a:t>
            </a:r>
            <a:r>
              <a:rPr lang="ja-JP" altLang="en-US" sz="1800">
                <a:solidFill>
                  <a:schemeClr val="tx1">
                    <a:lumMod val="75000"/>
                    <a:lumOff val="25000"/>
                  </a:schemeClr>
                </a:solidFill>
                <a:latin typeface="メイリオ" panose="020B0604030504040204" pitchFamily="50" charset="-128"/>
                <a:ea typeface="メイリオ" panose="020B0604030504040204" pitchFamily="50" charset="-128"/>
              </a:rPr>
              <a:t> テスト設計</a:t>
            </a:r>
            <a:r>
              <a:rPr lang="ja-JP" altLang="en-US"/>
              <a:t>）</a:t>
            </a:r>
          </a:p>
        </p:txBody>
      </p:sp>
    </p:spTree>
    <p:extLst>
      <p:ext uri="{BB962C8B-B14F-4D97-AF65-F5344CB8AC3E}">
        <p14:creationId xmlns:p14="http://schemas.microsoft.com/office/powerpoint/2010/main" val="415140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66725" y="771550"/>
            <a:ext cx="8291264" cy="2906221"/>
          </a:xfrm>
        </p:spPr>
        <p:txBody>
          <a:bodyPr>
            <a:normAutofit/>
          </a:bodyPr>
          <a:lstStyle/>
          <a:p>
            <a:pPr marL="285750" indent="-285750" algn="l">
              <a:buFont typeface="Wingdings" panose="05000000000000000000" pitchFamily="2" charset="2"/>
              <a:buChar char="n"/>
            </a:pPr>
            <a:r>
              <a:rPr kumimoji="1" lang="en-US" altLang="ja-JP" sz="900" dirty="0">
                <a:solidFill>
                  <a:schemeClr val="tx1">
                    <a:lumMod val="75000"/>
                    <a:lumOff val="25000"/>
                  </a:schemeClr>
                </a:solidFill>
                <a:latin typeface="+mj-lt"/>
                <a:ea typeface="メイリオ" panose="020B0604030504040204" pitchFamily="50" charset="-128"/>
              </a:rPr>
              <a:t>3.4 </a:t>
            </a:r>
            <a:r>
              <a:rPr lang="ja-JP" altLang="en-US" sz="900">
                <a:solidFill>
                  <a:schemeClr val="tx1">
                    <a:lumMod val="75000"/>
                    <a:lumOff val="25000"/>
                  </a:schemeClr>
                </a:solidFill>
                <a:latin typeface="+mj-lt"/>
                <a:ea typeface="メイリオ" panose="020B0604030504040204" pitchFamily="50" charset="-128"/>
                <a:cs typeface="メイリオ" panose="020B0604030504040204" pitchFamily="50" charset="-128"/>
              </a:rPr>
              <a:t>テスト準備</a:t>
            </a:r>
            <a:br>
              <a:rPr lang="en-US" altLang="ja-JP" sz="900" dirty="0">
                <a:solidFill>
                  <a:schemeClr val="tx1">
                    <a:lumMod val="75000"/>
                    <a:lumOff val="25000"/>
                  </a:schemeClr>
                </a:solidFill>
                <a:latin typeface="+mj-lt"/>
                <a:ea typeface="メイリオ" panose="020B0604030504040204" pitchFamily="50" charset="-128"/>
                <a:cs typeface="メイリオ" panose="020B0604030504040204" pitchFamily="50" charset="-128"/>
              </a:rPr>
            </a:br>
            <a:br>
              <a:rPr lang="en-US" altLang="ja-JP" sz="900" dirty="0">
                <a:solidFill>
                  <a:schemeClr val="tx1">
                    <a:lumMod val="75000"/>
                    <a:lumOff val="25000"/>
                  </a:schemeClr>
                </a:solidFill>
                <a:latin typeface="+mj-lt"/>
                <a:ea typeface="メイリオ" panose="020B0604030504040204" pitchFamily="50" charset="-128"/>
                <a:cs typeface="メイリオ" panose="020B0604030504040204" pitchFamily="50" charset="-128"/>
              </a:rPr>
            </a:br>
            <a:r>
              <a:rPr lang="ja-JP" altLang="en-US" sz="900">
                <a:solidFill>
                  <a:schemeClr val="tx1">
                    <a:lumMod val="75000"/>
                    <a:lumOff val="25000"/>
                  </a:schemeClr>
                </a:solidFill>
                <a:latin typeface="+mj-lt"/>
                <a:ea typeface="メイリオ" panose="020B0604030504040204" pitchFamily="50" charset="-128"/>
                <a:cs typeface="Meiryo"/>
                <a:sym typeface="Meiryo"/>
              </a:rPr>
              <a:t>テストを実行できる環境の準備を目的</a:t>
            </a:r>
            <a:r>
              <a:rPr lang="ja-JP" altLang="en-US" sz="900">
                <a:solidFill>
                  <a:schemeClr val="tx1">
                    <a:lumMod val="75000"/>
                    <a:lumOff val="25000"/>
                  </a:schemeClr>
                </a:solidFill>
                <a:latin typeface="+mj-lt"/>
                <a:ea typeface="メイリオ" panose="020B0604030504040204" pitchFamily="50" charset="-128"/>
              </a:rPr>
              <a:t>としたタスクです。</a:t>
            </a:r>
            <a:br>
              <a:rPr lang="en-US" altLang="ja-JP" sz="900" dirty="0">
                <a:solidFill>
                  <a:schemeClr val="tx1">
                    <a:lumMod val="75000"/>
                    <a:lumOff val="25000"/>
                  </a:schemeClr>
                </a:solidFill>
                <a:latin typeface="+mj-lt"/>
                <a:ea typeface="メイリオ" panose="020B0604030504040204" pitchFamily="50" charset="-128"/>
              </a:rPr>
            </a:br>
            <a:r>
              <a:rPr lang="ja-JP" altLang="en-US" sz="900">
                <a:solidFill>
                  <a:schemeClr val="tx1">
                    <a:lumMod val="75000"/>
                    <a:lumOff val="25000"/>
                  </a:schemeClr>
                </a:solidFill>
                <a:latin typeface="+mj-lt"/>
                <a:ea typeface="メイリオ" panose="020B0604030504040204" pitchFamily="50" charset="-128"/>
              </a:rPr>
              <a:t>こちらのタスクで準備する内容の洗い出しから準備までを行い、テスト実行ができる状態にします。</a:t>
            </a:r>
            <a:br>
              <a:rPr lang="en-US" altLang="ja-JP" sz="900" dirty="0">
                <a:solidFill>
                  <a:schemeClr val="tx1">
                    <a:lumMod val="75000"/>
                    <a:lumOff val="25000"/>
                  </a:schemeClr>
                </a:solidFill>
                <a:latin typeface="+mj-lt"/>
                <a:ea typeface="メイリオ" panose="020B0604030504040204" pitchFamily="50" charset="-128"/>
              </a:rPr>
            </a:br>
            <a:endParaRPr lang="en-US" altLang="ja-JP" sz="900" dirty="0">
              <a:solidFill>
                <a:schemeClr val="tx1">
                  <a:lumMod val="75000"/>
                  <a:lumOff val="25000"/>
                </a:schemeClr>
              </a:solidFill>
              <a:latin typeface="+mj-lt"/>
              <a:ea typeface="メイリオ" panose="020B0604030504040204" pitchFamily="50" charset="-128"/>
              <a:sym typeface="Meiryo"/>
            </a:endParaRPr>
          </a:p>
          <a:p>
            <a:pPr marL="685800" lvl="1">
              <a:buFont typeface="Wingdings" panose="05000000000000000000" pitchFamily="2" charset="2"/>
              <a:buChar char="l"/>
            </a:pPr>
            <a:r>
              <a:rPr lang="ja-JP" altLang="en-US" sz="900">
                <a:solidFill>
                  <a:schemeClr val="tx1">
                    <a:lumMod val="75000"/>
                    <a:lumOff val="25000"/>
                  </a:schemeClr>
                </a:solidFill>
                <a:latin typeface="+mj-lt"/>
                <a:ea typeface="メイリオ" panose="020B0604030504040204" pitchFamily="50" charset="-128"/>
                <a:cs typeface="Meiryo"/>
                <a:sym typeface="Meiryo"/>
              </a:rPr>
              <a:t>テスト環境の準備</a:t>
            </a:r>
            <a:br>
              <a:rPr lang="en-US" altLang="ja-JP" sz="900" dirty="0">
                <a:solidFill>
                  <a:schemeClr val="tx1">
                    <a:lumMod val="75000"/>
                    <a:lumOff val="25000"/>
                  </a:schemeClr>
                </a:solidFill>
                <a:latin typeface="+mj-lt"/>
                <a:ea typeface="メイリオ" panose="020B0604030504040204" pitchFamily="50" charset="-128"/>
                <a:cs typeface="Meiryo"/>
                <a:sym typeface="Meiryo"/>
              </a:rPr>
            </a:br>
            <a:br>
              <a:rPr lang="en-US" altLang="ja-JP" sz="900" dirty="0">
                <a:solidFill>
                  <a:schemeClr val="tx1">
                    <a:lumMod val="75000"/>
                    <a:lumOff val="25000"/>
                  </a:schemeClr>
                </a:solidFill>
                <a:latin typeface="+mj-lt"/>
                <a:ea typeface="メイリオ" panose="020B0604030504040204" pitchFamily="50" charset="-128"/>
                <a:cs typeface="Meiryo"/>
                <a:sym typeface="Meiryo"/>
              </a:rPr>
            </a:br>
            <a:r>
              <a:rPr lang="ja-JP" altLang="en-US" sz="900">
                <a:solidFill>
                  <a:schemeClr val="tx1">
                    <a:lumMod val="75000"/>
                    <a:lumOff val="25000"/>
                  </a:schemeClr>
                </a:solidFill>
                <a:latin typeface="+mj-lt"/>
                <a:ea typeface="メイリオ" panose="020B0604030504040204" pitchFamily="50" charset="-128"/>
                <a:cs typeface="Meiryo"/>
                <a:sym typeface="Meiryo"/>
              </a:rPr>
              <a:t>単体テストではエミュレーター</a:t>
            </a:r>
            <a:r>
              <a:rPr lang="en-US" altLang="ja-JP" sz="900" dirty="0">
                <a:solidFill>
                  <a:schemeClr val="tx1">
                    <a:lumMod val="75000"/>
                    <a:lumOff val="25000"/>
                  </a:schemeClr>
                </a:solidFill>
                <a:latin typeface="+mj-lt"/>
                <a:ea typeface="メイリオ" panose="020B0604030504040204" pitchFamily="50" charset="-128"/>
                <a:cs typeface="Meiryo"/>
                <a:sym typeface="Meiryo"/>
              </a:rPr>
              <a:t>/</a:t>
            </a:r>
            <a:r>
              <a:rPr lang="ja-JP" altLang="en-US" sz="900">
                <a:solidFill>
                  <a:schemeClr val="tx1">
                    <a:lumMod val="75000"/>
                    <a:lumOff val="25000"/>
                  </a:schemeClr>
                </a:solidFill>
                <a:latin typeface="+mj-lt"/>
                <a:ea typeface="メイリオ" panose="020B0604030504040204" pitchFamily="50" charset="-128"/>
                <a:cs typeface="Meiryo"/>
                <a:sym typeface="Meiryo"/>
              </a:rPr>
              <a:t>シミュレーターを用いてテストを行います。</a:t>
            </a:r>
            <a:br>
              <a:rPr lang="en-US" altLang="ja-JP" sz="900" dirty="0">
                <a:solidFill>
                  <a:schemeClr val="tx1">
                    <a:lumMod val="75000"/>
                    <a:lumOff val="25000"/>
                  </a:schemeClr>
                </a:solidFill>
                <a:latin typeface="+mj-lt"/>
                <a:ea typeface="メイリオ" panose="020B0604030504040204" pitchFamily="50" charset="-128"/>
                <a:cs typeface="Meiryo"/>
                <a:sym typeface="Meiryo"/>
              </a:rPr>
            </a:br>
            <a:r>
              <a:rPr lang="ja-JP" altLang="en-US" sz="900">
                <a:solidFill>
                  <a:schemeClr val="tx1">
                    <a:lumMod val="75000"/>
                    <a:lumOff val="25000"/>
                  </a:schemeClr>
                </a:solidFill>
                <a:latin typeface="+mj-lt"/>
                <a:ea typeface="メイリオ" panose="020B0604030504040204" pitchFamily="50" charset="-128"/>
                <a:cs typeface="Meiryo"/>
                <a:sym typeface="Meiryo"/>
              </a:rPr>
              <a:t>エミュレーター</a:t>
            </a:r>
            <a:r>
              <a:rPr lang="en-US" altLang="ja-JP" sz="900" dirty="0">
                <a:solidFill>
                  <a:schemeClr val="tx1">
                    <a:lumMod val="75000"/>
                    <a:lumOff val="25000"/>
                  </a:schemeClr>
                </a:solidFill>
                <a:latin typeface="+mj-lt"/>
                <a:ea typeface="メイリオ" panose="020B0604030504040204" pitchFamily="50" charset="-128"/>
                <a:cs typeface="Meiryo"/>
                <a:sym typeface="Meiryo"/>
              </a:rPr>
              <a:t>/</a:t>
            </a:r>
            <a:r>
              <a:rPr lang="ja-JP" altLang="en-US" sz="900">
                <a:solidFill>
                  <a:schemeClr val="tx1">
                    <a:lumMod val="75000"/>
                    <a:lumOff val="25000"/>
                  </a:schemeClr>
                </a:solidFill>
                <a:latin typeface="+mj-lt"/>
                <a:ea typeface="メイリオ" panose="020B0604030504040204" pitchFamily="50" charset="-128"/>
                <a:cs typeface="Meiryo"/>
                <a:sym typeface="Meiryo"/>
              </a:rPr>
              <a:t>シミュレーターの起動方法は</a:t>
            </a:r>
            <a:r>
              <a:rPr lang="en-US" altLang="ja-JP" sz="900" dirty="0">
                <a:solidFill>
                  <a:schemeClr val="tx1">
                    <a:lumMod val="75000"/>
                    <a:lumOff val="25000"/>
                  </a:schemeClr>
                </a:solidFill>
                <a:latin typeface="+mj-lt"/>
                <a:ea typeface="メイリオ" panose="020B0604030504040204" pitchFamily="50" charset="-128"/>
                <a:cs typeface="Meiryo"/>
                <a:sym typeface="Meiryo"/>
              </a:rPr>
              <a:t>PJ</a:t>
            </a:r>
            <a:r>
              <a:rPr lang="ja-JP" altLang="en-US" sz="900">
                <a:solidFill>
                  <a:schemeClr val="tx1">
                    <a:lumMod val="75000"/>
                    <a:lumOff val="25000"/>
                  </a:schemeClr>
                </a:solidFill>
                <a:latin typeface="+mj-lt"/>
                <a:ea typeface="メイリオ" panose="020B0604030504040204" pitchFamily="50" charset="-128"/>
                <a:cs typeface="Meiryo"/>
                <a:sym typeface="Meiryo"/>
              </a:rPr>
              <a:t>計画の「</a:t>
            </a:r>
            <a:r>
              <a:rPr lang="ja-JP" altLang="en-US" sz="900">
                <a:solidFill>
                  <a:schemeClr val="tx1">
                    <a:lumMod val="75000"/>
                    <a:lumOff val="25000"/>
                  </a:schemeClr>
                </a:solidFill>
                <a:latin typeface="+mj-lt"/>
                <a:hlinkClick r:id="rId2">
                  <a:extLst>
                    <a:ext uri="{A12FA001-AC4F-418D-AE19-62706E023703}">
                      <ahyp:hlinkClr xmlns:ahyp="http://schemas.microsoft.com/office/drawing/2018/hyperlinkcolor" val="tx"/>
                    </a:ext>
                  </a:extLst>
                </a:hlinkClick>
              </a:rPr>
              <a:t>基本的なセットアップ</a:t>
            </a:r>
            <a:r>
              <a:rPr lang="ja-JP" altLang="en-US" sz="900">
                <a:solidFill>
                  <a:schemeClr val="tx1">
                    <a:lumMod val="75000"/>
                    <a:lumOff val="25000"/>
                  </a:schemeClr>
                </a:solidFill>
                <a:latin typeface="+mj-lt"/>
              </a:rPr>
              <a:t>」に記載しています。</a:t>
            </a:r>
            <a:br>
              <a:rPr lang="en-US" altLang="ja-JP" sz="900" dirty="0">
                <a:solidFill>
                  <a:schemeClr val="tx1">
                    <a:lumMod val="75000"/>
                    <a:lumOff val="25000"/>
                  </a:schemeClr>
                </a:solidFill>
                <a:latin typeface="+mj-lt"/>
              </a:rPr>
            </a:br>
            <a:br>
              <a:rPr lang="en-US" altLang="ja-JP" sz="900" dirty="0">
                <a:solidFill>
                  <a:schemeClr val="tx1">
                    <a:lumMod val="75000"/>
                    <a:lumOff val="25000"/>
                  </a:schemeClr>
                </a:solidFill>
                <a:latin typeface="+mj-lt"/>
              </a:rPr>
            </a:br>
            <a:r>
              <a:rPr lang="ja-JP" altLang="en-US" sz="900">
                <a:solidFill>
                  <a:schemeClr val="tx1">
                    <a:lumMod val="75000"/>
                    <a:lumOff val="25000"/>
                  </a:schemeClr>
                </a:solidFill>
                <a:latin typeface="+mj-lt"/>
              </a:rPr>
              <a:t>結合テストでは実機を用いて、 </a:t>
            </a:r>
            <a:r>
              <a:rPr lang="en-US" altLang="ja-JP" sz="900" dirty="0">
                <a:solidFill>
                  <a:schemeClr val="tx1">
                    <a:lumMod val="75000"/>
                    <a:lumOff val="25000"/>
                  </a:schemeClr>
                </a:solidFill>
                <a:latin typeface="+mj-lt"/>
              </a:rPr>
              <a:t>DeployGate</a:t>
            </a:r>
            <a:r>
              <a:rPr lang="ja-JP" altLang="en-US" sz="900">
                <a:solidFill>
                  <a:schemeClr val="tx1">
                    <a:lumMod val="75000"/>
                    <a:lumOff val="25000"/>
                  </a:schemeClr>
                </a:solidFill>
                <a:latin typeface="+mj-lt"/>
              </a:rPr>
              <a:t>に配信されたアプリでテストを行います。</a:t>
            </a:r>
            <a:br>
              <a:rPr lang="en-US" altLang="ja-JP" sz="900" dirty="0">
                <a:solidFill>
                  <a:schemeClr val="tx1">
                    <a:lumMod val="75000"/>
                    <a:lumOff val="25000"/>
                  </a:schemeClr>
                </a:solidFill>
                <a:latin typeface="+mj-lt"/>
              </a:rPr>
            </a:br>
            <a:r>
              <a:rPr lang="ja-JP" altLang="en-US" sz="900">
                <a:solidFill>
                  <a:schemeClr val="tx1">
                    <a:lumMod val="75000"/>
                    <a:lumOff val="25000"/>
                  </a:schemeClr>
                </a:solidFill>
                <a:latin typeface="+mj-lt"/>
              </a:rPr>
              <a:t>端末の準備、ビルド、</a:t>
            </a:r>
            <a:r>
              <a:rPr lang="en-US" altLang="ja-JP" sz="900" dirty="0">
                <a:solidFill>
                  <a:schemeClr val="tx1">
                    <a:lumMod val="75000"/>
                    <a:lumOff val="25000"/>
                  </a:schemeClr>
                </a:solidFill>
                <a:latin typeface="+mj-lt"/>
              </a:rPr>
              <a:t>DeployGate</a:t>
            </a:r>
            <a:r>
              <a:rPr lang="ja-JP" altLang="en-US" sz="900">
                <a:solidFill>
                  <a:schemeClr val="tx1">
                    <a:lumMod val="75000"/>
                    <a:lumOff val="25000"/>
                  </a:schemeClr>
                </a:solidFill>
                <a:latin typeface="+mj-lt"/>
              </a:rPr>
              <a:t>への配信、実機にアプリをインストールし起動確認までを行います。</a:t>
            </a:r>
            <a:br>
              <a:rPr lang="en-US" altLang="ja-JP" sz="900" dirty="0">
                <a:solidFill>
                  <a:schemeClr val="tx1">
                    <a:lumMod val="75000"/>
                    <a:lumOff val="25000"/>
                  </a:schemeClr>
                </a:solidFill>
                <a:latin typeface="+mj-lt"/>
              </a:rPr>
            </a:br>
            <a:r>
              <a:rPr lang="en-US" altLang="ja-JP" sz="900" dirty="0">
                <a:solidFill>
                  <a:schemeClr val="tx1">
                    <a:lumMod val="75000"/>
                    <a:lumOff val="25000"/>
                  </a:schemeClr>
                </a:solidFill>
                <a:latin typeface="+mj-lt"/>
              </a:rPr>
              <a:t>※</a:t>
            </a:r>
            <a:r>
              <a:rPr lang="ja-JP" altLang="en-US" sz="900">
                <a:solidFill>
                  <a:schemeClr val="tx1">
                    <a:lumMod val="75000"/>
                    <a:lumOff val="25000"/>
                  </a:schemeClr>
                </a:solidFill>
                <a:latin typeface="+mj-lt"/>
              </a:rPr>
              <a:t>細かい手順に関しては、計画とは別の資料に記載します。</a:t>
            </a:r>
            <a:br>
              <a:rPr lang="en-US" altLang="ja-JP" sz="500" dirty="0">
                <a:solidFill>
                  <a:schemeClr val="tx1">
                    <a:lumMod val="75000"/>
                    <a:lumOff val="25000"/>
                  </a:schemeClr>
                </a:solidFill>
                <a:latin typeface="+mj-lt"/>
              </a:rPr>
            </a:br>
            <a:endParaRPr lang="en-US" altLang="ja-JP" sz="500" dirty="0">
              <a:solidFill>
                <a:schemeClr val="tx1">
                  <a:lumMod val="75000"/>
                  <a:lumOff val="25000"/>
                </a:schemeClr>
              </a:solidFill>
              <a:latin typeface="+mj-lt"/>
              <a:ea typeface="メイリオ" panose="020B0604030504040204" pitchFamily="50" charset="-128"/>
            </a:endParaRPr>
          </a:p>
          <a:p>
            <a:pPr marL="685800" lvl="1">
              <a:buFont typeface="Wingdings" panose="05000000000000000000" pitchFamily="2" charset="2"/>
              <a:buChar char="l"/>
            </a:pPr>
            <a:r>
              <a:rPr lang="ja-JP" altLang="en-US" sz="900">
                <a:solidFill>
                  <a:schemeClr val="tx1">
                    <a:lumMod val="75000"/>
                    <a:lumOff val="25000"/>
                  </a:schemeClr>
                </a:solidFill>
                <a:latin typeface="+mj-lt"/>
              </a:rPr>
              <a:t>テスト実施端末</a:t>
            </a:r>
            <a:r>
              <a:rPr lang="ja-JP" altLang="en-US" sz="900">
                <a:solidFill>
                  <a:schemeClr val="tx1">
                    <a:lumMod val="75000"/>
                    <a:lumOff val="25000"/>
                  </a:schemeClr>
                </a:solidFill>
                <a:latin typeface="+mj-lt"/>
                <a:ea typeface="メイリオ" panose="020B0604030504040204" pitchFamily="50" charset="-128"/>
                <a:cs typeface="Meiryo"/>
                <a:sym typeface="Meiryo"/>
              </a:rPr>
              <a:t>の準備</a:t>
            </a:r>
            <a:br>
              <a:rPr lang="en-US" altLang="ja-JP" sz="900" dirty="0">
                <a:solidFill>
                  <a:schemeClr val="tx1">
                    <a:lumMod val="75000"/>
                    <a:lumOff val="25000"/>
                  </a:schemeClr>
                </a:solidFill>
                <a:latin typeface="+mj-lt"/>
                <a:ea typeface="メイリオ" panose="020B0604030504040204" pitchFamily="50" charset="-128"/>
                <a:cs typeface="Meiryo"/>
                <a:sym typeface="Meiryo"/>
              </a:rPr>
            </a:br>
            <a:br>
              <a:rPr lang="en-US" altLang="ja-JP" sz="900" dirty="0">
                <a:solidFill>
                  <a:schemeClr val="tx1">
                    <a:lumMod val="75000"/>
                    <a:lumOff val="25000"/>
                  </a:schemeClr>
                </a:solidFill>
                <a:latin typeface="+mj-lt"/>
              </a:rPr>
            </a:br>
            <a:r>
              <a:rPr lang="ja-JP" altLang="en-US" sz="900">
                <a:solidFill>
                  <a:schemeClr val="tx1">
                    <a:lumMod val="75000"/>
                    <a:lumOff val="25000"/>
                  </a:schemeClr>
                </a:solidFill>
                <a:latin typeface="+mj-lt"/>
              </a:rPr>
              <a:t>テスト実施端末を用意します。</a:t>
            </a:r>
            <a:br>
              <a:rPr lang="en-US" altLang="ja-JP" sz="900" dirty="0">
                <a:solidFill>
                  <a:schemeClr val="tx1">
                    <a:lumMod val="75000"/>
                    <a:lumOff val="25000"/>
                  </a:schemeClr>
                </a:solidFill>
                <a:latin typeface="+mj-lt"/>
              </a:rPr>
            </a:br>
            <a:r>
              <a:rPr lang="ja-JP" altLang="en-US" sz="900">
                <a:solidFill>
                  <a:schemeClr val="tx1">
                    <a:lumMod val="75000"/>
                    <a:lumOff val="25000"/>
                  </a:schemeClr>
                </a:solidFill>
                <a:latin typeface="+mj-lt"/>
              </a:rPr>
              <a:t>テスト実施端末は「全体テスト計画」に記載していますので、そちらを参照してください。</a:t>
            </a:r>
            <a:br>
              <a:rPr lang="en-US" altLang="ja-JP" sz="900" dirty="0">
                <a:solidFill>
                  <a:schemeClr val="tx1">
                    <a:lumMod val="75000"/>
                    <a:lumOff val="25000"/>
                  </a:schemeClr>
                </a:solidFill>
                <a:latin typeface="+mj-lt"/>
              </a:rPr>
            </a:br>
            <a:r>
              <a:rPr lang="en-US" altLang="ja-JP" sz="900" dirty="0">
                <a:solidFill>
                  <a:schemeClr val="tx1">
                    <a:lumMod val="75000"/>
                    <a:lumOff val="25000"/>
                  </a:schemeClr>
                </a:solidFill>
                <a:latin typeface="+mj-lt"/>
              </a:rPr>
              <a:t>※</a:t>
            </a:r>
            <a:r>
              <a:rPr lang="ja-JP" altLang="en-US" sz="900">
                <a:solidFill>
                  <a:schemeClr val="tx1">
                    <a:lumMod val="75000"/>
                    <a:lumOff val="25000"/>
                  </a:schemeClr>
                </a:solidFill>
                <a:latin typeface="+mj-lt"/>
              </a:rPr>
              <a:t>購入やテストベンダーに外注するなどは</a:t>
            </a:r>
            <a:r>
              <a:rPr lang="en-US" altLang="ja-JP" sz="900" dirty="0">
                <a:solidFill>
                  <a:schemeClr val="tx1">
                    <a:lumMod val="75000"/>
                    <a:lumOff val="25000"/>
                  </a:schemeClr>
                </a:solidFill>
                <a:latin typeface="+mj-lt"/>
              </a:rPr>
              <a:t>QCD</a:t>
            </a:r>
            <a:r>
              <a:rPr lang="ja-JP" altLang="en-US" sz="900">
                <a:solidFill>
                  <a:schemeClr val="tx1">
                    <a:lumMod val="75000"/>
                    <a:lumOff val="25000"/>
                  </a:schemeClr>
                </a:solidFill>
                <a:latin typeface="+mj-lt"/>
              </a:rPr>
              <a:t>バランスを考慮して行う必要があるため、具体的な準備手段は計画していません。</a:t>
            </a:r>
            <a:endParaRPr lang="en-US" altLang="ja-JP" sz="900" dirty="0">
              <a:solidFill>
                <a:schemeClr val="tx1">
                  <a:lumMod val="75000"/>
                  <a:lumOff val="25000"/>
                </a:schemeClr>
              </a:solidFill>
              <a:latin typeface="+mj-lt"/>
            </a:endParaRPr>
          </a:p>
        </p:txBody>
      </p:sp>
      <p:sp>
        <p:nvSpPr>
          <p:cNvPr id="7" name="タイトル 1">
            <a:extLst>
              <a:ext uri="{FF2B5EF4-FFF2-40B4-BE49-F238E27FC236}">
                <a16:creationId xmlns:a16="http://schemas.microsoft.com/office/drawing/2014/main" id="{B22613AB-E2AD-4142-BD63-4C65D25CE0E2}"/>
              </a:ext>
            </a:extLst>
          </p:cNvPr>
          <p:cNvSpPr txBox="1">
            <a:spLocks/>
          </p:cNvSpPr>
          <p:nvPr/>
        </p:nvSpPr>
        <p:spPr>
          <a:xfrm>
            <a:off x="465707" y="122499"/>
            <a:ext cx="8229600" cy="366711"/>
          </a:xfrm>
          <a:prstGeom prst="rect">
            <a:avLst/>
          </a:prstGeom>
        </p:spPr>
        <p:txBody>
          <a:bodyPr>
            <a:noAutofit/>
          </a:bodyPr>
          <a:lstStyle>
            <a:lvl1pPr algn="l" defTabSz="457200" rtl="0" eaLnBrk="1" latinLnBrk="0" hangingPunct="1">
              <a:spcBef>
                <a:spcPct val="0"/>
              </a:spcBef>
              <a:buNone/>
              <a:defRPr kumimoji="1" sz="1800" kern="1200">
                <a:solidFill>
                  <a:schemeClr val="tx1"/>
                </a:solidFill>
                <a:latin typeface="+mj-lt"/>
                <a:ea typeface="+mj-ea"/>
                <a:cs typeface="+mj-cs"/>
              </a:defRPr>
            </a:lvl1pPr>
          </a:lstStyle>
          <a:p>
            <a:r>
              <a:rPr lang="en-US" altLang="ja-JP" dirty="0"/>
              <a:t>3 </a:t>
            </a:r>
            <a:r>
              <a:rPr lang="ja-JP" altLang="en-US"/>
              <a:t>タスク定義（</a:t>
            </a:r>
            <a:r>
              <a:rPr kumimoji="1" lang="en-US" altLang="ja-JP" sz="1800" dirty="0">
                <a:solidFill>
                  <a:schemeClr val="tx1">
                    <a:lumMod val="75000"/>
                    <a:lumOff val="25000"/>
                  </a:schemeClr>
                </a:solidFill>
                <a:latin typeface="+mj-lt"/>
                <a:ea typeface="メイリオ" panose="020B0604030504040204" pitchFamily="50" charset="-128"/>
              </a:rPr>
              <a:t>4 </a:t>
            </a:r>
            <a:r>
              <a:rPr lang="ja-JP" altLang="en-US" sz="1800">
                <a:solidFill>
                  <a:schemeClr val="tx1">
                    <a:lumMod val="75000"/>
                    <a:lumOff val="25000"/>
                  </a:schemeClr>
                </a:solidFill>
                <a:latin typeface="+mj-lt"/>
                <a:ea typeface="メイリオ" panose="020B0604030504040204" pitchFamily="50" charset="-128"/>
                <a:cs typeface="メイリオ" panose="020B0604030504040204" pitchFamily="50" charset="-128"/>
              </a:rPr>
              <a:t>テスト準備</a:t>
            </a:r>
            <a:r>
              <a:rPr lang="ja-JP" altLang="en-US"/>
              <a:t>）</a:t>
            </a:r>
          </a:p>
        </p:txBody>
      </p:sp>
    </p:spTree>
    <p:extLst>
      <p:ext uri="{BB962C8B-B14F-4D97-AF65-F5344CB8AC3E}">
        <p14:creationId xmlns:p14="http://schemas.microsoft.com/office/powerpoint/2010/main" val="271085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66725" y="771551"/>
            <a:ext cx="8291264" cy="907153"/>
          </a:xfrm>
        </p:spPr>
        <p:txBody>
          <a:bodyPr>
            <a:normAutofit/>
          </a:bodyPr>
          <a:lstStyle/>
          <a:p>
            <a:pPr marL="685800" lvl="1">
              <a:buFont typeface="Wingdings" panose="05000000000000000000" pitchFamily="2" charset="2"/>
              <a:buChar char="l"/>
            </a:pPr>
            <a:r>
              <a:rPr lang="ja-JP" altLang="ja-JP" sz="900" b="0" i="0" u="none" strike="noStrike">
                <a:solidFill>
                  <a:schemeClr val="tx1">
                    <a:lumMod val="75000"/>
                    <a:lumOff val="25000"/>
                  </a:schemeClr>
                </a:solidFill>
                <a:effectLst/>
                <a:latin typeface="+mj-lt"/>
                <a:ea typeface="メイリオ" panose="020B0604030504040204" pitchFamily="50" charset="-128"/>
              </a:rPr>
              <a:t>テストデータ</a:t>
            </a:r>
            <a:r>
              <a:rPr lang="en-US" altLang="ja-JP" sz="900" b="0" i="0" dirty="0">
                <a:solidFill>
                  <a:schemeClr val="tx1">
                    <a:lumMod val="75000"/>
                    <a:lumOff val="25000"/>
                  </a:schemeClr>
                </a:solidFill>
                <a:effectLst/>
                <a:latin typeface="+mj-lt"/>
              </a:rPr>
              <a:t>​</a:t>
            </a:r>
            <a:r>
              <a:rPr lang="ja-JP" altLang="en-US" sz="900">
                <a:solidFill>
                  <a:schemeClr val="tx1">
                    <a:lumMod val="75000"/>
                    <a:lumOff val="25000"/>
                  </a:schemeClr>
                </a:solidFill>
                <a:latin typeface="+mj-lt"/>
                <a:ea typeface="メイリオ" panose="020B0604030504040204" pitchFamily="50" charset="-128"/>
                <a:cs typeface="Meiryo"/>
                <a:sym typeface="Meiryo"/>
              </a:rPr>
              <a:t>の準備</a:t>
            </a:r>
            <a:br>
              <a:rPr lang="en-US" altLang="ja-JP" sz="900" b="0" i="0" dirty="0">
                <a:solidFill>
                  <a:schemeClr val="tx1">
                    <a:lumMod val="75000"/>
                    <a:lumOff val="25000"/>
                  </a:schemeClr>
                </a:solidFill>
                <a:effectLst/>
                <a:latin typeface="+mj-lt"/>
              </a:rPr>
            </a:br>
            <a:br>
              <a:rPr lang="en-US" altLang="ja-JP" sz="900" b="0" i="0" dirty="0">
                <a:solidFill>
                  <a:schemeClr val="tx1">
                    <a:lumMod val="75000"/>
                    <a:lumOff val="25000"/>
                  </a:schemeClr>
                </a:solidFill>
                <a:effectLst/>
                <a:latin typeface="+mj-lt"/>
              </a:rPr>
            </a:br>
            <a:r>
              <a:rPr lang="ja-JP" altLang="en-US" sz="900" b="0" i="0">
                <a:solidFill>
                  <a:schemeClr val="tx1">
                    <a:lumMod val="75000"/>
                    <a:lumOff val="25000"/>
                  </a:schemeClr>
                </a:solidFill>
                <a:effectLst/>
                <a:latin typeface="+mj-lt"/>
              </a:rPr>
              <a:t>テストデータは開発エンジニアサポートの元、</a:t>
            </a:r>
            <a:r>
              <a:rPr lang="en-US" altLang="ja-JP" sz="900" b="0" i="0" u="none" strike="noStrike" dirty="0">
                <a:solidFill>
                  <a:schemeClr val="tx1">
                    <a:lumMod val="75000"/>
                    <a:lumOff val="25000"/>
                  </a:schemeClr>
                </a:solidFill>
                <a:effectLst/>
                <a:latin typeface="+mj-lt"/>
                <a:ea typeface="メイリオ" panose="020B0604030504040204" pitchFamily="50" charset="-128"/>
              </a:rPr>
              <a:t>QA</a:t>
            </a:r>
            <a:r>
              <a:rPr lang="ja-JP" altLang="en-US" sz="900" b="0" i="0" u="none" strike="noStrike">
                <a:solidFill>
                  <a:schemeClr val="tx1">
                    <a:lumMod val="75000"/>
                    <a:lumOff val="25000"/>
                  </a:schemeClr>
                </a:solidFill>
                <a:effectLst/>
                <a:latin typeface="+mj-lt"/>
                <a:ea typeface="メイリオ" panose="020B0604030504040204" pitchFamily="50" charset="-128"/>
              </a:rPr>
              <a:t>エンジニアが作成します。</a:t>
            </a:r>
            <a:br>
              <a:rPr lang="en-US" altLang="ja-JP" sz="900" b="0" i="0" u="none" strike="noStrike" dirty="0">
                <a:solidFill>
                  <a:schemeClr val="tx1">
                    <a:lumMod val="75000"/>
                    <a:lumOff val="25000"/>
                  </a:schemeClr>
                </a:solidFill>
                <a:effectLst/>
                <a:latin typeface="+mj-lt"/>
                <a:ea typeface="メイリオ" panose="020B0604030504040204" pitchFamily="50" charset="-128"/>
              </a:rPr>
            </a:br>
            <a:r>
              <a:rPr lang="ja-JP" altLang="en-US" sz="900" b="0" i="0" u="none" strike="noStrike">
                <a:solidFill>
                  <a:schemeClr val="tx1">
                    <a:lumMod val="75000"/>
                    <a:lumOff val="25000"/>
                  </a:schemeClr>
                </a:solidFill>
                <a:effectLst/>
                <a:latin typeface="+mj-lt"/>
                <a:ea typeface="メイリオ" panose="020B0604030504040204" pitchFamily="50" charset="-128"/>
              </a:rPr>
              <a:t>メールアドレスやアカウントなど、テスト実行前に準備しておくべきデータをこちらのタスクで準備します。</a:t>
            </a:r>
            <a:br>
              <a:rPr lang="en-US" altLang="ja-JP" sz="900" b="0" i="0" u="none" strike="noStrike" dirty="0">
                <a:solidFill>
                  <a:schemeClr val="tx1">
                    <a:lumMod val="75000"/>
                    <a:lumOff val="25000"/>
                  </a:schemeClr>
                </a:solidFill>
                <a:effectLst/>
                <a:latin typeface="+mj-lt"/>
                <a:ea typeface="メイリオ" panose="020B0604030504040204" pitchFamily="50" charset="-128"/>
              </a:rPr>
            </a:br>
            <a:r>
              <a:rPr lang="en-US" altLang="ja-JP" sz="900" b="0" i="0" u="none" strike="noStrike" dirty="0">
                <a:solidFill>
                  <a:schemeClr val="tx1">
                    <a:lumMod val="75000"/>
                    <a:lumOff val="25000"/>
                  </a:schemeClr>
                </a:solidFill>
                <a:effectLst/>
                <a:latin typeface="+mj-lt"/>
                <a:ea typeface="メイリオ" panose="020B0604030504040204" pitchFamily="50" charset="-128"/>
              </a:rPr>
              <a:t>※</a:t>
            </a:r>
            <a:r>
              <a:rPr lang="ja-JP" altLang="en-US" sz="900" b="0" i="0" u="none" strike="noStrike">
                <a:solidFill>
                  <a:schemeClr val="tx1">
                    <a:lumMod val="75000"/>
                    <a:lumOff val="25000"/>
                  </a:schemeClr>
                </a:solidFill>
                <a:effectLst/>
                <a:latin typeface="+mj-lt"/>
                <a:ea typeface="メイリオ" panose="020B0604030504040204" pitchFamily="50" charset="-128"/>
              </a:rPr>
              <a:t>値の更新など、</a:t>
            </a:r>
            <a:r>
              <a:rPr lang="ja-JP" altLang="ja-JP" sz="900" b="0" i="0" u="none" strike="noStrike">
                <a:solidFill>
                  <a:schemeClr val="tx1">
                    <a:lumMod val="75000"/>
                    <a:lumOff val="25000"/>
                  </a:schemeClr>
                </a:solidFill>
                <a:effectLst/>
                <a:latin typeface="+mj-lt"/>
                <a:ea typeface="メイリオ" panose="020B0604030504040204" pitchFamily="50" charset="-128"/>
              </a:rPr>
              <a:t>テスト実行</a:t>
            </a:r>
            <a:r>
              <a:rPr lang="ja-JP" altLang="en-US" sz="900" b="0" i="0" u="none" strike="noStrike">
                <a:solidFill>
                  <a:schemeClr val="tx1">
                    <a:lumMod val="75000"/>
                    <a:lumOff val="25000"/>
                  </a:schemeClr>
                </a:solidFill>
                <a:effectLst/>
                <a:latin typeface="+mj-lt"/>
                <a:ea typeface="メイリオ" panose="020B0604030504040204" pitchFamily="50" charset="-128"/>
              </a:rPr>
              <a:t>中に作成・準備が行えるものはテスト実行中にその都度準備するものとします。</a:t>
            </a:r>
            <a:endParaRPr lang="en-US" altLang="ja-JP" sz="900" b="0" i="0" dirty="0">
              <a:solidFill>
                <a:schemeClr val="tx1">
                  <a:lumMod val="75000"/>
                  <a:lumOff val="25000"/>
                </a:schemeClr>
              </a:solidFill>
              <a:effectLst/>
              <a:latin typeface="+mj-lt"/>
            </a:endParaRPr>
          </a:p>
        </p:txBody>
      </p:sp>
      <p:sp>
        <p:nvSpPr>
          <p:cNvPr id="29" name="サブタイトル 4">
            <a:extLst>
              <a:ext uri="{FF2B5EF4-FFF2-40B4-BE49-F238E27FC236}">
                <a16:creationId xmlns:a16="http://schemas.microsoft.com/office/drawing/2014/main" id="{76721D96-E505-439B-867A-64BE7DD524F1}"/>
              </a:ext>
            </a:extLst>
          </p:cNvPr>
          <p:cNvSpPr txBox="1">
            <a:spLocks/>
          </p:cNvSpPr>
          <p:nvPr/>
        </p:nvSpPr>
        <p:spPr>
          <a:xfrm>
            <a:off x="2177450" y="3921638"/>
            <a:ext cx="4541969"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chemeClr val="tx1"/>
                </a:solidFill>
                <a:latin typeface="メイリオ" panose="020B0604030504040204" pitchFamily="50" charset="-128"/>
                <a:ea typeface="メイリオ" panose="020B0604030504040204" pitchFamily="50" charset="-128"/>
              </a:rPr>
              <a:t>3-3</a:t>
            </a:r>
            <a:r>
              <a:rPr lang="ja-JP" altLang="en-US" sz="900" b="1">
                <a:solidFill>
                  <a:srgbClr val="3F3F3F"/>
                </a:solidFill>
                <a:latin typeface="メイリオ" panose="020B0604030504040204" pitchFamily="50" charset="-128"/>
                <a:ea typeface="メイリオ" panose="020B0604030504040204" pitchFamily="50" charset="-128"/>
              </a:rPr>
              <a:t>　テスト準備における役割分担</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pic>
        <p:nvPicPr>
          <p:cNvPr id="30" name="図 29">
            <a:extLst>
              <a:ext uri="{FF2B5EF4-FFF2-40B4-BE49-F238E27FC236}">
                <a16:creationId xmlns:a16="http://schemas.microsoft.com/office/drawing/2014/main" id="{932AF984-9B3D-4611-88BB-EF7A8DBA66E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855912" y="1903497"/>
            <a:ext cx="622523" cy="774343"/>
          </a:xfrm>
          <a:prstGeom prst="rect">
            <a:avLst/>
          </a:prstGeom>
        </p:spPr>
      </p:pic>
      <p:pic>
        <p:nvPicPr>
          <p:cNvPr id="31" name="図 30">
            <a:extLst>
              <a:ext uri="{FF2B5EF4-FFF2-40B4-BE49-F238E27FC236}">
                <a16:creationId xmlns:a16="http://schemas.microsoft.com/office/drawing/2014/main" id="{AD5AC2CC-0B6E-4B4A-B1AA-61813B3148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15505" y="1821695"/>
            <a:ext cx="683295" cy="842028"/>
          </a:xfrm>
          <a:prstGeom prst="rect">
            <a:avLst/>
          </a:prstGeom>
        </p:spPr>
      </p:pic>
      <p:cxnSp>
        <p:nvCxnSpPr>
          <p:cNvPr id="42" name="カギ線コネクタ 271">
            <a:extLst>
              <a:ext uri="{FF2B5EF4-FFF2-40B4-BE49-F238E27FC236}">
                <a16:creationId xmlns:a16="http://schemas.microsoft.com/office/drawing/2014/main" id="{936F7369-B9E7-4EB5-8988-FB8DB7287C86}"/>
              </a:ext>
            </a:extLst>
          </p:cNvPr>
          <p:cNvCxnSpPr>
            <a:cxnSpLocks/>
            <a:stCxn id="31" idx="1"/>
            <a:endCxn id="18" idx="3"/>
          </p:cNvCxnSpPr>
          <p:nvPr/>
        </p:nvCxnSpPr>
        <p:spPr>
          <a:xfrm rot="10800000">
            <a:off x="4935265" y="2234325"/>
            <a:ext cx="1580240" cy="8384"/>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a:extLst>
              <a:ext uri="{FF2B5EF4-FFF2-40B4-BE49-F238E27FC236}">
                <a16:creationId xmlns:a16="http://schemas.microsoft.com/office/drawing/2014/main" id="{814E8937-1E1B-4304-B7B5-ED502E749DA7}"/>
              </a:ext>
            </a:extLst>
          </p:cNvPr>
          <p:cNvSpPr txBox="1">
            <a:spLocks/>
          </p:cNvSpPr>
          <p:nvPr/>
        </p:nvSpPr>
        <p:spPr>
          <a:xfrm>
            <a:off x="5422861" y="2112567"/>
            <a:ext cx="683295" cy="241729"/>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7" name="正方形/長方形 46">
            <a:extLst>
              <a:ext uri="{FF2B5EF4-FFF2-40B4-BE49-F238E27FC236}">
                <a16:creationId xmlns:a16="http://schemas.microsoft.com/office/drawing/2014/main" id="{D35CA049-196F-470B-BA6A-6F3667F4C0C4}"/>
              </a:ext>
            </a:extLst>
          </p:cNvPr>
          <p:cNvSpPr/>
          <p:nvPr/>
        </p:nvSpPr>
        <p:spPr>
          <a:xfrm>
            <a:off x="3951325" y="3226610"/>
            <a:ext cx="994217" cy="504588"/>
          </a:xfrm>
          <a:prstGeom prst="rect">
            <a:avLst/>
          </a:prstGeom>
          <a:solidFill>
            <a:schemeClr val="accent4">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Santoku</a:t>
            </a:r>
          </a:p>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アプリ</a:t>
            </a:r>
          </a:p>
        </p:txBody>
      </p:sp>
      <p:cxnSp>
        <p:nvCxnSpPr>
          <p:cNvPr id="50" name="カギ線コネクタ 271">
            <a:extLst>
              <a:ext uri="{FF2B5EF4-FFF2-40B4-BE49-F238E27FC236}">
                <a16:creationId xmlns:a16="http://schemas.microsoft.com/office/drawing/2014/main" id="{AFEE90AC-8A0C-4B2A-9555-C5ABFAE7A7AF}"/>
              </a:ext>
            </a:extLst>
          </p:cNvPr>
          <p:cNvCxnSpPr>
            <a:cxnSpLocks/>
            <a:stCxn id="31" idx="2"/>
            <a:endCxn id="47" idx="3"/>
          </p:cNvCxnSpPr>
          <p:nvPr/>
        </p:nvCxnSpPr>
        <p:spPr>
          <a:xfrm rot="5400000">
            <a:off x="5493758" y="2115508"/>
            <a:ext cx="815181" cy="1911611"/>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7" name="Text Placeholder 2">
            <a:extLst>
              <a:ext uri="{FF2B5EF4-FFF2-40B4-BE49-F238E27FC236}">
                <a16:creationId xmlns:a16="http://schemas.microsoft.com/office/drawing/2014/main" id="{785C6F1F-4912-4D90-9632-5E0AA4460A60}"/>
              </a:ext>
            </a:extLst>
          </p:cNvPr>
          <p:cNvSpPr txBox="1">
            <a:spLocks/>
          </p:cNvSpPr>
          <p:nvPr/>
        </p:nvSpPr>
        <p:spPr>
          <a:xfrm>
            <a:off x="5299032" y="3335858"/>
            <a:ext cx="1117422" cy="241729"/>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テストデータ反映</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74" name="カギ線コネクタ 271">
            <a:extLst>
              <a:ext uri="{FF2B5EF4-FFF2-40B4-BE49-F238E27FC236}">
                <a16:creationId xmlns:a16="http://schemas.microsoft.com/office/drawing/2014/main" id="{12773C51-3D5D-4A30-BA37-EA732C0B3A93}"/>
              </a:ext>
            </a:extLst>
          </p:cNvPr>
          <p:cNvCxnSpPr>
            <a:cxnSpLocks/>
            <a:stCxn id="31" idx="2"/>
            <a:endCxn id="21" idx="3"/>
          </p:cNvCxnSpPr>
          <p:nvPr/>
        </p:nvCxnSpPr>
        <p:spPr>
          <a:xfrm rot="5400000">
            <a:off x="5808019" y="1795607"/>
            <a:ext cx="181019" cy="1917251"/>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7" name="Text Placeholder 2">
            <a:extLst>
              <a:ext uri="{FF2B5EF4-FFF2-40B4-BE49-F238E27FC236}">
                <a16:creationId xmlns:a16="http://schemas.microsoft.com/office/drawing/2014/main" id="{A27309A0-32B0-47AB-804F-48C7183BB05C}"/>
              </a:ext>
            </a:extLst>
          </p:cNvPr>
          <p:cNvSpPr txBox="1">
            <a:spLocks/>
          </p:cNvSpPr>
          <p:nvPr/>
        </p:nvSpPr>
        <p:spPr>
          <a:xfrm>
            <a:off x="5299031" y="2729892"/>
            <a:ext cx="1198994" cy="241729"/>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質問・作成・更新</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78" name="カギ線コネクタ 271">
            <a:extLst>
              <a:ext uri="{FF2B5EF4-FFF2-40B4-BE49-F238E27FC236}">
                <a16:creationId xmlns:a16="http://schemas.microsoft.com/office/drawing/2014/main" id="{B5ED0ADB-A15A-4B8F-9A6B-10B2A688171E}"/>
              </a:ext>
            </a:extLst>
          </p:cNvPr>
          <p:cNvCxnSpPr>
            <a:cxnSpLocks/>
            <a:stCxn id="30" idx="2"/>
            <a:endCxn id="21" idx="1"/>
          </p:cNvCxnSpPr>
          <p:nvPr/>
        </p:nvCxnSpPr>
        <p:spPr>
          <a:xfrm rot="16200000" flipH="1">
            <a:off x="2972978" y="1872035"/>
            <a:ext cx="166902" cy="1778511"/>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1" name="Text Placeholder 2">
            <a:extLst>
              <a:ext uri="{FF2B5EF4-FFF2-40B4-BE49-F238E27FC236}">
                <a16:creationId xmlns:a16="http://schemas.microsoft.com/office/drawing/2014/main" id="{05290578-0223-46A7-9303-0A384380578F}"/>
              </a:ext>
            </a:extLst>
          </p:cNvPr>
          <p:cNvSpPr txBox="1">
            <a:spLocks/>
          </p:cNvSpPr>
          <p:nvPr/>
        </p:nvSpPr>
        <p:spPr>
          <a:xfrm>
            <a:off x="2581835" y="2736352"/>
            <a:ext cx="929496" cy="241729"/>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回答・サポート</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タイトル 1">
            <a:extLst>
              <a:ext uri="{FF2B5EF4-FFF2-40B4-BE49-F238E27FC236}">
                <a16:creationId xmlns:a16="http://schemas.microsoft.com/office/drawing/2014/main" id="{62420CB6-2799-4B03-BC84-3F96698D2F4D}"/>
              </a:ext>
            </a:extLst>
          </p:cNvPr>
          <p:cNvSpPr txBox="1">
            <a:spLocks/>
          </p:cNvSpPr>
          <p:nvPr/>
        </p:nvSpPr>
        <p:spPr>
          <a:xfrm>
            <a:off x="465707" y="122499"/>
            <a:ext cx="8229600" cy="366711"/>
          </a:xfrm>
          <a:prstGeom prst="rect">
            <a:avLst/>
          </a:prstGeom>
        </p:spPr>
        <p:txBody>
          <a:bodyPr>
            <a:noAutofit/>
          </a:bodyPr>
          <a:lstStyle>
            <a:lvl1pPr algn="l" defTabSz="457200" rtl="0" eaLnBrk="1" latinLnBrk="0" hangingPunct="1">
              <a:spcBef>
                <a:spcPct val="0"/>
              </a:spcBef>
              <a:buNone/>
              <a:defRPr kumimoji="1" sz="1800" kern="1200">
                <a:solidFill>
                  <a:schemeClr val="tx1"/>
                </a:solidFill>
                <a:latin typeface="+mj-lt"/>
                <a:ea typeface="+mj-ea"/>
                <a:cs typeface="+mj-cs"/>
              </a:defRPr>
            </a:lvl1pPr>
          </a:lstStyle>
          <a:p>
            <a:r>
              <a:rPr lang="en-US" altLang="ja-JP" dirty="0"/>
              <a:t>3 </a:t>
            </a:r>
            <a:r>
              <a:rPr lang="ja-JP" altLang="en-US"/>
              <a:t>タスク定義（</a:t>
            </a:r>
            <a:r>
              <a:rPr kumimoji="1" lang="en-US" altLang="ja-JP" sz="1800" dirty="0">
                <a:solidFill>
                  <a:schemeClr val="tx1">
                    <a:lumMod val="75000"/>
                    <a:lumOff val="25000"/>
                  </a:schemeClr>
                </a:solidFill>
                <a:latin typeface="+mj-lt"/>
                <a:ea typeface="メイリオ" panose="020B0604030504040204" pitchFamily="50" charset="-128"/>
              </a:rPr>
              <a:t>4 </a:t>
            </a:r>
            <a:r>
              <a:rPr lang="ja-JP" altLang="en-US" sz="1800">
                <a:solidFill>
                  <a:schemeClr val="tx1">
                    <a:lumMod val="75000"/>
                    <a:lumOff val="25000"/>
                  </a:schemeClr>
                </a:solidFill>
                <a:latin typeface="+mj-lt"/>
                <a:ea typeface="メイリオ" panose="020B0604030504040204" pitchFamily="50" charset="-128"/>
                <a:cs typeface="メイリオ" panose="020B0604030504040204" pitchFamily="50" charset="-128"/>
              </a:rPr>
              <a:t>テスト準備</a:t>
            </a:r>
            <a:r>
              <a:rPr lang="ja-JP" altLang="en-US"/>
              <a:t>）</a:t>
            </a:r>
          </a:p>
        </p:txBody>
      </p:sp>
      <p:sp>
        <p:nvSpPr>
          <p:cNvPr id="18" name="フローチャート: 書類 17">
            <a:extLst>
              <a:ext uri="{FF2B5EF4-FFF2-40B4-BE49-F238E27FC236}">
                <a16:creationId xmlns:a16="http://schemas.microsoft.com/office/drawing/2014/main" id="{C1F94355-F2D5-4D67-98BE-BA7C9087EB94}"/>
              </a:ext>
            </a:extLst>
          </p:cNvPr>
          <p:cNvSpPr/>
          <p:nvPr/>
        </p:nvSpPr>
        <p:spPr>
          <a:xfrm>
            <a:off x="3941048" y="1960155"/>
            <a:ext cx="994217" cy="548340"/>
          </a:xfrm>
          <a:prstGeom prst="flowChartDocumen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テスト仕様書</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フローチャート: 書類 20">
            <a:extLst>
              <a:ext uri="{FF2B5EF4-FFF2-40B4-BE49-F238E27FC236}">
                <a16:creationId xmlns:a16="http://schemas.microsoft.com/office/drawing/2014/main" id="{2E26F354-CD9B-4186-B12E-DDBC5DFC20F1}"/>
              </a:ext>
            </a:extLst>
          </p:cNvPr>
          <p:cNvSpPr/>
          <p:nvPr/>
        </p:nvSpPr>
        <p:spPr>
          <a:xfrm>
            <a:off x="3945685" y="2592448"/>
            <a:ext cx="994217" cy="504588"/>
          </a:xfrm>
          <a:prstGeom prst="flowChartDocumen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3546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67544" y="775126"/>
            <a:ext cx="8291264" cy="1796624"/>
          </a:xfrm>
        </p:spPr>
        <p:txBody>
          <a:bodyPr>
            <a:normAutofit/>
          </a:bodyPr>
          <a:lstStyle/>
          <a:p>
            <a:pPr marL="285750">
              <a:buFont typeface="Wingdings" panose="05000000000000000000" pitchFamily="2" charset="2"/>
              <a:buChar char="n"/>
            </a:pPr>
            <a:r>
              <a:rPr kumimoji="1" lang="en-US" altLang="ja-JP" sz="900" dirty="0">
                <a:solidFill>
                  <a:schemeClr val="tx1">
                    <a:lumMod val="75000"/>
                    <a:lumOff val="25000"/>
                  </a:schemeClr>
                </a:solidFill>
                <a:latin typeface="+mj-lt"/>
                <a:ea typeface="メイリオ" panose="020B0604030504040204" pitchFamily="50" charset="-128"/>
              </a:rPr>
              <a:t>3.5 </a:t>
            </a:r>
            <a:r>
              <a:rPr kumimoji="1" lang="ja-JP" altLang="en-US" sz="900">
                <a:solidFill>
                  <a:schemeClr val="tx1">
                    <a:lumMod val="75000"/>
                    <a:lumOff val="25000"/>
                  </a:schemeClr>
                </a:solidFill>
                <a:latin typeface="メイリオ" panose="020B0604030504040204" pitchFamily="50" charset="-128"/>
                <a:ea typeface="メイリオ" panose="020B0604030504040204" pitchFamily="50" charset="-128"/>
              </a:rPr>
              <a:t>テスト実行</a:t>
            </a:r>
            <a:br>
              <a:rPr kumimoji="1"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テスト完了</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t>を目的</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としたタスクです。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t>本プロジェクトにおいては開発工程の受け渡しを明確にすること、認識の齟齬を予防することを目的にテスト開始</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t>完了条件を設けます。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t>テスト実行における詳細な内容はテスト仕様書に記載しています。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テストで検出した不具合は修正可否・修正時期を精査する必要があるため、テスト対象</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PBI</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とは別の</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PBI</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を作成して管理をします。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不具合は</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t>一つの事象に対して一つのタスクを起票します。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rPr>
              <a:t>以下は不具合対応における役割を表した図です。</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cs typeface="Meiryo"/>
              <a:sym typeface="Meiryo"/>
            </a:endParaRPr>
          </a:p>
        </p:txBody>
      </p:sp>
      <p:sp>
        <p:nvSpPr>
          <p:cNvPr id="9" name="タイトル 1">
            <a:extLst>
              <a:ext uri="{FF2B5EF4-FFF2-40B4-BE49-F238E27FC236}">
                <a16:creationId xmlns:a16="http://schemas.microsoft.com/office/drawing/2014/main" id="{1DB7395A-53A2-4A27-A7D4-AA1995E39EA6}"/>
              </a:ext>
            </a:extLst>
          </p:cNvPr>
          <p:cNvSpPr txBox="1">
            <a:spLocks/>
          </p:cNvSpPr>
          <p:nvPr/>
        </p:nvSpPr>
        <p:spPr>
          <a:xfrm>
            <a:off x="465707" y="122499"/>
            <a:ext cx="8229600" cy="366711"/>
          </a:xfrm>
          <a:prstGeom prst="rect">
            <a:avLst/>
          </a:prstGeom>
        </p:spPr>
        <p:txBody>
          <a:bodyPr>
            <a:noAutofit/>
          </a:bodyPr>
          <a:lstStyle>
            <a:lvl1pPr algn="l" defTabSz="457200" rtl="0" eaLnBrk="1" latinLnBrk="0" hangingPunct="1">
              <a:spcBef>
                <a:spcPct val="0"/>
              </a:spcBef>
              <a:buNone/>
              <a:defRPr kumimoji="1" sz="1800" kern="1200">
                <a:solidFill>
                  <a:schemeClr val="tx1"/>
                </a:solidFill>
                <a:latin typeface="+mj-lt"/>
                <a:ea typeface="+mj-ea"/>
                <a:cs typeface="+mj-cs"/>
              </a:defRPr>
            </a:lvl1pPr>
          </a:lstStyle>
          <a:p>
            <a:r>
              <a:rPr lang="en-US" altLang="ja-JP" dirty="0"/>
              <a:t>3 </a:t>
            </a:r>
            <a:r>
              <a:rPr lang="ja-JP" altLang="en-US"/>
              <a:t>タスク定義（</a:t>
            </a:r>
            <a:r>
              <a:rPr kumimoji="1" lang="en-US" altLang="ja-JP" sz="1800" dirty="0">
                <a:solidFill>
                  <a:schemeClr val="tx1">
                    <a:lumMod val="75000"/>
                    <a:lumOff val="25000"/>
                  </a:schemeClr>
                </a:solidFill>
                <a:latin typeface="+mj-lt"/>
                <a:ea typeface="メイリオ" panose="020B0604030504040204" pitchFamily="50" charset="-128"/>
              </a:rPr>
              <a:t>5 </a:t>
            </a:r>
            <a:r>
              <a:rPr lang="ja-JP" altLang="en-US" sz="1800">
                <a:solidFill>
                  <a:schemeClr val="tx1">
                    <a:lumMod val="75000"/>
                    <a:lumOff val="25000"/>
                  </a:schemeClr>
                </a:solidFill>
                <a:latin typeface="+mj-lt"/>
                <a:ea typeface="メイリオ" panose="020B0604030504040204" pitchFamily="50" charset="-128"/>
                <a:cs typeface="メイリオ" panose="020B0604030504040204" pitchFamily="50" charset="-128"/>
              </a:rPr>
              <a:t>テスト実行</a:t>
            </a:r>
            <a:r>
              <a:rPr lang="ja-JP" altLang="en-US"/>
              <a:t>）</a:t>
            </a:r>
          </a:p>
        </p:txBody>
      </p:sp>
      <p:sp>
        <p:nvSpPr>
          <p:cNvPr id="10" name="サブタイトル 4">
            <a:extLst>
              <a:ext uri="{FF2B5EF4-FFF2-40B4-BE49-F238E27FC236}">
                <a16:creationId xmlns:a16="http://schemas.microsoft.com/office/drawing/2014/main" id="{2B7A63F6-2F58-4650-B0B1-D07DC8C85C0E}"/>
              </a:ext>
            </a:extLst>
          </p:cNvPr>
          <p:cNvSpPr txBox="1">
            <a:spLocks/>
          </p:cNvSpPr>
          <p:nvPr/>
        </p:nvSpPr>
        <p:spPr>
          <a:xfrm>
            <a:off x="3111999" y="4651066"/>
            <a:ext cx="2911981"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rgbClr val="3F3F3F"/>
                </a:solidFill>
                <a:latin typeface="メイリオ" panose="020B0604030504040204" pitchFamily="50" charset="-128"/>
                <a:ea typeface="メイリオ" panose="020B0604030504040204" pitchFamily="50" charset="-128"/>
              </a:rPr>
              <a:t>図</a:t>
            </a:r>
            <a:r>
              <a:rPr lang="en-US" altLang="ja-JP" sz="900" b="1" dirty="0">
                <a:solidFill>
                  <a:srgbClr val="3F3F3F"/>
                </a:solidFill>
                <a:latin typeface="メイリオ" panose="020B0604030504040204" pitchFamily="50" charset="-128"/>
                <a:ea typeface="メイリオ" panose="020B0604030504040204" pitchFamily="50" charset="-128"/>
              </a:rPr>
              <a:t>3-4 </a:t>
            </a:r>
            <a:r>
              <a:rPr lang="ja-JP" altLang="en-US" sz="900" b="1">
                <a:solidFill>
                  <a:srgbClr val="3F3F3F"/>
                </a:solidFill>
                <a:latin typeface="メイリオ" panose="020B0604030504040204" pitchFamily="50" charset="-128"/>
                <a:ea typeface="メイリオ" panose="020B0604030504040204" pitchFamily="50" charset="-128"/>
              </a:rPr>
              <a:t>不具合対応と役割分担</a:t>
            </a:r>
            <a:endParaRPr lang="en-US" altLang="ja-JP" sz="900" b="1" dirty="0">
              <a:solidFill>
                <a:srgbClr val="3F3F3F"/>
              </a:solidFill>
              <a:latin typeface="メイリオ" panose="020B0604030504040204" pitchFamily="50" charset="-128"/>
              <a:ea typeface="メイリオ" panose="020B0604030504040204" pitchFamily="50" charset="-128"/>
            </a:endParaRPr>
          </a:p>
        </p:txBody>
      </p:sp>
      <p:pic>
        <p:nvPicPr>
          <p:cNvPr id="11" name="図 10">
            <a:extLst>
              <a:ext uri="{FF2B5EF4-FFF2-40B4-BE49-F238E27FC236}">
                <a16:creationId xmlns:a16="http://schemas.microsoft.com/office/drawing/2014/main" id="{4635D8D7-4D54-4BBC-BF91-170854E4BB2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36995" y="3203097"/>
            <a:ext cx="656590" cy="769397"/>
          </a:xfrm>
          <a:prstGeom prst="rect">
            <a:avLst/>
          </a:prstGeom>
        </p:spPr>
      </p:pic>
      <p:pic>
        <p:nvPicPr>
          <p:cNvPr id="12" name="図 11">
            <a:extLst>
              <a:ext uri="{FF2B5EF4-FFF2-40B4-BE49-F238E27FC236}">
                <a16:creationId xmlns:a16="http://schemas.microsoft.com/office/drawing/2014/main" id="{BE0174BA-A382-44CF-AFE5-A21962EB5F2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80813" y="3124285"/>
            <a:ext cx="783067" cy="909065"/>
          </a:xfrm>
          <a:prstGeom prst="rect">
            <a:avLst/>
          </a:prstGeom>
        </p:spPr>
      </p:pic>
      <p:sp>
        <p:nvSpPr>
          <p:cNvPr id="13" name="正方形/長方形 12">
            <a:extLst>
              <a:ext uri="{FF2B5EF4-FFF2-40B4-BE49-F238E27FC236}">
                <a16:creationId xmlns:a16="http://schemas.microsoft.com/office/drawing/2014/main" id="{02482BCB-E48B-44F7-80BD-2FD0B9D3B8A3}"/>
              </a:ext>
            </a:extLst>
          </p:cNvPr>
          <p:cNvSpPr/>
          <p:nvPr/>
        </p:nvSpPr>
        <p:spPr>
          <a:xfrm>
            <a:off x="4006546" y="4030644"/>
            <a:ext cx="1138930" cy="525761"/>
          </a:xfrm>
          <a:prstGeom prst="rect">
            <a:avLst/>
          </a:prstGeom>
          <a:solidFill>
            <a:schemeClr val="accent4">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Santoku </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アプリ</a:t>
            </a:r>
          </a:p>
        </p:txBody>
      </p:sp>
      <p:cxnSp>
        <p:nvCxnSpPr>
          <p:cNvPr id="14" name="カギ線コネクタ 36">
            <a:extLst>
              <a:ext uri="{FF2B5EF4-FFF2-40B4-BE49-F238E27FC236}">
                <a16:creationId xmlns:a16="http://schemas.microsoft.com/office/drawing/2014/main" id="{5B7C09E0-4A58-41C5-AD80-CDC85283CCD7}"/>
              </a:ext>
            </a:extLst>
          </p:cNvPr>
          <p:cNvCxnSpPr>
            <a:cxnSpLocks/>
            <a:stCxn id="12" idx="2"/>
            <a:endCxn id="13" idx="3"/>
          </p:cNvCxnSpPr>
          <p:nvPr/>
        </p:nvCxnSpPr>
        <p:spPr>
          <a:xfrm rot="5400000">
            <a:off x="6028825" y="3150002"/>
            <a:ext cx="260175" cy="2026871"/>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カギ線コネクタ 43">
            <a:extLst>
              <a:ext uri="{FF2B5EF4-FFF2-40B4-BE49-F238E27FC236}">
                <a16:creationId xmlns:a16="http://schemas.microsoft.com/office/drawing/2014/main" id="{A0C61703-8AF6-4703-9C96-FFC13672AF83}"/>
              </a:ext>
            </a:extLst>
          </p:cNvPr>
          <p:cNvCxnSpPr>
            <a:cxnSpLocks/>
            <a:stCxn id="11" idx="2"/>
            <a:endCxn id="13" idx="1"/>
          </p:cNvCxnSpPr>
          <p:nvPr/>
        </p:nvCxnSpPr>
        <p:spPr>
          <a:xfrm rot="16200000" flipH="1">
            <a:off x="2825403" y="3112381"/>
            <a:ext cx="321031" cy="204125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EFBCC81C-3383-4752-8A53-D0FBBC3431B2}"/>
              </a:ext>
            </a:extLst>
          </p:cNvPr>
          <p:cNvPicPr>
            <a:picLocks noChangeAspect="1"/>
          </p:cNvPicPr>
          <p:nvPr/>
        </p:nvPicPr>
        <p:blipFill>
          <a:blip r:embed="rId4"/>
          <a:stretch>
            <a:fillRect/>
          </a:stretch>
        </p:blipFill>
        <p:spPr>
          <a:xfrm>
            <a:off x="4181180" y="2039396"/>
            <a:ext cx="789664" cy="823447"/>
          </a:xfrm>
          <a:prstGeom prst="rect">
            <a:avLst/>
          </a:prstGeom>
        </p:spPr>
      </p:pic>
      <p:cxnSp>
        <p:nvCxnSpPr>
          <p:cNvPr id="17" name="直線矢印コネクタ 16">
            <a:extLst>
              <a:ext uri="{FF2B5EF4-FFF2-40B4-BE49-F238E27FC236}">
                <a16:creationId xmlns:a16="http://schemas.microsoft.com/office/drawing/2014/main" id="{10EE4E5D-055D-40FD-9912-56FB7A92EEC5}"/>
              </a:ext>
            </a:extLst>
          </p:cNvPr>
          <p:cNvCxnSpPr>
            <a:cxnSpLocks/>
            <a:stCxn id="16" idx="2"/>
            <a:endCxn id="20" idx="0"/>
          </p:cNvCxnSpPr>
          <p:nvPr/>
        </p:nvCxnSpPr>
        <p:spPr>
          <a:xfrm flipH="1">
            <a:off x="4576010" y="2862843"/>
            <a:ext cx="2" cy="396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7ACE0E3-D7C5-495F-8BCB-E4E1FC11EAC7}"/>
              </a:ext>
            </a:extLst>
          </p:cNvPr>
          <p:cNvCxnSpPr>
            <a:cxnSpLocks/>
            <a:stCxn id="12" idx="1"/>
            <a:endCxn id="20" idx="3"/>
          </p:cNvCxnSpPr>
          <p:nvPr/>
        </p:nvCxnSpPr>
        <p:spPr>
          <a:xfrm flipH="1">
            <a:off x="5145475" y="3578818"/>
            <a:ext cx="1635338" cy="89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CC05DD4-9B68-4BEB-B36C-147A6103DE1D}"/>
              </a:ext>
            </a:extLst>
          </p:cNvPr>
          <p:cNvCxnSpPr>
            <a:cxnSpLocks/>
            <a:stCxn id="11" idx="3"/>
            <a:endCxn id="20" idx="1"/>
          </p:cNvCxnSpPr>
          <p:nvPr/>
        </p:nvCxnSpPr>
        <p:spPr>
          <a:xfrm flipV="1">
            <a:off x="2293585" y="3587794"/>
            <a:ext cx="1712960" cy="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書類 19">
            <a:extLst>
              <a:ext uri="{FF2B5EF4-FFF2-40B4-BE49-F238E27FC236}">
                <a16:creationId xmlns:a16="http://schemas.microsoft.com/office/drawing/2014/main" id="{4CF974D3-C4B6-45CB-ACD4-8DFEEEEDB8E1}"/>
              </a:ext>
            </a:extLst>
          </p:cNvPr>
          <p:cNvSpPr/>
          <p:nvPr/>
        </p:nvSpPr>
        <p:spPr>
          <a:xfrm>
            <a:off x="4006545" y="3259011"/>
            <a:ext cx="1138930" cy="657565"/>
          </a:xfrm>
          <a:prstGeom prst="flowChartDocumen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不具合管理ツール</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1" name="カギ線コネクタ 43">
            <a:extLst>
              <a:ext uri="{FF2B5EF4-FFF2-40B4-BE49-F238E27FC236}">
                <a16:creationId xmlns:a16="http://schemas.microsoft.com/office/drawing/2014/main" id="{8EE80A3E-8B79-4F58-A8D9-2D5D43B78ADF}"/>
              </a:ext>
            </a:extLst>
          </p:cNvPr>
          <p:cNvCxnSpPr>
            <a:cxnSpLocks/>
            <a:stCxn id="16" idx="1"/>
            <a:endCxn id="11" idx="0"/>
          </p:cNvCxnSpPr>
          <p:nvPr/>
        </p:nvCxnSpPr>
        <p:spPr>
          <a:xfrm rot="10800000" flipV="1">
            <a:off x="1965290" y="2451119"/>
            <a:ext cx="2215890" cy="75197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2" name="Text Placeholder 2">
            <a:extLst>
              <a:ext uri="{FF2B5EF4-FFF2-40B4-BE49-F238E27FC236}">
                <a16:creationId xmlns:a16="http://schemas.microsoft.com/office/drawing/2014/main" id="{0D928D3F-887D-44B4-B565-F28EE861FF72}"/>
              </a:ext>
            </a:extLst>
          </p:cNvPr>
          <p:cNvSpPr txBox="1">
            <a:spLocks/>
          </p:cNvSpPr>
          <p:nvPr/>
        </p:nvSpPr>
        <p:spPr>
          <a:xfrm>
            <a:off x="5515913" y="3373802"/>
            <a:ext cx="830313" cy="438195"/>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不具合起票</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修正後確認</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Text Placeholder 2">
            <a:extLst>
              <a:ext uri="{FF2B5EF4-FFF2-40B4-BE49-F238E27FC236}">
                <a16:creationId xmlns:a16="http://schemas.microsoft.com/office/drawing/2014/main" id="{ACFB5950-7FDB-42EF-AF10-886F96487562}"/>
              </a:ext>
            </a:extLst>
          </p:cNvPr>
          <p:cNvSpPr txBox="1">
            <a:spLocks/>
          </p:cNvSpPr>
          <p:nvPr/>
        </p:nvSpPr>
        <p:spPr>
          <a:xfrm>
            <a:off x="2503553" y="3325329"/>
            <a:ext cx="1249339" cy="554552"/>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調査・修正情報を反映</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Text Placeholder 2">
            <a:extLst>
              <a:ext uri="{FF2B5EF4-FFF2-40B4-BE49-F238E27FC236}">
                <a16:creationId xmlns:a16="http://schemas.microsoft.com/office/drawing/2014/main" id="{8DBDA87C-4979-4F06-8D52-6F7072D6366E}"/>
              </a:ext>
            </a:extLst>
          </p:cNvPr>
          <p:cNvSpPr txBox="1">
            <a:spLocks/>
          </p:cNvSpPr>
          <p:nvPr/>
        </p:nvSpPr>
        <p:spPr>
          <a:xfrm>
            <a:off x="5692599" y="4058868"/>
            <a:ext cx="961181" cy="402062"/>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テストデータ反映</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修正後確認</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Text Placeholder 2">
            <a:extLst>
              <a:ext uri="{FF2B5EF4-FFF2-40B4-BE49-F238E27FC236}">
                <a16:creationId xmlns:a16="http://schemas.microsoft.com/office/drawing/2014/main" id="{C602166C-829A-44CC-B5B9-C0E1788B846F}"/>
              </a:ext>
            </a:extLst>
          </p:cNvPr>
          <p:cNvSpPr txBox="1">
            <a:spLocks/>
          </p:cNvSpPr>
          <p:nvPr/>
        </p:nvSpPr>
        <p:spPr>
          <a:xfrm>
            <a:off x="2189023" y="4029126"/>
            <a:ext cx="1270401" cy="461546"/>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テストデータ反映</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不具合修正</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Text Placeholder 2">
            <a:extLst>
              <a:ext uri="{FF2B5EF4-FFF2-40B4-BE49-F238E27FC236}">
                <a16:creationId xmlns:a16="http://schemas.microsoft.com/office/drawing/2014/main" id="{8F26F61C-1059-41DB-9D08-05BF153F52F2}"/>
              </a:ext>
            </a:extLst>
          </p:cNvPr>
          <p:cNvSpPr txBox="1">
            <a:spLocks/>
          </p:cNvSpPr>
          <p:nvPr/>
        </p:nvSpPr>
        <p:spPr>
          <a:xfrm>
            <a:off x="4091017" y="2910933"/>
            <a:ext cx="953947" cy="218823"/>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不具合を確認</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Text Placeholder 2">
            <a:extLst>
              <a:ext uri="{FF2B5EF4-FFF2-40B4-BE49-F238E27FC236}">
                <a16:creationId xmlns:a16="http://schemas.microsoft.com/office/drawing/2014/main" id="{30112CFB-473A-4118-AF46-AECF1528A850}"/>
              </a:ext>
            </a:extLst>
          </p:cNvPr>
          <p:cNvSpPr txBox="1">
            <a:spLocks/>
          </p:cNvSpPr>
          <p:nvPr/>
        </p:nvSpPr>
        <p:spPr>
          <a:xfrm>
            <a:off x="2247232" y="2342668"/>
            <a:ext cx="1309887" cy="218823"/>
          </a:xfrm>
          <a:prstGeom prst="rect">
            <a:avLst/>
          </a:prstGeom>
          <a:solidFill>
            <a:schemeClr val="bg1"/>
          </a:solidFill>
        </p:spPr>
        <p:txBody>
          <a:bodyPr vert="horz" lIns="60960" tIns="30480" rIns="60960" bIns="30480" rtlCol="0" anchor="ctr">
            <a:norm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不具合の調査</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修正を依頼</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927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65707" y="775125"/>
            <a:ext cx="8291264" cy="2183227"/>
          </a:xfrm>
        </p:spPr>
        <p:txBody>
          <a:bodyPr>
            <a:normAutofit/>
          </a:bodyPr>
          <a:lstStyle/>
          <a:p>
            <a:pPr>
              <a:buFont typeface="Wingdings" panose="05000000000000000000" pitchFamily="2" charset="2"/>
              <a:buChar char="n"/>
            </a:pPr>
            <a:r>
              <a:rPr kumimoji="1" lang="en-US" altLang="ja-JP" sz="900" dirty="0">
                <a:solidFill>
                  <a:schemeClr val="tx1">
                    <a:lumMod val="85000"/>
                    <a:lumOff val="15000"/>
                  </a:schemeClr>
                </a:solidFill>
                <a:latin typeface="+mj-lt"/>
                <a:ea typeface="メイリオ" panose="020B0604030504040204" pitchFamily="50" charset="-128"/>
              </a:rPr>
              <a:t>3.6 </a:t>
            </a:r>
            <a:r>
              <a:rPr kumimoji="1" lang="ja-JP" altLang="en-US" sz="900">
                <a:solidFill>
                  <a:schemeClr val="tx1">
                    <a:lumMod val="85000"/>
                    <a:lumOff val="15000"/>
                  </a:schemeClr>
                </a:solidFill>
                <a:latin typeface="+mj-lt"/>
                <a:ea typeface="メイリオ" panose="020B0604030504040204" pitchFamily="50" charset="-128"/>
              </a:rPr>
              <a:t>テスト完了作業</a:t>
            </a:r>
            <a:br>
              <a:rPr kumimoji="1" lang="ja-JP" altLang="en-US" sz="900">
                <a:solidFill>
                  <a:schemeClr val="tx1">
                    <a:lumMod val="85000"/>
                    <a:lumOff val="15000"/>
                  </a:schemeClr>
                </a:solidFill>
                <a:latin typeface="+mj-lt"/>
                <a:ea typeface="メイリオ" panose="020B0604030504040204" pitchFamily="50" charset="-128"/>
              </a:rPr>
            </a:br>
            <a:br>
              <a:rPr kumimoji="1" lang="ja-JP" altLang="en-US" sz="900">
                <a:solidFill>
                  <a:schemeClr val="tx1">
                    <a:lumMod val="85000"/>
                    <a:lumOff val="15000"/>
                  </a:schemeClr>
                </a:solidFill>
                <a:latin typeface="+mj-lt"/>
                <a:ea typeface="メイリオ" panose="020B0604030504040204" pitchFamily="50" charset="-128"/>
              </a:rPr>
            </a:br>
            <a:r>
              <a:rPr kumimoji="1" lang="ja-JP" altLang="en-US" sz="900">
                <a:solidFill>
                  <a:schemeClr val="tx1">
                    <a:lumMod val="85000"/>
                    <a:lumOff val="15000"/>
                  </a:schemeClr>
                </a:solidFill>
                <a:latin typeface="+mj-lt"/>
                <a:ea typeface="メイリオ" panose="020B0604030504040204" pitchFamily="50" charset="-128"/>
              </a:rPr>
              <a:t>テスト完了基準を達成することを目的としたタスクです。</a:t>
            </a:r>
            <a:br>
              <a:rPr kumimoji="1" lang="ja-JP" altLang="en-US" sz="900">
                <a:solidFill>
                  <a:schemeClr val="tx1">
                    <a:lumMod val="85000"/>
                    <a:lumOff val="15000"/>
                  </a:schemeClr>
                </a:solidFill>
                <a:latin typeface="+mj-lt"/>
                <a:ea typeface="メイリオ" panose="020B0604030504040204" pitchFamily="50" charset="-128"/>
              </a:rPr>
            </a:br>
            <a:r>
              <a:rPr kumimoji="1" lang="ja-JP" altLang="en-US" sz="900">
                <a:solidFill>
                  <a:schemeClr val="tx1">
                    <a:lumMod val="85000"/>
                    <a:lumOff val="15000"/>
                  </a:schemeClr>
                </a:solidFill>
                <a:latin typeface="+mj-lt"/>
                <a:ea typeface="メイリオ" panose="020B0604030504040204" pitchFamily="50" charset="-128"/>
              </a:rPr>
              <a:t>単体・結合テストのテスト完了基準を以下に定義します。</a:t>
            </a:r>
            <a:br>
              <a:rPr kumimoji="1" lang="en-US" altLang="ja-JP" sz="900" dirty="0">
                <a:solidFill>
                  <a:schemeClr val="tx1">
                    <a:lumMod val="85000"/>
                    <a:lumOff val="15000"/>
                  </a:schemeClr>
                </a:solidFill>
                <a:latin typeface="+mj-lt"/>
                <a:ea typeface="メイリオ" panose="020B0604030504040204" pitchFamily="50" charset="-128"/>
              </a:rPr>
            </a:br>
            <a:endParaRPr lang="en-US" altLang="ja-JP" sz="900" dirty="0">
              <a:solidFill>
                <a:schemeClr val="tx1">
                  <a:lumMod val="85000"/>
                  <a:lumOff val="15000"/>
                </a:schemeClr>
              </a:solidFill>
              <a:latin typeface="+mj-lt"/>
            </a:endParaRPr>
          </a:p>
          <a:p>
            <a:pPr lvl="1">
              <a:buFont typeface="Wingdings" panose="05000000000000000000" pitchFamily="2" charset="2"/>
              <a:buChar char="l"/>
            </a:pPr>
            <a:r>
              <a:rPr lang="ja-JP" altLang="en-US" sz="900">
                <a:solidFill>
                  <a:schemeClr val="tx1">
                    <a:lumMod val="85000"/>
                    <a:lumOff val="15000"/>
                  </a:schemeClr>
                </a:solidFill>
                <a:latin typeface="+mj-lt"/>
              </a:rPr>
              <a:t>全てのテストケースが着手完了していること。</a:t>
            </a:r>
            <a:br>
              <a:rPr lang="en-US" altLang="ja-JP" sz="900" dirty="0">
                <a:solidFill>
                  <a:schemeClr val="tx1">
                    <a:lumMod val="85000"/>
                    <a:lumOff val="15000"/>
                  </a:schemeClr>
                </a:solidFill>
                <a:latin typeface="+mj-lt"/>
              </a:rPr>
            </a:br>
            <a:r>
              <a:rPr lang="en-US" altLang="ja-JP" sz="900" dirty="0">
                <a:solidFill>
                  <a:schemeClr val="tx1">
                    <a:lumMod val="85000"/>
                    <a:lumOff val="15000"/>
                  </a:schemeClr>
                </a:solidFill>
                <a:latin typeface="+mj-lt"/>
              </a:rPr>
              <a:t>※</a:t>
            </a:r>
            <a:r>
              <a:rPr lang="ja-JP" altLang="en-US" sz="900">
                <a:solidFill>
                  <a:schemeClr val="tx1">
                    <a:lumMod val="85000"/>
                    <a:lumOff val="15000"/>
                  </a:schemeClr>
                </a:solidFill>
                <a:latin typeface="+mj-lt"/>
              </a:rPr>
              <a:t>保留</a:t>
            </a:r>
            <a:r>
              <a:rPr lang="en-US" altLang="ja-JP" sz="900" dirty="0">
                <a:solidFill>
                  <a:schemeClr val="tx1">
                    <a:lumMod val="85000"/>
                    <a:lumOff val="15000"/>
                  </a:schemeClr>
                </a:solidFill>
                <a:latin typeface="+mj-lt"/>
              </a:rPr>
              <a:t>/</a:t>
            </a:r>
            <a:r>
              <a:rPr lang="ja-JP" altLang="en-US" sz="900">
                <a:solidFill>
                  <a:schemeClr val="tx1">
                    <a:lumMod val="85000"/>
                    <a:lumOff val="15000"/>
                  </a:schemeClr>
                </a:solidFill>
                <a:latin typeface="+mj-lt"/>
              </a:rPr>
              <a:t>未実施ステータスが無く、</a:t>
            </a:r>
            <a:r>
              <a:rPr lang="en-US" altLang="ja-JP" sz="900" dirty="0">
                <a:solidFill>
                  <a:schemeClr val="tx1">
                    <a:lumMod val="85000"/>
                    <a:lumOff val="15000"/>
                  </a:schemeClr>
                </a:solidFill>
                <a:latin typeface="+mj-lt"/>
              </a:rPr>
              <a:t>NG/OK/</a:t>
            </a:r>
            <a:r>
              <a:rPr lang="ja-JP" altLang="en-US" sz="900">
                <a:solidFill>
                  <a:schemeClr val="tx1">
                    <a:lumMod val="85000"/>
                    <a:lumOff val="15000"/>
                  </a:schemeClr>
                </a:solidFill>
                <a:latin typeface="+mj-lt"/>
              </a:rPr>
              <a:t>対象外</a:t>
            </a:r>
            <a:r>
              <a:rPr lang="en-US" altLang="ja-JP" sz="900" dirty="0">
                <a:solidFill>
                  <a:schemeClr val="tx1">
                    <a:lumMod val="85000"/>
                    <a:lumOff val="15000"/>
                  </a:schemeClr>
                </a:solidFill>
                <a:latin typeface="+mj-lt"/>
              </a:rPr>
              <a:t>/Block</a:t>
            </a:r>
            <a:r>
              <a:rPr lang="ja-JP" altLang="en-US" sz="900">
                <a:solidFill>
                  <a:schemeClr val="tx1">
                    <a:lumMod val="85000"/>
                    <a:lumOff val="15000"/>
                  </a:schemeClr>
                </a:solidFill>
                <a:latin typeface="+mj-lt"/>
              </a:rPr>
              <a:t>ステータスのみであること。</a:t>
            </a:r>
            <a:endParaRPr lang="en-US" altLang="ja-JP" sz="900" dirty="0">
              <a:solidFill>
                <a:schemeClr val="tx1">
                  <a:lumMod val="85000"/>
                  <a:lumOff val="15000"/>
                </a:schemeClr>
              </a:solidFill>
              <a:latin typeface="+mj-lt"/>
            </a:endParaRPr>
          </a:p>
          <a:p>
            <a:pPr lvl="1">
              <a:buFont typeface="Wingdings" panose="05000000000000000000" pitchFamily="2" charset="2"/>
              <a:buChar char="l"/>
            </a:pPr>
            <a:r>
              <a:rPr lang="ja-JP" altLang="en-US" sz="900">
                <a:solidFill>
                  <a:schemeClr val="tx1">
                    <a:lumMod val="85000"/>
                    <a:lumOff val="15000"/>
                  </a:schemeClr>
                </a:solidFill>
                <a:latin typeface="+mj-lt"/>
              </a:rPr>
              <a:t>必要な情報（テスト結果、検出不具合）をまとめ、ステークホルダー（</a:t>
            </a:r>
            <a:r>
              <a:rPr lang="en-US" altLang="ja-JP" sz="900" dirty="0">
                <a:solidFill>
                  <a:schemeClr val="tx1">
                    <a:lumMod val="85000"/>
                    <a:lumOff val="15000"/>
                  </a:schemeClr>
                </a:solidFill>
                <a:latin typeface="+mj-lt"/>
              </a:rPr>
              <a:t>PO</a:t>
            </a:r>
            <a:r>
              <a:rPr lang="ja-JP" altLang="en-US" sz="900">
                <a:solidFill>
                  <a:schemeClr val="tx1">
                    <a:lumMod val="85000"/>
                    <a:lumOff val="15000"/>
                  </a:schemeClr>
                </a:solidFill>
                <a:latin typeface="+mj-lt"/>
              </a:rPr>
              <a:t>、開発）へ報告していること。</a:t>
            </a:r>
            <a:endParaRPr lang="en-US" altLang="ja-JP" sz="900" dirty="0">
              <a:solidFill>
                <a:schemeClr val="tx1">
                  <a:lumMod val="85000"/>
                  <a:lumOff val="15000"/>
                </a:schemeClr>
              </a:solidFill>
              <a:latin typeface="+mj-lt"/>
            </a:endParaRPr>
          </a:p>
          <a:p>
            <a:pPr lvl="1">
              <a:buFont typeface="Wingdings" panose="05000000000000000000" pitchFamily="2" charset="2"/>
              <a:buChar char="l"/>
            </a:pPr>
            <a:r>
              <a:rPr lang="ja-JP" altLang="en-US" sz="900">
                <a:solidFill>
                  <a:schemeClr val="tx1">
                    <a:lumMod val="85000"/>
                    <a:lumOff val="15000"/>
                  </a:schemeClr>
                </a:solidFill>
                <a:latin typeface="+mj-lt"/>
              </a:rPr>
              <a:t>起票した不具合がクローズ、または対応方針が決まっていること。</a:t>
            </a:r>
            <a:br>
              <a:rPr lang="en-US" altLang="ja-JP" sz="900" dirty="0">
                <a:solidFill>
                  <a:schemeClr val="tx1">
                    <a:lumMod val="85000"/>
                    <a:lumOff val="15000"/>
                  </a:schemeClr>
                </a:solidFill>
                <a:latin typeface="+mj-lt"/>
              </a:rPr>
            </a:br>
            <a:r>
              <a:rPr lang="en-US" altLang="ja-JP" sz="900" dirty="0">
                <a:solidFill>
                  <a:schemeClr val="tx1">
                    <a:lumMod val="85000"/>
                    <a:lumOff val="15000"/>
                  </a:schemeClr>
                </a:solidFill>
                <a:latin typeface="+mj-lt"/>
              </a:rPr>
              <a:t>※</a:t>
            </a:r>
            <a:r>
              <a:rPr lang="ja-JP" altLang="en-US" sz="900">
                <a:solidFill>
                  <a:schemeClr val="tx1">
                    <a:lumMod val="85000"/>
                    <a:lumOff val="15000"/>
                  </a:schemeClr>
                </a:solidFill>
                <a:latin typeface="+mj-lt"/>
              </a:rPr>
              <a:t>対応時期が未定の不具合があれば、対応時期が未定であることがわかる状態であること。</a:t>
            </a:r>
            <a:endParaRPr lang="en-US" altLang="ja-JP" sz="900" dirty="0">
              <a:solidFill>
                <a:schemeClr val="tx1">
                  <a:lumMod val="85000"/>
                  <a:lumOff val="15000"/>
                </a:schemeClr>
              </a:solidFill>
              <a:latin typeface="+mj-lt"/>
            </a:endParaRPr>
          </a:p>
          <a:p>
            <a:pPr lvl="1">
              <a:buFont typeface="Wingdings" panose="05000000000000000000" pitchFamily="2" charset="2"/>
              <a:buChar char="l"/>
            </a:pPr>
            <a:r>
              <a:rPr lang="ja-JP" altLang="en-US" sz="900">
                <a:solidFill>
                  <a:schemeClr val="tx1">
                    <a:lumMod val="85000"/>
                    <a:lumOff val="15000"/>
                  </a:schemeClr>
                </a:solidFill>
                <a:latin typeface="+mj-lt"/>
              </a:rPr>
              <a:t>テスト環境、テストデータ、その他のテストウェア</a:t>
            </a:r>
            <a:r>
              <a:rPr lang="en-US" altLang="ja-JP" sz="900" dirty="0">
                <a:solidFill>
                  <a:schemeClr val="tx1">
                    <a:lumMod val="85000"/>
                    <a:lumOff val="15000"/>
                  </a:schemeClr>
                </a:solidFill>
                <a:latin typeface="+mj-lt"/>
              </a:rPr>
              <a:t>(</a:t>
            </a:r>
            <a:r>
              <a:rPr lang="ja-JP" altLang="en-US" sz="900">
                <a:latin typeface="+mj-lt"/>
              </a:rPr>
              <a:t>テストプロセスを通じて作成される、テストの計画、設計、実行に不可欠な物</a:t>
            </a:r>
            <a:r>
              <a:rPr lang="en-US" altLang="ja-JP" sz="900" dirty="0">
                <a:solidFill>
                  <a:schemeClr val="tx1">
                    <a:lumMod val="85000"/>
                    <a:lumOff val="15000"/>
                  </a:schemeClr>
                </a:solidFill>
                <a:latin typeface="+mj-lt"/>
              </a:rPr>
              <a:t>)</a:t>
            </a:r>
            <a:r>
              <a:rPr lang="ja-JP" altLang="en-US" sz="900">
                <a:solidFill>
                  <a:schemeClr val="tx1">
                    <a:lumMod val="85000"/>
                    <a:lumOff val="15000"/>
                  </a:schemeClr>
                </a:solidFill>
                <a:latin typeface="+mj-lt"/>
              </a:rPr>
              <a:t>を次回も使えるように整理し保管していること。</a:t>
            </a:r>
            <a:endParaRPr lang="en-US" altLang="ja-JP" sz="900" dirty="0">
              <a:solidFill>
                <a:schemeClr val="tx1">
                  <a:lumMod val="85000"/>
                  <a:lumOff val="15000"/>
                </a:schemeClr>
              </a:solidFill>
              <a:latin typeface="+mj-lt"/>
            </a:endParaRPr>
          </a:p>
          <a:p>
            <a:pPr lvl="1">
              <a:buFont typeface="Wingdings" panose="05000000000000000000" pitchFamily="2" charset="2"/>
              <a:buChar char="l"/>
            </a:pPr>
            <a:r>
              <a:rPr lang="ja-JP" altLang="en-US" sz="900">
                <a:solidFill>
                  <a:schemeClr val="tx1">
                    <a:lumMod val="85000"/>
                    <a:lumOff val="15000"/>
                  </a:schemeClr>
                </a:solidFill>
                <a:latin typeface="+mj-lt"/>
              </a:rPr>
              <a:t>完了したテスト活動から得られた教訓を分析し、次回のイテレーションやリリース、プロジェクトのために必要な変更を決定すること。</a:t>
            </a:r>
            <a:endParaRPr lang="en-US" altLang="ja-JP" sz="900" dirty="0">
              <a:solidFill>
                <a:schemeClr val="tx1">
                  <a:lumMod val="85000"/>
                  <a:lumOff val="15000"/>
                </a:schemeClr>
              </a:solidFill>
              <a:latin typeface="+mj-lt"/>
            </a:endParaRPr>
          </a:p>
        </p:txBody>
      </p:sp>
      <p:sp>
        <p:nvSpPr>
          <p:cNvPr id="9" name="タイトル 1">
            <a:extLst>
              <a:ext uri="{FF2B5EF4-FFF2-40B4-BE49-F238E27FC236}">
                <a16:creationId xmlns:a16="http://schemas.microsoft.com/office/drawing/2014/main" id="{1DB7395A-53A2-4A27-A7D4-AA1995E39EA6}"/>
              </a:ext>
            </a:extLst>
          </p:cNvPr>
          <p:cNvSpPr txBox="1">
            <a:spLocks/>
          </p:cNvSpPr>
          <p:nvPr/>
        </p:nvSpPr>
        <p:spPr>
          <a:xfrm>
            <a:off x="465707" y="122499"/>
            <a:ext cx="8229600" cy="366711"/>
          </a:xfrm>
          <a:prstGeom prst="rect">
            <a:avLst/>
          </a:prstGeom>
        </p:spPr>
        <p:txBody>
          <a:bodyPr>
            <a:noAutofit/>
          </a:bodyPr>
          <a:lstStyle>
            <a:lvl1pPr algn="l" defTabSz="457200" rtl="0" eaLnBrk="1" latinLnBrk="0" hangingPunct="1">
              <a:spcBef>
                <a:spcPct val="0"/>
              </a:spcBef>
              <a:buNone/>
              <a:defRPr kumimoji="1" sz="1800" kern="1200">
                <a:solidFill>
                  <a:schemeClr val="tx1"/>
                </a:solidFill>
                <a:latin typeface="+mj-lt"/>
                <a:ea typeface="+mj-ea"/>
                <a:cs typeface="+mj-cs"/>
              </a:defRPr>
            </a:lvl1pPr>
          </a:lstStyle>
          <a:p>
            <a:r>
              <a:rPr lang="en-US" altLang="ja-JP" dirty="0"/>
              <a:t>3 </a:t>
            </a:r>
            <a:r>
              <a:rPr lang="ja-JP" altLang="en-US"/>
              <a:t>タスク定義（</a:t>
            </a:r>
            <a:r>
              <a:rPr lang="en-US" altLang="ja-JP" dirty="0"/>
              <a:t>6</a:t>
            </a:r>
            <a:r>
              <a:rPr kumimoji="1" lang="en-US" altLang="ja-JP" sz="1800" dirty="0">
                <a:solidFill>
                  <a:schemeClr val="tx1">
                    <a:lumMod val="75000"/>
                    <a:lumOff val="25000"/>
                  </a:schemeClr>
                </a:solidFill>
                <a:latin typeface="+mj-lt"/>
                <a:ea typeface="メイリオ" panose="020B0604030504040204" pitchFamily="50" charset="-128"/>
              </a:rPr>
              <a:t> </a:t>
            </a:r>
            <a:r>
              <a:rPr lang="ja-JP" altLang="en-US" sz="1800">
                <a:solidFill>
                  <a:schemeClr val="tx1">
                    <a:lumMod val="75000"/>
                    <a:lumOff val="25000"/>
                  </a:schemeClr>
                </a:solidFill>
                <a:latin typeface="+mj-lt"/>
                <a:ea typeface="メイリオ" panose="020B0604030504040204" pitchFamily="50" charset="-128"/>
                <a:cs typeface="メイリオ" panose="020B0604030504040204" pitchFamily="50" charset="-128"/>
              </a:rPr>
              <a:t>テスト</a:t>
            </a:r>
            <a:r>
              <a:rPr lang="ja-JP" altLang="en-US">
                <a:solidFill>
                  <a:schemeClr val="tx1">
                    <a:lumMod val="75000"/>
                    <a:lumOff val="25000"/>
                  </a:schemeClr>
                </a:solidFill>
                <a:ea typeface="メイリオ" panose="020B0604030504040204" pitchFamily="50" charset="-128"/>
                <a:cs typeface="メイリオ" panose="020B0604030504040204" pitchFamily="50" charset="-128"/>
              </a:rPr>
              <a:t>完了作業</a:t>
            </a:r>
            <a:r>
              <a:rPr lang="ja-JP" altLang="en-US"/>
              <a:t>）</a:t>
            </a:r>
          </a:p>
        </p:txBody>
      </p:sp>
      <p:sp>
        <p:nvSpPr>
          <p:cNvPr id="4" name="コンテンツ プレースホルダー 2">
            <a:extLst>
              <a:ext uri="{FF2B5EF4-FFF2-40B4-BE49-F238E27FC236}">
                <a16:creationId xmlns:a16="http://schemas.microsoft.com/office/drawing/2014/main" id="{82387E08-DEE6-4D96-8EE8-862A654E3C32}"/>
              </a:ext>
            </a:extLst>
          </p:cNvPr>
          <p:cNvSpPr txBox="1">
            <a:spLocks/>
          </p:cNvSpPr>
          <p:nvPr/>
        </p:nvSpPr>
        <p:spPr>
          <a:xfrm>
            <a:off x="831563" y="2897832"/>
            <a:ext cx="6826537" cy="699256"/>
          </a:xfrm>
          <a:prstGeom prst="rect">
            <a:avLst/>
          </a:prstGeom>
        </p:spPr>
        <p:txBody>
          <a:bodyPr>
            <a:normAutofit/>
          </a:bodyPr>
          <a:lstStyle>
            <a:lvl1pPr marL="342900" indent="-342900" algn="l" defTabSz="457200" rtl="0" eaLnBrk="1" latinLnBrk="0" hangingPunct="1">
              <a:spcBef>
                <a:spcPct val="20000"/>
              </a:spcBef>
              <a:buFont typeface="Arial"/>
              <a:buChar char="•"/>
              <a:defRPr kumimoji="1"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ja-JP" altLang="en-US" sz="900">
                <a:solidFill>
                  <a:schemeClr val="tx1">
                    <a:lumMod val="85000"/>
                    <a:lumOff val="15000"/>
                  </a:schemeClr>
                </a:solidFill>
                <a:latin typeface="+mj-lt"/>
              </a:rPr>
              <a:t>テスト実行後に完了基準達成に向けての対応を行います。</a:t>
            </a:r>
            <a:br>
              <a:rPr lang="en-US" altLang="ja-JP" sz="900" dirty="0">
                <a:solidFill>
                  <a:schemeClr val="tx1">
                    <a:lumMod val="85000"/>
                    <a:lumOff val="15000"/>
                  </a:schemeClr>
                </a:solidFill>
                <a:latin typeface="+mj-lt"/>
              </a:rPr>
            </a:br>
            <a:r>
              <a:rPr lang="ja-JP" altLang="en-US" sz="900" dirty="0">
                <a:solidFill>
                  <a:schemeClr val="tx1">
                    <a:lumMod val="85000"/>
                    <a:lumOff val="15000"/>
                  </a:schemeClr>
                </a:solidFill>
                <a:latin typeface="+mj-lt"/>
              </a:rPr>
              <a:t>テスト完了評価は</a:t>
            </a:r>
            <a:r>
              <a:rPr lang="en-US" altLang="ja-JP" sz="900" dirty="0">
                <a:solidFill>
                  <a:schemeClr val="tx1">
                    <a:lumMod val="85000"/>
                    <a:lumOff val="15000"/>
                  </a:schemeClr>
                </a:solidFill>
                <a:latin typeface="+mj-lt"/>
              </a:rPr>
              <a:t>QA</a:t>
            </a:r>
            <a:r>
              <a:rPr lang="ja-JP" altLang="en-US" sz="900">
                <a:solidFill>
                  <a:schemeClr val="tx1">
                    <a:lumMod val="85000"/>
                    <a:lumOff val="15000"/>
                  </a:schemeClr>
                </a:solidFill>
                <a:latin typeface="+mj-lt"/>
              </a:rPr>
              <a:t>が行います。</a:t>
            </a:r>
            <a:br>
              <a:rPr lang="en-US" altLang="ja-JP" sz="900" dirty="0">
                <a:solidFill>
                  <a:schemeClr val="tx1">
                    <a:lumMod val="85000"/>
                    <a:lumOff val="15000"/>
                  </a:schemeClr>
                </a:solidFill>
                <a:latin typeface="+mj-lt"/>
              </a:rPr>
            </a:br>
            <a:r>
              <a:rPr lang="ja-JP" altLang="en-US" sz="900">
                <a:solidFill>
                  <a:schemeClr val="tx1">
                    <a:lumMod val="85000"/>
                    <a:lumOff val="15000"/>
                  </a:schemeClr>
                </a:solidFill>
                <a:latin typeface="+mj-lt"/>
              </a:rPr>
              <a:t>なお、テスト完了はテスト工程の完了とは別の基準として扱うものとします。</a:t>
            </a:r>
            <a:br>
              <a:rPr lang="en-US" altLang="ja-JP" sz="900" dirty="0">
                <a:solidFill>
                  <a:schemeClr val="tx1">
                    <a:lumMod val="85000"/>
                    <a:lumOff val="15000"/>
                  </a:schemeClr>
                </a:solidFill>
                <a:latin typeface="+mj-lt"/>
              </a:rPr>
            </a:br>
            <a:r>
              <a:rPr lang="en-US" altLang="ja-JP" sz="900" dirty="0">
                <a:solidFill>
                  <a:schemeClr val="tx1">
                    <a:lumMod val="85000"/>
                    <a:lumOff val="15000"/>
                  </a:schemeClr>
                </a:solidFill>
                <a:latin typeface="+mj-lt"/>
              </a:rPr>
              <a:t>※</a:t>
            </a:r>
            <a:r>
              <a:rPr lang="ja-JP" altLang="en-US" sz="900">
                <a:solidFill>
                  <a:schemeClr val="tx1">
                    <a:lumMod val="85000"/>
                    <a:lumOff val="15000"/>
                  </a:schemeClr>
                </a:solidFill>
                <a:latin typeface="+mj-lt"/>
              </a:rPr>
              <a:t>テスト工程完了基準に、テスト完了を設けるものとします。</a:t>
            </a:r>
            <a:endParaRPr lang="en-US" altLang="ja-JP" sz="900" dirty="0">
              <a:solidFill>
                <a:schemeClr val="tx1">
                  <a:lumMod val="85000"/>
                  <a:lumOff val="15000"/>
                </a:schemeClr>
              </a:solidFill>
              <a:latin typeface="+mj-lt"/>
            </a:endParaRPr>
          </a:p>
        </p:txBody>
      </p:sp>
    </p:spTree>
    <p:extLst>
      <p:ext uri="{BB962C8B-B14F-4D97-AF65-F5344CB8AC3E}">
        <p14:creationId xmlns:p14="http://schemas.microsoft.com/office/powerpoint/2010/main" val="66830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061578A-234B-8033-A29E-EFF8ECB6C6AB}"/>
              </a:ext>
            </a:extLst>
          </p:cNvPr>
          <p:cNvSpPr/>
          <p:nvPr/>
        </p:nvSpPr>
        <p:spPr>
          <a:xfrm>
            <a:off x="243840" y="685800"/>
            <a:ext cx="8648700" cy="3870960"/>
          </a:xfrm>
          <a:prstGeom prst="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次のページからが本資料の本編となります。</a:t>
            </a:r>
            <a:endParaRPr kumimoji="1" lang="en-US" altLang="ja-JP" dirty="0"/>
          </a:p>
          <a:p>
            <a:pPr algn="ctr"/>
            <a:r>
              <a:rPr lang="ja-JP" altLang="en-US" dirty="0"/>
              <a:t>テンプレートとして利用する場合は、次のページからご利用ください。</a:t>
            </a:r>
            <a:endParaRPr kumimoji="1" lang="ja-JP" altLang="en-US" dirty="0"/>
          </a:p>
        </p:txBody>
      </p:sp>
    </p:spTree>
    <p:extLst>
      <p:ext uri="{BB962C8B-B14F-4D97-AF65-F5344CB8AC3E}">
        <p14:creationId xmlns:p14="http://schemas.microsoft.com/office/powerpoint/2010/main" val="4328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0"/>
          </p:nvPr>
        </p:nvSpPr>
        <p:spPr/>
        <p:txBody>
          <a:bodyPr/>
          <a:lstStyle/>
          <a:p>
            <a:r>
              <a:rPr lang="ja-JP" altLang="en-US"/>
              <a:t>モバイル施策チーム</a:t>
            </a:r>
            <a:endParaRPr kumimoji="1" lang="ja-JP" altLang="en-US"/>
          </a:p>
        </p:txBody>
      </p:sp>
      <p:sp>
        <p:nvSpPr>
          <p:cNvPr id="9" name="テキスト プレースホルダー 8"/>
          <p:cNvSpPr>
            <a:spLocks noGrp="1"/>
          </p:cNvSpPr>
          <p:nvPr>
            <p:ph type="body" sz="quarter" idx="11"/>
          </p:nvPr>
        </p:nvSpPr>
        <p:spPr>
          <a:xfrm>
            <a:off x="481814" y="2204208"/>
            <a:ext cx="7360039" cy="367541"/>
          </a:xfrm>
        </p:spPr>
        <p:txBody>
          <a:bodyPr lIns="91440" tIns="45720" rIns="91440" bIns="45720" anchor="ctr"/>
          <a:lstStyle/>
          <a:p>
            <a:r>
              <a:rPr kumimoji="1" lang="ja-JP" altLang="en-US" sz="2000">
                <a:latin typeface="メイリオ"/>
                <a:ea typeface="メイリオ"/>
              </a:rPr>
              <a:t>単体</a:t>
            </a:r>
            <a:r>
              <a:rPr lang="ja-JP" altLang="en-US">
                <a:latin typeface="メイリオ"/>
                <a:ea typeface="メイリオ"/>
              </a:rPr>
              <a:t>・結合</a:t>
            </a:r>
            <a:r>
              <a:rPr kumimoji="1" lang="ja-JP" altLang="en-US" sz="2000">
                <a:latin typeface="メイリオ"/>
                <a:ea typeface="メイリオ"/>
              </a:rPr>
              <a:t>テスト計画 </a:t>
            </a:r>
            <a:r>
              <a:rPr kumimoji="1" lang="en-US" altLang="ja-JP" sz="2000" dirty="0">
                <a:latin typeface="メイリオ"/>
                <a:ea typeface="メイリオ"/>
              </a:rPr>
              <a:t>- Santoku</a:t>
            </a:r>
            <a:r>
              <a:rPr kumimoji="1" lang="ja-JP" altLang="en-US" sz="2000">
                <a:latin typeface="メイリオ"/>
                <a:ea typeface="メイリオ"/>
              </a:rPr>
              <a:t>アプリ </a:t>
            </a:r>
            <a:r>
              <a:rPr kumimoji="1" lang="en-US" altLang="ja-JP" sz="2000" dirty="0">
                <a:latin typeface="メイリオ"/>
                <a:ea typeface="メイリオ"/>
              </a:rPr>
              <a:t>-</a:t>
            </a:r>
            <a:endParaRPr kumimoji="1" lang="ja-JP" altLang="en-US" sz="2000">
              <a:latin typeface="メイリオ"/>
              <a:ea typeface="メイリオ"/>
            </a:endParaRPr>
          </a:p>
        </p:txBody>
      </p:sp>
      <p:sp>
        <p:nvSpPr>
          <p:cNvPr id="10" name="テキスト プレースホルダー 9"/>
          <p:cNvSpPr>
            <a:spLocks noGrp="1"/>
          </p:cNvSpPr>
          <p:nvPr>
            <p:ph type="body" sz="quarter" idx="12"/>
          </p:nvPr>
        </p:nvSpPr>
        <p:spPr/>
        <p:txBody>
          <a:bodyPr/>
          <a:lstStyle/>
          <a:p>
            <a:r>
              <a:rPr kumimoji="1" lang="en-US" altLang="ja-JP" dirty="0"/>
              <a:t>2023.03.31</a:t>
            </a:r>
            <a:endParaRPr kumimoji="1" lang="ja-JP" altLang="en-US"/>
          </a:p>
        </p:txBody>
      </p:sp>
    </p:spTree>
    <p:extLst>
      <p:ext uri="{BB962C8B-B14F-4D97-AF65-F5344CB8AC3E}">
        <p14:creationId xmlns:p14="http://schemas.microsoft.com/office/powerpoint/2010/main" val="367323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ja-JP" altLang="en-US"/>
              <a:t>変更履歴</a:t>
            </a:r>
          </a:p>
        </p:txBody>
      </p:sp>
      <p:graphicFrame>
        <p:nvGraphicFramePr>
          <p:cNvPr id="3" name="表 4">
            <a:extLst>
              <a:ext uri="{FF2B5EF4-FFF2-40B4-BE49-F238E27FC236}">
                <a16:creationId xmlns:a16="http://schemas.microsoft.com/office/drawing/2014/main" id="{30A2B838-0CFB-4914-8B6B-219A243381AE}"/>
              </a:ext>
            </a:extLst>
          </p:cNvPr>
          <p:cNvGraphicFramePr>
            <a:graphicFrameLocks noGrp="1"/>
          </p:cNvGraphicFramePr>
          <p:nvPr>
            <p:extLst>
              <p:ext uri="{D42A27DB-BD31-4B8C-83A1-F6EECF244321}">
                <p14:modId xmlns:p14="http://schemas.microsoft.com/office/powerpoint/2010/main" val="912580926"/>
              </p:ext>
            </p:extLst>
          </p:nvPr>
        </p:nvGraphicFramePr>
        <p:xfrm>
          <a:off x="323530" y="843558"/>
          <a:ext cx="8568950" cy="3627120"/>
        </p:xfrm>
        <a:graphic>
          <a:graphicData uri="http://schemas.openxmlformats.org/drawingml/2006/table">
            <a:tbl>
              <a:tblPr firstRow="1" bandRow="1" bandCol="1">
                <a:tableStyleId>{17292A2E-F333-43FB-9621-5CBBE7FDCDCB}</a:tableStyleId>
              </a:tblPr>
              <a:tblGrid>
                <a:gridCol w="1178989">
                  <a:extLst>
                    <a:ext uri="{9D8B030D-6E8A-4147-A177-3AD203B41FA5}">
                      <a16:colId xmlns:a16="http://schemas.microsoft.com/office/drawing/2014/main" val="3137211116"/>
                    </a:ext>
                  </a:extLst>
                </a:gridCol>
                <a:gridCol w="720080">
                  <a:extLst>
                    <a:ext uri="{9D8B030D-6E8A-4147-A177-3AD203B41FA5}">
                      <a16:colId xmlns:a16="http://schemas.microsoft.com/office/drawing/2014/main" val="2908423304"/>
                    </a:ext>
                  </a:extLst>
                </a:gridCol>
                <a:gridCol w="4320480">
                  <a:extLst>
                    <a:ext uri="{9D8B030D-6E8A-4147-A177-3AD203B41FA5}">
                      <a16:colId xmlns:a16="http://schemas.microsoft.com/office/drawing/2014/main" val="841267753"/>
                    </a:ext>
                  </a:extLst>
                </a:gridCol>
                <a:gridCol w="1296144">
                  <a:extLst>
                    <a:ext uri="{9D8B030D-6E8A-4147-A177-3AD203B41FA5}">
                      <a16:colId xmlns:a16="http://schemas.microsoft.com/office/drawing/2014/main" val="1036619214"/>
                    </a:ext>
                  </a:extLst>
                </a:gridCol>
                <a:gridCol w="1053257">
                  <a:extLst>
                    <a:ext uri="{9D8B030D-6E8A-4147-A177-3AD203B41FA5}">
                      <a16:colId xmlns:a16="http://schemas.microsoft.com/office/drawing/2014/main" val="1614259742"/>
                    </a:ext>
                  </a:extLst>
                </a:gridCol>
              </a:tblGrid>
              <a:tr h="143559">
                <a:tc>
                  <a:txBody>
                    <a:bodyPr/>
                    <a:lstStyle/>
                    <a:p>
                      <a:pPr algn="ctr"/>
                      <a:r>
                        <a:rPr kumimoji="1" lang="ja-JP" altLang="en-US" sz="800"/>
                        <a:t>更新日</a:t>
                      </a:r>
                    </a:p>
                  </a:txBody>
                  <a:tcPr/>
                </a:tc>
                <a:tc>
                  <a:txBody>
                    <a:bodyPr/>
                    <a:lstStyle/>
                    <a:p>
                      <a:pPr algn="ctr"/>
                      <a:r>
                        <a:rPr kumimoji="1" lang="ja-JP" altLang="en-US" sz="800"/>
                        <a:t>版</a:t>
                      </a:r>
                    </a:p>
                  </a:txBody>
                  <a:tcPr/>
                </a:tc>
                <a:tc>
                  <a:txBody>
                    <a:bodyPr/>
                    <a:lstStyle/>
                    <a:p>
                      <a:pPr algn="ctr"/>
                      <a:r>
                        <a:rPr kumimoji="1" lang="ja-JP" altLang="en-US" sz="800"/>
                        <a:t>更新内容</a:t>
                      </a:r>
                    </a:p>
                  </a:txBody>
                  <a:tcPr/>
                </a:tc>
                <a:tc>
                  <a:txBody>
                    <a:bodyPr/>
                    <a:lstStyle/>
                    <a:p>
                      <a:pPr algn="ctr"/>
                      <a:r>
                        <a:rPr kumimoji="1" lang="ja-JP" altLang="en-US" sz="800"/>
                        <a:t>更新者</a:t>
                      </a:r>
                    </a:p>
                  </a:txBody>
                  <a:tcPr/>
                </a:tc>
                <a:tc>
                  <a:txBody>
                    <a:bodyPr/>
                    <a:lstStyle/>
                    <a:p>
                      <a:pPr algn="ctr"/>
                      <a:r>
                        <a:rPr kumimoji="1" lang="ja-JP" altLang="en-US" sz="800"/>
                        <a:t>承認者</a:t>
                      </a:r>
                    </a:p>
                  </a:txBody>
                  <a:tcPr/>
                </a:tc>
                <a:extLst>
                  <a:ext uri="{0D108BD9-81ED-4DB2-BD59-A6C34878D82A}">
                    <a16:rowId xmlns:a16="http://schemas.microsoft.com/office/drawing/2014/main" val="3702411963"/>
                  </a:ext>
                </a:extLst>
              </a:tr>
              <a:tr h="143559">
                <a:tc>
                  <a:txBody>
                    <a:bodyPr/>
                    <a:lstStyle/>
                    <a:p>
                      <a:pPr algn="ctr"/>
                      <a:endParaRPr kumimoji="1" lang="ja-JP" altLang="en-US" sz="800"/>
                    </a:p>
                  </a:txBody>
                  <a:tcPr/>
                </a:tc>
                <a:tc>
                  <a:txBody>
                    <a:bodyPr/>
                    <a:lstStyle/>
                    <a:p>
                      <a:pPr algn="ctr"/>
                      <a:r>
                        <a:rPr kumimoji="1" lang="en-US" altLang="ja-JP" sz="800" dirty="0"/>
                        <a:t>1.0</a:t>
                      </a:r>
                      <a:endParaRPr kumimoji="1" lang="ja-JP" altLang="en-US" sz="800"/>
                    </a:p>
                  </a:txBody>
                  <a:tcPr/>
                </a:tc>
                <a:tc>
                  <a:txBody>
                    <a:bodyPr/>
                    <a:lstStyle/>
                    <a:p>
                      <a:pPr algn="l"/>
                      <a:r>
                        <a:rPr kumimoji="1" lang="ja-JP" altLang="en-US" sz="800"/>
                        <a:t>初版</a:t>
                      </a:r>
                    </a:p>
                  </a:txBody>
                  <a:tcPr/>
                </a:tc>
                <a:tc>
                  <a:txBody>
                    <a:bodyPr/>
                    <a:lstStyle/>
                    <a:p>
                      <a:pPr algn="ctr"/>
                      <a:r>
                        <a:rPr kumimoji="1" lang="ja-JP" altLang="en-US" sz="800"/>
                        <a:t>試験 太郎</a:t>
                      </a:r>
                      <a:endParaRPr kumimoji="1" lang="ja-JP" altLang="en-US" sz="800" dirty="0"/>
                    </a:p>
                  </a:txBody>
                  <a:tcPr/>
                </a:tc>
                <a:tc>
                  <a:txBody>
                    <a:bodyPr/>
                    <a:lstStyle/>
                    <a:p>
                      <a:pPr algn="ctr"/>
                      <a:endParaRPr kumimoji="1" lang="ja-JP" altLang="en-US" sz="800"/>
                    </a:p>
                  </a:txBody>
                  <a:tcPr/>
                </a:tc>
                <a:extLst>
                  <a:ext uri="{0D108BD9-81ED-4DB2-BD59-A6C34878D82A}">
                    <a16:rowId xmlns:a16="http://schemas.microsoft.com/office/drawing/2014/main" val="1265376953"/>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864904901"/>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684351900"/>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356366443"/>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2186837464"/>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295869098"/>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70968443"/>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2482704592"/>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219012049"/>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2502286610"/>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1783277937"/>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832029521"/>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776011815"/>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777545000"/>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extLst>
                  <a:ext uri="{0D108BD9-81ED-4DB2-BD59-A6C34878D82A}">
                    <a16:rowId xmlns:a16="http://schemas.microsoft.com/office/drawing/2014/main" val="368721768"/>
                  </a:ext>
                </a:extLst>
              </a:tr>
              <a:tr h="143559">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a:p>
                  </a:txBody>
                  <a:tcPr/>
                </a:tc>
                <a:tc>
                  <a:txBody>
                    <a:bodyPr/>
                    <a:lstStyle/>
                    <a:p>
                      <a:pPr algn="ctr"/>
                      <a:endParaRPr kumimoji="1" lang="ja-JP" altLang="en-US" sz="800" dirty="0"/>
                    </a:p>
                  </a:txBody>
                  <a:tcPr/>
                </a:tc>
                <a:extLst>
                  <a:ext uri="{0D108BD9-81ED-4DB2-BD59-A6C34878D82A}">
                    <a16:rowId xmlns:a16="http://schemas.microsoft.com/office/drawing/2014/main" val="3651220994"/>
                  </a:ext>
                </a:extLst>
              </a:tr>
            </a:tbl>
          </a:graphicData>
        </a:graphic>
      </p:graphicFrame>
    </p:spTree>
    <p:extLst>
      <p:ext uri="{BB962C8B-B14F-4D97-AF65-F5344CB8AC3E}">
        <p14:creationId xmlns:p14="http://schemas.microsoft.com/office/powerpoint/2010/main" val="138464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3804019"/>
          </a:xfrm>
        </p:spPr>
        <p:txBody>
          <a:bodyPr lIns="91440" tIns="45720" rIns="91440" bIns="45720" numCol="3" anchor="t">
            <a:normAutofit/>
          </a:bodyPr>
          <a:lstStyle/>
          <a:p>
            <a:pPr marL="0" indent="0" algn="l">
              <a:buNone/>
            </a:pPr>
            <a:r>
              <a:rPr kumimoji="1" lang="en-US" altLang="ja-JP" sz="1200" b="1" u="sng" dirty="0">
                <a:solidFill>
                  <a:schemeClr val="accent4">
                    <a:lumMod val="75000"/>
                  </a:schemeClr>
                </a:solidFill>
                <a:latin typeface="メイリオ" panose="020B0604030504040204" pitchFamily="50" charset="-128"/>
                <a:ea typeface="メイリオ" panose="020B0604030504040204" pitchFamily="50" charset="-128"/>
              </a:rPr>
              <a:t>1</a:t>
            </a:r>
            <a:r>
              <a:rPr lang="ja-JP" altLang="en-US" sz="1200" b="1" u="sng" dirty="0">
                <a:solidFill>
                  <a:schemeClr val="accent4">
                    <a:lumMod val="75000"/>
                  </a:schemeClr>
                </a:solidFill>
                <a:latin typeface="メイリオ" panose="020B0604030504040204" pitchFamily="50" charset="-128"/>
                <a:ea typeface="メイリオ" panose="020B0604030504040204" pitchFamily="50" charset="-128"/>
              </a:rPr>
              <a:t> </a:t>
            </a:r>
            <a:r>
              <a:rPr kumimoji="1" lang="ja-JP" altLang="en-US" sz="1200" b="1" u="sng" dirty="0">
                <a:solidFill>
                  <a:schemeClr val="accent4">
                    <a:lumMod val="75000"/>
                  </a:schemeClr>
                </a:solidFill>
                <a:latin typeface="メイリオ" panose="020B0604030504040204" pitchFamily="50" charset="-128"/>
                <a:ea typeface="メイリオ" panose="020B0604030504040204" pitchFamily="50" charset="-128"/>
              </a:rPr>
              <a:t>本書について</a:t>
            </a:r>
            <a:br>
              <a:rPr lang="en-US" altLang="ja-JP" sz="1200" dirty="0">
                <a:solidFill>
                  <a:schemeClr val="accent4">
                    <a:lumMod val="7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1.1 </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本書の目的</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1.2 </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本書の対象者</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1.3 </a:t>
            </a:r>
            <a:r>
              <a:rPr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本書の位置づけ</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0" indent="0">
              <a:buNone/>
            </a:pPr>
            <a:r>
              <a:rPr lang="en-US" altLang="ja-JP" sz="900" dirty="0">
                <a:solidFill>
                  <a:srgbClr val="3F3F3F"/>
                </a:solidFill>
                <a:latin typeface="メイリオ"/>
                <a:ea typeface="メイリオ"/>
              </a:rPr>
              <a:t>1.4 </a:t>
            </a:r>
            <a:r>
              <a:rPr lang="ja-JP" altLang="en-US" sz="900" dirty="0">
                <a:solidFill>
                  <a:srgbClr val="3F3F3F"/>
                </a:solidFill>
                <a:latin typeface="メイリオ"/>
                <a:ea typeface="メイリオ"/>
              </a:rPr>
              <a:t>商標・登録商標について</a:t>
            </a:r>
            <a:endPar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endParaRPr>
          </a:p>
          <a:p>
            <a:pPr marL="0" indent="0" algn="l">
              <a:buNone/>
            </a:pPr>
            <a:endParaRPr lang="en-US" altLang="ja-JP" sz="1200" b="1" u="sng" dirty="0">
              <a:solidFill>
                <a:srgbClr val="12B3C7"/>
              </a:solidFill>
              <a:latin typeface="メイリオ" panose="020B0604030504040204" pitchFamily="50" charset="-128"/>
              <a:ea typeface="メイリオ" panose="020B0604030504040204" pitchFamily="50" charset="-128"/>
            </a:endParaRPr>
          </a:p>
          <a:p>
            <a:pPr marL="0" indent="0" algn="l">
              <a:buNone/>
            </a:pPr>
            <a:r>
              <a:rPr lang="en-US" altLang="ja-JP" sz="1200" b="1" u="sng" dirty="0">
                <a:solidFill>
                  <a:schemeClr val="accent4">
                    <a:lumMod val="75000"/>
                  </a:schemeClr>
                </a:solidFill>
                <a:latin typeface="メイリオ"/>
                <a:ea typeface="メイリオ"/>
              </a:rPr>
              <a:t>2 </a:t>
            </a:r>
            <a:r>
              <a:rPr lang="ja-JP" altLang="en-US" sz="1200" b="1" u="sng" dirty="0">
                <a:solidFill>
                  <a:schemeClr val="accent4">
                    <a:lumMod val="75000"/>
                  </a:schemeClr>
                </a:solidFill>
                <a:latin typeface="メイリオ"/>
                <a:ea typeface="メイリオ"/>
              </a:rPr>
              <a:t>単体・結合テスト計画</a:t>
            </a:r>
            <a:br>
              <a:rPr lang="en-US" altLang="ja-JP" sz="1200" b="1" u="sng"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2.1 </a:t>
            </a:r>
            <a:r>
              <a:rPr lang="ja-JP" altLang="en-US" sz="900" dirty="0">
                <a:solidFill>
                  <a:srgbClr val="3F3F3F"/>
                </a:solidFill>
                <a:latin typeface="メイリオ"/>
                <a:ea typeface="メイリオ"/>
              </a:rPr>
              <a:t>単体・結合テスト計画とは</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2.2 </a:t>
            </a:r>
            <a:r>
              <a:rPr lang="ja-JP" altLang="en-US" sz="900" dirty="0">
                <a:solidFill>
                  <a:srgbClr val="3F3F3F"/>
                </a:solidFill>
                <a:latin typeface="メイリオ"/>
                <a:ea typeface="メイリオ"/>
              </a:rPr>
              <a:t>単体・結合テスト計画の目的</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2.3 </a:t>
            </a:r>
            <a:r>
              <a:rPr lang="ja-JP" altLang="en-US" sz="900" dirty="0">
                <a:solidFill>
                  <a:srgbClr val="3F3F3F"/>
                </a:solidFill>
                <a:latin typeface="メイリオ"/>
                <a:ea typeface="メイリオ"/>
              </a:rPr>
              <a:t>前提条件</a:t>
            </a:r>
            <a:br>
              <a:rPr lang="en-US" altLang="ja-JP" sz="900" dirty="0">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2.4 </a:t>
            </a:r>
            <a:r>
              <a:rPr lang="ja-JP" altLang="en-US" sz="900" dirty="0">
                <a:solidFill>
                  <a:srgbClr val="3F3F3F"/>
                </a:solidFill>
                <a:latin typeface="メイリオ"/>
                <a:ea typeface="メイリオ"/>
              </a:rPr>
              <a:t>品質指標</a:t>
            </a:r>
            <a:endParaRPr lang="en-US" altLang="ja-JP" sz="900" dirty="0">
              <a:solidFill>
                <a:srgbClr val="3F3F3F"/>
              </a:solidFill>
              <a:latin typeface="メイリオ"/>
              <a:ea typeface="メイリオ"/>
            </a:endParaRPr>
          </a:p>
          <a:p>
            <a:pPr marL="0" indent="0" algn="l">
              <a:buNone/>
            </a:pPr>
            <a:endParaRPr lang="en-US" altLang="ja-JP" sz="1200" b="1" u="sng" dirty="0">
              <a:solidFill>
                <a:srgbClr val="12B3C7"/>
              </a:solidFill>
              <a:latin typeface="メイリオ"/>
              <a:ea typeface="メイリオ"/>
            </a:endParaRPr>
          </a:p>
          <a:p>
            <a:pPr marL="0" indent="0" algn="l">
              <a:buNone/>
            </a:pPr>
            <a:r>
              <a:rPr lang="en-US" altLang="ja-JP" sz="1200" b="1" u="sng" dirty="0">
                <a:solidFill>
                  <a:schemeClr val="accent4">
                    <a:lumMod val="75000"/>
                  </a:schemeClr>
                </a:solidFill>
                <a:latin typeface="メイリオ"/>
                <a:ea typeface="メイリオ"/>
              </a:rPr>
              <a:t>3 </a:t>
            </a:r>
            <a:r>
              <a:rPr lang="ja-JP" altLang="en-US" sz="1200" b="1" u="sng" dirty="0">
                <a:solidFill>
                  <a:schemeClr val="accent4">
                    <a:lumMod val="75000"/>
                  </a:schemeClr>
                </a:solidFill>
                <a:latin typeface="メイリオ"/>
                <a:ea typeface="メイリオ"/>
              </a:rPr>
              <a:t>タスク定義</a:t>
            </a:r>
            <a:br>
              <a:rPr lang="en-US" altLang="ja-JP" sz="1200" dirty="0">
                <a:solidFill>
                  <a:schemeClr val="accent4">
                    <a:lumMod val="75000"/>
                  </a:schemeClr>
                </a:solidFill>
                <a:latin typeface="メイリオ" panose="020B0604030504040204" pitchFamily="50" charset="-128"/>
                <a:ea typeface="メイリオ" panose="020B0604030504040204" pitchFamily="50" charset="-128"/>
              </a:rPr>
            </a:br>
            <a:r>
              <a:rPr lang="en-US" altLang="ja-JP" sz="900" dirty="0">
                <a:solidFill>
                  <a:srgbClr val="3F3F3F"/>
                </a:solidFill>
                <a:latin typeface="メイリオ"/>
                <a:ea typeface="メイリオ"/>
              </a:rPr>
              <a:t>3.1 </a:t>
            </a:r>
            <a:r>
              <a:rPr lang="ja-JP" altLang="en-US" sz="900" dirty="0">
                <a:solidFill>
                  <a:srgbClr val="3F3F3F"/>
                </a:solidFill>
                <a:latin typeface="メイリオ"/>
                <a:ea typeface="メイリオ"/>
              </a:rPr>
              <a:t>単体・結合テスト工程におけるタスク</a:t>
            </a:r>
            <a:br>
              <a:rPr lang="en-US" altLang="ja-JP" sz="900" dirty="0">
                <a:solidFill>
                  <a:srgbClr val="3F3F3F"/>
                </a:solidFill>
                <a:latin typeface="メイリオ"/>
                <a:ea typeface="メイリオ"/>
              </a:rPr>
            </a:br>
            <a:r>
              <a:rPr lang="en-US" altLang="ja-JP" sz="900" dirty="0">
                <a:solidFill>
                  <a:srgbClr val="3F3F3F"/>
                </a:solidFill>
                <a:latin typeface="メイリオ"/>
                <a:ea typeface="メイリオ"/>
              </a:rPr>
              <a:t>3.2 </a:t>
            </a:r>
            <a:r>
              <a:rPr lang="ja-JP" altLang="en-US" sz="900" dirty="0">
                <a:solidFill>
                  <a:srgbClr val="3F3F3F"/>
                </a:solidFill>
                <a:latin typeface="メイリオ"/>
                <a:ea typeface="メイリオ"/>
              </a:rPr>
              <a:t>仕様把握</a:t>
            </a:r>
            <a:br>
              <a:rPr lang="en-US" altLang="ja-JP" sz="900" dirty="0">
                <a:solidFill>
                  <a:srgbClr val="3F3F3F"/>
                </a:solidFill>
                <a:latin typeface="メイリオ"/>
                <a:ea typeface="メイリオ"/>
              </a:rPr>
            </a:br>
            <a:r>
              <a:rPr lang="en-US" altLang="ja-JP" sz="900" dirty="0">
                <a:solidFill>
                  <a:srgbClr val="3F3F3F"/>
                </a:solidFill>
                <a:latin typeface="メイリオ"/>
                <a:ea typeface="メイリオ"/>
              </a:rPr>
              <a:t>3.3 </a:t>
            </a:r>
            <a:r>
              <a:rPr lang="ja-JP" altLang="en-US" sz="900" dirty="0">
                <a:solidFill>
                  <a:srgbClr val="3F3F3F"/>
                </a:solidFill>
                <a:latin typeface="メイリオ"/>
                <a:ea typeface="メイリオ"/>
              </a:rPr>
              <a:t>テスト設計</a:t>
            </a:r>
            <a:br>
              <a:rPr lang="en-US" altLang="ja-JP" sz="900" dirty="0">
                <a:solidFill>
                  <a:srgbClr val="3F3F3F"/>
                </a:solidFill>
                <a:latin typeface="メイリオ"/>
                <a:ea typeface="メイリオ"/>
              </a:rPr>
            </a:br>
            <a:r>
              <a:rPr lang="en-US" altLang="ja-JP" sz="900" dirty="0">
                <a:solidFill>
                  <a:srgbClr val="3F3F3F"/>
                </a:solidFill>
                <a:latin typeface="メイリオ"/>
                <a:ea typeface="メイリオ"/>
              </a:rPr>
              <a:t>3.4 </a:t>
            </a:r>
            <a:r>
              <a:rPr lang="ja-JP" altLang="en-US" sz="900" dirty="0">
                <a:solidFill>
                  <a:srgbClr val="3F3F3F"/>
                </a:solidFill>
                <a:latin typeface="メイリオ"/>
                <a:ea typeface="メイリオ"/>
              </a:rPr>
              <a:t>テスト準備</a:t>
            </a:r>
            <a:br>
              <a:rPr lang="en-US" altLang="ja-JP" sz="900" dirty="0">
                <a:solidFill>
                  <a:srgbClr val="3F3F3F"/>
                </a:solidFill>
                <a:latin typeface="メイリオ"/>
                <a:ea typeface="メイリオ"/>
              </a:rPr>
            </a:br>
            <a:r>
              <a:rPr lang="en-US" altLang="ja-JP" sz="900" dirty="0">
                <a:solidFill>
                  <a:srgbClr val="3F3F3F"/>
                </a:solidFill>
                <a:latin typeface="メイリオ"/>
                <a:ea typeface="メイリオ"/>
              </a:rPr>
              <a:t>3.5 </a:t>
            </a:r>
            <a:r>
              <a:rPr lang="ja-JP" altLang="en-US" sz="900" dirty="0">
                <a:solidFill>
                  <a:srgbClr val="3F3F3F"/>
                </a:solidFill>
                <a:latin typeface="メイリオ"/>
                <a:ea typeface="メイリオ"/>
              </a:rPr>
              <a:t>テスト実行</a:t>
            </a:r>
            <a:endParaRPr lang="en-US" altLang="ja-JP" sz="900" dirty="0">
              <a:solidFill>
                <a:srgbClr val="3F3F3F"/>
              </a:solidFill>
              <a:latin typeface="メイリオ"/>
              <a:ea typeface="メイリオ"/>
            </a:endParaRPr>
          </a:p>
          <a:p>
            <a:pPr marL="0" indent="0" algn="l">
              <a:buNone/>
            </a:pPr>
            <a:r>
              <a:rPr lang="en-US" altLang="ja-JP" sz="900" dirty="0">
                <a:solidFill>
                  <a:srgbClr val="3F3F3F"/>
                </a:solidFill>
                <a:latin typeface="メイリオ"/>
                <a:ea typeface="メイリオ"/>
              </a:rPr>
              <a:t>3.6 </a:t>
            </a:r>
            <a:r>
              <a:rPr kumimoji="1" lang="ja-JP" altLang="en-US" sz="900" dirty="0">
                <a:solidFill>
                  <a:schemeClr val="tx1">
                    <a:lumMod val="85000"/>
                    <a:lumOff val="15000"/>
                  </a:schemeClr>
                </a:solidFill>
                <a:latin typeface="+mj-lt"/>
                <a:ea typeface="メイリオ" panose="020B0604030504040204" pitchFamily="50" charset="-128"/>
              </a:rPr>
              <a:t>テスト完了作業</a:t>
            </a:r>
            <a:endParaRPr kumimoji="1" lang="en-US" altLang="ja-JP" sz="900" dirty="0"/>
          </a:p>
        </p:txBody>
      </p:sp>
    </p:spTree>
    <p:extLst>
      <p:ext uri="{BB962C8B-B14F-4D97-AF65-F5344CB8AC3E}">
        <p14:creationId xmlns:p14="http://schemas.microsoft.com/office/powerpoint/2010/main" val="297275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1 </a:t>
            </a:r>
            <a:r>
              <a:rPr kumimoji="1" lang="ja-JP" altLang="en-US"/>
              <a:t>本書について</a:t>
            </a:r>
            <a:r>
              <a:rPr kumimoji="1"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4"/>
            <a:ext cx="8229600" cy="2516706"/>
          </a:xfrm>
        </p:spPr>
        <p:txBody>
          <a:bodyPr lIns="91440" tIns="45720" rIns="91440" bIns="45720" anchor="t">
            <a:normAutofit/>
          </a:bodyPr>
          <a:lstStyle/>
          <a:p>
            <a:pPr algn="l">
              <a:buFont typeface="Wingdings" panose="05000000000000000000" pitchFamily="2" charset="2"/>
              <a:buChar char="n"/>
            </a:pPr>
            <a:r>
              <a:rPr kumimoji="1" lang="en-US" altLang="ja-JP" sz="900" dirty="0">
                <a:solidFill>
                  <a:schemeClr val="tx1">
                    <a:lumMod val="75000"/>
                    <a:lumOff val="25000"/>
                  </a:schemeClr>
                </a:solidFill>
                <a:latin typeface="メイリオ"/>
                <a:ea typeface="メイリオ"/>
              </a:rPr>
              <a:t>1.1</a:t>
            </a:r>
            <a:r>
              <a:rPr lang="ja-JP" altLang="en-US" sz="900">
                <a:solidFill>
                  <a:schemeClr val="tx1">
                    <a:lumMod val="75000"/>
                    <a:lumOff val="25000"/>
                  </a:schemeClr>
                </a:solidFill>
                <a:latin typeface="メイリオ"/>
                <a:ea typeface="メイリオ"/>
              </a:rPr>
              <a:t> </a:t>
            </a:r>
            <a:r>
              <a:rPr kumimoji="1" lang="ja-JP" altLang="en-US" sz="900">
                <a:solidFill>
                  <a:schemeClr val="tx1">
                    <a:lumMod val="75000"/>
                    <a:lumOff val="25000"/>
                  </a:schemeClr>
                </a:solidFill>
                <a:latin typeface="メイリオ"/>
                <a:ea typeface="メイリオ"/>
              </a:rPr>
              <a:t>本書</a:t>
            </a:r>
            <a:r>
              <a:rPr lang="ja-JP" altLang="en-US" sz="900">
                <a:solidFill>
                  <a:schemeClr val="tx1">
                    <a:lumMod val="75000"/>
                    <a:lumOff val="25000"/>
                  </a:schemeClr>
                </a:solidFill>
                <a:latin typeface="メイリオ"/>
                <a:ea typeface="メイリオ"/>
              </a:rPr>
              <a:t>の目的</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本書は</a:t>
            </a:r>
            <a:r>
              <a:rPr lang="en-US" altLang="ja-JP" sz="900" dirty="0">
                <a:solidFill>
                  <a:schemeClr val="tx1">
                    <a:lumMod val="75000"/>
                    <a:lumOff val="25000"/>
                  </a:schemeClr>
                </a:solidFill>
                <a:latin typeface="メイリオ"/>
                <a:ea typeface="メイリオ"/>
              </a:rPr>
              <a:t>Santoku</a:t>
            </a:r>
            <a:r>
              <a:rPr lang="ja-JP" altLang="en-US" sz="900">
                <a:solidFill>
                  <a:schemeClr val="tx1">
                    <a:lumMod val="75000"/>
                    <a:lumOff val="25000"/>
                  </a:schemeClr>
                </a:solidFill>
                <a:latin typeface="メイリオ"/>
                <a:ea typeface="メイリオ"/>
              </a:rPr>
              <a:t>アプリの</a:t>
            </a:r>
            <a:r>
              <a:rPr lang="ja-JP" sz="900">
                <a:solidFill>
                  <a:schemeClr val="tx1">
                    <a:lumMod val="75000"/>
                    <a:lumOff val="25000"/>
                  </a:schemeClr>
                </a:solidFill>
                <a:latin typeface="Meiryo"/>
                <a:ea typeface="Meiryo"/>
              </a:rPr>
              <a:t>単体・結合</a:t>
            </a:r>
            <a:r>
              <a:rPr lang="ja-JP" altLang="en-US" sz="900">
                <a:solidFill>
                  <a:schemeClr val="tx1">
                    <a:lumMod val="75000"/>
                    <a:lumOff val="25000"/>
                  </a:schemeClr>
                </a:solidFill>
                <a:latin typeface="メイリオ"/>
                <a:ea typeface="メイリオ"/>
              </a:rPr>
              <a:t>テスト計画書です。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sz="900">
                <a:solidFill>
                  <a:schemeClr val="tx1">
                    <a:lumMod val="75000"/>
                    <a:lumOff val="25000"/>
                  </a:schemeClr>
                </a:solidFill>
                <a:latin typeface="Meiryo"/>
                <a:ea typeface="Meiryo"/>
              </a:rPr>
              <a:t>単体・結合</a:t>
            </a:r>
            <a:r>
              <a:rPr lang="ja-JP" altLang="en-US" sz="900">
                <a:solidFill>
                  <a:schemeClr val="tx1">
                    <a:lumMod val="75000"/>
                    <a:lumOff val="25000"/>
                  </a:schemeClr>
                </a:solidFill>
                <a:latin typeface="メイリオ"/>
                <a:ea typeface="メイリオ"/>
              </a:rPr>
              <a:t>テストにおける計画・準備・実行が正しく遂行され、品質評価が正しく行われることが重要です。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　・単体</a:t>
            </a:r>
            <a:r>
              <a:rPr lang="ja-JP" sz="900">
                <a:solidFill>
                  <a:schemeClr val="tx1">
                    <a:lumMod val="75000"/>
                    <a:lumOff val="25000"/>
                  </a:schemeClr>
                </a:solidFill>
                <a:latin typeface="Meiryo"/>
                <a:ea typeface="Meiryo"/>
              </a:rPr>
              <a:t>・結合</a:t>
            </a:r>
            <a:r>
              <a:rPr lang="ja-JP" altLang="en-US" sz="900">
                <a:solidFill>
                  <a:schemeClr val="tx1">
                    <a:lumMod val="75000"/>
                    <a:lumOff val="25000"/>
                  </a:schemeClr>
                </a:solidFill>
                <a:latin typeface="メイリオ"/>
                <a:ea typeface="メイリオ"/>
              </a:rPr>
              <a:t>テストが遂行できること。</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　・</a:t>
            </a:r>
            <a:r>
              <a:rPr lang="ja-JP" sz="900">
                <a:solidFill>
                  <a:schemeClr val="tx1">
                    <a:lumMod val="75000"/>
                    <a:lumOff val="25000"/>
                  </a:schemeClr>
                </a:solidFill>
                <a:latin typeface="Meiryo"/>
                <a:ea typeface="Meiryo"/>
              </a:rPr>
              <a:t>単体・結合</a:t>
            </a:r>
            <a:r>
              <a:rPr lang="ja-JP" altLang="en-US" sz="900">
                <a:solidFill>
                  <a:schemeClr val="tx1">
                    <a:lumMod val="75000"/>
                    <a:lumOff val="25000"/>
                  </a:schemeClr>
                </a:solidFill>
                <a:latin typeface="メイリオ"/>
                <a:ea typeface="メイリオ"/>
              </a:rPr>
              <a:t>テストにおける品質評価がされること。</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上記の達成を目的として、本書で</a:t>
            </a:r>
            <a:r>
              <a:rPr lang="ja-JP" sz="900">
                <a:solidFill>
                  <a:schemeClr val="tx1">
                    <a:lumMod val="75000"/>
                    <a:lumOff val="25000"/>
                  </a:schemeClr>
                </a:solidFill>
                <a:latin typeface="Meiryo"/>
                <a:ea typeface="Meiryo"/>
              </a:rPr>
              <a:t>単体・結合</a:t>
            </a:r>
            <a:r>
              <a:rPr lang="ja-JP" altLang="en-US" sz="900">
                <a:solidFill>
                  <a:schemeClr val="tx1">
                    <a:lumMod val="75000"/>
                    <a:lumOff val="25000"/>
                  </a:schemeClr>
                </a:solidFill>
                <a:latin typeface="メイリオ"/>
                <a:ea typeface="メイリオ"/>
              </a:rPr>
              <a:t>テスト計画を策定します。</a:t>
            </a:r>
            <a:br>
              <a:rPr lang="en-US" altLang="ja-JP" sz="500" dirty="0">
                <a:solidFill>
                  <a:schemeClr val="tx1">
                    <a:lumMod val="75000"/>
                    <a:lumOff val="25000"/>
                  </a:schemeClr>
                </a:solidFill>
                <a:latin typeface="メイリオ" panose="020B0604030504040204" pitchFamily="50" charset="-128"/>
                <a:ea typeface="メイリオ" panose="020B0604030504040204" pitchFamily="50" charset="-128"/>
              </a:rPr>
            </a:br>
            <a:endParaRPr kumimoji="1" lang="en-US" altLang="ja-JP" sz="500" dirty="0">
              <a:solidFill>
                <a:schemeClr val="tx1">
                  <a:lumMod val="75000"/>
                  <a:lumOff val="25000"/>
                </a:schemeClr>
              </a:solidFill>
              <a:latin typeface="メイリオ" panose="020B0604030504040204" pitchFamily="50" charset="-128"/>
              <a:ea typeface="メイリオ" panose="020B0604030504040204" pitchFamily="50" charset="-128"/>
            </a:endParaRPr>
          </a:p>
          <a:p>
            <a:pPr>
              <a:buFont typeface="Wingdings" panose="05000000000000000000" pitchFamily="2" charset="2"/>
              <a:buChar char="n"/>
            </a:pPr>
            <a:r>
              <a:rPr kumimoji="1"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1.2</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本書</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の対象者</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本プロジェクトに関わる全ての関係者が対象者とします。</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特に、</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PM</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、開発エンジニア、</a:t>
            </a: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QA</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エンジニアは本書の主な対象者となります。</a:t>
            </a:r>
            <a:endParaRPr kumimoji="1" lang="en-US" altLang="ja-JP" sz="900" dirty="0">
              <a:solidFill>
                <a:schemeClr val="tx1">
                  <a:lumMod val="75000"/>
                  <a:lumOff val="25000"/>
                </a:schemeClr>
              </a:solidFill>
            </a:endParaRPr>
          </a:p>
        </p:txBody>
      </p:sp>
    </p:spTree>
    <p:extLst>
      <p:ext uri="{BB962C8B-B14F-4D97-AF65-F5344CB8AC3E}">
        <p14:creationId xmlns:p14="http://schemas.microsoft.com/office/powerpoint/2010/main" val="316931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1 </a:t>
            </a:r>
            <a:r>
              <a:rPr kumimoji="1" lang="ja-JP" altLang="en-US"/>
              <a:t>本書について</a:t>
            </a:r>
            <a:r>
              <a:rPr kumimoji="1"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4"/>
            <a:ext cx="6314922" cy="701040"/>
          </a:xfrm>
        </p:spPr>
        <p:txBody>
          <a:bodyPr lIns="91440" tIns="45720" rIns="91440" bIns="45720" anchor="t">
            <a:normAutofit/>
          </a:bodyPr>
          <a:lstStyle/>
          <a:p>
            <a:pPr>
              <a:buFont typeface="Wingdings" panose="05000000000000000000" pitchFamily="2" charset="2"/>
              <a:buChar char="n"/>
            </a:pPr>
            <a:r>
              <a:rPr kumimoji="1" lang="en-US" altLang="ja-JP" sz="900" dirty="0">
                <a:solidFill>
                  <a:schemeClr val="tx1">
                    <a:lumMod val="75000"/>
                    <a:lumOff val="25000"/>
                  </a:schemeClr>
                </a:solidFill>
                <a:latin typeface="メイリオ"/>
                <a:ea typeface="メイリオ"/>
              </a:rPr>
              <a:t>1.3</a:t>
            </a:r>
            <a:r>
              <a:rPr lang="ja-JP" altLang="en-US" sz="900">
                <a:solidFill>
                  <a:schemeClr val="tx1">
                    <a:lumMod val="75000"/>
                    <a:lumOff val="25000"/>
                  </a:schemeClr>
                </a:solidFill>
                <a:latin typeface="メイリオ"/>
                <a:ea typeface="メイリオ"/>
              </a:rPr>
              <a:t> </a:t>
            </a:r>
            <a:r>
              <a:rPr kumimoji="1" lang="ja-JP" altLang="en-US" sz="900">
                <a:solidFill>
                  <a:schemeClr val="tx1">
                    <a:lumMod val="75000"/>
                    <a:lumOff val="25000"/>
                  </a:schemeClr>
                </a:solidFill>
                <a:latin typeface="メイリオ"/>
                <a:ea typeface="メイリオ"/>
              </a:rPr>
              <a:t>本書</a:t>
            </a:r>
            <a:r>
              <a:rPr lang="ja-JP" altLang="en-US" sz="900">
                <a:solidFill>
                  <a:schemeClr val="tx1">
                    <a:lumMod val="75000"/>
                    <a:lumOff val="25000"/>
                  </a:schemeClr>
                </a:solidFill>
                <a:latin typeface="メイリオ"/>
                <a:ea typeface="メイリオ"/>
              </a:rPr>
              <a:t>の位置づけ</a:t>
            </a: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900">
                <a:solidFill>
                  <a:schemeClr val="tx1">
                    <a:lumMod val="75000"/>
                    <a:lumOff val="25000"/>
                  </a:schemeClr>
                </a:solidFill>
                <a:latin typeface="メイリオ"/>
                <a:ea typeface="メイリオ"/>
              </a:rPr>
              <a:t>単体</a:t>
            </a:r>
            <a:r>
              <a:rPr lang="ja-JP" sz="900">
                <a:solidFill>
                  <a:schemeClr val="tx1">
                    <a:lumMod val="75000"/>
                    <a:lumOff val="25000"/>
                  </a:schemeClr>
                </a:solidFill>
                <a:latin typeface="Meiryo"/>
                <a:ea typeface="Meiryo"/>
              </a:rPr>
              <a:t>・結合</a:t>
            </a:r>
            <a:r>
              <a:rPr lang="ja-JP" altLang="en-US" sz="900">
                <a:solidFill>
                  <a:schemeClr val="tx1">
                    <a:lumMod val="75000"/>
                    <a:lumOff val="25000"/>
                  </a:schemeClr>
                </a:solidFill>
                <a:latin typeface="メイリオ"/>
                <a:ea typeface="メイリオ"/>
              </a:rPr>
              <a:t>テスト計画書のインプットとなる上位文書の関連を次の図に示します。</a:t>
            </a:r>
            <a:endParaRPr lang="en-US" altLang="ja-JP" sz="900" dirty="0">
              <a:solidFill>
                <a:schemeClr val="tx1">
                  <a:lumMod val="75000"/>
                  <a:lumOff val="25000"/>
                </a:schemeClr>
              </a:solidFill>
              <a:latin typeface="メイリオ"/>
              <a:ea typeface="メイリオ"/>
            </a:endParaRPr>
          </a:p>
          <a:p>
            <a:pPr marL="0" indent="0">
              <a:buNone/>
            </a:pPr>
            <a:endParaRPr kumimoji="1" lang="en-US" altLang="ja-JP" sz="900" dirty="0">
              <a:solidFill>
                <a:schemeClr val="tx1">
                  <a:lumMod val="75000"/>
                  <a:lumOff val="25000"/>
                </a:schemeClr>
              </a:solidFill>
            </a:endParaRPr>
          </a:p>
        </p:txBody>
      </p:sp>
      <p:sp>
        <p:nvSpPr>
          <p:cNvPr id="38" name="AutoShape 6">
            <a:extLst>
              <a:ext uri="{FF2B5EF4-FFF2-40B4-BE49-F238E27FC236}">
                <a16:creationId xmlns:a16="http://schemas.microsoft.com/office/drawing/2014/main" id="{01554734-A844-439C-A39E-BD30BC5A7D1C}"/>
              </a:ext>
            </a:extLst>
          </p:cNvPr>
          <p:cNvSpPr>
            <a:spLocks noChangeArrowheads="1"/>
          </p:cNvSpPr>
          <p:nvPr/>
        </p:nvSpPr>
        <p:spPr bwMode="auto">
          <a:xfrm>
            <a:off x="2451871" y="2445155"/>
            <a:ext cx="714461" cy="524484"/>
          </a:xfrm>
          <a:prstGeom prst="flowChartDocument">
            <a:avLst/>
          </a:prstGeom>
          <a:solidFill>
            <a:schemeClr val="accent6">
              <a:lumMod val="40000"/>
              <a:lumOff val="60000"/>
            </a:schemeClr>
          </a:solidFill>
          <a:ln w="3175" algn="ctr">
            <a:noFill/>
            <a:miter lim="800000"/>
            <a:headEnd/>
            <a:tailEnd/>
          </a:ln>
          <a:effectLst>
            <a:outerShdw blurRad="50800" dist="38100" dir="2700000" algn="tl" rotWithShape="0">
              <a:prstClr val="black">
                <a:alpha val="40000"/>
              </a:prstClr>
            </a:outerShdw>
          </a:effectLst>
        </p:spPr>
        <p:txBody>
          <a:bodyPr wrap="none" lIns="134979" tIns="70189" rIns="134979" bIns="70189" anchor="ctr"/>
          <a:lstStyle/>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計画書</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a:extLst>
              <a:ext uri="{FF2B5EF4-FFF2-40B4-BE49-F238E27FC236}">
                <a16:creationId xmlns:a16="http://schemas.microsoft.com/office/drawing/2014/main" id="{4F9DFB9F-CF0F-4B9B-BA9A-8ECD568B951A}"/>
              </a:ext>
            </a:extLst>
          </p:cNvPr>
          <p:cNvCxnSpPr>
            <a:cxnSpLocks/>
            <a:stCxn id="38" idx="3"/>
            <a:endCxn id="41" idx="1"/>
          </p:cNvCxnSpPr>
          <p:nvPr/>
        </p:nvCxnSpPr>
        <p:spPr bwMode="auto">
          <a:xfrm>
            <a:off x="3166332" y="2707397"/>
            <a:ext cx="418150" cy="0"/>
          </a:xfrm>
          <a:prstGeom prst="straightConnector1">
            <a:avLst/>
          </a:prstGeom>
          <a:noFill/>
          <a:ln w="15875" cap="flat" cmpd="sng" algn="ctr">
            <a:solidFill>
              <a:srgbClr val="1BADBD"/>
            </a:solidFill>
            <a:prstDash val="solid"/>
            <a:round/>
            <a:headEnd type="none" w="med" len="med"/>
            <a:tailEnd type="triangle"/>
          </a:ln>
          <a:effectLst/>
        </p:spPr>
      </p:cxnSp>
      <p:sp>
        <p:nvSpPr>
          <p:cNvPr id="41" name="AutoShape 6">
            <a:extLst>
              <a:ext uri="{FF2B5EF4-FFF2-40B4-BE49-F238E27FC236}">
                <a16:creationId xmlns:a16="http://schemas.microsoft.com/office/drawing/2014/main" id="{65D8140B-75C6-47D8-B7DD-4ECDFA21A4E1}"/>
              </a:ext>
            </a:extLst>
          </p:cNvPr>
          <p:cNvSpPr>
            <a:spLocks noChangeArrowheads="1"/>
          </p:cNvSpPr>
          <p:nvPr/>
        </p:nvSpPr>
        <p:spPr bwMode="auto">
          <a:xfrm>
            <a:off x="3584482" y="2445155"/>
            <a:ext cx="714461" cy="524484"/>
          </a:xfrm>
          <a:prstGeom prst="flowChartDocument">
            <a:avLst/>
          </a:prstGeom>
          <a:solidFill>
            <a:schemeClr val="accent6">
              <a:lumMod val="40000"/>
              <a:lumOff val="60000"/>
            </a:schemeClr>
          </a:solidFill>
          <a:ln w="28575" algn="ctr">
            <a:noFill/>
            <a:miter lim="800000"/>
            <a:headEnd/>
            <a:tailEnd/>
          </a:ln>
          <a:effectLst>
            <a:outerShdw blurRad="50800" dist="38100" dir="2700000" algn="tl" rotWithShape="0">
              <a:prstClr val="black">
                <a:alpha val="40000"/>
              </a:prstClr>
            </a:outerShdw>
          </a:effectLst>
        </p:spPr>
        <p:txBody>
          <a:bodyPr wrap="none" lIns="134979" tIns="70189" rIns="134979" bIns="70189" anchor="ctr"/>
          <a:lstStyle/>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全体テスト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計画書</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AutoShape 6">
            <a:extLst>
              <a:ext uri="{FF2B5EF4-FFF2-40B4-BE49-F238E27FC236}">
                <a16:creationId xmlns:a16="http://schemas.microsoft.com/office/drawing/2014/main" id="{B284BD66-8767-43F4-BA71-45EDC3838DB6}"/>
              </a:ext>
            </a:extLst>
          </p:cNvPr>
          <p:cNvSpPr>
            <a:spLocks noChangeArrowheads="1"/>
          </p:cNvSpPr>
          <p:nvPr/>
        </p:nvSpPr>
        <p:spPr bwMode="auto">
          <a:xfrm>
            <a:off x="4848705" y="2445155"/>
            <a:ext cx="714461" cy="524484"/>
          </a:xfrm>
          <a:prstGeom prst="flowChartDocument">
            <a:avLst/>
          </a:prstGeom>
          <a:solidFill>
            <a:schemeClr val="accent6">
              <a:lumMod val="40000"/>
              <a:lumOff val="60000"/>
            </a:schemeClr>
          </a:solidFill>
          <a:ln w="19050" algn="ctr">
            <a:solidFill>
              <a:srgbClr val="FF0000"/>
            </a:solidFill>
            <a:miter lim="800000"/>
            <a:headEnd/>
            <a:tailEnd/>
          </a:ln>
          <a:effectLst>
            <a:outerShdw blurRad="50800" dist="38100" dir="2700000" algn="tl" rotWithShape="0">
              <a:prstClr val="black">
                <a:alpha val="40000"/>
              </a:prstClr>
            </a:outerShdw>
          </a:effectLst>
        </p:spPr>
        <p:txBody>
          <a:bodyPr wrap="none" lIns="134979" tIns="70189" rIns="134979" bIns="70189" anchor="ctr"/>
          <a:lstStyle/>
          <a:p>
            <a:pPr algn="ctr"/>
            <a:r>
              <a:rPr lang="en-US" altLang="ja-JP" sz="800" dirty="0">
                <a:latin typeface="メイリオ"/>
                <a:ea typeface="メイリオ"/>
                <a:cs typeface="メイリオ" panose="020B0604030504040204" pitchFamily="50" charset="-128"/>
              </a:rPr>
              <a:t>UT/IT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計画書</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AutoShape 6">
            <a:extLst>
              <a:ext uri="{FF2B5EF4-FFF2-40B4-BE49-F238E27FC236}">
                <a16:creationId xmlns:a16="http://schemas.microsoft.com/office/drawing/2014/main" id="{794BC74D-6F60-4758-ADF3-399C36254FAE}"/>
              </a:ext>
            </a:extLst>
          </p:cNvPr>
          <p:cNvSpPr>
            <a:spLocks noChangeArrowheads="1"/>
          </p:cNvSpPr>
          <p:nvPr/>
        </p:nvSpPr>
        <p:spPr bwMode="auto">
          <a:xfrm>
            <a:off x="6057661" y="2445008"/>
            <a:ext cx="714461" cy="524484"/>
          </a:xfrm>
          <a:prstGeom prst="flowChartDocument">
            <a:avLst/>
          </a:prstGeom>
          <a:solidFill>
            <a:schemeClr val="accent6">
              <a:lumMod val="40000"/>
              <a:lumOff val="60000"/>
            </a:schemeClr>
          </a:solidFill>
          <a:ln w="3175" algn="ctr">
            <a:noFill/>
            <a:miter lim="800000"/>
            <a:headEnd/>
            <a:tailEnd/>
          </a:ln>
          <a:effectLst>
            <a:outerShdw blurRad="50800" dist="38100" dir="2700000" algn="tl" rotWithShape="0">
              <a:prstClr val="black">
                <a:alpha val="40000"/>
              </a:prstClr>
            </a:outerShdw>
          </a:effectLst>
        </p:spPr>
        <p:txBody>
          <a:bodyPr wrap="none" lIns="134979" tIns="70189" rIns="134979" bIns="70189" anchor="ctr"/>
          <a:lstStyle/>
          <a:p>
            <a:pPr algn="ctr"/>
            <a:r>
              <a:rPr lang="en-US" altLang="ja-JP" sz="800" dirty="0">
                <a:latin typeface="メイリオ"/>
                <a:ea typeface="メイリオ"/>
                <a:cs typeface="メイリオ" panose="020B0604030504040204" pitchFamily="50" charset="-128"/>
              </a:rPr>
              <a:t>UT/IT</a:t>
            </a:r>
          </a:p>
          <a:p>
            <a:pPr algn="ctr"/>
            <a:r>
              <a:rPr lang="ja-JP" altLang="en-US" sz="800">
                <a:latin typeface="メイリオ" panose="020B0604030504040204" pitchFamily="50" charset="-128"/>
                <a:ea typeface="メイリオ" panose="020B0604030504040204" pitchFamily="50" charset="-128"/>
                <a:cs typeface="メイリオ" panose="020B0604030504040204" pitchFamily="50" charset="-128"/>
              </a:rPr>
              <a:t>仕様書</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a:extLst>
              <a:ext uri="{FF2B5EF4-FFF2-40B4-BE49-F238E27FC236}">
                <a16:creationId xmlns:a16="http://schemas.microsoft.com/office/drawing/2014/main" id="{157AAD3A-D7E2-44F4-9FB1-99E4975D1EBD}"/>
              </a:ext>
            </a:extLst>
          </p:cNvPr>
          <p:cNvCxnSpPr>
            <a:cxnSpLocks/>
            <a:stCxn id="41" idx="3"/>
            <a:endCxn id="42" idx="1"/>
          </p:cNvCxnSpPr>
          <p:nvPr/>
        </p:nvCxnSpPr>
        <p:spPr bwMode="auto">
          <a:xfrm>
            <a:off x="4298943" y="2707397"/>
            <a:ext cx="549762" cy="0"/>
          </a:xfrm>
          <a:prstGeom prst="straightConnector1">
            <a:avLst/>
          </a:prstGeom>
          <a:noFill/>
          <a:ln w="15875" cap="flat" cmpd="sng" algn="ctr">
            <a:solidFill>
              <a:srgbClr val="1BADBD"/>
            </a:solidFill>
            <a:prstDash val="solid"/>
            <a:round/>
            <a:headEnd type="none" w="med" len="med"/>
            <a:tailEnd type="triangle"/>
          </a:ln>
          <a:effectLst/>
        </p:spPr>
      </p:cxnSp>
      <p:sp>
        <p:nvSpPr>
          <p:cNvPr id="46" name="サブタイトル 4">
            <a:extLst>
              <a:ext uri="{FF2B5EF4-FFF2-40B4-BE49-F238E27FC236}">
                <a16:creationId xmlns:a16="http://schemas.microsoft.com/office/drawing/2014/main" id="{3E160F66-6F49-436C-AB54-ACCFD91E337C}"/>
              </a:ext>
            </a:extLst>
          </p:cNvPr>
          <p:cNvSpPr txBox="1">
            <a:spLocks/>
          </p:cNvSpPr>
          <p:nvPr/>
        </p:nvSpPr>
        <p:spPr>
          <a:xfrm>
            <a:off x="3250065" y="3187716"/>
            <a:ext cx="2376377"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chemeClr val="tx1">
                    <a:lumMod val="75000"/>
                    <a:lumOff val="25000"/>
                  </a:schemeClr>
                </a:solidFill>
                <a:latin typeface="メイリオ" panose="020B0604030504040204" pitchFamily="50" charset="-128"/>
                <a:ea typeface="メイリオ" panose="020B0604030504040204" pitchFamily="50" charset="-128"/>
              </a:rPr>
              <a:t>図</a:t>
            </a:r>
            <a:r>
              <a:rPr lang="en-US" altLang="ja-JP" sz="900" b="1" dirty="0">
                <a:solidFill>
                  <a:schemeClr val="tx1">
                    <a:lumMod val="75000"/>
                    <a:lumOff val="25000"/>
                  </a:schemeClr>
                </a:solidFill>
                <a:latin typeface="メイリオ" panose="020B0604030504040204" pitchFamily="50" charset="-128"/>
                <a:ea typeface="メイリオ" panose="020B0604030504040204" pitchFamily="50" charset="-128"/>
              </a:rPr>
              <a:t>1-1 </a:t>
            </a:r>
            <a:r>
              <a:rPr lang="ja-JP" altLang="en-US" sz="900" b="1">
                <a:solidFill>
                  <a:schemeClr val="tx1">
                    <a:lumMod val="75000"/>
                    <a:lumOff val="25000"/>
                  </a:schemeClr>
                </a:solidFill>
                <a:latin typeface="メイリオ" panose="020B0604030504040204" pitchFamily="50" charset="-128"/>
                <a:ea typeface="メイリオ" panose="020B0604030504040204" pitchFamily="50" charset="-128"/>
              </a:rPr>
              <a:t>本書の位置づけ</a:t>
            </a:r>
            <a:endParaRPr lang="en-US" altLang="ja-JP" sz="9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8C0E94E6-7F0F-4B0B-924A-853F2831647E}"/>
              </a:ext>
            </a:extLst>
          </p:cNvPr>
          <p:cNvSpPr txBox="1"/>
          <p:nvPr/>
        </p:nvSpPr>
        <p:spPr>
          <a:xfrm>
            <a:off x="4764949" y="2255589"/>
            <a:ext cx="530915" cy="230832"/>
          </a:xfrm>
          <a:prstGeom prst="rect">
            <a:avLst/>
          </a:prstGeom>
          <a:noFill/>
        </p:spPr>
        <p:txBody>
          <a:bodyPr wrap="none" rtlCol="0">
            <a:spAutoFit/>
          </a:bodyPr>
          <a:lstStyle/>
          <a:p>
            <a:r>
              <a:rPr kumimoji="1" lang="ja-JP" altLang="en-US" sz="900">
                <a:solidFill>
                  <a:schemeClr val="accent1"/>
                </a:solidFill>
              </a:rPr>
              <a:t>●本書</a:t>
            </a:r>
          </a:p>
        </p:txBody>
      </p:sp>
      <p:cxnSp>
        <p:nvCxnSpPr>
          <p:cNvPr id="15" name="直線矢印コネクタ 14">
            <a:extLst>
              <a:ext uri="{FF2B5EF4-FFF2-40B4-BE49-F238E27FC236}">
                <a16:creationId xmlns:a16="http://schemas.microsoft.com/office/drawing/2014/main" id="{D5E8B551-08D3-44EE-9A95-2A1EE6BAB00C}"/>
              </a:ext>
            </a:extLst>
          </p:cNvPr>
          <p:cNvCxnSpPr>
            <a:cxnSpLocks/>
            <a:stCxn id="42" idx="3"/>
            <a:endCxn id="44" idx="1"/>
          </p:cNvCxnSpPr>
          <p:nvPr/>
        </p:nvCxnSpPr>
        <p:spPr bwMode="auto">
          <a:xfrm flipV="1">
            <a:off x="5563166" y="2707250"/>
            <a:ext cx="494495" cy="147"/>
          </a:xfrm>
          <a:prstGeom prst="straightConnector1">
            <a:avLst/>
          </a:prstGeom>
          <a:noFill/>
          <a:ln w="15875" cap="flat" cmpd="sng" algn="ctr">
            <a:solidFill>
              <a:srgbClr val="1BADBD"/>
            </a:solidFill>
            <a:prstDash val="solid"/>
            <a:round/>
            <a:headEnd type="none" w="med" len="med"/>
            <a:tailEnd type="triangle"/>
          </a:ln>
          <a:effectLst/>
        </p:spPr>
      </p:cxnSp>
      <p:sp>
        <p:nvSpPr>
          <p:cNvPr id="4" name="コンテンツ プレースホルダー 2">
            <a:extLst>
              <a:ext uri="{FF2B5EF4-FFF2-40B4-BE49-F238E27FC236}">
                <a16:creationId xmlns:a16="http://schemas.microsoft.com/office/drawing/2014/main" id="{6089D564-1A95-C252-684F-4B48151BF5B6}"/>
              </a:ext>
            </a:extLst>
          </p:cNvPr>
          <p:cNvSpPr txBox="1">
            <a:spLocks/>
          </p:cNvSpPr>
          <p:nvPr/>
        </p:nvSpPr>
        <p:spPr>
          <a:xfrm>
            <a:off x="457199" y="3705364"/>
            <a:ext cx="8229600" cy="701040"/>
          </a:xfrm>
          <a:prstGeom prst="rect">
            <a:avLst/>
          </a:prstGeom>
        </p:spPr>
        <p:txBody>
          <a:bodyPr>
            <a:normAutofit/>
          </a:bodyPr>
          <a:lstStyle>
            <a:lvl1pPr marL="342900" indent="-342900" algn="l" defTabSz="457200" rtl="0" eaLnBrk="1" latinLnBrk="0" hangingPunct="1">
              <a:spcBef>
                <a:spcPct val="20000"/>
              </a:spcBef>
              <a:buFont typeface="Arial"/>
              <a:buChar char="•"/>
              <a:defRPr kumimoji="1"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buFont typeface="Wingdings" panose="05000000000000000000" pitchFamily="2" charset="2"/>
              <a:buChar char="n"/>
            </a:pPr>
            <a:r>
              <a:rPr lang="en-US" altLang="ja-JP" sz="900" dirty="0">
                <a:solidFill>
                  <a:srgbClr val="3F3F3F"/>
                </a:solidFill>
                <a:latin typeface="メイリオ" panose="020B0604030504040204" pitchFamily="50" charset="-128"/>
                <a:ea typeface="メイリオ" panose="020B0604030504040204" pitchFamily="50" charset="-128"/>
              </a:rPr>
              <a:t>1.4</a:t>
            </a:r>
            <a:r>
              <a:rPr lang="ja-JP" altLang="en-US" sz="900" dirty="0">
                <a:solidFill>
                  <a:srgbClr val="3F3F3F"/>
                </a:solidFill>
                <a:latin typeface="メイリオ" panose="020B0604030504040204" pitchFamily="50" charset="-128"/>
                <a:ea typeface="メイリオ" panose="020B0604030504040204" pitchFamily="50" charset="-128"/>
              </a:rPr>
              <a:t> 商標・登録商標について</a:t>
            </a:r>
            <a:br>
              <a:rPr lang="en-US" altLang="ja-JP" sz="900" dirty="0">
                <a:solidFill>
                  <a:srgbClr val="3F3F3F"/>
                </a:solidFill>
                <a:latin typeface="メイリオ" panose="020B0604030504040204" pitchFamily="50" charset="-128"/>
                <a:ea typeface="メイリオ" panose="020B0604030504040204" pitchFamily="50" charset="-128"/>
              </a:rPr>
            </a:br>
            <a:br>
              <a:rPr lang="en-US" altLang="ja-JP" sz="900" dirty="0">
                <a:solidFill>
                  <a:srgbClr val="3F3F3F"/>
                </a:solidFill>
                <a:latin typeface="メイリオ" panose="020B0604030504040204" pitchFamily="50" charset="-128"/>
                <a:ea typeface="メイリオ" panose="020B0604030504040204" pitchFamily="50" charset="-128"/>
              </a:rPr>
            </a:br>
            <a:r>
              <a:rPr lang="ja-JP" altLang="en-US" sz="900" dirty="0">
                <a:latin typeface="メイリオ" panose="020B0604030504040204" pitchFamily="50" charset="-128"/>
                <a:ea typeface="メイリオ" panose="020B0604030504040204" pitchFamily="50" charset="-128"/>
              </a:rPr>
              <a:t>本文記載の社名・製品名・ロゴは各社の商標または登録商標です。​</a:t>
            </a:r>
            <a:br>
              <a:rPr lang="en-US" altLang="ja-JP" sz="900" dirty="0">
                <a:latin typeface="メイリオ" panose="020B0604030504040204" pitchFamily="50" charset="-128"/>
                <a:ea typeface="メイリオ" panose="020B0604030504040204" pitchFamily="50" charset="-128"/>
              </a:rPr>
            </a:br>
            <a:endParaRPr lang="en-US" altLang="ja-JP" sz="900" dirty="0"/>
          </a:p>
        </p:txBody>
      </p:sp>
    </p:spTree>
    <p:extLst>
      <p:ext uri="{BB962C8B-B14F-4D97-AF65-F5344CB8AC3E}">
        <p14:creationId xmlns:p14="http://schemas.microsoft.com/office/powerpoint/2010/main" val="247778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2 </a:t>
            </a:r>
            <a:r>
              <a:rPr kumimoji="1" lang="ja-JP" altLang="en-US"/>
              <a:t>単体・結合テスト計画</a:t>
            </a:r>
            <a:r>
              <a:rPr kumimoji="1"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5"/>
            <a:ext cx="8229600" cy="3596825"/>
          </a:xfrm>
        </p:spPr>
        <p:txBody>
          <a:bodyPr lIns="91440" tIns="45720" rIns="91440" bIns="45720" anchor="t">
            <a:normAutofit/>
          </a:bodyPr>
          <a:lstStyle/>
          <a:p>
            <a:pPr>
              <a:buFont typeface="Wingdings" panose="05000000000000000000" pitchFamily="2" charset="2"/>
              <a:buChar char="n"/>
            </a:pPr>
            <a:r>
              <a:rPr kumimoji="1" lang="en-US" altLang="ja-JP" sz="900" dirty="0">
                <a:solidFill>
                  <a:schemeClr val="tx1">
                    <a:lumMod val="75000"/>
                    <a:lumOff val="25000"/>
                  </a:schemeClr>
                </a:solidFill>
                <a:latin typeface="+mj-lt"/>
                <a:ea typeface="メイリオ" panose="020B0604030504040204" pitchFamily="50" charset="-128"/>
              </a:rPr>
              <a:t>2.1</a:t>
            </a:r>
            <a:r>
              <a:rPr lang="ja-JP" altLang="en-US" sz="900">
                <a:solidFill>
                  <a:schemeClr val="tx1">
                    <a:lumMod val="75000"/>
                    <a:lumOff val="25000"/>
                  </a:schemeClr>
                </a:solidFill>
                <a:latin typeface="+mj-lt"/>
                <a:ea typeface="メイリオ" panose="020B0604030504040204" pitchFamily="50" charset="-128"/>
              </a:rPr>
              <a:t> 単体・結合</a:t>
            </a:r>
            <a:r>
              <a:rPr kumimoji="1" lang="ja-JP" altLang="en-US" sz="900">
                <a:solidFill>
                  <a:schemeClr val="tx1">
                    <a:lumMod val="75000"/>
                    <a:lumOff val="25000"/>
                  </a:schemeClr>
                </a:solidFill>
                <a:latin typeface="+mj-lt"/>
                <a:ea typeface="メイリオ" panose="020B0604030504040204" pitchFamily="50" charset="-128"/>
              </a:rPr>
              <a:t>テスト計画とは</a:t>
            </a:r>
            <a:br>
              <a:rPr lang="en-US" altLang="ja-JP" sz="900" dirty="0">
                <a:solidFill>
                  <a:schemeClr val="tx1">
                    <a:lumMod val="75000"/>
                    <a:lumOff val="25000"/>
                  </a:schemeClr>
                </a:solidFill>
                <a:latin typeface="+mj-lt"/>
                <a:ea typeface="メイリオ" panose="020B0604030504040204" pitchFamily="50" charset="-128"/>
              </a:rPr>
            </a:br>
            <a:br>
              <a:rPr lang="en-US" altLang="ja-JP" sz="900" dirty="0">
                <a:solidFill>
                  <a:schemeClr val="tx1">
                    <a:lumMod val="75000"/>
                    <a:lumOff val="25000"/>
                  </a:schemeClr>
                </a:solidFill>
                <a:latin typeface="+mj-lt"/>
                <a:ea typeface="メイリオ" panose="020B0604030504040204" pitchFamily="50" charset="-128"/>
              </a:rPr>
            </a:br>
            <a:r>
              <a:rPr lang="ja-JP" altLang="en-US" sz="900">
                <a:solidFill>
                  <a:schemeClr val="tx1">
                    <a:lumMod val="75000"/>
                    <a:lumOff val="25000"/>
                  </a:schemeClr>
                </a:solidFill>
                <a:latin typeface="+mj-lt"/>
                <a:ea typeface="メイリオ" panose="020B0604030504040204" pitchFamily="50" charset="-128"/>
              </a:rPr>
              <a:t>単体・結合テスト工程におけるシステムの品質目標を達成するためには、工程内でどのような作業をするのか計画する必要があります。</a:t>
            </a:r>
            <a:br>
              <a:rPr lang="en-US" altLang="ja-JP" sz="900" dirty="0">
                <a:solidFill>
                  <a:schemeClr val="tx1">
                    <a:lumMod val="75000"/>
                    <a:lumOff val="25000"/>
                  </a:schemeClr>
                </a:solidFill>
                <a:latin typeface="+mj-lt"/>
                <a:ea typeface="メイリオ" panose="020B0604030504040204" pitchFamily="50" charset="-128"/>
              </a:rPr>
            </a:br>
            <a:r>
              <a:rPr lang="ja-JP" altLang="en-US" sz="900">
                <a:solidFill>
                  <a:schemeClr val="tx1">
                    <a:lumMod val="75000"/>
                    <a:lumOff val="25000"/>
                  </a:schemeClr>
                </a:solidFill>
                <a:latin typeface="+mj-lt"/>
                <a:ea typeface="メイリオ" panose="020B0604030504040204" pitchFamily="50" charset="-128"/>
              </a:rPr>
              <a:t>この計画を本書では「単体・結合テスト計画」と位置づけています。</a:t>
            </a:r>
            <a:br>
              <a:rPr lang="en-US" altLang="ja-JP" sz="900" dirty="0">
                <a:solidFill>
                  <a:schemeClr val="tx1">
                    <a:lumMod val="75000"/>
                    <a:lumOff val="25000"/>
                  </a:schemeClr>
                </a:solidFill>
                <a:latin typeface="+mj-lt"/>
                <a:ea typeface="メイリオ" panose="020B0604030504040204" pitchFamily="50" charset="-128"/>
              </a:rPr>
            </a:br>
            <a:r>
              <a:rPr lang="ja-JP" altLang="en-US" sz="900">
                <a:solidFill>
                  <a:schemeClr val="tx1">
                    <a:lumMod val="75000"/>
                    <a:lumOff val="25000"/>
                  </a:schemeClr>
                </a:solidFill>
                <a:latin typeface="+mj-lt"/>
                <a:ea typeface="メイリオ" panose="020B0604030504040204" pitchFamily="50" charset="-128"/>
              </a:rPr>
              <a:t>本書は</a:t>
            </a:r>
            <a:r>
              <a:rPr lang="en-US" altLang="ja-JP" sz="900" dirty="0">
                <a:solidFill>
                  <a:schemeClr val="tx1">
                    <a:lumMod val="75000"/>
                    <a:lumOff val="25000"/>
                  </a:schemeClr>
                </a:solidFill>
                <a:latin typeface="+mj-lt"/>
                <a:ea typeface="メイリオ" panose="020B0604030504040204" pitchFamily="50" charset="-128"/>
              </a:rPr>
              <a:t>Santoku</a:t>
            </a:r>
            <a:r>
              <a:rPr lang="ja-JP" altLang="en-US" sz="900">
                <a:solidFill>
                  <a:schemeClr val="tx1">
                    <a:lumMod val="75000"/>
                    <a:lumOff val="25000"/>
                  </a:schemeClr>
                </a:solidFill>
                <a:latin typeface="+mj-lt"/>
                <a:ea typeface="メイリオ" panose="020B0604030504040204" pitchFamily="50" charset="-128"/>
              </a:rPr>
              <a:t>アプリ開発プロジェクトを対象としたテスト計画です。</a:t>
            </a:r>
            <a:endParaRPr lang="en-US" altLang="ja-JP" sz="900" dirty="0">
              <a:solidFill>
                <a:schemeClr val="tx1">
                  <a:lumMod val="75000"/>
                  <a:lumOff val="25000"/>
                </a:schemeClr>
              </a:solidFill>
              <a:latin typeface="+mj-lt"/>
              <a:ea typeface="メイリオ" panose="020B0604030504040204" pitchFamily="50" charset="-128"/>
            </a:endParaRPr>
          </a:p>
          <a:p>
            <a:pPr>
              <a:buFont typeface="Wingdings" panose="05000000000000000000" pitchFamily="2" charset="2"/>
              <a:buChar char="n"/>
            </a:pPr>
            <a:endParaRPr kumimoji="1" lang="en-US" altLang="ja-JP" sz="900" dirty="0">
              <a:solidFill>
                <a:schemeClr val="tx1">
                  <a:lumMod val="75000"/>
                  <a:lumOff val="25000"/>
                </a:schemeClr>
              </a:solidFill>
              <a:latin typeface="+mj-lt"/>
            </a:endParaRPr>
          </a:p>
          <a:p>
            <a:pPr>
              <a:buFont typeface="Wingdings" panose="05000000000000000000" pitchFamily="2" charset="2"/>
              <a:buChar char="n"/>
            </a:pPr>
            <a:r>
              <a:rPr kumimoji="1" lang="en-US" altLang="ja-JP" sz="900" dirty="0">
                <a:solidFill>
                  <a:schemeClr val="tx1">
                    <a:lumMod val="75000"/>
                    <a:lumOff val="25000"/>
                  </a:schemeClr>
                </a:solidFill>
                <a:latin typeface="+mj-lt"/>
                <a:ea typeface="メイリオ" panose="020B0604030504040204" pitchFamily="50" charset="-128"/>
              </a:rPr>
              <a:t>2.2</a:t>
            </a:r>
            <a:r>
              <a:rPr lang="ja-JP" altLang="en-US" sz="900">
                <a:solidFill>
                  <a:schemeClr val="tx1">
                    <a:lumMod val="75000"/>
                    <a:lumOff val="25000"/>
                  </a:schemeClr>
                </a:solidFill>
                <a:latin typeface="+mj-lt"/>
                <a:ea typeface="メイリオ" panose="020B0604030504040204" pitchFamily="50" charset="-128"/>
              </a:rPr>
              <a:t> 単体・結合</a:t>
            </a:r>
            <a:r>
              <a:rPr kumimoji="1" lang="ja-JP" altLang="en-US" sz="900">
                <a:solidFill>
                  <a:schemeClr val="tx1">
                    <a:lumMod val="75000"/>
                    <a:lumOff val="25000"/>
                  </a:schemeClr>
                </a:solidFill>
                <a:latin typeface="+mj-lt"/>
                <a:ea typeface="メイリオ" panose="020B0604030504040204" pitchFamily="50" charset="-128"/>
              </a:rPr>
              <a:t>テスト計画の目的</a:t>
            </a:r>
            <a:br>
              <a:rPr lang="en-US" altLang="ja-JP" sz="900" dirty="0">
                <a:solidFill>
                  <a:schemeClr val="tx1">
                    <a:lumMod val="75000"/>
                    <a:lumOff val="25000"/>
                  </a:schemeClr>
                </a:solidFill>
                <a:latin typeface="+mj-lt"/>
                <a:ea typeface="メイリオ" panose="020B0604030504040204" pitchFamily="50" charset="-128"/>
              </a:rPr>
            </a:br>
            <a:br>
              <a:rPr lang="en-US" altLang="ja-JP" sz="900" dirty="0">
                <a:solidFill>
                  <a:schemeClr val="tx1">
                    <a:lumMod val="75000"/>
                    <a:lumOff val="25000"/>
                  </a:schemeClr>
                </a:solidFill>
                <a:latin typeface="+mj-lt"/>
                <a:ea typeface="メイリオ" panose="020B0604030504040204" pitchFamily="50" charset="-128"/>
              </a:rPr>
            </a:br>
            <a:r>
              <a:rPr lang="en-US" altLang="ja-JP" sz="900" dirty="0">
                <a:solidFill>
                  <a:schemeClr val="tx1">
                    <a:lumMod val="75000"/>
                    <a:lumOff val="25000"/>
                  </a:schemeClr>
                </a:solidFill>
                <a:latin typeface="+mj-lt"/>
                <a:ea typeface="メイリオ" panose="020B0604030504040204" pitchFamily="50" charset="-128"/>
              </a:rPr>
              <a:t>Santoku</a:t>
            </a:r>
            <a:r>
              <a:rPr lang="ja-JP" altLang="en-US" sz="900">
                <a:solidFill>
                  <a:schemeClr val="tx1">
                    <a:lumMod val="75000"/>
                    <a:lumOff val="25000"/>
                  </a:schemeClr>
                </a:solidFill>
                <a:latin typeface="+mj-lt"/>
                <a:ea typeface="メイリオ" panose="020B0604030504040204" pitchFamily="50" charset="-128"/>
              </a:rPr>
              <a:t>アプリ開発プロジェクトにおいて、単体・結合テスト工程の対応をできるようにすることが目的です。</a:t>
            </a:r>
            <a:endParaRPr lang="en-US" altLang="ja-JP" sz="900" dirty="0">
              <a:solidFill>
                <a:schemeClr val="tx1">
                  <a:lumMod val="75000"/>
                  <a:lumOff val="25000"/>
                </a:schemeClr>
              </a:solidFill>
              <a:latin typeface="+mj-lt"/>
              <a:ea typeface="メイリオ" panose="020B0604030504040204" pitchFamily="50" charset="-128"/>
            </a:endParaRPr>
          </a:p>
          <a:p>
            <a:pPr>
              <a:buFont typeface="Wingdings" panose="05000000000000000000" pitchFamily="2" charset="2"/>
              <a:buChar char="n"/>
            </a:pPr>
            <a:endParaRPr lang="en-US" altLang="ja-JP" sz="900" dirty="0">
              <a:solidFill>
                <a:schemeClr val="tx1">
                  <a:lumMod val="75000"/>
                  <a:lumOff val="25000"/>
                </a:schemeClr>
              </a:solidFill>
              <a:latin typeface="+mj-lt"/>
            </a:endParaRPr>
          </a:p>
          <a:p>
            <a:pPr>
              <a:buFont typeface="Wingdings" panose="05000000000000000000" pitchFamily="2" charset="2"/>
              <a:buChar char="n"/>
            </a:pPr>
            <a:r>
              <a:rPr kumimoji="1" lang="en-US" altLang="ja-JP" sz="900" dirty="0">
                <a:solidFill>
                  <a:schemeClr val="tx1">
                    <a:lumMod val="75000"/>
                    <a:lumOff val="25000"/>
                  </a:schemeClr>
                </a:solidFill>
                <a:latin typeface="+mj-lt"/>
                <a:ea typeface="メイリオ"/>
              </a:rPr>
              <a:t>2.3</a:t>
            </a:r>
            <a:r>
              <a:rPr lang="ja-JP" altLang="en-US" sz="900">
                <a:solidFill>
                  <a:schemeClr val="tx1">
                    <a:lumMod val="75000"/>
                    <a:lumOff val="25000"/>
                  </a:schemeClr>
                </a:solidFill>
                <a:latin typeface="+mj-lt"/>
                <a:ea typeface="メイリオ"/>
              </a:rPr>
              <a:t> </a:t>
            </a:r>
            <a:r>
              <a:rPr kumimoji="1" lang="ja-JP" altLang="en-US" sz="900">
                <a:solidFill>
                  <a:schemeClr val="tx1">
                    <a:lumMod val="75000"/>
                    <a:lumOff val="25000"/>
                  </a:schemeClr>
                </a:solidFill>
                <a:latin typeface="+mj-lt"/>
                <a:ea typeface="メイリオ"/>
              </a:rPr>
              <a:t>前提条件</a:t>
            </a:r>
            <a:br>
              <a:rPr lang="en-US" altLang="ja-JP" sz="900" dirty="0">
                <a:solidFill>
                  <a:schemeClr val="tx1">
                    <a:lumMod val="75000"/>
                    <a:lumOff val="25000"/>
                  </a:schemeClr>
                </a:solidFill>
                <a:latin typeface="+mj-lt"/>
                <a:ea typeface="メイリオ" panose="020B0604030504040204" pitchFamily="50" charset="-128"/>
              </a:rPr>
            </a:br>
            <a:br>
              <a:rPr lang="en-US" altLang="ja-JP" sz="900" dirty="0">
                <a:solidFill>
                  <a:schemeClr val="tx1">
                    <a:lumMod val="75000"/>
                    <a:lumOff val="25000"/>
                  </a:schemeClr>
                </a:solidFill>
                <a:latin typeface="+mj-lt"/>
                <a:ea typeface="メイリオ" panose="020B0604030504040204" pitchFamily="50" charset="-128"/>
              </a:rPr>
            </a:br>
            <a:r>
              <a:rPr kumimoji="1" lang="ja-JP" altLang="en-US" sz="900">
                <a:solidFill>
                  <a:schemeClr val="tx1">
                    <a:lumMod val="75000"/>
                    <a:lumOff val="25000"/>
                  </a:schemeClr>
                </a:solidFill>
                <a:latin typeface="+mj-lt"/>
                <a:ea typeface="メイリオ"/>
              </a:rPr>
              <a:t>本計画をするにあたり、参考にした資料、インプット資料を以下に記載します。</a:t>
            </a:r>
            <a:br>
              <a:rPr lang="en-US" altLang="ja-JP" sz="900" dirty="0">
                <a:solidFill>
                  <a:schemeClr val="tx1">
                    <a:lumMod val="75000"/>
                    <a:lumOff val="25000"/>
                  </a:schemeClr>
                </a:solidFill>
                <a:latin typeface="+mj-lt"/>
                <a:ea typeface="メイリオ" panose="020B0604030504040204" pitchFamily="50" charset="-128"/>
              </a:rPr>
            </a:br>
            <a:r>
              <a:rPr kumimoji="1" lang="ja-JP" altLang="en-US" sz="900">
                <a:solidFill>
                  <a:schemeClr val="tx1">
                    <a:lumMod val="75000"/>
                    <a:lumOff val="25000"/>
                  </a:schemeClr>
                </a:solidFill>
                <a:latin typeface="メイリオ"/>
                <a:ea typeface="メイリオ"/>
              </a:rPr>
              <a:t>・プロジェクト計画書</a:t>
            </a:r>
            <a:r>
              <a:rPr lang="en-US" altLang="ja-JP" sz="900" dirty="0">
                <a:solidFill>
                  <a:schemeClr val="tx1">
                    <a:lumMod val="75000"/>
                    <a:lumOff val="25000"/>
                  </a:schemeClr>
                </a:solidFill>
                <a:latin typeface="メイリオ"/>
                <a:ea typeface="メイリオ"/>
              </a:rPr>
              <a:t>(</a:t>
            </a:r>
            <a:r>
              <a:rPr lang="en-US" altLang="ja-JP" sz="900" dirty="0">
                <a:solidFill>
                  <a:schemeClr val="tx1">
                    <a:lumMod val="75000"/>
                    <a:lumOff val="25000"/>
                  </a:schemeClr>
                </a:solidFill>
                <a:latin typeface="メイリオ"/>
                <a:ea typeface="メイリオ"/>
                <a:hlinkClick r:id="rId2">
                  <a:extLst>
                    <a:ext uri="{A12FA001-AC4F-418D-AE19-62706E023703}">
                      <ahyp:hlinkClr xmlns:ahyp="http://schemas.microsoft.com/office/drawing/2018/hyperlinkcolor" val="tx"/>
                    </a:ext>
                  </a:extLst>
                </a:hlinkClick>
              </a:rPr>
              <a:t>https://ws-4020.github.io/mobile-app-crib-notes/react-native/santoku</a:t>
            </a:r>
            <a:r>
              <a:rPr lang="en-US" altLang="ja-JP" sz="900" dirty="0">
                <a:solidFill>
                  <a:schemeClr val="tx1">
                    <a:lumMod val="75000"/>
                    <a:lumOff val="25000"/>
                  </a:schemeClr>
                </a:solidFill>
                <a:latin typeface="メイリオ"/>
                <a:ea typeface="メイリオ"/>
              </a:rPr>
              <a:t>)</a:t>
            </a:r>
            <a:br>
              <a:rPr lang="en-US" altLang="ja-JP" sz="900" dirty="0">
                <a:solidFill>
                  <a:schemeClr val="tx1">
                    <a:lumMod val="75000"/>
                    <a:lumOff val="25000"/>
                  </a:schemeClr>
                </a:solidFill>
                <a:latin typeface="+mj-lt"/>
                <a:ea typeface="メイリオ" panose="020B0604030504040204" pitchFamily="50" charset="-128"/>
              </a:rPr>
            </a:br>
            <a:r>
              <a:rPr kumimoji="1" lang="ja-JP" altLang="en-US" sz="900">
                <a:solidFill>
                  <a:schemeClr val="tx1">
                    <a:lumMod val="75000"/>
                    <a:lumOff val="25000"/>
                  </a:schemeClr>
                </a:solidFill>
                <a:latin typeface="+mj-lt"/>
                <a:ea typeface="メイリオ"/>
              </a:rPr>
              <a:t>・全体テスト計画書</a:t>
            </a:r>
            <a:br>
              <a:rPr lang="en-US" altLang="ja-JP" sz="900" dirty="0">
                <a:solidFill>
                  <a:schemeClr val="tx1">
                    <a:lumMod val="75000"/>
                    <a:lumOff val="25000"/>
                  </a:schemeClr>
                </a:solidFill>
                <a:latin typeface="+mj-lt"/>
                <a:ea typeface="メイリオ" panose="020B0604030504040204" pitchFamily="50" charset="-128"/>
              </a:rPr>
            </a:br>
            <a:r>
              <a:rPr kumimoji="1" lang="ja-JP" altLang="en-US" sz="900">
                <a:solidFill>
                  <a:schemeClr val="tx1">
                    <a:lumMod val="75000"/>
                    <a:lumOff val="25000"/>
                  </a:schemeClr>
                </a:solidFill>
                <a:latin typeface="メイリオ"/>
                <a:ea typeface="メイリオ"/>
              </a:rPr>
              <a:t>・テスト種別＆テスト観点カタログ（</a:t>
            </a:r>
            <a:r>
              <a:rPr lang="en-US" altLang="ja-JP" sz="900" dirty="0">
                <a:solidFill>
                  <a:schemeClr val="tx1">
                    <a:lumMod val="75000"/>
                    <a:lumOff val="25000"/>
                  </a:schemeClr>
                </a:solidFill>
                <a:latin typeface="メイリオ"/>
                <a:ea typeface="メイリオ"/>
                <a:cs typeface="Meiryo"/>
                <a:sym typeface="Meiryo"/>
                <a:hlinkClick r:id="rId3">
                  <a:extLst>
                    <a:ext uri="{A12FA001-AC4F-418D-AE19-62706E023703}">
                      <ahyp:hlinkClr xmlns:ahyp="http://schemas.microsoft.com/office/drawing/2018/hyperlinkcolor" val="tx"/>
                    </a:ext>
                  </a:extLst>
                </a:hlinkClick>
              </a:rPr>
              <a:t>https://fintan.jp/page/1456/</a:t>
            </a:r>
            <a:r>
              <a:rPr kumimoji="1" lang="ja-JP" altLang="en-US" sz="900">
                <a:solidFill>
                  <a:schemeClr val="tx1">
                    <a:lumMod val="75000"/>
                    <a:lumOff val="25000"/>
                  </a:schemeClr>
                </a:solidFill>
                <a:latin typeface="メイリオ"/>
                <a:ea typeface="メイリオ"/>
              </a:rPr>
              <a:t>）</a:t>
            </a:r>
            <a:endParaRPr kumimoji="1" lang="en-US" altLang="ja-JP" sz="900" dirty="0">
              <a:solidFill>
                <a:schemeClr val="tx1">
                  <a:lumMod val="75000"/>
                  <a:lumOff val="25000"/>
                </a:schemeClr>
              </a:solidFill>
              <a:latin typeface="+mj-lt"/>
            </a:endParaRPr>
          </a:p>
        </p:txBody>
      </p:sp>
    </p:spTree>
    <p:extLst>
      <p:ext uri="{BB962C8B-B14F-4D97-AF65-F5344CB8AC3E}">
        <p14:creationId xmlns:p14="http://schemas.microsoft.com/office/powerpoint/2010/main" val="236122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A1D0C-B94F-480E-BD14-08ACB8C4CA9A}"/>
              </a:ext>
            </a:extLst>
          </p:cNvPr>
          <p:cNvSpPr>
            <a:spLocks noGrp="1"/>
          </p:cNvSpPr>
          <p:nvPr>
            <p:ph type="title"/>
          </p:nvPr>
        </p:nvSpPr>
        <p:spPr/>
        <p:txBody>
          <a:bodyPr/>
          <a:lstStyle/>
          <a:p>
            <a:r>
              <a:rPr kumimoji="1" lang="en-US" altLang="ja-JP" dirty="0"/>
              <a:t>2 </a:t>
            </a:r>
            <a:r>
              <a:rPr kumimoji="1" lang="ja-JP" altLang="en-US"/>
              <a:t>単体・結合テスト計画</a:t>
            </a:r>
            <a:r>
              <a:rPr kumimoji="1"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EBB90132-A55B-4B57-90F2-8BF3B335F0BF}"/>
              </a:ext>
            </a:extLst>
          </p:cNvPr>
          <p:cNvSpPr>
            <a:spLocks noGrp="1"/>
          </p:cNvSpPr>
          <p:nvPr>
            <p:ph idx="1"/>
          </p:nvPr>
        </p:nvSpPr>
        <p:spPr>
          <a:xfrm>
            <a:off x="457200" y="775126"/>
            <a:ext cx="8229600" cy="3716192"/>
          </a:xfrm>
        </p:spPr>
        <p:txBody>
          <a:bodyPr lIns="91440" tIns="45720" rIns="91440" bIns="45720" anchor="t">
            <a:normAutofit/>
          </a:bodyPr>
          <a:lstStyle/>
          <a:p>
            <a:pPr>
              <a:buFont typeface="Wingdings" panose="05000000000000000000" pitchFamily="2" charset="2"/>
              <a:buChar char="n"/>
            </a:pPr>
            <a:r>
              <a:rPr kumimoji="1" lang="en-US" altLang="ja-JP" sz="900" dirty="0">
                <a:solidFill>
                  <a:schemeClr val="tx1">
                    <a:lumMod val="75000"/>
                    <a:lumOff val="25000"/>
                  </a:schemeClr>
                </a:solidFill>
                <a:latin typeface="+mj-lt"/>
                <a:ea typeface="メイリオ" panose="020B0604030504040204" pitchFamily="50" charset="-128"/>
              </a:rPr>
              <a:t>2.4</a:t>
            </a:r>
            <a:r>
              <a:rPr lang="ja-JP" altLang="en-US" sz="900">
                <a:solidFill>
                  <a:schemeClr val="tx1">
                    <a:lumMod val="75000"/>
                    <a:lumOff val="25000"/>
                  </a:schemeClr>
                </a:solidFill>
                <a:latin typeface="+mj-lt"/>
                <a:ea typeface="メイリオ" panose="020B0604030504040204" pitchFamily="50" charset="-128"/>
              </a:rPr>
              <a:t> </a:t>
            </a:r>
            <a:r>
              <a:rPr kumimoji="1" lang="ja-JP" altLang="en-US" sz="900">
                <a:solidFill>
                  <a:schemeClr val="tx1">
                    <a:lumMod val="75000"/>
                    <a:lumOff val="25000"/>
                  </a:schemeClr>
                </a:solidFill>
                <a:latin typeface="+mj-lt"/>
                <a:ea typeface="メイリオ" panose="020B0604030504040204" pitchFamily="50" charset="-128"/>
              </a:rPr>
              <a:t>品質指標</a:t>
            </a:r>
            <a:br>
              <a:rPr kumimoji="1" lang="en-US" altLang="ja-JP" sz="900" dirty="0">
                <a:solidFill>
                  <a:schemeClr val="tx1">
                    <a:lumMod val="75000"/>
                    <a:lumOff val="25000"/>
                  </a:schemeClr>
                </a:solidFill>
                <a:latin typeface="+mj-lt"/>
                <a:ea typeface="メイリオ" panose="020B0604030504040204" pitchFamily="50" charset="-128"/>
              </a:rPr>
            </a:br>
            <a:br>
              <a:rPr kumimoji="1" lang="en-US" altLang="ja-JP" sz="900" dirty="0">
                <a:solidFill>
                  <a:schemeClr val="tx1">
                    <a:lumMod val="75000"/>
                    <a:lumOff val="25000"/>
                  </a:schemeClr>
                </a:solidFill>
                <a:latin typeface="+mj-lt"/>
                <a:ea typeface="メイリオ" panose="020B0604030504040204" pitchFamily="50" charset="-128"/>
              </a:rPr>
            </a:br>
            <a:r>
              <a:rPr lang="ja-JP" altLang="en-US" sz="900">
                <a:solidFill>
                  <a:schemeClr val="tx1">
                    <a:lumMod val="75000"/>
                    <a:lumOff val="25000"/>
                  </a:schemeClr>
                </a:solidFill>
                <a:latin typeface="+mj-lt"/>
                <a:ea typeface="メイリオ" panose="020B0604030504040204" pitchFamily="50" charset="-128"/>
              </a:rPr>
              <a:t>全社で集計している</a:t>
            </a:r>
            <a:r>
              <a:rPr kumimoji="1" lang="ja-JP" altLang="en-US" sz="900">
                <a:solidFill>
                  <a:schemeClr val="tx1">
                    <a:lumMod val="75000"/>
                    <a:lumOff val="25000"/>
                  </a:schemeClr>
                </a:solidFill>
                <a:latin typeface="+mj-lt"/>
                <a:ea typeface="メイリオ" panose="020B0604030504040204" pitchFamily="50" charset="-128"/>
              </a:rPr>
              <a:t>「品質指標全社</a:t>
            </a:r>
            <a:r>
              <a:rPr kumimoji="1" lang="en-US" altLang="ja-JP" sz="900" dirty="0">
                <a:solidFill>
                  <a:schemeClr val="tx1">
                    <a:lumMod val="75000"/>
                    <a:lumOff val="25000"/>
                  </a:schemeClr>
                </a:solidFill>
                <a:latin typeface="+mj-lt"/>
                <a:ea typeface="メイリオ" panose="020B0604030504040204" pitchFamily="50" charset="-128"/>
              </a:rPr>
              <a:t>PJ</a:t>
            </a:r>
            <a:r>
              <a:rPr kumimoji="1" lang="ja-JP" altLang="en-US" sz="900">
                <a:solidFill>
                  <a:schemeClr val="tx1">
                    <a:lumMod val="75000"/>
                    <a:lumOff val="25000"/>
                  </a:schemeClr>
                </a:solidFill>
                <a:latin typeface="+mj-lt"/>
                <a:ea typeface="メイリオ" panose="020B0604030504040204" pitchFamily="50" charset="-128"/>
              </a:rPr>
              <a:t>実績データ」における、「</a:t>
            </a:r>
            <a:r>
              <a:rPr lang="ja-JP" altLang="en-US" sz="900">
                <a:solidFill>
                  <a:schemeClr val="tx1">
                    <a:lumMod val="75000"/>
                    <a:lumOff val="25000"/>
                  </a:schemeClr>
                </a:solidFill>
                <a:latin typeface="+mj-lt"/>
              </a:rPr>
              <a:t>単体・結合テストケース密度 </a:t>
            </a:r>
            <a:r>
              <a:rPr lang="en-US" altLang="ja-JP" sz="900" dirty="0">
                <a:solidFill>
                  <a:schemeClr val="tx1">
                    <a:lumMod val="75000"/>
                    <a:lumOff val="25000"/>
                  </a:schemeClr>
                </a:solidFill>
                <a:latin typeface="+mj-lt"/>
              </a:rPr>
              <a:t>(</a:t>
            </a:r>
            <a:r>
              <a:rPr lang="ja-JP" altLang="en-US" sz="900">
                <a:solidFill>
                  <a:schemeClr val="tx1">
                    <a:lumMod val="75000"/>
                    <a:lumOff val="25000"/>
                  </a:schemeClr>
                </a:solidFill>
                <a:latin typeface="+mj-lt"/>
              </a:rPr>
              <a:t>ケース</a:t>
            </a:r>
            <a:r>
              <a:rPr lang="en-US" altLang="ja-JP" sz="900" dirty="0">
                <a:solidFill>
                  <a:schemeClr val="tx1">
                    <a:lumMod val="75000"/>
                    <a:lumOff val="25000"/>
                  </a:schemeClr>
                </a:solidFill>
                <a:latin typeface="+mj-lt"/>
              </a:rPr>
              <a:t>/KSLOC)</a:t>
            </a:r>
            <a:r>
              <a:rPr lang="ja-JP" altLang="en-US" sz="900">
                <a:solidFill>
                  <a:schemeClr val="tx1">
                    <a:lumMod val="75000"/>
                    <a:lumOff val="25000"/>
                  </a:schemeClr>
                </a:solidFill>
                <a:latin typeface="+mj-lt"/>
              </a:rPr>
              <a:t>」「単体・結合テスト不具合検出密度 </a:t>
            </a:r>
            <a:r>
              <a:rPr lang="en-US" altLang="ja-JP" sz="900" dirty="0">
                <a:solidFill>
                  <a:schemeClr val="tx1">
                    <a:lumMod val="75000"/>
                    <a:lumOff val="25000"/>
                  </a:schemeClr>
                </a:solidFill>
                <a:latin typeface="+mj-lt"/>
              </a:rPr>
              <a:t>(</a:t>
            </a:r>
            <a:r>
              <a:rPr lang="ja-JP" altLang="en-US" sz="900">
                <a:solidFill>
                  <a:schemeClr val="tx1">
                    <a:lumMod val="75000"/>
                    <a:lumOff val="25000"/>
                  </a:schemeClr>
                </a:solidFill>
                <a:latin typeface="+mj-lt"/>
              </a:rPr>
              <a:t>件</a:t>
            </a:r>
            <a:r>
              <a:rPr lang="en-US" altLang="ja-JP" sz="900" dirty="0">
                <a:solidFill>
                  <a:schemeClr val="tx1">
                    <a:lumMod val="75000"/>
                    <a:lumOff val="25000"/>
                  </a:schemeClr>
                </a:solidFill>
                <a:latin typeface="+mj-lt"/>
              </a:rPr>
              <a:t>/KSLOC)</a:t>
            </a:r>
            <a:r>
              <a:rPr lang="ja-JP" altLang="en-US" sz="900">
                <a:solidFill>
                  <a:schemeClr val="tx1">
                    <a:lumMod val="75000"/>
                    <a:lumOff val="25000"/>
                  </a:schemeClr>
                </a:solidFill>
                <a:latin typeface="+mj-lt"/>
              </a:rPr>
              <a:t>」の実績値を</a:t>
            </a:r>
            <a:r>
              <a:rPr lang="en-US" altLang="ja-JP" sz="900" dirty="0">
                <a:solidFill>
                  <a:schemeClr val="tx1">
                    <a:lumMod val="75000"/>
                    <a:lumOff val="25000"/>
                  </a:schemeClr>
                </a:solidFill>
                <a:latin typeface="+mj-lt"/>
              </a:rPr>
              <a:t>Santoku</a:t>
            </a:r>
            <a:r>
              <a:rPr lang="ja-JP" altLang="en-US" sz="900">
                <a:solidFill>
                  <a:schemeClr val="tx1">
                    <a:lumMod val="75000"/>
                    <a:lumOff val="25000"/>
                  </a:schemeClr>
                </a:solidFill>
                <a:latin typeface="+mj-lt"/>
              </a:rPr>
              <a:t>アプリの品質評価基準とします。</a:t>
            </a:r>
            <a:br>
              <a:rPr lang="en-US" altLang="ja-JP" sz="900" dirty="0">
                <a:solidFill>
                  <a:schemeClr val="tx1">
                    <a:lumMod val="75000"/>
                    <a:lumOff val="25000"/>
                  </a:schemeClr>
                </a:solidFill>
                <a:latin typeface="+mj-lt"/>
              </a:rPr>
            </a:br>
            <a:r>
              <a:rPr lang="ja-JP" altLang="en-US" sz="900">
                <a:solidFill>
                  <a:schemeClr val="tx1">
                    <a:lumMod val="75000"/>
                    <a:lumOff val="25000"/>
                  </a:schemeClr>
                </a:solidFill>
                <a:latin typeface="+mj-lt"/>
              </a:rPr>
              <a:t>以下は、品質評価における役割を表した図です。</a:t>
            </a:r>
            <a:br>
              <a:rPr lang="en-US" altLang="ja-JP" sz="900" dirty="0">
                <a:solidFill>
                  <a:schemeClr val="tx1">
                    <a:lumMod val="75000"/>
                    <a:lumOff val="25000"/>
                  </a:schemeClr>
                </a:solidFill>
                <a:latin typeface="+mj-lt"/>
              </a:rPr>
            </a:br>
            <a:r>
              <a:rPr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900">
                <a:solidFill>
                  <a:schemeClr val="tx1">
                    <a:lumMod val="75000"/>
                    <a:lumOff val="25000"/>
                  </a:schemeClr>
                </a:solidFill>
                <a:latin typeface="メイリオ" panose="020B0604030504040204" pitchFamily="50" charset="-128"/>
                <a:ea typeface="メイリオ" panose="020B0604030504040204" pitchFamily="50" charset="-128"/>
              </a:rPr>
              <a:t>カバレッジの網羅はテスト仕様書の開発レビューによって担保します。</a:t>
            </a:r>
            <a:endParaRPr kumimoji="1" lang="en-US" altLang="ja-JP" sz="900" dirty="0">
              <a:solidFill>
                <a:schemeClr val="tx1">
                  <a:lumMod val="75000"/>
                  <a:lumOff val="25000"/>
                </a:schemeClr>
              </a:solidFill>
              <a:latin typeface="+mj-lt"/>
            </a:endParaRPr>
          </a:p>
        </p:txBody>
      </p:sp>
      <p:pic>
        <p:nvPicPr>
          <p:cNvPr id="4" name="図 3">
            <a:extLst>
              <a:ext uri="{FF2B5EF4-FFF2-40B4-BE49-F238E27FC236}">
                <a16:creationId xmlns:a16="http://schemas.microsoft.com/office/drawing/2014/main" id="{5BC6E83D-A59C-4FDF-BF50-07C09850F24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746304" y="3228461"/>
            <a:ext cx="683295" cy="849936"/>
          </a:xfrm>
          <a:prstGeom prst="rect">
            <a:avLst/>
          </a:prstGeom>
        </p:spPr>
      </p:pic>
      <p:pic>
        <p:nvPicPr>
          <p:cNvPr id="5" name="図 4">
            <a:extLst>
              <a:ext uri="{FF2B5EF4-FFF2-40B4-BE49-F238E27FC236}">
                <a16:creationId xmlns:a16="http://schemas.microsoft.com/office/drawing/2014/main" id="{3CD71E54-06D6-4BA0-8846-592CEB7D2C6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14402" y="3337328"/>
            <a:ext cx="814916" cy="1004225"/>
          </a:xfrm>
          <a:prstGeom prst="rect">
            <a:avLst/>
          </a:prstGeom>
        </p:spPr>
      </p:pic>
      <p:sp>
        <p:nvSpPr>
          <p:cNvPr id="6" name="サブタイトル 4">
            <a:extLst>
              <a:ext uri="{FF2B5EF4-FFF2-40B4-BE49-F238E27FC236}">
                <a16:creationId xmlns:a16="http://schemas.microsoft.com/office/drawing/2014/main" id="{9699D1C4-6AFB-492A-B90B-70E9BBCA9033}"/>
              </a:ext>
            </a:extLst>
          </p:cNvPr>
          <p:cNvSpPr txBox="1">
            <a:spLocks/>
          </p:cNvSpPr>
          <p:nvPr/>
        </p:nvSpPr>
        <p:spPr>
          <a:xfrm>
            <a:off x="2581143" y="4738417"/>
            <a:ext cx="3981714" cy="239297"/>
          </a:xfrm>
          <a:prstGeom prst="rect">
            <a:avLst/>
          </a:prstGeom>
        </p:spPr>
        <p:txBody>
          <a:bodyPr vert="horz" lIns="91440" tIns="45720" rIns="91440" bIns="45720" rtlCol="0">
            <a:noAutofit/>
          </a:bodyPr>
          <a:lstStyle>
            <a:lvl1pPr marL="0" indent="0" algn="ctr" defTabSz="1371417" rtl="0" eaLnBrk="1" latinLnBrk="0" hangingPunct="1">
              <a:lnSpc>
                <a:spcPct val="130000"/>
              </a:lnSpc>
              <a:spcBef>
                <a:spcPts val="1200"/>
              </a:spcBef>
              <a:buFontTx/>
              <a:buNone/>
              <a:defRPr sz="3600" kern="1200">
                <a:solidFill>
                  <a:schemeClr val="tx1">
                    <a:lumMod val="50000"/>
                    <a:lumOff val="50000"/>
                  </a:schemeClr>
                </a:solidFill>
                <a:latin typeface="+mn-lt"/>
                <a:ea typeface="+mn-ea"/>
                <a:cs typeface="+mn-cs"/>
              </a:defRPr>
            </a:lvl1pPr>
            <a:lvl2pPr marL="685709" indent="0" algn="ctr" defTabSz="1371417" rtl="0" eaLnBrk="1" latinLnBrk="0" hangingPunct="1">
              <a:lnSpc>
                <a:spcPct val="90000"/>
              </a:lnSpc>
              <a:spcBef>
                <a:spcPts val="750"/>
              </a:spcBef>
              <a:buFontTx/>
              <a:buNone/>
              <a:defRPr sz="3000" kern="1200">
                <a:solidFill>
                  <a:schemeClr val="tx1"/>
                </a:solidFill>
                <a:latin typeface="+mn-lt"/>
                <a:ea typeface="+mn-ea"/>
                <a:cs typeface="+mn-cs"/>
              </a:defRPr>
            </a:lvl2pPr>
            <a:lvl3pPr marL="1371417" indent="0" algn="ctr" defTabSz="1371417" rtl="0" eaLnBrk="1" latinLnBrk="0" hangingPunct="1">
              <a:lnSpc>
                <a:spcPct val="90000"/>
              </a:lnSpc>
              <a:spcBef>
                <a:spcPts val="750"/>
              </a:spcBef>
              <a:buFontTx/>
              <a:buNone/>
              <a:defRPr sz="2700" kern="1200">
                <a:solidFill>
                  <a:schemeClr val="tx1"/>
                </a:solidFill>
                <a:latin typeface="+mn-lt"/>
                <a:ea typeface="+mn-ea"/>
                <a:cs typeface="+mn-cs"/>
              </a:defRPr>
            </a:lvl3pPr>
            <a:lvl4pPr marL="2057126"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4pPr>
            <a:lvl5pPr marL="2742834" indent="0" algn="ctr" defTabSz="1371417" rtl="0" eaLnBrk="1" latinLnBrk="0" hangingPunct="1">
              <a:lnSpc>
                <a:spcPct val="90000"/>
              </a:lnSpc>
              <a:spcBef>
                <a:spcPts val="750"/>
              </a:spcBef>
              <a:buFontTx/>
              <a:buNone/>
              <a:defRPr sz="2400" kern="1200">
                <a:solidFill>
                  <a:schemeClr val="tx1"/>
                </a:solidFill>
                <a:latin typeface="+mn-lt"/>
                <a:ea typeface="+mn-ea"/>
                <a:cs typeface="+mn-cs"/>
              </a:defRPr>
            </a:lvl5pPr>
            <a:lvl6pPr marL="3428543"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6pPr>
            <a:lvl7pPr marL="4114251"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7pPr>
            <a:lvl8pPr marL="4799960"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8pPr>
            <a:lvl9pPr marL="5485668" indent="0" algn="ctr" defTabSz="1371417"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9pPr>
          </a:lstStyle>
          <a:p>
            <a:r>
              <a:rPr lang="ja-JP" altLang="en-US" sz="900" b="1">
                <a:solidFill>
                  <a:schemeClr val="tx1">
                    <a:lumMod val="75000"/>
                    <a:lumOff val="25000"/>
                  </a:schemeClr>
                </a:solidFill>
                <a:latin typeface="メイリオ" panose="020B0604030504040204" pitchFamily="50" charset="-128"/>
                <a:ea typeface="メイリオ" panose="020B0604030504040204" pitchFamily="50" charset="-128"/>
              </a:rPr>
              <a:t>図</a:t>
            </a:r>
            <a:r>
              <a:rPr lang="en-US" altLang="ja-JP" sz="900" b="1" dirty="0">
                <a:solidFill>
                  <a:schemeClr val="tx1">
                    <a:lumMod val="75000"/>
                    <a:lumOff val="25000"/>
                  </a:schemeClr>
                </a:solidFill>
                <a:latin typeface="メイリオ" panose="020B0604030504040204" pitchFamily="50" charset="-128"/>
                <a:ea typeface="メイリオ" panose="020B0604030504040204" pitchFamily="50" charset="-128"/>
              </a:rPr>
              <a:t>2-1 </a:t>
            </a:r>
            <a:r>
              <a:rPr lang="ja-JP" altLang="en-US" sz="900" b="1">
                <a:solidFill>
                  <a:schemeClr val="tx1">
                    <a:lumMod val="75000"/>
                    <a:lumOff val="25000"/>
                  </a:schemeClr>
                </a:solidFill>
                <a:latin typeface="メイリオ" panose="020B0604030504040204" pitchFamily="50" charset="-128"/>
                <a:ea typeface="メイリオ" panose="020B0604030504040204" pitchFamily="50" charset="-128"/>
              </a:rPr>
              <a:t>品質評価における役割分担</a:t>
            </a:r>
            <a:endParaRPr lang="en-US" altLang="ja-JP" sz="9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 name="フローチャート: 書類 6">
            <a:extLst>
              <a:ext uri="{FF2B5EF4-FFF2-40B4-BE49-F238E27FC236}">
                <a16:creationId xmlns:a16="http://schemas.microsoft.com/office/drawing/2014/main" id="{DBBE80C0-5C1B-4ED5-A304-BDC4D29B2ECC}"/>
              </a:ext>
            </a:extLst>
          </p:cNvPr>
          <p:cNvSpPr/>
          <p:nvPr/>
        </p:nvSpPr>
        <p:spPr>
          <a:xfrm>
            <a:off x="4129324" y="2230678"/>
            <a:ext cx="994217" cy="481054"/>
          </a:xfrm>
          <a:prstGeom prst="flowChartDocumen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テスト仕様書</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フローチャート: 書類 7">
            <a:extLst>
              <a:ext uri="{FF2B5EF4-FFF2-40B4-BE49-F238E27FC236}">
                <a16:creationId xmlns:a16="http://schemas.microsoft.com/office/drawing/2014/main" id="{0366C8BD-4583-4651-B4CE-246AFB902CE9}"/>
              </a:ext>
            </a:extLst>
          </p:cNvPr>
          <p:cNvSpPr/>
          <p:nvPr/>
        </p:nvSpPr>
        <p:spPr>
          <a:xfrm>
            <a:off x="4129046" y="3413621"/>
            <a:ext cx="994217" cy="481054"/>
          </a:xfrm>
          <a:prstGeom prst="flowChartDocumen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ソースコード</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1" name="カギ線コネクタ 271">
            <a:extLst>
              <a:ext uri="{FF2B5EF4-FFF2-40B4-BE49-F238E27FC236}">
                <a16:creationId xmlns:a16="http://schemas.microsoft.com/office/drawing/2014/main" id="{2498B640-FFAD-4D49-9AE7-99324AB285DA}"/>
              </a:ext>
            </a:extLst>
          </p:cNvPr>
          <p:cNvCxnSpPr>
            <a:cxnSpLocks/>
            <a:stCxn id="5" idx="0"/>
            <a:endCxn id="7" idx="3"/>
          </p:cNvCxnSpPr>
          <p:nvPr/>
        </p:nvCxnSpPr>
        <p:spPr>
          <a:xfrm rot="16200000" flipV="1">
            <a:off x="5689640" y="1905107"/>
            <a:ext cx="866123" cy="1998319"/>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フローチャート: 書類 14">
            <a:extLst>
              <a:ext uri="{FF2B5EF4-FFF2-40B4-BE49-F238E27FC236}">
                <a16:creationId xmlns:a16="http://schemas.microsoft.com/office/drawing/2014/main" id="{49654F65-0DE7-4E9B-B994-ED48E320E328}"/>
              </a:ext>
            </a:extLst>
          </p:cNvPr>
          <p:cNvSpPr/>
          <p:nvPr/>
        </p:nvSpPr>
        <p:spPr>
          <a:xfrm>
            <a:off x="4129046" y="3995327"/>
            <a:ext cx="994217" cy="481054"/>
          </a:xfrm>
          <a:prstGeom prst="flowChartDocumen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品質評価報告書</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27" name="カギ線コネクタ 271">
            <a:extLst>
              <a:ext uri="{FF2B5EF4-FFF2-40B4-BE49-F238E27FC236}">
                <a16:creationId xmlns:a16="http://schemas.microsoft.com/office/drawing/2014/main" id="{166ECBD7-1857-4E60-B8B1-87F868132BED}"/>
              </a:ext>
            </a:extLst>
          </p:cNvPr>
          <p:cNvCxnSpPr>
            <a:cxnSpLocks/>
            <a:stCxn id="5" idx="0"/>
            <a:endCxn id="4" idx="0"/>
          </p:cNvCxnSpPr>
          <p:nvPr/>
        </p:nvCxnSpPr>
        <p:spPr>
          <a:xfrm rot="16200000" flipV="1">
            <a:off x="4550473" y="765941"/>
            <a:ext cx="108867" cy="5033908"/>
          </a:xfrm>
          <a:prstGeom prst="bentConnector3">
            <a:avLst>
              <a:gd name="adj1" fmla="val 1236366"/>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Text Placeholder 2">
            <a:extLst>
              <a:ext uri="{FF2B5EF4-FFF2-40B4-BE49-F238E27FC236}">
                <a16:creationId xmlns:a16="http://schemas.microsoft.com/office/drawing/2014/main" id="{472980A4-AAFA-4740-80AD-1C70BC6A6C04}"/>
              </a:ext>
            </a:extLst>
          </p:cNvPr>
          <p:cNvSpPr txBox="1">
            <a:spLocks/>
          </p:cNvSpPr>
          <p:nvPr/>
        </p:nvSpPr>
        <p:spPr>
          <a:xfrm>
            <a:off x="3695499" y="1862727"/>
            <a:ext cx="1874758" cy="241729"/>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テストケース数・不具合数展開</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3" name="カギ線コネクタ 271">
            <a:extLst>
              <a:ext uri="{FF2B5EF4-FFF2-40B4-BE49-F238E27FC236}">
                <a16:creationId xmlns:a16="http://schemas.microsoft.com/office/drawing/2014/main" id="{8BEC4A44-4419-4C2B-A4DB-076461C3B727}"/>
              </a:ext>
            </a:extLst>
          </p:cNvPr>
          <p:cNvCxnSpPr>
            <a:cxnSpLocks/>
            <a:stCxn id="4" idx="3"/>
            <a:endCxn id="8" idx="1"/>
          </p:cNvCxnSpPr>
          <p:nvPr/>
        </p:nvCxnSpPr>
        <p:spPr>
          <a:xfrm>
            <a:off x="2429599" y="3653429"/>
            <a:ext cx="1699447" cy="719"/>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書類 42">
            <a:extLst>
              <a:ext uri="{FF2B5EF4-FFF2-40B4-BE49-F238E27FC236}">
                <a16:creationId xmlns:a16="http://schemas.microsoft.com/office/drawing/2014/main" id="{902381FA-30F4-4A06-A15E-0D517E6144E3}"/>
              </a:ext>
            </a:extLst>
          </p:cNvPr>
          <p:cNvSpPr/>
          <p:nvPr/>
        </p:nvSpPr>
        <p:spPr>
          <a:xfrm>
            <a:off x="4129323" y="2813478"/>
            <a:ext cx="994217" cy="481054"/>
          </a:xfrm>
          <a:prstGeom prst="flowChartDocumen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不具合管理</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ツール</a:t>
            </a:r>
            <a:endParaRPr kumimoji="1" lang="ja-JP" altLang="en-US" sz="80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4" name="カギ線コネクタ 271">
            <a:extLst>
              <a:ext uri="{FF2B5EF4-FFF2-40B4-BE49-F238E27FC236}">
                <a16:creationId xmlns:a16="http://schemas.microsoft.com/office/drawing/2014/main" id="{CDC41F80-9014-4413-BCB9-625D99265791}"/>
              </a:ext>
            </a:extLst>
          </p:cNvPr>
          <p:cNvCxnSpPr>
            <a:cxnSpLocks/>
            <a:stCxn id="5" idx="0"/>
            <a:endCxn id="43" idx="3"/>
          </p:cNvCxnSpPr>
          <p:nvPr/>
        </p:nvCxnSpPr>
        <p:spPr>
          <a:xfrm rot="16200000" flipV="1">
            <a:off x="5981039" y="2196507"/>
            <a:ext cx="283323" cy="1998320"/>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 name="Text Placeholder 2">
            <a:extLst>
              <a:ext uri="{FF2B5EF4-FFF2-40B4-BE49-F238E27FC236}">
                <a16:creationId xmlns:a16="http://schemas.microsoft.com/office/drawing/2014/main" id="{AA175072-3BC9-4EEB-B52E-B37BF7EC338A}"/>
              </a:ext>
            </a:extLst>
          </p:cNvPr>
          <p:cNvSpPr txBox="1">
            <a:spLocks/>
          </p:cNvSpPr>
          <p:nvPr/>
        </p:nvSpPr>
        <p:spPr>
          <a:xfrm>
            <a:off x="5751451" y="2923016"/>
            <a:ext cx="836880" cy="241729"/>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（不具合件数）</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Text Placeholder 2">
            <a:extLst>
              <a:ext uri="{FF2B5EF4-FFF2-40B4-BE49-F238E27FC236}">
                <a16:creationId xmlns:a16="http://schemas.microsoft.com/office/drawing/2014/main" id="{1938E413-4214-44A1-AD76-68661A2A17B1}"/>
              </a:ext>
            </a:extLst>
          </p:cNvPr>
          <p:cNvSpPr txBox="1">
            <a:spLocks/>
          </p:cNvSpPr>
          <p:nvPr/>
        </p:nvSpPr>
        <p:spPr>
          <a:xfrm>
            <a:off x="2793460" y="3471982"/>
            <a:ext cx="683295" cy="289595"/>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t>KSLOC</a:t>
            </a: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7" name="Text Placeholder 2">
            <a:extLst>
              <a:ext uri="{FF2B5EF4-FFF2-40B4-BE49-F238E27FC236}">
                <a16:creationId xmlns:a16="http://schemas.microsoft.com/office/drawing/2014/main" id="{04381CE5-CEC7-429A-B198-155918FC33CC}"/>
              </a:ext>
            </a:extLst>
          </p:cNvPr>
          <p:cNvSpPr txBox="1">
            <a:spLocks/>
          </p:cNvSpPr>
          <p:nvPr/>
        </p:nvSpPr>
        <p:spPr>
          <a:xfrm>
            <a:off x="5699250" y="2359503"/>
            <a:ext cx="941283" cy="237958"/>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a:t>
            </a:r>
            <a:br>
              <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（テストケース数）</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4" name="カギ線コネクタ 271">
            <a:extLst>
              <a:ext uri="{FF2B5EF4-FFF2-40B4-BE49-F238E27FC236}">
                <a16:creationId xmlns:a16="http://schemas.microsoft.com/office/drawing/2014/main" id="{78E8516B-409B-4BF5-ADFC-4609A76FF111}"/>
              </a:ext>
            </a:extLst>
          </p:cNvPr>
          <p:cNvCxnSpPr>
            <a:cxnSpLocks/>
          </p:cNvCxnSpPr>
          <p:nvPr/>
        </p:nvCxnSpPr>
        <p:spPr>
          <a:xfrm rot="16200000" flipH="1">
            <a:off x="3029772" y="3136579"/>
            <a:ext cx="157457" cy="2041094"/>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8" name="Text Placeholder 2">
            <a:extLst>
              <a:ext uri="{FF2B5EF4-FFF2-40B4-BE49-F238E27FC236}">
                <a16:creationId xmlns:a16="http://schemas.microsoft.com/office/drawing/2014/main" id="{3EFC34F4-5851-4B95-B43B-9EECB2CD1E54}"/>
              </a:ext>
            </a:extLst>
          </p:cNvPr>
          <p:cNvSpPr txBox="1">
            <a:spLocks/>
          </p:cNvSpPr>
          <p:nvPr/>
        </p:nvSpPr>
        <p:spPr>
          <a:xfrm>
            <a:off x="2793460" y="4078779"/>
            <a:ext cx="683295" cy="289595"/>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作成</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pic>
        <p:nvPicPr>
          <p:cNvPr id="21" name="図 20">
            <a:extLst>
              <a:ext uri="{FF2B5EF4-FFF2-40B4-BE49-F238E27FC236}">
                <a16:creationId xmlns:a16="http://schemas.microsoft.com/office/drawing/2014/main" id="{3D0E5901-988A-4D0A-82B5-2084C7F374E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78281" y="3222978"/>
            <a:ext cx="683295" cy="849936"/>
          </a:xfrm>
          <a:prstGeom prst="rect">
            <a:avLst/>
          </a:prstGeom>
        </p:spPr>
      </p:pic>
      <p:sp>
        <p:nvSpPr>
          <p:cNvPr id="22" name="Text Placeholder 2">
            <a:extLst>
              <a:ext uri="{FF2B5EF4-FFF2-40B4-BE49-F238E27FC236}">
                <a16:creationId xmlns:a16="http://schemas.microsoft.com/office/drawing/2014/main" id="{33B6EFB7-E7B8-4DCF-98B5-611F72577A54}"/>
              </a:ext>
            </a:extLst>
          </p:cNvPr>
          <p:cNvSpPr txBox="1">
            <a:spLocks/>
          </p:cNvSpPr>
          <p:nvPr/>
        </p:nvSpPr>
        <p:spPr>
          <a:xfrm>
            <a:off x="1078283" y="3891947"/>
            <a:ext cx="683295" cy="289595"/>
          </a:xfrm>
          <a:prstGeom prst="rect">
            <a:avLst/>
          </a:prstGeom>
          <a:solidFill>
            <a:schemeClr val="bg1"/>
          </a:solidFill>
        </p:spPr>
        <p:txBody>
          <a:bodyPr vert="horz" lIns="60960" tIns="30480" rIns="60960" bIns="30480" rtlCol="0" anchor="t">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600">
                <a:solidFill>
                  <a:schemeClr val="tx1">
                    <a:lumMod val="65000"/>
                    <a:lumOff val="35000"/>
                  </a:schemeClr>
                </a:solidFill>
                <a:latin typeface="メイリオ" panose="020B0604030504040204" pitchFamily="50" charset="-128"/>
                <a:ea typeface="メイリオ" panose="020B0604030504040204" pitchFamily="50" charset="-128"/>
              </a:rPr>
              <a:t>評価者</a:t>
            </a:r>
            <a:endParaRPr lang="en-US" altLang="ja-JP" sz="6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29" name="カギ線コネクタ 271">
            <a:extLst>
              <a:ext uri="{FF2B5EF4-FFF2-40B4-BE49-F238E27FC236}">
                <a16:creationId xmlns:a16="http://schemas.microsoft.com/office/drawing/2014/main" id="{91F1CAC1-DCBB-4FE1-900E-978AE37FA38A}"/>
              </a:ext>
            </a:extLst>
          </p:cNvPr>
          <p:cNvCxnSpPr>
            <a:cxnSpLocks/>
            <a:stCxn id="22" idx="2"/>
            <a:endCxn id="3" idx="2"/>
          </p:cNvCxnSpPr>
          <p:nvPr/>
        </p:nvCxnSpPr>
        <p:spPr>
          <a:xfrm rot="16200000" flipH="1">
            <a:off x="2841077" y="2760395"/>
            <a:ext cx="309776" cy="3152069"/>
          </a:xfrm>
          <a:prstGeom prst="bentConnector3">
            <a:avLst>
              <a:gd name="adj1" fmla="val 173795"/>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Text Placeholder 2">
            <a:extLst>
              <a:ext uri="{FF2B5EF4-FFF2-40B4-BE49-F238E27FC236}">
                <a16:creationId xmlns:a16="http://schemas.microsoft.com/office/drawing/2014/main" id="{04EF8D74-47B5-4F2F-8F02-AB51D322077D}"/>
              </a:ext>
            </a:extLst>
          </p:cNvPr>
          <p:cNvSpPr txBox="1">
            <a:spLocks/>
          </p:cNvSpPr>
          <p:nvPr/>
        </p:nvSpPr>
        <p:spPr>
          <a:xfrm>
            <a:off x="2793460" y="4552675"/>
            <a:ext cx="683295" cy="289595"/>
          </a:xfrm>
          <a:prstGeom prst="rect">
            <a:avLst/>
          </a:prstGeom>
          <a:solidFill>
            <a:schemeClr val="bg1"/>
          </a:solidFill>
        </p:spPr>
        <p:txBody>
          <a:bodyPr vert="horz" lIns="60960" tIns="30480" rIns="60960" bIns="30480" rtlCol="0" anchor="ctr">
            <a:noAutofit/>
          </a:bodyPr>
          <a:lstStyle>
            <a:lvl1pPr marL="0" indent="0" algn="l" defTabSz="1371417" rtl="0" eaLnBrk="1" latinLnBrk="0" hangingPunct="1">
              <a:lnSpc>
                <a:spcPct val="130000"/>
              </a:lnSpc>
              <a:spcBef>
                <a:spcPts val="1200"/>
              </a:spcBef>
              <a:buFontTx/>
              <a:buNone/>
              <a:defRPr sz="2400" kern="120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lang="ja-JP" altLang="en-US" sz="800">
                <a:solidFill>
                  <a:schemeClr val="tx1">
                    <a:lumMod val="75000"/>
                    <a:lumOff val="25000"/>
                  </a:schemeClr>
                </a:solidFill>
                <a:latin typeface="メイリオ" panose="020B0604030504040204" pitchFamily="50" charset="-128"/>
                <a:ea typeface="メイリオ" panose="020B0604030504040204" pitchFamily="50" charset="-128"/>
              </a:rPr>
              <a:t>参照・評価</a:t>
            </a:r>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330452"/>
      </p:ext>
    </p:extLst>
  </p:cSld>
  <p:clrMapOvr>
    <a:masterClrMapping/>
  </p:clrMapOvr>
</p:sld>
</file>

<file path=ppt/theme/theme1.xml><?xml version="1.0" encoding="utf-8"?>
<a:theme xmlns:a="http://schemas.openxmlformats.org/drawingml/2006/main" name="表紙A">
  <a:themeElements>
    <a:clrScheme name="ユーザー定義 3">
      <a:dk1>
        <a:srgbClr val="000000"/>
      </a:dk1>
      <a:lt1>
        <a:srgbClr val="FFFFFF"/>
      </a:lt1>
      <a:dk2>
        <a:srgbClr val="12B3C7"/>
      </a:dk2>
      <a:lt2>
        <a:srgbClr val="4C4948"/>
      </a:lt2>
      <a:accent1>
        <a:srgbClr val="D74C77"/>
      </a:accent1>
      <a:accent2>
        <a:srgbClr val="8B7CBA"/>
      </a:accent2>
      <a:accent3>
        <a:srgbClr val="3E96D2"/>
      </a:accent3>
      <a:accent4>
        <a:srgbClr val="14A79D"/>
      </a:accent4>
      <a:accent5>
        <a:srgbClr val="ADD361"/>
      </a:accent5>
      <a:accent6>
        <a:srgbClr val="E8AD5F"/>
      </a:accent6>
      <a:hlink>
        <a:srgbClr val="EBDE50"/>
      </a:hlink>
      <a:folHlink>
        <a:srgbClr val="EBDE5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ユーザー定義 3">
      <a:dk1>
        <a:srgbClr val="000000"/>
      </a:dk1>
      <a:lt1>
        <a:srgbClr val="FFFFFF"/>
      </a:lt1>
      <a:dk2>
        <a:srgbClr val="12B3C7"/>
      </a:dk2>
      <a:lt2>
        <a:srgbClr val="4C4948"/>
      </a:lt2>
      <a:accent1>
        <a:srgbClr val="D74C77"/>
      </a:accent1>
      <a:accent2>
        <a:srgbClr val="8B7CBA"/>
      </a:accent2>
      <a:accent3>
        <a:srgbClr val="3E96D2"/>
      </a:accent3>
      <a:accent4>
        <a:srgbClr val="14A79D"/>
      </a:accent4>
      <a:accent5>
        <a:srgbClr val="ADD361"/>
      </a:accent5>
      <a:accent6>
        <a:srgbClr val="E8AD5F"/>
      </a:accent6>
      <a:hlink>
        <a:srgbClr val="EBDE50"/>
      </a:hlink>
      <a:folHlink>
        <a:srgbClr val="EBDE5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ユーザー定義 3">
      <a:dk1>
        <a:srgbClr val="000000"/>
      </a:dk1>
      <a:lt1>
        <a:srgbClr val="FFFFFF"/>
      </a:lt1>
      <a:dk2>
        <a:srgbClr val="12B3C7"/>
      </a:dk2>
      <a:lt2>
        <a:srgbClr val="4C4948"/>
      </a:lt2>
      <a:accent1>
        <a:srgbClr val="D74C77"/>
      </a:accent1>
      <a:accent2>
        <a:srgbClr val="8B7CBA"/>
      </a:accent2>
      <a:accent3>
        <a:srgbClr val="3E96D2"/>
      </a:accent3>
      <a:accent4>
        <a:srgbClr val="14A79D"/>
      </a:accent4>
      <a:accent5>
        <a:srgbClr val="ADD361"/>
      </a:accent5>
      <a:accent6>
        <a:srgbClr val="E8AD5F"/>
      </a:accent6>
      <a:hlink>
        <a:srgbClr val="EBDE50"/>
      </a:hlink>
      <a:folHlink>
        <a:srgbClr val="EBDE5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ユーザー定義 3">
      <a:dk1>
        <a:srgbClr val="000000"/>
      </a:dk1>
      <a:lt1>
        <a:srgbClr val="FFFFFF"/>
      </a:lt1>
      <a:dk2>
        <a:srgbClr val="12B3C7"/>
      </a:dk2>
      <a:lt2>
        <a:srgbClr val="4C4948"/>
      </a:lt2>
      <a:accent1>
        <a:srgbClr val="D74C77"/>
      </a:accent1>
      <a:accent2>
        <a:srgbClr val="8B7CBA"/>
      </a:accent2>
      <a:accent3>
        <a:srgbClr val="3E96D2"/>
      </a:accent3>
      <a:accent4>
        <a:srgbClr val="14A79D"/>
      </a:accent4>
      <a:accent5>
        <a:srgbClr val="ADD361"/>
      </a:accent5>
      <a:accent6>
        <a:srgbClr val="E8AD5F"/>
      </a:accent6>
      <a:hlink>
        <a:srgbClr val="EBDE50"/>
      </a:hlink>
      <a:folHlink>
        <a:srgbClr val="EBDE5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2158</Words>
  <PresentationFormat>画面に合わせる (16:9)</PresentationFormat>
  <Paragraphs>142</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4</vt:i4>
      </vt:variant>
      <vt:variant>
        <vt:lpstr>スライド タイトル</vt:lpstr>
      </vt:variant>
      <vt:variant>
        <vt:i4>16</vt:i4>
      </vt:variant>
    </vt:vector>
  </HeadingPairs>
  <TitlesOfParts>
    <vt:vector size="26" baseType="lpstr">
      <vt:lpstr>メイリオ</vt:lpstr>
      <vt:lpstr>メイリオ</vt:lpstr>
      <vt:lpstr>游ゴシック</vt:lpstr>
      <vt:lpstr>Arial</vt:lpstr>
      <vt:lpstr>Calibri</vt:lpstr>
      <vt:lpstr>Wingdings</vt:lpstr>
      <vt:lpstr>表紙A</vt:lpstr>
      <vt:lpstr>表紙B</vt:lpstr>
      <vt:lpstr>本文</vt:lpstr>
      <vt:lpstr>中表紙</vt:lpstr>
      <vt:lpstr>本資料について</vt:lpstr>
      <vt:lpstr>PowerPoint プレゼンテーション</vt:lpstr>
      <vt:lpstr>PowerPoint プレゼンテーション</vt:lpstr>
      <vt:lpstr>変更履歴</vt:lpstr>
      <vt:lpstr>目次</vt:lpstr>
      <vt:lpstr>1 本書について(1/2)</vt:lpstr>
      <vt:lpstr>1 本書について(2/2)</vt:lpstr>
      <vt:lpstr>2 単体・結合テスト計画(1/2)</vt:lpstr>
      <vt:lpstr>2 単体・結合テスト計画(2/2)</vt:lpstr>
      <vt:lpstr>3 タスク定義（ 1 単体・結合テスト工程におけるタスク）</vt:lpstr>
      <vt:lpstr>3 タスク定義（2 仕様把握）</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terms:created xsi:type="dcterms:W3CDTF">2023-03-30T05:30:08Z</dcterms:created>
  <dcterms:modified xsi:type="dcterms:W3CDTF">2023-03-30T05:30:26Z</dcterms:modified>
</cp:coreProperties>
</file>