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58" r:id="rId2"/>
    <p:sldMasterId id="2147483650" r:id="rId3"/>
    <p:sldMasterId id="2147483660" r:id="rId4"/>
  </p:sldMasterIdLst>
  <p:notesMasterIdLst>
    <p:notesMasterId r:id="rId49"/>
  </p:notesMasterIdLst>
  <p:handoutMasterIdLst>
    <p:handoutMasterId r:id="rId50"/>
  </p:handoutMasterIdLst>
  <p:sldIdLst>
    <p:sldId id="369" r:id="rId5"/>
    <p:sldId id="371" r:id="rId6"/>
    <p:sldId id="265" r:id="rId7"/>
    <p:sldId id="280" r:id="rId8"/>
    <p:sldId id="334" r:id="rId9"/>
    <p:sldId id="335" r:id="rId10"/>
    <p:sldId id="310" r:id="rId11"/>
    <p:sldId id="311" r:id="rId12"/>
    <p:sldId id="363" r:id="rId13"/>
    <p:sldId id="313" r:id="rId14"/>
    <p:sldId id="355" r:id="rId15"/>
    <p:sldId id="322" r:id="rId16"/>
    <p:sldId id="357" r:id="rId17"/>
    <p:sldId id="324" r:id="rId18"/>
    <p:sldId id="358" r:id="rId19"/>
    <p:sldId id="315" r:id="rId20"/>
    <p:sldId id="316" r:id="rId21"/>
    <p:sldId id="347" r:id="rId22"/>
    <p:sldId id="362" r:id="rId23"/>
    <p:sldId id="319" r:id="rId24"/>
    <p:sldId id="320" r:id="rId25"/>
    <p:sldId id="325" r:id="rId26"/>
    <p:sldId id="359" r:id="rId27"/>
    <p:sldId id="326" r:id="rId28"/>
    <p:sldId id="354" r:id="rId29"/>
    <p:sldId id="328" r:id="rId30"/>
    <p:sldId id="330" r:id="rId31"/>
    <p:sldId id="329" r:id="rId32"/>
    <p:sldId id="360" r:id="rId33"/>
    <p:sldId id="366" r:id="rId34"/>
    <p:sldId id="332" r:id="rId35"/>
    <p:sldId id="309" r:id="rId36"/>
    <p:sldId id="365" r:id="rId37"/>
    <p:sldId id="336" r:id="rId38"/>
    <p:sldId id="367" r:id="rId39"/>
    <p:sldId id="346" r:id="rId40"/>
    <p:sldId id="349" r:id="rId41"/>
    <p:sldId id="341" r:id="rId42"/>
    <p:sldId id="342" r:id="rId43"/>
    <p:sldId id="343" r:id="rId44"/>
    <p:sldId id="344" r:id="rId45"/>
    <p:sldId id="345" r:id="rId46"/>
    <p:sldId id="348" r:id="rId47"/>
    <p:sldId id="364" r:id="rId48"/>
  </p:sldIdLst>
  <p:sldSz cx="9144000" cy="5143500" type="screen16x9"/>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資料について" id="{A6D4F425-BC98-49B8-8E28-E8F284136836}">
          <p14:sldIdLst>
            <p14:sldId id="369"/>
            <p14:sldId id="371"/>
          </p14:sldIdLst>
        </p14:section>
        <p14:section name="全体テスト計画" id="{47F2C7D8-3F0C-4C1F-9E83-D28F7756492D}">
          <p14:sldIdLst>
            <p14:sldId id="265"/>
            <p14:sldId id="280"/>
            <p14:sldId id="334"/>
            <p14:sldId id="335"/>
            <p14:sldId id="310"/>
            <p14:sldId id="311"/>
            <p14:sldId id="363"/>
            <p14:sldId id="313"/>
            <p14:sldId id="355"/>
            <p14:sldId id="322"/>
            <p14:sldId id="357"/>
            <p14:sldId id="324"/>
            <p14:sldId id="358"/>
            <p14:sldId id="315"/>
            <p14:sldId id="316"/>
            <p14:sldId id="347"/>
            <p14:sldId id="362"/>
            <p14:sldId id="319"/>
            <p14:sldId id="320"/>
            <p14:sldId id="325"/>
            <p14:sldId id="359"/>
            <p14:sldId id="326"/>
            <p14:sldId id="354"/>
            <p14:sldId id="328"/>
            <p14:sldId id="330"/>
            <p14:sldId id="329"/>
            <p14:sldId id="360"/>
            <p14:sldId id="366"/>
            <p14:sldId id="332"/>
            <p14:sldId id="309"/>
            <p14:sldId id="365"/>
            <p14:sldId id="336"/>
            <p14:sldId id="367"/>
            <p14:sldId id="346"/>
            <p14:sldId id="349"/>
            <p14:sldId id="341"/>
            <p14:sldId id="342"/>
            <p14:sldId id="343"/>
            <p14:sldId id="344"/>
            <p14:sldId id="345"/>
            <p14:sldId id="348"/>
            <p14:sldId id="364"/>
          </p14:sldIdLst>
        </p14:section>
      </p14:sectionLst>
    </p:ext>
    <p:ext uri="{EFAFB233-063F-42B5-8137-9DF3F51BA10A}">
      <p15:sldGuideLst xmlns:p15="http://schemas.microsoft.com/office/powerpoint/2012/main">
        <p15:guide id="1" orient="horz" pos="4292">
          <p15:clr>
            <a:srgbClr val="A4A3A4"/>
          </p15:clr>
        </p15:guide>
        <p15:guide id="2" pos="2880">
          <p15:clr>
            <a:srgbClr val="A4A3A4"/>
          </p15:clr>
        </p15:guide>
        <p15:guide id="3" orient="horz" pos="1620" userDrawn="1">
          <p15:clr>
            <a:srgbClr val="A4A3A4"/>
          </p15:clr>
        </p15:guide>
        <p15:guide id="4" pos="385" userDrawn="1">
          <p15:clr>
            <a:srgbClr val="A4A3A4"/>
          </p15:clr>
        </p15:guide>
        <p15:guide id="5" pos="3107" userDrawn="1">
          <p15:clr>
            <a:srgbClr val="A4A3A4"/>
          </p15:clr>
        </p15:guide>
        <p15:guide id="6" pos="544">
          <p15:clr>
            <a:srgbClr val="A4A3A4"/>
          </p15:clr>
        </p15:guide>
        <p15:guide id="7" pos="5602">
          <p15:clr>
            <a:srgbClr val="A4A3A4"/>
          </p15:clr>
        </p15:guide>
        <p15:guide id="8" pos="12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4BED3"/>
    <a:srgbClr val="1BADBD"/>
    <a:srgbClr val="12B3C7"/>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5599E-EB85-4DBE-AD97-39AA0D9C0032}" v="1496" dt="2023-03-28T08:56:01.999"/>
    <p1510:client id="{68EB3E77-AC35-4D86-AFD6-8C87F672EAF9}" v="1464" dt="2023-03-29T05:12:10.271"/>
    <p1510:client id="{EDA197F2-82F7-4105-BE79-9F7C91BF4A07}" vWet="8" dt="2023-03-29T05:09:22.178"/>
  </p1510:revLst>
</p1510:revInfo>
</file>

<file path=ppt/tableStyles.xml><?xml version="1.0" encoding="utf-8"?>
<a:tblStyleLst xmlns:a="http://schemas.openxmlformats.org/drawingml/2006/main" def="{5C22544A-7EE6-4342-B048-85BDC9FD1C3A}">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6369" autoAdjust="0"/>
  </p:normalViewPr>
  <p:slideViewPr>
    <p:cSldViewPr snapToGrid="0">
      <p:cViewPr varScale="1">
        <p:scale>
          <a:sx n="98" d="100"/>
          <a:sy n="98" d="100"/>
        </p:scale>
        <p:origin x="984" y="67"/>
      </p:cViewPr>
      <p:guideLst>
        <p:guide orient="horz" pos="4292"/>
        <p:guide pos="2880"/>
        <p:guide orient="horz" pos="1620"/>
        <p:guide pos="385"/>
        <p:guide pos="3107"/>
        <p:guide pos="544"/>
        <p:guide pos="5602"/>
        <p:guide pos="1202"/>
      </p:guideLst>
    </p:cSldViewPr>
  </p:slideViewPr>
  <p:outlineViewPr>
    <p:cViewPr>
      <p:scale>
        <a:sx n="33" d="100"/>
        <a:sy n="33" d="100"/>
      </p:scale>
      <p:origin x="0" y="-5136"/>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66D4F-A350-4BE4-B1BC-3978F3EC9C6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kumimoji="1" lang="ja-JP" altLang="en-US"/>
        </a:p>
      </dgm:t>
    </dgm:pt>
    <dgm:pt modelId="{A0B5B7E6-63A5-461B-BCAB-A886C97BAFF2}">
      <dgm:prSet phldrT="[テキスト]" custT="1"/>
      <dgm:spPr/>
      <dgm:t>
        <a:bodyPr/>
        <a:lstStyle/>
        <a:p>
          <a:r>
            <a:rPr kumimoji="1" lang="en-US" altLang="ja-JP" sz="1600" dirty="0"/>
            <a:t>PO</a:t>
          </a:r>
          <a:endParaRPr kumimoji="1" lang="ja-JP" altLang="en-US" sz="1600"/>
        </a:p>
      </dgm:t>
    </dgm:pt>
    <dgm:pt modelId="{66BF21A0-CA2B-4E4B-BB30-7F50E19B2433}" type="parTrans" cxnId="{FABF09B6-B951-4312-9359-C8A4A8679027}">
      <dgm:prSet/>
      <dgm:spPr/>
      <dgm:t>
        <a:bodyPr/>
        <a:lstStyle/>
        <a:p>
          <a:endParaRPr kumimoji="1" lang="ja-JP" altLang="en-US" sz="1600"/>
        </a:p>
      </dgm:t>
    </dgm:pt>
    <dgm:pt modelId="{ED91D596-0830-43DB-82B9-FB61DDE9AC70}" type="sibTrans" cxnId="{FABF09B6-B951-4312-9359-C8A4A8679027}">
      <dgm:prSet/>
      <dgm:spPr/>
      <dgm:t>
        <a:bodyPr/>
        <a:lstStyle/>
        <a:p>
          <a:endParaRPr kumimoji="1" lang="ja-JP" altLang="en-US" sz="1600"/>
        </a:p>
      </dgm:t>
    </dgm:pt>
    <dgm:pt modelId="{B46E5B0F-55DD-49E1-B49E-A3485B66A20E}">
      <dgm:prSet phldrT="[テキスト]" custT="1"/>
      <dgm:spPr/>
      <dgm:t>
        <a:bodyPr/>
        <a:lstStyle/>
        <a:p>
          <a:r>
            <a:rPr kumimoji="1" lang="ja-JP" altLang="en-US" sz="1600"/>
            <a:t>開発エンジニア</a:t>
          </a:r>
        </a:p>
      </dgm:t>
    </dgm:pt>
    <dgm:pt modelId="{14ABF17D-9368-43C9-A6A7-18AB23505C5A}" type="parTrans" cxnId="{42C44046-311E-4A1C-81AF-3EFCD2EDB2BC}">
      <dgm:prSet/>
      <dgm:spPr/>
      <dgm:t>
        <a:bodyPr/>
        <a:lstStyle/>
        <a:p>
          <a:endParaRPr kumimoji="1" lang="ja-JP" altLang="en-US" sz="1600"/>
        </a:p>
      </dgm:t>
    </dgm:pt>
    <dgm:pt modelId="{FABBA565-3E70-40FE-B1CE-62976DBB787A}" type="sibTrans" cxnId="{42C44046-311E-4A1C-81AF-3EFCD2EDB2BC}">
      <dgm:prSet/>
      <dgm:spPr/>
      <dgm:t>
        <a:bodyPr/>
        <a:lstStyle/>
        <a:p>
          <a:endParaRPr kumimoji="1" lang="ja-JP" altLang="en-US" sz="1600"/>
        </a:p>
      </dgm:t>
    </dgm:pt>
    <dgm:pt modelId="{F20BD599-4346-46DC-B45D-5FF205FE9D46}">
      <dgm:prSet phldrT="[テキスト]" custT="1"/>
      <dgm:spPr/>
      <dgm:t>
        <a:bodyPr/>
        <a:lstStyle/>
        <a:p>
          <a:r>
            <a:rPr kumimoji="1" lang="en-US" altLang="ja-JP" sz="1600" dirty="0"/>
            <a:t>QA</a:t>
          </a:r>
          <a:r>
            <a:rPr kumimoji="1" lang="ja-JP" altLang="en-US" sz="1600"/>
            <a:t>エンジニア</a:t>
          </a:r>
        </a:p>
      </dgm:t>
    </dgm:pt>
    <dgm:pt modelId="{D70B3ACB-9367-4CC0-8FA3-882D2E5A17FF}" type="parTrans" cxnId="{9810701A-4C87-4E2B-B59D-FCE92E74D9BD}">
      <dgm:prSet/>
      <dgm:spPr/>
      <dgm:t>
        <a:bodyPr/>
        <a:lstStyle/>
        <a:p>
          <a:endParaRPr kumimoji="1" lang="ja-JP" altLang="en-US" sz="1600"/>
        </a:p>
      </dgm:t>
    </dgm:pt>
    <dgm:pt modelId="{1B0608A2-1155-43A5-9966-E175A2064D43}" type="sibTrans" cxnId="{9810701A-4C87-4E2B-B59D-FCE92E74D9BD}">
      <dgm:prSet/>
      <dgm:spPr/>
      <dgm:t>
        <a:bodyPr/>
        <a:lstStyle/>
        <a:p>
          <a:endParaRPr kumimoji="1" lang="ja-JP" altLang="en-US" sz="1600"/>
        </a:p>
      </dgm:t>
    </dgm:pt>
    <dgm:pt modelId="{C7CCC3AC-1054-4DA2-986B-E6CAEF3C0020}" type="pres">
      <dgm:prSet presAssocID="{B6766D4F-A350-4BE4-B1BC-3978F3EC9C6B}" presName="hierChild1" presStyleCnt="0">
        <dgm:presLayoutVars>
          <dgm:orgChart val="1"/>
          <dgm:chPref val="1"/>
          <dgm:dir/>
          <dgm:animOne val="branch"/>
          <dgm:animLvl val="lvl"/>
          <dgm:resizeHandles/>
        </dgm:presLayoutVars>
      </dgm:prSet>
      <dgm:spPr/>
    </dgm:pt>
    <dgm:pt modelId="{6B6EFEFB-982E-4CF5-A5D1-05C6AFBA229B}" type="pres">
      <dgm:prSet presAssocID="{A0B5B7E6-63A5-461B-BCAB-A886C97BAFF2}" presName="hierRoot1" presStyleCnt="0">
        <dgm:presLayoutVars>
          <dgm:hierBranch val="init"/>
        </dgm:presLayoutVars>
      </dgm:prSet>
      <dgm:spPr/>
    </dgm:pt>
    <dgm:pt modelId="{29DB3C9C-BB37-4F37-ACA5-EE4C0AA093A4}" type="pres">
      <dgm:prSet presAssocID="{A0B5B7E6-63A5-461B-BCAB-A886C97BAFF2}" presName="rootComposite1" presStyleCnt="0"/>
      <dgm:spPr/>
    </dgm:pt>
    <dgm:pt modelId="{593280AE-302F-4297-BB5F-79E26FC5D2C2}" type="pres">
      <dgm:prSet presAssocID="{A0B5B7E6-63A5-461B-BCAB-A886C97BAFF2}" presName="rootText1" presStyleLbl="node0" presStyleIdx="0" presStyleCnt="1">
        <dgm:presLayoutVars>
          <dgm:chPref val="3"/>
        </dgm:presLayoutVars>
      </dgm:prSet>
      <dgm:spPr/>
    </dgm:pt>
    <dgm:pt modelId="{EB78721D-4E3C-45F5-A148-A33F6A57252C}" type="pres">
      <dgm:prSet presAssocID="{A0B5B7E6-63A5-461B-BCAB-A886C97BAFF2}" presName="rootConnector1" presStyleLbl="node1" presStyleIdx="0" presStyleCnt="0"/>
      <dgm:spPr/>
    </dgm:pt>
    <dgm:pt modelId="{123BA429-DABB-4763-B4AE-70F267936C8E}" type="pres">
      <dgm:prSet presAssocID="{A0B5B7E6-63A5-461B-BCAB-A886C97BAFF2}" presName="hierChild2" presStyleCnt="0"/>
      <dgm:spPr/>
    </dgm:pt>
    <dgm:pt modelId="{38EC4F9F-FD1E-4828-B3D9-F286E3B8E428}" type="pres">
      <dgm:prSet presAssocID="{14ABF17D-9368-43C9-A6A7-18AB23505C5A}" presName="Name37" presStyleLbl="parChTrans1D2" presStyleIdx="0" presStyleCnt="2"/>
      <dgm:spPr/>
    </dgm:pt>
    <dgm:pt modelId="{CEF27CD0-75CC-42AA-8383-566F92E7555F}" type="pres">
      <dgm:prSet presAssocID="{B46E5B0F-55DD-49E1-B49E-A3485B66A20E}" presName="hierRoot2" presStyleCnt="0">
        <dgm:presLayoutVars>
          <dgm:hierBranch val="init"/>
        </dgm:presLayoutVars>
      </dgm:prSet>
      <dgm:spPr/>
    </dgm:pt>
    <dgm:pt modelId="{E0E7F8B6-5CA6-40F4-8C6A-1B14A8B1E974}" type="pres">
      <dgm:prSet presAssocID="{B46E5B0F-55DD-49E1-B49E-A3485B66A20E}" presName="rootComposite" presStyleCnt="0"/>
      <dgm:spPr/>
    </dgm:pt>
    <dgm:pt modelId="{366146A5-6B7E-4976-B627-4C62DD7EB795}" type="pres">
      <dgm:prSet presAssocID="{B46E5B0F-55DD-49E1-B49E-A3485B66A20E}" presName="rootText" presStyleLbl="node2" presStyleIdx="0" presStyleCnt="2">
        <dgm:presLayoutVars>
          <dgm:chPref val="3"/>
        </dgm:presLayoutVars>
      </dgm:prSet>
      <dgm:spPr/>
    </dgm:pt>
    <dgm:pt modelId="{BC8FD550-8913-4837-80C5-2AA554232030}" type="pres">
      <dgm:prSet presAssocID="{B46E5B0F-55DD-49E1-B49E-A3485B66A20E}" presName="rootConnector" presStyleLbl="node2" presStyleIdx="0" presStyleCnt="2"/>
      <dgm:spPr/>
    </dgm:pt>
    <dgm:pt modelId="{10B90F4D-7609-49C9-93D0-53395F2F5809}" type="pres">
      <dgm:prSet presAssocID="{B46E5B0F-55DD-49E1-B49E-A3485B66A20E}" presName="hierChild4" presStyleCnt="0"/>
      <dgm:spPr/>
    </dgm:pt>
    <dgm:pt modelId="{0841CB85-52DC-42B2-BCA6-C0E9FC887844}" type="pres">
      <dgm:prSet presAssocID="{B46E5B0F-55DD-49E1-B49E-A3485B66A20E}" presName="hierChild5" presStyleCnt="0"/>
      <dgm:spPr/>
    </dgm:pt>
    <dgm:pt modelId="{0DD67C30-A303-4768-A878-3ADA5B3BA3B0}" type="pres">
      <dgm:prSet presAssocID="{D70B3ACB-9367-4CC0-8FA3-882D2E5A17FF}" presName="Name37" presStyleLbl="parChTrans1D2" presStyleIdx="1" presStyleCnt="2"/>
      <dgm:spPr/>
    </dgm:pt>
    <dgm:pt modelId="{DA98E6FF-7FD7-4F33-B6E1-78293ACE026E}" type="pres">
      <dgm:prSet presAssocID="{F20BD599-4346-46DC-B45D-5FF205FE9D46}" presName="hierRoot2" presStyleCnt="0">
        <dgm:presLayoutVars>
          <dgm:hierBranch val="init"/>
        </dgm:presLayoutVars>
      </dgm:prSet>
      <dgm:spPr/>
    </dgm:pt>
    <dgm:pt modelId="{7BA394F4-123F-4B02-BD7E-EDD8439D1C66}" type="pres">
      <dgm:prSet presAssocID="{F20BD599-4346-46DC-B45D-5FF205FE9D46}" presName="rootComposite" presStyleCnt="0"/>
      <dgm:spPr/>
    </dgm:pt>
    <dgm:pt modelId="{B06FC29B-35D5-472F-8943-6ECF71C5D52B}" type="pres">
      <dgm:prSet presAssocID="{F20BD599-4346-46DC-B45D-5FF205FE9D46}" presName="rootText" presStyleLbl="node2" presStyleIdx="1" presStyleCnt="2">
        <dgm:presLayoutVars>
          <dgm:chPref val="3"/>
        </dgm:presLayoutVars>
      </dgm:prSet>
      <dgm:spPr/>
    </dgm:pt>
    <dgm:pt modelId="{5C7C922F-FF3D-4C58-ABCC-7056A9787DD4}" type="pres">
      <dgm:prSet presAssocID="{F20BD599-4346-46DC-B45D-5FF205FE9D46}" presName="rootConnector" presStyleLbl="node2" presStyleIdx="1" presStyleCnt="2"/>
      <dgm:spPr/>
    </dgm:pt>
    <dgm:pt modelId="{D2B3C5AE-BACC-4170-90E2-DB1A366A55E6}" type="pres">
      <dgm:prSet presAssocID="{F20BD599-4346-46DC-B45D-5FF205FE9D46}" presName="hierChild4" presStyleCnt="0"/>
      <dgm:spPr/>
    </dgm:pt>
    <dgm:pt modelId="{80025756-9E7A-4798-9ABB-3A0F9C3B4CBE}" type="pres">
      <dgm:prSet presAssocID="{F20BD599-4346-46DC-B45D-5FF205FE9D46}" presName="hierChild5" presStyleCnt="0"/>
      <dgm:spPr/>
    </dgm:pt>
    <dgm:pt modelId="{3559481E-10BC-4237-AC7E-9A5289EE5392}" type="pres">
      <dgm:prSet presAssocID="{A0B5B7E6-63A5-461B-BCAB-A886C97BAFF2}" presName="hierChild3" presStyleCnt="0"/>
      <dgm:spPr/>
    </dgm:pt>
  </dgm:ptLst>
  <dgm:cxnLst>
    <dgm:cxn modelId="{188A4A0A-5E64-4B71-A417-E3A7A3D42CE1}" type="presOf" srcId="{B46E5B0F-55DD-49E1-B49E-A3485B66A20E}" destId="{BC8FD550-8913-4837-80C5-2AA554232030}" srcOrd="1" destOrd="0" presId="urn:microsoft.com/office/officeart/2005/8/layout/orgChart1"/>
    <dgm:cxn modelId="{9810701A-4C87-4E2B-B59D-FCE92E74D9BD}" srcId="{A0B5B7E6-63A5-461B-BCAB-A886C97BAFF2}" destId="{F20BD599-4346-46DC-B45D-5FF205FE9D46}" srcOrd="1" destOrd="0" parTransId="{D70B3ACB-9367-4CC0-8FA3-882D2E5A17FF}" sibTransId="{1B0608A2-1155-43A5-9966-E175A2064D43}"/>
    <dgm:cxn modelId="{C3970E25-8425-4D9F-808D-0B84A596A0A0}" type="presOf" srcId="{F20BD599-4346-46DC-B45D-5FF205FE9D46}" destId="{B06FC29B-35D5-472F-8943-6ECF71C5D52B}" srcOrd="0" destOrd="0" presId="urn:microsoft.com/office/officeart/2005/8/layout/orgChart1"/>
    <dgm:cxn modelId="{0DA89231-B645-4A78-90AE-2A09614A7528}" type="presOf" srcId="{B6766D4F-A350-4BE4-B1BC-3978F3EC9C6B}" destId="{C7CCC3AC-1054-4DA2-986B-E6CAEF3C0020}" srcOrd="0" destOrd="0" presId="urn:microsoft.com/office/officeart/2005/8/layout/orgChart1"/>
    <dgm:cxn modelId="{E9B0A23A-EFE4-4C80-BFFE-44E5AD439F2C}" type="presOf" srcId="{F20BD599-4346-46DC-B45D-5FF205FE9D46}" destId="{5C7C922F-FF3D-4C58-ABCC-7056A9787DD4}" srcOrd="1" destOrd="0" presId="urn:microsoft.com/office/officeart/2005/8/layout/orgChart1"/>
    <dgm:cxn modelId="{42C44046-311E-4A1C-81AF-3EFCD2EDB2BC}" srcId="{A0B5B7E6-63A5-461B-BCAB-A886C97BAFF2}" destId="{B46E5B0F-55DD-49E1-B49E-A3485B66A20E}" srcOrd="0" destOrd="0" parTransId="{14ABF17D-9368-43C9-A6A7-18AB23505C5A}" sibTransId="{FABBA565-3E70-40FE-B1CE-62976DBB787A}"/>
    <dgm:cxn modelId="{91493E4B-2F4B-4EEC-A8E1-A170641B4F1F}" type="presOf" srcId="{D70B3ACB-9367-4CC0-8FA3-882D2E5A17FF}" destId="{0DD67C30-A303-4768-A878-3ADA5B3BA3B0}" srcOrd="0" destOrd="0" presId="urn:microsoft.com/office/officeart/2005/8/layout/orgChart1"/>
    <dgm:cxn modelId="{7A1ABC94-0F1F-45AE-BB8B-16CC109E50A7}" type="presOf" srcId="{14ABF17D-9368-43C9-A6A7-18AB23505C5A}" destId="{38EC4F9F-FD1E-4828-B3D9-F286E3B8E428}" srcOrd="0" destOrd="0" presId="urn:microsoft.com/office/officeart/2005/8/layout/orgChart1"/>
    <dgm:cxn modelId="{85C41AA7-DE9C-418A-B8AB-3C2FFB8559F2}" type="presOf" srcId="{A0B5B7E6-63A5-461B-BCAB-A886C97BAFF2}" destId="{EB78721D-4E3C-45F5-A148-A33F6A57252C}" srcOrd="1" destOrd="0" presId="urn:microsoft.com/office/officeart/2005/8/layout/orgChart1"/>
    <dgm:cxn modelId="{0D038FB2-A981-4DB2-A23A-EC39E40915BC}" type="presOf" srcId="{A0B5B7E6-63A5-461B-BCAB-A886C97BAFF2}" destId="{593280AE-302F-4297-BB5F-79E26FC5D2C2}" srcOrd="0" destOrd="0" presId="urn:microsoft.com/office/officeart/2005/8/layout/orgChart1"/>
    <dgm:cxn modelId="{FABF09B6-B951-4312-9359-C8A4A8679027}" srcId="{B6766D4F-A350-4BE4-B1BC-3978F3EC9C6B}" destId="{A0B5B7E6-63A5-461B-BCAB-A886C97BAFF2}" srcOrd="0" destOrd="0" parTransId="{66BF21A0-CA2B-4E4B-BB30-7F50E19B2433}" sibTransId="{ED91D596-0830-43DB-82B9-FB61DDE9AC70}"/>
    <dgm:cxn modelId="{A95324F9-5781-4536-B99F-A431746819DA}" type="presOf" srcId="{B46E5B0F-55DD-49E1-B49E-A3485B66A20E}" destId="{366146A5-6B7E-4976-B627-4C62DD7EB795}" srcOrd="0" destOrd="0" presId="urn:microsoft.com/office/officeart/2005/8/layout/orgChart1"/>
    <dgm:cxn modelId="{DBA74C17-9450-47F5-993F-71D7E58869C7}" type="presParOf" srcId="{C7CCC3AC-1054-4DA2-986B-E6CAEF3C0020}" destId="{6B6EFEFB-982E-4CF5-A5D1-05C6AFBA229B}" srcOrd="0" destOrd="0" presId="urn:microsoft.com/office/officeart/2005/8/layout/orgChart1"/>
    <dgm:cxn modelId="{258B83D9-1450-4CB3-9F2E-F9153ACAEB72}" type="presParOf" srcId="{6B6EFEFB-982E-4CF5-A5D1-05C6AFBA229B}" destId="{29DB3C9C-BB37-4F37-ACA5-EE4C0AA093A4}" srcOrd="0" destOrd="0" presId="urn:microsoft.com/office/officeart/2005/8/layout/orgChart1"/>
    <dgm:cxn modelId="{F24ABE7E-2A87-4F30-851B-9AC6805B6F7A}" type="presParOf" srcId="{29DB3C9C-BB37-4F37-ACA5-EE4C0AA093A4}" destId="{593280AE-302F-4297-BB5F-79E26FC5D2C2}" srcOrd="0" destOrd="0" presId="urn:microsoft.com/office/officeart/2005/8/layout/orgChart1"/>
    <dgm:cxn modelId="{16A1C69D-2BFE-436B-8B32-F0A87DEBF8FD}" type="presParOf" srcId="{29DB3C9C-BB37-4F37-ACA5-EE4C0AA093A4}" destId="{EB78721D-4E3C-45F5-A148-A33F6A57252C}" srcOrd="1" destOrd="0" presId="urn:microsoft.com/office/officeart/2005/8/layout/orgChart1"/>
    <dgm:cxn modelId="{BE2B4EAF-91D0-49E6-960B-82EC442DB5F7}" type="presParOf" srcId="{6B6EFEFB-982E-4CF5-A5D1-05C6AFBA229B}" destId="{123BA429-DABB-4763-B4AE-70F267936C8E}" srcOrd="1" destOrd="0" presId="urn:microsoft.com/office/officeart/2005/8/layout/orgChart1"/>
    <dgm:cxn modelId="{9A9BD9F3-4E3D-4D3C-89DF-842F12C9208B}" type="presParOf" srcId="{123BA429-DABB-4763-B4AE-70F267936C8E}" destId="{38EC4F9F-FD1E-4828-B3D9-F286E3B8E428}" srcOrd="0" destOrd="0" presId="urn:microsoft.com/office/officeart/2005/8/layout/orgChart1"/>
    <dgm:cxn modelId="{863DA249-49F8-4D03-85E8-D55770E7C4A9}" type="presParOf" srcId="{123BA429-DABB-4763-B4AE-70F267936C8E}" destId="{CEF27CD0-75CC-42AA-8383-566F92E7555F}" srcOrd="1" destOrd="0" presId="urn:microsoft.com/office/officeart/2005/8/layout/orgChart1"/>
    <dgm:cxn modelId="{674E81D8-72D7-405B-97CD-41E749CF380E}" type="presParOf" srcId="{CEF27CD0-75CC-42AA-8383-566F92E7555F}" destId="{E0E7F8B6-5CA6-40F4-8C6A-1B14A8B1E974}" srcOrd="0" destOrd="0" presId="urn:microsoft.com/office/officeart/2005/8/layout/orgChart1"/>
    <dgm:cxn modelId="{5BBEEDBC-06B5-4C07-89A5-7F6DBB18BFFE}" type="presParOf" srcId="{E0E7F8B6-5CA6-40F4-8C6A-1B14A8B1E974}" destId="{366146A5-6B7E-4976-B627-4C62DD7EB795}" srcOrd="0" destOrd="0" presId="urn:microsoft.com/office/officeart/2005/8/layout/orgChart1"/>
    <dgm:cxn modelId="{0671264F-F4BE-467B-BA23-554E1629A738}" type="presParOf" srcId="{E0E7F8B6-5CA6-40F4-8C6A-1B14A8B1E974}" destId="{BC8FD550-8913-4837-80C5-2AA554232030}" srcOrd="1" destOrd="0" presId="urn:microsoft.com/office/officeart/2005/8/layout/orgChart1"/>
    <dgm:cxn modelId="{1BD099C4-73BE-40E7-B3B6-CCAD62C0C526}" type="presParOf" srcId="{CEF27CD0-75CC-42AA-8383-566F92E7555F}" destId="{10B90F4D-7609-49C9-93D0-53395F2F5809}" srcOrd="1" destOrd="0" presId="urn:microsoft.com/office/officeart/2005/8/layout/orgChart1"/>
    <dgm:cxn modelId="{E98C47A8-B092-4898-B707-8D2143F92CFD}" type="presParOf" srcId="{CEF27CD0-75CC-42AA-8383-566F92E7555F}" destId="{0841CB85-52DC-42B2-BCA6-C0E9FC887844}" srcOrd="2" destOrd="0" presId="urn:microsoft.com/office/officeart/2005/8/layout/orgChart1"/>
    <dgm:cxn modelId="{3A7BC58E-44D6-40E5-8E2C-6C0CBA75422A}" type="presParOf" srcId="{123BA429-DABB-4763-B4AE-70F267936C8E}" destId="{0DD67C30-A303-4768-A878-3ADA5B3BA3B0}" srcOrd="2" destOrd="0" presId="urn:microsoft.com/office/officeart/2005/8/layout/orgChart1"/>
    <dgm:cxn modelId="{89248D84-99DF-4223-A1B5-AB27B595F33A}" type="presParOf" srcId="{123BA429-DABB-4763-B4AE-70F267936C8E}" destId="{DA98E6FF-7FD7-4F33-B6E1-78293ACE026E}" srcOrd="3" destOrd="0" presId="urn:microsoft.com/office/officeart/2005/8/layout/orgChart1"/>
    <dgm:cxn modelId="{E9D5E6B1-5C54-4573-8400-62789262522B}" type="presParOf" srcId="{DA98E6FF-7FD7-4F33-B6E1-78293ACE026E}" destId="{7BA394F4-123F-4B02-BD7E-EDD8439D1C66}" srcOrd="0" destOrd="0" presId="urn:microsoft.com/office/officeart/2005/8/layout/orgChart1"/>
    <dgm:cxn modelId="{FBCACF45-1514-4251-809A-E6D5CF1EBC50}" type="presParOf" srcId="{7BA394F4-123F-4B02-BD7E-EDD8439D1C66}" destId="{B06FC29B-35D5-472F-8943-6ECF71C5D52B}" srcOrd="0" destOrd="0" presId="urn:microsoft.com/office/officeart/2005/8/layout/orgChart1"/>
    <dgm:cxn modelId="{581C999F-D2FF-4D4D-9810-CA5DC2AC8820}" type="presParOf" srcId="{7BA394F4-123F-4B02-BD7E-EDD8439D1C66}" destId="{5C7C922F-FF3D-4C58-ABCC-7056A9787DD4}" srcOrd="1" destOrd="0" presId="urn:microsoft.com/office/officeart/2005/8/layout/orgChart1"/>
    <dgm:cxn modelId="{317DF8AD-D2AF-4990-B56E-D053910F8337}" type="presParOf" srcId="{DA98E6FF-7FD7-4F33-B6E1-78293ACE026E}" destId="{D2B3C5AE-BACC-4170-90E2-DB1A366A55E6}" srcOrd="1" destOrd="0" presId="urn:microsoft.com/office/officeart/2005/8/layout/orgChart1"/>
    <dgm:cxn modelId="{31798A9D-6A58-43E9-A3CA-BF22CC2C45DE}" type="presParOf" srcId="{DA98E6FF-7FD7-4F33-B6E1-78293ACE026E}" destId="{80025756-9E7A-4798-9ABB-3A0F9C3B4CBE}" srcOrd="2" destOrd="0" presId="urn:microsoft.com/office/officeart/2005/8/layout/orgChart1"/>
    <dgm:cxn modelId="{4818DCCE-E994-44FE-8288-CDD90515E222}" type="presParOf" srcId="{6B6EFEFB-982E-4CF5-A5D1-05C6AFBA229B}" destId="{3559481E-10BC-4237-AC7E-9A5289EE539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67C30-A303-4768-A878-3ADA5B3BA3B0}">
      <dsp:nvSpPr>
        <dsp:cNvPr id="0" name=""/>
        <dsp:cNvSpPr/>
      </dsp:nvSpPr>
      <dsp:spPr>
        <a:xfrm>
          <a:off x="1727597" y="978918"/>
          <a:ext cx="945422" cy="328163"/>
        </a:xfrm>
        <a:custGeom>
          <a:avLst/>
          <a:gdLst/>
          <a:ahLst/>
          <a:cxnLst/>
          <a:rect l="0" t="0" r="0" b="0"/>
          <a:pathLst>
            <a:path>
              <a:moveTo>
                <a:pt x="0" y="0"/>
              </a:moveTo>
              <a:lnTo>
                <a:pt x="0" y="164081"/>
              </a:lnTo>
              <a:lnTo>
                <a:pt x="945422" y="164081"/>
              </a:lnTo>
              <a:lnTo>
                <a:pt x="945422" y="3281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EC4F9F-FD1E-4828-B3D9-F286E3B8E428}">
      <dsp:nvSpPr>
        <dsp:cNvPr id="0" name=""/>
        <dsp:cNvSpPr/>
      </dsp:nvSpPr>
      <dsp:spPr>
        <a:xfrm>
          <a:off x="782174" y="978918"/>
          <a:ext cx="945422" cy="328163"/>
        </a:xfrm>
        <a:custGeom>
          <a:avLst/>
          <a:gdLst/>
          <a:ahLst/>
          <a:cxnLst/>
          <a:rect l="0" t="0" r="0" b="0"/>
          <a:pathLst>
            <a:path>
              <a:moveTo>
                <a:pt x="945422" y="0"/>
              </a:moveTo>
              <a:lnTo>
                <a:pt x="945422" y="164081"/>
              </a:lnTo>
              <a:lnTo>
                <a:pt x="0" y="164081"/>
              </a:lnTo>
              <a:lnTo>
                <a:pt x="0" y="3281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280AE-302F-4297-BB5F-79E26FC5D2C2}">
      <dsp:nvSpPr>
        <dsp:cNvPr id="0" name=""/>
        <dsp:cNvSpPr/>
      </dsp:nvSpPr>
      <dsp:spPr>
        <a:xfrm>
          <a:off x="946255" y="197577"/>
          <a:ext cx="1562682" cy="78134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PO</a:t>
          </a:r>
          <a:endParaRPr kumimoji="1" lang="ja-JP" altLang="en-US" sz="1600" kern="1200"/>
        </a:p>
      </dsp:txBody>
      <dsp:txXfrm>
        <a:off x="946255" y="197577"/>
        <a:ext cx="1562682" cy="781341"/>
      </dsp:txXfrm>
    </dsp:sp>
    <dsp:sp modelId="{366146A5-6B7E-4976-B627-4C62DD7EB795}">
      <dsp:nvSpPr>
        <dsp:cNvPr id="0" name=""/>
        <dsp:cNvSpPr/>
      </dsp:nvSpPr>
      <dsp:spPr>
        <a:xfrm>
          <a:off x="833" y="1307081"/>
          <a:ext cx="1562682" cy="78134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開発エンジニア</a:t>
          </a:r>
        </a:p>
      </dsp:txBody>
      <dsp:txXfrm>
        <a:off x="833" y="1307081"/>
        <a:ext cx="1562682" cy="781341"/>
      </dsp:txXfrm>
    </dsp:sp>
    <dsp:sp modelId="{B06FC29B-35D5-472F-8943-6ECF71C5D52B}">
      <dsp:nvSpPr>
        <dsp:cNvPr id="0" name=""/>
        <dsp:cNvSpPr/>
      </dsp:nvSpPr>
      <dsp:spPr>
        <a:xfrm>
          <a:off x="1891678" y="1307081"/>
          <a:ext cx="1562682" cy="78134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QA</a:t>
          </a:r>
          <a:r>
            <a:rPr kumimoji="1" lang="ja-JP" altLang="en-US" sz="1600" kern="1200"/>
            <a:t>エンジニア</a:t>
          </a:r>
        </a:p>
      </dsp:txBody>
      <dsp:txXfrm>
        <a:off x="1891678" y="1307081"/>
        <a:ext cx="1562682" cy="78134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D1D512-70BE-4707-AC79-CC204FE918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2342E1D-21AE-491D-BCE8-4936B7F224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DED5C2-6126-4330-BC64-BCF5ACC826DE}" type="datetimeFigureOut">
              <a:rPr kumimoji="1" lang="ja-JP" altLang="en-US" smtClean="0"/>
              <a:t>2023/3/30</a:t>
            </a:fld>
            <a:endParaRPr kumimoji="1" lang="ja-JP" altLang="en-US"/>
          </a:p>
        </p:txBody>
      </p:sp>
      <p:sp>
        <p:nvSpPr>
          <p:cNvPr id="4" name="フッター プレースホルダー 3">
            <a:extLst>
              <a:ext uri="{FF2B5EF4-FFF2-40B4-BE49-F238E27FC236}">
                <a16:creationId xmlns:a16="http://schemas.microsoft.com/office/drawing/2014/main" id="{5D6207E5-1021-41FC-B766-A23D264B29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BC26E78-4603-42D0-989B-055AA1F4E6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645657-3C69-4C31-B874-DC818E804B18}" type="slidenum">
              <a:rPr kumimoji="1" lang="ja-JP" altLang="en-US" smtClean="0"/>
              <a:t>‹#›</a:t>
            </a:fld>
            <a:endParaRPr kumimoji="1" lang="ja-JP" altLang="en-US"/>
          </a:p>
        </p:txBody>
      </p:sp>
    </p:spTree>
    <p:extLst>
      <p:ext uri="{BB962C8B-B14F-4D97-AF65-F5344CB8AC3E}">
        <p14:creationId xmlns:p14="http://schemas.microsoft.com/office/powerpoint/2010/main" val="2555873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2023/3/30</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33</a:t>
            </a:fld>
            <a:endParaRPr kumimoji="1" lang="ja-JP" altLang="en-US"/>
          </a:p>
        </p:txBody>
      </p:sp>
    </p:spTree>
    <p:extLst>
      <p:ext uri="{BB962C8B-B14F-4D97-AF65-F5344CB8AC3E}">
        <p14:creationId xmlns:p14="http://schemas.microsoft.com/office/powerpoint/2010/main" val="194942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81815" y="1643352"/>
            <a:ext cx="3455863" cy="216470"/>
          </a:xfrm>
          <a:prstGeom prst="rect">
            <a:avLst/>
          </a:prstGeom>
        </p:spPr>
        <p:txBody>
          <a:bodyPr/>
          <a:lstStyle>
            <a:lvl1pPr marL="0" indent="0">
              <a:buNone/>
              <a:defRPr sz="12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○○○○○○○○○株式会社御中</a:t>
            </a:r>
          </a:p>
        </p:txBody>
      </p:sp>
      <p:sp>
        <p:nvSpPr>
          <p:cNvPr id="6" name="テキスト プレースホルダー 5"/>
          <p:cNvSpPr>
            <a:spLocks noGrp="1"/>
          </p:cNvSpPr>
          <p:nvPr>
            <p:ph type="body" sz="quarter" idx="11" hasCustomPrompt="1"/>
          </p:nvPr>
        </p:nvSpPr>
        <p:spPr>
          <a:xfrm>
            <a:off x="481814" y="2204208"/>
            <a:ext cx="5112568" cy="367541"/>
          </a:xfrm>
          <a:prstGeom prst="rect">
            <a:avLst/>
          </a:prstGeom>
        </p:spPr>
        <p:txBody>
          <a:bodyPr anchor="ctr"/>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表紙</a:t>
            </a:r>
            <a:r>
              <a:rPr kumimoji="1" lang="en-US" altLang="ja-JP"/>
              <a:t>A</a:t>
            </a:r>
            <a:r>
              <a:rPr kumimoji="1" lang="ja-JP" altLang="en-US"/>
              <a:t>のタイトル</a:t>
            </a:r>
          </a:p>
        </p:txBody>
      </p:sp>
      <p:sp>
        <p:nvSpPr>
          <p:cNvPr id="10" name="テキスト プレースホルダー 9"/>
          <p:cNvSpPr>
            <a:spLocks noGrp="1"/>
          </p:cNvSpPr>
          <p:nvPr>
            <p:ph type="body" sz="quarter" idx="12" hasCustomPrompt="1"/>
          </p:nvPr>
        </p:nvSpPr>
        <p:spPr>
          <a:xfrm>
            <a:off x="481814" y="2720344"/>
            <a:ext cx="1800820" cy="283454"/>
          </a:xfrm>
          <a:prstGeom prst="rect">
            <a:avLst/>
          </a:prstGeom>
        </p:spPr>
        <p:txBody>
          <a:bodyPr/>
          <a:lstStyle>
            <a:lvl1pPr marL="0" indent="0">
              <a:buNone/>
              <a:defRPr sz="14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a:t>0000.00.00</a:t>
            </a:r>
            <a:endParaRPr kumimoji="1" lang="ja-JP" altLang="en-US"/>
          </a:p>
        </p:txBody>
      </p:sp>
      <p:sp>
        <p:nvSpPr>
          <p:cNvPr id="12" name="テキスト プレースホルダー 11"/>
          <p:cNvSpPr>
            <a:spLocks noGrp="1"/>
          </p:cNvSpPr>
          <p:nvPr>
            <p:ph type="body" sz="quarter" idx="13" hasCustomPrompt="1"/>
          </p:nvPr>
        </p:nvSpPr>
        <p:spPr>
          <a:xfrm>
            <a:off x="481814" y="4017059"/>
            <a:ext cx="5544000" cy="216340"/>
          </a:xfrm>
          <a:prstGeom prst="rect">
            <a:avLst/>
          </a:prstGeom>
        </p:spPr>
        <p:txBody>
          <a:bodyPr/>
          <a:lstStyle>
            <a:lvl1pPr marL="0" indent="0">
              <a:buNone/>
              <a:defRPr sz="12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□□□□□□□本部</a:t>
            </a:r>
          </a:p>
        </p:txBody>
      </p:sp>
      <p:sp>
        <p:nvSpPr>
          <p:cNvPr id="14" name="テキスト プレースホルダー 13"/>
          <p:cNvSpPr>
            <a:spLocks noGrp="1"/>
          </p:cNvSpPr>
          <p:nvPr>
            <p:ph type="body" sz="quarter" idx="14" hasCustomPrompt="1"/>
          </p:nvPr>
        </p:nvSpPr>
        <p:spPr>
          <a:xfrm>
            <a:off x="481814" y="4252556"/>
            <a:ext cx="5544000" cy="189050"/>
          </a:xfrm>
          <a:prstGeom prst="rect">
            <a:avLst/>
          </a:prstGeom>
        </p:spPr>
        <p:txBody>
          <a:bodyPr/>
          <a:lstStyle>
            <a:lvl1pPr marL="0" indent="0">
              <a:buNone/>
              <a:defRPr sz="12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△△△△△△△△部</a:t>
            </a:r>
          </a:p>
        </p:txBody>
      </p:sp>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B">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755486"/>
            <a:ext cx="5256584" cy="303273"/>
          </a:xfrm>
          <a:prstGeom prst="rect">
            <a:avLst/>
          </a:prstGeom>
        </p:spPr>
        <p:txBody>
          <a:bodyPr/>
          <a:lstStyle>
            <a:lvl1pPr marL="0" indent="0">
              <a:buNone/>
              <a:defRPr sz="16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○○○○○○○○○株式会社御中</a:t>
            </a:r>
          </a:p>
        </p:txBody>
      </p:sp>
      <p:sp>
        <p:nvSpPr>
          <p:cNvPr id="6" name="テキスト プレースホルダー 5"/>
          <p:cNvSpPr>
            <a:spLocks noGrp="1"/>
          </p:cNvSpPr>
          <p:nvPr>
            <p:ph type="body" sz="quarter" idx="11" hasCustomPrompt="1"/>
          </p:nvPr>
        </p:nvSpPr>
        <p:spPr>
          <a:xfrm>
            <a:off x="467544" y="2062961"/>
            <a:ext cx="8314614" cy="378042"/>
          </a:xfrm>
          <a:prstGeom prst="rect">
            <a:avLst/>
          </a:prstGeom>
        </p:spPr>
        <p:txBody>
          <a:bodyPr anchor="ctr"/>
          <a:lstStyle>
            <a:lvl1pPr marL="0" indent="0">
              <a:buNone/>
              <a:defRPr sz="24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表紙</a:t>
            </a:r>
            <a:r>
              <a:rPr kumimoji="1" lang="en-US" altLang="ja-JP"/>
              <a:t>B</a:t>
            </a:r>
            <a:r>
              <a:rPr kumimoji="1" lang="ja-JP" altLang="en-US"/>
              <a:t>のタイトル</a:t>
            </a:r>
          </a:p>
        </p:txBody>
      </p:sp>
      <p:sp>
        <p:nvSpPr>
          <p:cNvPr id="10" name="テキスト プレースホルダー 9"/>
          <p:cNvSpPr>
            <a:spLocks noGrp="1"/>
          </p:cNvSpPr>
          <p:nvPr>
            <p:ph type="body" sz="quarter" idx="12" hasCustomPrompt="1"/>
          </p:nvPr>
        </p:nvSpPr>
        <p:spPr>
          <a:xfrm>
            <a:off x="479268" y="2581794"/>
            <a:ext cx="1800820" cy="215540"/>
          </a:xfrm>
          <a:prstGeom prst="rect">
            <a:avLst/>
          </a:prstGeom>
        </p:spPr>
        <p:txBody>
          <a:bodyPr/>
          <a:lstStyle>
            <a:lvl1pPr marL="0" indent="0">
              <a:buNone/>
              <a:defRPr sz="14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a:t>0000.00.00</a:t>
            </a:r>
            <a:endParaRPr kumimoji="1" lang="ja-JP" altLang="en-US"/>
          </a:p>
        </p:txBody>
      </p:sp>
    </p:spTree>
    <p:extLst>
      <p:ext uri="{BB962C8B-B14F-4D97-AF65-F5344CB8AC3E}">
        <p14:creationId xmlns:p14="http://schemas.microsoft.com/office/powerpoint/2010/main" val="9008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hasCustomPrompt="1"/>
          </p:nvPr>
        </p:nvSpPr>
        <p:spPr>
          <a:xfrm>
            <a:off x="323528" y="129828"/>
            <a:ext cx="5832475" cy="360748"/>
          </a:xfrm>
          <a:prstGeom prst="rect">
            <a:avLst/>
          </a:prstGeom>
        </p:spPr>
        <p:txBody>
          <a:bodyPr anchor="ctr"/>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5pPr>
              <a:defRPr/>
            </a:lvl5pPr>
          </a:lstStyle>
          <a:p>
            <a:pPr lvl="0"/>
            <a:r>
              <a:rPr kumimoji="1" lang="ja-JP" altLang="en-US"/>
              <a:t>テキストを入力</a:t>
            </a:r>
          </a:p>
        </p:txBody>
      </p:sp>
      <p:sp>
        <p:nvSpPr>
          <p:cNvPr id="8"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7"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38D6A448-662B-4C2F-A792-6062E0EEE453}"/>
              </a:ext>
            </a:extLst>
          </p:cNvPr>
          <p:cNvCxnSpPr/>
          <p:nvPr userDrawn="1"/>
        </p:nvCxnSpPr>
        <p:spPr>
          <a:xfrm>
            <a:off x="306000" y="606692"/>
            <a:ext cx="8532000" cy="1191"/>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9392913"/>
      </p:ext>
    </p:extLst>
  </p:cSld>
  <p:clrMapOvr>
    <a:masterClrMapping/>
  </p:clrMapOvr>
  <p:hf hd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89FECDAF-084F-4F4C-BA59-92E0A53BDEE1}"/>
              </a:ext>
            </a:extLst>
          </p:cNvPr>
          <p:cNvCxnSpPr/>
          <p:nvPr userDrawn="1"/>
        </p:nvCxnSpPr>
        <p:spPr>
          <a:xfrm>
            <a:off x="306000" y="606692"/>
            <a:ext cx="8532000" cy="1191"/>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
        <p:nvSpPr>
          <p:cNvPr id="6" name="タイトル 1">
            <a:extLst>
              <a:ext uri="{FF2B5EF4-FFF2-40B4-BE49-F238E27FC236}">
                <a16:creationId xmlns:a16="http://schemas.microsoft.com/office/drawing/2014/main" id="{CA546902-12EC-462D-BC34-5C396DC9CD0F}"/>
              </a:ext>
            </a:extLst>
          </p:cNvPr>
          <p:cNvSpPr>
            <a:spLocks noGrp="1"/>
          </p:cNvSpPr>
          <p:nvPr>
            <p:ph type="title" hasCustomPrompt="1"/>
          </p:nvPr>
        </p:nvSpPr>
        <p:spPr>
          <a:xfrm>
            <a:off x="466344" y="123478"/>
            <a:ext cx="8229600" cy="366711"/>
          </a:xfrm>
          <a:prstGeom prst="rect">
            <a:avLst/>
          </a:prstGeom>
        </p:spPr>
        <p:txBody>
          <a:bodyPr>
            <a:noAutofit/>
          </a:bodyPr>
          <a:lstStyle>
            <a:lvl1pPr algn="l">
              <a:defRPr sz="1800"/>
            </a:lvl1pPr>
          </a:lstStyle>
          <a:p>
            <a:r>
              <a:rPr kumimoji="1" lang="ja-JP" altLang="en-US"/>
              <a:t>テキストの入力</a:t>
            </a:r>
          </a:p>
        </p:txBody>
      </p:sp>
      <p:sp>
        <p:nvSpPr>
          <p:cNvPr id="7" name="コンテンツ プレースホルダー 2">
            <a:extLst>
              <a:ext uri="{FF2B5EF4-FFF2-40B4-BE49-F238E27FC236}">
                <a16:creationId xmlns:a16="http://schemas.microsoft.com/office/drawing/2014/main" id="{D0BDEDBB-98C1-4F5C-8627-DFCC4D21DEFF}"/>
              </a:ext>
            </a:extLst>
          </p:cNvPr>
          <p:cNvSpPr>
            <a:spLocks noGrp="1"/>
          </p:cNvSpPr>
          <p:nvPr>
            <p:ph idx="1"/>
          </p:nvPr>
        </p:nvSpPr>
        <p:spPr>
          <a:xfrm>
            <a:off x="457200" y="775125"/>
            <a:ext cx="8229600" cy="4025297"/>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9"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919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２つのコンテンツ">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9309840B-361B-4232-81C1-9F20D954458E}"/>
              </a:ext>
            </a:extLst>
          </p:cNvPr>
          <p:cNvSpPr>
            <a:spLocks noGrp="1"/>
          </p:cNvSpPr>
          <p:nvPr>
            <p:ph sz="half" idx="1"/>
          </p:nvPr>
        </p:nvSpPr>
        <p:spPr>
          <a:xfrm>
            <a:off x="457200" y="776310"/>
            <a:ext cx="4038600" cy="4024115"/>
          </a:xfrm>
          <a:prstGeom prst="rect">
            <a:avLst/>
          </a:prstGeo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コンテンツ プレースホルダー 3">
            <a:extLst>
              <a:ext uri="{FF2B5EF4-FFF2-40B4-BE49-F238E27FC236}">
                <a16:creationId xmlns:a16="http://schemas.microsoft.com/office/drawing/2014/main" id="{A6D0B120-3280-4FBF-AB0F-7BCDA310C8ED}"/>
              </a:ext>
            </a:extLst>
          </p:cNvPr>
          <p:cNvSpPr>
            <a:spLocks noGrp="1"/>
          </p:cNvSpPr>
          <p:nvPr>
            <p:ph sz="half" idx="2"/>
          </p:nvPr>
        </p:nvSpPr>
        <p:spPr>
          <a:xfrm>
            <a:off x="4648200" y="776310"/>
            <a:ext cx="4038600" cy="4024115"/>
          </a:xfrm>
          <a:prstGeom prst="rect">
            <a:avLst/>
          </a:prstGeo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6" name="直線コネクタ 5">
            <a:extLst>
              <a:ext uri="{FF2B5EF4-FFF2-40B4-BE49-F238E27FC236}">
                <a16:creationId xmlns:a16="http://schemas.microsoft.com/office/drawing/2014/main" id="{E0C19DBC-C945-44DE-933F-F9226CBDC77C}"/>
              </a:ext>
            </a:extLst>
          </p:cNvPr>
          <p:cNvCxnSpPr/>
          <p:nvPr userDrawn="1"/>
        </p:nvCxnSpPr>
        <p:spPr>
          <a:xfrm>
            <a:off x="306000" y="606692"/>
            <a:ext cx="8532000" cy="1191"/>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
        <p:nvSpPr>
          <p:cNvPr id="7" name="タイトル 1">
            <a:extLst>
              <a:ext uri="{FF2B5EF4-FFF2-40B4-BE49-F238E27FC236}">
                <a16:creationId xmlns:a16="http://schemas.microsoft.com/office/drawing/2014/main" id="{07C3A9EF-A0C3-4A50-B7D0-63FDE04324AC}"/>
              </a:ext>
            </a:extLst>
          </p:cNvPr>
          <p:cNvSpPr>
            <a:spLocks noGrp="1"/>
          </p:cNvSpPr>
          <p:nvPr>
            <p:ph type="title" hasCustomPrompt="1"/>
          </p:nvPr>
        </p:nvSpPr>
        <p:spPr>
          <a:xfrm>
            <a:off x="466344" y="123478"/>
            <a:ext cx="8229600" cy="366711"/>
          </a:xfrm>
          <a:prstGeom prst="rect">
            <a:avLst/>
          </a:prstGeom>
        </p:spPr>
        <p:txBody>
          <a:bodyPr>
            <a:noAutofit/>
          </a:bodyPr>
          <a:lstStyle>
            <a:lvl1pPr algn="l">
              <a:defRPr sz="1800"/>
            </a:lvl1pPr>
          </a:lstStyle>
          <a:p>
            <a:r>
              <a:rPr kumimoji="1" lang="ja-JP" altLang="en-US"/>
              <a:t>テキストの入力</a:t>
            </a:r>
          </a:p>
        </p:txBody>
      </p:sp>
      <p:sp>
        <p:nvSpPr>
          <p:cNvPr id="8"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9"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4549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27369E0B-CBA1-42D1-AE4B-666E8F7694E9}"/>
              </a:ext>
            </a:extLst>
          </p:cNvPr>
          <p:cNvCxnSpPr/>
          <p:nvPr userDrawn="1"/>
        </p:nvCxnSpPr>
        <p:spPr>
          <a:xfrm>
            <a:off x="306000" y="606692"/>
            <a:ext cx="8532000" cy="1191"/>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
        <p:nvSpPr>
          <p:cNvPr id="5" name="テキスト プレースホルダー 2">
            <a:extLst>
              <a:ext uri="{FF2B5EF4-FFF2-40B4-BE49-F238E27FC236}">
                <a16:creationId xmlns:a16="http://schemas.microsoft.com/office/drawing/2014/main" id="{95474608-4F5B-4374-91DA-9882BB31A726}"/>
              </a:ext>
            </a:extLst>
          </p:cNvPr>
          <p:cNvSpPr>
            <a:spLocks noGrp="1"/>
          </p:cNvSpPr>
          <p:nvPr>
            <p:ph type="body" idx="1"/>
          </p:nvPr>
        </p:nvSpPr>
        <p:spPr>
          <a:xfrm>
            <a:off x="457200" y="771550"/>
            <a:ext cx="4040188" cy="481012"/>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3">
            <a:extLst>
              <a:ext uri="{FF2B5EF4-FFF2-40B4-BE49-F238E27FC236}">
                <a16:creationId xmlns:a16="http://schemas.microsoft.com/office/drawing/2014/main" id="{8EC12344-EEFF-4897-B8CA-EAC29902091A}"/>
              </a:ext>
            </a:extLst>
          </p:cNvPr>
          <p:cNvSpPr>
            <a:spLocks noGrp="1"/>
          </p:cNvSpPr>
          <p:nvPr>
            <p:ph sz="half" idx="2"/>
          </p:nvPr>
        </p:nvSpPr>
        <p:spPr>
          <a:xfrm>
            <a:off x="457200" y="1252562"/>
            <a:ext cx="4040188" cy="2962275"/>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テキスト プレースホルダー 4">
            <a:extLst>
              <a:ext uri="{FF2B5EF4-FFF2-40B4-BE49-F238E27FC236}">
                <a16:creationId xmlns:a16="http://schemas.microsoft.com/office/drawing/2014/main" id="{F177B7A1-3A07-4632-B97F-3AF54FDA6931}"/>
              </a:ext>
            </a:extLst>
          </p:cNvPr>
          <p:cNvSpPr>
            <a:spLocks noGrp="1"/>
          </p:cNvSpPr>
          <p:nvPr>
            <p:ph type="body" sz="quarter" idx="3"/>
          </p:nvPr>
        </p:nvSpPr>
        <p:spPr>
          <a:xfrm>
            <a:off x="4645025" y="771550"/>
            <a:ext cx="4041775" cy="481012"/>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8" name="コンテンツ プレースホルダー 5">
            <a:extLst>
              <a:ext uri="{FF2B5EF4-FFF2-40B4-BE49-F238E27FC236}">
                <a16:creationId xmlns:a16="http://schemas.microsoft.com/office/drawing/2014/main" id="{C88C9554-EBEE-42DD-9C6A-434D3EB5CD3B}"/>
              </a:ext>
            </a:extLst>
          </p:cNvPr>
          <p:cNvSpPr>
            <a:spLocks noGrp="1"/>
          </p:cNvSpPr>
          <p:nvPr>
            <p:ph sz="quarter" idx="4"/>
          </p:nvPr>
        </p:nvSpPr>
        <p:spPr>
          <a:xfrm>
            <a:off x="4645025" y="1252562"/>
            <a:ext cx="4041775" cy="2962275"/>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タイトル 1">
            <a:extLst>
              <a:ext uri="{FF2B5EF4-FFF2-40B4-BE49-F238E27FC236}">
                <a16:creationId xmlns:a16="http://schemas.microsoft.com/office/drawing/2014/main" id="{990FA84F-B7B5-4971-A96B-6C182C50BC74}"/>
              </a:ext>
            </a:extLst>
          </p:cNvPr>
          <p:cNvSpPr>
            <a:spLocks noGrp="1"/>
          </p:cNvSpPr>
          <p:nvPr>
            <p:ph type="title" hasCustomPrompt="1"/>
          </p:nvPr>
        </p:nvSpPr>
        <p:spPr>
          <a:xfrm>
            <a:off x="466344" y="123478"/>
            <a:ext cx="8229600" cy="366711"/>
          </a:xfrm>
          <a:prstGeom prst="rect">
            <a:avLst/>
          </a:prstGeom>
        </p:spPr>
        <p:txBody>
          <a:bodyPr>
            <a:noAutofit/>
          </a:bodyPr>
          <a:lstStyle>
            <a:lvl1pPr algn="l">
              <a:defRPr sz="1800"/>
            </a:lvl1pPr>
          </a:lstStyle>
          <a:p>
            <a:r>
              <a:rPr kumimoji="1" lang="ja-JP" altLang="en-US"/>
              <a:t>テキストの入力</a:t>
            </a:r>
          </a:p>
        </p:txBody>
      </p:sp>
      <p:sp>
        <p:nvSpPr>
          <p:cNvPr id="10"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11"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497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4CBB2011-FE01-42CB-9011-8B289467491C}"/>
              </a:ext>
            </a:extLst>
          </p:cNvPr>
          <p:cNvCxnSpPr/>
          <p:nvPr userDrawn="1"/>
        </p:nvCxnSpPr>
        <p:spPr>
          <a:xfrm>
            <a:off x="306000" y="606692"/>
            <a:ext cx="8532000" cy="1191"/>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
        <p:nvSpPr>
          <p:cNvPr id="5" name="縦書きテキスト プレースホルダー 2">
            <a:extLst>
              <a:ext uri="{FF2B5EF4-FFF2-40B4-BE49-F238E27FC236}">
                <a16:creationId xmlns:a16="http://schemas.microsoft.com/office/drawing/2014/main" id="{CECF434D-7E87-4801-B686-9C19D3BC189C}"/>
              </a:ext>
            </a:extLst>
          </p:cNvPr>
          <p:cNvSpPr>
            <a:spLocks noGrp="1"/>
          </p:cNvSpPr>
          <p:nvPr>
            <p:ph type="body" orient="vert" idx="1"/>
          </p:nvPr>
        </p:nvSpPr>
        <p:spPr>
          <a:xfrm>
            <a:off x="457200" y="771549"/>
            <a:ext cx="8229600" cy="3954481"/>
          </a:xfrm>
          <a:prstGeom prst="rect">
            <a:avLst/>
          </a:prstGeom>
        </p:spPr>
        <p:txBody>
          <a:bodyPr vert="eaVert"/>
          <a:lstStyle>
            <a:lvl1pPr>
              <a:defRPr sz="2400"/>
            </a:lvl1pPr>
            <a:lvl2pPr>
              <a:defRPr sz="2000"/>
            </a:lvl2pPr>
            <a:lvl3pPr>
              <a:defRPr sz="1800"/>
            </a:lvl3pPr>
            <a:lvl4pPr>
              <a:defRPr sz="1600"/>
            </a:lvl4pPr>
            <a:lvl5pPr>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タイトル 1">
            <a:extLst>
              <a:ext uri="{FF2B5EF4-FFF2-40B4-BE49-F238E27FC236}">
                <a16:creationId xmlns:a16="http://schemas.microsoft.com/office/drawing/2014/main" id="{356353C6-A4F9-4DAC-9C00-64CAC5C4FF8D}"/>
              </a:ext>
            </a:extLst>
          </p:cNvPr>
          <p:cNvSpPr>
            <a:spLocks noGrp="1"/>
          </p:cNvSpPr>
          <p:nvPr>
            <p:ph type="title" hasCustomPrompt="1"/>
          </p:nvPr>
        </p:nvSpPr>
        <p:spPr>
          <a:xfrm>
            <a:off x="466344" y="123478"/>
            <a:ext cx="8229600" cy="366711"/>
          </a:xfrm>
          <a:prstGeom prst="rect">
            <a:avLst/>
          </a:prstGeom>
        </p:spPr>
        <p:txBody>
          <a:bodyPr>
            <a:noAutofit/>
          </a:bodyPr>
          <a:lstStyle>
            <a:lvl1pPr algn="l">
              <a:defRPr sz="1800"/>
            </a:lvl1pPr>
          </a:lstStyle>
          <a:p>
            <a:r>
              <a:rPr kumimoji="1" lang="ja-JP" altLang="en-US"/>
              <a:t>テキストの入力</a:t>
            </a:r>
          </a:p>
        </p:txBody>
      </p:sp>
      <p:sp>
        <p:nvSpPr>
          <p:cNvPr id="7"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8"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217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由レイアウト">
    <p:spTree>
      <p:nvGrpSpPr>
        <p:cNvPr id="1" name=""/>
        <p:cNvGrpSpPr/>
        <p:nvPr/>
      </p:nvGrpSpPr>
      <p:grpSpPr>
        <a:xfrm>
          <a:off x="0" y="0"/>
          <a:ext cx="0" cy="0"/>
          <a:chOff x="0" y="0"/>
          <a:chExt cx="0" cy="0"/>
        </a:xfrm>
      </p:grpSpPr>
      <p:sp>
        <p:nvSpPr>
          <p:cNvPr id="2"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3"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648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hasCustomPrompt="1"/>
          </p:nvPr>
        </p:nvSpPr>
        <p:spPr>
          <a:xfrm>
            <a:off x="467544" y="2061422"/>
            <a:ext cx="8136904" cy="476419"/>
          </a:xfrm>
          <a:prstGeom prst="rect">
            <a:avLst/>
          </a:prstGeom>
        </p:spPr>
        <p:txBody>
          <a:bodyPr/>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中表紙のタイトル</a:t>
            </a:r>
          </a:p>
        </p:txBody>
      </p:sp>
      <p:sp>
        <p:nvSpPr>
          <p:cNvPr id="5"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pPr/>
              <a:t>‹#›</a:t>
            </a:fld>
            <a:endParaRPr lang="ja-JP" altLang="en-US"/>
          </a:p>
        </p:txBody>
      </p:sp>
      <p:sp>
        <p:nvSpPr>
          <p:cNvPr id="6"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39548135"/>
      </p:ext>
    </p:extLst>
  </p:cSld>
  <p:clrMapOvr>
    <a:masterClrMapping/>
  </p:clrMapOvr>
  <p:hf hd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2700000"/>
            <a:ext cx="5256000" cy="1191"/>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直線コネクタ 9"/>
          <p:cNvCxnSpPr/>
          <p:nvPr userDrawn="1"/>
        </p:nvCxnSpPr>
        <p:spPr>
          <a:xfrm>
            <a:off x="576000" y="2571750"/>
            <a:ext cx="81720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698394"/>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7" r:id="rId6"/>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userDrawn="1"/>
        </p:nvCxnSpPr>
        <p:spPr>
          <a:xfrm>
            <a:off x="576000" y="257175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45244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fintan-contents.github.io/mobile-app-crib-notes/react-native/santoku/test-planning/collaboration-with-qa-vendors" TargetMode="Externa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fintan-contents.github.io/mobile-app-crib-notes/react-native/santoku/requirements/non-functional/test-outline" TargetMode="External"/><Relationship Id="rId2" Type="http://schemas.openxmlformats.org/officeDocument/2006/relationships/hyperlink" Target="https://fintan-contents.github.io/mobile-app-crib-notes/react-native/santoku/requirements/non-functional/usability"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www.samsung.com/jp/mobile/" TargetMode="External"/><Relationship Id="rId2" Type="http://schemas.openxmlformats.org/officeDocument/2006/relationships/hyperlink" Target="https://www.apple.com/jp/iphone/" TargetMode="External"/><Relationship Id="rId1" Type="http://schemas.openxmlformats.org/officeDocument/2006/relationships/slideLayout" Target="../slideLayouts/slideLayout4.xml"/><Relationship Id="rId6" Type="http://schemas.openxmlformats.org/officeDocument/2006/relationships/hyperlink" Target="https://store.google.com/jp/category/phones?hl=ja" TargetMode="External"/><Relationship Id="rId5" Type="http://schemas.openxmlformats.org/officeDocument/2006/relationships/hyperlink" Target="https://jp.sharp/k-tai/lineup/" TargetMode="External"/><Relationship Id="rId4" Type="http://schemas.openxmlformats.org/officeDocument/2006/relationships/hyperlink" Target="https://xperia.sony.j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matabinfo.jp/os/android/index.html" TargetMode="External"/><Relationship Id="rId2" Type="http://schemas.openxmlformats.org/officeDocument/2006/relationships/hyperlink" Target="https://developer.apple.com/support/app-store/" TargetMode="External"/><Relationship Id="rId1" Type="http://schemas.openxmlformats.org/officeDocument/2006/relationships/slideLayout" Target="../slideLayouts/slideLayout4.xml"/><Relationship Id="rId6" Type="http://schemas.openxmlformats.org/officeDocument/2006/relationships/hyperlink" Target="https://gs.statcounter.com/os-version-market-share/ios/mobile-tablet/japan" TargetMode="External"/><Relationship Id="rId5" Type="http://schemas.openxmlformats.org/officeDocument/2006/relationships/hyperlink" Target="http://smatabinfo.jp/os/ios/index.html" TargetMode="External"/><Relationship Id="rId4" Type="http://schemas.openxmlformats.org/officeDocument/2006/relationships/hyperlink" Target="https://gs.statcounter.com/android-version-market-share/mobile-tablet/japan"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https://support.apple.com/ja-jp/guide/iphone/iph28f50d10d/io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fintan.jp/page/1458/" TargetMode="External"/><Relationship Id="rId2" Type="http://schemas.openxmlformats.org/officeDocument/2006/relationships/hyperlink" Target="https://ws-4020.github.io/mobile-app-crib-notes/react-native/santoku" TargetMode="External"/><Relationship Id="rId1" Type="http://schemas.openxmlformats.org/officeDocument/2006/relationships/slideLayout" Target="../slideLayouts/slideLayout4.xml"/><Relationship Id="rId4" Type="http://schemas.openxmlformats.org/officeDocument/2006/relationships/hyperlink" Target="https://fintan.jp/page/145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CE990-3E68-744C-9547-22A503439812}"/>
              </a:ext>
            </a:extLst>
          </p:cNvPr>
          <p:cNvSpPr>
            <a:spLocks noGrp="1"/>
          </p:cNvSpPr>
          <p:nvPr>
            <p:ph type="title"/>
          </p:nvPr>
        </p:nvSpPr>
        <p:spPr/>
        <p:txBody>
          <a:bodyPr/>
          <a:lstStyle/>
          <a:p>
            <a:r>
              <a:rPr kumimoji="1" lang="ja-JP" altLang="en-US" dirty="0"/>
              <a:t>本資料について</a:t>
            </a:r>
          </a:p>
        </p:txBody>
      </p:sp>
      <p:sp>
        <p:nvSpPr>
          <p:cNvPr id="4" name="コンテンツ プレースホルダー 2">
            <a:extLst>
              <a:ext uri="{FF2B5EF4-FFF2-40B4-BE49-F238E27FC236}">
                <a16:creationId xmlns:a16="http://schemas.microsoft.com/office/drawing/2014/main" id="{57209CC5-5EAB-4B06-7EB0-817A7918B0EA}"/>
              </a:ext>
            </a:extLst>
          </p:cNvPr>
          <p:cNvSpPr>
            <a:spLocks noGrp="1"/>
          </p:cNvSpPr>
          <p:nvPr>
            <p:ph idx="1"/>
          </p:nvPr>
        </p:nvSpPr>
        <p:spPr>
          <a:xfrm>
            <a:off x="457200" y="775125"/>
            <a:ext cx="8229600" cy="3812849"/>
          </a:xfrm>
        </p:spPr>
        <p:txBody>
          <a:bodyPr lIns="91440" tIns="45720" rIns="91440" bIns="45720" anchor="t">
            <a:normAutofit/>
          </a:bodyPr>
          <a:lstStyle/>
          <a:p>
            <a:pPr>
              <a:buFont typeface="Wingdings" panose="05000000000000000000" pitchFamily="2" charset="2"/>
              <a:buChar char="n"/>
            </a:pPr>
            <a:r>
              <a:rPr kumimoji="1" lang="ja-JP" altLang="en-US" sz="900" dirty="0">
                <a:solidFill>
                  <a:srgbClr val="404040"/>
                </a:solidFill>
                <a:latin typeface="メイリオ"/>
                <a:ea typeface="メイリオ"/>
              </a:rPr>
              <a:t>本資料について</a:t>
            </a:r>
            <a:br>
              <a:rPr lang="en-US" altLang="ja-JP" sz="900" dirty="0">
                <a:solidFill>
                  <a:srgbClr val="404040"/>
                </a:solidFill>
                <a:latin typeface="メイリオ" panose="020B0604030504040204" pitchFamily="50" charset="-128"/>
                <a:ea typeface="メイリオ" panose="020B0604030504040204" pitchFamily="50" charset="-128"/>
              </a:rPr>
            </a:br>
            <a:br>
              <a:rPr lang="en-US" altLang="ja-JP" sz="900" dirty="0">
                <a:solidFill>
                  <a:srgbClr val="404040"/>
                </a:solidFill>
                <a:latin typeface="メイリオ" panose="020B0604030504040204" pitchFamily="50" charset="-128"/>
                <a:ea typeface="メイリオ" panose="020B0604030504040204" pitchFamily="50" charset="-128"/>
              </a:rPr>
            </a:br>
            <a:r>
              <a:rPr lang="ja-JP" altLang="en-US" sz="900" dirty="0">
                <a:solidFill>
                  <a:srgbClr val="404040"/>
                </a:solidFill>
                <a:latin typeface="メイリオ"/>
                <a:ea typeface="メイリオ"/>
              </a:rPr>
              <a:t>本資料は、</a:t>
            </a:r>
            <a:r>
              <a:rPr lang="en-US" altLang="ja-JP" sz="900" dirty="0">
                <a:solidFill>
                  <a:srgbClr val="404040"/>
                </a:solidFill>
                <a:latin typeface="メイリオ"/>
                <a:ea typeface="メイリオ"/>
              </a:rPr>
              <a:t>Santoku</a:t>
            </a:r>
            <a:r>
              <a:rPr lang="ja-JP" altLang="en-US" sz="900" dirty="0">
                <a:solidFill>
                  <a:srgbClr val="404040"/>
                </a:solidFill>
                <a:latin typeface="メイリオ"/>
                <a:ea typeface="メイリオ"/>
              </a:rPr>
              <a:t>アプリを題材に、</a:t>
            </a:r>
            <a:r>
              <a:rPr lang="en-US" altLang="ja-JP" sz="900" dirty="0">
                <a:solidFill>
                  <a:srgbClr val="404040"/>
                </a:solidFill>
                <a:latin typeface="メイリオ"/>
                <a:ea typeface="メイリオ"/>
              </a:rPr>
              <a:t>QA</a:t>
            </a:r>
            <a:r>
              <a:rPr lang="ja-JP" altLang="en-US" sz="900" dirty="0">
                <a:solidFill>
                  <a:srgbClr val="404040"/>
                </a:solidFill>
                <a:latin typeface="メイリオ"/>
                <a:ea typeface="メイリオ"/>
              </a:rPr>
              <a:t>専門ベンダーとの協業で作成したテスト計画書です。 </a:t>
            </a:r>
            <a:br>
              <a:rPr lang="en-US" altLang="ja-JP" sz="900" dirty="0">
                <a:solidFill>
                  <a:srgbClr val="404040"/>
                </a:solidFill>
                <a:latin typeface="メイリオ"/>
                <a:ea typeface="メイリオ"/>
              </a:rPr>
            </a:br>
            <a:r>
              <a:rPr lang="en-US" altLang="ja-JP" sz="900" dirty="0">
                <a:solidFill>
                  <a:srgbClr val="404040"/>
                </a:solidFill>
                <a:latin typeface="メイリオ"/>
                <a:ea typeface="メイリオ"/>
              </a:rPr>
              <a:t>QA</a:t>
            </a:r>
            <a:r>
              <a:rPr lang="ja-JP" altLang="en-US" sz="900" dirty="0">
                <a:solidFill>
                  <a:srgbClr val="404040"/>
                </a:solidFill>
                <a:latin typeface="メイリオ"/>
                <a:ea typeface="メイリオ"/>
              </a:rPr>
              <a:t>専門ベンダーと協業する際の参考資料として、およびテンプレートとしての利用を目的としております。</a:t>
            </a:r>
            <a:br>
              <a:rPr lang="en-US" altLang="ja-JP" sz="900" dirty="0">
                <a:solidFill>
                  <a:srgbClr val="404040"/>
                </a:solidFill>
                <a:latin typeface="メイリオ"/>
                <a:ea typeface="メイリオ"/>
              </a:rPr>
            </a:br>
            <a:endParaRPr kumimoji="1" lang="en-US" altLang="ja-JP" sz="900" dirty="0">
              <a:solidFill>
                <a:srgbClr val="404040"/>
              </a:solidFill>
            </a:endParaRPr>
          </a:p>
          <a:p>
            <a:pPr>
              <a:buFont typeface="Wingdings" panose="05000000000000000000" pitchFamily="2" charset="2"/>
              <a:buChar char="n"/>
            </a:pPr>
            <a:r>
              <a:rPr kumimoji="1" lang="ja-JP" altLang="en-US" sz="900" dirty="0">
                <a:solidFill>
                  <a:srgbClr val="404040"/>
                </a:solidFill>
                <a:latin typeface="メイリオ"/>
                <a:ea typeface="メイリオ"/>
              </a:rPr>
              <a:t>本資料をテンプレートとして利用する際の注意事項</a:t>
            </a:r>
            <a:br>
              <a:rPr lang="en-US" altLang="ja-JP" sz="900" dirty="0">
                <a:solidFill>
                  <a:srgbClr val="404040"/>
                </a:solidFill>
                <a:latin typeface="メイリオ" panose="020B0604030504040204" pitchFamily="50" charset="-128"/>
                <a:ea typeface="メイリオ" panose="020B0604030504040204" pitchFamily="50" charset="-128"/>
              </a:rPr>
            </a:br>
            <a:br>
              <a:rPr lang="en-US" altLang="ja-JP" sz="900" dirty="0">
                <a:solidFill>
                  <a:srgbClr val="404040"/>
                </a:solidFill>
                <a:latin typeface="メイリオ" panose="020B0604030504040204" pitchFamily="50" charset="-128"/>
                <a:ea typeface="メイリオ" panose="020B0604030504040204" pitchFamily="50" charset="-128"/>
              </a:rPr>
            </a:br>
            <a:r>
              <a:rPr lang="ja-JP" altLang="en-US" sz="900" dirty="0">
                <a:solidFill>
                  <a:srgbClr val="404040"/>
                </a:solidFill>
                <a:latin typeface="メイリオ" panose="020B0604030504040204" pitchFamily="50" charset="-128"/>
                <a:ea typeface="メイリオ" panose="020B0604030504040204" pitchFamily="50" charset="-128"/>
              </a:rPr>
              <a:t>このページは</a:t>
            </a:r>
            <a:r>
              <a:rPr lang="ja-JP" altLang="en-US" sz="900" dirty="0">
                <a:solidFill>
                  <a:srgbClr val="404040"/>
                </a:solidFill>
                <a:latin typeface="メイリオ"/>
                <a:ea typeface="メイリオ"/>
              </a:rPr>
              <a:t>この資料を説明することを目的としています。このスライドをテンプレートとしてプロジェクトで利用する際は削除してください。</a:t>
            </a:r>
            <a:br>
              <a:rPr lang="en-US" altLang="ja-JP" sz="900" dirty="0">
                <a:solidFill>
                  <a:srgbClr val="404040"/>
                </a:solidFill>
                <a:latin typeface="メイリオ"/>
                <a:ea typeface="メイリオ"/>
              </a:rPr>
            </a:br>
            <a:r>
              <a:rPr lang="ja-JP" altLang="en-US" sz="900" dirty="0">
                <a:solidFill>
                  <a:srgbClr val="404040"/>
                </a:solidFill>
                <a:latin typeface="メイリオ"/>
                <a:ea typeface="メイリオ"/>
              </a:rPr>
              <a:t>また、本資料の内容は、プロジェクトの特性に応じて適宜修正してご利用ください。</a:t>
            </a:r>
            <a:br>
              <a:rPr lang="en-US" altLang="ja-JP" sz="900" dirty="0">
                <a:solidFill>
                  <a:srgbClr val="404040"/>
                </a:solidFill>
                <a:latin typeface="メイリオ"/>
                <a:ea typeface="メイリオ"/>
              </a:rPr>
            </a:br>
            <a:endParaRPr lang="en-US" altLang="ja-JP" sz="900" dirty="0">
              <a:solidFill>
                <a:srgbClr val="404040"/>
              </a:solidFill>
              <a:latin typeface="メイリオ"/>
              <a:ea typeface="メイリオ"/>
            </a:endParaRPr>
          </a:p>
          <a:p>
            <a:pPr>
              <a:buFont typeface="Wingdings" panose="05000000000000000000" pitchFamily="2" charset="2"/>
              <a:buChar char="n"/>
            </a:pPr>
            <a:r>
              <a:rPr lang="en-US" altLang="ja-JP" sz="900" dirty="0">
                <a:solidFill>
                  <a:srgbClr val="404040"/>
                </a:solidFill>
                <a:latin typeface="メイリオ"/>
                <a:ea typeface="メイリオ"/>
              </a:rPr>
              <a:t>QA</a:t>
            </a:r>
            <a:r>
              <a:rPr lang="ja-JP" altLang="en-US" sz="900" dirty="0">
                <a:solidFill>
                  <a:srgbClr val="404040"/>
                </a:solidFill>
                <a:latin typeface="メイリオ"/>
                <a:ea typeface="メイリオ"/>
              </a:rPr>
              <a:t>専門ベンダーとの協業する際の注意</a:t>
            </a:r>
            <a:br>
              <a:rPr lang="en-US" altLang="ja-JP" sz="900" dirty="0">
                <a:solidFill>
                  <a:srgbClr val="404040"/>
                </a:solidFill>
                <a:latin typeface="メイリオ"/>
                <a:ea typeface="メイリオ"/>
              </a:rPr>
            </a:br>
            <a:br>
              <a:rPr lang="en-US" altLang="ja-JP" sz="900" dirty="0">
                <a:solidFill>
                  <a:srgbClr val="404040"/>
                </a:solidFill>
                <a:latin typeface="メイリオ"/>
                <a:ea typeface="メイリオ"/>
              </a:rPr>
            </a:br>
            <a:r>
              <a:rPr lang="en-US" altLang="ja-JP" sz="900" dirty="0">
                <a:solidFill>
                  <a:srgbClr val="404040"/>
                </a:solidFill>
                <a:latin typeface="メイリオ"/>
                <a:ea typeface="メイリオ"/>
              </a:rPr>
              <a:t>QA</a:t>
            </a:r>
            <a:r>
              <a:rPr lang="ja-JP" altLang="en-US" sz="900" dirty="0">
                <a:solidFill>
                  <a:srgbClr val="404040"/>
                </a:solidFill>
                <a:latin typeface="メイリオ"/>
                <a:ea typeface="メイリオ"/>
              </a:rPr>
              <a:t>専門ベンダーとの協業する際の注意点については、こちらの記事を参考にしてください。</a:t>
            </a:r>
            <a:br>
              <a:rPr lang="en-US" altLang="ja-JP" sz="900" dirty="0">
                <a:solidFill>
                  <a:srgbClr val="404040"/>
                </a:solidFill>
                <a:latin typeface="メイリオ"/>
                <a:ea typeface="メイリオ"/>
              </a:rPr>
            </a:br>
            <a:br>
              <a:rPr lang="en-US" altLang="ja-JP" sz="900" dirty="0">
                <a:solidFill>
                  <a:srgbClr val="404040"/>
                </a:solidFill>
                <a:latin typeface="メイリオ"/>
                <a:ea typeface="メイリオ"/>
              </a:rPr>
            </a:br>
            <a:r>
              <a:rPr kumimoji="1" lang="ja-JP" altLang="en-US" sz="900" dirty="0">
                <a:solidFill>
                  <a:srgbClr val="404040"/>
                </a:solidFill>
                <a:latin typeface="メイリオ"/>
                <a:ea typeface="メイリオ"/>
              </a:rPr>
              <a:t>・ </a:t>
            </a:r>
            <a:r>
              <a:rPr lang="en-US" altLang="ja-JP" sz="900" dirty="0">
                <a:solidFill>
                  <a:srgbClr val="404040"/>
                </a:solidFill>
                <a:latin typeface="メイリオ"/>
                <a:ea typeface="メイリオ"/>
              </a:rPr>
              <a:t>QA</a:t>
            </a:r>
            <a:r>
              <a:rPr lang="ja-JP" altLang="en-US" sz="900" dirty="0">
                <a:solidFill>
                  <a:srgbClr val="404040"/>
                </a:solidFill>
                <a:latin typeface="メイリオ"/>
                <a:ea typeface="メイリオ"/>
              </a:rPr>
              <a:t>専門ベンダーとの協業</a:t>
            </a:r>
            <a:br>
              <a:rPr lang="en-US" altLang="ja-JP" sz="900" dirty="0">
                <a:solidFill>
                  <a:srgbClr val="404040"/>
                </a:solidFill>
                <a:latin typeface="メイリオ"/>
                <a:ea typeface="メイリオ"/>
              </a:rPr>
            </a:br>
            <a:r>
              <a:rPr lang="ja-JP" altLang="en-US" sz="900" dirty="0">
                <a:solidFill>
                  <a:srgbClr val="404040"/>
                </a:solidFill>
                <a:latin typeface="メイリオ"/>
                <a:ea typeface="メイリオ"/>
              </a:rPr>
              <a:t>　（</a:t>
            </a:r>
            <a:r>
              <a:rPr lang="en-US" altLang="ja-JP" sz="900" dirty="0">
                <a:solidFill>
                  <a:srgbClr val="404040"/>
                </a:solidFill>
                <a:latin typeface="メイリオ"/>
                <a:ea typeface="メイリオ"/>
                <a:hlinkClick r:id="rId2">
                  <a:extLst>
                    <a:ext uri="{A12FA001-AC4F-418D-AE19-62706E023703}">
                      <ahyp:hlinkClr xmlns:ahyp="http://schemas.microsoft.com/office/drawing/2018/hyperlinkcolor" val="tx"/>
                    </a:ext>
                  </a:extLst>
                </a:hlinkClick>
              </a:rPr>
              <a:t>https://fintan-contents.github.io/mobile-app-crib-notes/react-native/santoku/test-planning/collaboration-with-qa-vendors</a:t>
            </a:r>
            <a:r>
              <a:rPr lang="ja-JP" altLang="en-US" sz="900" dirty="0">
                <a:solidFill>
                  <a:srgbClr val="404040"/>
                </a:solidFill>
                <a:latin typeface="メイリオ"/>
                <a:ea typeface="メイリオ"/>
              </a:rPr>
              <a:t>）</a:t>
            </a:r>
            <a:br>
              <a:rPr lang="en-US" altLang="ja-JP" sz="900" dirty="0">
                <a:solidFill>
                  <a:srgbClr val="404040"/>
                </a:solidFill>
                <a:latin typeface="メイリオ"/>
                <a:ea typeface="メイリオ"/>
              </a:rPr>
            </a:br>
            <a:br>
              <a:rPr lang="en-US" altLang="ja-JP" sz="900" dirty="0">
                <a:solidFill>
                  <a:srgbClr val="404040"/>
                </a:solidFill>
                <a:latin typeface="メイリオ"/>
                <a:ea typeface="メイリオ"/>
              </a:rPr>
            </a:br>
            <a:endParaRPr lang="en-US" altLang="ja-JP" sz="900" dirty="0">
              <a:solidFill>
                <a:srgbClr val="404040"/>
              </a:solidFill>
              <a:latin typeface="メイリオ"/>
              <a:ea typeface="メイリオ"/>
            </a:endParaRPr>
          </a:p>
          <a:p>
            <a:pPr>
              <a:buFont typeface="Wingdings" panose="05000000000000000000" pitchFamily="2" charset="2"/>
              <a:buChar char="n"/>
            </a:pPr>
            <a:endParaRPr lang="en-US" altLang="ja-JP" sz="900" dirty="0">
              <a:solidFill>
                <a:srgbClr val="404040"/>
              </a:solidFill>
            </a:endParaRPr>
          </a:p>
        </p:txBody>
      </p:sp>
    </p:spTree>
    <p:extLst>
      <p:ext uri="{BB962C8B-B14F-4D97-AF65-F5344CB8AC3E}">
        <p14:creationId xmlns:p14="http://schemas.microsoft.com/office/powerpoint/2010/main" val="230754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4 </a:t>
            </a:r>
            <a:r>
              <a:rPr kumimoji="1" lang="ja-JP" altLang="en-US"/>
              <a:t>テスト工程</a:t>
            </a:r>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6"/>
            <a:ext cx="8229600" cy="747420"/>
          </a:xfrm>
        </p:spPr>
        <p:txBody>
          <a:bodyPr>
            <a:normAutofit lnSpcReduction="10000"/>
          </a:bodyPr>
          <a:lstStyle/>
          <a:p>
            <a:pPr algn="l">
              <a:buFont typeface="Wingdings" panose="05000000000000000000" pitchFamily="2" charset="2"/>
              <a:buChar char="n"/>
            </a:pPr>
            <a:r>
              <a:rPr kumimoji="1"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4.1</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 テスト工程の位置づけ</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開発、</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UT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ST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を「テスト工程」と定義します。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それぞれのテスト工程で適したテストを行い、全体の品質をコントロールします。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UT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は単体画面・機能が完成したタイミング、</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は画面群・機能群が完成したタイミングでテストを行います。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285750" indent="-285750" algn="l">
              <a:buFont typeface="Wingdings" panose="05000000000000000000" pitchFamily="2" charset="2"/>
              <a:buChar char="n"/>
            </a:pPr>
            <a:endParaRPr lang="en-US" altLang="ja-JP" sz="900" dirty="0">
              <a:solidFill>
                <a:srgbClr val="3F3F3F"/>
              </a:solidFill>
              <a:latin typeface="メイリオ" panose="020B0604030504040204" pitchFamily="50" charset="-128"/>
              <a:ea typeface="メイリオ" panose="020B0604030504040204" pitchFamily="50" charset="-128"/>
            </a:endParaRPr>
          </a:p>
          <a:p>
            <a:pPr marL="0" indent="0">
              <a:buNone/>
            </a:pPr>
            <a:endParaRPr kumimoji="1" lang="en-US" altLang="ja-JP" sz="900" dirty="0"/>
          </a:p>
        </p:txBody>
      </p:sp>
      <p:sp>
        <p:nvSpPr>
          <p:cNvPr id="5" name="フローチャート: 処理 4">
            <a:extLst>
              <a:ext uri="{FF2B5EF4-FFF2-40B4-BE49-F238E27FC236}">
                <a16:creationId xmlns:a16="http://schemas.microsoft.com/office/drawing/2014/main" id="{BFB0B4DF-4F28-4AF3-9668-6AFDA80DF3AC}"/>
              </a:ext>
            </a:extLst>
          </p:cNvPr>
          <p:cNvSpPr/>
          <p:nvPr/>
        </p:nvSpPr>
        <p:spPr>
          <a:xfrm>
            <a:off x="1679445" y="2313572"/>
            <a:ext cx="662256" cy="167396"/>
          </a:xfrm>
          <a:prstGeom prst="flowChartProcess">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latin typeface="游ゴシック Medium 本文"/>
              </a:rPr>
              <a:t>要件定義</a:t>
            </a:r>
          </a:p>
        </p:txBody>
      </p:sp>
      <p:sp>
        <p:nvSpPr>
          <p:cNvPr id="6" name="フローチャート: 処理 5">
            <a:extLst>
              <a:ext uri="{FF2B5EF4-FFF2-40B4-BE49-F238E27FC236}">
                <a16:creationId xmlns:a16="http://schemas.microsoft.com/office/drawing/2014/main" id="{3A10023B-23D7-4035-BCBF-C14FE3E56DE0}"/>
              </a:ext>
            </a:extLst>
          </p:cNvPr>
          <p:cNvSpPr/>
          <p:nvPr/>
        </p:nvSpPr>
        <p:spPr>
          <a:xfrm>
            <a:off x="1132150" y="1998977"/>
            <a:ext cx="662256" cy="167396"/>
          </a:xfrm>
          <a:prstGeom prst="flowChartProcess">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游ゴシック Medium 本文"/>
              </a:rPr>
              <a:t>UT</a:t>
            </a:r>
            <a:endParaRPr kumimoji="1" lang="ja-JP" altLang="en-US" sz="800">
              <a:solidFill>
                <a:schemeClr val="tx1"/>
              </a:solidFill>
              <a:latin typeface="游ゴシック Medium 本文"/>
            </a:endParaRPr>
          </a:p>
        </p:txBody>
      </p:sp>
      <p:sp>
        <p:nvSpPr>
          <p:cNvPr id="7" name="フローチャート: 処理 6">
            <a:extLst>
              <a:ext uri="{FF2B5EF4-FFF2-40B4-BE49-F238E27FC236}">
                <a16:creationId xmlns:a16="http://schemas.microsoft.com/office/drawing/2014/main" id="{C9BF8F67-2135-4A3C-8792-BA73CEA91625}"/>
              </a:ext>
            </a:extLst>
          </p:cNvPr>
          <p:cNvSpPr/>
          <p:nvPr/>
        </p:nvSpPr>
        <p:spPr>
          <a:xfrm>
            <a:off x="1679445" y="1684381"/>
            <a:ext cx="662256" cy="167396"/>
          </a:xfrm>
          <a:prstGeom prst="flowChartProcess">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latin typeface="游ゴシック Medium 本文"/>
              </a:rPr>
              <a:t>開発</a:t>
            </a:r>
          </a:p>
        </p:txBody>
      </p:sp>
      <p:sp>
        <p:nvSpPr>
          <p:cNvPr id="8" name="フローチャート: 処理 7">
            <a:extLst>
              <a:ext uri="{FF2B5EF4-FFF2-40B4-BE49-F238E27FC236}">
                <a16:creationId xmlns:a16="http://schemas.microsoft.com/office/drawing/2014/main" id="{87023F20-72EB-4559-87A8-1864F2E1E67D}"/>
              </a:ext>
            </a:extLst>
          </p:cNvPr>
          <p:cNvSpPr/>
          <p:nvPr/>
        </p:nvSpPr>
        <p:spPr>
          <a:xfrm>
            <a:off x="2207373" y="1998977"/>
            <a:ext cx="662256" cy="167396"/>
          </a:xfrm>
          <a:prstGeom prst="flowChartProcess">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latin typeface="游ゴシック Medium 本文"/>
              </a:rPr>
              <a:t>設計</a:t>
            </a:r>
          </a:p>
        </p:txBody>
      </p:sp>
      <p:cxnSp>
        <p:nvCxnSpPr>
          <p:cNvPr id="9" name="カギ線コネクタ 65">
            <a:extLst>
              <a:ext uri="{FF2B5EF4-FFF2-40B4-BE49-F238E27FC236}">
                <a16:creationId xmlns:a16="http://schemas.microsoft.com/office/drawing/2014/main" id="{2B73539B-AD6C-4DCE-B459-295EEE4408D6}"/>
              </a:ext>
            </a:extLst>
          </p:cNvPr>
          <p:cNvCxnSpPr>
            <a:stCxn id="5" idx="3"/>
            <a:endCxn id="8" idx="2"/>
          </p:cNvCxnSpPr>
          <p:nvPr/>
        </p:nvCxnSpPr>
        <p:spPr>
          <a:xfrm flipV="1">
            <a:off x="2341701" y="2166372"/>
            <a:ext cx="196800" cy="230898"/>
          </a:xfrm>
          <a:prstGeom prst="bentConnector2">
            <a:avLst/>
          </a:prstGeom>
          <a:ln w="12700">
            <a:solidFill>
              <a:srgbClr val="1BADBD"/>
            </a:solidFill>
            <a:tailEnd type="triangle"/>
          </a:ln>
        </p:spPr>
        <p:style>
          <a:lnRef idx="1">
            <a:schemeClr val="accent1"/>
          </a:lnRef>
          <a:fillRef idx="0">
            <a:schemeClr val="accent1"/>
          </a:fillRef>
          <a:effectRef idx="0">
            <a:schemeClr val="accent1"/>
          </a:effectRef>
          <a:fontRef idx="minor">
            <a:schemeClr val="tx1"/>
          </a:fontRef>
        </p:style>
      </p:cxnSp>
      <p:cxnSp>
        <p:nvCxnSpPr>
          <p:cNvPr id="10" name="カギ線コネクタ 66">
            <a:extLst>
              <a:ext uri="{FF2B5EF4-FFF2-40B4-BE49-F238E27FC236}">
                <a16:creationId xmlns:a16="http://schemas.microsoft.com/office/drawing/2014/main" id="{543EAE1F-979E-4511-A26D-3A9C2B3F45A6}"/>
              </a:ext>
            </a:extLst>
          </p:cNvPr>
          <p:cNvCxnSpPr>
            <a:stCxn id="8" idx="0"/>
            <a:endCxn id="7" idx="3"/>
          </p:cNvCxnSpPr>
          <p:nvPr/>
        </p:nvCxnSpPr>
        <p:spPr>
          <a:xfrm rot="16200000" flipV="1">
            <a:off x="2324653" y="1785128"/>
            <a:ext cx="230897" cy="196800"/>
          </a:xfrm>
          <a:prstGeom prst="bentConnector2">
            <a:avLst/>
          </a:prstGeom>
          <a:ln w="12700">
            <a:solidFill>
              <a:srgbClr val="1BADBD"/>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カギ線コネクタ 67">
            <a:extLst>
              <a:ext uri="{FF2B5EF4-FFF2-40B4-BE49-F238E27FC236}">
                <a16:creationId xmlns:a16="http://schemas.microsoft.com/office/drawing/2014/main" id="{6C083BC0-0FA6-499A-8EEE-561F4B701B11}"/>
              </a:ext>
            </a:extLst>
          </p:cNvPr>
          <p:cNvCxnSpPr>
            <a:stCxn id="7" idx="1"/>
            <a:endCxn id="6" idx="0"/>
          </p:cNvCxnSpPr>
          <p:nvPr/>
        </p:nvCxnSpPr>
        <p:spPr>
          <a:xfrm rot="10800000" flipV="1">
            <a:off x="1463279" y="1768079"/>
            <a:ext cx="216167" cy="230898"/>
          </a:xfrm>
          <a:prstGeom prst="bentConnector2">
            <a:avLst/>
          </a:prstGeom>
          <a:ln w="12700">
            <a:solidFill>
              <a:srgbClr val="1BADBD"/>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ABEAE2D-8A07-426C-9BCA-716ACEC20790}"/>
              </a:ext>
            </a:extLst>
          </p:cNvPr>
          <p:cNvCxnSpPr>
            <a:endCxn id="5" idx="1"/>
          </p:cNvCxnSpPr>
          <p:nvPr/>
        </p:nvCxnSpPr>
        <p:spPr>
          <a:xfrm>
            <a:off x="837463" y="2397270"/>
            <a:ext cx="841982" cy="0"/>
          </a:xfrm>
          <a:prstGeom prst="straightConnector1">
            <a:avLst/>
          </a:prstGeom>
          <a:ln w="12700">
            <a:solidFill>
              <a:srgbClr val="14BED3"/>
            </a:solidFill>
            <a:tailEnd type="triangle"/>
          </a:ln>
        </p:spPr>
        <p:style>
          <a:lnRef idx="1">
            <a:schemeClr val="accent1"/>
          </a:lnRef>
          <a:fillRef idx="0">
            <a:schemeClr val="accent1"/>
          </a:fillRef>
          <a:effectRef idx="0">
            <a:schemeClr val="accent1"/>
          </a:effectRef>
          <a:fontRef idx="minor">
            <a:schemeClr val="tx1"/>
          </a:fontRef>
        </p:style>
      </p:cxnSp>
      <p:sp>
        <p:nvSpPr>
          <p:cNvPr id="13" name="フローチャート: 処理 12">
            <a:extLst>
              <a:ext uri="{FF2B5EF4-FFF2-40B4-BE49-F238E27FC236}">
                <a16:creationId xmlns:a16="http://schemas.microsoft.com/office/drawing/2014/main" id="{0F4F1E8B-C333-47C0-AEA3-1C086FD6AD4A}"/>
              </a:ext>
            </a:extLst>
          </p:cNvPr>
          <p:cNvSpPr/>
          <p:nvPr/>
        </p:nvSpPr>
        <p:spPr>
          <a:xfrm>
            <a:off x="1555973" y="2877639"/>
            <a:ext cx="914091" cy="789670"/>
          </a:xfrm>
          <a:prstGeom prst="flowChartProcess">
            <a:avLst/>
          </a:prstGeom>
          <a:solidFill>
            <a:schemeClr val="accent4">
              <a:lumMod val="20000"/>
              <a:lumOff val="80000"/>
            </a:schemeClr>
          </a:solidFill>
          <a:ln w="9525">
            <a:solidFill>
              <a:srgbClr val="12B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sp>
        <p:nvSpPr>
          <p:cNvPr id="14" name="フローチャート: 処理 13">
            <a:extLst>
              <a:ext uri="{FF2B5EF4-FFF2-40B4-BE49-F238E27FC236}">
                <a16:creationId xmlns:a16="http://schemas.microsoft.com/office/drawing/2014/main" id="{028021D1-A3A7-44D1-B6B0-A027E328B465}"/>
              </a:ext>
            </a:extLst>
          </p:cNvPr>
          <p:cNvSpPr/>
          <p:nvPr/>
        </p:nvSpPr>
        <p:spPr>
          <a:xfrm>
            <a:off x="1744860" y="2918343"/>
            <a:ext cx="536317" cy="10406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游ゴシック Medium 本文"/>
              </a:rPr>
              <a:t>A</a:t>
            </a:r>
            <a:r>
              <a:rPr kumimoji="1" lang="ja-JP" altLang="en-US" sz="800">
                <a:solidFill>
                  <a:schemeClr val="tx1"/>
                </a:solidFill>
                <a:latin typeface="游ゴシック Medium 本文"/>
              </a:rPr>
              <a:t>画面</a:t>
            </a:r>
          </a:p>
        </p:txBody>
      </p:sp>
      <p:cxnSp>
        <p:nvCxnSpPr>
          <p:cNvPr id="15" name="カギ線コネクタ 71">
            <a:extLst>
              <a:ext uri="{FF2B5EF4-FFF2-40B4-BE49-F238E27FC236}">
                <a16:creationId xmlns:a16="http://schemas.microsoft.com/office/drawing/2014/main" id="{55D730C4-ABDF-4199-90B3-E0A40C5D768C}"/>
              </a:ext>
            </a:extLst>
          </p:cNvPr>
          <p:cNvCxnSpPr>
            <a:stCxn id="6" idx="2"/>
            <a:endCxn id="13" idx="0"/>
          </p:cNvCxnSpPr>
          <p:nvPr/>
        </p:nvCxnSpPr>
        <p:spPr>
          <a:xfrm rot="16200000" flipH="1">
            <a:off x="1382516" y="2247136"/>
            <a:ext cx="711266" cy="549740"/>
          </a:xfrm>
          <a:prstGeom prst="bentConnector3">
            <a:avLst>
              <a:gd name="adj1" fmla="val 66256"/>
            </a:avLst>
          </a:prstGeom>
          <a:ln w="12700">
            <a:solidFill>
              <a:srgbClr val="1BADBD"/>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034A4AE9-5B9C-4440-A02C-3F5A3F1FC56E}"/>
              </a:ext>
            </a:extLst>
          </p:cNvPr>
          <p:cNvSpPr/>
          <p:nvPr/>
        </p:nvSpPr>
        <p:spPr>
          <a:xfrm>
            <a:off x="1641215" y="3074437"/>
            <a:ext cx="769505" cy="114467"/>
          </a:xfrm>
          <a:prstGeom prst="rect">
            <a:avLst/>
          </a:prstGeom>
          <a:solidFill>
            <a:schemeClr val="bg1"/>
          </a:solidFill>
          <a:ln w="9525">
            <a:solidFill>
              <a:srgbClr val="14B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sp>
        <p:nvSpPr>
          <p:cNvPr id="17" name="正方形/長方形 16">
            <a:extLst>
              <a:ext uri="{FF2B5EF4-FFF2-40B4-BE49-F238E27FC236}">
                <a16:creationId xmlns:a16="http://schemas.microsoft.com/office/drawing/2014/main" id="{0A52735E-E3A5-445B-92AF-46687CB52947}"/>
              </a:ext>
            </a:extLst>
          </p:cNvPr>
          <p:cNvSpPr/>
          <p:nvPr/>
        </p:nvSpPr>
        <p:spPr>
          <a:xfrm>
            <a:off x="1641215" y="3236806"/>
            <a:ext cx="293325" cy="340995"/>
          </a:xfrm>
          <a:prstGeom prst="rect">
            <a:avLst/>
          </a:prstGeom>
          <a:solidFill>
            <a:schemeClr val="bg1"/>
          </a:solidFill>
          <a:ln w="9525">
            <a:solidFill>
              <a:srgbClr val="12B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sp>
        <p:nvSpPr>
          <p:cNvPr id="18" name="正方形/長方形 17">
            <a:extLst>
              <a:ext uri="{FF2B5EF4-FFF2-40B4-BE49-F238E27FC236}">
                <a16:creationId xmlns:a16="http://schemas.microsoft.com/office/drawing/2014/main" id="{690D08B0-BA10-4E31-99D5-3541262DAF57}"/>
              </a:ext>
            </a:extLst>
          </p:cNvPr>
          <p:cNvSpPr/>
          <p:nvPr/>
        </p:nvSpPr>
        <p:spPr>
          <a:xfrm>
            <a:off x="1970271" y="3239650"/>
            <a:ext cx="423601" cy="338151"/>
          </a:xfrm>
          <a:prstGeom prst="rect">
            <a:avLst/>
          </a:prstGeom>
          <a:solidFill>
            <a:schemeClr val="bg1"/>
          </a:solidFill>
          <a:ln w="9525">
            <a:solidFill>
              <a:srgbClr val="12B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sp>
        <p:nvSpPr>
          <p:cNvPr id="19" name="フローチャート: 処理 18">
            <a:extLst>
              <a:ext uri="{FF2B5EF4-FFF2-40B4-BE49-F238E27FC236}">
                <a16:creationId xmlns:a16="http://schemas.microsoft.com/office/drawing/2014/main" id="{B9E2F92E-9CFC-4248-8D6C-6F07CA8DB44F}"/>
              </a:ext>
            </a:extLst>
          </p:cNvPr>
          <p:cNvSpPr/>
          <p:nvPr/>
        </p:nvSpPr>
        <p:spPr>
          <a:xfrm>
            <a:off x="3469833" y="2548477"/>
            <a:ext cx="662256" cy="167396"/>
          </a:xfrm>
          <a:prstGeom prst="flowChartProcess">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latin typeface="游ゴシック Medium 本文"/>
              </a:rPr>
              <a:t>要件定義</a:t>
            </a:r>
          </a:p>
        </p:txBody>
      </p:sp>
      <p:sp>
        <p:nvSpPr>
          <p:cNvPr id="20" name="フローチャート: 処理 19">
            <a:extLst>
              <a:ext uri="{FF2B5EF4-FFF2-40B4-BE49-F238E27FC236}">
                <a16:creationId xmlns:a16="http://schemas.microsoft.com/office/drawing/2014/main" id="{91E3A2FE-32DC-4192-BBE5-1744BB6A8FE1}"/>
              </a:ext>
            </a:extLst>
          </p:cNvPr>
          <p:cNvSpPr/>
          <p:nvPr/>
        </p:nvSpPr>
        <p:spPr>
          <a:xfrm>
            <a:off x="2922538" y="2229875"/>
            <a:ext cx="662256" cy="167396"/>
          </a:xfrm>
          <a:prstGeom prst="flowChartProcess">
            <a:avLst/>
          </a:prstGeom>
          <a:solidFill>
            <a:schemeClr val="accent4">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游ゴシック Medium 本文"/>
              </a:rPr>
              <a:t>UT</a:t>
            </a:r>
            <a:endParaRPr kumimoji="1" lang="ja-JP" altLang="en-US" sz="800">
              <a:solidFill>
                <a:schemeClr val="tx1"/>
              </a:solidFill>
              <a:latin typeface="游ゴシック Medium 本文"/>
            </a:endParaRPr>
          </a:p>
        </p:txBody>
      </p:sp>
      <p:sp>
        <p:nvSpPr>
          <p:cNvPr id="21" name="フローチャート: 処理 20">
            <a:extLst>
              <a:ext uri="{FF2B5EF4-FFF2-40B4-BE49-F238E27FC236}">
                <a16:creationId xmlns:a16="http://schemas.microsoft.com/office/drawing/2014/main" id="{55BBF029-614C-49D8-A7FA-11F287816895}"/>
              </a:ext>
            </a:extLst>
          </p:cNvPr>
          <p:cNvSpPr/>
          <p:nvPr/>
        </p:nvSpPr>
        <p:spPr>
          <a:xfrm>
            <a:off x="3469833" y="1915278"/>
            <a:ext cx="662256" cy="167396"/>
          </a:xfrm>
          <a:prstGeom prst="flowChartProcess">
            <a:avLst/>
          </a:prstGeom>
          <a:solidFill>
            <a:schemeClr val="accent4">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latin typeface="游ゴシック Medium 本文"/>
              </a:rPr>
              <a:t>開発</a:t>
            </a:r>
          </a:p>
        </p:txBody>
      </p:sp>
      <p:sp>
        <p:nvSpPr>
          <p:cNvPr id="22" name="フローチャート: 処理 21">
            <a:extLst>
              <a:ext uri="{FF2B5EF4-FFF2-40B4-BE49-F238E27FC236}">
                <a16:creationId xmlns:a16="http://schemas.microsoft.com/office/drawing/2014/main" id="{ED4F3775-EE87-4C9B-9C15-65A58355A02F}"/>
              </a:ext>
            </a:extLst>
          </p:cNvPr>
          <p:cNvSpPr/>
          <p:nvPr/>
        </p:nvSpPr>
        <p:spPr>
          <a:xfrm>
            <a:off x="3997761" y="2229874"/>
            <a:ext cx="662256" cy="167396"/>
          </a:xfrm>
          <a:prstGeom prst="flowChartProcess">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latin typeface="游ゴシック Medium 本文"/>
              </a:rPr>
              <a:t>設計</a:t>
            </a:r>
          </a:p>
        </p:txBody>
      </p:sp>
      <p:cxnSp>
        <p:nvCxnSpPr>
          <p:cNvPr id="23" name="カギ線コネクタ 106">
            <a:extLst>
              <a:ext uri="{FF2B5EF4-FFF2-40B4-BE49-F238E27FC236}">
                <a16:creationId xmlns:a16="http://schemas.microsoft.com/office/drawing/2014/main" id="{5FD81CCC-FE19-48AC-A1F0-3E82EDBF5A9D}"/>
              </a:ext>
            </a:extLst>
          </p:cNvPr>
          <p:cNvCxnSpPr>
            <a:stCxn id="19" idx="3"/>
            <a:endCxn id="22" idx="2"/>
          </p:cNvCxnSpPr>
          <p:nvPr/>
        </p:nvCxnSpPr>
        <p:spPr>
          <a:xfrm flipV="1">
            <a:off x="4132089" y="2397270"/>
            <a:ext cx="196800" cy="234905"/>
          </a:xfrm>
          <a:prstGeom prst="bentConnector2">
            <a:avLst/>
          </a:prstGeom>
          <a:ln w="12700">
            <a:solidFill>
              <a:srgbClr val="12B3C7"/>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カギ線コネクタ 107">
            <a:extLst>
              <a:ext uri="{FF2B5EF4-FFF2-40B4-BE49-F238E27FC236}">
                <a16:creationId xmlns:a16="http://schemas.microsoft.com/office/drawing/2014/main" id="{142F438E-19C0-481C-B88F-24CFA0F86026}"/>
              </a:ext>
            </a:extLst>
          </p:cNvPr>
          <p:cNvCxnSpPr>
            <a:stCxn id="22" idx="0"/>
            <a:endCxn id="21" idx="3"/>
          </p:cNvCxnSpPr>
          <p:nvPr/>
        </p:nvCxnSpPr>
        <p:spPr>
          <a:xfrm rot="16200000" flipV="1">
            <a:off x="4115041" y="2016025"/>
            <a:ext cx="230897" cy="196800"/>
          </a:xfrm>
          <a:prstGeom prst="bentConnector2">
            <a:avLst/>
          </a:prstGeom>
          <a:ln w="12700">
            <a:solidFill>
              <a:srgbClr val="12B3C7"/>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カギ線コネクタ 108">
            <a:extLst>
              <a:ext uri="{FF2B5EF4-FFF2-40B4-BE49-F238E27FC236}">
                <a16:creationId xmlns:a16="http://schemas.microsoft.com/office/drawing/2014/main" id="{E553E098-603A-42D4-AF44-135CBB007A12}"/>
              </a:ext>
            </a:extLst>
          </p:cNvPr>
          <p:cNvCxnSpPr>
            <a:stCxn id="21" idx="1"/>
            <a:endCxn id="20" idx="0"/>
          </p:cNvCxnSpPr>
          <p:nvPr/>
        </p:nvCxnSpPr>
        <p:spPr>
          <a:xfrm rot="10800000" flipV="1">
            <a:off x="3253667" y="1998976"/>
            <a:ext cx="216167" cy="230898"/>
          </a:xfrm>
          <a:prstGeom prst="bentConnector2">
            <a:avLst/>
          </a:prstGeom>
          <a:ln w="12700">
            <a:solidFill>
              <a:srgbClr val="12B3C7"/>
            </a:solidFill>
            <a:tailEnd type="triangle"/>
          </a:ln>
        </p:spPr>
        <p:style>
          <a:lnRef idx="1">
            <a:schemeClr val="accent1"/>
          </a:lnRef>
          <a:fillRef idx="0">
            <a:schemeClr val="accent1"/>
          </a:fillRef>
          <a:effectRef idx="0">
            <a:schemeClr val="accent1"/>
          </a:effectRef>
          <a:fontRef idx="minor">
            <a:schemeClr val="tx1"/>
          </a:fontRef>
        </p:style>
      </p:cxnSp>
      <p:sp>
        <p:nvSpPr>
          <p:cNvPr id="26" name="フローチャート: 処理 25">
            <a:extLst>
              <a:ext uri="{FF2B5EF4-FFF2-40B4-BE49-F238E27FC236}">
                <a16:creationId xmlns:a16="http://schemas.microsoft.com/office/drawing/2014/main" id="{13904DAA-CDDC-4C62-80CD-0609F1515053}"/>
              </a:ext>
            </a:extLst>
          </p:cNvPr>
          <p:cNvSpPr/>
          <p:nvPr/>
        </p:nvSpPr>
        <p:spPr>
          <a:xfrm>
            <a:off x="3316971" y="3104037"/>
            <a:ext cx="914091" cy="789670"/>
          </a:xfrm>
          <a:prstGeom prst="flowChartProcess">
            <a:avLst/>
          </a:prstGeom>
          <a:solidFill>
            <a:schemeClr val="accent4">
              <a:lumMod val="40000"/>
              <a:lumOff val="60000"/>
            </a:schemeClr>
          </a:solidFill>
          <a:ln w="9525">
            <a:solidFill>
              <a:srgbClr val="14B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sp>
        <p:nvSpPr>
          <p:cNvPr id="27" name="フローチャート: 処理 26">
            <a:extLst>
              <a:ext uri="{FF2B5EF4-FFF2-40B4-BE49-F238E27FC236}">
                <a16:creationId xmlns:a16="http://schemas.microsoft.com/office/drawing/2014/main" id="{92375BA9-9786-4626-B065-897FD0573E5B}"/>
              </a:ext>
            </a:extLst>
          </p:cNvPr>
          <p:cNvSpPr/>
          <p:nvPr/>
        </p:nvSpPr>
        <p:spPr>
          <a:xfrm>
            <a:off x="3505858" y="3144741"/>
            <a:ext cx="536317" cy="104063"/>
          </a:xfrm>
          <a:prstGeom prst="flowChartProcess">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latin typeface="游ゴシック Medium 本文"/>
              </a:rPr>
              <a:t>B</a:t>
            </a:r>
            <a:r>
              <a:rPr kumimoji="1" lang="ja-JP" altLang="en-US" sz="800">
                <a:solidFill>
                  <a:schemeClr val="tx1"/>
                </a:solidFill>
                <a:latin typeface="游ゴシック Medium 本文"/>
              </a:rPr>
              <a:t>画面</a:t>
            </a:r>
          </a:p>
        </p:txBody>
      </p:sp>
      <p:cxnSp>
        <p:nvCxnSpPr>
          <p:cNvPr id="28" name="カギ線コネクタ 112">
            <a:extLst>
              <a:ext uri="{FF2B5EF4-FFF2-40B4-BE49-F238E27FC236}">
                <a16:creationId xmlns:a16="http://schemas.microsoft.com/office/drawing/2014/main" id="{582101E4-A845-47E1-9AFE-07F0A5F54D45}"/>
              </a:ext>
            </a:extLst>
          </p:cNvPr>
          <p:cNvCxnSpPr>
            <a:stCxn id="20" idx="2"/>
            <a:endCxn id="26" idx="0"/>
          </p:cNvCxnSpPr>
          <p:nvPr/>
        </p:nvCxnSpPr>
        <p:spPr>
          <a:xfrm rot="16200000" flipH="1">
            <a:off x="3160458" y="2490478"/>
            <a:ext cx="706767" cy="520350"/>
          </a:xfrm>
          <a:prstGeom prst="bentConnector3">
            <a:avLst>
              <a:gd name="adj1" fmla="val 65050"/>
            </a:avLst>
          </a:prstGeom>
          <a:ln w="127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CBC240E2-3BE1-4378-843E-9514C34ED3BD}"/>
              </a:ext>
            </a:extLst>
          </p:cNvPr>
          <p:cNvSpPr/>
          <p:nvPr/>
        </p:nvSpPr>
        <p:spPr>
          <a:xfrm>
            <a:off x="3402213" y="3300835"/>
            <a:ext cx="769505" cy="114467"/>
          </a:xfrm>
          <a:prstGeom prst="rect">
            <a:avLst/>
          </a:prstGeom>
          <a:solidFill>
            <a:schemeClr val="bg1"/>
          </a:solidFill>
          <a:ln w="9525">
            <a:solidFill>
              <a:srgbClr val="12B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sp>
        <p:nvSpPr>
          <p:cNvPr id="30" name="正方形/長方形 29">
            <a:extLst>
              <a:ext uri="{FF2B5EF4-FFF2-40B4-BE49-F238E27FC236}">
                <a16:creationId xmlns:a16="http://schemas.microsoft.com/office/drawing/2014/main" id="{3496679D-0E26-48B9-B572-867025D000BE}"/>
              </a:ext>
            </a:extLst>
          </p:cNvPr>
          <p:cNvSpPr/>
          <p:nvPr/>
        </p:nvSpPr>
        <p:spPr>
          <a:xfrm>
            <a:off x="3402213" y="3463204"/>
            <a:ext cx="293325" cy="340995"/>
          </a:xfrm>
          <a:prstGeom prst="rect">
            <a:avLst/>
          </a:prstGeom>
          <a:solidFill>
            <a:schemeClr val="bg1"/>
          </a:solidFill>
          <a:ln w="9525">
            <a:solidFill>
              <a:srgbClr val="12B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sp>
        <p:nvSpPr>
          <p:cNvPr id="31" name="正方形/長方形 30">
            <a:extLst>
              <a:ext uri="{FF2B5EF4-FFF2-40B4-BE49-F238E27FC236}">
                <a16:creationId xmlns:a16="http://schemas.microsoft.com/office/drawing/2014/main" id="{4F625F43-DF37-4580-8209-9B521851C4D3}"/>
              </a:ext>
            </a:extLst>
          </p:cNvPr>
          <p:cNvSpPr/>
          <p:nvPr/>
        </p:nvSpPr>
        <p:spPr>
          <a:xfrm>
            <a:off x="3731269" y="3466048"/>
            <a:ext cx="423601" cy="338151"/>
          </a:xfrm>
          <a:prstGeom prst="rect">
            <a:avLst/>
          </a:prstGeom>
          <a:solidFill>
            <a:schemeClr val="bg1"/>
          </a:solidFill>
          <a:ln w="9525">
            <a:solidFill>
              <a:srgbClr val="12B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cxnSp>
        <p:nvCxnSpPr>
          <p:cNvPr id="32" name="カギ線コネクタ 116">
            <a:extLst>
              <a:ext uri="{FF2B5EF4-FFF2-40B4-BE49-F238E27FC236}">
                <a16:creationId xmlns:a16="http://schemas.microsoft.com/office/drawing/2014/main" id="{07D2092A-0ADB-4CE0-B54C-378FDA7D4AD9}"/>
              </a:ext>
            </a:extLst>
          </p:cNvPr>
          <p:cNvCxnSpPr>
            <a:stCxn id="6" idx="2"/>
            <a:endCxn id="19" idx="1"/>
          </p:cNvCxnSpPr>
          <p:nvPr/>
        </p:nvCxnSpPr>
        <p:spPr>
          <a:xfrm rot="16200000" flipH="1">
            <a:off x="2233654" y="1395996"/>
            <a:ext cx="465802" cy="2006555"/>
          </a:xfrm>
          <a:prstGeom prst="bentConnector2">
            <a:avLst/>
          </a:prstGeom>
          <a:ln w="12700">
            <a:solidFill>
              <a:srgbClr val="14BED3"/>
            </a:solidFill>
            <a:tailEnd type="triangle"/>
          </a:ln>
        </p:spPr>
        <p:style>
          <a:lnRef idx="1">
            <a:schemeClr val="accent1"/>
          </a:lnRef>
          <a:fillRef idx="0">
            <a:schemeClr val="accent1"/>
          </a:fillRef>
          <a:effectRef idx="0">
            <a:schemeClr val="accent1"/>
          </a:effectRef>
          <a:fontRef idx="minor">
            <a:schemeClr val="tx1"/>
          </a:fontRef>
        </p:style>
      </p:cxnSp>
      <p:sp>
        <p:nvSpPr>
          <p:cNvPr id="33" name="フローチャート: 処理 32">
            <a:extLst>
              <a:ext uri="{FF2B5EF4-FFF2-40B4-BE49-F238E27FC236}">
                <a16:creationId xmlns:a16="http://schemas.microsoft.com/office/drawing/2014/main" id="{2471786A-6745-4997-A0AA-B6390CC5D001}"/>
              </a:ext>
            </a:extLst>
          </p:cNvPr>
          <p:cNvSpPr/>
          <p:nvPr/>
        </p:nvSpPr>
        <p:spPr>
          <a:xfrm>
            <a:off x="5294137" y="2775367"/>
            <a:ext cx="662256" cy="167396"/>
          </a:xfrm>
          <a:prstGeom prst="flowChartProcess">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latin typeface="游ゴシック Medium 本文"/>
              </a:rPr>
              <a:t>要件定義</a:t>
            </a:r>
          </a:p>
        </p:txBody>
      </p:sp>
      <p:sp>
        <p:nvSpPr>
          <p:cNvPr id="34" name="フローチャート: 処理 33">
            <a:extLst>
              <a:ext uri="{FF2B5EF4-FFF2-40B4-BE49-F238E27FC236}">
                <a16:creationId xmlns:a16="http://schemas.microsoft.com/office/drawing/2014/main" id="{9F7A6F7D-9F3F-406B-9ACD-23F38C07C399}"/>
              </a:ext>
            </a:extLst>
          </p:cNvPr>
          <p:cNvSpPr/>
          <p:nvPr/>
        </p:nvSpPr>
        <p:spPr>
          <a:xfrm>
            <a:off x="4746842" y="2460772"/>
            <a:ext cx="662256" cy="167396"/>
          </a:xfrm>
          <a:prstGeom prst="flowChartProcess">
            <a:avLst/>
          </a:prstGeom>
          <a:solidFill>
            <a:schemeClr val="accent4">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游ゴシック Medium 本文"/>
              </a:rPr>
              <a:t>UT</a:t>
            </a:r>
            <a:endParaRPr kumimoji="1" lang="ja-JP" altLang="en-US" sz="800">
              <a:solidFill>
                <a:schemeClr val="tx1"/>
              </a:solidFill>
              <a:latin typeface="游ゴシック Medium 本文"/>
            </a:endParaRPr>
          </a:p>
        </p:txBody>
      </p:sp>
      <p:sp>
        <p:nvSpPr>
          <p:cNvPr id="35" name="フローチャート: 処理 34">
            <a:extLst>
              <a:ext uri="{FF2B5EF4-FFF2-40B4-BE49-F238E27FC236}">
                <a16:creationId xmlns:a16="http://schemas.microsoft.com/office/drawing/2014/main" id="{E35C1314-498A-4E5A-AD50-B8A23FCE35B3}"/>
              </a:ext>
            </a:extLst>
          </p:cNvPr>
          <p:cNvSpPr/>
          <p:nvPr/>
        </p:nvSpPr>
        <p:spPr>
          <a:xfrm>
            <a:off x="5294137" y="2146176"/>
            <a:ext cx="662256" cy="167396"/>
          </a:xfrm>
          <a:prstGeom prst="flowChartProcess">
            <a:avLst/>
          </a:prstGeom>
          <a:solidFill>
            <a:schemeClr val="accent4">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latin typeface="游ゴシック Medium 本文"/>
              </a:rPr>
              <a:t>開発</a:t>
            </a:r>
          </a:p>
        </p:txBody>
      </p:sp>
      <p:sp>
        <p:nvSpPr>
          <p:cNvPr id="36" name="フローチャート: 処理 35">
            <a:extLst>
              <a:ext uri="{FF2B5EF4-FFF2-40B4-BE49-F238E27FC236}">
                <a16:creationId xmlns:a16="http://schemas.microsoft.com/office/drawing/2014/main" id="{6E1ED0D2-AC89-485A-BEE1-B2773C9E9F48}"/>
              </a:ext>
            </a:extLst>
          </p:cNvPr>
          <p:cNvSpPr/>
          <p:nvPr/>
        </p:nvSpPr>
        <p:spPr>
          <a:xfrm>
            <a:off x="5822065" y="2460771"/>
            <a:ext cx="662256" cy="167396"/>
          </a:xfrm>
          <a:prstGeom prst="flowChartProcess">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latin typeface="游ゴシック Medium 本文"/>
              </a:rPr>
              <a:t>設計</a:t>
            </a:r>
          </a:p>
        </p:txBody>
      </p:sp>
      <p:cxnSp>
        <p:nvCxnSpPr>
          <p:cNvPr id="37" name="カギ線コネクタ 125">
            <a:extLst>
              <a:ext uri="{FF2B5EF4-FFF2-40B4-BE49-F238E27FC236}">
                <a16:creationId xmlns:a16="http://schemas.microsoft.com/office/drawing/2014/main" id="{543E9FC3-41AB-45CC-B241-49BEB29B347E}"/>
              </a:ext>
            </a:extLst>
          </p:cNvPr>
          <p:cNvCxnSpPr>
            <a:stCxn id="33" idx="3"/>
            <a:endCxn id="36" idx="2"/>
          </p:cNvCxnSpPr>
          <p:nvPr/>
        </p:nvCxnSpPr>
        <p:spPr>
          <a:xfrm flipV="1">
            <a:off x="5956393" y="2628167"/>
            <a:ext cx="196800" cy="230898"/>
          </a:xfrm>
          <a:prstGeom prst="bentConnector2">
            <a:avLst/>
          </a:prstGeom>
          <a:ln w="12700">
            <a:solidFill>
              <a:srgbClr val="1BADBD"/>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126">
            <a:extLst>
              <a:ext uri="{FF2B5EF4-FFF2-40B4-BE49-F238E27FC236}">
                <a16:creationId xmlns:a16="http://schemas.microsoft.com/office/drawing/2014/main" id="{1B44A440-14BB-4651-A2D1-8DF7B6B64D21}"/>
              </a:ext>
            </a:extLst>
          </p:cNvPr>
          <p:cNvCxnSpPr>
            <a:stCxn id="36" idx="0"/>
            <a:endCxn id="35" idx="3"/>
          </p:cNvCxnSpPr>
          <p:nvPr/>
        </p:nvCxnSpPr>
        <p:spPr>
          <a:xfrm rot="16200000" flipV="1">
            <a:off x="5939345" y="2246923"/>
            <a:ext cx="230897" cy="196800"/>
          </a:xfrm>
          <a:prstGeom prst="bentConnector2">
            <a:avLst/>
          </a:prstGeom>
          <a:ln w="12700">
            <a:solidFill>
              <a:srgbClr val="1BADBD"/>
            </a:solidFill>
            <a:tailEnd type="triangle"/>
          </a:ln>
        </p:spPr>
        <p:style>
          <a:lnRef idx="1">
            <a:schemeClr val="accent1"/>
          </a:lnRef>
          <a:fillRef idx="0">
            <a:schemeClr val="accent1"/>
          </a:fillRef>
          <a:effectRef idx="0">
            <a:schemeClr val="accent1"/>
          </a:effectRef>
          <a:fontRef idx="minor">
            <a:schemeClr val="tx1"/>
          </a:fontRef>
        </p:style>
      </p:cxnSp>
      <p:cxnSp>
        <p:nvCxnSpPr>
          <p:cNvPr id="39" name="カギ線コネクタ 127">
            <a:extLst>
              <a:ext uri="{FF2B5EF4-FFF2-40B4-BE49-F238E27FC236}">
                <a16:creationId xmlns:a16="http://schemas.microsoft.com/office/drawing/2014/main" id="{F347F6CB-DBB7-4891-833C-603E8EB204BF}"/>
              </a:ext>
            </a:extLst>
          </p:cNvPr>
          <p:cNvCxnSpPr>
            <a:stCxn id="35" idx="1"/>
            <a:endCxn id="34" idx="0"/>
          </p:cNvCxnSpPr>
          <p:nvPr/>
        </p:nvCxnSpPr>
        <p:spPr>
          <a:xfrm rot="10800000" flipV="1">
            <a:off x="5077971" y="2229873"/>
            <a:ext cx="216167" cy="230898"/>
          </a:xfrm>
          <a:prstGeom prst="bentConnector2">
            <a:avLst/>
          </a:prstGeom>
          <a:ln w="12700">
            <a:solidFill>
              <a:srgbClr val="1BADBD"/>
            </a:solidFill>
            <a:tailEnd type="triangle"/>
          </a:ln>
        </p:spPr>
        <p:style>
          <a:lnRef idx="1">
            <a:schemeClr val="accent1"/>
          </a:lnRef>
          <a:fillRef idx="0">
            <a:schemeClr val="accent1"/>
          </a:fillRef>
          <a:effectRef idx="0">
            <a:schemeClr val="accent1"/>
          </a:effectRef>
          <a:fontRef idx="minor">
            <a:schemeClr val="tx1"/>
          </a:fontRef>
        </p:style>
      </p:cxnSp>
      <p:sp>
        <p:nvSpPr>
          <p:cNvPr id="40" name="フローチャート: 処理 39">
            <a:extLst>
              <a:ext uri="{FF2B5EF4-FFF2-40B4-BE49-F238E27FC236}">
                <a16:creationId xmlns:a16="http://schemas.microsoft.com/office/drawing/2014/main" id="{8E319097-C87A-4ED5-990C-F9C5DD65D097}"/>
              </a:ext>
            </a:extLst>
          </p:cNvPr>
          <p:cNvSpPr/>
          <p:nvPr/>
        </p:nvSpPr>
        <p:spPr>
          <a:xfrm>
            <a:off x="5163094" y="3300835"/>
            <a:ext cx="914091" cy="789670"/>
          </a:xfrm>
          <a:prstGeom prst="flowChartProcess">
            <a:avLst/>
          </a:prstGeom>
          <a:solidFill>
            <a:schemeClr val="accent4">
              <a:lumMod val="60000"/>
              <a:lumOff val="40000"/>
            </a:schemeClr>
          </a:solidFill>
          <a:ln w="9525">
            <a:solidFill>
              <a:srgbClr val="14B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sp>
        <p:nvSpPr>
          <p:cNvPr id="41" name="フローチャート: 処理 40">
            <a:extLst>
              <a:ext uri="{FF2B5EF4-FFF2-40B4-BE49-F238E27FC236}">
                <a16:creationId xmlns:a16="http://schemas.microsoft.com/office/drawing/2014/main" id="{E2D64F1F-1534-43A5-8022-E5EF3FE15456}"/>
              </a:ext>
            </a:extLst>
          </p:cNvPr>
          <p:cNvSpPr/>
          <p:nvPr/>
        </p:nvSpPr>
        <p:spPr>
          <a:xfrm>
            <a:off x="5351982" y="3341540"/>
            <a:ext cx="536317" cy="104063"/>
          </a:xfrm>
          <a:prstGeom prst="flowChartProcess">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latin typeface="游ゴシック Medium 本文"/>
              </a:rPr>
              <a:t>C</a:t>
            </a:r>
            <a:r>
              <a:rPr kumimoji="1" lang="ja-JP" altLang="en-US" sz="800">
                <a:solidFill>
                  <a:schemeClr val="tx1"/>
                </a:solidFill>
                <a:latin typeface="游ゴシック Medium 本文"/>
              </a:rPr>
              <a:t>画面</a:t>
            </a:r>
          </a:p>
        </p:txBody>
      </p:sp>
      <p:cxnSp>
        <p:nvCxnSpPr>
          <p:cNvPr id="42" name="カギ線コネクタ 130">
            <a:extLst>
              <a:ext uri="{FF2B5EF4-FFF2-40B4-BE49-F238E27FC236}">
                <a16:creationId xmlns:a16="http://schemas.microsoft.com/office/drawing/2014/main" id="{4F9EBFA0-0A3D-4A0A-97D7-E70932A9F34C}"/>
              </a:ext>
            </a:extLst>
          </p:cNvPr>
          <p:cNvCxnSpPr>
            <a:stCxn id="34" idx="2"/>
            <a:endCxn id="40" idx="0"/>
          </p:cNvCxnSpPr>
          <p:nvPr/>
        </p:nvCxnSpPr>
        <p:spPr>
          <a:xfrm rot="16200000" flipH="1">
            <a:off x="5012721" y="2693416"/>
            <a:ext cx="672668" cy="542170"/>
          </a:xfrm>
          <a:prstGeom prst="bentConnector3">
            <a:avLst>
              <a:gd name="adj1" fmla="val 70626"/>
            </a:avLst>
          </a:prstGeom>
          <a:ln w="127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EB4F428E-1C1D-4B45-94E6-EDCC8E683CCB}"/>
              </a:ext>
            </a:extLst>
          </p:cNvPr>
          <p:cNvSpPr/>
          <p:nvPr/>
        </p:nvSpPr>
        <p:spPr>
          <a:xfrm>
            <a:off x="5248336" y="3497634"/>
            <a:ext cx="769505" cy="114467"/>
          </a:xfrm>
          <a:prstGeom prst="rect">
            <a:avLst/>
          </a:prstGeom>
          <a:solidFill>
            <a:schemeClr val="bg1"/>
          </a:solidFill>
          <a:ln w="9525">
            <a:solidFill>
              <a:srgbClr val="12B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sp>
        <p:nvSpPr>
          <p:cNvPr id="44" name="正方形/長方形 43">
            <a:extLst>
              <a:ext uri="{FF2B5EF4-FFF2-40B4-BE49-F238E27FC236}">
                <a16:creationId xmlns:a16="http://schemas.microsoft.com/office/drawing/2014/main" id="{D317375E-35BA-45CD-A453-550E0940EC93}"/>
              </a:ext>
            </a:extLst>
          </p:cNvPr>
          <p:cNvSpPr/>
          <p:nvPr/>
        </p:nvSpPr>
        <p:spPr>
          <a:xfrm>
            <a:off x="5248336" y="3660002"/>
            <a:ext cx="293325" cy="340995"/>
          </a:xfrm>
          <a:prstGeom prst="rect">
            <a:avLst/>
          </a:prstGeom>
          <a:solidFill>
            <a:schemeClr val="bg1"/>
          </a:solidFill>
          <a:ln w="9525">
            <a:solidFill>
              <a:srgbClr val="12B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sp>
        <p:nvSpPr>
          <p:cNvPr id="45" name="正方形/長方形 44">
            <a:extLst>
              <a:ext uri="{FF2B5EF4-FFF2-40B4-BE49-F238E27FC236}">
                <a16:creationId xmlns:a16="http://schemas.microsoft.com/office/drawing/2014/main" id="{0ED63A58-56EB-44BD-AF60-C34CA840CC9D}"/>
              </a:ext>
            </a:extLst>
          </p:cNvPr>
          <p:cNvSpPr/>
          <p:nvPr/>
        </p:nvSpPr>
        <p:spPr>
          <a:xfrm>
            <a:off x="5577393" y="3662847"/>
            <a:ext cx="423601" cy="338151"/>
          </a:xfrm>
          <a:prstGeom prst="rect">
            <a:avLst/>
          </a:prstGeom>
          <a:solidFill>
            <a:schemeClr val="bg1"/>
          </a:solidFill>
          <a:ln w="9525">
            <a:solidFill>
              <a:srgbClr val="12B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cxnSp>
        <p:nvCxnSpPr>
          <p:cNvPr id="46" name="カギ線コネクタ 134">
            <a:extLst>
              <a:ext uri="{FF2B5EF4-FFF2-40B4-BE49-F238E27FC236}">
                <a16:creationId xmlns:a16="http://schemas.microsoft.com/office/drawing/2014/main" id="{A42A16CF-5E64-4226-A256-40BD300A9E58}"/>
              </a:ext>
            </a:extLst>
          </p:cNvPr>
          <p:cNvCxnSpPr>
            <a:stCxn id="20" idx="2"/>
            <a:endCxn id="33" idx="1"/>
          </p:cNvCxnSpPr>
          <p:nvPr/>
        </p:nvCxnSpPr>
        <p:spPr>
          <a:xfrm rot="16200000" flipH="1">
            <a:off x="4043004" y="1607932"/>
            <a:ext cx="461795" cy="2040471"/>
          </a:xfrm>
          <a:prstGeom prst="bentConnector2">
            <a:avLst/>
          </a:prstGeom>
          <a:ln w="12700">
            <a:solidFill>
              <a:srgbClr val="12B3C7"/>
            </a:solidFill>
            <a:tailEnd type="triangle"/>
          </a:ln>
        </p:spPr>
        <p:style>
          <a:lnRef idx="1">
            <a:schemeClr val="accent1"/>
          </a:lnRef>
          <a:fillRef idx="0">
            <a:schemeClr val="accent1"/>
          </a:fillRef>
          <a:effectRef idx="0">
            <a:schemeClr val="accent1"/>
          </a:effectRef>
          <a:fontRef idx="minor">
            <a:schemeClr val="tx1"/>
          </a:fontRef>
        </p:style>
      </p:cxnSp>
      <p:sp>
        <p:nvSpPr>
          <p:cNvPr id="47" name="フローチャート: 処理 46">
            <a:extLst>
              <a:ext uri="{FF2B5EF4-FFF2-40B4-BE49-F238E27FC236}">
                <a16:creationId xmlns:a16="http://schemas.microsoft.com/office/drawing/2014/main" id="{44E4A302-98F5-4F23-B510-A9CE8F1A35A1}"/>
              </a:ext>
            </a:extLst>
          </p:cNvPr>
          <p:cNvSpPr/>
          <p:nvPr/>
        </p:nvSpPr>
        <p:spPr>
          <a:xfrm>
            <a:off x="6234892" y="3020339"/>
            <a:ext cx="662256" cy="167396"/>
          </a:xfrm>
          <a:prstGeom prst="flowChartProcess">
            <a:avLst/>
          </a:prstGeom>
          <a:solidFill>
            <a:schemeClr val="tx2">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游ゴシック Medium 本文"/>
              </a:rPr>
              <a:t>IT</a:t>
            </a:r>
            <a:endParaRPr kumimoji="1" lang="ja-JP" altLang="en-US" sz="800">
              <a:solidFill>
                <a:schemeClr val="tx1"/>
              </a:solidFill>
              <a:latin typeface="游ゴシック Medium 本文"/>
            </a:endParaRPr>
          </a:p>
        </p:txBody>
      </p:sp>
      <p:cxnSp>
        <p:nvCxnSpPr>
          <p:cNvPr id="48" name="カギ線コネクタ 157">
            <a:extLst>
              <a:ext uri="{FF2B5EF4-FFF2-40B4-BE49-F238E27FC236}">
                <a16:creationId xmlns:a16="http://schemas.microsoft.com/office/drawing/2014/main" id="{71BDA54D-3239-4F61-9C2A-E59403613E09}"/>
              </a:ext>
            </a:extLst>
          </p:cNvPr>
          <p:cNvCxnSpPr>
            <a:stCxn id="34" idx="2"/>
            <a:endCxn id="47" idx="1"/>
          </p:cNvCxnSpPr>
          <p:nvPr/>
        </p:nvCxnSpPr>
        <p:spPr>
          <a:xfrm rot="16200000" flipH="1">
            <a:off x="5418497" y="2287641"/>
            <a:ext cx="475869" cy="1156922"/>
          </a:xfrm>
          <a:prstGeom prst="bentConnector2">
            <a:avLst/>
          </a:prstGeom>
          <a:ln w="12700">
            <a:solidFill>
              <a:srgbClr val="1BADBD"/>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529EF2B-16E7-47F6-B5E0-10668BBA91AA}"/>
              </a:ext>
            </a:extLst>
          </p:cNvPr>
          <p:cNvCxnSpPr>
            <a:stCxn id="47" idx="3"/>
            <a:endCxn id="50" idx="1"/>
          </p:cNvCxnSpPr>
          <p:nvPr/>
        </p:nvCxnSpPr>
        <p:spPr>
          <a:xfrm flipV="1">
            <a:off x="6897148" y="3101666"/>
            <a:ext cx="385637" cy="2371"/>
          </a:xfrm>
          <a:prstGeom prst="straightConnector1">
            <a:avLst/>
          </a:prstGeom>
          <a:ln w="12700">
            <a:solidFill>
              <a:srgbClr val="14BED3"/>
            </a:solidFill>
            <a:tailEnd type="triangle"/>
          </a:ln>
        </p:spPr>
        <p:style>
          <a:lnRef idx="1">
            <a:schemeClr val="accent1"/>
          </a:lnRef>
          <a:fillRef idx="0">
            <a:schemeClr val="accent1"/>
          </a:fillRef>
          <a:effectRef idx="0">
            <a:schemeClr val="accent1"/>
          </a:effectRef>
          <a:fontRef idx="minor">
            <a:schemeClr val="tx1"/>
          </a:fontRef>
        </p:style>
      </p:cxnSp>
      <p:sp>
        <p:nvSpPr>
          <p:cNvPr id="50" name="フローチャート: 処理 49">
            <a:extLst>
              <a:ext uri="{FF2B5EF4-FFF2-40B4-BE49-F238E27FC236}">
                <a16:creationId xmlns:a16="http://schemas.microsoft.com/office/drawing/2014/main" id="{E6B9C358-31A7-4548-A1E5-CCF86030D074}"/>
              </a:ext>
            </a:extLst>
          </p:cNvPr>
          <p:cNvSpPr/>
          <p:nvPr/>
        </p:nvSpPr>
        <p:spPr>
          <a:xfrm>
            <a:off x="7282785" y="2706831"/>
            <a:ext cx="914091" cy="789670"/>
          </a:xfrm>
          <a:prstGeom prst="flowChartProcess">
            <a:avLst/>
          </a:prstGeom>
          <a:solidFill>
            <a:schemeClr val="tx2">
              <a:lumMod val="20000"/>
              <a:lumOff val="80000"/>
            </a:schemeClr>
          </a:solidFill>
          <a:ln w="3175">
            <a:solidFill>
              <a:srgbClr val="14B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游ゴシック Medium 本文"/>
            </a:endParaRPr>
          </a:p>
        </p:txBody>
      </p:sp>
      <p:sp>
        <p:nvSpPr>
          <p:cNvPr id="51" name="フローチャート: 処理 50">
            <a:extLst>
              <a:ext uri="{FF2B5EF4-FFF2-40B4-BE49-F238E27FC236}">
                <a16:creationId xmlns:a16="http://schemas.microsoft.com/office/drawing/2014/main" id="{C4135166-4AA2-40CA-8781-E1BCBD707DF4}"/>
              </a:ext>
            </a:extLst>
          </p:cNvPr>
          <p:cNvSpPr/>
          <p:nvPr/>
        </p:nvSpPr>
        <p:spPr>
          <a:xfrm>
            <a:off x="7308304" y="2749906"/>
            <a:ext cx="864096" cy="10406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游ゴシック Medium 本文"/>
              </a:rPr>
              <a:t>A</a:t>
            </a:r>
            <a:r>
              <a:rPr kumimoji="1" lang="ja-JP" altLang="en-US" sz="800">
                <a:solidFill>
                  <a:schemeClr val="tx1"/>
                </a:solidFill>
                <a:latin typeface="游ゴシック Medium 本文"/>
              </a:rPr>
              <a:t>サービス</a:t>
            </a:r>
          </a:p>
        </p:txBody>
      </p:sp>
      <p:sp>
        <p:nvSpPr>
          <p:cNvPr id="52" name="フローチャート: 処理 51">
            <a:extLst>
              <a:ext uri="{FF2B5EF4-FFF2-40B4-BE49-F238E27FC236}">
                <a16:creationId xmlns:a16="http://schemas.microsoft.com/office/drawing/2014/main" id="{1854F3CA-7288-4844-99F5-623F559959C3}"/>
              </a:ext>
            </a:extLst>
          </p:cNvPr>
          <p:cNvSpPr/>
          <p:nvPr/>
        </p:nvSpPr>
        <p:spPr>
          <a:xfrm>
            <a:off x="7408702" y="2877639"/>
            <a:ext cx="662256" cy="167396"/>
          </a:xfrm>
          <a:prstGeom prst="flowChartProcess">
            <a:avLst/>
          </a:prstGeom>
          <a:solidFill>
            <a:schemeClr val="accent4">
              <a:lumMod val="20000"/>
              <a:lumOff val="80000"/>
            </a:schemeClr>
          </a:solidFill>
          <a:ln w="3175">
            <a:solidFill>
              <a:srgbClr val="14B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游ゴシック Medium 本文"/>
              </a:rPr>
              <a:t>A</a:t>
            </a:r>
            <a:r>
              <a:rPr lang="ja-JP" altLang="en-US" sz="800">
                <a:solidFill>
                  <a:schemeClr val="tx1"/>
                </a:solidFill>
                <a:latin typeface="游ゴシック Medium 本文"/>
              </a:rPr>
              <a:t>画面</a:t>
            </a:r>
            <a:endParaRPr kumimoji="1" lang="ja-JP" altLang="en-US" sz="800">
              <a:solidFill>
                <a:schemeClr val="tx1"/>
              </a:solidFill>
              <a:latin typeface="游ゴシック Medium 本文"/>
            </a:endParaRPr>
          </a:p>
        </p:txBody>
      </p:sp>
      <p:sp>
        <p:nvSpPr>
          <p:cNvPr id="53" name="フローチャート: 処理 52">
            <a:extLst>
              <a:ext uri="{FF2B5EF4-FFF2-40B4-BE49-F238E27FC236}">
                <a16:creationId xmlns:a16="http://schemas.microsoft.com/office/drawing/2014/main" id="{35120EE5-FB13-4AB6-84AF-B495254E16CB}"/>
              </a:ext>
            </a:extLst>
          </p:cNvPr>
          <p:cNvSpPr/>
          <p:nvPr/>
        </p:nvSpPr>
        <p:spPr>
          <a:xfrm>
            <a:off x="7408702" y="3068704"/>
            <a:ext cx="662256" cy="167396"/>
          </a:xfrm>
          <a:prstGeom prst="flowChartProcess">
            <a:avLst/>
          </a:prstGeom>
          <a:solidFill>
            <a:schemeClr val="accent4">
              <a:lumMod val="40000"/>
              <a:lumOff val="60000"/>
            </a:schemeClr>
          </a:solidFill>
          <a:ln w="3175">
            <a:solidFill>
              <a:srgbClr val="14B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latin typeface="游ゴシック Medium 本文"/>
              </a:rPr>
              <a:t>B</a:t>
            </a:r>
            <a:r>
              <a:rPr lang="ja-JP" altLang="en-US" sz="800">
                <a:solidFill>
                  <a:schemeClr val="tx1"/>
                </a:solidFill>
                <a:latin typeface="游ゴシック Medium 本文"/>
              </a:rPr>
              <a:t>画面</a:t>
            </a:r>
            <a:endParaRPr kumimoji="1" lang="ja-JP" altLang="en-US" sz="800">
              <a:solidFill>
                <a:schemeClr val="tx1"/>
              </a:solidFill>
              <a:latin typeface="游ゴシック Medium 本文"/>
            </a:endParaRPr>
          </a:p>
        </p:txBody>
      </p:sp>
      <p:sp>
        <p:nvSpPr>
          <p:cNvPr id="54" name="フローチャート: 処理 53">
            <a:extLst>
              <a:ext uri="{FF2B5EF4-FFF2-40B4-BE49-F238E27FC236}">
                <a16:creationId xmlns:a16="http://schemas.microsoft.com/office/drawing/2014/main" id="{DEFB532F-4195-4531-96E0-DC704B1A3683}"/>
              </a:ext>
            </a:extLst>
          </p:cNvPr>
          <p:cNvSpPr/>
          <p:nvPr/>
        </p:nvSpPr>
        <p:spPr>
          <a:xfrm>
            <a:off x="7408702" y="3257842"/>
            <a:ext cx="662256" cy="167396"/>
          </a:xfrm>
          <a:prstGeom prst="flowChartProcess">
            <a:avLst/>
          </a:prstGeom>
          <a:solidFill>
            <a:schemeClr val="accent4">
              <a:lumMod val="60000"/>
              <a:lumOff val="40000"/>
            </a:schemeClr>
          </a:solidFill>
          <a:ln w="3175">
            <a:solidFill>
              <a:srgbClr val="14B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latin typeface="游ゴシック Medium 本文"/>
              </a:rPr>
              <a:t>C</a:t>
            </a:r>
            <a:r>
              <a:rPr lang="ja-JP" altLang="en-US" sz="800">
                <a:solidFill>
                  <a:schemeClr val="tx1"/>
                </a:solidFill>
                <a:latin typeface="游ゴシック Medium 本文"/>
              </a:rPr>
              <a:t>画面</a:t>
            </a:r>
            <a:endParaRPr kumimoji="1" lang="ja-JP" altLang="en-US" sz="800">
              <a:solidFill>
                <a:schemeClr val="tx1"/>
              </a:solidFill>
              <a:latin typeface="游ゴシック Medium 本文"/>
            </a:endParaRPr>
          </a:p>
        </p:txBody>
      </p:sp>
      <p:cxnSp>
        <p:nvCxnSpPr>
          <p:cNvPr id="55" name="カギ線コネクタ 58">
            <a:extLst>
              <a:ext uri="{FF2B5EF4-FFF2-40B4-BE49-F238E27FC236}">
                <a16:creationId xmlns:a16="http://schemas.microsoft.com/office/drawing/2014/main" id="{A8BFAD70-7977-45C5-8484-4682141A8DA7}"/>
              </a:ext>
            </a:extLst>
          </p:cNvPr>
          <p:cNvCxnSpPr>
            <a:stCxn id="47" idx="3"/>
            <a:endCxn id="56" idx="0"/>
          </p:cNvCxnSpPr>
          <p:nvPr/>
        </p:nvCxnSpPr>
        <p:spPr>
          <a:xfrm>
            <a:off x="6897148" y="3104037"/>
            <a:ext cx="168586" cy="513186"/>
          </a:xfrm>
          <a:prstGeom prst="bentConnector2">
            <a:avLst/>
          </a:prstGeom>
          <a:ln w="12700">
            <a:solidFill>
              <a:srgbClr val="14BED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フローチャート: 処理 55">
            <a:extLst>
              <a:ext uri="{FF2B5EF4-FFF2-40B4-BE49-F238E27FC236}">
                <a16:creationId xmlns:a16="http://schemas.microsoft.com/office/drawing/2014/main" id="{C1B2AA63-A807-4D9D-B551-4879337F0FF2}"/>
              </a:ext>
            </a:extLst>
          </p:cNvPr>
          <p:cNvSpPr/>
          <p:nvPr/>
        </p:nvSpPr>
        <p:spPr>
          <a:xfrm>
            <a:off x="6734606" y="3617223"/>
            <a:ext cx="662256" cy="167396"/>
          </a:xfrm>
          <a:prstGeom prst="flowChartProcess">
            <a:avLst/>
          </a:prstGeom>
          <a:solidFill>
            <a:srgbClr val="FFFFCC"/>
          </a:solidFill>
          <a:ln w="1270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游ゴシック Medium 本文"/>
              </a:rPr>
              <a:t>ST</a:t>
            </a:r>
            <a:endParaRPr kumimoji="1" lang="ja-JP" altLang="en-US" sz="800">
              <a:solidFill>
                <a:schemeClr val="tx1"/>
              </a:solidFill>
              <a:latin typeface="游ゴシック Medium 本文"/>
            </a:endParaRPr>
          </a:p>
        </p:txBody>
      </p:sp>
      <p:cxnSp>
        <p:nvCxnSpPr>
          <p:cNvPr id="57" name="カギ線コネクタ 77">
            <a:extLst>
              <a:ext uri="{FF2B5EF4-FFF2-40B4-BE49-F238E27FC236}">
                <a16:creationId xmlns:a16="http://schemas.microsoft.com/office/drawing/2014/main" id="{77A5942C-AEB4-42A9-BDCC-36E8F41C0D04}"/>
              </a:ext>
            </a:extLst>
          </p:cNvPr>
          <p:cNvCxnSpPr>
            <a:stCxn id="56" idx="3"/>
            <a:endCxn id="50" idx="2"/>
          </p:cNvCxnSpPr>
          <p:nvPr/>
        </p:nvCxnSpPr>
        <p:spPr>
          <a:xfrm flipV="1">
            <a:off x="7396862" y="3496500"/>
            <a:ext cx="342969" cy="204421"/>
          </a:xfrm>
          <a:prstGeom prst="bentConnector2">
            <a:avLst/>
          </a:prstGeom>
          <a:ln w="12700">
            <a:solidFill>
              <a:srgbClr val="14BED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サブタイトル 4">
            <a:extLst>
              <a:ext uri="{FF2B5EF4-FFF2-40B4-BE49-F238E27FC236}">
                <a16:creationId xmlns:a16="http://schemas.microsoft.com/office/drawing/2014/main" id="{043BDD7B-0534-4A8C-BF45-B51DC28DF741}"/>
              </a:ext>
            </a:extLst>
          </p:cNvPr>
          <p:cNvSpPr txBox="1">
            <a:spLocks/>
          </p:cNvSpPr>
          <p:nvPr/>
        </p:nvSpPr>
        <p:spPr>
          <a:xfrm>
            <a:off x="2576268" y="4227934"/>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図</a:t>
            </a:r>
            <a:r>
              <a:rPr lang="en-US" altLang="ja-JP" sz="900" b="1" dirty="0">
                <a:solidFill>
                  <a:srgbClr val="3F3F3F"/>
                </a:solidFill>
                <a:latin typeface="メイリオ" panose="020B0604030504040204" pitchFamily="50" charset="-128"/>
                <a:ea typeface="メイリオ" panose="020B0604030504040204" pitchFamily="50" charset="-128"/>
              </a:rPr>
              <a:t>4-1 </a:t>
            </a:r>
            <a:r>
              <a:rPr lang="ja-JP" altLang="en-US" sz="900" b="1">
                <a:solidFill>
                  <a:srgbClr val="3F3F3F"/>
                </a:solidFill>
                <a:latin typeface="メイリオ" panose="020B0604030504040204" pitchFamily="50" charset="-128"/>
                <a:ea typeface="メイリオ" panose="020B0604030504040204" pitchFamily="50" charset="-128"/>
              </a:rPr>
              <a:t>テスト工程の位置づけと実施タイミングの概要</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926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5 </a:t>
            </a:r>
            <a:r>
              <a:rPr kumimoji="1" lang="ja-JP" altLang="en-US"/>
              <a:t>テスト実施範囲（</a:t>
            </a:r>
            <a:r>
              <a:rPr kumimoji="1" lang="en-US" altLang="ja-JP" dirty="0"/>
              <a:t>1/4</a:t>
            </a:r>
            <a:r>
              <a:rPr kumimoji="1" lang="ja-JP" altLang="en-US"/>
              <a:t>）</a:t>
            </a:r>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644497"/>
          </a:xfrm>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5.1 </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テスト種別と実施工程</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テスト種別毎の実施工程を次に示します。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kumimoji="1" lang="en-US" altLang="ja-JP" sz="900" dirty="0"/>
          </a:p>
        </p:txBody>
      </p:sp>
      <p:graphicFrame>
        <p:nvGraphicFramePr>
          <p:cNvPr id="4" name="表 3">
            <a:extLst>
              <a:ext uri="{FF2B5EF4-FFF2-40B4-BE49-F238E27FC236}">
                <a16:creationId xmlns:a16="http://schemas.microsoft.com/office/drawing/2014/main" id="{E6C79265-FC5B-4487-9F8F-42FD064637D6}"/>
              </a:ext>
            </a:extLst>
          </p:cNvPr>
          <p:cNvGraphicFramePr>
            <a:graphicFrameLocks noGrp="1"/>
          </p:cNvGraphicFramePr>
          <p:nvPr>
            <p:extLst>
              <p:ext uri="{D42A27DB-BD31-4B8C-83A1-F6EECF244321}">
                <p14:modId xmlns:p14="http://schemas.microsoft.com/office/powerpoint/2010/main" val="2011888208"/>
              </p:ext>
            </p:extLst>
          </p:nvPr>
        </p:nvGraphicFramePr>
        <p:xfrm>
          <a:off x="1342061" y="1643865"/>
          <a:ext cx="6463358" cy="2514600"/>
        </p:xfrm>
        <a:graphic>
          <a:graphicData uri="http://schemas.openxmlformats.org/drawingml/2006/table">
            <a:tbl>
              <a:tblPr firstRow="1" bandRow="1">
                <a:tableStyleId>{00A15C55-8517-42AA-B614-E9B94910E393}</a:tableStyleId>
              </a:tblPr>
              <a:tblGrid>
                <a:gridCol w="2889606">
                  <a:extLst>
                    <a:ext uri="{9D8B030D-6E8A-4147-A177-3AD203B41FA5}">
                      <a16:colId xmlns:a16="http://schemas.microsoft.com/office/drawing/2014/main" val="1855183396"/>
                    </a:ext>
                  </a:extLst>
                </a:gridCol>
                <a:gridCol w="893438">
                  <a:extLst>
                    <a:ext uri="{9D8B030D-6E8A-4147-A177-3AD203B41FA5}">
                      <a16:colId xmlns:a16="http://schemas.microsoft.com/office/drawing/2014/main" val="2993585468"/>
                    </a:ext>
                  </a:extLst>
                </a:gridCol>
                <a:gridCol w="893438">
                  <a:extLst>
                    <a:ext uri="{9D8B030D-6E8A-4147-A177-3AD203B41FA5}">
                      <a16:colId xmlns:a16="http://schemas.microsoft.com/office/drawing/2014/main" val="2636734603"/>
                    </a:ext>
                  </a:extLst>
                </a:gridCol>
                <a:gridCol w="893438">
                  <a:extLst>
                    <a:ext uri="{9D8B030D-6E8A-4147-A177-3AD203B41FA5}">
                      <a16:colId xmlns:a16="http://schemas.microsoft.com/office/drawing/2014/main" val="2529795579"/>
                    </a:ext>
                  </a:extLst>
                </a:gridCol>
                <a:gridCol w="893438">
                  <a:extLst>
                    <a:ext uri="{9D8B030D-6E8A-4147-A177-3AD203B41FA5}">
                      <a16:colId xmlns:a16="http://schemas.microsoft.com/office/drawing/2014/main" val="1973625365"/>
                    </a:ext>
                  </a:extLst>
                </a:gridCol>
              </a:tblGrid>
              <a:tr h="198309">
                <a:tc>
                  <a:txBody>
                    <a:bodyPr/>
                    <a:lstStyle/>
                    <a:p>
                      <a:r>
                        <a:rPr kumimoji="1" lang="ja-JP" altLang="en-US" sz="900" dirty="0"/>
                        <a:t>テスト種別</a:t>
                      </a:r>
                      <a:endParaRPr kumimoji="1" lang="ja-JP" altLang="en-US" sz="9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a:t>開発</a:t>
                      </a: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900" dirty="0"/>
                        <a:t>UT</a:t>
                      </a: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900" dirty="0"/>
                        <a:t>IT</a:t>
                      </a: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900" dirty="0"/>
                        <a:t>ST</a:t>
                      </a:r>
                      <a:endParaRPr kumimoji="1" lang="ja-JP" altLang="en-US" sz="90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805629904"/>
                  </a:ext>
                </a:extLst>
              </a:tr>
              <a:tr h="198309">
                <a:tc>
                  <a:txBody>
                    <a:bodyPr/>
                    <a:lstStyle/>
                    <a:p>
                      <a:r>
                        <a:rPr kumimoji="1" lang="ja-JP" altLang="en-US" sz="900"/>
                        <a:t>構文チェック</a:t>
                      </a:r>
                      <a:endParaRPr kumimoji="1" lang="ja-JP" altLang="en-US" sz="900" i="1">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a:t>〇</a:t>
                      </a: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endParaRPr kumimoji="1" lang="ja-JP" altLang="en-US" sz="90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8557760"/>
                  </a:ext>
                </a:extLst>
              </a:tr>
              <a:tr h="198309">
                <a:tc>
                  <a:txBody>
                    <a:bodyPr/>
                    <a:lstStyle/>
                    <a:p>
                      <a:r>
                        <a:rPr kumimoji="1" lang="ja-JP" altLang="en-US" sz="900"/>
                        <a:t>機能テスト（モジュール単位）</a:t>
                      </a:r>
                      <a:endParaRPr kumimoji="1" lang="ja-JP" altLang="en-US" sz="900" i="1">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a:t>〇</a:t>
                      </a: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endParaRPr kumimoji="1" lang="ja-JP" altLang="en-US" sz="90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41562995"/>
                  </a:ext>
                </a:extLst>
              </a:tr>
              <a:tr h="198309">
                <a:tc>
                  <a:txBody>
                    <a:bodyPr/>
                    <a:lstStyle/>
                    <a:p>
                      <a:r>
                        <a:rPr kumimoji="1" lang="ja-JP" altLang="en-US" sz="900"/>
                        <a:t>機能テスト（画面・処理機能単位）</a:t>
                      </a:r>
                      <a:endParaRPr kumimoji="1" lang="ja-JP" altLang="en-US" sz="900" i="1">
                        <a:latin typeface="メイリオ" panose="020B0604030504040204" pitchFamily="50" charset="-128"/>
                        <a:ea typeface="メイリオ" panose="020B0604030504040204" pitchFamily="50" charset="-128"/>
                      </a:endParaRPr>
                    </a:p>
                  </a:txBody>
                  <a:tcPr anchor="ctr"/>
                </a:tc>
                <a:tc>
                  <a:txBody>
                    <a:bodyPr/>
                    <a:lstStyle/>
                    <a:p>
                      <a:pPr algn="ct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a:t>〇</a:t>
                      </a: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lvl="0" algn="ctr">
                        <a:buNone/>
                      </a:pPr>
                      <a:endParaRPr kumimoji="1" lang="ja-JP" altLang="en-US" sz="900">
                        <a:latin typeface="メイリオ"/>
                        <a:ea typeface="メイリオ"/>
                      </a:endParaRPr>
                    </a:p>
                  </a:txBody>
                  <a:tcPr anchor="ctr"/>
                </a:tc>
                <a:tc>
                  <a:txBody>
                    <a:bodyPr/>
                    <a:lstStyle/>
                    <a:p>
                      <a:pPr algn="ctr"/>
                      <a:endParaRPr kumimoji="1" lang="ja-JP" altLang="en-US" sz="90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021175203"/>
                  </a:ext>
                </a:extLst>
              </a:tr>
              <a:tr h="198309">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kumimoji="1" lang="ja-JP" altLang="en-US" sz="900"/>
                        <a:t>機能テスト（</a:t>
                      </a:r>
                      <a:r>
                        <a:rPr lang="ja-JP" altLang="en-US" sz="900"/>
                        <a:t>ユースケース単位</a:t>
                      </a:r>
                      <a:r>
                        <a:rPr kumimoji="1" lang="ja-JP" altLang="en-US" sz="900"/>
                        <a:t>）</a:t>
                      </a:r>
                      <a:endParaRPr kumimoji="1" lang="ja-JP" altLang="en-US" sz="900" i="1">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en-US" altLang="ja-JP" sz="900"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tc>
                  <a:txBody>
                    <a:bodyPr/>
                    <a:lstStyle/>
                    <a:p>
                      <a:pPr marL="0" marR="0" lvl="0" indent="0" algn="ctr" defTabSz="1371417">
                        <a:lnSpc>
                          <a:spcPct val="100000"/>
                        </a:lnSpc>
                        <a:spcBef>
                          <a:spcPts val="0"/>
                        </a:spcBef>
                        <a:spcAft>
                          <a:spcPts val="0"/>
                        </a:spcAft>
                        <a:buNone/>
                        <a:tabLst/>
                        <a:defRPr/>
                      </a:pPr>
                      <a:endParaRPr lang="ja-JP" altLang="en-US" sz="900" b="0" i="0" u="none" strike="noStrike" noProof="0">
                        <a:sym typeface="Meiryo"/>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1" lang="ja-JP" altLang="en-US" sz="900"/>
                        <a:t>〇</a:t>
                      </a:r>
                      <a:endParaRPr lang="en-US" altLang="ja-JP" sz="900"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en-US" altLang="ja-JP" sz="900"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extLst>
                  <a:ext uri="{0D108BD9-81ED-4DB2-BD59-A6C34878D82A}">
                    <a16:rowId xmlns:a16="http://schemas.microsoft.com/office/drawing/2014/main" val="2231694270"/>
                  </a:ext>
                </a:extLst>
              </a:tr>
              <a:tr h="198309">
                <a:tc>
                  <a:txBody>
                    <a:bodyPr/>
                    <a:lstStyle/>
                    <a:p>
                      <a:pPr marL="0" lvl="0" indent="0" algn="l" defTabSz="1371417">
                        <a:lnSpc>
                          <a:spcPct val="100000"/>
                        </a:lnSpc>
                        <a:spcBef>
                          <a:spcPts val="0"/>
                        </a:spcBef>
                        <a:spcAft>
                          <a:spcPts val="0"/>
                        </a:spcAft>
                        <a:buNone/>
                        <a:tabLst/>
                        <a:defRPr/>
                      </a:pPr>
                      <a:r>
                        <a:rPr lang="ja-JP" sz="900" b="0" i="0" u="none" strike="noStrike" noProof="0" dirty="0">
                          <a:latin typeface="メイリオ"/>
                          <a:ea typeface="メイリオ"/>
                        </a:rPr>
                        <a:t>機能テスト（ユースケース単位</a:t>
                      </a:r>
                      <a:r>
                        <a:rPr lang="en-US" altLang="ja-JP" sz="900" b="0" i="0" u="none" strike="noStrike" noProof="0" dirty="0">
                          <a:latin typeface="メイリオ"/>
                          <a:ea typeface="メイリオ"/>
                        </a:rPr>
                        <a:t>-基本フローのみ</a:t>
                      </a:r>
                      <a:r>
                        <a:rPr lang="ja-JP" sz="900" b="0" i="0" u="none" strike="noStrike" noProof="0" dirty="0">
                          <a:latin typeface="メイリオ"/>
                          <a:ea typeface="メイリオ"/>
                        </a:rPr>
                        <a:t>）</a:t>
                      </a:r>
                      <a:endParaRPr kumimoji="1" lang="ja-JP" dirty="0"/>
                    </a:p>
                  </a:txBody>
                  <a:tcPr anchor="ctr"/>
                </a:tc>
                <a:tc>
                  <a:txBody>
                    <a:bodyPr/>
                    <a:lstStyle/>
                    <a:p>
                      <a:pPr marL="0" lvl="0" indent="0" algn="ctr" defTabSz="1371417">
                        <a:lnSpc>
                          <a:spcPct val="100000"/>
                        </a:lnSpc>
                        <a:spcBef>
                          <a:spcPts val="0"/>
                        </a:spcBef>
                        <a:spcAft>
                          <a:spcPts val="0"/>
                        </a:spcAft>
                        <a:buNone/>
                        <a:tabLst/>
                        <a:defRPr/>
                      </a:pPr>
                      <a:endParaRPr lang="en-US" altLang="ja-JP" sz="900" dirty="0">
                        <a:solidFill>
                          <a:schemeClr val="tx1">
                            <a:lumMod val="75000"/>
                          </a:schemeClr>
                        </a:solidFill>
                        <a:latin typeface="メイリオ"/>
                        <a:ea typeface="メイリオ"/>
                        <a:cs typeface="Meiryo"/>
                        <a:sym typeface="Meiryo"/>
                      </a:endParaRPr>
                    </a:p>
                  </a:txBody>
                  <a:tcPr anchor="ctr"/>
                </a:tc>
                <a:tc>
                  <a:txBody>
                    <a:bodyPr/>
                    <a:lstStyle/>
                    <a:p>
                      <a:pPr lvl="0" algn="ctr">
                        <a:lnSpc>
                          <a:spcPct val="100000"/>
                        </a:lnSpc>
                        <a:spcBef>
                          <a:spcPts val="0"/>
                        </a:spcBef>
                        <a:spcAft>
                          <a:spcPts val="0"/>
                        </a:spcAft>
                        <a:buNone/>
                      </a:pPr>
                      <a:r>
                        <a:rPr lang="ja-JP" sz="900" b="0" i="0" u="none" strike="noStrike" noProof="0">
                          <a:latin typeface="Meiryo"/>
                          <a:ea typeface="Meiryo"/>
                        </a:rPr>
                        <a:t>○</a:t>
                      </a:r>
                      <a:r>
                        <a:rPr lang="en-US" altLang="ja-JP" sz="900" b="0" i="0" u="none" strike="noStrike" noProof="0" dirty="0">
                          <a:latin typeface="Meiryo"/>
                        </a:rPr>
                        <a:t>※1</a:t>
                      </a:r>
                      <a:endParaRPr lang="ja-JP" sz="900" b="0" i="0" u="none" strike="noStrike" noProof="0"/>
                    </a:p>
                  </a:txBody>
                  <a:tcPr anchor="ctr"/>
                </a:tc>
                <a:tc>
                  <a:txBody>
                    <a:bodyPr/>
                    <a:lstStyle/>
                    <a:p>
                      <a:pPr marL="0" lvl="0" indent="0" algn="ctr" defTabSz="1371417">
                        <a:lnSpc>
                          <a:spcPct val="100000"/>
                        </a:lnSpc>
                        <a:spcBef>
                          <a:spcPts val="0"/>
                        </a:spcBef>
                        <a:spcAft>
                          <a:spcPts val="0"/>
                        </a:spcAft>
                        <a:buNone/>
                        <a:tabLst/>
                        <a:defRPr/>
                      </a:pPr>
                      <a:endParaRPr lang="ja-JP" altLang="en-US" sz="900">
                        <a:sym typeface="Meiryo"/>
                      </a:endParaRPr>
                    </a:p>
                  </a:txBody>
                  <a:tcPr anchor="ctr"/>
                </a:tc>
                <a:tc>
                  <a:txBody>
                    <a:bodyPr/>
                    <a:lstStyle/>
                    <a:p>
                      <a:pPr marL="0" lvl="0" indent="0" algn="ctr" defTabSz="1371417">
                        <a:lnSpc>
                          <a:spcPct val="100000"/>
                        </a:lnSpc>
                        <a:spcBef>
                          <a:spcPts val="0"/>
                        </a:spcBef>
                        <a:spcAft>
                          <a:spcPts val="0"/>
                        </a:spcAft>
                        <a:buNone/>
                        <a:tabLst/>
                        <a:defRPr/>
                      </a:pPr>
                      <a:endParaRPr lang="en-US" altLang="ja-JP" sz="900" dirty="0">
                        <a:solidFill>
                          <a:schemeClr val="tx1">
                            <a:lumMod val="75000"/>
                          </a:schemeClr>
                        </a:solidFill>
                        <a:latin typeface="メイリオ"/>
                        <a:ea typeface="メイリオ"/>
                        <a:cs typeface="Meiryo"/>
                        <a:sym typeface="Meiryo"/>
                      </a:endParaRPr>
                    </a:p>
                  </a:txBody>
                  <a:tcPr anchor="ctr"/>
                </a:tc>
                <a:extLst>
                  <a:ext uri="{0D108BD9-81ED-4DB2-BD59-A6C34878D82A}">
                    <a16:rowId xmlns:a16="http://schemas.microsoft.com/office/drawing/2014/main" val="3820627952"/>
                  </a:ext>
                </a:extLst>
              </a:tr>
              <a:tr h="198309">
                <a:tc>
                  <a:txBody>
                    <a:bodyPr/>
                    <a:lstStyle/>
                    <a:p>
                      <a:r>
                        <a:rPr kumimoji="1" lang="ja-JP" altLang="en-US" sz="900"/>
                        <a:t>構成テスト（</a:t>
                      </a:r>
                      <a:r>
                        <a:rPr kumimoji="1" lang="en-US" altLang="ja-JP" sz="900" dirty="0"/>
                        <a:t>OS</a:t>
                      </a:r>
                      <a:r>
                        <a:rPr kumimoji="1" lang="ja-JP" altLang="en-US" sz="900"/>
                        <a:t>バリエーション）</a:t>
                      </a:r>
                      <a:endParaRPr kumimoji="1" lang="ja-JP" altLang="en-US" sz="900" i="1">
                        <a:latin typeface="メイリオ" panose="020B0604030504040204" pitchFamily="50" charset="-128"/>
                        <a:ea typeface="メイリオ" panose="020B0604030504040204" pitchFamily="50" charset="-128"/>
                      </a:endParaRPr>
                    </a:p>
                  </a:txBody>
                  <a:tcPr anchor="ctr"/>
                </a:tc>
                <a:tc>
                  <a:txBody>
                    <a:bodyPr/>
                    <a:lstStyle/>
                    <a:p>
                      <a:pPr algn="ct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a:latin typeface="メイリオ"/>
                          <a:ea typeface="メイリオ"/>
                        </a:rPr>
                        <a:t>○</a:t>
                      </a:r>
                      <a:r>
                        <a:rPr kumimoji="1" lang="en-US" altLang="ja-JP" sz="900" dirty="0">
                          <a:latin typeface="メイリオ"/>
                          <a:ea typeface="メイリオ"/>
                        </a:rPr>
                        <a:t>※</a:t>
                      </a:r>
                      <a:r>
                        <a:rPr lang="en-US" altLang="ja-JP" sz="900" dirty="0">
                          <a:latin typeface="メイリオ"/>
                          <a:ea typeface="メイリオ"/>
                        </a:rPr>
                        <a:t>2</a:t>
                      </a:r>
                      <a:endParaRPr kumimoji="1" lang="en-US" altLang="ja-JP" sz="900" dirty="0">
                        <a:latin typeface="メイリオ"/>
                        <a:ea typeface="メイリオ"/>
                      </a:endParaRPr>
                    </a:p>
                  </a:txBody>
                  <a:tcPr anchor="ctr"/>
                </a:tc>
                <a:tc>
                  <a:txBody>
                    <a:bodyPr/>
                    <a:lstStyle/>
                    <a:p>
                      <a:pPr algn="ctr"/>
                      <a:r>
                        <a:rPr kumimoji="1" lang="ja-JP" altLang="en-US" sz="900"/>
                        <a:t>〇</a:t>
                      </a:r>
                      <a:endParaRPr kumimoji="1" lang="ja-JP" altLang="en-US" sz="900">
                        <a:latin typeface="メイリオ" panose="020B0604030504040204" pitchFamily="50" charset="-128"/>
                        <a:ea typeface="メイリオ" panose="020B0604030504040204" pitchFamily="50" charset="-128"/>
                      </a:endParaRPr>
                    </a:p>
                  </a:txBody>
                  <a:tcPr anchor="ctr"/>
                </a:tc>
                <a:tc>
                  <a:txBody>
                    <a:bodyPr/>
                    <a:lstStyle/>
                    <a:p>
                      <a:pPr algn="ctr"/>
                      <a:endParaRPr kumimoji="1" lang="ja-JP" altLang="en-US" sz="90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90512647"/>
                  </a:ext>
                </a:extLst>
              </a:tr>
              <a:tr h="198309">
                <a:tc>
                  <a:txBody>
                    <a:bodyPr/>
                    <a:lstStyle/>
                    <a:p>
                      <a:r>
                        <a:rPr kumimoji="1" lang="ja-JP" altLang="en-US" sz="900"/>
                        <a:t>構成テスト（レイアウトバリエーション）</a:t>
                      </a:r>
                      <a:endParaRPr kumimoji="1" lang="ja-JP" altLang="en-US" sz="900" i="1">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en-US" altLang="ja-JP" sz="900" dirty="0">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en-US" altLang="ja-JP" sz="900" dirty="0">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1" lang="ja-JP" altLang="en-US" sz="900">
                          <a:solidFill>
                            <a:schemeClr val="tx1"/>
                          </a:solidFill>
                        </a:rPr>
                        <a:t>〇</a:t>
                      </a:r>
                      <a:endParaRPr lang="en-US" altLang="ja-JP" sz="900" dirty="0">
                        <a:solidFill>
                          <a:schemeClr val="tx1"/>
                        </a:solidFill>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en-US" altLang="ja-JP"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38140608"/>
                  </a:ext>
                </a:extLst>
              </a:tr>
              <a:tr h="198309">
                <a:tc>
                  <a:txBody>
                    <a:bodyPr/>
                    <a:lstStyle/>
                    <a:p>
                      <a:r>
                        <a:rPr kumimoji="1" lang="ja-JP" altLang="en-US" sz="900"/>
                        <a:t>構成テスト（ネイティブ機能バリエーション）</a:t>
                      </a:r>
                      <a:endParaRPr kumimoji="1" lang="ja-JP" altLang="en-US" sz="900" i="1">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en-US" altLang="ja-JP" sz="900"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en-US" altLang="ja-JP" sz="900"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1" lang="ja-JP" altLang="en-US" sz="900"/>
                        <a:t>〇</a:t>
                      </a:r>
                      <a:endParaRPr lang="en-US" altLang="ja-JP" sz="900"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en-US" altLang="ja-JP" sz="900"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extLst>
                  <a:ext uri="{0D108BD9-81ED-4DB2-BD59-A6C34878D82A}">
                    <a16:rowId xmlns:a16="http://schemas.microsoft.com/office/drawing/2014/main" val="832312094"/>
                  </a:ext>
                </a:extLst>
              </a:tr>
              <a:tr h="198309">
                <a:tc>
                  <a:txBody>
                    <a:bodyPr/>
                    <a:lstStyle/>
                    <a:p>
                      <a:r>
                        <a:rPr kumimoji="1" lang="ja-JP" altLang="en-US" sz="900"/>
                        <a:t>性能テスト</a:t>
                      </a:r>
                      <a:endParaRPr kumimoji="1" lang="ja-JP" altLang="en-US" sz="900" i="1">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en-US" altLang="ja-JP" sz="900"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en-US" altLang="ja-JP" sz="900"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lang="ja-JP" altLang="en-US" sz="900">
                          <a:sym typeface="Meiryo"/>
                        </a:rPr>
                        <a:t>〇</a:t>
                      </a:r>
                    </a:p>
                  </a:txBody>
                  <a:tcPr anchor="ctr"/>
                </a:tc>
                <a:tc>
                  <a:txBody>
                    <a:bodyPr/>
                    <a:lstStyle/>
                    <a:p>
                      <a:pPr marL="0" marR="0" lvl="0" indent="0" algn="ctr" defTabSz="1371417">
                        <a:lnSpc>
                          <a:spcPct val="100000"/>
                        </a:lnSpc>
                        <a:spcBef>
                          <a:spcPts val="0"/>
                        </a:spcBef>
                        <a:spcAft>
                          <a:spcPts val="0"/>
                        </a:spcAft>
                        <a:buNone/>
                        <a:tabLst/>
                        <a:defRPr/>
                      </a:pPr>
                      <a:endParaRPr lang="ja-JP" altLang="en-US" sz="900">
                        <a:sym typeface="Meiryo"/>
                      </a:endParaRPr>
                    </a:p>
                  </a:txBody>
                  <a:tcPr anchor="ctr"/>
                </a:tc>
                <a:extLst>
                  <a:ext uri="{0D108BD9-81ED-4DB2-BD59-A6C34878D82A}">
                    <a16:rowId xmlns:a16="http://schemas.microsoft.com/office/drawing/2014/main" val="3155308915"/>
                  </a:ext>
                </a:extLst>
              </a:tr>
              <a:tr h="198309">
                <a:tc>
                  <a:txBody>
                    <a:bodyPr/>
                    <a:lstStyle/>
                    <a:p>
                      <a:r>
                        <a:rPr kumimoji="1" lang="ja-JP" altLang="en-US" sz="900"/>
                        <a:t>セキュリティテスト</a:t>
                      </a:r>
                      <a:endParaRPr kumimoji="1" lang="ja-JP" altLang="en-US" sz="900" i="1">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ja-JP" altLang="en-US" sz="90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ja-JP" altLang="en-US" sz="90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endParaRPr lang="ja-JP" altLang="en-US" sz="90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lang="en-US" altLang="ja-JP" sz="900" dirty="0">
                          <a:solidFill>
                            <a:schemeClr val="tx1">
                              <a:lumMod val="75000"/>
                            </a:schemeClr>
                          </a:solidFill>
                          <a:sym typeface="Meiryo"/>
                        </a:rPr>
                        <a:t>※</a:t>
                      </a:r>
                      <a:r>
                        <a:rPr lang="en-US" altLang="ja-JP" sz="900" dirty="0">
                          <a:solidFill>
                            <a:schemeClr val="tx1">
                              <a:lumMod val="75000"/>
                            </a:schemeClr>
                          </a:solidFill>
                        </a:rPr>
                        <a:t>3</a:t>
                      </a:r>
                      <a:endParaRPr lang="ja-JP" altLang="en-US" sz="900"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nchor="ctr"/>
                </a:tc>
                <a:extLst>
                  <a:ext uri="{0D108BD9-81ED-4DB2-BD59-A6C34878D82A}">
                    <a16:rowId xmlns:a16="http://schemas.microsoft.com/office/drawing/2014/main" val="1382261746"/>
                  </a:ext>
                </a:extLst>
              </a:tr>
            </a:tbl>
          </a:graphicData>
        </a:graphic>
      </p:graphicFrame>
      <p:sp>
        <p:nvSpPr>
          <p:cNvPr id="5" name="Text Placeholder 2">
            <a:extLst>
              <a:ext uri="{FF2B5EF4-FFF2-40B4-BE49-F238E27FC236}">
                <a16:creationId xmlns:a16="http://schemas.microsoft.com/office/drawing/2014/main" id="{23FECD7E-B580-4EE4-BB1E-9E89C8AC2462}"/>
              </a:ext>
            </a:extLst>
          </p:cNvPr>
          <p:cNvSpPr txBox="1">
            <a:spLocks/>
          </p:cNvSpPr>
          <p:nvPr/>
        </p:nvSpPr>
        <p:spPr>
          <a:xfrm>
            <a:off x="1351899" y="4136437"/>
            <a:ext cx="5510349" cy="480352"/>
          </a:xfrm>
          <a:prstGeom prst="rect">
            <a:avLst/>
          </a:prstGeom>
        </p:spPr>
        <p:txBody>
          <a:bodyPr vert="horz" lIns="60960" tIns="30480" rIns="60960" bIns="30480" rtlCol="0" anchor="t">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altLang="ja-JP" sz="900" dirty="0">
                <a:solidFill>
                  <a:schemeClr val="tx1">
                    <a:lumMod val="75000"/>
                    <a:lumOff val="25000"/>
                  </a:schemeClr>
                </a:solidFill>
                <a:latin typeface="メイリオ"/>
                <a:ea typeface="メイリオ"/>
              </a:rPr>
              <a:t>※1 ライブラリのメンテナンスが発生した時にテストします。</a:t>
            </a:r>
            <a:br>
              <a:rPr lang="en-US" altLang="ja-JP" sz="900" dirty="0">
                <a:solidFill>
                  <a:schemeClr val="tx1">
                    <a:lumMod val="75000"/>
                    <a:lumOff val="25000"/>
                  </a:schemeClr>
                </a:solidFill>
                <a:latin typeface="メイリオ"/>
                <a:ea typeface="メイリオ"/>
              </a:rPr>
            </a:br>
            <a:r>
              <a:rPr lang="en-US" altLang="ja-JP" sz="900" dirty="0">
                <a:solidFill>
                  <a:schemeClr val="tx1">
                    <a:lumMod val="75000"/>
                    <a:lumOff val="25000"/>
                  </a:schemeClr>
                </a:solidFill>
                <a:latin typeface="メイリオ"/>
                <a:ea typeface="メイリオ"/>
              </a:rPr>
              <a:t>※2</a:t>
            </a:r>
            <a:r>
              <a:rPr lang="ja-JP" altLang="en-US" sz="900" dirty="0">
                <a:solidFill>
                  <a:schemeClr val="tx1">
                    <a:lumMod val="75000"/>
                    <a:lumOff val="25000"/>
                  </a:schemeClr>
                </a:solidFill>
                <a:latin typeface="メイリオ"/>
                <a:ea typeface="メイリオ"/>
              </a:rPr>
              <a:t> </a:t>
            </a:r>
            <a:r>
              <a:rPr lang="en-US" altLang="ja-JP" sz="900" dirty="0">
                <a:solidFill>
                  <a:schemeClr val="tx1">
                    <a:lumMod val="75000"/>
                    <a:lumOff val="25000"/>
                  </a:schemeClr>
                </a:solidFill>
                <a:latin typeface="メイリオ"/>
                <a:ea typeface="メイリオ"/>
              </a:rPr>
              <a:t>iOS</a:t>
            </a:r>
            <a:r>
              <a:rPr lang="ja-JP" altLang="en-US" sz="900" dirty="0">
                <a:solidFill>
                  <a:schemeClr val="tx1">
                    <a:lumMod val="75000"/>
                    <a:lumOff val="25000"/>
                  </a:schemeClr>
                </a:solidFill>
                <a:latin typeface="メイリオ"/>
                <a:ea typeface="メイリオ"/>
              </a:rPr>
              <a:t>と</a:t>
            </a:r>
            <a:r>
              <a:rPr lang="en-US" altLang="ja-JP" sz="900" dirty="0">
                <a:solidFill>
                  <a:schemeClr val="tx1">
                    <a:lumMod val="75000"/>
                    <a:lumOff val="25000"/>
                  </a:schemeClr>
                </a:solidFill>
                <a:latin typeface="メイリオ"/>
                <a:ea typeface="メイリオ"/>
              </a:rPr>
              <a:t>Android</a:t>
            </a:r>
            <a:r>
              <a:rPr lang="ja-JP" altLang="en-US" sz="900" dirty="0">
                <a:solidFill>
                  <a:schemeClr val="tx1">
                    <a:lumMod val="75000"/>
                    <a:lumOff val="25000"/>
                  </a:schemeClr>
                </a:solidFill>
                <a:latin typeface="メイリオ"/>
                <a:ea typeface="メイリオ"/>
              </a:rPr>
              <a:t>それぞれの任意の</a:t>
            </a:r>
            <a:r>
              <a:rPr lang="en-US" altLang="ja-JP" sz="900" dirty="0">
                <a:solidFill>
                  <a:schemeClr val="tx1">
                    <a:lumMod val="75000"/>
                    <a:lumOff val="25000"/>
                  </a:schemeClr>
                </a:solidFill>
                <a:latin typeface="メイリオ"/>
                <a:ea typeface="メイリオ"/>
              </a:rPr>
              <a:t>1</a:t>
            </a:r>
            <a:r>
              <a:rPr lang="ja-JP" altLang="en-US" sz="900" dirty="0">
                <a:solidFill>
                  <a:schemeClr val="tx1">
                    <a:lumMod val="75000"/>
                    <a:lumOff val="25000"/>
                  </a:schemeClr>
                </a:solidFill>
                <a:latin typeface="メイリオ"/>
                <a:ea typeface="メイリオ"/>
              </a:rPr>
              <a:t>バージョンでテストします。</a:t>
            </a:r>
            <a:br>
              <a:rPr lang="en-US" altLang="ja-JP" sz="900" dirty="0">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a:ea typeface="メイリオ"/>
              </a:rPr>
              <a:t>※3 </a:t>
            </a:r>
            <a:r>
              <a:rPr lang="ja-JP" altLang="en-US" sz="900" dirty="0">
                <a:solidFill>
                  <a:schemeClr val="tx1">
                    <a:lumMod val="75000"/>
                    <a:lumOff val="25000"/>
                  </a:schemeClr>
                </a:solidFill>
                <a:latin typeface="メイリオ"/>
                <a:ea typeface="メイリオ"/>
              </a:rPr>
              <a:t>リリース後のセキュリティ診断の実施については都度判断とします。</a:t>
            </a:r>
            <a:endParaRPr lang="en-US" altLang="ja-JP" sz="900" dirty="0">
              <a:solidFill>
                <a:schemeClr val="tx1">
                  <a:lumMod val="75000"/>
                  <a:lumOff val="25000"/>
                </a:schemeClr>
              </a:solidFill>
              <a:latin typeface="メイリオ"/>
              <a:ea typeface="メイリオ"/>
            </a:endParaRPr>
          </a:p>
        </p:txBody>
      </p:sp>
      <p:sp>
        <p:nvSpPr>
          <p:cNvPr id="6" name="サブタイトル 4">
            <a:extLst>
              <a:ext uri="{FF2B5EF4-FFF2-40B4-BE49-F238E27FC236}">
                <a16:creationId xmlns:a16="http://schemas.microsoft.com/office/drawing/2014/main" id="{CB59CF4F-4382-4B14-8DA0-4A8A68FC169E}"/>
              </a:ext>
            </a:extLst>
          </p:cNvPr>
          <p:cNvSpPr txBox="1">
            <a:spLocks/>
          </p:cNvSpPr>
          <p:nvPr/>
        </p:nvSpPr>
        <p:spPr>
          <a:xfrm>
            <a:off x="2581142" y="1362614"/>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表</a:t>
            </a:r>
            <a:r>
              <a:rPr lang="en-US" altLang="ja-JP" sz="900" b="1" dirty="0">
                <a:solidFill>
                  <a:srgbClr val="3F3F3F"/>
                </a:solidFill>
                <a:latin typeface="メイリオ" panose="020B0604030504040204" pitchFamily="50" charset="-128"/>
                <a:ea typeface="メイリオ" panose="020B0604030504040204" pitchFamily="50" charset="-128"/>
              </a:rPr>
              <a:t>5-1 </a:t>
            </a:r>
            <a:r>
              <a:rPr lang="ja-JP" altLang="en-US" sz="900" b="1">
                <a:solidFill>
                  <a:srgbClr val="3F3F3F"/>
                </a:solidFill>
                <a:latin typeface="メイリオ" panose="020B0604030504040204" pitchFamily="50" charset="-128"/>
                <a:ea typeface="メイリオ" panose="020B0604030504040204" pitchFamily="50" charset="-128"/>
              </a:rPr>
              <a:t>テスト種別毎の実施工程</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27266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5 </a:t>
            </a:r>
            <a:r>
              <a:rPr kumimoji="1" lang="ja-JP" altLang="en-US"/>
              <a:t>テスト実施範囲（</a:t>
            </a:r>
            <a:r>
              <a:rPr kumimoji="1" lang="en-US" altLang="ja-JP" dirty="0"/>
              <a:t>2/4</a:t>
            </a:r>
            <a:r>
              <a:rPr kumimoji="1" lang="ja-JP" altLang="en-US"/>
              <a:t>）</a:t>
            </a:r>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856913"/>
          </a:xfrm>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5.2 UT</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UT</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工程では、主に開発した画面や機能単位のレイアウト（表示崩れなど）と動作を検証します。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dirty="0">
                <a:latin typeface="メイリオ" panose="020B0604030504040204" pitchFamily="50" charset="-128"/>
                <a:ea typeface="メイリオ" panose="020B0604030504040204" pitchFamily="50" charset="-128"/>
              </a:rPr>
              <a:t>なお、カメラや</a:t>
            </a:r>
            <a:r>
              <a:rPr lang="en-US" altLang="ja-JP" sz="900" dirty="0">
                <a:latin typeface="メイリオ" panose="020B0604030504040204" pitchFamily="50" charset="-128"/>
                <a:ea typeface="メイリオ" panose="020B0604030504040204" pitchFamily="50" charset="-128"/>
              </a:rPr>
              <a:t>Push</a:t>
            </a:r>
            <a:r>
              <a:rPr lang="ja-JP" altLang="en-US" sz="900" dirty="0">
                <a:latin typeface="メイリオ" panose="020B0604030504040204" pitchFamily="50" charset="-128"/>
                <a:ea typeface="メイリオ" panose="020B0604030504040204" pitchFamily="50" charset="-128"/>
              </a:rPr>
              <a:t>通知といったネイティブ機能と連携する画面や機能については実機を用いて動作検証します。 </a:t>
            </a: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画面や機能単位での品質を保証することが目的となります。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kumimoji="1" lang="en-US" altLang="ja-JP" sz="900" dirty="0"/>
          </a:p>
        </p:txBody>
      </p:sp>
      <p:sp>
        <p:nvSpPr>
          <p:cNvPr id="7" name="正方形/長方形 6">
            <a:extLst>
              <a:ext uri="{FF2B5EF4-FFF2-40B4-BE49-F238E27FC236}">
                <a16:creationId xmlns:a16="http://schemas.microsoft.com/office/drawing/2014/main" id="{3A43DEA0-03D5-47C9-8879-BB09EE310A1B}"/>
              </a:ext>
            </a:extLst>
          </p:cNvPr>
          <p:cNvSpPr/>
          <p:nvPr/>
        </p:nvSpPr>
        <p:spPr>
          <a:xfrm>
            <a:off x="539552" y="2237554"/>
            <a:ext cx="821639" cy="418337"/>
          </a:xfrm>
          <a:prstGeom prst="rect">
            <a:avLst/>
          </a:prstGeom>
          <a:noFill/>
          <a:ln w="9525"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APNs or ATL</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34F8157C-561C-4E20-9A3E-6AFFE07326A6}"/>
              </a:ext>
            </a:extLst>
          </p:cNvPr>
          <p:cNvSpPr/>
          <p:nvPr/>
        </p:nvSpPr>
        <p:spPr>
          <a:xfrm>
            <a:off x="2200762" y="1786437"/>
            <a:ext cx="4351885" cy="1942955"/>
          </a:xfrm>
          <a:prstGeom prst="rect">
            <a:avLst/>
          </a:prstGeom>
          <a:noFill/>
          <a:ln w="12700" cap="flat" cmpd="sng" algn="ctr">
            <a:solidFill>
              <a:srgbClr val="12B3C7"/>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10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モバイルアプリ</a:t>
            </a:r>
            <a:r>
              <a:rPr kumimoji="0" lang="en-US" altLang="ja-JP" sz="10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endParaRPr kumimoji="0" lang="ja-JP" altLang="en-US" sz="10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正方形/長方形 8">
            <a:extLst>
              <a:ext uri="{FF2B5EF4-FFF2-40B4-BE49-F238E27FC236}">
                <a16:creationId xmlns:a16="http://schemas.microsoft.com/office/drawing/2014/main" id="{6E6A67F2-CC65-4EDE-B68F-8D161872D138}"/>
              </a:ext>
            </a:extLst>
          </p:cNvPr>
          <p:cNvSpPr/>
          <p:nvPr/>
        </p:nvSpPr>
        <p:spPr>
          <a:xfrm>
            <a:off x="2125722" y="2356249"/>
            <a:ext cx="146281" cy="162464"/>
          </a:xfrm>
          <a:prstGeom prst="rect">
            <a:avLst/>
          </a:prstGeom>
          <a:solidFill>
            <a:sysClr val="window" lastClr="FFFFFF"/>
          </a:solidFill>
          <a:ln w="12700"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 name="正方形/長方形 9">
            <a:extLst>
              <a:ext uri="{FF2B5EF4-FFF2-40B4-BE49-F238E27FC236}">
                <a16:creationId xmlns:a16="http://schemas.microsoft.com/office/drawing/2014/main" id="{1F625474-501B-4F3E-9A7A-AFEE6E193CEC}"/>
              </a:ext>
            </a:extLst>
          </p:cNvPr>
          <p:cNvSpPr/>
          <p:nvPr/>
        </p:nvSpPr>
        <p:spPr>
          <a:xfrm>
            <a:off x="2418285" y="2228313"/>
            <a:ext cx="950832" cy="418337"/>
          </a:xfrm>
          <a:prstGeom prst="rect">
            <a:avLst/>
          </a:prstGeom>
          <a:noFill/>
          <a:ln w="9525" cap="flat" cmpd="sng" algn="ctr">
            <a:solidFill>
              <a:srgbClr val="14BED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処理</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b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b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プッシュ通知</a:t>
            </a:r>
          </a:p>
        </p:txBody>
      </p:sp>
      <p:sp>
        <p:nvSpPr>
          <p:cNvPr id="11" name="正方形/長方形 10">
            <a:extLst>
              <a:ext uri="{FF2B5EF4-FFF2-40B4-BE49-F238E27FC236}">
                <a16:creationId xmlns:a16="http://schemas.microsoft.com/office/drawing/2014/main" id="{7E5E3E71-D621-40CE-AA8E-9B200744374E}"/>
              </a:ext>
            </a:extLst>
          </p:cNvPr>
          <p:cNvSpPr/>
          <p:nvPr/>
        </p:nvSpPr>
        <p:spPr>
          <a:xfrm>
            <a:off x="3711484" y="2225813"/>
            <a:ext cx="950832" cy="418337"/>
          </a:xfrm>
          <a:prstGeom prst="rect">
            <a:avLst/>
          </a:prstGeom>
          <a:noFill/>
          <a:ln w="9525" cap="flat" cmpd="sng" algn="ctr">
            <a:solidFill>
              <a:srgbClr val="14BED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画面</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b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b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：画面</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正方形/長方形 11">
            <a:extLst>
              <a:ext uri="{FF2B5EF4-FFF2-40B4-BE49-F238E27FC236}">
                <a16:creationId xmlns:a16="http://schemas.microsoft.com/office/drawing/2014/main" id="{64C0F1E7-3E9E-4D3B-9C63-F38017BF0BAC}"/>
              </a:ext>
            </a:extLst>
          </p:cNvPr>
          <p:cNvSpPr/>
          <p:nvPr/>
        </p:nvSpPr>
        <p:spPr>
          <a:xfrm>
            <a:off x="3712505" y="2972103"/>
            <a:ext cx="950832" cy="418337"/>
          </a:xfrm>
          <a:prstGeom prst="rect">
            <a:avLst/>
          </a:prstGeom>
          <a:noFill/>
          <a:ln w="9525"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画面</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b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b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：画面</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B</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正方形/長方形 12">
            <a:extLst>
              <a:ext uri="{FF2B5EF4-FFF2-40B4-BE49-F238E27FC236}">
                <a16:creationId xmlns:a16="http://schemas.microsoft.com/office/drawing/2014/main" id="{D64BE144-C392-4CCB-96EC-18AFB680B3C5}"/>
              </a:ext>
            </a:extLst>
          </p:cNvPr>
          <p:cNvSpPr/>
          <p:nvPr/>
        </p:nvSpPr>
        <p:spPr>
          <a:xfrm>
            <a:off x="5121935" y="2972103"/>
            <a:ext cx="950832" cy="418337"/>
          </a:xfrm>
          <a:prstGeom prst="rect">
            <a:avLst/>
          </a:prstGeom>
          <a:noFill/>
          <a:ln w="9525"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モックサーバー</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b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b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MSW</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正方形/長方形 13">
            <a:extLst>
              <a:ext uri="{FF2B5EF4-FFF2-40B4-BE49-F238E27FC236}">
                <a16:creationId xmlns:a16="http://schemas.microsoft.com/office/drawing/2014/main" id="{665148D2-B952-4A3C-92D0-EA89CC75E861}"/>
              </a:ext>
            </a:extLst>
          </p:cNvPr>
          <p:cNvSpPr/>
          <p:nvPr/>
        </p:nvSpPr>
        <p:spPr>
          <a:xfrm>
            <a:off x="4114780" y="3648161"/>
            <a:ext cx="146281" cy="162464"/>
          </a:xfrm>
          <a:prstGeom prst="rect">
            <a:avLst/>
          </a:prstGeom>
          <a:solidFill>
            <a:sysClr val="window" lastClr="FFFFFF"/>
          </a:solidFill>
          <a:ln w="12700"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2E97B129-B3B8-44C7-A7D7-9658A66760E1}"/>
              </a:ext>
            </a:extLst>
          </p:cNvPr>
          <p:cNvSpPr/>
          <p:nvPr/>
        </p:nvSpPr>
        <p:spPr>
          <a:xfrm>
            <a:off x="3711484" y="3954732"/>
            <a:ext cx="950832" cy="418337"/>
          </a:xfrm>
          <a:prstGeom prst="rect">
            <a:avLst/>
          </a:prstGeom>
          <a:noFill/>
          <a:ln w="9525"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カメラ</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6" name="フローチャート: 判断 15">
            <a:extLst>
              <a:ext uri="{FF2B5EF4-FFF2-40B4-BE49-F238E27FC236}">
                <a16:creationId xmlns:a16="http://schemas.microsoft.com/office/drawing/2014/main" id="{AB7046B3-D22B-4FD5-896B-0622E49F854F}"/>
              </a:ext>
            </a:extLst>
          </p:cNvPr>
          <p:cNvSpPr/>
          <p:nvPr/>
        </p:nvSpPr>
        <p:spPr>
          <a:xfrm>
            <a:off x="5296347" y="2328815"/>
            <a:ext cx="602007" cy="230085"/>
          </a:xfrm>
          <a:prstGeom prst="flowChartDecision">
            <a:avLst/>
          </a:prstGeom>
          <a:solidFill>
            <a:sysClr val="window" lastClr="FFFFFF"/>
          </a:solidFill>
          <a:ln w="9525" cap="flat" cmpd="sng" algn="ctr">
            <a:solidFill>
              <a:srgbClr val="12B3C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 name="正方形/長方形 16">
            <a:extLst>
              <a:ext uri="{FF2B5EF4-FFF2-40B4-BE49-F238E27FC236}">
                <a16:creationId xmlns:a16="http://schemas.microsoft.com/office/drawing/2014/main" id="{735D892B-6B4C-4C88-9833-D5B77B01A538}"/>
              </a:ext>
            </a:extLst>
          </p:cNvPr>
          <p:cNvSpPr/>
          <p:nvPr/>
        </p:nvSpPr>
        <p:spPr>
          <a:xfrm>
            <a:off x="6876256" y="2237554"/>
            <a:ext cx="864872" cy="418337"/>
          </a:xfrm>
          <a:prstGeom prst="rect">
            <a:avLst/>
          </a:prstGeom>
          <a:noFill/>
          <a:ln w="9525"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&lt;&lt;API</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サーバー</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フローチャート: 磁気ディスク 17">
            <a:extLst>
              <a:ext uri="{FF2B5EF4-FFF2-40B4-BE49-F238E27FC236}">
                <a16:creationId xmlns:a16="http://schemas.microsoft.com/office/drawing/2014/main" id="{C70F5EB7-3EFE-4DAD-960E-08C6EEA4F20D}"/>
              </a:ext>
            </a:extLst>
          </p:cNvPr>
          <p:cNvSpPr/>
          <p:nvPr/>
        </p:nvSpPr>
        <p:spPr>
          <a:xfrm>
            <a:off x="7947047" y="2060437"/>
            <a:ext cx="621698" cy="780306"/>
          </a:xfrm>
          <a:prstGeom prst="flowChartMagneticDisk">
            <a:avLst/>
          </a:prstGeom>
          <a:solidFill>
            <a:sysClr val="window" lastClr="FFFFFF"/>
          </a:solidFill>
          <a:ln w="9525" cap="flat" cmpd="sng" algn="ctr">
            <a:solidFill>
              <a:srgbClr val="14BED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&lt;&lt;DB&gt;&gt;</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9" name="直線矢印コネクタ 18">
            <a:extLst>
              <a:ext uri="{FF2B5EF4-FFF2-40B4-BE49-F238E27FC236}">
                <a16:creationId xmlns:a16="http://schemas.microsoft.com/office/drawing/2014/main" id="{3BA37A71-28C3-4063-B516-62BDBBF35119}"/>
              </a:ext>
            </a:extLst>
          </p:cNvPr>
          <p:cNvCxnSpPr>
            <a:cxnSpLocks/>
            <a:stCxn id="7" idx="3"/>
            <a:endCxn id="9" idx="1"/>
          </p:cNvCxnSpPr>
          <p:nvPr/>
        </p:nvCxnSpPr>
        <p:spPr>
          <a:xfrm flipV="1">
            <a:off x="1361191" y="2437481"/>
            <a:ext cx="764531" cy="9242"/>
          </a:xfrm>
          <a:prstGeom prst="straightConnector1">
            <a:avLst/>
          </a:prstGeom>
          <a:noFill/>
          <a:ln w="9525" cap="flat" cmpd="sng" algn="ctr">
            <a:solidFill>
              <a:srgbClr val="5B9BD5"/>
            </a:solidFill>
            <a:prstDash val="solid"/>
            <a:miter lim="800000"/>
            <a:tailEnd type="triangle"/>
          </a:ln>
          <a:effectLst/>
        </p:spPr>
      </p:cxnSp>
      <p:cxnSp>
        <p:nvCxnSpPr>
          <p:cNvPr id="20" name="直線矢印コネクタ 19">
            <a:extLst>
              <a:ext uri="{FF2B5EF4-FFF2-40B4-BE49-F238E27FC236}">
                <a16:creationId xmlns:a16="http://schemas.microsoft.com/office/drawing/2014/main" id="{A10CBEB5-136D-40DF-8214-244817CD1204}"/>
              </a:ext>
            </a:extLst>
          </p:cNvPr>
          <p:cNvCxnSpPr>
            <a:stCxn id="9" idx="3"/>
            <a:endCxn id="10" idx="1"/>
          </p:cNvCxnSpPr>
          <p:nvPr/>
        </p:nvCxnSpPr>
        <p:spPr>
          <a:xfrm>
            <a:off x="2272004" y="2437481"/>
            <a:ext cx="146281" cy="0"/>
          </a:xfrm>
          <a:prstGeom prst="straightConnector1">
            <a:avLst/>
          </a:prstGeom>
          <a:noFill/>
          <a:ln w="9525" cap="flat" cmpd="sng" algn="ctr">
            <a:solidFill>
              <a:srgbClr val="5B9BD5"/>
            </a:solidFill>
            <a:prstDash val="solid"/>
            <a:miter lim="800000"/>
            <a:tailEnd type="triangle"/>
          </a:ln>
          <a:effectLst/>
        </p:spPr>
      </p:cxnSp>
      <p:cxnSp>
        <p:nvCxnSpPr>
          <p:cNvPr id="21" name="直線矢印コネクタ 20">
            <a:extLst>
              <a:ext uri="{FF2B5EF4-FFF2-40B4-BE49-F238E27FC236}">
                <a16:creationId xmlns:a16="http://schemas.microsoft.com/office/drawing/2014/main" id="{62009D0B-793C-4D9A-B7A6-2A84EE58ED7B}"/>
              </a:ext>
            </a:extLst>
          </p:cNvPr>
          <p:cNvCxnSpPr>
            <a:stCxn id="11" idx="2"/>
            <a:endCxn id="12" idx="0"/>
          </p:cNvCxnSpPr>
          <p:nvPr/>
        </p:nvCxnSpPr>
        <p:spPr>
          <a:xfrm>
            <a:off x="4186900" y="2644151"/>
            <a:ext cx="1021" cy="327953"/>
          </a:xfrm>
          <a:prstGeom prst="straightConnector1">
            <a:avLst/>
          </a:prstGeom>
          <a:noFill/>
          <a:ln w="9525" cap="flat" cmpd="sng" algn="ctr">
            <a:solidFill>
              <a:srgbClr val="5B9BD5"/>
            </a:solidFill>
            <a:prstDash val="solid"/>
            <a:miter lim="800000"/>
            <a:tailEnd type="triangle"/>
          </a:ln>
          <a:effectLst/>
        </p:spPr>
      </p:cxnSp>
      <p:cxnSp>
        <p:nvCxnSpPr>
          <p:cNvPr id="22" name="直線矢印コネクタ 21">
            <a:extLst>
              <a:ext uri="{FF2B5EF4-FFF2-40B4-BE49-F238E27FC236}">
                <a16:creationId xmlns:a16="http://schemas.microsoft.com/office/drawing/2014/main" id="{C7B64409-CF23-49F1-8D25-1930F6D9EC64}"/>
              </a:ext>
            </a:extLst>
          </p:cNvPr>
          <p:cNvCxnSpPr>
            <a:stCxn id="12" idx="2"/>
            <a:endCxn id="14" idx="0"/>
          </p:cNvCxnSpPr>
          <p:nvPr/>
        </p:nvCxnSpPr>
        <p:spPr>
          <a:xfrm>
            <a:off x="4187921" y="3390439"/>
            <a:ext cx="0" cy="257720"/>
          </a:xfrm>
          <a:prstGeom prst="straightConnector1">
            <a:avLst/>
          </a:prstGeom>
          <a:noFill/>
          <a:ln w="9525" cap="flat" cmpd="sng" algn="ctr">
            <a:solidFill>
              <a:srgbClr val="5B9BD5"/>
            </a:solidFill>
            <a:prstDash val="solid"/>
            <a:miter lim="800000"/>
            <a:tailEnd type="triangle"/>
          </a:ln>
          <a:effectLst/>
        </p:spPr>
      </p:cxnSp>
      <p:cxnSp>
        <p:nvCxnSpPr>
          <p:cNvPr id="23" name="直線矢印コネクタ 22">
            <a:extLst>
              <a:ext uri="{FF2B5EF4-FFF2-40B4-BE49-F238E27FC236}">
                <a16:creationId xmlns:a16="http://schemas.microsoft.com/office/drawing/2014/main" id="{1B42DE4D-5EB6-4FEA-8798-3634EB016EDF}"/>
              </a:ext>
            </a:extLst>
          </p:cNvPr>
          <p:cNvCxnSpPr>
            <a:stCxn id="14" idx="2"/>
            <a:endCxn id="15" idx="0"/>
          </p:cNvCxnSpPr>
          <p:nvPr/>
        </p:nvCxnSpPr>
        <p:spPr>
          <a:xfrm flipH="1">
            <a:off x="4186900" y="3810624"/>
            <a:ext cx="1021" cy="144107"/>
          </a:xfrm>
          <a:prstGeom prst="straightConnector1">
            <a:avLst/>
          </a:prstGeom>
          <a:noFill/>
          <a:ln w="9525" cap="flat" cmpd="sng" algn="ctr">
            <a:solidFill>
              <a:srgbClr val="5B9BD5"/>
            </a:solidFill>
            <a:prstDash val="solid"/>
            <a:miter lim="800000"/>
            <a:tailEnd type="triangle"/>
          </a:ln>
          <a:effectLst/>
        </p:spPr>
      </p:cxnSp>
      <p:cxnSp>
        <p:nvCxnSpPr>
          <p:cNvPr id="24" name="直線矢印コネクタ 23">
            <a:extLst>
              <a:ext uri="{FF2B5EF4-FFF2-40B4-BE49-F238E27FC236}">
                <a16:creationId xmlns:a16="http://schemas.microsoft.com/office/drawing/2014/main" id="{49463D38-D1EC-4449-A5DA-67CE42D3C979}"/>
              </a:ext>
            </a:extLst>
          </p:cNvPr>
          <p:cNvCxnSpPr>
            <a:stCxn id="11" idx="3"/>
            <a:endCxn id="16" idx="1"/>
          </p:cNvCxnSpPr>
          <p:nvPr/>
        </p:nvCxnSpPr>
        <p:spPr>
          <a:xfrm>
            <a:off x="4662316" y="2434982"/>
            <a:ext cx="634031" cy="8876"/>
          </a:xfrm>
          <a:prstGeom prst="straightConnector1">
            <a:avLst/>
          </a:prstGeom>
          <a:noFill/>
          <a:ln w="9525" cap="flat" cmpd="sng" algn="ctr">
            <a:solidFill>
              <a:srgbClr val="5B9BD5"/>
            </a:solidFill>
            <a:prstDash val="solid"/>
            <a:miter lim="800000"/>
            <a:tailEnd type="triangle"/>
          </a:ln>
          <a:effectLst/>
        </p:spPr>
      </p:cxnSp>
      <p:cxnSp>
        <p:nvCxnSpPr>
          <p:cNvPr id="25" name="直線矢印コネクタ 24">
            <a:extLst>
              <a:ext uri="{FF2B5EF4-FFF2-40B4-BE49-F238E27FC236}">
                <a16:creationId xmlns:a16="http://schemas.microsoft.com/office/drawing/2014/main" id="{D0EC3B6C-033F-4737-A72D-58521E790C67}"/>
              </a:ext>
            </a:extLst>
          </p:cNvPr>
          <p:cNvCxnSpPr>
            <a:stCxn id="16" idx="2"/>
            <a:endCxn id="13" idx="0"/>
          </p:cNvCxnSpPr>
          <p:nvPr/>
        </p:nvCxnSpPr>
        <p:spPr>
          <a:xfrm>
            <a:off x="5597350" y="2558900"/>
            <a:ext cx="0" cy="413203"/>
          </a:xfrm>
          <a:prstGeom prst="straightConnector1">
            <a:avLst/>
          </a:prstGeom>
          <a:noFill/>
          <a:ln w="9525" cap="flat" cmpd="sng" algn="ctr">
            <a:solidFill>
              <a:srgbClr val="5B9BD5"/>
            </a:solidFill>
            <a:prstDash val="solid"/>
            <a:miter lim="800000"/>
            <a:tailEnd type="triangle"/>
          </a:ln>
          <a:effectLst/>
        </p:spPr>
      </p:cxnSp>
      <p:cxnSp>
        <p:nvCxnSpPr>
          <p:cNvPr id="26" name="カギ線コネクタ 27">
            <a:extLst>
              <a:ext uri="{FF2B5EF4-FFF2-40B4-BE49-F238E27FC236}">
                <a16:creationId xmlns:a16="http://schemas.microsoft.com/office/drawing/2014/main" id="{FC44E345-591E-4BD7-89A0-D70E6576D619}"/>
              </a:ext>
            </a:extLst>
          </p:cNvPr>
          <p:cNvCxnSpPr>
            <a:stCxn id="12" idx="3"/>
          </p:cNvCxnSpPr>
          <p:nvPr/>
        </p:nvCxnSpPr>
        <p:spPr>
          <a:xfrm flipV="1">
            <a:off x="4663337" y="2443858"/>
            <a:ext cx="312316" cy="737413"/>
          </a:xfrm>
          <a:prstGeom prst="bentConnector2">
            <a:avLst/>
          </a:prstGeom>
          <a:noFill/>
          <a:ln w="6350" cap="flat" cmpd="sng" algn="ctr">
            <a:solidFill>
              <a:srgbClr val="5B9BD5"/>
            </a:solidFill>
            <a:prstDash val="solid"/>
            <a:miter lim="800000"/>
          </a:ln>
          <a:effectLst/>
        </p:spPr>
      </p:cxnSp>
      <p:sp>
        <p:nvSpPr>
          <p:cNvPr id="27" name="正方形/長方形 26">
            <a:extLst>
              <a:ext uri="{FF2B5EF4-FFF2-40B4-BE49-F238E27FC236}">
                <a16:creationId xmlns:a16="http://schemas.microsoft.com/office/drawing/2014/main" id="{4F93C1EB-E156-4739-A30E-771B6AEB20BC}"/>
              </a:ext>
            </a:extLst>
          </p:cNvPr>
          <p:cNvSpPr/>
          <p:nvPr/>
        </p:nvSpPr>
        <p:spPr>
          <a:xfrm>
            <a:off x="6488007" y="2365489"/>
            <a:ext cx="146281" cy="162464"/>
          </a:xfrm>
          <a:prstGeom prst="rect">
            <a:avLst/>
          </a:prstGeom>
          <a:solidFill>
            <a:sysClr val="window" lastClr="FFFFFF"/>
          </a:solidFill>
          <a:ln w="12700"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28" name="直線矢印コネクタ 27">
            <a:extLst>
              <a:ext uri="{FF2B5EF4-FFF2-40B4-BE49-F238E27FC236}">
                <a16:creationId xmlns:a16="http://schemas.microsoft.com/office/drawing/2014/main" id="{E5082E2A-9068-436D-8FA6-84394F62761C}"/>
              </a:ext>
            </a:extLst>
          </p:cNvPr>
          <p:cNvCxnSpPr>
            <a:stCxn id="16" idx="3"/>
            <a:endCxn id="27" idx="1"/>
          </p:cNvCxnSpPr>
          <p:nvPr/>
        </p:nvCxnSpPr>
        <p:spPr>
          <a:xfrm>
            <a:off x="5898354" y="2443858"/>
            <a:ext cx="589653" cy="2865"/>
          </a:xfrm>
          <a:prstGeom prst="straightConnector1">
            <a:avLst/>
          </a:prstGeom>
          <a:noFill/>
          <a:ln w="9525" cap="flat" cmpd="sng" algn="ctr">
            <a:solidFill>
              <a:srgbClr val="5B9BD5"/>
            </a:solidFill>
            <a:prstDash val="solid"/>
            <a:miter lim="800000"/>
            <a:tailEnd type="triangle"/>
          </a:ln>
          <a:effectLst/>
        </p:spPr>
      </p:cxnSp>
      <p:cxnSp>
        <p:nvCxnSpPr>
          <p:cNvPr id="29" name="直線矢印コネクタ 28">
            <a:extLst>
              <a:ext uri="{FF2B5EF4-FFF2-40B4-BE49-F238E27FC236}">
                <a16:creationId xmlns:a16="http://schemas.microsoft.com/office/drawing/2014/main" id="{D29BB1E3-979C-4B15-863E-F2F9BA177B54}"/>
              </a:ext>
            </a:extLst>
          </p:cNvPr>
          <p:cNvCxnSpPr>
            <a:cxnSpLocks/>
            <a:stCxn id="27" idx="3"/>
            <a:endCxn id="17" idx="1"/>
          </p:cNvCxnSpPr>
          <p:nvPr/>
        </p:nvCxnSpPr>
        <p:spPr>
          <a:xfrm>
            <a:off x="6634288" y="2446721"/>
            <a:ext cx="241968" cy="2"/>
          </a:xfrm>
          <a:prstGeom prst="straightConnector1">
            <a:avLst/>
          </a:prstGeom>
          <a:noFill/>
          <a:ln w="9525" cap="flat" cmpd="sng" algn="ctr">
            <a:solidFill>
              <a:srgbClr val="5B9BD5"/>
            </a:solidFill>
            <a:prstDash val="solid"/>
            <a:miter lim="800000"/>
            <a:tailEnd type="triangle"/>
          </a:ln>
          <a:effectLst/>
        </p:spPr>
      </p:cxnSp>
      <p:cxnSp>
        <p:nvCxnSpPr>
          <p:cNvPr id="30" name="直線矢印コネクタ 29">
            <a:extLst>
              <a:ext uri="{FF2B5EF4-FFF2-40B4-BE49-F238E27FC236}">
                <a16:creationId xmlns:a16="http://schemas.microsoft.com/office/drawing/2014/main" id="{5BDB5E38-9ADA-4419-AC78-DFB7D8EAD033}"/>
              </a:ext>
            </a:extLst>
          </p:cNvPr>
          <p:cNvCxnSpPr>
            <a:cxnSpLocks/>
            <a:stCxn id="17" idx="3"/>
            <a:endCxn id="18" idx="2"/>
          </p:cNvCxnSpPr>
          <p:nvPr/>
        </p:nvCxnSpPr>
        <p:spPr>
          <a:xfrm>
            <a:off x="7741128" y="2446723"/>
            <a:ext cx="205919" cy="3867"/>
          </a:xfrm>
          <a:prstGeom prst="straightConnector1">
            <a:avLst/>
          </a:prstGeom>
          <a:noFill/>
          <a:ln w="9525" cap="flat" cmpd="sng" algn="ctr">
            <a:solidFill>
              <a:srgbClr val="5B9BD5"/>
            </a:solidFill>
            <a:prstDash val="solid"/>
            <a:miter lim="800000"/>
            <a:tailEnd type="triangle"/>
          </a:ln>
          <a:effectLst/>
        </p:spPr>
      </p:cxnSp>
      <p:sp>
        <p:nvSpPr>
          <p:cNvPr id="31" name="正方形/長方形 30">
            <a:extLst>
              <a:ext uri="{FF2B5EF4-FFF2-40B4-BE49-F238E27FC236}">
                <a16:creationId xmlns:a16="http://schemas.microsoft.com/office/drawing/2014/main" id="{9191320F-BF36-41CB-912A-88D51506F25A}"/>
              </a:ext>
            </a:extLst>
          </p:cNvPr>
          <p:cNvSpPr/>
          <p:nvPr/>
        </p:nvSpPr>
        <p:spPr>
          <a:xfrm>
            <a:off x="2056908" y="2144644"/>
            <a:ext cx="1438420" cy="604154"/>
          </a:xfrm>
          <a:prstGeom prst="rect">
            <a:avLst/>
          </a:prstGeom>
          <a:noFill/>
          <a:ln w="12700" cap="flat" cmpd="sng" algn="ctr">
            <a:solidFill>
              <a:schemeClr val="accent6">
                <a:lumMod val="75000"/>
              </a:scheme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2" name="L 字 31">
            <a:extLst>
              <a:ext uri="{FF2B5EF4-FFF2-40B4-BE49-F238E27FC236}">
                <a16:creationId xmlns:a16="http://schemas.microsoft.com/office/drawing/2014/main" id="{476A2922-8007-40DC-B4D7-90DC6E179121}"/>
              </a:ext>
            </a:extLst>
          </p:cNvPr>
          <p:cNvSpPr/>
          <p:nvPr/>
        </p:nvSpPr>
        <p:spPr>
          <a:xfrm rot="10800000">
            <a:off x="3598971" y="2071481"/>
            <a:ext cx="2616926" cy="1422280"/>
          </a:xfrm>
          <a:prstGeom prst="corner">
            <a:avLst>
              <a:gd name="adj1" fmla="val 47524"/>
              <a:gd name="adj2" fmla="val 93127"/>
            </a:avLst>
          </a:prstGeom>
          <a:noFill/>
          <a:ln w="12700" cap="flat" cmpd="sng" algn="ctr">
            <a:solidFill>
              <a:schemeClr val="accent6">
                <a:lumMod val="75000"/>
              </a:scheme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3" name="L 字 32">
            <a:extLst>
              <a:ext uri="{FF2B5EF4-FFF2-40B4-BE49-F238E27FC236}">
                <a16:creationId xmlns:a16="http://schemas.microsoft.com/office/drawing/2014/main" id="{74DB6416-66E8-41FA-807B-A033E89851CC}"/>
              </a:ext>
            </a:extLst>
          </p:cNvPr>
          <p:cNvSpPr/>
          <p:nvPr/>
        </p:nvSpPr>
        <p:spPr>
          <a:xfrm rot="5400000">
            <a:off x="4152727" y="2299562"/>
            <a:ext cx="1662647" cy="2770162"/>
          </a:xfrm>
          <a:prstGeom prst="corner">
            <a:avLst>
              <a:gd name="adj1" fmla="val 76777"/>
              <a:gd name="adj2" fmla="val 46983"/>
            </a:avLst>
          </a:prstGeom>
          <a:noFill/>
          <a:ln w="12700" cap="flat" cmpd="sng" algn="ctr">
            <a:solidFill>
              <a:schemeClr val="accent6">
                <a:lumMod val="75000"/>
              </a:scheme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4" name="Text Placeholder 2">
            <a:extLst>
              <a:ext uri="{FF2B5EF4-FFF2-40B4-BE49-F238E27FC236}">
                <a16:creationId xmlns:a16="http://schemas.microsoft.com/office/drawing/2014/main" id="{05B9DEE8-22F0-4903-825B-7887965873A0}"/>
              </a:ext>
            </a:extLst>
          </p:cNvPr>
          <p:cNvSpPr txBox="1">
            <a:spLocks/>
          </p:cNvSpPr>
          <p:nvPr/>
        </p:nvSpPr>
        <p:spPr>
          <a:xfrm>
            <a:off x="4704773" y="2252015"/>
            <a:ext cx="556474" cy="170406"/>
          </a:xfrm>
          <a:prstGeom prst="rect">
            <a:avLst/>
          </a:prstGeom>
        </p:spPr>
        <p:txBody>
          <a:bodyPr vert="horz" lIns="60960" tIns="30480" rIns="60960" bIns="30480" rtlCol="0">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marR="0" lvl="0" indent="0" algn="ctr" defTabSz="1371417" rtl="0" eaLnBrk="1" fontAlgn="auto" latinLnBrk="0" hangingPunct="1">
              <a:lnSpc>
                <a:spcPct val="130000"/>
              </a:lnSpc>
              <a:spcBef>
                <a:spcPts val="1200"/>
              </a:spcBef>
              <a:spcAft>
                <a:spcPts val="0"/>
              </a:spcAft>
              <a:buClrTx/>
              <a:buSzTx/>
              <a:buFontTx/>
              <a:buNone/>
              <a:tabLst/>
              <a:defRPr/>
            </a:pPr>
            <a:r>
              <a:rPr kumimoji="0" lang="en-US" altLang="ja-JP" sz="600"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rPr>
              <a:t>API</a:t>
            </a:r>
          </a:p>
        </p:txBody>
      </p:sp>
      <p:sp>
        <p:nvSpPr>
          <p:cNvPr id="35" name="Text Placeholder 2">
            <a:extLst>
              <a:ext uri="{FF2B5EF4-FFF2-40B4-BE49-F238E27FC236}">
                <a16:creationId xmlns:a16="http://schemas.microsoft.com/office/drawing/2014/main" id="{F5ED283E-C6F7-4E3E-8DCF-DF0AB91141C6}"/>
              </a:ext>
            </a:extLst>
          </p:cNvPr>
          <p:cNvSpPr txBox="1">
            <a:spLocks/>
          </p:cNvSpPr>
          <p:nvPr/>
        </p:nvSpPr>
        <p:spPr>
          <a:xfrm>
            <a:off x="1403648" y="2252015"/>
            <a:ext cx="643836" cy="170406"/>
          </a:xfrm>
          <a:prstGeom prst="rect">
            <a:avLst/>
          </a:prstGeom>
        </p:spPr>
        <p:txBody>
          <a:bodyPr vert="horz" lIns="60960" tIns="30480" rIns="60960" bIns="30480" rtlCol="0">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marR="0" lvl="0" indent="0" algn="ctr" defTabSz="1371417" rtl="0" eaLnBrk="1" fontAlgn="auto" latinLnBrk="0" hangingPunct="1">
              <a:lnSpc>
                <a:spcPct val="130000"/>
              </a:lnSpc>
              <a:spcBef>
                <a:spcPts val="1200"/>
              </a:spcBef>
              <a:spcAft>
                <a:spcPts val="0"/>
              </a:spcAft>
              <a:buClrTx/>
              <a:buSzTx/>
              <a:buFontTx/>
              <a:buNone/>
              <a:tabLst/>
              <a:defRPr/>
            </a:pPr>
            <a:r>
              <a:rPr kumimoji="0" lang="ja-JP" altLang="en-US" sz="600" b="0" i="0" u="none" strike="noStrike" kern="1200" cap="none" spc="0" normalizeH="0" baseline="0" noProof="0">
                <a:ln>
                  <a:noFill/>
                </a:ln>
                <a:solidFill>
                  <a:srgbClr val="44546A"/>
                </a:solidFill>
                <a:effectLst/>
                <a:uLnTx/>
                <a:uFillTx/>
                <a:latin typeface="游ゴシック" panose="020F0502020204030204"/>
                <a:ea typeface="游ゴシック" panose="020B0400000000000000" pitchFamily="50" charset="-128"/>
                <a:cs typeface="+mn-cs"/>
              </a:rPr>
              <a:t>プッシュ通知</a:t>
            </a:r>
            <a:endParaRPr kumimoji="0" lang="en-US" altLang="ja-JP" sz="600"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endParaRPr>
          </a:p>
        </p:txBody>
      </p:sp>
      <p:sp>
        <p:nvSpPr>
          <p:cNvPr id="36" name="正方形/長方形 35">
            <a:extLst>
              <a:ext uri="{FF2B5EF4-FFF2-40B4-BE49-F238E27FC236}">
                <a16:creationId xmlns:a16="http://schemas.microsoft.com/office/drawing/2014/main" id="{782CF1D6-058D-4566-8F6C-C1C55BA20E1B}"/>
              </a:ext>
            </a:extLst>
          </p:cNvPr>
          <p:cNvSpPr/>
          <p:nvPr/>
        </p:nvSpPr>
        <p:spPr>
          <a:xfrm>
            <a:off x="7276542" y="4184709"/>
            <a:ext cx="1341010" cy="282907"/>
          </a:xfrm>
          <a:prstGeom prst="rect">
            <a:avLst/>
          </a:prstGeom>
          <a:noFill/>
          <a:ln w="12700" cap="flat" cmpd="sng" algn="ctr">
            <a:solidFill>
              <a:schemeClr val="accent6">
                <a:lumMod val="75000"/>
              </a:scheme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UT</a:t>
            </a:r>
            <a:r>
              <a:rPr kumimoji="0" lang="ja-JP" altLang="en-US" sz="9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試験範囲</a:t>
            </a:r>
          </a:p>
        </p:txBody>
      </p:sp>
      <p:sp>
        <p:nvSpPr>
          <p:cNvPr id="37" name="サブタイトル 4">
            <a:extLst>
              <a:ext uri="{FF2B5EF4-FFF2-40B4-BE49-F238E27FC236}">
                <a16:creationId xmlns:a16="http://schemas.microsoft.com/office/drawing/2014/main" id="{6D690B79-A904-431D-8753-D88A60ED5A8E}"/>
              </a:ext>
            </a:extLst>
          </p:cNvPr>
          <p:cNvSpPr txBox="1">
            <a:spLocks/>
          </p:cNvSpPr>
          <p:nvPr/>
        </p:nvSpPr>
        <p:spPr>
          <a:xfrm>
            <a:off x="2576268" y="4564701"/>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図</a:t>
            </a:r>
            <a:r>
              <a:rPr lang="en-US" altLang="ja-JP" sz="900" b="1" dirty="0">
                <a:solidFill>
                  <a:srgbClr val="3F3F3F"/>
                </a:solidFill>
                <a:latin typeface="メイリオ" panose="020B0604030504040204" pitchFamily="50" charset="-128"/>
                <a:ea typeface="メイリオ" panose="020B0604030504040204" pitchFamily="50" charset="-128"/>
              </a:rPr>
              <a:t>5-2 UT</a:t>
            </a:r>
            <a:r>
              <a:rPr lang="ja-JP" altLang="en-US" sz="900" b="1">
                <a:solidFill>
                  <a:srgbClr val="3F3F3F"/>
                </a:solidFill>
                <a:latin typeface="メイリオ" panose="020B0604030504040204" pitchFamily="50" charset="-128"/>
                <a:ea typeface="メイリオ" panose="020B0604030504040204" pitchFamily="50" charset="-128"/>
              </a:rPr>
              <a:t>試験の実施範囲</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298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5 </a:t>
            </a:r>
            <a:r>
              <a:rPr kumimoji="1" lang="ja-JP" altLang="en-US"/>
              <a:t>テスト実施範囲（</a:t>
            </a:r>
            <a:r>
              <a:rPr kumimoji="1" lang="en-US" altLang="ja-JP" dirty="0"/>
              <a:t>3/4</a:t>
            </a:r>
            <a:r>
              <a:rPr kumimoji="1" lang="ja-JP" altLang="en-US"/>
              <a:t>）</a:t>
            </a:r>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895159"/>
          </a:xfrm>
        </p:spPr>
        <p:txBody>
          <a:bodyPr lIns="91440" tIns="45720" rIns="91440" bIns="45720" anchor="t">
            <a:normAutofit/>
          </a:bodyPr>
          <a:lstStyle/>
          <a:p>
            <a:pPr>
              <a:buFont typeface="Wingdings" panose="05000000000000000000" pitchFamily="2" charset="2"/>
              <a:buChar char="n"/>
            </a:pPr>
            <a:r>
              <a:rPr lang="en-US" altLang="ja-JP" sz="900" dirty="0">
                <a:solidFill>
                  <a:schemeClr val="tx1">
                    <a:lumMod val="85000"/>
                    <a:lumOff val="15000"/>
                  </a:schemeClr>
                </a:solidFill>
                <a:latin typeface="メイリオ"/>
                <a:ea typeface="メイリオ"/>
              </a:rPr>
              <a:t>5.3 IT</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r>
              <a:rPr lang="en-US" altLang="ja-JP" sz="900" dirty="0">
                <a:solidFill>
                  <a:schemeClr val="tx1">
                    <a:lumMod val="85000"/>
                    <a:lumOff val="15000"/>
                  </a:schemeClr>
                </a:solidFill>
                <a:latin typeface="メイリオ"/>
                <a:ea typeface="メイリオ"/>
              </a:rPr>
              <a:t>IT</a:t>
            </a:r>
            <a:r>
              <a:rPr lang="ja-JP" altLang="en-US" sz="900" dirty="0">
                <a:solidFill>
                  <a:schemeClr val="tx1">
                    <a:lumMod val="85000"/>
                    <a:lumOff val="15000"/>
                  </a:schemeClr>
                </a:solidFill>
                <a:latin typeface="メイリオ"/>
                <a:ea typeface="メイリオ"/>
              </a:rPr>
              <a:t>工程では、複数の画面や機能にまたがる動作と画面レイアウト（表示崩れなど）を検証、利用シナリオ全体の品質を保証します。</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r>
              <a:rPr lang="ja-JP" altLang="en-US" sz="900" dirty="0">
                <a:solidFill>
                  <a:schemeClr val="tx1">
                    <a:lumMod val="85000"/>
                    <a:lumOff val="15000"/>
                  </a:schemeClr>
                </a:solidFill>
                <a:latin typeface="メイリオ"/>
                <a:ea typeface="メイリオ"/>
              </a:rPr>
              <a:t>また、バックエンドおよび外部サービスとも接続し、アプリとそれらの間のインターフェースなどに齟齬がないことも保証します。</a:t>
            </a:r>
            <a:br>
              <a:rPr lang="en-US" altLang="ja-JP" sz="900" dirty="0">
                <a:solidFill>
                  <a:schemeClr val="tx1">
                    <a:lumMod val="85000"/>
                    <a:lumOff val="15000"/>
                  </a:schemeClr>
                </a:solidFill>
                <a:latin typeface="メイリオ"/>
                <a:ea typeface="メイリオ"/>
              </a:rPr>
            </a:br>
            <a:r>
              <a:rPr lang="ja-JP" altLang="en-US" sz="900" dirty="0">
                <a:solidFill>
                  <a:schemeClr val="tx1">
                    <a:lumMod val="85000"/>
                    <a:lumOff val="15000"/>
                  </a:schemeClr>
                </a:solidFill>
                <a:latin typeface="Meiryo"/>
                <a:ea typeface="Meiryo"/>
              </a:rPr>
              <a:t>加えて、性能テストの観点についても検証し、総合的にアプリとしての利用に耐える品質であることを保証します。</a:t>
            </a:r>
            <a:endParaRPr lang="ja-JP" altLang="en-US" sz="900" dirty="0">
              <a:solidFill>
                <a:schemeClr val="tx1">
                  <a:lumMod val="85000"/>
                  <a:lumOff val="15000"/>
                </a:schemeClr>
              </a:solidFill>
              <a:latin typeface="メイリオ"/>
              <a:ea typeface="メイリオ"/>
            </a:endParaRPr>
          </a:p>
        </p:txBody>
      </p:sp>
      <p:sp>
        <p:nvSpPr>
          <p:cNvPr id="36" name="正方形/長方形 35">
            <a:extLst>
              <a:ext uri="{FF2B5EF4-FFF2-40B4-BE49-F238E27FC236}">
                <a16:creationId xmlns:a16="http://schemas.microsoft.com/office/drawing/2014/main" id="{9A7CE4BD-2ADF-4B4A-8CD0-F76BA3554737}"/>
              </a:ext>
            </a:extLst>
          </p:cNvPr>
          <p:cNvSpPr/>
          <p:nvPr/>
        </p:nvSpPr>
        <p:spPr>
          <a:xfrm>
            <a:off x="539552" y="2237554"/>
            <a:ext cx="821639" cy="418337"/>
          </a:xfrm>
          <a:prstGeom prst="rect">
            <a:avLst/>
          </a:prstGeom>
          <a:noFill/>
          <a:ln w="9525"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APNs or ATL</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7" name="正方形/長方形 36">
            <a:extLst>
              <a:ext uri="{FF2B5EF4-FFF2-40B4-BE49-F238E27FC236}">
                <a16:creationId xmlns:a16="http://schemas.microsoft.com/office/drawing/2014/main" id="{3E0A4261-411C-4A91-A413-D588495B6044}"/>
              </a:ext>
            </a:extLst>
          </p:cNvPr>
          <p:cNvSpPr/>
          <p:nvPr/>
        </p:nvSpPr>
        <p:spPr>
          <a:xfrm>
            <a:off x="2200762" y="1786437"/>
            <a:ext cx="4351885" cy="1942955"/>
          </a:xfrm>
          <a:prstGeom prst="rect">
            <a:avLst/>
          </a:prstGeom>
          <a:noFill/>
          <a:ln w="12700" cap="flat" cmpd="sng" algn="ctr">
            <a:solidFill>
              <a:srgbClr val="12B3C7"/>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10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モバイルアプリ</a:t>
            </a:r>
            <a:r>
              <a:rPr kumimoji="0" lang="en-US" altLang="ja-JP" sz="10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endParaRPr kumimoji="0" lang="ja-JP" altLang="en-US" sz="10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8" name="正方形/長方形 37">
            <a:extLst>
              <a:ext uri="{FF2B5EF4-FFF2-40B4-BE49-F238E27FC236}">
                <a16:creationId xmlns:a16="http://schemas.microsoft.com/office/drawing/2014/main" id="{159C413C-6608-4DD6-BF1A-C9419CFAEE3C}"/>
              </a:ext>
            </a:extLst>
          </p:cNvPr>
          <p:cNvSpPr/>
          <p:nvPr/>
        </p:nvSpPr>
        <p:spPr>
          <a:xfrm>
            <a:off x="2125722" y="2356249"/>
            <a:ext cx="146281" cy="162464"/>
          </a:xfrm>
          <a:prstGeom prst="rect">
            <a:avLst/>
          </a:prstGeom>
          <a:solidFill>
            <a:sysClr val="window" lastClr="FFFFFF"/>
          </a:solidFill>
          <a:ln w="12700"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9" name="正方形/長方形 38">
            <a:extLst>
              <a:ext uri="{FF2B5EF4-FFF2-40B4-BE49-F238E27FC236}">
                <a16:creationId xmlns:a16="http://schemas.microsoft.com/office/drawing/2014/main" id="{671AA91E-D42F-448F-9F08-9A552E2C5FC2}"/>
              </a:ext>
            </a:extLst>
          </p:cNvPr>
          <p:cNvSpPr/>
          <p:nvPr/>
        </p:nvSpPr>
        <p:spPr>
          <a:xfrm>
            <a:off x="2418285" y="2228313"/>
            <a:ext cx="950832" cy="418337"/>
          </a:xfrm>
          <a:prstGeom prst="rect">
            <a:avLst/>
          </a:prstGeom>
          <a:noFill/>
          <a:ln w="9525" cap="flat" cmpd="sng" algn="ctr">
            <a:solidFill>
              <a:srgbClr val="14BED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処理</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b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b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プッシュ通知</a:t>
            </a:r>
          </a:p>
        </p:txBody>
      </p:sp>
      <p:sp>
        <p:nvSpPr>
          <p:cNvPr id="40" name="正方形/長方形 39">
            <a:extLst>
              <a:ext uri="{FF2B5EF4-FFF2-40B4-BE49-F238E27FC236}">
                <a16:creationId xmlns:a16="http://schemas.microsoft.com/office/drawing/2014/main" id="{946DBD40-D988-4F14-87B9-EC37E5216DB4}"/>
              </a:ext>
            </a:extLst>
          </p:cNvPr>
          <p:cNvSpPr/>
          <p:nvPr/>
        </p:nvSpPr>
        <p:spPr>
          <a:xfrm>
            <a:off x="3711484" y="2225813"/>
            <a:ext cx="950832" cy="418337"/>
          </a:xfrm>
          <a:prstGeom prst="rect">
            <a:avLst/>
          </a:prstGeom>
          <a:noFill/>
          <a:ln w="9525" cap="flat" cmpd="sng" algn="ctr">
            <a:solidFill>
              <a:srgbClr val="14BED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画面</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b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b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：画面</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1" name="正方形/長方形 40">
            <a:extLst>
              <a:ext uri="{FF2B5EF4-FFF2-40B4-BE49-F238E27FC236}">
                <a16:creationId xmlns:a16="http://schemas.microsoft.com/office/drawing/2014/main" id="{571EF3B3-C8B1-4277-8955-77137BD8F803}"/>
              </a:ext>
            </a:extLst>
          </p:cNvPr>
          <p:cNvSpPr/>
          <p:nvPr/>
        </p:nvSpPr>
        <p:spPr>
          <a:xfrm>
            <a:off x="3712505" y="2972103"/>
            <a:ext cx="950832" cy="418337"/>
          </a:xfrm>
          <a:prstGeom prst="rect">
            <a:avLst/>
          </a:prstGeom>
          <a:noFill/>
          <a:ln w="9525"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画面</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b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b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：画面</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B</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2" name="正方形/長方形 41">
            <a:extLst>
              <a:ext uri="{FF2B5EF4-FFF2-40B4-BE49-F238E27FC236}">
                <a16:creationId xmlns:a16="http://schemas.microsoft.com/office/drawing/2014/main" id="{19258D35-36AA-4988-8126-6E2F8EEFB995}"/>
              </a:ext>
            </a:extLst>
          </p:cNvPr>
          <p:cNvSpPr/>
          <p:nvPr/>
        </p:nvSpPr>
        <p:spPr>
          <a:xfrm>
            <a:off x="5121935" y="2972103"/>
            <a:ext cx="950832" cy="418337"/>
          </a:xfrm>
          <a:prstGeom prst="rect">
            <a:avLst/>
          </a:prstGeom>
          <a:noFill/>
          <a:ln w="9525"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モックサーバー</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b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b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MSW</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正方形/長方形 42">
            <a:extLst>
              <a:ext uri="{FF2B5EF4-FFF2-40B4-BE49-F238E27FC236}">
                <a16:creationId xmlns:a16="http://schemas.microsoft.com/office/drawing/2014/main" id="{CD2EB623-1023-48FC-B859-12C98E1EC922}"/>
              </a:ext>
            </a:extLst>
          </p:cNvPr>
          <p:cNvSpPr/>
          <p:nvPr/>
        </p:nvSpPr>
        <p:spPr>
          <a:xfrm>
            <a:off x="4114780" y="3648161"/>
            <a:ext cx="146281" cy="162464"/>
          </a:xfrm>
          <a:prstGeom prst="rect">
            <a:avLst/>
          </a:prstGeom>
          <a:solidFill>
            <a:sysClr val="window" lastClr="FFFFFF"/>
          </a:solidFill>
          <a:ln w="12700"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4" name="正方形/長方形 43">
            <a:extLst>
              <a:ext uri="{FF2B5EF4-FFF2-40B4-BE49-F238E27FC236}">
                <a16:creationId xmlns:a16="http://schemas.microsoft.com/office/drawing/2014/main" id="{72EE67B6-4916-4D1E-983C-32F61035AD96}"/>
              </a:ext>
            </a:extLst>
          </p:cNvPr>
          <p:cNvSpPr/>
          <p:nvPr/>
        </p:nvSpPr>
        <p:spPr>
          <a:xfrm>
            <a:off x="3711484" y="3954732"/>
            <a:ext cx="950832" cy="418337"/>
          </a:xfrm>
          <a:prstGeom prst="rect">
            <a:avLst/>
          </a:prstGeom>
          <a:noFill/>
          <a:ln w="9525"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カメラ</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5" name="フローチャート: 判断 44">
            <a:extLst>
              <a:ext uri="{FF2B5EF4-FFF2-40B4-BE49-F238E27FC236}">
                <a16:creationId xmlns:a16="http://schemas.microsoft.com/office/drawing/2014/main" id="{730CD516-C61E-451A-8C1C-63C59348BD52}"/>
              </a:ext>
            </a:extLst>
          </p:cNvPr>
          <p:cNvSpPr/>
          <p:nvPr/>
        </p:nvSpPr>
        <p:spPr>
          <a:xfrm>
            <a:off x="5296347" y="2328815"/>
            <a:ext cx="602007" cy="230085"/>
          </a:xfrm>
          <a:prstGeom prst="flowChartDecision">
            <a:avLst/>
          </a:prstGeom>
          <a:solidFill>
            <a:sysClr val="window" lastClr="FFFFFF"/>
          </a:solidFill>
          <a:ln w="9525" cap="flat" cmpd="sng" algn="ctr">
            <a:solidFill>
              <a:srgbClr val="12B3C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4084A9A6-8825-4A6E-B92E-C5FF0CC13126}"/>
              </a:ext>
            </a:extLst>
          </p:cNvPr>
          <p:cNvSpPr/>
          <p:nvPr/>
        </p:nvSpPr>
        <p:spPr>
          <a:xfrm>
            <a:off x="6876256" y="2237554"/>
            <a:ext cx="864872" cy="418337"/>
          </a:xfrm>
          <a:prstGeom prst="rect">
            <a:avLst/>
          </a:prstGeom>
          <a:noFill/>
          <a:ln w="9525"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&lt;&lt;API</a:t>
            </a:r>
            <a:r>
              <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サーバー</a:t>
            </a: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&gt;&gt;</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7" name="フローチャート: 磁気ディスク 46">
            <a:extLst>
              <a:ext uri="{FF2B5EF4-FFF2-40B4-BE49-F238E27FC236}">
                <a16:creationId xmlns:a16="http://schemas.microsoft.com/office/drawing/2014/main" id="{C2CFF59A-5F4F-4ECD-A9DD-791418D33A6B}"/>
              </a:ext>
            </a:extLst>
          </p:cNvPr>
          <p:cNvSpPr/>
          <p:nvPr/>
        </p:nvSpPr>
        <p:spPr>
          <a:xfrm>
            <a:off x="7947047" y="2060437"/>
            <a:ext cx="621698" cy="780306"/>
          </a:xfrm>
          <a:prstGeom prst="flowChartMagneticDisk">
            <a:avLst/>
          </a:prstGeom>
          <a:solidFill>
            <a:sysClr val="window" lastClr="FFFFFF"/>
          </a:solidFill>
          <a:ln w="9525" cap="flat" cmpd="sng" algn="ctr">
            <a:solidFill>
              <a:srgbClr val="14BED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6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&lt;&lt;DB&gt;&gt;</a:t>
            </a:r>
            <a:endParaRPr kumimoji="0" lang="ja-JP" altLang="en-US" sz="6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48" name="直線矢印コネクタ 47">
            <a:extLst>
              <a:ext uri="{FF2B5EF4-FFF2-40B4-BE49-F238E27FC236}">
                <a16:creationId xmlns:a16="http://schemas.microsoft.com/office/drawing/2014/main" id="{662EB679-65EB-477F-B922-096DEA29C34E}"/>
              </a:ext>
            </a:extLst>
          </p:cNvPr>
          <p:cNvCxnSpPr>
            <a:cxnSpLocks/>
            <a:stCxn id="36" idx="3"/>
            <a:endCxn id="38" idx="1"/>
          </p:cNvCxnSpPr>
          <p:nvPr/>
        </p:nvCxnSpPr>
        <p:spPr>
          <a:xfrm flipV="1">
            <a:off x="1361191" y="2437481"/>
            <a:ext cx="764531" cy="9242"/>
          </a:xfrm>
          <a:prstGeom prst="straightConnector1">
            <a:avLst/>
          </a:prstGeom>
          <a:noFill/>
          <a:ln w="9525" cap="flat" cmpd="sng" algn="ctr">
            <a:solidFill>
              <a:srgbClr val="5B9BD5"/>
            </a:solidFill>
            <a:prstDash val="solid"/>
            <a:miter lim="800000"/>
            <a:tailEnd type="triangle"/>
          </a:ln>
          <a:effectLst/>
        </p:spPr>
      </p:cxnSp>
      <p:cxnSp>
        <p:nvCxnSpPr>
          <p:cNvPr id="49" name="直線矢印コネクタ 48">
            <a:extLst>
              <a:ext uri="{FF2B5EF4-FFF2-40B4-BE49-F238E27FC236}">
                <a16:creationId xmlns:a16="http://schemas.microsoft.com/office/drawing/2014/main" id="{CBCE1759-D8D4-4C1C-BD36-9E454D01EC52}"/>
              </a:ext>
            </a:extLst>
          </p:cNvPr>
          <p:cNvCxnSpPr>
            <a:stCxn id="38" idx="3"/>
            <a:endCxn id="39" idx="1"/>
          </p:cNvCxnSpPr>
          <p:nvPr/>
        </p:nvCxnSpPr>
        <p:spPr>
          <a:xfrm>
            <a:off x="2272004" y="2437481"/>
            <a:ext cx="146281" cy="0"/>
          </a:xfrm>
          <a:prstGeom prst="straightConnector1">
            <a:avLst/>
          </a:prstGeom>
          <a:noFill/>
          <a:ln w="9525" cap="flat" cmpd="sng" algn="ctr">
            <a:solidFill>
              <a:srgbClr val="5B9BD5"/>
            </a:solidFill>
            <a:prstDash val="solid"/>
            <a:miter lim="800000"/>
            <a:tailEnd type="triangle"/>
          </a:ln>
          <a:effectLst/>
        </p:spPr>
      </p:cxnSp>
      <p:cxnSp>
        <p:nvCxnSpPr>
          <p:cNvPr id="50" name="直線矢印コネクタ 49">
            <a:extLst>
              <a:ext uri="{FF2B5EF4-FFF2-40B4-BE49-F238E27FC236}">
                <a16:creationId xmlns:a16="http://schemas.microsoft.com/office/drawing/2014/main" id="{44D5D259-E20B-48BC-B5EA-4FC9FFA824AD}"/>
              </a:ext>
            </a:extLst>
          </p:cNvPr>
          <p:cNvCxnSpPr>
            <a:stCxn id="40" idx="2"/>
            <a:endCxn id="41" idx="0"/>
          </p:cNvCxnSpPr>
          <p:nvPr/>
        </p:nvCxnSpPr>
        <p:spPr>
          <a:xfrm>
            <a:off x="4186900" y="2644151"/>
            <a:ext cx="1021" cy="327953"/>
          </a:xfrm>
          <a:prstGeom prst="straightConnector1">
            <a:avLst/>
          </a:prstGeom>
          <a:noFill/>
          <a:ln w="9525" cap="flat" cmpd="sng" algn="ctr">
            <a:solidFill>
              <a:srgbClr val="5B9BD5"/>
            </a:solidFill>
            <a:prstDash val="solid"/>
            <a:miter lim="800000"/>
            <a:tailEnd type="triangle"/>
          </a:ln>
          <a:effectLst/>
        </p:spPr>
      </p:cxnSp>
      <p:cxnSp>
        <p:nvCxnSpPr>
          <p:cNvPr id="51" name="直線矢印コネクタ 50">
            <a:extLst>
              <a:ext uri="{FF2B5EF4-FFF2-40B4-BE49-F238E27FC236}">
                <a16:creationId xmlns:a16="http://schemas.microsoft.com/office/drawing/2014/main" id="{5DDD79A5-F5D8-4BF5-99A8-AEF39E061253}"/>
              </a:ext>
            </a:extLst>
          </p:cNvPr>
          <p:cNvCxnSpPr>
            <a:stCxn id="41" idx="2"/>
            <a:endCxn id="43" idx="0"/>
          </p:cNvCxnSpPr>
          <p:nvPr/>
        </p:nvCxnSpPr>
        <p:spPr>
          <a:xfrm>
            <a:off x="4187921" y="3390439"/>
            <a:ext cx="0" cy="257720"/>
          </a:xfrm>
          <a:prstGeom prst="straightConnector1">
            <a:avLst/>
          </a:prstGeom>
          <a:noFill/>
          <a:ln w="9525" cap="flat" cmpd="sng" algn="ctr">
            <a:solidFill>
              <a:srgbClr val="5B9BD5"/>
            </a:solidFill>
            <a:prstDash val="solid"/>
            <a:miter lim="800000"/>
            <a:tailEnd type="triangle"/>
          </a:ln>
          <a:effectLst/>
        </p:spPr>
      </p:cxnSp>
      <p:cxnSp>
        <p:nvCxnSpPr>
          <p:cNvPr id="52" name="直線矢印コネクタ 51">
            <a:extLst>
              <a:ext uri="{FF2B5EF4-FFF2-40B4-BE49-F238E27FC236}">
                <a16:creationId xmlns:a16="http://schemas.microsoft.com/office/drawing/2014/main" id="{7BB2D251-20B3-467F-8B82-E0E2B7F92DB3}"/>
              </a:ext>
            </a:extLst>
          </p:cNvPr>
          <p:cNvCxnSpPr>
            <a:stCxn id="43" idx="2"/>
            <a:endCxn id="44" idx="0"/>
          </p:cNvCxnSpPr>
          <p:nvPr/>
        </p:nvCxnSpPr>
        <p:spPr>
          <a:xfrm flipH="1">
            <a:off x="4186900" y="3810624"/>
            <a:ext cx="1021" cy="144107"/>
          </a:xfrm>
          <a:prstGeom prst="straightConnector1">
            <a:avLst/>
          </a:prstGeom>
          <a:noFill/>
          <a:ln w="9525" cap="flat" cmpd="sng" algn="ctr">
            <a:solidFill>
              <a:srgbClr val="5B9BD5"/>
            </a:solidFill>
            <a:prstDash val="solid"/>
            <a:miter lim="800000"/>
            <a:tailEnd type="triangle"/>
          </a:ln>
          <a:effectLst/>
        </p:spPr>
      </p:cxnSp>
      <p:cxnSp>
        <p:nvCxnSpPr>
          <p:cNvPr id="53" name="直線矢印コネクタ 52">
            <a:extLst>
              <a:ext uri="{FF2B5EF4-FFF2-40B4-BE49-F238E27FC236}">
                <a16:creationId xmlns:a16="http://schemas.microsoft.com/office/drawing/2014/main" id="{1916DC12-D829-47C4-A79A-3E88121CE530}"/>
              </a:ext>
            </a:extLst>
          </p:cNvPr>
          <p:cNvCxnSpPr>
            <a:stCxn id="40" idx="3"/>
            <a:endCxn id="45" idx="1"/>
          </p:cNvCxnSpPr>
          <p:nvPr/>
        </p:nvCxnSpPr>
        <p:spPr>
          <a:xfrm>
            <a:off x="4662316" y="2434982"/>
            <a:ext cx="634031" cy="8876"/>
          </a:xfrm>
          <a:prstGeom prst="straightConnector1">
            <a:avLst/>
          </a:prstGeom>
          <a:noFill/>
          <a:ln w="9525" cap="flat" cmpd="sng" algn="ctr">
            <a:solidFill>
              <a:srgbClr val="5B9BD5"/>
            </a:solidFill>
            <a:prstDash val="solid"/>
            <a:miter lim="800000"/>
            <a:tailEnd type="triangle"/>
          </a:ln>
          <a:effectLst/>
        </p:spPr>
      </p:cxnSp>
      <p:cxnSp>
        <p:nvCxnSpPr>
          <p:cNvPr id="54" name="直線矢印コネクタ 53">
            <a:extLst>
              <a:ext uri="{FF2B5EF4-FFF2-40B4-BE49-F238E27FC236}">
                <a16:creationId xmlns:a16="http://schemas.microsoft.com/office/drawing/2014/main" id="{2EE3B69D-8CA8-4A16-B881-4F31E10E21BB}"/>
              </a:ext>
            </a:extLst>
          </p:cNvPr>
          <p:cNvCxnSpPr>
            <a:stCxn id="45" idx="2"/>
            <a:endCxn id="42" idx="0"/>
          </p:cNvCxnSpPr>
          <p:nvPr/>
        </p:nvCxnSpPr>
        <p:spPr>
          <a:xfrm>
            <a:off x="5597350" y="2558900"/>
            <a:ext cx="0" cy="413203"/>
          </a:xfrm>
          <a:prstGeom prst="straightConnector1">
            <a:avLst/>
          </a:prstGeom>
          <a:noFill/>
          <a:ln w="9525" cap="flat" cmpd="sng" algn="ctr">
            <a:solidFill>
              <a:srgbClr val="5B9BD5"/>
            </a:solidFill>
            <a:prstDash val="solid"/>
            <a:miter lim="800000"/>
            <a:tailEnd type="triangle"/>
          </a:ln>
          <a:effectLst/>
        </p:spPr>
      </p:cxnSp>
      <p:cxnSp>
        <p:nvCxnSpPr>
          <p:cNvPr id="55" name="カギ線コネクタ 27">
            <a:extLst>
              <a:ext uri="{FF2B5EF4-FFF2-40B4-BE49-F238E27FC236}">
                <a16:creationId xmlns:a16="http://schemas.microsoft.com/office/drawing/2014/main" id="{7814CB4A-0125-4E2F-AC08-A954A6C646A0}"/>
              </a:ext>
            </a:extLst>
          </p:cNvPr>
          <p:cNvCxnSpPr>
            <a:stCxn id="41" idx="3"/>
          </p:cNvCxnSpPr>
          <p:nvPr/>
        </p:nvCxnSpPr>
        <p:spPr>
          <a:xfrm flipV="1">
            <a:off x="4663337" y="2443858"/>
            <a:ext cx="312316" cy="737413"/>
          </a:xfrm>
          <a:prstGeom prst="bentConnector2">
            <a:avLst/>
          </a:prstGeom>
          <a:noFill/>
          <a:ln w="6350" cap="flat" cmpd="sng" algn="ctr">
            <a:solidFill>
              <a:srgbClr val="5B9BD5"/>
            </a:solidFill>
            <a:prstDash val="solid"/>
            <a:miter lim="800000"/>
          </a:ln>
          <a:effectLst/>
        </p:spPr>
      </p:cxnSp>
      <p:sp>
        <p:nvSpPr>
          <p:cNvPr id="56" name="正方形/長方形 55">
            <a:extLst>
              <a:ext uri="{FF2B5EF4-FFF2-40B4-BE49-F238E27FC236}">
                <a16:creationId xmlns:a16="http://schemas.microsoft.com/office/drawing/2014/main" id="{41F4684F-20DD-42A4-971A-EFFE44369296}"/>
              </a:ext>
            </a:extLst>
          </p:cNvPr>
          <p:cNvSpPr/>
          <p:nvPr/>
        </p:nvSpPr>
        <p:spPr>
          <a:xfrm>
            <a:off x="6488007" y="2365489"/>
            <a:ext cx="146281" cy="162464"/>
          </a:xfrm>
          <a:prstGeom prst="rect">
            <a:avLst/>
          </a:prstGeom>
          <a:solidFill>
            <a:sysClr val="window" lastClr="FFFFFF"/>
          </a:solidFill>
          <a:ln w="12700" cap="flat" cmpd="sng" algn="ctr">
            <a:solidFill>
              <a:srgbClr val="1BAD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57" name="直線矢印コネクタ 56">
            <a:extLst>
              <a:ext uri="{FF2B5EF4-FFF2-40B4-BE49-F238E27FC236}">
                <a16:creationId xmlns:a16="http://schemas.microsoft.com/office/drawing/2014/main" id="{CA843973-7D9B-4225-B313-86B6854CED49}"/>
              </a:ext>
            </a:extLst>
          </p:cNvPr>
          <p:cNvCxnSpPr>
            <a:stCxn id="45" idx="3"/>
            <a:endCxn id="56" idx="1"/>
          </p:cNvCxnSpPr>
          <p:nvPr/>
        </p:nvCxnSpPr>
        <p:spPr>
          <a:xfrm>
            <a:off x="5898354" y="2443858"/>
            <a:ext cx="589653" cy="2865"/>
          </a:xfrm>
          <a:prstGeom prst="straightConnector1">
            <a:avLst/>
          </a:prstGeom>
          <a:noFill/>
          <a:ln w="9525" cap="flat" cmpd="sng" algn="ctr">
            <a:solidFill>
              <a:srgbClr val="5B9BD5"/>
            </a:solidFill>
            <a:prstDash val="solid"/>
            <a:miter lim="800000"/>
            <a:tailEnd type="triangle"/>
          </a:ln>
          <a:effectLst/>
        </p:spPr>
      </p:cxnSp>
      <p:cxnSp>
        <p:nvCxnSpPr>
          <p:cNvPr id="58" name="直線矢印コネクタ 57">
            <a:extLst>
              <a:ext uri="{FF2B5EF4-FFF2-40B4-BE49-F238E27FC236}">
                <a16:creationId xmlns:a16="http://schemas.microsoft.com/office/drawing/2014/main" id="{A3115E7F-DAED-4712-BC29-0265A267179E}"/>
              </a:ext>
            </a:extLst>
          </p:cNvPr>
          <p:cNvCxnSpPr>
            <a:cxnSpLocks/>
            <a:stCxn id="56" idx="3"/>
            <a:endCxn id="46" idx="1"/>
          </p:cNvCxnSpPr>
          <p:nvPr/>
        </p:nvCxnSpPr>
        <p:spPr>
          <a:xfrm>
            <a:off x="6634288" y="2446721"/>
            <a:ext cx="241968" cy="2"/>
          </a:xfrm>
          <a:prstGeom prst="straightConnector1">
            <a:avLst/>
          </a:prstGeom>
          <a:noFill/>
          <a:ln w="9525" cap="flat" cmpd="sng" algn="ctr">
            <a:solidFill>
              <a:srgbClr val="5B9BD5"/>
            </a:solidFill>
            <a:prstDash val="solid"/>
            <a:miter lim="800000"/>
            <a:tailEnd type="triangle"/>
          </a:ln>
          <a:effectLst/>
        </p:spPr>
      </p:cxnSp>
      <p:cxnSp>
        <p:nvCxnSpPr>
          <p:cNvPr id="59" name="直線矢印コネクタ 58">
            <a:extLst>
              <a:ext uri="{FF2B5EF4-FFF2-40B4-BE49-F238E27FC236}">
                <a16:creationId xmlns:a16="http://schemas.microsoft.com/office/drawing/2014/main" id="{17774953-CC85-49F6-80C2-ABB4B0093B0C}"/>
              </a:ext>
            </a:extLst>
          </p:cNvPr>
          <p:cNvCxnSpPr>
            <a:cxnSpLocks/>
            <a:stCxn id="46" idx="3"/>
            <a:endCxn id="47" idx="2"/>
          </p:cNvCxnSpPr>
          <p:nvPr/>
        </p:nvCxnSpPr>
        <p:spPr>
          <a:xfrm>
            <a:off x="7741128" y="2446723"/>
            <a:ext cx="205919" cy="3867"/>
          </a:xfrm>
          <a:prstGeom prst="straightConnector1">
            <a:avLst/>
          </a:prstGeom>
          <a:noFill/>
          <a:ln w="9525" cap="flat" cmpd="sng" algn="ctr">
            <a:solidFill>
              <a:srgbClr val="5B9BD5"/>
            </a:solidFill>
            <a:prstDash val="solid"/>
            <a:miter lim="800000"/>
            <a:tailEnd type="triangle"/>
          </a:ln>
          <a:effectLst/>
        </p:spPr>
      </p:cxnSp>
      <p:sp>
        <p:nvSpPr>
          <p:cNvPr id="63" name="Text Placeholder 2">
            <a:extLst>
              <a:ext uri="{FF2B5EF4-FFF2-40B4-BE49-F238E27FC236}">
                <a16:creationId xmlns:a16="http://schemas.microsoft.com/office/drawing/2014/main" id="{253C464C-20E8-467C-BDB3-01302AB554E2}"/>
              </a:ext>
            </a:extLst>
          </p:cNvPr>
          <p:cNvSpPr txBox="1">
            <a:spLocks/>
          </p:cNvSpPr>
          <p:nvPr/>
        </p:nvSpPr>
        <p:spPr>
          <a:xfrm>
            <a:off x="4704773" y="2252015"/>
            <a:ext cx="556474" cy="170406"/>
          </a:xfrm>
          <a:prstGeom prst="rect">
            <a:avLst/>
          </a:prstGeom>
        </p:spPr>
        <p:txBody>
          <a:bodyPr vert="horz" lIns="60960" tIns="30480" rIns="60960" bIns="30480" rtlCol="0">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marR="0" lvl="0" indent="0" algn="ctr" defTabSz="1371417" rtl="0" eaLnBrk="1" fontAlgn="auto" latinLnBrk="0" hangingPunct="1">
              <a:lnSpc>
                <a:spcPct val="130000"/>
              </a:lnSpc>
              <a:spcBef>
                <a:spcPts val="1200"/>
              </a:spcBef>
              <a:spcAft>
                <a:spcPts val="0"/>
              </a:spcAft>
              <a:buClrTx/>
              <a:buSzTx/>
              <a:buFontTx/>
              <a:buNone/>
              <a:tabLst/>
              <a:defRPr/>
            </a:pPr>
            <a:r>
              <a:rPr kumimoji="0" lang="en-US" altLang="ja-JP" sz="600"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rPr>
              <a:t>API</a:t>
            </a:r>
          </a:p>
        </p:txBody>
      </p:sp>
      <p:sp>
        <p:nvSpPr>
          <p:cNvPr id="64" name="Text Placeholder 2">
            <a:extLst>
              <a:ext uri="{FF2B5EF4-FFF2-40B4-BE49-F238E27FC236}">
                <a16:creationId xmlns:a16="http://schemas.microsoft.com/office/drawing/2014/main" id="{1F1DAD3C-42E6-4F54-A17A-B39C0B92DD32}"/>
              </a:ext>
            </a:extLst>
          </p:cNvPr>
          <p:cNvSpPr txBox="1">
            <a:spLocks/>
          </p:cNvSpPr>
          <p:nvPr/>
        </p:nvSpPr>
        <p:spPr>
          <a:xfrm>
            <a:off x="1403648" y="2252015"/>
            <a:ext cx="643836" cy="170406"/>
          </a:xfrm>
          <a:prstGeom prst="rect">
            <a:avLst/>
          </a:prstGeom>
        </p:spPr>
        <p:txBody>
          <a:bodyPr vert="horz" lIns="60960" tIns="30480" rIns="60960" bIns="30480" rtlCol="0">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marR="0" lvl="0" indent="0" algn="ctr" defTabSz="1371417" rtl="0" eaLnBrk="1" fontAlgn="auto" latinLnBrk="0" hangingPunct="1">
              <a:lnSpc>
                <a:spcPct val="130000"/>
              </a:lnSpc>
              <a:spcBef>
                <a:spcPts val="1200"/>
              </a:spcBef>
              <a:spcAft>
                <a:spcPts val="0"/>
              </a:spcAft>
              <a:buClrTx/>
              <a:buSzTx/>
              <a:buFontTx/>
              <a:buNone/>
              <a:tabLst/>
              <a:defRPr/>
            </a:pPr>
            <a:r>
              <a:rPr kumimoji="0" lang="ja-JP" altLang="en-US" sz="600" b="0" i="0" u="none" strike="noStrike" kern="1200" cap="none" spc="0" normalizeH="0" baseline="0" noProof="0">
                <a:ln>
                  <a:noFill/>
                </a:ln>
                <a:solidFill>
                  <a:srgbClr val="44546A"/>
                </a:solidFill>
                <a:effectLst/>
                <a:uLnTx/>
                <a:uFillTx/>
                <a:latin typeface="游ゴシック" panose="020F0502020204030204"/>
                <a:ea typeface="游ゴシック" panose="020B0400000000000000" pitchFamily="50" charset="-128"/>
                <a:cs typeface="+mn-cs"/>
              </a:rPr>
              <a:t>プッシュ通知</a:t>
            </a:r>
            <a:endParaRPr kumimoji="0" lang="en-US" altLang="ja-JP" sz="600"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endParaRPr>
          </a:p>
        </p:txBody>
      </p:sp>
      <p:sp>
        <p:nvSpPr>
          <p:cNvPr id="66" name="正方形/長方形 65">
            <a:extLst>
              <a:ext uri="{FF2B5EF4-FFF2-40B4-BE49-F238E27FC236}">
                <a16:creationId xmlns:a16="http://schemas.microsoft.com/office/drawing/2014/main" id="{45D5C61F-CFD4-43B2-9F09-AB275AF2FCD9}"/>
              </a:ext>
            </a:extLst>
          </p:cNvPr>
          <p:cNvSpPr/>
          <p:nvPr/>
        </p:nvSpPr>
        <p:spPr>
          <a:xfrm>
            <a:off x="7282769" y="4190531"/>
            <a:ext cx="1293064" cy="282907"/>
          </a:xfrm>
          <a:prstGeom prst="rect">
            <a:avLst/>
          </a:prstGeom>
          <a:noFill/>
          <a:ln w="12700" cap="flat" cmpd="sng" algn="ctr">
            <a:solidFill>
              <a:schemeClr val="accent1">
                <a:lumMod val="75000"/>
              </a:scheme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IT</a:t>
            </a:r>
            <a:r>
              <a:rPr kumimoji="0" lang="ja-JP" altLang="en-US" sz="9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試験範囲</a:t>
            </a:r>
          </a:p>
        </p:txBody>
      </p:sp>
      <p:sp>
        <p:nvSpPr>
          <p:cNvPr id="67" name="正方形/長方形 66">
            <a:extLst>
              <a:ext uri="{FF2B5EF4-FFF2-40B4-BE49-F238E27FC236}">
                <a16:creationId xmlns:a16="http://schemas.microsoft.com/office/drawing/2014/main" id="{A0519F0E-0235-4923-9242-0F8048555A9D}"/>
              </a:ext>
            </a:extLst>
          </p:cNvPr>
          <p:cNvSpPr/>
          <p:nvPr/>
        </p:nvSpPr>
        <p:spPr>
          <a:xfrm>
            <a:off x="2023362" y="1670688"/>
            <a:ext cx="4743198" cy="2836037"/>
          </a:xfrm>
          <a:prstGeom prst="rect">
            <a:avLst/>
          </a:prstGeom>
          <a:noFill/>
          <a:ln w="12700" cap="flat" cmpd="sng" algn="ctr">
            <a:solidFill>
              <a:schemeClr val="accent1">
                <a:lumMod val="75000"/>
              </a:scheme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2" name="サブタイトル 4">
            <a:extLst>
              <a:ext uri="{FF2B5EF4-FFF2-40B4-BE49-F238E27FC236}">
                <a16:creationId xmlns:a16="http://schemas.microsoft.com/office/drawing/2014/main" id="{47778ECD-39A7-41D1-9D91-1C1B3BAA71DF}"/>
              </a:ext>
            </a:extLst>
          </p:cNvPr>
          <p:cNvSpPr txBox="1">
            <a:spLocks/>
          </p:cNvSpPr>
          <p:nvPr/>
        </p:nvSpPr>
        <p:spPr>
          <a:xfrm>
            <a:off x="2576268" y="4564701"/>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図</a:t>
            </a:r>
            <a:r>
              <a:rPr lang="en-US" altLang="ja-JP" sz="900" b="1" dirty="0">
                <a:solidFill>
                  <a:srgbClr val="3F3F3F"/>
                </a:solidFill>
                <a:latin typeface="メイリオ" panose="020B0604030504040204" pitchFamily="50" charset="-128"/>
                <a:ea typeface="メイリオ" panose="020B0604030504040204" pitchFamily="50" charset="-128"/>
              </a:rPr>
              <a:t>5-3 IT</a:t>
            </a:r>
            <a:r>
              <a:rPr lang="ja-JP" altLang="en-US" sz="900" b="1">
                <a:solidFill>
                  <a:srgbClr val="3F3F3F"/>
                </a:solidFill>
                <a:latin typeface="メイリオ" panose="020B0604030504040204" pitchFamily="50" charset="-128"/>
                <a:ea typeface="メイリオ" panose="020B0604030504040204" pitchFamily="50" charset="-128"/>
              </a:rPr>
              <a:t>試験の実施範囲</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
        <p:nvSpPr>
          <p:cNvPr id="33" name="コンテンツ プレースホルダー 2">
            <a:extLst>
              <a:ext uri="{FF2B5EF4-FFF2-40B4-BE49-F238E27FC236}">
                <a16:creationId xmlns:a16="http://schemas.microsoft.com/office/drawing/2014/main" id="{FC2CCB4F-6298-4FA9-92FA-CEE5EA464E20}"/>
              </a:ext>
            </a:extLst>
          </p:cNvPr>
          <p:cNvSpPr txBox="1">
            <a:spLocks/>
          </p:cNvSpPr>
          <p:nvPr/>
        </p:nvSpPr>
        <p:spPr>
          <a:xfrm>
            <a:off x="6822547" y="2689498"/>
            <a:ext cx="1068513" cy="464954"/>
          </a:xfrm>
          <a:prstGeom prst="rect">
            <a:avLst/>
          </a:prstGeom>
        </p:spPr>
        <p:txBody>
          <a:bodyPr lIns="91440" tIns="45720" rIns="91440" bIns="45720" anchor="t">
            <a:normAutofit/>
          </a:bodyPr>
          <a:lstStyle>
            <a:lvl1pPr marL="342900" indent="-342900" algn="l" defTabSz="457200" rtl="0" eaLnBrk="1" latinLnBrk="0" hangingPunct="1">
              <a:spcBef>
                <a:spcPct val="20000"/>
              </a:spcBef>
              <a:buFont typeface="Arial"/>
              <a:buChar char="•"/>
              <a:defRPr kumimoji="1"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sz="600" dirty="0">
                <a:solidFill>
                  <a:schemeClr val="tx1">
                    <a:lumMod val="75000"/>
                    <a:lumOff val="25000"/>
                  </a:schemeClr>
                </a:solidFill>
                <a:latin typeface="+mj-lt"/>
                <a:ea typeface="Meiryo"/>
              </a:rPr>
              <a:t>※</a:t>
            </a:r>
            <a:r>
              <a:rPr lang="en-US" altLang="ja-JP" sz="600" dirty="0">
                <a:solidFill>
                  <a:schemeClr val="tx1">
                    <a:lumMod val="75000"/>
                    <a:lumOff val="25000"/>
                  </a:schemeClr>
                </a:solidFill>
                <a:latin typeface="+mj-lt"/>
                <a:ea typeface="メイリオ"/>
              </a:rPr>
              <a:t>API</a:t>
            </a:r>
            <a:r>
              <a:rPr lang="ja-JP" altLang="en-US" sz="600" dirty="0">
                <a:solidFill>
                  <a:schemeClr val="tx1">
                    <a:lumMod val="75000"/>
                    <a:lumOff val="25000"/>
                  </a:schemeClr>
                </a:solidFill>
                <a:latin typeface="+mj-lt"/>
                <a:ea typeface="メイリオ"/>
              </a:rPr>
              <a:t>サーバーの結合部分のテストは実施範囲とします。</a:t>
            </a:r>
          </a:p>
        </p:txBody>
      </p:sp>
    </p:spTree>
    <p:extLst>
      <p:ext uri="{BB962C8B-B14F-4D97-AF65-F5344CB8AC3E}">
        <p14:creationId xmlns:p14="http://schemas.microsoft.com/office/powerpoint/2010/main" val="155305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5 </a:t>
            </a:r>
            <a:r>
              <a:rPr lang="ja-JP" altLang="en-US"/>
              <a:t>テスト実施範囲（</a:t>
            </a:r>
            <a:r>
              <a:rPr lang="en-US" altLang="ja-JP" dirty="0"/>
              <a:t>4/4</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1468013"/>
          </a:xfrm>
        </p:spPr>
        <p:txBody>
          <a:bodyPr lIns="91440" tIns="45720" rIns="91440" bIns="45720" anchor="t">
            <a:normAutofit/>
          </a:bodyPr>
          <a:lstStyle/>
          <a:p>
            <a:pPr>
              <a:buFont typeface="Wingdings" panose="05000000000000000000" pitchFamily="2" charset="2"/>
              <a:buChar char="n"/>
            </a:pPr>
            <a:r>
              <a:rPr lang="en-US" altLang="ja-JP" sz="900" dirty="0">
                <a:solidFill>
                  <a:schemeClr val="tx1">
                    <a:lumMod val="85000"/>
                    <a:lumOff val="15000"/>
                  </a:schemeClr>
                </a:solidFill>
                <a:latin typeface="メイリオ"/>
                <a:ea typeface="メイリオ"/>
              </a:rPr>
              <a:t>5.4 ST</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r>
              <a:rPr lang="en-US" altLang="ja-JP" sz="900" dirty="0">
                <a:solidFill>
                  <a:schemeClr val="tx1">
                    <a:lumMod val="85000"/>
                    <a:lumOff val="15000"/>
                  </a:schemeClr>
                </a:solidFill>
                <a:latin typeface="メイリオ"/>
                <a:ea typeface="メイリオ"/>
              </a:rPr>
              <a:t>ST</a:t>
            </a:r>
            <a:r>
              <a:rPr lang="ja-JP" altLang="en-US" sz="900" dirty="0">
                <a:solidFill>
                  <a:schemeClr val="tx1">
                    <a:lumMod val="85000"/>
                    <a:lumOff val="15000"/>
                  </a:schemeClr>
                </a:solidFill>
                <a:latin typeface="メイリオ"/>
                <a:ea typeface="メイリオ"/>
              </a:rPr>
              <a:t>工程では、外部のセキュリティ診断サービスを利用して、セキュリティ面に問題がないことを検証します。</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br>
              <a:rPr lang="en-US" altLang="ja-JP" sz="900" dirty="0">
                <a:solidFill>
                  <a:schemeClr val="tx1">
                    <a:lumMod val="85000"/>
                    <a:lumOff val="15000"/>
                  </a:schemeClr>
                </a:solidFill>
                <a:latin typeface="メイリオ"/>
                <a:ea typeface="メイリオ"/>
              </a:rPr>
            </a:br>
            <a:r>
              <a:rPr lang="ja-JP" altLang="en-US" sz="900" dirty="0">
                <a:solidFill>
                  <a:schemeClr val="tx1">
                    <a:lumMod val="85000"/>
                    <a:lumOff val="15000"/>
                  </a:schemeClr>
                </a:solidFill>
                <a:latin typeface="メイリオ"/>
                <a:ea typeface="メイリオ"/>
              </a:rPr>
              <a:t>現段階では、セキュリティ診断サービスの利用は全体テスト計画に含めないものとします。 </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r>
              <a:rPr lang="en-US" altLang="ja-JP" sz="900" dirty="0">
                <a:solidFill>
                  <a:schemeClr val="tx1">
                    <a:lumMod val="85000"/>
                    <a:lumOff val="15000"/>
                  </a:schemeClr>
                </a:solidFill>
                <a:latin typeface="メイリオ"/>
                <a:ea typeface="メイリオ"/>
              </a:rPr>
              <a:t>QCD</a:t>
            </a:r>
            <a:r>
              <a:rPr lang="ja-JP" altLang="en-US" sz="900" dirty="0">
                <a:solidFill>
                  <a:schemeClr val="tx1">
                    <a:lumMod val="85000"/>
                    <a:lumOff val="15000"/>
                  </a:schemeClr>
                </a:solidFill>
                <a:latin typeface="メイリオ"/>
                <a:ea typeface="メイリオ"/>
              </a:rPr>
              <a:t>の方針や外部委託の承認など、検討範囲や影響が大きいことがその理由です。</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r>
              <a:rPr lang="ja-JP" altLang="en-US" sz="900" dirty="0">
                <a:solidFill>
                  <a:schemeClr val="tx1">
                    <a:lumMod val="85000"/>
                    <a:lumOff val="15000"/>
                  </a:schemeClr>
                </a:solidFill>
                <a:latin typeface="メイリオ"/>
                <a:ea typeface="メイリオ"/>
              </a:rPr>
              <a:t>具体的な計画は、実施可否が確定してから行うものとします。</a:t>
            </a:r>
            <a:br>
              <a:rPr lang="en-US" altLang="ja-JP" sz="900" dirty="0">
                <a:solidFill>
                  <a:schemeClr val="tx1">
                    <a:lumMod val="85000"/>
                    <a:lumOff val="15000"/>
                  </a:schemeClr>
                </a:solidFill>
                <a:latin typeface="メイリオ"/>
                <a:ea typeface="メイリオ"/>
              </a:rPr>
            </a:br>
            <a:br>
              <a:rPr lang="en-US" altLang="ja-JP" sz="900" dirty="0">
                <a:solidFill>
                  <a:schemeClr val="tx1">
                    <a:lumMod val="85000"/>
                    <a:lumOff val="15000"/>
                  </a:schemeClr>
                </a:solidFill>
                <a:latin typeface="メイリオ"/>
                <a:ea typeface="メイリオ"/>
              </a:rPr>
            </a:br>
            <a:r>
              <a:rPr lang="en-US" altLang="ja-JP" sz="900" dirty="0">
                <a:solidFill>
                  <a:schemeClr val="tx1">
                    <a:lumMod val="85000"/>
                    <a:lumOff val="15000"/>
                  </a:schemeClr>
                </a:solidFill>
                <a:latin typeface="メイリオ"/>
                <a:ea typeface="メイリオ"/>
              </a:rPr>
              <a:t>※</a:t>
            </a:r>
            <a:r>
              <a:rPr lang="ja-JP" altLang="en-US" sz="900" dirty="0">
                <a:solidFill>
                  <a:schemeClr val="tx1">
                    <a:lumMod val="85000"/>
                    <a:lumOff val="15000"/>
                  </a:schemeClr>
                </a:solidFill>
                <a:latin typeface="メイリオ"/>
                <a:ea typeface="メイリオ"/>
              </a:rPr>
              <a:t>テスト範囲に関しては、</a:t>
            </a:r>
            <a:r>
              <a:rPr lang="en-US" altLang="ja-JP" sz="900" dirty="0">
                <a:solidFill>
                  <a:schemeClr val="tx1">
                    <a:lumMod val="85000"/>
                    <a:lumOff val="15000"/>
                  </a:schemeClr>
                </a:solidFill>
                <a:latin typeface="メイリオ"/>
                <a:ea typeface="メイリオ"/>
              </a:rPr>
              <a:t>IT</a:t>
            </a:r>
            <a:r>
              <a:rPr lang="ja-JP" altLang="en-US" sz="900" dirty="0">
                <a:solidFill>
                  <a:schemeClr val="tx1">
                    <a:lumMod val="85000"/>
                    <a:lumOff val="15000"/>
                  </a:schemeClr>
                </a:solidFill>
                <a:latin typeface="メイリオ"/>
                <a:ea typeface="メイリオ"/>
              </a:rPr>
              <a:t>と同じ範囲となります。</a:t>
            </a:r>
            <a:endParaRPr lang="en-US" altLang="ja-JP" sz="900" dirty="0">
              <a:solidFill>
                <a:schemeClr val="tx1">
                  <a:lumMod val="85000"/>
                  <a:lumOff val="15000"/>
                </a:schemeClr>
              </a:solidFill>
              <a:latin typeface="メイリオ"/>
              <a:ea typeface="メイリオ"/>
            </a:endParaRPr>
          </a:p>
        </p:txBody>
      </p:sp>
    </p:spTree>
    <p:extLst>
      <p:ext uri="{BB962C8B-B14F-4D97-AF65-F5344CB8AC3E}">
        <p14:creationId xmlns:p14="http://schemas.microsoft.com/office/powerpoint/2010/main" val="10004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6</a:t>
            </a:r>
            <a:r>
              <a:rPr kumimoji="1" lang="en-US" altLang="ja-JP" dirty="0"/>
              <a:t> </a:t>
            </a:r>
            <a:r>
              <a:rPr kumimoji="1" lang="ja-JP" altLang="en-US"/>
              <a:t>網羅の方針</a:t>
            </a:r>
            <a:r>
              <a:rPr kumimoji="1" lang="en-US" altLang="ja-JP" dirty="0"/>
              <a:t>(1/8)</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3601894"/>
          </a:xfrm>
        </p:spPr>
        <p:txBody>
          <a:bodyPr lIns="91440" tIns="45720" rIns="91440" bIns="45720" anchor="t">
            <a:normAutofit/>
          </a:bodyPr>
          <a:lstStyle/>
          <a:p>
            <a:pPr>
              <a:buFont typeface="Wingdings" panose="05000000000000000000" pitchFamily="2" charset="2"/>
              <a:buChar char="n"/>
            </a:pPr>
            <a:r>
              <a:rPr kumimoji="1" lang="en-US" altLang="ja-JP" sz="900" dirty="0">
                <a:solidFill>
                  <a:schemeClr val="tx1">
                    <a:lumMod val="85000"/>
                    <a:lumOff val="15000"/>
                  </a:schemeClr>
                </a:solidFill>
                <a:latin typeface="メイリオ"/>
                <a:ea typeface="メイリオ"/>
              </a:rPr>
              <a:t>6.1</a:t>
            </a:r>
            <a:r>
              <a:rPr lang="ja-JP" altLang="en-US" sz="900">
                <a:solidFill>
                  <a:schemeClr val="tx1">
                    <a:lumMod val="85000"/>
                    <a:lumOff val="15000"/>
                  </a:schemeClr>
                </a:solidFill>
                <a:latin typeface="メイリオ"/>
                <a:ea typeface="メイリオ"/>
              </a:rPr>
              <a:t> 網羅対象</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r>
              <a:rPr lang="en-US" altLang="ja-JP" sz="900" dirty="0">
                <a:solidFill>
                  <a:schemeClr val="tx1">
                    <a:lumMod val="85000"/>
                    <a:lumOff val="15000"/>
                  </a:schemeClr>
                </a:solidFill>
                <a:latin typeface="メイリオ"/>
                <a:ea typeface="メイリオ"/>
              </a:rPr>
              <a:t>UT</a:t>
            </a:r>
            <a:r>
              <a:rPr lang="ja-JP" altLang="en-US" sz="900">
                <a:solidFill>
                  <a:schemeClr val="tx1">
                    <a:lumMod val="85000"/>
                    <a:lumOff val="15000"/>
                  </a:schemeClr>
                </a:solidFill>
                <a:latin typeface="メイリオ"/>
                <a:ea typeface="メイリオ"/>
              </a:rPr>
              <a:t>工程、</a:t>
            </a:r>
            <a:r>
              <a:rPr lang="en-US" altLang="ja-JP" sz="900" dirty="0">
                <a:solidFill>
                  <a:schemeClr val="tx1">
                    <a:lumMod val="85000"/>
                    <a:lumOff val="15000"/>
                  </a:schemeClr>
                </a:solidFill>
                <a:latin typeface="メイリオ"/>
                <a:ea typeface="メイリオ"/>
              </a:rPr>
              <a:t>IT</a:t>
            </a:r>
            <a:r>
              <a:rPr lang="ja-JP" altLang="en-US" sz="900">
                <a:solidFill>
                  <a:schemeClr val="tx1">
                    <a:lumMod val="85000"/>
                    <a:lumOff val="15000"/>
                  </a:schemeClr>
                </a:solidFill>
                <a:latin typeface="メイリオ"/>
                <a:ea typeface="メイリオ"/>
              </a:rPr>
              <a:t>工程における網羅対象を以下に定義します。</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r>
              <a:rPr lang="en-US" altLang="ja-JP" sz="900" dirty="0">
                <a:solidFill>
                  <a:schemeClr val="tx1">
                    <a:lumMod val="85000"/>
                    <a:lumOff val="15000"/>
                  </a:schemeClr>
                </a:solidFill>
                <a:latin typeface="メイリオ"/>
                <a:ea typeface="メイリオ"/>
              </a:rPr>
              <a:t>※</a:t>
            </a:r>
            <a:r>
              <a:rPr lang="ja-JP" altLang="en-US" sz="900">
                <a:solidFill>
                  <a:schemeClr val="tx1">
                    <a:lumMod val="85000"/>
                    <a:lumOff val="15000"/>
                  </a:schemeClr>
                </a:solidFill>
                <a:latin typeface="メイリオ"/>
                <a:ea typeface="メイリオ"/>
              </a:rPr>
              <a:t>「網羅対象」は、本プロジェクトではテストで検証する項目や要件と位置付けます。</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endPar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71500" lvl="1" indent="-171450">
              <a:buSzPct val="100000"/>
              <a:buFont typeface="Wingdings" panose="05000000000000000000" pitchFamily="2" charset="2"/>
              <a:buChar char="l"/>
            </a:pPr>
            <a:r>
              <a:rPr lang="en-US" altLang="ja-JP" sz="900" dirty="0">
                <a:solidFill>
                  <a:schemeClr val="tx1">
                    <a:lumMod val="85000"/>
                    <a:lumOff val="15000"/>
                  </a:schemeClr>
                </a:solidFill>
                <a:latin typeface="メイリオ"/>
                <a:ea typeface="メイリオ"/>
              </a:rPr>
              <a:t>UT</a:t>
            </a:r>
            <a:r>
              <a:rPr lang="ja-JP" altLang="en-US" sz="900">
                <a:solidFill>
                  <a:schemeClr val="tx1">
                    <a:lumMod val="85000"/>
                    <a:lumOff val="15000"/>
                  </a:schemeClr>
                </a:solidFill>
                <a:latin typeface="メイリオ"/>
                <a:ea typeface="メイリオ"/>
              </a:rPr>
              <a:t>工程における網羅対象</a:t>
            </a:r>
            <a:endParaRPr lang="en-US" altLang="ja-JP" sz="900" dirty="0">
              <a:solidFill>
                <a:schemeClr val="tx1">
                  <a:lumMod val="85000"/>
                  <a:lumOff val="15000"/>
                </a:schemeClr>
              </a:solidFill>
              <a:latin typeface="メイリオ"/>
              <a:ea typeface="メイリオ"/>
            </a:endParaRPr>
          </a:p>
          <a:p>
            <a:pPr marL="971550" lvl="2" indent="-171450">
              <a:buSzPct val="100000"/>
            </a:pPr>
            <a:r>
              <a:rPr lang="ja-JP" altLang="en-US" sz="900">
                <a:solidFill>
                  <a:schemeClr val="tx1">
                    <a:lumMod val="85000"/>
                    <a:lumOff val="15000"/>
                  </a:schemeClr>
                </a:solidFill>
                <a:latin typeface="メイリオ"/>
                <a:ea typeface="メイリオ"/>
              </a:rPr>
              <a:t>レイアウト（最小数表示</a:t>
            </a:r>
            <a:r>
              <a:rPr lang="en-US" altLang="ja-JP" sz="900" dirty="0">
                <a:solidFill>
                  <a:schemeClr val="tx1">
                    <a:lumMod val="85000"/>
                    <a:lumOff val="15000"/>
                  </a:schemeClr>
                </a:solidFill>
                <a:latin typeface="メイリオ"/>
                <a:ea typeface="メイリオ"/>
              </a:rPr>
              <a:t>/</a:t>
            </a:r>
            <a:r>
              <a:rPr lang="ja-JP" altLang="en-US" sz="900">
                <a:solidFill>
                  <a:schemeClr val="tx1">
                    <a:lumMod val="85000"/>
                    <a:lumOff val="15000"/>
                  </a:schemeClr>
                </a:solidFill>
                <a:latin typeface="メイリオ"/>
                <a:ea typeface="メイリオ"/>
              </a:rPr>
              <a:t>最大数表示）</a:t>
            </a:r>
            <a:endParaRPr lang="en-US" altLang="ja-JP" sz="900" dirty="0">
              <a:solidFill>
                <a:schemeClr val="tx1">
                  <a:lumMod val="85000"/>
                  <a:lumOff val="15000"/>
                </a:schemeClr>
              </a:solidFill>
              <a:latin typeface="メイリオ"/>
              <a:ea typeface="メイリオ"/>
            </a:endParaRPr>
          </a:p>
          <a:p>
            <a:pPr marL="971550" lvl="2" indent="-171450">
              <a:buSzPct val="100000"/>
            </a:pPr>
            <a:r>
              <a:rPr lang="ja-JP" altLang="en-US" sz="900">
                <a:solidFill>
                  <a:schemeClr val="tx1">
                    <a:lumMod val="85000"/>
                    <a:lumOff val="15000"/>
                  </a:schemeClr>
                </a:solidFill>
                <a:latin typeface="メイリオ" panose="020B0604030504040204" pitchFamily="50" charset="-128"/>
                <a:ea typeface="メイリオ" panose="020B0604030504040204" pitchFamily="50" charset="-128"/>
              </a:rPr>
              <a:t>画面操作やイベント</a:t>
            </a:r>
            <a:endPar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endParaRPr>
          </a:p>
          <a:p>
            <a:pPr marL="971550" lvl="2" indent="-171450">
              <a:buSzPct val="100000"/>
            </a:pPr>
            <a:r>
              <a:rPr lang="ja-JP" altLang="en-US" sz="900">
                <a:solidFill>
                  <a:schemeClr val="tx1">
                    <a:lumMod val="85000"/>
                    <a:lumOff val="15000"/>
                  </a:schemeClr>
                </a:solidFill>
              </a:rPr>
              <a:t>画面表示制御（活性</a:t>
            </a:r>
            <a:r>
              <a:rPr lang="en-US" altLang="ja-JP" sz="900" dirty="0">
                <a:solidFill>
                  <a:schemeClr val="tx1">
                    <a:lumMod val="85000"/>
                    <a:lumOff val="15000"/>
                  </a:schemeClr>
                </a:solidFill>
              </a:rPr>
              <a:t>/</a:t>
            </a:r>
            <a:r>
              <a:rPr lang="ja-JP" altLang="en-US" sz="900">
                <a:solidFill>
                  <a:schemeClr val="tx1">
                    <a:lumMod val="85000"/>
                    <a:lumOff val="15000"/>
                  </a:schemeClr>
                </a:solidFill>
              </a:rPr>
              <a:t>非活性制御・表示</a:t>
            </a:r>
            <a:r>
              <a:rPr lang="en-US" altLang="ja-JP" sz="900" dirty="0">
                <a:solidFill>
                  <a:schemeClr val="tx1">
                    <a:lumMod val="85000"/>
                    <a:lumOff val="15000"/>
                  </a:schemeClr>
                </a:solidFill>
              </a:rPr>
              <a:t>/</a:t>
            </a:r>
            <a:r>
              <a:rPr lang="ja-JP" altLang="en-US" sz="900">
                <a:solidFill>
                  <a:schemeClr val="tx1">
                    <a:lumMod val="85000"/>
                    <a:lumOff val="15000"/>
                  </a:schemeClr>
                </a:solidFill>
              </a:rPr>
              <a:t>非表示制御）</a:t>
            </a:r>
            <a:endPar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endParaRPr>
          </a:p>
          <a:p>
            <a:pPr marL="971550" lvl="2" indent="-171450">
              <a:buSzPct val="100000"/>
            </a:pPr>
            <a:r>
              <a:rPr lang="ja-JP" altLang="en-US" sz="900">
                <a:solidFill>
                  <a:schemeClr val="tx1">
                    <a:lumMod val="85000"/>
                    <a:lumOff val="15000"/>
                  </a:schemeClr>
                </a:solidFill>
                <a:latin typeface="メイリオ"/>
                <a:ea typeface="メイリオ"/>
              </a:rPr>
              <a:t>表示内容（テキスト内容</a:t>
            </a:r>
            <a:r>
              <a:rPr lang="en-US" altLang="ja-JP" sz="900" dirty="0">
                <a:solidFill>
                  <a:schemeClr val="tx1">
                    <a:lumMod val="85000"/>
                    <a:lumOff val="15000"/>
                  </a:schemeClr>
                </a:solidFill>
                <a:latin typeface="メイリオ"/>
                <a:ea typeface="メイリオ"/>
              </a:rPr>
              <a:t>/UI</a:t>
            </a:r>
            <a:r>
              <a:rPr lang="ja-JP" altLang="en-US" sz="900">
                <a:solidFill>
                  <a:schemeClr val="tx1">
                    <a:lumMod val="85000"/>
                    <a:lumOff val="15000"/>
                  </a:schemeClr>
                </a:solidFill>
                <a:latin typeface="メイリオ"/>
                <a:ea typeface="メイリオ"/>
              </a:rPr>
              <a:t>部品</a:t>
            </a:r>
            <a:r>
              <a:rPr lang="en-US" altLang="ja-JP" sz="900" dirty="0">
                <a:solidFill>
                  <a:schemeClr val="tx1">
                    <a:lumMod val="85000"/>
                    <a:lumOff val="15000"/>
                  </a:schemeClr>
                </a:solidFill>
                <a:latin typeface="メイリオ"/>
                <a:ea typeface="メイリオ"/>
              </a:rPr>
              <a:t>/</a:t>
            </a:r>
            <a:r>
              <a:rPr lang="ja-JP" altLang="en-US" sz="900">
                <a:solidFill>
                  <a:schemeClr val="tx1">
                    <a:lumMod val="85000"/>
                    <a:lumOff val="15000"/>
                  </a:schemeClr>
                </a:solidFill>
                <a:latin typeface="メイリオ"/>
                <a:ea typeface="メイリオ"/>
              </a:rPr>
              <a:t>一覧表示（ソート</a:t>
            </a:r>
            <a:r>
              <a:rPr lang="en-US" altLang="ja-JP" sz="900" dirty="0">
                <a:solidFill>
                  <a:schemeClr val="tx1">
                    <a:lumMod val="85000"/>
                    <a:lumOff val="15000"/>
                  </a:schemeClr>
                </a:solidFill>
                <a:latin typeface="メイリオ"/>
                <a:ea typeface="メイリオ"/>
              </a:rPr>
              <a:t>/</a:t>
            </a:r>
            <a:r>
              <a:rPr lang="ja-JP" altLang="en-US" sz="900">
                <a:solidFill>
                  <a:schemeClr val="tx1">
                    <a:lumMod val="85000"/>
                    <a:lumOff val="15000"/>
                  </a:schemeClr>
                </a:solidFill>
                <a:latin typeface="メイリオ"/>
                <a:ea typeface="メイリオ"/>
              </a:rPr>
              <a:t>ページング）</a:t>
            </a:r>
            <a:r>
              <a:rPr lang="en-US" altLang="ja-JP" sz="900" dirty="0">
                <a:solidFill>
                  <a:schemeClr val="tx1">
                    <a:lumMod val="85000"/>
                    <a:lumOff val="15000"/>
                  </a:schemeClr>
                </a:solidFill>
                <a:latin typeface="メイリオ"/>
                <a:ea typeface="メイリオ"/>
              </a:rPr>
              <a:t>/</a:t>
            </a:r>
            <a:r>
              <a:rPr lang="ja-JP" altLang="en-US" sz="900">
                <a:solidFill>
                  <a:schemeClr val="tx1">
                    <a:lumMod val="85000"/>
                    <a:lumOff val="15000"/>
                  </a:schemeClr>
                </a:solidFill>
                <a:latin typeface="メイリオ"/>
                <a:ea typeface="メイリオ"/>
              </a:rPr>
              <a:t>取得情報）</a:t>
            </a:r>
            <a:endParaRPr lang="en-US" altLang="ja-JP" sz="900" dirty="0">
              <a:solidFill>
                <a:schemeClr val="tx1">
                  <a:lumMod val="85000"/>
                  <a:lumOff val="15000"/>
                </a:schemeClr>
              </a:solidFill>
              <a:latin typeface="メイリオ"/>
              <a:ea typeface="メイリオ"/>
            </a:endParaRPr>
          </a:p>
          <a:p>
            <a:pPr marL="971550" lvl="2" indent="-171450">
              <a:buSzPct val="100000"/>
            </a:pPr>
            <a:r>
              <a:rPr lang="ja-JP" altLang="en-US" sz="900">
                <a:solidFill>
                  <a:schemeClr val="tx1">
                    <a:lumMod val="85000"/>
                    <a:lumOff val="15000"/>
                  </a:schemeClr>
                </a:solidFill>
                <a:latin typeface="メイリオ" panose="020B0604030504040204" pitchFamily="50" charset="-128"/>
                <a:ea typeface="メイリオ" panose="020B0604030504040204" pitchFamily="50" charset="-128"/>
              </a:rPr>
              <a:t>バリデーション</a:t>
            </a:r>
            <a:endPar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endParaRPr>
          </a:p>
          <a:p>
            <a:pPr marL="971550" lvl="2" indent="-171450">
              <a:buSzPct val="100000"/>
            </a:pPr>
            <a:r>
              <a:rPr lang="ja-JP" altLang="en-US" sz="900">
                <a:solidFill>
                  <a:schemeClr val="tx1">
                    <a:lumMod val="85000"/>
                    <a:lumOff val="15000"/>
                  </a:schemeClr>
                </a:solidFill>
                <a:latin typeface="メイリオ"/>
                <a:ea typeface="メイリオ"/>
              </a:rPr>
              <a:t>ユースケース</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r>
              <a:rPr lang="en-US" altLang="ja-JP" sz="900" dirty="0">
                <a:solidFill>
                  <a:schemeClr val="tx1">
                    <a:lumMod val="85000"/>
                    <a:lumOff val="15000"/>
                  </a:schemeClr>
                </a:solidFill>
                <a:latin typeface="メイリオ"/>
                <a:ea typeface="メイリオ"/>
              </a:rPr>
              <a:t>※</a:t>
            </a:r>
            <a:r>
              <a:rPr lang="ja-JP" altLang="en-US" sz="900">
                <a:solidFill>
                  <a:schemeClr val="tx1">
                    <a:lumMod val="85000"/>
                    <a:lumOff val="15000"/>
                  </a:schemeClr>
                </a:solidFill>
                <a:latin typeface="メイリオ"/>
                <a:ea typeface="メイリオ"/>
              </a:rPr>
              <a:t>画面単位や機能単位のユースケース</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endPar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71500" lvl="1" indent="-171450">
              <a:buSzPct val="100000"/>
              <a:buFont typeface="Wingdings" panose="05000000000000000000" pitchFamily="2" charset="2"/>
              <a:buChar char="l"/>
            </a:pPr>
            <a:r>
              <a:rPr lang="en-US" altLang="ja-JP" sz="900" dirty="0">
                <a:solidFill>
                  <a:schemeClr val="tx1">
                    <a:lumMod val="85000"/>
                    <a:lumOff val="15000"/>
                  </a:schemeClr>
                </a:solidFill>
                <a:latin typeface="メイリオ"/>
                <a:ea typeface="メイリオ"/>
              </a:rPr>
              <a:t>IT</a:t>
            </a:r>
            <a:r>
              <a:rPr lang="ja-JP" altLang="en-US" sz="900">
                <a:solidFill>
                  <a:schemeClr val="tx1">
                    <a:lumMod val="85000"/>
                    <a:lumOff val="15000"/>
                  </a:schemeClr>
                </a:solidFill>
                <a:latin typeface="メイリオ"/>
                <a:ea typeface="メイリオ"/>
              </a:rPr>
              <a:t>工程において網羅対象</a:t>
            </a:r>
            <a:endParaRPr lang="en-US" altLang="ja-JP" sz="900" dirty="0">
              <a:solidFill>
                <a:schemeClr val="tx1">
                  <a:lumMod val="85000"/>
                  <a:lumOff val="15000"/>
                </a:schemeClr>
              </a:solidFill>
              <a:latin typeface="メイリオ"/>
              <a:ea typeface="メイリオ"/>
            </a:endParaRPr>
          </a:p>
          <a:p>
            <a:pPr marL="971550" lvl="2" indent="-171450">
              <a:buSzPct val="100000"/>
            </a:pPr>
            <a:r>
              <a:rPr lang="ja-JP" altLang="en-US" sz="900">
                <a:solidFill>
                  <a:schemeClr val="tx1">
                    <a:lumMod val="85000"/>
                    <a:lumOff val="15000"/>
                  </a:schemeClr>
                </a:solidFill>
                <a:latin typeface="メイリオ"/>
                <a:ea typeface="メイリオ"/>
              </a:rPr>
              <a:t>レイアウト（最小数表示</a:t>
            </a:r>
            <a:r>
              <a:rPr lang="en-US" altLang="ja-JP" sz="900" dirty="0">
                <a:solidFill>
                  <a:schemeClr val="tx1">
                    <a:lumMod val="85000"/>
                    <a:lumOff val="15000"/>
                  </a:schemeClr>
                </a:solidFill>
                <a:latin typeface="メイリオ"/>
                <a:ea typeface="メイリオ"/>
              </a:rPr>
              <a:t>/</a:t>
            </a:r>
            <a:r>
              <a:rPr lang="ja-JP" altLang="en-US" sz="900">
                <a:solidFill>
                  <a:schemeClr val="tx1">
                    <a:lumMod val="85000"/>
                    <a:lumOff val="15000"/>
                  </a:schemeClr>
                </a:solidFill>
                <a:latin typeface="メイリオ"/>
                <a:ea typeface="メイリオ"/>
              </a:rPr>
              <a:t>最大数表示）</a:t>
            </a:r>
            <a:endParaRPr lang="en-US" altLang="ja-JP" sz="900" dirty="0">
              <a:solidFill>
                <a:schemeClr val="tx1">
                  <a:lumMod val="85000"/>
                  <a:lumOff val="15000"/>
                </a:schemeClr>
              </a:solidFill>
              <a:latin typeface="メイリオ"/>
              <a:ea typeface="メイリオ"/>
            </a:endParaRPr>
          </a:p>
          <a:p>
            <a:pPr marL="971550" lvl="2" indent="-171450">
              <a:buSzPct val="100000"/>
            </a:pPr>
            <a:r>
              <a:rPr lang="ja-JP" altLang="en-US" sz="900">
                <a:solidFill>
                  <a:schemeClr val="tx1">
                    <a:lumMod val="85000"/>
                    <a:lumOff val="15000"/>
                  </a:schemeClr>
                </a:solidFill>
                <a:latin typeface="メイリオ" panose="020B0604030504040204" pitchFamily="50" charset="-128"/>
                <a:ea typeface="メイリオ" panose="020B0604030504040204" pitchFamily="50" charset="-128"/>
              </a:rPr>
              <a:t>画面遷移</a:t>
            </a:r>
            <a:endPar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endParaRPr>
          </a:p>
          <a:p>
            <a:pPr marL="971550" lvl="2" indent="-171450">
              <a:buSzPct val="100000"/>
            </a:pPr>
            <a:r>
              <a:rPr lang="ja-JP" altLang="en-US" sz="900">
                <a:solidFill>
                  <a:schemeClr val="tx1">
                    <a:lumMod val="85000"/>
                    <a:lumOff val="15000"/>
                  </a:schemeClr>
                </a:solidFill>
                <a:latin typeface="メイリオ" panose="020B0604030504040204" pitchFamily="50" charset="-128"/>
                <a:ea typeface="メイリオ" panose="020B0604030504040204" pitchFamily="50" charset="-128"/>
              </a:rPr>
              <a:t>画像・動画・音声・アニメーション</a:t>
            </a:r>
            <a:endPar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endParaRPr>
          </a:p>
          <a:p>
            <a:pPr marL="971550" lvl="2" indent="-171450">
              <a:buSzPct val="100000"/>
            </a:pPr>
            <a:r>
              <a:rPr lang="ja-JP" altLang="en-US" sz="900">
                <a:solidFill>
                  <a:schemeClr val="tx1">
                    <a:lumMod val="85000"/>
                    <a:lumOff val="15000"/>
                  </a:schemeClr>
                </a:solidFill>
                <a:latin typeface="メイリオ"/>
                <a:ea typeface="メイリオ"/>
              </a:rPr>
              <a:t>ネイティブ機能（カメラ</a:t>
            </a:r>
            <a:r>
              <a:rPr lang="en-US" altLang="ja-JP" sz="900" dirty="0">
                <a:solidFill>
                  <a:schemeClr val="tx1">
                    <a:lumMod val="85000"/>
                    <a:lumOff val="15000"/>
                  </a:schemeClr>
                </a:solidFill>
                <a:latin typeface="メイリオ"/>
                <a:ea typeface="メイリオ"/>
              </a:rPr>
              <a:t>/</a:t>
            </a:r>
            <a:r>
              <a:rPr lang="ja-JP" altLang="en-US" sz="900">
                <a:solidFill>
                  <a:schemeClr val="tx1">
                    <a:lumMod val="85000"/>
                    <a:lumOff val="15000"/>
                  </a:schemeClr>
                </a:solidFill>
                <a:latin typeface="メイリオ"/>
                <a:ea typeface="メイリオ"/>
              </a:rPr>
              <a:t>生体認証）</a:t>
            </a:r>
            <a:endParaRPr lang="en-US" altLang="ja-JP" sz="900" dirty="0">
              <a:solidFill>
                <a:schemeClr val="tx1">
                  <a:lumMod val="85000"/>
                  <a:lumOff val="15000"/>
                </a:schemeClr>
              </a:solidFill>
              <a:latin typeface="メイリオ"/>
              <a:ea typeface="メイリオ"/>
            </a:endParaRPr>
          </a:p>
          <a:p>
            <a:pPr marL="971550" lvl="2" indent="-171450">
              <a:buSzPct val="100000"/>
            </a:pPr>
            <a:r>
              <a:rPr lang="ja-JP" altLang="en-US" sz="900">
                <a:solidFill>
                  <a:schemeClr val="tx1">
                    <a:lumMod val="85000"/>
                    <a:lumOff val="15000"/>
                  </a:schemeClr>
                </a:solidFill>
                <a:latin typeface="メイリオ" panose="020B0604030504040204" pitchFamily="50" charset="-128"/>
                <a:ea typeface="メイリオ" panose="020B0604030504040204" pitchFamily="50" charset="-128"/>
              </a:rPr>
              <a:t>端末や</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OS</a:t>
            </a:r>
            <a:r>
              <a:rPr lang="ja-JP" altLang="en-US" sz="900">
                <a:solidFill>
                  <a:schemeClr val="tx1">
                    <a:lumMod val="85000"/>
                    <a:lumOff val="15000"/>
                  </a:schemeClr>
                </a:solidFill>
                <a:latin typeface="メイリオ" panose="020B0604030504040204" pitchFamily="50" charset="-128"/>
                <a:ea typeface="メイリオ" panose="020B0604030504040204" pitchFamily="50" charset="-128"/>
              </a:rPr>
              <a:t>機能（インストール状態</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900">
                <a:solidFill>
                  <a:schemeClr val="tx1">
                    <a:lumMod val="85000"/>
                    <a:lumOff val="15000"/>
                  </a:schemeClr>
                </a:solidFill>
                <a:latin typeface="メイリオ" panose="020B0604030504040204" pitchFamily="50" charset="-128"/>
                <a:ea typeface="メイリオ" panose="020B0604030504040204" pitchFamily="50" charset="-128"/>
              </a:rPr>
              <a:t>バックグラウンド</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900">
                <a:solidFill>
                  <a:schemeClr val="tx1">
                    <a:lumMod val="85000"/>
                    <a:lumOff val="15000"/>
                  </a:schemeClr>
                </a:solidFill>
                <a:latin typeface="メイリオ" panose="020B0604030504040204" pitchFamily="50" charset="-128"/>
                <a:ea typeface="メイリオ" panose="020B0604030504040204" pitchFamily="50" charset="-128"/>
              </a:rPr>
              <a:t>フォアグラウンド</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900">
                <a:solidFill>
                  <a:schemeClr val="tx1">
                    <a:lumMod val="85000"/>
                    <a:lumOff val="15000"/>
                  </a:schemeClr>
                </a:solidFill>
                <a:latin typeface="メイリオ" panose="020B0604030504040204" pitchFamily="50" charset="-128"/>
                <a:ea typeface="メイリオ" panose="020B0604030504040204" pitchFamily="50" charset="-128"/>
              </a:rPr>
              <a:t>停止）</a:t>
            </a:r>
            <a:endPar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endParaRPr>
          </a:p>
          <a:p>
            <a:pPr marL="971550" lvl="2" indent="-171450">
              <a:buSzPct val="100000"/>
            </a:pPr>
            <a:r>
              <a:rPr lang="ja-JP" altLang="en-US" sz="900">
                <a:solidFill>
                  <a:schemeClr val="tx1">
                    <a:lumMod val="85000"/>
                    <a:lumOff val="15000"/>
                  </a:schemeClr>
                </a:solidFill>
                <a:latin typeface="メイリオ"/>
                <a:ea typeface="メイリオ"/>
              </a:rPr>
              <a:t>ユースケース</a:t>
            </a:r>
            <a:b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br>
            <a:r>
              <a:rPr lang="en-US" altLang="ja-JP" sz="900" dirty="0">
                <a:solidFill>
                  <a:schemeClr val="tx1">
                    <a:lumMod val="85000"/>
                    <a:lumOff val="15000"/>
                  </a:schemeClr>
                </a:solidFill>
                <a:latin typeface="メイリオ"/>
                <a:ea typeface="メイリオ"/>
              </a:rPr>
              <a:t>※</a:t>
            </a:r>
            <a:r>
              <a:rPr lang="ja-JP" altLang="en-US" sz="900">
                <a:solidFill>
                  <a:schemeClr val="tx1">
                    <a:lumMod val="85000"/>
                    <a:lumOff val="15000"/>
                  </a:schemeClr>
                </a:solidFill>
                <a:latin typeface="メイリオ"/>
                <a:ea typeface="メイリオ"/>
              </a:rPr>
              <a:t>複数機能の連携や、複数画面にまたがるユースケース</a:t>
            </a:r>
          </a:p>
        </p:txBody>
      </p:sp>
    </p:spTree>
    <p:extLst>
      <p:ext uri="{BB962C8B-B14F-4D97-AF65-F5344CB8AC3E}">
        <p14:creationId xmlns:p14="http://schemas.microsoft.com/office/powerpoint/2010/main" val="6083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6</a:t>
            </a:r>
            <a:r>
              <a:rPr kumimoji="1" lang="en-US" altLang="ja-JP" dirty="0"/>
              <a:t> </a:t>
            </a:r>
            <a:r>
              <a:rPr kumimoji="1" lang="ja-JP" altLang="en-US"/>
              <a:t>網羅の方針</a:t>
            </a:r>
            <a:r>
              <a:rPr kumimoji="1" lang="en-US" altLang="ja-JP" dirty="0"/>
              <a:t>(3/8)</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p:txBody>
          <a:bodyPr>
            <a:normAutofit/>
          </a:bodyPr>
          <a:lstStyle/>
          <a:p>
            <a:pPr>
              <a:buFont typeface="Wingdings" panose="05000000000000000000" pitchFamily="2" charset="2"/>
              <a:buChar char="n"/>
            </a:pPr>
            <a:r>
              <a:rPr kumimoji="1" lang="en-US" altLang="ja-JP" sz="900" dirty="0">
                <a:solidFill>
                  <a:srgbClr val="3F3F3F"/>
                </a:solidFill>
                <a:latin typeface="メイリオ" panose="020B0604030504040204" pitchFamily="50" charset="-128"/>
                <a:ea typeface="メイリオ" panose="020B0604030504040204" pitchFamily="50" charset="-128"/>
              </a:rPr>
              <a:t>6.2</a:t>
            </a:r>
            <a:r>
              <a:rPr lang="ja-JP" altLang="en-US" sz="900" dirty="0">
                <a:solidFill>
                  <a:srgbClr val="3F3F3F"/>
                </a:solidFill>
                <a:latin typeface="メイリオ" panose="020B0604030504040204" pitchFamily="50" charset="-128"/>
                <a:ea typeface="メイリオ" panose="020B0604030504040204" pitchFamily="50" charset="-128"/>
              </a:rPr>
              <a:t> テストデバイス</a:t>
            </a:r>
            <a:br>
              <a:rPr lang="en-US" altLang="ja-JP" sz="900" dirty="0">
                <a:solidFill>
                  <a:srgbClr val="3F3F3F"/>
                </a:solidFill>
                <a:latin typeface="メイリオ" panose="020B0604030504040204" pitchFamily="50" charset="-128"/>
                <a:ea typeface="メイリオ" panose="020B0604030504040204" pitchFamily="50" charset="-128"/>
              </a:rPr>
            </a:b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コストやスケジュールの制約により、全てのデバイスでのテストはできません。</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そこで、テスト対象とするデバイスを次の点で絞り込みます。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71500" lvl="1" indent="-171450">
              <a:buFont typeface="Wingdings" panose="05000000000000000000" pitchFamily="2" charset="2"/>
              <a:buChar char="l"/>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OS</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バージョン</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71500" lvl="1" indent="-171450">
              <a:buFont typeface="Wingdings" panose="05000000000000000000" pitchFamily="2" charset="2"/>
              <a:buChar char="l"/>
            </a:pP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アスペクト比率・画面解像度</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71500" lvl="1" indent="-171450">
              <a:buFont typeface="Wingdings" panose="05000000000000000000" pitchFamily="2" charset="2"/>
              <a:buChar char="l"/>
            </a:pP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パンチホール有無・ノッチ有無</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71500" lvl="1" indent="-171450">
              <a:buFont typeface="Wingdings" panose="05000000000000000000" pitchFamily="2" charset="2"/>
              <a:buChar char="l"/>
            </a:pP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ネイティブ機能の有無、種類</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971550" lvl="2" indent="-171450"/>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カメラ</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971550" lvl="2" indent="-171450"/>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生体認証</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400050" lvl="1" indent="0">
              <a:buNone/>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400050" lvl="1" indent="0">
              <a:buNone/>
            </a:pP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上記の点でテスト対象を決定し、全てのテスト対象が網羅できるようにテストを実施するデバイスを決定します。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なお、これらの組み合わせについては網羅しません。</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生体認証は顔認証、指紋認証の他に虹彩認証がありますが、虹彩認証が搭載された端末は</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2018</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年発売の端末が最後となっており、メジャーな認証ではないことから対象外としています。</a:t>
            </a:r>
            <a:endParaRPr kumimoji="1" lang="en-US" altLang="ja-JP" sz="900" dirty="0"/>
          </a:p>
        </p:txBody>
      </p:sp>
    </p:spTree>
    <p:extLst>
      <p:ext uri="{BB962C8B-B14F-4D97-AF65-F5344CB8AC3E}">
        <p14:creationId xmlns:p14="http://schemas.microsoft.com/office/powerpoint/2010/main" val="658119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6</a:t>
            </a:r>
            <a:r>
              <a:rPr kumimoji="1" lang="en-US" altLang="ja-JP" dirty="0"/>
              <a:t> </a:t>
            </a:r>
            <a:r>
              <a:rPr kumimoji="1" lang="ja-JP" altLang="en-US"/>
              <a:t>網羅の方針</a:t>
            </a:r>
            <a:r>
              <a:rPr kumimoji="1" lang="en-US" altLang="ja-JP" dirty="0"/>
              <a:t>(4/8)</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1960931"/>
          </a:xfrm>
        </p:spPr>
        <p:txBody>
          <a:bodyPr>
            <a:normAutofit/>
          </a:bodyPr>
          <a:lstStyle/>
          <a:p>
            <a:pPr>
              <a:buFont typeface="Wingdings" panose="05000000000000000000" pitchFamily="2" charset="2"/>
              <a:buChar char="n"/>
            </a:pPr>
            <a:r>
              <a:rPr kumimoji="1" lang="en-US" altLang="ja-JP" sz="900" dirty="0">
                <a:solidFill>
                  <a:srgbClr val="3F3F3F"/>
                </a:solidFill>
                <a:latin typeface="メイリオ" panose="020B0604030504040204" pitchFamily="50" charset="-128"/>
                <a:ea typeface="メイリオ" panose="020B0604030504040204" pitchFamily="50" charset="-128"/>
              </a:rPr>
              <a:t>6.3</a:t>
            </a:r>
            <a:r>
              <a:rPr lang="ja-JP" altLang="en-US" sz="900" dirty="0">
                <a:solidFill>
                  <a:srgbClr val="3F3F3F"/>
                </a:solidFill>
                <a:latin typeface="メイリオ" panose="020B0604030504040204" pitchFamily="50" charset="-128"/>
                <a:ea typeface="メイリオ" panose="020B0604030504040204" pitchFamily="50" charset="-128"/>
              </a:rPr>
              <a:t> </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a:t>
            </a:r>
            <a:r>
              <a:rPr lang="en-US" altLang="ja-JP" sz="900" dirty="0">
                <a:solidFill>
                  <a:srgbClr val="3F3F3F"/>
                </a:solidFill>
                <a:latin typeface="メイリオ" panose="020B0604030504040204" pitchFamily="50" charset="-128"/>
                <a:ea typeface="メイリオ" panose="020B0604030504040204" pitchFamily="50" charset="-128"/>
              </a:rPr>
              <a:t>1/2</a:t>
            </a:r>
            <a:r>
              <a:rPr lang="ja-JP" altLang="en-US" sz="900" dirty="0">
                <a:solidFill>
                  <a:srgbClr val="3F3F3F"/>
                </a:solidFill>
                <a:latin typeface="メイリオ" panose="020B0604030504040204" pitchFamily="50" charset="-128"/>
                <a:ea typeface="メイリオ" panose="020B0604030504040204" pitchFamily="50" charset="-128"/>
              </a:rPr>
              <a:t>）</a:t>
            </a:r>
            <a:br>
              <a:rPr lang="en-US" altLang="ja-JP" sz="900" dirty="0">
                <a:solidFill>
                  <a:srgbClr val="3F3F3F"/>
                </a:solidFill>
                <a:latin typeface="メイリオ" panose="020B0604030504040204" pitchFamily="50" charset="-128"/>
                <a:ea typeface="メイリオ" panose="020B0604030504040204" pitchFamily="50" charset="-128"/>
              </a:rPr>
            </a:b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dirty="0">
                <a:solidFill>
                  <a:srgbClr val="3F3F3F"/>
                </a:solidFill>
                <a:latin typeface="メイリオ" panose="020B0604030504040204" pitchFamily="50" charset="-128"/>
                <a:ea typeface="メイリオ" panose="020B0604030504040204" pitchFamily="50" charset="-128"/>
              </a:rPr>
              <a:t>「</a:t>
            </a:r>
            <a:r>
              <a:rPr lang="ja-JP" altLang="en-US" sz="900" dirty="0">
                <a:solidFill>
                  <a:srgbClr val="3F3F3F"/>
                </a:solidFill>
                <a:latin typeface="メイリオ" panose="020B0604030504040204" pitchFamily="50" charset="-128"/>
                <a:ea typeface="メイリオ" panose="020B0604030504040204" pitchFamily="50" charset="-128"/>
                <a:hlinkClick r:id="rId2"/>
              </a:rPr>
              <a:t>ユーザービリティおよびアクセシビリティに関する事項​</a:t>
            </a:r>
            <a:r>
              <a:rPr lang="ja-JP" altLang="en-US" sz="900" dirty="0">
                <a:solidFill>
                  <a:srgbClr val="3F3F3F"/>
                </a:solidFill>
                <a:latin typeface="メイリオ" panose="020B0604030504040204" pitchFamily="50" charset="-128"/>
                <a:ea typeface="メイリオ" panose="020B0604030504040204" pitchFamily="50" charset="-128"/>
              </a:rPr>
              <a:t>」の「アプリがサポートする</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バージョンについて」に従い、サポート対象</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バージョンを決定します。</a:t>
            </a: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dirty="0">
                <a:solidFill>
                  <a:srgbClr val="3F3F3F"/>
                </a:solidFill>
                <a:latin typeface="メイリオ" panose="020B0604030504040204" pitchFamily="50" charset="-128"/>
                <a:ea typeface="メイリオ" panose="020B0604030504040204" pitchFamily="50" charset="-128"/>
              </a:rPr>
              <a:t>「</a:t>
            </a:r>
            <a:r>
              <a:rPr lang="ja-JP" altLang="en-US" sz="900" dirty="0">
                <a:solidFill>
                  <a:srgbClr val="3F3F3F"/>
                </a:solidFill>
                <a:latin typeface="メイリオ" panose="020B0604030504040204" pitchFamily="50" charset="-128"/>
                <a:ea typeface="メイリオ" panose="020B0604030504040204" pitchFamily="50" charset="-128"/>
                <a:hlinkClick r:id="rId3"/>
              </a:rPr>
              <a:t>テストに関する事項</a:t>
            </a:r>
            <a:r>
              <a:rPr lang="ja-JP" altLang="en-US" sz="900" dirty="0">
                <a:solidFill>
                  <a:srgbClr val="3F3F3F"/>
                </a:solidFill>
                <a:latin typeface="メイリオ" panose="020B0604030504040204" pitchFamily="50" charset="-128"/>
                <a:ea typeface="メイリオ" panose="020B0604030504040204" pitchFamily="50" charset="-128"/>
              </a:rPr>
              <a:t>」の「テスト対象</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バージョン​」にある次の方針に従い、サポート対象</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バージョンの中からテスト対象</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バージョンを選定します。</a:t>
            </a:r>
            <a:endParaRPr lang="en-US" altLang="ja-JP" sz="900" dirty="0">
              <a:solidFill>
                <a:srgbClr val="3F3F3F"/>
              </a:solidFill>
              <a:latin typeface="メイリオ" panose="020B0604030504040204" pitchFamily="50" charset="-128"/>
              <a:ea typeface="メイリオ" panose="020B0604030504040204" pitchFamily="50" charset="-128"/>
            </a:endParaRPr>
          </a:p>
          <a:p>
            <a:pPr marL="457200" lvl="1" indent="0">
              <a:buNone/>
            </a:pP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・ユーザ使用率が高い</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OS</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バージョン</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457200" lvl="1" indent="0">
              <a:buNone/>
            </a:pP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・このアプリへ影響のある機能追加・変更があった</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OS</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バージョン</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457200" lvl="1" indent="0">
              <a:buNone/>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457200" lvl="1" indent="0">
              <a:buNone/>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UT</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では、ユーザ使用率が最も高い</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OS</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バージョンを用いたテストが一番品質を担保しやすいと判断し、その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OS</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バージョンで</a:t>
            </a:r>
            <a:r>
              <a:rPr lang="ja-JP" altLang="en-US" sz="900" dirty="0">
                <a:solidFill>
                  <a:srgbClr val="3F3F3F"/>
                </a:solidFill>
                <a:latin typeface="メイリオ" panose="020B0604030504040204" pitchFamily="50" charset="-128"/>
                <a:ea typeface="メイリオ" panose="020B0604030504040204" pitchFamily="50" charset="-128"/>
              </a:rPr>
              <a:t>機能動作を検証します。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457200" lvl="1" indent="0">
              <a:buNone/>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IT</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では、 </a:t>
            </a:r>
            <a:r>
              <a:rPr lang="ja-JP" altLang="en-US" sz="900" dirty="0">
                <a:solidFill>
                  <a:srgbClr val="3F3F3F"/>
                </a:solidFill>
                <a:latin typeface="メイリオ" panose="020B0604030504040204" pitchFamily="50" charset="-128"/>
                <a:ea typeface="メイリオ" panose="020B0604030504040204" pitchFamily="50" charset="-128"/>
              </a:rPr>
              <a:t>全てのテスト対象</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バージョンの端末を</a:t>
            </a:r>
            <a:r>
              <a:rPr lang="en-US" altLang="ja-JP" sz="900" dirty="0">
                <a:solidFill>
                  <a:srgbClr val="3F3F3F"/>
                </a:solidFill>
                <a:latin typeface="メイリオ" panose="020B0604030504040204" pitchFamily="50" charset="-128"/>
                <a:ea typeface="メイリオ" panose="020B0604030504040204" pitchFamily="50" charset="-128"/>
              </a:rPr>
              <a:t>Android</a:t>
            </a:r>
            <a:r>
              <a:rPr lang="ja-JP" altLang="en-US" sz="900" dirty="0">
                <a:solidFill>
                  <a:srgbClr val="3F3F3F"/>
                </a:solidFill>
                <a:latin typeface="メイリオ" panose="020B0604030504040204" pitchFamily="50" charset="-128"/>
                <a:ea typeface="メイリオ" panose="020B0604030504040204" pitchFamily="50" charset="-128"/>
              </a:rPr>
              <a:t>・</a:t>
            </a:r>
            <a:r>
              <a:rPr lang="en-US" altLang="ja-JP" sz="900" dirty="0">
                <a:solidFill>
                  <a:srgbClr val="3F3F3F"/>
                </a:solidFill>
                <a:latin typeface="メイリオ" panose="020B0604030504040204" pitchFamily="50" charset="-128"/>
                <a:ea typeface="メイリオ" panose="020B0604030504040204" pitchFamily="50" charset="-128"/>
              </a:rPr>
              <a:t>iOS(iPadOS)</a:t>
            </a:r>
            <a:r>
              <a:rPr lang="ja-JP" altLang="en-US" sz="900" dirty="0">
                <a:solidFill>
                  <a:srgbClr val="3F3F3F"/>
                </a:solidFill>
                <a:latin typeface="メイリオ" panose="020B0604030504040204" pitchFamily="50" charset="-128"/>
                <a:ea typeface="メイリオ" panose="020B0604030504040204" pitchFamily="50" charset="-128"/>
              </a:rPr>
              <a:t>のそれぞれで準備し、</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バージョン毎に機能動作を検証します。</a:t>
            </a:r>
            <a:endParaRPr lang="en-US" altLang="ja-JP" sz="900" dirty="0">
              <a:solidFill>
                <a:srgbClr val="3F3F3F"/>
              </a:solidFill>
              <a:latin typeface="メイリオ" panose="020B0604030504040204" pitchFamily="50" charset="-128"/>
              <a:ea typeface="メイリオ" panose="020B0604030504040204" pitchFamily="50" charset="-128"/>
            </a:endParaRPr>
          </a:p>
          <a:p>
            <a:pPr marL="457200" lvl="1" indent="0">
              <a:buNone/>
            </a:pPr>
            <a:endPar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lang="ja-JP" altLang="en-US" sz="900" dirty="0">
              <a:solidFill>
                <a:srgbClr val="3F3F3F"/>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kumimoji="1" lang="en-US" altLang="ja-JP" sz="900" dirty="0"/>
          </a:p>
        </p:txBody>
      </p:sp>
    </p:spTree>
    <p:extLst>
      <p:ext uri="{BB962C8B-B14F-4D97-AF65-F5344CB8AC3E}">
        <p14:creationId xmlns:p14="http://schemas.microsoft.com/office/powerpoint/2010/main" val="374307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6</a:t>
            </a:r>
            <a:r>
              <a:rPr kumimoji="1" lang="en-US" altLang="ja-JP" dirty="0"/>
              <a:t> </a:t>
            </a:r>
            <a:r>
              <a:rPr kumimoji="1" lang="ja-JP" altLang="en-US"/>
              <a:t>網羅の方針</a:t>
            </a:r>
            <a:r>
              <a:rPr kumimoji="1" lang="en-US" altLang="ja-JP" dirty="0"/>
              <a:t>(5/8)</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1441848"/>
          </a:xfrm>
        </p:spPr>
        <p:txBody>
          <a:bodyPr>
            <a:noAutofit/>
          </a:bodyPr>
          <a:lstStyle/>
          <a:p>
            <a:pPr>
              <a:buFont typeface="Wingdings" panose="05000000000000000000" pitchFamily="2" charset="2"/>
              <a:buChar char="n"/>
            </a:pPr>
            <a:r>
              <a:rPr kumimoji="1" lang="en-US" altLang="ja-JP" sz="900" dirty="0">
                <a:solidFill>
                  <a:srgbClr val="3F3F3F"/>
                </a:solidFill>
                <a:latin typeface="メイリオ" panose="020B0604030504040204" pitchFamily="50" charset="-128"/>
                <a:ea typeface="メイリオ" panose="020B0604030504040204" pitchFamily="50" charset="-128"/>
              </a:rPr>
              <a:t>6.3</a:t>
            </a:r>
            <a:r>
              <a:rPr lang="ja-JP" altLang="en-US" sz="900" dirty="0">
                <a:solidFill>
                  <a:srgbClr val="3F3F3F"/>
                </a:solidFill>
                <a:latin typeface="メイリオ" panose="020B0604030504040204" pitchFamily="50" charset="-128"/>
                <a:ea typeface="メイリオ" panose="020B0604030504040204" pitchFamily="50" charset="-128"/>
              </a:rPr>
              <a:t> </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a:t>
            </a:r>
            <a:r>
              <a:rPr lang="en-US" altLang="ja-JP" sz="900" dirty="0">
                <a:solidFill>
                  <a:srgbClr val="3F3F3F"/>
                </a:solidFill>
                <a:latin typeface="メイリオ" panose="020B0604030504040204" pitchFamily="50" charset="-128"/>
                <a:ea typeface="メイリオ" panose="020B0604030504040204" pitchFamily="50" charset="-128"/>
              </a:rPr>
              <a:t>2/2</a:t>
            </a:r>
            <a:r>
              <a:rPr lang="ja-JP" altLang="en-US" sz="900" dirty="0">
                <a:solidFill>
                  <a:srgbClr val="3F3F3F"/>
                </a:solidFill>
                <a:latin typeface="メイリオ" panose="020B0604030504040204" pitchFamily="50" charset="-128"/>
                <a:ea typeface="メイリオ" panose="020B0604030504040204" pitchFamily="50" charset="-128"/>
              </a:rPr>
              <a:t>）</a:t>
            </a:r>
            <a:br>
              <a:rPr lang="en-US" altLang="ja-JP" sz="900" dirty="0">
                <a:solidFill>
                  <a:srgbClr val="3F3F3F"/>
                </a:solidFill>
                <a:latin typeface="メイリオ" panose="020B0604030504040204" pitchFamily="50" charset="-128"/>
                <a:ea typeface="メイリオ" panose="020B0604030504040204" pitchFamily="50" charset="-128"/>
              </a:rPr>
            </a:b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dirty="0">
                <a:solidFill>
                  <a:srgbClr val="3F3F3F"/>
                </a:solidFill>
                <a:latin typeface="メイリオ" panose="020B0604030504040204" pitchFamily="50" charset="-128"/>
                <a:ea typeface="メイリオ" panose="020B0604030504040204" pitchFamily="50" charset="-128"/>
              </a:rPr>
              <a:t>網羅の方針に従ったサポート</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バージョン、およびテスト対象</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バージョンを次の表に示します。</a:t>
            </a:r>
            <a:br>
              <a:rPr lang="en-US" altLang="ja-JP" sz="900" dirty="0">
                <a:solidFill>
                  <a:srgbClr val="3F3F3F"/>
                </a:solidFill>
                <a:latin typeface="メイリオ" panose="020B0604030504040204" pitchFamily="50" charset="-128"/>
                <a:ea typeface="メイリオ" panose="020B0604030504040204" pitchFamily="50" charset="-128"/>
              </a:rPr>
            </a:b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dirty="0">
                <a:solidFill>
                  <a:srgbClr val="3F3F3F"/>
                </a:solidFill>
                <a:latin typeface="メイリオ" panose="020B0604030504040204" pitchFamily="50" charset="-128"/>
                <a:ea typeface="メイリオ" panose="020B0604030504040204" pitchFamily="50" charset="-128"/>
              </a:rPr>
              <a:t>テスト対象</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バージョンの選定理由は次の通りです。</a:t>
            </a:r>
            <a:endParaRPr lang="en-US" altLang="ja-JP" sz="900" dirty="0">
              <a:solidFill>
                <a:srgbClr val="3F3F3F"/>
              </a:solidFill>
              <a:latin typeface="メイリオ" panose="020B0604030504040204" pitchFamily="50" charset="-128"/>
              <a:ea typeface="メイリオ" panose="020B0604030504040204" pitchFamily="50" charset="-128"/>
            </a:endParaRPr>
          </a:p>
          <a:p>
            <a:pPr lvl="1">
              <a:buFont typeface="Wingdings" panose="05000000000000000000" pitchFamily="2" charset="2"/>
              <a:buChar char="l"/>
            </a:pPr>
            <a:r>
              <a:rPr lang="en-US" altLang="ja-JP" sz="900" dirty="0">
                <a:solidFill>
                  <a:srgbClr val="3F3F3F"/>
                </a:solidFill>
                <a:latin typeface="メイリオ" panose="020B0604030504040204" pitchFamily="50" charset="-128"/>
                <a:ea typeface="メイリオ" panose="020B0604030504040204" pitchFamily="50" charset="-128"/>
              </a:rPr>
              <a:t>Android 12</a:t>
            </a:r>
            <a:r>
              <a:rPr lang="ja-JP" altLang="en-US" sz="900" dirty="0">
                <a:solidFill>
                  <a:srgbClr val="3F3F3F"/>
                </a:solidFill>
                <a:latin typeface="メイリオ" panose="020B0604030504040204" pitchFamily="50" charset="-128"/>
                <a:ea typeface="メイリオ" panose="020B0604030504040204" pitchFamily="50" charset="-128"/>
              </a:rPr>
              <a:t>および</a:t>
            </a:r>
            <a:r>
              <a:rPr lang="en-US" altLang="ja-JP" sz="900" dirty="0">
                <a:solidFill>
                  <a:srgbClr val="3F3F3F"/>
                </a:solidFill>
                <a:latin typeface="メイリオ" panose="020B0604030504040204" pitchFamily="50" charset="-128"/>
                <a:ea typeface="メイリオ" panose="020B0604030504040204" pitchFamily="50" charset="-128"/>
              </a:rPr>
              <a:t>iOS/iPadOS 16</a:t>
            </a:r>
            <a:r>
              <a:rPr lang="ja-JP" altLang="en-US" sz="900" dirty="0">
                <a:solidFill>
                  <a:srgbClr val="3F3F3F"/>
                </a:solidFill>
                <a:latin typeface="メイリオ" panose="020B0604030504040204" pitchFamily="50" charset="-128"/>
                <a:ea typeface="メイリオ" panose="020B0604030504040204" pitchFamily="50" charset="-128"/>
              </a:rPr>
              <a:t>は、現時点でユーザ使用率</a:t>
            </a:r>
            <a:r>
              <a:rPr lang="en-US" altLang="ja-JP" sz="900" dirty="0">
                <a:solidFill>
                  <a:srgbClr val="3F3F3F"/>
                </a:solidFill>
                <a:latin typeface="メイリオ" panose="020B0604030504040204" pitchFamily="50" charset="-128"/>
                <a:ea typeface="メイリオ" panose="020B0604030504040204" pitchFamily="50" charset="-128"/>
              </a:rPr>
              <a:t>※1</a:t>
            </a:r>
            <a:r>
              <a:rPr lang="ja-JP" altLang="en-US" sz="900" dirty="0">
                <a:solidFill>
                  <a:srgbClr val="3F3F3F"/>
                </a:solidFill>
                <a:latin typeface="メイリオ" panose="020B0604030504040204" pitchFamily="50" charset="-128"/>
                <a:ea typeface="メイリオ" panose="020B0604030504040204" pitchFamily="50" charset="-128"/>
              </a:rPr>
              <a:t>が一番高いため</a:t>
            </a:r>
            <a:endParaRPr lang="en-US" altLang="ja-JP" sz="900" dirty="0">
              <a:solidFill>
                <a:srgbClr val="3F3F3F"/>
              </a:solidFill>
              <a:latin typeface="メイリオ" panose="020B0604030504040204" pitchFamily="50" charset="-128"/>
              <a:ea typeface="メイリオ" panose="020B0604030504040204" pitchFamily="50" charset="-128"/>
            </a:endParaRPr>
          </a:p>
          <a:p>
            <a:pPr lvl="1">
              <a:buFont typeface="Wingdings" panose="05000000000000000000" pitchFamily="2" charset="2"/>
              <a:buChar char="l"/>
            </a:pPr>
            <a:r>
              <a:rPr lang="en-US" altLang="ja-JP" sz="900" dirty="0">
                <a:solidFill>
                  <a:srgbClr val="3F3F3F"/>
                </a:solidFill>
                <a:latin typeface="メイリオ" panose="020B0604030504040204" pitchFamily="50" charset="-128"/>
                <a:ea typeface="メイリオ" panose="020B0604030504040204" pitchFamily="50" charset="-128"/>
              </a:rPr>
              <a:t>Android 8</a:t>
            </a:r>
            <a:r>
              <a:rPr lang="ja-JP" altLang="en-US" sz="900" dirty="0">
                <a:solidFill>
                  <a:srgbClr val="3F3F3F"/>
                </a:solidFill>
                <a:latin typeface="メイリオ" panose="020B0604030504040204" pitchFamily="50" charset="-128"/>
                <a:ea typeface="メイリオ" panose="020B0604030504040204" pitchFamily="50" charset="-128"/>
              </a:rPr>
              <a:t>および</a:t>
            </a:r>
            <a:r>
              <a:rPr lang="en-US" altLang="ja-JP" sz="900" dirty="0">
                <a:solidFill>
                  <a:srgbClr val="3F3F3F"/>
                </a:solidFill>
                <a:latin typeface="メイリオ" panose="020B0604030504040204" pitchFamily="50" charset="-128"/>
                <a:ea typeface="メイリオ" panose="020B0604030504040204" pitchFamily="50" charset="-128"/>
              </a:rPr>
              <a:t>iOS/iPadOS 13</a:t>
            </a:r>
            <a:r>
              <a:rPr lang="ja-JP" altLang="en-US" sz="900" dirty="0">
                <a:solidFill>
                  <a:srgbClr val="3F3F3F"/>
                </a:solidFill>
                <a:latin typeface="メイリオ" panose="020B0604030504040204" pitchFamily="50" charset="-128"/>
                <a:ea typeface="メイリオ" panose="020B0604030504040204" pitchFamily="50" charset="-128"/>
              </a:rPr>
              <a:t>は、最小のサポート</a:t>
            </a:r>
            <a:r>
              <a:rPr lang="en-US" altLang="ja-JP" sz="900" dirty="0">
                <a:solidFill>
                  <a:srgbClr val="3F3F3F"/>
                </a:solidFill>
                <a:latin typeface="メイリオ" panose="020B0604030504040204" pitchFamily="50" charset="-128"/>
                <a:ea typeface="メイリオ" panose="020B0604030504040204" pitchFamily="50" charset="-128"/>
              </a:rPr>
              <a:t>OS</a:t>
            </a:r>
            <a:r>
              <a:rPr lang="ja-JP" altLang="en-US" sz="900" dirty="0">
                <a:solidFill>
                  <a:srgbClr val="3F3F3F"/>
                </a:solidFill>
                <a:latin typeface="メイリオ" panose="020B0604030504040204" pitchFamily="50" charset="-128"/>
                <a:ea typeface="メイリオ" panose="020B0604030504040204" pitchFamily="50" charset="-128"/>
              </a:rPr>
              <a:t>バージョンのため</a:t>
            </a:r>
            <a:endParaRPr lang="en-US" altLang="ja-JP" sz="900" dirty="0">
              <a:solidFill>
                <a:srgbClr val="3F3F3F"/>
              </a:solidFill>
              <a:latin typeface="メイリオ" panose="020B0604030504040204" pitchFamily="50" charset="-128"/>
              <a:ea typeface="メイリオ" panose="020B0604030504040204" pitchFamily="50" charset="-128"/>
            </a:endParaRPr>
          </a:p>
          <a:p>
            <a:pPr lvl="1">
              <a:buFont typeface="Wingdings" panose="05000000000000000000" pitchFamily="2" charset="2"/>
              <a:buChar char="l"/>
            </a:pP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このアプリへ影響のある機能追加・変更があった</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OS</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バージョン</a:t>
            </a:r>
            <a:r>
              <a:rPr lang="ja-JP" altLang="en-US" sz="900" dirty="0">
                <a:solidFill>
                  <a:srgbClr val="3F3F3F"/>
                </a:solidFill>
                <a:latin typeface="メイリオ" panose="020B0604030504040204" pitchFamily="50" charset="-128"/>
                <a:ea typeface="メイリオ" panose="020B0604030504040204" pitchFamily="50" charset="-128"/>
              </a:rPr>
              <a:t>は、今回対象なし</a:t>
            </a:r>
            <a:endParaRPr lang="en-US" altLang="ja-JP" sz="900" dirty="0">
              <a:solidFill>
                <a:srgbClr val="3F3F3F"/>
              </a:solidFill>
              <a:latin typeface="メイリオ" panose="020B0604030504040204" pitchFamily="50" charset="-128"/>
              <a:ea typeface="メイリオ" panose="020B0604030504040204" pitchFamily="50" charset="-128"/>
            </a:endParaRPr>
          </a:p>
          <a:p>
            <a:pPr marL="0" indent="0">
              <a:buNone/>
            </a:pPr>
            <a:endParaRPr lang="en-US" altLang="ja-JP" sz="900" dirty="0">
              <a:solidFill>
                <a:srgbClr val="3F3F3F"/>
              </a:solidFill>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F481295D-6C8D-43DC-902D-CF75EA2AD047}"/>
              </a:ext>
            </a:extLst>
          </p:cNvPr>
          <p:cNvGraphicFramePr>
            <a:graphicFrameLocks noGrp="1"/>
          </p:cNvGraphicFramePr>
          <p:nvPr>
            <p:extLst>
              <p:ext uri="{D42A27DB-BD31-4B8C-83A1-F6EECF244321}">
                <p14:modId xmlns:p14="http://schemas.microsoft.com/office/powerpoint/2010/main" val="3763803063"/>
              </p:ext>
            </p:extLst>
          </p:nvPr>
        </p:nvGraphicFramePr>
        <p:xfrm>
          <a:off x="1259632" y="2500762"/>
          <a:ext cx="3240360" cy="1744156"/>
        </p:xfrm>
        <a:graphic>
          <a:graphicData uri="http://schemas.openxmlformats.org/drawingml/2006/table">
            <a:tbl>
              <a:tblPr firstRow="1" bandRow="1">
                <a:tableStyleId>{00A15C55-8517-42AA-B614-E9B94910E393}</a:tableStyleId>
              </a:tblPr>
              <a:tblGrid>
                <a:gridCol w="864096">
                  <a:extLst>
                    <a:ext uri="{9D8B030D-6E8A-4147-A177-3AD203B41FA5}">
                      <a16:colId xmlns:a16="http://schemas.microsoft.com/office/drawing/2014/main" val="2032183644"/>
                    </a:ext>
                  </a:extLst>
                </a:gridCol>
                <a:gridCol w="1512168">
                  <a:extLst>
                    <a:ext uri="{9D8B030D-6E8A-4147-A177-3AD203B41FA5}">
                      <a16:colId xmlns:a16="http://schemas.microsoft.com/office/drawing/2014/main" val="95025744"/>
                    </a:ext>
                  </a:extLst>
                </a:gridCol>
                <a:gridCol w="864096">
                  <a:extLst>
                    <a:ext uri="{9D8B030D-6E8A-4147-A177-3AD203B41FA5}">
                      <a16:colId xmlns:a16="http://schemas.microsoft.com/office/drawing/2014/main" val="277498230"/>
                    </a:ext>
                  </a:extLst>
                </a:gridCol>
              </a:tblGrid>
              <a:tr h="252595">
                <a:tc>
                  <a:txBody>
                    <a:bodyPr/>
                    <a:lstStyle/>
                    <a:p>
                      <a:pPr algn="ctr"/>
                      <a:r>
                        <a:rPr kumimoji="1" lang="en-US" altLang="ja-JP" sz="900" dirty="0"/>
                        <a:t>OS</a:t>
                      </a: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ctr"/>
                      <a:r>
                        <a:rPr kumimoji="1" lang="ja-JP" altLang="en-US" sz="900"/>
                        <a:t>サポート</a:t>
                      </a:r>
                      <a:r>
                        <a:rPr kumimoji="1" lang="en-US" altLang="ja-JP" sz="900" dirty="0"/>
                        <a:t>OS</a:t>
                      </a:r>
                      <a:r>
                        <a:rPr kumimoji="1" lang="ja-JP" altLang="en-US" sz="900"/>
                        <a:t>バージョン</a:t>
                      </a: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ctr"/>
                      <a:r>
                        <a:rPr kumimoji="1" lang="ja-JP" altLang="en-US" sz="900"/>
                        <a:t>テスト対象</a:t>
                      </a: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extLst>
                  <a:ext uri="{0D108BD9-81ED-4DB2-BD59-A6C34878D82A}">
                    <a16:rowId xmlns:a16="http://schemas.microsoft.com/office/drawing/2014/main" val="2985254353"/>
                  </a:ext>
                </a:extLst>
              </a:tr>
              <a:tr h="252595">
                <a:tc rowSpan="6">
                  <a:txBody>
                    <a:bodyPr/>
                    <a:lstStyle/>
                    <a:p>
                      <a:pPr algn="l"/>
                      <a:r>
                        <a:rPr kumimoji="1" lang="en-US" altLang="ja-JP" sz="900" dirty="0"/>
                        <a:t>Android</a:t>
                      </a: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l"/>
                      <a:r>
                        <a:rPr kumimoji="1" lang="en-US" altLang="ja-JP" sz="900" dirty="0"/>
                        <a:t>8</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solidFill>
                      <a:schemeClr val="accent6">
                        <a:lumMod val="60000"/>
                        <a:lumOff val="40000"/>
                      </a:schemeClr>
                    </a:solidFill>
                  </a:tcPr>
                </a:tc>
                <a:tc>
                  <a:txBody>
                    <a:bodyPr/>
                    <a:lstStyle/>
                    <a:p>
                      <a:pPr algn="ctr"/>
                      <a:r>
                        <a:rPr kumimoji="1" lang="ja-JP" altLang="en-US" sz="900"/>
                        <a:t>○</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solidFill>
                      <a:schemeClr val="accent6">
                        <a:lumMod val="60000"/>
                        <a:lumOff val="40000"/>
                      </a:schemeClr>
                    </a:solidFill>
                  </a:tcPr>
                </a:tc>
                <a:extLst>
                  <a:ext uri="{0D108BD9-81ED-4DB2-BD59-A6C34878D82A}">
                    <a16:rowId xmlns:a16="http://schemas.microsoft.com/office/drawing/2014/main" val="512614363"/>
                  </a:ext>
                </a:extLst>
              </a:tr>
              <a:tr h="252595">
                <a:tc vMerge="1">
                  <a:txBody>
                    <a:bodyPr/>
                    <a:lstStyle/>
                    <a:p>
                      <a:pPr algn="l"/>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l"/>
                      <a:r>
                        <a:rPr kumimoji="1" lang="en-US" altLang="ja-JP" sz="900" dirty="0"/>
                        <a:t>8.1</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ct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extLst>
                  <a:ext uri="{0D108BD9-81ED-4DB2-BD59-A6C34878D82A}">
                    <a16:rowId xmlns:a16="http://schemas.microsoft.com/office/drawing/2014/main" val="3208162372"/>
                  </a:ext>
                </a:extLst>
              </a:tr>
              <a:tr h="252595">
                <a:tc vMerge="1">
                  <a:txBody>
                    <a:bodyPr/>
                    <a:lstStyle/>
                    <a:p>
                      <a:pPr algn="l"/>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l"/>
                      <a:r>
                        <a:rPr kumimoji="1" lang="en-US" altLang="ja-JP" sz="900" dirty="0"/>
                        <a:t>9</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ct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extLst>
                  <a:ext uri="{0D108BD9-81ED-4DB2-BD59-A6C34878D82A}">
                    <a16:rowId xmlns:a16="http://schemas.microsoft.com/office/drawing/2014/main" val="1485317776"/>
                  </a:ext>
                </a:extLst>
              </a:tr>
              <a:tr h="252595">
                <a:tc vMerge="1">
                  <a:txBody>
                    <a:bodyPr/>
                    <a:lstStyle/>
                    <a:p>
                      <a:pPr algn="l"/>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l"/>
                      <a:r>
                        <a:rPr kumimoji="1" lang="en-US" altLang="ja-JP" sz="900" dirty="0"/>
                        <a:t>10</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ct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extLst>
                  <a:ext uri="{0D108BD9-81ED-4DB2-BD59-A6C34878D82A}">
                    <a16:rowId xmlns:a16="http://schemas.microsoft.com/office/drawing/2014/main" val="2953022761"/>
                  </a:ext>
                </a:extLst>
              </a:tr>
              <a:tr h="252595">
                <a:tc vMerge="1">
                  <a:txBody>
                    <a:bodyPr/>
                    <a:lstStyle/>
                    <a:p>
                      <a:pPr algn="l"/>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l"/>
                      <a:r>
                        <a:rPr kumimoji="1" lang="en-US" altLang="ja-JP" sz="900" dirty="0"/>
                        <a:t>11</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ct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extLst>
                  <a:ext uri="{0D108BD9-81ED-4DB2-BD59-A6C34878D82A}">
                    <a16:rowId xmlns:a16="http://schemas.microsoft.com/office/drawing/2014/main" val="1842088102"/>
                  </a:ext>
                </a:extLst>
              </a:tr>
              <a:tr h="0">
                <a:tc vMerge="1">
                  <a:txBody>
                    <a:bodyPr/>
                    <a:lstStyle/>
                    <a:p>
                      <a:pPr algn="l"/>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l"/>
                      <a:r>
                        <a:rPr kumimoji="1" lang="en-US" altLang="ja-JP" sz="900" dirty="0"/>
                        <a:t>12</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solidFill>
                      <a:schemeClr val="accent6">
                        <a:lumMod val="60000"/>
                        <a:lumOff val="40000"/>
                      </a:schemeClr>
                    </a:solidFill>
                  </a:tcPr>
                </a:tc>
                <a:tc>
                  <a:txBody>
                    <a:bodyPr/>
                    <a:lstStyle/>
                    <a:p>
                      <a:pPr algn="ctr"/>
                      <a:r>
                        <a:rPr kumimoji="1" lang="ja-JP" altLang="en-US" sz="900" dirty="0"/>
                        <a:t>○</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solidFill>
                      <a:schemeClr val="accent6">
                        <a:lumMod val="60000"/>
                        <a:lumOff val="40000"/>
                      </a:schemeClr>
                    </a:solidFill>
                  </a:tcPr>
                </a:tc>
                <a:extLst>
                  <a:ext uri="{0D108BD9-81ED-4DB2-BD59-A6C34878D82A}">
                    <a16:rowId xmlns:a16="http://schemas.microsoft.com/office/drawing/2014/main" val="1493618076"/>
                  </a:ext>
                </a:extLst>
              </a:tr>
            </a:tbl>
          </a:graphicData>
        </a:graphic>
      </p:graphicFrame>
      <p:sp>
        <p:nvSpPr>
          <p:cNvPr id="8" name="サブタイトル 4">
            <a:extLst>
              <a:ext uri="{FF2B5EF4-FFF2-40B4-BE49-F238E27FC236}">
                <a16:creationId xmlns:a16="http://schemas.microsoft.com/office/drawing/2014/main" id="{7E85E131-E393-428E-A1EC-A3F01621EAD3}"/>
              </a:ext>
            </a:extLst>
          </p:cNvPr>
          <p:cNvSpPr txBox="1">
            <a:spLocks/>
          </p:cNvSpPr>
          <p:nvPr/>
        </p:nvSpPr>
        <p:spPr>
          <a:xfrm>
            <a:off x="2576268" y="2206157"/>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表</a:t>
            </a:r>
            <a:r>
              <a:rPr lang="en-US" altLang="ja-JP" sz="900" b="1" dirty="0">
                <a:solidFill>
                  <a:srgbClr val="3F3F3F"/>
                </a:solidFill>
                <a:latin typeface="メイリオ" panose="020B0604030504040204" pitchFamily="50" charset="-128"/>
                <a:ea typeface="メイリオ" panose="020B0604030504040204" pitchFamily="50" charset="-128"/>
              </a:rPr>
              <a:t>6-1 </a:t>
            </a:r>
            <a:r>
              <a:rPr lang="ja-JP" altLang="en-US" sz="900" b="1">
                <a:solidFill>
                  <a:srgbClr val="3F3F3F"/>
                </a:solidFill>
                <a:latin typeface="メイリオ" panose="020B0604030504040204" pitchFamily="50" charset="-128"/>
                <a:ea typeface="メイリオ" panose="020B0604030504040204" pitchFamily="50" charset="-128"/>
              </a:rPr>
              <a:t>テスト対象の</a:t>
            </a:r>
            <a:r>
              <a:rPr lang="en-US" altLang="ja-JP" sz="900" b="1" dirty="0">
                <a:solidFill>
                  <a:srgbClr val="3F3F3F"/>
                </a:solidFill>
                <a:latin typeface="メイリオ" panose="020B0604030504040204" pitchFamily="50" charset="-128"/>
                <a:ea typeface="メイリオ" panose="020B0604030504040204" pitchFamily="50" charset="-128"/>
              </a:rPr>
              <a:t>OS</a:t>
            </a:r>
            <a:r>
              <a:rPr lang="ja-JP" altLang="en-US" sz="900" b="1">
                <a:solidFill>
                  <a:srgbClr val="3F3F3F"/>
                </a:solidFill>
                <a:latin typeface="メイリオ" panose="020B0604030504040204" pitchFamily="50" charset="-128"/>
                <a:ea typeface="メイリオ" panose="020B0604030504040204" pitchFamily="50" charset="-128"/>
              </a:rPr>
              <a:t>バージョン</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graphicFrame>
        <p:nvGraphicFramePr>
          <p:cNvPr id="10" name="表 9">
            <a:extLst>
              <a:ext uri="{FF2B5EF4-FFF2-40B4-BE49-F238E27FC236}">
                <a16:creationId xmlns:a16="http://schemas.microsoft.com/office/drawing/2014/main" id="{563C3A16-F39F-4A65-925F-9E7300FC1700}"/>
              </a:ext>
            </a:extLst>
          </p:cNvPr>
          <p:cNvGraphicFramePr>
            <a:graphicFrameLocks noGrp="1"/>
          </p:cNvGraphicFramePr>
          <p:nvPr>
            <p:extLst>
              <p:ext uri="{D42A27DB-BD31-4B8C-83A1-F6EECF244321}">
                <p14:modId xmlns:p14="http://schemas.microsoft.com/office/powerpoint/2010/main" val="3898298482"/>
              </p:ext>
            </p:extLst>
          </p:nvPr>
        </p:nvGraphicFramePr>
        <p:xfrm>
          <a:off x="4644008" y="2500762"/>
          <a:ext cx="3240360" cy="1238966"/>
        </p:xfrm>
        <a:graphic>
          <a:graphicData uri="http://schemas.openxmlformats.org/drawingml/2006/table">
            <a:tbl>
              <a:tblPr firstRow="1" bandRow="1">
                <a:tableStyleId>{00A15C55-8517-42AA-B614-E9B94910E393}</a:tableStyleId>
              </a:tblPr>
              <a:tblGrid>
                <a:gridCol w="864096">
                  <a:extLst>
                    <a:ext uri="{9D8B030D-6E8A-4147-A177-3AD203B41FA5}">
                      <a16:colId xmlns:a16="http://schemas.microsoft.com/office/drawing/2014/main" val="2032183644"/>
                    </a:ext>
                  </a:extLst>
                </a:gridCol>
                <a:gridCol w="1512168">
                  <a:extLst>
                    <a:ext uri="{9D8B030D-6E8A-4147-A177-3AD203B41FA5}">
                      <a16:colId xmlns:a16="http://schemas.microsoft.com/office/drawing/2014/main" val="95025744"/>
                    </a:ext>
                  </a:extLst>
                </a:gridCol>
                <a:gridCol w="864096">
                  <a:extLst>
                    <a:ext uri="{9D8B030D-6E8A-4147-A177-3AD203B41FA5}">
                      <a16:colId xmlns:a16="http://schemas.microsoft.com/office/drawing/2014/main" val="277498230"/>
                    </a:ext>
                  </a:extLst>
                </a:gridCol>
              </a:tblGrid>
              <a:tr h="252595">
                <a:tc>
                  <a:txBody>
                    <a:bodyPr/>
                    <a:lstStyle/>
                    <a:p>
                      <a:pPr algn="ctr"/>
                      <a:r>
                        <a:rPr kumimoji="1" lang="en-US" altLang="ja-JP" sz="900" dirty="0"/>
                        <a:t>OS</a:t>
                      </a: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ctr"/>
                      <a:r>
                        <a:rPr kumimoji="1" lang="ja-JP" altLang="en-US" sz="900"/>
                        <a:t>サポート</a:t>
                      </a:r>
                      <a:r>
                        <a:rPr kumimoji="1" lang="en-US" altLang="ja-JP" sz="900" dirty="0"/>
                        <a:t>OS</a:t>
                      </a:r>
                      <a:r>
                        <a:rPr kumimoji="1" lang="ja-JP" altLang="en-US" sz="900"/>
                        <a:t>バージョン</a:t>
                      </a: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ctr"/>
                      <a:r>
                        <a:rPr kumimoji="1" lang="ja-JP" altLang="en-US" sz="900"/>
                        <a:t>テスト対象</a:t>
                      </a: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extLst>
                  <a:ext uri="{0D108BD9-81ED-4DB2-BD59-A6C34878D82A}">
                    <a16:rowId xmlns:a16="http://schemas.microsoft.com/office/drawing/2014/main" val="2985254353"/>
                  </a:ext>
                </a:extLst>
              </a:tr>
              <a:tr h="252595">
                <a:tc rowSpan="4">
                  <a:txBody>
                    <a:bodyPr/>
                    <a:lstStyle/>
                    <a:p>
                      <a:pPr algn="l"/>
                      <a:r>
                        <a:rPr kumimoji="1" lang="en-US" altLang="ja-JP" sz="900" dirty="0"/>
                        <a:t>iOS/iPadOS</a:t>
                      </a: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l"/>
                      <a:r>
                        <a:rPr kumimoji="1" lang="en-US" altLang="ja-JP" sz="900" dirty="0"/>
                        <a:t>13</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solidFill>
                      <a:schemeClr val="accent6">
                        <a:lumMod val="60000"/>
                        <a:lumOff val="40000"/>
                      </a:schemeClr>
                    </a:solidFill>
                  </a:tcPr>
                </a:tc>
                <a:tc>
                  <a:txBody>
                    <a:bodyPr/>
                    <a:lstStyle/>
                    <a:p>
                      <a:pPr algn="ctr"/>
                      <a:r>
                        <a:rPr kumimoji="1" lang="ja-JP" altLang="en-US" sz="900"/>
                        <a:t>○</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solidFill>
                      <a:schemeClr val="accent6">
                        <a:lumMod val="60000"/>
                        <a:lumOff val="40000"/>
                      </a:schemeClr>
                    </a:solidFill>
                  </a:tcPr>
                </a:tc>
                <a:extLst>
                  <a:ext uri="{0D108BD9-81ED-4DB2-BD59-A6C34878D82A}">
                    <a16:rowId xmlns:a16="http://schemas.microsoft.com/office/drawing/2014/main" val="512614363"/>
                  </a:ext>
                </a:extLst>
              </a:tr>
              <a:tr h="252595">
                <a:tc vMerge="1">
                  <a:txBody>
                    <a:bodyPr/>
                    <a:lstStyle/>
                    <a:p>
                      <a:pPr algn="l"/>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l"/>
                      <a:r>
                        <a:rPr kumimoji="1" lang="en-US" altLang="ja-JP" sz="900" dirty="0"/>
                        <a:t>14</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ct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extLst>
                  <a:ext uri="{0D108BD9-81ED-4DB2-BD59-A6C34878D82A}">
                    <a16:rowId xmlns:a16="http://schemas.microsoft.com/office/drawing/2014/main" val="3208162372"/>
                  </a:ext>
                </a:extLst>
              </a:tr>
              <a:tr h="252595">
                <a:tc vMerge="1">
                  <a:txBody>
                    <a:bodyPr/>
                    <a:lstStyle/>
                    <a:p>
                      <a:pPr algn="l"/>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l"/>
                      <a:r>
                        <a:rPr kumimoji="1" lang="en-US" altLang="ja-JP" sz="900" dirty="0"/>
                        <a:t>15</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ct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extLst>
                  <a:ext uri="{0D108BD9-81ED-4DB2-BD59-A6C34878D82A}">
                    <a16:rowId xmlns:a16="http://schemas.microsoft.com/office/drawing/2014/main" val="1485317776"/>
                  </a:ext>
                </a:extLst>
              </a:tr>
              <a:tr h="0">
                <a:tc vMerge="1">
                  <a:txBody>
                    <a:bodyPr/>
                    <a:lstStyle/>
                    <a:p>
                      <a:pPr algn="l"/>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tc>
                <a:tc>
                  <a:txBody>
                    <a:bodyPr/>
                    <a:lstStyle/>
                    <a:p>
                      <a:pPr algn="l"/>
                      <a:r>
                        <a:rPr kumimoji="1" lang="en-US" altLang="ja-JP" sz="900" dirty="0"/>
                        <a:t>16</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solidFill>
                      <a:schemeClr val="accent6">
                        <a:lumMod val="60000"/>
                        <a:lumOff val="40000"/>
                      </a:schemeClr>
                    </a:solidFill>
                  </a:tcPr>
                </a:tc>
                <a:tc>
                  <a:txBody>
                    <a:bodyPr/>
                    <a:lstStyle/>
                    <a:p>
                      <a:pPr algn="ctr"/>
                      <a:r>
                        <a:rPr kumimoji="1" lang="ja-JP" altLang="en-US" sz="900" dirty="0"/>
                        <a:t>○</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nchor="ctr">
                    <a:solidFill>
                      <a:schemeClr val="accent6">
                        <a:lumMod val="60000"/>
                        <a:lumOff val="40000"/>
                      </a:schemeClr>
                    </a:solidFill>
                  </a:tcPr>
                </a:tc>
                <a:extLst>
                  <a:ext uri="{0D108BD9-81ED-4DB2-BD59-A6C34878D82A}">
                    <a16:rowId xmlns:a16="http://schemas.microsoft.com/office/drawing/2014/main" val="2953022761"/>
                  </a:ext>
                </a:extLst>
              </a:tr>
            </a:tbl>
          </a:graphicData>
        </a:graphic>
      </p:graphicFrame>
      <p:sp>
        <p:nvSpPr>
          <p:cNvPr id="7" name="Text Placeholder 2">
            <a:extLst>
              <a:ext uri="{FF2B5EF4-FFF2-40B4-BE49-F238E27FC236}">
                <a16:creationId xmlns:a16="http://schemas.microsoft.com/office/drawing/2014/main" id="{4EAB53BF-63E0-4D94-816E-8E619732536A}"/>
              </a:ext>
            </a:extLst>
          </p:cNvPr>
          <p:cNvSpPr txBox="1">
            <a:spLocks/>
          </p:cNvSpPr>
          <p:nvPr/>
        </p:nvSpPr>
        <p:spPr>
          <a:xfrm>
            <a:off x="590414" y="4528707"/>
            <a:ext cx="6912768" cy="266694"/>
          </a:xfrm>
          <a:prstGeom prst="rect">
            <a:avLst/>
          </a:prstGeom>
        </p:spPr>
        <p:txBody>
          <a:bodyPr vert="horz" lIns="91440" tIns="45720" rIns="91440" bIns="45720" rtlCol="0">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※1 </a:t>
            </a:r>
            <a:r>
              <a:rPr lang="ja-JP" altLang="en-US" sz="800">
                <a:solidFill>
                  <a:srgbClr val="3F3F3F"/>
                </a:solidFill>
                <a:latin typeface="メイリオ" panose="020B0604030504040204" pitchFamily="50" charset="-128"/>
                <a:ea typeface="メイリオ" panose="020B0604030504040204" pitchFamily="50" charset="-128"/>
              </a:rPr>
              <a:t>ユーザー使用率の調査は</a:t>
            </a:r>
            <a:r>
              <a:rPr lang="en-US" altLang="ja-JP" sz="800" dirty="0">
                <a:solidFill>
                  <a:srgbClr val="3F3F3F"/>
                </a:solidFill>
                <a:latin typeface="メイリオ" panose="020B0604030504040204" pitchFamily="50" charset="-128"/>
                <a:ea typeface="メイリオ" panose="020B0604030504040204" pitchFamily="50" charset="-128"/>
              </a:rPr>
              <a:t>Appendix B</a:t>
            </a:r>
            <a:r>
              <a:rPr lang="ja-JP" altLang="en-US" sz="800">
                <a:solidFill>
                  <a:srgbClr val="3F3F3F"/>
                </a:solidFill>
                <a:latin typeface="メイリオ" panose="020B0604030504040204" pitchFamily="50" charset="-128"/>
                <a:ea typeface="メイリオ" panose="020B0604030504040204" pitchFamily="50" charset="-128"/>
              </a:rPr>
              <a:t>にあるサイトを利用しました。</a:t>
            </a:r>
            <a:endParaRPr lang="en-US" altLang="ja-JP" sz="800" dirty="0">
              <a:solidFill>
                <a:srgbClr val="3F3F3F"/>
              </a:solidFill>
              <a:latin typeface="メイリオ" panose="020B0604030504040204" pitchFamily="50" charset="-128"/>
              <a:ea typeface="メイリオ" panose="020B0604030504040204" pitchFamily="50" charset="-128"/>
            </a:endParaRPr>
          </a:p>
          <a:p>
            <a:endParaRPr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8767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6</a:t>
            </a:r>
            <a:r>
              <a:rPr kumimoji="1" lang="en-US" altLang="ja-JP" dirty="0"/>
              <a:t> </a:t>
            </a:r>
            <a:r>
              <a:rPr kumimoji="1" lang="ja-JP" altLang="en-US"/>
              <a:t>網羅の方針</a:t>
            </a:r>
            <a:r>
              <a:rPr kumimoji="1" lang="en-US" altLang="ja-JP" dirty="0"/>
              <a:t>(6/8)</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363272" cy="3548104"/>
          </a:xfrm>
        </p:spPr>
        <p:txBody>
          <a:bodyPr>
            <a:normAutofit/>
          </a:bodyPr>
          <a:lstStyle/>
          <a:p>
            <a:pPr>
              <a:buFont typeface="Wingdings" panose="05000000000000000000" pitchFamily="2" charset="2"/>
              <a:buChar char="n"/>
            </a:pPr>
            <a:r>
              <a:rPr kumimoji="1" lang="en-US" altLang="ja-JP" sz="900" dirty="0">
                <a:latin typeface="メイリオ"/>
                <a:ea typeface="メイリオ"/>
              </a:rPr>
              <a:t>6.4</a:t>
            </a:r>
            <a:r>
              <a:rPr lang="ja-JP" altLang="en-US" sz="900" dirty="0">
                <a:latin typeface="メイリオ"/>
                <a:ea typeface="メイリオ"/>
              </a:rPr>
              <a:t> アスペクト比・画面解像度</a:t>
            </a:r>
            <a:br>
              <a:rPr lang="en-US" altLang="ja-JP" sz="900" dirty="0">
                <a:latin typeface="メイリオ"/>
                <a:ea typeface="メイリオ"/>
              </a:rPr>
            </a:br>
            <a:endParaRPr lang="ja-JP" altLang="en-US" sz="900" dirty="0">
              <a:latin typeface="メイリオ"/>
              <a:ea typeface="メイリオ"/>
            </a:endParaRPr>
          </a:p>
          <a:p>
            <a:pPr lvl="1">
              <a:buFont typeface="Wingdings" panose="05000000000000000000" pitchFamily="2" charset="2"/>
              <a:buChar char="l"/>
            </a:pPr>
            <a:r>
              <a:rPr lang="en-US" altLang="ja-JP" sz="900" dirty="0">
                <a:latin typeface="メイリオ" panose="020B0604030504040204" pitchFamily="50" charset="-128"/>
                <a:ea typeface="メイリオ" panose="020B0604030504040204" pitchFamily="50" charset="-128"/>
              </a:rPr>
              <a:t>Android(</a:t>
            </a:r>
            <a:r>
              <a:rPr lang="ja-JP" altLang="en-US" sz="900" dirty="0">
                <a:latin typeface="メイリオ" panose="020B0604030504040204" pitchFamily="50" charset="-128"/>
                <a:ea typeface="メイリオ" panose="020B0604030504040204" pitchFamily="50" charset="-128"/>
              </a:rPr>
              <a:t>スマートフォン</a:t>
            </a:r>
            <a:r>
              <a:rPr lang="en-US" altLang="ja-JP" sz="900" dirty="0">
                <a:latin typeface="メイリオ" panose="020B0604030504040204" pitchFamily="50" charset="-128"/>
                <a:ea typeface="メイリオ" panose="020B0604030504040204" pitchFamily="50" charset="-128"/>
              </a:rPr>
              <a:t>)</a:t>
            </a:r>
            <a:br>
              <a:rPr lang="en-US" altLang="ja-JP" sz="900" dirty="0">
                <a:latin typeface="メイリオ" panose="020B0604030504040204" pitchFamily="50" charset="-128"/>
                <a:ea typeface="メイリオ" panose="020B0604030504040204" pitchFamily="50" charset="-128"/>
              </a:rPr>
            </a:br>
            <a:r>
              <a:rPr lang="en-US" altLang="ja-JP" sz="900" b="0" i="0" dirty="0">
                <a:effectLst/>
                <a:latin typeface="+mj-lt"/>
              </a:rPr>
              <a:t>Android</a:t>
            </a:r>
            <a:r>
              <a:rPr lang="ja-JP" altLang="en-US" sz="900" b="0" i="0" dirty="0">
                <a:effectLst/>
                <a:latin typeface="+mj-lt"/>
              </a:rPr>
              <a:t>は多種多様な機種がリリースされており、画面解像度の種類が多く存在します。 全ての画面解像度をテスト対象とするのは期間や費用の面から現実的ではありません。 しかしシェアの高い端末の画面解像度のみをテスト対象とすると、テスト対象に偏りが出てしまう可能性があります。 そこで、国内シェアの高い主要メーカー数社を選び、それぞれのメーカーから直近</a:t>
            </a:r>
            <a:r>
              <a:rPr lang="en-US" altLang="ja-JP" sz="900" b="0" i="0" dirty="0">
                <a:effectLst/>
                <a:latin typeface="+mj-lt"/>
              </a:rPr>
              <a:t>4</a:t>
            </a:r>
            <a:r>
              <a:rPr lang="ja-JP" altLang="en-US" sz="900" b="0" i="0" dirty="0">
                <a:effectLst/>
                <a:latin typeface="+mj-lt"/>
              </a:rPr>
              <a:t>年間以内に発売された機種のアスペクト比や画面解像度を調査した上で、主要メーカーが直近</a:t>
            </a:r>
            <a:r>
              <a:rPr lang="en-US" altLang="ja-JP" sz="900" b="0" i="0" dirty="0">
                <a:effectLst/>
                <a:latin typeface="+mj-lt"/>
              </a:rPr>
              <a:t>4</a:t>
            </a:r>
            <a:r>
              <a:rPr lang="ja-JP" altLang="en-US" sz="900" b="0" i="0" dirty="0">
                <a:effectLst/>
                <a:latin typeface="+mj-lt"/>
              </a:rPr>
              <a:t>年以内に発売した機種のアスペクト比率のバリエーションから、最小と最大のアスペクト比率を選定します。</a:t>
            </a:r>
            <a:br>
              <a:rPr lang="en-US" altLang="ja-JP" sz="900" b="0" i="0" dirty="0">
                <a:effectLst/>
                <a:latin typeface="+mj-lt"/>
              </a:rPr>
            </a:br>
            <a:r>
              <a:rPr lang="en-US" altLang="ja-JP" sz="900" b="0" i="0" dirty="0">
                <a:effectLst/>
                <a:latin typeface="+mj-lt"/>
              </a:rPr>
              <a:t>※</a:t>
            </a:r>
            <a:r>
              <a:rPr lang="ja-JP" altLang="en-US" sz="900" dirty="0">
                <a:latin typeface="+mj-lt"/>
              </a:rPr>
              <a:t>選定結果は以降のスライド「</a:t>
            </a:r>
            <a:r>
              <a:rPr lang="en-US" altLang="ja-JP" sz="900" dirty="0">
                <a:latin typeface="+mj-lt"/>
              </a:rPr>
              <a:t>Appendix</a:t>
            </a:r>
            <a:r>
              <a:rPr lang="ja-JP" altLang="en-US" sz="900" dirty="0">
                <a:latin typeface="+mj-lt"/>
              </a:rPr>
              <a:t>」を参照してください。</a:t>
            </a:r>
            <a:br>
              <a:rPr lang="en-US" altLang="ja-JP" sz="900" dirty="0">
                <a:latin typeface="+mj-lt"/>
              </a:rPr>
            </a:br>
            <a:r>
              <a:rPr lang="en-US" altLang="ja-JP" sz="900" dirty="0">
                <a:latin typeface="+mj-lt"/>
              </a:rPr>
              <a:t>※</a:t>
            </a:r>
            <a:r>
              <a:rPr lang="ja-JP" altLang="en-US" sz="900" dirty="0">
                <a:latin typeface="+mj-lt"/>
              </a:rPr>
              <a:t>用意することが可能な端末の中から選定します。</a:t>
            </a:r>
            <a:br>
              <a:rPr lang="en-US" altLang="ja-JP" sz="900" dirty="0">
                <a:latin typeface="+mj-lt"/>
              </a:rPr>
            </a:br>
            <a:endParaRPr lang="en-US" altLang="ja-JP" sz="9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l"/>
            </a:pPr>
            <a:r>
              <a:rPr lang="en-US" altLang="ja-JP" sz="900" dirty="0">
                <a:latin typeface="メイリオ" panose="020B0604030504040204" pitchFamily="50" charset="-128"/>
                <a:ea typeface="メイリオ" panose="020B0604030504040204" pitchFamily="50" charset="-128"/>
              </a:rPr>
              <a:t>Android(</a:t>
            </a:r>
            <a:r>
              <a:rPr lang="ja-JP" altLang="en-US" sz="900" dirty="0">
                <a:latin typeface="メイリオ" panose="020B0604030504040204" pitchFamily="50" charset="-128"/>
                <a:ea typeface="メイリオ" panose="020B0604030504040204" pitchFamily="50" charset="-128"/>
              </a:rPr>
              <a:t>タブレット</a:t>
            </a:r>
            <a:r>
              <a:rPr lang="en-US" altLang="ja-JP" sz="900" dirty="0">
                <a:latin typeface="メイリオ" panose="020B0604030504040204" pitchFamily="50" charset="-128"/>
                <a:ea typeface="メイリオ" panose="020B0604030504040204" pitchFamily="50" charset="-128"/>
              </a:rPr>
              <a:t>)</a:t>
            </a:r>
            <a:br>
              <a:rPr lang="en-US" altLang="ja-JP" sz="900" dirty="0">
                <a:latin typeface="メイリオ" panose="020B0604030504040204" pitchFamily="50" charset="-128"/>
                <a:ea typeface="メイリオ" panose="020B0604030504040204" pitchFamily="50" charset="-128"/>
              </a:rPr>
            </a:br>
            <a:r>
              <a:rPr lang="ja-JP" altLang="en-US" sz="900" dirty="0">
                <a:latin typeface="メイリオ" panose="020B0604030504040204" pitchFamily="50" charset="-128"/>
                <a:ea typeface="メイリオ" panose="020B0604030504040204" pitchFamily="50" charset="-128"/>
              </a:rPr>
              <a:t>タブレットはこのアプリのメインターゲットとしていないため、多くの</a:t>
            </a:r>
            <a:r>
              <a:rPr lang="en-US" altLang="ja-JP" sz="900" dirty="0">
                <a:latin typeface="メイリオ" panose="020B0604030504040204" pitchFamily="50" charset="-128"/>
                <a:ea typeface="メイリオ" panose="020B0604030504040204" pitchFamily="50" charset="-128"/>
              </a:rPr>
              <a:t>Android</a:t>
            </a:r>
            <a:r>
              <a:rPr lang="ja-JP" altLang="en-US" sz="900" dirty="0">
                <a:latin typeface="メイリオ" panose="020B0604030504040204" pitchFamily="50" charset="-128"/>
                <a:ea typeface="メイリオ" panose="020B0604030504040204" pitchFamily="50" charset="-128"/>
              </a:rPr>
              <a:t>タブレットで採用されている</a:t>
            </a:r>
            <a:r>
              <a:rPr lang="en-US" altLang="ja-JP" sz="900" dirty="0">
                <a:latin typeface="メイリオ" panose="020B0604030504040204" pitchFamily="50" charset="-128"/>
                <a:ea typeface="メイリオ" panose="020B0604030504040204" pitchFamily="50" charset="-128"/>
              </a:rPr>
              <a:t>10:16</a:t>
            </a:r>
            <a:r>
              <a:rPr lang="ja-JP" altLang="en-US" sz="900" dirty="0">
                <a:latin typeface="メイリオ" panose="020B0604030504040204" pitchFamily="50" charset="-128"/>
                <a:ea typeface="メイリオ" panose="020B0604030504040204" pitchFamily="50" charset="-128"/>
              </a:rPr>
              <a:t>のアスペクト比率のみを</a:t>
            </a:r>
            <a:br>
              <a:rPr lang="en-US" altLang="ja-JP" sz="900" dirty="0">
                <a:latin typeface="メイリオ" panose="020B0604030504040204" pitchFamily="50" charset="-128"/>
                <a:ea typeface="メイリオ" panose="020B0604030504040204" pitchFamily="50" charset="-128"/>
              </a:rPr>
            </a:br>
            <a:r>
              <a:rPr lang="ja-JP" altLang="en-US" sz="900" dirty="0">
                <a:latin typeface="メイリオ" panose="020B0604030504040204" pitchFamily="50" charset="-128"/>
                <a:ea typeface="メイリオ" panose="020B0604030504040204" pitchFamily="50" charset="-128"/>
              </a:rPr>
              <a:t>テスト対象とします。</a:t>
            </a:r>
            <a:br>
              <a:rPr lang="en-US" altLang="ja-JP" sz="900" dirty="0">
                <a:latin typeface="メイリオ" panose="020B0604030504040204" pitchFamily="50" charset="-128"/>
                <a:ea typeface="メイリオ" panose="020B0604030504040204" pitchFamily="50" charset="-128"/>
              </a:rPr>
            </a:br>
            <a:endParaRPr lang="en-US" altLang="ja-JP" sz="9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l"/>
            </a:pPr>
            <a:r>
              <a:rPr lang="en-US" altLang="ja-JP" sz="900" dirty="0">
                <a:latin typeface="メイリオ" panose="020B0604030504040204" pitchFamily="50" charset="-128"/>
                <a:ea typeface="メイリオ" panose="020B0604030504040204" pitchFamily="50" charset="-128"/>
              </a:rPr>
              <a:t>iPhone</a:t>
            </a:r>
            <a:br>
              <a:rPr lang="en-US" altLang="ja-JP" sz="900" dirty="0">
                <a:latin typeface="メイリオ" panose="020B0604030504040204" pitchFamily="50" charset="-128"/>
                <a:ea typeface="メイリオ" panose="020B0604030504040204" pitchFamily="50" charset="-128"/>
              </a:rPr>
            </a:br>
            <a:r>
              <a:rPr lang="en-US" altLang="ja-JP" sz="900" dirty="0">
                <a:latin typeface="メイリオ" panose="020B0604030504040204" pitchFamily="50" charset="-128"/>
                <a:ea typeface="メイリオ" panose="020B0604030504040204" pitchFamily="50" charset="-128"/>
              </a:rPr>
              <a:t>iPhone 8</a:t>
            </a:r>
            <a:r>
              <a:rPr lang="ja-JP" altLang="en-US" sz="900" dirty="0">
                <a:latin typeface="メイリオ" panose="020B0604030504040204" pitchFamily="50" charset="-128"/>
                <a:ea typeface="メイリオ" panose="020B0604030504040204" pitchFamily="50" charset="-128"/>
              </a:rPr>
              <a:t>以降では、アスペクト比率は</a:t>
            </a:r>
            <a:r>
              <a:rPr lang="en-US" altLang="ja-JP" sz="900" dirty="0">
                <a:latin typeface="メイリオ" panose="020B0604030504040204" pitchFamily="50" charset="-128"/>
                <a:ea typeface="メイリオ" panose="020B0604030504040204" pitchFamily="50" charset="-128"/>
              </a:rPr>
              <a:t>9:16</a:t>
            </a:r>
            <a:r>
              <a:rPr lang="ja-JP" altLang="en-US" sz="900" dirty="0">
                <a:latin typeface="メイリオ" panose="020B0604030504040204" pitchFamily="50" charset="-128"/>
                <a:ea typeface="メイリオ" panose="020B0604030504040204" pitchFamily="50" charset="-128"/>
              </a:rPr>
              <a:t>、</a:t>
            </a:r>
            <a:r>
              <a:rPr lang="en-US" altLang="ja-JP" sz="900" dirty="0">
                <a:latin typeface="メイリオ" panose="020B0604030504040204" pitchFamily="50" charset="-128"/>
                <a:ea typeface="メイリオ" panose="020B0604030504040204" pitchFamily="50" charset="-128"/>
              </a:rPr>
              <a:t>9:19.5</a:t>
            </a:r>
            <a:r>
              <a:rPr lang="ja-JP" altLang="en-US" sz="900" dirty="0">
                <a:latin typeface="メイリオ" panose="020B0604030504040204" pitchFamily="50" charset="-128"/>
                <a:ea typeface="メイリオ" panose="020B0604030504040204" pitchFamily="50" charset="-128"/>
              </a:rPr>
              <a:t>の二種類しかありません。</a:t>
            </a:r>
            <a:br>
              <a:rPr lang="en-US" altLang="ja-JP" sz="900" dirty="0">
                <a:latin typeface="メイリオ" panose="020B0604030504040204" pitchFamily="50" charset="-128"/>
                <a:ea typeface="メイリオ" panose="020B0604030504040204" pitchFamily="50" charset="-128"/>
              </a:rPr>
            </a:br>
            <a:r>
              <a:rPr lang="ja-JP" altLang="en-US" sz="900" dirty="0">
                <a:latin typeface="メイリオ" panose="020B0604030504040204" pitchFamily="50" charset="-128"/>
                <a:ea typeface="メイリオ" panose="020B0604030504040204" pitchFamily="50" charset="-128"/>
              </a:rPr>
              <a:t>そこで、アスペクト比率が</a:t>
            </a:r>
            <a:r>
              <a:rPr lang="en-US" altLang="ja-JP" sz="900" dirty="0">
                <a:latin typeface="メイリオ" panose="020B0604030504040204" pitchFamily="50" charset="-128"/>
                <a:ea typeface="メイリオ" panose="020B0604030504040204" pitchFamily="50" charset="-128"/>
              </a:rPr>
              <a:t>9:16</a:t>
            </a:r>
            <a:r>
              <a:rPr lang="ja-JP" altLang="en-US" sz="900" dirty="0">
                <a:latin typeface="メイリオ" panose="020B0604030504040204" pitchFamily="50" charset="-128"/>
                <a:ea typeface="メイリオ" panose="020B0604030504040204" pitchFamily="50" charset="-128"/>
              </a:rPr>
              <a:t>で画面解像度が最小のもの、アスペクト比率が</a:t>
            </a:r>
            <a:r>
              <a:rPr lang="en-US" altLang="ja-JP" sz="900" dirty="0">
                <a:latin typeface="メイリオ" panose="020B0604030504040204" pitchFamily="50" charset="-128"/>
                <a:ea typeface="メイリオ" panose="020B0604030504040204" pitchFamily="50" charset="-128"/>
              </a:rPr>
              <a:t>9:19.5</a:t>
            </a:r>
            <a:r>
              <a:rPr lang="ja-JP" altLang="en-US" sz="900" dirty="0">
                <a:latin typeface="メイリオ" panose="020B0604030504040204" pitchFamily="50" charset="-128"/>
                <a:ea typeface="メイリオ" panose="020B0604030504040204" pitchFamily="50" charset="-128"/>
              </a:rPr>
              <a:t>で画面解像度が最大のものをテスト対象とします。</a:t>
            </a:r>
            <a:br>
              <a:rPr lang="en-US" altLang="ja-JP" sz="900" dirty="0">
                <a:latin typeface="メイリオ" panose="020B0604030504040204" pitchFamily="50" charset="-128"/>
                <a:ea typeface="メイリオ" panose="020B0604030504040204" pitchFamily="50" charset="-128"/>
              </a:rPr>
            </a:br>
            <a:endParaRPr lang="en-US" altLang="ja-JP" sz="9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l"/>
            </a:pPr>
            <a:r>
              <a:rPr lang="en-US" altLang="ja-JP" sz="900" dirty="0">
                <a:latin typeface="メイリオ" panose="020B0604030504040204" pitchFamily="50" charset="-128"/>
                <a:ea typeface="メイリオ" panose="020B0604030504040204" pitchFamily="50" charset="-128"/>
              </a:rPr>
              <a:t>iPad</a:t>
            </a:r>
            <a:br>
              <a:rPr lang="en-US" altLang="ja-JP" sz="900" dirty="0">
                <a:latin typeface="メイリオ" panose="020B0604030504040204" pitchFamily="50" charset="-128"/>
                <a:ea typeface="メイリオ" panose="020B0604030504040204" pitchFamily="50" charset="-128"/>
              </a:rPr>
            </a:br>
            <a:r>
              <a:rPr lang="ja-JP" altLang="en-US" sz="900" dirty="0">
                <a:latin typeface="メイリオ" panose="020B0604030504040204" pitchFamily="50" charset="-128"/>
                <a:ea typeface="メイリオ" panose="020B0604030504040204" pitchFamily="50" charset="-128"/>
              </a:rPr>
              <a:t>タブレットはこのアプリのメインターゲットとしていないため、任意の</a:t>
            </a:r>
            <a:r>
              <a:rPr lang="en-US" altLang="ja-JP" sz="900" dirty="0">
                <a:latin typeface="メイリオ" panose="020B0604030504040204" pitchFamily="50" charset="-128"/>
                <a:ea typeface="メイリオ" panose="020B0604030504040204" pitchFamily="50" charset="-128"/>
              </a:rPr>
              <a:t>iPad</a:t>
            </a:r>
            <a:r>
              <a:rPr lang="ja-JP" altLang="en-US" sz="900" dirty="0">
                <a:latin typeface="メイリオ" panose="020B0604030504040204" pitchFamily="50" charset="-128"/>
                <a:ea typeface="メイリオ" panose="020B0604030504040204" pitchFamily="50" charset="-128"/>
              </a:rPr>
              <a:t>でテストします。</a:t>
            </a:r>
            <a:br>
              <a:rPr lang="en-US" altLang="ja-JP" sz="900" dirty="0">
                <a:latin typeface="メイリオ" panose="020B0604030504040204" pitchFamily="50" charset="-128"/>
                <a:ea typeface="メイリオ" panose="020B0604030504040204" pitchFamily="50" charset="-128"/>
              </a:rPr>
            </a:br>
            <a:endParaRPr lang="en-US" altLang="ja-JP" sz="900" dirty="0">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kumimoji="1" lang="en-US" altLang="ja-JP" sz="900" dirty="0"/>
          </a:p>
        </p:txBody>
      </p:sp>
    </p:spTree>
    <p:extLst>
      <p:ext uri="{BB962C8B-B14F-4D97-AF65-F5344CB8AC3E}">
        <p14:creationId xmlns:p14="http://schemas.microsoft.com/office/powerpoint/2010/main" val="144988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061578A-234B-8033-A29E-EFF8ECB6C6AB}"/>
              </a:ext>
            </a:extLst>
          </p:cNvPr>
          <p:cNvSpPr/>
          <p:nvPr/>
        </p:nvSpPr>
        <p:spPr>
          <a:xfrm>
            <a:off x="243840" y="685800"/>
            <a:ext cx="8648700" cy="3870960"/>
          </a:xfrm>
          <a:prstGeom prst="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次のページからが本資料の本編となります。</a:t>
            </a:r>
            <a:endParaRPr kumimoji="1" lang="en-US" altLang="ja-JP" dirty="0"/>
          </a:p>
          <a:p>
            <a:pPr algn="ctr"/>
            <a:r>
              <a:rPr lang="ja-JP" altLang="en-US" dirty="0"/>
              <a:t>テンプレートとして利用する場合は、次のページからご利用ください。</a:t>
            </a:r>
            <a:endParaRPr kumimoji="1" lang="ja-JP" altLang="en-US" dirty="0"/>
          </a:p>
        </p:txBody>
      </p:sp>
    </p:spTree>
    <p:extLst>
      <p:ext uri="{BB962C8B-B14F-4D97-AF65-F5344CB8AC3E}">
        <p14:creationId xmlns:p14="http://schemas.microsoft.com/office/powerpoint/2010/main" val="43280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6</a:t>
            </a:r>
            <a:r>
              <a:rPr kumimoji="1" lang="en-US" altLang="ja-JP" dirty="0"/>
              <a:t> </a:t>
            </a:r>
            <a:r>
              <a:rPr kumimoji="1" lang="ja-JP" altLang="en-US"/>
              <a:t>網羅の方針</a:t>
            </a:r>
            <a:r>
              <a:rPr kumimoji="1" lang="en-US" altLang="ja-JP" dirty="0"/>
              <a:t>(7/8)</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p:txBody>
          <a:bodyPr>
            <a:normAutofit/>
          </a:bodyPr>
          <a:lstStyle/>
          <a:p>
            <a:pPr>
              <a:buFont typeface="Wingdings" panose="05000000000000000000" pitchFamily="2" charset="2"/>
              <a:buChar char="n"/>
            </a:pPr>
            <a:r>
              <a:rPr kumimoji="1" lang="en-US" altLang="ja-JP" sz="900" dirty="0">
                <a:solidFill>
                  <a:schemeClr val="tx1">
                    <a:lumMod val="75000"/>
                    <a:lumOff val="25000"/>
                  </a:schemeClr>
                </a:solidFill>
                <a:latin typeface="メイリオ"/>
                <a:ea typeface="メイリオ"/>
              </a:rPr>
              <a:t>6.5</a:t>
            </a:r>
            <a:r>
              <a:rPr lang="ja-JP" altLang="en-US" sz="900" dirty="0">
                <a:solidFill>
                  <a:schemeClr val="tx1">
                    <a:lumMod val="75000"/>
                    <a:lumOff val="25000"/>
                  </a:schemeClr>
                </a:solidFill>
                <a:latin typeface="メイリオ"/>
                <a:ea typeface="メイリオ"/>
              </a:rPr>
              <a:t> パンチホール・ノッチ・</a:t>
            </a:r>
            <a:r>
              <a:rPr lang="en-US" altLang="ja-JP" sz="900" dirty="0">
                <a:solidFill>
                  <a:schemeClr val="tx1">
                    <a:lumMod val="75000"/>
                    <a:lumOff val="25000"/>
                  </a:schemeClr>
                </a:solidFill>
                <a:latin typeface="メイリオ"/>
                <a:ea typeface="メイリオ"/>
              </a:rPr>
              <a:t>Dynamic Island</a:t>
            </a:r>
            <a:r>
              <a:rPr lang="ja-JP" altLang="en-US" sz="900" dirty="0">
                <a:solidFill>
                  <a:schemeClr val="tx1">
                    <a:lumMod val="75000"/>
                    <a:lumOff val="25000"/>
                  </a:schemeClr>
                </a:solidFill>
                <a:latin typeface="メイリオ"/>
                <a:ea typeface="メイリオ"/>
              </a:rPr>
              <a:t>有無</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パンチホール、ノッチ、</a:t>
            </a:r>
            <a:r>
              <a:rPr lang="en-US" altLang="ja-JP" sz="900" dirty="0">
                <a:solidFill>
                  <a:schemeClr val="tx1">
                    <a:lumMod val="75000"/>
                    <a:lumOff val="25000"/>
                  </a:schemeClr>
                </a:solidFill>
                <a:latin typeface="メイリオ"/>
                <a:ea typeface="メイリオ"/>
              </a:rPr>
              <a:t> Dynamic Island</a:t>
            </a:r>
            <a:r>
              <a:rPr lang="ja-JP" altLang="en-US" sz="900" dirty="0">
                <a:solidFill>
                  <a:schemeClr val="tx1">
                    <a:lumMod val="75000"/>
                    <a:lumOff val="25000"/>
                  </a:schemeClr>
                </a:solidFill>
                <a:latin typeface="メイリオ"/>
                <a:ea typeface="メイリオ"/>
              </a:rPr>
              <a:t>それぞれの有無で、以下のバリエーションでテストします。</a:t>
            </a: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パンチホールとノッチ両方を備えている端末はありません。 </a:t>
            </a:r>
            <a:br>
              <a:rPr lang="en-US" altLang="ja-JP" sz="900" dirty="0">
                <a:solidFill>
                  <a:schemeClr val="tx1">
                    <a:lumMod val="75000"/>
                    <a:lumOff val="25000"/>
                  </a:schemeClr>
                </a:solidFill>
                <a:latin typeface="メイリオ"/>
                <a:ea typeface="メイリオ"/>
              </a:rPr>
            </a:br>
            <a:r>
              <a:rPr lang="ja-JP" altLang="en-US" sz="900" dirty="0">
                <a:solidFill>
                  <a:schemeClr val="tx1">
                    <a:lumMod val="75000"/>
                    <a:lumOff val="25000"/>
                  </a:schemeClr>
                </a:solidFill>
                <a:latin typeface="メイリオ"/>
                <a:ea typeface="メイリオ"/>
              </a:rPr>
              <a:t>また、</a:t>
            </a:r>
            <a:r>
              <a:rPr lang="en-US" altLang="ja-JP" sz="900" dirty="0">
                <a:solidFill>
                  <a:schemeClr val="tx1">
                    <a:lumMod val="75000"/>
                    <a:lumOff val="25000"/>
                  </a:schemeClr>
                </a:solidFill>
                <a:latin typeface="メイリオ"/>
                <a:ea typeface="メイリオ"/>
              </a:rPr>
              <a:t>Android</a:t>
            </a:r>
            <a:r>
              <a:rPr lang="ja-JP" altLang="en-US" sz="900" dirty="0">
                <a:solidFill>
                  <a:schemeClr val="tx1">
                    <a:lumMod val="75000"/>
                    <a:lumOff val="25000"/>
                  </a:schemeClr>
                </a:solidFill>
                <a:latin typeface="メイリオ"/>
                <a:ea typeface="メイリオ"/>
              </a:rPr>
              <a:t>のタブレットと</a:t>
            </a:r>
            <a:r>
              <a:rPr lang="en-US" altLang="ja-JP" sz="900" dirty="0">
                <a:solidFill>
                  <a:schemeClr val="tx1">
                    <a:lumMod val="75000"/>
                    <a:lumOff val="25000"/>
                  </a:schemeClr>
                </a:solidFill>
                <a:latin typeface="メイリオ"/>
                <a:ea typeface="メイリオ"/>
              </a:rPr>
              <a:t>iPad</a:t>
            </a:r>
            <a:r>
              <a:rPr lang="ja-JP" altLang="en-US" sz="900" dirty="0">
                <a:solidFill>
                  <a:schemeClr val="tx1">
                    <a:lumMod val="75000"/>
                    <a:lumOff val="25000"/>
                  </a:schemeClr>
                </a:solidFill>
                <a:latin typeface="メイリオ"/>
                <a:ea typeface="メイリオ"/>
              </a:rPr>
              <a:t>の機種にはパンチホール有または、ノッチ有の機種はありません。</a:t>
            </a:r>
            <a:br>
              <a:rPr lang="en-US" altLang="ja-JP" sz="900" dirty="0">
                <a:solidFill>
                  <a:schemeClr val="tx1">
                    <a:lumMod val="75000"/>
                    <a:lumOff val="25000"/>
                  </a:schemeClr>
                </a:solidFill>
                <a:latin typeface="メイリオ"/>
                <a:ea typeface="メイリオ"/>
              </a:rPr>
            </a:br>
            <a:r>
              <a:rPr lang="en-US" altLang="ja-JP" sz="900" dirty="0">
                <a:solidFill>
                  <a:schemeClr val="tx1">
                    <a:lumMod val="85000"/>
                    <a:lumOff val="15000"/>
                  </a:schemeClr>
                </a:solidFill>
                <a:latin typeface="メイリオ"/>
                <a:ea typeface="メイリオ"/>
              </a:rPr>
              <a:t>※</a:t>
            </a:r>
            <a:r>
              <a:rPr lang="ja-JP" altLang="en-US" sz="900" dirty="0">
                <a:solidFill>
                  <a:schemeClr val="tx1">
                    <a:lumMod val="85000"/>
                    <a:lumOff val="15000"/>
                  </a:schemeClr>
                </a:solidFill>
                <a:latin typeface="メイリオ"/>
                <a:ea typeface="メイリオ"/>
              </a:rPr>
              <a:t>パンチホール、ノッチ、</a:t>
            </a:r>
            <a:r>
              <a:rPr lang="en-US" altLang="ja-JP" sz="900" dirty="0">
                <a:solidFill>
                  <a:schemeClr val="tx1">
                    <a:lumMod val="85000"/>
                    <a:lumOff val="15000"/>
                  </a:schemeClr>
                </a:solidFill>
                <a:latin typeface="メイリオ"/>
                <a:ea typeface="メイリオ"/>
              </a:rPr>
              <a:t> Dynamic Island</a:t>
            </a:r>
            <a:r>
              <a:rPr lang="ja-JP" altLang="en-US" sz="900" dirty="0">
                <a:solidFill>
                  <a:schemeClr val="tx1">
                    <a:lumMod val="85000"/>
                    <a:lumOff val="15000"/>
                  </a:schemeClr>
                </a:solidFill>
                <a:latin typeface="メイリオ"/>
                <a:ea typeface="メイリオ"/>
              </a:rPr>
              <a:t>の説明については「</a:t>
            </a:r>
            <a:r>
              <a:rPr lang="en-US" altLang="ja-JP" sz="900" dirty="0">
                <a:solidFill>
                  <a:schemeClr val="tx1">
                    <a:lumMod val="85000"/>
                    <a:lumOff val="15000"/>
                  </a:schemeClr>
                </a:solidFill>
                <a:latin typeface="メイリオ"/>
                <a:ea typeface="メイリオ"/>
              </a:rPr>
              <a:t>Appendix C</a:t>
            </a:r>
            <a:r>
              <a:rPr lang="ja-JP" altLang="en-US" sz="900" dirty="0">
                <a:solidFill>
                  <a:schemeClr val="tx1">
                    <a:lumMod val="85000"/>
                    <a:lumOff val="15000"/>
                  </a:schemeClr>
                </a:solidFill>
                <a:latin typeface="メイリオ"/>
                <a:ea typeface="メイリオ"/>
              </a:rPr>
              <a:t>」に記載しています。</a:t>
            </a:r>
            <a:br>
              <a:rPr lang="en-US" altLang="ja-JP" sz="900" dirty="0">
                <a:solidFill>
                  <a:schemeClr val="tx1">
                    <a:lumMod val="85000"/>
                    <a:lumOff val="15000"/>
                  </a:schemeClr>
                </a:solidFill>
                <a:latin typeface="メイリオ"/>
                <a:ea typeface="メイリオ"/>
              </a:rPr>
            </a:br>
            <a:endParaRPr lang="en-US" altLang="ja-JP" sz="900" dirty="0">
              <a:solidFill>
                <a:schemeClr val="tx1">
                  <a:lumMod val="85000"/>
                  <a:lumOff val="15000"/>
                </a:schemeClr>
              </a:solidFill>
              <a:latin typeface="メイリオ"/>
              <a:ea typeface="メイリオ"/>
            </a:endParaRPr>
          </a:p>
          <a:p>
            <a:pPr marL="571500" lvl="1" indent="-171450">
              <a:buFont typeface="Wingdings" panose="05000000000000000000" pitchFamily="2" charset="2"/>
              <a:buChar char="l"/>
            </a:pP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パンチホール：あり</a:t>
            </a:r>
          </a:p>
          <a:p>
            <a:pPr marL="571500" lvl="1" indent="-171450">
              <a:buFont typeface="Wingdings" panose="05000000000000000000" pitchFamily="2" charset="2"/>
              <a:buChar char="l"/>
            </a:pP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ノッチ：あり</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71500" lvl="1" indent="-171450">
              <a:buFont typeface="Wingdings" panose="05000000000000000000" pitchFamily="2" charset="2"/>
              <a:buChar char="l"/>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Dynamic Island </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：あり</a:t>
            </a:r>
          </a:p>
          <a:p>
            <a:pPr marL="571500" lvl="1" indent="-171450">
              <a:buFont typeface="Wingdings" panose="05000000000000000000" pitchFamily="2" charset="2"/>
              <a:buChar char="l"/>
            </a:pP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パンチホール／ノッチ：なし</a:t>
            </a:r>
          </a:p>
          <a:p>
            <a:pPr lvl="1">
              <a:buFont typeface="Wingdings" panose="05000000000000000000" pitchFamily="2" charset="2"/>
              <a:buChar char="n"/>
            </a:pPr>
            <a:endParaRPr lang="ja-JP" altLang="en-US" sz="900" dirty="0">
              <a:solidFill>
                <a:schemeClr val="tx1">
                  <a:lumMod val="75000"/>
                  <a:lumOff val="25000"/>
                </a:schemeClr>
              </a:solidFill>
              <a:latin typeface="メイリオ"/>
              <a:ea typeface="メイリオ"/>
            </a:endParaRPr>
          </a:p>
          <a:p>
            <a:pPr>
              <a:buFont typeface="Wingdings" panose="05000000000000000000" pitchFamily="2" charset="2"/>
              <a:buChar char="n"/>
            </a:pPr>
            <a:endParaRPr kumimoji="1" lang="en-US" altLang="ja-JP" sz="900" dirty="0"/>
          </a:p>
        </p:txBody>
      </p:sp>
    </p:spTree>
    <p:extLst>
      <p:ext uri="{BB962C8B-B14F-4D97-AF65-F5344CB8AC3E}">
        <p14:creationId xmlns:p14="http://schemas.microsoft.com/office/powerpoint/2010/main" val="197076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6</a:t>
            </a:r>
            <a:r>
              <a:rPr kumimoji="1" lang="en-US" altLang="ja-JP" dirty="0"/>
              <a:t> </a:t>
            </a:r>
            <a:r>
              <a:rPr kumimoji="1" lang="ja-JP" altLang="en-US"/>
              <a:t>網羅の方針</a:t>
            </a:r>
            <a:r>
              <a:rPr kumimoji="1" lang="en-US" altLang="ja-JP" dirty="0"/>
              <a:t>(8/8)</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3468263"/>
          </a:xfrm>
        </p:spPr>
        <p:txBody>
          <a:bodyPr>
            <a:normAutofit/>
          </a:bodyPr>
          <a:lstStyle/>
          <a:p>
            <a:pPr>
              <a:buFont typeface="Wingdings" panose="05000000000000000000" pitchFamily="2" charset="2"/>
              <a:buChar char="n"/>
            </a:pPr>
            <a:r>
              <a:rPr kumimoji="1"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6.6</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 ネイティブ機能の有無、種類</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ネイティブ機能の有無、種類については、以下のバリエーションでテストします。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71500" lvl="1" indent="-171450">
              <a:buFont typeface="Wingdings" panose="05000000000000000000" pitchFamily="2" charset="2"/>
              <a:buChar char="l"/>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カメラ機能：あり</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71500" lvl="1" indent="-171450">
              <a:buFont typeface="Wingdings" panose="05000000000000000000" pitchFamily="2" charset="2"/>
              <a:buChar char="l"/>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生体認証</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971550" lvl="2" indent="-171450"/>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なし</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971550" lvl="2" indent="-171450"/>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指紋認証</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971550" lvl="2" indent="-171450"/>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顔認証</a:t>
            </a:r>
          </a:p>
          <a:p>
            <a:pPr>
              <a:buFont typeface="Wingdings" panose="05000000000000000000" pitchFamily="2" charset="2"/>
              <a:buChar char="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400050" lvl="1" indent="0">
              <a:buNone/>
            </a:pP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カメラ機能については、現在販売されている端末の大多数がカメラ機能を有しています。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そのため、カメラ機能を持つ端末でのみテストを実施します。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400050" lvl="1" indent="0">
              <a:buNone/>
            </a:pP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生体認証のうち虹彩認証については、シェアの多い機種で虹彩認証に対応した機種がありませんでした。</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市場シェアが低いと判断してテスト対象外としています。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400050" lvl="1" indent="0">
              <a:buNone/>
            </a:pP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その他の指紋認証、顔認証は大多数の端末が両方もしくはどちらかの機能を有しています。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生体認証なしのバリエーションは端末側の設定を</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OFF</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にしてテストを実施します。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400050" lvl="1" indent="0">
              <a:buNone/>
            </a:pP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ネイティブ機能のバリエーションは主にスマートフォン側で検証します。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タブレットではネイティブ機能のバリエーションのテストは実施しません。</a:t>
            </a:r>
          </a:p>
          <a:p>
            <a:pPr>
              <a:buFont typeface="Wingdings" panose="05000000000000000000" pitchFamily="2" charset="2"/>
              <a:buChar char="n"/>
            </a:pPr>
            <a:endParaRPr lang="ja-JP" altLang="en-US" sz="90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kumimoji="1" lang="en-US" altLang="ja-JP" sz="900" dirty="0"/>
          </a:p>
        </p:txBody>
      </p:sp>
    </p:spTree>
    <p:extLst>
      <p:ext uri="{BB962C8B-B14F-4D97-AF65-F5344CB8AC3E}">
        <p14:creationId xmlns:p14="http://schemas.microsoft.com/office/powerpoint/2010/main" val="1552877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7 </a:t>
            </a:r>
            <a:r>
              <a:rPr lang="ja-JP" altLang="en-US"/>
              <a:t>テスト環境</a:t>
            </a:r>
            <a:r>
              <a:rPr kumimoji="1" lang="en-US" altLang="ja-JP" dirty="0"/>
              <a:t>(1/2)</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7.1</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 テスト実施場所</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テスト実施場所は在宅、出勤は問いません。</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ネットワーク環境が整っていて、セキュリティ上問題ない環境を前提としています。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7.2 </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テスト実施環境</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テスト環境は本番環境もしくは、本番環境同等の開発検品環境にてテストを行います。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テスト実施環境は開発エンジニアに用意してもらいます。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4798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7 </a:t>
            </a:r>
            <a:r>
              <a:rPr lang="ja-JP" altLang="en-US"/>
              <a:t>テスト環境</a:t>
            </a:r>
            <a:r>
              <a:rPr kumimoji="1" lang="en-US" altLang="ja-JP" dirty="0"/>
              <a:t>(2/2)</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6"/>
            <a:ext cx="8229600" cy="773186"/>
          </a:xfrm>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7.3</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 テスト使用端末</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網羅の方針に従い、現時点で採用予定のテスト使用端末を次の表に示します。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aphicFrame>
        <p:nvGraphicFramePr>
          <p:cNvPr id="6" name="表 6">
            <a:extLst>
              <a:ext uri="{FF2B5EF4-FFF2-40B4-BE49-F238E27FC236}">
                <a16:creationId xmlns:a16="http://schemas.microsoft.com/office/drawing/2014/main" id="{66B70897-EFD1-4E0C-A4BD-B6AA5B6FFAF3}"/>
              </a:ext>
            </a:extLst>
          </p:cNvPr>
          <p:cNvGraphicFramePr>
            <a:graphicFrameLocks noGrp="1"/>
          </p:cNvGraphicFramePr>
          <p:nvPr>
            <p:extLst>
              <p:ext uri="{D42A27DB-BD31-4B8C-83A1-F6EECF244321}">
                <p14:modId xmlns:p14="http://schemas.microsoft.com/office/powerpoint/2010/main" val="1313847620"/>
              </p:ext>
            </p:extLst>
          </p:nvPr>
        </p:nvGraphicFramePr>
        <p:xfrm>
          <a:off x="869156" y="1640854"/>
          <a:ext cx="7931944" cy="1219200"/>
        </p:xfrm>
        <a:graphic>
          <a:graphicData uri="http://schemas.openxmlformats.org/drawingml/2006/table">
            <a:tbl>
              <a:tblPr firstRow="1" bandRow="1">
                <a:tableStyleId>{00A15C55-8517-42AA-B614-E9B94910E393}</a:tableStyleId>
              </a:tblPr>
              <a:tblGrid>
                <a:gridCol w="1531144">
                  <a:extLst>
                    <a:ext uri="{9D8B030D-6E8A-4147-A177-3AD203B41FA5}">
                      <a16:colId xmlns:a16="http://schemas.microsoft.com/office/drawing/2014/main" val="2142337332"/>
                    </a:ext>
                  </a:extLst>
                </a:gridCol>
                <a:gridCol w="750094">
                  <a:extLst>
                    <a:ext uri="{9D8B030D-6E8A-4147-A177-3AD203B41FA5}">
                      <a16:colId xmlns:a16="http://schemas.microsoft.com/office/drawing/2014/main" val="1130089829"/>
                    </a:ext>
                  </a:extLst>
                </a:gridCol>
                <a:gridCol w="971550">
                  <a:extLst>
                    <a:ext uri="{9D8B030D-6E8A-4147-A177-3AD203B41FA5}">
                      <a16:colId xmlns:a16="http://schemas.microsoft.com/office/drawing/2014/main" val="892985568"/>
                    </a:ext>
                  </a:extLst>
                </a:gridCol>
                <a:gridCol w="992981">
                  <a:extLst>
                    <a:ext uri="{9D8B030D-6E8A-4147-A177-3AD203B41FA5}">
                      <a16:colId xmlns:a16="http://schemas.microsoft.com/office/drawing/2014/main" val="4180319283"/>
                    </a:ext>
                  </a:extLst>
                </a:gridCol>
                <a:gridCol w="737235">
                  <a:extLst>
                    <a:ext uri="{9D8B030D-6E8A-4147-A177-3AD203B41FA5}">
                      <a16:colId xmlns:a16="http://schemas.microsoft.com/office/drawing/2014/main" val="2995621740"/>
                    </a:ext>
                  </a:extLst>
                </a:gridCol>
                <a:gridCol w="737235">
                  <a:extLst>
                    <a:ext uri="{9D8B030D-6E8A-4147-A177-3AD203B41FA5}">
                      <a16:colId xmlns:a16="http://schemas.microsoft.com/office/drawing/2014/main" val="1927594009"/>
                    </a:ext>
                  </a:extLst>
                </a:gridCol>
                <a:gridCol w="737235">
                  <a:extLst>
                    <a:ext uri="{9D8B030D-6E8A-4147-A177-3AD203B41FA5}">
                      <a16:colId xmlns:a16="http://schemas.microsoft.com/office/drawing/2014/main" val="3692892381"/>
                    </a:ext>
                  </a:extLst>
                </a:gridCol>
                <a:gridCol w="737235">
                  <a:extLst>
                    <a:ext uri="{9D8B030D-6E8A-4147-A177-3AD203B41FA5}">
                      <a16:colId xmlns:a16="http://schemas.microsoft.com/office/drawing/2014/main" val="2790582597"/>
                    </a:ext>
                  </a:extLst>
                </a:gridCol>
                <a:gridCol w="737235">
                  <a:extLst>
                    <a:ext uri="{9D8B030D-6E8A-4147-A177-3AD203B41FA5}">
                      <a16:colId xmlns:a16="http://schemas.microsoft.com/office/drawing/2014/main" val="3772247846"/>
                    </a:ext>
                  </a:extLst>
                </a:gridCol>
              </a:tblGrid>
              <a:tr h="171183">
                <a:tc>
                  <a:txBody>
                    <a:bodyPr/>
                    <a:lstStyle/>
                    <a:p>
                      <a:r>
                        <a:rPr kumimoji="1" lang="ja-JP" altLang="en-US" sz="900"/>
                        <a:t>デバイス名</a:t>
                      </a:r>
                    </a:p>
                  </a:txBody>
                  <a:tcPr/>
                </a:tc>
                <a:tc>
                  <a:txBody>
                    <a:bodyPr/>
                    <a:lstStyle/>
                    <a:p>
                      <a:r>
                        <a:rPr kumimoji="1" lang="en-US" altLang="ja-JP" sz="900" dirty="0"/>
                        <a:t>OS</a:t>
                      </a:r>
                      <a:endParaRPr kumimoji="1" lang="ja-JP" altLang="en-US" sz="900"/>
                    </a:p>
                  </a:txBody>
                  <a:tcPr/>
                </a:tc>
                <a:tc>
                  <a:txBody>
                    <a:bodyPr/>
                    <a:lstStyle/>
                    <a:p>
                      <a:r>
                        <a:rPr kumimoji="1" lang="ja-JP" altLang="en-US" sz="900"/>
                        <a:t>画面解像度</a:t>
                      </a:r>
                      <a:endParaRPr kumimoji="1" lang="en-US" altLang="ja-JP" sz="900" dirty="0"/>
                    </a:p>
                    <a:p>
                      <a:r>
                        <a:rPr kumimoji="1" lang="ja-JP" altLang="en-US" sz="900"/>
                        <a:t>（短辺</a:t>
                      </a:r>
                      <a:r>
                        <a:rPr kumimoji="1" lang="en-US" altLang="ja-JP" sz="900" dirty="0"/>
                        <a:t>×</a:t>
                      </a:r>
                      <a:r>
                        <a:rPr kumimoji="1" lang="ja-JP" altLang="en-US" sz="900"/>
                        <a:t>長辺）</a:t>
                      </a:r>
                    </a:p>
                  </a:txBody>
                  <a:tcPr/>
                </a:tc>
                <a:tc>
                  <a:txBody>
                    <a:bodyPr/>
                    <a:lstStyle/>
                    <a:p>
                      <a:r>
                        <a:rPr kumimoji="1" lang="ja-JP" altLang="en-US" sz="900"/>
                        <a:t>アスペクト比</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a:t>生体認証</a:t>
                      </a:r>
                    </a:p>
                  </a:txBody>
                  <a:tcPr/>
                </a:tc>
                <a:tc>
                  <a:txBody>
                    <a:bodyPr/>
                    <a:lstStyle/>
                    <a:p>
                      <a:pPr lvl="0" algn="l">
                        <a:lnSpc>
                          <a:spcPct val="100000"/>
                        </a:lnSpc>
                        <a:spcBef>
                          <a:spcPts val="0"/>
                        </a:spcBef>
                        <a:spcAft>
                          <a:spcPts val="0"/>
                        </a:spcAft>
                        <a:buNone/>
                      </a:pPr>
                      <a:r>
                        <a:rPr lang="ja-JP" sz="900" b="1" i="0" u="none" strike="noStrike" noProof="0">
                          <a:latin typeface="メイリオ"/>
                          <a:ea typeface="メイリオ"/>
                        </a:rPr>
                        <a:t>ノッチ</a:t>
                      </a:r>
                    </a:p>
                  </a:txBody>
                  <a:tcPr/>
                </a:tc>
                <a:tc>
                  <a:txBody>
                    <a:bodyPr/>
                    <a:lstStyle/>
                    <a:p>
                      <a:pPr lvl="0" algn="l">
                        <a:lnSpc>
                          <a:spcPct val="100000"/>
                        </a:lnSpc>
                        <a:spcBef>
                          <a:spcPts val="0"/>
                        </a:spcBef>
                        <a:spcAft>
                          <a:spcPts val="0"/>
                        </a:spcAft>
                        <a:buNone/>
                      </a:pPr>
                      <a:r>
                        <a:rPr lang="ja-JP" altLang="ja-JP" sz="900" b="1" i="0" u="none" strike="noStrike" noProof="0">
                          <a:latin typeface="+mn-lt"/>
                          <a:ea typeface="+mn-ea"/>
                        </a:rPr>
                        <a:t>パンチ</a:t>
                      </a:r>
                      <a:endParaRPr lang="en-US" altLang="ja-JP" sz="900" b="1" i="0" u="none" strike="noStrike" noProof="0" dirty="0">
                        <a:latin typeface="+mn-lt"/>
                        <a:ea typeface="+mn-ea"/>
                      </a:endParaRPr>
                    </a:p>
                    <a:p>
                      <a:pPr lvl="0" algn="l">
                        <a:lnSpc>
                          <a:spcPct val="100000"/>
                        </a:lnSpc>
                        <a:spcBef>
                          <a:spcPts val="0"/>
                        </a:spcBef>
                        <a:spcAft>
                          <a:spcPts val="0"/>
                        </a:spcAft>
                        <a:buNone/>
                      </a:pPr>
                      <a:r>
                        <a:rPr lang="ja-JP" altLang="ja-JP" sz="900" b="1" i="0" u="none" strike="noStrike" noProof="0">
                          <a:latin typeface="+mn-lt"/>
                          <a:ea typeface="+mn-ea"/>
                        </a:rPr>
                        <a:t>ホール</a:t>
                      </a:r>
                      <a:endParaRPr lang="ja-JP" sz="900" b="1"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en-US" altLang="ja-JP" sz="900" b="1" i="0" u="none" strike="noStrike" noProof="0" dirty="0">
                          <a:latin typeface="メイリオ"/>
                          <a:ea typeface="メイリオ"/>
                        </a:rPr>
                        <a:t>Dynamic </a:t>
                      </a:r>
                    </a:p>
                    <a:p>
                      <a:pPr lvl="0" algn="l">
                        <a:lnSpc>
                          <a:spcPct val="100000"/>
                        </a:lnSpc>
                        <a:spcBef>
                          <a:spcPts val="0"/>
                        </a:spcBef>
                        <a:spcAft>
                          <a:spcPts val="0"/>
                        </a:spcAft>
                        <a:buNone/>
                      </a:pPr>
                      <a:r>
                        <a:rPr lang="en-US" altLang="ja-JP" sz="900" b="1" i="0" u="none" strike="noStrike" noProof="0" dirty="0">
                          <a:latin typeface="メイリオ"/>
                          <a:ea typeface="メイリオ"/>
                        </a:rPr>
                        <a:t>Island</a:t>
                      </a:r>
                      <a:endParaRPr lang="ja-JP" sz="900" b="1"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altLang="en-US" sz="900" b="1" i="0" u="none" strike="noStrike" noProof="0">
                          <a:latin typeface="メイリオ"/>
                          <a:ea typeface="メイリオ"/>
                        </a:rPr>
                        <a:t>備考</a:t>
                      </a:r>
                      <a:endParaRPr lang="ja-JP" sz="900" b="1" i="0" u="none" strike="noStrike" noProof="0">
                        <a:latin typeface="メイリオ"/>
                        <a:ea typeface="メイリオ"/>
                      </a:endParaRPr>
                    </a:p>
                  </a:txBody>
                  <a:tcPr/>
                </a:tc>
                <a:extLst>
                  <a:ext uri="{0D108BD9-81ED-4DB2-BD59-A6C34878D82A}">
                    <a16:rowId xmlns:a16="http://schemas.microsoft.com/office/drawing/2014/main" val="2914205349"/>
                  </a:ext>
                </a:extLst>
              </a:tr>
              <a:tr h="132502">
                <a:tc>
                  <a:txBody>
                    <a:bodyPr/>
                    <a:lstStyle/>
                    <a:p>
                      <a:pPr lvl="0">
                        <a:buNone/>
                      </a:pPr>
                      <a:r>
                        <a:rPr kumimoji="1" lang="en-US" altLang="ja-JP" sz="800" dirty="0"/>
                        <a:t>iPhone </a:t>
                      </a:r>
                      <a:r>
                        <a:rPr lang="en-US" altLang="ja-JP" sz="800" dirty="0"/>
                        <a:t>SE 2</a:t>
                      </a:r>
                      <a:endParaRPr kumimoji="1" lang="en-US" altLang="ja-JP" sz="800" dirty="0"/>
                    </a:p>
                  </a:txBody>
                  <a:tcPr/>
                </a:tc>
                <a:tc>
                  <a:txBody>
                    <a:bodyPr/>
                    <a:lstStyle/>
                    <a:p>
                      <a:pPr lvl="0">
                        <a:buNone/>
                      </a:pPr>
                      <a:r>
                        <a:rPr kumimoji="1" lang="en-US" altLang="ja-JP" sz="800" dirty="0"/>
                        <a:t>iOS13</a:t>
                      </a:r>
                    </a:p>
                  </a:txBody>
                  <a:tcPr/>
                </a:tc>
                <a:tc>
                  <a:txBody>
                    <a:bodyPr/>
                    <a:lstStyle/>
                    <a:p>
                      <a:r>
                        <a:rPr kumimoji="1" lang="en-US" altLang="ja-JP" sz="800" dirty="0"/>
                        <a:t>750×1334</a:t>
                      </a:r>
                      <a:endParaRPr kumimoji="1" lang="ja-JP" altLang="en-US" sz="800"/>
                    </a:p>
                  </a:txBody>
                  <a:tcPr/>
                </a:tc>
                <a:tc>
                  <a:txBody>
                    <a:bodyPr/>
                    <a:lstStyle/>
                    <a:p>
                      <a:pPr lvl="0">
                        <a:buNone/>
                      </a:pPr>
                      <a:r>
                        <a:rPr lang="en-US" altLang="ja-JP" sz="800" dirty="0"/>
                        <a:t>9:16</a:t>
                      </a:r>
                      <a:endParaRPr kumimoji="1" lang="ja-JP" altLang="en-US" sz="800"/>
                    </a:p>
                  </a:txBody>
                  <a:tcPr/>
                </a:tc>
                <a:tc>
                  <a:txBody>
                    <a:bodyPr/>
                    <a:lstStyle/>
                    <a:p>
                      <a:pPr lvl="0" defTabSz="457200">
                        <a:buNone/>
                        <a:tabLst/>
                        <a:defRPr/>
                      </a:pPr>
                      <a:r>
                        <a:rPr lang="ja-JP" altLang="en-US" sz="800"/>
                        <a:t>指紋</a:t>
                      </a:r>
                      <a:endParaRPr kumimoji="1" lang="ja-JP" altLang="en-US" sz="800"/>
                    </a:p>
                  </a:txBody>
                  <a:tcPr/>
                </a:tc>
                <a:tc>
                  <a:txBody>
                    <a:bodyPr/>
                    <a:lstStyle/>
                    <a:p>
                      <a:pPr lvl="0" algn="ctr">
                        <a:buNone/>
                      </a:pPr>
                      <a:endParaRPr kumimoji="1" lang="ja-JP" altLang="en-US" sz="800"/>
                    </a:p>
                  </a:txBody>
                  <a:tcPr/>
                </a:tc>
                <a:tc>
                  <a:txBody>
                    <a:bodyPr/>
                    <a:lstStyle/>
                    <a:p>
                      <a:pPr lvl="0" algn="ctr">
                        <a:buNone/>
                      </a:pPr>
                      <a:endParaRPr kumimoji="1" lang="ja-JP" altLang="en-US" sz="800"/>
                    </a:p>
                  </a:txBody>
                  <a:tcPr/>
                </a:tc>
                <a:tc>
                  <a:txBody>
                    <a:bodyPr/>
                    <a:lstStyle/>
                    <a:p>
                      <a:pPr lvl="0" algn="ctr">
                        <a:buNone/>
                      </a:pPr>
                      <a:endParaRPr kumimoji="1" lang="ja-JP" altLang="en-US" sz="800"/>
                    </a:p>
                  </a:txBody>
                  <a:tcPr/>
                </a:tc>
                <a:tc>
                  <a:txBody>
                    <a:bodyPr/>
                    <a:lstStyle/>
                    <a:p>
                      <a:pPr lvl="0">
                        <a:buNone/>
                      </a:pPr>
                      <a:endParaRPr kumimoji="1" lang="ja-JP" altLang="en-US" sz="800"/>
                    </a:p>
                  </a:txBody>
                  <a:tcPr/>
                </a:tc>
                <a:extLst>
                  <a:ext uri="{0D108BD9-81ED-4DB2-BD59-A6C34878D82A}">
                    <a16:rowId xmlns:a16="http://schemas.microsoft.com/office/drawing/2014/main" val="313220448"/>
                  </a:ext>
                </a:extLst>
              </a:tr>
              <a:tr h="0">
                <a:tc>
                  <a:txBody>
                    <a:bodyPr/>
                    <a:lstStyle/>
                    <a:p>
                      <a:pPr lvl="0">
                        <a:buNone/>
                      </a:pPr>
                      <a:r>
                        <a:rPr kumimoji="1" lang="en-US" altLang="ja-JP" sz="800" dirty="0"/>
                        <a:t>iPhone </a:t>
                      </a:r>
                      <a:r>
                        <a:rPr lang="en-US" altLang="ja-JP" sz="800" dirty="0"/>
                        <a:t>14</a:t>
                      </a:r>
                      <a:endParaRPr kumimoji="1" lang="ja-JP" altLang="en-US" sz="800"/>
                    </a:p>
                  </a:txBody>
                  <a:tcPr/>
                </a:tc>
                <a:tc>
                  <a:txBody>
                    <a:bodyPr/>
                    <a:lstStyle/>
                    <a:p>
                      <a:pPr lvl="0">
                        <a:buNone/>
                      </a:pPr>
                      <a:r>
                        <a:rPr kumimoji="1" lang="en-US" altLang="ja-JP" sz="800" dirty="0"/>
                        <a:t>iOS16</a:t>
                      </a:r>
                      <a:endParaRPr kumimoji="1" lang="ja-JP" altLang="en-US" sz="800"/>
                    </a:p>
                  </a:txBody>
                  <a:tcPr/>
                </a:tc>
                <a:tc>
                  <a:txBody>
                    <a:bodyPr/>
                    <a:lstStyle/>
                    <a:p>
                      <a:pPr lvl="0">
                        <a:buNone/>
                      </a:pPr>
                      <a:r>
                        <a:rPr lang="en-US" altLang="ja-JP" sz="800" dirty="0"/>
                        <a:t>1170×2532</a:t>
                      </a:r>
                      <a:endParaRPr kumimoji="1" lang="ja-JP" altLang="en-US" sz="800"/>
                    </a:p>
                  </a:txBody>
                  <a:tcPr/>
                </a:tc>
                <a:tc>
                  <a:txBody>
                    <a:bodyPr/>
                    <a:lstStyle/>
                    <a:p>
                      <a:pPr lvl="0">
                        <a:buNone/>
                      </a:pPr>
                      <a:r>
                        <a:rPr kumimoji="1" lang="en-US" altLang="ja-JP" sz="800" dirty="0"/>
                        <a:t>9:19.5</a:t>
                      </a:r>
                      <a:endParaRPr kumimoji="1" lang="ja-JP" altLang="en-US" sz="800"/>
                    </a:p>
                  </a:txBody>
                  <a:tcPr/>
                </a:tc>
                <a:tc>
                  <a:txBody>
                    <a:bodyPr/>
                    <a:lstStyle/>
                    <a:p>
                      <a:pPr lvl="0">
                        <a:buNone/>
                      </a:pPr>
                      <a:r>
                        <a:rPr kumimoji="1" lang="ja-JP" altLang="en-US" sz="800"/>
                        <a:t>顔</a:t>
                      </a:r>
                    </a:p>
                  </a:txBody>
                  <a:tcPr/>
                </a:tc>
                <a:tc>
                  <a:txBody>
                    <a:bodyPr/>
                    <a:lstStyle/>
                    <a:p>
                      <a:pPr lvl="0" algn="ctr">
                        <a:buNone/>
                      </a:pPr>
                      <a:r>
                        <a:rPr lang="ja-JP" altLang="en-US" sz="800" b="0" i="0" u="none" strike="noStrike" noProof="0">
                          <a:latin typeface="Meiryo"/>
                          <a:ea typeface="Meiryo"/>
                        </a:rPr>
                        <a:t>●</a:t>
                      </a:r>
                      <a:endParaRPr kumimoji="1" lang="ja-JP" sz="800"/>
                    </a:p>
                  </a:txBody>
                  <a:tcPr/>
                </a:tc>
                <a:tc>
                  <a:txBody>
                    <a:bodyPr/>
                    <a:lstStyle/>
                    <a:p>
                      <a:pPr lvl="0" algn="ctr">
                        <a:buNone/>
                      </a:pPr>
                      <a:endParaRPr kumimoji="1" lang="ja-JP" sz="800"/>
                    </a:p>
                  </a:txBody>
                  <a:tcPr/>
                </a:tc>
                <a:tc>
                  <a:txBody>
                    <a:bodyPr/>
                    <a:lstStyle/>
                    <a:p>
                      <a:pPr lvl="0" algn="ctr">
                        <a:buNone/>
                      </a:pPr>
                      <a:endParaRPr kumimoji="1" lang="ja-JP"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ja-JP" altLang="en-US" sz="800"/>
                    </a:p>
                  </a:txBody>
                  <a:tcPr/>
                </a:tc>
                <a:extLst>
                  <a:ext uri="{0D108BD9-81ED-4DB2-BD59-A6C34878D82A}">
                    <a16:rowId xmlns:a16="http://schemas.microsoft.com/office/drawing/2014/main" val="3604924558"/>
                  </a:ext>
                </a:extLst>
              </a:tr>
              <a:tr h="132502">
                <a:tc>
                  <a:txBody>
                    <a:bodyPr/>
                    <a:lstStyle/>
                    <a:p>
                      <a:pPr lvl="0">
                        <a:buNone/>
                      </a:pPr>
                      <a:r>
                        <a:rPr kumimoji="1" lang="en-US" altLang="ja-JP" sz="800" dirty="0"/>
                        <a:t>iPhone </a:t>
                      </a:r>
                      <a:r>
                        <a:rPr lang="en-US" altLang="ja-JP" sz="800" dirty="0"/>
                        <a:t>14</a:t>
                      </a:r>
                      <a:r>
                        <a:rPr kumimoji="1" lang="en-US" altLang="ja-JP" sz="800" dirty="0"/>
                        <a:t> Pro Max</a:t>
                      </a:r>
                      <a:endParaRPr kumimoji="1" lang="ja-JP" alt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t>iOS16</a:t>
                      </a:r>
                      <a:endParaRPr kumimoji="1" lang="ja-JP" altLang="en-US" sz="800"/>
                    </a:p>
                  </a:txBody>
                  <a:tcPr/>
                </a:tc>
                <a:tc>
                  <a:txBody>
                    <a:bodyPr/>
                    <a:lstStyle/>
                    <a:p>
                      <a:pPr lvl="0">
                        <a:buNone/>
                      </a:pPr>
                      <a:r>
                        <a:rPr lang="en-US" altLang="ja-JP" sz="800" dirty="0"/>
                        <a:t>1290×2796</a:t>
                      </a:r>
                      <a:endParaRPr kumimoji="1" lang="ja-JP" altLang="en-US" sz="800"/>
                    </a:p>
                  </a:txBody>
                  <a:tcPr/>
                </a:tc>
                <a:tc>
                  <a:txBody>
                    <a:bodyPr/>
                    <a:lstStyle/>
                    <a:p>
                      <a:pPr lvl="0">
                        <a:buNone/>
                      </a:pPr>
                      <a:r>
                        <a:rPr kumimoji="1" lang="en-US" altLang="ja-JP" sz="800" dirty="0"/>
                        <a:t>9:19.5</a:t>
                      </a:r>
                      <a:endParaRPr kumimoji="1" lang="ja-JP" altLang="en-US" sz="800"/>
                    </a:p>
                  </a:txBody>
                  <a:tcPr/>
                </a:tc>
                <a:tc>
                  <a:txBody>
                    <a:bodyPr/>
                    <a:lstStyle/>
                    <a:p>
                      <a:pPr lvl="0">
                        <a:buNone/>
                      </a:pPr>
                      <a:r>
                        <a:rPr kumimoji="1" lang="ja-JP" altLang="en-US" sz="800"/>
                        <a:t>顔</a:t>
                      </a:r>
                    </a:p>
                  </a:txBody>
                  <a:tcPr/>
                </a:tc>
                <a:tc>
                  <a:txBody>
                    <a:bodyPr/>
                    <a:lstStyle/>
                    <a:p>
                      <a:pPr lvl="0" algn="ctr">
                        <a:buNone/>
                      </a:pPr>
                      <a:endParaRPr lang="ja-JP" altLang="en-US" sz="800"/>
                    </a:p>
                  </a:txBody>
                  <a:tcPr/>
                </a:tc>
                <a:tc>
                  <a:txBody>
                    <a:bodyPr/>
                    <a:lstStyle/>
                    <a:p>
                      <a:pPr lvl="0" algn="ctr">
                        <a:buNone/>
                      </a:pPr>
                      <a:endParaRPr lang="ja-JP" altLang="en-US" sz="800"/>
                    </a:p>
                  </a:txBody>
                  <a:tcPr/>
                </a:tc>
                <a:tc>
                  <a:txBody>
                    <a:bodyPr/>
                    <a:lstStyle/>
                    <a:p>
                      <a:pPr lvl="0" algn="ctr">
                        <a:buNone/>
                      </a:pPr>
                      <a:r>
                        <a:rPr lang="ja-JP" altLang="en-US" sz="800"/>
                        <a:t>●</a:t>
                      </a:r>
                    </a:p>
                  </a:txBody>
                  <a:tcPr/>
                </a:tc>
                <a:tc>
                  <a:txBody>
                    <a:bodyPr/>
                    <a:lstStyle/>
                    <a:p>
                      <a:pPr lvl="0">
                        <a:buNone/>
                      </a:pPr>
                      <a:endParaRPr lang="ja-JP" altLang="en-US" sz="800"/>
                    </a:p>
                  </a:txBody>
                  <a:tcPr/>
                </a:tc>
                <a:extLst>
                  <a:ext uri="{0D108BD9-81ED-4DB2-BD59-A6C34878D82A}">
                    <a16:rowId xmlns:a16="http://schemas.microsoft.com/office/drawing/2014/main" val="2918625645"/>
                  </a:ext>
                </a:extLst>
              </a:tr>
              <a:tr h="1429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800" b="0" i="0" u="none" strike="noStrike" noProof="0" dirty="0">
                          <a:latin typeface="+mn-lt"/>
                        </a:rPr>
                        <a:t>iPad（第10世代）</a:t>
                      </a:r>
                      <a:endParaRPr kumimoji="1" lang="ja-JP" alt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t>iPadOS16</a:t>
                      </a:r>
                      <a:endParaRPr kumimoji="1" lang="ja-JP" alt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800" b="0" i="0" u="none" strike="noStrike" noProof="0" dirty="0">
                          <a:latin typeface="+mn-lt"/>
                        </a:rPr>
                        <a:t>1640×2360</a:t>
                      </a:r>
                      <a:endParaRPr kumimoji="1" lang="ja-JP" altLang="en-US" sz="800"/>
                    </a:p>
                  </a:txBody>
                  <a:tcPr/>
                </a:tc>
                <a:tc>
                  <a:txBody>
                    <a:bodyPr/>
                    <a:lstStyle/>
                    <a:p>
                      <a:pPr lvl="0">
                        <a:buNone/>
                      </a:pPr>
                      <a:r>
                        <a:rPr kumimoji="1" lang="en-US" altLang="ja-JP" sz="800" dirty="0"/>
                        <a:t>3:4</a:t>
                      </a:r>
                      <a:endParaRPr kumimoji="1" lang="ja-JP" altLang="en-US" sz="800"/>
                    </a:p>
                  </a:txBody>
                  <a:tcPr/>
                </a:tc>
                <a:tc>
                  <a:txBody>
                    <a:bodyPr/>
                    <a:lstStyle/>
                    <a:p>
                      <a:pPr lvl="0">
                        <a:buNone/>
                      </a:pPr>
                      <a:r>
                        <a:rPr kumimoji="1" lang="ja-JP" altLang="en-US" sz="800"/>
                        <a:t>指紋</a:t>
                      </a:r>
                    </a:p>
                  </a:txBody>
                  <a:tcPr/>
                </a:tc>
                <a:tc>
                  <a:txBody>
                    <a:bodyPr/>
                    <a:lstStyle/>
                    <a:p>
                      <a:pPr lvl="0" algn="ctr">
                        <a:buNone/>
                      </a:pPr>
                      <a:endParaRPr lang="ja-JP" altLang="en-US" sz="800"/>
                    </a:p>
                  </a:txBody>
                  <a:tcPr/>
                </a:tc>
                <a:tc>
                  <a:txBody>
                    <a:bodyPr/>
                    <a:lstStyle/>
                    <a:p>
                      <a:pPr lvl="0" algn="ctr">
                        <a:buNone/>
                      </a:pPr>
                      <a:endParaRPr lang="ja-JP" altLang="en-US" sz="800"/>
                    </a:p>
                  </a:txBody>
                  <a:tcPr/>
                </a:tc>
                <a:tc>
                  <a:txBody>
                    <a:bodyPr/>
                    <a:lstStyle/>
                    <a:p>
                      <a:pPr lvl="0" algn="ctr">
                        <a:buNone/>
                      </a:pPr>
                      <a:endParaRPr lang="ja-JP" alt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ja-JP" altLang="en-US" sz="800" dirty="0"/>
                    </a:p>
                  </a:txBody>
                  <a:tcPr/>
                </a:tc>
                <a:extLst>
                  <a:ext uri="{0D108BD9-81ED-4DB2-BD59-A6C34878D82A}">
                    <a16:rowId xmlns:a16="http://schemas.microsoft.com/office/drawing/2014/main" val="1638423367"/>
                  </a:ext>
                </a:extLst>
              </a:tr>
            </a:tbl>
          </a:graphicData>
        </a:graphic>
      </p:graphicFrame>
      <p:graphicFrame>
        <p:nvGraphicFramePr>
          <p:cNvPr id="5" name="表 6">
            <a:extLst>
              <a:ext uri="{FF2B5EF4-FFF2-40B4-BE49-F238E27FC236}">
                <a16:creationId xmlns:a16="http://schemas.microsoft.com/office/drawing/2014/main" id="{4A37A061-A63D-4200-B3CA-C712146CFD02}"/>
              </a:ext>
            </a:extLst>
          </p:cNvPr>
          <p:cNvGraphicFramePr>
            <a:graphicFrameLocks noGrp="1"/>
          </p:cNvGraphicFramePr>
          <p:nvPr>
            <p:extLst>
              <p:ext uri="{D42A27DB-BD31-4B8C-83A1-F6EECF244321}">
                <p14:modId xmlns:p14="http://schemas.microsoft.com/office/powerpoint/2010/main" val="1358662084"/>
              </p:ext>
            </p:extLst>
          </p:nvPr>
        </p:nvGraphicFramePr>
        <p:xfrm>
          <a:off x="869156" y="3368482"/>
          <a:ext cx="7931945" cy="1143000"/>
        </p:xfrm>
        <a:graphic>
          <a:graphicData uri="http://schemas.openxmlformats.org/drawingml/2006/table">
            <a:tbl>
              <a:tblPr firstRow="1" bandRow="1">
                <a:tableStyleId>{00A15C55-8517-42AA-B614-E9B94910E393}</a:tableStyleId>
              </a:tblPr>
              <a:tblGrid>
                <a:gridCol w="1538289">
                  <a:extLst>
                    <a:ext uri="{9D8B030D-6E8A-4147-A177-3AD203B41FA5}">
                      <a16:colId xmlns:a16="http://schemas.microsoft.com/office/drawing/2014/main" val="2142337332"/>
                    </a:ext>
                  </a:extLst>
                </a:gridCol>
                <a:gridCol w="742950">
                  <a:extLst>
                    <a:ext uri="{9D8B030D-6E8A-4147-A177-3AD203B41FA5}">
                      <a16:colId xmlns:a16="http://schemas.microsoft.com/office/drawing/2014/main" val="1339872425"/>
                    </a:ext>
                  </a:extLst>
                </a:gridCol>
                <a:gridCol w="971550">
                  <a:extLst>
                    <a:ext uri="{9D8B030D-6E8A-4147-A177-3AD203B41FA5}">
                      <a16:colId xmlns:a16="http://schemas.microsoft.com/office/drawing/2014/main" val="892985568"/>
                    </a:ext>
                  </a:extLst>
                </a:gridCol>
                <a:gridCol w="992981">
                  <a:extLst>
                    <a:ext uri="{9D8B030D-6E8A-4147-A177-3AD203B41FA5}">
                      <a16:colId xmlns:a16="http://schemas.microsoft.com/office/drawing/2014/main" val="4180319283"/>
                    </a:ext>
                  </a:extLst>
                </a:gridCol>
                <a:gridCol w="737235">
                  <a:extLst>
                    <a:ext uri="{9D8B030D-6E8A-4147-A177-3AD203B41FA5}">
                      <a16:colId xmlns:a16="http://schemas.microsoft.com/office/drawing/2014/main" val="2995621740"/>
                    </a:ext>
                  </a:extLst>
                </a:gridCol>
                <a:gridCol w="737235">
                  <a:extLst>
                    <a:ext uri="{9D8B030D-6E8A-4147-A177-3AD203B41FA5}">
                      <a16:colId xmlns:a16="http://schemas.microsoft.com/office/drawing/2014/main" val="1927594009"/>
                    </a:ext>
                  </a:extLst>
                </a:gridCol>
                <a:gridCol w="737235">
                  <a:extLst>
                    <a:ext uri="{9D8B030D-6E8A-4147-A177-3AD203B41FA5}">
                      <a16:colId xmlns:a16="http://schemas.microsoft.com/office/drawing/2014/main" val="3692892381"/>
                    </a:ext>
                  </a:extLst>
                </a:gridCol>
                <a:gridCol w="737235">
                  <a:extLst>
                    <a:ext uri="{9D8B030D-6E8A-4147-A177-3AD203B41FA5}">
                      <a16:colId xmlns:a16="http://schemas.microsoft.com/office/drawing/2014/main" val="2790582597"/>
                    </a:ext>
                  </a:extLst>
                </a:gridCol>
                <a:gridCol w="737235">
                  <a:extLst>
                    <a:ext uri="{9D8B030D-6E8A-4147-A177-3AD203B41FA5}">
                      <a16:colId xmlns:a16="http://schemas.microsoft.com/office/drawing/2014/main" val="3876601576"/>
                    </a:ext>
                  </a:extLst>
                </a:gridCol>
              </a:tblGrid>
              <a:tr h="171183">
                <a:tc>
                  <a:txBody>
                    <a:bodyPr/>
                    <a:lstStyle/>
                    <a:p>
                      <a:r>
                        <a:rPr kumimoji="1" lang="ja-JP" altLang="en-US" sz="900" dirty="0"/>
                        <a:t>デバイス名</a:t>
                      </a:r>
                    </a:p>
                  </a:txBody>
                  <a:tcPr/>
                </a:tc>
                <a:tc>
                  <a:txBody>
                    <a:bodyPr/>
                    <a:lstStyle/>
                    <a:p>
                      <a:r>
                        <a:rPr kumimoji="1" lang="en-US" altLang="ja-JP" sz="900" dirty="0"/>
                        <a:t>OS</a:t>
                      </a:r>
                      <a:endParaRPr kumimoji="1" lang="ja-JP" altLang="en-US" sz="900"/>
                    </a:p>
                  </a:txBody>
                  <a:tcPr/>
                </a:tc>
                <a:tc>
                  <a:txBody>
                    <a:bodyPr/>
                    <a:lstStyle/>
                    <a:p>
                      <a:r>
                        <a:rPr kumimoji="1" lang="ja-JP" altLang="en-US" sz="900"/>
                        <a:t>画面解像度</a:t>
                      </a:r>
                      <a:endParaRPr kumimoji="1" lang="en-US" altLang="ja-JP" sz="900" dirty="0"/>
                    </a:p>
                    <a:p>
                      <a:r>
                        <a:rPr kumimoji="1" lang="ja-JP" altLang="en-US" sz="900"/>
                        <a:t>（短辺</a:t>
                      </a:r>
                      <a:r>
                        <a:rPr kumimoji="1" lang="en-US" altLang="ja-JP" sz="900" dirty="0"/>
                        <a:t>×</a:t>
                      </a:r>
                      <a:r>
                        <a:rPr kumimoji="1" lang="ja-JP" altLang="en-US" sz="900"/>
                        <a:t>長辺）</a:t>
                      </a:r>
                    </a:p>
                  </a:txBody>
                  <a:tcPr/>
                </a:tc>
                <a:tc>
                  <a:txBody>
                    <a:bodyPr/>
                    <a:lstStyle/>
                    <a:p>
                      <a:r>
                        <a:rPr kumimoji="1" lang="ja-JP" altLang="en-US" sz="900"/>
                        <a:t>アスペクト比</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a:t>生体認証</a:t>
                      </a:r>
                    </a:p>
                  </a:txBody>
                  <a:tcPr/>
                </a:tc>
                <a:tc>
                  <a:txBody>
                    <a:bodyPr/>
                    <a:lstStyle/>
                    <a:p>
                      <a:pPr lvl="0" algn="l">
                        <a:lnSpc>
                          <a:spcPct val="100000"/>
                        </a:lnSpc>
                        <a:spcBef>
                          <a:spcPts val="0"/>
                        </a:spcBef>
                        <a:spcAft>
                          <a:spcPts val="0"/>
                        </a:spcAft>
                        <a:buNone/>
                      </a:pPr>
                      <a:r>
                        <a:rPr lang="ja-JP" sz="900" b="1" i="0" u="none" strike="noStrike" noProof="0">
                          <a:latin typeface="メイリオ"/>
                          <a:ea typeface="メイリオ"/>
                        </a:rPr>
                        <a:t>ノッチ</a:t>
                      </a:r>
                    </a:p>
                  </a:txBody>
                  <a:tcPr/>
                </a:tc>
                <a:tc>
                  <a:txBody>
                    <a:bodyPr/>
                    <a:lstStyle/>
                    <a:p>
                      <a:pPr lvl="0" algn="l">
                        <a:lnSpc>
                          <a:spcPct val="100000"/>
                        </a:lnSpc>
                        <a:spcBef>
                          <a:spcPts val="0"/>
                        </a:spcBef>
                        <a:spcAft>
                          <a:spcPts val="0"/>
                        </a:spcAft>
                        <a:buNone/>
                      </a:pPr>
                      <a:r>
                        <a:rPr lang="ja-JP" altLang="ja-JP" sz="900" b="1" i="0" u="none" strike="noStrike" noProof="0">
                          <a:latin typeface="+mn-lt"/>
                          <a:ea typeface="+mn-ea"/>
                        </a:rPr>
                        <a:t>パンチ</a:t>
                      </a:r>
                      <a:endParaRPr lang="en-US" altLang="ja-JP" sz="900" b="1" i="0" u="none" strike="noStrike" noProof="0" dirty="0">
                        <a:latin typeface="+mn-lt"/>
                        <a:ea typeface="+mn-ea"/>
                      </a:endParaRPr>
                    </a:p>
                    <a:p>
                      <a:pPr lvl="0" algn="l">
                        <a:lnSpc>
                          <a:spcPct val="100000"/>
                        </a:lnSpc>
                        <a:spcBef>
                          <a:spcPts val="0"/>
                        </a:spcBef>
                        <a:spcAft>
                          <a:spcPts val="0"/>
                        </a:spcAft>
                        <a:buNone/>
                      </a:pPr>
                      <a:r>
                        <a:rPr lang="ja-JP" altLang="ja-JP" sz="900" b="1" i="0" u="none" strike="noStrike" noProof="0">
                          <a:latin typeface="+mn-lt"/>
                          <a:ea typeface="+mn-ea"/>
                        </a:rPr>
                        <a:t>ホール</a:t>
                      </a:r>
                      <a:endParaRPr lang="ja-JP" sz="900" b="1"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en-US" altLang="ja-JP" sz="900" b="1" i="0" u="none" strike="noStrike" noProof="0" dirty="0">
                          <a:latin typeface="メイリオ"/>
                          <a:ea typeface="メイリオ"/>
                        </a:rPr>
                        <a:t>Dynamic </a:t>
                      </a:r>
                    </a:p>
                    <a:p>
                      <a:pPr lvl="0" algn="l">
                        <a:lnSpc>
                          <a:spcPct val="100000"/>
                        </a:lnSpc>
                        <a:spcBef>
                          <a:spcPts val="0"/>
                        </a:spcBef>
                        <a:spcAft>
                          <a:spcPts val="0"/>
                        </a:spcAft>
                        <a:buNone/>
                      </a:pPr>
                      <a:r>
                        <a:rPr lang="en-US" altLang="ja-JP" sz="900" b="1" i="0" u="none" strike="noStrike" noProof="0" dirty="0">
                          <a:latin typeface="メイリオ"/>
                          <a:ea typeface="メイリオ"/>
                        </a:rPr>
                        <a:t>Island</a:t>
                      </a:r>
                      <a:endParaRPr lang="ja-JP" sz="900" b="1"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altLang="en-US" sz="900" b="1" i="0" u="none" strike="noStrike" noProof="0">
                          <a:latin typeface="メイリオ"/>
                          <a:ea typeface="メイリオ"/>
                        </a:rPr>
                        <a:t>備考</a:t>
                      </a:r>
                      <a:endParaRPr lang="ja-JP" sz="900" b="1" i="0" u="none" strike="noStrike" noProof="0">
                        <a:latin typeface="メイリオ"/>
                        <a:ea typeface="メイリオ"/>
                      </a:endParaRPr>
                    </a:p>
                  </a:txBody>
                  <a:tcPr/>
                </a:tc>
                <a:extLst>
                  <a:ext uri="{0D108BD9-81ED-4DB2-BD59-A6C34878D82A}">
                    <a16:rowId xmlns:a16="http://schemas.microsoft.com/office/drawing/2014/main" val="2914205349"/>
                  </a:ext>
                </a:extLst>
              </a:tr>
              <a:tr h="132502">
                <a:tc>
                  <a:txBody>
                    <a:bodyPr/>
                    <a:lstStyle/>
                    <a:p>
                      <a:pPr lvl="0">
                        <a:buNone/>
                      </a:pPr>
                      <a:r>
                        <a:rPr lang="en-US" sz="800" b="0" i="0" u="none" strike="noStrike" noProof="0" dirty="0">
                          <a:solidFill>
                            <a:schemeClr val="tx1"/>
                          </a:solidFill>
                        </a:rPr>
                        <a:t>Xperia AceⅢ</a:t>
                      </a:r>
                      <a:endParaRPr kumimoji="1" lang="ja-JP"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rPr>
                        <a:t>Android 12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720×1496</a:t>
                      </a:r>
                      <a:endParaRPr kumimoji="1" lang="en-US" altLang="ja-JP" sz="8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9:18.7</a:t>
                      </a:r>
                      <a:endParaRPr kumimoji="1" lang="en-US" altLang="ja-JP" sz="8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ja-JP" sz="800" b="0" i="0" u="none" strike="noStrike" noProof="0">
                          <a:solidFill>
                            <a:schemeClr val="tx1"/>
                          </a:solidFill>
                          <a:latin typeface="Meiryo"/>
                          <a:ea typeface="Meiryo"/>
                        </a:rPr>
                        <a:t>指紋</a:t>
                      </a:r>
                      <a:endParaRPr kumimoji="1" lang="ja-JP" altLang="ja-JP" sz="800">
                        <a:solidFill>
                          <a:schemeClr val="tx1"/>
                        </a:solidFill>
                      </a:endParaRPr>
                    </a:p>
                  </a:txBody>
                  <a:tcPr/>
                </a:tc>
                <a:tc>
                  <a:txBody>
                    <a:bodyPr/>
                    <a:lstStyle/>
                    <a:p>
                      <a:pPr lvl="0" algn="ctr">
                        <a:buNone/>
                      </a:pPr>
                      <a:r>
                        <a:rPr kumimoji="1" lang="ja-JP" altLang="en-US" sz="800">
                          <a:solidFill>
                            <a:schemeClr val="tx1"/>
                          </a:solidFill>
                        </a:rPr>
                        <a:t>●</a:t>
                      </a:r>
                      <a:endParaRPr kumimoji="1" lang="ja-JP" sz="800">
                        <a:solidFill>
                          <a:schemeClr val="tx1"/>
                        </a:solidFill>
                      </a:endParaRPr>
                    </a:p>
                  </a:txBody>
                  <a:tcPr/>
                </a:tc>
                <a:tc>
                  <a:txBody>
                    <a:bodyPr/>
                    <a:lstStyle/>
                    <a:p>
                      <a:pPr lvl="0">
                        <a:buNone/>
                      </a:pPr>
                      <a:endParaRPr kumimoji="1" lang="en-US" altLang="ja-JP" sz="800" b="0" i="0" u="none" strike="noStrike" noProof="0" dirty="0">
                        <a:solidFill>
                          <a:srgbClr val="FF0000"/>
                        </a:solidFill>
                        <a:latin typeface="Meiryo"/>
                        <a:ea typeface="メイリオ"/>
                      </a:endParaRPr>
                    </a:p>
                  </a:txBody>
                  <a:tcPr/>
                </a:tc>
                <a:tc>
                  <a:txBody>
                    <a:bodyPr/>
                    <a:lstStyle/>
                    <a:p>
                      <a:pPr lvl="0">
                        <a:buNone/>
                      </a:pPr>
                      <a:endParaRPr kumimoji="1" lang="ja-JP" altLang="en-US" sz="800">
                        <a:solidFill>
                          <a:srgbClr val="FF0000"/>
                        </a:solidFill>
                      </a:endParaRPr>
                    </a:p>
                  </a:txBody>
                  <a:tcPr/>
                </a:tc>
                <a:tc>
                  <a:txBody>
                    <a:bodyPr/>
                    <a:lstStyle/>
                    <a:p>
                      <a:pPr lvl="0">
                        <a:buNone/>
                      </a:pPr>
                      <a:endParaRPr kumimoji="1" lang="ja-JP" altLang="en-US" sz="800">
                        <a:solidFill>
                          <a:srgbClr val="FF0000"/>
                        </a:solidFill>
                      </a:endParaRPr>
                    </a:p>
                  </a:txBody>
                  <a:tcPr/>
                </a:tc>
                <a:extLst>
                  <a:ext uri="{0D108BD9-81ED-4DB2-BD59-A6C34878D82A}">
                    <a16:rowId xmlns:a16="http://schemas.microsoft.com/office/drawing/2014/main" val="922421854"/>
                  </a:ext>
                </a:extLst>
              </a:tr>
              <a:tr h="132502">
                <a:tc>
                  <a:txBody>
                    <a:bodyPr/>
                    <a:lstStyle/>
                    <a:p>
                      <a:r>
                        <a:rPr lang="en-US" altLang="ja-JP" sz="800" dirty="0"/>
                        <a:t>Galaxy Z Flip4</a:t>
                      </a:r>
                      <a:endParaRPr kumimoji="1" lang="en-US" altLang="ja-JP" sz="800" dirty="0"/>
                    </a:p>
                  </a:txBody>
                  <a:tcPr/>
                </a:tc>
                <a:tc>
                  <a:txBody>
                    <a:bodyPr/>
                    <a:lstStyle/>
                    <a:p>
                      <a:r>
                        <a:rPr kumimoji="1" lang="en-US" altLang="ja-JP" sz="800" dirty="0"/>
                        <a:t>Android 12</a:t>
                      </a:r>
                    </a:p>
                  </a:txBody>
                  <a:tcPr/>
                </a:tc>
                <a:tc>
                  <a:txBody>
                    <a:bodyPr/>
                    <a:lstStyle/>
                    <a:p>
                      <a:r>
                        <a:rPr lang="en-US" altLang="ja-JP" sz="800" dirty="0"/>
                        <a:t>1080×2640</a:t>
                      </a:r>
                      <a:endParaRPr kumimoji="1" lang="en-US" altLang="ja-JP" sz="800" dirty="0"/>
                    </a:p>
                  </a:txBody>
                  <a:tcPr/>
                </a:tc>
                <a:tc>
                  <a:txBody>
                    <a:bodyPr/>
                    <a:lstStyle/>
                    <a:p>
                      <a:pPr marL="0" marR="0" lvl="0" indent="0" algn="l" defTabSz="457200">
                        <a:lnSpc>
                          <a:spcPct val="100000"/>
                        </a:lnSpc>
                        <a:spcBef>
                          <a:spcPts val="0"/>
                        </a:spcBef>
                        <a:spcAft>
                          <a:spcPts val="0"/>
                        </a:spcAft>
                        <a:buNone/>
                        <a:tabLst/>
                        <a:defRPr/>
                      </a:pPr>
                      <a:r>
                        <a:rPr lang="en-US" altLang="ja-JP" sz="800" b="0" i="0" u="none" strike="noStrike" noProof="0" dirty="0">
                          <a:latin typeface="+mn-lt"/>
                        </a:rPr>
                        <a:t>9:</a:t>
                      </a:r>
                      <a:r>
                        <a:rPr lang="en-US" altLang="ja-JP" sz="800" dirty="0"/>
                        <a:t>22</a:t>
                      </a:r>
                      <a:endParaRPr kumimoji="1" lang="ja-JP" altLang="en-US" sz="800"/>
                    </a:p>
                  </a:txBody>
                  <a:tcPr/>
                </a:tc>
                <a:tc>
                  <a:txBody>
                    <a:bodyPr/>
                    <a:lstStyle/>
                    <a:p>
                      <a:pPr lvl="0" algn="l">
                        <a:lnSpc>
                          <a:spcPct val="100000"/>
                        </a:lnSpc>
                        <a:spcBef>
                          <a:spcPts val="0"/>
                        </a:spcBef>
                        <a:spcAft>
                          <a:spcPts val="0"/>
                        </a:spcAft>
                        <a:buNone/>
                      </a:pPr>
                      <a:r>
                        <a:rPr lang="ja-JP" altLang="ja-JP" sz="800" b="0" i="0" u="none" strike="noStrike" noProof="0">
                          <a:latin typeface="+mn-lt"/>
                          <a:ea typeface="+mn-ea"/>
                        </a:rPr>
                        <a:t>顔・指紋</a:t>
                      </a:r>
                    </a:p>
                  </a:txBody>
                  <a:tcPr/>
                </a:tc>
                <a:tc>
                  <a:txBody>
                    <a:bodyPr/>
                    <a:lstStyle/>
                    <a:p>
                      <a:pPr lvl="0">
                        <a:buNone/>
                      </a:pPr>
                      <a:endParaRPr kumimoji="1" lang="ja-JP" altLang="en-US" sz="800"/>
                    </a:p>
                  </a:txBody>
                  <a:tcPr/>
                </a:tc>
                <a:tc>
                  <a:txBody>
                    <a:bodyPr/>
                    <a:lstStyle/>
                    <a:p>
                      <a:pPr lvl="0" algn="ctr">
                        <a:buNone/>
                      </a:pPr>
                      <a:r>
                        <a:rPr kumimoji="1" lang="ja-JP" altLang="en-US" sz="800"/>
                        <a:t>●</a:t>
                      </a:r>
                    </a:p>
                  </a:txBody>
                  <a:tcPr/>
                </a:tc>
                <a:tc>
                  <a:txBody>
                    <a:bodyPr/>
                    <a:lstStyle/>
                    <a:p>
                      <a:pPr lvl="0">
                        <a:buNone/>
                      </a:pPr>
                      <a:endParaRPr kumimoji="1" lang="ja-JP" altLang="en-US" sz="800"/>
                    </a:p>
                  </a:txBody>
                  <a:tcPr/>
                </a:tc>
                <a:tc>
                  <a:txBody>
                    <a:bodyPr/>
                    <a:lstStyle/>
                    <a:p>
                      <a:pPr lvl="0">
                        <a:buNone/>
                      </a:pPr>
                      <a:endParaRPr kumimoji="1" lang="ja-JP" altLang="en-US" sz="800"/>
                    </a:p>
                  </a:txBody>
                  <a:tcPr/>
                </a:tc>
                <a:extLst>
                  <a:ext uri="{0D108BD9-81ED-4DB2-BD59-A6C34878D82A}">
                    <a16:rowId xmlns:a16="http://schemas.microsoft.com/office/drawing/2014/main" val="313220448"/>
                  </a:ext>
                </a:extLst>
              </a:tr>
              <a:tr h="132502">
                <a:tc>
                  <a:txBody>
                    <a:bodyPr/>
                    <a:lstStyle/>
                    <a:p>
                      <a:pPr lvl="0">
                        <a:buNone/>
                      </a:pPr>
                      <a:r>
                        <a:rPr kumimoji="1" lang="en-US" altLang="ja-JP" sz="800" dirty="0"/>
                        <a:t>Android</a:t>
                      </a:r>
                      <a:r>
                        <a:rPr kumimoji="1" lang="ja-JP" altLang="en-US" sz="800"/>
                        <a:t>タブレット（任意）</a:t>
                      </a:r>
                    </a:p>
                  </a:txBody>
                  <a:tcPr/>
                </a:tc>
                <a:tc>
                  <a:txBody>
                    <a:bodyPr/>
                    <a:lstStyle/>
                    <a:p>
                      <a:pPr lvl="0">
                        <a:buNone/>
                      </a:pPr>
                      <a:r>
                        <a:rPr kumimoji="1" lang="en-US" altLang="ja-JP" sz="800" dirty="0"/>
                        <a:t>Android 8</a:t>
                      </a:r>
                      <a:endParaRPr kumimoji="1" lang="ja-JP" altLang="en-US" sz="800"/>
                    </a:p>
                  </a:txBody>
                  <a:tcPr/>
                </a:tc>
                <a:tc>
                  <a:txBody>
                    <a:bodyPr/>
                    <a:lstStyle/>
                    <a:p>
                      <a:pPr lvl="0">
                        <a:buNone/>
                      </a:pPr>
                      <a:r>
                        <a:rPr kumimoji="1" lang="en-US" altLang="ja-JP" sz="800" dirty="0"/>
                        <a:t>-</a:t>
                      </a:r>
                      <a:endParaRPr kumimoji="1" lang="ja-JP" altLang="en-US" sz="800"/>
                    </a:p>
                  </a:txBody>
                  <a:tcPr/>
                </a:tc>
                <a:tc>
                  <a:txBody>
                    <a:bodyPr/>
                    <a:lstStyle/>
                    <a:p>
                      <a:pPr lvl="0">
                        <a:buNone/>
                      </a:pPr>
                      <a:r>
                        <a:rPr kumimoji="1" lang="en-US" altLang="ja-JP" sz="800" dirty="0"/>
                        <a:t>10:16</a:t>
                      </a:r>
                      <a:endParaRPr kumimoji="1" lang="ja-JP" altLang="en-US" sz="800"/>
                    </a:p>
                  </a:txBody>
                  <a:tcPr/>
                </a:tc>
                <a:tc>
                  <a:txBody>
                    <a:bodyPr/>
                    <a:lstStyle/>
                    <a:p>
                      <a:pPr lvl="0">
                        <a:buNone/>
                      </a:pPr>
                      <a:r>
                        <a:rPr kumimoji="1" lang="en-US" altLang="ja-JP" sz="800" dirty="0"/>
                        <a:t>-</a:t>
                      </a:r>
                      <a:endParaRPr kumimoji="1" lang="ja-JP" altLang="en-US" sz="800"/>
                    </a:p>
                  </a:txBody>
                  <a:tcPr/>
                </a:tc>
                <a:tc>
                  <a:txBody>
                    <a:bodyPr/>
                    <a:lstStyle/>
                    <a:p>
                      <a:pPr lvl="0">
                        <a:buNone/>
                      </a:pPr>
                      <a:endParaRPr lang="ja-JP" altLang="en-US" sz="800"/>
                    </a:p>
                  </a:txBody>
                  <a:tcPr/>
                </a:tc>
                <a:tc>
                  <a:txBody>
                    <a:bodyPr/>
                    <a:lstStyle/>
                    <a:p>
                      <a:pPr lvl="0">
                        <a:buNone/>
                      </a:pPr>
                      <a:endParaRPr lang="ja-JP" altLang="en-US" sz="800"/>
                    </a:p>
                  </a:txBody>
                  <a:tcPr/>
                </a:tc>
                <a:tc>
                  <a:txBody>
                    <a:bodyPr/>
                    <a:lstStyle/>
                    <a:p>
                      <a:pPr lvl="0">
                        <a:buNone/>
                      </a:pPr>
                      <a:endParaRPr lang="ja-JP" altLang="en-US" sz="800"/>
                    </a:p>
                  </a:txBody>
                  <a:tcPr/>
                </a:tc>
                <a:tc>
                  <a:txBody>
                    <a:bodyPr/>
                    <a:lstStyle/>
                    <a:p>
                      <a:pPr lvl="0">
                        <a:buNone/>
                      </a:pPr>
                      <a:endParaRPr lang="ja-JP" altLang="en-US" sz="800" dirty="0"/>
                    </a:p>
                  </a:txBody>
                  <a:tcPr/>
                </a:tc>
                <a:extLst>
                  <a:ext uri="{0D108BD9-81ED-4DB2-BD59-A6C34878D82A}">
                    <a16:rowId xmlns:a16="http://schemas.microsoft.com/office/drawing/2014/main" val="2918625645"/>
                  </a:ext>
                </a:extLst>
              </a:tr>
            </a:tbl>
          </a:graphicData>
        </a:graphic>
      </p:graphicFrame>
      <p:sp>
        <p:nvSpPr>
          <p:cNvPr id="9" name="サブタイトル 4">
            <a:extLst>
              <a:ext uri="{FF2B5EF4-FFF2-40B4-BE49-F238E27FC236}">
                <a16:creationId xmlns:a16="http://schemas.microsoft.com/office/drawing/2014/main" id="{602314D4-2DD4-45F3-AE69-74DFC539E3F8}"/>
              </a:ext>
            </a:extLst>
          </p:cNvPr>
          <p:cNvSpPr txBox="1">
            <a:spLocks/>
          </p:cNvSpPr>
          <p:nvPr/>
        </p:nvSpPr>
        <p:spPr>
          <a:xfrm>
            <a:off x="2576267" y="1373493"/>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表</a:t>
            </a:r>
            <a:r>
              <a:rPr lang="en-US" altLang="ja-JP" sz="900" b="1" dirty="0">
                <a:solidFill>
                  <a:srgbClr val="3F3F3F"/>
                </a:solidFill>
                <a:latin typeface="メイリオ" panose="020B0604030504040204" pitchFamily="50" charset="-128"/>
                <a:ea typeface="メイリオ" panose="020B0604030504040204" pitchFamily="50" charset="-128"/>
              </a:rPr>
              <a:t>7-1 </a:t>
            </a:r>
            <a:r>
              <a:rPr lang="ja-JP" altLang="en-US" sz="900" b="1">
                <a:solidFill>
                  <a:srgbClr val="3F3F3F"/>
                </a:solidFill>
                <a:latin typeface="メイリオ" panose="020B0604030504040204" pitchFamily="50" charset="-128"/>
                <a:ea typeface="メイリオ" panose="020B0604030504040204" pitchFamily="50" charset="-128"/>
              </a:rPr>
              <a:t>テスト使用端末（</a:t>
            </a:r>
            <a:r>
              <a:rPr lang="en-US" altLang="ja-JP" sz="900" b="1" dirty="0">
                <a:solidFill>
                  <a:srgbClr val="3F3F3F"/>
                </a:solidFill>
                <a:latin typeface="メイリオ" panose="020B0604030504040204" pitchFamily="50" charset="-128"/>
                <a:ea typeface="メイリオ" panose="020B0604030504040204" pitchFamily="50" charset="-128"/>
              </a:rPr>
              <a:t>iPhone</a:t>
            </a:r>
            <a:r>
              <a:rPr lang="ja-JP" altLang="en-US" sz="900" b="1">
                <a:solidFill>
                  <a:srgbClr val="3F3F3F"/>
                </a:solidFill>
                <a:latin typeface="メイリオ" panose="020B0604030504040204" pitchFamily="50" charset="-128"/>
                <a:ea typeface="メイリオ" panose="020B0604030504040204" pitchFamily="50" charset="-128"/>
              </a:rPr>
              <a:t>・</a:t>
            </a:r>
            <a:r>
              <a:rPr lang="en-US" altLang="ja-JP" sz="900" b="1" dirty="0">
                <a:solidFill>
                  <a:srgbClr val="3F3F3F"/>
                </a:solidFill>
                <a:latin typeface="メイリオ" panose="020B0604030504040204" pitchFamily="50" charset="-128"/>
                <a:ea typeface="メイリオ" panose="020B0604030504040204" pitchFamily="50" charset="-128"/>
              </a:rPr>
              <a:t>iPad</a:t>
            </a:r>
            <a:r>
              <a:rPr lang="ja-JP" altLang="en-US" sz="900" b="1">
                <a:solidFill>
                  <a:srgbClr val="3F3F3F"/>
                </a:solidFill>
                <a:latin typeface="メイリオ" panose="020B0604030504040204" pitchFamily="50" charset="-128"/>
                <a:ea typeface="メイリオ" panose="020B0604030504040204" pitchFamily="50" charset="-128"/>
              </a:rPr>
              <a:t>）</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
        <p:nvSpPr>
          <p:cNvPr id="10" name="サブタイトル 4">
            <a:extLst>
              <a:ext uri="{FF2B5EF4-FFF2-40B4-BE49-F238E27FC236}">
                <a16:creationId xmlns:a16="http://schemas.microsoft.com/office/drawing/2014/main" id="{7DE131A1-7118-4937-9933-22EAFEA69D94}"/>
              </a:ext>
            </a:extLst>
          </p:cNvPr>
          <p:cNvSpPr txBox="1">
            <a:spLocks/>
          </p:cNvSpPr>
          <p:nvPr/>
        </p:nvSpPr>
        <p:spPr>
          <a:xfrm>
            <a:off x="2411970" y="3075527"/>
            <a:ext cx="4310307"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表</a:t>
            </a:r>
            <a:r>
              <a:rPr lang="en-US" altLang="ja-JP" sz="900" b="1" dirty="0">
                <a:solidFill>
                  <a:srgbClr val="3F3F3F"/>
                </a:solidFill>
                <a:latin typeface="メイリオ" panose="020B0604030504040204" pitchFamily="50" charset="-128"/>
                <a:ea typeface="メイリオ" panose="020B0604030504040204" pitchFamily="50" charset="-128"/>
              </a:rPr>
              <a:t>7-2 </a:t>
            </a:r>
            <a:r>
              <a:rPr lang="ja-JP" altLang="en-US" sz="900" b="1">
                <a:solidFill>
                  <a:srgbClr val="3F3F3F"/>
                </a:solidFill>
                <a:latin typeface="メイリオ" panose="020B0604030504040204" pitchFamily="50" charset="-128"/>
                <a:ea typeface="メイリオ" panose="020B0604030504040204" pitchFamily="50" charset="-128"/>
              </a:rPr>
              <a:t>テスト使用端末（</a:t>
            </a:r>
            <a:r>
              <a:rPr lang="en-US" altLang="ja-JP" sz="900" b="1" dirty="0">
                <a:solidFill>
                  <a:srgbClr val="3F3F3F"/>
                </a:solidFill>
                <a:latin typeface="メイリオ" panose="020B0604030504040204" pitchFamily="50" charset="-128"/>
                <a:ea typeface="メイリオ" panose="020B0604030504040204" pitchFamily="50" charset="-128"/>
              </a:rPr>
              <a:t>Android</a:t>
            </a:r>
            <a:r>
              <a:rPr lang="ja-JP" altLang="en-US" sz="900" b="1">
                <a:solidFill>
                  <a:srgbClr val="3F3F3F"/>
                </a:solidFill>
                <a:latin typeface="メイリオ" panose="020B0604030504040204" pitchFamily="50" charset="-128"/>
                <a:ea typeface="メイリオ" panose="020B0604030504040204" pitchFamily="50" charset="-128"/>
              </a:rPr>
              <a:t>スマートフォン・</a:t>
            </a:r>
            <a:r>
              <a:rPr lang="en-US" altLang="ja-JP" sz="900" b="1" dirty="0">
                <a:solidFill>
                  <a:srgbClr val="3F3F3F"/>
                </a:solidFill>
                <a:latin typeface="メイリオ" panose="020B0604030504040204" pitchFamily="50" charset="-128"/>
                <a:ea typeface="メイリオ" panose="020B0604030504040204" pitchFamily="50" charset="-128"/>
              </a:rPr>
              <a:t>Android</a:t>
            </a:r>
            <a:r>
              <a:rPr lang="ja-JP" altLang="en-US" sz="900" b="1">
                <a:solidFill>
                  <a:srgbClr val="3F3F3F"/>
                </a:solidFill>
                <a:latin typeface="メイリオ" panose="020B0604030504040204" pitchFamily="50" charset="-128"/>
                <a:ea typeface="メイリオ" panose="020B0604030504040204" pitchFamily="50" charset="-128"/>
              </a:rPr>
              <a:t>タブレット）</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3047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8 </a:t>
            </a:r>
            <a:r>
              <a:rPr lang="ja-JP" altLang="en-US"/>
              <a:t>体制（</a:t>
            </a:r>
            <a:r>
              <a:rPr lang="en-US" altLang="ja-JP" dirty="0"/>
              <a:t>1/5</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1189406"/>
          </a:xfrm>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8.1 </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体制</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本プロジェクトでは、</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開発エンジニア</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/QA</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エンジニアの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3</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つの役割を設けます。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PO</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は全体を統括する役割を担っています。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開発エンジニアは要件定義や設計・開発を推進する役割を担っています。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QA</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エンジニアはテストを推進する役割を担っています。</a:t>
            </a:r>
            <a:endParaRPr kumimoji="1" lang="en-US" altLang="ja-JP" sz="900" dirty="0"/>
          </a:p>
        </p:txBody>
      </p:sp>
      <p:sp>
        <p:nvSpPr>
          <p:cNvPr id="25" name="サブタイトル 4">
            <a:extLst>
              <a:ext uri="{FF2B5EF4-FFF2-40B4-BE49-F238E27FC236}">
                <a16:creationId xmlns:a16="http://schemas.microsoft.com/office/drawing/2014/main" id="{00395007-B23C-48A0-8A93-09DE2E2710C0}"/>
              </a:ext>
            </a:extLst>
          </p:cNvPr>
          <p:cNvSpPr txBox="1">
            <a:spLocks/>
          </p:cNvSpPr>
          <p:nvPr/>
        </p:nvSpPr>
        <p:spPr>
          <a:xfrm>
            <a:off x="2576268" y="4300384"/>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図</a:t>
            </a:r>
            <a:r>
              <a:rPr lang="en-US" altLang="ja-JP" sz="900" b="1" dirty="0">
                <a:solidFill>
                  <a:srgbClr val="3F3F3F"/>
                </a:solidFill>
                <a:latin typeface="メイリオ" panose="020B0604030504040204" pitchFamily="50" charset="-128"/>
                <a:ea typeface="メイリオ" panose="020B0604030504040204" pitchFamily="50" charset="-128"/>
              </a:rPr>
              <a:t>8-1 </a:t>
            </a:r>
            <a:r>
              <a:rPr lang="ja-JP" altLang="en-US" sz="900" b="1">
                <a:solidFill>
                  <a:srgbClr val="3F3F3F"/>
                </a:solidFill>
                <a:latin typeface="メイリオ" panose="020B0604030504040204" pitchFamily="50" charset="-128"/>
                <a:ea typeface="メイリオ" panose="020B0604030504040204" pitchFamily="50" charset="-128"/>
              </a:rPr>
              <a:t>プロジェクト体制</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graphicFrame>
        <p:nvGraphicFramePr>
          <p:cNvPr id="26" name="図表 25">
            <a:extLst>
              <a:ext uri="{FF2B5EF4-FFF2-40B4-BE49-F238E27FC236}">
                <a16:creationId xmlns:a16="http://schemas.microsoft.com/office/drawing/2014/main" id="{8F910C1B-5700-40A1-9CD8-9E488A4A9792}"/>
              </a:ext>
            </a:extLst>
          </p:cNvPr>
          <p:cNvGraphicFramePr/>
          <p:nvPr>
            <p:extLst>
              <p:ext uri="{D42A27DB-BD31-4B8C-83A1-F6EECF244321}">
                <p14:modId xmlns:p14="http://schemas.microsoft.com/office/powerpoint/2010/main" val="16046932"/>
              </p:ext>
            </p:extLst>
          </p:nvPr>
        </p:nvGraphicFramePr>
        <p:xfrm>
          <a:off x="2839528" y="1900241"/>
          <a:ext cx="3455194"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431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8 </a:t>
            </a:r>
            <a:r>
              <a:rPr lang="ja-JP" altLang="en-US"/>
              <a:t>体制（</a:t>
            </a:r>
            <a:r>
              <a:rPr lang="en-US" altLang="ja-JP" dirty="0"/>
              <a:t>2/5</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527447"/>
          </a:xfrm>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a:ea typeface="メイリオ"/>
              </a:rPr>
              <a:t>8.2 </a:t>
            </a:r>
            <a:r>
              <a:rPr lang="ja-JP" altLang="en-US" sz="900">
                <a:solidFill>
                  <a:schemeClr val="tx1">
                    <a:lumMod val="75000"/>
                    <a:lumOff val="25000"/>
                  </a:schemeClr>
                </a:solidFill>
                <a:latin typeface="メイリオ"/>
                <a:ea typeface="メイリオ"/>
              </a:rPr>
              <a:t>タスクと役割分担</a:t>
            </a:r>
            <a:r>
              <a:rPr lang="en-US" altLang="ja-JP" sz="900" dirty="0">
                <a:solidFill>
                  <a:schemeClr val="tx1">
                    <a:lumMod val="75000"/>
                    <a:lumOff val="25000"/>
                  </a:schemeClr>
                </a:solidFill>
                <a:latin typeface="メイリオ"/>
                <a:ea typeface="メイリオ"/>
              </a:rPr>
              <a:t>(1/4)</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ja-JP" altLang="en-US" sz="900">
                <a:latin typeface="メイリオ" panose="020B0604030504040204" pitchFamily="50" charset="-128"/>
                <a:ea typeface="メイリオ" panose="020B0604030504040204" pitchFamily="50" charset="-128"/>
              </a:rPr>
              <a:t>タスク</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に対する役割分担を次の責任分担表で示します。</a:t>
            </a:r>
            <a:endParaRPr kumimoji="1" lang="en-US" altLang="ja-JP" sz="900" dirty="0"/>
          </a:p>
          <a:p>
            <a:pPr marL="0" indent="0">
              <a:buNone/>
            </a:pPr>
            <a:endParaRPr kumimoji="1" lang="en-US" altLang="ja-JP" sz="900" dirty="0"/>
          </a:p>
        </p:txBody>
      </p:sp>
      <p:graphicFrame>
        <p:nvGraphicFramePr>
          <p:cNvPr id="19" name="表 4">
            <a:extLst>
              <a:ext uri="{FF2B5EF4-FFF2-40B4-BE49-F238E27FC236}">
                <a16:creationId xmlns:a16="http://schemas.microsoft.com/office/drawing/2014/main" id="{D034FDD9-6BD9-4AA1-9C43-2132676BD88A}"/>
              </a:ext>
            </a:extLst>
          </p:cNvPr>
          <p:cNvGraphicFramePr>
            <a:graphicFrameLocks noGrp="1"/>
          </p:cNvGraphicFramePr>
          <p:nvPr>
            <p:extLst>
              <p:ext uri="{D42A27DB-BD31-4B8C-83A1-F6EECF244321}">
                <p14:modId xmlns:p14="http://schemas.microsoft.com/office/powerpoint/2010/main" val="974893966"/>
              </p:ext>
            </p:extLst>
          </p:nvPr>
        </p:nvGraphicFramePr>
        <p:xfrm>
          <a:off x="2401591" y="1506663"/>
          <a:ext cx="4115899" cy="3413760"/>
        </p:xfrm>
        <a:graphic>
          <a:graphicData uri="http://schemas.openxmlformats.org/drawingml/2006/table">
            <a:tbl>
              <a:tblPr firstRow="1" bandRow="1">
                <a:tableStyleId>{00A15C55-8517-42AA-B614-E9B94910E393}</a:tableStyleId>
              </a:tblPr>
              <a:tblGrid>
                <a:gridCol w="1713433">
                  <a:extLst>
                    <a:ext uri="{9D8B030D-6E8A-4147-A177-3AD203B41FA5}">
                      <a16:colId xmlns:a16="http://schemas.microsoft.com/office/drawing/2014/main" val="534773813"/>
                    </a:ext>
                  </a:extLst>
                </a:gridCol>
                <a:gridCol w="800822">
                  <a:extLst>
                    <a:ext uri="{9D8B030D-6E8A-4147-A177-3AD203B41FA5}">
                      <a16:colId xmlns:a16="http://schemas.microsoft.com/office/drawing/2014/main" val="2276067999"/>
                    </a:ext>
                  </a:extLst>
                </a:gridCol>
                <a:gridCol w="800822">
                  <a:extLst>
                    <a:ext uri="{9D8B030D-6E8A-4147-A177-3AD203B41FA5}">
                      <a16:colId xmlns:a16="http://schemas.microsoft.com/office/drawing/2014/main" val="1497780278"/>
                    </a:ext>
                  </a:extLst>
                </a:gridCol>
                <a:gridCol w="800822">
                  <a:extLst>
                    <a:ext uri="{9D8B030D-6E8A-4147-A177-3AD203B41FA5}">
                      <a16:colId xmlns:a16="http://schemas.microsoft.com/office/drawing/2014/main" val="3778763107"/>
                    </a:ext>
                  </a:extLst>
                </a:gridCol>
              </a:tblGrid>
              <a:tr h="0">
                <a:tc>
                  <a:txBody>
                    <a:bodyPr/>
                    <a:lstStyle/>
                    <a:p>
                      <a:pPr algn="ctr"/>
                      <a:r>
                        <a:rPr kumimoji="1" lang="ja-JP" altLang="en-US" sz="800"/>
                        <a:t>アクティビティ</a:t>
                      </a:r>
                    </a:p>
                  </a:txBody>
                  <a:tcPr/>
                </a:tc>
                <a:tc>
                  <a:txBody>
                    <a:bodyPr/>
                    <a:lstStyle/>
                    <a:p>
                      <a:pPr algn="ctr"/>
                      <a:r>
                        <a:rPr kumimoji="1" lang="en-US" altLang="ja-JP" sz="800" dirty="0"/>
                        <a:t>PO</a:t>
                      </a:r>
                      <a:endParaRPr kumimoji="1" lang="ja-JP" altLang="en-US" sz="800"/>
                    </a:p>
                  </a:txBody>
                  <a:tcPr/>
                </a:tc>
                <a:tc>
                  <a:txBody>
                    <a:bodyPr/>
                    <a:lstStyle/>
                    <a:p>
                      <a:pPr algn="ctr"/>
                      <a:r>
                        <a:rPr kumimoji="1" lang="ja-JP" altLang="en-US" sz="800"/>
                        <a:t>開発</a:t>
                      </a:r>
                    </a:p>
                  </a:txBody>
                  <a:tcPr/>
                </a:tc>
                <a:tc>
                  <a:txBody>
                    <a:bodyPr/>
                    <a:lstStyle/>
                    <a:p>
                      <a:pPr algn="ctr"/>
                      <a:r>
                        <a:rPr kumimoji="1" lang="en-US" altLang="ja-JP" sz="800" dirty="0"/>
                        <a:t>QA</a:t>
                      </a:r>
                      <a:endParaRPr kumimoji="1" lang="ja-JP" altLang="en-US" sz="800"/>
                    </a:p>
                  </a:txBody>
                  <a:tcPr/>
                </a:tc>
                <a:extLst>
                  <a:ext uri="{0D108BD9-81ED-4DB2-BD59-A6C34878D82A}">
                    <a16:rowId xmlns:a16="http://schemas.microsoft.com/office/drawing/2014/main" val="33739456"/>
                  </a:ext>
                </a:extLst>
              </a:tr>
              <a:tr h="126261">
                <a:tc>
                  <a:txBody>
                    <a:bodyPr/>
                    <a:lstStyle/>
                    <a:p>
                      <a:r>
                        <a:rPr kumimoji="1" lang="ja-JP" altLang="en-US" sz="800"/>
                        <a:t>要件定義・設計・開発</a:t>
                      </a:r>
                    </a:p>
                  </a:txBody>
                  <a:tcPr/>
                </a:tc>
                <a:tc>
                  <a:txBody>
                    <a:bodyPr/>
                    <a:lstStyle/>
                    <a:p>
                      <a:pPr algn="ctr"/>
                      <a:r>
                        <a:rPr kumimoji="1" lang="en-US" altLang="ja-JP" sz="800" dirty="0"/>
                        <a:t>A</a:t>
                      </a:r>
                      <a:endParaRPr kumimoji="1" lang="ja-JP" altLang="en-US" sz="800"/>
                    </a:p>
                  </a:txBody>
                  <a:tcPr/>
                </a:tc>
                <a:tc>
                  <a:txBody>
                    <a:bodyPr/>
                    <a:lstStyle/>
                    <a:p>
                      <a:pPr algn="ctr"/>
                      <a:r>
                        <a:rPr kumimoji="1" lang="en-US" altLang="ja-JP" sz="800" dirty="0"/>
                        <a:t>R</a:t>
                      </a:r>
                      <a:endParaRPr kumimoji="1" lang="ja-JP" altLang="en-US" sz="800"/>
                    </a:p>
                  </a:txBody>
                  <a:tcPr/>
                </a:tc>
                <a:tc>
                  <a:txBody>
                    <a:bodyPr/>
                    <a:lstStyle/>
                    <a:p>
                      <a:pPr algn="ctr"/>
                      <a:r>
                        <a:rPr kumimoji="1" lang="en-US" altLang="ja-JP" sz="800" dirty="0"/>
                        <a:t>I</a:t>
                      </a:r>
                      <a:endParaRPr kumimoji="1" lang="ja-JP" altLang="en-US" sz="800"/>
                    </a:p>
                  </a:txBody>
                  <a:tcPr/>
                </a:tc>
                <a:extLst>
                  <a:ext uri="{0D108BD9-81ED-4DB2-BD59-A6C34878D82A}">
                    <a16:rowId xmlns:a16="http://schemas.microsoft.com/office/drawing/2014/main" val="2872992714"/>
                  </a:ext>
                </a:extLst>
              </a:tr>
              <a:tr h="126261">
                <a:tc>
                  <a:txBody>
                    <a:bodyPr/>
                    <a:lstStyle/>
                    <a:p>
                      <a:r>
                        <a:rPr kumimoji="1" lang="ja-JP" altLang="en-US" sz="800"/>
                        <a:t>自動テスト（</a:t>
                      </a:r>
                      <a:r>
                        <a:rPr kumimoji="1" lang="en-US" altLang="ja-JP" sz="800" dirty="0"/>
                        <a:t>Jest</a:t>
                      </a:r>
                      <a:r>
                        <a:rPr kumimoji="1" lang="ja-JP" altLang="en-US" sz="800"/>
                        <a:t>）作成</a:t>
                      </a:r>
                    </a:p>
                  </a:txBody>
                  <a:tcPr/>
                </a:tc>
                <a:tc>
                  <a:txBody>
                    <a:bodyPr/>
                    <a:lstStyle/>
                    <a:p>
                      <a:pPr algn="ctr"/>
                      <a:r>
                        <a:rPr kumimoji="1" lang="en-US" altLang="ja-JP" sz="800" dirty="0"/>
                        <a:t>A</a:t>
                      </a:r>
                      <a:endParaRPr kumimoji="1" lang="ja-JP" altLang="en-US" sz="800"/>
                    </a:p>
                  </a:txBody>
                  <a:tcPr/>
                </a:tc>
                <a:tc>
                  <a:txBody>
                    <a:bodyPr/>
                    <a:lstStyle/>
                    <a:p>
                      <a:pPr algn="ctr"/>
                      <a:r>
                        <a:rPr kumimoji="1" lang="en-US" altLang="ja-JP" sz="800" dirty="0"/>
                        <a:t>R</a:t>
                      </a:r>
                      <a:endParaRPr kumimoji="1" lang="ja-JP" altLang="en-US" sz="800"/>
                    </a:p>
                  </a:txBody>
                  <a:tcPr/>
                </a:tc>
                <a:tc>
                  <a:txBody>
                    <a:bodyPr/>
                    <a:lstStyle/>
                    <a:p>
                      <a:pPr algn="ctr"/>
                      <a:r>
                        <a:rPr kumimoji="1" lang="en-US" altLang="ja-JP" sz="800" dirty="0"/>
                        <a:t>I</a:t>
                      </a:r>
                      <a:endParaRPr kumimoji="1" lang="ja-JP" altLang="en-US" sz="800"/>
                    </a:p>
                  </a:txBody>
                  <a:tcPr/>
                </a:tc>
                <a:extLst>
                  <a:ext uri="{0D108BD9-81ED-4DB2-BD59-A6C34878D82A}">
                    <a16:rowId xmlns:a16="http://schemas.microsoft.com/office/drawing/2014/main" val="1275641576"/>
                  </a:ext>
                </a:extLst>
              </a:tr>
              <a:tr h="126261">
                <a:tc>
                  <a:txBody>
                    <a:bodyPr/>
                    <a:lstStyle/>
                    <a:p>
                      <a:r>
                        <a:rPr kumimoji="1" lang="ja-JP" altLang="en-US" sz="800"/>
                        <a:t>疎通テスト</a:t>
                      </a:r>
                    </a:p>
                  </a:txBody>
                  <a:tcPr/>
                </a:tc>
                <a:tc>
                  <a:txBody>
                    <a:bodyPr/>
                    <a:lstStyle/>
                    <a:p>
                      <a:pPr algn="ctr"/>
                      <a:r>
                        <a:rPr kumimoji="1" lang="en-US" altLang="ja-JP" sz="800" dirty="0"/>
                        <a:t>A</a:t>
                      </a:r>
                      <a:endParaRPr kumimoji="1" lang="ja-JP" altLang="en-US" sz="800"/>
                    </a:p>
                  </a:txBody>
                  <a:tcPr/>
                </a:tc>
                <a:tc>
                  <a:txBody>
                    <a:bodyPr/>
                    <a:lstStyle/>
                    <a:p>
                      <a:pPr algn="ctr"/>
                      <a:r>
                        <a:rPr kumimoji="1" lang="en-US" altLang="ja-JP" sz="800" dirty="0"/>
                        <a:t>R</a:t>
                      </a:r>
                      <a:endParaRPr kumimoji="1" lang="ja-JP" altLang="en-US" sz="800"/>
                    </a:p>
                  </a:txBody>
                  <a:tcPr/>
                </a:tc>
                <a:tc>
                  <a:txBody>
                    <a:bodyPr/>
                    <a:lstStyle/>
                    <a:p>
                      <a:pPr algn="ctr"/>
                      <a:r>
                        <a:rPr kumimoji="1" lang="en-US" altLang="ja-JP" sz="800" dirty="0"/>
                        <a:t>I</a:t>
                      </a:r>
                      <a:endParaRPr kumimoji="1" lang="ja-JP" altLang="en-US" sz="800"/>
                    </a:p>
                  </a:txBody>
                  <a:tcPr/>
                </a:tc>
                <a:extLst>
                  <a:ext uri="{0D108BD9-81ED-4DB2-BD59-A6C34878D82A}">
                    <a16:rowId xmlns:a16="http://schemas.microsoft.com/office/drawing/2014/main" val="732853415"/>
                  </a:ext>
                </a:extLst>
              </a:tr>
              <a:tr h="126261">
                <a:tc>
                  <a:txBody>
                    <a:bodyPr/>
                    <a:lstStyle/>
                    <a:p>
                      <a:r>
                        <a:rPr kumimoji="1" lang="ja-JP" altLang="en-US" sz="800"/>
                        <a:t>単体／結合テスト仕様書作成</a:t>
                      </a:r>
                    </a:p>
                  </a:txBody>
                  <a:tcPr/>
                </a:tc>
                <a:tc>
                  <a:txBody>
                    <a:bodyPr/>
                    <a:lstStyle/>
                    <a:p>
                      <a:pPr algn="ctr"/>
                      <a:r>
                        <a:rPr kumimoji="1" lang="en-US" altLang="ja-JP" sz="800" dirty="0"/>
                        <a:t>A</a:t>
                      </a:r>
                      <a:endParaRPr kumimoji="1" lang="ja-JP" altLang="en-US" sz="800"/>
                    </a:p>
                  </a:txBody>
                  <a:tcPr/>
                </a:tc>
                <a:tc>
                  <a:txBody>
                    <a:bodyPr/>
                    <a:lstStyle/>
                    <a:p>
                      <a:pPr algn="ctr"/>
                      <a:r>
                        <a:rPr kumimoji="1" lang="en-US" altLang="ja-JP" sz="800" dirty="0"/>
                        <a:t>I</a:t>
                      </a:r>
                      <a:endParaRPr kumimoji="1" lang="ja-JP" altLang="en-US" sz="800"/>
                    </a:p>
                  </a:txBody>
                  <a:tcPr/>
                </a:tc>
                <a:tc>
                  <a:txBody>
                    <a:bodyPr/>
                    <a:lstStyle/>
                    <a:p>
                      <a:pPr algn="ctr"/>
                      <a:r>
                        <a:rPr kumimoji="1" lang="en-US" altLang="ja-JP" sz="800" dirty="0"/>
                        <a:t>R</a:t>
                      </a:r>
                      <a:endParaRPr kumimoji="1" lang="ja-JP" altLang="en-US" sz="800"/>
                    </a:p>
                  </a:txBody>
                  <a:tcPr/>
                </a:tc>
                <a:extLst>
                  <a:ext uri="{0D108BD9-81ED-4DB2-BD59-A6C34878D82A}">
                    <a16:rowId xmlns:a16="http://schemas.microsoft.com/office/drawing/2014/main" val="2432147248"/>
                  </a:ext>
                </a:extLst>
              </a:tr>
              <a:tr h="126261">
                <a:tc>
                  <a:txBody>
                    <a:bodyPr/>
                    <a:lstStyle/>
                    <a:p>
                      <a:r>
                        <a:rPr kumimoji="1" lang="ja-JP" altLang="en-US" sz="800"/>
                        <a:t>単体／結合テスト仕様書レビュー</a:t>
                      </a:r>
                    </a:p>
                  </a:txBody>
                  <a:tcPr/>
                </a:tc>
                <a:tc>
                  <a:txBody>
                    <a:bodyPr/>
                    <a:lstStyle/>
                    <a:p>
                      <a:pPr algn="ctr"/>
                      <a:r>
                        <a:rPr kumimoji="1" lang="en-US" altLang="ja-JP" sz="800" dirty="0"/>
                        <a:t>A</a:t>
                      </a:r>
                      <a:endParaRPr kumimoji="1" lang="ja-JP" altLang="en-US" sz="800"/>
                    </a:p>
                  </a:txBody>
                  <a:tcPr/>
                </a:tc>
                <a:tc>
                  <a:txBody>
                    <a:bodyPr/>
                    <a:lstStyle/>
                    <a:p>
                      <a:pPr algn="ctr"/>
                      <a:r>
                        <a:rPr kumimoji="1" lang="en-US" altLang="ja-JP" sz="800" dirty="0"/>
                        <a:t>R</a:t>
                      </a:r>
                      <a:endParaRPr kumimoji="1" lang="ja-JP" altLang="en-US" sz="800"/>
                    </a:p>
                  </a:txBody>
                  <a:tcPr/>
                </a:tc>
                <a:tc>
                  <a:txBody>
                    <a:bodyPr/>
                    <a:lstStyle/>
                    <a:p>
                      <a:pPr algn="ctr"/>
                      <a:r>
                        <a:rPr kumimoji="1" lang="en-US" altLang="ja-JP" sz="800" dirty="0"/>
                        <a:t>I</a:t>
                      </a:r>
                      <a:endParaRPr kumimoji="1" lang="ja-JP" altLang="en-US" sz="800"/>
                    </a:p>
                  </a:txBody>
                  <a:tcPr/>
                </a:tc>
                <a:extLst>
                  <a:ext uri="{0D108BD9-81ED-4DB2-BD59-A6C34878D82A}">
                    <a16:rowId xmlns:a16="http://schemas.microsoft.com/office/drawing/2014/main" val="1165969688"/>
                  </a:ext>
                </a:extLst>
              </a:tr>
              <a:tr h="126261">
                <a:tc>
                  <a:txBody>
                    <a:bodyPr/>
                    <a:lstStyle/>
                    <a:p>
                      <a:r>
                        <a:rPr kumimoji="1" lang="ja-JP" altLang="en-US" sz="800"/>
                        <a:t>単体／結合テスト実施</a:t>
                      </a:r>
                    </a:p>
                  </a:txBody>
                  <a:tcPr/>
                </a:tc>
                <a:tc>
                  <a:txBody>
                    <a:bodyPr/>
                    <a:lstStyle/>
                    <a:p>
                      <a:pPr algn="ctr"/>
                      <a:r>
                        <a:rPr kumimoji="1" lang="en-US" altLang="ja-JP" sz="800" dirty="0"/>
                        <a:t>A</a:t>
                      </a:r>
                      <a:endParaRPr kumimoji="1" lang="ja-JP" altLang="en-US" sz="800"/>
                    </a:p>
                  </a:txBody>
                  <a:tcPr/>
                </a:tc>
                <a:tc>
                  <a:txBody>
                    <a:bodyPr/>
                    <a:lstStyle/>
                    <a:p>
                      <a:pPr algn="ctr"/>
                      <a:r>
                        <a:rPr kumimoji="1" lang="en-US" altLang="ja-JP" sz="800" dirty="0"/>
                        <a:t>I</a:t>
                      </a:r>
                      <a:endParaRPr kumimoji="1" lang="ja-JP" altLang="en-US" sz="800"/>
                    </a:p>
                  </a:txBody>
                  <a:tcPr/>
                </a:tc>
                <a:tc>
                  <a:txBody>
                    <a:bodyPr/>
                    <a:lstStyle/>
                    <a:p>
                      <a:pPr algn="ctr"/>
                      <a:r>
                        <a:rPr kumimoji="1" lang="en-US" altLang="ja-JP" sz="800" dirty="0"/>
                        <a:t>R</a:t>
                      </a:r>
                      <a:endParaRPr kumimoji="1" lang="ja-JP" altLang="en-US" sz="800"/>
                    </a:p>
                  </a:txBody>
                  <a:tcPr/>
                </a:tc>
                <a:extLst>
                  <a:ext uri="{0D108BD9-81ED-4DB2-BD59-A6C34878D82A}">
                    <a16:rowId xmlns:a16="http://schemas.microsoft.com/office/drawing/2014/main" val="2207376524"/>
                  </a:ext>
                </a:extLst>
              </a:tr>
              <a:tr h="126261">
                <a:tc>
                  <a:txBody>
                    <a:bodyPr/>
                    <a:lstStyle/>
                    <a:p>
                      <a:r>
                        <a:rPr kumimoji="1" lang="ja-JP" altLang="en-US" sz="800"/>
                        <a:t>テストデータの作成</a:t>
                      </a:r>
                    </a:p>
                  </a:txBody>
                  <a:tcPr/>
                </a:tc>
                <a:tc>
                  <a:txBody>
                    <a:bodyPr/>
                    <a:lstStyle/>
                    <a:p>
                      <a:pPr algn="ctr"/>
                      <a:r>
                        <a:rPr kumimoji="1" lang="en-US" altLang="ja-JP" sz="800" dirty="0"/>
                        <a:t>A</a:t>
                      </a:r>
                      <a:endParaRPr kumimoji="1" lang="ja-JP" altLang="en-US" sz="800"/>
                    </a:p>
                  </a:txBody>
                  <a:tcPr/>
                </a:tc>
                <a:tc>
                  <a:txBody>
                    <a:bodyPr/>
                    <a:lstStyle/>
                    <a:p>
                      <a:pPr algn="ctr"/>
                      <a:r>
                        <a:rPr kumimoji="1" lang="en-US" altLang="ja-JP" sz="800" dirty="0"/>
                        <a:t>R</a:t>
                      </a:r>
                      <a:endParaRPr kumimoji="1" lang="ja-JP" altLang="en-US" sz="800"/>
                    </a:p>
                  </a:txBody>
                  <a:tcPr/>
                </a:tc>
                <a:tc>
                  <a:txBody>
                    <a:bodyPr/>
                    <a:lstStyle/>
                    <a:p>
                      <a:pPr algn="ctr"/>
                      <a:r>
                        <a:rPr kumimoji="1" lang="en-US" altLang="ja-JP" sz="800" dirty="0"/>
                        <a:t>R</a:t>
                      </a:r>
                      <a:endParaRPr kumimoji="1" lang="ja-JP" altLang="en-US" sz="800"/>
                    </a:p>
                  </a:txBody>
                  <a:tcPr/>
                </a:tc>
                <a:extLst>
                  <a:ext uri="{0D108BD9-81ED-4DB2-BD59-A6C34878D82A}">
                    <a16:rowId xmlns:a16="http://schemas.microsoft.com/office/drawing/2014/main" val="34694352"/>
                  </a:ext>
                </a:extLst>
              </a:tr>
              <a:tr h="126261">
                <a:tc>
                  <a:txBody>
                    <a:bodyPr/>
                    <a:lstStyle/>
                    <a:p>
                      <a:r>
                        <a:rPr kumimoji="1" lang="ja-JP" altLang="en-US" sz="800"/>
                        <a:t>不具合の起票</a:t>
                      </a:r>
                    </a:p>
                  </a:txBody>
                  <a:tcPr/>
                </a:tc>
                <a:tc>
                  <a:txBody>
                    <a:bodyPr/>
                    <a:lstStyle/>
                    <a:p>
                      <a:pPr algn="ctr"/>
                      <a:r>
                        <a:rPr kumimoji="1" lang="en-US" altLang="ja-JP" sz="800" dirty="0"/>
                        <a:t>A</a:t>
                      </a:r>
                      <a:endParaRPr kumimoji="1" lang="ja-JP" altLang="en-US" sz="800"/>
                    </a:p>
                  </a:txBody>
                  <a:tcPr/>
                </a:tc>
                <a:tc>
                  <a:txBody>
                    <a:bodyPr/>
                    <a:lstStyle/>
                    <a:p>
                      <a:pPr algn="ctr"/>
                      <a:r>
                        <a:rPr kumimoji="1" lang="en-US" altLang="ja-JP" sz="800" dirty="0"/>
                        <a:t>I</a:t>
                      </a:r>
                      <a:endParaRPr kumimoji="1" lang="ja-JP" altLang="en-US" sz="800"/>
                    </a:p>
                  </a:txBody>
                  <a:tcPr/>
                </a:tc>
                <a:tc>
                  <a:txBody>
                    <a:bodyPr/>
                    <a:lstStyle/>
                    <a:p>
                      <a:pPr algn="ctr"/>
                      <a:r>
                        <a:rPr kumimoji="1" lang="en-US" altLang="ja-JP" sz="800" dirty="0"/>
                        <a:t>R</a:t>
                      </a:r>
                      <a:endParaRPr kumimoji="1" lang="ja-JP" altLang="en-US" sz="800"/>
                    </a:p>
                  </a:txBody>
                  <a:tcPr/>
                </a:tc>
                <a:extLst>
                  <a:ext uri="{0D108BD9-81ED-4DB2-BD59-A6C34878D82A}">
                    <a16:rowId xmlns:a16="http://schemas.microsoft.com/office/drawing/2014/main" val="3717638174"/>
                  </a:ext>
                </a:extLst>
              </a:tr>
              <a:tr h="126261">
                <a:tc>
                  <a:txBody>
                    <a:bodyPr/>
                    <a:lstStyle/>
                    <a:p>
                      <a:r>
                        <a:rPr kumimoji="1" lang="ja-JP" altLang="en-US" sz="800"/>
                        <a:t>不具合修正可否</a:t>
                      </a:r>
                    </a:p>
                  </a:txBody>
                  <a:tcPr/>
                </a:tc>
                <a:tc>
                  <a:txBody>
                    <a:bodyPr/>
                    <a:lstStyle/>
                    <a:p>
                      <a:pPr algn="ctr"/>
                      <a:r>
                        <a:rPr kumimoji="1" lang="en-US" altLang="ja-JP" sz="800" dirty="0"/>
                        <a:t>R</a:t>
                      </a:r>
                      <a:endParaRPr kumimoji="1" lang="ja-JP" altLang="en-US" sz="800"/>
                    </a:p>
                  </a:txBody>
                  <a:tcPr/>
                </a:tc>
                <a:tc>
                  <a:txBody>
                    <a:bodyPr/>
                    <a:lstStyle/>
                    <a:p>
                      <a:pPr algn="ctr"/>
                      <a:r>
                        <a:rPr kumimoji="1" lang="en-US" altLang="ja-JP" sz="800" dirty="0"/>
                        <a:t>C</a:t>
                      </a:r>
                      <a:endParaRPr kumimoji="1" lang="ja-JP" altLang="en-US" sz="800"/>
                    </a:p>
                  </a:txBody>
                  <a:tcPr/>
                </a:tc>
                <a:tc>
                  <a:txBody>
                    <a:bodyPr/>
                    <a:lstStyle/>
                    <a:p>
                      <a:pPr algn="ctr"/>
                      <a:r>
                        <a:rPr kumimoji="1" lang="en-US" altLang="ja-JP" sz="800" dirty="0"/>
                        <a:t>I</a:t>
                      </a:r>
                      <a:endParaRPr kumimoji="1" lang="ja-JP" altLang="en-US" sz="800"/>
                    </a:p>
                  </a:txBody>
                  <a:tcPr/>
                </a:tc>
                <a:extLst>
                  <a:ext uri="{0D108BD9-81ED-4DB2-BD59-A6C34878D82A}">
                    <a16:rowId xmlns:a16="http://schemas.microsoft.com/office/drawing/2014/main" val="4049722344"/>
                  </a:ext>
                </a:extLst>
              </a:tr>
              <a:tr h="126261">
                <a:tc>
                  <a:txBody>
                    <a:bodyPr/>
                    <a:lstStyle/>
                    <a:p>
                      <a:r>
                        <a:rPr kumimoji="1" lang="ja-JP" altLang="en-US" sz="800"/>
                        <a:t>不具合調査・修正</a:t>
                      </a:r>
                    </a:p>
                  </a:txBody>
                  <a:tcPr/>
                </a:tc>
                <a:tc>
                  <a:txBody>
                    <a:bodyPr/>
                    <a:lstStyle/>
                    <a:p>
                      <a:pPr algn="ctr"/>
                      <a:r>
                        <a:rPr kumimoji="1" lang="en-US" altLang="ja-JP" sz="800" dirty="0"/>
                        <a:t>A</a:t>
                      </a:r>
                      <a:endParaRPr kumimoji="1" lang="ja-JP" altLang="en-US" sz="800"/>
                    </a:p>
                  </a:txBody>
                  <a:tcPr/>
                </a:tc>
                <a:tc>
                  <a:txBody>
                    <a:bodyPr/>
                    <a:lstStyle/>
                    <a:p>
                      <a:pPr algn="ctr"/>
                      <a:r>
                        <a:rPr kumimoji="1" lang="en-US" altLang="ja-JP" sz="800" dirty="0"/>
                        <a:t>R</a:t>
                      </a:r>
                      <a:endParaRPr kumimoji="1" lang="ja-JP" altLang="en-US" sz="800"/>
                    </a:p>
                  </a:txBody>
                  <a:tcPr/>
                </a:tc>
                <a:tc>
                  <a:txBody>
                    <a:bodyPr/>
                    <a:lstStyle/>
                    <a:p>
                      <a:pPr algn="ctr"/>
                      <a:r>
                        <a:rPr kumimoji="1" lang="en-US" altLang="ja-JP" sz="800" dirty="0"/>
                        <a:t>C</a:t>
                      </a:r>
                      <a:endParaRPr kumimoji="1" lang="ja-JP" altLang="en-US" sz="800"/>
                    </a:p>
                  </a:txBody>
                  <a:tcPr/>
                </a:tc>
                <a:extLst>
                  <a:ext uri="{0D108BD9-81ED-4DB2-BD59-A6C34878D82A}">
                    <a16:rowId xmlns:a16="http://schemas.microsoft.com/office/drawing/2014/main" val="650917796"/>
                  </a:ext>
                </a:extLst>
              </a:tr>
              <a:tr h="126261">
                <a:tc>
                  <a:txBody>
                    <a:bodyPr/>
                    <a:lstStyle/>
                    <a:p>
                      <a:r>
                        <a:rPr kumimoji="1" lang="ja-JP" altLang="en-US" sz="800"/>
                        <a:t>不具合修正確認</a:t>
                      </a:r>
                    </a:p>
                  </a:txBody>
                  <a:tcPr/>
                </a:tc>
                <a:tc>
                  <a:txBody>
                    <a:bodyPr/>
                    <a:lstStyle/>
                    <a:p>
                      <a:pPr algn="ctr"/>
                      <a:r>
                        <a:rPr kumimoji="1" lang="en-US" altLang="ja-JP" sz="800" dirty="0"/>
                        <a:t>A</a:t>
                      </a:r>
                      <a:endParaRPr kumimoji="1" lang="ja-JP" altLang="en-US" sz="800"/>
                    </a:p>
                  </a:txBody>
                  <a:tcPr/>
                </a:tc>
                <a:tc>
                  <a:txBody>
                    <a:bodyPr/>
                    <a:lstStyle/>
                    <a:p>
                      <a:pPr algn="ctr"/>
                      <a:r>
                        <a:rPr kumimoji="1" lang="en-US" altLang="ja-JP" sz="800" dirty="0"/>
                        <a:t>C</a:t>
                      </a:r>
                      <a:endParaRPr kumimoji="1" lang="ja-JP" altLang="en-US" sz="800"/>
                    </a:p>
                  </a:txBody>
                  <a:tcPr/>
                </a:tc>
                <a:tc>
                  <a:txBody>
                    <a:bodyPr/>
                    <a:lstStyle/>
                    <a:p>
                      <a:pPr algn="ctr"/>
                      <a:r>
                        <a:rPr kumimoji="1" lang="en-US" altLang="ja-JP" sz="800" dirty="0"/>
                        <a:t>R</a:t>
                      </a:r>
                      <a:endParaRPr kumimoji="1" lang="ja-JP" altLang="en-US" sz="800"/>
                    </a:p>
                  </a:txBody>
                  <a:tcPr/>
                </a:tc>
                <a:extLst>
                  <a:ext uri="{0D108BD9-81ED-4DB2-BD59-A6C34878D82A}">
                    <a16:rowId xmlns:a16="http://schemas.microsoft.com/office/drawing/2014/main" val="2808558298"/>
                  </a:ext>
                </a:extLst>
              </a:tr>
              <a:tr h="126261">
                <a:tc>
                  <a:txBody>
                    <a:bodyPr/>
                    <a:lstStyle/>
                    <a:p>
                      <a:r>
                        <a:rPr kumimoji="1" lang="ja-JP" altLang="en-US" sz="800" dirty="0"/>
                        <a:t>テスト結果の報告</a:t>
                      </a:r>
                    </a:p>
                  </a:txBody>
                  <a:tcPr/>
                </a:tc>
                <a:tc>
                  <a:txBody>
                    <a:bodyPr/>
                    <a:lstStyle/>
                    <a:p>
                      <a:pPr algn="ctr"/>
                      <a:r>
                        <a:rPr kumimoji="1" lang="en-US" altLang="ja-JP" sz="800" dirty="0"/>
                        <a:t>A</a:t>
                      </a:r>
                      <a:endParaRPr kumimoji="1" lang="ja-JP" altLang="en-US" sz="800"/>
                    </a:p>
                  </a:txBody>
                  <a:tcPr/>
                </a:tc>
                <a:tc>
                  <a:txBody>
                    <a:bodyPr/>
                    <a:lstStyle/>
                    <a:p>
                      <a:pPr algn="ctr"/>
                      <a:r>
                        <a:rPr kumimoji="1" lang="en-US" altLang="ja-JP" sz="800" dirty="0"/>
                        <a:t>C</a:t>
                      </a:r>
                      <a:endParaRPr kumimoji="1" lang="ja-JP" altLang="en-US" sz="800"/>
                    </a:p>
                  </a:txBody>
                  <a:tcPr/>
                </a:tc>
                <a:tc>
                  <a:txBody>
                    <a:bodyPr/>
                    <a:lstStyle/>
                    <a:p>
                      <a:pPr algn="ctr"/>
                      <a:r>
                        <a:rPr kumimoji="1" lang="en-US" altLang="ja-JP" sz="800" dirty="0"/>
                        <a:t>R</a:t>
                      </a:r>
                      <a:endParaRPr kumimoji="1" lang="ja-JP" altLang="en-US" sz="800"/>
                    </a:p>
                  </a:txBody>
                  <a:tcPr/>
                </a:tc>
                <a:extLst>
                  <a:ext uri="{0D108BD9-81ED-4DB2-BD59-A6C34878D82A}">
                    <a16:rowId xmlns:a16="http://schemas.microsoft.com/office/drawing/2014/main" val="1459777156"/>
                  </a:ext>
                </a:extLst>
              </a:tr>
              <a:tr h="126261">
                <a:tc>
                  <a:txBody>
                    <a:bodyPr/>
                    <a:lstStyle/>
                    <a:p>
                      <a:r>
                        <a:rPr kumimoji="1" lang="ja-JP" altLang="en-US" sz="800" dirty="0"/>
                        <a:t>テスト完了評価</a:t>
                      </a:r>
                    </a:p>
                  </a:txBody>
                  <a:tcPr/>
                </a:tc>
                <a:tc>
                  <a:txBody>
                    <a:bodyPr/>
                    <a:lstStyle/>
                    <a:p>
                      <a:pPr algn="ctr"/>
                      <a:r>
                        <a:rPr kumimoji="1" lang="en-US" altLang="ja-JP" sz="800" dirty="0"/>
                        <a:t>I</a:t>
                      </a:r>
                      <a:endParaRPr kumimoji="1" lang="ja-JP" altLang="en-US" sz="800" dirty="0"/>
                    </a:p>
                  </a:txBody>
                  <a:tcPr/>
                </a:tc>
                <a:tc>
                  <a:txBody>
                    <a:bodyPr/>
                    <a:lstStyle/>
                    <a:p>
                      <a:pPr algn="ctr"/>
                      <a:r>
                        <a:rPr kumimoji="1" lang="en-US" altLang="ja-JP" sz="800" dirty="0"/>
                        <a:t>C</a:t>
                      </a:r>
                      <a:endParaRPr kumimoji="1" lang="ja-JP" altLang="en-US" sz="800" dirty="0"/>
                    </a:p>
                  </a:txBody>
                  <a:tcPr/>
                </a:tc>
                <a:tc>
                  <a:txBody>
                    <a:bodyPr/>
                    <a:lstStyle/>
                    <a:p>
                      <a:pPr algn="ctr"/>
                      <a:r>
                        <a:rPr kumimoji="1" lang="en-US" altLang="ja-JP" sz="800" dirty="0"/>
                        <a:t>R</a:t>
                      </a:r>
                      <a:endParaRPr kumimoji="1" lang="ja-JP" altLang="en-US" sz="800" dirty="0"/>
                    </a:p>
                  </a:txBody>
                  <a:tcPr/>
                </a:tc>
                <a:extLst>
                  <a:ext uri="{0D108BD9-81ED-4DB2-BD59-A6C34878D82A}">
                    <a16:rowId xmlns:a16="http://schemas.microsoft.com/office/drawing/2014/main" val="116563552"/>
                  </a:ext>
                </a:extLst>
              </a:tr>
              <a:tr h="126261">
                <a:tc>
                  <a:txBody>
                    <a:bodyPr/>
                    <a:lstStyle/>
                    <a:p>
                      <a:r>
                        <a:rPr kumimoji="1" lang="ja-JP" altLang="en-US" sz="800"/>
                        <a:t>品質評価</a:t>
                      </a:r>
                    </a:p>
                  </a:txBody>
                  <a:tcPr/>
                </a:tc>
                <a:tc>
                  <a:txBody>
                    <a:bodyPr/>
                    <a:lstStyle/>
                    <a:p>
                      <a:pPr algn="ctr"/>
                      <a:r>
                        <a:rPr kumimoji="1" lang="en-US" altLang="ja-JP" sz="800" dirty="0"/>
                        <a:t>R</a:t>
                      </a:r>
                      <a:endParaRPr kumimoji="1" lang="ja-JP" altLang="en-US" sz="800"/>
                    </a:p>
                  </a:txBody>
                  <a:tcPr/>
                </a:tc>
                <a:tc>
                  <a:txBody>
                    <a:bodyPr/>
                    <a:lstStyle/>
                    <a:p>
                      <a:pPr algn="ctr"/>
                      <a:r>
                        <a:rPr kumimoji="1" lang="en-US" altLang="ja-JP" sz="800" dirty="0"/>
                        <a:t>C</a:t>
                      </a:r>
                      <a:endParaRPr kumimoji="1" lang="ja-JP" altLang="en-US" sz="800"/>
                    </a:p>
                  </a:txBody>
                  <a:tcPr/>
                </a:tc>
                <a:tc>
                  <a:txBody>
                    <a:bodyPr/>
                    <a:lstStyle/>
                    <a:p>
                      <a:pPr algn="ctr"/>
                      <a:r>
                        <a:rPr kumimoji="1" lang="en-US" altLang="ja-JP" sz="800" dirty="0"/>
                        <a:t>A</a:t>
                      </a:r>
                      <a:endParaRPr kumimoji="1" lang="ja-JP" altLang="en-US" sz="800"/>
                    </a:p>
                  </a:txBody>
                  <a:tcPr/>
                </a:tc>
                <a:extLst>
                  <a:ext uri="{0D108BD9-81ED-4DB2-BD59-A6C34878D82A}">
                    <a16:rowId xmlns:a16="http://schemas.microsoft.com/office/drawing/2014/main" val="837153689"/>
                  </a:ext>
                </a:extLst>
              </a:tr>
              <a:tr h="126261">
                <a:tc>
                  <a:txBody>
                    <a:bodyPr/>
                    <a:lstStyle/>
                    <a:p>
                      <a:r>
                        <a:rPr kumimoji="1" lang="ja-JP" altLang="en-US" sz="800"/>
                        <a:t>品質分析資料の作成</a:t>
                      </a:r>
                    </a:p>
                  </a:txBody>
                  <a:tcPr/>
                </a:tc>
                <a:tc>
                  <a:txBody>
                    <a:bodyPr/>
                    <a:lstStyle/>
                    <a:p>
                      <a:pPr algn="ctr"/>
                      <a:r>
                        <a:rPr kumimoji="1" lang="en-US" altLang="ja-JP" sz="800" dirty="0"/>
                        <a:t>R</a:t>
                      </a:r>
                      <a:endParaRPr kumimoji="1" lang="ja-JP" altLang="en-US" sz="800"/>
                    </a:p>
                  </a:txBody>
                  <a:tcPr/>
                </a:tc>
                <a:tc>
                  <a:txBody>
                    <a:bodyPr/>
                    <a:lstStyle/>
                    <a:p>
                      <a:pPr algn="ctr"/>
                      <a:r>
                        <a:rPr kumimoji="1" lang="en-US" altLang="ja-JP" sz="800" dirty="0"/>
                        <a:t>I</a:t>
                      </a:r>
                      <a:endParaRPr kumimoji="1" lang="ja-JP" altLang="en-US" sz="800"/>
                    </a:p>
                  </a:txBody>
                  <a:tcPr/>
                </a:tc>
                <a:tc>
                  <a:txBody>
                    <a:bodyPr/>
                    <a:lstStyle/>
                    <a:p>
                      <a:pPr algn="ctr"/>
                      <a:r>
                        <a:rPr kumimoji="1" lang="en-US" altLang="ja-JP" sz="800" dirty="0"/>
                        <a:t>C</a:t>
                      </a:r>
                      <a:endParaRPr kumimoji="1" lang="ja-JP" altLang="en-US" sz="800" dirty="0"/>
                    </a:p>
                  </a:txBody>
                  <a:tcPr/>
                </a:tc>
                <a:extLst>
                  <a:ext uri="{0D108BD9-81ED-4DB2-BD59-A6C34878D82A}">
                    <a16:rowId xmlns:a16="http://schemas.microsoft.com/office/drawing/2014/main" val="1200018478"/>
                  </a:ext>
                </a:extLst>
              </a:tr>
            </a:tbl>
          </a:graphicData>
        </a:graphic>
      </p:graphicFrame>
      <p:sp>
        <p:nvSpPr>
          <p:cNvPr id="20" name="Text Placeholder 2">
            <a:extLst>
              <a:ext uri="{FF2B5EF4-FFF2-40B4-BE49-F238E27FC236}">
                <a16:creationId xmlns:a16="http://schemas.microsoft.com/office/drawing/2014/main" id="{7CC93F30-BF43-43BC-98A0-722689419A78}"/>
              </a:ext>
            </a:extLst>
          </p:cNvPr>
          <p:cNvSpPr txBox="1">
            <a:spLocks/>
          </p:cNvSpPr>
          <p:nvPr/>
        </p:nvSpPr>
        <p:spPr>
          <a:xfrm>
            <a:off x="6746707" y="1536893"/>
            <a:ext cx="1539615" cy="717573"/>
          </a:xfrm>
          <a:prstGeom prst="rect">
            <a:avLst/>
          </a:prstGeom>
          <a:ln>
            <a:solidFill>
              <a:schemeClr val="accent4"/>
            </a:solidFill>
          </a:ln>
        </p:spPr>
        <p:txBody>
          <a:bodyPr vert="horz" lIns="60960" tIns="30480" rIns="60960" bIns="30480" rtlCol="0">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R – Responsible</a:t>
            </a:r>
            <a:r>
              <a:rPr lang="ja-JP" altLang="en-US" sz="800" dirty="0">
                <a:solidFill>
                  <a:schemeClr val="tx1">
                    <a:lumMod val="75000"/>
                    <a:lumOff val="25000"/>
                  </a:schemeClr>
                </a:solidFill>
                <a:latin typeface="メイリオ" panose="020B0604030504040204" pitchFamily="50" charset="-128"/>
                <a:ea typeface="メイリオ" panose="020B0604030504040204" pitchFamily="50" charset="-128"/>
              </a:rPr>
              <a:t>（実行責任）</a:t>
            </a:r>
            <a:b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 – Accountable</a:t>
            </a:r>
            <a:r>
              <a:rPr lang="ja-JP" altLang="en-US" sz="800" dirty="0">
                <a:solidFill>
                  <a:schemeClr val="tx1">
                    <a:lumMod val="75000"/>
                    <a:lumOff val="25000"/>
                  </a:schemeClr>
                </a:solidFill>
                <a:latin typeface="メイリオ" panose="020B0604030504040204" pitchFamily="50" charset="-128"/>
                <a:ea typeface="メイリオ" panose="020B0604030504040204" pitchFamily="50" charset="-128"/>
              </a:rPr>
              <a:t>（説明責任）</a:t>
            </a:r>
            <a:b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C – Consulted</a:t>
            </a:r>
            <a:r>
              <a:rPr lang="ja-JP" altLang="en-US" sz="800" dirty="0">
                <a:solidFill>
                  <a:schemeClr val="tx1">
                    <a:lumMod val="75000"/>
                    <a:lumOff val="25000"/>
                  </a:schemeClr>
                </a:solidFill>
                <a:latin typeface="メイリオ" panose="020B0604030504040204" pitchFamily="50" charset="-128"/>
                <a:ea typeface="メイリオ" panose="020B0604030504040204" pitchFamily="50" charset="-128"/>
              </a:rPr>
              <a:t>（相談対応）</a:t>
            </a:r>
            <a:b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I – Informed</a:t>
            </a:r>
            <a:r>
              <a:rPr lang="ja-JP" altLang="en-US" sz="800" dirty="0">
                <a:solidFill>
                  <a:schemeClr val="tx1">
                    <a:lumMod val="75000"/>
                    <a:lumOff val="25000"/>
                  </a:schemeClr>
                </a:solidFill>
                <a:latin typeface="メイリオ" panose="020B0604030504040204" pitchFamily="50" charset="-128"/>
                <a:ea typeface="メイリオ" panose="020B0604030504040204" pitchFamily="50" charset="-128"/>
              </a:rPr>
              <a:t>（情報受理）</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サブタイトル 4">
            <a:extLst>
              <a:ext uri="{FF2B5EF4-FFF2-40B4-BE49-F238E27FC236}">
                <a16:creationId xmlns:a16="http://schemas.microsoft.com/office/drawing/2014/main" id="{6E6FA162-E838-4D51-B19D-57B6860321E1}"/>
              </a:ext>
            </a:extLst>
          </p:cNvPr>
          <p:cNvSpPr txBox="1">
            <a:spLocks/>
          </p:cNvSpPr>
          <p:nvPr/>
        </p:nvSpPr>
        <p:spPr>
          <a:xfrm>
            <a:off x="2468684" y="1267366"/>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表</a:t>
            </a:r>
            <a:r>
              <a:rPr lang="en-US" altLang="ja-JP" sz="900" b="1" dirty="0">
                <a:solidFill>
                  <a:srgbClr val="3F3F3F"/>
                </a:solidFill>
                <a:latin typeface="メイリオ" panose="020B0604030504040204" pitchFamily="50" charset="-128"/>
                <a:ea typeface="メイリオ" panose="020B0604030504040204" pitchFamily="50" charset="-128"/>
              </a:rPr>
              <a:t>8-2 </a:t>
            </a:r>
            <a:r>
              <a:rPr lang="ja-JP" altLang="en-US" sz="900" b="1">
                <a:solidFill>
                  <a:srgbClr val="3F3F3F"/>
                </a:solidFill>
                <a:latin typeface="メイリオ" panose="020B0604030504040204" pitchFamily="50" charset="-128"/>
                <a:ea typeface="メイリオ" panose="020B0604030504040204" pitchFamily="50" charset="-128"/>
              </a:rPr>
              <a:t>責任分担表</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71462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8 </a:t>
            </a:r>
            <a:r>
              <a:rPr lang="ja-JP" altLang="en-US"/>
              <a:t>体制（</a:t>
            </a:r>
            <a:r>
              <a:rPr lang="en-US" altLang="ja-JP" dirty="0"/>
              <a:t>3/5</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6"/>
            <a:ext cx="8229600" cy="988800"/>
          </a:xfrm>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a:ea typeface="メイリオ"/>
              </a:rPr>
              <a:t>8.2 </a:t>
            </a:r>
            <a:r>
              <a:rPr lang="ja-JP" altLang="en-US" sz="900">
                <a:solidFill>
                  <a:schemeClr val="tx1">
                    <a:lumMod val="75000"/>
                    <a:lumOff val="25000"/>
                  </a:schemeClr>
                </a:solidFill>
                <a:latin typeface="メイリオ"/>
                <a:ea typeface="メイリオ"/>
              </a:rPr>
              <a:t>タスクと役割分担</a:t>
            </a:r>
            <a:r>
              <a:rPr lang="en-US" altLang="ja-JP" sz="900" dirty="0">
                <a:solidFill>
                  <a:schemeClr val="tx1">
                    <a:lumMod val="75000"/>
                    <a:lumOff val="25000"/>
                  </a:schemeClr>
                </a:solidFill>
                <a:latin typeface="メイリオ"/>
                <a:ea typeface="メイリオ"/>
              </a:rPr>
              <a:t>(2/</a:t>
            </a:r>
            <a:r>
              <a:rPr lang="en-US" altLang="ja-JP" sz="900" dirty="0">
                <a:solidFill>
                  <a:schemeClr val="tx1">
                    <a:lumMod val="75000"/>
                    <a:lumOff val="25000"/>
                  </a:schemeClr>
                </a:solidFill>
                <a:latin typeface="Meiryo"/>
                <a:ea typeface="Meiryo"/>
              </a:rPr>
              <a:t>4</a:t>
            </a:r>
            <a:r>
              <a:rPr lang="en-US" altLang="ja-JP" sz="900" dirty="0">
                <a:solidFill>
                  <a:schemeClr val="tx1">
                    <a:lumMod val="75000"/>
                    <a:lumOff val="25000"/>
                  </a:schemeClr>
                </a:solidFill>
                <a:latin typeface="メイリオ"/>
                <a:ea typeface="メイリオ"/>
              </a:rPr>
              <a:t>)</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a:ea typeface="メイリオ"/>
              </a:rPr>
              <a:t>テスト仕様書の作成タスクにおいて、役割、作業内容、成果物における関係性を表した図は以下です。</a:t>
            </a:r>
            <a:br>
              <a:rPr lang="en-US" altLang="ja-JP" sz="900" dirty="0">
                <a:solidFill>
                  <a:schemeClr val="tx1">
                    <a:lumMod val="75000"/>
                    <a:lumOff val="25000"/>
                  </a:schemeClr>
                </a:solidFill>
                <a:latin typeface="メイリオ"/>
                <a:ea typeface="メイリオ"/>
              </a:rPr>
            </a:br>
            <a:r>
              <a:rPr lang="en-US" altLang="ja-JP" sz="900" dirty="0">
                <a:solidFill>
                  <a:schemeClr val="tx1">
                    <a:lumMod val="75000"/>
                    <a:lumOff val="25000"/>
                  </a:schemeClr>
                </a:solidFill>
                <a:latin typeface="メイリオ"/>
                <a:ea typeface="メイリオ"/>
              </a:rPr>
              <a:t>QA</a:t>
            </a:r>
            <a:r>
              <a:rPr lang="ja-JP" altLang="en-US" sz="900">
                <a:solidFill>
                  <a:schemeClr val="tx1">
                    <a:lumMod val="75000"/>
                    <a:lumOff val="25000"/>
                  </a:schemeClr>
                </a:solidFill>
                <a:latin typeface="メイリオ"/>
                <a:ea typeface="メイリオ"/>
              </a:rPr>
              <a:t>のインプット資料は設計書とし、ソースコードはインプット資料としないものとします。</a:t>
            </a:r>
            <a:br>
              <a:rPr lang="en-US" altLang="ja-JP" sz="900" dirty="0">
                <a:solidFill>
                  <a:schemeClr val="tx1">
                    <a:lumMod val="75000"/>
                    <a:lumOff val="25000"/>
                  </a:schemeClr>
                </a:solidFill>
                <a:latin typeface="メイリオ"/>
                <a:ea typeface="メイリオ"/>
              </a:rPr>
            </a:br>
            <a:r>
              <a:rPr lang="ja-JP" altLang="en-US" sz="900">
                <a:solidFill>
                  <a:schemeClr val="tx1">
                    <a:lumMod val="75000"/>
                    <a:lumOff val="25000"/>
                  </a:schemeClr>
                </a:solidFill>
                <a:latin typeface="メイリオ"/>
                <a:ea typeface="メイリオ"/>
              </a:rPr>
              <a:t>そのため、ホワイトボックスのテスト観点は開発者のレビューで担保するものとします。</a:t>
            </a:r>
            <a:br>
              <a:rPr lang="en-US" altLang="ja-JP" sz="900" dirty="0">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a:ea typeface="メイリオ"/>
              </a:rPr>
              <a:t>Santoku</a:t>
            </a:r>
            <a:r>
              <a:rPr lang="ja-JP" altLang="en-US" sz="900">
                <a:solidFill>
                  <a:schemeClr val="tx1">
                    <a:lumMod val="75000"/>
                    <a:lumOff val="25000"/>
                  </a:schemeClr>
                </a:solidFill>
                <a:latin typeface="メイリオ"/>
                <a:ea typeface="メイリオ"/>
              </a:rPr>
              <a:t>アプリにおいては、</a:t>
            </a:r>
            <a:r>
              <a:rPr lang="en-US" altLang="ja-JP" sz="900" dirty="0">
                <a:solidFill>
                  <a:schemeClr val="tx1">
                    <a:lumMod val="75000"/>
                    <a:lumOff val="25000"/>
                  </a:schemeClr>
                </a:solidFill>
                <a:latin typeface="メイリオ"/>
                <a:ea typeface="メイリオ"/>
              </a:rPr>
              <a:t>QA</a:t>
            </a:r>
            <a:r>
              <a:rPr lang="ja-JP" altLang="en-US" sz="900">
                <a:solidFill>
                  <a:schemeClr val="tx1">
                    <a:lumMod val="75000"/>
                    <a:lumOff val="25000"/>
                  </a:schemeClr>
                </a:solidFill>
                <a:latin typeface="メイリオ"/>
                <a:ea typeface="メイリオ"/>
              </a:rPr>
              <a:t>エンジニアもテストデータの作成・反映ができる状態であることを理想とするため、作業者としています。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kumimoji="1" lang="en-US" altLang="ja-JP" sz="900" dirty="0"/>
          </a:p>
        </p:txBody>
      </p:sp>
      <p:pic>
        <p:nvPicPr>
          <p:cNvPr id="4" name="図 3">
            <a:extLst>
              <a:ext uri="{FF2B5EF4-FFF2-40B4-BE49-F238E27FC236}">
                <a16:creationId xmlns:a16="http://schemas.microsoft.com/office/drawing/2014/main" id="{EA5716FE-AC5F-430B-8BDF-D389E1E09F0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728465" y="2926912"/>
            <a:ext cx="683295" cy="849936"/>
          </a:xfrm>
          <a:prstGeom prst="rect">
            <a:avLst/>
          </a:prstGeom>
        </p:spPr>
      </p:pic>
      <p:pic>
        <p:nvPicPr>
          <p:cNvPr id="5" name="図 4">
            <a:extLst>
              <a:ext uri="{FF2B5EF4-FFF2-40B4-BE49-F238E27FC236}">
                <a16:creationId xmlns:a16="http://schemas.microsoft.com/office/drawing/2014/main" id="{7711D10B-3D9A-4C28-9CB0-0B975FF01A4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44208" y="2845232"/>
            <a:ext cx="814916" cy="1004225"/>
          </a:xfrm>
          <a:prstGeom prst="rect">
            <a:avLst/>
          </a:prstGeom>
        </p:spPr>
      </p:pic>
      <p:sp>
        <p:nvSpPr>
          <p:cNvPr id="8" name="正方形/長方形 7">
            <a:extLst>
              <a:ext uri="{FF2B5EF4-FFF2-40B4-BE49-F238E27FC236}">
                <a16:creationId xmlns:a16="http://schemas.microsoft.com/office/drawing/2014/main" id="{84469502-1DF1-48A4-8F49-5FA607ECC15A}"/>
              </a:ext>
            </a:extLst>
          </p:cNvPr>
          <p:cNvSpPr/>
          <p:nvPr/>
        </p:nvSpPr>
        <p:spPr>
          <a:xfrm>
            <a:off x="3764216" y="3828394"/>
            <a:ext cx="1264676" cy="580797"/>
          </a:xfrm>
          <a:prstGeom prst="rect">
            <a:avLst/>
          </a:prstGeom>
          <a:solidFill>
            <a:schemeClr val="accent4">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latin typeface="メイリオ" panose="020B0604030504040204" pitchFamily="50" charset="-128"/>
                <a:ea typeface="メイリオ" panose="020B0604030504040204" pitchFamily="50" charset="-128"/>
              </a:rPr>
              <a:t>Santoku </a:t>
            </a:r>
            <a:r>
              <a:rPr lang="ja-JP" altLang="en-US" sz="900">
                <a:solidFill>
                  <a:schemeClr val="tx1"/>
                </a:solidFill>
                <a:latin typeface="メイリオ" panose="020B0604030504040204" pitchFamily="50" charset="-128"/>
                <a:ea typeface="メイリオ" panose="020B0604030504040204" pitchFamily="50" charset="-128"/>
              </a:rPr>
              <a:t>アプリ</a:t>
            </a:r>
          </a:p>
        </p:txBody>
      </p:sp>
      <p:sp>
        <p:nvSpPr>
          <p:cNvPr id="11" name="フローチャート: 書類 10">
            <a:extLst>
              <a:ext uri="{FF2B5EF4-FFF2-40B4-BE49-F238E27FC236}">
                <a16:creationId xmlns:a16="http://schemas.microsoft.com/office/drawing/2014/main" id="{765D0DE8-F675-4941-8B48-12BDAD25BB5E}"/>
              </a:ext>
            </a:extLst>
          </p:cNvPr>
          <p:cNvSpPr/>
          <p:nvPr/>
        </p:nvSpPr>
        <p:spPr>
          <a:xfrm>
            <a:off x="3862637" y="3110125"/>
            <a:ext cx="994217" cy="484064"/>
          </a:xfrm>
          <a:prstGeom prst="flowChartDocumen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a:solidFill>
                  <a:schemeClr val="tx1"/>
                </a:solidFill>
                <a:latin typeface="メイリオ" panose="020B0604030504040204" pitchFamily="50" charset="-128"/>
                <a:ea typeface="メイリオ" panose="020B0604030504040204" pitchFamily="50" charset="-128"/>
              </a:rPr>
              <a:t>テスト仕様書</a:t>
            </a:r>
            <a:r>
              <a:rPr lang="en-US" altLang="ja-JP" sz="900" dirty="0">
                <a:solidFill>
                  <a:schemeClr val="tx1"/>
                </a:solidFill>
                <a:latin typeface="メイリオ" panose="020B0604030504040204" pitchFamily="50" charset="-128"/>
                <a:ea typeface="メイリオ" panose="020B0604030504040204" pitchFamily="50" charset="-128"/>
              </a:rPr>
              <a:t>(Excel)</a:t>
            </a:r>
            <a:endParaRPr kumimoji="1" lang="ja-JP" altLang="en-US" sz="900">
              <a:solidFill>
                <a:schemeClr val="tx1"/>
              </a:solidFill>
              <a:latin typeface="メイリオ" panose="020B0604030504040204" pitchFamily="50" charset="-128"/>
              <a:ea typeface="メイリオ" panose="020B0604030504040204" pitchFamily="50" charset="-128"/>
            </a:endParaRPr>
          </a:p>
        </p:txBody>
      </p:sp>
      <p:cxnSp>
        <p:nvCxnSpPr>
          <p:cNvPr id="14" name="直線矢印コネクタ 13">
            <a:extLst>
              <a:ext uri="{FF2B5EF4-FFF2-40B4-BE49-F238E27FC236}">
                <a16:creationId xmlns:a16="http://schemas.microsoft.com/office/drawing/2014/main" id="{ABC52139-20AF-4E9F-A00B-F7C89CDE5A11}"/>
              </a:ext>
            </a:extLst>
          </p:cNvPr>
          <p:cNvCxnSpPr>
            <a:cxnSpLocks/>
            <a:stCxn id="5" idx="1"/>
            <a:endCxn id="11" idx="3"/>
          </p:cNvCxnSpPr>
          <p:nvPr/>
        </p:nvCxnSpPr>
        <p:spPr>
          <a:xfrm flipH="1">
            <a:off x="4856854" y="3347345"/>
            <a:ext cx="1587354" cy="48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C8186F5-1ECD-42BE-810E-8253A5642FD9}"/>
              </a:ext>
            </a:extLst>
          </p:cNvPr>
          <p:cNvCxnSpPr>
            <a:cxnSpLocks/>
            <a:stCxn id="4" idx="3"/>
            <a:endCxn id="11" idx="1"/>
          </p:cNvCxnSpPr>
          <p:nvPr/>
        </p:nvCxnSpPr>
        <p:spPr>
          <a:xfrm>
            <a:off x="2411760" y="3351880"/>
            <a:ext cx="1450877" cy="2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カギ線コネクタ 271">
            <a:extLst>
              <a:ext uri="{FF2B5EF4-FFF2-40B4-BE49-F238E27FC236}">
                <a16:creationId xmlns:a16="http://schemas.microsoft.com/office/drawing/2014/main" id="{BEA08CB5-5C51-4A9C-9530-11778DBC6DFA}"/>
              </a:ext>
            </a:extLst>
          </p:cNvPr>
          <p:cNvCxnSpPr>
            <a:cxnSpLocks/>
            <a:stCxn id="5" idx="2"/>
            <a:endCxn id="8" idx="3"/>
          </p:cNvCxnSpPr>
          <p:nvPr/>
        </p:nvCxnSpPr>
        <p:spPr>
          <a:xfrm rot="5400000">
            <a:off x="5805611" y="3072738"/>
            <a:ext cx="269336" cy="1822774"/>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カギ線コネクタ 157">
            <a:extLst>
              <a:ext uri="{FF2B5EF4-FFF2-40B4-BE49-F238E27FC236}">
                <a16:creationId xmlns:a16="http://schemas.microsoft.com/office/drawing/2014/main" id="{7E6C954C-60AD-429E-878D-1CEC2370DA3B}"/>
              </a:ext>
            </a:extLst>
          </p:cNvPr>
          <p:cNvCxnSpPr>
            <a:cxnSpLocks/>
            <a:stCxn id="4" idx="2"/>
            <a:endCxn id="8" idx="1"/>
          </p:cNvCxnSpPr>
          <p:nvPr/>
        </p:nvCxnSpPr>
        <p:spPr>
          <a:xfrm rot="16200000" flipH="1">
            <a:off x="2746192" y="3100768"/>
            <a:ext cx="341945" cy="169410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サブタイトル 4">
            <a:extLst>
              <a:ext uri="{FF2B5EF4-FFF2-40B4-BE49-F238E27FC236}">
                <a16:creationId xmlns:a16="http://schemas.microsoft.com/office/drawing/2014/main" id="{66DD63A6-D06D-4C41-8EA8-8154E2265DF1}"/>
              </a:ext>
            </a:extLst>
          </p:cNvPr>
          <p:cNvSpPr txBox="1">
            <a:spLocks/>
          </p:cNvSpPr>
          <p:nvPr/>
        </p:nvSpPr>
        <p:spPr>
          <a:xfrm>
            <a:off x="2405697" y="4691714"/>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図</a:t>
            </a:r>
            <a:r>
              <a:rPr lang="en-US" altLang="ja-JP" sz="900" b="1" dirty="0">
                <a:solidFill>
                  <a:srgbClr val="3F3F3F"/>
                </a:solidFill>
                <a:latin typeface="メイリオ" panose="020B0604030504040204" pitchFamily="50" charset="-128"/>
                <a:ea typeface="メイリオ" panose="020B0604030504040204" pitchFamily="50" charset="-128"/>
              </a:rPr>
              <a:t>8-1 </a:t>
            </a:r>
            <a:r>
              <a:rPr lang="ja-JP" altLang="en-US" sz="900" b="1">
                <a:solidFill>
                  <a:srgbClr val="3F3F3F"/>
                </a:solidFill>
                <a:latin typeface="メイリオ" panose="020B0604030504040204" pitchFamily="50" charset="-128"/>
                <a:ea typeface="メイリオ" panose="020B0604030504040204" pitchFamily="50" charset="-128"/>
              </a:rPr>
              <a:t>タスクと役割分担</a:t>
            </a:r>
            <a:r>
              <a:rPr lang="en-US" altLang="ja-JP" sz="900" b="1" dirty="0">
                <a:solidFill>
                  <a:srgbClr val="3F3F3F"/>
                </a:solidFill>
                <a:latin typeface="メイリオ" panose="020B0604030504040204" pitchFamily="50" charset="-128"/>
                <a:ea typeface="メイリオ" panose="020B0604030504040204" pitchFamily="50" charset="-128"/>
              </a:rPr>
              <a:t>(1)</a:t>
            </a:r>
          </a:p>
        </p:txBody>
      </p:sp>
      <p:sp>
        <p:nvSpPr>
          <p:cNvPr id="7" name="Text Placeholder 2">
            <a:extLst>
              <a:ext uri="{FF2B5EF4-FFF2-40B4-BE49-F238E27FC236}">
                <a16:creationId xmlns:a16="http://schemas.microsoft.com/office/drawing/2014/main" id="{6AD7838A-F038-4668-8E7B-9DB1BAFE0FD3}"/>
              </a:ext>
            </a:extLst>
          </p:cNvPr>
          <p:cNvSpPr txBox="1">
            <a:spLocks/>
          </p:cNvSpPr>
          <p:nvPr/>
        </p:nvSpPr>
        <p:spPr>
          <a:xfrm>
            <a:off x="2654966" y="3217452"/>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レビュー</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6" name="Text Placeholder 2">
            <a:extLst>
              <a:ext uri="{FF2B5EF4-FFF2-40B4-BE49-F238E27FC236}">
                <a16:creationId xmlns:a16="http://schemas.microsoft.com/office/drawing/2014/main" id="{A1257D00-5561-40B9-917F-773915C207E8}"/>
              </a:ext>
            </a:extLst>
          </p:cNvPr>
          <p:cNvSpPr txBox="1">
            <a:spLocks/>
          </p:cNvSpPr>
          <p:nvPr/>
        </p:nvSpPr>
        <p:spPr>
          <a:xfrm>
            <a:off x="5474979" y="3231015"/>
            <a:ext cx="664511"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作成・修正</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Text Placeholder 2">
            <a:extLst>
              <a:ext uri="{FF2B5EF4-FFF2-40B4-BE49-F238E27FC236}">
                <a16:creationId xmlns:a16="http://schemas.microsoft.com/office/drawing/2014/main" id="{B87AA9E0-AA77-4EB6-BB02-6414CCF44653}"/>
              </a:ext>
            </a:extLst>
          </p:cNvPr>
          <p:cNvSpPr txBox="1">
            <a:spLocks/>
          </p:cNvSpPr>
          <p:nvPr/>
        </p:nvSpPr>
        <p:spPr>
          <a:xfrm>
            <a:off x="2396040" y="3982109"/>
            <a:ext cx="942221"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テストデータ反映</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Text Placeholder 2">
            <a:extLst>
              <a:ext uri="{FF2B5EF4-FFF2-40B4-BE49-F238E27FC236}">
                <a16:creationId xmlns:a16="http://schemas.microsoft.com/office/drawing/2014/main" id="{F7CEF874-35CE-42BE-99F4-35A4F5E98CD3}"/>
              </a:ext>
            </a:extLst>
          </p:cNvPr>
          <p:cNvSpPr txBox="1">
            <a:spLocks/>
          </p:cNvSpPr>
          <p:nvPr/>
        </p:nvSpPr>
        <p:spPr>
          <a:xfrm>
            <a:off x="5474979" y="3997927"/>
            <a:ext cx="1005712"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テストデータ反映</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フローチャート: 書類 20">
            <a:extLst>
              <a:ext uri="{FF2B5EF4-FFF2-40B4-BE49-F238E27FC236}">
                <a16:creationId xmlns:a16="http://schemas.microsoft.com/office/drawing/2014/main" id="{DAD9F330-1DEB-4897-BA37-FF176A763A25}"/>
              </a:ext>
            </a:extLst>
          </p:cNvPr>
          <p:cNvSpPr/>
          <p:nvPr/>
        </p:nvSpPr>
        <p:spPr>
          <a:xfrm>
            <a:off x="3857493" y="1805458"/>
            <a:ext cx="994217" cy="481054"/>
          </a:xfrm>
          <a:prstGeom prst="flowChartDocumen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a:solidFill>
                  <a:schemeClr val="tx1"/>
                </a:solidFill>
                <a:latin typeface="メイリオ" panose="020B0604030504040204" pitchFamily="50" charset="-128"/>
                <a:ea typeface="メイリオ" panose="020B0604030504040204" pitchFamily="50" charset="-128"/>
              </a:rPr>
              <a:t>資料</a:t>
            </a:r>
            <a:endParaRPr kumimoji="1" lang="ja-JP" altLang="en-US" sz="900">
              <a:solidFill>
                <a:schemeClr val="tx1"/>
              </a:solidFill>
              <a:latin typeface="メイリオ" panose="020B0604030504040204" pitchFamily="50" charset="-128"/>
              <a:ea typeface="メイリオ" panose="020B0604030504040204" pitchFamily="50" charset="-128"/>
            </a:endParaRPr>
          </a:p>
        </p:txBody>
      </p:sp>
      <p:sp>
        <p:nvSpPr>
          <p:cNvPr id="23" name="フローチャート: 書類 22">
            <a:extLst>
              <a:ext uri="{FF2B5EF4-FFF2-40B4-BE49-F238E27FC236}">
                <a16:creationId xmlns:a16="http://schemas.microsoft.com/office/drawing/2014/main" id="{C6FBF626-A95D-4B46-9E5C-7049AC5EBB1A}"/>
              </a:ext>
            </a:extLst>
          </p:cNvPr>
          <p:cNvSpPr/>
          <p:nvPr/>
        </p:nvSpPr>
        <p:spPr>
          <a:xfrm>
            <a:off x="3857493" y="2449778"/>
            <a:ext cx="994217" cy="481054"/>
          </a:xfrm>
          <a:prstGeom prst="flowChartDocumen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a:solidFill>
                  <a:schemeClr val="tx1"/>
                </a:solidFill>
                <a:latin typeface="メイリオ" panose="020B0604030504040204" pitchFamily="50" charset="-128"/>
                <a:ea typeface="メイリオ" panose="020B0604030504040204" pitchFamily="50" charset="-128"/>
              </a:rPr>
              <a:t>ソースコード</a:t>
            </a:r>
            <a:endParaRPr kumimoji="1" lang="ja-JP" altLang="en-US" sz="900">
              <a:solidFill>
                <a:schemeClr val="tx1"/>
              </a:solidFill>
              <a:latin typeface="メイリオ" panose="020B0604030504040204" pitchFamily="50" charset="-128"/>
              <a:ea typeface="メイリオ" panose="020B0604030504040204" pitchFamily="50" charset="-128"/>
            </a:endParaRPr>
          </a:p>
        </p:txBody>
      </p:sp>
      <p:cxnSp>
        <p:nvCxnSpPr>
          <p:cNvPr id="24" name="カギ線コネクタ 157">
            <a:extLst>
              <a:ext uri="{FF2B5EF4-FFF2-40B4-BE49-F238E27FC236}">
                <a16:creationId xmlns:a16="http://schemas.microsoft.com/office/drawing/2014/main" id="{82794175-FC5D-4EDB-A5DF-7EFD521A7FB3}"/>
              </a:ext>
            </a:extLst>
          </p:cNvPr>
          <p:cNvCxnSpPr>
            <a:cxnSpLocks/>
            <a:stCxn id="4" idx="0"/>
            <a:endCxn id="21" idx="1"/>
          </p:cNvCxnSpPr>
          <p:nvPr/>
        </p:nvCxnSpPr>
        <p:spPr>
          <a:xfrm rot="5400000" flipH="1" flipV="1">
            <a:off x="2523340" y="1592759"/>
            <a:ext cx="880927" cy="1787380"/>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カギ線コネクタ 157">
            <a:extLst>
              <a:ext uri="{FF2B5EF4-FFF2-40B4-BE49-F238E27FC236}">
                <a16:creationId xmlns:a16="http://schemas.microsoft.com/office/drawing/2014/main" id="{73A14363-2301-4FCB-8DAD-BDB755C15256}"/>
              </a:ext>
            </a:extLst>
          </p:cNvPr>
          <p:cNvCxnSpPr>
            <a:cxnSpLocks/>
            <a:stCxn id="4" idx="0"/>
            <a:endCxn id="23" idx="1"/>
          </p:cNvCxnSpPr>
          <p:nvPr/>
        </p:nvCxnSpPr>
        <p:spPr>
          <a:xfrm rot="5400000" flipH="1" flipV="1">
            <a:off x="2845500" y="1914919"/>
            <a:ext cx="236607" cy="1787380"/>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
            <a:extLst>
              <a:ext uri="{FF2B5EF4-FFF2-40B4-BE49-F238E27FC236}">
                <a16:creationId xmlns:a16="http://schemas.microsoft.com/office/drawing/2014/main" id="{44FE4E94-A87A-40A8-9C1C-1B15D6723DEA}"/>
              </a:ext>
            </a:extLst>
          </p:cNvPr>
          <p:cNvSpPr txBox="1">
            <a:spLocks/>
          </p:cNvSpPr>
          <p:nvPr/>
        </p:nvSpPr>
        <p:spPr>
          <a:xfrm>
            <a:off x="2654966" y="2554354"/>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開発</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1" name="Text Placeholder 2">
            <a:extLst>
              <a:ext uri="{FF2B5EF4-FFF2-40B4-BE49-F238E27FC236}">
                <a16:creationId xmlns:a16="http://schemas.microsoft.com/office/drawing/2014/main" id="{EACCE177-3BC4-4BEC-B76D-F9870C457AA8}"/>
              </a:ext>
            </a:extLst>
          </p:cNvPr>
          <p:cNvSpPr txBox="1">
            <a:spLocks/>
          </p:cNvSpPr>
          <p:nvPr/>
        </p:nvSpPr>
        <p:spPr>
          <a:xfrm>
            <a:off x="2654966" y="1918111"/>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設計・回答</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カギ線コネクタ 271">
            <a:extLst>
              <a:ext uri="{FF2B5EF4-FFF2-40B4-BE49-F238E27FC236}">
                <a16:creationId xmlns:a16="http://schemas.microsoft.com/office/drawing/2014/main" id="{D2AB15DB-7427-4C16-8839-4F976AD77BF0}"/>
              </a:ext>
            </a:extLst>
          </p:cNvPr>
          <p:cNvCxnSpPr>
            <a:cxnSpLocks/>
            <a:stCxn id="5" idx="0"/>
            <a:endCxn id="21" idx="3"/>
          </p:cNvCxnSpPr>
          <p:nvPr/>
        </p:nvCxnSpPr>
        <p:spPr>
          <a:xfrm rot="16200000" flipV="1">
            <a:off x="5452065" y="1445631"/>
            <a:ext cx="799247" cy="199995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 Placeholder 2">
            <a:extLst>
              <a:ext uri="{FF2B5EF4-FFF2-40B4-BE49-F238E27FC236}">
                <a16:creationId xmlns:a16="http://schemas.microsoft.com/office/drawing/2014/main" id="{413191AA-A87B-4B52-9792-B29794284051}"/>
              </a:ext>
            </a:extLst>
          </p:cNvPr>
          <p:cNvSpPr txBox="1">
            <a:spLocks/>
          </p:cNvSpPr>
          <p:nvPr/>
        </p:nvSpPr>
        <p:spPr>
          <a:xfrm>
            <a:off x="5479190" y="1934542"/>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参照・質問</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8" name="カギ線コネクタ 271">
            <a:extLst>
              <a:ext uri="{FF2B5EF4-FFF2-40B4-BE49-F238E27FC236}">
                <a16:creationId xmlns:a16="http://schemas.microsoft.com/office/drawing/2014/main" id="{3EEF067D-0E78-4D5A-923C-2CF7A797018C}"/>
              </a:ext>
            </a:extLst>
          </p:cNvPr>
          <p:cNvCxnSpPr>
            <a:cxnSpLocks/>
          </p:cNvCxnSpPr>
          <p:nvPr/>
        </p:nvCxnSpPr>
        <p:spPr>
          <a:xfrm rot="16200000" flipV="1">
            <a:off x="5915554" y="2022071"/>
            <a:ext cx="256927" cy="1615297"/>
          </a:xfrm>
          <a:prstGeom prst="bent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Text Placeholder 2">
            <a:extLst>
              <a:ext uri="{FF2B5EF4-FFF2-40B4-BE49-F238E27FC236}">
                <a16:creationId xmlns:a16="http://schemas.microsoft.com/office/drawing/2014/main" id="{D1B04C25-D9CA-48DE-885B-7310402DF6C2}"/>
              </a:ext>
            </a:extLst>
          </p:cNvPr>
          <p:cNvSpPr txBox="1">
            <a:spLocks/>
          </p:cNvSpPr>
          <p:nvPr/>
        </p:nvSpPr>
        <p:spPr>
          <a:xfrm>
            <a:off x="5001690" y="2522226"/>
            <a:ext cx="342909" cy="241729"/>
          </a:xfrm>
          <a:prstGeom prst="rect">
            <a:avLst/>
          </a:prstGeom>
          <a:no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1800">
                <a:solidFill>
                  <a:schemeClr val="accent1"/>
                </a:solidFill>
                <a:latin typeface="メイリオ" panose="020B0604030504040204" pitchFamily="50" charset="-128"/>
                <a:ea typeface="メイリオ" panose="020B0604030504040204" pitchFamily="50" charset="-128"/>
              </a:rPr>
              <a:t>✘</a:t>
            </a:r>
            <a:endParaRPr lang="en-US" altLang="ja-JP" sz="1800" dirty="0">
              <a:solidFill>
                <a:schemeClr val="accent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8998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8 </a:t>
            </a:r>
            <a:r>
              <a:rPr lang="ja-JP" altLang="en-US"/>
              <a:t>体制（</a:t>
            </a:r>
            <a:r>
              <a:rPr lang="en-US" altLang="ja-JP" dirty="0"/>
              <a:t>4/5</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760625"/>
          </a:xfrm>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a:ea typeface="メイリオ"/>
              </a:rPr>
              <a:t>8.2 </a:t>
            </a:r>
            <a:r>
              <a:rPr lang="ja-JP" altLang="en-US" sz="900">
                <a:solidFill>
                  <a:schemeClr val="tx1">
                    <a:lumMod val="75000"/>
                    <a:lumOff val="25000"/>
                  </a:schemeClr>
                </a:solidFill>
                <a:latin typeface="メイリオ"/>
                <a:ea typeface="メイリオ"/>
              </a:rPr>
              <a:t>タスクと役割分担</a:t>
            </a:r>
            <a:r>
              <a:rPr lang="en-US" altLang="ja-JP" sz="900" dirty="0">
                <a:solidFill>
                  <a:schemeClr val="tx1">
                    <a:lumMod val="75000"/>
                    <a:lumOff val="25000"/>
                  </a:schemeClr>
                </a:solidFill>
                <a:latin typeface="メイリオ"/>
                <a:ea typeface="メイリオ"/>
              </a:rPr>
              <a:t>(3/</a:t>
            </a:r>
            <a:r>
              <a:rPr lang="en-US" altLang="ja-JP" sz="900" dirty="0">
                <a:solidFill>
                  <a:schemeClr val="tx1">
                    <a:lumMod val="75000"/>
                    <a:lumOff val="25000"/>
                  </a:schemeClr>
                </a:solidFill>
                <a:latin typeface="Meiryo"/>
                <a:ea typeface="Meiryo"/>
              </a:rPr>
              <a:t>4</a:t>
            </a:r>
            <a:r>
              <a:rPr lang="en-US" altLang="ja-JP" sz="900" dirty="0">
                <a:solidFill>
                  <a:schemeClr val="tx1">
                    <a:lumMod val="75000"/>
                    <a:lumOff val="25000"/>
                  </a:schemeClr>
                </a:solidFill>
                <a:latin typeface="メイリオ"/>
                <a:ea typeface="メイリオ"/>
              </a:rPr>
              <a:t>)</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a:ea typeface="メイリオ"/>
              </a:rPr>
              <a:t>不具合対応における、役割、作業内容、成果物における関係性を表した図は以下です。</a:t>
            </a:r>
            <a:br>
              <a:rPr lang="en-US" altLang="ja-JP" sz="900" dirty="0">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a:ea typeface="メイリオ"/>
              </a:rPr>
              <a:t>修正確認後、不具合をクローズします。</a:t>
            </a:r>
            <a:endParaRPr lang="en-US" altLang="ja-JP" sz="900" dirty="0">
              <a:solidFill>
                <a:schemeClr val="tx1">
                  <a:lumMod val="75000"/>
                  <a:lumOff val="25000"/>
                </a:schemeClr>
              </a:solidFill>
              <a:latin typeface="メイリオ"/>
              <a:ea typeface="メイリオ"/>
            </a:endParaRPr>
          </a:p>
          <a:p>
            <a:pPr>
              <a:buFont typeface="Wingdings" panose="05000000000000000000" pitchFamily="2" charset="2"/>
              <a:buChar char="n"/>
            </a:pPr>
            <a:endParaRPr kumimoji="1" lang="en-US" altLang="ja-JP" sz="900" dirty="0"/>
          </a:p>
        </p:txBody>
      </p:sp>
      <p:sp>
        <p:nvSpPr>
          <p:cNvPr id="27" name="サブタイトル 4">
            <a:extLst>
              <a:ext uri="{FF2B5EF4-FFF2-40B4-BE49-F238E27FC236}">
                <a16:creationId xmlns:a16="http://schemas.microsoft.com/office/drawing/2014/main" id="{16BCB62E-8D87-49ED-8E0E-D1691017C751}"/>
              </a:ext>
            </a:extLst>
          </p:cNvPr>
          <p:cNvSpPr txBox="1">
            <a:spLocks/>
          </p:cNvSpPr>
          <p:nvPr/>
        </p:nvSpPr>
        <p:spPr>
          <a:xfrm>
            <a:off x="2576268" y="4420685"/>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図</a:t>
            </a:r>
            <a:r>
              <a:rPr lang="en-US" altLang="ja-JP" sz="900" b="1" dirty="0">
                <a:solidFill>
                  <a:srgbClr val="3F3F3F"/>
                </a:solidFill>
                <a:latin typeface="メイリオ" panose="020B0604030504040204" pitchFamily="50" charset="-128"/>
                <a:ea typeface="メイリオ" panose="020B0604030504040204" pitchFamily="50" charset="-128"/>
              </a:rPr>
              <a:t>8-2 </a:t>
            </a:r>
            <a:r>
              <a:rPr lang="ja-JP" altLang="en-US" sz="900" b="1">
                <a:solidFill>
                  <a:srgbClr val="3F3F3F"/>
                </a:solidFill>
                <a:latin typeface="メイリオ" panose="020B0604030504040204" pitchFamily="50" charset="-128"/>
                <a:ea typeface="メイリオ" panose="020B0604030504040204" pitchFamily="50" charset="-128"/>
              </a:rPr>
              <a:t>タスクと役割分担</a:t>
            </a:r>
            <a:r>
              <a:rPr lang="en-US" altLang="ja-JP" sz="900" b="1" dirty="0">
                <a:solidFill>
                  <a:srgbClr val="3F3F3F"/>
                </a:solidFill>
                <a:latin typeface="メイリオ" panose="020B0604030504040204" pitchFamily="50" charset="-128"/>
                <a:ea typeface="メイリオ" panose="020B0604030504040204" pitchFamily="50" charset="-128"/>
              </a:rPr>
              <a:t>(2)</a:t>
            </a:r>
          </a:p>
        </p:txBody>
      </p:sp>
      <p:pic>
        <p:nvPicPr>
          <p:cNvPr id="4" name="図 3">
            <a:extLst>
              <a:ext uri="{FF2B5EF4-FFF2-40B4-BE49-F238E27FC236}">
                <a16:creationId xmlns:a16="http://schemas.microsoft.com/office/drawing/2014/main" id="{B1267ED8-EF08-4CAE-989E-C28EF1AD4C7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19672" y="2766690"/>
            <a:ext cx="656590" cy="769397"/>
          </a:xfrm>
          <a:prstGeom prst="rect">
            <a:avLst/>
          </a:prstGeom>
        </p:spPr>
      </p:pic>
      <p:pic>
        <p:nvPicPr>
          <p:cNvPr id="5" name="図 4">
            <a:extLst>
              <a:ext uri="{FF2B5EF4-FFF2-40B4-BE49-F238E27FC236}">
                <a16:creationId xmlns:a16="http://schemas.microsoft.com/office/drawing/2014/main" id="{0D6308EA-53A4-49BF-B353-3C34B8E66AF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763490" y="2687878"/>
            <a:ext cx="783067" cy="909065"/>
          </a:xfrm>
          <a:prstGeom prst="rect">
            <a:avLst/>
          </a:prstGeom>
        </p:spPr>
      </p:pic>
      <p:sp>
        <p:nvSpPr>
          <p:cNvPr id="8" name="正方形/長方形 7">
            <a:extLst>
              <a:ext uri="{FF2B5EF4-FFF2-40B4-BE49-F238E27FC236}">
                <a16:creationId xmlns:a16="http://schemas.microsoft.com/office/drawing/2014/main" id="{018E4A1A-AEE3-4156-AE0F-232E829D5E79}"/>
              </a:ext>
            </a:extLst>
          </p:cNvPr>
          <p:cNvSpPr/>
          <p:nvPr/>
        </p:nvSpPr>
        <p:spPr>
          <a:xfrm>
            <a:off x="3951064" y="3876622"/>
            <a:ext cx="1215249" cy="525761"/>
          </a:xfrm>
          <a:prstGeom prst="rect">
            <a:avLst/>
          </a:prstGeom>
          <a:solidFill>
            <a:schemeClr val="accent4">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latin typeface="メイリオ" panose="020B0604030504040204" pitchFamily="50" charset="-128"/>
                <a:ea typeface="メイリオ" panose="020B0604030504040204" pitchFamily="50" charset="-128"/>
              </a:rPr>
              <a:t>Santoku </a:t>
            </a:r>
            <a:r>
              <a:rPr lang="ja-JP" altLang="en-US" sz="900">
                <a:solidFill>
                  <a:schemeClr val="tx1"/>
                </a:solidFill>
                <a:latin typeface="メイリオ" panose="020B0604030504040204" pitchFamily="50" charset="-128"/>
                <a:ea typeface="メイリオ" panose="020B0604030504040204" pitchFamily="50" charset="-128"/>
              </a:rPr>
              <a:t>アプリ</a:t>
            </a:r>
          </a:p>
        </p:txBody>
      </p:sp>
      <p:cxnSp>
        <p:nvCxnSpPr>
          <p:cNvPr id="9" name="カギ線コネクタ 36">
            <a:extLst>
              <a:ext uri="{FF2B5EF4-FFF2-40B4-BE49-F238E27FC236}">
                <a16:creationId xmlns:a16="http://schemas.microsoft.com/office/drawing/2014/main" id="{8C0BB2AC-8773-443E-ABE4-25392A99ECBA}"/>
              </a:ext>
            </a:extLst>
          </p:cNvPr>
          <p:cNvCxnSpPr>
            <a:cxnSpLocks/>
            <a:stCxn id="5" idx="2"/>
            <a:endCxn id="8" idx="3"/>
          </p:cNvCxnSpPr>
          <p:nvPr/>
        </p:nvCxnSpPr>
        <p:spPr>
          <a:xfrm rot="5400000">
            <a:off x="5889389" y="2873868"/>
            <a:ext cx="542560" cy="1988711"/>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カギ線コネクタ 43">
            <a:extLst>
              <a:ext uri="{FF2B5EF4-FFF2-40B4-BE49-F238E27FC236}">
                <a16:creationId xmlns:a16="http://schemas.microsoft.com/office/drawing/2014/main" id="{81BEDA55-D32E-4609-A09B-76EC2D947935}"/>
              </a:ext>
            </a:extLst>
          </p:cNvPr>
          <p:cNvCxnSpPr>
            <a:cxnSpLocks/>
            <a:stCxn id="4" idx="2"/>
            <a:endCxn id="8" idx="1"/>
          </p:cNvCxnSpPr>
          <p:nvPr/>
        </p:nvCxnSpPr>
        <p:spPr>
          <a:xfrm rot="16200000" flipH="1">
            <a:off x="2647807" y="2836246"/>
            <a:ext cx="603416" cy="200309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3" name="図 12">
            <a:extLst>
              <a:ext uri="{FF2B5EF4-FFF2-40B4-BE49-F238E27FC236}">
                <a16:creationId xmlns:a16="http://schemas.microsoft.com/office/drawing/2014/main" id="{4B632EA9-6E31-4442-81F1-73D9D69BBBDA}"/>
              </a:ext>
            </a:extLst>
          </p:cNvPr>
          <p:cNvPicPr>
            <a:picLocks noChangeAspect="1"/>
          </p:cNvPicPr>
          <p:nvPr/>
        </p:nvPicPr>
        <p:blipFill>
          <a:blip r:embed="rId4"/>
          <a:stretch>
            <a:fillRect/>
          </a:stretch>
        </p:blipFill>
        <p:spPr>
          <a:xfrm>
            <a:off x="4163857" y="1535750"/>
            <a:ext cx="789664" cy="823447"/>
          </a:xfrm>
          <a:prstGeom prst="rect">
            <a:avLst/>
          </a:prstGeom>
        </p:spPr>
      </p:pic>
      <p:cxnSp>
        <p:nvCxnSpPr>
          <p:cNvPr id="15" name="直線矢印コネクタ 14">
            <a:extLst>
              <a:ext uri="{FF2B5EF4-FFF2-40B4-BE49-F238E27FC236}">
                <a16:creationId xmlns:a16="http://schemas.microsoft.com/office/drawing/2014/main" id="{1EA89B08-F440-4438-AE9D-F14AA59B5FD5}"/>
              </a:ext>
            </a:extLst>
          </p:cNvPr>
          <p:cNvCxnSpPr>
            <a:cxnSpLocks/>
            <a:stCxn id="13" idx="2"/>
            <a:endCxn id="26" idx="0"/>
          </p:cNvCxnSpPr>
          <p:nvPr/>
        </p:nvCxnSpPr>
        <p:spPr>
          <a:xfrm flipH="1">
            <a:off x="4558687" y="2359197"/>
            <a:ext cx="2" cy="4634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3E9E082-CFDE-48B7-9E54-AF28D1AFB509}"/>
              </a:ext>
            </a:extLst>
          </p:cNvPr>
          <p:cNvCxnSpPr>
            <a:cxnSpLocks/>
            <a:stCxn id="5" idx="1"/>
            <a:endCxn id="26" idx="3"/>
          </p:cNvCxnSpPr>
          <p:nvPr/>
        </p:nvCxnSpPr>
        <p:spPr>
          <a:xfrm flipH="1">
            <a:off x="5128152" y="3142411"/>
            <a:ext cx="1635338" cy="89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315362-4242-4964-90C6-4E6A72899E22}"/>
              </a:ext>
            </a:extLst>
          </p:cNvPr>
          <p:cNvCxnSpPr>
            <a:cxnSpLocks/>
            <a:stCxn id="4" idx="3"/>
            <a:endCxn id="26" idx="1"/>
          </p:cNvCxnSpPr>
          <p:nvPr/>
        </p:nvCxnSpPr>
        <p:spPr>
          <a:xfrm flipV="1">
            <a:off x="2276262" y="3151387"/>
            <a:ext cx="1712960" cy="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フローチャート: 書類 25">
            <a:extLst>
              <a:ext uri="{FF2B5EF4-FFF2-40B4-BE49-F238E27FC236}">
                <a16:creationId xmlns:a16="http://schemas.microsoft.com/office/drawing/2014/main" id="{AC464A90-CD10-408E-B45C-D59AA52AF8F1}"/>
              </a:ext>
            </a:extLst>
          </p:cNvPr>
          <p:cNvSpPr/>
          <p:nvPr/>
        </p:nvSpPr>
        <p:spPr>
          <a:xfrm>
            <a:off x="3989222" y="2822604"/>
            <a:ext cx="1138930" cy="657565"/>
          </a:xfrm>
          <a:prstGeom prst="flowChartDocumen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a:solidFill>
                  <a:schemeClr val="tx1"/>
                </a:solidFill>
                <a:latin typeface="メイリオ" panose="020B0604030504040204" pitchFamily="50" charset="-128"/>
                <a:ea typeface="メイリオ" panose="020B0604030504040204" pitchFamily="50" charset="-128"/>
              </a:rPr>
              <a:t>不具合管理ツール</a:t>
            </a:r>
            <a:endParaRPr lang="en-US" altLang="ja-JP" sz="900" dirty="0">
              <a:solidFill>
                <a:schemeClr val="tx1"/>
              </a:solidFill>
              <a:latin typeface="メイリオ" panose="020B0604030504040204" pitchFamily="50" charset="-128"/>
              <a:ea typeface="メイリオ" panose="020B0604030504040204" pitchFamily="50" charset="-128"/>
            </a:endParaRPr>
          </a:p>
        </p:txBody>
      </p:sp>
      <p:cxnSp>
        <p:nvCxnSpPr>
          <p:cNvPr id="43" name="カギ線コネクタ 43">
            <a:extLst>
              <a:ext uri="{FF2B5EF4-FFF2-40B4-BE49-F238E27FC236}">
                <a16:creationId xmlns:a16="http://schemas.microsoft.com/office/drawing/2014/main" id="{48E9DB04-556D-4FF1-8D01-F6675E71FF31}"/>
              </a:ext>
            </a:extLst>
          </p:cNvPr>
          <p:cNvCxnSpPr>
            <a:cxnSpLocks/>
            <a:stCxn id="13" idx="1"/>
            <a:endCxn id="4" idx="0"/>
          </p:cNvCxnSpPr>
          <p:nvPr/>
        </p:nvCxnSpPr>
        <p:spPr>
          <a:xfrm rot="10800000" flipV="1">
            <a:off x="1947967" y="1947474"/>
            <a:ext cx="2215890" cy="81921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A298AFF8-81DA-425C-BFD3-4EB0CCD023A0}"/>
              </a:ext>
            </a:extLst>
          </p:cNvPr>
          <p:cNvSpPr txBox="1">
            <a:spLocks/>
          </p:cNvSpPr>
          <p:nvPr/>
        </p:nvSpPr>
        <p:spPr>
          <a:xfrm>
            <a:off x="5498590" y="2937395"/>
            <a:ext cx="830313" cy="438195"/>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不具合起票</a:t>
            </a:r>
            <a:b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修正後確認</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 name="Text Placeholder 2">
            <a:extLst>
              <a:ext uri="{FF2B5EF4-FFF2-40B4-BE49-F238E27FC236}">
                <a16:creationId xmlns:a16="http://schemas.microsoft.com/office/drawing/2014/main" id="{1CDBBD32-F2E6-4122-B46D-5A85932262E7}"/>
              </a:ext>
            </a:extLst>
          </p:cNvPr>
          <p:cNvSpPr txBox="1">
            <a:spLocks/>
          </p:cNvSpPr>
          <p:nvPr/>
        </p:nvSpPr>
        <p:spPr>
          <a:xfrm>
            <a:off x="2486230" y="2888922"/>
            <a:ext cx="1249339" cy="554552"/>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a:t>
            </a: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調査・修正情報を反映</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Text Placeholder 2">
            <a:extLst>
              <a:ext uri="{FF2B5EF4-FFF2-40B4-BE49-F238E27FC236}">
                <a16:creationId xmlns:a16="http://schemas.microsoft.com/office/drawing/2014/main" id="{3772D77C-1E93-4626-9A14-F6FF0A32FE68}"/>
              </a:ext>
            </a:extLst>
          </p:cNvPr>
          <p:cNvSpPr txBox="1">
            <a:spLocks/>
          </p:cNvSpPr>
          <p:nvPr/>
        </p:nvSpPr>
        <p:spPr>
          <a:xfrm>
            <a:off x="5675276" y="3925017"/>
            <a:ext cx="961181" cy="402062"/>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テストデータ反映</a:t>
            </a:r>
            <a:b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修正後確認</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 name="Text Placeholder 2">
            <a:extLst>
              <a:ext uri="{FF2B5EF4-FFF2-40B4-BE49-F238E27FC236}">
                <a16:creationId xmlns:a16="http://schemas.microsoft.com/office/drawing/2014/main" id="{2474E1E1-93A1-46EF-BFB7-4746350C3C0C}"/>
              </a:ext>
            </a:extLst>
          </p:cNvPr>
          <p:cNvSpPr txBox="1">
            <a:spLocks/>
          </p:cNvSpPr>
          <p:nvPr/>
        </p:nvSpPr>
        <p:spPr>
          <a:xfrm>
            <a:off x="2171700" y="3895275"/>
            <a:ext cx="1270401" cy="461546"/>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テストデータ反映</a:t>
            </a:r>
            <a:b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不具合修正</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Text Placeholder 2">
            <a:extLst>
              <a:ext uri="{FF2B5EF4-FFF2-40B4-BE49-F238E27FC236}">
                <a16:creationId xmlns:a16="http://schemas.microsoft.com/office/drawing/2014/main" id="{AFC607FE-539E-4CA2-915E-4932ED8C8601}"/>
              </a:ext>
            </a:extLst>
          </p:cNvPr>
          <p:cNvSpPr txBox="1">
            <a:spLocks/>
          </p:cNvSpPr>
          <p:nvPr/>
        </p:nvSpPr>
        <p:spPr>
          <a:xfrm>
            <a:off x="4072330" y="2427734"/>
            <a:ext cx="953947" cy="218823"/>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不具合を確認</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Text Placeholder 2">
            <a:extLst>
              <a:ext uri="{FF2B5EF4-FFF2-40B4-BE49-F238E27FC236}">
                <a16:creationId xmlns:a16="http://schemas.microsoft.com/office/drawing/2014/main" id="{E5CBCDF9-5EDD-438F-9E34-A68481BB11DD}"/>
              </a:ext>
            </a:extLst>
          </p:cNvPr>
          <p:cNvSpPr txBox="1">
            <a:spLocks/>
          </p:cNvSpPr>
          <p:nvPr/>
        </p:nvSpPr>
        <p:spPr>
          <a:xfrm>
            <a:off x="2229909" y="1839022"/>
            <a:ext cx="1309887" cy="218823"/>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不具合の調査</a:t>
            </a: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修正を依頼</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52542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8 </a:t>
            </a:r>
            <a:r>
              <a:rPr lang="ja-JP" altLang="en-US"/>
              <a:t>体制（</a:t>
            </a:r>
            <a:r>
              <a:rPr lang="en-US" altLang="ja-JP" dirty="0"/>
              <a:t>5/5</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a:ea typeface="メイリオ"/>
              </a:rPr>
              <a:t>8.2 </a:t>
            </a:r>
            <a:r>
              <a:rPr lang="ja-JP" altLang="en-US" sz="900">
                <a:solidFill>
                  <a:schemeClr val="tx1">
                    <a:lumMod val="75000"/>
                    <a:lumOff val="25000"/>
                  </a:schemeClr>
                </a:solidFill>
                <a:latin typeface="メイリオ"/>
                <a:ea typeface="メイリオ"/>
              </a:rPr>
              <a:t>タスクと役割分担</a:t>
            </a:r>
            <a:r>
              <a:rPr lang="en-US" altLang="ja-JP" sz="900" dirty="0">
                <a:solidFill>
                  <a:schemeClr val="tx1">
                    <a:lumMod val="75000"/>
                    <a:lumOff val="25000"/>
                  </a:schemeClr>
                </a:solidFill>
                <a:latin typeface="メイリオ"/>
                <a:ea typeface="メイリオ"/>
              </a:rPr>
              <a:t>(</a:t>
            </a:r>
            <a:r>
              <a:rPr lang="en-US" altLang="ja-JP" sz="900" dirty="0">
                <a:solidFill>
                  <a:schemeClr val="tx1">
                    <a:lumMod val="75000"/>
                    <a:lumOff val="25000"/>
                  </a:schemeClr>
                </a:solidFill>
                <a:latin typeface="Meiryo"/>
                <a:ea typeface="Meiryo"/>
              </a:rPr>
              <a:t>4</a:t>
            </a:r>
            <a:r>
              <a:rPr lang="en-US" altLang="ja-JP" sz="900" dirty="0">
                <a:solidFill>
                  <a:schemeClr val="tx1">
                    <a:lumMod val="75000"/>
                    <a:lumOff val="25000"/>
                  </a:schemeClr>
                </a:solidFill>
                <a:latin typeface="メイリオ"/>
                <a:ea typeface="メイリオ"/>
              </a:rPr>
              <a:t>/</a:t>
            </a:r>
            <a:r>
              <a:rPr lang="en-US" altLang="ja-JP" sz="900" dirty="0">
                <a:solidFill>
                  <a:schemeClr val="tx1">
                    <a:lumMod val="75000"/>
                    <a:lumOff val="25000"/>
                  </a:schemeClr>
                </a:solidFill>
                <a:latin typeface="Meiryo"/>
                <a:ea typeface="Meiryo"/>
              </a:rPr>
              <a:t>4</a:t>
            </a:r>
            <a:r>
              <a:rPr lang="en-US" altLang="ja-JP" sz="900" dirty="0">
                <a:solidFill>
                  <a:schemeClr val="tx1">
                    <a:lumMod val="75000"/>
                    <a:lumOff val="25000"/>
                  </a:schemeClr>
                </a:solidFill>
                <a:latin typeface="メイリオ"/>
                <a:ea typeface="メイリオ"/>
              </a:rPr>
              <a:t>)</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a:ea typeface="メイリオ"/>
              </a:rPr>
              <a:t>QA</a:t>
            </a:r>
            <a:r>
              <a:rPr lang="ja-JP" altLang="en-US" sz="900">
                <a:solidFill>
                  <a:schemeClr val="tx1">
                    <a:lumMod val="75000"/>
                    <a:lumOff val="25000"/>
                  </a:schemeClr>
                </a:solidFill>
                <a:latin typeface="メイリオ"/>
                <a:ea typeface="メイリオ"/>
              </a:rPr>
              <a:t>エンジニアが実施するテストは、ブラックボックステストを対象とし、</a:t>
            </a:r>
            <a:r>
              <a:rPr lang="ja-JP" altLang="en-US" sz="900" b="1">
                <a:solidFill>
                  <a:schemeClr val="tx1">
                    <a:lumMod val="75000"/>
                    <a:lumOff val="25000"/>
                  </a:schemeClr>
                </a:solidFill>
                <a:latin typeface="メイリオ"/>
                <a:ea typeface="メイリオ"/>
              </a:rPr>
              <a:t>ホワイトボックステストは対象外</a:t>
            </a:r>
            <a:r>
              <a:rPr lang="ja-JP" altLang="en-US" sz="900">
                <a:solidFill>
                  <a:schemeClr val="tx1">
                    <a:lumMod val="75000"/>
                    <a:lumOff val="25000"/>
                  </a:schemeClr>
                </a:solidFill>
                <a:latin typeface="メイリオ"/>
                <a:ea typeface="メイリオ"/>
              </a:rPr>
              <a:t>とします。</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a:ea typeface="メイリオ"/>
              </a:rPr>
              <a:t>一般的に</a:t>
            </a:r>
            <a:r>
              <a:rPr lang="en-US" altLang="ja-JP" sz="900" dirty="0">
                <a:solidFill>
                  <a:schemeClr val="tx1">
                    <a:lumMod val="75000"/>
                    <a:lumOff val="25000"/>
                  </a:schemeClr>
                </a:solidFill>
                <a:latin typeface="メイリオ"/>
                <a:ea typeface="メイリオ"/>
              </a:rPr>
              <a:t>QA</a:t>
            </a:r>
            <a:r>
              <a:rPr lang="ja-JP" altLang="en-US" sz="900">
                <a:solidFill>
                  <a:schemeClr val="tx1">
                    <a:lumMod val="75000"/>
                    <a:lumOff val="25000"/>
                  </a:schemeClr>
                </a:solidFill>
                <a:latin typeface="メイリオ"/>
                <a:ea typeface="メイリオ"/>
              </a:rPr>
              <a:t>エンジニアは開発知見を持った人材が少ないです。</a:t>
            </a:r>
            <a:br>
              <a:rPr lang="en-US" altLang="ja-JP" sz="900" dirty="0">
                <a:solidFill>
                  <a:schemeClr val="tx1">
                    <a:lumMod val="75000"/>
                    <a:lumOff val="25000"/>
                  </a:schemeClr>
                </a:solidFill>
                <a:latin typeface="メイリオ"/>
                <a:ea typeface="メイリオ"/>
              </a:rPr>
            </a:br>
            <a:r>
              <a:rPr lang="ja-JP" altLang="en-US" sz="900">
                <a:solidFill>
                  <a:schemeClr val="tx1">
                    <a:lumMod val="75000"/>
                    <a:lumOff val="25000"/>
                  </a:schemeClr>
                </a:solidFill>
                <a:latin typeface="メイリオ"/>
                <a:ea typeface="メイリオ"/>
              </a:rPr>
              <a:t>その為、内部構造を理解したホワイトボックステストが実施できない場合が多いです。</a:t>
            </a:r>
            <a:br>
              <a:rPr lang="en-US" altLang="ja-JP" sz="900" dirty="0">
                <a:latin typeface="メイリオ" panose="020B0604030504040204" pitchFamily="50" charset="-128"/>
                <a:ea typeface="メイリオ" panose="020B0604030504040204" pitchFamily="50" charset="-128"/>
              </a:rPr>
            </a:br>
            <a:br>
              <a:rPr lang="en-US" altLang="ja-JP" sz="900" dirty="0">
                <a:solidFill>
                  <a:schemeClr val="bg2">
                    <a:lumMod val="75000"/>
                  </a:schemeClr>
                </a:solidFill>
                <a:latin typeface="メイリオ" panose="020B0604030504040204" pitchFamily="50" charset="-128"/>
                <a:ea typeface="メイリオ" panose="020B0604030504040204" pitchFamily="50" charset="-128"/>
              </a:rPr>
            </a:br>
            <a:r>
              <a:rPr lang="ja-JP" altLang="en-US" sz="900">
                <a:solidFill>
                  <a:schemeClr val="bg2">
                    <a:lumMod val="75000"/>
                  </a:schemeClr>
                </a:solidFill>
                <a:latin typeface="メイリオ" panose="020B0604030504040204" pitchFamily="50" charset="-128"/>
                <a:ea typeface="メイリオ" panose="020B0604030504040204" pitchFamily="50" charset="-128"/>
              </a:rPr>
              <a:t>上記理由により</a:t>
            </a:r>
            <a:r>
              <a:rPr lang="ja-JP" altLang="en-US" sz="900">
                <a:solidFill>
                  <a:schemeClr val="bg2">
                    <a:lumMod val="75000"/>
                  </a:schemeClr>
                </a:solidFill>
                <a:latin typeface="メイリオ"/>
                <a:ea typeface="メイリオ"/>
              </a:rPr>
              <a:t>、</a:t>
            </a:r>
            <a:r>
              <a:rPr lang="en-US" altLang="ja-JP" sz="900" dirty="0">
                <a:solidFill>
                  <a:schemeClr val="bg2">
                    <a:lumMod val="75000"/>
                  </a:schemeClr>
                </a:solidFill>
                <a:latin typeface="メイリオ"/>
                <a:ea typeface="メイリオ"/>
              </a:rPr>
              <a:t>QA</a:t>
            </a:r>
            <a:r>
              <a:rPr lang="ja-JP" altLang="en-US" sz="900">
                <a:solidFill>
                  <a:schemeClr val="bg2">
                    <a:lumMod val="75000"/>
                  </a:schemeClr>
                </a:solidFill>
                <a:latin typeface="メイリオ"/>
                <a:ea typeface="メイリオ"/>
              </a:rPr>
              <a:t>エンジニアはブラックボックステストのみを対象とします。</a:t>
            </a:r>
            <a:endParaRPr lang="en-US" altLang="ja-JP" sz="900" dirty="0">
              <a:solidFill>
                <a:schemeClr val="bg2">
                  <a:lumMod val="75000"/>
                </a:schemeClr>
              </a:solidFill>
              <a:latin typeface="メイリオ"/>
              <a:ea typeface="メイリオ"/>
            </a:endParaRPr>
          </a:p>
          <a:p>
            <a:pPr>
              <a:buFont typeface="Wingdings" panose="05000000000000000000" pitchFamily="2" charset="2"/>
              <a:buChar char="n"/>
            </a:pPr>
            <a:endParaRPr kumimoji="1" lang="en-US" altLang="ja-JP" sz="900" dirty="0"/>
          </a:p>
        </p:txBody>
      </p:sp>
    </p:spTree>
    <p:extLst>
      <p:ext uri="{BB962C8B-B14F-4D97-AF65-F5344CB8AC3E}">
        <p14:creationId xmlns:p14="http://schemas.microsoft.com/office/powerpoint/2010/main" val="47060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9 </a:t>
            </a:r>
            <a:r>
              <a:rPr lang="ja-JP" altLang="en-US"/>
              <a:t>管理方針（</a:t>
            </a:r>
            <a:r>
              <a:rPr lang="en-US" altLang="ja-JP" dirty="0"/>
              <a:t>1/4</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1637819"/>
          </a:xfrm>
        </p:spPr>
        <p:txBody>
          <a:bodyPr>
            <a:normAutofit lnSpcReduction="10000"/>
          </a:bodyPr>
          <a:lstStyle/>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9.1 </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タスク管理</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テスト工程は</a:t>
            </a:r>
            <a:r>
              <a:rPr lang="en-US" altLang="ja-JP" sz="900" dirty="0">
                <a:solidFill>
                  <a:schemeClr val="tx1">
                    <a:lumMod val="75000"/>
                    <a:lumOff val="25000"/>
                  </a:schemeClr>
                </a:solidFill>
                <a:latin typeface="メイリオ"/>
                <a:ea typeface="メイリオ"/>
              </a:rPr>
              <a:t>QA</a:t>
            </a:r>
            <a:r>
              <a:rPr lang="ja-JP" altLang="en-US" sz="900" dirty="0">
                <a:solidFill>
                  <a:schemeClr val="tx1">
                    <a:lumMod val="75000"/>
                    <a:lumOff val="25000"/>
                  </a:schemeClr>
                </a:solidFill>
                <a:latin typeface="メイリオ"/>
                <a:ea typeface="メイリオ"/>
              </a:rPr>
              <a:t>チームがメインとなりタスクを管理するものとします。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テスト対象（機能・画面・シナリオ）ごとにプロダクトバックログアイテム（以下、</a:t>
            </a:r>
            <a:r>
              <a:rPr lang="en-US" altLang="ja-JP" sz="900" dirty="0">
                <a:solidFill>
                  <a:schemeClr val="tx1">
                    <a:lumMod val="75000"/>
                    <a:lumOff val="25000"/>
                  </a:schemeClr>
                </a:solidFill>
                <a:latin typeface="メイリオ"/>
                <a:ea typeface="メイリオ"/>
              </a:rPr>
              <a:t>PBI</a:t>
            </a:r>
            <a:r>
              <a:rPr lang="ja-JP" altLang="en-US" sz="900" dirty="0">
                <a:solidFill>
                  <a:schemeClr val="tx1">
                    <a:lumMod val="75000"/>
                    <a:lumOff val="25000"/>
                  </a:schemeClr>
                </a:solidFill>
                <a:latin typeface="メイリオ"/>
                <a:ea typeface="メイリオ"/>
              </a:rPr>
              <a:t>）を作成します。</a:t>
            </a:r>
            <a:br>
              <a:rPr lang="en-US" altLang="ja-JP" sz="900" dirty="0">
                <a:solidFill>
                  <a:schemeClr val="tx1">
                    <a:lumMod val="75000"/>
                    <a:lumOff val="25000"/>
                  </a:schemeClr>
                </a:solidFill>
                <a:latin typeface="メイリオ"/>
                <a:ea typeface="メイリオ"/>
              </a:rPr>
            </a:br>
            <a:br>
              <a:rPr lang="en-US" altLang="ja-JP" sz="900" dirty="0">
                <a:solidFill>
                  <a:schemeClr val="tx1">
                    <a:lumMod val="75000"/>
                    <a:lumOff val="25000"/>
                  </a:schemeClr>
                </a:solidFill>
                <a:latin typeface="メイリオ"/>
                <a:ea typeface="メイリオ"/>
              </a:rPr>
            </a:br>
            <a:r>
              <a:rPr lang="ja-JP" altLang="en-US" sz="900" dirty="0">
                <a:solidFill>
                  <a:schemeClr val="tx1">
                    <a:lumMod val="75000"/>
                    <a:lumOff val="25000"/>
                  </a:schemeClr>
                </a:solidFill>
                <a:latin typeface="メイリオ"/>
                <a:ea typeface="メイリオ"/>
              </a:rPr>
              <a:t>例）単体テストでは以下の表に記載されたタスクを</a:t>
            </a:r>
            <a:r>
              <a:rPr lang="en-US" altLang="ja-JP" sz="900" dirty="0">
                <a:solidFill>
                  <a:schemeClr val="tx1">
                    <a:lumMod val="75000"/>
                    <a:lumOff val="25000"/>
                  </a:schemeClr>
                </a:solidFill>
                <a:latin typeface="メイリオ"/>
                <a:ea typeface="メイリオ"/>
              </a:rPr>
              <a:t>PBI</a:t>
            </a:r>
            <a:r>
              <a:rPr lang="ja-JP" altLang="en-US" sz="900" dirty="0">
                <a:solidFill>
                  <a:schemeClr val="tx1">
                    <a:lumMod val="75000"/>
                    <a:lumOff val="25000"/>
                  </a:schemeClr>
                </a:solidFill>
                <a:latin typeface="メイリオ"/>
                <a:ea typeface="メイリオ"/>
              </a:rPr>
              <a:t>の配下に作成してタスクを管理します。</a:t>
            </a:r>
            <a:br>
              <a:rPr lang="en-US" altLang="ja-JP" sz="900" dirty="0">
                <a:solidFill>
                  <a:schemeClr val="tx1">
                    <a:lumMod val="75000"/>
                    <a:lumOff val="25000"/>
                  </a:schemeClr>
                </a:solidFill>
                <a:latin typeface="メイリオ"/>
                <a:ea typeface="メイリオ"/>
              </a:rPr>
            </a:br>
            <a:r>
              <a:rPr lang="ja-JP" altLang="en-US" sz="900" dirty="0">
                <a:solidFill>
                  <a:schemeClr val="tx1">
                    <a:lumMod val="75000"/>
                    <a:lumOff val="25000"/>
                  </a:schemeClr>
                </a:solidFill>
                <a:latin typeface="メイリオ"/>
                <a:ea typeface="メイリオ"/>
              </a:rPr>
              <a:t>　　</a:t>
            </a:r>
            <a:r>
              <a:rPr lang="en-US" altLang="ja-JP" sz="900" dirty="0">
                <a:solidFill>
                  <a:schemeClr val="tx1">
                    <a:lumMod val="75000"/>
                    <a:lumOff val="25000"/>
                  </a:schemeClr>
                </a:solidFill>
                <a:latin typeface="メイリオ"/>
                <a:ea typeface="メイリオ"/>
              </a:rPr>
              <a:t>PBI</a:t>
            </a:r>
            <a:r>
              <a:rPr lang="ja-JP" altLang="en-US" sz="900" dirty="0">
                <a:solidFill>
                  <a:schemeClr val="tx1">
                    <a:lumMod val="75000"/>
                    <a:lumOff val="25000"/>
                  </a:schemeClr>
                </a:solidFill>
                <a:latin typeface="メイリオ"/>
                <a:ea typeface="メイリオ"/>
              </a:rPr>
              <a:t>： </a:t>
            </a:r>
            <a:r>
              <a:rPr lang="en-US" altLang="ja-JP" sz="900" dirty="0">
                <a:solidFill>
                  <a:schemeClr val="tx1">
                    <a:lumMod val="75000"/>
                    <a:lumOff val="25000"/>
                  </a:schemeClr>
                </a:solidFill>
                <a:latin typeface="メイリオ"/>
                <a:ea typeface="メイリオ"/>
              </a:rPr>
              <a:t>home</a:t>
            </a:r>
            <a:r>
              <a:rPr lang="ja-JP" altLang="en-US" sz="900" dirty="0">
                <a:solidFill>
                  <a:schemeClr val="tx1">
                    <a:lumMod val="75000"/>
                    <a:lumOff val="25000"/>
                  </a:schemeClr>
                </a:solidFill>
                <a:latin typeface="メイリオ"/>
                <a:ea typeface="メイリオ"/>
              </a:rPr>
              <a:t>画面</a:t>
            </a:r>
            <a:r>
              <a:rPr lang="en-US" altLang="ja-JP" sz="900" dirty="0">
                <a:solidFill>
                  <a:schemeClr val="tx1">
                    <a:lumMod val="75000"/>
                    <a:lumOff val="25000"/>
                  </a:schemeClr>
                </a:solidFill>
                <a:latin typeface="メイリオ"/>
                <a:ea typeface="メイリオ"/>
              </a:rPr>
              <a:t>_</a:t>
            </a:r>
            <a:r>
              <a:rPr lang="ja-JP" altLang="en-US" sz="900" dirty="0">
                <a:solidFill>
                  <a:schemeClr val="tx1">
                    <a:lumMod val="75000"/>
                    <a:lumOff val="25000"/>
                  </a:schemeClr>
                </a:solidFill>
                <a:latin typeface="メイリオ"/>
                <a:ea typeface="メイリオ"/>
              </a:rPr>
              <a:t>単体テスト</a:t>
            </a:r>
            <a:br>
              <a:rPr lang="en-US" altLang="ja-JP" sz="900" dirty="0">
                <a:solidFill>
                  <a:schemeClr val="tx1">
                    <a:lumMod val="75000"/>
                    <a:lumOff val="25000"/>
                  </a:schemeClr>
                </a:solidFill>
                <a:latin typeface="メイリオ"/>
                <a:ea typeface="メイリオ"/>
              </a:rPr>
            </a:br>
            <a:r>
              <a:rPr lang="ja-JP" altLang="en-US" sz="900" dirty="0">
                <a:solidFill>
                  <a:schemeClr val="tx1">
                    <a:lumMod val="75000"/>
                    <a:lumOff val="25000"/>
                  </a:schemeClr>
                </a:solidFill>
                <a:latin typeface="メイリオ"/>
                <a:ea typeface="メイリオ"/>
              </a:rPr>
              <a:t>　　　　　　∟仕様把握</a:t>
            </a:r>
            <a:br>
              <a:rPr lang="en-US" altLang="ja-JP" sz="900" dirty="0">
                <a:solidFill>
                  <a:schemeClr val="tx1">
                    <a:lumMod val="75000"/>
                    <a:lumOff val="25000"/>
                  </a:schemeClr>
                </a:solidFill>
                <a:latin typeface="メイリオ"/>
                <a:ea typeface="メイリオ"/>
              </a:rPr>
            </a:br>
            <a:r>
              <a:rPr lang="ja-JP" altLang="en-US" sz="900" dirty="0">
                <a:solidFill>
                  <a:schemeClr val="tx1">
                    <a:lumMod val="75000"/>
                    <a:lumOff val="25000"/>
                  </a:schemeClr>
                </a:solidFill>
                <a:latin typeface="メイリオ"/>
                <a:ea typeface="メイリオ"/>
              </a:rPr>
              <a:t>　　　　　　∟テスト設計</a:t>
            </a:r>
            <a:br>
              <a:rPr lang="en-US" altLang="ja-JP" sz="900" dirty="0">
                <a:solidFill>
                  <a:schemeClr val="tx1">
                    <a:lumMod val="75000"/>
                    <a:lumOff val="25000"/>
                  </a:schemeClr>
                </a:solidFill>
                <a:latin typeface="メイリオ"/>
                <a:ea typeface="メイリオ"/>
              </a:rPr>
            </a:br>
            <a:r>
              <a:rPr lang="ja-JP" altLang="en-US" sz="900" dirty="0">
                <a:solidFill>
                  <a:schemeClr val="tx1">
                    <a:lumMod val="75000"/>
                    <a:lumOff val="25000"/>
                  </a:schemeClr>
                </a:solidFill>
                <a:latin typeface="メイリオ"/>
                <a:ea typeface="メイリオ"/>
              </a:rPr>
              <a:t>　　　　　　∟テスト準備</a:t>
            </a:r>
            <a:br>
              <a:rPr lang="en-US" altLang="ja-JP" sz="900" dirty="0">
                <a:solidFill>
                  <a:schemeClr val="tx1">
                    <a:lumMod val="75000"/>
                    <a:lumOff val="25000"/>
                  </a:schemeClr>
                </a:solidFill>
                <a:latin typeface="メイリオ"/>
                <a:ea typeface="メイリオ"/>
              </a:rPr>
            </a:br>
            <a:r>
              <a:rPr lang="ja-JP" altLang="en-US" sz="900" dirty="0">
                <a:solidFill>
                  <a:schemeClr val="tx1">
                    <a:lumMod val="75000"/>
                    <a:lumOff val="25000"/>
                  </a:schemeClr>
                </a:solidFill>
                <a:latin typeface="メイリオ"/>
                <a:ea typeface="メイリオ"/>
              </a:rPr>
              <a:t>　　　　　　∟テスト実行</a:t>
            </a:r>
            <a:br>
              <a:rPr lang="en-US" altLang="ja-JP" sz="900" dirty="0">
                <a:solidFill>
                  <a:schemeClr val="tx1">
                    <a:lumMod val="75000"/>
                    <a:lumOff val="25000"/>
                  </a:schemeClr>
                </a:solidFill>
                <a:latin typeface="メイリオ"/>
                <a:ea typeface="メイリオ"/>
              </a:rPr>
            </a:br>
            <a:r>
              <a:rPr lang="ja-JP" altLang="en-US" sz="900" dirty="0">
                <a:solidFill>
                  <a:schemeClr val="tx1">
                    <a:lumMod val="75000"/>
                    <a:lumOff val="25000"/>
                  </a:schemeClr>
                </a:solidFill>
                <a:latin typeface="メイリオ"/>
                <a:ea typeface="メイリオ"/>
              </a:rPr>
              <a:t>　　　　　　∟テスト完了作業</a:t>
            </a:r>
            <a:endParaRPr lang="en-US" altLang="ja-JP" sz="900" dirty="0">
              <a:solidFill>
                <a:schemeClr val="tx1">
                  <a:lumMod val="75000"/>
                  <a:lumOff val="25000"/>
                </a:schemeClr>
              </a:solidFill>
              <a:latin typeface="メイリオ"/>
              <a:ea typeface="メイリオ"/>
            </a:endParaRPr>
          </a:p>
        </p:txBody>
      </p:sp>
      <p:graphicFrame>
        <p:nvGraphicFramePr>
          <p:cNvPr id="4" name="表 3">
            <a:extLst>
              <a:ext uri="{FF2B5EF4-FFF2-40B4-BE49-F238E27FC236}">
                <a16:creationId xmlns:a16="http://schemas.microsoft.com/office/drawing/2014/main" id="{F2FE6968-B211-4FD0-9A73-A2ABB33291C9}"/>
              </a:ext>
            </a:extLst>
          </p:cNvPr>
          <p:cNvGraphicFramePr>
            <a:graphicFrameLocks noGrp="1"/>
          </p:cNvGraphicFramePr>
          <p:nvPr>
            <p:extLst>
              <p:ext uri="{D42A27DB-BD31-4B8C-83A1-F6EECF244321}">
                <p14:modId xmlns:p14="http://schemas.microsoft.com/office/powerpoint/2010/main" val="4238096761"/>
              </p:ext>
            </p:extLst>
          </p:nvPr>
        </p:nvGraphicFramePr>
        <p:xfrm>
          <a:off x="988287" y="2820329"/>
          <a:ext cx="7493930" cy="1787559"/>
        </p:xfrm>
        <a:graphic>
          <a:graphicData uri="http://schemas.openxmlformats.org/drawingml/2006/table">
            <a:tbl>
              <a:tblPr firstRow="1" bandRow="1">
                <a:tableStyleId>{00A15C55-8517-42AA-B614-E9B94910E393}</a:tableStyleId>
              </a:tblPr>
              <a:tblGrid>
                <a:gridCol w="1701124">
                  <a:extLst>
                    <a:ext uri="{9D8B030D-6E8A-4147-A177-3AD203B41FA5}">
                      <a16:colId xmlns:a16="http://schemas.microsoft.com/office/drawing/2014/main" val="4168224245"/>
                    </a:ext>
                  </a:extLst>
                </a:gridCol>
                <a:gridCol w="5792806">
                  <a:extLst>
                    <a:ext uri="{9D8B030D-6E8A-4147-A177-3AD203B41FA5}">
                      <a16:colId xmlns:a16="http://schemas.microsoft.com/office/drawing/2014/main" val="4248771316"/>
                    </a:ext>
                  </a:extLst>
                </a:gridCol>
              </a:tblGrid>
              <a:tr h="188869">
                <a:tc>
                  <a:txBody>
                    <a:bodyPr/>
                    <a:lstStyle/>
                    <a:p>
                      <a:pPr algn="ctr"/>
                      <a:r>
                        <a:rPr kumimoji="1" lang="ja-JP" altLang="en-US" sz="800">
                          <a:solidFill>
                            <a:schemeClr val="bg1"/>
                          </a:solidFill>
                        </a:rPr>
                        <a:t>タスク</a:t>
                      </a:r>
                      <a:endParaRPr kumimoji="1" lang="ja-JP" altLang="en-US" sz="80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tc>
                <a:tc>
                  <a:txBody>
                    <a:bodyPr/>
                    <a:lstStyle/>
                    <a:p>
                      <a:pPr algn="ctr"/>
                      <a:r>
                        <a:rPr kumimoji="1" lang="ja-JP" altLang="en-US" sz="800"/>
                        <a:t>タスク概要</a:t>
                      </a:r>
                      <a:endParaRPr kumimoji="1" lang="ja-JP" altLang="en-US" sz="8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tc>
                <a:extLst>
                  <a:ext uri="{0D108BD9-81ED-4DB2-BD59-A6C34878D82A}">
                    <a16:rowId xmlns:a16="http://schemas.microsoft.com/office/drawing/2014/main" val="2114779952"/>
                  </a:ext>
                </a:extLst>
              </a:tr>
              <a:tr h="347849">
                <a:tc>
                  <a:txBody>
                    <a:bodyPr/>
                    <a:lstStyle/>
                    <a:p>
                      <a:r>
                        <a:rPr kumimoji="1" lang="ja-JP" altLang="en-US" sz="800">
                          <a:solidFill>
                            <a:schemeClr val="tx1">
                              <a:lumMod val="75000"/>
                            </a:schemeClr>
                          </a:solidFill>
                          <a:latin typeface="メイリオ"/>
                          <a:ea typeface="メイリオ"/>
                          <a:cs typeface="メイリオ" panose="020B0604030504040204" pitchFamily="50" charset="-128"/>
                        </a:rPr>
                        <a:t>仕様把握</a:t>
                      </a:r>
                    </a:p>
                  </a:txBody>
                  <a:tcPr marL="72000" marR="72000" marT="24000" marB="24000"/>
                </a:tc>
                <a:tc>
                  <a:txBody>
                    <a:bodyPr/>
                    <a:lstStyle/>
                    <a:p>
                      <a:r>
                        <a:rPr kumimoji="1" lang="ja-JP" altLang="en-US" sz="800">
                          <a:solidFill>
                            <a:schemeClr val="tx1">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対象となる画面・機能の仕様を把握します。</a:t>
                      </a:r>
                    </a:p>
                  </a:txBody>
                  <a:tcPr marL="72000" marR="72000" marT="24000" marB="24000"/>
                </a:tc>
                <a:extLst>
                  <a:ext uri="{0D108BD9-81ED-4DB2-BD59-A6C34878D82A}">
                    <a16:rowId xmlns:a16="http://schemas.microsoft.com/office/drawing/2014/main" val="3196780066"/>
                  </a:ext>
                </a:extLst>
              </a:tr>
              <a:tr h="306591">
                <a:tc>
                  <a:txBody>
                    <a:bodyPr/>
                    <a:lstStyle/>
                    <a:p>
                      <a:r>
                        <a:rPr kumimoji="1" lang="ja-JP" altLang="en-US" sz="800">
                          <a:solidFill>
                            <a:schemeClr val="tx1">
                              <a:lumMod val="75000"/>
                            </a:schemeClr>
                          </a:solidFill>
                        </a:rPr>
                        <a:t>テスト設計</a:t>
                      </a:r>
                      <a:endParaRPr kumimoji="1" lang="ja-JP" altLang="en-US" sz="800">
                        <a:solidFill>
                          <a:schemeClr val="tx1">
                            <a:lumMod val="75000"/>
                          </a:schemeClr>
                        </a:solidFill>
                        <a:latin typeface="メイリオ"/>
                        <a:ea typeface="メイリオ"/>
                        <a:cs typeface="メイリオ" panose="020B0604030504040204" pitchFamily="50" charset="-128"/>
                      </a:endParaRPr>
                    </a:p>
                  </a:txBody>
                  <a:tcPr marL="72000" marR="72000" marT="24000" marB="24000"/>
                </a:tc>
                <a:tc>
                  <a:txBody>
                    <a:bodyPr/>
                    <a:lstStyle/>
                    <a:p>
                      <a:r>
                        <a:rPr kumimoji="1" lang="ja-JP" altLang="en-US" sz="800">
                          <a:solidFill>
                            <a:schemeClr val="tx1">
                              <a:lumMod val="75000"/>
                            </a:schemeClr>
                          </a:solidFill>
                        </a:rPr>
                        <a:t>テスト観点カタログを基にテスト観点を抽出し、テスト仕様書を作成します。</a:t>
                      </a:r>
                      <a:endParaRPr kumimoji="1" lang="ja-JP" altLang="en-US" sz="800">
                        <a:solidFill>
                          <a:schemeClr val="tx1">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24000" marB="24000"/>
                </a:tc>
                <a:extLst>
                  <a:ext uri="{0D108BD9-81ED-4DB2-BD59-A6C34878D82A}">
                    <a16:rowId xmlns:a16="http://schemas.microsoft.com/office/drawing/2014/main" val="3331778284"/>
                  </a:ext>
                </a:extLst>
              </a:tr>
              <a:tr h="306591">
                <a:tc>
                  <a:txBody>
                    <a:bodyPr/>
                    <a:lstStyle/>
                    <a:p>
                      <a:r>
                        <a:rPr kumimoji="1" lang="ja-JP" altLang="en-US" sz="800">
                          <a:solidFill>
                            <a:schemeClr val="tx1">
                              <a:lumMod val="75000"/>
                            </a:schemeClr>
                          </a:solidFill>
                        </a:rPr>
                        <a:t>テスト準備</a:t>
                      </a:r>
                      <a:endParaRPr kumimoji="1" lang="ja-JP" altLang="en-US" sz="800">
                        <a:solidFill>
                          <a:schemeClr val="tx1">
                            <a:lumMod val="75000"/>
                          </a:schemeClr>
                        </a:solidFill>
                        <a:latin typeface="メイリオ"/>
                        <a:ea typeface="メイリオ"/>
                        <a:cs typeface="メイリオ" panose="020B0604030504040204" pitchFamily="50" charset="-128"/>
                      </a:endParaRPr>
                    </a:p>
                  </a:txBody>
                  <a:tcPr marL="72000" marR="72000" marT="24000" marB="24000"/>
                </a:tc>
                <a:tc>
                  <a:txBody>
                    <a:bodyPr/>
                    <a:lstStyle/>
                    <a:p>
                      <a:r>
                        <a:rPr kumimoji="1" lang="ja-JP" altLang="en-US" sz="800">
                          <a:solidFill>
                            <a:schemeClr val="tx1">
                              <a:lumMod val="75000"/>
                            </a:schemeClr>
                          </a:solidFill>
                        </a:rPr>
                        <a:t>テスト環境の構築、実機の用意、テストツールの導入、テストデータの作成などテスト実行できる環境を準備します。</a:t>
                      </a:r>
                      <a:endParaRPr kumimoji="1" lang="en-US" altLang="ja-JP" sz="800" dirty="0">
                        <a:solidFill>
                          <a:schemeClr val="tx1">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24000" marB="24000"/>
                </a:tc>
                <a:extLst>
                  <a:ext uri="{0D108BD9-81ED-4DB2-BD59-A6C34878D82A}">
                    <a16:rowId xmlns:a16="http://schemas.microsoft.com/office/drawing/2014/main" val="1579247349"/>
                  </a:ext>
                </a:extLst>
              </a:tr>
              <a:tr h="306591">
                <a:tc>
                  <a:txBody>
                    <a:bodyPr/>
                    <a:lstStyle/>
                    <a:p>
                      <a:r>
                        <a:rPr kumimoji="1" lang="ja-JP" altLang="en-US" sz="800">
                          <a:solidFill>
                            <a:schemeClr val="tx1">
                              <a:lumMod val="75000"/>
                            </a:schemeClr>
                          </a:solidFill>
                        </a:rPr>
                        <a:t>テスト実行</a:t>
                      </a:r>
                      <a:endParaRPr kumimoji="1" lang="ja-JP" altLang="en-US" sz="800">
                        <a:solidFill>
                          <a:schemeClr val="tx1">
                            <a:lumMod val="75000"/>
                          </a:schemeClr>
                        </a:solidFill>
                        <a:latin typeface="メイリオ"/>
                        <a:ea typeface="メイリオ"/>
                        <a:cs typeface="メイリオ" panose="020B0604030504040204" pitchFamily="50" charset="-128"/>
                      </a:endParaRPr>
                    </a:p>
                  </a:txBody>
                  <a:tcPr marL="72000" marR="72000" marT="24000" marB="24000"/>
                </a:tc>
                <a:tc>
                  <a:txBody>
                    <a:bodyPr/>
                    <a:lstStyle/>
                    <a:p>
                      <a:r>
                        <a:rPr kumimoji="1" lang="ja-JP" altLang="en-US" sz="800">
                          <a:solidFill>
                            <a:schemeClr val="tx1">
                              <a:lumMod val="75000"/>
                            </a:schemeClr>
                          </a:solidFill>
                        </a:rPr>
                        <a:t>テスト仕様書を基にテストを実行し、テスト実行結果を記録します。</a:t>
                      </a:r>
                      <a:endParaRPr kumimoji="1" lang="ja-JP" altLang="en-US" sz="800">
                        <a:solidFill>
                          <a:schemeClr val="tx1">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24000" marB="24000"/>
                </a:tc>
                <a:extLst>
                  <a:ext uri="{0D108BD9-81ED-4DB2-BD59-A6C34878D82A}">
                    <a16:rowId xmlns:a16="http://schemas.microsoft.com/office/drawing/2014/main" val="2094358926"/>
                  </a:ext>
                </a:extLst>
              </a:tr>
              <a:tr h="306591">
                <a:tc>
                  <a:txBody>
                    <a:bodyPr/>
                    <a:lstStyle/>
                    <a:p>
                      <a:pPr algn="l" fontAlgn="base"/>
                      <a:r>
                        <a:rPr lang="ja-JP" altLang="en-US" sz="800" b="0" i="0">
                          <a:solidFill>
                            <a:schemeClr val="tx1">
                              <a:lumMod val="85000"/>
                              <a:lumOff val="15000"/>
                            </a:schemeClr>
                          </a:solidFill>
                          <a:effectLst/>
                        </a:rPr>
                        <a:t>テスト完了作業</a:t>
                      </a:r>
                    </a:p>
                  </a:txBody>
                  <a:tcPr marL="89600" marR="89600" marT="44800" marB="44800"/>
                </a:tc>
                <a:tc>
                  <a:txBody>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1" lang="ja-JP" altLang="en-US" sz="800"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テスト実行結果を基に、テスト完了基準の達成に向けての対応を行います。</a:t>
                      </a:r>
                    </a:p>
                  </a:txBody>
                  <a:tcPr marL="89600" marR="89600" marT="44800" marB="44800"/>
                </a:tc>
                <a:extLst>
                  <a:ext uri="{0D108BD9-81ED-4DB2-BD59-A6C34878D82A}">
                    <a16:rowId xmlns:a16="http://schemas.microsoft.com/office/drawing/2014/main" val="358856770"/>
                  </a:ext>
                </a:extLst>
              </a:tr>
            </a:tbl>
          </a:graphicData>
        </a:graphic>
      </p:graphicFrame>
      <p:sp>
        <p:nvSpPr>
          <p:cNvPr id="5" name="サブタイトル 4">
            <a:extLst>
              <a:ext uri="{FF2B5EF4-FFF2-40B4-BE49-F238E27FC236}">
                <a16:creationId xmlns:a16="http://schemas.microsoft.com/office/drawing/2014/main" id="{309B2CE6-36BB-4E69-A8D8-3D99393DCBB3}"/>
              </a:ext>
            </a:extLst>
          </p:cNvPr>
          <p:cNvSpPr txBox="1">
            <a:spLocks/>
          </p:cNvSpPr>
          <p:nvPr/>
        </p:nvSpPr>
        <p:spPr>
          <a:xfrm>
            <a:off x="2581143" y="2496988"/>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表</a:t>
            </a:r>
            <a:r>
              <a:rPr lang="en-US" altLang="ja-JP" sz="900" b="1" dirty="0">
                <a:solidFill>
                  <a:srgbClr val="3F3F3F"/>
                </a:solidFill>
                <a:latin typeface="メイリオ" panose="020B0604030504040204" pitchFamily="50" charset="-128"/>
                <a:ea typeface="メイリオ" panose="020B0604030504040204" pitchFamily="50" charset="-128"/>
              </a:rPr>
              <a:t>9-1 </a:t>
            </a:r>
            <a:r>
              <a:rPr lang="ja-JP" altLang="en-US" sz="900" b="1">
                <a:solidFill>
                  <a:srgbClr val="3F3F3F"/>
                </a:solidFill>
                <a:latin typeface="メイリオ" panose="020B0604030504040204" pitchFamily="50" charset="-128"/>
                <a:ea typeface="メイリオ" panose="020B0604030504040204" pitchFamily="50" charset="-128"/>
              </a:rPr>
              <a:t>タスク定義</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907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0"/>
          </p:nvPr>
        </p:nvSpPr>
        <p:spPr/>
        <p:txBody>
          <a:bodyPr/>
          <a:lstStyle/>
          <a:p>
            <a:r>
              <a:rPr lang="ja-JP" altLang="en-US"/>
              <a:t>モバイル施策チーム</a:t>
            </a:r>
            <a:endParaRPr kumimoji="1" lang="ja-JP" altLang="en-US"/>
          </a:p>
        </p:txBody>
      </p:sp>
      <p:sp>
        <p:nvSpPr>
          <p:cNvPr id="9" name="テキスト プレースホルダー 8"/>
          <p:cNvSpPr>
            <a:spLocks noGrp="1"/>
          </p:cNvSpPr>
          <p:nvPr>
            <p:ph type="body" sz="quarter" idx="11"/>
          </p:nvPr>
        </p:nvSpPr>
        <p:spPr/>
        <p:txBody>
          <a:bodyPr/>
          <a:lstStyle/>
          <a:p>
            <a:r>
              <a:rPr kumimoji="1" lang="ja-JP" altLang="en-US" sz="2000"/>
              <a:t>全体テスト計画 </a:t>
            </a:r>
            <a:r>
              <a:rPr kumimoji="1" lang="en-US" altLang="ja-JP" sz="2000" dirty="0"/>
              <a:t>- Santoku</a:t>
            </a:r>
            <a:r>
              <a:rPr kumimoji="1" lang="ja-JP" altLang="en-US" sz="2000"/>
              <a:t>アプリ </a:t>
            </a:r>
            <a:r>
              <a:rPr kumimoji="1" lang="en-US" altLang="ja-JP" sz="2000" dirty="0"/>
              <a:t>-</a:t>
            </a:r>
            <a:endParaRPr kumimoji="1" lang="ja-JP" altLang="en-US" sz="2000"/>
          </a:p>
        </p:txBody>
      </p:sp>
      <p:sp>
        <p:nvSpPr>
          <p:cNvPr id="10" name="テキスト プレースホルダー 9"/>
          <p:cNvSpPr>
            <a:spLocks noGrp="1"/>
          </p:cNvSpPr>
          <p:nvPr>
            <p:ph type="body" sz="quarter" idx="12"/>
          </p:nvPr>
        </p:nvSpPr>
        <p:spPr/>
        <p:txBody>
          <a:bodyPr/>
          <a:lstStyle/>
          <a:p>
            <a:r>
              <a:rPr kumimoji="1" lang="en-US" altLang="ja-JP" dirty="0"/>
              <a:t>2023.3.31</a:t>
            </a:r>
            <a:endParaRPr kumimoji="1" lang="ja-JP" altLang="en-US"/>
          </a:p>
        </p:txBody>
      </p:sp>
    </p:spTree>
    <p:extLst>
      <p:ext uri="{BB962C8B-B14F-4D97-AF65-F5344CB8AC3E}">
        <p14:creationId xmlns:p14="http://schemas.microsoft.com/office/powerpoint/2010/main" val="3673238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9 </a:t>
            </a:r>
            <a:r>
              <a:rPr lang="ja-JP" altLang="en-US"/>
              <a:t>管理方針（</a:t>
            </a:r>
            <a:r>
              <a:rPr lang="en-US" altLang="ja-JP" dirty="0"/>
              <a:t>2/4</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1177868"/>
          </a:xfrm>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9.2 </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進捗管理</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テスト工程は</a:t>
            </a:r>
            <a:r>
              <a:rPr lang="en-US" altLang="ja-JP" sz="900" dirty="0">
                <a:solidFill>
                  <a:schemeClr val="tx1">
                    <a:lumMod val="75000"/>
                    <a:lumOff val="25000"/>
                  </a:schemeClr>
                </a:solidFill>
                <a:latin typeface="メイリオ"/>
                <a:ea typeface="メイリオ"/>
              </a:rPr>
              <a:t>QA</a:t>
            </a:r>
            <a:r>
              <a:rPr lang="ja-JP" altLang="en-US" sz="900" dirty="0">
                <a:solidFill>
                  <a:schemeClr val="tx1">
                    <a:lumMod val="75000"/>
                    <a:lumOff val="25000"/>
                  </a:schemeClr>
                </a:solidFill>
                <a:latin typeface="メイリオ"/>
                <a:ea typeface="メイリオ"/>
              </a:rPr>
              <a:t>チームがメインとなり進捗を管理するものとします。</a:t>
            </a:r>
            <a:br>
              <a:rPr lang="en-US" altLang="ja-JP" sz="900" dirty="0">
                <a:solidFill>
                  <a:schemeClr val="tx1">
                    <a:lumMod val="75000"/>
                    <a:lumOff val="25000"/>
                  </a:schemeClr>
                </a:solidFill>
                <a:latin typeface="メイリオ"/>
                <a:ea typeface="メイリオ"/>
              </a:rPr>
            </a:b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全体進捗を定量的に表すために、</a:t>
            </a:r>
            <a:r>
              <a:rPr lang="ja-JP" altLang="ja-JP" sz="900" dirty="0">
                <a:solidFill>
                  <a:schemeClr val="tx1">
                    <a:lumMod val="75000"/>
                    <a:lumOff val="25000"/>
                  </a:schemeClr>
                </a:solidFill>
                <a:latin typeface="Meiryo"/>
                <a:ea typeface="Meiryo"/>
              </a:rPr>
              <a:t>タスクごとに</a:t>
            </a:r>
            <a:r>
              <a:rPr lang="ja-JP" altLang="en-US" sz="900" dirty="0">
                <a:solidFill>
                  <a:schemeClr val="tx1">
                    <a:lumMod val="75000"/>
                    <a:lumOff val="25000"/>
                  </a:schemeClr>
                </a:solidFill>
                <a:latin typeface="Meiryo"/>
                <a:ea typeface="Meiryo"/>
              </a:rPr>
              <a:t>未着手</a:t>
            </a:r>
            <a:r>
              <a:rPr lang="en-US" altLang="ja-JP" sz="900" dirty="0">
                <a:solidFill>
                  <a:schemeClr val="tx1">
                    <a:lumMod val="75000"/>
                    <a:lumOff val="25000"/>
                  </a:schemeClr>
                </a:solidFill>
                <a:latin typeface="Meiryo"/>
                <a:ea typeface="Meiryo"/>
              </a:rPr>
              <a:t>/</a:t>
            </a:r>
            <a:r>
              <a:rPr lang="ja-JP" altLang="en-US" sz="900" dirty="0">
                <a:solidFill>
                  <a:schemeClr val="tx1">
                    <a:lumMod val="75000"/>
                    <a:lumOff val="25000"/>
                  </a:schemeClr>
                </a:solidFill>
                <a:latin typeface="Meiryo"/>
                <a:ea typeface="Meiryo"/>
              </a:rPr>
              <a:t>着手</a:t>
            </a:r>
            <a:r>
              <a:rPr lang="en-US" altLang="ja-JP" sz="900" dirty="0">
                <a:solidFill>
                  <a:schemeClr val="tx1">
                    <a:lumMod val="75000"/>
                    <a:lumOff val="25000"/>
                  </a:schemeClr>
                </a:solidFill>
                <a:latin typeface="Meiryo"/>
                <a:ea typeface="Meiryo"/>
              </a:rPr>
              <a:t>/</a:t>
            </a:r>
            <a:r>
              <a:rPr lang="ja-JP" altLang="en-US" sz="900" dirty="0">
                <a:solidFill>
                  <a:schemeClr val="tx1">
                    <a:lumMod val="75000"/>
                    <a:lumOff val="25000"/>
                  </a:schemeClr>
                </a:solidFill>
                <a:latin typeface="Meiryo"/>
                <a:ea typeface="Meiryo"/>
              </a:rPr>
              <a:t>完了</a:t>
            </a:r>
            <a:r>
              <a:rPr lang="ja-JP" altLang="en-US" sz="900" dirty="0">
                <a:solidFill>
                  <a:schemeClr val="tx1">
                    <a:lumMod val="75000"/>
                    <a:lumOff val="25000"/>
                  </a:schemeClr>
                </a:solidFill>
                <a:latin typeface="メイリオ"/>
                <a:ea typeface="メイリオ"/>
              </a:rPr>
              <a:t>のステータス別に件数を集計し、全体の進捗を管理します。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a:ea typeface="メイリオ"/>
              </a:rPr>
              <a:t>PBI</a:t>
            </a:r>
            <a:r>
              <a:rPr lang="ja-JP" altLang="en-US" sz="900" dirty="0">
                <a:solidFill>
                  <a:schemeClr val="tx1">
                    <a:lumMod val="75000"/>
                    <a:lumOff val="25000"/>
                  </a:schemeClr>
                </a:solidFill>
                <a:latin typeface="メイリオ"/>
                <a:ea typeface="メイリオ"/>
              </a:rPr>
              <a:t>に紐づくタスクが全て完了ステータスになった際、テスト工程完了とします。</a:t>
            </a:r>
            <a:endParaRPr kumimoji="1" lang="en-US" altLang="ja-JP" sz="900" dirty="0">
              <a:solidFill>
                <a:schemeClr val="tx1">
                  <a:lumMod val="75000"/>
                  <a:lumOff val="25000"/>
                </a:schemeClr>
              </a:solidFill>
            </a:endParaRPr>
          </a:p>
        </p:txBody>
      </p:sp>
    </p:spTree>
    <p:extLst>
      <p:ext uri="{BB962C8B-B14F-4D97-AF65-F5344CB8AC3E}">
        <p14:creationId xmlns:p14="http://schemas.microsoft.com/office/powerpoint/2010/main" val="1814163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9 </a:t>
            </a:r>
            <a:r>
              <a:rPr lang="ja-JP" altLang="en-US"/>
              <a:t>管理方針（</a:t>
            </a:r>
            <a:r>
              <a:rPr lang="en-US" altLang="ja-JP" dirty="0"/>
              <a:t>3/4</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716505"/>
          </a:xfrm>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9.3 </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不具合管理</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(1/2)</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 </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不具合を検出した際は、以下の内容を記録します。記録したドキュメントを不具合票と定義します。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不具合票は「</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不具合対応」の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PBI</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のタスクで起票し、不具合対応完了までの工程をタスク内で行います。</a:t>
            </a:r>
          </a:p>
          <a:p>
            <a:pPr>
              <a:buFont typeface="Wingdings" panose="05000000000000000000" pitchFamily="2" charset="2"/>
              <a:buChar char="n"/>
            </a:pPr>
            <a:endParaRPr kumimoji="1" lang="en-US" altLang="ja-JP" sz="900" dirty="0"/>
          </a:p>
        </p:txBody>
      </p:sp>
      <p:graphicFrame>
        <p:nvGraphicFramePr>
          <p:cNvPr id="6" name="表 5">
            <a:extLst>
              <a:ext uri="{FF2B5EF4-FFF2-40B4-BE49-F238E27FC236}">
                <a16:creationId xmlns:a16="http://schemas.microsoft.com/office/drawing/2014/main" id="{77740DD5-E036-432A-9434-8814F91DDF8C}"/>
              </a:ext>
            </a:extLst>
          </p:cNvPr>
          <p:cNvGraphicFramePr>
            <a:graphicFrameLocks noGrp="1"/>
          </p:cNvGraphicFramePr>
          <p:nvPr>
            <p:extLst>
              <p:ext uri="{D42A27DB-BD31-4B8C-83A1-F6EECF244321}">
                <p14:modId xmlns:p14="http://schemas.microsoft.com/office/powerpoint/2010/main" val="4147859388"/>
              </p:ext>
            </p:extLst>
          </p:nvPr>
        </p:nvGraphicFramePr>
        <p:xfrm>
          <a:off x="689971" y="1660013"/>
          <a:ext cx="8064896" cy="3162719"/>
        </p:xfrm>
        <a:graphic>
          <a:graphicData uri="http://schemas.openxmlformats.org/drawingml/2006/table">
            <a:tbl>
              <a:tblPr firstRow="1" bandRow="1">
                <a:tableStyleId>{00A15C55-8517-42AA-B614-E9B94910E393}</a:tableStyleId>
              </a:tblPr>
              <a:tblGrid>
                <a:gridCol w="358720">
                  <a:extLst>
                    <a:ext uri="{9D8B030D-6E8A-4147-A177-3AD203B41FA5}">
                      <a16:colId xmlns:a16="http://schemas.microsoft.com/office/drawing/2014/main" val="251185385"/>
                    </a:ext>
                  </a:extLst>
                </a:gridCol>
                <a:gridCol w="1053459">
                  <a:extLst>
                    <a:ext uri="{9D8B030D-6E8A-4147-A177-3AD203B41FA5}">
                      <a16:colId xmlns:a16="http://schemas.microsoft.com/office/drawing/2014/main" val="4168224245"/>
                    </a:ext>
                  </a:extLst>
                </a:gridCol>
                <a:gridCol w="6652717">
                  <a:extLst>
                    <a:ext uri="{9D8B030D-6E8A-4147-A177-3AD203B41FA5}">
                      <a16:colId xmlns:a16="http://schemas.microsoft.com/office/drawing/2014/main" val="4248771316"/>
                    </a:ext>
                  </a:extLst>
                </a:gridCol>
              </a:tblGrid>
              <a:tr h="192521">
                <a:tc>
                  <a:txBody>
                    <a:bodyPr/>
                    <a:lstStyle/>
                    <a:p>
                      <a:r>
                        <a:rPr kumimoji="1" lang="en-US" altLang="ja-JP" sz="700" dirty="0"/>
                        <a:t>No</a:t>
                      </a:r>
                      <a:endParaRPr kumimoji="1" lang="ja-JP" altLang="en-US" sz="700">
                        <a:latin typeface="メイリオ" panose="020B0604030504040204" pitchFamily="50" charset="-128"/>
                        <a:ea typeface="メイリオ" panose="020B0604030504040204" pitchFamily="50" charset="-128"/>
                      </a:endParaRPr>
                    </a:p>
                  </a:txBody>
                  <a:tcPr anchor="ctr"/>
                </a:tc>
                <a:tc>
                  <a:txBody>
                    <a:bodyPr/>
                    <a:lstStyle/>
                    <a:p>
                      <a:r>
                        <a:rPr kumimoji="1" lang="ja-JP" altLang="en-US" sz="700"/>
                        <a:t>記載内容</a:t>
                      </a:r>
                      <a:endParaRPr kumimoji="1" lang="ja-JP" altLang="en-US" sz="700">
                        <a:latin typeface="メイリオ" panose="020B0604030504040204" pitchFamily="50" charset="-128"/>
                        <a:ea typeface="メイリオ" panose="020B0604030504040204" pitchFamily="50" charset="-128"/>
                      </a:endParaRPr>
                    </a:p>
                  </a:txBody>
                  <a:tcPr anchor="ctr"/>
                </a:tc>
                <a:tc>
                  <a:txBody>
                    <a:bodyPr/>
                    <a:lstStyle/>
                    <a:p>
                      <a:r>
                        <a:rPr kumimoji="1" lang="ja-JP" altLang="en-US" sz="700"/>
                        <a:t>詳細内容</a:t>
                      </a:r>
                      <a:endParaRPr kumimoji="1" lang="ja-JP" altLang="en-US" sz="70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14779952"/>
                  </a:ext>
                </a:extLst>
              </a:tr>
              <a:tr h="302533">
                <a:tc>
                  <a:txBody>
                    <a:bodyPr/>
                    <a:lstStyle/>
                    <a:p>
                      <a:r>
                        <a:rPr kumimoji="1" lang="en-US" altLang="ja-JP" sz="700" dirty="0">
                          <a:solidFill>
                            <a:schemeClr val="tx1">
                              <a:lumMod val="75000"/>
                            </a:schemeClr>
                          </a:solidFill>
                        </a:rPr>
                        <a:t>1</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lang="ja-JP" altLang="en-US" sz="700">
                          <a:solidFill>
                            <a:schemeClr val="tx1">
                              <a:lumMod val="75000"/>
                            </a:schemeClr>
                          </a:solidFill>
                          <a:sym typeface="Meiryo"/>
                        </a:rPr>
                        <a:t>件名</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lang="ja-JP" altLang="en-US" sz="700">
                          <a:solidFill>
                            <a:schemeClr val="tx1">
                              <a:lumMod val="75000"/>
                            </a:schemeClr>
                          </a:solidFill>
                          <a:sym typeface="Meiryo"/>
                        </a:rPr>
                        <a:t>不具合のタイトルを記載します。</a:t>
                      </a:r>
                      <a:br>
                        <a:rPr lang="en-US" altLang="ja-JP" sz="700" dirty="0">
                          <a:solidFill>
                            <a:schemeClr val="tx1">
                              <a:lumMod val="75000"/>
                            </a:schemeClr>
                          </a:solidFill>
                          <a:sym typeface="Meiryo"/>
                        </a:rPr>
                      </a:br>
                      <a:r>
                        <a:rPr lang="ja-JP" altLang="en-US" sz="700">
                          <a:solidFill>
                            <a:schemeClr val="tx1">
                              <a:lumMod val="75000"/>
                            </a:schemeClr>
                          </a:solidFill>
                          <a:sym typeface="Meiryo"/>
                        </a:rPr>
                        <a:t>件名を見れば、不具合の概要がわかるように記載します。</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38839677"/>
                  </a:ext>
                </a:extLst>
              </a:tr>
              <a:tr h="192521">
                <a:tc>
                  <a:txBody>
                    <a:bodyPr/>
                    <a:lstStyle/>
                    <a:p>
                      <a:r>
                        <a:rPr kumimoji="1" lang="en-US" altLang="ja-JP" sz="700" dirty="0">
                          <a:solidFill>
                            <a:schemeClr val="tx1">
                              <a:lumMod val="75000"/>
                            </a:schemeClr>
                          </a:solidFill>
                        </a:rPr>
                        <a:t>2</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不具合レベル</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不具合レベルを記載します。</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91889066"/>
                  </a:ext>
                </a:extLst>
              </a:tr>
              <a:tr h="192521">
                <a:tc>
                  <a:txBody>
                    <a:bodyPr/>
                    <a:lstStyle/>
                    <a:p>
                      <a:r>
                        <a:rPr kumimoji="1" lang="en-US" altLang="ja-JP" sz="700" dirty="0">
                          <a:solidFill>
                            <a:schemeClr val="tx1">
                              <a:lumMod val="75000"/>
                            </a:schemeClr>
                          </a:solidFill>
                        </a:rPr>
                        <a:t>3</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詳細内容</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lang="ja-JP" altLang="en-US" sz="700">
                          <a:solidFill>
                            <a:schemeClr val="tx1">
                              <a:lumMod val="75000"/>
                            </a:schemeClr>
                          </a:solidFill>
                          <a:sym typeface="Meiryo"/>
                        </a:rPr>
                        <a:t>不具合の詳細、画面名、機能名など詳細な内容を記載します。</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96780066"/>
                  </a:ext>
                </a:extLst>
              </a:tr>
              <a:tr h="192521">
                <a:tc>
                  <a:txBody>
                    <a:bodyPr/>
                    <a:lstStyle/>
                    <a:p>
                      <a:r>
                        <a:rPr kumimoji="1" lang="en-US" altLang="ja-JP" sz="700" dirty="0">
                          <a:solidFill>
                            <a:schemeClr val="tx1">
                              <a:lumMod val="75000"/>
                            </a:schemeClr>
                          </a:solidFill>
                        </a:rPr>
                        <a:t>4</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テスト環境</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不具合発生環境</a:t>
                      </a:r>
                      <a:r>
                        <a:rPr kumimoji="1" lang="en-US" altLang="ja-JP" sz="700" dirty="0">
                          <a:solidFill>
                            <a:schemeClr val="tx1">
                              <a:lumMod val="75000"/>
                            </a:schemeClr>
                          </a:solidFill>
                        </a:rPr>
                        <a:t>/</a:t>
                      </a:r>
                      <a:r>
                        <a:rPr kumimoji="1" lang="ja-JP" altLang="en-US" sz="700">
                          <a:solidFill>
                            <a:schemeClr val="tx1">
                              <a:lumMod val="75000"/>
                            </a:schemeClr>
                          </a:solidFill>
                        </a:rPr>
                        <a:t>アプリバージョン</a:t>
                      </a:r>
                      <a:r>
                        <a:rPr kumimoji="1" lang="en-US" altLang="ja-JP" sz="700" dirty="0">
                          <a:solidFill>
                            <a:schemeClr val="tx1">
                              <a:lumMod val="75000"/>
                            </a:schemeClr>
                          </a:solidFill>
                        </a:rPr>
                        <a:t>/OS</a:t>
                      </a:r>
                      <a:r>
                        <a:rPr kumimoji="1" lang="ja-JP" altLang="en-US" sz="700">
                          <a:solidFill>
                            <a:schemeClr val="tx1">
                              <a:lumMod val="75000"/>
                            </a:schemeClr>
                          </a:solidFill>
                        </a:rPr>
                        <a:t>バージョン</a:t>
                      </a:r>
                      <a:r>
                        <a:rPr kumimoji="1" lang="en-US" altLang="ja-JP" sz="700" dirty="0">
                          <a:solidFill>
                            <a:schemeClr val="tx1">
                              <a:lumMod val="75000"/>
                            </a:schemeClr>
                          </a:solidFill>
                        </a:rPr>
                        <a:t>/</a:t>
                      </a:r>
                      <a:r>
                        <a:rPr kumimoji="1" lang="ja-JP" altLang="en-US" sz="700">
                          <a:solidFill>
                            <a:schemeClr val="tx1">
                              <a:lumMod val="75000"/>
                            </a:schemeClr>
                          </a:solidFill>
                        </a:rPr>
                        <a:t>デバイス情報などの環境情報を詳細に記載します。</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331778284"/>
                  </a:ext>
                </a:extLst>
              </a:tr>
              <a:tr h="192521">
                <a:tc>
                  <a:txBody>
                    <a:bodyPr/>
                    <a:lstStyle/>
                    <a:p>
                      <a:r>
                        <a:rPr kumimoji="1" lang="en-US" altLang="ja-JP" sz="700" dirty="0">
                          <a:solidFill>
                            <a:schemeClr val="tx1">
                              <a:lumMod val="75000"/>
                            </a:schemeClr>
                          </a:solidFill>
                        </a:rPr>
                        <a:t>5</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kumimoji="1" lang="ja-JP" altLang="en-US" sz="700">
                          <a:solidFill>
                            <a:schemeClr val="tx1">
                              <a:lumMod val="75000"/>
                            </a:schemeClr>
                          </a:solidFill>
                        </a:rPr>
                        <a:t>テスト実施状況</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700">
                          <a:solidFill>
                            <a:schemeClr val="tx1">
                              <a:lumMod val="75000"/>
                            </a:schemeClr>
                          </a:solidFill>
                        </a:rPr>
                        <a:t>テスト実施者、テスト実施日時、テスト実施場所などを詳細に記載します。</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30441494"/>
                  </a:ext>
                </a:extLst>
              </a:tr>
              <a:tr h="192521">
                <a:tc>
                  <a:txBody>
                    <a:bodyPr/>
                    <a:lstStyle/>
                    <a:p>
                      <a:r>
                        <a:rPr kumimoji="1" lang="en-US" altLang="ja-JP" sz="700" dirty="0">
                          <a:solidFill>
                            <a:schemeClr val="tx1">
                              <a:lumMod val="75000"/>
                            </a:schemeClr>
                          </a:solidFill>
                        </a:rPr>
                        <a:t>6</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テストデータ情報</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700">
                          <a:solidFill>
                            <a:schemeClr val="tx1">
                              <a:lumMod val="75000"/>
                            </a:schemeClr>
                          </a:solidFill>
                        </a:rPr>
                        <a:t>不具合発生データ（ユーザー</a:t>
                      </a:r>
                      <a:r>
                        <a:rPr kumimoji="1" lang="en-US" altLang="ja-JP" sz="700" dirty="0">
                          <a:solidFill>
                            <a:schemeClr val="tx1">
                              <a:lumMod val="75000"/>
                            </a:schemeClr>
                          </a:solidFill>
                        </a:rPr>
                        <a:t>ID/</a:t>
                      </a:r>
                      <a:r>
                        <a:rPr kumimoji="1" lang="ja-JP" altLang="en-US" sz="700">
                          <a:solidFill>
                            <a:schemeClr val="tx1">
                              <a:lumMod val="75000"/>
                            </a:schemeClr>
                          </a:solidFill>
                        </a:rPr>
                        <a:t>ログイン</a:t>
                      </a:r>
                      <a:r>
                        <a:rPr kumimoji="1" lang="en-US" altLang="ja-JP" sz="700" dirty="0">
                          <a:solidFill>
                            <a:schemeClr val="tx1">
                              <a:lumMod val="75000"/>
                            </a:schemeClr>
                          </a:solidFill>
                        </a:rPr>
                        <a:t>/PW</a:t>
                      </a:r>
                      <a:r>
                        <a:rPr kumimoji="1" lang="ja-JP" altLang="en-US" sz="700">
                          <a:solidFill>
                            <a:schemeClr val="tx1">
                              <a:lumMod val="75000"/>
                            </a:schemeClr>
                          </a:solidFill>
                        </a:rPr>
                        <a:t>）</a:t>
                      </a:r>
                      <a:r>
                        <a:rPr kumimoji="1" lang="en-US" altLang="ja-JP" sz="700" dirty="0">
                          <a:solidFill>
                            <a:schemeClr val="tx1">
                              <a:lumMod val="75000"/>
                            </a:schemeClr>
                          </a:solidFill>
                        </a:rPr>
                        <a:t>/</a:t>
                      </a:r>
                      <a:r>
                        <a:rPr kumimoji="1" lang="ja-JP" altLang="en-US" sz="700">
                          <a:solidFill>
                            <a:schemeClr val="tx1">
                              <a:lumMod val="75000"/>
                            </a:schemeClr>
                          </a:solidFill>
                        </a:rPr>
                        <a:t>期間</a:t>
                      </a:r>
                      <a:r>
                        <a:rPr kumimoji="1" lang="en-US" altLang="ja-JP" sz="700" dirty="0">
                          <a:solidFill>
                            <a:schemeClr val="tx1">
                              <a:lumMod val="75000"/>
                            </a:schemeClr>
                          </a:solidFill>
                        </a:rPr>
                        <a:t>/</a:t>
                      </a:r>
                      <a:r>
                        <a:rPr kumimoji="1" lang="ja-JP" altLang="en-US" sz="700">
                          <a:solidFill>
                            <a:schemeClr val="tx1">
                              <a:lumMod val="75000"/>
                            </a:schemeClr>
                          </a:solidFill>
                        </a:rPr>
                        <a:t>ステータスなどを詳細に記載します。</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094358926"/>
                  </a:ext>
                </a:extLst>
              </a:tr>
              <a:tr h="302533">
                <a:tc>
                  <a:txBody>
                    <a:bodyPr/>
                    <a:lstStyle/>
                    <a:p>
                      <a:r>
                        <a:rPr kumimoji="1" lang="en-US" altLang="ja-JP" sz="700" dirty="0">
                          <a:solidFill>
                            <a:schemeClr val="tx1">
                              <a:lumMod val="75000"/>
                            </a:schemeClr>
                          </a:solidFill>
                        </a:rPr>
                        <a:t>7</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テストケース</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テスト仕様書に紐づく不具合の場合、発生したテスト仕様書と試験</a:t>
                      </a:r>
                      <a:r>
                        <a:rPr kumimoji="1" lang="en-US" altLang="ja-JP" sz="700" dirty="0">
                          <a:solidFill>
                            <a:schemeClr val="tx1">
                              <a:lumMod val="75000"/>
                            </a:schemeClr>
                          </a:solidFill>
                        </a:rPr>
                        <a:t>No</a:t>
                      </a:r>
                      <a:r>
                        <a:rPr kumimoji="1" lang="ja-JP" altLang="en-US" sz="700">
                          <a:solidFill>
                            <a:schemeClr val="tx1">
                              <a:lumMod val="75000"/>
                            </a:schemeClr>
                          </a:solidFill>
                        </a:rPr>
                        <a:t>などを記載します。</a:t>
                      </a:r>
                      <a:br>
                        <a:rPr kumimoji="1" lang="en-US" altLang="ja-JP" sz="700" dirty="0">
                          <a:solidFill>
                            <a:schemeClr val="tx1">
                              <a:lumMod val="75000"/>
                            </a:schemeClr>
                          </a:solidFill>
                        </a:rPr>
                      </a:br>
                      <a:r>
                        <a:rPr kumimoji="1" lang="ja-JP" altLang="en-US" sz="700">
                          <a:solidFill>
                            <a:schemeClr val="tx1">
                              <a:lumMod val="75000"/>
                            </a:schemeClr>
                          </a:solidFill>
                        </a:rPr>
                        <a:t>テスト仕様書の結果記載欄に、対象の不具合</a:t>
                      </a:r>
                      <a:r>
                        <a:rPr kumimoji="1" lang="en-US" altLang="ja-JP" sz="700" dirty="0">
                          <a:solidFill>
                            <a:schemeClr val="tx1">
                              <a:lumMod val="75000"/>
                            </a:schemeClr>
                          </a:solidFill>
                        </a:rPr>
                        <a:t>No</a:t>
                      </a:r>
                      <a:r>
                        <a:rPr kumimoji="1" lang="ja-JP" altLang="en-US" sz="700">
                          <a:solidFill>
                            <a:schemeClr val="tx1">
                              <a:lumMod val="75000"/>
                            </a:schemeClr>
                          </a:solidFill>
                        </a:rPr>
                        <a:t>（タスク</a:t>
                      </a:r>
                      <a:r>
                        <a:rPr kumimoji="1" lang="en-US" altLang="ja-JP" sz="700" dirty="0">
                          <a:solidFill>
                            <a:schemeClr val="tx1">
                              <a:lumMod val="75000"/>
                            </a:schemeClr>
                          </a:solidFill>
                        </a:rPr>
                        <a:t>No</a:t>
                      </a:r>
                      <a:r>
                        <a:rPr kumimoji="1" lang="ja-JP" altLang="en-US" sz="700">
                          <a:solidFill>
                            <a:schemeClr val="tx1">
                              <a:lumMod val="75000"/>
                            </a:schemeClr>
                          </a:solidFill>
                        </a:rPr>
                        <a:t>）を記載しておきます。</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5349428"/>
                  </a:ext>
                </a:extLst>
              </a:tr>
              <a:tr h="302533">
                <a:tc>
                  <a:txBody>
                    <a:bodyPr/>
                    <a:lstStyle/>
                    <a:p>
                      <a:r>
                        <a:rPr kumimoji="1" lang="en-US" altLang="ja-JP" sz="700" dirty="0">
                          <a:solidFill>
                            <a:schemeClr val="tx1">
                              <a:lumMod val="75000"/>
                            </a:schemeClr>
                          </a:solidFill>
                        </a:rPr>
                        <a:t>8</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不具合再現率</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再現率が</a:t>
                      </a:r>
                      <a:r>
                        <a:rPr kumimoji="1" lang="en-US" altLang="ja-JP" sz="700" dirty="0">
                          <a:solidFill>
                            <a:schemeClr val="tx1">
                              <a:lumMod val="75000"/>
                            </a:schemeClr>
                          </a:solidFill>
                        </a:rPr>
                        <a:t>100%</a:t>
                      </a:r>
                      <a:r>
                        <a:rPr kumimoji="1" lang="ja-JP" altLang="en-US" sz="700">
                          <a:solidFill>
                            <a:schemeClr val="tx1">
                              <a:lumMod val="75000"/>
                            </a:schemeClr>
                          </a:solidFill>
                        </a:rPr>
                        <a:t>の場合は</a:t>
                      </a:r>
                      <a:r>
                        <a:rPr kumimoji="1" lang="en-US" altLang="ja-JP" sz="700" dirty="0">
                          <a:solidFill>
                            <a:schemeClr val="tx1">
                              <a:lumMod val="75000"/>
                            </a:schemeClr>
                          </a:solidFill>
                        </a:rPr>
                        <a:t>100%</a:t>
                      </a:r>
                      <a:r>
                        <a:rPr kumimoji="1" lang="ja-JP" altLang="en-US" sz="700">
                          <a:solidFill>
                            <a:schemeClr val="tx1">
                              <a:lumMod val="75000"/>
                            </a:schemeClr>
                          </a:solidFill>
                        </a:rPr>
                        <a:t>と記載します。そうでない場合は「</a:t>
                      </a:r>
                      <a:r>
                        <a:rPr lang="zh-CN" altLang="en-US" sz="700" b="0" u="none" strike="noStrike" cap="none">
                          <a:solidFill>
                            <a:schemeClr val="dk1"/>
                          </a:solidFill>
                          <a:effectLst/>
                          <a:sym typeface="Arial"/>
                        </a:rPr>
                        <a:t>発生回数／試行回数</a:t>
                      </a:r>
                      <a:r>
                        <a:rPr lang="ja-JP" altLang="en-US" sz="700" b="0" u="none" strike="noStrike" cap="none">
                          <a:solidFill>
                            <a:schemeClr val="dk1"/>
                          </a:solidFill>
                          <a:effectLst/>
                          <a:sym typeface="Arial"/>
                        </a:rPr>
                        <a:t>」</a:t>
                      </a:r>
                      <a:r>
                        <a:rPr kumimoji="1" lang="ja-JP" altLang="en-US" sz="700">
                          <a:solidFill>
                            <a:schemeClr val="tx1">
                              <a:lumMod val="75000"/>
                            </a:schemeClr>
                          </a:solidFill>
                        </a:rPr>
                        <a:t>を記載します。</a:t>
                      </a:r>
                      <a:br>
                        <a:rPr kumimoji="1" lang="en-US" altLang="ja-JP" sz="700" dirty="0">
                          <a:solidFill>
                            <a:schemeClr val="tx1">
                              <a:lumMod val="75000"/>
                            </a:schemeClr>
                          </a:solidFill>
                        </a:rPr>
                      </a:br>
                      <a:r>
                        <a:rPr kumimoji="1" lang="ja-JP" altLang="en-US" sz="700">
                          <a:solidFill>
                            <a:schemeClr val="tx1">
                              <a:lumMod val="75000"/>
                            </a:schemeClr>
                          </a:solidFill>
                        </a:rPr>
                        <a:t>不具合が再現しない場合は、再現しない旨と不具合が発生した日時を記載します。</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89893935"/>
                  </a:ext>
                </a:extLst>
              </a:tr>
              <a:tr h="302533">
                <a:tc>
                  <a:txBody>
                    <a:bodyPr/>
                    <a:lstStyle/>
                    <a:p>
                      <a:r>
                        <a:rPr kumimoji="1" lang="en-US" altLang="ja-JP" sz="700" dirty="0">
                          <a:solidFill>
                            <a:schemeClr val="tx1">
                              <a:lumMod val="75000"/>
                            </a:schemeClr>
                          </a:solidFill>
                        </a:rPr>
                        <a:t>9</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前提条件</a:t>
                      </a:r>
                      <a:r>
                        <a:rPr kumimoji="1" lang="en-US" altLang="ja-JP" sz="700" dirty="0">
                          <a:solidFill>
                            <a:schemeClr val="tx1">
                              <a:lumMod val="75000"/>
                            </a:schemeClr>
                          </a:solidFill>
                        </a:rPr>
                        <a:t>/</a:t>
                      </a:r>
                      <a:r>
                        <a:rPr kumimoji="1" lang="ja-JP" altLang="en-US" sz="700">
                          <a:solidFill>
                            <a:schemeClr val="tx1">
                              <a:lumMod val="75000"/>
                            </a:schemeClr>
                          </a:solidFill>
                        </a:rPr>
                        <a:t>試験手順</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前提条件と試験手順を記載します。</a:t>
                      </a:r>
                      <a:br>
                        <a:rPr kumimoji="1" lang="en-US" altLang="ja-JP" sz="700" dirty="0">
                          <a:solidFill>
                            <a:schemeClr val="tx1">
                              <a:lumMod val="75000"/>
                            </a:schemeClr>
                          </a:solidFill>
                        </a:rPr>
                      </a:br>
                      <a:r>
                        <a:rPr kumimoji="1" lang="ja-JP" altLang="en-US" sz="700">
                          <a:solidFill>
                            <a:schemeClr val="tx1">
                              <a:lumMod val="75000"/>
                            </a:schemeClr>
                          </a:solidFill>
                        </a:rPr>
                        <a:t>基本的に、テストケースの条件や手順をそのまま記載しますが、第三者が再現確認をすることを意識し、必要に応じて詳細に記載しましょう。</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49137309"/>
                  </a:ext>
                </a:extLst>
              </a:tr>
              <a:tr h="302533">
                <a:tc>
                  <a:txBody>
                    <a:bodyPr/>
                    <a:lstStyle/>
                    <a:p>
                      <a:r>
                        <a:rPr kumimoji="1" lang="en-US" altLang="ja-JP" sz="700" dirty="0">
                          <a:solidFill>
                            <a:schemeClr val="tx1">
                              <a:lumMod val="75000"/>
                            </a:schemeClr>
                          </a:solidFill>
                        </a:rPr>
                        <a:t>10</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実行結果</a:t>
                      </a:r>
                      <a:r>
                        <a:rPr kumimoji="1" lang="en-US" altLang="ja-JP" sz="700" dirty="0">
                          <a:solidFill>
                            <a:schemeClr val="tx1">
                              <a:lumMod val="75000"/>
                            </a:schemeClr>
                          </a:solidFill>
                        </a:rPr>
                        <a:t>/</a:t>
                      </a:r>
                      <a:r>
                        <a:rPr kumimoji="1" lang="ja-JP" altLang="en-US" sz="700">
                          <a:solidFill>
                            <a:schemeClr val="tx1">
                              <a:lumMod val="75000"/>
                            </a:schemeClr>
                          </a:solidFill>
                        </a:rPr>
                        <a:t>期待結果</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実行結果、期待結果を簡潔に記載します。</a:t>
                      </a:r>
                      <a:br>
                        <a:rPr kumimoji="1" lang="en-US" altLang="ja-JP" sz="700" dirty="0">
                          <a:solidFill>
                            <a:schemeClr val="tx1">
                              <a:lumMod val="75000"/>
                            </a:schemeClr>
                          </a:solidFill>
                        </a:rPr>
                      </a:br>
                      <a:r>
                        <a:rPr kumimoji="1" lang="ja-JP" altLang="en-US" sz="700">
                          <a:solidFill>
                            <a:schemeClr val="tx1">
                              <a:lumMod val="75000"/>
                            </a:schemeClr>
                          </a:solidFill>
                        </a:rPr>
                        <a:t>基本的に、期待結果はテストケースの期待結果をそのまま記載しますが、期待結果が分からない場合は、実行結果の裏返しを記載しましょう。</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90973626"/>
                  </a:ext>
                </a:extLst>
              </a:tr>
              <a:tr h="228551">
                <a:tc>
                  <a:txBody>
                    <a:bodyPr/>
                    <a:lstStyle/>
                    <a:p>
                      <a:r>
                        <a:rPr kumimoji="1" lang="en-US" altLang="ja-JP" sz="700" dirty="0">
                          <a:solidFill>
                            <a:schemeClr val="tx1">
                              <a:lumMod val="75000"/>
                            </a:schemeClr>
                          </a:solidFill>
                        </a:rPr>
                        <a:t>11</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キャプチャ</a:t>
                      </a:r>
                      <a:r>
                        <a:rPr kumimoji="1" lang="en-US" altLang="ja-JP" sz="700" dirty="0">
                          <a:solidFill>
                            <a:schemeClr val="tx1">
                              <a:lumMod val="75000"/>
                            </a:schemeClr>
                          </a:solidFill>
                        </a:rPr>
                        <a:t>/</a:t>
                      </a:r>
                      <a:r>
                        <a:rPr kumimoji="1" lang="ja-JP" altLang="en-US" sz="700">
                          <a:solidFill>
                            <a:schemeClr val="tx1">
                              <a:lumMod val="75000"/>
                            </a:schemeClr>
                          </a:solidFill>
                        </a:rPr>
                        <a:t>動画</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キャプチャや動画が取れる場合は撮影し、全体を補足する形で適切な箇所に貼り付けましょう。</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81700477"/>
                  </a:ext>
                </a:extLst>
              </a:tr>
              <a:tr h="221448">
                <a:tc>
                  <a:txBody>
                    <a:bodyPr/>
                    <a:lstStyle/>
                    <a:p>
                      <a:r>
                        <a:rPr kumimoji="1" lang="en-US" altLang="ja-JP" sz="700" dirty="0">
                          <a:solidFill>
                            <a:schemeClr val="tx1">
                              <a:lumMod val="75000"/>
                            </a:schemeClr>
                          </a:solidFill>
                        </a:rPr>
                        <a:t>12</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a:solidFill>
                            <a:schemeClr val="tx1">
                              <a:lumMod val="75000"/>
                            </a:schemeClr>
                          </a:solidFill>
                        </a:rPr>
                        <a:t>備考</a:t>
                      </a:r>
                      <a:endParaRPr kumimoji="1" lang="ja-JP" altLang="en-US" sz="700">
                        <a:solidFill>
                          <a:schemeClr val="tx1">
                            <a:lumMod val="75000"/>
                          </a:schemeClr>
                        </a:solidFill>
                        <a:latin typeface="メイリオ" panose="020B0604030504040204" pitchFamily="50" charset="-128"/>
                        <a:ea typeface="メイリオ" panose="020B0604030504040204" pitchFamily="50" charset="-128"/>
                      </a:endParaRPr>
                    </a:p>
                  </a:txBody>
                  <a:tcPr/>
                </a:tc>
                <a:tc>
                  <a:txBody>
                    <a:bodyPr/>
                    <a:lstStyle/>
                    <a:p>
                      <a:r>
                        <a:rPr kumimoji="1" lang="ja-JP" altLang="en-US" sz="700" dirty="0">
                          <a:solidFill>
                            <a:schemeClr val="tx1">
                              <a:lumMod val="75000"/>
                            </a:schemeClr>
                          </a:solidFill>
                        </a:rPr>
                        <a:t>その他特記事項があれば記載しましょう。</a:t>
                      </a:r>
                      <a:endParaRPr kumimoji="1" lang="ja-JP" altLang="en-US" sz="700" dirty="0">
                        <a:solidFill>
                          <a:schemeClr val="tx1">
                            <a:lumMod val="7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52804032"/>
                  </a:ext>
                </a:extLst>
              </a:tr>
            </a:tbl>
          </a:graphicData>
        </a:graphic>
      </p:graphicFrame>
      <p:sp>
        <p:nvSpPr>
          <p:cNvPr id="5" name="サブタイトル 4">
            <a:extLst>
              <a:ext uri="{FF2B5EF4-FFF2-40B4-BE49-F238E27FC236}">
                <a16:creationId xmlns:a16="http://schemas.microsoft.com/office/drawing/2014/main" id="{9BA2F4AF-1883-4AAA-8521-70B557B46782}"/>
              </a:ext>
            </a:extLst>
          </p:cNvPr>
          <p:cNvSpPr txBox="1">
            <a:spLocks/>
          </p:cNvSpPr>
          <p:nvPr/>
        </p:nvSpPr>
        <p:spPr>
          <a:xfrm>
            <a:off x="2590287" y="1420716"/>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表</a:t>
            </a:r>
            <a:r>
              <a:rPr lang="en-US" altLang="ja-JP" sz="900" b="1" dirty="0">
                <a:solidFill>
                  <a:srgbClr val="3F3F3F"/>
                </a:solidFill>
                <a:latin typeface="メイリオ" panose="020B0604030504040204" pitchFamily="50" charset="-128"/>
                <a:ea typeface="メイリオ" panose="020B0604030504040204" pitchFamily="50" charset="-128"/>
              </a:rPr>
              <a:t>9-2 </a:t>
            </a:r>
            <a:r>
              <a:rPr lang="ja-JP" altLang="en-US" sz="900" b="1">
                <a:solidFill>
                  <a:srgbClr val="3F3F3F"/>
                </a:solidFill>
                <a:latin typeface="メイリオ" panose="020B0604030504040204" pitchFamily="50" charset="-128"/>
                <a:ea typeface="メイリオ" panose="020B0604030504040204" pitchFamily="50" charset="-128"/>
              </a:rPr>
              <a:t>不具合記載内容</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57965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lang="en-US" altLang="ja-JP" dirty="0"/>
              <a:t>9 </a:t>
            </a:r>
            <a:r>
              <a:rPr lang="ja-JP" altLang="en-US"/>
              <a:t>管理方針（</a:t>
            </a:r>
            <a:r>
              <a:rPr lang="en-US" altLang="ja-JP" dirty="0"/>
              <a:t>4/4</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500481"/>
          </a:xfrm>
        </p:spPr>
        <p:txBody>
          <a:bodyPr>
            <a:normAutofit lnSpcReduction="10000"/>
          </a:bodyPr>
          <a:lstStyle/>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9.3 </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不具合管理</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(2/2)</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本プロジェクトの不具合レベルは以下に定義し、不具合レベルの高い不具合を優先的に対応していくものとします。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kumimoji="1" lang="en-US" altLang="ja-JP" sz="900" dirty="0"/>
          </a:p>
        </p:txBody>
      </p:sp>
      <p:graphicFrame>
        <p:nvGraphicFramePr>
          <p:cNvPr id="4" name="表 3">
            <a:extLst>
              <a:ext uri="{FF2B5EF4-FFF2-40B4-BE49-F238E27FC236}">
                <a16:creationId xmlns:a16="http://schemas.microsoft.com/office/drawing/2014/main" id="{429231EF-6AC2-49B3-9D10-CA0C4349A66F}"/>
              </a:ext>
            </a:extLst>
          </p:cNvPr>
          <p:cNvGraphicFramePr>
            <a:graphicFrameLocks noGrp="1"/>
          </p:cNvGraphicFramePr>
          <p:nvPr>
            <p:extLst>
              <p:ext uri="{D42A27DB-BD31-4B8C-83A1-F6EECF244321}">
                <p14:modId xmlns:p14="http://schemas.microsoft.com/office/powerpoint/2010/main" val="2415605081"/>
              </p:ext>
            </p:extLst>
          </p:nvPr>
        </p:nvGraphicFramePr>
        <p:xfrm>
          <a:off x="2425579" y="1742356"/>
          <a:ext cx="4292842" cy="2773610"/>
        </p:xfrm>
        <a:graphic>
          <a:graphicData uri="http://schemas.openxmlformats.org/drawingml/2006/table">
            <a:tbl>
              <a:tblPr firstRow="1" bandRow="1">
                <a:tableStyleId>{00A15C55-8517-42AA-B614-E9B94910E393}</a:tableStyleId>
              </a:tblPr>
              <a:tblGrid>
                <a:gridCol w="864096">
                  <a:extLst>
                    <a:ext uri="{9D8B030D-6E8A-4147-A177-3AD203B41FA5}">
                      <a16:colId xmlns:a16="http://schemas.microsoft.com/office/drawing/2014/main" val="251185385"/>
                    </a:ext>
                  </a:extLst>
                </a:gridCol>
                <a:gridCol w="3428746">
                  <a:extLst>
                    <a:ext uri="{9D8B030D-6E8A-4147-A177-3AD203B41FA5}">
                      <a16:colId xmlns:a16="http://schemas.microsoft.com/office/drawing/2014/main" val="4168224245"/>
                    </a:ext>
                  </a:extLst>
                </a:gridCol>
              </a:tblGrid>
              <a:tr h="137342">
                <a:tc>
                  <a:txBody>
                    <a:bodyPr/>
                    <a:lstStyle/>
                    <a:p>
                      <a:pPr algn="ctr"/>
                      <a:r>
                        <a:rPr kumimoji="1" lang="ja-JP" altLang="en-US" sz="800"/>
                        <a:t>不具合レベル</a:t>
                      </a:r>
                      <a:endParaRPr kumimoji="1" lang="ja-JP" altLang="en-US" sz="8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tc>
                <a:tc>
                  <a:txBody>
                    <a:bodyPr/>
                    <a:lstStyle/>
                    <a:p>
                      <a:pPr algn="ctr"/>
                      <a:r>
                        <a:rPr kumimoji="1" lang="ja-JP" altLang="en-US" sz="800"/>
                        <a:t>不具合の内容</a:t>
                      </a:r>
                      <a:endParaRPr kumimoji="1" lang="ja-JP" altLang="en-US" sz="800">
                        <a:latin typeface="メイリオ" panose="020B0604030504040204" pitchFamily="50" charset="-128"/>
                        <a:ea typeface="メイリオ" panose="020B0604030504040204" pitchFamily="50" charset="-128"/>
                        <a:cs typeface="メイリオ" panose="020B0604030504040204" pitchFamily="50" charset="-128"/>
                      </a:endParaRPr>
                    </a:p>
                  </a:txBody>
                  <a:tcPr marL="91426" marR="91426" marT="45713" marB="45713"/>
                </a:tc>
                <a:extLst>
                  <a:ext uri="{0D108BD9-81ED-4DB2-BD59-A6C34878D82A}">
                    <a16:rowId xmlns:a16="http://schemas.microsoft.com/office/drawing/2014/main" val="2114779952"/>
                  </a:ext>
                </a:extLst>
              </a:tr>
              <a:tr h="466982">
                <a:tc>
                  <a:txBody>
                    <a:bodyPr/>
                    <a:lstStyle/>
                    <a:p>
                      <a:pPr algn="ctr"/>
                      <a:r>
                        <a:rPr kumimoji="1" lang="en-US" altLang="ja-JP" sz="1200" dirty="0">
                          <a:solidFill>
                            <a:schemeClr val="tx1">
                              <a:lumMod val="75000"/>
                            </a:schemeClr>
                          </a:solidFill>
                        </a:rPr>
                        <a:t>S</a:t>
                      </a:r>
                      <a:endParaRPr kumimoji="1" lang="ja-JP" altLang="en-US" sz="1200">
                        <a:solidFill>
                          <a:schemeClr val="tx1">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24000" marB="24000" anchor="ctr">
                    <a:solidFill>
                      <a:schemeClr val="accent1">
                        <a:lumMod val="40000"/>
                        <a:lumOff val="60000"/>
                      </a:schemeClr>
                    </a:solidFill>
                  </a:tcPr>
                </a:tc>
                <a:tc>
                  <a:txBody>
                    <a:bodyPr/>
                    <a:lstStyle/>
                    <a:p>
                      <a:pPr marL="0" marR="0" lvl="0" indent="0" algn="l" rtl="0">
                        <a:spcBef>
                          <a:spcPts val="0"/>
                        </a:spcBef>
                        <a:spcAft>
                          <a:spcPts val="0"/>
                        </a:spcAft>
                        <a:buNone/>
                      </a:pPr>
                      <a:r>
                        <a:rPr lang="ja-JP" altLang="en-US" sz="800">
                          <a:solidFill>
                            <a:schemeClr val="tx1">
                              <a:lumMod val="75000"/>
                            </a:schemeClr>
                          </a:solidFill>
                        </a:rPr>
                        <a:t>プロジェクト</a:t>
                      </a:r>
                      <a:r>
                        <a:rPr lang="en-US" altLang="ja-JP" sz="800" dirty="0">
                          <a:solidFill>
                            <a:schemeClr val="tx1">
                              <a:lumMod val="75000"/>
                            </a:schemeClr>
                          </a:solidFill>
                        </a:rPr>
                        <a:t>/</a:t>
                      </a:r>
                      <a:r>
                        <a:rPr lang="ja-JP" altLang="en-US" sz="800">
                          <a:solidFill>
                            <a:schemeClr val="tx1">
                              <a:lumMod val="75000"/>
                            </a:schemeClr>
                          </a:solidFill>
                        </a:rPr>
                        <a:t>プロダクト以外への影響</a:t>
                      </a:r>
                    </a:p>
                    <a:p>
                      <a:pPr marL="0" marR="0" lvl="0" indent="0" algn="l" rtl="0">
                        <a:spcBef>
                          <a:spcPts val="0"/>
                        </a:spcBef>
                        <a:spcAft>
                          <a:spcPts val="0"/>
                        </a:spcAft>
                        <a:buNone/>
                      </a:pPr>
                      <a:r>
                        <a:rPr lang="ja-JP" altLang="en-US" sz="800">
                          <a:solidFill>
                            <a:schemeClr val="tx1">
                              <a:lumMod val="75000"/>
                            </a:schemeClr>
                          </a:solidFill>
                        </a:rPr>
                        <a:t>・企業全体に影響を与える</a:t>
                      </a:r>
                      <a:endParaRPr lang="en-US" altLang="ja-JP" sz="800" dirty="0">
                        <a:solidFill>
                          <a:schemeClr val="tx1">
                            <a:lumMod val="75000"/>
                          </a:schemeClr>
                        </a:solidFill>
                      </a:endParaRPr>
                    </a:p>
                    <a:p>
                      <a:pPr marL="0" marR="0" lvl="0" indent="0" algn="l" rtl="0">
                        <a:spcBef>
                          <a:spcPts val="0"/>
                        </a:spcBef>
                        <a:spcAft>
                          <a:spcPts val="0"/>
                        </a:spcAft>
                        <a:buNone/>
                      </a:pPr>
                      <a:r>
                        <a:rPr lang="ja-JP" altLang="en-US" sz="800">
                          <a:solidFill>
                            <a:schemeClr val="tx1">
                              <a:lumMod val="75000"/>
                            </a:schemeClr>
                          </a:solidFill>
                        </a:rPr>
                        <a:t>・データ消失</a:t>
                      </a:r>
                      <a:r>
                        <a:rPr lang="en-US" altLang="ja-JP" sz="800" dirty="0">
                          <a:solidFill>
                            <a:schemeClr val="tx1">
                              <a:lumMod val="75000"/>
                            </a:schemeClr>
                          </a:solidFill>
                        </a:rPr>
                        <a:t>/</a:t>
                      </a:r>
                      <a:r>
                        <a:rPr lang="ja-JP" altLang="en-US" sz="800">
                          <a:solidFill>
                            <a:schemeClr val="tx1">
                              <a:lumMod val="75000"/>
                            </a:schemeClr>
                          </a:solidFill>
                        </a:rPr>
                        <a:t>漏洩</a:t>
                      </a:r>
                      <a:br>
                        <a:rPr lang="en-US" altLang="ja-JP" sz="800" dirty="0">
                          <a:solidFill>
                            <a:schemeClr val="tx1">
                              <a:lumMod val="75000"/>
                            </a:schemeClr>
                          </a:solidFill>
                        </a:rPr>
                      </a:br>
                      <a:r>
                        <a:rPr lang="ja-JP" altLang="en-US" sz="800">
                          <a:solidFill>
                            <a:schemeClr val="tx1">
                              <a:lumMod val="75000"/>
                            </a:schemeClr>
                          </a:solidFill>
                        </a:rPr>
                        <a:t>・金銭被害の発生</a:t>
                      </a:r>
                      <a:endParaRPr lang="en-US" altLang="ja-JP" sz="800" dirty="0">
                        <a:solidFill>
                          <a:schemeClr val="tx1">
                            <a:lumMod val="75000"/>
                          </a:schemeClr>
                        </a:solidFill>
                      </a:endParaRPr>
                    </a:p>
                    <a:p>
                      <a:pPr marL="0" marR="0" lvl="0" indent="0" algn="l" rtl="0">
                        <a:spcBef>
                          <a:spcPts val="0"/>
                        </a:spcBef>
                        <a:spcAft>
                          <a:spcPts val="0"/>
                        </a:spcAft>
                        <a:buNone/>
                      </a:pPr>
                      <a:r>
                        <a:rPr lang="ja-JP" altLang="en-US" sz="800">
                          <a:solidFill>
                            <a:schemeClr val="tx1">
                              <a:lumMod val="75000"/>
                            </a:schemeClr>
                          </a:solidFill>
                        </a:rPr>
                        <a:t>・規約違反</a:t>
                      </a:r>
                      <a:endParaRPr lang="en-US" altLang="ja-JP" sz="800" dirty="0">
                        <a:solidFill>
                          <a:schemeClr val="tx1">
                            <a:lumMod val="75000"/>
                          </a:schemeClr>
                        </a:solidFill>
                        <a:latin typeface="メイリオ" panose="020B0604030504040204" pitchFamily="50" charset="-128"/>
                        <a:ea typeface="メイリオ" panose="020B0604030504040204" pitchFamily="50" charset="-128"/>
                      </a:endParaRPr>
                    </a:p>
                  </a:txBody>
                  <a:tcPr marL="91426" marR="91426" marT="45713" marB="45713">
                    <a:solidFill>
                      <a:schemeClr val="accent1">
                        <a:lumMod val="40000"/>
                        <a:lumOff val="60000"/>
                      </a:schemeClr>
                    </a:solidFill>
                  </a:tcPr>
                </a:tc>
                <a:extLst>
                  <a:ext uri="{0D108BD9-81ED-4DB2-BD59-A6C34878D82A}">
                    <a16:rowId xmlns:a16="http://schemas.microsoft.com/office/drawing/2014/main" val="1638839677"/>
                  </a:ext>
                </a:extLst>
              </a:tr>
              <a:tr h="384572">
                <a:tc>
                  <a:txBody>
                    <a:bodyPr/>
                    <a:lstStyle/>
                    <a:p>
                      <a:pPr algn="ctr"/>
                      <a:r>
                        <a:rPr kumimoji="1" lang="en-US" altLang="ja-JP" sz="1200" dirty="0">
                          <a:solidFill>
                            <a:schemeClr val="tx1">
                              <a:lumMod val="75000"/>
                            </a:schemeClr>
                          </a:solidFill>
                        </a:rPr>
                        <a:t>A</a:t>
                      </a:r>
                      <a:endParaRPr kumimoji="1" lang="ja-JP" altLang="en-US" sz="1200">
                        <a:solidFill>
                          <a:schemeClr val="tx1">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24000" marB="24000" anchor="ctr">
                    <a:solidFill>
                      <a:schemeClr val="accent6">
                        <a:lumMod val="40000"/>
                        <a:lumOff val="60000"/>
                      </a:schemeClr>
                    </a:solidFill>
                  </a:tcPr>
                </a:tc>
                <a:tc>
                  <a:txBody>
                    <a:bodyPr/>
                    <a:lstStyle/>
                    <a:p>
                      <a:pPr marL="0" marR="0" lvl="0" indent="0" algn="l" rtl="0">
                        <a:lnSpc>
                          <a:spcPct val="100000"/>
                        </a:lnSpc>
                        <a:spcBef>
                          <a:spcPts val="0"/>
                        </a:spcBef>
                        <a:spcAft>
                          <a:spcPts val="0"/>
                        </a:spcAft>
                        <a:buClr>
                          <a:schemeClr val="dk1"/>
                        </a:buClr>
                        <a:buSzPts val="1800"/>
                        <a:buFont typeface="Meiryo"/>
                        <a:buNone/>
                      </a:pPr>
                      <a:r>
                        <a:rPr lang="ja-JP" altLang="en-US" sz="800">
                          <a:solidFill>
                            <a:schemeClr val="tx1">
                              <a:lumMod val="75000"/>
                            </a:schemeClr>
                          </a:solidFill>
                        </a:rPr>
                        <a:t>主要導線での正常系</a:t>
                      </a:r>
                      <a:endParaRPr lang="en-US" altLang="ja-JP" sz="800" dirty="0">
                        <a:solidFill>
                          <a:schemeClr val="tx1">
                            <a:lumMod val="75000"/>
                          </a:schemeClr>
                        </a:solidFill>
                      </a:endParaRPr>
                    </a:p>
                    <a:p>
                      <a:pPr marL="0" marR="0" lvl="0" indent="0" algn="l" rtl="0">
                        <a:lnSpc>
                          <a:spcPct val="100000"/>
                        </a:lnSpc>
                        <a:spcBef>
                          <a:spcPts val="0"/>
                        </a:spcBef>
                        <a:spcAft>
                          <a:spcPts val="0"/>
                        </a:spcAft>
                        <a:buClr>
                          <a:schemeClr val="dk1"/>
                        </a:buClr>
                        <a:buSzPts val="1800"/>
                        <a:buFont typeface="Meiryo"/>
                        <a:buNone/>
                      </a:pPr>
                      <a:r>
                        <a:rPr lang="ja-JP" altLang="en-US" sz="800">
                          <a:solidFill>
                            <a:schemeClr val="tx1">
                              <a:lumMod val="75000"/>
                            </a:schemeClr>
                          </a:solidFill>
                        </a:rPr>
                        <a:t>・システム全体に影響を与える</a:t>
                      </a:r>
                    </a:p>
                    <a:p>
                      <a:pPr marL="0" marR="0" lvl="0" indent="0" algn="l" defTabSz="914400" rtl="0" eaLnBrk="1" fontAlgn="auto" latinLnBrk="0" hangingPunct="1">
                        <a:lnSpc>
                          <a:spcPct val="100000"/>
                        </a:lnSpc>
                        <a:spcBef>
                          <a:spcPts val="0"/>
                        </a:spcBef>
                        <a:spcAft>
                          <a:spcPts val="0"/>
                        </a:spcAft>
                        <a:buClr>
                          <a:schemeClr val="dk1"/>
                        </a:buClr>
                        <a:buSzPts val="1800"/>
                        <a:buFont typeface="Meiryo"/>
                        <a:buNone/>
                        <a:tabLst/>
                        <a:defRPr/>
                      </a:pPr>
                      <a:r>
                        <a:rPr lang="ja-JP" altLang="en-US" sz="800">
                          <a:solidFill>
                            <a:schemeClr val="tx1">
                              <a:lumMod val="75000"/>
                            </a:schemeClr>
                          </a:solidFill>
                        </a:rPr>
                        <a:t>・エンドユーザーへの影響が大きい</a:t>
                      </a:r>
                      <a:br>
                        <a:rPr lang="en-US" altLang="ja-JP" sz="800" dirty="0">
                          <a:solidFill>
                            <a:schemeClr val="tx1">
                              <a:lumMod val="75000"/>
                            </a:schemeClr>
                          </a:solidFill>
                        </a:rPr>
                      </a:br>
                      <a:r>
                        <a:rPr lang="ja-JP" altLang="en-US" sz="800">
                          <a:solidFill>
                            <a:schemeClr val="tx1">
                              <a:lumMod val="75000"/>
                            </a:schemeClr>
                          </a:solidFill>
                        </a:rPr>
                        <a:t>・クラッシュ、フリーズ</a:t>
                      </a:r>
                      <a:endParaRPr lang="ja-JP" altLang="en-US" sz="800">
                        <a:solidFill>
                          <a:schemeClr val="tx1">
                            <a:lumMod val="75000"/>
                          </a:schemeClr>
                        </a:solidFill>
                        <a:latin typeface="メイリオ" panose="020B0604030504040204" pitchFamily="50" charset="-128"/>
                        <a:ea typeface="メイリオ" panose="020B0604030504040204" pitchFamily="50" charset="-128"/>
                      </a:endParaRPr>
                    </a:p>
                  </a:txBody>
                  <a:tcPr marL="91426" marR="91426" marT="45713" marB="45713">
                    <a:solidFill>
                      <a:schemeClr val="accent6">
                        <a:lumMod val="40000"/>
                        <a:lumOff val="60000"/>
                      </a:schemeClr>
                    </a:solidFill>
                  </a:tcPr>
                </a:tc>
                <a:extLst>
                  <a:ext uri="{0D108BD9-81ED-4DB2-BD59-A6C34878D82A}">
                    <a16:rowId xmlns:a16="http://schemas.microsoft.com/office/drawing/2014/main" val="3196780066"/>
                  </a:ext>
                </a:extLst>
              </a:tr>
              <a:tr h="384572">
                <a:tc>
                  <a:txBody>
                    <a:bodyPr/>
                    <a:lstStyle/>
                    <a:p>
                      <a:pPr algn="ctr"/>
                      <a:r>
                        <a:rPr kumimoji="1" lang="en-US" altLang="ja-JP" sz="1200" dirty="0">
                          <a:solidFill>
                            <a:schemeClr val="tx1">
                              <a:lumMod val="75000"/>
                            </a:schemeClr>
                          </a:solidFill>
                        </a:rPr>
                        <a:t>B</a:t>
                      </a:r>
                      <a:endParaRPr kumimoji="1" lang="ja-JP" altLang="en-US" sz="1200">
                        <a:solidFill>
                          <a:schemeClr val="tx1">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24000" marB="24000" anchor="ctr">
                    <a:solidFill>
                      <a:schemeClr val="accent5">
                        <a:lumMod val="40000"/>
                        <a:lumOff val="60000"/>
                      </a:schemeClr>
                    </a:solidFill>
                  </a:tcPr>
                </a:tc>
                <a:tc>
                  <a:txBody>
                    <a:bodyPr/>
                    <a:lstStyle/>
                    <a:p>
                      <a:pPr marL="0" marR="0" lvl="0" indent="0" algn="l" rtl="0">
                        <a:lnSpc>
                          <a:spcPct val="100000"/>
                        </a:lnSpc>
                        <a:spcBef>
                          <a:spcPts val="0"/>
                        </a:spcBef>
                        <a:spcAft>
                          <a:spcPts val="0"/>
                        </a:spcAft>
                        <a:buClr>
                          <a:schemeClr val="dk1"/>
                        </a:buClr>
                        <a:buSzPts val="1800"/>
                        <a:buFont typeface="Meiryo"/>
                        <a:buNone/>
                      </a:pPr>
                      <a:r>
                        <a:rPr lang="ja-JP" altLang="en-US" sz="800">
                          <a:solidFill>
                            <a:schemeClr val="tx1">
                              <a:lumMod val="75000"/>
                            </a:schemeClr>
                          </a:solidFill>
                        </a:rPr>
                        <a:t>正常系での動作不良</a:t>
                      </a:r>
                    </a:p>
                    <a:p>
                      <a:pPr marL="0" marR="0" lvl="0" indent="0" algn="l" rtl="0">
                        <a:lnSpc>
                          <a:spcPct val="100000"/>
                        </a:lnSpc>
                        <a:spcBef>
                          <a:spcPts val="0"/>
                        </a:spcBef>
                        <a:spcAft>
                          <a:spcPts val="0"/>
                        </a:spcAft>
                        <a:buClr>
                          <a:schemeClr val="dk1"/>
                        </a:buClr>
                        <a:buSzPts val="1800"/>
                        <a:buFont typeface="Meiryo"/>
                        <a:buNone/>
                      </a:pPr>
                      <a:r>
                        <a:rPr lang="ja-JP" altLang="en-US" sz="800">
                          <a:solidFill>
                            <a:schemeClr val="tx1">
                              <a:lumMod val="75000"/>
                            </a:schemeClr>
                          </a:solidFill>
                        </a:rPr>
                        <a:t>・複数の機能、画面に影響を与える</a:t>
                      </a:r>
                    </a:p>
                    <a:p>
                      <a:pPr marL="0" marR="0" lvl="0" indent="0" algn="l" rtl="0">
                        <a:lnSpc>
                          <a:spcPct val="100000"/>
                        </a:lnSpc>
                        <a:spcBef>
                          <a:spcPts val="0"/>
                        </a:spcBef>
                        <a:spcAft>
                          <a:spcPts val="0"/>
                        </a:spcAft>
                        <a:buClr>
                          <a:schemeClr val="dk1"/>
                        </a:buClr>
                        <a:buSzPts val="1800"/>
                        <a:buFont typeface="Meiryo"/>
                        <a:buNone/>
                      </a:pPr>
                      <a:r>
                        <a:rPr lang="ja-JP" altLang="en-US" sz="800">
                          <a:solidFill>
                            <a:schemeClr val="tx1">
                              <a:lumMod val="75000"/>
                            </a:schemeClr>
                          </a:solidFill>
                        </a:rPr>
                        <a:t>・明らかな表示崩れ</a:t>
                      </a:r>
                    </a:p>
                    <a:p>
                      <a:pPr marL="0" marR="0" lvl="0" indent="0" algn="l" rtl="0">
                        <a:lnSpc>
                          <a:spcPct val="100000"/>
                        </a:lnSpc>
                        <a:spcBef>
                          <a:spcPts val="0"/>
                        </a:spcBef>
                        <a:spcAft>
                          <a:spcPts val="0"/>
                        </a:spcAft>
                        <a:buClr>
                          <a:schemeClr val="dk1"/>
                        </a:buClr>
                        <a:buSzPts val="1800"/>
                        <a:buFont typeface="Meiryo"/>
                        <a:buNone/>
                      </a:pPr>
                      <a:r>
                        <a:rPr lang="ja-JP" altLang="en-US" sz="800">
                          <a:solidFill>
                            <a:schemeClr val="tx1">
                              <a:lumMod val="75000"/>
                            </a:schemeClr>
                          </a:solidFill>
                        </a:rPr>
                        <a:t>・エンドユーザーへの影響がある</a:t>
                      </a:r>
                      <a:endParaRPr lang="ja-JP" altLang="en-US" sz="800">
                        <a:solidFill>
                          <a:schemeClr val="tx1">
                            <a:lumMod val="75000"/>
                          </a:schemeClr>
                        </a:solidFill>
                        <a:latin typeface="メイリオ" panose="020B0604030504040204" pitchFamily="50" charset="-128"/>
                        <a:ea typeface="メイリオ" panose="020B0604030504040204" pitchFamily="50" charset="-128"/>
                      </a:endParaRPr>
                    </a:p>
                  </a:txBody>
                  <a:tcPr marL="91426" marR="91426" marT="45713" marB="45713">
                    <a:solidFill>
                      <a:schemeClr val="accent5">
                        <a:lumMod val="40000"/>
                        <a:lumOff val="60000"/>
                      </a:schemeClr>
                    </a:solidFill>
                  </a:tcPr>
                </a:tc>
                <a:extLst>
                  <a:ext uri="{0D108BD9-81ED-4DB2-BD59-A6C34878D82A}">
                    <a16:rowId xmlns:a16="http://schemas.microsoft.com/office/drawing/2014/main" val="3331778284"/>
                  </a:ext>
                </a:extLst>
              </a:tr>
              <a:tr h="46698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lumMod val="75000"/>
                            </a:schemeClr>
                          </a:solidFill>
                        </a:rPr>
                        <a:t>C</a:t>
                      </a:r>
                      <a:endParaRPr kumimoji="1" lang="ja-JP" altLang="en-US" sz="1200">
                        <a:solidFill>
                          <a:schemeClr val="tx1">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24000" marB="24000" anchor="ctr">
                    <a:solidFill>
                      <a:schemeClr val="bg1">
                        <a:lumMod val="95000"/>
                      </a:schemeClr>
                    </a:solidFill>
                  </a:tcPr>
                </a:tc>
                <a:tc>
                  <a:txBody>
                    <a:bodyPr/>
                    <a:lstStyle/>
                    <a:p>
                      <a:pPr marL="0" marR="0" lvl="0" indent="0" algn="l" rtl="0">
                        <a:lnSpc>
                          <a:spcPct val="100000"/>
                        </a:lnSpc>
                        <a:spcBef>
                          <a:spcPts val="0"/>
                        </a:spcBef>
                        <a:spcAft>
                          <a:spcPts val="0"/>
                        </a:spcAft>
                        <a:buClr>
                          <a:schemeClr val="dk1"/>
                        </a:buClr>
                        <a:buSzPts val="1800"/>
                        <a:buFont typeface="Meiryo"/>
                        <a:buNone/>
                      </a:pPr>
                      <a:r>
                        <a:rPr lang="ja-JP" altLang="en-US" sz="800" dirty="0">
                          <a:solidFill>
                            <a:schemeClr val="tx1">
                              <a:lumMod val="75000"/>
                            </a:schemeClr>
                          </a:solidFill>
                        </a:rPr>
                        <a:t>正常系以外の機能不具合、軽微な不具合</a:t>
                      </a:r>
                    </a:p>
                    <a:p>
                      <a:pPr marL="0" marR="0" lvl="0" indent="0" algn="l" rtl="0">
                        <a:lnSpc>
                          <a:spcPct val="100000"/>
                        </a:lnSpc>
                        <a:spcBef>
                          <a:spcPts val="0"/>
                        </a:spcBef>
                        <a:spcAft>
                          <a:spcPts val="0"/>
                        </a:spcAft>
                        <a:buClr>
                          <a:schemeClr val="dk1"/>
                        </a:buClr>
                        <a:buSzPts val="1800"/>
                        <a:buFont typeface="Meiryo"/>
                        <a:buNone/>
                      </a:pPr>
                      <a:r>
                        <a:rPr lang="ja-JP" altLang="en-US" sz="800" dirty="0">
                          <a:solidFill>
                            <a:schemeClr val="tx1">
                              <a:lumMod val="75000"/>
                            </a:schemeClr>
                          </a:solidFill>
                        </a:rPr>
                        <a:t>・単一の機能、画面に影響を与える</a:t>
                      </a:r>
                    </a:p>
                    <a:p>
                      <a:pPr marL="0" marR="0" lvl="0" indent="0" algn="l" rtl="0">
                        <a:lnSpc>
                          <a:spcPct val="100000"/>
                        </a:lnSpc>
                        <a:spcBef>
                          <a:spcPts val="0"/>
                        </a:spcBef>
                        <a:spcAft>
                          <a:spcPts val="0"/>
                        </a:spcAft>
                        <a:buClr>
                          <a:schemeClr val="dk1"/>
                        </a:buClr>
                        <a:buSzPts val="1800"/>
                        <a:buFont typeface="Meiryo"/>
                        <a:buNone/>
                      </a:pPr>
                      <a:r>
                        <a:rPr lang="ja-JP" altLang="en-US" sz="800" dirty="0">
                          <a:solidFill>
                            <a:schemeClr val="tx1">
                              <a:lumMod val="75000"/>
                            </a:schemeClr>
                          </a:solidFill>
                        </a:rPr>
                        <a:t>・誤字・脱字</a:t>
                      </a:r>
                    </a:p>
                    <a:p>
                      <a:pPr marL="0" marR="0" lvl="0" indent="0" algn="l" rtl="0">
                        <a:lnSpc>
                          <a:spcPct val="100000"/>
                        </a:lnSpc>
                        <a:spcBef>
                          <a:spcPts val="0"/>
                        </a:spcBef>
                        <a:spcAft>
                          <a:spcPts val="0"/>
                        </a:spcAft>
                        <a:buClr>
                          <a:schemeClr val="dk1"/>
                        </a:buClr>
                        <a:buSzPts val="1800"/>
                        <a:buFont typeface="Meiryo"/>
                        <a:buNone/>
                      </a:pPr>
                      <a:r>
                        <a:rPr lang="ja-JP" altLang="en-US" sz="800" dirty="0">
                          <a:solidFill>
                            <a:schemeClr val="tx1">
                              <a:lumMod val="75000"/>
                            </a:schemeClr>
                          </a:solidFill>
                        </a:rPr>
                        <a:t>・発生頻度が低い機能不具合</a:t>
                      </a:r>
                    </a:p>
                    <a:p>
                      <a:pPr marL="0" marR="0" lvl="0" indent="0" algn="l" rtl="0">
                        <a:lnSpc>
                          <a:spcPct val="100000"/>
                        </a:lnSpc>
                        <a:spcBef>
                          <a:spcPts val="0"/>
                        </a:spcBef>
                        <a:spcAft>
                          <a:spcPts val="0"/>
                        </a:spcAft>
                        <a:buClr>
                          <a:schemeClr val="dk1"/>
                        </a:buClr>
                        <a:buSzPts val="1800"/>
                        <a:buFont typeface="Meiryo"/>
                        <a:buNone/>
                      </a:pPr>
                      <a:r>
                        <a:rPr lang="ja-JP" altLang="en-US" sz="800" dirty="0">
                          <a:solidFill>
                            <a:schemeClr val="tx1">
                              <a:lumMod val="75000"/>
                            </a:schemeClr>
                          </a:solidFill>
                        </a:rPr>
                        <a:t>・エンドユーザーへの影響が少ない</a:t>
                      </a:r>
                      <a:endParaRPr lang="ja-JP" altLang="en-US" sz="800" dirty="0">
                        <a:solidFill>
                          <a:schemeClr val="tx1">
                            <a:lumMod val="75000"/>
                          </a:schemeClr>
                        </a:solidFill>
                        <a:latin typeface="メイリオ" panose="020B0604030504040204" pitchFamily="50" charset="-128"/>
                        <a:ea typeface="メイリオ" panose="020B0604030504040204" pitchFamily="50" charset="-128"/>
                      </a:endParaRPr>
                    </a:p>
                  </a:txBody>
                  <a:tcPr marL="91426" marR="91426" marT="45713" marB="45713">
                    <a:solidFill>
                      <a:schemeClr val="bg1">
                        <a:lumMod val="95000"/>
                      </a:schemeClr>
                    </a:solidFill>
                  </a:tcPr>
                </a:tc>
                <a:extLst>
                  <a:ext uri="{0D108BD9-81ED-4DB2-BD59-A6C34878D82A}">
                    <a16:rowId xmlns:a16="http://schemas.microsoft.com/office/drawing/2014/main" val="2094358926"/>
                  </a:ext>
                </a:extLst>
              </a:tr>
            </a:tbl>
          </a:graphicData>
        </a:graphic>
      </p:graphicFrame>
      <p:sp>
        <p:nvSpPr>
          <p:cNvPr id="5" name="サブタイトル 4">
            <a:extLst>
              <a:ext uri="{FF2B5EF4-FFF2-40B4-BE49-F238E27FC236}">
                <a16:creationId xmlns:a16="http://schemas.microsoft.com/office/drawing/2014/main" id="{DFEE343D-C3EB-46B4-B07A-692124060FE4}"/>
              </a:ext>
            </a:extLst>
          </p:cNvPr>
          <p:cNvSpPr txBox="1">
            <a:spLocks/>
          </p:cNvSpPr>
          <p:nvPr/>
        </p:nvSpPr>
        <p:spPr>
          <a:xfrm>
            <a:off x="2581142" y="1468357"/>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表</a:t>
            </a:r>
            <a:r>
              <a:rPr lang="en-US" altLang="ja-JP" sz="900" b="1" dirty="0">
                <a:solidFill>
                  <a:srgbClr val="3F3F3F"/>
                </a:solidFill>
                <a:latin typeface="メイリオ" panose="020B0604030504040204" pitchFamily="50" charset="-128"/>
                <a:ea typeface="メイリオ" panose="020B0604030504040204" pitchFamily="50" charset="-128"/>
              </a:rPr>
              <a:t>9-3 </a:t>
            </a:r>
            <a:r>
              <a:rPr lang="ja-JP" altLang="en-US" sz="900" b="1">
                <a:solidFill>
                  <a:srgbClr val="3F3F3F"/>
                </a:solidFill>
                <a:latin typeface="メイリオ" panose="020B0604030504040204" pitchFamily="50" charset="-128"/>
                <a:ea typeface="メイリオ" panose="020B0604030504040204" pitchFamily="50" charset="-128"/>
              </a:rPr>
              <a:t>不具合レベルに対する不具合の内容</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49230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4"/>
            <a:ext cx="8229600" cy="945398"/>
          </a:xfrm>
        </p:spPr>
        <p:txBody>
          <a:bodyPr>
            <a:normAutofit/>
          </a:bodyPr>
          <a:lstStyle/>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10.1 </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テストスケジュール</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以下の図は、スプリント単位のスケジュールを表した図になります。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開発期間の短縮を目的に、開発と</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QA</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は並行して作業を行うものとします。</a:t>
            </a:r>
            <a:endParaRPr kumimoji="1" lang="en-US" altLang="ja-JP" sz="900" dirty="0"/>
          </a:p>
        </p:txBody>
      </p:sp>
      <p:graphicFrame>
        <p:nvGraphicFramePr>
          <p:cNvPr id="6" name="表 6">
            <a:extLst>
              <a:ext uri="{FF2B5EF4-FFF2-40B4-BE49-F238E27FC236}">
                <a16:creationId xmlns:a16="http://schemas.microsoft.com/office/drawing/2014/main" id="{6751E740-DF20-4FDF-B974-7645B56F9FF9}"/>
              </a:ext>
            </a:extLst>
          </p:cNvPr>
          <p:cNvGraphicFramePr>
            <a:graphicFrameLocks noGrp="1"/>
          </p:cNvGraphicFramePr>
          <p:nvPr>
            <p:extLst>
              <p:ext uri="{D42A27DB-BD31-4B8C-83A1-F6EECF244321}">
                <p14:modId xmlns:p14="http://schemas.microsoft.com/office/powerpoint/2010/main" val="2316307222"/>
              </p:ext>
            </p:extLst>
          </p:nvPr>
        </p:nvGraphicFramePr>
        <p:xfrm>
          <a:off x="1272246" y="1804875"/>
          <a:ext cx="6599508" cy="2249799"/>
        </p:xfrm>
        <a:graphic>
          <a:graphicData uri="http://schemas.openxmlformats.org/drawingml/2006/table">
            <a:tbl>
              <a:tblPr firstRow="1" bandRow="1">
                <a:tableStyleId>{00A15C55-8517-42AA-B614-E9B94910E393}</a:tableStyleId>
              </a:tblPr>
              <a:tblGrid>
                <a:gridCol w="609045">
                  <a:extLst>
                    <a:ext uri="{9D8B030D-6E8A-4147-A177-3AD203B41FA5}">
                      <a16:colId xmlns:a16="http://schemas.microsoft.com/office/drawing/2014/main" val="2594115644"/>
                    </a:ext>
                  </a:extLst>
                </a:gridCol>
                <a:gridCol w="572747">
                  <a:extLst>
                    <a:ext uri="{9D8B030D-6E8A-4147-A177-3AD203B41FA5}">
                      <a16:colId xmlns:a16="http://schemas.microsoft.com/office/drawing/2014/main" val="351123180"/>
                    </a:ext>
                  </a:extLst>
                </a:gridCol>
                <a:gridCol w="1354429">
                  <a:extLst>
                    <a:ext uri="{9D8B030D-6E8A-4147-A177-3AD203B41FA5}">
                      <a16:colId xmlns:a16="http://schemas.microsoft.com/office/drawing/2014/main" val="3439195810"/>
                    </a:ext>
                  </a:extLst>
                </a:gridCol>
                <a:gridCol w="1354429">
                  <a:extLst>
                    <a:ext uri="{9D8B030D-6E8A-4147-A177-3AD203B41FA5}">
                      <a16:colId xmlns:a16="http://schemas.microsoft.com/office/drawing/2014/main" val="2781083968"/>
                    </a:ext>
                  </a:extLst>
                </a:gridCol>
                <a:gridCol w="1354429">
                  <a:extLst>
                    <a:ext uri="{9D8B030D-6E8A-4147-A177-3AD203B41FA5}">
                      <a16:colId xmlns:a16="http://schemas.microsoft.com/office/drawing/2014/main" val="1524087574"/>
                    </a:ext>
                  </a:extLst>
                </a:gridCol>
                <a:gridCol w="1354429">
                  <a:extLst>
                    <a:ext uri="{9D8B030D-6E8A-4147-A177-3AD203B41FA5}">
                      <a16:colId xmlns:a16="http://schemas.microsoft.com/office/drawing/2014/main" val="3594627911"/>
                    </a:ext>
                  </a:extLst>
                </a:gridCol>
              </a:tblGrid>
              <a:tr h="186343">
                <a:tc gridSpan="2">
                  <a:txBody>
                    <a:bodyPr/>
                    <a:lstStyle/>
                    <a:p>
                      <a:pPr algn="ctr"/>
                      <a:endParaRPr kumimoji="1" lang="ja-JP" altLang="en-US" sz="800">
                        <a:latin typeface="+mj-lt"/>
                      </a:endParaRPr>
                    </a:p>
                  </a:txBody>
                  <a:tcPr anchor="ctr"/>
                </a:tc>
                <a:tc hMerge="1">
                  <a:txBody>
                    <a:bodyPr/>
                    <a:lstStyle/>
                    <a:p>
                      <a:pPr algn="ctr"/>
                      <a:endParaRPr kumimoji="1" lang="ja-JP" altLang="en-US" sz="800">
                        <a:latin typeface="+mj-lt"/>
                      </a:endParaRPr>
                    </a:p>
                  </a:txBody>
                  <a:tcPr anchor="ctr"/>
                </a:tc>
                <a:tc>
                  <a:txBody>
                    <a:bodyPr/>
                    <a:lstStyle/>
                    <a:p>
                      <a:pPr algn="ctr"/>
                      <a:r>
                        <a:rPr kumimoji="1" lang="ja-JP" altLang="en-US" sz="800">
                          <a:latin typeface="+mj-lt"/>
                        </a:rPr>
                        <a:t>スプリント</a:t>
                      </a:r>
                      <a:r>
                        <a:rPr kumimoji="1" lang="en-US" altLang="ja-JP" sz="800" dirty="0">
                          <a:latin typeface="+mj-lt"/>
                        </a:rPr>
                        <a:t>N</a:t>
                      </a:r>
                      <a:endParaRPr kumimoji="1" lang="ja-JP" altLang="en-US" sz="800">
                        <a:latin typeface="+mj-lt"/>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800" b="1" kern="1200">
                          <a:solidFill>
                            <a:schemeClr val="lt1"/>
                          </a:solidFill>
                          <a:latin typeface="+mn-lt"/>
                          <a:ea typeface="+mn-ea"/>
                          <a:cs typeface="+mn-cs"/>
                        </a:rPr>
                        <a:t>スプリント</a:t>
                      </a:r>
                      <a:r>
                        <a:rPr kumimoji="1" lang="en-US" altLang="ja-JP" sz="800" b="1" kern="1200" dirty="0">
                          <a:solidFill>
                            <a:schemeClr val="lt1"/>
                          </a:solidFill>
                          <a:latin typeface="+mn-lt"/>
                          <a:ea typeface="+mn-ea"/>
                          <a:cs typeface="+mn-cs"/>
                        </a:rPr>
                        <a:t>N</a:t>
                      </a:r>
                      <a:r>
                        <a:rPr kumimoji="1" lang="en-US" altLang="ja-JP" sz="800" b="1" kern="1200" dirty="0">
                          <a:solidFill>
                            <a:schemeClr val="lt1"/>
                          </a:solidFill>
                          <a:latin typeface="+mj-lt"/>
                          <a:ea typeface="+mn-ea"/>
                          <a:cs typeface="+mn-cs"/>
                        </a:rPr>
                        <a:t>+1</a:t>
                      </a:r>
                      <a:endParaRPr kumimoji="1" lang="ja-JP" altLang="en-US" sz="800" b="1" kern="1200">
                        <a:solidFill>
                          <a:schemeClr val="lt1"/>
                        </a:solidFill>
                        <a:latin typeface="+mn-lt"/>
                        <a:ea typeface="+mn-ea"/>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800" b="1" kern="1200">
                          <a:solidFill>
                            <a:schemeClr val="lt1"/>
                          </a:solidFill>
                          <a:latin typeface="+mn-lt"/>
                          <a:ea typeface="+mn-ea"/>
                          <a:cs typeface="+mn-cs"/>
                        </a:rPr>
                        <a:t>スプリント</a:t>
                      </a:r>
                      <a:r>
                        <a:rPr kumimoji="1" lang="en-US" altLang="ja-JP" sz="800" b="1" kern="1200" dirty="0">
                          <a:solidFill>
                            <a:schemeClr val="lt1"/>
                          </a:solidFill>
                          <a:latin typeface="+mn-lt"/>
                          <a:ea typeface="+mn-ea"/>
                          <a:cs typeface="+mn-cs"/>
                        </a:rPr>
                        <a:t>N</a:t>
                      </a:r>
                      <a:r>
                        <a:rPr kumimoji="1" lang="en-US" altLang="ja-JP" sz="800" b="1" kern="1200" dirty="0">
                          <a:solidFill>
                            <a:schemeClr val="lt1"/>
                          </a:solidFill>
                          <a:latin typeface="+mj-lt"/>
                          <a:ea typeface="+mn-ea"/>
                          <a:cs typeface="+mn-cs"/>
                        </a:rPr>
                        <a:t>+2</a:t>
                      </a:r>
                      <a:endParaRPr kumimoji="1" lang="ja-JP" altLang="en-US" sz="800" b="1" kern="1200">
                        <a:solidFill>
                          <a:schemeClr val="lt1"/>
                        </a:solidFill>
                        <a:latin typeface="+mn-lt"/>
                        <a:ea typeface="+mn-ea"/>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800" b="1" kern="1200">
                          <a:solidFill>
                            <a:schemeClr val="lt1"/>
                          </a:solidFill>
                          <a:latin typeface="+mn-lt"/>
                          <a:ea typeface="+mn-ea"/>
                          <a:cs typeface="+mn-cs"/>
                        </a:rPr>
                        <a:t>スプリント</a:t>
                      </a:r>
                      <a:r>
                        <a:rPr kumimoji="1" lang="en-US" altLang="ja-JP" sz="800" b="1" kern="1200" dirty="0">
                          <a:solidFill>
                            <a:schemeClr val="lt1"/>
                          </a:solidFill>
                          <a:latin typeface="+mn-lt"/>
                          <a:ea typeface="+mn-ea"/>
                          <a:cs typeface="+mn-cs"/>
                        </a:rPr>
                        <a:t>N</a:t>
                      </a:r>
                      <a:r>
                        <a:rPr kumimoji="1" lang="en-US" altLang="ja-JP" sz="800" b="1" kern="1200" dirty="0">
                          <a:solidFill>
                            <a:schemeClr val="lt1"/>
                          </a:solidFill>
                          <a:latin typeface="+mj-lt"/>
                          <a:ea typeface="+mn-ea"/>
                          <a:cs typeface="+mn-cs"/>
                        </a:rPr>
                        <a:t>+3</a:t>
                      </a:r>
                      <a:endParaRPr kumimoji="1" lang="ja-JP" altLang="en-US" sz="800" b="1" kern="1200">
                        <a:solidFill>
                          <a:schemeClr val="lt1"/>
                        </a:solidFill>
                        <a:latin typeface="+mn-lt"/>
                        <a:ea typeface="+mn-ea"/>
                        <a:cs typeface="+mn-cs"/>
                      </a:endParaRPr>
                    </a:p>
                  </a:txBody>
                  <a:tcPr anchor="ctr"/>
                </a:tc>
                <a:extLst>
                  <a:ext uri="{0D108BD9-81ED-4DB2-BD59-A6C34878D82A}">
                    <a16:rowId xmlns:a16="http://schemas.microsoft.com/office/drawing/2014/main" val="2361614002"/>
                  </a:ext>
                </a:extLst>
              </a:tr>
              <a:tr h="678813">
                <a:tc gridSpan="2">
                  <a:txBody>
                    <a:bodyPr/>
                    <a:lstStyle/>
                    <a:p>
                      <a:pPr algn="ctr"/>
                      <a:r>
                        <a:rPr kumimoji="1" lang="ja-JP" altLang="en-US" sz="800">
                          <a:latin typeface="+mj-lt"/>
                        </a:rPr>
                        <a:t>開発</a:t>
                      </a:r>
                    </a:p>
                  </a:txBody>
                  <a:tcPr anchor="ctr"/>
                </a:tc>
                <a:tc hMerge="1">
                  <a:txBody>
                    <a:bodyPr/>
                    <a:lstStyle/>
                    <a:p>
                      <a:pPr algn="ctr"/>
                      <a:endParaRPr kumimoji="1" lang="ja-JP" altLang="en-US" sz="800">
                        <a:latin typeface="+mj-lt"/>
                      </a:endParaRPr>
                    </a:p>
                  </a:txBody>
                  <a:tcPr anchor="ctr"/>
                </a:tc>
                <a:tc>
                  <a:txBody>
                    <a:bodyPr/>
                    <a:lstStyle/>
                    <a:p>
                      <a:pPr algn="ctr"/>
                      <a:endParaRPr kumimoji="1" lang="ja-JP" altLang="en-US" sz="800">
                        <a:latin typeface="+mj-lt"/>
                      </a:endParaRPr>
                    </a:p>
                  </a:txBody>
                  <a:tcPr anchor="ctr"/>
                </a:tc>
                <a:tc>
                  <a:txBody>
                    <a:bodyPr/>
                    <a:lstStyle/>
                    <a:p>
                      <a:pPr algn="ctr"/>
                      <a:endParaRPr kumimoji="1" lang="ja-JP" altLang="en-US" sz="800">
                        <a:latin typeface="+mj-lt"/>
                      </a:endParaRPr>
                    </a:p>
                  </a:txBody>
                  <a:tcPr anchor="ctr"/>
                </a:tc>
                <a:tc>
                  <a:txBody>
                    <a:bodyPr/>
                    <a:lstStyle/>
                    <a:p>
                      <a:pPr algn="ctr"/>
                      <a:endParaRPr kumimoji="1" lang="ja-JP" altLang="en-US" sz="800">
                        <a:latin typeface="+mj-lt"/>
                      </a:endParaRPr>
                    </a:p>
                  </a:txBody>
                  <a:tcPr anchor="ctr"/>
                </a:tc>
                <a:tc>
                  <a:txBody>
                    <a:bodyPr/>
                    <a:lstStyle/>
                    <a:p>
                      <a:pPr algn="ctr"/>
                      <a:endParaRPr kumimoji="1" lang="ja-JP" altLang="en-US" sz="800">
                        <a:latin typeface="+mj-lt"/>
                      </a:endParaRPr>
                    </a:p>
                  </a:txBody>
                  <a:tcPr anchor="ctr"/>
                </a:tc>
                <a:extLst>
                  <a:ext uri="{0D108BD9-81ED-4DB2-BD59-A6C34878D82A}">
                    <a16:rowId xmlns:a16="http://schemas.microsoft.com/office/drawing/2014/main" val="2654461008"/>
                  </a:ext>
                </a:extLst>
              </a:tr>
              <a:tr h="678813">
                <a:tc rowSpan="2">
                  <a:txBody>
                    <a:bodyPr/>
                    <a:lstStyle/>
                    <a:p>
                      <a:pPr algn="ctr"/>
                      <a:r>
                        <a:rPr kumimoji="1" lang="en-US" altLang="ja-JP" sz="800" dirty="0">
                          <a:latin typeface="+mj-lt"/>
                        </a:rPr>
                        <a:t>QA</a:t>
                      </a:r>
                      <a:endParaRPr kumimoji="1" lang="ja-JP" altLang="en-US" sz="800">
                        <a:latin typeface="+mj-lt"/>
                      </a:endParaRPr>
                    </a:p>
                  </a:txBody>
                  <a:tcPr anchor="ctr"/>
                </a:tc>
                <a:tc>
                  <a:txBody>
                    <a:bodyPr/>
                    <a:lstStyle/>
                    <a:p>
                      <a:pPr algn="ctr"/>
                      <a:r>
                        <a:rPr kumimoji="1" lang="en-US" altLang="ja-JP" sz="800" dirty="0">
                          <a:latin typeface="+mj-lt"/>
                        </a:rPr>
                        <a:t>UT</a:t>
                      </a:r>
                      <a:endParaRPr kumimoji="1" lang="ja-JP" altLang="en-US" sz="800">
                        <a:latin typeface="+mj-lt"/>
                      </a:endParaRPr>
                    </a:p>
                  </a:txBody>
                  <a:tcPr anchor="ctr"/>
                </a:tc>
                <a:tc>
                  <a:txBody>
                    <a:bodyPr/>
                    <a:lstStyle/>
                    <a:p>
                      <a:pPr algn="ctr"/>
                      <a:endParaRPr kumimoji="1" lang="ja-JP" altLang="en-US" sz="800">
                        <a:latin typeface="+mj-lt"/>
                      </a:endParaRPr>
                    </a:p>
                  </a:txBody>
                  <a:tcPr anchor="ctr"/>
                </a:tc>
                <a:tc>
                  <a:txBody>
                    <a:bodyPr/>
                    <a:lstStyle/>
                    <a:p>
                      <a:pPr algn="ctr"/>
                      <a:endParaRPr kumimoji="1" lang="ja-JP" altLang="en-US" sz="800">
                        <a:latin typeface="+mj-lt"/>
                      </a:endParaRPr>
                    </a:p>
                  </a:txBody>
                  <a:tcPr anchor="ctr"/>
                </a:tc>
                <a:tc>
                  <a:txBody>
                    <a:bodyPr/>
                    <a:lstStyle/>
                    <a:p>
                      <a:pPr algn="ctr"/>
                      <a:endParaRPr kumimoji="1" lang="ja-JP" altLang="en-US" sz="800">
                        <a:latin typeface="+mj-lt"/>
                      </a:endParaRPr>
                    </a:p>
                  </a:txBody>
                  <a:tcPr anchor="ctr"/>
                </a:tc>
                <a:tc>
                  <a:txBody>
                    <a:bodyPr/>
                    <a:lstStyle/>
                    <a:p>
                      <a:pPr algn="ctr"/>
                      <a:endParaRPr kumimoji="1" lang="ja-JP" altLang="en-US" sz="800">
                        <a:latin typeface="+mj-lt"/>
                      </a:endParaRPr>
                    </a:p>
                  </a:txBody>
                  <a:tcPr anchor="ctr"/>
                </a:tc>
                <a:extLst>
                  <a:ext uri="{0D108BD9-81ED-4DB2-BD59-A6C34878D82A}">
                    <a16:rowId xmlns:a16="http://schemas.microsoft.com/office/drawing/2014/main" val="2528296403"/>
                  </a:ext>
                </a:extLst>
              </a:tr>
              <a:tr h="678813">
                <a:tc vMerge="1">
                  <a:txBody>
                    <a:bodyPr/>
                    <a:lstStyle/>
                    <a:p>
                      <a:pPr algn="ctr"/>
                      <a:endParaRPr kumimoji="1" lang="ja-JP" altLang="en-US" sz="800">
                        <a:latin typeface="+mj-lt"/>
                      </a:endParaRPr>
                    </a:p>
                  </a:txBody>
                  <a:tcPr anchor="ctr"/>
                </a:tc>
                <a:tc>
                  <a:txBody>
                    <a:bodyPr/>
                    <a:lstStyle/>
                    <a:p>
                      <a:pPr algn="ctr"/>
                      <a:r>
                        <a:rPr kumimoji="1" lang="en-US" altLang="ja-JP" sz="800" dirty="0">
                          <a:latin typeface="+mj-lt"/>
                        </a:rPr>
                        <a:t>IT</a:t>
                      </a:r>
                      <a:endParaRPr kumimoji="1" lang="ja-JP" altLang="en-US" sz="800">
                        <a:latin typeface="+mj-lt"/>
                      </a:endParaRPr>
                    </a:p>
                  </a:txBody>
                  <a:tcPr anchor="ctr"/>
                </a:tc>
                <a:tc>
                  <a:txBody>
                    <a:bodyPr/>
                    <a:lstStyle/>
                    <a:p>
                      <a:pPr algn="ctr"/>
                      <a:endParaRPr kumimoji="1" lang="ja-JP" altLang="en-US" sz="800">
                        <a:latin typeface="+mj-lt"/>
                      </a:endParaRPr>
                    </a:p>
                  </a:txBody>
                  <a:tcPr anchor="ctr"/>
                </a:tc>
                <a:tc>
                  <a:txBody>
                    <a:bodyPr/>
                    <a:lstStyle/>
                    <a:p>
                      <a:pPr algn="ctr"/>
                      <a:endParaRPr kumimoji="1" lang="ja-JP" altLang="en-US" sz="800">
                        <a:latin typeface="+mj-lt"/>
                      </a:endParaRPr>
                    </a:p>
                  </a:txBody>
                  <a:tcPr anchor="ctr"/>
                </a:tc>
                <a:tc>
                  <a:txBody>
                    <a:bodyPr/>
                    <a:lstStyle/>
                    <a:p>
                      <a:pPr algn="ctr"/>
                      <a:endParaRPr kumimoji="1" lang="ja-JP" altLang="en-US" sz="800">
                        <a:latin typeface="+mj-lt"/>
                      </a:endParaRPr>
                    </a:p>
                  </a:txBody>
                  <a:tcPr anchor="ctr"/>
                </a:tc>
                <a:tc>
                  <a:txBody>
                    <a:bodyPr/>
                    <a:lstStyle/>
                    <a:p>
                      <a:pPr algn="ctr"/>
                      <a:endParaRPr kumimoji="1" lang="ja-JP" altLang="en-US" sz="800" dirty="0">
                        <a:latin typeface="+mj-lt"/>
                      </a:endParaRPr>
                    </a:p>
                  </a:txBody>
                  <a:tcPr anchor="ctr"/>
                </a:tc>
                <a:extLst>
                  <a:ext uri="{0D108BD9-81ED-4DB2-BD59-A6C34878D82A}">
                    <a16:rowId xmlns:a16="http://schemas.microsoft.com/office/drawing/2014/main" val="848516172"/>
                  </a:ext>
                </a:extLst>
              </a:tr>
            </a:tbl>
          </a:graphicData>
        </a:graphic>
      </p:graphicFrame>
      <p:sp>
        <p:nvSpPr>
          <p:cNvPr id="23" name="タイトル 1">
            <a:extLst>
              <a:ext uri="{FF2B5EF4-FFF2-40B4-BE49-F238E27FC236}">
                <a16:creationId xmlns:a16="http://schemas.microsoft.com/office/drawing/2014/main" id="{269EEC7D-0AE4-4286-91C9-DAB588DBA890}"/>
              </a:ext>
            </a:extLst>
          </p:cNvPr>
          <p:cNvSpPr>
            <a:spLocks noGrp="1"/>
          </p:cNvSpPr>
          <p:nvPr>
            <p:ph type="title"/>
          </p:nvPr>
        </p:nvSpPr>
        <p:spPr>
          <a:xfrm>
            <a:off x="466344" y="123478"/>
            <a:ext cx="8229600" cy="366711"/>
          </a:xfrm>
        </p:spPr>
        <p:txBody>
          <a:bodyPr/>
          <a:lstStyle/>
          <a:p>
            <a:r>
              <a:rPr kumimoji="1" lang="en-US" altLang="ja-JP" dirty="0"/>
              <a:t>10 </a:t>
            </a:r>
            <a:r>
              <a:rPr kumimoji="1" lang="ja-JP" altLang="en-US"/>
              <a:t>テストスケジュール</a:t>
            </a:r>
          </a:p>
        </p:txBody>
      </p:sp>
      <p:sp>
        <p:nvSpPr>
          <p:cNvPr id="29" name="サブタイトル 4">
            <a:extLst>
              <a:ext uri="{FF2B5EF4-FFF2-40B4-BE49-F238E27FC236}">
                <a16:creationId xmlns:a16="http://schemas.microsoft.com/office/drawing/2014/main" id="{9B72459F-1D04-442A-8A3E-D68C52A9ECF7}"/>
              </a:ext>
            </a:extLst>
          </p:cNvPr>
          <p:cNvSpPr txBox="1">
            <a:spLocks/>
          </p:cNvSpPr>
          <p:nvPr/>
        </p:nvSpPr>
        <p:spPr>
          <a:xfrm>
            <a:off x="2581143" y="4132729"/>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図</a:t>
            </a:r>
            <a:r>
              <a:rPr lang="en-US" altLang="ja-JP" sz="900" b="1" dirty="0">
                <a:solidFill>
                  <a:srgbClr val="3F3F3F"/>
                </a:solidFill>
                <a:latin typeface="メイリオ" panose="020B0604030504040204" pitchFamily="50" charset="-128"/>
                <a:ea typeface="メイリオ" panose="020B0604030504040204" pitchFamily="50" charset="-128"/>
              </a:rPr>
              <a:t>10-1 </a:t>
            </a:r>
            <a:r>
              <a:rPr lang="ja-JP" altLang="en-US" sz="900" b="1">
                <a:solidFill>
                  <a:srgbClr val="3F3F3F"/>
                </a:solidFill>
                <a:latin typeface="メイリオ" panose="020B0604030504040204" pitchFamily="50" charset="-128"/>
                <a:ea typeface="メイリオ" panose="020B0604030504040204" pitchFamily="50" charset="-128"/>
              </a:rPr>
              <a:t>テスト工程とスプリントのスケジュールの関係図</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
        <p:nvSpPr>
          <p:cNvPr id="2" name="矢印: 五方向 1">
            <a:extLst>
              <a:ext uri="{FF2B5EF4-FFF2-40B4-BE49-F238E27FC236}">
                <a16:creationId xmlns:a16="http://schemas.microsoft.com/office/drawing/2014/main" id="{921ADA2A-037A-43C5-903D-7F1D177EC79F}"/>
              </a:ext>
            </a:extLst>
          </p:cNvPr>
          <p:cNvSpPr/>
          <p:nvPr/>
        </p:nvSpPr>
        <p:spPr>
          <a:xfrm>
            <a:off x="2466912" y="2122748"/>
            <a:ext cx="1322567" cy="231330"/>
          </a:xfrm>
          <a:prstGeom prst="homePlate">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800" dirty="0"/>
              <a:t>A</a:t>
            </a:r>
            <a:r>
              <a:rPr kumimoji="1" lang="ja-JP" altLang="en-US" sz="800"/>
              <a:t>画面開発</a:t>
            </a:r>
          </a:p>
        </p:txBody>
      </p:sp>
      <p:sp>
        <p:nvSpPr>
          <p:cNvPr id="34" name="矢印: 五方向 33">
            <a:extLst>
              <a:ext uri="{FF2B5EF4-FFF2-40B4-BE49-F238E27FC236}">
                <a16:creationId xmlns:a16="http://schemas.microsoft.com/office/drawing/2014/main" id="{AD7DB5ED-E9AF-477F-9763-017075B3D282}"/>
              </a:ext>
            </a:extLst>
          </p:cNvPr>
          <p:cNvSpPr/>
          <p:nvPr/>
        </p:nvSpPr>
        <p:spPr>
          <a:xfrm>
            <a:off x="3823183" y="2120111"/>
            <a:ext cx="1322567" cy="231330"/>
          </a:xfrm>
          <a:prstGeom prst="homePlate">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800" dirty="0"/>
              <a:t>B</a:t>
            </a:r>
            <a:r>
              <a:rPr kumimoji="1" lang="ja-JP" altLang="en-US" sz="800"/>
              <a:t>画面開発</a:t>
            </a:r>
          </a:p>
        </p:txBody>
      </p:sp>
      <p:sp>
        <p:nvSpPr>
          <p:cNvPr id="35" name="矢印: 五方向 34">
            <a:extLst>
              <a:ext uri="{FF2B5EF4-FFF2-40B4-BE49-F238E27FC236}">
                <a16:creationId xmlns:a16="http://schemas.microsoft.com/office/drawing/2014/main" id="{57AADBFB-7DA8-4093-96CE-05872645893D}"/>
              </a:ext>
            </a:extLst>
          </p:cNvPr>
          <p:cNvSpPr/>
          <p:nvPr/>
        </p:nvSpPr>
        <p:spPr>
          <a:xfrm>
            <a:off x="5179454" y="2125055"/>
            <a:ext cx="1322567" cy="231330"/>
          </a:xfrm>
          <a:prstGeom prst="homePlat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800" dirty="0"/>
              <a:t>C</a:t>
            </a:r>
            <a:r>
              <a:rPr kumimoji="1" lang="ja-JP" altLang="en-US" sz="800"/>
              <a:t>画面開発</a:t>
            </a:r>
          </a:p>
        </p:txBody>
      </p:sp>
      <p:sp>
        <p:nvSpPr>
          <p:cNvPr id="36" name="矢印: 五方向 35">
            <a:extLst>
              <a:ext uri="{FF2B5EF4-FFF2-40B4-BE49-F238E27FC236}">
                <a16:creationId xmlns:a16="http://schemas.microsoft.com/office/drawing/2014/main" id="{7B86EE98-FBE1-40C4-BE51-882EA545F75B}"/>
              </a:ext>
            </a:extLst>
          </p:cNvPr>
          <p:cNvSpPr/>
          <p:nvPr/>
        </p:nvSpPr>
        <p:spPr>
          <a:xfrm>
            <a:off x="6530582" y="2120111"/>
            <a:ext cx="1322567" cy="231330"/>
          </a:xfrm>
          <a:prstGeom prst="homePlate">
            <a:avLst/>
          </a:prstGeom>
          <a:ln w="12700"/>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800" dirty="0"/>
              <a:t>D</a:t>
            </a:r>
            <a:r>
              <a:rPr kumimoji="1" lang="ja-JP" altLang="en-US" sz="800"/>
              <a:t>画面開発</a:t>
            </a:r>
          </a:p>
        </p:txBody>
      </p:sp>
      <p:sp>
        <p:nvSpPr>
          <p:cNvPr id="37" name="矢印: 五方向 36">
            <a:extLst>
              <a:ext uri="{FF2B5EF4-FFF2-40B4-BE49-F238E27FC236}">
                <a16:creationId xmlns:a16="http://schemas.microsoft.com/office/drawing/2014/main" id="{8D118184-5C9C-42AD-8134-1460460A72C1}"/>
              </a:ext>
            </a:extLst>
          </p:cNvPr>
          <p:cNvSpPr/>
          <p:nvPr/>
        </p:nvSpPr>
        <p:spPr>
          <a:xfrm>
            <a:off x="2466911" y="2760208"/>
            <a:ext cx="1322567" cy="231330"/>
          </a:xfrm>
          <a:prstGeom prst="homePlate">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800" dirty="0"/>
              <a:t>A</a:t>
            </a:r>
            <a:r>
              <a:rPr kumimoji="1" lang="ja-JP" altLang="en-US" sz="800"/>
              <a:t>画面設計</a:t>
            </a:r>
          </a:p>
        </p:txBody>
      </p:sp>
      <p:sp>
        <p:nvSpPr>
          <p:cNvPr id="38" name="矢印: 五方向 37">
            <a:extLst>
              <a:ext uri="{FF2B5EF4-FFF2-40B4-BE49-F238E27FC236}">
                <a16:creationId xmlns:a16="http://schemas.microsoft.com/office/drawing/2014/main" id="{5BF12392-E386-417A-9462-9BD484DDE8F6}"/>
              </a:ext>
            </a:extLst>
          </p:cNvPr>
          <p:cNvSpPr/>
          <p:nvPr/>
        </p:nvSpPr>
        <p:spPr>
          <a:xfrm>
            <a:off x="3827831" y="2760208"/>
            <a:ext cx="1322567" cy="231330"/>
          </a:xfrm>
          <a:prstGeom prst="homePlate">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800" dirty="0"/>
              <a:t>B</a:t>
            </a:r>
            <a:r>
              <a:rPr kumimoji="1" lang="ja-JP" altLang="en-US" sz="800"/>
              <a:t>画面設計</a:t>
            </a:r>
          </a:p>
        </p:txBody>
      </p:sp>
      <p:sp>
        <p:nvSpPr>
          <p:cNvPr id="39" name="矢印: 五方向 38">
            <a:extLst>
              <a:ext uri="{FF2B5EF4-FFF2-40B4-BE49-F238E27FC236}">
                <a16:creationId xmlns:a16="http://schemas.microsoft.com/office/drawing/2014/main" id="{E47A4127-879D-46ED-9ACA-A8EFF644D6F0}"/>
              </a:ext>
            </a:extLst>
          </p:cNvPr>
          <p:cNvSpPr/>
          <p:nvPr/>
        </p:nvSpPr>
        <p:spPr>
          <a:xfrm>
            <a:off x="5179454" y="2762093"/>
            <a:ext cx="1322567" cy="231330"/>
          </a:xfrm>
          <a:prstGeom prst="homePlat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800" dirty="0"/>
              <a:t>C</a:t>
            </a:r>
            <a:r>
              <a:rPr kumimoji="1" lang="ja-JP" altLang="en-US" sz="800"/>
              <a:t>画面設計</a:t>
            </a:r>
          </a:p>
        </p:txBody>
      </p:sp>
      <p:sp>
        <p:nvSpPr>
          <p:cNvPr id="40" name="矢印: 五方向 39">
            <a:extLst>
              <a:ext uri="{FF2B5EF4-FFF2-40B4-BE49-F238E27FC236}">
                <a16:creationId xmlns:a16="http://schemas.microsoft.com/office/drawing/2014/main" id="{6B7DD295-DD9D-4130-A355-458E8915C758}"/>
              </a:ext>
            </a:extLst>
          </p:cNvPr>
          <p:cNvSpPr/>
          <p:nvPr/>
        </p:nvSpPr>
        <p:spPr>
          <a:xfrm>
            <a:off x="6540374" y="2751972"/>
            <a:ext cx="1322567" cy="231330"/>
          </a:xfrm>
          <a:prstGeom prst="homePlate">
            <a:avLst/>
          </a:prstGeom>
          <a:ln w="127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800" dirty="0"/>
              <a:t>DC</a:t>
            </a:r>
            <a:r>
              <a:rPr kumimoji="1" lang="ja-JP" altLang="en-US" sz="800"/>
              <a:t>画面設計</a:t>
            </a:r>
          </a:p>
        </p:txBody>
      </p:sp>
      <p:sp>
        <p:nvSpPr>
          <p:cNvPr id="41" name="矢印: 五方向 40">
            <a:extLst>
              <a:ext uri="{FF2B5EF4-FFF2-40B4-BE49-F238E27FC236}">
                <a16:creationId xmlns:a16="http://schemas.microsoft.com/office/drawing/2014/main" id="{6708396A-D88B-41B4-8117-50FBFDECC5A5}"/>
              </a:ext>
            </a:extLst>
          </p:cNvPr>
          <p:cNvSpPr/>
          <p:nvPr/>
        </p:nvSpPr>
        <p:spPr>
          <a:xfrm>
            <a:off x="3823182" y="3092241"/>
            <a:ext cx="1322567" cy="231330"/>
          </a:xfrm>
          <a:prstGeom prst="homePlate">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800" dirty="0"/>
              <a:t>A</a:t>
            </a:r>
            <a:r>
              <a:rPr kumimoji="1" lang="ja-JP" altLang="en-US" sz="800"/>
              <a:t>画面実施</a:t>
            </a:r>
          </a:p>
        </p:txBody>
      </p:sp>
      <p:sp>
        <p:nvSpPr>
          <p:cNvPr id="43" name="矢印: 五方向 42">
            <a:extLst>
              <a:ext uri="{FF2B5EF4-FFF2-40B4-BE49-F238E27FC236}">
                <a16:creationId xmlns:a16="http://schemas.microsoft.com/office/drawing/2014/main" id="{B9286D38-1CE8-4BC0-A90F-D7AB9F3E6194}"/>
              </a:ext>
            </a:extLst>
          </p:cNvPr>
          <p:cNvSpPr/>
          <p:nvPr/>
        </p:nvSpPr>
        <p:spPr>
          <a:xfrm>
            <a:off x="5176882" y="3092241"/>
            <a:ext cx="1322567" cy="231330"/>
          </a:xfrm>
          <a:prstGeom prst="homePlate">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800" dirty="0"/>
              <a:t>B</a:t>
            </a:r>
            <a:r>
              <a:rPr kumimoji="1" lang="ja-JP" altLang="en-US" sz="800"/>
              <a:t>画面実施</a:t>
            </a:r>
          </a:p>
        </p:txBody>
      </p:sp>
      <p:sp>
        <p:nvSpPr>
          <p:cNvPr id="44" name="矢印: 五方向 43">
            <a:extLst>
              <a:ext uri="{FF2B5EF4-FFF2-40B4-BE49-F238E27FC236}">
                <a16:creationId xmlns:a16="http://schemas.microsoft.com/office/drawing/2014/main" id="{4A3E3BB7-CBFD-4D47-A8F9-4A4FFBFE81F0}"/>
              </a:ext>
            </a:extLst>
          </p:cNvPr>
          <p:cNvSpPr/>
          <p:nvPr/>
        </p:nvSpPr>
        <p:spPr>
          <a:xfrm>
            <a:off x="6530582" y="3092241"/>
            <a:ext cx="1322567" cy="231330"/>
          </a:xfrm>
          <a:prstGeom prst="homePlat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800" dirty="0"/>
              <a:t>C</a:t>
            </a:r>
            <a:r>
              <a:rPr kumimoji="1" lang="ja-JP" altLang="en-US" sz="800"/>
              <a:t>画面実施</a:t>
            </a:r>
          </a:p>
        </p:txBody>
      </p:sp>
      <p:sp>
        <p:nvSpPr>
          <p:cNvPr id="45" name="矢印: 五方向 44">
            <a:extLst>
              <a:ext uri="{FF2B5EF4-FFF2-40B4-BE49-F238E27FC236}">
                <a16:creationId xmlns:a16="http://schemas.microsoft.com/office/drawing/2014/main" id="{F48CF9BA-5B5C-4488-9705-607C3EFCA3CF}"/>
              </a:ext>
            </a:extLst>
          </p:cNvPr>
          <p:cNvSpPr/>
          <p:nvPr/>
        </p:nvSpPr>
        <p:spPr>
          <a:xfrm>
            <a:off x="5176881" y="3447411"/>
            <a:ext cx="1322567" cy="231330"/>
          </a:xfrm>
          <a:prstGeom prst="homePlate">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800" dirty="0"/>
              <a:t>ABC</a:t>
            </a:r>
            <a:r>
              <a:rPr kumimoji="1" lang="ja-JP" altLang="en-US" sz="800"/>
              <a:t>画面設計</a:t>
            </a:r>
          </a:p>
        </p:txBody>
      </p:sp>
      <p:sp>
        <p:nvSpPr>
          <p:cNvPr id="46" name="矢印: 五方向 45">
            <a:extLst>
              <a:ext uri="{FF2B5EF4-FFF2-40B4-BE49-F238E27FC236}">
                <a16:creationId xmlns:a16="http://schemas.microsoft.com/office/drawing/2014/main" id="{C213828B-461D-4933-BB6A-8D872D278181}"/>
              </a:ext>
            </a:extLst>
          </p:cNvPr>
          <p:cNvSpPr/>
          <p:nvPr/>
        </p:nvSpPr>
        <p:spPr>
          <a:xfrm>
            <a:off x="6540373" y="3752353"/>
            <a:ext cx="1322567" cy="231330"/>
          </a:xfrm>
          <a:prstGeom prst="homePlate">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800" dirty="0"/>
              <a:t>ABC</a:t>
            </a:r>
            <a:r>
              <a:rPr kumimoji="1" lang="ja-JP" altLang="en-US" sz="800"/>
              <a:t>画面実施</a:t>
            </a:r>
          </a:p>
        </p:txBody>
      </p:sp>
    </p:spTree>
    <p:extLst>
      <p:ext uri="{BB962C8B-B14F-4D97-AF65-F5344CB8AC3E}">
        <p14:creationId xmlns:p14="http://schemas.microsoft.com/office/powerpoint/2010/main" val="4134046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CC63AC1-BEE6-47D9-82ED-641577A7443F}"/>
              </a:ext>
            </a:extLst>
          </p:cNvPr>
          <p:cNvSpPr>
            <a:spLocks noGrp="1"/>
          </p:cNvSpPr>
          <p:nvPr>
            <p:ph type="title"/>
          </p:nvPr>
        </p:nvSpPr>
        <p:spPr/>
        <p:txBody>
          <a:bodyPr/>
          <a:lstStyle/>
          <a:p>
            <a:r>
              <a:rPr lang="en-US" altLang="ja-JP" dirty="0"/>
              <a:t>Appendix A</a:t>
            </a:r>
            <a:endParaRPr lang="ja-JP" altLang="en-US"/>
          </a:p>
        </p:txBody>
      </p:sp>
      <p:sp>
        <p:nvSpPr>
          <p:cNvPr id="5" name="コンテンツ プレースホルダー 2">
            <a:extLst>
              <a:ext uri="{FF2B5EF4-FFF2-40B4-BE49-F238E27FC236}">
                <a16:creationId xmlns:a16="http://schemas.microsoft.com/office/drawing/2014/main" id="{7D37D343-9937-446C-BB66-17FBCB16AF34}"/>
              </a:ext>
            </a:extLst>
          </p:cNvPr>
          <p:cNvSpPr>
            <a:spLocks noGrp="1"/>
          </p:cNvSpPr>
          <p:nvPr>
            <p:ph idx="1"/>
          </p:nvPr>
        </p:nvSpPr>
        <p:spPr>
          <a:xfrm>
            <a:off x="457200" y="775124"/>
            <a:ext cx="8229600" cy="945398"/>
          </a:xfrm>
        </p:spPr>
        <p:txBody>
          <a:bodyPr>
            <a:noAutofit/>
          </a:bodyPr>
          <a:lstStyle/>
          <a:p>
            <a:pPr>
              <a:buFont typeface="Wingdings" panose="05000000000000000000" pitchFamily="2" charset="2"/>
              <a:buChar char="n"/>
            </a:pPr>
            <a:r>
              <a:rPr lang="en-US" altLang="ja-JP" sz="900" dirty="0">
                <a:solidFill>
                  <a:schemeClr val="tx1">
                    <a:lumMod val="75000"/>
                    <a:lumOff val="25000"/>
                  </a:schemeClr>
                </a:solidFill>
                <a:ea typeface="メイリオ" panose="020B0604030504040204" pitchFamily="50" charset="-128"/>
              </a:rPr>
              <a:t>Appendix A</a:t>
            </a:r>
            <a:r>
              <a:rPr lang="ja-JP" altLang="en-US" sz="900" dirty="0">
                <a:solidFill>
                  <a:schemeClr val="tx1">
                    <a:lumMod val="75000"/>
                    <a:lumOff val="25000"/>
                  </a:schemeClr>
                </a:solidFill>
                <a:ea typeface="メイリオ" panose="020B0604030504040204" pitchFamily="50" charset="-128"/>
              </a:rPr>
              <a:t>に記載された端末の情報は、メーカー公式</a:t>
            </a:r>
            <a:r>
              <a:rPr lang="en-US" altLang="ja-JP" sz="900" dirty="0">
                <a:solidFill>
                  <a:schemeClr val="tx1">
                    <a:lumMod val="75000"/>
                    <a:lumOff val="25000"/>
                  </a:schemeClr>
                </a:solidFill>
                <a:ea typeface="メイリオ" panose="020B0604030504040204" pitchFamily="50" charset="-128"/>
              </a:rPr>
              <a:t>HP</a:t>
            </a:r>
            <a:r>
              <a:rPr lang="ja-JP" altLang="en-US" sz="900" dirty="0">
                <a:solidFill>
                  <a:schemeClr val="tx1">
                    <a:lumMod val="75000"/>
                    <a:lumOff val="25000"/>
                  </a:schemeClr>
                </a:solidFill>
                <a:ea typeface="メイリオ" panose="020B0604030504040204" pitchFamily="50" charset="-128"/>
              </a:rPr>
              <a:t>から取得しています。</a:t>
            </a:r>
            <a:br>
              <a:rPr lang="en-US" altLang="ja-JP" sz="900" dirty="0">
                <a:solidFill>
                  <a:schemeClr val="tx1">
                    <a:lumMod val="75000"/>
                    <a:lumOff val="25000"/>
                  </a:schemeClr>
                </a:solidFill>
                <a:ea typeface="メイリオ" panose="020B0604030504040204" pitchFamily="50" charset="-128"/>
              </a:rPr>
            </a:br>
            <a:br>
              <a:rPr lang="en-US" altLang="ja-JP" sz="900" dirty="0">
                <a:solidFill>
                  <a:schemeClr val="tx1">
                    <a:lumMod val="75000"/>
                    <a:lumOff val="25000"/>
                  </a:schemeClr>
                </a:solidFill>
                <a:ea typeface="メイリオ" panose="020B0604030504040204" pitchFamily="50" charset="-128"/>
              </a:rPr>
            </a:br>
            <a:r>
              <a:rPr lang="en-US" altLang="ja-JP" sz="900" dirty="0">
                <a:solidFill>
                  <a:schemeClr val="tx1">
                    <a:lumMod val="75000"/>
                    <a:lumOff val="25000"/>
                  </a:schemeClr>
                </a:solidFill>
                <a:ea typeface="メイリオ" panose="020B0604030504040204" pitchFamily="50" charset="-128"/>
              </a:rPr>
              <a:t>iPhone</a:t>
            </a:r>
            <a:r>
              <a:rPr lang="ja-JP" altLang="en-US" sz="900" dirty="0">
                <a:solidFill>
                  <a:schemeClr val="tx1">
                    <a:lumMod val="75000"/>
                    <a:lumOff val="25000"/>
                  </a:schemeClr>
                </a:solidFill>
                <a:ea typeface="メイリオ" panose="020B0604030504040204" pitchFamily="50" charset="-128"/>
              </a:rPr>
              <a:t>・</a:t>
            </a:r>
            <a:r>
              <a:rPr lang="en-US" altLang="ja-JP" sz="900" dirty="0">
                <a:solidFill>
                  <a:schemeClr val="tx1">
                    <a:lumMod val="75000"/>
                    <a:lumOff val="25000"/>
                  </a:schemeClr>
                </a:solidFill>
                <a:ea typeface="メイリオ" panose="020B0604030504040204" pitchFamily="50" charset="-128"/>
              </a:rPr>
              <a:t>iPad</a:t>
            </a:r>
            <a:r>
              <a:rPr lang="ja-JP" altLang="en-US" sz="900" dirty="0">
                <a:solidFill>
                  <a:schemeClr val="tx1">
                    <a:lumMod val="75000"/>
                    <a:lumOff val="25000"/>
                  </a:schemeClr>
                </a:solidFill>
                <a:ea typeface="メイリオ" panose="020B0604030504040204" pitchFamily="50" charset="-128"/>
              </a:rPr>
              <a:t>：</a:t>
            </a:r>
            <a:r>
              <a:rPr lang="en-US" altLang="ja-JP" sz="900" dirty="0">
                <a:hlinkClick r:id="rId2"/>
              </a:rPr>
              <a:t>iPhone - Apple</a:t>
            </a:r>
            <a:r>
              <a:rPr lang="ja-JP" altLang="en-US" sz="900" dirty="0">
                <a:hlinkClick r:id="rId2"/>
              </a:rPr>
              <a:t>（日本）</a:t>
            </a:r>
            <a:br>
              <a:rPr lang="en-US" altLang="ja-JP" sz="900" dirty="0"/>
            </a:br>
            <a:r>
              <a:rPr lang="en-US" altLang="ja-JP" sz="900" dirty="0"/>
              <a:t>Galaxy </a:t>
            </a:r>
            <a:r>
              <a:rPr lang="ja-JP" altLang="en-US" sz="900" dirty="0"/>
              <a:t>：</a:t>
            </a:r>
            <a:r>
              <a:rPr lang="en-US" altLang="ja-JP" sz="900" dirty="0">
                <a:hlinkClick r:id="rId3"/>
              </a:rPr>
              <a:t>Galaxy</a:t>
            </a:r>
            <a:r>
              <a:rPr lang="ja-JP" altLang="en-US" sz="900" dirty="0">
                <a:hlinkClick r:id="rId3"/>
              </a:rPr>
              <a:t>スマートフォン、</a:t>
            </a:r>
            <a:r>
              <a:rPr lang="en-US" altLang="ja-JP" sz="900" dirty="0">
                <a:hlinkClick r:id="rId3"/>
              </a:rPr>
              <a:t>Watch</a:t>
            </a:r>
            <a:r>
              <a:rPr lang="ja-JP" altLang="en-US" sz="900" dirty="0">
                <a:hlinkClick r:id="rId3"/>
              </a:rPr>
              <a:t>、</a:t>
            </a:r>
            <a:r>
              <a:rPr lang="en-US" altLang="ja-JP" sz="900" dirty="0">
                <a:hlinkClick r:id="rId3"/>
              </a:rPr>
              <a:t>Buds | Samsung Japan </a:t>
            </a:r>
            <a:r>
              <a:rPr lang="ja-JP" altLang="en-US" sz="900" dirty="0">
                <a:hlinkClick r:id="rId3"/>
              </a:rPr>
              <a:t>公式</a:t>
            </a:r>
            <a:br>
              <a:rPr lang="en-US" altLang="ja-JP" sz="900" dirty="0"/>
            </a:br>
            <a:r>
              <a:rPr lang="en-US" altLang="ja-JP" sz="900" dirty="0"/>
              <a:t>Xperia</a:t>
            </a:r>
            <a:r>
              <a:rPr lang="ja-JP" altLang="en-US" sz="900" dirty="0"/>
              <a:t>：</a:t>
            </a:r>
            <a:r>
              <a:rPr lang="en-US" altLang="ja-JP" sz="900" dirty="0">
                <a:hlinkClick r:id="rId4"/>
              </a:rPr>
              <a:t>Xperia</a:t>
            </a:r>
            <a:r>
              <a:rPr lang="ja-JP" altLang="en-US" sz="900" dirty="0">
                <a:hlinkClick r:id="rId4"/>
              </a:rPr>
              <a:t>（エクスペリア）ホーム </a:t>
            </a:r>
            <a:r>
              <a:rPr lang="en-US" altLang="ja-JP" sz="900" dirty="0">
                <a:hlinkClick r:id="rId4"/>
              </a:rPr>
              <a:t>| Xperia</a:t>
            </a:r>
            <a:r>
              <a:rPr lang="ja-JP" altLang="en-US" sz="900" dirty="0">
                <a:hlinkClick r:id="rId4"/>
              </a:rPr>
              <a:t>（エクスペリア）公式サイト </a:t>
            </a:r>
            <a:r>
              <a:rPr lang="en-US" altLang="ja-JP" sz="900" dirty="0">
                <a:hlinkClick r:id="rId4"/>
              </a:rPr>
              <a:t>(sony.jp)</a:t>
            </a:r>
            <a:br>
              <a:rPr lang="en-US" altLang="ja-JP" sz="900" dirty="0"/>
            </a:br>
            <a:r>
              <a:rPr lang="en-US" altLang="ja-JP" sz="900" dirty="0"/>
              <a:t>AQUOS</a:t>
            </a:r>
            <a:r>
              <a:rPr lang="ja-JP" altLang="en-US" sz="900" dirty="0"/>
              <a:t>：</a:t>
            </a:r>
            <a:r>
              <a:rPr lang="ja-JP" altLang="en-US" sz="900" dirty="0">
                <a:hlinkClick r:id="rId5"/>
              </a:rPr>
              <a:t>スマホ・携帯電話・ルーター 機種一覧｜</a:t>
            </a:r>
            <a:r>
              <a:rPr lang="en-US" altLang="ja-JP" sz="900" dirty="0">
                <a:hlinkClick r:id="rId5"/>
              </a:rPr>
              <a:t>AQUOS</a:t>
            </a:r>
            <a:r>
              <a:rPr lang="ja-JP" altLang="en-US" sz="900" dirty="0">
                <a:hlinkClick r:id="rId5"/>
              </a:rPr>
              <a:t>：シャープ </a:t>
            </a:r>
            <a:r>
              <a:rPr lang="en-US" altLang="ja-JP" sz="900" dirty="0">
                <a:hlinkClick r:id="rId5"/>
              </a:rPr>
              <a:t>(jp.sharp)</a:t>
            </a:r>
            <a:br>
              <a:rPr lang="en-US" altLang="ja-JP" sz="900" dirty="0"/>
            </a:br>
            <a:r>
              <a:rPr lang="en-US" altLang="ja-JP" sz="900" dirty="0"/>
              <a:t>GooglePixel</a:t>
            </a:r>
            <a:r>
              <a:rPr lang="ja-JP" altLang="en-US" sz="900" dirty="0"/>
              <a:t>：</a:t>
            </a:r>
            <a:r>
              <a:rPr lang="ja-JP" altLang="en-US" sz="900" dirty="0">
                <a:hlinkClick r:id="rId6"/>
              </a:rPr>
              <a:t> </a:t>
            </a:r>
            <a:r>
              <a:rPr lang="en-US" altLang="ja-JP" sz="900" dirty="0">
                <a:hlinkClick r:id="rId6"/>
              </a:rPr>
              <a:t>Google Pixel </a:t>
            </a:r>
            <a:r>
              <a:rPr lang="ja-JP" altLang="en-US" sz="900" dirty="0">
                <a:hlinkClick r:id="rId6"/>
              </a:rPr>
              <a:t>スマートフォン </a:t>
            </a:r>
            <a:r>
              <a:rPr lang="en-US" altLang="ja-JP" sz="900" dirty="0">
                <a:hlinkClick r:id="rId6"/>
              </a:rPr>
              <a:t>- Google </a:t>
            </a:r>
            <a:r>
              <a:rPr lang="ja-JP" altLang="en-US" sz="900" dirty="0">
                <a:hlinkClick r:id="rId6"/>
              </a:rPr>
              <a:t>ストア</a:t>
            </a:r>
            <a:endParaRPr kumimoji="1" lang="en-US" altLang="ja-JP" sz="900" dirty="0"/>
          </a:p>
        </p:txBody>
      </p:sp>
    </p:spTree>
    <p:extLst>
      <p:ext uri="{BB962C8B-B14F-4D97-AF65-F5344CB8AC3E}">
        <p14:creationId xmlns:p14="http://schemas.microsoft.com/office/powerpoint/2010/main" val="1581790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CC63AC1-BEE6-47D9-82ED-641577A7443F}"/>
              </a:ext>
            </a:extLst>
          </p:cNvPr>
          <p:cNvSpPr>
            <a:spLocks noGrp="1"/>
          </p:cNvSpPr>
          <p:nvPr>
            <p:ph type="title"/>
          </p:nvPr>
        </p:nvSpPr>
        <p:spPr/>
        <p:txBody>
          <a:bodyPr/>
          <a:lstStyle/>
          <a:p>
            <a:r>
              <a:rPr lang="en-US" altLang="ja-JP" dirty="0"/>
              <a:t>Appendix A</a:t>
            </a:r>
            <a:endParaRPr lang="ja-JP" altLang="en-US"/>
          </a:p>
        </p:txBody>
      </p:sp>
      <p:graphicFrame>
        <p:nvGraphicFramePr>
          <p:cNvPr id="6" name="表 6">
            <a:extLst>
              <a:ext uri="{FF2B5EF4-FFF2-40B4-BE49-F238E27FC236}">
                <a16:creationId xmlns:a16="http://schemas.microsoft.com/office/drawing/2014/main" id="{1945F2E6-1C09-4F9F-B774-615D390C21FC}"/>
              </a:ext>
            </a:extLst>
          </p:cNvPr>
          <p:cNvGraphicFramePr>
            <a:graphicFrameLocks noGrp="1"/>
          </p:cNvGraphicFramePr>
          <p:nvPr/>
        </p:nvGraphicFramePr>
        <p:xfrm>
          <a:off x="361951" y="837855"/>
          <a:ext cx="8283532" cy="3352800"/>
        </p:xfrm>
        <a:graphic>
          <a:graphicData uri="http://schemas.openxmlformats.org/drawingml/2006/table">
            <a:tbl>
              <a:tblPr firstRow="1" bandRow="1">
                <a:tableStyleId>{00A15C55-8517-42AA-B614-E9B94910E393}</a:tableStyleId>
              </a:tblPr>
              <a:tblGrid>
                <a:gridCol w="1175105">
                  <a:extLst>
                    <a:ext uri="{9D8B030D-6E8A-4147-A177-3AD203B41FA5}">
                      <a16:colId xmlns:a16="http://schemas.microsoft.com/office/drawing/2014/main" val="2142337332"/>
                    </a:ext>
                  </a:extLst>
                </a:gridCol>
                <a:gridCol w="687084">
                  <a:extLst>
                    <a:ext uri="{9D8B030D-6E8A-4147-A177-3AD203B41FA5}">
                      <a16:colId xmlns:a16="http://schemas.microsoft.com/office/drawing/2014/main" val="312462724"/>
                    </a:ext>
                  </a:extLst>
                </a:gridCol>
                <a:gridCol w="545814">
                  <a:extLst>
                    <a:ext uri="{9D8B030D-6E8A-4147-A177-3AD203B41FA5}">
                      <a16:colId xmlns:a16="http://schemas.microsoft.com/office/drawing/2014/main" val="3395870081"/>
                    </a:ext>
                  </a:extLst>
                </a:gridCol>
                <a:gridCol w="687084">
                  <a:extLst>
                    <a:ext uri="{9D8B030D-6E8A-4147-A177-3AD203B41FA5}">
                      <a16:colId xmlns:a16="http://schemas.microsoft.com/office/drawing/2014/main" val="543371628"/>
                    </a:ext>
                  </a:extLst>
                </a:gridCol>
                <a:gridCol w="1027415">
                  <a:extLst>
                    <a:ext uri="{9D8B030D-6E8A-4147-A177-3AD203B41FA5}">
                      <a16:colId xmlns:a16="http://schemas.microsoft.com/office/drawing/2014/main" val="892985568"/>
                    </a:ext>
                  </a:extLst>
                </a:gridCol>
                <a:gridCol w="988887">
                  <a:extLst>
                    <a:ext uri="{9D8B030D-6E8A-4147-A177-3AD203B41FA5}">
                      <a16:colId xmlns:a16="http://schemas.microsoft.com/office/drawing/2014/main" val="2776257833"/>
                    </a:ext>
                  </a:extLst>
                </a:gridCol>
                <a:gridCol w="905408">
                  <a:extLst>
                    <a:ext uri="{9D8B030D-6E8A-4147-A177-3AD203B41FA5}">
                      <a16:colId xmlns:a16="http://schemas.microsoft.com/office/drawing/2014/main" val="4180319283"/>
                    </a:ext>
                  </a:extLst>
                </a:gridCol>
                <a:gridCol w="719191">
                  <a:extLst>
                    <a:ext uri="{9D8B030D-6E8A-4147-A177-3AD203B41FA5}">
                      <a16:colId xmlns:a16="http://schemas.microsoft.com/office/drawing/2014/main" val="2995621740"/>
                    </a:ext>
                  </a:extLst>
                </a:gridCol>
                <a:gridCol w="1547544">
                  <a:extLst>
                    <a:ext uri="{9D8B030D-6E8A-4147-A177-3AD203B41FA5}">
                      <a16:colId xmlns:a16="http://schemas.microsoft.com/office/drawing/2014/main" val="1927594009"/>
                    </a:ext>
                  </a:extLst>
                </a:gridCol>
              </a:tblGrid>
              <a:tr h="212003">
                <a:tc>
                  <a:txBody>
                    <a:bodyPr/>
                    <a:lstStyle/>
                    <a:p>
                      <a:r>
                        <a:rPr kumimoji="1" lang="ja-JP" altLang="en-US" sz="900" dirty="0"/>
                        <a:t>デバイス名</a:t>
                      </a:r>
                    </a:p>
                  </a:txBody>
                  <a:tcPr/>
                </a:tc>
                <a:tc>
                  <a:txBody>
                    <a:bodyPr/>
                    <a:lstStyle/>
                    <a:p>
                      <a:r>
                        <a:rPr kumimoji="1" lang="ja-JP" altLang="en-US" sz="900"/>
                        <a:t>世代</a:t>
                      </a:r>
                    </a:p>
                  </a:txBody>
                  <a:tcPr/>
                </a:tc>
                <a:tc>
                  <a:txBody>
                    <a:bodyPr/>
                    <a:lstStyle/>
                    <a:p>
                      <a:r>
                        <a:rPr kumimoji="1" lang="ja-JP" altLang="en-US" sz="900"/>
                        <a:t>日本</a:t>
                      </a:r>
                      <a:endParaRPr kumimoji="1" lang="en-US" altLang="ja-JP" sz="900" dirty="0"/>
                    </a:p>
                    <a:p>
                      <a:r>
                        <a:rPr kumimoji="1" lang="ja-JP" altLang="en-US" sz="900"/>
                        <a:t>発売日</a:t>
                      </a:r>
                    </a:p>
                  </a:txBody>
                  <a:tcPr/>
                </a:tc>
                <a:tc>
                  <a:txBody>
                    <a:bodyPr/>
                    <a:lstStyle/>
                    <a:p>
                      <a:r>
                        <a:rPr kumimoji="1" lang="ja-JP" altLang="en-US" sz="900"/>
                        <a:t>インチ</a:t>
                      </a:r>
                    </a:p>
                  </a:txBody>
                  <a:tcPr/>
                </a:tc>
                <a:tc>
                  <a:txBody>
                    <a:bodyPr/>
                    <a:lstStyle/>
                    <a:p>
                      <a:r>
                        <a:rPr kumimoji="1" lang="ja-JP" altLang="en-US" sz="900"/>
                        <a:t>画面解像度</a:t>
                      </a:r>
                      <a:endParaRPr kumimoji="1" lang="en-US" altLang="ja-JP" sz="900" dirty="0"/>
                    </a:p>
                    <a:p>
                      <a:r>
                        <a:rPr kumimoji="1" lang="ja-JP" altLang="en-US" sz="900"/>
                        <a:t>（短辺</a:t>
                      </a:r>
                      <a:r>
                        <a:rPr kumimoji="1" lang="en-US" altLang="ja-JP" sz="900" dirty="0"/>
                        <a:t>×</a:t>
                      </a:r>
                      <a:r>
                        <a:rPr kumimoji="1" lang="ja-JP" altLang="en-US" sz="900"/>
                        <a:t>長辺）</a:t>
                      </a:r>
                    </a:p>
                  </a:txBody>
                  <a:tcPr/>
                </a:tc>
                <a:tc>
                  <a:txBody>
                    <a:bodyPr/>
                    <a:lstStyle/>
                    <a:p>
                      <a:r>
                        <a:rPr kumimoji="1" lang="ja-JP" altLang="en-US" sz="900" dirty="0"/>
                        <a:t>ピクセル解像度</a:t>
                      </a:r>
                      <a:endParaRPr kumimoji="1" lang="en-US" altLang="ja-JP" sz="900" dirty="0"/>
                    </a:p>
                    <a:p>
                      <a:r>
                        <a:rPr kumimoji="1" lang="ja-JP" altLang="en-US" sz="900" dirty="0"/>
                        <a:t>（</a:t>
                      </a:r>
                      <a:r>
                        <a:rPr kumimoji="1" lang="en-US" altLang="ja-JP" sz="900" dirty="0"/>
                        <a:t>ppi</a:t>
                      </a:r>
                      <a:r>
                        <a:rPr kumimoji="1" lang="ja-JP" altLang="en-US" sz="900" dirty="0"/>
                        <a:t>）</a:t>
                      </a:r>
                    </a:p>
                  </a:txBody>
                  <a:tcPr/>
                </a:tc>
                <a:tc>
                  <a:txBody>
                    <a:bodyPr/>
                    <a:lstStyle/>
                    <a:p>
                      <a:r>
                        <a:rPr kumimoji="1" lang="ja-JP" altLang="en-US" sz="900"/>
                        <a:t>アスペクト比</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a:t>生体認証</a:t>
                      </a:r>
                    </a:p>
                  </a:txBody>
                  <a:tcPr/>
                </a:tc>
                <a:tc>
                  <a:txBody>
                    <a:bodyPr/>
                    <a:lstStyle/>
                    <a:p>
                      <a:r>
                        <a:rPr lang="ja-JP" altLang="en-US" sz="900"/>
                        <a:t>ノッチ・パンチホール</a:t>
                      </a:r>
                      <a:endParaRPr kumimoji="1" lang="ja-JP" altLang="en-US" sz="900"/>
                    </a:p>
                  </a:txBody>
                  <a:tcPr/>
                </a:tc>
                <a:extLst>
                  <a:ext uri="{0D108BD9-81ED-4DB2-BD59-A6C34878D82A}">
                    <a16:rowId xmlns:a16="http://schemas.microsoft.com/office/drawing/2014/main" val="2914205349"/>
                  </a:ext>
                </a:extLst>
              </a:tr>
              <a:tr h="132502">
                <a:tc>
                  <a:txBody>
                    <a:bodyPr/>
                    <a:lstStyle/>
                    <a:p>
                      <a:r>
                        <a:rPr kumimoji="1" lang="en-US" altLang="ja-JP" sz="800" dirty="0"/>
                        <a:t>iPhone 8</a:t>
                      </a:r>
                      <a:endParaRPr kumimoji="1" lang="ja-JP" altLang="en-US" sz="800"/>
                    </a:p>
                  </a:txBody>
                  <a:tcPr/>
                </a:tc>
                <a:tc>
                  <a:txBody>
                    <a:bodyPr/>
                    <a:lstStyle/>
                    <a:p>
                      <a:r>
                        <a:rPr kumimoji="1" lang="ja-JP" altLang="en-US" sz="800"/>
                        <a:t>第</a:t>
                      </a:r>
                      <a:r>
                        <a:rPr kumimoji="1" lang="en-US" altLang="ja-JP" sz="800" dirty="0"/>
                        <a:t>11</a:t>
                      </a:r>
                      <a:r>
                        <a:rPr kumimoji="1" lang="ja-JP" altLang="en-US" sz="800"/>
                        <a:t>世代</a:t>
                      </a:r>
                    </a:p>
                  </a:txBody>
                  <a:tcPr/>
                </a:tc>
                <a:tc>
                  <a:txBody>
                    <a:bodyPr/>
                    <a:lstStyle/>
                    <a:p>
                      <a:r>
                        <a:rPr kumimoji="1" lang="en-US" altLang="ja-JP" sz="800" dirty="0"/>
                        <a:t>2017</a:t>
                      </a:r>
                      <a:endParaRPr kumimoji="1" lang="ja-JP" altLang="en-US" sz="800"/>
                    </a:p>
                  </a:txBody>
                  <a:tcPr/>
                </a:tc>
                <a:tc>
                  <a:txBody>
                    <a:bodyPr/>
                    <a:lstStyle/>
                    <a:p>
                      <a:r>
                        <a:rPr kumimoji="1" lang="en-US" altLang="ja-JP" sz="800" dirty="0"/>
                        <a:t>4.7</a:t>
                      </a:r>
                      <a:endParaRPr kumimoji="1" lang="ja-JP" altLang="en-US" sz="800"/>
                    </a:p>
                  </a:txBody>
                  <a:tcPr/>
                </a:tc>
                <a:tc>
                  <a:txBody>
                    <a:bodyPr/>
                    <a:lstStyle/>
                    <a:p>
                      <a:r>
                        <a:rPr kumimoji="1" lang="en-US" altLang="ja-JP" sz="800" dirty="0"/>
                        <a:t>750×1334</a:t>
                      </a:r>
                      <a:endParaRPr kumimoji="1" lang="ja-JP" altLang="en-US" sz="800"/>
                    </a:p>
                  </a:txBody>
                  <a:tcPr/>
                </a:tc>
                <a:tc>
                  <a:txBody>
                    <a:bodyPr/>
                    <a:lstStyle/>
                    <a:p>
                      <a:r>
                        <a:rPr kumimoji="1" lang="en-US" altLang="ja-JP" sz="800" dirty="0"/>
                        <a:t>326</a:t>
                      </a:r>
                      <a:endParaRPr kumimoji="1" lang="ja-JP" altLang="en-US" sz="800"/>
                    </a:p>
                  </a:txBody>
                  <a:tcPr/>
                </a:tc>
                <a:tc>
                  <a:txBody>
                    <a:bodyPr/>
                    <a:lstStyle/>
                    <a:p>
                      <a:r>
                        <a:rPr kumimoji="1" lang="en-US" altLang="ja-JP" sz="800" dirty="0"/>
                        <a:t>9:16</a:t>
                      </a:r>
                      <a:endParaRPr kumimoji="1" lang="ja-JP" altLang="en-US" sz="800"/>
                    </a:p>
                  </a:txBody>
                  <a:tcPr/>
                </a:tc>
                <a:tc>
                  <a:txBody>
                    <a:bodyPr/>
                    <a:lstStyle/>
                    <a:p>
                      <a:r>
                        <a:rPr kumimoji="1" lang="ja-JP" altLang="en-US" sz="800"/>
                        <a:t>指紋</a:t>
                      </a:r>
                    </a:p>
                  </a:txBody>
                  <a:tcPr/>
                </a:tc>
                <a:tc>
                  <a:txBody>
                    <a:bodyPr/>
                    <a:lstStyle/>
                    <a:p>
                      <a:pPr lvl="0" algn="l">
                        <a:lnSpc>
                          <a:spcPct val="100000"/>
                        </a:lnSpc>
                        <a:spcBef>
                          <a:spcPts val="0"/>
                        </a:spcBef>
                        <a:spcAft>
                          <a:spcPts val="0"/>
                        </a:spcAft>
                        <a:buNone/>
                      </a:pPr>
                      <a:r>
                        <a:rPr lang="en-US" altLang="ja-JP" sz="800" b="0" i="0" u="none" strike="noStrike" noProof="0" dirty="0">
                          <a:latin typeface="Meiryo"/>
                          <a:ea typeface="Meiryo"/>
                        </a:rPr>
                        <a:t>-</a:t>
                      </a:r>
                    </a:p>
                  </a:txBody>
                  <a:tcPr/>
                </a:tc>
                <a:extLst>
                  <a:ext uri="{0D108BD9-81ED-4DB2-BD59-A6C34878D82A}">
                    <a16:rowId xmlns:a16="http://schemas.microsoft.com/office/drawing/2014/main" val="1844380107"/>
                  </a:ext>
                </a:extLst>
              </a:tr>
              <a:tr h="132502">
                <a:tc>
                  <a:txBody>
                    <a:bodyPr/>
                    <a:lstStyle/>
                    <a:p>
                      <a:r>
                        <a:rPr kumimoji="1" lang="en-US" altLang="ja-JP" sz="800" dirty="0"/>
                        <a:t>iPhone 8 Plus</a:t>
                      </a:r>
                      <a:endParaRPr kumimoji="1" lang="ja-JP" altLang="en-US" sz="800"/>
                    </a:p>
                  </a:txBody>
                  <a:tcPr/>
                </a:tc>
                <a:tc>
                  <a:txBody>
                    <a:bodyPr/>
                    <a:lstStyle/>
                    <a:p>
                      <a:r>
                        <a:rPr kumimoji="1" lang="ja-JP" altLang="en-US" sz="800"/>
                        <a:t>第</a:t>
                      </a:r>
                      <a:r>
                        <a:rPr kumimoji="1" lang="en-US" altLang="ja-JP" sz="800" dirty="0"/>
                        <a:t>11</a:t>
                      </a:r>
                      <a:r>
                        <a:rPr kumimoji="1" lang="ja-JP" altLang="en-US" sz="800"/>
                        <a:t>世代</a:t>
                      </a:r>
                    </a:p>
                  </a:txBody>
                  <a:tcPr/>
                </a:tc>
                <a:tc>
                  <a:txBody>
                    <a:bodyPr/>
                    <a:lstStyle/>
                    <a:p>
                      <a:r>
                        <a:rPr kumimoji="1" lang="en-US" altLang="ja-JP" sz="800" dirty="0"/>
                        <a:t>2017</a:t>
                      </a:r>
                      <a:endParaRPr kumimoji="1" lang="ja-JP" altLang="en-US" sz="800"/>
                    </a:p>
                  </a:txBody>
                  <a:tcPr/>
                </a:tc>
                <a:tc>
                  <a:txBody>
                    <a:bodyPr/>
                    <a:lstStyle/>
                    <a:p>
                      <a:r>
                        <a:rPr kumimoji="1" lang="en-US" altLang="ja-JP" sz="800" dirty="0"/>
                        <a:t>5.5</a:t>
                      </a:r>
                      <a:endParaRPr kumimoji="1" lang="ja-JP" altLang="en-US" sz="800"/>
                    </a:p>
                  </a:txBody>
                  <a:tcPr/>
                </a:tc>
                <a:tc>
                  <a:txBody>
                    <a:bodyPr/>
                    <a:lstStyle/>
                    <a:p>
                      <a:r>
                        <a:rPr kumimoji="1" lang="en-US" altLang="ja-JP" sz="800" dirty="0"/>
                        <a:t>1080×1920</a:t>
                      </a:r>
                      <a:endParaRPr kumimoji="1" lang="ja-JP" altLang="en-US" sz="800"/>
                    </a:p>
                  </a:txBody>
                  <a:tcPr/>
                </a:tc>
                <a:tc>
                  <a:txBody>
                    <a:bodyPr/>
                    <a:lstStyle/>
                    <a:p>
                      <a:r>
                        <a:rPr kumimoji="1" lang="en-US" altLang="ja-JP" sz="800" dirty="0"/>
                        <a:t>401</a:t>
                      </a:r>
                      <a:endParaRPr kumimoji="1" lang="ja-JP" altLang="en-US" sz="800"/>
                    </a:p>
                  </a:txBody>
                  <a:tcPr/>
                </a:tc>
                <a:tc>
                  <a:txBody>
                    <a:bodyPr/>
                    <a:lstStyle/>
                    <a:p>
                      <a:r>
                        <a:rPr kumimoji="1" lang="en-US" altLang="ja-JP" sz="800" dirty="0"/>
                        <a:t>9:16</a:t>
                      </a:r>
                      <a:endParaRPr kumimoji="1" lang="ja-JP" altLang="en-US" sz="800"/>
                    </a:p>
                  </a:txBody>
                  <a:tcPr/>
                </a:tc>
                <a:tc>
                  <a:txBody>
                    <a:bodyPr/>
                    <a:lstStyle/>
                    <a:p>
                      <a:r>
                        <a:rPr kumimoji="1" lang="ja-JP" altLang="en-US" sz="800"/>
                        <a:t>指紋</a:t>
                      </a:r>
                    </a:p>
                  </a:txBody>
                  <a:tcPr/>
                </a:tc>
                <a:tc>
                  <a:txBody>
                    <a:bodyPr/>
                    <a:lstStyle/>
                    <a:p>
                      <a:r>
                        <a:rPr lang="ja-JP" altLang="en-US" sz="800"/>
                        <a:t>-</a:t>
                      </a:r>
                      <a:endParaRPr kumimoji="1" lang="ja-JP" altLang="en-US" sz="800"/>
                    </a:p>
                  </a:txBody>
                  <a:tcPr/>
                </a:tc>
                <a:extLst>
                  <a:ext uri="{0D108BD9-81ED-4DB2-BD59-A6C34878D82A}">
                    <a16:rowId xmlns:a16="http://schemas.microsoft.com/office/drawing/2014/main" val="844490086"/>
                  </a:ext>
                </a:extLst>
              </a:tr>
              <a:tr h="132502">
                <a:tc>
                  <a:txBody>
                    <a:bodyPr/>
                    <a:lstStyle/>
                    <a:p>
                      <a:r>
                        <a:rPr kumimoji="1" lang="en-US" altLang="ja-JP" sz="800" dirty="0"/>
                        <a:t>iPhone X</a:t>
                      </a:r>
                      <a:endParaRPr kumimoji="1" lang="ja-JP" altLang="en-US" sz="800"/>
                    </a:p>
                  </a:txBody>
                  <a:tcPr/>
                </a:tc>
                <a:tc>
                  <a:txBody>
                    <a:bodyPr/>
                    <a:lstStyle/>
                    <a:p>
                      <a:r>
                        <a:rPr kumimoji="1" lang="ja-JP" altLang="en-US" sz="800"/>
                        <a:t>第</a:t>
                      </a:r>
                      <a:r>
                        <a:rPr kumimoji="1" lang="en-US" altLang="ja-JP" sz="800" dirty="0"/>
                        <a:t>11</a:t>
                      </a:r>
                      <a:r>
                        <a:rPr kumimoji="1" lang="ja-JP" altLang="en-US" sz="800"/>
                        <a:t>世代</a:t>
                      </a:r>
                    </a:p>
                  </a:txBody>
                  <a:tcPr/>
                </a:tc>
                <a:tc>
                  <a:txBody>
                    <a:bodyPr/>
                    <a:lstStyle/>
                    <a:p>
                      <a:r>
                        <a:rPr kumimoji="1" lang="en-US" altLang="ja-JP" sz="800" dirty="0"/>
                        <a:t>2017</a:t>
                      </a:r>
                      <a:endParaRPr kumimoji="1" lang="ja-JP" altLang="en-US" sz="800"/>
                    </a:p>
                  </a:txBody>
                  <a:tcPr/>
                </a:tc>
                <a:tc>
                  <a:txBody>
                    <a:bodyPr/>
                    <a:lstStyle/>
                    <a:p>
                      <a:r>
                        <a:rPr kumimoji="1" lang="en-US" altLang="ja-JP" sz="800" dirty="0"/>
                        <a:t>5.8</a:t>
                      </a:r>
                      <a:endParaRPr kumimoji="1" lang="ja-JP" altLang="en-US" sz="800"/>
                    </a:p>
                  </a:txBody>
                  <a:tcPr/>
                </a:tc>
                <a:tc>
                  <a:txBody>
                    <a:bodyPr/>
                    <a:lstStyle/>
                    <a:p>
                      <a:r>
                        <a:rPr kumimoji="1" lang="en-US" altLang="ja-JP" sz="800" dirty="0"/>
                        <a:t>1125×2436</a:t>
                      </a:r>
                      <a:endParaRPr kumimoji="1" lang="ja-JP" altLang="en-US" sz="800"/>
                    </a:p>
                  </a:txBody>
                  <a:tcPr/>
                </a:tc>
                <a:tc>
                  <a:txBody>
                    <a:bodyPr/>
                    <a:lstStyle/>
                    <a:p>
                      <a:r>
                        <a:rPr kumimoji="1" lang="en-US" altLang="ja-JP" sz="800" dirty="0"/>
                        <a:t>458</a:t>
                      </a:r>
                      <a:endParaRPr kumimoji="1" lang="ja-JP" altLang="en-US" sz="800"/>
                    </a:p>
                  </a:txBody>
                  <a:tcPr/>
                </a:tc>
                <a:tc>
                  <a:txBody>
                    <a:bodyPr/>
                    <a:lstStyle/>
                    <a:p>
                      <a:r>
                        <a:rPr kumimoji="1" lang="en-US" altLang="ja-JP" sz="800" dirty="0"/>
                        <a:t>9:19.5</a:t>
                      </a:r>
                      <a:endParaRPr kumimoji="1" lang="ja-JP" altLang="en-US" sz="800"/>
                    </a:p>
                  </a:txBody>
                  <a:tcPr/>
                </a:tc>
                <a:tc>
                  <a:txBody>
                    <a:bodyPr/>
                    <a:lstStyle/>
                    <a:p>
                      <a:r>
                        <a:rPr kumimoji="1" lang="ja-JP" altLang="en-US" sz="800"/>
                        <a:t>顔</a:t>
                      </a:r>
                    </a:p>
                  </a:txBody>
                  <a:tcPr/>
                </a:tc>
                <a:tc>
                  <a:txBody>
                    <a:bodyPr/>
                    <a:lstStyle/>
                    <a:p>
                      <a:pPr lvl="0" algn="l">
                        <a:lnSpc>
                          <a:spcPct val="100000"/>
                        </a:lnSpc>
                        <a:spcBef>
                          <a:spcPts val="0"/>
                        </a:spcBef>
                        <a:spcAft>
                          <a:spcPts val="0"/>
                        </a:spcAft>
                        <a:buNone/>
                      </a:pPr>
                      <a:r>
                        <a:rPr lang="ja-JP" altLang="en-US" sz="800" b="0" i="0" u="none" strike="noStrike" noProof="0">
                          <a:latin typeface="メイリオ"/>
                          <a:ea typeface="メイリオ"/>
                        </a:rPr>
                        <a:t>ノ</a:t>
                      </a:r>
                      <a:r>
                        <a:rPr lang="ja-JP" sz="800" b="0" i="0" u="none" strike="noStrike" noProof="0">
                          <a:latin typeface="メイリオ"/>
                          <a:ea typeface="メイリオ"/>
                        </a:rPr>
                        <a:t>ッチ</a:t>
                      </a:r>
                      <a:endParaRPr lang="ja-JP" altLang="en-US" sz="800" b="0" i="0" u="none" strike="noStrike" noProof="0">
                        <a:latin typeface="メイリオ"/>
                        <a:ea typeface="メイリオ"/>
                      </a:endParaRPr>
                    </a:p>
                  </a:txBody>
                  <a:tcPr/>
                </a:tc>
                <a:extLst>
                  <a:ext uri="{0D108BD9-81ED-4DB2-BD59-A6C34878D82A}">
                    <a16:rowId xmlns:a16="http://schemas.microsoft.com/office/drawing/2014/main" val="1696672695"/>
                  </a:ext>
                </a:extLst>
              </a:tr>
              <a:tr h="132502">
                <a:tc>
                  <a:txBody>
                    <a:bodyPr/>
                    <a:lstStyle/>
                    <a:p>
                      <a:r>
                        <a:rPr kumimoji="1" lang="en-US" altLang="ja-JP" sz="800" dirty="0"/>
                        <a:t>iPhone XS</a:t>
                      </a:r>
                      <a:endParaRPr kumimoji="1" lang="ja-JP" altLang="en-US" sz="800"/>
                    </a:p>
                  </a:txBody>
                  <a:tcPr/>
                </a:tc>
                <a:tc>
                  <a:txBody>
                    <a:bodyPr/>
                    <a:lstStyle/>
                    <a:p>
                      <a:r>
                        <a:rPr kumimoji="1" lang="ja-JP" altLang="en-US" sz="800"/>
                        <a:t>第</a:t>
                      </a:r>
                      <a:r>
                        <a:rPr kumimoji="1" lang="en-US" altLang="ja-JP" sz="800" dirty="0"/>
                        <a:t>12</a:t>
                      </a:r>
                      <a:r>
                        <a:rPr kumimoji="1" lang="ja-JP" altLang="en-US" sz="800"/>
                        <a:t>世代</a:t>
                      </a:r>
                    </a:p>
                  </a:txBody>
                  <a:tcPr/>
                </a:tc>
                <a:tc>
                  <a:txBody>
                    <a:bodyPr/>
                    <a:lstStyle/>
                    <a:p>
                      <a:r>
                        <a:rPr kumimoji="1" lang="en-US" altLang="ja-JP" sz="800" dirty="0"/>
                        <a:t>2018</a:t>
                      </a:r>
                      <a:endParaRPr kumimoji="1" lang="ja-JP" altLang="en-US" sz="800"/>
                    </a:p>
                  </a:txBody>
                  <a:tcPr/>
                </a:tc>
                <a:tc>
                  <a:txBody>
                    <a:bodyPr/>
                    <a:lstStyle/>
                    <a:p>
                      <a:r>
                        <a:rPr kumimoji="1" lang="en-US" altLang="ja-JP" sz="800" dirty="0"/>
                        <a:t>5.8</a:t>
                      </a:r>
                      <a:endParaRPr kumimoji="1" lang="ja-JP" altLang="en-US" sz="800"/>
                    </a:p>
                  </a:txBody>
                  <a:tcPr/>
                </a:tc>
                <a:tc>
                  <a:txBody>
                    <a:bodyPr/>
                    <a:lstStyle/>
                    <a:p>
                      <a:r>
                        <a:rPr kumimoji="1" lang="en-US" altLang="ja-JP" sz="800" dirty="0"/>
                        <a:t>1125×2436</a:t>
                      </a:r>
                      <a:endParaRPr kumimoji="1" lang="ja-JP" altLang="en-US" sz="800"/>
                    </a:p>
                  </a:txBody>
                  <a:tcPr/>
                </a:tc>
                <a:tc>
                  <a:txBody>
                    <a:bodyPr/>
                    <a:lstStyle/>
                    <a:p>
                      <a:r>
                        <a:rPr kumimoji="1" lang="en-US" altLang="ja-JP" sz="800" dirty="0"/>
                        <a:t>458</a:t>
                      </a:r>
                      <a:endParaRPr kumimoji="1" lang="ja-JP" altLang="en-US" sz="800"/>
                    </a:p>
                  </a:txBody>
                  <a:tcPr/>
                </a:tc>
                <a:tc>
                  <a:txBody>
                    <a:bodyPr/>
                    <a:lstStyle/>
                    <a:p>
                      <a:r>
                        <a:rPr kumimoji="1" lang="en-US" altLang="ja-JP" sz="800" dirty="0"/>
                        <a:t>9:19.5</a:t>
                      </a:r>
                      <a:endParaRPr kumimoji="1" lang="ja-JP" altLang="en-US" sz="800"/>
                    </a:p>
                  </a:txBody>
                  <a:tcPr/>
                </a:tc>
                <a:tc>
                  <a:txBody>
                    <a:bodyPr/>
                    <a:lstStyle/>
                    <a:p>
                      <a:r>
                        <a:rPr kumimoji="1" lang="ja-JP" altLang="en-US" sz="800"/>
                        <a:t>顔</a:t>
                      </a:r>
                    </a:p>
                  </a:txBody>
                  <a:tcPr/>
                </a:tc>
                <a:tc>
                  <a:txBody>
                    <a:bodyPr/>
                    <a:lstStyle/>
                    <a:p>
                      <a:pPr lvl="0">
                        <a:buNone/>
                      </a:pPr>
                      <a:r>
                        <a:rPr lang="ja-JP" sz="800" b="0" i="0" u="none" strike="noStrike" noProof="0">
                          <a:latin typeface="Meiryo"/>
                          <a:ea typeface="Meiryo"/>
                        </a:rPr>
                        <a:t>ノッチ</a:t>
                      </a:r>
                      <a:endParaRPr kumimoji="1" lang="ja-JP"/>
                    </a:p>
                  </a:txBody>
                  <a:tcPr/>
                </a:tc>
                <a:extLst>
                  <a:ext uri="{0D108BD9-81ED-4DB2-BD59-A6C34878D82A}">
                    <a16:rowId xmlns:a16="http://schemas.microsoft.com/office/drawing/2014/main" val="991893698"/>
                  </a:ext>
                </a:extLst>
              </a:tr>
              <a:tr h="132502">
                <a:tc>
                  <a:txBody>
                    <a:bodyPr/>
                    <a:lstStyle/>
                    <a:p>
                      <a:r>
                        <a:rPr kumimoji="1" lang="en-US" altLang="ja-JP" sz="800" dirty="0"/>
                        <a:t>iPhone XS Max</a:t>
                      </a:r>
                      <a:endParaRPr kumimoji="1" lang="ja-JP" altLang="en-US" sz="800"/>
                    </a:p>
                  </a:txBody>
                  <a:tcPr/>
                </a:tc>
                <a:tc>
                  <a:txBody>
                    <a:bodyPr/>
                    <a:lstStyle/>
                    <a:p>
                      <a:r>
                        <a:rPr kumimoji="1" lang="ja-JP" altLang="en-US" sz="800"/>
                        <a:t>第</a:t>
                      </a:r>
                      <a:r>
                        <a:rPr kumimoji="1" lang="en-US" altLang="ja-JP" sz="800" dirty="0"/>
                        <a:t>12</a:t>
                      </a:r>
                      <a:r>
                        <a:rPr kumimoji="1" lang="ja-JP" altLang="en-US" sz="800"/>
                        <a:t>世代</a:t>
                      </a:r>
                    </a:p>
                  </a:txBody>
                  <a:tcPr/>
                </a:tc>
                <a:tc>
                  <a:txBody>
                    <a:bodyPr/>
                    <a:lstStyle/>
                    <a:p>
                      <a:r>
                        <a:rPr kumimoji="1" lang="en-US" altLang="ja-JP" sz="800" dirty="0"/>
                        <a:t>2018</a:t>
                      </a:r>
                      <a:endParaRPr kumimoji="1" lang="ja-JP" altLang="en-US" sz="800"/>
                    </a:p>
                  </a:txBody>
                  <a:tcPr/>
                </a:tc>
                <a:tc>
                  <a:txBody>
                    <a:bodyPr/>
                    <a:lstStyle/>
                    <a:p>
                      <a:r>
                        <a:rPr kumimoji="1" lang="en-US" altLang="ja-JP" sz="800" dirty="0"/>
                        <a:t>6.5</a:t>
                      </a:r>
                      <a:endParaRPr kumimoji="1" lang="ja-JP" altLang="en-US" sz="800"/>
                    </a:p>
                  </a:txBody>
                  <a:tcPr/>
                </a:tc>
                <a:tc>
                  <a:txBody>
                    <a:bodyPr/>
                    <a:lstStyle/>
                    <a:p>
                      <a:r>
                        <a:rPr kumimoji="1" lang="en-US" altLang="ja-JP" sz="800" dirty="0"/>
                        <a:t>1242×2688</a:t>
                      </a:r>
                      <a:endParaRPr kumimoji="1" lang="ja-JP" altLang="en-US" sz="800"/>
                    </a:p>
                  </a:txBody>
                  <a:tcPr/>
                </a:tc>
                <a:tc>
                  <a:txBody>
                    <a:bodyPr/>
                    <a:lstStyle/>
                    <a:p>
                      <a:r>
                        <a:rPr kumimoji="1" lang="en-US" altLang="ja-JP" sz="800" dirty="0"/>
                        <a:t>458</a:t>
                      </a:r>
                      <a:endParaRPr kumimoji="1" lang="ja-JP" altLang="en-US" sz="800"/>
                    </a:p>
                  </a:txBody>
                  <a:tcPr/>
                </a:tc>
                <a:tc>
                  <a:txBody>
                    <a:bodyPr/>
                    <a:lstStyle/>
                    <a:p>
                      <a:r>
                        <a:rPr kumimoji="1" lang="en-US" altLang="ja-JP" sz="800" dirty="0"/>
                        <a:t>9:19.5</a:t>
                      </a:r>
                      <a:endParaRPr kumimoji="1" lang="ja-JP" alt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800"/>
                        <a:t>顔</a:t>
                      </a:r>
                    </a:p>
                  </a:txBody>
                  <a:tcPr/>
                </a:tc>
                <a:tc>
                  <a:txBody>
                    <a:bodyPr/>
                    <a:lstStyle/>
                    <a:p>
                      <a:pPr lvl="0">
                        <a:buNone/>
                      </a:pPr>
                      <a:r>
                        <a:rPr lang="ja-JP" sz="800" b="0" i="0" u="none" strike="noStrike" noProof="0">
                          <a:latin typeface="Meiryo"/>
                          <a:ea typeface="Meiryo"/>
                        </a:rPr>
                        <a:t>ノッチ</a:t>
                      </a:r>
                      <a:endParaRPr kumimoji="1" lang="ja-JP"/>
                    </a:p>
                  </a:txBody>
                  <a:tcPr/>
                </a:tc>
                <a:extLst>
                  <a:ext uri="{0D108BD9-81ED-4DB2-BD59-A6C34878D82A}">
                    <a16:rowId xmlns:a16="http://schemas.microsoft.com/office/drawing/2014/main" val="313220448"/>
                  </a:ext>
                </a:extLst>
              </a:tr>
              <a:tr h="132502">
                <a:tc>
                  <a:txBody>
                    <a:bodyPr/>
                    <a:lstStyle/>
                    <a:p>
                      <a:r>
                        <a:rPr kumimoji="1" lang="en-US" altLang="ja-JP" sz="800" dirty="0"/>
                        <a:t>iPhone XR</a:t>
                      </a:r>
                      <a:endParaRPr kumimoji="1" lang="ja-JP" altLang="en-US" sz="800"/>
                    </a:p>
                  </a:txBody>
                  <a:tcPr/>
                </a:tc>
                <a:tc>
                  <a:txBody>
                    <a:bodyPr/>
                    <a:lstStyle/>
                    <a:p>
                      <a:r>
                        <a:rPr kumimoji="1" lang="ja-JP" altLang="en-US" sz="800"/>
                        <a:t>第</a:t>
                      </a:r>
                      <a:r>
                        <a:rPr kumimoji="1" lang="en-US" altLang="ja-JP" sz="800" dirty="0"/>
                        <a:t>12</a:t>
                      </a:r>
                      <a:r>
                        <a:rPr kumimoji="1" lang="ja-JP" altLang="en-US" sz="800"/>
                        <a:t>世代</a:t>
                      </a:r>
                    </a:p>
                  </a:txBody>
                  <a:tcPr/>
                </a:tc>
                <a:tc>
                  <a:txBody>
                    <a:bodyPr/>
                    <a:lstStyle/>
                    <a:p>
                      <a:r>
                        <a:rPr kumimoji="1" lang="en-US" altLang="ja-JP" sz="800" dirty="0"/>
                        <a:t>2018</a:t>
                      </a:r>
                      <a:endParaRPr kumimoji="1" lang="ja-JP" altLang="en-US" sz="800"/>
                    </a:p>
                  </a:txBody>
                  <a:tcPr/>
                </a:tc>
                <a:tc>
                  <a:txBody>
                    <a:bodyPr/>
                    <a:lstStyle/>
                    <a:p>
                      <a:r>
                        <a:rPr kumimoji="1" lang="en-US" altLang="ja-JP" sz="800" dirty="0"/>
                        <a:t>6.1</a:t>
                      </a:r>
                      <a:endParaRPr kumimoji="1" lang="ja-JP" altLang="en-US" sz="800"/>
                    </a:p>
                  </a:txBody>
                  <a:tcPr/>
                </a:tc>
                <a:tc>
                  <a:txBody>
                    <a:bodyPr/>
                    <a:lstStyle/>
                    <a:p>
                      <a:r>
                        <a:rPr kumimoji="1" lang="en-US" altLang="ja-JP" sz="800" dirty="0"/>
                        <a:t>828×1792</a:t>
                      </a:r>
                      <a:endParaRPr kumimoji="1" lang="ja-JP" altLang="en-US" sz="800"/>
                    </a:p>
                  </a:txBody>
                  <a:tcPr/>
                </a:tc>
                <a:tc>
                  <a:txBody>
                    <a:bodyPr/>
                    <a:lstStyle/>
                    <a:p>
                      <a:r>
                        <a:rPr kumimoji="1" lang="en-US" altLang="ja-JP" sz="800" dirty="0"/>
                        <a:t>326</a:t>
                      </a:r>
                      <a:endParaRPr kumimoji="1" lang="ja-JP" altLang="en-US" sz="800"/>
                    </a:p>
                  </a:txBody>
                  <a:tcPr/>
                </a:tc>
                <a:tc>
                  <a:txBody>
                    <a:bodyPr/>
                    <a:lstStyle/>
                    <a:p>
                      <a:r>
                        <a:rPr kumimoji="1" lang="en-US" altLang="ja-JP" sz="800" dirty="0"/>
                        <a:t>9:19.5</a:t>
                      </a:r>
                      <a:endParaRPr kumimoji="1" lang="ja-JP" altLang="en-US" sz="800"/>
                    </a:p>
                  </a:txBody>
                  <a:tcPr/>
                </a:tc>
                <a:tc>
                  <a:txBody>
                    <a:bodyPr/>
                    <a:lstStyle/>
                    <a:p>
                      <a:r>
                        <a:rPr kumimoji="1" lang="ja-JP" altLang="en-US" sz="800"/>
                        <a:t>顔</a:t>
                      </a:r>
                    </a:p>
                  </a:txBody>
                  <a:tcPr/>
                </a:tc>
                <a:tc>
                  <a:txBody>
                    <a:bodyPr/>
                    <a:lstStyle/>
                    <a:p>
                      <a:pPr lvl="0">
                        <a:buNone/>
                      </a:pPr>
                      <a:r>
                        <a:rPr lang="ja-JP" sz="800" b="0" i="0" u="none" strike="noStrike" noProof="0">
                          <a:latin typeface="Meiryo"/>
                          <a:ea typeface="Meiryo"/>
                        </a:rPr>
                        <a:t>ノッチ</a:t>
                      </a:r>
                      <a:endParaRPr kumimoji="1" lang="ja-JP"/>
                    </a:p>
                  </a:txBody>
                  <a:tcPr/>
                </a:tc>
                <a:extLst>
                  <a:ext uri="{0D108BD9-81ED-4DB2-BD59-A6C34878D82A}">
                    <a16:rowId xmlns:a16="http://schemas.microsoft.com/office/drawing/2014/main" val="3604924558"/>
                  </a:ext>
                </a:extLst>
              </a:tr>
              <a:tr h="132502">
                <a:tc>
                  <a:txBody>
                    <a:bodyPr/>
                    <a:lstStyle/>
                    <a:p>
                      <a:r>
                        <a:rPr kumimoji="1" lang="en-US" altLang="ja-JP" sz="800" dirty="0"/>
                        <a:t>iPhone 11</a:t>
                      </a:r>
                      <a:endParaRPr kumimoji="1" lang="ja-JP" altLang="en-US" sz="800"/>
                    </a:p>
                  </a:txBody>
                  <a:tcPr/>
                </a:tc>
                <a:tc>
                  <a:txBody>
                    <a:bodyPr/>
                    <a:lstStyle/>
                    <a:p>
                      <a:r>
                        <a:rPr kumimoji="1" lang="ja-JP" altLang="en-US" sz="800"/>
                        <a:t>第</a:t>
                      </a:r>
                      <a:r>
                        <a:rPr kumimoji="1" lang="en-US" altLang="ja-JP" sz="800" dirty="0"/>
                        <a:t>13</a:t>
                      </a:r>
                      <a:r>
                        <a:rPr kumimoji="1" lang="ja-JP" altLang="en-US" sz="800"/>
                        <a:t>世代</a:t>
                      </a:r>
                    </a:p>
                  </a:txBody>
                  <a:tcPr/>
                </a:tc>
                <a:tc>
                  <a:txBody>
                    <a:bodyPr/>
                    <a:lstStyle/>
                    <a:p>
                      <a:r>
                        <a:rPr kumimoji="1" lang="en-US" altLang="ja-JP" sz="800" dirty="0"/>
                        <a:t>2019</a:t>
                      </a:r>
                      <a:endParaRPr kumimoji="1" lang="ja-JP" altLang="en-US" sz="800"/>
                    </a:p>
                  </a:txBody>
                  <a:tcPr/>
                </a:tc>
                <a:tc>
                  <a:txBody>
                    <a:bodyPr/>
                    <a:lstStyle/>
                    <a:p>
                      <a:r>
                        <a:rPr kumimoji="1" lang="en-US" altLang="ja-JP" sz="800" dirty="0"/>
                        <a:t>6.1</a:t>
                      </a:r>
                      <a:endParaRPr kumimoji="1" lang="ja-JP" altLang="en-US" sz="800"/>
                    </a:p>
                  </a:txBody>
                  <a:tcPr/>
                </a:tc>
                <a:tc>
                  <a:txBody>
                    <a:bodyPr/>
                    <a:lstStyle/>
                    <a:p>
                      <a:r>
                        <a:rPr kumimoji="1" lang="en-US" altLang="ja-JP" sz="800" dirty="0"/>
                        <a:t>828×1792</a:t>
                      </a:r>
                      <a:endParaRPr kumimoji="1" lang="ja-JP" altLang="en-US" sz="800"/>
                    </a:p>
                  </a:txBody>
                  <a:tcPr/>
                </a:tc>
                <a:tc>
                  <a:txBody>
                    <a:bodyPr/>
                    <a:lstStyle/>
                    <a:p>
                      <a:r>
                        <a:rPr kumimoji="1" lang="en-US" altLang="ja-JP" sz="800" dirty="0"/>
                        <a:t>326</a:t>
                      </a:r>
                      <a:endParaRPr kumimoji="1" lang="ja-JP" altLang="en-US" sz="800"/>
                    </a:p>
                  </a:txBody>
                  <a:tcPr/>
                </a:tc>
                <a:tc>
                  <a:txBody>
                    <a:bodyPr/>
                    <a:lstStyle/>
                    <a:p>
                      <a:r>
                        <a:rPr kumimoji="1" lang="en-US" altLang="ja-JP" sz="800" dirty="0"/>
                        <a:t>9:19.5</a:t>
                      </a:r>
                      <a:endParaRPr kumimoji="1" lang="ja-JP" altLang="en-US" sz="800"/>
                    </a:p>
                  </a:txBody>
                  <a:tcPr/>
                </a:tc>
                <a:tc>
                  <a:txBody>
                    <a:bodyPr/>
                    <a:lstStyle/>
                    <a:p>
                      <a:r>
                        <a:rPr kumimoji="1" lang="ja-JP" altLang="en-US" sz="800"/>
                        <a:t>顔</a:t>
                      </a:r>
                    </a:p>
                  </a:txBody>
                  <a:tcPr/>
                </a:tc>
                <a:tc>
                  <a:txBody>
                    <a:bodyPr/>
                    <a:lstStyle/>
                    <a:p>
                      <a:pPr lvl="0">
                        <a:buNone/>
                      </a:pPr>
                      <a:r>
                        <a:rPr lang="ja-JP" sz="800" b="0" i="0" u="none" strike="noStrike" noProof="0">
                          <a:latin typeface="Meiryo"/>
                          <a:ea typeface="Meiryo"/>
                        </a:rPr>
                        <a:t>ノッチ</a:t>
                      </a:r>
                      <a:endParaRPr kumimoji="1" lang="ja-JP"/>
                    </a:p>
                  </a:txBody>
                  <a:tcPr/>
                </a:tc>
                <a:extLst>
                  <a:ext uri="{0D108BD9-81ED-4DB2-BD59-A6C34878D82A}">
                    <a16:rowId xmlns:a16="http://schemas.microsoft.com/office/drawing/2014/main" val="3590977961"/>
                  </a:ext>
                </a:extLst>
              </a:tr>
              <a:tr h="132502">
                <a:tc>
                  <a:txBody>
                    <a:bodyPr/>
                    <a:lstStyle/>
                    <a:p>
                      <a:r>
                        <a:rPr kumimoji="1" lang="en-US" altLang="ja-JP" sz="800" dirty="0"/>
                        <a:t>iPhone 11 Pro</a:t>
                      </a:r>
                      <a:endParaRPr kumimoji="1" lang="ja-JP" altLang="en-US" sz="800"/>
                    </a:p>
                  </a:txBody>
                  <a:tcPr/>
                </a:tc>
                <a:tc>
                  <a:txBody>
                    <a:bodyPr/>
                    <a:lstStyle/>
                    <a:p>
                      <a:r>
                        <a:rPr kumimoji="1" lang="ja-JP" altLang="en-US" sz="800"/>
                        <a:t>第</a:t>
                      </a:r>
                      <a:r>
                        <a:rPr kumimoji="1" lang="en-US" altLang="ja-JP" sz="800" dirty="0"/>
                        <a:t>13</a:t>
                      </a:r>
                      <a:r>
                        <a:rPr kumimoji="1" lang="ja-JP" altLang="en-US" sz="800"/>
                        <a:t>世代</a:t>
                      </a:r>
                    </a:p>
                  </a:txBody>
                  <a:tcPr/>
                </a:tc>
                <a:tc>
                  <a:txBody>
                    <a:bodyPr/>
                    <a:lstStyle/>
                    <a:p>
                      <a:r>
                        <a:rPr kumimoji="1" lang="en-US" altLang="ja-JP" sz="800" dirty="0"/>
                        <a:t>2019</a:t>
                      </a:r>
                      <a:endParaRPr kumimoji="1" lang="ja-JP" altLang="en-US" sz="800"/>
                    </a:p>
                  </a:txBody>
                  <a:tcPr/>
                </a:tc>
                <a:tc>
                  <a:txBody>
                    <a:bodyPr/>
                    <a:lstStyle/>
                    <a:p>
                      <a:r>
                        <a:rPr kumimoji="1" lang="en-US" altLang="ja-JP" sz="800" dirty="0"/>
                        <a:t>5.8</a:t>
                      </a:r>
                      <a:endParaRPr kumimoji="1" lang="ja-JP" altLang="en-US" sz="800"/>
                    </a:p>
                  </a:txBody>
                  <a:tcPr/>
                </a:tc>
                <a:tc>
                  <a:txBody>
                    <a:bodyPr/>
                    <a:lstStyle/>
                    <a:p>
                      <a:r>
                        <a:rPr kumimoji="1" lang="en-US" altLang="ja-JP" sz="800" dirty="0"/>
                        <a:t>1125×2436</a:t>
                      </a:r>
                      <a:endParaRPr kumimoji="1" lang="ja-JP" altLang="en-US" sz="800"/>
                    </a:p>
                  </a:txBody>
                  <a:tcPr/>
                </a:tc>
                <a:tc>
                  <a:txBody>
                    <a:bodyPr/>
                    <a:lstStyle/>
                    <a:p>
                      <a:r>
                        <a:rPr kumimoji="1" lang="en-US" altLang="ja-JP" sz="800" dirty="0"/>
                        <a:t>458</a:t>
                      </a:r>
                      <a:endParaRPr kumimoji="1" lang="ja-JP" altLang="en-US" sz="800"/>
                    </a:p>
                  </a:txBody>
                  <a:tcPr/>
                </a:tc>
                <a:tc>
                  <a:txBody>
                    <a:bodyPr/>
                    <a:lstStyle/>
                    <a:p>
                      <a:r>
                        <a:rPr kumimoji="1" lang="en-US" altLang="ja-JP" sz="800" dirty="0"/>
                        <a:t>9:19.5</a:t>
                      </a:r>
                      <a:endParaRPr kumimoji="1" lang="ja-JP" altLang="en-US" sz="800"/>
                    </a:p>
                  </a:txBody>
                  <a:tcPr/>
                </a:tc>
                <a:tc>
                  <a:txBody>
                    <a:bodyPr/>
                    <a:lstStyle/>
                    <a:p>
                      <a:r>
                        <a:rPr kumimoji="1" lang="ja-JP" altLang="en-US" sz="800"/>
                        <a:t>顔</a:t>
                      </a:r>
                    </a:p>
                  </a:txBody>
                  <a:tcPr/>
                </a:tc>
                <a:tc>
                  <a:txBody>
                    <a:bodyPr/>
                    <a:lstStyle/>
                    <a:p>
                      <a:pPr lvl="0">
                        <a:buNone/>
                      </a:pPr>
                      <a:r>
                        <a:rPr lang="ja-JP" sz="800" b="0" i="0" u="none" strike="noStrike" noProof="0">
                          <a:latin typeface="Meiryo"/>
                          <a:ea typeface="Meiryo"/>
                        </a:rPr>
                        <a:t>ノッチ</a:t>
                      </a:r>
                      <a:endParaRPr kumimoji="1" lang="ja-JP"/>
                    </a:p>
                  </a:txBody>
                  <a:tcPr/>
                </a:tc>
                <a:extLst>
                  <a:ext uri="{0D108BD9-81ED-4DB2-BD59-A6C34878D82A}">
                    <a16:rowId xmlns:a16="http://schemas.microsoft.com/office/drawing/2014/main" val="1083510420"/>
                  </a:ext>
                </a:extLst>
              </a:tr>
              <a:tr h="132502">
                <a:tc>
                  <a:txBody>
                    <a:bodyPr/>
                    <a:lstStyle/>
                    <a:p>
                      <a:r>
                        <a:rPr kumimoji="1" lang="en-US" altLang="ja-JP" sz="800" dirty="0"/>
                        <a:t>iPhone 11 Pro Max</a:t>
                      </a:r>
                      <a:endParaRPr kumimoji="1" lang="ja-JP" altLang="en-US" sz="800"/>
                    </a:p>
                  </a:txBody>
                  <a:tcPr/>
                </a:tc>
                <a:tc>
                  <a:txBody>
                    <a:bodyPr/>
                    <a:lstStyle/>
                    <a:p>
                      <a:r>
                        <a:rPr kumimoji="1" lang="ja-JP" altLang="en-US" sz="800"/>
                        <a:t>第</a:t>
                      </a:r>
                      <a:r>
                        <a:rPr kumimoji="1" lang="en-US" altLang="ja-JP" sz="800" dirty="0"/>
                        <a:t>13</a:t>
                      </a:r>
                      <a:r>
                        <a:rPr kumimoji="1" lang="ja-JP" altLang="en-US" sz="800"/>
                        <a:t>世代</a:t>
                      </a:r>
                    </a:p>
                  </a:txBody>
                  <a:tcPr/>
                </a:tc>
                <a:tc>
                  <a:txBody>
                    <a:bodyPr/>
                    <a:lstStyle/>
                    <a:p>
                      <a:r>
                        <a:rPr kumimoji="1" lang="en-US" altLang="ja-JP" sz="800" dirty="0"/>
                        <a:t>2019</a:t>
                      </a:r>
                      <a:endParaRPr kumimoji="1" lang="ja-JP" altLang="en-US" sz="800"/>
                    </a:p>
                  </a:txBody>
                  <a:tcPr/>
                </a:tc>
                <a:tc>
                  <a:txBody>
                    <a:bodyPr/>
                    <a:lstStyle/>
                    <a:p>
                      <a:r>
                        <a:rPr kumimoji="1" lang="en-US" altLang="ja-JP" sz="800" dirty="0"/>
                        <a:t>6.5</a:t>
                      </a:r>
                      <a:endParaRPr kumimoji="1" lang="ja-JP" altLang="en-US" sz="800"/>
                    </a:p>
                  </a:txBody>
                  <a:tcPr/>
                </a:tc>
                <a:tc>
                  <a:txBody>
                    <a:bodyPr/>
                    <a:lstStyle/>
                    <a:p>
                      <a:r>
                        <a:rPr kumimoji="1" lang="en-US" altLang="ja-JP" sz="800" dirty="0"/>
                        <a:t>1242×2688</a:t>
                      </a:r>
                      <a:endParaRPr kumimoji="1" lang="ja-JP" altLang="en-US" sz="800"/>
                    </a:p>
                  </a:txBody>
                  <a:tcPr/>
                </a:tc>
                <a:tc>
                  <a:txBody>
                    <a:bodyPr/>
                    <a:lstStyle/>
                    <a:p>
                      <a:r>
                        <a:rPr kumimoji="1" lang="en-US" altLang="ja-JP" sz="800" dirty="0"/>
                        <a:t>458</a:t>
                      </a:r>
                      <a:endParaRPr kumimoji="1" lang="ja-JP" altLang="en-US" sz="800"/>
                    </a:p>
                  </a:txBody>
                  <a:tcPr/>
                </a:tc>
                <a:tc>
                  <a:txBody>
                    <a:bodyPr/>
                    <a:lstStyle/>
                    <a:p>
                      <a:r>
                        <a:rPr kumimoji="1" lang="en-US" altLang="ja-JP" sz="800" dirty="0"/>
                        <a:t>9:19.5</a:t>
                      </a:r>
                      <a:endParaRPr kumimoji="1" lang="ja-JP" altLang="en-US" sz="800"/>
                    </a:p>
                  </a:txBody>
                  <a:tcPr/>
                </a:tc>
                <a:tc>
                  <a:txBody>
                    <a:bodyPr/>
                    <a:lstStyle/>
                    <a:p>
                      <a:r>
                        <a:rPr kumimoji="1" lang="ja-JP" altLang="en-US" sz="800"/>
                        <a:t>顔</a:t>
                      </a: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ノッチ</a:t>
                      </a:r>
                      <a:endParaRPr lang="ja-JP" sz="800" b="0" i="0" u="none" strike="noStrike" noProof="0">
                        <a:latin typeface="メイリオ"/>
                        <a:ea typeface="メイリオ"/>
                      </a:endParaRPr>
                    </a:p>
                  </a:txBody>
                  <a:tcPr/>
                </a:tc>
                <a:extLst>
                  <a:ext uri="{0D108BD9-81ED-4DB2-BD59-A6C34878D82A}">
                    <a16:rowId xmlns:a16="http://schemas.microsoft.com/office/drawing/2014/main" val="2918625645"/>
                  </a:ext>
                </a:extLst>
              </a:tr>
              <a:tr h="132502">
                <a:tc>
                  <a:txBody>
                    <a:bodyPr/>
                    <a:lstStyle/>
                    <a:p>
                      <a:r>
                        <a:rPr kumimoji="1" lang="en-US" altLang="ja-JP" sz="800" dirty="0"/>
                        <a:t>iPhone </a:t>
                      </a:r>
                      <a:r>
                        <a:rPr lang="en-US" altLang="ja-JP" sz="800" dirty="0"/>
                        <a:t>SE２</a:t>
                      </a:r>
                      <a:endParaRPr kumimoji="1" lang="en-US" altLang="ja-JP" sz="800" dirty="0"/>
                    </a:p>
                  </a:txBody>
                  <a:tcPr/>
                </a:tc>
                <a:tc>
                  <a:txBody>
                    <a:bodyPr/>
                    <a:lstStyle/>
                    <a:p>
                      <a:r>
                        <a:rPr kumimoji="1" lang="ja-JP" altLang="en-US" sz="800"/>
                        <a:t>第</a:t>
                      </a:r>
                      <a:r>
                        <a:rPr kumimoji="1" lang="en-US" altLang="ja-JP" sz="800" dirty="0"/>
                        <a:t>13</a:t>
                      </a:r>
                      <a:r>
                        <a:rPr kumimoji="1" lang="ja-JP" altLang="en-US" sz="800"/>
                        <a:t>世代</a:t>
                      </a:r>
                    </a:p>
                  </a:txBody>
                  <a:tcPr/>
                </a:tc>
                <a:tc>
                  <a:txBody>
                    <a:bodyPr/>
                    <a:lstStyle/>
                    <a:p>
                      <a:r>
                        <a:rPr kumimoji="1" lang="en-US" altLang="ja-JP" sz="800" dirty="0"/>
                        <a:t>2020</a:t>
                      </a:r>
                      <a:endParaRPr kumimoji="1" lang="ja-JP" altLang="en-US" sz="800"/>
                    </a:p>
                  </a:txBody>
                  <a:tcPr/>
                </a:tc>
                <a:tc>
                  <a:txBody>
                    <a:bodyPr/>
                    <a:lstStyle/>
                    <a:p>
                      <a:r>
                        <a:rPr kumimoji="1" lang="en-US" altLang="ja-JP" sz="800" dirty="0"/>
                        <a:t>4.7</a:t>
                      </a:r>
                      <a:endParaRPr kumimoji="1" lang="ja-JP" altLang="en-US" sz="800"/>
                    </a:p>
                  </a:txBody>
                  <a:tcPr/>
                </a:tc>
                <a:tc>
                  <a:txBody>
                    <a:bodyPr/>
                    <a:lstStyle/>
                    <a:p>
                      <a:r>
                        <a:rPr kumimoji="1" lang="en-US" altLang="ja-JP" sz="800" dirty="0"/>
                        <a:t>750×1334</a:t>
                      </a:r>
                      <a:endParaRPr kumimoji="1" lang="ja-JP" altLang="en-US" sz="800"/>
                    </a:p>
                  </a:txBody>
                  <a:tcPr/>
                </a:tc>
                <a:tc>
                  <a:txBody>
                    <a:bodyPr/>
                    <a:lstStyle/>
                    <a:p>
                      <a:r>
                        <a:rPr kumimoji="1" lang="en-US" altLang="ja-JP" sz="800" dirty="0"/>
                        <a:t>326</a:t>
                      </a:r>
                      <a:endParaRPr kumimoji="1" lang="ja-JP" altLang="en-US" sz="800"/>
                    </a:p>
                  </a:txBody>
                  <a:tcPr/>
                </a:tc>
                <a:tc>
                  <a:txBody>
                    <a:bodyPr/>
                    <a:lstStyle/>
                    <a:p>
                      <a:r>
                        <a:rPr kumimoji="1" lang="en-US" altLang="ja-JP" sz="800" dirty="0"/>
                        <a:t>9:16</a:t>
                      </a:r>
                      <a:endParaRPr kumimoji="1" lang="ja-JP" altLang="en-US" sz="800"/>
                    </a:p>
                  </a:txBody>
                  <a:tcPr/>
                </a:tc>
                <a:tc>
                  <a:txBody>
                    <a:bodyPr/>
                    <a:lstStyle/>
                    <a:p>
                      <a:r>
                        <a:rPr kumimoji="1" lang="ja-JP" altLang="en-US" sz="800"/>
                        <a:t>指紋</a:t>
                      </a:r>
                    </a:p>
                  </a:txBody>
                  <a:tcPr/>
                </a:tc>
                <a:tc>
                  <a:txBody>
                    <a:bodyPr/>
                    <a:lstStyle/>
                    <a:p>
                      <a:r>
                        <a:rPr lang="ja-JP" altLang="en-US" sz="800"/>
                        <a:t>-</a:t>
                      </a:r>
                      <a:endParaRPr kumimoji="1" lang="ja-JP" altLang="en-US" sz="800"/>
                    </a:p>
                  </a:txBody>
                  <a:tcPr/>
                </a:tc>
                <a:extLst>
                  <a:ext uri="{0D108BD9-81ED-4DB2-BD59-A6C34878D82A}">
                    <a16:rowId xmlns:a16="http://schemas.microsoft.com/office/drawing/2014/main" val="3301734492"/>
                  </a:ext>
                </a:extLst>
              </a:tr>
              <a:tr h="132502">
                <a:tc>
                  <a:txBody>
                    <a:bodyPr/>
                    <a:lstStyle/>
                    <a:p>
                      <a:r>
                        <a:rPr kumimoji="1" lang="en-US" altLang="ja-JP" sz="800" dirty="0"/>
                        <a:t>iPhone 12 mini</a:t>
                      </a:r>
                      <a:endParaRPr kumimoji="1" lang="ja-JP" altLang="en-US" sz="800"/>
                    </a:p>
                  </a:txBody>
                  <a:tcPr/>
                </a:tc>
                <a:tc>
                  <a:txBody>
                    <a:bodyPr/>
                    <a:lstStyle/>
                    <a:p>
                      <a:r>
                        <a:rPr kumimoji="1" lang="ja-JP" altLang="en-US" sz="800"/>
                        <a:t>第</a:t>
                      </a:r>
                      <a:r>
                        <a:rPr kumimoji="1" lang="en-US" altLang="ja-JP" sz="800" dirty="0"/>
                        <a:t>14</a:t>
                      </a:r>
                      <a:r>
                        <a:rPr kumimoji="1" lang="ja-JP" altLang="en-US" sz="800"/>
                        <a:t>世代</a:t>
                      </a:r>
                    </a:p>
                  </a:txBody>
                  <a:tcPr/>
                </a:tc>
                <a:tc>
                  <a:txBody>
                    <a:bodyPr/>
                    <a:lstStyle/>
                    <a:p>
                      <a:r>
                        <a:rPr kumimoji="1" lang="en-US" altLang="ja-JP" sz="800" dirty="0"/>
                        <a:t>2020</a:t>
                      </a:r>
                      <a:endParaRPr kumimoji="1" lang="ja-JP" altLang="en-US" sz="800"/>
                    </a:p>
                  </a:txBody>
                  <a:tcPr/>
                </a:tc>
                <a:tc>
                  <a:txBody>
                    <a:bodyPr/>
                    <a:lstStyle/>
                    <a:p>
                      <a:r>
                        <a:rPr kumimoji="1" lang="en-US" altLang="ja-JP" sz="800" dirty="0"/>
                        <a:t>5.4</a:t>
                      </a:r>
                      <a:endParaRPr kumimoji="1" lang="ja-JP" altLang="en-US" sz="800"/>
                    </a:p>
                  </a:txBody>
                  <a:tcPr/>
                </a:tc>
                <a:tc>
                  <a:txBody>
                    <a:bodyPr/>
                    <a:lstStyle/>
                    <a:p>
                      <a:r>
                        <a:rPr kumimoji="1" lang="en-US" altLang="ja-JP" sz="800" dirty="0"/>
                        <a:t>1080×2340</a:t>
                      </a:r>
                      <a:endParaRPr kumimoji="1" lang="ja-JP" altLang="en-US" sz="800"/>
                    </a:p>
                  </a:txBody>
                  <a:tcPr/>
                </a:tc>
                <a:tc>
                  <a:txBody>
                    <a:bodyPr/>
                    <a:lstStyle/>
                    <a:p>
                      <a:r>
                        <a:rPr kumimoji="1" lang="en-US" altLang="ja-JP" sz="800" dirty="0"/>
                        <a:t>476</a:t>
                      </a:r>
                      <a:endParaRPr kumimoji="1" lang="ja-JP" altLang="en-US" sz="800"/>
                    </a:p>
                  </a:txBody>
                  <a:tcPr/>
                </a:tc>
                <a:tc>
                  <a:txBody>
                    <a:bodyPr/>
                    <a:lstStyle/>
                    <a:p>
                      <a:r>
                        <a:rPr kumimoji="1" lang="en-US" altLang="ja-JP" sz="800" dirty="0"/>
                        <a:t>9:19.5</a:t>
                      </a:r>
                      <a:endParaRPr kumimoji="1" lang="ja-JP" altLang="en-US" sz="800"/>
                    </a:p>
                  </a:txBody>
                  <a:tcPr/>
                </a:tc>
                <a:tc>
                  <a:txBody>
                    <a:bodyPr/>
                    <a:lstStyle/>
                    <a:p>
                      <a:r>
                        <a:rPr kumimoji="1" lang="ja-JP" altLang="en-US" sz="800"/>
                        <a:t>顔</a:t>
                      </a: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ノッチ</a:t>
                      </a:r>
                      <a:endParaRPr lang="ja-JP" sz="800" b="0" i="0" u="none" strike="noStrike" noProof="0">
                        <a:latin typeface="メイリオ"/>
                        <a:ea typeface="メイリオ"/>
                      </a:endParaRPr>
                    </a:p>
                  </a:txBody>
                  <a:tcPr/>
                </a:tc>
                <a:extLst>
                  <a:ext uri="{0D108BD9-81ED-4DB2-BD59-A6C34878D82A}">
                    <a16:rowId xmlns:a16="http://schemas.microsoft.com/office/drawing/2014/main" val="1597437576"/>
                  </a:ext>
                </a:extLst>
              </a:tr>
              <a:tr h="132502">
                <a:tc>
                  <a:txBody>
                    <a:bodyPr/>
                    <a:lstStyle/>
                    <a:p>
                      <a:r>
                        <a:rPr kumimoji="1" lang="en-US" altLang="ja-JP" sz="800" dirty="0"/>
                        <a:t>iPhone 12</a:t>
                      </a:r>
                      <a:endParaRPr kumimoji="1" lang="ja-JP" altLang="en-US" sz="800"/>
                    </a:p>
                  </a:txBody>
                  <a:tcPr/>
                </a:tc>
                <a:tc>
                  <a:txBody>
                    <a:bodyPr/>
                    <a:lstStyle/>
                    <a:p>
                      <a:r>
                        <a:rPr kumimoji="1" lang="ja-JP" altLang="en-US" sz="800"/>
                        <a:t>第</a:t>
                      </a:r>
                      <a:r>
                        <a:rPr kumimoji="1" lang="en-US" altLang="ja-JP" sz="800" dirty="0"/>
                        <a:t>14</a:t>
                      </a:r>
                      <a:r>
                        <a:rPr kumimoji="1" lang="ja-JP" altLang="en-US" sz="800"/>
                        <a:t>世代</a:t>
                      </a:r>
                    </a:p>
                  </a:txBody>
                  <a:tcPr/>
                </a:tc>
                <a:tc>
                  <a:txBody>
                    <a:bodyPr/>
                    <a:lstStyle/>
                    <a:p>
                      <a:r>
                        <a:rPr kumimoji="1" lang="en-US" altLang="ja-JP" sz="800" dirty="0"/>
                        <a:t>2020</a:t>
                      </a:r>
                      <a:endParaRPr kumimoji="1" lang="ja-JP" altLang="en-US" sz="800"/>
                    </a:p>
                  </a:txBody>
                  <a:tcPr/>
                </a:tc>
                <a:tc>
                  <a:txBody>
                    <a:bodyPr/>
                    <a:lstStyle/>
                    <a:p>
                      <a:r>
                        <a:rPr kumimoji="1" lang="en-US" altLang="ja-JP" sz="800" dirty="0"/>
                        <a:t>6.1</a:t>
                      </a:r>
                      <a:endParaRPr kumimoji="1" lang="ja-JP" altLang="en-US" sz="800"/>
                    </a:p>
                  </a:txBody>
                  <a:tcPr/>
                </a:tc>
                <a:tc>
                  <a:txBody>
                    <a:bodyPr/>
                    <a:lstStyle/>
                    <a:p>
                      <a:r>
                        <a:rPr kumimoji="1" lang="en-US" altLang="ja-JP" sz="800" dirty="0"/>
                        <a:t>1170×2532</a:t>
                      </a:r>
                      <a:endParaRPr kumimoji="1" lang="ja-JP" altLang="en-US" sz="800"/>
                    </a:p>
                  </a:txBody>
                  <a:tcPr/>
                </a:tc>
                <a:tc>
                  <a:txBody>
                    <a:bodyPr/>
                    <a:lstStyle/>
                    <a:p>
                      <a:r>
                        <a:rPr kumimoji="1" lang="en-US" altLang="ja-JP" sz="800" dirty="0"/>
                        <a:t>460</a:t>
                      </a:r>
                      <a:endParaRPr kumimoji="1" lang="ja-JP" altLang="en-US" sz="800"/>
                    </a:p>
                  </a:txBody>
                  <a:tcPr/>
                </a:tc>
                <a:tc>
                  <a:txBody>
                    <a:bodyPr/>
                    <a:lstStyle/>
                    <a:p>
                      <a:r>
                        <a:rPr kumimoji="1" lang="en-US" altLang="ja-JP" sz="800" dirty="0"/>
                        <a:t>9:19.5</a:t>
                      </a:r>
                      <a:endParaRPr kumimoji="1" lang="ja-JP" altLang="en-US" sz="800"/>
                    </a:p>
                  </a:txBody>
                  <a:tcPr/>
                </a:tc>
                <a:tc>
                  <a:txBody>
                    <a:bodyPr/>
                    <a:lstStyle/>
                    <a:p>
                      <a:r>
                        <a:rPr kumimoji="1" lang="ja-JP" altLang="en-US" sz="800"/>
                        <a:t>顔</a:t>
                      </a: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ノッチ</a:t>
                      </a:r>
                      <a:endParaRPr lang="ja-JP" sz="800" b="0" i="0" u="none" strike="noStrike" noProof="0">
                        <a:latin typeface="メイリオ"/>
                        <a:ea typeface="メイリオ"/>
                      </a:endParaRPr>
                    </a:p>
                  </a:txBody>
                  <a:tcPr/>
                </a:tc>
                <a:extLst>
                  <a:ext uri="{0D108BD9-81ED-4DB2-BD59-A6C34878D82A}">
                    <a16:rowId xmlns:a16="http://schemas.microsoft.com/office/drawing/2014/main" val="2843588066"/>
                  </a:ext>
                </a:extLst>
              </a:tr>
              <a:tr h="132502">
                <a:tc>
                  <a:txBody>
                    <a:bodyPr/>
                    <a:lstStyle/>
                    <a:p>
                      <a:r>
                        <a:rPr kumimoji="1" lang="en-US" altLang="ja-JP" sz="800" dirty="0"/>
                        <a:t>iPhone 12 Pro</a:t>
                      </a:r>
                      <a:endParaRPr kumimoji="1" lang="ja-JP" altLang="en-US" sz="800"/>
                    </a:p>
                  </a:txBody>
                  <a:tcPr/>
                </a:tc>
                <a:tc>
                  <a:txBody>
                    <a:bodyPr/>
                    <a:lstStyle/>
                    <a:p>
                      <a:r>
                        <a:rPr kumimoji="1" lang="ja-JP" altLang="en-US" sz="800"/>
                        <a:t>第</a:t>
                      </a:r>
                      <a:r>
                        <a:rPr kumimoji="1" lang="en-US" altLang="ja-JP" sz="800" dirty="0"/>
                        <a:t>14</a:t>
                      </a:r>
                      <a:r>
                        <a:rPr kumimoji="1" lang="ja-JP" altLang="en-US" sz="800"/>
                        <a:t>世代</a:t>
                      </a:r>
                    </a:p>
                  </a:txBody>
                  <a:tcPr/>
                </a:tc>
                <a:tc>
                  <a:txBody>
                    <a:bodyPr/>
                    <a:lstStyle/>
                    <a:p>
                      <a:r>
                        <a:rPr kumimoji="1" lang="en-US" altLang="ja-JP" sz="800" dirty="0"/>
                        <a:t>2020</a:t>
                      </a:r>
                      <a:endParaRPr kumimoji="1" lang="ja-JP" altLang="en-US" sz="800"/>
                    </a:p>
                  </a:txBody>
                  <a:tcPr/>
                </a:tc>
                <a:tc>
                  <a:txBody>
                    <a:bodyPr/>
                    <a:lstStyle/>
                    <a:p>
                      <a:r>
                        <a:rPr kumimoji="1" lang="en-US" altLang="ja-JP" sz="800" dirty="0"/>
                        <a:t>6.1</a:t>
                      </a:r>
                      <a:endParaRPr kumimoji="1" lang="ja-JP" altLang="en-US" sz="800"/>
                    </a:p>
                  </a:txBody>
                  <a:tcPr/>
                </a:tc>
                <a:tc>
                  <a:txBody>
                    <a:bodyPr/>
                    <a:lstStyle/>
                    <a:p>
                      <a:r>
                        <a:rPr kumimoji="1" lang="en-US" altLang="ja-JP" sz="800" dirty="0"/>
                        <a:t>1170×2532</a:t>
                      </a:r>
                      <a:endParaRPr kumimoji="1" lang="ja-JP" altLang="en-US" sz="800"/>
                    </a:p>
                  </a:txBody>
                  <a:tcPr/>
                </a:tc>
                <a:tc>
                  <a:txBody>
                    <a:bodyPr/>
                    <a:lstStyle/>
                    <a:p>
                      <a:r>
                        <a:rPr kumimoji="1" lang="en-US" altLang="ja-JP" sz="800" dirty="0"/>
                        <a:t>460</a:t>
                      </a:r>
                      <a:endParaRPr kumimoji="1" lang="ja-JP" altLang="en-US" sz="800"/>
                    </a:p>
                  </a:txBody>
                  <a:tcPr/>
                </a:tc>
                <a:tc>
                  <a:txBody>
                    <a:bodyPr/>
                    <a:lstStyle/>
                    <a:p>
                      <a:r>
                        <a:rPr kumimoji="1" lang="en-US" altLang="ja-JP" sz="800" dirty="0"/>
                        <a:t>9:19.5</a:t>
                      </a:r>
                      <a:endParaRPr kumimoji="1" lang="ja-JP" altLang="en-US" sz="800"/>
                    </a:p>
                  </a:txBody>
                  <a:tcPr/>
                </a:tc>
                <a:tc>
                  <a:txBody>
                    <a:bodyPr/>
                    <a:lstStyle/>
                    <a:p>
                      <a:r>
                        <a:rPr kumimoji="1" lang="ja-JP" altLang="en-US" sz="800"/>
                        <a:t>顔</a:t>
                      </a: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ノッチ</a:t>
                      </a:r>
                    </a:p>
                  </a:txBody>
                  <a:tcPr/>
                </a:tc>
                <a:extLst>
                  <a:ext uri="{0D108BD9-81ED-4DB2-BD59-A6C34878D82A}">
                    <a16:rowId xmlns:a16="http://schemas.microsoft.com/office/drawing/2014/main" val="1362190923"/>
                  </a:ext>
                </a:extLst>
              </a:tr>
              <a:tr h="132502">
                <a:tc>
                  <a:txBody>
                    <a:bodyPr/>
                    <a:lstStyle/>
                    <a:p>
                      <a:r>
                        <a:rPr kumimoji="1" lang="en-US" altLang="ja-JP" sz="800" dirty="0"/>
                        <a:t>iPhone 12 Pro Max</a:t>
                      </a:r>
                      <a:endParaRPr kumimoji="1" lang="ja-JP" altLang="en-US" sz="800"/>
                    </a:p>
                  </a:txBody>
                  <a:tcPr/>
                </a:tc>
                <a:tc>
                  <a:txBody>
                    <a:bodyPr/>
                    <a:lstStyle/>
                    <a:p>
                      <a:r>
                        <a:rPr kumimoji="1" lang="ja-JP" altLang="en-US" sz="800"/>
                        <a:t>第</a:t>
                      </a:r>
                      <a:r>
                        <a:rPr kumimoji="1" lang="en-US" altLang="ja-JP" sz="800" dirty="0"/>
                        <a:t>14</a:t>
                      </a:r>
                      <a:r>
                        <a:rPr kumimoji="1" lang="ja-JP" altLang="en-US" sz="800"/>
                        <a:t>世代</a:t>
                      </a:r>
                    </a:p>
                  </a:txBody>
                  <a:tcPr/>
                </a:tc>
                <a:tc>
                  <a:txBody>
                    <a:bodyPr/>
                    <a:lstStyle/>
                    <a:p>
                      <a:r>
                        <a:rPr kumimoji="1" lang="en-US" altLang="ja-JP" sz="800" dirty="0"/>
                        <a:t>2020</a:t>
                      </a:r>
                      <a:endParaRPr kumimoji="1" lang="ja-JP" altLang="en-US" sz="800"/>
                    </a:p>
                  </a:txBody>
                  <a:tcPr/>
                </a:tc>
                <a:tc>
                  <a:txBody>
                    <a:bodyPr/>
                    <a:lstStyle/>
                    <a:p>
                      <a:r>
                        <a:rPr kumimoji="1" lang="en-US" altLang="ja-JP" sz="800" dirty="0"/>
                        <a:t>6.7</a:t>
                      </a:r>
                      <a:endParaRPr kumimoji="1" lang="ja-JP" altLang="en-US" sz="800"/>
                    </a:p>
                  </a:txBody>
                  <a:tcPr/>
                </a:tc>
                <a:tc>
                  <a:txBody>
                    <a:bodyPr/>
                    <a:lstStyle/>
                    <a:p>
                      <a:r>
                        <a:rPr kumimoji="1" lang="en-US" altLang="ja-JP" sz="800" dirty="0"/>
                        <a:t>1284×2778</a:t>
                      </a:r>
                      <a:endParaRPr kumimoji="1" lang="ja-JP" altLang="en-US" sz="800"/>
                    </a:p>
                  </a:txBody>
                  <a:tcPr/>
                </a:tc>
                <a:tc>
                  <a:txBody>
                    <a:bodyPr/>
                    <a:lstStyle/>
                    <a:p>
                      <a:r>
                        <a:rPr kumimoji="1" lang="en-US" altLang="ja-JP" sz="800" dirty="0"/>
                        <a:t>458</a:t>
                      </a:r>
                      <a:endParaRPr kumimoji="1" lang="ja-JP" altLang="en-US" sz="800"/>
                    </a:p>
                  </a:txBody>
                  <a:tcPr/>
                </a:tc>
                <a:tc>
                  <a:txBody>
                    <a:bodyPr/>
                    <a:lstStyle/>
                    <a:p>
                      <a:r>
                        <a:rPr kumimoji="1" lang="en-US" altLang="ja-JP" sz="800" dirty="0"/>
                        <a:t>9:19.5</a:t>
                      </a:r>
                      <a:endParaRPr kumimoji="1" lang="ja-JP" altLang="en-US" sz="800"/>
                    </a:p>
                  </a:txBody>
                  <a:tcPr/>
                </a:tc>
                <a:tc>
                  <a:txBody>
                    <a:bodyPr/>
                    <a:lstStyle/>
                    <a:p>
                      <a:r>
                        <a:rPr kumimoji="1" lang="ja-JP" altLang="en-US" sz="800"/>
                        <a:t>顔</a:t>
                      </a:r>
                    </a:p>
                  </a:txBody>
                  <a:tcPr/>
                </a:tc>
                <a:tc>
                  <a:txBody>
                    <a:bodyPr/>
                    <a:lstStyle/>
                    <a:p>
                      <a:pPr lvl="0" algn="l">
                        <a:lnSpc>
                          <a:spcPct val="100000"/>
                        </a:lnSpc>
                        <a:spcBef>
                          <a:spcPts val="0"/>
                        </a:spcBef>
                        <a:spcAft>
                          <a:spcPts val="0"/>
                        </a:spcAft>
                        <a:buNone/>
                      </a:pPr>
                      <a:r>
                        <a:rPr lang="ja-JP" sz="800" b="0" i="0" u="none" strike="noStrike" noProof="0" dirty="0">
                          <a:latin typeface="Meiryo"/>
                          <a:ea typeface="Meiryo"/>
                        </a:rPr>
                        <a:t>ノッチ</a:t>
                      </a:r>
                      <a:endParaRPr lang="ja-JP" sz="800" b="0" i="0" u="none" strike="noStrike" noProof="0" dirty="0">
                        <a:latin typeface="メイリオ"/>
                        <a:ea typeface="メイリオ"/>
                      </a:endParaRPr>
                    </a:p>
                  </a:txBody>
                  <a:tcPr/>
                </a:tc>
                <a:extLst>
                  <a:ext uri="{0D108BD9-81ED-4DB2-BD59-A6C34878D82A}">
                    <a16:rowId xmlns:a16="http://schemas.microsoft.com/office/drawing/2014/main" val="2861327234"/>
                  </a:ext>
                </a:extLst>
              </a:tr>
            </a:tbl>
          </a:graphicData>
        </a:graphic>
      </p:graphicFrame>
    </p:spTree>
    <p:extLst>
      <p:ext uri="{BB962C8B-B14F-4D97-AF65-F5344CB8AC3E}">
        <p14:creationId xmlns:p14="http://schemas.microsoft.com/office/powerpoint/2010/main" val="876250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CC63AC1-BEE6-47D9-82ED-641577A7443F}"/>
              </a:ext>
            </a:extLst>
          </p:cNvPr>
          <p:cNvSpPr>
            <a:spLocks noGrp="1"/>
          </p:cNvSpPr>
          <p:nvPr>
            <p:ph type="title"/>
          </p:nvPr>
        </p:nvSpPr>
        <p:spPr/>
        <p:txBody>
          <a:bodyPr/>
          <a:lstStyle/>
          <a:p>
            <a:r>
              <a:rPr lang="en-US" altLang="ja-JP" dirty="0"/>
              <a:t>Appendix A</a:t>
            </a:r>
            <a:endParaRPr lang="ja-JP" altLang="en-US"/>
          </a:p>
        </p:txBody>
      </p:sp>
      <p:graphicFrame>
        <p:nvGraphicFramePr>
          <p:cNvPr id="6" name="表 6">
            <a:extLst>
              <a:ext uri="{FF2B5EF4-FFF2-40B4-BE49-F238E27FC236}">
                <a16:creationId xmlns:a16="http://schemas.microsoft.com/office/drawing/2014/main" id="{1945F2E6-1C09-4F9F-B774-615D390C21FC}"/>
              </a:ext>
            </a:extLst>
          </p:cNvPr>
          <p:cNvGraphicFramePr>
            <a:graphicFrameLocks noGrp="1"/>
          </p:cNvGraphicFramePr>
          <p:nvPr>
            <p:extLst>
              <p:ext uri="{D42A27DB-BD31-4B8C-83A1-F6EECF244321}">
                <p14:modId xmlns:p14="http://schemas.microsoft.com/office/powerpoint/2010/main" val="2167407123"/>
              </p:ext>
            </p:extLst>
          </p:nvPr>
        </p:nvGraphicFramePr>
        <p:xfrm>
          <a:off x="361951" y="837855"/>
          <a:ext cx="8283532" cy="2529840"/>
        </p:xfrm>
        <a:graphic>
          <a:graphicData uri="http://schemas.openxmlformats.org/drawingml/2006/table">
            <a:tbl>
              <a:tblPr firstRow="1" bandRow="1">
                <a:tableStyleId>{00A15C55-8517-42AA-B614-E9B94910E393}</a:tableStyleId>
              </a:tblPr>
              <a:tblGrid>
                <a:gridCol w="1175105">
                  <a:extLst>
                    <a:ext uri="{9D8B030D-6E8A-4147-A177-3AD203B41FA5}">
                      <a16:colId xmlns:a16="http://schemas.microsoft.com/office/drawing/2014/main" val="2142337332"/>
                    </a:ext>
                  </a:extLst>
                </a:gridCol>
                <a:gridCol w="687084">
                  <a:extLst>
                    <a:ext uri="{9D8B030D-6E8A-4147-A177-3AD203B41FA5}">
                      <a16:colId xmlns:a16="http://schemas.microsoft.com/office/drawing/2014/main" val="312462724"/>
                    </a:ext>
                  </a:extLst>
                </a:gridCol>
                <a:gridCol w="545814">
                  <a:extLst>
                    <a:ext uri="{9D8B030D-6E8A-4147-A177-3AD203B41FA5}">
                      <a16:colId xmlns:a16="http://schemas.microsoft.com/office/drawing/2014/main" val="3395870081"/>
                    </a:ext>
                  </a:extLst>
                </a:gridCol>
                <a:gridCol w="687084">
                  <a:extLst>
                    <a:ext uri="{9D8B030D-6E8A-4147-A177-3AD203B41FA5}">
                      <a16:colId xmlns:a16="http://schemas.microsoft.com/office/drawing/2014/main" val="543371628"/>
                    </a:ext>
                  </a:extLst>
                </a:gridCol>
                <a:gridCol w="1027415">
                  <a:extLst>
                    <a:ext uri="{9D8B030D-6E8A-4147-A177-3AD203B41FA5}">
                      <a16:colId xmlns:a16="http://schemas.microsoft.com/office/drawing/2014/main" val="892985568"/>
                    </a:ext>
                  </a:extLst>
                </a:gridCol>
                <a:gridCol w="988887">
                  <a:extLst>
                    <a:ext uri="{9D8B030D-6E8A-4147-A177-3AD203B41FA5}">
                      <a16:colId xmlns:a16="http://schemas.microsoft.com/office/drawing/2014/main" val="2776257833"/>
                    </a:ext>
                  </a:extLst>
                </a:gridCol>
                <a:gridCol w="905408">
                  <a:extLst>
                    <a:ext uri="{9D8B030D-6E8A-4147-A177-3AD203B41FA5}">
                      <a16:colId xmlns:a16="http://schemas.microsoft.com/office/drawing/2014/main" val="4180319283"/>
                    </a:ext>
                  </a:extLst>
                </a:gridCol>
                <a:gridCol w="719191">
                  <a:extLst>
                    <a:ext uri="{9D8B030D-6E8A-4147-A177-3AD203B41FA5}">
                      <a16:colId xmlns:a16="http://schemas.microsoft.com/office/drawing/2014/main" val="2995621740"/>
                    </a:ext>
                  </a:extLst>
                </a:gridCol>
                <a:gridCol w="1547544">
                  <a:extLst>
                    <a:ext uri="{9D8B030D-6E8A-4147-A177-3AD203B41FA5}">
                      <a16:colId xmlns:a16="http://schemas.microsoft.com/office/drawing/2014/main" val="1927594009"/>
                    </a:ext>
                  </a:extLst>
                </a:gridCol>
              </a:tblGrid>
              <a:tr h="212003">
                <a:tc>
                  <a:txBody>
                    <a:bodyPr/>
                    <a:lstStyle/>
                    <a:p>
                      <a:r>
                        <a:rPr kumimoji="1" lang="ja-JP" altLang="en-US" sz="900" dirty="0"/>
                        <a:t>デバイス名</a:t>
                      </a:r>
                    </a:p>
                  </a:txBody>
                  <a:tcPr/>
                </a:tc>
                <a:tc>
                  <a:txBody>
                    <a:bodyPr/>
                    <a:lstStyle/>
                    <a:p>
                      <a:r>
                        <a:rPr kumimoji="1" lang="ja-JP" altLang="en-US" sz="900"/>
                        <a:t>世代</a:t>
                      </a:r>
                    </a:p>
                  </a:txBody>
                  <a:tcPr/>
                </a:tc>
                <a:tc>
                  <a:txBody>
                    <a:bodyPr/>
                    <a:lstStyle/>
                    <a:p>
                      <a:r>
                        <a:rPr kumimoji="1" lang="ja-JP" altLang="en-US" sz="900"/>
                        <a:t>日本</a:t>
                      </a:r>
                      <a:endParaRPr kumimoji="1" lang="en-US" altLang="ja-JP" sz="900" dirty="0"/>
                    </a:p>
                    <a:p>
                      <a:r>
                        <a:rPr kumimoji="1" lang="ja-JP" altLang="en-US" sz="900"/>
                        <a:t>発売日</a:t>
                      </a:r>
                    </a:p>
                  </a:txBody>
                  <a:tcPr/>
                </a:tc>
                <a:tc>
                  <a:txBody>
                    <a:bodyPr/>
                    <a:lstStyle/>
                    <a:p>
                      <a:r>
                        <a:rPr kumimoji="1" lang="ja-JP" altLang="en-US" sz="900"/>
                        <a:t>インチ</a:t>
                      </a:r>
                    </a:p>
                  </a:txBody>
                  <a:tcPr/>
                </a:tc>
                <a:tc>
                  <a:txBody>
                    <a:bodyPr/>
                    <a:lstStyle/>
                    <a:p>
                      <a:r>
                        <a:rPr kumimoji="1" lang="ja-JP" altLang="en-US" sz="900"/>
                        <a:t>画面解像度</a:t>
                      </a:r>
                      <a:endParaRPr kumimoji="1" lang="en-US" altLang="ja-JP" sz="900" dirty="0"/>
                    </a:p>
                    <a:p>
                      <a:r>
                        <a:rPr kumimoji="1" lang="ja-JP" altLang="en-US" sz="900"/>
                        <a:t>（短辺</a:t>
                      </a:r>
                      <a:r>
                        <a:rPr kumimoji="1" lang="en-US" altLang="ja-JP" sz="900" dirty="0"/>
                        <a:t>×</a:t>
                      </a:r>
                      <a:r>
                        <a:rPr kumimoji="1" lang="ja-JP" altLang="en-US" sz="900"/>
                        <a:t>長辺）</a:t>
                      </a:r>
                    </a:p>
                  </a:txBody>
                  <a:tcPr/>
                </a:tc>
                <a:tc>
                  <a:txBody>
                    <a:bodyPr/>
                    <a:lstStyle/>
                    <a:p>
                      <a:r>
                        <a:rPr kumimoji="1" lang="ja-JP" altLang="en-US" sz="900" dirty="0"/>
                        <a:t>ピクセル解像度</a:t>
                      </a:r>
                      <a:endParaRPr kumimoji="1" lang="en-US" altLang="ja-JP" sz="900" dirty="0"/>
                    </a:p>
                    <a:p>
                      <a:r>
                        <a:rPr kumimoji="1" lang="ja-JP" altLang="en-US" sz="900" dirty="0"/>
                        <a:t>（</a:t>
                      </a:r>
                      <a:r>
                        <a:rPr kumimoji="1" lang="en-US" altLang="ja-JP" sz="900" dirty="0"/>
                        <a:t>ppi</a:t>
                      </a:r>
                      <a:r>
                        <a:rPr kumimoji="1" lang="ja-JP" altLang="en-US" sz="900" dirty="0"/>
                        <a:t>）</a:t>
                      </a:r>
                    </a:p>
                  </a:txBody>
                  <a:tcPr/>
                </a:tc>
                <a:tc>
                  <a:txBody>
                    <a:bodyPr/>
                    <a:lstStyle/>
                    <a:p>
                      <a:r>
                        <a:rPr kumimoji="1" lang="ja-JP" altLang="en-US" sz="900"/>
                        <a:t>アスペクト比</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a:t>生体認証</a:t>
                      </a:r>
                    </a:p>
                  </a:txBody>
                  <a:tcPr/>
                </a:tc>
                <a:tc>
                  <a:txBody>
                    <a:bodyPr/>
                    <a:lstStyle/>
                    <a:p>
                      <a:pPr lvl="0" algn="l">
                        <a:lnSpc>
                          <a:spcPct val="100000"/>
                        </a:lnSpc>
                        <a:spcBef>
                          <a:spcPts val="0"/>
                        </a:spcBef>
                        <a:spcAft>
                          <a:spcPts val="0"/>
                        </a:spcAft>
                        <a:buNone/>
                      </a:pPr>
                      <a:r>
                        <a:rPr lang="ja-JP" sz="900" b="1" i="0" u="none" strike="noStrike" noProof="0">
                          <a:latin typeface="メイリオ"/>
                          <a:ea typeface="メイリオ"/>
                        </a:rPr>
                        <a:t>ノッチ・パンチホール</a:t>
                      </a:r>
                    </a:p>
                  </a:txBody>
                  <a:tcPr/>
                </a:tc>
                <a:extLst>
                  <a:ext uri="{0D108BD9-81ED-4DB2-BD59-A6C34878D82A}">
                    <a16:rowId xmlns:a16="http://schemas.microsoft.com/office/drawing/2014/main" val="2914205349"/>
                  </a:ext>
                </a:extLst>
              </a:tr>
              <a:tr h="132502">
                <a:tc>
                  <a:txBody>
                    <a:bodyPr/>
                    <a:lstStyle/>
                    <a:p>
                      <a:pPr lvl="0">
                        <a:buNone/>
                      </a:pPr>
                      <a:r>
                        <a:rPr kumimoji="1" lang="en-US" altLang="ja-JP" sz="800" dirty="0"/>
                        <a:t>iPhone </a:t>
                      </a:r>
                      <a:r>
                        <a:rPr lang="en-US" altLang="ja-JP" sz="800" dirty="0"/>
                        <a:t>13 mini</a:t>
                      </a:r>
                      <a:endParaRPr kumimoji="1" lang="ja-JP" altLang="en-US" sz="800"/>
                    </a:p>
                  </a:txBody>
                  <a:tcPr/>
                </a:tc>
                <a:tc>
                  <a:txBody>
                    <a:bodyPr/>
                    <a:lstStyle/>
                    <a:p>
                      <a:pPr lvl="0">
                        <a:buNone/>
                      </a:pPr>
                      <a:r>
                        <a:rPr kumimoji="1" lang="ja-JP" altLang="en-US" sz="800"/>
                        <a:t>第</a:t>
                      </a:r>
                      <a:r>
                        <a:rPr lang="en-US" altLang="ja-JP" sz="800" dirty="0"/>
                        <a:t>15</a:t>
                      </a:r>
                      <a:r>
                        <a:rPr kumimoji="1" lang="ja-JP" altLang="en-US" sz="800"/>
                        <a:t>世代</a:t>
                      </a:r>
                    </a:p>
                  </a:txBody>
                  <a:tcPr/>
                </a:tc>
                <a:tc>
                  <a:txBody>
                    <a:bodyPr/>
                    <a:lstStyle/>
                    <a:p>
                      <a:pPr lvl="0">
                        <a:buNone/>
                      </a:pPr>
                      <a:r>
                        <a:rPr lang="en-US" altLang="ja-JP" sz="800" dirty="0"/>
                        <a:t>2021</a:t>
                      </a:r>
                      <a:endParaRPr kumimoji="1" lang="ja-JP" altLang="en-US" sz="800"/>
                    </a:p>
                  </a:txBody>
                  <a:tcPr/>
                </a:tc>
                <a:tc>
                  <a:txBody>
                    <a:bodyPr/>
                    <a:lstStyle/>
                    <a:p>
                      <a:pPr lvl="0">
                        <a:buNone/>
                      </a:pPr>
                      <a:r>
                        <a:rPr lang="en-US" altLang="ja-JP" sz="800" dirty="0"/>
                        <a:t>5.4</a:t>
                      </a:r>
                      <a:endParaRPr kumimoji="1" lang="ja-JP" altLang="en-US" sz="800"/>
                    </a:p>
                  </a:txBody>
                  <a:tcPr/>
                </a:tc>
                <a:tc>
                  <a:txBody>
                    <a:bodyPr/>
                    <a:lstStyle/>
                    <a:p>
                      <a:pPr lvl="0">
                        <a:buNone/>
                      </a:pPr>
                      <a:r>
                        <a:rPr lang="en-US" altLang="ja-JP" sz="800" dirty="0"/>
                        <a:t>1080×2340</a:t>
                      </a:r>
                      <a:endParaRPr kumimoji="1" lang="ja-JP" altLang="en-US" sz="800"/>
                    </a:p>
                  </a:txBody>
                  <a:tcPr/>
                </a:tc>
                <a:tc>
                  <a:txBody>
                    <a:bodyPr/>
                    <a:lstStyle/>
                    <a:p>
                      <a:pPr lvl="0">
                        <a:buNone/>
                      </a:pPr>
                      <a:r>
                        <a:rPr lang="en-US" altLang="ja-JP" sz="800" dirty="0"/>
                        <a:t>476</a:t>
                      </a:r>
                      <a:endParaRPr kumimoji="1" lang="ja-JP" altLang="en-US" sz="800"/>
                    </a:p>
                  </a:txBody>
                  <a:tcPr/>
                </a:tc>
                <a:tc>
                  <a:txBody>
                    <a:bodyPr/>
                    <a:lstStyle/>
                    <a:p>
                      <a:pPr lvl="0">
                        <a:buNone/>
                      </a:pPr>
                      <a:r>
                        <a:rPr lang="en-US" altLang="ja-JP" sz="800" dirty="0"/>
                        <a:t>9:19.5</a:t>
                      </a:r>
                      <a:endParaRPr kumimoji="1" lang="ja-JP" altLang="en-US" sz="800"/>
                    </a:p>
                  </a:txBody>
                  <a:tcPr/>
                </a:tc>
                <a:tc>
                  <a:txBody>
                    <a:bodyPr/>
                    <a:lstStyle/>
                    <a:p>
                      <a:pPr lvl="0">
                        <a:buNone/>
                      </a:pPr>
                      <a:r>
                        <a:rPr lang="ja-JP" altLang="en-US" sz="800"/>
                        <a:t>顔</a:t>
                      </a:r>
                      <a:endParaRPr kumimoji="1" lang="ja-JP" altLang="en-US" sz="800"/>
                    </a:p>
                  </a:txBody>
                  <a:tcPr/>
                </a:tc>
                <a:tc>
                  <a:txBody>
                    <a:bodyPr/>
                    <a:lstStyle/>
                    <a:p>
                      <a:pPr lvl="0">
                        <a:buNone/>
                      </a:pPr>
                      <a:r>
                        <a:rPr lang="ja-JP" sz="800" b="0" i="0" u="none" strike="noStrike" noProof="0">
                          <a:latin typeface="Meiryo"/>
                          <a:ea typeface="Meiryo"/>
                        </a:rPr>
                        <a:t>ノッチ</a:t>
                      </a:r>
                      <a:endParaRPr lang="ja-JP"/>
                    </a:p>
                  </a:txBody>
                  <a:tcPr/>
                </a:tc>
                <a:extLst>
                  <a:ext uri="{0D108BD9-81ED-4DB2-BD59-A6C34878D82A}">
                    <a16:rowId xmlns:a16="http://schemas.microsoft.com/office/drawing/2014/main" val="1844380107"/>
                  </a:ext>
                </a:extLst>
              </a:tr>
              <a:tr h="132502">
                <a:tc>
                  <a:txBody>
                    <a:bodyPr/>
                    <a:lstStyle/>
                    <a:p>
                      <a:pPr lvl="0">
                        <a:buNone/>
                      </a:pPr>
                      <a:r>
                        <a:rPr kumimoji="1" lang="en-US" altLang="ja-JP" sz="800" dirty="0"/>
                        <a:t>iPhone </a:t>
                      </a:r>
                      <a:r>
                        <a:rPr lang="en-US" altLang="ja-JP" sz="800" dirty="0"/>
                        <a:t>13</a:t>
                      </a:r>
                      <a:endParaRPr kumimoji="1" lang="ja-JP" altLang="en-US" sz="800"/>
                    </a:p>
                  </a:txBody>
                  <a:tcPr/>
                </a:tc>
                <a:tc>
                  <a:txBody>
                    <a:bodyPr/>
                    <a:lstStyle/>
                    <a:p>
                      <a:pPr lvl="0">
                        <a:buNone/>
                      </a:pPr>
                      <a:r>
                        <a:rPr kumimoji="1" lang="ja-JP" altLang="en-US" sz="800"/>
                        <a:t>第</a:t>
                      </a:r>
                      <a:r>
                        <a:rPr lang="en-US" altLang="ja-JP" sz="800" dirty="0"/>
                        <a:t>15</a:t>
                      </a:r>
                      <a:r>
                        <a:rPr kumimoji="1" lang="ja-JP" altLang="en-US" sz="800"/>
                        <a:t>世代</a:t>
                      </a:r>
                    </a:p>
                  </a:txBody>
                  <a:tcPr/>
                </a:tc>
                <a:tc>
                  <a:txBody>
                    <a:bodyPr/>
                    <a:lstStyle/>
                    <a:p>
                      <a:pPr lvl="0">
                        <a:buNone/>
                      </a:pPr>
                      <a:r>
                        <a:rPr lang="en-US" altLang="ja-JP" sz="800" dirty="0"/>
                        <a:t>2021</a:t>
                      </a:r>
                      <a:endParaRPr kumimoji="1" lang="ja-JP" altLang="en-US" sz="800"/>
                    </a:p>
                  </a:txBody>
                  <a:tcPr/>
                </a:tc>
                <a:tc>
                  <a:txBody>
                    <a:bodyPr/>
                    <a:lstStyle/>
                    <a:p>
                      <a:pPr lvl="0">
                        <a:buNone/>
                      </a:pPr>
                      <a:r>
                        <a:rPr lang="en-US" altLang="ja-JP" sz="800" dirty="0"/>
                        <a:t>6.1</a:t>
                      </a:r>
                      <a:endParaRPr kumimoji="1" lang="ja-JP" altLang="en-US" sz="800"/>
                    </a:p>
                  </a:txBody>
                  <a:tcPr/>
                </a:tc>
                <a:tc>
                  <a:txBody>
                    <a:bodyPr/>
                    <a:lstStyle/>
                    <a:p>
                      <a:pPr lvl="0">
                        <a:buNone/>
                      </a:pPr>
                      <a:r>
                        <a:rPr lang="en-US" altLang="ja-JP" sz="800" dirty="0"/>
                        <a:t>1170×2532</a:t>
                      </a:r>
                      <a:endParaRPr kumimoji="1" lang="ja-JP" altLang="en-US" sz="800"/>
                    </a:p>
                  </a:txBody>
                  <a:tcPr/>
                </a:tc>
                <a:tc>
                  <a:txBody>
                    <a:bodyPr/>
                    <a:lstStyle/>
                    <a:p>
                      <a:pPr lvl="0">
                        <a:buNone/>
                      </a:pPr>
                      <a:r>
                        <a:rPr lang="en-US" altLang="ja-JP" sz="800" dirty="0"/>
                        <a:t>460</a:t>
                      </a:r>
                      <a:endParaRPr kumimoji="1" lang="ja-JP" altLang="en-US" sz="800"/>
                    </a:p>
                  </a:txBody>
                  <a:tcPr/>
                </a:tc>
                <a:tc>
                  <a:txBody>
                    <a:bodyPr/>
                    <a:lstStyle/>
                    <a:p>
                      <a:pPr lvl="0">
                        <a:buNone/>
                      </a:pPr>
                      <a:r>
                        <a:rPr lang="en-US" altLang="ja-JP" sz="800" dirty="0"/>
                        <a:t>9:19.5</a:t>
                      </a:r>
                      <a:endParaRPr kumimoji="1" lang="ja-JP" altLang="en-US" sz="800"/>
                    </a:p>
                  </a:txBody>
                  <a:tcPr/>
                </a:tc>
                <a:tc>
                  <a:txBody>
                    <a:bodyPr/>
                    <a:lstStyle/>
                    <a:p>
                      <a:pPr lvl="0">
                        <a:buNone/>
                      </a:pPr>
                      <a:r>
                        <a:rPr lang="ja-JP" altLang="en-US" sz="800"/>
                        <a:t>顔</a:t>
                      </a:r>
                      <a:endParaRPr kumimoji="1" lang="ja-JP" altLang="en-US" sz="800"/>
                    </a:p>
                  </a:txBody>
                  <a:tcPr/>
                </a:tc>
                <a:tc>
                  <a:txBody>
                    <a:bodyPr/>
                    <a:lstStyle/>
                    <a:p>
                      <a:pPr lvl="0">
                        <a:buNone/>
                      </a:pPr>
                      <a:r>
                        <a:rPr lang="ja-JP" sz="800" b="0" i="0" u="none" strike="noStrike" noProof="0">
                          <a:latin typeface="Meiryo"/>
                          <a:ea typeface="Meiryo"/>
                        </a:rPr>
                        <a:t>ノッチ</a:t>
                      </a:r>
                      <a:endParaRPr kumimoji="1" lang="ja-JP"/>
                    </a:p>
                  </a:txBody>
                  <a:tcPr/>
                </a:tc>
                <a:extLst>
                  <a:ext uri="{0D108BD9-81ED-4DB2-BD59-A6C34878D82A}">
                    <a16:rowId xmlns:a16="http://schemas.microsoft.com/office/drawing/2014/main" val="844490086"/>
                  </a:ext>
                </a:extLst>
              </a:tr>
              <a:tr h="132502">
                <a:tc>
                  <a:txBody>
                    <a:bodyPr/>
                    <a:lstStyle/>
                    <a:p>
                      <a:pPr lvl="0">
                        <a:buNone/>
                      </a:pPr>
                      <a:r>
                        <a:rPr kumimoji="1" lang="en-US" altLang="ja-JP" sz="800" dirty="0"/>
                        <a:t>iPhone </a:t>
                      </a:r>
                      <a:r>
                        <a:rPr lang="en-US" altLang="ja-JP" sz="800" dirty="0"/>
                        <a:t>13 Pro</a:t>
                      </a:r>
                      <a:endParaRPr kumimoji="1" lang="ja-JP" altLang="en-US" sz="800"/>
                    </a:p>
                  </a:txBody>
                  <a:tcPr/>
                </a:tc>
                <a:tc>
                  <a:txBody>
                    <a:bodyPr/>
                    <a:lstStyle/>
                    <a:p>
                      <a:pPr lvl="0">
                        <a:buNone/>
                      </a:pPr>
                      <a:r>
                        <a:rPr kumimoji="1" lang="ja-JP" altLang="en-US" sz="800"/>
                        <a:t>第</a:t>
                      </a:r>
                      <a:r>
                        <a:rPr lang="en-US" altLang="ja-JP" sz="800" dirty="0"/>
                        <a:t>15</a:t>
                      </a:r>
                      <a:r>
                        <a:rPr kumimoji="1" lang="ja-JP" altLang="en-US" sz="800"/>
                        <a:t>世代</a:t>
                      </a:r>
                    </a:p>
                  </a:txBody>
                  <a:tcPr/>
                </a:tc>
                <a:tc>
                  <a:txBody>
                    <a:bodyPr/>
                    <a:lstStyle/>
                    <a:p>
                      <a:pPr lvl="0">
                        <a:buNone/>
                      </a:pPr>
                      <a:r>
                        <a:rPr lang="en-US" altLang="ja-JP" sz="800" dirty="0"/>
                        <a:t>2021</a:t>
                      </a:r>
                      <a:endParaRPr kumimoji="1" lang="ja-JP" altLang="en-US" sz="800"/>
                    </a:p>
                  </a:txBody>
                  <a:tcPr/>
                </a:tc>
                <a:tc>
                  <a:txBody>
                    <a:bodyPr/>
                    <a:lstStyle/>
                    <a:p>
                      <a:pPr lvl="0">
                        <a:buNone/>
                      </a:pPr>
                      <a:r>
                        <a:rPr lang="en-US" altLang="ja-JP" sz="800" dirty="0"/>
                        <a:t>6.1</a:t>
                      </a:r>
                      <a:endParaRPr kumimoji="1" lang="ja-JP" altLang="en-US" sz="800"/>
                    </a:p>
                  </a:txBody>
                  <a:tcPr/>
                </a:tc>
                <a:tc>
                  <a:txBody>
                    <a:bodyPr/>
                    <a:lstStyle/>
                    <a:p>
                      <a:pPr lvl="0">
                        <a:buNone/>
                      </a:pPr>
                      <a:r>
                        <a:rPr lang="en-US" altLang="ja-JP" sz="800" dirty="0"/>
                        <a:t>1170×2532</a:t>
                      </a:r>
                      <a:endParaRPr kumimoji="1" lang="ja-JP" altLang="en-US" sz="800"/>
                    </a:p>
                  </a:txBody>
                  <a:tcPr/>
                </a:tc>
                <a:tc>
                  <a:txBody>
                    <a:bodyPr/>
                    <a:lstStyle/>
                    <a:p>
                      <a:pPr lvl="0">
                        <a:buNone/>
                      </a:pPr>
                      <a:r>
                        <a:rPr lang="en-US" altLang="ja-JP" sz="800" dirty="0"/>
                        <a:t>460</a:t>
                      </a:r>
                      <a:endParaRPr kumimoji="1" lang="ja-JP" altLang="en-US" sz="800"/>
                    </a:p>
                  </a:txBody>
                  <a:tcPr/>
                </a:tc>
                <a:tc>
                  <a:txBody>
                    <a:bodyPr/>
                    <a:lstStyle/>
                    <a:p>
                      <a:pPr lvl="0">
                        <a:buNone/>
                      </a:pPr>
                      <a:r>
                        <a:rPr kumimoji="1" lang="en-US" altLang="ja-JP" sz="800" dirty="0"/>
                        <a:t>9:19.5</a:t>
                      </a:r>
                      <a:endParaRPr kumimoji="1" lang="ja-JP" altLang="en-US" sz="800"/>
                    </a:p>
                  </a:txBody>
                  <a:tcPr/>
                </a:tc>
                <a:tc>
                  <a:txBody>
                    <a:bodyPr/>
                    <a:lstStyle/>
                    <a:p>
                      <a:pPr lvl="0">
                        <a:buNone/>
                      </a:pPr>
                      <a:r>
                        <a:rPr kumimoji="1" lang="ja-JP" altLang="en-US" sz="800"/>
                        <a:t>顔</a:t>
                      </a:r>
                    </a:p>
                  </a:txBody>
                  <a:tcPr/>
                </a:tc>
                <a:tc>
                  <a:txBody>
                    <a:bodyPr/>
                    <a:lstStyle/>
                    <a:p>
                      <a:pPr lvl="0">
                        <a:buNone/>
                      </a:pPr>
                      <a:r>
                        <a:rPr lang="ja-JP" sz="800" b="0" i="0" u="none" strike="noStrike" noProof="0">
                          <a:latin typeface="Meiryo"/>
                          <a:ea typeface="Meiryo"/>
                        </a:rPr>
                        <a:t>ノッチ</a:t>
                      </a:r>
                      <a:endParaRPr lang="ja-JP"/>
                    </a:p>
                  </a:txBody>
                  <a:tcPr/>
                </a:tc>
                <a:extLst>
                  <a:ext uri="{0D108BD9-81ED-4DB2-BD59-A6C34878D82A}">
                    <a16:rowId xmlns:a16="http://schemas.microsoft.com/office/drawing/2014/main" val="1696672695"/>
                  </a:ext>
                </a:extLst>
              </a:tr>
              <a:tr h="132502">
                <a:tc>
                  <a:txBody>
                    <a:bodyPr/>
                    <a:lstStyle/>
                    <a:p>
                      <a:pPr lvl="0">
                        <a:buNone/>
                      </a:pPr>
                      <a:r>
                        <a:rPr kumimoji="1" lang="en-US" altLang="ja-JP" sz="800" dirty="0"/>
                        <a:t>iPhone </a:t>
                      </a:r>
                      <a:r>
                        <a:rPr lang="en-US" altLang="ja-JP" sz="800" dirty="0"/>
                        <a:t>13 Pro Max</a:t>
                      </a:r>
                      <a:endParaRPr kumimoji="1" lang="ja-JP" altLang="en-US" sz="800"/>
                    </a:p>
                  </a:txBody>
                  <a:tcPr/>
                </a:tc>
                <a:tc>
                  <a:txBody>
                    <a:bodyPr/>
                    <a:lstStyle/>
                    <a:p>
                      <a:pPr lvl="0">
                        <a:buNone/>
                      </a:pPr>
                      <a:r>
                        <a:rPr kumimoji="1" lang="ja-JP" altLang="en-US" sz="800"/>
                        <a:t>第</a:t>
                      </a:r>
                      <a:r>
                        <a:rPr lang="en-US" altLang="ja-JP" sz="800" dirty="0"/>
                        <a:t>15</a:t>
                      </a:r>
                      <a:r>
                        <a:rPr kumimoji="1" lang="ja-JP" altLang="en-US" sz="800"/>
                        <a:t>世代</a:t>
                      </a:r>
                    </a:p>
                  </a:txBody>
                  <a:tcPr/>
                </a:tc>
                <a:tc>
                  <a:txBody>
                    <a:bodyPr/>
                    <a:lstStyle/>
                    <a:p>
                      <a:pPr lvl="0">
                        <a:buNone/>
                      </a:pPr>
                      <a:r>
                        <a:rPr lang="en-US" altLang="ja-JP" sz="800" dirty="0"/>
                        <a:t>2021</a:t>
                      </a:r>
                      <a:endParaRPr kumimoji="1" lang="ja-JP" altLang="en-US" sz="800"/>
                    </a:p>
                  </a:txBody>
                  <a:tcPr/>
                </a:tc>
                <a:tc>
                  <a:txBody>
                    <a:bodyPr/>
                    <a:lstStyle/>
                    <a:p>
                      <a:pPr lvl="0">
                        <a:buNone/>
                      </a:pPr>
                      <a:r>
                        <a:rPr lang="en-US" altLang="ja-JP" sz="800" dirty="0"/>
                        <a:t>6.7</a:t>
                      </a:r>
                      <a:endParaRPr kumimoji="1" lang="ja-JP" altLang="en-US" sz="800"/>
                    </a:p>
                  </a:txBody>
                  <a:tcPr/>
                </a:tc>
                <a:tc>
                  <a:txBody>
                    <a:bodyPr/>
                    <a:lstStyle/>
                    <a:p>
                      <a:pPr lvl="0">
                        <a:buNone/>
                      </a:pPr>
                      <a:r>
                        <a:rPr lang="en-US" altLang="ja-JP" sz="800" dirty="0"/>
                        <a:t>1284×2778</a:t>
                      </a:r>
                      <a:endParaRPr kumimoji="1" lang="ja-JP" altLang="en-US" sz="800"/>
                    </a:p>
                  </a:txBody>
                  <a:tcPr/>
                </a:tc>
                <a:tc>
                  <a:txBody>
                    <a:bodyPr/>
                    <a:lstStyle/>
                    <a:p>
                      <a:pPr lvl="0">
                        <a:buNone/>
                      </a:pPr>
                      <a:r>
                        <a:rPr kumimoji="1" lang="en-US" altLang="ja-JP" sz="800" dirty="0"/>
                        <a:t>458</a:t>
                      </a:r>
                      <a:endParaRPr kumimoji="1" lang="ja-JP" altLang="en-US" sz="800"/>
                    </a:p>
                  </a:txBody>
                  <a:tcPr/>
                </a:tc>
                <a:tc>
                  <a:txBody>
                    <a:bodyPr/>
                    <a:lstStyle/>
                    <a:p>
                      <a:pPr marL="0" marR="0" lvl="0" indent="0" algn="l" rtl="0">
                        <a:lnSpc>
                          <a:spcPct val="100000"/>
                        </a:lnSpc>
                        <a:spcBef>
                          <a:spcPts val="0"/>
                        </a:spcBef>
                        <a:spcAft>
                          <a:spcPts val="0"/>
                        </a:spcAft>
                        <a:buClrTx/>
                        <a:buSzTx/>
                        <a:buFontTx/>
                        <a:buNone/>
                      </a:pPr>
                      <a:r>
                        <a:rPr lang="en-US" altLang="ja-JP" sz="800" dirty="0"/>
                        <a:t>9:19.5</a:t>
                      </a:r>
                      <a:endParaRPr kumimoji="1" lang="ja-JP" altLang="en-US" sz="800"/>
                    </a:p>
                  </a:txBody>
                  <a:tcPr/>
                </a:tc>
                <a:tc>
                  <a:txBody>
                    <a:bodyPr/>
                    <a:lstStyle/>
                    <a:p>
                      <a:pPr marL="0" marR="0" lvl="0" indent="0" algn="l" rtl="0">
                        <a:lnSpc>
                          <a:spcPct val="100000"/>
                        </a:lnSpc>
                        <a:spcBef>
                          <a:spcPts val="0"/>
                        </a:spcBef>
                        <a:spcAft>
                          <a:spcPts val="0"/>
                        </a:spcAft>
                        <a:buClrTx/>
                        <a:buSzTx/>
                        <a:buFontTx/>
                        <a:buNone/>
                      </a:pPr>
                      <a:r>
                        <a:rPr kumimoji="1" lang="ja-JP" altLang="en-US" sz="800"/>
                        <a:t>顔</a:t>
                      </a:r>
                    </a:p>
                  </a:txBody>
                  <a:tcPr/>
                </a:tc>
                <a:tc>
                  <a:txBody>
                    <a:bodyPr/>
                    <a:lstStyle/>
                    <a:p>
                      <a:pPr marL="0" marR="0" lvl="0" indent="0" algn="l">
                        <a:lnSpc>
                          <a:spcPct val="100000"/>
                        </a:lnSpc>
                        <a:spcBef>
                          <a:spcPts val="0"/>
                        </a:spcBef>
                        <a:spcAft>
                          <a:spcPts val="0"/>
                        </a:spcAft>
                        <a:buNone/>
                      </a:pPr>
                      <a:r>
                        <a:rPr lang="ja-JP" sz="800" b="0" i="0" u="none" strike="noStrike" noProof="0">
                          <a:latin typeface="Meiryo"/>
                          <a:ea typeface="Meiryo"/>
                        </a:rPr>
                        <a:t>ノッチ</a:t>
                      </a:r>
                      <a:endParaRPr kumimoji="1" lang="ja-JP"/>
                    </a:p>
                  </a:txBody>
                  <a:tcPr/>
                </a:tc>
                <a:extLst>
                  <a:ext uri="{0D108BD9-81ED-4DB2-BD59-A6C34878D82A}">
                    <a16:rowId xmlns:a16="http://schemas.microsoft.com/office/drawing/2014/main" val="991893698"/>
                  </a:ext>
                </a:extLst>
              </a:tr>
              <a:tr h="132502">
                <a:tc>
                  <a:txBody>
                    <a:bodyPr/>
                    <a:lstStyle/>
                    <a:p>
                      <a:pPr lvl="0">
                        <a:buNone/>
                      </a:pPr>
                      <a:r>
                        <a:rPr kumimoji="1" lang="en-US" altLang="ja-JP" sz="800" dirty="0"/>
                        <a:t>iPhone </a:t>
                      </a:r>
                      <a:r>
                        <a:rPr lang="en-US" altLang="ja-JP" sz="800" dirty="0"/>
                        <a:t>SE 3</a:t>
                      </a:r>
                      <a:endParaRPr kumimoji="1" lang="en-US" altLang="ja-JP" sz="800" dirty="0"/>
                    </a:p>
                  </a:txBody>
                  <a:tcPr/>
                </a:tc>
                <a:tc>
                  <a:txBody>
                    <a:bodyPr/>
                    <a:lstStyle/>
                    <a:p>
                      <a:pPr lvl="0">
                        <a:buNone/>
                      </a:pPr>
                      <a:r>
                        <a:rPr kumimoji="1" lang="ja-JP" altLang="en-US" sz="800"/>
                        <a:t>第</a:t>
                      </a:r>
                      <a:r>
                        <a:rPr lang="en-US" altLang="ja-JP" sz="800" dirty="0"/>
                        <a:t>15</a:t>
                      </a:r>
                      <a:r>
                        <a:rPr kumimoji="1" lang="ja-JP" altLang="en-US" sz="800"/>
                        <a:t>世代</a:t>
                      </a:r>
                    </a:p>
                  </a:txBody>
                  <a:tcPr/>
                </a:tc>
                <a:tc>
                  <a:txBody>
                    <a:bodyPr/>
                    <a:lstStyle/>
                    <a:p>
                      <a:pPr lvl="0">
                        <a:buNone/>
                      </a:pPr>
                      <a:r>
                        <a:rPr lang="en-US" altLang="ja-JP" sz="800" dirty="0"/>
                        <a:t>2022</a:t>
                      </a:r>
                      <a:endParaRPr kumimoji="1" lang="ja-JP" altLang="en-US" sz="800"/>
                    </a:p>
                  </a:txBody>
                  <a:tcPr/>
                </a:tc>
                <a:tc>
                  <a:txBody>
                    <a:bodyPr/>
                    <a:lstStyle/>
                    <a:p>
                      <a:pPr lvl="0">
                        <a:buNone/>
                      </a:pPr>
                      <a:r>
                        <a:rPr lang="en-US" altLang="ja-JP" sz="800" dirty="0"/>
                        <a:t>4.7</a:t>
                      </a:r>
                      <a:endParaRPr kumimoji="1" lang="ja-JP" altLang="en-US" sz="800"/>
                    </a:p>
                  </a:txBody>
                  <a:tcPr/>
                </a:tc>
                <a:tc>
                  <a:txBody>
                    <a:bodyPr/>
                    <a:lstStyle/>
                    <a:p>
                      <a:pPr lvl="0">
                        <a:buNone/>
                      </a:pPr>
                      <a:r>
                        <a:rPr lang="en-US" altLang="ja-JP" sz="800" dirty="0"/>
                        <a:t>750×1334</a:t>
                      </a:r>
                      <a:endParaRPr kumimoji="1" lang="ja-JP" altLang="en-US" sz="800"/>
                    </a:p>
                  </a:txBody>
                  <a:tcPr/>
                </a:tc>
                <a:tc>
                  <a:txBody>
                    <a:bodyPr/>
                    <a:lstStyle/>
                    <a:p>
                      <a:pPr lvl="0">
                        <a:buNone/>
                      </a:pPr>
                      <a:r>
                        <a:rPr lang="en-US" altLang="ja-JP" sz="800" dirty="0"/>
                        <a:t>326</a:t>
                      </a:r>
                      <a:endParaRPr kumimoji="1" lang="ja-JP" altLang="en-US" sz="800"/>
                    </a:p>
                  </a:txBody>
                  <a:tcPr/>
                </a:tc>
                <a:tc>
                  <a:txBody>
                    <a:bodyPr/>
                    <a:lstStyle/>
                    <a:p>
                      <a:pPr lvl="0">
                        <a:buNone/>
                      </a:pPr>
                      <a:r>
                        <a:rPr lang="en-US" altLang="ja-JP" sz="800" dirty="0"/>
                        <a:t>9:16</a:t>
                      </a:r>
                      <a:endParaRPr kumimoji="1" lang="ja-JP" altLang="en-US" sz="800"/>
                    </a:p>
                  </a:txBody>
                  <a:tcPr/>
                </a:tc>
                <a:tc>
                  <a:txBody>
                    <a:bodyPr/>
                    <a:lstStyle/>
                    <a:p>
                      <a:pPr lvl="0" defTabSz="457200">
                        <a:buNone/>
                        <a:tabLst/>
                        <a:defRPr/>
                      </a:pPr>
                      <a:r>
                        <a:rPr lang="ja-JP" altLang="en-US" sz="800"/>
                        <a:t>指紋</a:t>
                      </a:r>
                      <a:endParaRPr kumimoji="1" lang="ja-JP" altLang="en-US" sz="800"/>
                    </a:p>
                  </a:txBody>
                  <a:tcPr/>
                </a:tc>
                <a:tc>
                  <a:txBody>
                    <a:bodyPr/>
                    <a:lstStyle/>
                    <a:p>
                      <a:pPr lvl="0">
                        <a:buNone/>
                      </a:pPr>
                      <a:r>
                        <a:rPr lang="ja-JP" altLang="en-US" sz="800"/>
                        <a:t>-</a:t>
                      </a:r>
                      <a:endParaRPr kumimoji="1" lang="ja-JP" altLang="en-US" sz="800"/>
                    </a:p>
                  </a:txBody>
                  <a:tcPr/>
                </a:tc>
                <a:extLst>
                  <a:ext uri="{0D108BD9-81ED-4DB2-BD59-A6C34878D82A}">
                    <a16:rowId xmlns:a16="http://schemas.microsoft.com/office/drawing/2014/main" val="313220448"/>
                  </a:ext>
                </a:extLst>
              </a:tr>
              <a:tr h="132502">
                <a:tc>
                  <a:txBody>
                    <a:bodyPr/>
                    <a:lstStyle/>
                    <a:p>
                      <a:pPr lvl="0">
                        <a:buNone/>
                      </a:pPr>
                      <a:r>
                        <a:rPr kumimoji="1" lang="en-US" altLang="ja-JP" sz="800" dirty="0"/>
                        <a:t>iPhone </a:t>
                      </a:r>
                      <a:r>
                        <a:rPr lang="en-US" altLang="ja-JP" sz="800" dirty="0"/>
                        <a:t>14</a:t>
                      </a:r>
                      <a:endParaRPr kumimoji="1" lang="ja-JP" altLang="en-US" sz="800"/>
                    </a:p>
                  </a:txBody>
                  <a:tcPr/>
                </a:tc>
                <a:tc>
                  <a:txBody>
                    <a:bodyPr/>
                    <a:lstStyle/>
                    <a:p>
                      <a:pPr lvl="0">
                        <a:buNone/>
                      </a:pPr>
                      <a:r>
                        <a:rPr kumimoji="1" lang="ja-JP" altLang="en-US" sz="800"/>
                        <a:t>第</a:t>
                      </a:r>
                      <a:r>
                        <a:rPr lang="en-US" altLang="ja-JP" sz="800" dirty="0"/>
                        <a:t>16</a:t>
                      </a:r>
                      <a:r>
                        <a:rPr kumimoji="1" lang="ja-JP" altLang="en-US" sz="800"/>
                        <a:t>世代</a:t>
                      </a:r>
                    </a:p>
                  </a:txBody>
                  <a:tcPr/>
                </a:tc>
                <a:tc>
                  <a:txBody>
                    <a:bodyPr/>
                    <a:lstStyle/>
                    <a:p>
                      <a:pPr lvl="0">
                        <a:buNone/>
                      </a:pPr>
                      <a:r>
                        <a:rPr lang="en-US" altLang="ja-JP" sz="800" dirty="0"/>
                        <a:t>2022</a:t>
                      </a:r>
                      <a:endParaRPr kumimoji="1" lang="ja-JP" altLang="en-US" sz="800"/>
                    </a:p>
                  </a:txBody>
                  <a:tcPr/>
                </a:tc>
                <a:tc>
                  <a:txBody>
                    <a:bodyPr/>
                    <a:lstStyle/>
                    <a:p>
                      <a:pPr lvl="0">
                        <a:buNone/>
                      </a:pPr>
                      <a:r>
                        <a:rPr kumimoji="1" lang="en-US" altLang="ja-JP" sz="800" dirty="0"/>
                        <a:t>6.1</a:t>
                      </a:r>
                      <a:endParaRPr kumimoji="1" lang="ja-JP" altLang="en-US" sz="800"/>
                    </a:p>
                  </a:txBody>
                  <a:tcPr/>
                </a:tc>
                <a:tc>
                  <a:txBody>
                    <a:bodyPr/>
                    <a:lstStyle/>
                    <a:p>
                      <a:pPr lvl="0">
                        <a:buNone/>
                      </a:pPr>
                      <a:r>
                        <a:rPr lang="en-US" altLang="ja-JP" sz="800" dirty="0"/>
                        <a:t>1170×2532</a:t>
                      </a:r>
                      <a:endParaRPr kumimoji="1" lang="ja-JP" altLang="en-US" sz="800"/>
                    </a:p>
                  </a:txBody>
                  <a:tcPr/>
                </a:tc>
                <a:tc>
                  <a:txBody>
                    <a:bodyPr/>
                    <a:lstStyle/>
                    <a:p>
                      <a:pPr lvl="0">
                        <a:buNone/>
                      </a:pPr>
                      <a:r>
                        <a:rPr lang="en-US" altLang="ja-JP" sz="800" dirty="0"/>
                        <a:t>460</a:t>
                      </a:r>
                      <a:endParaRPr kumimoji="1" lang="ja-JP" altLang="en-US" sz="800"/>
                    </a:p>
                  </a:txBody>
                  <a:tcPr/>
                </a:tc>
                <a:tc>
                  <a:txBody>
                    <a:bodyPr/>
                    <a:lstStyle/>
                    <a:p>
                      <a:pPr lvl="0">
                        <a:buNone/>
                      </a:pPr>
                      <a:r>
                        <a:rPr kumimoji="1" lang="en-US" altLang="ja-JP" sz="800" dirty="0"/>
                        <a:t>9:19.5</a:t>
                      </a:r>
                      <a:endParaRPr kumimoji="1" lang="ja-JP" altLang="en-US" sz="800"/>
                    </a:p>
                  </a:txBody>
                  <a:tcPr/>
                </a:tc>
                <a:tc>
                  <a:txBody>
                    <a:bodyPr/>
                    <a:lstStyle/>
                    <a:p>
                      <a:pPr lvl="0">
                        <a:buNone/>
                      </a:pPr>
                      <a:r>
                        <a:rPr kumimoji="1" lang="ja-JP" altLang="en-US" sz="800"/>
                        <a:t>顔</a:t>
                      </a:r>
                    </a:p>
                  </a:txBody>
                  <a:tcPr/>
                </a:tc>
                <a:tc>
                  <a:txBody>
                    <a:bodyPr/>
                    <a:lstStyle/>
                    <a:p>
                      <a:pPr lvl="0">
                        <a:buNone/>
                      </a:pPr>
                      <a:r>
                        <a:rPr lang="ja-JP" sz="800" b="0" i="0" u="none" strike="noStrike" noProof="0">
                          <a:latin typeface="Meiryo"/>
                          <a:ea typeface="Meiryo"/>
                        </a:rPr>
                        <a:t>ノッチ</a:t>
                      </a:r>
                      <a:endParaRPr kumimoji="1" lang="ja-JP"/>
                    </a:p>
                  </a:txBody>
                  <a:tcPr/>
                </a:tc>
                <a:extLst>
                  <a:ext uri="{0D108BD9-81ED-4DB2-BD59-A6C34878D82A}">
                    <a16:rowId xmlns:a16="http://schemas.microsoft.com/office/drawing/2014/main" val="3604924558"/>
                  </a:ext>
                </a:extLst>
              </a:tr>
              <a:tr h="132502">
                <a:tc>
                  <a:txBody>
                    <a:bodyPr/>
                    <a:lstStyle/>
                    <a:p>
                      <a:pPr lvl="0">
                        <a:buNone/>
                      </a:pPr>
                      <a:r>
                        <a:rPr kumimoji="1" lang="en-US" altLang="ja-JP" sz="800" dirty="0"/>
                        <a:t>iPhone </a:t>
                      </a:r>
                      <a:r>
                        <a:rPr lang="en-US" altLang="ja-JP" sz="800" dirty="0"/>
                        <a:t>14 Plus</a:t>
                      </a:r>
                      <a:endParaRPr kumimoji="1" lang="ja-JP" altLang="en-US" sz="800"/>
                    </a:p>
                  </a:txBody>
                  <a:tcPr/>
                </a:tc>
                <a:tc>
                  <a:txBody>
                    <a:bodyPr/>
                    <a:lstStyle/>
                    <a:p>
                      <a:pPr lvl="0">
                        <a:buNone/>
                      </a:pPr>
                      <a:r>
                        <a:rPr kumimoji="1" lang="ja-JP" altLang="en-US" sz="800"/>
                        <a:t>第</a:t>
                      </a:r>
                      <a:r>
                        <a:rPr lang="en-US" altLang="ja-JP" sz="800" dirty="0"/>
                        <a:t>16</a:t>
                      </a:r>
                      <a:r>
                        <a:rPr kumimoji="1" lang="ja-JP" altLang="en-US" sz="800"/>
                        <a:t>世代</a:t>
                      </a:r>
                    </a:p>
                  </a:txBody>
                  <a:tcPr/>
                </a:tc>
                <a:tc>
                  <a:txBody>
                    <a:bodyPr/>
                    <a:lstStyle/>
                    <a:p>
                      <a:pPr lvl="0">
                        <a:buNone/>
                      </a:pPr>
                      <a:r>
                        <a:rPr lang="en-US" altLang="ja-JP" sz="800" dirty="0"/>
                        <a:t>2022</a:t>
                      </a:r>
                      <a:endParaRPr kumimoji="1" lang="ja-JP" altLang="en-US" sz="800"/>
                    </a:p>
                  </a:txBody>
                  <a:tcPr/>
                </a:tc>
                <a:tc>
                  <a:txBody>
                    <a:bodyPr/>
                    <a:lstStyle/>
                    <a:p>
                      <a:pPr lvl="0">
                        <a:buNone/>
                      </a:pPr>
                      <a:r>
                        <a:rPr lang="en-US" altLang="ja-JP" sz="800" dirty="0"/>
                        <a:t>6.7</a:t>
                      </a:r>
                      <a:endParaRPr kumimoji="1" lang="ja-JP" altLang="en-US" sz="800"/>
                    </a:p>
                  </a:txBody>
                  <a:tcPr/>
                </a:tc>
                <a:tc>
                  <a:txBody>
                    <a:bodyPr/>
                    <a:lstStyle/>
                    <a:p>
                      <a:pPr lvl="0">
                        <a:buNone/>
                      </a:pPr>
                      <a:r>
                        <a:rPr lang="en-US" altLang="ja-JP" sz="800" dirty="0"/>
                        <a:t>1284×2778</a:t>
                      </a:r>
                      <a:endParaRPr kumimoji="1" lang="ja-JP" altLang="en-US" sz="800"/>
                    </a:p>
                  </a:txBody>
                  <a:tcPr/>
                </a:tc>
                <a:tc>
                  <a:txBody>
                    <a:bodyPr/>
                    <a:lstStyle/>
                    <a:p>
                      <a:pPr lvl="0">
                        <a:buNone/>
                      </a:pPr>
                      <a:r>
                        <a:rPr lang="en-US" altLang="ja-JP" sz="800" dirty="0"/>
                        <a:t>458</a:t>
                      </a:r>
                      <a:endParaRPr kumimoji="1" lang="ja-JP" altLang="en-US" sz="800"/>
                    </a:p>
                  </a:txBody>
                  <a:tcPr/>
                </a:tc>
                <a:tc>
                  <a:txBody>
                    <a:bodyPr/>
                    <a:lstStyle/>
                    <a:p>
                      <a:pPr lvl="0">
                        <a:buNone/>
                      </a:pPr>
                      <a:r>
                        <a:rPr kumimoji="1" lang="en-US" altLang="ja-JP" sz="800" dirty="0"/>
                        <a:t>9:19.5</a:t>
                      </a:r>
                      <a:endParaRPr kumimoji="1" lang="ja-JP" altLang="en-US" sz="800"/>
                    </a:p>
                  </a:txBody>
                  <a:tcPr/>
                </a:tc>
                <a:tc>
                  <a:txBody>
                    <a:bodyPr/>
                    <a:lstStyle/>
                    <a:p>
                      <a:pPr lvl="0">
                        <a:buNone/>
                      </a:pPr>
                      <a:r>
                        <a:rPr kumimoji="1" lang="ja-JP" altLang="en-US" sz="800"/>
                        <a:t>顔</a:t>
                      </a:r>
                    </a:p>
                  </a:txBody>
                  <a:tcPr/>
                </a:tc>
                <a:tc>
                  <a:txBody>
                    <a:bodyPr/>
                    <a:lstStyle/>
                    <a:p>
                      <a:pPr lvl="0">
                        <a:buNone/>
                      </a:pPr>
                      <a:r>
                        <a:rPr lang="ja-JP" sz="800" b="0" i="0" u="none" strike="noStrike" noProof="0">
                          <a:latin typeface="Meiryo"/>
                          <a:ea typeface="Meiryo"/>
                        </a:rPr>
                        <a:t>ノッチ</a:t>
                      </a:r>
                      <a:endParaRPr kumimoji="1" lang="ja-JP"/>
                    </a:p>
                  </a:txBody>
                  <a:tcPr/>
                </a:tc>
                <a:extLst>
                  <a:ext uri="{0D108BD9-81ED-4DB2-BD59-A6C34878D82A}">
                    <a16:rowId xmlns:a16="http://schemas.microsoft.com/office/drawing/2014/main" val="3590977961"/>
                  </a:ext>
                </a:extLst>
              </a:tr>
              <a:tr h="132502">
                <a:tc>
                  <a:txBody>
                    <a:bodyPr/>
                    <a:lstStyle/>
                    <a:p>
                      <a:pPr lvl="0">
                        <a:buNone/>
                      </a:pPr>
                      <a:r>
                        <a:rPr kumimoji="1" lang="en-US" altLang="ja-JP" sz="800" dirty="0"/>
                        <a:t>iPhone </a:t>
                      </a:r>
                      <a:r>
                        <a:rPr lang="en-US" altLang="ja-JP" sz="800" dirty="0"/>
                        <a:t>14</a:t>
                      </a:r>
                      <a:r>
                        <a:rPr kumimoji="1" lang="en-US" altLang="ja-JP" sz="800" dirty="0"/>
                        <a:t> Pro</a:t>
                      </a:r>
                      <a:endParaRPr kumimoji="1" lang="ja-JP" altLang="en-US" sz="800"/>
                    </a:p>
                  </a:txBody>
                  <a:tcPr/>
                </a:tc>
                <a:tc>
                  <a:txBody>
                    <a:bodyPr/>
                    <a:lstStyle/>
                    <a:p>
                      <a:pPr lvl="0">
                        <a:buNone/>
                      </a:pPr>
                      <a:r>
                        <a:rPr kumimoji="1" lang="ja-JP" altLang="en-US" sz="800"/>
                        <a:t>第</a:t>
                      </a:r>
                      <a:r>
                        <a:rPr lang="en-US" altLang="ja-JP" sz="800" dirty="0"/>
                        <a:t>16</a:t>
                      </a:r>
                      <a:r>
                        <a:rPr kumimoji="1" lang="ja-JP" altLang="en-US" sz="800"/>
                        <a:t>世代</a:t>
                      </a:r>
                    </a:p>
                  </a:txBody>
                  <a:tcPr/>
                </a:tc>
                <a:tc>
                  <a:txBody>
                    <a:bodyPr/>
                    <a:lstStyle/>
                    <a:p>
                      <a:pPr lvl="0">
                        <a:buNone/>
                      </a:pPr>
                      <a:r>
                        <a:rPr lang="en-US" altLang="ja-JP" sz="800" dirty="0"/>
                        <a:t>2022</a:t>
                      </a:r>
                      <a:endParaRPr kumimoji="1" lang="ja-JP" altLang="en-US" sz="800"/>
                    </a:p>
                  </a:txBody>
                  <a:tcPr/>
                </a:tc>
                <a:tc>
                  <a:txBody>
                    <a:bodyPr/>
                    <a:lstStyle/>
                    <a:p>
                      <a:pPr lvl="0">
                        <a:buNone/>
                      </a:pPr>
                      <a:r>
                        <a:rPr lang="en-US" altLang="ja-JP" sz="800" dirty="0"/>
                        <a:t>6.1</a:t>
                      </a:r>
                      <a:endParaRPr kumimoji="1" lang="ja-JP" altLang="en-US" sz="800"/>
                    </a:p>
                  </a:txBody>
                  <a:tcPr/>
                </a:tc>
                <a:tc>
                  <a:txBody>
                    <a:bodyPr/>
                    <a:lstStyle/>
                    <a:p>
                      <a:pPr lvl="0">
                        <a:buNone/>
                      </a:pPr>
                      <a:r>
                        <a:rPr lang="en-US" altLang="ja-JP" sz="800" dirty="0"/>
                        <a:t>1179×2556</a:t>
                      </a:r>
                      <a:endParaRPr kumimoji="1" lang="ja-JP" altLang="en-US" sz="800"/>
                    </a:p>
                  </a:txBody>
                  <a:tcPr/>
                </a:tc>
                <a:tc>
                  <a:txBody>
                    <a:bodyPr/>
                    <a:lstStyle/>
                    <a:p>
                      <a:pPr lvl="0">
                        <a:buNone/>
                      </a:pPr>
                      <a:r>
                        <a:rPr lang="en-US" altLang="ja-JP" sz="800" dirty="0"/>
                        <a:t>460</a:t>
                      </a:r>
                      <a:endParaRPr kumimoji="1" lang="ja-JP" altLang="en-US" sz="800"/>
                    </a:p>
                  </a:txBody>
                  <a:tcPr/>
                </a:tc>
                <a:tc>
                  <a:txBody>
                    <a:bodyPr/>
                    <a:lstStyle/>
                    <a:p>
                      <a:pPr lvl="0">
                        <a:buNone/>
                      </a:pPr>
                      <a:r>
                        <a:rPr kumimoji="1" lang="en-US" altLang="ja-JP" sz="800" dirty="0"/>
                        <a:t>9:19.5</a:t>
                      </a:r>
                      <a:endParaRPr kumimoji="1" lang="ja-JP" altLang="en-US" sz="800"/>
                    </a:p>
                  </a:txBody>
                  <a:tcPr/>
                </a:tc>
                <a:tc>
                  <a:txBody>
                    <a:bodyPr/>
                    <a:lstStyle/>
                    <a:p>
                      <a:pPr lvl="0">
                        <a:buNone/>
                      </a:pPr>
                      <a:r>
                        <a:rPr kumimoji="1" lang="ja-JP" altLang="en-US" sz="800"/>
                        <a:t>顔</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800" b="0" i="0" u="none" strike="noStrike" noProof="0">
                          <a:latin typeface="Meiryo"/>
                          <a:ea typeface="Meiryo"/>
                        </a:rPr>
                        <a:t>パンチホール</a:t>
                      </a:r>
                      <a:endParaRPr lang="en-US" altLang="ja-JP" sz="800" b="0" i="0" u="none" strike="noStrike" noProof="0" dirty="0">
                        <a:latin typeface="Meiryo"/>
                        <a:ea typeface="Meiryo"/>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800" b="0" i="0" u="none" strike="noStrike" noProof="0">
                          <a:latin typeface="Meiryo"/>
                          <a:ea typeface="Meiryo"/>
                        </a:rPr>
                        <a:t>(</a:t>
                      </a:r>
                      <a:r>
                        <a:rPr lang="en-US" altLang="ja-JP" sz="800" dirty="0"/>
                        <a:t>Dynamic Island)</a:t>
                      </a:r>
                      <a:endParaRPr lang="ja-JP" altLang="en-US" sz="800"/>
                    </a:p>
                  </a:txBody>
                  <a:tcPr/>
                </a:tc>
                <a:extLst>
                  <a:ext uri="{0D108BD9-81ED-4DB2-BD59-A6C34878D82A}">
                    <a16:rowId xmlns:a16="http://schemas.microsoft.com/office/drawing/2014/main" val="1083510420"/>
                  </a:ext>
                </a:extLst>
              </a:tr>
              <a:tr h="132502">
                <a:tc>
                  <a:txBody>
                    <a:bodyPr/>
                    <a:lstStyle/>
                    <a:p>
                      <a:pPr lvl="0">
                        <a:buNone/>
                      </a:pPr>
                      <a:r>
                        <a:rPr kumimoji="1" lang="en-US" altLang="ja-JP" sz="800" dirty="0"/>
                        <a:t>iPhone </a:t>
                      </a:r>
                      <a:r>
                        <a:rPr lang="en-US" altLang="ja-JP" sz="800" dirty="0"/>
                        <a:t>14</a:t>
                      </a:r>
                      <a:r>
                        <a:rPr kumimoji="1" lang="en-US" altLang="ja-JP" sz="800" dirty="0"/>
                        <a:t> Pro Max</a:t>
                      </a:r>
                      <a:endParaRPr kumimoji="1" lang="ja-JP" altLang="en-US" sz="800"/>
                    </a:p>
                  </a:txBody>
                  <a:tcPr/>
                </a:tc>
                <a:tc>
                  <a:txBody>
                    <a:bodyPr/>
                    <a:lstStyle/>
                    <a:p>
                      <a:pPr lvl="0">
                        <a:buNone/>
                      </a:pPr>
                      <a:r>
                        <a:rPr kumimoji="1" lang="ja-JP" altLang="en-US" sz="800"/>
                        <a:t>第</a:t>
                      </a:r>
                      <a:r>
                        <a:rPr lang="en-US" altLang="ja-JP" sz="800" dirty="0"/>
                        <a:t>16</a:t>
                      </a:r>
                      <a:r>
                        <a:rPr kumimoji="1" lang="ja-JP" altLang="en-US" sz="800"/>
                        <a:t>世代</a:t>
                      </a:r>
                    </a:p>
                  </a:txBody>
                  <a:tcPr/>
                </a:tc>
                <a:tc>
                  <a:txBody>
                    <a:bodyPr/>
                    <a:lstStyle/>
                    <a:p>
                      <a:pPr lvl="0">
                        <a:buNone/>
                      </a:pPr>
                      <a:r>
                        <a:rPr lang="en-US" altLang="ja-JP" sz="800" dirty="0"/>
                        <a:t>2022</a:t>
                      </a:r>
                      <a:endParaRPr kumimoji="1" lang="ja-JP" altLang="en-US" sz="800"/>
                    </a:p>
                  </a:txBody>
                  <a:tcPr/>
                </a:tc>
                <a:tc>
                  <a:txBody>
                    <a:bodyPr/>
                    <a:lstStyle/>
                    <a:p>
                      <a:pPr lvl="0">
                        <a:buNone/>
                      </a:pPr>
                      <a:r>
                        <a:rPr lang="en-US" altLang="ja-JP" sz="800" dirty="0"/>
                        <a:t>6.7</a:t>
                      </a:r>
                      <a:endParaRPr kumimoji="1" lang="ja-JP" altLang="en-US" sz="800"/>
                    </a:p>
                  </a:txBody>
                  <a:tcPr/>
                </a:tc>
                <a:tc>
                  <a:txBody>
                    <a:bodyPr/>
                    <a:lstStyle/>
                    <a:p>
                      <a:pPr lvl="0">
                        <a:buNone/>
                      </a:pPr>
                      <a:r>
                        <a:rPr lang="en-US" altLang="ja-JP" sz="800" dirty="0"/>
                        <a:t>1290×2796</a:t>
                      </a:r>
                      <a:endParaRPr kumimoji="1" lang="ja-JP" altLang="en-US" sz="800"/>
                    </a:p>
                  </a:txBody>
                  <a:tcPr/>
                </a:tc>
                <a:tc>
                  <a:txBody>
                    <a:bodyPr/>
                    <a:lstStyle/>
                    <a:p>
                      <a:pPr lvl="0">
                        <a:buNone/>
                      </a:pPr>
                      <a:r>
                        <a:rPr lang="en-US" altLang="ja-JP" sz="800" dirty="0"/>
                        <a:t>460</a:t>
                      </a:r>
                      <a:endParaRPr kumimoji="1" lang="ja-JP" altLang="en-US" sz="800"/>
                    </a:p>
                  </a:txBody>
                  <a:tcPr/>
                </a:tc>
                <a:tc>
                  <a:txBody>
                    <a:bodyPr/>
                    <a:lstStyle/>
                    <a:p>
                      <a:pPr lvl="0">
                        <a:buNone/>
                      </a:pPr>
                      <a:r>
                        <a:rPr kumimoji="1" lang="en-US" altLang="ja-JP" sz="800" dirty="0"/>
                        <a:t>9:19.5</a:t>
                      </a:r>
                      <a:endParaRPr kumimoji="1" lang="ja-JP" altLang="en-US" sz="800"/>
                    </a:p>
                  </a:txBody>
                  <a:tcPr/>
                </a:tc>
                <a:tc>
                  <a:txBody>
                    <a:bodyPr/>
                    <a:lstStyle/>
                    <a:p>
                      <a:pPr lvl="0">
                        <a:buNone/>
                      </a:pPr>
                      <a:r>
                        <a:rPr kumimoji="1" lang="ja-JP" altLang="en-US" sz="800"/>
                        <a:t>顔</a:t>
                      </a:r>
                    </a:p>
                  </a:txBody>
                  <a:tcPr/>
                </a:tc>
                <a:tc>
                  <a:txBody>
                    <a:bodyPr/>
                    <a:lstStyle/>
                    <a:p>
                      <a:pPr lvl="0">
                        <a:buNone/>
                      </a:pPr>
                      <a:r>
                        <a:rPr lang="ja-JP" altLang="en-US" sz="800" b="0" i="0" u="none" strike="noStrike" noProof="0" dirty="0">
                          <a:latin typeface="Meiryo"/>
                          <a:ea typeface="Meiryo"/>
                        </a:rPr>
                        <a:t>パンチホール</a:t>
                      </a:r>
                      <a:endParaRPr lang="en-US" altLang="ja-JP" sz="800" b="0" i="0" u="none" strike="noStrike" noProof="0" dirty="0">
                        <a:latin typeface="Meiryo"/>
                        <a:ea typeface="Meiryo"/>
                      </a:endParaRPr>
                    </a:p>
                    <a:p>
                      <a:pPr lvl="0">
                        <a:buNone/>
                      </a:pPr>
                      <a:r>
                        <a:rPr lang="ja-JP" altLang="en-US" sz="800" b="0" i="0" u="none" strike="noStrike" noProof="0" dirty="0">
                          <a:latin typeface="Meiryo"/>
                          <a:ea typeface="Meiryo"/>
                        </a:rPr>
                        <a:t>(</a:t>
                      </a:r>
                      <a:r>
                        <a:rPr lang="en-US" altLang="ja-JP" sz="800" dirty="0"/>
                        <a:t>Dynamic Island)</a:t>
                      </a:r>
                      <a:endParaRPr lang="ja-JP" altLang="en-US" sz="800" dirty="0"/>
                    </a:p>
                  </a:txBody>
                  <a:tcPr/>
                </a:tc>
                <a:extLst>
                  <a:ext uri="{0D108BD9-81ED-4DB2-BD59-A6C34878D82A}">
                    <a16:rowId xmlns:a16="http://schemas.microsoft.com/office/drawing/2014/main" val="2918625645"/>
                  </a:ext>
                </a:extLst>
              </a:tr>
            </a:tbl>
          </a:graphicData>
        </a:graphic>
      </p:graphicFrame>
    </p:spTree>
    <p:extLst>
      <p:ext uri="{BB962C8B-B14F-4D97-AF65-F5344CB8AC3E}">
        <p14:creationId xmlns:p14="http://schemas.microsoft.com/office/powerpoint/2010/main" val="3125334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CC63AC1-BEE6-47D9-82ED-641577A7443F}"/>
              </a:ext>
            </a:extLst>
          </p:cNvPr>
          <p:cNvSpPr>
            <a:spLocks noGrp="1"/>
          </p:cNvSpPr>
          <p:nvPr>
            <p:ph type="title"/>
          </p:nvPr>
        </p:nvSpPr>
        <p:spPr/>
        <p:txBody>
          <a:bodyPr/>
          <a:lstStyle/>
          <a:p>
            <a:r>
              <a:rPr lang="en-US" altLang="ja-JP" dirty="0"/>
              <a:t>Appendix A</a:t>
            </a:r>
            <a:endParaRPr lang="ja-JP" altLang="en-US"/>
          </a:p>
        </p:txBody>
      </p:sp>
      <p:graphicFrame>
        <p:nvGraphicFramePr>
          <p:cNvPr id="6" name="表 6">
            <a:extLst>
              <a:ext uri="{FF2B5EF4-FFF2-40B4-BE49-F238E27FC236}">
                <a16:creationId xmlns:a16="http://schemas.microsoft.com/office/drawing/2014/main" id="{1945F2E6-1C09-4F9F-B774-615D390C21FC}"/>
              </a:ext>
            </a:extLst>
          </p:cNvPr>
          <p:cNvGraphicFramePr>
            <a:graphicFrameLocks noGrp="1"/>
          </p:cNvGraphicFramePr>
          <p:nvPr>
            <p:extLst>
              <p:ext uri="{D42A27DB-BD31-4B8C-83A1-F6EECF244321}">
                <p14:modId xmlns:p14="http://schemas.microsoft.com/office/powerpoint/2010/main" val="3696517535"/>
              </p:ext>
            </p:extLst>
          </p:nvPr>
        </p:nvGraphicFramePr>
        <p:xfrm>
          <a:off x="361951" y="837855"/>
          <a:ext cx="8283532" cy="1432560"/>
        </p:xfrm>
        <a:graphic>
          <a:graphicData uri="http://schemas.openxmlformats.org/drawingml/2006/table">
            <a:tbl>
              <a:tblPr firstRow="1" bandRow="1">
                <a:tableStyleId>{00A15C55-8517-42AA-B614-E9B94910E393}</a:tableStyleId>
              </a:tblPr>
              <a:tblGrid>
                <a:gridCol w="1175105">
                  <a:extLst>
                    <a:ext uri="{9D8B030D-6E8A-4147-A177-3AD203B41FA5}">
                      <a16:colId xmlns:a16="http://schemas.microsoft.com/office/drawing/2014/main" val="2142337332"/>
                    </a:ext>
                  </a:extLst>
                </a:gridCol>
                <a:gridCol w="687084">
                  <a:extLst>
                    <a:ext uri="{9D8B030D-6E8A-4147-A177-3AD203B41FA5}">
                      <a16:colId xmlns:a16="http://schemas.microsoft.com/office/drawing/2014/main" val="312462724"/>
                    </a:ext>
                  </a:extLst>
                </a:gridCol>
                <a:gridCol w="545814">
                  <a:extLst>
                    <a:ext uri="{9D8B030D-6E8A-4147-A177-3AD203B41FA5}">
                      <a16:colId xmlns:a16="http://schemas.microsoft.com/office/drawing/2014/main" val="3395870081"/>
                    </a:ext>
                  </a:extLst>
                </a:gridCol>
                <a:gridCol w="687084">
                  <a:extLst>
                    <a:ext uri="{9D8B030D-6E8A-4147-A177-3AD203B41FA5}">
                      <a16:colId xmlns:a16="http://schemas.microsoft.com/office/drawing/2014/main" val="543371628"/>
                    </a:ext>
                  </a:extLst>
                </a:gridCol>
                <a:gridCol w="1027415">
                  <a:extLst>
                    <a:ext uri="{9D8B030D-6E8A-4147-A177-3AD203B41FA5}">
                      <a16:colId xmlns:a16="http://schemas.microsoft.com/office/drawing/2014/main" val="892985568"/>
                    </a:ext>
                  </a:extLst>
                </a:gridCol>
                <a:gridCol w="988887">
                  <a:extLst>
                    <a:ext uri="{9D8B030D-6E8A-4147-A177-3AD203B41FA5}">
                      <a16:colId xmlns:a16="http://schemas.microsoft.com/office/drawing/2014/main" val="2776257833"/>
                    </a:ext>
                  </a:extLst>
                </a:gridCol>
                <a:gridCol w="905408">
                  <a:extLst>
                    <a:ext uri="{9D8B030D-6E8A-4147-A177-3AD203B41FA5}">
                      <a16:colId xmlns:a16="http://schemas.microsoft.com/office/drawing/2014/main" val="4180319283"/>
                    </a:ext>
                  </a:extLst>
                </a:gridCol>
                <a:gridCol w="719191">
                  <a:extLst>
                    <a:ext uri="{9D8B030D-6E8A-4147-A177-3AD203B41FA5}">
                      <a16:colId xmlns:a16="http://schemas.microsoft.com/office/drawing/2014/main" val="2995621740"/>
                    </a:ext>
                  </a:extLst>
                </a:gridCol>
                <a:gridCol w="1547544">
                  <a:extLst>
                    <a:ext uri="{9D8B030D-6E8A-4147-A177-3AD203B41FA5}">
                      <a16:colId xmlns:a16="http://schemas.microsoft.com/office/drawing/2014/main" val="1927594009"/>
                    </a:ext>
                  </a:extLst>
                </a:gridCol>
              </a:tblGrid>
              <a:tr h="212003">
                <a:tc>
                  <a:txBody>
                    <a:bodyPr/>
                    <a:lstStyle/>
                    <a:p>
                      <a:r>
                        <a:rPr kumimoji="1" lang="ja-JP" altLang="en-US" sz="900" dirty="0"/>
                        <a:t>デバイス名</a:t>
                      </a:r>
                    </a:p>
                  </a:txBody>
                  <a:tcPr/>
                </a:tc>
                <a:tc>
                  <a:txBody>
                    <a:bodyPr/>
                    <a:lstStyle/>
                    <a:p>
                      <a:r>
                        <a:rPr kumimoji="1" lang="ja-JP" altLang="en-US" sz="900"/>
                        <a:t>世代</a:t>
                      </a:r>
                    </a:p>
                  </a:txBody>
                  <a:tcPr/>
                </a:tc>
                <a:tc>
                  <a:txBody>
                    <a:bodyPr/>
                    <a:lstStyle/>
                    <a:p>
                      <a:r>
                        <a:rPr kumimoji="1" lang="ja-JP" altLang="en-US" sz="900"/>
                        <a:t>日本</a:t>
                      </a:r>
                      <a:endParaRPr kumimoji="1" lang="en-US" altLang="ja-JP" sz="900" dirty="0"/>
                    </a:p>
                    <a:p>
                      <a:r>
                        <a:rPr kumimoji="1" lang="ja-JP" altLang="en-US" sz="900"/>
                        <a:t>発売日</a:t>
                      </a:r>
                    </a:p>
                  </a:txBody>
                  <a:tcPr/>
                </a:tc>
                <a:tc>
                  <a:txBody>
                    <a:bodyPr/>
                    <a:lstStyle/>
                    <a:p>
                      <a:r>
                        <a:rPr kumimoji="1" lang="ja-JP" altLang="en-US" sz="900"/>
                        <a:t>インチ</a:t>
                      </a:r>
                    </a:p>
                  </a:txBody>
                  <a:tcPr/>
                </a:tc>
                <a:tc>
                  <a:txBody>
                    <a:bodyPr/>
                    <a:lstStyle/>
                    <a:p>
                      <a:r>
                        <a:rPr kumimoji="1" lang="ja-JP" altLang="en-US" sz="900"/>
                        <a:t>画面解像度</a:t>
                      </a:r>
                      <a:endParaRPr kumimoji="1" lang="en-US" altLang="ja-JP" sz="900" dirty="0"/>
                    </a:p>
                    <a:p>
                      <a:r>
                        <a:rPr kumimoji="1" lang="ja-JP" altLang="en-US" sz="900"/>
                        <a:t>（短辺</a:t>
                      </a:r>
                      <a:r>
                        <a:rPr kumimoji="1" lang="en-US" altLang="ja-JP" sz="900" dirty="0"/>
                        <a:t>×</a:t>
                      </a:r>
                      <a:r>
                        <a:rPr kumimoji="1" lang="ja-JP" altLang="en-US" sz="900"/>
                        <a:t>長辺）</a:t>
                      </a:r>
                    </a:p>
                  </a:txBody>
                  <a:tcPr/>
                </a:tc>
                <a:tc>
                  <a:txBody>
                    <a:bodyPr/>
                    <a:lstStyle/>
                    <a:p>
                      <a:r>
                        <a:rPr kumimoji="1" lang="ja-JP" altLang="en-US" sz="900" dirty="0"/>
                        <a:t>ピクセル解像度</a:t>
                      </a:r>
                      <a:endParaRPr kumimoji="1" lang="en-US" altLang="ja-JP" sz="900" dirty="0"/>
                    </a:p>
                    <a:p>
                      <a:r>
                        <a:rPr kumimoji="1" lang="ja-JP" altLang="en-US" sz="900" dirty="0"/>
                        <a:t>（</a:t>
                      </a:r>
                      <a:r>
                        <a:rPr kumimoji="1" lang="en-US" altLang="ja-JP" sz="900" dirty="0"/>
                        <a:t>ppi</a:t>
                      </a:r>
                      <a:r>
                        <a:rPr kumimoji="1" lang="ja-JP" altLang="en-US" sz="900" dirty="0"/>
                        <a:t>）</a:t>
                      </a:r>
                    </a:p>
                  </a:txBody>
                  <a:tcPr/>
                </a:tc>
                <a:tc>
                  <a:txBody>
                    <a:bodyPr/>
                    <a:lstStyle/>
                    <a:p>
                      <a:r>
                        <a:rPr kumimoji="1" lang="ja-JP" altLang="en-US" sz="900"/>
                        <a:t>アスペクト比</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a:t>生体認証</a:t>
                      </a:r>
                    </a:p>
                  </a:txBody>
                  <a:tcPr/>
                </a:tc>
                <a:tc>
                  <a:txBody>
                    <a:bodyPr/>
                    <a:lstStyle/>
                    <a:p>
                      <a:pPr lvl="0" algn="l">
                        <a:lnSpc>
                          <a:spcPct val="100000"/>
                        </a:lnSpc>
                        <a:spcBef>
                          <a:spcPts val="0"/>
                        </a:spcBef>
                        <a:spcAft>
                          <a:spcPts val="0"/>
                        </a:spcAft>
                        <a:buNone/>
                      </a:pPr>
                      <a:r>
                        <a:rPr lang="ja-JP" sz="900" b="1" i="0" u="none" strike="noStrike" noProof="0">
                          <a:latin typeface="メイリオ"/>
                          <a:ea typeface="メイリオ"/>
                        </a:rPr>
                        <a:t>ノッチ・パンチホール</a:t>
                      </a:r>
                    </a:p>
                  </a:txBody>
                  <a:tcPr/>
                </a:tc>
                <a:extLst>
                  <a:ext uri="{0D108BD9-81ED-4DB2-BD59-A6C34878D82A}">
                    <a16:rowId xmlns:a16="http://schemas.microsoft.com/office/drawing/2014/main" val="2914205349"/>
                  </a:ext>
                </a:extLst>
              </a:tr>
              <a:tr h="132502">
                <a:tc>
                  <a:txBody>
                    <a:bodyPr/>
                    <a:lstStyle/>
                    <a:p>
                      <a:pPr lvl="0">
                        <a:buNone/>
                      </a:pPr>
                      <a:r>
                        <a:rPr lang="en-US" altLang="ja-JP" sz="800" dirty="0"/>
                        <a:t>iPad（第6世代）</a:t>
                      </a:r>
                      <a:endParaRPr kumimoji="1" lang="en-US" altLang="ja-JP" sz="800" dirty="0"/>
                    </a:p>
                  </a:txBody>
                  <a:tcPr/>
                </a:tc>
                <a:tc>
                  <a:txBody>
                    <a:bodyPr/>
                    <a:lstStyle/>
                    <a:p>
                      <a:pPr lvl="0">
                        <a:buNone/>
                      </a:pPr>
                      <a:r>
                        <a:rPr lang="ja-JP" altLang="en-US" sz="800"/>
                        <a:t>第6世代</a:t>
                      </a:r>
                      <a:endParaRPr kumimoji="1" lang="ja-JP" altLang="en-US" sz="800"/>
                    </a:p>
                  </a:txBody>
                  <a:tcPr/>
                </a:tc>
                <a:tc>
                  <a:txBody>
                    <a:bodyPr/>
                    <a:lstStyle/>
                    <a:p>
                      <a:pPr lvl="0">
                        <a:buNone/>
                      </a:pPr>
                      <a:r>
                        <a:rPr lang="en-US" altLang="ja-JP" sz="800" dirty="0"/>
                        <a:t>2018</a:t>
                      </a:r>
                      <a:endParaRPr kumimoji="1" lang="en-US" altLang="ja-JP" sz="800" dirty="0"/>
                    </a:p>
                  </a:txBody>
                  <a:tcPr/>
                </a:tc>
                <a:tc>
                  <a:txBody>
                    <a:bodyPr/>
                    <a:lstStyle/>
                    <a:p>
                      <a:pPr lvl="0">
                        <a:buNone/>
                      </a:pPr>
                      <a:r>
                        <a:rPr lang="en-US" altLang="ja-JP" sz="800" dirty="0"/>
                        <a:t>9.7</a:t>
                      </a:r>
                      <a:endParaRPr kumimoji="1" lang="en-US" altLang="ja-JP" sz="800" dirty="0"/>
                    </a:p>
                  </a:txBody>
                  <a:tcPr/>
                </a:tc>
                <a:tc>
                  <a:txBody>
                    <a:bodyPr/>
                    <a:lstStyle/>
                    <a:p>
                      <a:pPr lvl="0">
                        <a:buNone/>
                      </a:pPr>
                      <a:r>
                        <a:rPr lang="en-US" sz="800" b="0" i="0" u="none" strike="noStrike" noProof="0" dirty="0">
                          <a:latin typeface="メイリオ"/>
                        </a:rPr>
                        <a:t>1536×2048</a:t>
                      </a:r>
                      <a:endParaRPr kumimoji="1" lang="ja-JP" altLang="en-US"/>
                    </a:p>
                  </a:txBody>
                  <a:tcPr/>
                </a:tc>
                <a:tc>
                  <a:txBody>
                    <a:bodyPr/>
                    <a:lstStyle/>
                    <a:p>
                      <a:pPr lvl="0">
                        <a:buNone/>
                      </a:pPr>
                      <a:r>
                        <a:rPr lang="en-US" sz="800" b="0" i="0" u="none" strike="noStrike" noProof="0" dirty="0">
                          <a:latin typeface="Meiryo"/>
                        </a:rPr>
                        <a:t>264</a:t>
                      </a:r>
                      <a:endParaRPr kumimoji="1" lang="ja-JP" altLang="en-US"/>
                    </a:p>
                  </a:txBody>
                  <a:tcPr/>
                </a:tc>
                <a:tc>
                  <a:txBody>
                    <a:bodyPr/>
                    <a:lstStyle/>
                    <a:p>
                      <a:pPr lvl="0">
                        <a:buNone/>
                      </a:pPr>
                      <a:r>
                        <a:rPr lang="en-US" altLang="ja-JP" sz="800" dirty="0"/>
                        <a:t>3</a:t>
                      </a:r>
                      <a:r>
                        <a:rPr lang="en-US" sz="800" b="0" i="0" u="none" strike="noStrike" noProof="0" dirty="0">
                          <a:latin typeface="メイリオ"/>
                        </a:rPr>
                        <a:t>:</a:t>
                      </a:r>
                      <a:r>
                        <a:rPr lang="en-US" altLang="ja-JP" sz="800" dirty="0"/>
                        <a:t>4</a:t>
                      </a:r>
                      <a:endParaRPr kumimoji="1" lang="en-US" altLang="ja-JP" sz="800" dirty="0"/>
                    </a:p>
                  </a:txBody>
                  <a:tcPr/>
                </a:tc>
                <a:tc>
                  <a:txBody>
                    <a:bodyPr/>
                    <a:lstStyle/>
                    <a:p>
                      <a:pPr lvl="0">
                        <a:buNone/>
                      </a:pPr>
                      <a:r>
                        <a:rPr lang="ja-JP" altLang="en-US" sz="800"/>
                        <a:t>指紋</a:t>
                      </a:r>
                      <a:endParaRPr kumimoji="1" lang="ja-JP" altLang="en-US" sz="800"/>
                    </a:p>
                  </a:txBody>
                  <a:tcPr/>
                </a:tc>
                <a:tc>
                  <a:txBody>
                    <a:bodyPr/>
                    <a:lstStyle/>
                    <a:p>
                      <a:pPr lvl="0">
                        <a:buNone/>
                      </a:pPr>
                      <a:r>
                        <a:rPr lang="en-US" altLang="ja-JP" sz="800" b="0" i="0" u="none" strike="noStrike" noProof="0" dirty="0">
                          <a:latin typeface="Meiryo"/>
                          <a:ea typeface="Meiryo"/>
                        </a:rPr>
                        <a:t>-</a:t>
                      </a:r>
                      <a:endParaRPr lang="ja-JP" sz="800" b="0" i="0" u="none" strike="noStrike" noProof="0">
                        <a:latin typeface="Meiryo"/>
                        <a:ea typeface="Meiryo"/>
                      </a:endParaRPr>
                    </a:p>
                  </a:txBody>
                  <a:tcPr/>
                </a:tc>
                <a:extLst>
                  <a:ext uri="{0D108BD9-81ED-4DB2-BD59-A6C34878D82A}">
                    <a16:rowId xmlns:a16="http://schemas.microsoft.com/office/drawing/2014/main" val="1844380107"/>
                  </a:ext>
                </a:extLst>
              </a:tr>
              <a:tr h="132502">
                <a:tc>
                  <a:txBody>
                    <a:bodyPr/>
                    <a:lstStyle/>
                    <a:p>
                      <a:pPr lvl="0">
                        <a:buNone/>
                      </a:pPr>
                      <a:r>
                        <a:rPr lang="en-US" sz="800" b="0" i="0" u="none" strike="noStrike" noProof="0" dirty="0">
                          <a:latin typeface="メイリオ"/>
                        </a:rPr>
                        <a:t>iPad（第7世代）</a:t>
                      </a:r>
                      <a:endParaRPr kumimoji="1" lang="ja-JP" altLang="en-US"/>
                    </a:p>
                  </a:txBody>
                  <a:tcPr/>
                </a:tc>
                <a:tc>
                  <a:txBody>
                    <a:bodyPr/>
                    <a:lstStyle/>
                    <a:p>
                      <a:pPr lvl="0">
                        <a:buNone/>
                      </a:pPr>
                      <a:r>
                        <a:rPr lang="ja-JP" sz="800" b="0" i="0" u="none" strike="noStrike" noProof="0">
                          <a:latin typeface="メイリオ"/>
                          <a:ea typeface="メイリオ"/>
                        </a:rPr>
                        <a:t>第</a:t>
                      </a:r>
                      <a:r>
                        <a:rPr lang="en-US" altLang="ja-JP" sz="800" b="0" i="0" u="none" strike="noStrike" noProof="0" dirty="0">
                          <a:latin typeface="メイリオ"/>
                          <a:ea typeface="メイリオ"/>
                        </a:rPr>
                        <a:t>7</a:t>
                      </a:r>
                      <a:r>
                        <a:rPr lang="ja-JP" sz="800" b="0" i="0" u="none" strike="noStrike" noProof="0">
                          <a:latin typeface="メイリオ"/>
                          <a:ea typeface="メイリオ"/>
                        </a:rPr>
                        <a:t>世代</a:t>
                      </a:r>
                      <a:endParaRPr kumimoji="1" lang="ja-JP" sz="800" b="0" i="0" u="none" strike="noStrike" noProof="0">
                        <a:latin typeface="メイリオ"/>
                        <a:ea typeface="メイリオ"/>
                      </a:endParaRPr>
                    </a:p>
                  </a:txBody>
                  <a:tcPr/>
                </a:tc>
                <a:tc>
                  <a:txBody>
                    <a:bodyPr/>
                    <a:lstStyle/>
                    <a:p>
                      <a:pPr lvl="0">
                        <a:buNone/>
                      </a:pPr>
                      <a:r>
                        <a:rPr lang="en-US" altLang="ja-JP" sz="800" dirty="0"/>
                        <a:t>2019</a:t>
                      </a:r>
                      <a:endParaRPr kumimoji="1" lang="en-US" altLang="ja-JP" sz="800" dirty="0"/>
                    </a:p>
                  </a:txBody>
                  <a:tcPr/>
                </a:tc>
                <a:tc>
                  <a:txBody>
                    <a:bodyPr/>
                    <a:lstStyle/>
                    <a:p>
                      <a:pPr lvl="0">
                        <a:buNone/>
                      </a:pPr>
                      <a:r>
                        <a:rPr lang="en-US" altLang="ja-JP" sz="800" dirty="0"/>
                        <a:t>10.2</a:t>
                      </a:r>
                      <a:endParaRPr kumimoji="1" lang="en-US" altLang="ja-JP" sz="800" dirty="0"/>
                    </a:p>
                  </a:txBody>
                  <a:tcPr/>
                </a:tc>
                <a:tc>
                  <a:txBody>
                    <a:bodyPr/>
                    <a:lstStyle/>
                    <a:p>
                      <a:pPr lvl="0">
                        <a:buNone/>
                      </a:pPr>
                      <a:r>
                        <a:rPr lang="en-US" sz="800" b="0" i="0" u="none" strike="noStrike" noProof="0" dirty="0">
                          <a:latin typeface="メイリオ"/>
                        </a:rPr>
                        <a:t>1620×2160</a:t>
                      </a:r>
                      <a:endParaRPr kumimoji="1" lang="ja-JP" altLang="en-US"/>
                    </a:p>
                  </a:txBody>
                  <a:tcPr/>
                </a:tc>
                <a:tc>
                  <a:txBody>
                    <a:bodyPr/>
                    <a:lstStyle/>
                    <a:p>
                      <a:pPr lvl="0">
                        <a:buNone/>
                      </a:pPr>
                      <a:r>
                        <a:rPr lang="en-US" sz="800" b="0" i="0" u="none" strike="noStrike" noProof="0" dirty="0">
                          <a:latin typeface="Meiryo"/>
                        </a:rPr>
                        <a:t>264</a:t>
                      </a:r>
                      <a:endParaRPr kumimoji="1" lang="ja-JP" altLang="en-US"/>
                    </a:p>
                  </a:txBody>
                  <a:tcPr/>
                </a:tc>
                <a:tc>
                  <a:txBody>
                    <a:bodyPr/>
                    <a:lstStyle/>
                    <a:p>
                      <a:pPr lvl="0">
                        <a:buNone/>
                      </a:pPr>
                      <a:r>
                        <a:rPr lang="en-US" sz="800" b="0" i="0" u="none" strike="noStrike" noProof="0" dirty="0">
                          <a:latin typeface="メイリオ"/>
                        </a:rPr>
                        <a:t>3</a:t>
                      </a:r>
                      <a:r>
                        <a:rPr lang="en-US" sz="800" b="0" i="0" u="none" strike="noStrike" noProof="0" dirty="0"/>
                        <a:t>:</a:t>
                      </a:r>
                      <a:r>
                        <a:rPr lang="en-US" sz="800" b="0" i="0" u="none" strike="noStrike" noProof="0" dirty="0">
                          <a:latin typeface="メイリオ"/>
                        </a:rPr>
                        <a:t>4</a:t>
                      </a:r>
                      <a:endParaRPr kumimoji="1" lang="ja-JP" altLang="en-US"/>
                    </a:p>
                  </a:txBody>
                  <a:tcPr/>
                </a:tc>
                <a:tc>
                  <a:txBody>
                    <a:bodyPr/>
                    <a:lstStyle/>
                    <a:p>
                      <a:pPr lvl="0">
                        <a:buNone/>
                      </a:pPr>
                      <a:r>
                        <a:rPr lang="ja-JP" sz="800" b="0" i="0" u="none" strike="noStrike" noProof="0">
                          <a:latin typeface="メイリオ"/>
                          <a:ea typeface="メイリオ"/>
                        </a:rPr>
                        <a:t>指紋</a:t>
                      </a:r>
                      <a:endParaRPr kumimoji="1" lang="ja-JP"/>
                    </a:p>
                  </a:txBody>
                  <a:tcPr/>
                </a:tc>
                <a:tc>
                  <a:txBody>
                    <a:bodyPr/>
                    <a:lstStyle/>
                    <a:p>
                      <a:pPr lvl="0">
                        <a:buNone/>
                      </a:pPr>
                      <a:r>
                        <a:rPr lang="en-US" altLang="ja-JP" sz="800" b="0" i="0" u="none" strike="noStrike" noProof="0" dirty="0">
                          <a:latin typeface="Meiryo"/>
                        </a:rPr>
                        <a:t>-</a:t>
                      </a:r>
                      <a:endParaRPr kumimoji="1" lang="ja-JP"/>
                    </a:p>
                  </a:txBody>
                  <a:tcPr/>
                </a:tc>
                <a:extLst>
                  <a:ext uri="{0D108BD9-81ED-4DB2-BD59-A6C34878D82A}">
                    <a16:rowId xmlns:a16="http://schemas.microsoft.com/office/drawing/2014/main" val="844490086"/>
                  </a:ext>
                </a:extLst>
              </a:tr>
              <a:tr h="132502">
                <a:tc>
                  <a:txBody>
                    <a:bodyPr/>
                    <a:lstStyle/>
                    <a:p>
                      <a:pPr lvl="0">
                        <a:buNone/>
                      </a:pPr>
                      <a:r>
                        <a:rPr lang="en-US" sz="800" b="0" i="0" u="none" strike="noStrike" noProof="0" dirty="0">
                          <a:latin typeface="メイリオ"/>
                        </a:rPr>
                        <a:t>iPad（第8世代）</a:t>
                      </a:r>
                      <a:endParaRPr kumimoji="1" lang="ja-JP" altLang="en-US"/>
                    </a:p>
                  </a:txBody>
                  <a:tcPr/>
                </a:tc>
                <a:tc>
                  <a:txBody>
                    <a:bodyPr/>
                    <a:lstStyle/>
                    <a:p>
                      <a:pPr lvl="0">
                        <a:buNone/>
                      </a:pPr>
                      <a:r>
                        <a:rPr lang="ja-JP" sz="800" b="0" i="0" u="none" strike="noStrike" noProof="0">
                          <a:latin typeface="メイリオ"/>
                          <a:ea typeface="メイリオ"/>
                        </a:rPr>
                        <a:t>第</a:t>
                      </a:r>
                      <a:r>
                        <a:rPr lang="en-US" altLang="ja-JP" sz="800" b="0" i="0" u="none" strike="noStrike" noProof="0" dirty="0">
                          <a:latin typeface="メイリオ"/>
                          <a:ea typeface="メイリオ"/>
                        </a:rPr>
                        <a:t>8</a:t>
                      </a:r>
                      <a:r>
                        <a:rPr lang="ja-JP" sz="800" b="0" i="0" u="none" strike="noStrike" noProof="0">
                          <a:latin typeface="メイリオ"/>
                          <a:ea typeface="メイリオ"/>
                        </a:rPr>
                        <a:t>世代</a:t>
                      </a:r>
                      <a:endParaRPr kumimoji="1" lang="ja-JP"/>
                    </a:p>
                  </a:txBody>
                  <a:tcPr/>
                </a:tc>
                <a:tc>
                  <a:txBody>
                    <a:bodyPr/>
                    <a:lstStyle/>
                    <a:p>
                      <a:pPr lvl="0">
                        <a:buNone/>
                      </a:pPr>
                      <a:r>
                        <a:rPr lang="en-US" altLang="ja-JP" sz="800" dirty="0"/>
                        <a:t>2020</a:t>
                      </a:r>
                      <a:endParaRPr kumimoji="1" lang="en-US" altLang="ja-JP" sz="800" dirty="0"/>
                    </a:p>
                  </a:txBody>
                  <a:tcPr/>
                </a:tc>
                <a:tc>
                  <a:txBody>
                    <a:bodyPr/>
                    <a:lstStyle/>
                    <a:p>
                      <a:pPr lvl="0">
                        <a:buNone/>
                      </a:pPr>
                      <a:r>
                        <a:rPr lang="en-US" altLang="ja-JP" sz="800" dirty="0"/>
                        <a:t>10.2</a:t>
                      </a:r>
                      <a:endParaRPr kumimoji="1" lang="en-US" altLang="ja-JP" sz="800" dirty="0"/>
                    </a:p>
                  </a:txBody>
                  <a:tcPr/>
                </a:tc>
                <a:tc>
                  <a:txBody>
                    <a:bodyPr/>
                    <a:lstStyle/>
                    <a:p>
                      <a:pPr lvl="0">
                        <a:buNone/>
                      </a:pPr>
                      <a:r>
                        <a:rPr lang="en-US" sz="800" b="0" i="0" u="none" strike="noStrike" noProof="0" dirty="0">
                          <a:latin typeface="メイリオ"/>
                        </a:rPr>
                        <a:t>1620×2160</a:t>
                      </a:r>
                      <a:endParaRPr kumimoji="1" lang="ja-JP" altLang="en-US"/>
                    </a:p>
                  </a:txBody>
                  <a:tcPr/>
                </a:tc>
                <a:tc>
                  <a:txBody>
                    <a:bodyPr/>
                    <a:lstStyle/>
                    <a:p>
                      <a:pPr lvl="0">
                        <a:buNone/>
                      </a:pPr>
                      <a:r>
                        <a:rPr lang="en-US" sz="800" b="0" i="0" u="none" strike="noStrike" noProof="0" dirty="0">
                          <a:latin typeface="Meiryo"/>
                        </a:rPr>
                        <a:t>264</a:t>
                      </a:r>
                      <a:endParaRPr kumimoji="1" lang="ja-JP" altLang="en-US"/>
                    </a:p>
                  </a:txBody>
                  <a:tcPr/>
                </a:tc>
                <a:tc>
                  <a:txBody>
                    <a:bodyPr/>
                    <a:lstStyle/>
                    <a:p>
                      <a:pPr lvl="0">
                        <a:buNone/>
                      </a:pPr>
                      <a:r>
                        <a:rPr lang="en-US" sz="800" b="0" i="0" u="none" strike="noStrike" noProof="0" dirty="0">
                          <a:latin typeface="メイリオ"/>
                        </a:rPr>
                        <a:t>3</a:t>
                      </a:r>
                      <a:r>
                        <a:rPr lang="en-US" sz="800" b="0" i="0" u="none" strike="noStrike" noProof="0" dirty="0"/>
                        <a:t>:</a:t>
                      </a:r>
                      <a:r>
                        <a:rPr lang="en-US" sz="800" b="0" i="0" u="none" strike="noStrike" noProof="0" dirty="0">
                          <a:latin typeface="メイリオ"/>
                        </a:rPr>
                        <a:t>4</a:t>
                      </a:r>
                      <a:endParaRPr kumimoji="1" lang="ja-JP" altLang="en-US"/>
                    </a:p>
                  </a:txBody>
                  <a:tcPr/>
                </a:tc>
                <a:tc>
                  <a:txBody>
                    <a:bodyPr/>
                    <a:lstStyle/>
                    <a:p>
                      <a:pPr lvl="0">
                        <a:buNone/>
                      </a:pPr>
                      <a:r>
                        <a:rPr lang="ja-JP" sz="800" b="0" i="0" u="none" strike="noStrike" noProof="0">
                          <a:latin typeface="Meiryo"/>
                          <a:ea typeface="Meiryo"/>
                        </a:rPr>
                        <a:t>指紋</a:t>
                      </a:r>
                      <a:endParaRPr kumimoji="1" lang="ja-JP"/>
                    </a:p>
                  </a:txBody>
                  <a:tcPr/>
                </a:tc>
                <a:tc>
                  <a:txBody>
                    <a:bodyPr/>
                    <a:lstStyle/>
                    <a:p>
                      <a:pPr lvl="0">
                        <a:buNone/>
                      </a:pPr>
                      <a:r>
                        <a:rPr lang="en-US" altLang="ja-JP" sz="800" b="0" i="0" u="none" strike="noStrike" noProof="0" dirty="0">
                          <a:latin typeface="Meiryo"/>
                        </a:rPr>
                        <a:t>-</a:t>
                      </a:r>
                      <a:endParaRPr lang="ja-JP"/>
                    </a:p>
                  </a:txBody>
                  <a:tcPr/>
                </a:tc>
                <a:extLst>
                  <a:ext uri="{0D108BD9-81ED-4DB2-BD59-A6C34878D82A}">
                    <a16:rowId xmlns:a16="http://schemas.microsoft.com/office/drawing/2014/main" val="1696672695"/>
                  </a:ext>
                </a:extLst>
              </a:tr>
              <a:tr h="132502">
                <a:tc>
                  <a:txBody>
                    <a:bodyPr/>
                    <a:lstStyle/>
                    <a:p>
                      <a:pPr lvl="0">
                        <a:buNone/>
                      </a:pPr>
                      <a:r>
                        <a:rPr lang="en-US" sz="800" b="0" i="0" u="none" strike="noStrike" noProof="0" dirty="0">
                          <a:latin typeface="メイリオ"/>
                        </a:rPr>
                        <a:t>iPad（</a:t>
                      </a:r>
                      <a:r>
                        <a:rPr lang="ja-JP" altLang="en-US" sz="800" b="0" i="0" u="none" strike="noStrike" noProof="0">
                          <a:latin typeface="メイリオ"/>
                        </a:rPr>
                        <a:t>第9世代</a:t>
                      </a:r>
                      <a:r>
                        <a:rPr lang="en-US" sz="800" b="0" i="0" u="none" strike="noStrike" noProof="0" dirty="0">
                          <a:latin typeface="メイリオ"/>
                        </a:rPr>
                        <a:t>）</a:t>
                      </a:r>
                      <a:endParaRPr kumimoji="1" lang="ja-JP" altLang="en-US"/>
                    </a:p>
                  </a:txBody>
                  <a:tcPr/>
                </a:tc>
                <a:tc>
                  <a:txBody>
                    <a:bodyPr/>
                    <a:lstStyle/>
                    <a:p>
                      <a:pPr lvl="0">
                        <a:buNone/>
                      </a:pPr>
                      <a:r>
                        <a:rPr lang="ja-JP" sz="800" b="0" i="0" u="none" strike="noStrike" noProof="0">
                          <a:latin typeface="メイリオ"/>
                          <a:ea typeface="メイリオ"/>
                        </a:rPr>
                        <a:t>第</a:t>
                      </a:r>
                      <a:r>
                        <a:rPr lang="en-US" altLang="ja-JP" sz="800" b="0" i="0" u="none" strike="noStrike" noProof="0" dirty="0">
                          <a:latin typeface="メイリオ"/>
                          <a:ea typeface="メイリオ"/>
                        </a:rPr>
                        <a:t>9</a:t>
                      </a:r>
                      <a:r>
                        <a:rPr lang="ja-JP" sz="800" b="0" i="0" u="none" strike="noStrike" noProof="0">
                          <a:latin typeface="メイリオ"/>
                          <a:ea typeface="メイリオ"/>
                        </a:rPr>
                        <a:t>世代</a:t>
                      </a:r>
                      <a:endParaRPr kumimoji="1" lang="ja-JP"/>
                    </a:p>
                  </a:txBody>
                  <a:tcPr/>
                </a:tc>
                <a:tc>
                  <a:txBody>
                    <a:bodyPr/>
                    <a:lstStyle/>
                    <a:p>
                      <a:pPr lvl="0">
                        <a:buNone/>
                      </a:pPr>
                      <a:r>
                        <a:rPr lang="en-US" altLang="ja-JP" sz="800" dirty="0"/>
                        <a:t>2021</a:t>
                      </a:r>
                      <a:endParaRPr kumimoji="1" lang="en-US" altLang="ja-JP" sz="800" dirty="0"/>
                    </a:p>
                  </a:txBody>
                  <a:tcPr/>
                </a:tc>
                <a:tc>
                  <a:txBody>
                    <a:bodyPr/>
                    <a:lstStyle/>
                    <a:p>
                      <a:pPr lvl="0">
                        <a:buNone/>
                      </a:pPr>
                      <a:r>
                        <a:rPr lang="en-US" sz="800" b="0" i="0" u="none" strike="noStrike" noProof="0" dirty="0">
                          <a:latin typeface="メイリオ"/>
                        </a:rPr>
                        <a:t>10.2</a:t>
                      </a:r>
                      <a:endParaRPr kumimoji="1" lang="ja-JP" altLang="en-US"/>
                    </a:p>
                  </a:txBody>
                  <a:tcPr/>
                </a:tc>
                <a:tc>
                  <a:txBody>
                    <a:bodyPr/>
                    <a:lstStyle/>
                    <a:p>
                      <a:pPr lvl="0">
                        <a:buNone/>
                      </a:pPr>
                      <a:r>
                        <a:rPr lang="en-US" sz="800" b="0" i="0" u="none" strike="noStrike" noProof="0" dirty="0">
                          <a:latin typeface="メイリオ"/>
                        </a:rPr>
                        <a:t>1620×2160</a:t>
                      </a:r>
                      <a:endParaRPr kumimoji="1" lang="ja-JP" altLang="en-US"/>
                    </a:p>
                  </a:txBody>
                  <a:tcPr/>
                </a:tc>
                <a:tc>
                  <a:txBody>
                    <a:bodyPr/>
                    <a:lstStyle/>
                    <a:p>
                      <a:pPr lvl="0">
                        <a:buNone/>
                      </a:pPr>
                      <a:r>
                        <a:rPr lang="en-US" sz="800" b="0" i="0" u="none" strike="noStrike" noProof="0" dirty="0">
                          <a:latin typeface="Meiryo"/>
                        </a:rPr>
                        <a:t>264</a:t>
                      </a:r>
                      <a:endParaRPr kumimoji="1" lang="ja-JP" altLang="en-US"/>
                    </a:p>
                  </a:txBody>
                  <a:tcPr/>
                </a:tc>
                <a:tc>
                  <a:txBody>
                    <a:bodyPr/>
                    <a:lstStyle/>
                    <a:p>
                      <a:pPr marL="0" marR="0" lvl="0" indent="0" algn="l">
                        <a:lnSpc>
                          <a:spcPct val="100000"/>
                        </a:lnSpc>
                        <a:spcBef>
                          <a:spcPts val="0"/>
                        </a:spcBef>
                        <a:spcAft>
                          <a:spcPts val="0"/>
                        </a:spcAft>
                        <a:buNone/>
                      </a:pPr>
                      <a:r>
                        <a:rPr lang="en-US" sz="800" b="0" i="0" u="none" strike="noStrike" noProof="0" dirty="0">
                          <a:latin typeface="メイリオ"/>
                        </a:rPr>
                        <a:t>3</a:t>
                      </a:r>
                      <a:r>
                        <a:rPr lang="en-US" sz="800" b="0" i="0" u="none" strike="noStrike" noProof="0" dirty="0"/>
                        <a:t>:</a:t>
                      </a:r>
                      <a:r>
                        <a:rPr lang="en-US" sz="800" b="0" i="0" u="none" strike="noStrike" noProof="0" dirty="0">
                          <a:latin typeface="メイリオ"/>
                        </a:rPr>
                        <a:t>4</a:t>
                      </a:r>
                      <a:endParaRPr kumimoji="1" lang="ja-JP" altLang="en-US"/>
                    </a:p>
                  </a:txBody>
                  <a:tcPr/>
                </a:tc>
                <a:tc>
                  <a:txBody>
                    <a:bodyPr/>
                    <a:lstStyle/>
                    <a:p>
                      <a:pPr marL="0" marR="0" lvl="0" indent="0" algn="l">
                        <a:lnSpc>
                          <a:spcPct val="100000"/>
                        </a:lnSpc>
                        <a:spcBef>
                          <a:spcPts val="0"/>
                        </a:spcBef>
                        <a:spcAft>
                          <a:spcPts val="0"/>
                        </a:spcAft>
                        <a:buNone/>
                      </a:pPr>
                      <a:r>
                        <a:rPr lang="ja-JP" sz="800" b="0" i="0" u="none" strike="noStrike" noProof="0">
                          <a:latin typeface="Meiryo"/>
                          <a:ea typeface="Meiryo"/>
                        </a:rPr>
                        <a:t>指紋</a:t>
                      </a:r>
                      <a:endParaRPr kumimoji="1" lang="ja-JP"/>
                    </a:p>
                  </a:txBody>
                  <a:tcPr/>
                </a:tc>
                <a:tc>
                  <a:txBody>
                    <a:bodyPr/>
                    <a:lstStyle/>
                    <a:p>
                      <a:pPr marL="0" marR="0" lvl="0" indent="0" algn="l">
                        <a:lnSpc>
                          <a:spcPct val="100000"/>
                        </a:lnSpc>
                        <a:spcBef>
                          <a:spcPts val="0"/>
                        </a:spcBef>
                        <a:spcAft>
                          <a:spcPts val="0"/>
                        </a:spcAft>
                        <a:buNone/>
                      </a:pPr>
                      <a:r>
                        <a:rPr lang="en-US" altLang="ja-JP" sz="800" b="0" i="0" u="none" strike="noStrike" noProof="0" dirty="0">
                          <a:latin typeface="Meiryo"/>
                        </a:rPr>
                        <a:t>-</a:t>
                      </a:r>
                      <a:endParaRPr kumimoji="1" lang="ja-JP"/>
                    </a:p>
                  </a:txBody>
                  <a:tcPr/>
                </a:tc>
                <a:extLst>
                  <a:ext uri="{0D108BD9-81ED-4DB2-BD59-A6C34878D82A}">
                    <a16:rowId xmlns:a16="http://schemas.microsoft.com/office/drawing/2014/main" val="991893698"/>
                  </a:ext>
                </a:extLst>
              </a:tr>
              <a:tr h="132502">
                <a:tc>
                  <a:txBody>
                    <a:bodyPr/>
                    <a:lstStyle/>
                    <a:p>
                      <a:pPr lvl="0">
                        <a:buNone/>
                      </a:pPr>
                      <a:r>
                        <a:rPr lang="en-US" sz="800" b="0" i="0" u="none" strike="noStrike" noProof="0" dirty="0">
                          <a:latin typeface="メイリオ"/>
                        </a:rPr>
                        <a:t>iPad（第10世代）</a:t>
                      </a:r>
                      <a:endParaRPr kumimoji="1" lang="ja-JP" altLang="en-US"/>
                    </a:p>
                  </a:txBody>
                  <a:tcPr/>
                </a:tc>
                <a:tc>
                  <a:txBody>
                    <a:bodyPr/>
                    <a:lstStyle/>
                    <a:p>
                      <a:pPr lvl="0">
                        <a:buNone/>
                      </a:pPr>
                      <a:r>
                        <a:rPr lang="ja-JP" sz="800" b="0" i="0" u="none" strike="noStrike" noProof="0">
                          <a:latin typeface="メイリオ"/>
                          <a:ea typeface="メイリオ"/>
                        </a:rPr>
                        <a:t>第</a:t>
                      </a:r>
                      <a:r>
                        <a:rPr lang="en-US" altLang="ja-JP" sz="800" b="0" i="0" u="none" strike="noStrike" noProof="0" dirty="0">
                          <a:latin typeface="メイリオ"/>
                          <a:ea typeface="メイリオ"/>
                        </a:rPr>
                        <a:t>10</a:t>
                      </a:r>
                      <a:r>
                        <a:rPr lang="ja-JP" sz="800" b="0" i="0" u="none" strike="noStrike" noProof="0">
                          <a:latin typeface="メイリオ"/>
                          <a:ea typeface="メイリオ"/>
                        </a:rPr>
                        <a:t>世代</a:t>
                      </a:r>
                      <a:endParaRPr kumimoji="1" lang="ja-JP"/>
                    </a:p>
                  </a:txBody>
                  <a:tcPr/>
                </a:tc>
                <a:tc>
                  <a:txBody>
                    <a:bodyPr/>
                    <a:lstStyle/>
                    <a:p>
                      <a:pPr lvl="0">
                        <a:buNone/>
                      </a:pPr>
                      <a:r>
                        <a:rPr lang="en-US" altLang="ja-JP" sz="800" dirty="0"/>
                        <a:t>2022</a:t>
                      </a:r>
                      <a:endParaRPr kumimoji="1" lang="en-US" altLang="ja-JP" sz="800" dirty="0"/>
                    </a:p>
                  </a:txBody>
                  <a:tcPr/>
                </a:tc>
                <a:tc>
                  <a:txBody>
                    <a:bodyPr/>
                    <a:lstStyle/>
                    <a:p>
                      <a:pPr lvl="0">
                        <a:buNone/>
                      </a:pPr>
                      <a:r>
                        <a:rPr lang="en-US" sz="800" b="0" i="0" u="none" strike="noStrike" noProof="0" dirty="0">
                          <a:latin typeface="メイリオ"/>
                        </a:rPr>
                        <a:t>10.9</a:t>
                      </a:r>
                      <a:endParaRPr kumimoji="1" lang="ja-JP" altLang="en-US"/>
                    </a:p>
                  </a:txBody>
                  <a:tcPr/>
                </a:tc>
                <a:tc>
                  <a:txBody>
                    <a:bodyPr/>
                    <a:lstStyle/>
                    <a:p>
                      <a:pPr lvl="0">
                        <a:buNone/>
                      </a:pPr>
                      <a:r>
                        <a:rPr lang="en-US" sz="800" b="0" i="0" u="none" strike="noStrike" noProof="0" dirty="0">
                          <a:latin typeface="メイリオ"/>
                        </a:rPr>
                        <a:t>1640×2360</a:t>
                      </a:r>
                      <a:endParaRPr kumimoji="1" lang="ja-JP" altLang="en-US"/>
                    </a:p>
                  </a:txBody>
                  <a:tcPr/>
                </a:tc>
                <a:tc>
                  <a:txBody>
                    <a:bodyPr/>
                    <a:lstStyle/>
                    <a:p>
                      <a:pPr lvl="0">
                        <a:buNone/>
                      </a:pPr>
                      <a:r>
                        <a:rPr lang="en-US" sz="800" b="0" i="0" u="none" strike="noStrike" noProof="0" dirty="0">
                          <a:latin typeface="メイリオ"/>
                        </a:rPr>
                        <a:t>264</a:t>
                      </a:r>
                      <a:endParaRPr kumimoji="1" lang="ja-JP" altLang="en-US"/>
                    </a:p>
                  </a:txBody>
                  <a:tcPr/>
                </a:tc>
                <a:tc>
                  <a:txBody>
                    <a:bodyPr/>
                    <a:lstStyle/>
                    <a:p>
                      <a:pPr lvl="0">
                        <a:buNone/>
                      </a:pPr>
                      <a:r>
                        <a:rPr lang="en-US" sz="800" b="0" i="0" u="none" strike="noStrike" noProof="0" dirty="0">
                          <a:latin typeface="メイリオ"/>
                        </a:rPr>
                        <a:t>3</a:t>
                      </a:r>
                      <a:r>
                        <a:rPr lang="en-US" sz="800" b="0" i="0" u="none" strike="noStrike" noProof="0" dirty="0"/>
                        <a:t>:</a:t>
                      </a:r>
                      <a:r>
                        <a:rPr lang="en-US" sz="800" b="0" i="0" u="none" strike="noStrike" noProof="0" dirty="0">
                          <a:latin typeface="メイリオ"/>
                        </a:rPr>
                        <a:t>4</a:t>
                      </a:r>
                      <a:endParaRPr kumimoji="1" lang="ja-JP" altLang="en-US"/>
                    </a:p>
                  </a:txBody>
                  <a:tcPr/>
                </a:tc>
                <a:tc>
                  <a:txBody>
                    <a:bodyPr/>
                    <a:lstStyle/>
                    <a:p>
                      <a:pPr lvl="0" defTabSz="457200">
                        <a:buNone/>
                        <a:tabLst/>
                        <a:defRPr/>
                      </a:pPr>
                      <a:r>
                        <a:rPr lang="ja-JP" sz="800" b="0" i="0" u="none" strike="noStrike" noProof="0">
                          <a:latin typeface="Meiryo"/>
                          <a:ea typeface="Meiryo"/>
                        </a:rPr>
                        <a:t>指紋</a:t>
                      </a:r>
                      <a:endParaRPr kumimoji="1" lang="ja-JP"/>
                    </a:p>
                  </a:txBody>
                  <a:tcPr/>
                </a:tc>
                <a:tc>
                  <a:txBody>
                    <a:bodyPr/>
                    <a:lstStyle/>
                    <a:p>
                      <a:pPr lvl="0">
                        <a:buNone/>
                      </a:pPr>
                      <a:r>
                        <a:rPr lang="en-US" altLang="ja-JP" sz="800" b="0" i="0" u="none" strike="noStrike" noProof="0" dirty="0">
                          <a:latin typeface="Meiryo"/>
                          <a:ea typeface="メイリオ"/>
                        </a:rPr>
                        <a:t>-</a:t>
                      </a:r>
                      <a:endParaRPr kumimoji="1" lang="ja-JP" dirty="0"/>
                    </a:p>
                  </a:txBody>
                  <a:tcPr/>
                </a:tc>
                <a:extLst>
                  <a:ext uri="{0D108BD9-81ED-4DB2-BD59-A6C34878D82A}">
                    <a16:rowId xmlns:a16="http://schemas.microsoft.com/office/drawing/2014/main" val="313220448"/>
                  </a:ext>
                </a:extLst>
              </a:tr>
            </a:tbl>
          </a:graphicData>
        </a:graphic>
      </p:graphicFrame>
    </p:spTree>
    <p:extLst>
      <p:ext uri="{BB962C8B-B14F-4D97-AF65-F5344CB8AC3E}">
        <p14:creationId xmlns:p14="http://schemas.microsoft.com/office/powerpoint/2010/main" val="2505845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CC63AC1-BEE6-47D9-82ED-641577A7443F}"/>
              </a:ext>
            </a:extLst>
          </p:cNvPr>
          <p:cNvSpPr>
            <a:spLocks noGrp="1"/>
          </p:cNvSpPr>
          <p:nvPr>
            <p:ph type="title"/>
          </p:nvPr>
        </p:nvSpPr>
        <p:spPr/>
        <p:txBody>
          <a:bodyPr/>
          <a:lstStyle/>
          <a:p>
            <a:r>
              <a:rPr lang="en-US" altLang="ja-JP" dirty="0"/>
              <a:t>Appendix A</a:t>
            </a:r>
            <a:endParaRPr lang="ja-JP" altLang="en-US"/>
          </a:p>
        </p:txBody>
      </p:sp>
      <p:graphicFrame>
        <p:nvGraphicFramePr>
          <p:cNvPr id="6" name="表 6">
            <a:extLst>
              <a:ext uri="{FF2B5EF4-FFF2-40B4-BE49-F238E27FC236}">
                <a16:creationId xmlns:a16="http://schemas.microsoft.com/office/drawing/2014/main" id="{1945F2E6-1C09-4F9F-B774-615D390C21FC}"/>
              </a:ext>
            </a:extLst>
          </p:cNvPr>
          <p:cNvGraphicFramePr>
            <a:graphicFrameLocks noGrp="1"/>
          </p:cNvGraphicFramePr>
          <p:nvPr>
            <p:extLst>
              <p:ext uri="{D42A27DB-BD31-4B8C-83A1-F6EECF244321}">
                <p14:modId xmlns:p14="http://schemas.microsoft.com/office/powerpoint/2010/main" val="3554639974"/>
              </p:ext>
            </p:extLst>
          </p:nvPr>
        </p:nvGraphicFramePr>
        <p:xfrm>
          <a:off x="361951" y="813782"/>
          <a:ext cx="7283018" cy="3566160"/>
        </p:xfrm>
        <a:graphic>
          <a:graphicData uri="http://schemas.openxmlformats.org/drawingml/2006/table">
            <a:tbl>
              <a:tblPr firstRow="1" bandRow="1">
                <a:tableStyleId>{00A15C55-8517-42AA-B614-E9B94910E393}</a:tableStyleId>
              </a:tblPr>
              <a:tblGrid>
                <a:gridCol w="1851583">
                  <a:extLst>
                    <a:ext uri="{9D8B030D-6E8A-4147-A177-3AD203B41FA5}">
                      <a16:colId xmlns:a16="http://schemas.microsoft.com/office/drawing/2014/main" val="2142337332"/>
                    </a:ext>
                  </a:extLst>
                </a:gridCol>
                <a:gridCol w="718803">
                  <a:extLst>
                    <a:ext uri="{9D8B030D-6E8A-4147-A177-3AD203B41FA5}">
                      <a16:colId xmlns:a16="http://schemas.microsoft.com/office/drawing/2014/main" val="3395870081"/>
                    </a:ext>
                  </a:extLst>
                </a:gridCol>
                <a:gridCol w="579690">
                  <a:extLst>
                    <a:ext uri="{9D8B030D-6E8A-4147-A177-3AD203B41FA5}">
                      <a16:colId xmlns:a16="http://schemas.microsoft.com/office/drawing/2014/main" val="543371628"/>
                    </a:ext>
                  </a:extLst>
                </a:gridCol>
                <a:gridCol w="1019961">
                  <a:extLst>
                    <a:ext uri="{9D8B030D-6E8A-4147-A177-3AD203B41FA5}">
                      <a16:colId xmlns:a16="http://schemas.microsoft.com/office/drawing/2014/main" val="892985568"/>
                    </a:ext>
                  </a:extLst>
                </a:gridCol>
                <a:gridCol w="1069795">
                  <a:extLst>
                    <a:ext uri="{9D8B030D-6E8A-4147-A177-3AD203B41FA5}">
                      <a16:colId xmlns:a16="http://schemas.microsoft.com/office/drawing/2014/main" val="4180319283"/>
                    </a:ext>
                  </a:extLst>
                </a:gridCol>
                <a:gridCol w="689757">
                  <a:extLst>
                    <a:ext uri="{9D8B030D-6E8A-4147-A177-3AD203B41FA5}">
                      <a16:colId xmlns:a16="http://schemas.microsoft.com/office/drawing/2014/main" val="2995621740"/>
                    </a:ext>
                  </a:extLst>
                </a:gridCol>
                <a:gridCol w="1353429">
                  <a:extLst>
                    <a:ext uri="{9D8B030D-6E8A-4147-A177-3AD203B41FA5}">
                      <a16:colId xmlns:a16="http://schemas.microsoft.com/office/drawing/2014/main" val="1927594009"/>
                    </a:ext>
                  </a:extLst>
                </a:gridCol>
              </a:tblGrid>
              <a:tr h="212003">
                <a:tc>
                  <a:txBody>
                    <a:bodyPr/>
                    <a:lstStyle/>
                    <a:p>
                      <a:r>
                        <a:rPr kumimoji="1" lang="ja-JP" altLang="en-US" sz="900"/>
                        <a:t>デバイス名</a:t>
                      </a:r>
                    </a:p>
                  </a:txBody>
                  <a:tcPr/>
                </a:tc>
                <a:tc>
                  <a:txBody>
                    <a:bodyPr/>
                    <a:lstStyle/>
                    <a:p>
                      <a:r>
                        <a:rPr kumimoji="1" lang="ja-JP" altLang="en-US" sz="900"/>
                        <a:t>日本</a:t>
                      </a:r>
                      <a:endParaRPr kumimoji="1" lang="en-US" altLang="ja-JP" sz="900" dirty="0"/>
                    </a:p>
                    <a:p>
                      <a:r>
                        <a:rPr kumimoji="1" lang="ja-JP" altLang="en-US" sz="900"/>
                        <a:t>発売日</a:t>
                      </a:r>
                    </a:p>
                  </a:txBody>
                  <a:tcPr/>
                </a:tc>
                <a:tc>
                  <a:txBody>
                    <a:bodyPr/>
                    <a:lstStyle/>
                    <a:p>
                      <a:r>
                        <a:rPr kumimoji="1" lang="ja-JP" altLang="en-US" sz="900"/>
                        <a:t>インチ</a:t>
                      </a:r>
                    </a:p>
                  </a:txBody>
                  <a:tcPr/>
                </a:tc>
                <a:tc>
                  <a:txBody>
                    <a:bodyPr/>
                    <a:lstStyle/>
                    <a:p>
                      <a:r>
                        <a:rPr kumimoji="1" lang="ja-JP" altLang="en-US" sz="900"/>
                        <a:t>画面解像度</a:t>
                      </a:r>
                      <a:endParaRPr kumimoji="1" lang="en-US" altLang="ja-JP" sz="900" dirty="0"/>
                    </a:p>
                    <a:p>
                      <a:r>
                        <a:rPr kumimoji="1" lang="ja-JP" altLang="en-US" sz="900"/>
                        <a:t>（短辺</a:t>
                      </a:r>
                      <a:r>
                        <a:rPr kumimoji="1" lang="en-US" altLang="ja-JP" sz="900" dirty="0"/>
                        <a:t>×</a:t>
                      </a:r>
                      <a:r>
                        <a:rPr kumimoji="1" lang="ja-JP" altLang="en-US" sz="900"/>
                        <a:t>長辺）</a:t>
                      </a:r>
                    </a:p>
                  </a:txBody>
                  <a:tcPr/>
                </a:tc>
                <a:tc>
                  <a:txBody>
                    <a:bodyPr/>
                    <a:lstStyle/>
                    <a:p>
                      <a:r>
                        <a:rPr kumimoji="1" lang="ja-JP" altLang="en-US" sz="900"/>
                        <a:t>アスペクト比</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a:t>生体認証</a:t>
                      </a:r>
                    </a:p>
                  </a:txBody>
                  <a:tcPr/>
                </a:tc>
                <a:tc>
                  <a:txBody>
                    <a:bodyPr/>
                    <a:lstStyle/>
                    <a:p>
                      <a:pPr lvl="0" algn="l">
                        <a:lnSpc>
                          <a:spcPct val="100000"/>
                        </a:lnSpc>
                        <a:spcBef>
                          <a:spcPts val="0"/>
                        </a:spcBef>
                        <a:spcAft>
                          <a:spcPts val="0"/>
                        </a:spcAft>
                        <a:buNone/>
                      </a:pPr>
                      <a:r>
                        <a:rPr lang="ja-JP" sz="900" b="1" i="0" u="none" strike="noStrike" noProof="0">
                          <a:latin typeface="メイリオ"/>
                          <a:ea typeface="メイリオ"/>
                        </a:rPr>
                        <a:t>ノッチ・パンチホール</a:t>
                      </a:r>
                    </a:p>
                    <a:p>
                      <a:pPr lvl="0">
                        <a:buNone/>
                      </a:pPr>
                      <a:endParaRPr kumimoji="1" lang="ja-JP" altLang="en-US" sz="900"/>
                    </a:p>
                  </a:txBody>
                  <a:tcPr/>
                </a:tc>
                <a:extLst>
                  <a:ext uri="{0D108BD9-81ED-4DB2-BD59-A6C34878D82A}">
                    <a16:rowId xmlns:a16="http://schemas.microsoft.com/office/drawing/2014/main" val="2914205349"/>
                  </a:ext>
                </a:extLst>
              </a:tr>
              <a:tr h="0">
                <a:tc>
                  <a:txBody>
                    <a:bodyPr/>
                    <a:lstStyle/>
                    <a:p>
                      <a:pPr lvl="0">
                        <a:buNone/>
                      </a:pPr>
                      <a:r>
                        <a:rPr lang="en-US" sz="800" b="0" i="0" u="none" strike="noStrike" noProof="0" dirty="0">
                          <a:latin typeface="Meiryo"/>
                        </a:rPr>
                        <a:t>Galaxy A20</a:t>
                      </a:r>
                      <a:endParaRPr kumimoji="1" lang="ja-JP" altLang="en-US"/>
                    </a:p>
                  </a:txBody>
                  <a:tcPr/>
                </a:tc>
                <a:tc>
                  <a:txBody>
                    <a:bodyPr/>
                    <a:lstStyle/>
                    <a:p>
                      <a:r>
                        <a:rPr kumimoji="1" lang="en-US" altLang="ja-JP" sz="800" dirty="0"/>
                        <a:t>2019</a:t>
                      </a:r>
                    </a:p>
                  </a:txBody>
                  <a:tcPr/>
                </a:tc>
                <a:tc>
                  <a:txBody>
                    <a:bodyPr/>
                    <a:lstStyle/>
                    <a:p>
                      <a:r>
                        <a:rPr kumimoji="1" lang="en-US" altLang="ja-JP" sz="800" dirty="0"/>
                        <a:t>5.8</a:t>
                      </a:r>
                    </a:p>
                  </a:txBody>
                  <a:tcPr/>
                </a:tc>
                <a:tc>
                  <a:txBody>
                    <a:bodyPr/>
                    <a:lstStyle/>
                    <a:p>
                      <a:r>
                        <a:rPr lang="en-US" altLang="ja-JP" sz="800" dirty="0"/>
                        <a:t>720×1560</a:t>
                      </a:r>
                      <a:endParaRPr kumimoji="1" lang="en-US" altLang="ja-JP" sz="800" dirty="0"/>
                    </a:p>
                  </a:txBody>
                  <a:tcPr/>
                </a:tc>
                <a:tc>
                  <a:txBody>
                    <a:bodyPr/>
                    <a:lstStyle/>
                    <a:p>
                      <a:r>
                        <a:rPr lang="en-US" altLang="ja-JP" sz="800" dirty="0"/>
                        <a:t>9:19.5</a:t>
                      </a:r>
                      <a:endParaRPr kumimoji="1" lang="en-US" altLang="ja-JP" sz="800" dirty="0"/>
                    </a:p>
                  </a:txBody>
                  <a:tcPr/>
                </a:tc>
                <a:tc>
                  <a:txBody>
                    <a:bodyPr/>
                    <a:lstStyle/>
                    <a:p>
                      <a:r>
                        <a:rPr kumimoji="1" lang="ja-JP" altLang="en-US" sz="800"/>
                        <a:t>顔</a:t>
                      </a:r>
                    </a:p>
                  </a:txBody>
                  <a:tcPr/>
                </a:tc>
                <a:tc>
                  <a:txBody>
                    <a:bodyPr/>
                    <a:lstStyle/>
                    <a:p>
                      <a:pPr lvl="0">
                        <a:buNone/>
                      </a:pPr>
                      <a:r>
                        <a:rPr lang="ja-JP" altLang="en-US" sz="800"/>
                        <a:t>ノッチ</a:t>
                      </a:r>
                      <a:endParaRPr kumimoji="1" lang="ja-JP" altLang="en-US" sz="800"/>
                    </a:p>
                  </a:txBody>
                  <a:tcPr/>
                </a:tc>
                <a:extLst>
                  <a:ext uri="{0D108BD9-81ED-4DB2-BD59-A6C34878D82A}">
                    <a16:rowId xmlns:a16="http://schemas.microsoft.com/office/drawing/2014/main" val="3803936226"/>
                  </a:ext>
                </a:extLst>
              </a:tr>
              <a:tr h="132502">
                <a:tc>
                  <a:txBody>
                    <a:bodyPr/>
                    <a:lstStyle/>
                    <a:p>
                      <a:pPr lvl="0">
                        <a:buNone/>
                      </a:pPr>
                      <a:r>
                        <a:rPr lang="en-US" sz="800" b="0" i="0" u="none" strike="noStrike" noProof="0" dirty="0">
                          <a:latin typeface="Meiryo"/>
                        </a:rPr>
                        <a:t>Galaxy A21</a:t>
                      </a:r>
                      <a:endParaRPr kumimoji="1" lang="ja-JP" altLang="en-US"/>
                    </a:p>
                  </a:txBody>
                  <a:tcPr/>
                </a:tc>
                <a:tc>
                  <a:txBody>
                    <a:bodyPr/>
                    <a:lstStyle/>
                    <a:p>
                      <a:r>
                        <a:rPr kumimoji="1" lang="en-US" altLang="ja-JP" sz="800" dirty="0"/>
                        <a:t>2020</a:t>
                      </a:r>
                    </a:p>
                  </a:txBody>
                  <a:tcPr/>
                </a:tc>
                <a:tc>
                  <a:txBody>
                    <a:bodyPr/>
                    <a:lstStyle/>
                    <a:p>
                      <a:r>
                        <a:rPr lang="en-US" altLang="ja-JP" sz="800" dirty="0"/>
                        <a:t>5.8</a:t>
                      </a:r>
                      <a:endParaRPr kumimoji="1" lang="en-US" altLang="ja-JP" sz="800" dirty="0"/>
                    </a:p>
                  </a:txBody>
                  <a:tcPr/>
                </a:tc>
                <a:tc>
                  <a:txBody>
                    <a:bodyPr/>
                    <a:lstStyle/>
                    <a:p>
                      <a:r>
                        <a:rPr lang="en-US" altLang="ja-JP" sz="800" dirty="0"/>
                        <a:t>720×1560</a:t>
                      </a:r>
                      <a:endParaRPr kumimoji="1" lang="en-US" altLang="ja-JP"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800" dirty="0"/>
                        <a:t>9</a:t>
                      </a:r>
                      <a:r>
                        <a:rPr lang="en-US" altLang="ja-JP" sz="800" b="0" i="0" u="none" strike="noStrike" noProof="0" dirty="0">
                          <a:latin typeface="メイリオ"/>
                        </a:rPr>
                        <a:t>:</a:t>
                      </a:r>
                      <a:r>
                        <a:rPr lang="en-US" altLang="ja-JP" sz="800" dirty="0"/>
                        <a:t>20</a:t>
                      </a:r>
                      <a:endParaRPr kumimoji="1" lang="en-US" altLang="ja-JP"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800"/>
                        <a:t>顔</a:t>
                      </a:r>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ノッ</a:t>
                      </a:r>
                      <a:r>
                        <a:rPr kumimoji="1" lang="ja-JP" sz="800" b="0" i="0" u="none" strike="noStrike" noProof="0">
                          <a:latin typeface="メイリオ"/>
                          <a:ea typeface="メイリオ"/>
                        </a:rPr>
                        <a:t>チ</a:t>
                      </a:r>
                      <a:endParaRPr lang="ja-JP" sz="800" b="0" i="0" u="none" strike="noStrike" noProof="0">
                        <a:latin typeface="メイリオ"/>
                        <a:ea typeface="メイリオ"/>
                      </a:endParaRPr>
                    </a:p>
                  </a:txBody>
                  <a:tcPr/>
                </a:tc>
                <a:extLst>
                  <a:ext uri="{0D108BD9-81ED-4DB2-BD59-A6C34878D82A}">
                    <a16:rowId xmlns:a16="http://schemas.microsoft.com/office/drawing/2014/main" val="838846873"/>
                  </a:ext>
                </a:extLst>
              </a:tr>
              <a:tr h="132502">
                <a:tc>
                  <a:txBody>
                    <a:bodyPr/>
                    <a:lstStyle/>
                    <a:p>
                      <a:pPr lvl="0">
                        <a:buNone/>
                      </a:pPr>
                      <a:r>
                        <a:rPr lang="en-US" altLang="ja-JP" sz="800" b="0" i="0" u="none" strike="noStrike" noProof="0" dirty="0">
                          <a:latin typeface="Meiryo"/>
                          <a:ea typeface="メイリオ"/>
                        </a:rPr>
                        <a:t>Galaxy A32 5G</a:t>
                      </a:r>
                      <a:endParaRPr kumimoji="1" lang="ja-JP"/>
                    </a:p>
                  </a:txBody>
                  <a:tcPr/>
                </a:tc>
                <a:tc>
                  <a:txBody>
                    <a:bodyPr/>
                    <a:lstStyle/>
                    <a:p>
                      <a:r>
                        <a:rPr kumimoji="1" lang="en-US" altLang="ja-JP" sz="800" dirty="0"/>
                        <a:t>2020</a:t>
                      </a:r>
                      <a:endParaRPr kumimoji="1" lang="ja-JP" altLang="en-US" sz="800"/>
                    </a:p>
                  </a:txBody>
                  <a:tcPr/>
                </a:tc>
                <a:tc>
                  <a:txBody>
                    <a:bodyPr/>
                    <a:lstStyle/>
                    <a:p>
                      <a:r>
                        <a:rPr kumimoji="1" lang="en-US" altLang="ja-JP" sz="800" dirty="0"/>
                        <a:t>6.5</a:t>
                      </a:r>
                      <a:endParaRPr kumimoji="1" lang="ja-JP" altLang="en-US" sz="800"/>
                    </a:p>
                  </a:txBody>
                  <a:tcPr/>
                </a:tc>
                <a:tc>
                  <a:txBody>
                    <a:bodyPr/>
                    <a:lstStyle/>
                    <a:p>
                      <a:r>
                        <a:rPr kumimoji="1" lang="en-US" altLang="ja-JP" sz="800" dirty="0"/>
                        <a:t>720×1600</a:t>
                      </a:r>
                      <a:endParaRPr kumimoji="1" lang="ja-JP" alt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800" dirty="0"/>
                        <a:t>9</a:t>
                      </a:r>
                      <a:r>
                        <a:rPr lang="en-US" altLang="ja-JP" sz="800" b="0" i="0" u="none" strike="noStrike" noProof="0" dirty="0">
                          <a:latin typeface="メイリオ"/>
                        </a:rPr>
                        <a:t>:</a:t>
                      </a:r>
                      <a:r>
                        <a:rPr lang="en-US" altLang="ja-JP" sz="800" dirty="0"/>
                        <a:t>20</a:t>
                      </a:r>
                      <a:endParaRPr kumimoji="1" lang="ja-JP" altLang="en-US" sz="800"/>
                    </a:p>
                  </a:txBody>
                  <a:tcPr/>
                </a:tc>
                <a:tc>
                  <a:txBody>
                    <a:bodyPr/>
                    <a:lstStyle/>
                    <a:p>
                      <a:r>
                        <a:rPr kumimoji="1" lang="ja-JP" altLang="en-US" sz="800"/>
                        <a:t>顔・指紋</a:t>
                      </a: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ノッ</a:t>
                      </a:r>
                      <a:r>
                        <a:rPr kumimoji="1" lang="ja-JP" sz="800" b="0" i="0" u="none" strike="noStrike" noProof="0">
                          <a:latin typeface="Meiryo"/>
                          <a:ea typeface="Meiryo"/>
                        </a:rPr>
                        <a:t>チ</a:t>
                      </a:r>
                      <a:endParaRPr lang="ja-JP" sz="800" b="0" i="0" u="none" strike="noStrike" noProof="0">
                        <a:latin typeface="Meiryo"/>
                        <a:ea typeface="Meiryo"/>
                      </a:endParaRPr>
                    </a:p>
                  </a:txBody>
                  <a:tcPr/>
                </a:tc>
                <a:extLst>
                  <a:ext uri="{0D108BD9-81ED-4DB2-BD59-A6C34878D82A}">
                    <a16:rowId xmlns:a16="http://schemas.microsoft.com/office/drawing/2014/main" val="4202761884"/>
                  </a:ext>
                </a:extLst>
              </a:tr>
              <a:tr h="132502">
                <a:tc>
                  <a:txBody>
                    <a:bodyPr/>
                    <a:lstStyle/>
                    <a:p>
                      <a:pPr lvl="0">
                        <a:buNone/>
                      </a:pPr>
                      <a:r>
                        <a:rPr lang="en-US" sz="800" b="0" i="0" u="none" strike="noStrike" noProof="0" dirty="0">
                          <a:latin typeface="Meiryo"/>
                        </a:rPr>
                        <a:t>Galaxy A41</a:t>
                      </a:r>
                      <a:endParaRPr kumimoji="1" lang="ja-JP" altLang="en-US"/>
                    </a:p>
                  </a:txBody>
                  <a:tcPr/>
                </a:tc>
                <a:tc>
                  <a:txBody>
                    <a:bodyPr/>
                    <a:lstStyle/>
                    <a:p>
                      <a:r>
                        <a:rPr kumimoji="1" lang="en-US" altLang="ja-JP" sz="800" dirty="0"/>
                        <a:t>2020</a:t>
                      </a:r>
                    </a:p>
                  </a:txBody>
                  <a:tcPr/>
                </a:tc>
                <a:tc>
                  <a:txBody>
                    <a:bodyPr/>
                    <a:lstStyle/>
                    <a:p>
                      <a:r>
                        <a:rPr kumimoji="1" lang="en-US" altLang="ja-JP" sz="800" dirty="0"/>
                        <a:t>6.5</a:t>
                      </a:r>
                    </a:p>
                  </a:txBody>
                  <a:tcPr/>
                </a:tc>
                <a:tc>
                  <a:txBody>
                    <a:bodyPr/>
                    <a:lstStyle/>
                    <a:p>
                      <a:r>
                        <a:rPr lang="en-US" altLang="ja-JP" sz="800" dirty="0"/>
                        <a:t>1080x2400</a:t>
                      </a:r>
                      <a:endParaRPr kumimoji="1" lang="en-US" altLang="ja-JP" sz="800" dirty="0"/>
                    </a:p>
                  </a:txBody>
                  <a:tcPr/>
                </a:tc>
                <a:tc>
                  <a:txBody>
                    <a:bodyPr/>
                    <a:lstStyle/>
                    <a:p>
                      <a:r>
                        <a:rPr lang="en-US" altLang="ja-JP" sz="800" dirty="0"/>
                        <a:t>9</a:t>
                      </a:r>
                      <a:r>
                        <a:rPr lang="en-US" altLang="ja-JP" sz="800" b="0" i="0" u="none" strike="noStrike" noProof="0" dirty="0">
                          <a:latin typeface="メイリオ"/>
                        </a:rPr>
                        <a:t>:</a:t>
                      </a:r>
                      <a:r>
                        <a:rPr lang="en-US" altLang="ja-JP" sz="800" dirty="0"/>
                        <a:t>20</a:t>
                      </a:r>
                      <a:endParaRPr kumimoji="1" lang="en-US" altLang="ja-JP" sz="800" dirty="0"/>
                    </a:p>
                  </a:txBody>
                  <a:tcPr/>
                </a:tc>
                <a:tc>
                  <a:txBody>
                    <a:bodyPr/>
                    <a:lstStyle/>
                    <a:p>
                      <a:r>
                        <a:rPr kumimoji="1" lang="ja-JP" altLang="en-US" sz="800"/>
                        <a:t>顔・指紋</a:t>
                      </a: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ノッ</a:t>
                      </a:r>
                      <a:r>
                        <a:rPr kumimoji="1" lang="ja-JP" sz="800" b="0" i="0" u="none" strike="noStrike" noProof="0">
                          <a:latin typeface="Meiryo"/>
                          <a:ea typeface="Meiryo"/>
                        </a:rPr>
                        <a:t>チ</a:t>
                      </a:r>
                      <a:endParaRPr lang="ja-JP" sz="800" b="0" i="0" u="none" strike="noStrike" noProof="0">
                        <a:latin typeface="Meiryo"/>
                        <a:ea typeface="Meiryo"/>
                      </a:endParaRPr>
                    </a:p>
                  </a:txBody>
                  <a:tcPr/>
                </a:tc>
                <a:extLst>
                  <a:ext uri="{0D108BD9-81ED-4DB2-BD59-A6C34878D82A}">
                    <a16:rowId xmlns:a16="http://schemas.microsoft.com/office/drawing/2014/main" val="3012050241"/>
                  </a:ext>
                </a:extLst>
              </a:tr>
              <a:tr h="132502">
                <a:tc>
                  <a:txBody>
                    <a:bodyPr/>
                    <a:lstStyle/>
                    <a:p>
                      <a:pPr lvl="0">
                        <a:buNone/>
                      </a:pPr>
                      <a:r>
                        <a:rPr lang="en-US" sz="800" b="0" i="0" u="none" strike="noStrike" noProof="0" dirty="0">
                          <a:latin typeface="Meiryo"/>
                        </a:rPr>
                        <a:t>Galaxy A51 5G</a:t>
                      </a:r>
                      <a:endParaRPr kumimoji="1" lang="ja-JP" altLang="en-US"/>
                    </a:p>
                  </a:txBody>
                  <a:tcPr/>
                </a:tc>
                <a:tc>
                  <a:txBody>
                    <a:bodyPr/>
                    <a:lstStyle/>
                    <a:p>
                      <a:r>
                        <a:rPr kumimoji="1" lang="en-US" altLang="ja-JP" sz="800" dirty="0"/>
                        <a:t>2020</a:t>
                      </a:r>
                    </a:p>
                  </a:txBody>
                  <a:tcPr/>
                </a:tc>
                <a:tc>
                  <a:txBody>
                    <a:bodyPr/>
                    <a:lstStyle/>
                    <a:p>
                      <a:r>
                        <a:rPr kumimoji="1" lang="en-US" altLang="ja-JP" sz="800" dirty="0"/>
                        <a:t>6.5</a:t>
                      </a:r>
                    </a:p>
                  </a:txBody>
                  <a:tcPr/>
                </a:tc>
                <a:tc>
                  <a:txBody>
                    <a:bodyPr/>
                    <a:lstStyle/>
                    <a:p>
                      <a:r>
                        <a:rPr kumimoji="1" lang="en-US" altLang="ja-JP" sz="800" dirty="0"/>
                        <a:t>1080×2400</a:t>
                      </a:r>
                    </a:p>
                  </a:txBody>
                  <a:tcPr/>
                </a:tc>
                <a:tc>
                  <a:txBody>
                    <a:bodyPr/>
                    <a:lstStyle/>
                    <a:p>
                      <a:r>
                        <a:rPr lang="en-US" altLang="ja-JP" sz="800" dirty="0"/>
                        <a:t>9</a:t>
                      </a:r>
                      <a:r>
                        <a:rPr lang="en-US" altLang="ja-JP" sz="800" b="0" i="0" u="none" strike="noStrike" noProof="0" dirty="0">
                          <a:latin typeface="メイリオ"/>
                        </a:rPr>
                        <a:t>:</a:t>
                      </a:r>
                      <a:r>
                        <a:rPr lang="en-US" altLang="ja-JP" sz="800" dirty="0"/>
                        <a:t>20</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顔・指紋</a:t>
                      </a:r>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パンチ</a:t>
                      </a:r>
                      <a:r>
                        <a:rPr lang="ja-JP" altLang="en-US" sz="800" b="0" i="0" u="none" strike="noStrike" noProof="0">
                          <a:latin typeface="メイリオ"/>
                          <a:ea typeface="メイリオ"/>
                        </a:rPr>
                        <a:t>ホール</a:t>
                      </a:r>
                      <a:endParaRPr lang="ja-JP"/>
                    </a:p>
                  </a:txBody>
                  <a:tcPr/>
                </a:tc>
                <a:extLst>
                  <a:ext uri="{0D108BD9-81ED-4DB2-BD59-A6C34878D82A}">
                    <a16:rowId xmlns:a16="http://schemas.microsoft.com/office/drawing/2014/main" val="2051852580"/>
                  </a:ext>
                </a:extLst>
              </a:tr>
              <a:tr h="132502">
                <a:tc>
                  <a:txBody>
                    <a:bodyPr/>
                    <a:lstStyle/>
                    <a:p>
                      <a:pPr lvl="0">
                        <a:buNone/>
                      </a:pPr>
                      <a:r>
                        <a:rPr lang="en-US" sz="800" b="0" i="0" u="none" strike="noStrike" noProof="0" dirty="0">
                          <a:latin typeface="Meiryo"/>
                        </a:rPr>
                        <a:t>Galaxy A22 5G</a:t>
                      </a:r>
                      <a:endParaRPr kumimoji="1" lang="en-US" altLang="ja-JP" sz="800" dirty="0"/>
                    </a:p>
                  </a:txBody>
                  <a:tcPr/>
                </a:tc>
                <a:tc>
                  <a:txBody>
                    <a:bodyPr/>
                    <a:lstStyle/>
                    <a:p>
                      <a:r>
                        <a:rPr kumimoji="1" lang="en-US" altLang="ja-JP" sz="800" dirty="0"/>
                        <a:t>2021</a:t>
                      </a:r>
                    </a:p>
                  </a:txBody>
                  <a:tcPr/>
                </a:tc>
                <a:tc>
                  <a:txBody>
                    <a:bodyPr/>
                    <a:lstStyle/>
                    <a:p>
                      <a:r>
                        <a:rPr kumimoji="1" lang="en-US" altLang="ja-JP" sz="800" dirty="0"/>
                        <a:t>5.8</a:t>
                      </a:r>
                    </a:p>
                  </a:txBody>
                  <a:tcPr/>
                </a:tc>
                <a:tc>
                  <a:txBody>
                    <a:bodyPr/>
                    <a:lstStyle/>
                    <a:p>
                      <a:r>
                        <a:rPr lang="en-US" altLang="ja-JP" sz="800" dirty="0"/>
                        <a:t>720×1560</a:t>
                      </a:r>
                      <a:endParaRPr kumimoji="1" lang="en-US" altLang="ja-JP" sz="800" dirty="0"/>
                    </a:p>
                  </a:txBody>
                  <a:tcPr/>
                </a:tc>
                <a:tc>
                  <a:txBody>
                    <a:bodyPr/>
                    <a:lstStyle/>
                    <a:p>
                      <a:pPr lvl="0">
                        <a:buNone/>
                      </a:pPr>
                      <a:r>
                        <a:rPr lang="en-US" altLang="ja-JP" sz="800" b="0" i="0" u="none" strike="noStrike" noProof="0" dirty="0">
                          <a:latin typeface="+mn-lt"/>
                        </a:rPr>
                        <a:t>9</a:t>
                      </a:r>
                      <a:r>
                        <a:rPr lang="en-US" altLang="ja-JP" sz="800" b="0" i="0" u="none" strike="noStrike" noProof="0" dirty="0"/>
                        <a:t>:</a:t>
                      </a:r>
                      <a:r>
                        <a:rPr lang="en-US" altLang="ja-JP" sz="800" dirty="0"/>
                        <a:t>19.5</a:t>
                      </a:r>
                      <a:endParaRPr kumimoji="1" lang="ja-JP" altLang="en-US" sz="800"/>
                    </a:p>
                  </a:txBody>
                  <a:tcPr/>
                </a:tc>
                <a:tc>
                  <a:txBody>
                    <a:bodyPr/>
                    <a:lstStyle/>
                    <a:p>
                      <a:r>
                        <a:rPr lang="ja-JP" altLang="en-US" sz="800"/>
                        <a:t>顔</a:t>
                      </a:r>
                      <a:endParaRPr kumimoji="1" lang="ja-JP" altLang="en-US" sz="800"/>
                    </a:p>
                  </a:txBody>
                  <a:tcPr/>
                </a:tc>
                <a:tc>
                  <a:txBody>
                    <a:bodyPr/>
                    <a:lstStyle/>
                    <a:p>
                      <a:pPr lvl="0" algn="l">
                        <a:lnSpc>
                          <a:spcPct val="100000"/>
                        </a:lnSpc>
                        <a:spcBef>
                          <a:spcPts val="0"/>
                        </a:spcBef>
                        <a:spcAft>
                          <a:spcPts val="0"/>
                        </a:spcAft>
                        <a:buNone/>
                      </a:pPr>
                      <a:r>
                        <a:rPr lang="ja-JP" altLang="en-US" sz="800" b="0" i="0" u="none" strike="noStrike" noProof="0">
                          <a:latin typeface="Meiryo"/>
                          <a:ea typeface="Meiryo"/>
                        </a:rPr>
                        <a:t>ノッ</a:t>
                      </a:r>
                      <a:r>
                        <a:rPr lang="ja-JP" sz="800" b="0" i="0" u="none" strike="noStrike" noProof="0">
                          <a:latin typeface="Meiryo"/>
                          <a:ea typeface="Meiryo"/>
                        </a:rPr>
                        <a:t>チ</a:t>
                      </a:r>
                      <a:endParaRPr lang="ja-JP"/>
                    </a:p>
                  </a:txBody>
                  <a:tcPr/>
                </a:tc>
                <a:extLst>
                  <a:ext uri="{0D108BD9-81ED-4DB2-BD59-A6C34878D82A}">
                    <a16:rowId xmlns:a16="http://schemas.microsoft.com/office/drawing/2014/main" val="2047014468"/>
                  </a:ext>
                </a:extLst>
              </a:tr>
              <a:tr h="132502">
                <a:tc>
                  <a:txBody>
                    <a:bodyPr/>
                    <a:lstStyle/>
                    <a:p>
                      <a:pPr lvl="0">
                        <a:buNone/>
                      </a:pPr>
                      <a:r>
                        <a:rPr lang="en-US" altLang="ja-JP" sz="800" b="0" i="0" u="none" strike="noStrike" noProof="0" dirty="0">
                          <a:latin typeface="Meiryo"/>
                          <a:ea typeface="メイリオ"/>
                        </a:rPr>
                        <a:t>Galaxy A52 5G</a:t>
                      </a:r>
                      <a:endParaRPr kumimoji="1" lang="ja-JP"/>
                    </a:p>
                  </a:txBody>
                  <a:tcPr/>
                </a:tc>
                <a:tc>
                  <a:txBody>
                    <a:bodyPr/>
                    <a:lstStyle/>
                    <a:p>
                      <a:r>
                        <a:rPr kumimoji="1" lang="en-US" altLang="ja-JP" sz="800" dirty="0"/>
                        <a:t>2021</a:t>
                      </a:r>
                      <a:endParaRPr kumimoji="1" lang="ja-JP" altLang="en-US" sz="800"/>
                    </a:p>
                  </a:txBody>
                  <a:tcPr/>
                </a:tc>
                <a:tc>
                  <a:txBody>
                    <a:bodyPr/>
                    <a:lstStyle/>
                    <a:p>
                      <a:r>
                        <a:rPr kumimoji="1" lang="en-US" altLang="ja-JP" sz="800" dirty="0"/>
                        <a:t>6.5</a:t>
                      </a:r>
                      <a:endParaRPr kumimoji="1" lang="ja-JP" altLang="en-US" sz="800"/>
                    </a:p>
                  </a:txBody>
                  <a:tcPr/>
                </a:tc>
                <a:tc>
                  <a:txBody>
                    <a:bodyPr/>
                    <a:lstStyle/>
                    <a:p>
                      <a:r>
                        <a:rPr kumimoji="1" lang="en-US" altLang="ja-JP" sz="800" dirty="0"/>
                        <a:t>1080×2400</a:t>
                      </a:r>
                      <a:endParaRPr kumimoji="1" lang="ja-JP" altLang="en-US" sz="800"/>
                    </a:p>
                  </a:txBody>
                  <a:tcPr/>
                </a:tc>
                <a:tc>
                  <a:txBody>
                    <a:bodyPr/>
                    <a:lstStyle/>
                    <a:p>
                      <a:r>
                        <a:rPr lang="en-US" altLang="ja-JP" sz="800" dirty="0"/>
                        <a:t>9</a:t>
                      </a:r>
                      <a:r>
                        <a:rPr lang="en-US" altLang="ja-JP" sz="800" b="0" i="0" u="none" strike="noStrike" noProof="0" dirty="0">
                          <a:latin typeface="メイリオ"/>
                        </a:rPr>
                        <a:t>:</a:t>
                      </a:r>
                      <a:r>
                        <a:rPr lang="en-US" altLang="ja-JP" sz="800" dirty="0"/>
                        <a:t>20</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パンチホール</a:t>
                      </a:r>
                      <a:endParaRPr lang="ja-JP" sz="800" b="0" i="0" u="none" strike="noStrike" noProof="0">
                        <a:latin typeface="メイリオ"/>
                        <a:ea typeface="メイリオ"/>
                      </a:endParaRPr>
                    </a:p>
                  </a:txBody>
                  <a:tcPr/>
                </a:tc>
                <a:extLst>
                  <a:ext uri="{0D108BD9-81ED-4DB2-BD59-A6C34878D82A}">
                    <a16:rowId xmlns:a16="http://schemas.microsoft.com/office/drawing/2014/main" val="2980091308"/>
                  </a:ext>
                </a:extLst>
              </a:tr>
              <a:tr h="132502">
                <a:tc>
                  <a:txBody>
                    <a:bodyPr/>
                    <a:lstStyle/>
                    <a:p>
                      <a:pPr lvl="0">
                        <a:buNone/>
                      </a:pPr>
                      <a:r>
                        <a:rPr lang="en-US" sz="800" b="0" i="0" u="none" strike="noStrike" noProof="0" dirty="0">
                          <a:latin typeface="Meiryo"/>
                        </a:rPr>
                        <a:t>Galaxy S21 5G</a:t>
                      </a:r>
                      <a:endParaRPr kumimoji="1" lang="ja-JP" altLang="en-US"/>
                    </a:p>
                  </a:txBody>
                  <a:tcPr/>
                </a:tc>
                <a:tc>
                  <a:txBody>
                    <a:bodyPr/>
                    <a:lstStyle/>
                    <a:p>
                      <a:r>
                        <a:rPr kumimoji="1" lang="en-US" altLang="ja-JP" sz="800" dirty="0"/>
                        <a:t>2021</a:t>
                      </a:r>
                    </a:p>
                  </a:txBody>
                  <a:tcPr/>
                </a:tc>
                <a:tc>
                  <a:txBody>
                    <a:bodyPr/>
                    <a:lstStyle/>
                    <a:p>
                      <a:r>
                        <a:rPr kumimoji="1" lang="en-US" altLang="ja-JP" sz="800" dirty="0"/>
                        <a:t>6.5</a:t>
                      </a:r>
                    </a:p>
                  </a:txBody>
                  <a:tcPr/>
                </a:tc>
                <a:tc>
                  <a:txBody>
                    <a:bodyPr/>
                    <a:lstStyle/>
                    <a:p>
                      <a:r>
                        <a:rPr kumimoji="1" lang="en-US" altLang="ja-JP" sz="800" dirty="0"/>
                        <a:t>1080×2400</a:t>
                      </a:r>
                    </a:p>
                  </a:txBody>
                  <a:tcPr/>
                </a:tc>
                <a:tc>
                  <a:txBody>
                    <a:bodyPr/>
                    <a:lstStyle/>
                    <a:p>
                      <a:r>
                        <a:rPr lang="en-US" altLang="ja-JP" sz="800" dirty="0"/>
                        <a:t>9</a:t>
                      </a:r>
                      <a:r>
                        <a:rPr lang="en-US" altLang="ja-JP" sz="800" b="0" i="0" u="none" strike="noStrike" noProof="0" dirty="0">
                          <a:latin typeface="メイリオ"/>
                        </a:rPr>
                        <a:t>:</a:t>
                      </a:r>
                      <a:r>
                        <a:rPr lang="en-US" altLang="ja-JP" sz="800" dirty="0"/>
                        <a:t>20</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buNone/>
                      </a:pPr>
                      <a:r>
                        <a:rPr lang="ja-JP" sz="800" b="0" i="0" u="none" strike="noStrike" noProof="0">
                          <a:latin typeface="Meiryo"/>
                          <a:ea typeface="Meiryo"/>
                        </a:rPr>
                        <a:t>パンチホール</a:t>
                      </a:r>
                      <a:endParaRPr kumimoji="1" lang="ja-JP"/>
                    </a:p>
                  </a:txBody>
                  <a:tcPr/>
                </a:tc>
                <a:extLst>
                  <a:ext uri="{0D108BD9-81ED-4DB2-BD59-A6C34878D82A}">
                    <a16:rowId xmlns:a16="http://schemas.microsoft.com/office/drawing/2014/main" val="3620611568"/>
                  </a:ext>
                </a:extLst>
              </a:tr>
              <a:tr h="132502">
                <a:tc>
                  <a:txBody>
                    <a:bodyPr/>
                    <a:lstStyle/>
                    <a:p>
                      <a:pPr lvl="0">
                        <a:buNone/>
                      </a:pPr>
                      <a:r>
                        <a:rPr lang="en-US" sz="800" b="0" i="0" u="none" strike="noStrike" noProof="0" dirty="0">
                          <a:latin typeface="Meiryo"/>
                        </a:rPr>
                        <a:t>Galaxy S21+ 5G</a:t>
                      </a:r>
                      <a:endParaRPr kumimoji="1" lang="ja-JP" altLang="en-US"/>
                    </a:p>
                  </a:txBody>
                  <a:tcPr/>
                </a:tc>
                <a:tc>
                  <a:txBody>
                    <a:bodyPr/>
                    <a:lstStyle/>
                    <a:p>
                      <a:r>
                        <a:rPr kumimoji="1" lang="en-US" altLang="ja-JP" sz="800" dirty="0"/>
                        <a:t>2021</a:t>
                      </a:r>
                    </a:p>
                  </a:txBody>
                  <a:tcPr/>
                </a:tc>
                <a:tc>
                  <a:txBody>
                    <a:bodyPr/>
                    <a:lstStyle/>
                    <a:p>
                      <a:r>
                        <a:rPr kumimoji="1" lang="en-US" altLang="ja-JP" sz="800" dirty="0"/>
                        <a:t>6.7</a:t>
                      </a:r>
                    </a:p>
                  </a:txBody>
                  <a:tcPr/>
                </a:tc>
                <a:tc>
                  <a:txBody>
                    <a:bodyPr/>
                    <a:lstStyle/>
                    <a:p>
                      <a:r>
                        <a:rPr kumimoji="1" lang="en-US" altLang="ja-JP" sz="800" dirty="0"/>
                        <a:t>1080×2400</a:t>
                      </a:r>
                    </a:p>
                  </a:txBody>
                  <a:tcPr/>
                </a:tc>
                <a:tc>
                  <a:txBody>
                    <a:bodyPr/>
                    <a:lstStyle/>
                    <a:p>
                      <a:r>
                        <a:rPr lang="en-US" altLang="ja-JP" sz="800" dirty="0"/>
                        <a:t>9</a:t>
                      </a:r>
                      <a:r>
                        <a:rPr lang="en-US" altLang="ja-JP" sz="800" b="0" i="0" u="none" strike="noStrike" noProof="0" dirty="0">
                          <a:latin typeface="メイリオ"/>
                        </a:rPr>
                        <a:t>:</a:t>
                      </a:r>
                      <a:r>
                        <a:rPr lang="en-US" altLang="ja-JP" sz="800" dirty="0"/>
                        <a:t>20</a:t>
                      </a:r>
                      <a:endParaRPr kumimoji="1" lang="en-US" altLang="ja-JP" sz="800" dirty="0"/>
                    </a:p>
                  </a:txBody>
                  <a:tcPr/>
                </a:tc>
                <a:tc>
                  <a:txBody>
                    <a:bodyPr/>
                    <a:lstStyle/>
                    <a:p>
                      <a:pPr lvl="0">
                        <a:buNone/>
                      </a:pPr>
                      <a:r>
                        <a:rPr lang="ja-JP" sz="800" b="0" i="0" u="none" strike="noStrike" noProof="0">
                          <a:latin typeface="Meiryo"/>
                          <a:ea typeface="Meiryo"/>
                        </a:rPr>
                        <a:t>顔・指紋</a:t>
                      </a:r>
                      <a:endParaRPr kumimoji="1" lang="ja-JP"/>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パンチホール</a:t>
                      </a:r>
                      <a:endParaRPr lang="ja-JP" sz="800" b="0" i="0" u="none" strike="noStrike" noProof="0">
                        <a:latin typeface="メイリオ"/>
                        <a:ea typeface="メイリオ"/>
                      </a:endParaRPr>
                    </a:p>
                  </a:txBody>
                  <a:tcPr/>
                </a:tc>
                <a:extLst>
                  <a:ext uri="{0D108BD9-81ED-4DB2-BD59-A6C34878D82A}">
                    <a16:rowId xmlns:a16="http://schemas.microsoft.com/office/drawing/2014/main" val="1659435165"/>
                  </a:ext>
                </a:extLst>
              </a:tr>
              <a:tr h="132502">
                <a:tc>
                  <a:txBody>
                    <a:bodyPr/>
                    <a:lstStyle/>
                    <a:p>
                      <a:pPr lvl="0">
                        <a:buNone/>
                      </a:pPr>
                      <a:r>
                        <a:rPr lang="en-US" sz="800" b="0" i="0" u="none" strike="noStrike" noProof="0" dirty="0">
                          <a:latin typeface="Meiryo"/>
                        </a:rPr>
                        <a:t>Galaxy S21 Ultra 5G</a:t>
                      </a:r>
                      <a:endParaRPr kumimoji="1" lang="ja-JP" altLang="en-US"/>
                    </a:p>
                  </a:txBody>
                  <a:tcPr/>
                </a:tc>
                <a:tc>
                  <a:txBody>
                    <a:bodyPr/>
                    <a:lstStyle/>
                    <a:p>
                      <a:r>
                        <a:rPr kumimoji="1" lang="en-US" altLang="ja-JP" sz="800" dirty="0"/>
                        <a:t>2021</a:t>
                      </a:r>
                    </a:p>
                  </a:txBody>
                  <a:tcPr/>
                </a:tc>
                <a:tc>
                  <a:txBody>
                    <a:bodyPr/>
                    <a:lstStyle/>
                    <a:p>
                      <a:r>
                        <a:rPr kumimoji="1" lang="en-US" altLang="ja-JP" sz="800" dirty="0"/>
                        <a:t>6.8</a:t>
                      </a:r>
                    </a:p>
                  </a:txBody>
                  <a:tcPr/>
                </a:tc>
                <a:tc>
                  <a:txBody>
                    <a:bodyPr/>
                    <a:lstStyle/>
                    <a:p>
                      <a:r>
                        <a:rPr kumimoji="1" lang="en-US" altLang="ja-JP" sz="800" dirty="0"/>
                        <a:t>1440×3200</a:t>
                      </a:r>
                    </a:p>
                  </a:txBody>
                  <a:tcPr/>
                </a:tc>
                <a:tc>
                  <a:txBody>
                    <a:bodyPr/>
                    <a:lstStyle/>
                    <a:p>
                      <a:r>
                        <a:rPr lang="en-US" altLang="ja-JP" sz="800" dirty="0"/>
                        <a:t>9</a:t>
                      </a:r>
                      <a:r>
                        <a:rPr lang="en-US" altLang="ja-JP" sz="800" b="0" i="0" u="none" strike="noStrike" noProof="0" dirty="0">
                          <a:latin typeface="メイリオ"/>
                        </a:rPr>
                        <a:t>:</a:t>
                      </a:r>
                      <a:r>
                        <a:rPr lang="en-US" altLang="ja-JP" sz="800" dirty="0"/>
                        <a:t>20</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パンチホール</a:t>
                      </a:r>
                      <a:endParaRPr lang="ja-JP" sz="800" b="0" i="0" u="none" strike="noStrike" noProof="0">
                        <a:latin typeface="メイリオ"/>
                        <a:ea typeface="メイリオ"/>
                      </a:endParaRPr>
                    </a:p>
                  </a:txBody>
                  <a:tcPr/>
                </a:tc>
                <a:extLst>
                  <a:ext uri="{0D108BD9-81ED-4DB2-BD59-A6C34878D82A}">
                    <a16:rowId xmlns:a16="http://schemas.microsoft.com/office/drawing/2014/main" val="1245470363"/>
                  </a:ext>
                </a:extLst>
              </a:tr>
              <a:tr h="132502">
                <a:tc>
                  <a:txBody>
                    <a:bodyPr/>
                    <a:lstStyle/>
                    <a:p>
                      <a:pPr lvl="0">
                        <a:buNone/>
                      </a:pPr>
                      <a:r>
                        <a:rPr lang="en-US" sz="800" b="0" i="0" u="none" strike="noStrike" noProof="0" dirty="0">
                          <a:latin typeface="メイリオ"/>
                        </a:rPr>
                        <a:t>Galaxy Z Flip3 5G</a:t>
                      </a:r>
                      <a:endParaRPr kumimoji="1" lang="ja-JP" altLang="en-US"/>
                    </a:p>
                  </a:txBody>
                  <a:tcPr/>
                </a:tc>
                <a:tc>
                  <a:txBody>
                    <a:bodyPr/>
                    <a:lstStyle/>
                    <a:p>
                      <a:r>
                        <a:rPr kumimoji="1" lang="en-US" altLang="ja-JP" sz="800" dirty="0"/>
                        <a:t>2021</a:t>
                      </a:r>
                    </a:p>
                  </a:txBody>
                  <a:tcPr/>
                </a:tc>
                <a:tc>
                  <a:txBody>
                    <a:bodyPr/>
                    <a:lstStyle/>
                    <a:p>
                      <a:r>
                        <a:rPr kumimoji="1" lang="en-US" altLang="ja-JP" sz="800" dirty="0"/>
                        <a:t>6.7</a:t>
                      </a:r>
                    </a:p>
                  </a:txBody>
                  <a:tcPr/>
                </a:tc>
                <a:tc>
                  <a:txBody>
                    <a:bodyPr/>
                    <a:lstStyle/>
                    <a:p>
                      <a:r>
                        <a:rPr kumimoji="1" lang="en-US" altLang="ja-JP" sz="800" dirty="0"/>
                        <a:t>1080×2640</a:t>
                      </a:r>
                    </a:p>
                  </a:txBody>
                  <a:tcPr/>
                </a:tc>
                <a:tc>
                  <a:txBody>
                    <a:bodyPr/>
                    <a:lstStyle/>
                    <a:p>
                      <a:pPr marL="0" marR="0" lvl="0" indent="0" algn="l" defTabSz="457200">
                        <a:lnSpc>
                          <a:spcPct val="100000"/>
                        </a:lnSpc>
                        <a:spcBef>
                          <a:spcPts val="0"/>
                        </a:spcBef>
                        <a:spcAft>
                          <a:spcPts val="0"/>
                        </a:spcAft>
                        <a:buNone/>
                        <a:tabLst/>
                        <a:defRPr/>
                      </a:pPr>
                      <a:r>
                        <a:rPr lang="en-US" sz="800" b="0" i="0" u="none" strike="noStrike" noProof="0" dirty="0">
                          <a:latin typeface="メイリオ"/>
                        </a:rPr>
                        <a:t>9</a:t>
                      </a:r>
                      <a:r>
                        <a:rPr lang="en-US" altLang="ja-JP" sz="800" b="0" i="0" u="none" strike="noStrike" noProof="0" dirty="0"/>
                        <a:t>:</a:t>
                      </a:r>
                      <a:r>
                        <a:rPr lang="en-US" altLang="ja-JP" sz="800" dirty="0"/>
                        <a:t>22</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パンチホール</a:t>
                      </a:r>
                      <a:endParaRPr lang="ja-JP" sz="800" b="0" i="0" u="none" strike="noStrike" noProof="0">
                        <a:latin typeface="メイリオ"/>
                        <a:ea typeface="メイリオ"/>
                      </a:endParaRPr>
                    </a:p>
                  </a:txBody>
                  <a:tcPr/>
                </a:tc>
                <a:extLst>
                  <a:ext uri="{0D108BD9-81ED-4DB2-BD59-A6C34878D82A}">
                    <a16:rowId xmlns:a16="http://schemas.microsoft.com/office/drawing/2014/main" val="762431951"/>
                  </a:ext>
                </a:extLst>
              </a:tr>
              <a:tr h="132502">
                <a:tc>
                  <a:txBody>
                    <a:bodyPr/>
                    <a:lstStyle/>
                    <a:p>
                      <a:pPr lvl="0">
                        <a:buNone/>
                      </a:pPr>
                      <a:r>
                        <a:rPr lang="en-US" altLang="ja-JP" sz="800" b="0" i="0" u="none" strike="noStrike" noProof="0" dirty="0">
                          <a:latin typeface="Meiryo"/>
                          <a:ea typeface="メイリオ"/>
                        </a:rPr>
                        <a:t>Galaxy A53 5G</a:t>
                      </a:r>
                      <a:endParaRPr kumimoji="1" lang="ja-JP"/>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t>2022</a:t>
                      </a:r>
                      <a:endParaRPr kumimoji="1" lang="ja-JP" altLang="en-US" sz="800"/>
                    </a:p>
                  </a:txBody>
                  <a:tcPr/>
                </a:tc>
                <a:tc>
                  <a:txBody>
                    <a:bodyPr/>
                    <a:lstStyle/>
                    <a:p>
                      <a:r>
                        <a:rPr kumimoji="1" lang="en-US" altLang="ja-JP" sz="800" dirty="0"/>
                        <a:t>6.5</a:t>
                      </a:r>
                      <a:endParaRPr kumimoji="1" lang="ja-JP" altLang="en-US" sz="800"/>
                    </a:p>
                  </a:txBody>
                  <a:tcPr/>
                </a:tc>
                <a:tc>
                  <a:txBody>
                    <a:bodyPr/>
                    <a:lstStyle/>
                    <a:p>
                      <a:r>
                        <a:rPr kumimoji="1" lang="en-US" altLang="ja-JP" sz="800" dirty="0"/>
                        <a:t>1080×2400</a:t>
                      </a:r>
                      <a:endParaRPr kumimoji="1" lang="ja-JP" altLang="en-US" sz="800"/>
                    </a:p>
                  </a:txBody>
                  <a:tcPr/>
                </a:tc>
                <a:tc>
                  <a:txBody>
                    <a:bodyPr/>
                    <a:lstStyle/>
                    <a:p>
                      <a:pPr marL="0" marR="0" lvl="0" indent="0" algn="l" defTabSz="457200">
                        <a:lnSpc>
                          <a:spcPct val="100000"/>
                        </a:lnSpc>
                        <a:spcBef>
                          <a:spcPts val="0"/>
                        </a:spcBef>
                        <a:spcAft>
                          <a:spcPts val="0"/>
                        </a:spcAft>
                        <a:buNone/>
                        <a:tabLst/>
                        <a:defRPr/>
                      </a:pPr>
                      <a:r>
                        <a:rPr lang="en-US" sz="800" b="0" i="0" u="none" strike="noStrike" noProof="0" dirty="0">
                          <a:latin typeface="メイリオ"/>
                        </a:rPr>
                        <a:t>9</a:t>
                      </a:r>
                      <a:r>
                        <a:rPr lang="en-US" altLang="ja-JP" sz="800" b="0" i="0" u="none" strike="noStrike" noProof="0" dirty="0"/>
                        <a:t>:</a:t>
                      </a:r>
                      <a:r>
                        <a:rPr lang="en-US" altLang="ja-JP" sz="800" dirty="0"/>
                        <a:t>20</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パンチホール</a:t>
                      </a:r>
                      <a:endParaRPr lang="ja-JP" sz="800" b="0" i="0" u="none" strike="noStrike" noProof="0">
                        <a:latin typeface="メイリオ"/>
                        <a:ea typeface="メイリオ"/>
                      </a:endParaRPr>
                    </a:p>
                  </a:txBody>
                  <a:tcPr/>
                </a:tc>
                <a:extLst>
                  <a:ext uri="{0D108BD9-81ED-4DB2-BD59-A6C34878D82A}">
                    <a16:rowId xmlns:a16="http://schemas.microsoft.com/office/drawing/2014/main" val="2215655476"/>
                  </a:ext>
                </a:extLst>
              </a:tr>
              <a:tr h="132502">
                <a:tc>
                  <a:txBody>
                    <a:bodyPr/>
                    <a:lstStyle/>
                    <a:p>
                      <a:pPr lvl="0">
                        <a:buNone/>
                      </a:pPr>
                      <a:r>
                        <a:rPr lang="en-US" altLang="ja-JP" sz="800" b="0" i="0" u="none" strike="noStrike" noProof="0" dirty="0">
                          <a:latin typeface="Meiryo"/>
                          <a:ea typeface="メイリオ"/>
                        </a:rPr>
                        <a:t>Galaxy M23 5G</a:t>
                      </a:r>
                      <a:endParaRPr kumimoji="1" lang="ja-JP"/>
                    </a:p>
                  </a:txBody>
                  <a:tcPr/>
                </a:tc>
                <a:tc>
                  <a:txBody>
                    <a:bodyPr/>
                    <a:lstStyle/>
                    <a:p>
                      <a:r>
                        <a:rPr kumimoji="1" lang="en-US" altLang="ja-JP" sz="800" dirty="0"/>
                        <a:t>2022</a:t>
                      </a:r>
                      <a:endParaRPr kumimoji="1" lang="ja-JP" altLang="en-US" sz="800"/>
                    </a:p>
                  </a:txBody>
                  <a:tcPr/>
                </a:tc>
                <a:tc>
                  <a:txBody>
                    <a:bodyPr/>
                    <a:lstStyle/>
                    <a:p>
                      <a:r>
                        <a:rPr kumimoji="1" lang="en-US" altLang="ja-JP" sz="800" dirty="0"/>
                        <a:t>6.6</a:t>
                      </a:r>
                      <a:endParaRPr kumimoji="1" lang="ja-JP" altLang="en-US" sz="800"/>
                    </a:p>
                  </a:txBody>
                  <a:tcPr/>
                </a:tc>
                <a:tc>
                  <a:txBody>
                    <a:bodyPr/>
                    <a:lstStyle/>
                    <a:p>
                      <a:r>
                        <a:rPr kumimoji="1" lang="en-US" altLang="ja-JP" sz="800" dirty="0"/>
                        <a:t>1080×2408</a:t>
                      </a:r>
                      <a:endParaRPr kumimoji="1" lang="ja-JP" altLang="en-US" sz="800"/>
                    </a:p>
                  </a:txBody>
                  <a:tcPr/>
                </a:tc>
                <a:tc>
                  <a:txBody>
                    <a:bodyPr/>
                    <a:lstStyle/>
                    <a:p>
                      <a:pPr lvl="0">
                        <a:buNone/>
                      </a:pPr>
                      <a:r>
                        <a:rPr lang="en-US" sz="800" b="0" i="0" u="none" strike="noStrike" noProof="0" dirty="0">
                          <a:latin typeface="メイリオ"/>
                        </a:rPr>
                        <a:t>9</a:t>
                      </a:r>
                      <a:r>
                        <a:rPr lang="en-US" altLang="ja-JP" sz="800" b="0" i="0" u="none" strike="noStrike" noProof="0" dirty="0"/>
                        <a:t>:</a:t>
                      </a:r>
                      <a:r>
                        <a:rPr lang="en-US" altLang="ja-JP" sz="800" dirty="0"/>
                        <a:t>20</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ノッチ</a:t>
                      </a:r>
                      <a:endParaRPr lang="ja-JP" sz="800" b="0" i="0" u="none" strike="noStrike" noProof="0">
                        <a:latin typeface="メイリオ"/>
                        <a:ea typeface="メイリオ"/>
                      </a:endParaRPr>
                    </a:p>
                  </a:txBody>
                  <a:tcPr/>
                </a:tc>
                <a:extLst>
                  <a:ext uri="{0D108BD9-81ED-4DB2-BD59-A6C34878D82A}">
                    <a16:rowId xmlns:a16="http://schemas.microsoft.com/office/drawing/2014/main" val="2797719009"/>
                  </a:ext>
                </a:extLst>
              </a:tr>
              <a:tr h="132502">
                <a:tc>
                  <a:txBody>
                    <a:bodyPr/>
                    <a:lstStyle/>
                    <a:p>
                      <a:pPr lvl="0">
                        <a:buNone/>
                      </a:pPr>
                      <a:r>
                        <a:rPr lang="en-US" sz="800" b="0" i="0" u="none" strike="noStrike" noProof="0" dirty="0">
                          <a:latin typeface="メイリオ"/>
                        </a:rPr>
                        <a:t>Galaxy S22</a:t>
                      </a:r>
                      <a:endParaRPr kumimoji="1" lang="ja-JP" altLang="en-US"/>
                    </a:p>
                  </a:txBody>
                  <a:tcPr/>
                </a:tc>
                <a:tc>
                  <a:txBody>
                    <a:bodyPr/>
                    <a:lstStyle/>
                    <a:p>
                      <a:r>
                        <a:rPr kumimoji="1" lang="en-US" altLang="ja-JP" sz="800" dirty="0"/>
                        <a:t>2022</a:t>
                      </a:r>
                    </a:p>
                  </a:txBody>
                  <a:tcPr/>
                </a:tc>
                <a:tc>
                  <a:txBody>
                    <a:bodyPr/>
                    <a:lstStyle/>
                    <a:p>
                      <a:r>
                        <a:rPr kumimoji="1" lang="en-US" altLang="ja-JP" sz="800" dirty="0"/>
                        <a:t>6.1</a:t>
                      </a:r>
                    </a:p>
                  </a:txBody>
                  <a:tcPr/>
                </a:tc>
                <a:tc>
                  <a:txBody>
                    <a:bodyPr/>
                    <a:lstStyle/>
                    <a:p>
                      <a:r>
                        <a:rPr kumimoji="1" lang="en-US" altLang="ja-JP" sz="800" dirty="0"/>
                        <a:t>1080×2340</a:t>
                      </a:r>
                    </a:p>
                  </a:txBody>
                  <a:tcPr/>
                </a:tc>
                <a:tc>
                  <a:txBody>
                    <a:bodyPr/>
                    <a:lstStyle/>
                    <a:p>
                      <a:pPr lvl="0">
                        <a:buNone/>
                      </a:pPr>
                      <a:r>
                        <a:rPr lang="en-US" sz="800" b="0" i="0" u="none" strike="noStrike" noProof="0" dirty="0">
                          <a:latin typeface="メイリオ"/>
                        </a:rPr>
                        <a:t>9</a:t>
                      </a:r>
                      <a:r>
                        <a:rPr lang="en-US" altLang="ja-JP" sz="800" b="0" i="0" u="none" strike="noStrike" noProof="0" dirty="0"/>
                        <a:t>:</a:t>
                      </a:r>
                      <a:r>
                        <a:rPr lang="en-US" altLang="ja-JP" sz="800" dirty="0"/>
                        <a:t>19.5</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パンチホール</a:t>
                      </a:r>
                      <a:endParaRPr lang="ja-JP" sz="800" b="0" i="0" u="none" strike="noStrike" noProof="0">
                        <a:latin typeface="メイリオ"/>
                        <a:ea typeface="メイリオ"/>
                      </a:endParaRPr>
                    </a:p>
                  </a:txBody>
                  <a:tcPr/>
                </a:tc>
                <a:extLst>
                  <a:ext uri="{0D108BD9-81ED-4DB2-BD59-A6C34878D82A}">
                    <a16:rowId xmlns:a16="http://schemas.microsoft.com/office/drawing/2014/main" val="2053256797"/>
                  </a:ext>
                </a:extLst>
              </a:tr>
              <a:tr h="132502">
                <a:tc>
                  <a:txBody>
                    <a:bodyPr/>
                    <a:lstStyle/>
                    <a:p>
                      <a:pPr lvl="0">
                        <a:buNone/>
                      </a:pPr>
                      <a:r>
                        <a:rPr lang="en-US" sz="800" b="0" i="0" u="none" strike="noStrike" noProof="0" dirty="0">
                          <a:latin typeface="メイリオ"/>
                        </a:rPr>
                        <a:t>Galaxy S22 Ultra</a:t>
                      </a:r>
                      <a:endParaRPr kumimoji="1" lang="ja-JP" altLang="en-US"/>
                    </a:p>
                  </a:txBody>
                  <a:tcPr/>
                </a:tc>
                <a:tc>
                  <a:txBody>
                    <a:bodyPr/>
                    <a:lstStyle/>
                    <a:p>
                      <a:r>
                        <a:rPr kumimoji="1" lang="en-US" altLang="ja-JP" sz="800" dirty="0"/>
                        <a:t>2022</a:t>
                      </a:r>
                    </a:p>
                  </a:txBody>
                  <a:tcPr/>
                </a:tc>
                <a:tc>
                  <a:txBody>
                    <a:bodyPr/>
                    <a:lstStyle/>
                    <a:p>
                      <a:r>
                        <a:rPr kumimoji="1" lang="en-US" altLang="ja-JP" sz="800" dirty="0"/>
                        <a:t>6.8</a:t>
                      </a:r>
                    </a:p>
                  </a:txBody>
                  <a:tcPr/>
                </a:tc>
                <a:tc>
                  <a:txBody>
                    <a:bodyPr/>
                    <a:lstStyle/>
                    <a:p>
                      <a:r>
                        <a:rPr kumimoji="1" lang="en-US" altLang="ja-JP" sz="800" dirty="0"/>
                        <a:t>1440×3088</a:t>
                      </a:r>
                    </a:p>
                  </a:txBody>
                  <a:tcPr/>
                </a:tc>
                <a:tc>
                  <a:txBody>
                    <a:bodyPr/>
                    <a:lstStyle/>
                    <a:p>
                      <a:pPr lvl="0">
                        <a:buNone/>
                      </a:pPr>
                      <a:r>
                        <a:rPr lang="en-US" sz="800" b="0" i="0" u="none" strike="noStrike" noProof="0" dirty="0">
                          <a:latin typeface="メイリオ"/>
                        </a:rPr>
                        <a:t>9</a:t>
                      </a:r>
                      <a:r>
                        <a:rPr lang="en-US" altLang="ja-JP" sz="800" b="0" i="0" u="none" strike="noStrike" noProof="0" dirty="0"/>
                        <a:t>:</a:t>
                      </a:r>
                      <a:r>
                        <a:rPr lang="en-US" altLang="ja-JP" sz="800" dirty="0"/>
                        <a:t>19</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sz="800" b="0" i="0" u="none" strike="noStrike" noProof="0" dirty="0">
                          <a:latin typeface="Meiryo"/>
                          <a:ea typeface="Meiryo"/>
                        </a:rPr>
                        <a:t>パンチホール</a:t>
                      </a:r>
                      <a:endParaRPr lang="ja-JP" sz="800" b="0" i="0" u="none" strike="noStrike" noProof="0" dirty="0">
                        <a:latin typeface="メイリオ"/>
                        <a:ea typeface="メイリオ"/>
                      </a:endParaRPr>
                    </a:p>
                  </a:txBody>
                  <a:tcPr/>
                </a:tc>
                <a:extLst>
                  <a:ext uri="{0D108BD9-81ED-4DB2-BD59-A6C34878D82A}">
                    <a16:rowId xmlns:a16="http://schemas.microsoft.com/office/drawing/2014/main" val="2159571606"/>
                  </a:ext>
                </a:extLst>
              </a:tr>
            </a:tbl>
          </a:graphicData>
        </a:graphic>
      </p:graphicFrame>
    </p:spTree>
    <p:extLst>
      <p:ext uri="{BB962C8B-B14F-4D97-AF65-F5344CB8AC3E}">
        <p14:creationId xmlns:p14="http://schemas.microsoft.com/office/powerpoint/2010/main" val="1423243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CC63AC1-BEE6-47D9-82ED-641577A7443F}"/>
              </a:ext>
            </a:extLst>
          </p:cNvPr>
          <p:cNvSpPr>
            <a:spLocks noGrp="1"/>
          </p:cNvSpPr>
          <p:nvPr>
            <p:ph type="title"/>
          </p:nvPr>
        </p:nvSpPr>
        <p:spPr/>
        <p:txBody>
          <a:bodyPr/>
          <a:lstStyle/>
          <a:p>
            <a:r>
              <a:rPr lang="en-US" altLang="ja-JP" dirty="0"/>
              <a:t>Appendix A</a:t>
            </a:r>
            <a:endParaRPr lang="ja-JP" altLang="en-US"/>
          </a:p>
        </p:txBody>
      </p:sp>
      <p:graphicFrame>
        <p:nvGraphicFramePr>
          <p:cNvPr id="6" name="表 6">
            <a:extLst>
              <a:ext uri="{FF2B5EF4-FFF2-40B4-BE49-F238E27FC236}">
                <a16:creationId xmlns:a16="http://schemas.microsoft.com/office/drawing/2014/main" id="{1945F2E6-1C09-4F9F-B774-615D390C21FC}"/>
              </a:ext>
            </a:extLst>
          </p:cNvPr>
          <p:cNvGraphicFramePr>
            <a:graphicFrameLocks noGrp="1"/>
          </p:cNvGraphicFramePr>
          <p:nvPr>
            <p:extLst>
              <p:ext uri="{D42A27DB-BD31-4B8C-83A1-F6EECF244321}">
                <p14:modId xmlns:p14="http://schemas.microsoft.com/office/powerpoint/2010/main" val="1510998931"/>
              </p:ext>
            </p:extLst>
          </p:nvPr>
        </p:nvGraphicFramePr>
        <p:xfrm>
          <a:off x="361951" y="837855"/>
          <a:ext cx="7231644" cy="1005840"/>
        </p:xfrm>
        <a:graphic>
          <a:graphicData uri="http://schemas.openxmlformats.org/drawingml/2006/table">
            <a:tbl>
              <a:tblPr firstRow="1" bandRow="1">
                <a:tableStyleId>{00A15C55-8517-42AA-B614-E9B94910E393}</a:tableStyleId>
              </a:tblPr>
              <a:tblGrid>
                <a:gridCol w="1838522">
                  <a:extLst>
                    <a:ext uri="{9D8B030D-6E8A-4147-A177-3AD203B41FA5}">
                      <a16:colId xmlns:a16="http://schemas.microsoft.com/office/drawing/2014/main" val="2142337332"/>
                    </a:ext>
                  </a:extLst>
                </a:gridCol>
                <a:gridCol w="713733">
                  <a:extLst>
                    <a:ext uri="{9D8B030D-6E8A-4147-A177-3AD203B41FA5}">
                      <a16:colId xmlns:a16="http://schemas.microsoft.com/office/drawing/2014/main" val="3395870081"/>
                    </a:ext>
                  </a:extLst>
                </a:gridCol>
                <a:gridCol w="575600">
                  <a:extLst>
                    <a:ext uri="{9D8B030D-6E8A-4147-A177-3AD203B41FA5}">
                      <a16:colId xmlns:a16="http://schemas.microsoft.com/office/drawing/2014/main" val="543371628"/>
                    </a:ext>
                  </a:extLst>
                </a:gridCol>
                <a:gridCol w="1012766">
                  <a:extLst>
                    <a:ext uri="{9D8B030D-6E8A-4147-A177-3AD203B41FA5}">
                      <a16:colId xmlns:a16="http://schemas.microsoft.com/office/drawing/2014/main" val="892985568"/>
                    </a:ext>
                  </a:extLst>
                </a:gridCol>
                <a:gridCol w="1062249">
                  <a:extLst>
                    <a:ext uri="{9D8B030D-6E8A-4147-A177-3AD203B41FA5}">
                      <a16:colId xmlns:a16="http://schemas.microsoft.com/office/drawing/2014/main" val="4180319283"/>
                    </a:ext>
                  </a:extLst>
                </a:gridCol>
                <a:gridCol w="684892">
                  <a:extLst>
                    <a:ext uri="{9D8B030D-6E8A-4147-A177-3AD203B41FA5}">
                      <a16:colId xmlns:a16="http://schemas.microsoft.com/office/drawing/2014/main" val="2995621740"/>
                    </a:ext>
                  </a:extLst>
                </a:gridCol>
                <a:gridCol w="1343882">
                  <a:extLst>
                    <a:ext uri="{9D8B030D-6E8A-4147-A177-3AD203B41FA5}">
                      <a16:colId xmlns:a16="http://schemas.microsoft.com/office/drawing/2014/main" val="1927594009"/>
                    </a:ext>
                  </a:extLst>
                </a:gridCol>
              </a:tblGrid>
              <a:tr h="212003">
                <a:tc>
                  <a:txBody>
                    <a:bodyPr/>
                    <a:lstStyle/>
                    <a:p>
                      <a:r>
                        <a:rPr kumimoji="1" lang="ja-JP" altLang="en-US" sz="900"/>
                        <a:t>デバイス名</a:t>
                      </a:r>
                    </a:p>
                  </a:txBody>
                  <a:tcPr/>
                </a:tc>
                <a:tc>
                  <a:txBody>
                    <a:bodyPr/>
                    <a:lstStyle/>
                    <a:p>
                      <a:r>
                        <a:rPr kumimoji="1" lang="ja-JP" altLang="en-US" sz="900"/>
                        <a:t>日本</a:t>
                      </a:r>
                      <a:endParaRPr kumimoji="1" lang="en-US" altLang="ja-JP" sz="900" dirty="0"/>
                    </a:p>
                    <a:p>
                      <a:r>
                        <a:rPr kumimoji="1" lang="ja-JP" altLang="en-US" sz="900"/>
                        <a:t>発売日</a:t>
                      </a:r>
                    </a:p>
                  </a:txBody>
                  <a:tcPr/>
                </a:tc>
                <a:tc>
                  <a:txBody>
                    <a:bodyPr/>
                    <a:lstStyle/>
                    <a:p>
                      <a:r>
                        <a:rPr kumimoji="1" lang="ja-JP" altLang="en-US" sz="900"/>
                        <a:t>インチ</a:t>
                      </a:r>
                    </a:p>
                  </a:txBody>
                  <a:tcPr/>
                </a:tc>
                <a:tc>
                  <a:txBody>
                    <a:bodyPr/>
                    <a:lstStyle/>
                    <a:p>
                      <a:r>
                        <a:rPr kumimoji="1" lang="ja-JP" altLang="en-US" sz="900"/>
                        <a:t>画面解像度</a:t>
                      </a:r>
                      <a:endParaRPr kumimoji="1" lang="en-US" altLang="ja-JP" sz="900" dirty="0"/>
                    </a:p>
                    <a:p>
                      <a:r>
                        <a:rPr kumimoji="1" lang="ja-JP" altLang="en-US" sz="900"/>
                        <a:t>（短辺</a:t>
                      </a:r>
                      <a:r>
                        <a:rPr kumimoji="1" lang="en-US" altLang="ja-JP" sz="900" dirty="0"/>
                        <a:t>×</a:t>
                      </a:r>
                      <a:r>
                        <a:rPr kumimoji="1" lang="ja-JP" altLang="en-US" sz="900"/>
                        <a:t>長辺）</a:t>
                      </a:r>
                    </a:p>
                  </a:txBody>
                  <a:tcPr/>
                </a:tc>
                <a:tc>
                  <a:txBody>
                    <a:bodyPr/>
                    <a:lstStyle/>
                    <a:p>
                      <a:r>
                        <a:rPr kumimoji="1" lang="ja-JP" altLang="en-US" sz="900"/>
                        <a:t>アスペクト比</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a:t>生体認証</a:t>
                      </a:r>
                    </a:p>
                  </a:txBody>
                  <a:tcPr/>
                </a:tc>
                <a:tc>
                  <a:txBody>
                    <a:bodyPr/>
                    <a:lstStyle/>
                    <a:p>
                      <a:pPr lvl="0" algn="l">
                        <a:lnSpc>
                          <a:spcPct val="100000"/>
                        </a:lnSpc>
                        <a:spcBef>
                          <a:spcPts val="0"/>
                        </a:spcBef>
                        <a:spcAft>
                          <a:spcPts val="0"/>
                        </a:spcAft>
                        <a:buNone/>
                      </a:pPr>
                      <a:r>
                        <a:rPr lang="ja-JP" sz="900" b="1" i="0" u="none" strike="noStrike" noProof="0">
                          <a:latin typeface="メイリオ"/>
                          <a:ea typeface="メイリオ"/>
                        </a:rPr>
                        <a:t>ノッチ・パンチホール</a:t>
                      </a:r>
                    </a:p>
                    <a:p>
                      <a:pPr lvl="0">
                        <a:buNone/>
                      </a:pPr>
                      <a:endParaRPr kumimoji="1" lang="ja-JP" altLang="en-US" sz="900"/>
                    </a:p>
                  </a:txBody>
                  <a:tcPr/>
                </a:tc>
                <a:extLst>
                  <a:ext uri="{0D108BD9-81ED-4DB2-BD59-A6C34878D82A}">
                    <a16:rowId xmlns:a16="http://schemas.microsoft.com/office/drawing/2014/main" val="2914205349"/>
                  </a:ext>
                </a:extLst>
              </a:tr>
              <a:tr h="132502">
                <a:tc>
                  <a:txBody>
                    <a:bodyPr/>
                    <a:lstStyle/>
                    <a:p>
                      <a:r>
                        <a:rPr lang="en-US" altLang="ja-JP" sz="800" dirty="0"/>
                        <a:t>Galaxy Z Flip4</a:t>
                      </a:r>
                      <a:endParaRPr kumimoji="1" lang="en-US" altLang="ja-JP" sz="800" dirty="0"/>
                    </a:p>
                  </a:txBody>
                  <a:tcPr/>
                </a:tc>
                <a:tc>
                  <a:txBody>
                    <a:bodyPr/>
                    <a:lstStyle/>
                    <a:p>
                      <a:pPr lvl="0">
                        <a:buNone/>
                      </a:pPr>
                      <a:r>
                        <a:rPr lang="en-US" altLang="ja-JP" sz="800" dirty="0"/>
                        <a:t>2022</a:t>
                      </a:r>
                      <a:endParaRPr kumimoji="1" lang="en-US" altLang="ja-JP" sz="800" dirty="0"/>
                    </a:p>
                  </a:txBody>
                  <a:tcPr/>
                </a:tc>
                <a:tc>
                  <a:txBody>
                    <a:bodyPr/>
                    <a:lstStyle/>
                    <a:p>
                      <a:r>
                        <a:rPr lang="en-US" altLang="ja-JP" sz="800" dirty="0"/>
                        <a:t>6.7</a:t>
                      </a:r>
                      <a:endParaRPr kumimoji="1" lang="en-US" altLang="ja-JP" sz="800" dirty="0"/>
                    </a:p>
                  </a:txBody>
                  <a:tcPr/>
                </a:tc>
                <a:tc>
                  <a:txBody>
                    <a:bodyPr/>
                    <a:lstStyle/>
                    <a:p>
                      <a:r>
                        <a:rPr lang="en-US" altLang="ja-JP" sz="800" dirty="0"/>
                        <a:t>1080×2640</a:t>
                      </a:r>
                      <a:endParaRPr kumimoji="1" lang="en-US" altLang="ja-JP" sz="800" dirty="0"/>
                    </a:p>
                  </a:txBody>
                  <a:tcPr/>
                </a:tc>
                <a:tc>
                  <a:txBody>
                    <a:bodyPr/>
                    <a:lstStyle/>
                    <a:p>
                      <a:pPr marL="0" marR="0" lvl="0" indent="0" algn="l" defTabSz="457200">
                        <a:lnSpc>
                          <a:spcPct val="100000"/>
                        </a:lnSpc>
                        <a:spcBef>
                          <a:spcPts val="0"/>
                        </a:spcBef>
                        <a:spcAft>
                          <a:spcPts val="0"/>
                        </a:spcAft>
                        <a:buNone/>
                        <a:tabLst/>
                        <a:defRPr/>
                      </a:pPr>
                      <a:r>
                        <a:rPr lang="en-US" sz="800" b="0" i="0" u="none" strike="noStrike" noProof="0" dirty="0">
                          <a:latin typeface="メイリオ"/>
                        </a:rPr>
                        <a:t>9:</a:t>
                      </a:r>
                      <a:r>
                        <a:rPr lang="en-US" altLang="ja-JP" sz="800" dirty="0"/>
                        <a:t>22</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顔・指紋</a:t>
                      </a:r>
                    </a:p>
                  </a:txBody>
                  <a:tcPr/>
                </a:tc>
                <a:tc>
                  <a:txBody>
                    <a:bodyPr/>
                    <a:lstStyle/>
                    <a:p>
                      <a:r>
                        <a:rPr kumimoji="1" lang="ja-JP" altLang="en-US" sz="800"/>
                        <a:t>パンチホール</a:t>
                      </a:r>
                    </a:p>
                  </a:txBody>
                  <a:tcPr/>
                </a:tc>
                <a:extLst>
                  <a:ext uri="{0D108BD9-81ED-4DB2-BD59-A6C34878D82A}">
                    <a16:rowId xmlns:a16="http://schemas.microsoft.com/office/drawing/2014/main" val="1523913154"/>
                  </a:ext>
                </a:extLst>
              </a:tr>
              <a:tr h="132502">
                <a:tc>
                  <a:txBody>
                    <a:bodyPr/>
                    <a:lstStyle/>
                    <a:p>
                      <a:pPr lvl="0">
                        <a:buNone/>
                      </a:pPr>
                      <a:r>
                        <a:rPr lang="en-US" sz="800" b="0" i="0" u="none" strike="noStrike" noProof="0" dirty="0">
                          <a:latin typeface="メイリオ"/>
                        </a:rPr>
                        <a:t>Galaxy Z Fold3 5G</a:t>
                      </a:r>
                      <a:endParaRPr kumimoji="1" lang="ja-JP" altLang="en-US"/>
                    </a:p>
                  </a:txBody>
                  <a:tcPr/>
                </a:tc>
                <a:tc>
                  <a:txBody>
                    <a:bodyPr/>
                    <a:lstStyle/>
                    <a:p>
                      <a:r>
                        <a:rPr kumimoji="1" lang="en-US" altLang="ja-JP" sz="800" dirty="0"/>
                        <a:t>2022</a:t>
                      </a:r>
                    </a:p>
                  </a:txBody>
                  <a:tcPr/>
                </a:tc>
                <a:tc>
                  <a:txBody>
                    <a:bodyPr/>
                    <a:lstStyle/>
                    <a:p>
                      <a:r>
                        <a:rPr kumimoji="1" lang="en-US" altLang="ja-JP" sz="800" dirty="0"/>
                        <a:t>7.6</a:t>
                      </a:r>
                    </a:p>
                  </a:txBody>
                  <a:tcPr/>
                </a:tc>
                <a:tc>
                  <a:txBody>
                    <a:bodyPr/>
                    <a:lstStyle/>
                    <a:p>
                      <a:pPr lvl="0" algn="l">
                        <a:lnSpc>
                          <a:spcPct val="100000"/>
                        </a:lnSpc>
                        <a:spcBef>
                          <a:spcPts val="0"/>
                        </a:spcBef>
                        <a:spcAft>
                          <a:spcPts val="0"/>
                        </a:spcAft>
                        <a:buNone/>
                      </a:pPr>
                      <a:r>
                        <a:rPr lang="en-US" sz="800" b="0" i="0" u="none" strike="noStrike" noProof="0" dirty="0">
                          <a:latin typeface="メイリオ"/>
                        </a:rPr>
                        <a:t>1768×2208</a:t>
                      </a:r>
                    </a:p>
                  </a:txBody>
                  <a:tcPr/>
                </a:tc>
                <a:tc>
                  <a:txBody>
                    <a:bodyPr/>
                    <a:lstStyle/>
                    <a:p>
                      <a:pPr lvl="0">
                        <a:buNone/>
                      </a:pPr>
                      <a:r>
                        <a:rPr lang="en-US" sz="800" b="0" i="0" u="none" strike="noStrike" noProof="0" dirty="0">
                          <a:latin typeface="メイリオ"/>
                        </a:rPr>
                        <a:t>18:</a:t>
                      </a:r>
                      <a:r>
                        <a:rPr lang="en-US" altLang="ja-JP" sz="800" dirty="0"/>
                        <a:t>22.5</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パンチホール</a:t>
                      </a:r>
                    </a:p>
                  </a:txBody>
                  <a:tcPr/>
                </a:tc>
                <a:extLst>
                  <a:ext uri="{0D108BD9-81ED-4DB2-BD59-A6C34878D82A}">
                    <a16:rowId xmlns:a16="http://schemas.microsoft.com/office/drawing/2014/main" val="3864532957"/>
                  </a:ext>
                </a:extLst>
              </a:tr>
              <a:tr h="132502">
                <a:tc>
                  <a:txBody>
                    <a:bodyPr/>
                    <a:lstStyle/>
                    <a:p>
                      <a:pPr lvl="0">
                        <a:buNone/>
                      </a:pPr>
                      <a:r>
                        <a:rPr lang="en-US" sz="800" b="0" i="0" u="none" strike="noStrike" noProof="0" dirty="0">
                          <a:latin typeface="メイリオ"/>
                        </a:rPr>
                        <a:t>Galaxy Z Fold4</a:t>
                      </a:r>
                      <a:endParaRPr kumimoji="1" lang="ja-JP" altLang="en-US"/>
                    </a:p>
                  </a:txBody>
                  <a:tcPr/>
                </a:tc>
                <a:tc>
                  <a:txBody>
                    <a:bodyPr/>
                    <a:lstStyle/>
                    <a:p>
                      <a:r>
                        <a:rPr kumimoji="1" lang="en-US" altLang="ja-JP" sz="800" dirty="0"/>
                        <a:t>2022</a:t>
                      </a:r>
                    </a:p>
                  </a:txBody>
                  <a:tcPr/>
                </a:tc>
                <a:tc>
                  <a:txBody>
                    <a:bodyPr/>
                    <a:lstStyle/>
                    <a:p>
                      <a:r>
                        <a:rPr kumimoji="1" lang="en-US" altLang="ja-JP" sz="800" dirty="0"/>
                        <a:t>7.6</a:t>
                      </a:r>
                    </a:p>
                  </a:txBody>
                  <a:tcPr/>
                </a:tc>
                <a:tc>
                  <a:txBody>
                    <a:bodyPr/>
                    <a:lstStyle/>
                    <a:p>
                      <a:pPr lvl="0" algn="l">
                        <a:lnSpc>
                          <a:spcPct val="100000"/>
                        </a:lnSpc>
                        <a:spcBef>
                          <a:spcPts val="0"/>
                        </a:spcBef>
                        <a:spcAft>
                          <a:spcPts val="0"/>
                        </a:spcAft>
                        <a:buNone/>
                      </a:pPr>
                      <a:r>
                        <a:rPr lang="en-US" sz="800" b="0" i="0" u="none" strike="noStrike" noProof="0" dirty="0">
                          <a:latin typeface="メイリオ"/>
                        </a:rPr>
                        <a:t>1812×2176</a:t>
                      </a:r>
                    </a:p>
                  </a:txBody>
                  <a:tcPr/>
                </a:tc>
                <a:tc>
                  <a:txBody>
                    <a:bodyPr/>
                    <a:lstStyle/>
                    <a:p>
                      <a:pPr lvl="0">
                        <a:buNone/>
                      </a:pPr>
                      <a:r>
                        <a:rPr lang="en-US" altLang="ja-JP" sz="800" b="0" i="0" u="none" strike="noStrike" noProof="0" dirty="0">
                          <a:latin typeface="メイリオ"/>
                          <a:ea typeface="メイリオ"/>
                        </a:rPr>
                        <a:t>18</a:t>
                      </a:r>
                      <a:r>
                        <a:rPr lang="ja-JP" sz="800" b="0" i="0" u="none" strike="noStrike" noProof="0">
                          <a:latin typeface="メイリオ"/>
                          <a:ea typeface="メイリオ"/>
                        </a:rPr>
                        <a:t>:</a:t>
                      </a:r>
                      <a:r>
                        <a:rPr lang="ja-JP" altLang="ja-JP" sz="800"/>
                        <a:t>2</a:t>
                      </a:r>
                      <a:r>
                        <a:rPr lang="en-US" altLang="ja-JP" sz="800" dirty="0"/>
                        <a:t>1</a:t>
                      </a:r>
                      <a:r>
                        <a:rPr lang="ja-JP" altLang="ja-JP" sz="800"/>
                        <a:t>.</a:t>
                      </a:r>
                      <a:r>
                        <a:rPr lang="en-US" altLang="ja-JP" sz="800" dirty="0"/>
                        <a:t>5</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altLang="en-US" sz="800" b="0" i="0" u="none" strike="noStrike" noProof="0" dirty="0">
                          <a:latin typeface="Meiryo"/>
                          <a:ea typeface="Meiryo"/>
                        </a:rPr>
                        <a:t>パンチホール</a:t>
                      </a:r>
                      <a:endParaRPr lang="en-US" sz="800" b="0" i="0" u="none" strike="noStrike" noProof="0" dirty="0">
                        <a:latin typeface="メイリオ"/>
                      </a:endParaRPr>
                    </a:p>
                  </a:txBody>
                  <a:tcPr/>
                </a:tc>
                <a:extLst>
                  <a:ext uri="{0D108BD9-81ED-4DB2-BD59-A6C34878D82A}">
                    <a16:rowId xmlns:a16="http://schemas.microsoft.com/office/drawing/2014/main" val="4128645498"/>
                  </a:ext>
                </a:extLst>
              </a:tr>
            </a:tbl>
          </a:graphicData>
        </a:graphic>
      </p:graphicFrame>
    </p:spTree>
    <p:extLst>
      <p:ext uri="{BB962C8B-B14F-4D97-AF65-F5344CB8AC3E}">
        <p14:creationId xmlns:p14="http://schemas.microsoft.com/office/powerpoint/2010/main" val="308147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ja-JP" altLang="en-US"/>
              <a:t>変更履歴</a:t>
            </a:r>
          </a:p>
        </p:txBody>
      </p:sp>
      <p:graphicFrame>
        <p:nvGraphicFramePr>
          <p:cNvPr id="3" name="表 4">
            <a:extLst>
              <a:ext uri="{FF2B5EF4-FFF2-40B4-BE49-F238E27FC236}">
                <a16:creationId xmlns:a16="http://schemas.microsoft.com/office/drawing/2014/main" id="{30A2B838-0CFB-4914-8B6B-219A243381AE}"/>
              </a:ext>
            </a:extLst>
          </p:cNvPr>
          <p:cNvGraphicFramePr>
            <a:graphicFrameLocks noGrp="1"/>
          </p:cNvGraphicFramePr>
          <p:nvPr>
            <p:extLst>
              <p:ext uri="{D42A27DB-BD31-4B8C-83A1-F6EECF244321}">
                <p14:modId xmlns:p14="http://schemas.microsoft.com/office/powerpoint/2010/main" val="1883788994"/>
              </p:ext>
            </p:extLst>
          </p:nvPr>
        </p:nvGraphicFramePr>
        <p:xfrm>
          <a:off x="323530" y="843558"/>
          <a:ext cx="8568950" cy="3627120"/>
        </p:xfrm>
        <a:graphic>
          <a:graphicData uri="http://schemas.openxmlformats.org/drawingml/2006/table">
            <a:tbl>
              <a:tblPr firstRow="1" bandRow="1" bandCol="1">
                <a:tableStyleId>{17292A2E-F333-43FB-9621-5CBBE7FDCDCB}</a:tableStyleId>
              </a:tblPr>
              <a:tblGrid>
                <a:gridCol w="1178989">
                  <a:extLst>
                    <a:ext uri="{9D8B030D-6E8A-4147-A177-3AD203B41FA5}">
                      <a16:colId xmlns:a16="http://schemas.microsoft.com/office/drawing/2014/main" val="3137211116"/>
                    </a:ext>
                  </a:extLst>
                </a:gridCol>
                <a:gridCol w="720080">
                  <a:extLst>
                    <a:ext uri="{9D8B030D-6E8A-4147-A177-3AD203B41FA5}">
                      <a16:colId xmlns:a16="http://schemas.microsoft.com/office/drawing/2014/main" val="2908423304"/>
                    </a:ext>
                  </a:extLst>
                </a:gridCol>
                <a:gridCol w="4320480">
                  <a:extLst>
                    <a:ext uri="{9D8B030D-6E8A-4147-A177-3AD203B41FA5}">
                      <a16:colId xmlns:a16="http://schemas.microsoft.com/office/drawing/2014/main" val="841267753"/>
                    </a:ext>
                  </a:extLst>
                </a:gridCol>
                <a:gridCol w="1296144">
                  <a:extLst>
                    <a:ext uri="{9D8B030D-6E8A-4147-A177-3AD203B41FA5}">
                      <a16:colId xmlns:a16="http://schemas.microsoft.com/office/drawing/2014/main" val="1036619214"/>
                    </a:ext>
                  </a:extLst>
                </a:gridCol>
                <a:gridCol w="1053257">
                  <a:extLst>
                    <a:ext uri="{9D8B030D-6E8A-4147-A177-3AD203B41FA5}">
                      <a16:colId xmlns:a16="http://schemas.microsoft.com/office/drawing/2014/main" val="1614259742"/>
                    </a:ext>
                  </a:extLst>
                </a:gridCol>
              </a:tblGrid>
              <a:tr h="143559">
                <a:tc>
                  <a:txBody>
                    <a:bodyPr/>
                    <a:lstStyle/>
                    <a:p>
                      <a:pPr algn="ctr"/>
                      <a:r>
                        <a:rPr kumimoji="1" lang="ja-JP" altLang="en-US" sz="800"/>
                        <a:t>更新日</a:t>
                      </a:r>
                    </a:p>
                  </a:txBody>
                  <a:tcPr/>
                </a:tc>
                <a:tc>
                  <a:txBody>
                    <a:bodyPr/>
                    <a:lstStyle/>
                    <a:p>
                      <a:pPr algn="ctr"/>
                      <a:r>
                        <a:rPr kumimoji="1" lang="ja-JP" altLang="en-US" sz="800"/>
                        <a:t>版</a:t>
                      </a:r>
                    </a:p>
                  </a:txBody>
                  <a:tcPr/>
                </a:tc>
                <a:tc>
                  <a:txBody>
                    <a:bodyPr/>
                    <a:lstStyle/>
                    <a:p>
                      <a:pPr algn="ctr"/>
                      <a:r>
                        <a:rPr kumimoji="1" lang="ja-JP" altLang="en-US" sz="800"/>
                        <a:t>更新内容</a:t>
                      </a:r>
                    </a:p>
                  </a:txBody>
                  <a:tcPr/>
                </a:tc>
                <a:tc>
                  <a:txBody>
                    <a:bodyPr/>
                    <a:lstStyle/>
                    <a:p>
                      <a:pPr algn="ctr"/>
                      <a:r>
                        <a:rPr kumimoji="1" lang="ja-JP" altLang="en-US" sz="800"/>
                        <a:t>更新者</a:t>
                      </a:r>
                    </a:p>
                  </a:txBody>
                  <a:tcPr/>
                </a:tc>
                <a:tc>
                  <a:txBody>
                    <a:bodyPr/>
                    <a:lstStyle/>
                    <a:p>
                      <a:pPr algn="ctr"/>
                      <a:r>
                        <a:rPr kumimoji="1" lang="ja-JP" altLang="en-US" sz="800"/>
                        <a:t>承認者</a:t>
                      </a:r>
                    </a:p>
                  </a:txBody>
                  <a:tcPr/>
                </a:tc>
                <a:extLst>
                  <a:ext uri="{0D108BD9-81ED-4DB2-BD59-A6C34878D82A}">
                    <a16:rowId xmlns:a16="http://schemas.microsoft.com/office/drawing/2014/main" val="3702411963"/>
                  </a:ext>
                </a:extLst>
              </a:tr>
              <a:tr h="143559">
                <a:tc>
                  <a:txBody>
                    <a:bodyPr/>
                    <a:lstStyle/>
                    <a:p>
                      <a:pPr algn="ctr"/>
                      <a:endParaRPr kumimoji="1" lang="ja-JP" altLang="en-US" sz="800"/>
                    </a:p>
                  </a:txBody>
                  <a:tcPr/>
                </a:tc>
                <a:tc>
                  <a:txBody>
                    <a:bodyPr/>
                    <a:lstStyle/>
                    <a:p>
                      <a:pPr algn="ctr"/>
                      <a:r>
                        <a:rPr kumimoji="1" lang="en-US" altLang="ja-JP" sz="800" dirty="0"/>
                        <a:t>1.0</a:t>
                      </a:r>
                      <a:endParaRPr kumimoji="1" lang="ja-JP" altLang="en-US" sz="800"/>
                    </a:p>
                  </a:txBody>
                  <a:tcPr/>
                </a:tc>
                <a:tc>
                  <a:txBody>
                    <a:bodyPr/>
                    <a:lstStyle/>
                    <a:p>
                      <a:pPr algn="l"/>
                      <a:r>
                        <a:rPr kumimoji="1" lang="ja-JP" altLang="en-US" sz="800"/>
                        <a:t>初版</a:t>
                      </a:r>
                    </a:p>
                  </a:txBody>
                  <a:tcPr/>
                </a:tc>
                <a:tc>
                  <a:txBody>
                    <a:bodyPr/>
                    <a:lstStyle/>
                    <a:p>
                      <a:pPr algn="ctr"/>
                      <a:r>
                        <a:rPr kumimoji="1" lang="ja-JP" altLang="en-US" sz="800" dirty="0"/>
                        <a:t>試験 太郎</a:t>
                      </a:r>
                    </a:p>
                  </a:txBody>
                  <a:tcPr/>
                </a:tc>
                <a:tc>
                  <a:txBody>
                    <a:bodyPr/>
                    <a:lstStyle/>
                    <a:p>
                      <a:pPr algn="ctr"/>
                      <a:endParaRPr kumimoji="1" lang="ja-JP" altLang="en-US" sz="800"/>
                    </a:p>
                  </a:txBody>
                  <a:tcPr/>
                </a:tc>
                <a:extLst>
                  <a:ext uri="{0D108BD9-81ED-4DB2-BD59-A6C34878D82A}">
                    <a16:rowId xmlns:a16="http://schemas.microsoft.com/office/drawing/2014/main" val="1265376953"/>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864904901"/>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684351900"/>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356366443"/>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2186837464"/>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295869098"/>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70968443"/>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2482704592"/>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219012049"/>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2502286610"/>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1783277937"/>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832029521"/>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776011815"/>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777545000"/>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68721768"/>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dirty="0"/>
                    </a:p>
                  </a:txBody>
                  <a:tcPr/>
                </a:tc>
                <a:extLst>
                  <a:ext uri="{0D108BD9-81ED-4DB2-BD59-A6C34878D82A}">
                    <a16:rowId xmlns:a16="http://schemas.microsoft.com/office/drawing/2014/main" val="3651220994"/>
                  </a:ext>
                </a:extLst>
              </a:tr>
            </a:tbl>
          </a:graphicData>
        </a:graphic>
      </p:graphicFrame>
    </p:spTree>
    <p:extLst>
      <p:ext uri="{BB962C8B-B14F-4D97-AF65-F5344CB8AC3E}">
        <p14:creationId xmlns:p14="http://schemas.microsoft.com/office/powerpoint/2010/main" val="1384649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CC63AC1-BEE6-47D9-82ED-641577A7443F}"/>
              </a:ext>
            </a:extLst>
          </p:cNvPr>
          <p:cNvSpPr>
            <a:spLocks noGrp="1"/>
          </p:cNvSpPr>
          <p:nvPr>
            <p:ph type="title"/>
          </p:nvPr>
        </p:nvSpPr>
        <p:spPr/>
        <p:txBody>
          <a:bodyPr/>
          <a:lstStyle/>
          <a:p>
            <a:r>
              <a:rPr lang="en-US" altLang="ja-JP" dirty="0"/>
              <a:t>Appendix A</a:t>
            </a:r>
            <a:endParaRPr lang="ja-JP" altLang="en-US"/>
          </a:p>
        </p:txBody>
      </p:sp>
      <p:graphicFrame>
        <p:nvGraphicFramePr>
          <p:cNvPr id="6" name="表 6">
            <a:extLst>
              <a:ext uri="{FF2B5EF4-FFF2-40B4-BE49-F238E27FC236}">
                <a16:creationId xmlns:a16="http://schemas.microsoft.com/office/drawing/2014/main" id="{1945F2E6-1C09-4F9F-B774-615D390C21FC}"/>
              </a:ext>
            </a:extLst>
          </p:cNvPr>
          <p:cNvGraphicFramePr>
            <a:graphicFrameLocks noGrp="1"/>
          </p:cNvGraphicFramePr>
          <p:nvPr>
            <p:extLst>
              <p:ext uri="{D42A27DB-BD31-4B8C-83A1-F6EECF244321}">
                <p14:modId xmlns:p14="http://schemas.microsoft.com/office/powerpoint/2010/main" val="351124780"/>
              </p:ext>
            </p:extLst>
          </p:nvPr>
        </p:nvGraphicFramePr>
        <p:xfrm>
          <a:off x="361951" y="837855"/>
          <a:ext cx="7268921" cy="2926080"/>
        </p:xfrm>
        <a:graphic>
          <a:graphicData uri="http://schemas.openxmlformats.org/drawingml/2006/table">
            <a:tbl>
              <a:tblPr firstRow="1" bandRow="1">
                <a:tableStyleId>{00A15C55-8517-42AA-B614-E9B94910E393}</a:tableStyleId>
              </a:tblPr>
              <a:tblGrid>
                <a:gridCol w="1848326">
                  <a:extLst>
                    <a:ext uri="{9D8B030D-6E8A-4147-A177-3AD203B41FA5}">
                      <a16:colId xmlns:a16="http://schemas.microsoft.com/office/drawing/2014/main" val="2142337332"/>
                    </a:ext>
                  </a:extLst>
                </a:gridCol>
                <a:gridCol w="717539">
                  <a:extLst>
                    <a:ext uri="{9D8B030D-6E8A-4147-A177-3AD203B41FA5}">
                      <a16:colId xmlns:a16="http://schemas.microsoft.com/office/drawing/2014/main" val="3395870081"/>
                    </a:ext>
                  </a:extLst>
                </a:gridCol>
                <a:gridCol w="578669">
                  <a:extLst>
                    <a:ext uri="{9D8B030D-6E8A-4147-A177-3AD203B41FA5}">
                      <a16:colId xmlns:a16="http://schemas.microsoft.com/office/drawing/2014/main" val="543371628"/>
                    </a:ext>
                  </a:extLst>
                </a:gridCol>
                <a:gridCol w="1018167">
                  <a:extLst>
                    <a:ext uri="{9D8B030D-6E8A-4147-A177-3AD203B41FA5}">
                      <a16:colId xmlns:a16="http://schemas.microsoft.com/office/drawing/2014/main" val="892985568"/>
                    </a:ext>
                  </a:extLst>
                </a:gridCol>
                <a:gridCol w="1067912">
                  <a:extLst>
                    <a:ext uri="{9D8B030D-6E8A-4147-A177-3AD203B41FA5}">
                      <a16:colId xmlns:a16="http://schemas.microsoft.com/office/drawing/2014/main" val="4180319283"/>
                    </a:ext>
                  </a:extLst>
                </a:gridCol>
                <a:gridCol w="688544">
                  <a:extLst>
                    <a:ext uri="{9D8B030D-6E8A-4147-A177-3AD203B41FA5}">
                      <a16:colId xmlns:a16="http://schemas.microsoft.com/office/drawing/2014/main" val="2995621740"/>
                    </a:ext>
                  </a:extLst>
                </a:gridCol>
                <a:gridCol w="1349764">
                  <a:extLst>
                    <a:ext uri="{9D8B030D-6E8A-4147-A177-3AD203B41FA5}">
                      <a16:colId xmlns:a16="http://schemas.microsoft.com/office/drawing/2014/main" val="1927594009"/>
                    </a:ext>
                  </a:extLst>
                </a:gridCol>
              </a:tblGrid>
              <a:tr h="212003">
                <a:tc>
                  <a:txBody>
                    <a:bodyPr/>
                    <a:lstStyle/>
                    <a:p>
                      <a:r>
                        <a:rPr kumimoji="1" lang="ja-JP" altLang="en-US" sz="900" dirty="0"/>
                        <a:t>デバイス名</a:t>
                      </a:r>
                    </a:p>
                  </a:txBody>
                  <a:tcPr/>
                </a:tc>
                <a:tc>
                  <a:txBody>
                    <a:bodyPr/>
                    <a:lstStyle/>
                    <a:p>
                      <a:r>
                        <a:rPr kumimoji="1" lang="ja-JP" altLang="en-US" sz="900"/>
                        <a:t>日本</a:t>
                      </a:r>
                      <a:endParaRPr kumimoji="1" lang="en-US" altLang="ja-JP" sz="900" dirty="0"/>
                    </a:p>
                    <a:p>
                      <a:r>
                        <a:rPr kumimoji="1" lang="ja-JP" altLang="en-US" sz="900"/>
                        <a:t>発売日</a:t>
                      </a:r>
                    </a:p>
                  </a:txBody>
                  <a:tcPr/>
                </a:tc>
                <a:tc>
                  <a:txBody>
                    <a:bodyPr/>
                    <a:lstStyle/>
                    <a:p>
                      <a:r>
                        <a:rPr kumimoji="1" lang="ja-JP" altLang="en-US" sz="900"/>
                        <a:t>インチ</a:t>
                      </a:r>
                    </a:p>
                  </a:txBody>
                  <a:tcPr/>
                </a:tc>
                <a:tc>
                  <a:txBody>
                    <a:bodyPr/>
                    <a:lstStyle/>
                    <a:p>
                      <a:r>
                        <a:rPr kumimoji="1" lang="ja-JP" altLang="en-US" sz="900"/>
                        <a:t>画面解像度</a:t>
                      </a:r>
                      <a:endParaRPr kumimoji="1" lang="en-US" altLang="ja-JP" sz="900" dirty="0"/>
                    </a:p>
                    <a:p>
                      <a:r>
                        <a:rPr kumimoji="1" lang="ja-JP" altLang="en-US" sz="900"/>
                        <a:t>（短辺</a:t>
                      </a:r>
                      <a:r>
                        <a:rPr kumimoji="1" lang="en-US" altLang="ja-JP" sz="900" dirty="0"/>
                        <a:t>×</a:t>
                      </a:r>
                      <a:r>
                        <a:rPr kumimoji="1" lang="ja-JP" altLang="en-US" sz="900"/>
                        <a:t>長辺）</a:t>
                      </a:r>
                    </a:p>
                  </a:txBody>
                  <a:tcPr/>
                </a:tc>
                <a:tc>
                  <a:txBody>
                    <a:bodyPr/>
                    <a:lstStyle/>
                    <a:p>
                      <a:r>
                        <a:rPr kumimoji="1" lang="ja-JP" altLang="en-US" sz="900"/>
                        <a:t>アスペクト比</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a:t>生体認証</a:t>
                      </a:r>
                    </a:p>
                  </a:txBody>
                  <a:tcPr/>
                </a:tc>
                <a:tc>
                  <a:txBody>
                    <a:bodyPr/>
                    <a:lstStyle/>
                    <a:p>
                      <a:pPr lvl="0" algn="l">
                        <a:lnSpc>
                          <a:spcPct val="100000"/>
                        </a:lnSpc>
                        <a:spcBef>
                          <a:spcPts val="0"/>
                        </a:spcBef>
                        <a:spcAft>
                          <a:spcPts val="0"/>
                        </a:spcAft>
                        <a:buNone/>
                      </a:pPr>
                      <a:r>
                        <a:rPr lang="ja-JP" sz="900" b="1" i="0" u="none" strike="noStrike" noProof="0">
                          <a:latin typeface="メイリオ"/>
                          <a:ea typeface="メイリオ"/>
                        </a:rPr>
                        <a:t>ノッチ・パンチホール</a:t>
                      </a:r>
                    </a:p>
                  </a:txBody>
                  <a:tcPr/>
                </a:tc>
                <a:extLst>
                  <a:ext uri="{0D108BD9-81ED-4DB2-BD59-A6C34878D82A}">
                    <a16:rowId xmlns:a16="http://schemas.microsoft.com/office/drawing/2014/main" val="2914205349"/>
                  </a:ext>
                </a:extLst>
              </a:tr>
              <a:tr h="132502">
                <a:tc>
                  <a:txBody>
                    <a:bodyPr/>
                    <a:lstStyle/>
                    <a:p>
                      <a:pPr lvl="0">
                        <a:buNone/>
                      </a:pPr>
                      <a:r>
                        <a:rPr lang="en-US" sz="800" b="0" i="0" u="none" strike="noStrike" noProof="0" dirty="0"/>
                        <a:t>Xperia 8</a:t>
                      </a:r>
                      <a:endParaRPr kumimoji="1" lang="ja-JP" altLang="en-US" dirty="0"/>
                    </a:p>
                  </a:txBody>
                  <a:tcPr/>
                </a:tc>
                <a:tc>
                  <a:txBody>
                    <a:bodyPr/>
                    <a:lstStyle/>
                    <a:p>
                      <a:r>
                        <a:rPr kumimoji="1" lang="en-US" altLang="ja-JP" sz="800" dirty="0"/>
                        <a:t>2019</a:t>
                      </a:r>
                    </a:p>
                  </a:txBody>
                  <a:tcPr/>
                </a:tc>
                <a:tc>
                  <a:txBody>
                    <a:bodyPr/>
                    <a:lstStyle/>
                    <a:p>
                      <a:r>
                        <a:rPr kumimoji="1" lang="en-US" altLang="ja-JP" sz="800" dirty="0"/>
                        <a:t>6</a:t>
                      </a:r>
                    </a:p>
                  </a:txBody>
                  <a:tcPr/>
                </a:tc>
                <a:tc>
                  <a:txBody>
                    <a:bodyPr/>
                    <a:lstStyle/>
                    <a:p>
                      <a:r>
                        <a:rPr lang="en-US" altLang="ja-JP" sz="800" dirty="0"/>
                        <a:t>1080×2520</a:t>
                      </a:r>
                      <a:endParaRPr kumimoji="1" lang="en-US" altLang="ja-JP"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800" dirty="0"/>
                        <a:t>9:21</a:t>
                      </a:r>
                      <a:endParaRPr kumimoji="1" lang="en-US" altLang="ja-JP"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800"/>
                        <a:t>指紋</a:t>
                      </a:r>
                      <a:endParaRPr kumimoji="1" lang="ja-JP" alt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800"/>
                        <a:t>-</a:t>
                      </a:r>
                      <a:endParaRPr kumimoji="1" lang="ja-JP" altLang="en-US" sz="800"/>
                    </a:p>
                  </a:txBody>
                  <a:tcPr/>
                </a:tc>
                <a:extLst>
                  <a:ext uri="{0D108BD9-81ED-4DB2-BD59-A6C34878D82A}">
                    <a16:rowId xmlns:a16="http://schemas.microsoft.com/office/drawing/2014/main" val="607212288"/>
                  </a:ext>
                </a:extLst>
              </a:tr>
              <a:tr h="132502">
                <a:tc>
                  <a:txBody>
                    <a:bodyPr/>
                    <a:lstStyle/>
                    <a:p>
                      <a:pPr lvl="0" algn="l">
                        <a:lnSpc>
                          <a:spcPct val="100000"/>
                        </a:lnSpc>
                        <a:spcBef>
                          <a:spcPts val="0"/>
                        </a:spcBef>
                        <a:spcAft>
                          <a:spcPts val="0"/>
                        </a:spcAft>
                        <a:buNone/>
                      </a:pPr>
                      <a:r>
                        <a:rPr lang="en-US" sz="800" b="0" i="0" u="none" strike="noStrike" noProof="0" dirty="0"/>
                        <a:t>Xperia 1Ⅲ</a:t>
                      </a:r>
                    </a:p>
                  </a:txBody>
                  <a:tcPr/>
                </a:tc>
                <a:tc>
                  <a:txBody>
                    <a:bodyPr/>
                    <a:lstStyle/>
                    <a:p>
                      <a:r>
                        <a:rPr kumimoji="1" lang="en-US" altLang="ja-JP" sz="800" dirty="0"/>
                        <a:t>2021</a:t>
                      </a:r>
                    </a:p>
                  </a:txBody>
                  <a:tcPr/>
                </a:tc>
                <a:tc>
                  <a:txBody>
                    <a:bodyPr/>
                    <a:lstStyle/>
                    <a:p>
                      <a:r>
                        <a:rPr kumimoji="1" lang="en-US" altLang="ja-JP" sz="800" dirty="0"/>
                        <a:t>6.5</a:t>
                      </a:r>
                    </a:p>
                  </a:txBody>
                  <a:tcPr/>
                </a:tc>
                <a:tc>
                  <a:txBody>
                    <a:bodyPr/>
                    <a:lstStyle/>
                    <a:p>
                      <a:r>
                        <a:rPr lang="en-US" altLang="ja-JP" sz="800" dirty="0"/>
                        <a:t>1644×3840</a:t>
                      </a:r>
                      <a:endParaRPr kumimoji="1" lang="en-US" altLang="ja-JP" sz="800" dirty="0"/>
                    </a:p>
                  </a:txBody>
                  <a:tcPr/>
                </a:tc>
                <a:tc>
                  <a:txBody>
                    <a:bodyPr/>
                    <a:lstStyle/>
                    <a:p>
                      <a:r>
                        <a:rPr lang="en-US" altLang="ja-JP" sz="800" dirty="0"/>
                        <a:t>9:21</a:t>
                      </a:r>
                      <a:endParaRPr kumimoji="1" lang="en-US" altLang="ja-JP" sz="800" dirty="0"/>
                    </a:p>
                  </a:txBody>
                  <a:tcPr/>
                </a:tc>
                <a:tc>
                  <a:txBody>
                    <a:bodyPr/>
                    <a:lstStyle/>
                    <a:p>
                      <a:pPr lvl="0">
                        <a:buNone/>
                      </a:pPr>
                      <a:r>
                        <a:rPr lang="ja-JP" sz="800" b="0" i="0" u="none" strike="noStrike" noProof="0">
                          <a:latin typeface="メイリオ"/>
                          <a:ea typeface="メイリオ"/>
                        </a:rPr>
                        <a:t>指紋</a:t>
                      </a:r>
                      <a:endParaRPr kumimoji="1" lang="ja-JP"/>
                    </a:p>
                  </a:txBody>
                  <a:tcPr/>
                </a:tc>
                <a:tc>
                  <a:txBody>
                    <a:bodyPr/>
                    <a:lstStyle/>
                    <a:p>
                      <a:pPr lvl="0">
                        <a:buNone/>
                      </a:pPr>
                      <a:r>
                        <a:rPr lang="ja-JP" sz="800" b="0" i="0" u="none" strike="noStrike" noProof="0">
                          <a:latin typeface="メイリオ"/>
                          <a:ea typeface="メイリオ"/>
                        </a:rPr>
                        <a:t>-</a:t>
                      </a:r>
                      <a:endParaRPr kumimoji="1" lang="ja-JP"/>
                    </a:p>
                  </a:txBody>
                  <a:tcPr/>
                </a:tc>
                <a:extLst>
                  <a:ext uri="{0D108BD9-81ED-4DB2-BD59-A6C34878D82A}">
                    <a16:rowId xmlns:a16="http://schemas.microsoft.com/office/drawing/2014/main" val="4104907778"/>
                  </a:ext>
                </a:extLst>
              </a:tr>
              <a:tr h="132502">
                <a:tc>
                  <a:txBody>
                    <a:bodyPr/>
                    <a:lstStyle/>
                    <a:p>
                      <a:pPr lvl="0">
                        <a:buNone/>
                      </a:pPr>
                      <a:r>
                        <a:rPr lang="en-US" sz="800" b="0" i="0" u="none" strike="noStrike" noProof="0" dirty="0"/>
                        <a:t>Xperia 5Ⅲ</a:t>
                      </a:r>
                      <a:endParaRPr kumimoji="1" lang="ja-JP" altLang="en-US"/>
                    </a:p>
                  </a:txBody>
                  <a:tcPr/>
                </a:tc>
                <a:tc>
                  <a:txBody>
                    <a:bodyPr/>
                    <a:lstStyle/>
                    <a:p>
                      <a:r>
                        <a:rPr kumimoji="1" lang="en-US" altLang="ja-JP" sz="800" dirty="0"/>
                        <a:t>2021</a:t>
                      </a:r>
                      <a:endParaRPr kumimoji="1" lang="ja-JP" altLang="en-US" sz="800"/>
                    </a:p>
                  </a:txBody>
                  <a:tcPr/>
                </a:tc>
                <a:tc>
                  <a:txBody>
                    <a:bodyPr/>
                    <a:lstStyle/>
                    <a:p>
                      <a:r>
                        <a:rPr lang="en-US" altLang="ja-JP" sz="800" dirty="0"/>
                        <a:t>6.1</a:t>
                      </a:r>
                      <a:endParaRPr kumimoji="1" lang="ja-JP" altLang="en-US" sz="800"/>
                    </a:p>
                  </a:txBody>
                  <a:tcPr/>
                </a:tc>
                <a:tc>
                  <a:txBody>
                    <a:bodyPr/>
                    <a:lstStyle/>
                    <a:p>
                      <a:r>
                        <a:rPr lang="en-US" altLang="ja-JP" sz="800" dirty="0"/>
                        <a:t>1080×2520</a:t>
                      </a:r>
                      <a:endParaRPr kumimoji="1" lang="ja-JP" altLang="en-US" sz="800"/>
                    </a:p>
                  </a:txBody>
                  <a:tcPr/>
                </a:tc>
                <a:tc>
                  <a:txBody>
                    <a:bodyPr/>
                    <a:lstStyle/>
                    <a:p>
                      <a:r>
                        <a:rPr lang="en-US" altLang="ja-JP" sz="800" dirty="0"/>
                        <a:t>9:21</a:t>
                      </a:r>
                      <a:endParaRPr kumimoji="1" lang="ja-JP" altLang="en-US" sz="800"/>
                    </a:p>
                  </a:txBody>
                  <a:tcPr/>
                </a:tc>
                <a:tc>
                  <a:txBody>
                    <a:bodyPr/>
                    <a:lstStyle/>
                    <a:p>
                      <a:pPr lvl="0">
                        <a:buNone/>
                      </a:pPr>
                      <a:r>
                        <a:rPr lang="ja-JP" sz="800" b="0" i="0" u="none" strike="noStrike" noProof="0">
                          <a:latin typeface="Meiryo"/>
                          <a:ea typeface="Meiryo"/>
                        </a:rPr>
                        <a:t>指紋</a:t>
                      </a:r>
                      <a:endParaRPr kumimoji="1" lang="ja-JP"/>
                    </a:p>
                  </a:txBody>
                  <a:tcPr/>
                </a:tc>
                <a:tc>
                  <a:txBody>
                    <a:bodyPr/>
                    <a:lstStyle/>
                    <a:p>
                      <a:r>
                        <a:rPr lang="ja-JP" altLang="en-US" sz="800"/>
                        <a:t>-</a:t>
                      </a:r>
                      <a:endParaRPr kumimoji="1" lang="ja-JP" altLang="en-US" sz="800"/>
                    </a:p>
                  </a:txBody>
                  <a:tcPr/>
                </a:tc>
                <a:extLst>
                  <a:ext uri="{0D108BD9-81ED-4DB2-BD59-A6C34878D82A}">
                    <a16:rowId xmlns:a16="http://schemas.microsoft.com/office/drawing/2014/main" val="1647150769"/>
                  </a:ext>
                </a:extLst>
              </a:tr>
              <a:tr h="132502">
                <a:tc>
                  <a:txBody>
                    <a:bodyPr/>
                    <a:lstStyle/>
                    <a:p>
                      <a:pPr lvl="0">
                        <a:buNone/>
                      </a:pPr>
                      <a:r>
                        <a:rPr lang="en-US" sz="800" b="0" i="0" u="none" strike="noStrike" noProof="0" dirty="0"/>
                        <a:t>Xperia 10Ⅲ</a:t>
                      </a:r>
                      <a:endParaRPr kumimoji="1" lang="ja-JP" altLang="en-US"/>
                    </a:p>
                  </a:txBody>
                  <a:tcPr/>
                </a:tc>
                <a:tc>
                  <a:txBody>
                    <a:bodyPr/>
                    <a:lstStyle/>
                    <a:p>
                      <a:r>
                        <a:rPr kumimoji="1" lang="en-US" altLang="ja-JP" sz="800" dirty="0"/>
                        <a:t>2021</a:t>
                      </a:r>
                      <a:endParaRPr kumimoji="1" lang="ja-JP" altLang="en-US" sz="800"/>
                    </a:p>
                  </a:txBody>
                  <a:tcPr/>
                </a:tc>
                <a:tc>
                  <a:txBody>
                    <a:bodyPr/>
                    <a:lstStyle/>
                    <a:p>
                      <a:r>
                        <a:rPr kumimoji="1" lang="en-US" altLang="ja-JP" sz="800" dirty="0"/>
                        <a:t>6</a:t>
                      </a:r>
                      <a:endParaRPr kumimoji="1" lang="ja-JP" altLang="en-US" sz="800"/>
                    </a:p>
                  </a:txBody>
                  <a:tcPr/>
                </a:tc>
                <a:tc>
                  <a:txBody>
                    <a:bodyPr/>
                    <a:lstStyle/>
                    <a:p>
                      <a:r>
                        <a:rPr lang="en-US" altLang="ja-JP" sz="800" dirty="0"/>
                        <a:t>1080×2520</a:t>
                      </a:r>
                      <a:endParaRPr kumimoji="1" lang="ja-JP" altLang="en-US" sz="800"/>
                    </a:p>
                  </a:txBody>
                  <a:tcPr/>
                </a:tc>
                <a:tc>
                  <a:txBody>
                    <a:bodyPr/>
                    <a:lstStyle/>
                    <a:p>
                      <a:r>
                        <a:rPr lang="en-US" altLang="ja-JP" sz="800" dirty="0"/>
                        <a:t>9:21</a:t>
                      </a:r>
                      <a:endParaRPr kumimoji="1" lang="ja-JP" altLang="en-US" sz="800"/>
                    </a:p>
                  </a:txBody>
                  <a:tcPr/>
                </a:tc>
                <a:tc>
                  <a:txBody>
                    <a:bodyPr/>
                    <a:lstStyle/>
                    <a:p>
                      <a:pPr lvl="0">
                        <a:buNone/>
                      </a:pPr>
                      <a:r>
                        <a:rPr lang="ja-JP" sz="800" b="0" i="0" u="none" strike="noStrike" noProof="0">
                          <a:latin typeface="Meiryo"/>
                          <a:ea typeface="Meiryo"/>
                        </a:rPr>
                        <a:t>指紋</a:t>
                      </a:r>
                      <a:endParaRPr kumimoji="1" lang="ja-JP"/>
                    </a:p>
                  </a:txBody>
                  <a:tcPr/>
                </a:tc>
                <a:tc>
                  <a:txBody>
                    <a:bodyPr/>
                    <a:lstStyle/>
                    <a:p>
                      <a:r>
                        <a:rPr lang="ja-JP" altLang="en-US" sz="800"/>
                        <a:t>-</a:t>
                      </a:r>
                      <a:endParaRPr kumimoji="1" lang="ja-JP" altLang="en-US" sz="800"/>
                    </a:p>
                  </a:txBody>
                  <a:tcPr/>
                </a:tc>
                <a:extLst>
                  <a:ext uri="{0D108BD9-81ED-4DB2-BD59-A6C34878D82A}">
                    <a16:rowId xmlns:a16="http://schemas.microsoft.com/office/drawing/2014/main" val="857733468"/>
                  </a:ext>
                </a:extLst>
              </a:tr>
              <a:tr h="132502">
                <a:tc>
                  <a:txBody>
                    <a:bodyPr/>
                    <a:lstStyle/>
                    <a:p>
                      <a:pPr lvl="0">
                        <a:buNone/>
                      </a:pPr>
                      <a:r>
                        <a:rPr lang="en-US" sz="800" b="0" i="0" u="none" strike="noStrike" noProof="0" dirty="0"/>
                        <a:t>Xperia 10</a:t>
                      </a:r>
                      <a:r>
                        <a:rPr lang="en-US" sz="800" b="0" i="0" u="none" strike="noStrike" noProof="0" dirty="0">
                          <a:latin typeface="メイリオ"/>
                        </a:rPr>
                        <a:t>ⅢLite</a:t>
                      </a:r>
                      <a:endParaRPr kumimoji="1" lang="ja-JP" altLang="en-US"/>
                    </a:p>
                  </a:txBody>
                  <a:tcPr/>
                </a:tc>
                <a:tc>
                  <a:txBody>
                    <a:bodyPr/>
                    <a:lstStyle/>
                    <a:p>
                      <a:r>
                        <a:rPr kumimoji="1" lang="en-US" altLang="ja-JP" sz="800" dirty="0"/>
                        <a:t>2021</a:t>
                      </a:r>
                      <a:endParaRPr kumimoji="1" lang="ja-JP" altLang="en-US" sz="800"/>
                    </a:p>
                  </a:txBody>
                  <a:tcPr/>
                </a:tc>
                <a:tc>
                  <a:txBody>
                    <a:bodyPr/>
                    <a:lstStyle/>
                    <a:p>
                      <a:r>
                        <a:rPr kumimoji="1" lang="en-US" altLang="ja-JP" sz="800" dirty="0"/>
                        <a:t>6</a:t>
                      </a:r>
                      <a:endParaRPr kumimoji="1" lang="ja-JP" altLang="en-US" sz="800"/>
                    </a:p>
                  </a:txBody>
                  <a:tcPr/>
                </a:tc>
                <a:tc>
                  <a:txBody>
                    <a:bodyPr/>
                    <a:lstStyle/>
                    <a:p>
                      <a:r>
                        <a:rPr lang="en-US" altLang="ja-JP" sz="800" dirty="0"/>
                        <a:t>1080×2520</a:t>
                      </a:r>
                      <a:endParaRPr kumimoji="1" lang="ja-JP" altLang="en-US" sz="800"/>
                    </a:p>
                  </a:txBody>
                  <a:tcPr/>
                </a:tc>
                <a:tc>
                  <a:txBody>
                    <a:bodyPr/>
                    <a:lstStyle/>
                    <a:p>
                      <a:r>
                        <a:rPr lang="en-US" altLang="ja-JP" sz="800" dirty="0"/>
                        <a:t>9:21</a:t>
                      </a:r>
                      <a:endParaRPr kumimoji="1" lang="ja-JP" altLang="en-US" sz="800"/>
                    </a:p>
                  </a:txBody>
                  <a:tcPr/>
                </a:tc>
                <a:tc>
                  <a:txBody>
                    <a:bodyPr/>
                    <a:lstStyle/>
                    <a:p>
                      <a:pPr lvl="0">
                        <a:buNone/>
                      </a:pPr>
                      <a:r>
                        <a:rPr lang="ja-JP" sz="800" b="0" i="0" u="none" strike="noStrike" noProof="0">
                          <a:latin typeface="Meiryo"/>
                          <a:ea typeface="Meiryo"/>
                        </a:rPr>
                        <a:t>指紋</a:t>
                      </a:r>
                      <a:endParaRPr kumimoji="1" lang="ja-JP"/>
                    </a:p>
                  </a:txBody>
                  <a:tcPr/>
                </a:tc>
                <a:tc>
                  <a:txBody>
                    <a:bodyPr/>
                    <a:lstStyle/>
                    <a:p>
                      <a:pPr lvl="0">
                        <a:buNone/>
                      </a:pPr>
                      <a:r>
                        <a:rPr lang="ja-JP" altLang="en-US" sz="800"/>
                        <a:t>-</a:t>
                      </a:r>
                      <a:endParaRPr kumimoji="1" lang="ja-JP" altLang="en-US" sz="800"/>
                    </a:p>
                  </a:txBody>
                  <a:tcPr/>
                </a:tc>
                <a:extLst>
                  <a:ext uri="{0D108BD9-81ED-4DB2-BD59-A6C34878D82A}">
                    <a16:rowId xmlns:a16="http://schemas.microsoft.com/office/drawing/2014/main" val="3835101849"/>
                  </a:ext>
                </a:extLst>
              </a:tr>
              <a:tr h="132502">
                <a:tc>
                  <a:txBody>
                    <a:bodyPr/>
                    <a:lstStyle/>
                    <a:p>
                      <a:pPr lvl="0" algn="l">
                        <a:lnSpc>
                          <a:spcPct val="100000"/>
                        </a:lnSpc>
                        <a:spcBef>
                          <a:spcPts val="0"/>
                        </a:spcBef>
                        <a:spcAft>
                          <a:spcPts val="0"/>
                        </a:spcAft>
                        <a:buNone/>
                      </a:pPr>
                      <a:r>
                        <a:rPr lang="en-US" sz="800" b="0" i="0" u="none" strike="noStrike" noProof="0" dirty="0"/>
                        <a:t>Xperia AceⅡ</a:t>
                      </a:r>
                    </a:p>
                  </a:txBody>
                  <a:tcPr/>
                </a:tc>
                <a:tc>
                  <a:txBody>
                    <a:bodyPr/>
                    <a:lstStyle/>
                    <a:p>
                      <a:r>
                        <a:rPr kumimoji="1" lang="en-US" altLang="ja-JP" sz="800" dirty="0"/>
                        <a:t>2021</a:t>
                      </a:r>
                    </a:p>
                  </a:txBody>
                  <a:tcPr/>
                </a:tc>
                <a:tc>
                  <a:txBody>
                    <a:bodyPr/>
                    <a:lstStyle/>
                    <a:p>
                      <a:r>
                        <a:rPr lang="en-US" altLang="ja-JP" sz="800" dirty="0"/>
                        <a:t>5.5</a:t>
                      </a:r>
                      <a:endParaRPr kumimoji="1" lang="en-US" altLang="ja-JP" sz="800" dirty="0"/>
                    </a:p>
                  </a:txBody>
                  <a:tcPr/>
                </a:tc>
                <a:tc>
                  <a:txBody>
                    <a:bodyPr/>
                    <a:lstStyle/>
                    <a:p>
                      <a:r>
                        <a:rPr lang="en-US" altLang="ja-JP" sz="800" dirty="0"/>
                        <a:t>720×1496</a:t>
                      </a:r>
                      <a:endParaRPr kumimoji="1" lang="en-US" altLang="ja-JP" sz="800" dirty="0"/>
                    </a:p>
                  </a:txBody>
                  <a:tcPr/>
                </a:tc>
                <a:tc>
                  <a:txBody>
                    <a:bodyPr/>
                    <a:lstStyle/>
                    <a:p>
                      <a:r>
                        <a:rPr lang="en-US" altLang="ja-JP" sz="800" dirty="0"/>
                        <a:t>9:18.7</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指紋</a:t>
                      </a:r>
                      <a:endParaRPr lang="ja-JP" sz="800" b="0" i="0" u="none" strike="noStrike" noProof="0">
                        <a:latin typeface="メイリオ"/>
                        <a:ea typeface="メイリオ"/>
                      </a:endParaRPr>
                    </a:p>
                  </a:txBody>
                  <a:tcPr/>
                </a:tc>
                <a:tc>
                  <a:txBody>
                    <a:bodyPr/>
                    <a:lstStyle/>
                    <a:p>
                      <a:r>
                        <a:rPr lang="en-US" altLang="ja-JP" sz="800" dirty="0"/>
                        <a:t>ノッチ</a:t>
                      </a:r>
                      <a:endParaRPr kumimoji="1" lang="en-US" altLang="ja-JP" sz="800" dirty="0"/>
                    </a:p>
                  </a:txBody>
                  <a:tcPr/>
                </a:tc>
                <a:extLst>
                  <a:ext uri="{0D108BD9-81ED-4DB2-BD59-A6C34878D82A}">
                    <a16:rowId xmlns:a16="http://schemas.microsoft.com/office/drawing/2014/main" val="2260831122"/>
                  </a:ext>
                </a:extLst>
              </a:tr>
              <a:tr h="132502">
                <a:tc>
                  <a:txBody>
                    <a:bodyPr/>
                    <a:lstStyle/>
                    <a:p>
                      <a:pPr lvl="0" algn="l">
                        <a:lnSpc>
                          <a:spcPct val="100000"/>
                        </a:lnSpc>
                        <a:spcBef>
                          <a:spcPts val="0"/>
                        </a:spcBef>
                        <a:spcAft>
                          <a:spcPts val="0"/>
                        </a:spcAft>
                        <a:buNone/>
                      </a:pPr>
                      <a:r>
                        <a:rPr lang="en-US" altLang="ja-JP" sz="800" b="0" i="0" u="none" strike="noStrike" noProof="0" dirty="0"/>
                        <a:t>Xperia PRO</a:t>
                      </a:r>
                      <a:endParaRPr lang="ja-JP" altLang="en-US" sz="800" b="0" i="0" u="none" strike="noStrike" noProof="0"/>
                    </a:p>
                  </a:txBody>
                  <a:tcPr/>
                </a:tc>
                <a:tc>
                  <a:txBody>
                    <a:bodyPr/>
                    <a:lstStyle/>
                    <a:p>
                      <a:r>
                        <a:rPr kumimoji="1" lang="en-US" altLang="ja-JP" sz="800" dirty="0"/>
                        <a:t>2021</a:t>
                      </a:r>
                    </a:p>
                  </a:txBody>
                  <a:tcPr/>
                </a:tc>
                <a:tc>
                  <a:txBody>
                    <a:bodyPr/>
                    <a:lstStyle/>
                    <a:p>
                      <a:r>
                        <a:rPr lang="en-US" altLang="ja-JP" sz="800" dirty="0"/>
                        <a:t>6.5</a:t>
                      </a:r>
                      <a:endParaRPr kumimoji="1" lang="en-US" altLang="ja-JP" sz="800" dirty="0"/>
                    </a:p>
                  </a:txBody>
                  <a:tcPr/>
                </a:tc>
                <a:tc>
                  <a:txBody>
                    <a:bodyPr/>
                    <a:lstStyle/>
                    <a:p>
                      <a:r>
                        <a:rPr lang="en-US" altLang="ja-JP" sz="800" dirty="0"/>
                        <a:t>1644×3840</a:t>
                      </a:r>
                      <a:endParaRPr kumimoji="1" lang="en-US" altLang="ja-JP" sz="800" dirty="0"/>
                    </a:p>
                  </a:txBody>
                  <a:tcPr/>
                </a:tc>
                <a:tc>
                  <a:txBody>
                    <a:bodyPr/>
                    <a:lstStyle/>
                    <a:p>
                      <a:r>
                        <a:rPr lang="en-US" altLang="ja-JP" sz="800" dirty="0"/>
                        <a:t>9:21</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指紋</a:t>
                      </a:r>
                      <a:endParaRPr lang="ja-JP" sz="800" b="0" i="0" u="none" strike="noStrike" noProof="0">
                        <a:latin typeface="メイリオ"/>
                        <a:ea typeface="メイリオ"/>
                      </a:endParaRPr>
                    </a:p>
                  </a:txBody>
                  <a:tcPr/>
                </a:tc>
                <a:tc>
                  <a:txBody>
                    <a:bodyPr/>
                    <a:lstStyle/>
                    <a:p>
                      <a:pPr lvl="0">
                        <a:buNone/>
                      </a:pPr>
                      <a:r>
                        <a:rPr lang="en-US" altLang="ja-JP" sz="800" b="0" i="0" u="none" strike="noStrike" noProof="0" dirty="0">
                          <a:latin typeface="メイリオ"/>
                          <a:ea typeface="メイリオ"/>
                        </a:rPr>
                        <a:t>-</a:t>
                      </a:r>
                      <a:endParaRPr kumimoji="1" lang="ja-JP"/>
                    </a:p>
                  </a:txBody>
                  <a:tcPr/>
                </a:tc>
                <a:extLst>
                  <a:ext uri="{0D108BD9-81ED-4DB2-BD59-A6C34878D82A}">
                    <a16:rowId xmlns:a16="http://schemas.microsoft.com/office/drawing/2014/main" val="3971701948"/>
                  </a:ext>
                </a:extLst>
              </a:tr>
              <a:tr h="132502">
                <a:tc>
                  <a:txBody>
                    <a:bodyPr/>
                    <a:lstStyle/>
                    <a:p>
                      <a:pPr lvl="0">
                        <a:buNone/>
                      </a:pPr>
                      <a:r>
                        <a:rPr lang="en-US" sz="800" b="0" i="0" u="none" strike="noStrike" noProof="0" dirty="0"/>
                        <a:t>Xperia PRO-I</a:t>
                      </a:r>
                      <a:endParaRPr kumimoji="1" lang="ja-JP" altLang="en-US"/>
                    </a:p>
                  </a:txBody>
                  <a:tcPr/>
                </a:tc>
                <a:tc>
                  <a:txBody>
                    <a:bodyPr/>
                    <a:lstStyle/>
                    <a:p>
                      <a:r>
                        <a:rPr kumimoji="1" lang="en-US" altLang="ja-JP" sz="800" dirty="0"/>
                        <a:t>2021</a:t>
                      </a:r>
                    </a:p>
                  </a:txBody>
                  <a:tcPr/>
                </a:tc>
                <a:tc>
                  <a:txBody>
                    <a:bodyPr/>
                    <a:lstStyle/>
                    <a:p>
                      <a:r>
                        <a:rPr kumimoji="1" lang="en-US" altLang="ja-JP" sz="800" dirty="0"/>
                        <a:t>6.5</a:t>
                      </a:r>
                    </a:p>
                  </a:txBody>
                  <a:tcPr/>
                </a:tc>
                <a:tc>
                  <a:txBody>
                    <a:bodyPr/>
                    <a:lstStyle/>
                    <a:p>
                      <a:r>
                        <a:rPr lang="en-US" altLang="ja-JP" sz="800" dirty="0"/>
                        <a:t>1644×3840</a:t>
                      </a:r>
                      <a:endParaRPr kumimoji="1" lang="en-US" altLang="ja-JP" sz="800" dirty="0"/>
                    </a:p>
                  </a:txBody>
                  <a:tcPr/>
                </a:tc>
                <a:tc>
                  <a:txBody>
                    <a:bodyPr/>
                    <a:lstStyle/>
                    <a:p>
                      <a:r>
                        <a:rPr lang="en-US" altLang="ja-JP" sz="800" dirty="0"/>
                        <a:t>9:21</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指紋</a:t>
                      </a:r>
                      <a:endParaRPr kumimoji="1" lang="ja-JP" sz="800" b="0" i="0" u="none" strike="noStrike" noProof="0">
                        <a:latin typeface="メイリオ"/>
                        <a:ea typeface="メイリオ"/>
                      </a:endParaRPr>
                    </a:p>
                  </a:txBody>
                  <a:tcPr/>
                </a:tc>
                <a:tc>
                  <a:txBody>
                    <a:bodyPr/>
                    <a:lstStyle/>
                    <a:p>
                      <a:pPr lvl="0">
                        <a:buNone/>
                      </a:pPr>
                      <a:r>
                        <a:rPr lang="en-US" altLang="ja-JP" sz="800" b="0" i="0" u="none" strike="noStrike" noProof="0" dirty="0">
                          <a:latin typeface="メイリオ"/>
                          <a:ea typeface="メイリオ"/>
                        </a:rPr>
                        <a:t>-</a:t>
                      </a:r>
                      <a:endParaRPr kumimoji="1" lang="ja-JP"/>
                    </a:p>
                  </a:txBody>
                  <a:tcPr/>
                </a:tc>
                <a:extLst>
                  <a:ext uri="{0D108BD9-81ED-4DB2-BD59-A6C34878D82A}">
                    <a16:rowId xmlns:a16="http://schemas.microsoft.com/office/drawing/2014/main" val="1732481131"/>
                  </a:ext>
                </a:extLst>
              </a:tr>
              <a:tr h="132502">
                <a:tc>
                  <a:txBody>
                    <a:bodyPr/>
                    <a:lstStyle/>
                    <a:p>
                      <a:pPr lvl="0">
                        <a:buNone/>
                      </a:pPr>
                      <a:r>
                        <a:rPr lang="en-US" sz="800" b="0" i="0" u="none" strike="noStrike" noProof="0" dirty="0"/>
                        <a:t>Xperia 1Ⅳ</a:t>
                      </a:r>
                      <a:endParaRPr kumimoji="1" lang="ja-JP" altLang="en-US"/>
                    </a:p>
                  </a:txBody>
                  <a:tcPr/>
                </a:tc>
                <a:tc>
                  <a:txBody>
                    <a:bodyPr/>
                    <a:lstStyle/>
                    <a:p>
                      <a:r>
                        <a:rPr kumimoji="1" lang="en-US" altLang="ja-JP" sz="800" dirty="0"/>
                        <a:t>2022</a:t>
                      </a:r>
                    </a:p>
                  </a:txBody>
                  <a:tcPr/>
                </a:tc>
                <a:tc>
                  <a:txBody>
                    <a:bodyPr/>
                    <a:lstStyle/>
                    <a:p>
                      <a:r>
                        <a:rPr lang="en-US" altLang="ja-JP" sz="800" dirty="0"/>
                        <a:t>6.5</a:t>
                      </a:r>
                      <a:endParaRPr kumimoji="1" lang="en-US" altLang="ja-JP" sz="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800" dirty="0"/>
                        <a:t>1644×3840</a:t>
                      </a:r>
                      <a:endParaRPr kumimoji="1" lang="en-US" altLang="ja-JP" sz="800" dirty="0"/>
                    </a:p>
                  </a:txBody>
                  <a:tcPr/>
                </a:tc>
                <a:tc>
                  <a:txBody>
                    <a:bodyPr/>
                    <a:lstStyle/>
                    <a:p>
                      <a:r>
                        <a:rPr lang="en-US" altLang="ja-JP" sz="800" dirty="0"/>
                        <a:t>9:21</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指紋</a:t>
                      </a:r>
                      <a:endParaRPr lang="ja-JP" sz="800" b="0" i="0" u="none" strike="noStrike" noProof="0">
                        <a:latin typeface="メイリオ"/>
                        <a:ea typeface="メイリオ"/>
                      </a:endParaRPr>
                    </a:p>
                  </a:txBody>
                  <a:tcPr/>
                </a:tc>
                <a:tc>
                  <a:txBody>
                    <a:bodyPr/>
                    <a:lstStyle/>
                    <a:p>
                      <a:pPr lvl="0">
                        <a:buNone/>
                      </a:pPr>
                      <a:r>
                        <a:rPr lang="en-US" altLang="ja-JP" sz="800" b="0" i="0" u="none" strike="noStrike" noProof="0" dirty="0">
                          <a:latin typeface="Meiryo"/>
                          <a:ea typeface="メイリオ"/>
                        </a:rPr>
                        <a:t>-</a:t>
                      </a:r>
                      <a:endParaRPr kumimoji="1" lang="ja-JP"/>
                    </a:p>
                  </a:txBody>
                  <a:tcPr/>
                </a:tc>
                <a:extLst>
                  <a:ext uri="{0D108BD9-81ED-4DB2-BD59-A6C34878D82A}">
                    <a16:rowId xmlns:a16="http://schemas.microsoft.com/office/drawing/2014/main" val="3039756279"/>
                  </a:ext>
                </a:extLst>
              </a:tr>
              <a:tr h="132502">
                <a:tc>
                  <a:txBody>
                    <a:bodyPr/>
                    <a:lstStyle/>
                    <a:p>
                      <a:pPr lvl="0">
                        <a:buNone/>
                      </a:pPr>
                      <a:r>
                        <a:rPr lang="en-US" sz="800" b="0" i="0" u="none" strike="noStrike" noProof="0" dirty="0"/>
                        <a:t>Xperia 5Ⅳ</a:t>
                      </a:r>
                      <a:endParaRPr kumimoji="1" lang="ja-JP"/>
                    </a:p>
                  </a:txBody>
                  <a:tcPr/>
                </a:tc>
                <a:tc>
                  <a:txBody>
                    <a:bodyPr/>
                    <a:lstStyle/>
                    <a:p>
                      <a:r>
                        <a:rPr kumimoji="1" lang="en-US" altLang="ja-JP" sz="800" dirty="0"/>
                        <a:t>2022</a:t>
                      </a:r>
                      <a:endParaRPr kumimoji="1" lang="ja-JP" alt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800" dirty="0"/>
                        <a:t>6.1</a:t>
                      </a:r>
                      <a:endParaRPr kumimoji="1" lang="ja-JP" altLang="en-US" sz="800"/>
                    </a:p>
                  </a:txBody>
                  <a:tcPr/>
                </a:tc>
                <a:tc>
                  <a:txBody>
                    <a:bodyPr/>
                    <a:lstStyle/>
                    <a:p>
                      <a:r>
                        <a:rPr lang="en-US" altLang="ja-JP" sz="800" dirty="0"/>
                        <a:t>1080×2520 </a:t>
                      </a:r>
                      <a:endParaRPr kumimoji="1" lang="ja-JP" altLang="en-US" sz="800"/>
                    </a:p>
                  </a:txBody>
                  <a:tcPr/>
                </a:tc>
                <a:tc>
                  <a:txBody>
                    <a:bodyPr/>
                    <a:lstStyle/>
                    <a:p>
                      <a:r>
                        <a:rPr lang="ja-JP" altLang="ja-JP" sz="800"/>
                        <a:t>9</a:t>
                      </a:r>
                      <a:r>
                        <a:rPr lang="en-US" altLang="ja-JP" sz="800" dirty="0"/>
                        <a:t>:</a:t>
                      </a:r>
                      <a:r>
                        <a:rPr lang="ja-JP" altLang="ja-JP" sz="800"/>
                        <a:t>21</a:t>
                      </a:r>
                      <a:endParaRPr kumimoji="1" lang="ja-JP" altLang="en-US" sz="800"/>
                    </a:p>
                  </a:txBody>
                  <a:tcPr/>
                </a:tc>
                <a:tc>
                  <a:txBody>
                    <a:bodyPr/>
                    <a:lstStyle/>
                    <a:p>
                      <a:pPr lvl="0">
                        <a:buNone/>
                      </a:pPr>
                      <a:r>
                        <a:rPr lang="ja-JP" sz="800" b="0" i="0" u="none" strike="noStrike" noProof="0">
                          <a:latin typeface="Meiryo"/>
                          <a:ea typeface="Meiryo"/>
                        </a:rPr>
                        <a:t>指紋</a:t>
                      </a:r>
                      <a:endParaRPr kumimoji="1" lang="ja-JP"/>
                    </a:p>
                  </a:txBody>
                  <a:tcPr/>
                </a:tc>
                <a:tc>
                  <a:txBody>
                    <a:bodyPr/>
                    <a:lstStyle/>
                    <a:p>
                      <a:pPr lvl="0">
                        <a:buNone/>
                      </a:pPr>
                      <a:r>
                        <a:rPr lang="en-US" altLang="ja-JP" sz="800" b="0" i="0" u="none" strike="noStrike" noProof="0" dirty="0">
                          <a:latin typeface="Meiryo"/>
                          <a:ea typeface="メイリオ"/>
                        </a:rPr>
                        <a:t>-</a:t>
                      </a:r>
                      <a:endParaRPr kumimoji="1" lang="ja-JP"/>
                    </a:p>
                  </a:txBody>
                  <a:tcPr/>
                </a:tc>
                <a:extLst>
                  <a:ext uri="{0D108BD9-81ED-4DB2-BD59-A6C34878D82A}">
                    <a16:rowId xmlns:a16="http://schemas.microsoft.com/office/drawing/2014/main" val="3435755773"/>
                  </a:ext>
                </a:extLst>
              </a:tr>
              <a:tr h="132502">
                <a:tc>
                  <a:txBody>
                    <a:bodyPr/>
                    <a:lstStyle/>
                    <a:p>
                      <a:pPr lvl="0">
                        <a:buNone/>
                      </a:pPr>
                      <a:r>
                        <a:rPr lang="en-US" sz="800" b="0" i="0" u="none" strike="noStrike" noProof="0" dirty="0"/>
                        <a:t>Xperia 10Ⅳ</a:t>
                      </a:r>
                      <a:endParaRPr kumimoji="1" lang="ja-JP" altLang="en-US"/>
                    </a:p>
                  </a:txBody>
                  <a:tcPr/>
                </a:tc>
                <a:tc>
                  <a:txBody>
                    <a:bodyPr/>
                    <a:lstStyle/>
                    <a:p>
                      <a:r>
                        <a:rPr kumimoji="1" lang="en-US" altLang="ja-JP" sz="800" dirty="0"/>
                        <a:t>2022</a:t>
                      </a:r>
                      <a:endParaRPr kumimoji="1" lang="ja-JP" altLang="en-US" sz="800"/>
                    </a:p>
                  </a:txBody>
                  <a:tcPr/>
                </a:tc>
                <a:tc>
                  <a:txBody>
                    <a:bodyPr/>
                    <a:lstStyle/>
                    <a:p>
                      <a:r>
                        <a:rPr kumimoji="1" lang="en-US" altLang="ja-JP" sz="800" dirty="0"/>
                        <a:t>6</a:t>
                      </a:r>
                      <a:endParaRPr kumimoji="1" lang="ja-JP" altLang="en-US" sz="800"/>
                    </a:p>
                  </a:txBody>
                  <a:tcPr/>
                </a:tc>
                <a:tc>
                  <a:txBody>
                    <a:bodyPr/>
                    <a:lstStyle/>
                    <a:p>
                      <a:r>
                        <a:rPr lang="en-US" altLang="ja-JP" sz="800" dirty="0"/>
                        <a:t>1080x2520</a:t>
                      </a:r>
                      <a:endParaRPr kumimoji="1" lang="ja-JP" altLang="en-US" sz="800"/>
                    </a:p>
                  </a:txBody>
                  <a:tcPr/>
                </a:tc>
                <a:tc>
                  <a:txBody>
                    <a:bodyPr/>
                    <a:lstStyle/>
                    <a:p>
                      <a:r>
                        <a:rPr lang="en-US" altLang="ja-JP" sz="800" dirty="0"/>
                        <a:t>9:21</a:t>
                      </a:r>
                      <a:endParaRPr kumimoji="1" lang="ja-JP" altLang="en-US" sz="800"/>
                    </a:p>
                  </a:txBody>
                  <a:tcPr/>
                </a:tc>
                <a:tc>
                  <a:txBody>
                    <a:bodyPr/>
                    <a:lstStyle/>
                    <a:p>
                      <a:pPr lvl="0">
                        <a:buNone/>
                      </a:pPr>
                      <a:r>
                        <a:rPr lang="ja-JP" sz="800" b="0" i="0" u="none" strike="noStrike" noProof="0">
                          <a:latin typeface="Meiryo"/>
                          <a:ea typeface="Meiryo"/>
                        </a:rPr>
                        <a:t>指紋</a:t>
                      </a:r>
                      <a:endParaRPr kumimoji="1" lang="ja-JP"/>
                    </a:p>
                  </a:txBody>
                  <a:tcPr/>
                </a:tc>
                <a:tc>
                  <a:txBody>
                    <a:bodyPr/>
                    <a:lstStyle/>
                    <a:p>
                      <a:pPr lvl="0">
                        <a:buNone/>
                      </a:pPr>
                      <a:r>
                        <a:rPr lang="en-US" altLang="ja-JP" sz="800" b="0" i="0" u="none" strike="noStrike" noProof="0" dirty="0">
                          <a:latin typeface="Meiryo"/>
                          <a:ea typeface="メイリオ"/>
                        </a:rPr>
                        <a:t>-</a:t>
                      </a:r>
                      <a:endParaRPr kumimoji="1" lang="ja-JP"/>
                    </a:p>
                  </a:txBody>
                  <a:tcPr/>
                </a:tc>
                <a:extLst>
                  <a:ext uri="{0D108BD9-81ED-4DB2-BD59-A6C34878D82A}">
                    <a16:rowId xmlns:a16="http://schemas.microsoft.com/office/drawing/2014/main" val="1844380107"/>
                  </a:ext>
                </a:extLst>
              </a:tr>
              <a:tr h="132502">
                <a:tc>
                  <a:txBody>
                    <a:bodyPr/>
                    <a:lstStyle/>
                    <a:p>
                      <a:pPr lvl="0">
                        <a:buNone/>
                      </a:pPr>
                      <a:r>
                        <a:rPr lang="en-US" sz="800" b="0" i="0" u="none" strike="noStrike" noProof="0" dirty="0"/>
                        <a:t>Xperia AceⅢ</a:t>
                      </a:r>
                      <a:endParaRPr kumimoji="1" lang="ja-JP" altLang="en-US" dirty="0"/>
                    </a:p>
                  </a:txBody>
                  <a:tcPr/>
                </a:tc>
                <a:tc>
                  <a:txBody>
                    <a:bodyPr/>
                    <a:lstStyle/>
                    <a:p>
                      <a:r>
                        <a:rPr kumimoji="1" lang="en-US" altLang="ja-JP" sz="800" dirty="0"/>
                        <a:t>2022</a:t>
                      </a:r>
                    </a:p>
                  </a:txBody>
                  <a:tcPr/>
                </a:tc>
                <a:tc>
                  <a:txBody>
                    <a:bodyPr/>
                    <a:lstStyle/>
                    <a:p>
                      <a:r>
                        <a:rPr lang="en-US" altLang="ja-JP" sz="800" dirty="0"/>
                        <a:t>5.5</a:t>
                      </a:r>
                      <a:endParaRPr kumimoji="1" lang="en-US" altLang="ja-JP" sz="800" dirty="0"/>
                    </a:p>
                  </a:txBody>
                  <a:tcPr/>
                </a:tc>
                <a:tc>
                  <a:txBody>
                    <a:bodyPr/>
                    <a:lstStyle/>
                    <a:p>
                      <a:r>
                        <a:rPr lang="en-US" altLang="ja-JP" sz="800" dirty="0"/>
                        <a:t>720×1496</a:t>
                      </a:r>
                      <a:endParaRPr kumimoji="1" lang="en-US" altLang="ja-JP" sz="800" dirty="0"/>
                    </a:p>
                  </a:txBody>
                  <a:tcPr/>
                </a:tc>
                <a:tc>
                  <a:txBody>
                    <a:bodyPr/>
                    <a:lstStyle/>
                    <a:p>
                      <a:r>
                        <a:rPr lang="en-US" altLang="ja-JP" sz="800" dirty="0"/>
                        <a:t>9:18.7</a:t>
                      </a:r>
                      <a:endParaRPr kumimoji="1" lang="en-US" altLang="ja-JP" sz="800" dirty="0"/>
                    </a:p>
                  </a:txBody>
                  <a:tcPr/>
                </a:tc>
                <a:tc>
                  <a:txBody>
                    <a:bodyPr/>
                    <a:lstStyle/>
                    <a:p>
                      <a:pPr lvl="0">
                        <a:buNone/>
                      </a:pPr>
                      <a:r>
                        <a:rPr lang="ja-JP" sz="800" b="0" i="0" u="none" strike="noStrike" noProof="0">
                          <a:latin typeface="Meiryo"/>
                          <a:ea typeface="Meiryo"/>
                        </a:rPr>
                        <a:t>指紋</a:t>
                      </a:r>
                      <a:endParaRPr kumimoji="1" lang="ja-JP"/>
                    </a:p>
                  </a:txBody>
                  <a:tcPr/>
                </a:tc>
                <a:tc>
                  <a:txBody>
                    <a:bodyPr/>
                    <a:lstStyle/>
                    <a:p>
                      <a:pPr lvl="0">
                        <a:buNone/>
                      </a:pPr>
                      <a:r>
                        <a:rPr lang="en-US" altLang="ja-JP" sz="800" b="0" i="0" u="none" strike="noStrike" noProof="0" dirty="0">
                          <a:latin typeface="Meiryo"/>
                          <a:ea typeface="メイリオ"/>
                        </a:rPr>
                        <a:t>ノッチ</a:t>
                      </a:r>
                      <a:endParaRPr kumimoji="1" lang="en-US" altLang="ja-JP" sz="800" b="0" i="0" u="none" strike="noStrike" noProof="0" dirty="0">
                        <a:latin typeface="Meiryo"/>
                        <a:ea typeface="メイリオ"/>
                      </a:endParaRPr>
                    </a:p>
                  </a:txBody>
                  <a:tcPr/>
                </a:tc>
                <a:extLst>
                  <a:ext uri="{0D108BD9-81ED-4DB2-BD59-A6C34878D82A}">
                    <a16:rowId xmlns:a16="http://schemas.microsoft.com/office/drawing/2014/main" val="844490086"/>
                  </a:ext>
                </a:extLst>
              </a:tr>
            </a:tbl>
          </a:graphicData>
        </a:graphic>
      </p:graphicFrame>
    </p:spTree>
    <p:extLst>
      <p:ext uri="{BB962C8B-B14F-4D97-AF65-F5344CB8AC3E}">
        <p14:creationId xmlns:p14="http://schemas.microsoft.com/office/powerpoint/2010/main" val="1444638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CC63AC1-BEE6-47D9-82ED-641577A7443F}"/>
              </a:ext>
            </a:extLst>
          </p:cNvPr>
          <p:cNvSpPr>
            <a:spLocks noGrp="1"/>
          </p:cNvSpPr>
          <p:nvPr>
            <p:ph type="title"/>
          </p:nvPr>
        </p:nvSpPr>
        <p:spPr/>
        <p:txBody>
          <a:bodyPr/>
          <a:lstStyle/>
          <a:p>
            <a:r>
              <a:rPr lang="en-US" altLang="ja-JP" dirty="0"/>
              <a:t>Appendix A</a:t>
            </a:r>
            <a:endParaRPr lang="ja-JP" altLang="en-US"/>
          </a:p>
        </p:txBody>
      </p:sp>
      <p:graphicFrame>
        <p:nvGraphicFramePr>
          <p:cNvPr id="6" name="表 6">
            <a:extLst>
              <a:ext uri="{FF2B5EF4-FFF2-40B4-BE49-F238E27FC236}">
                <a16:creationId xmlns:a16="http://schemas.microsoft.com/office/drawing/2014/main" id="{1945F2E6-1C09-4F9F-B774-615D390C21FC}"/>
              </a:ext>
            </a:extLst>
          </p:cNvPr>
          <p:cNvGraphicFramePr>
            <a:graphicFrameLocks noGrp="1"/>
          </p:cNvGraphicFramePr>
          <p:nvPr>
            <p:extLst>
              <p:ext uri="{D42A27DB-BD31-4B8C-83A1-F6EECF244321}">
                <p14:modId xmlns:p14="http://schemas.microsoft.com/office/powerpoint/2010/main" val="882293112"/>
              </p:ext>
            </p:extLst>
          </p:nvPr>
        </p:nvGraphicFramePr>
        <p:xfrm>
          <a:off x="361951" y="837855"/>
          <a:ext cx="7326713" cy="2499360"/>
        </p:xfrm>
        <a:graphic>
          <a:graphicData uri="http://schemas.openxmlformats.org/drawingml/2006/table">
            <a:tbl>
              <a:tblPr firstRow="1" bandRow="1">
                <a:tableStyleId>{00A15C55-8517-42AA-B614-E9B94910E393}</a:tableStyleId>
              </a:tblPr>
              <a:tblGrid>
                <a:gridCol w="1863022">
                  <a:extLst>
                    <a:ext uri="{9D8B030D-6E8A-4147-A177-3AD203B41FA5}">
                      <a16:colId xmlns:a16="http://schemas.microsoft.com/office/drawing/2014/main" val="2142337332"/>
                    </a:ext>
                  </a:extLst>
                </a:gridCol>
                <a:gridCol w="723244">
                  <a:extLst>
                    <a:ext uri="{9D8B030D-6E8A-4147-A177-3AD203B41FA5}">
                      <a16:colId xmlns:a16="http://schemas.microsoft.com/office/drawing/2014/main" val="3395870081"/>
                    </a:ext>
                  </a:extLst>
                </a:gridCol>
                <a:gridCol w="583269">
                  <a:extLst>
                    <a:ext uri="{9D8B030D-6E8A-4147-A177-3AD203B41FA5}">
                      <a16:colId xmlns:a16="http://schemas.microsoft.com/office/drawing/2014/main" val="543371628"/>
                    </a:ext>
                  </a:extLst>
                </a:gridCol>
                <a:gridCol w="1026262">
                  <a:extLst>
                    <a:ext uri="{9D8B030D-6E8A-4147-A177-3AD203B41FA5}">
                      <a16:colId xmlns:a16="http://schemas.microsoft.com/office/drawing/2014/main" val="892985568"/>
                    </a:ext>
                  </a:extLst>
                </a:gridCol>
                <a:gridCol w="1076402">
                  <a:extLst>
                    <a:ext uri="{9D8B030D-6E8A-4147-A177-3AD203B41FA5}">
                      <a16:colId xmlns:a16="http://schemas.microsoft.com/office/drawing/2014/main" val="4180319283"/>
                    </a:ext>
                  </a:extLst>
                </a:gridCol>
                <a:gridCol w="694018">
                  <a:extLst>
                    <a:ext uri="{9D8B030D-6E8A-4147-A177-3AD203B41FA5}">
                      <a16:colId xmlns:a16="http://schemas.microsoft.com/office/drawing/2014/main" val="2995621740"/>
                    </a:ext>
                  </a:extLst>
                </a:gridCol>
                <a:gridCol w="1360496">
                  <a:extLst>
                    <a:ext uri="{9D8B030D-6E8A-4147-A177-3AD203B41FA5}">
                      <a16:colId xmlns:a16="http://schemas.microsoft.com/office/drawing/2014/main" val="1927594009"/>
                    </a:ext>
                  </a:extLst>
                </a:gridCol>
              </a:tblGrid>
              <a:tr h="212003">
                <a:tc>
                  <a:txBody>
                    <a:bodyPr/>
                    <a:lstStyle/>
                    <a:p>
                      <a:r>
                        <a:rPr kumimoji="1" lang="ja-JP" altLang="en-US" sz="900"/>
                        <a:t>デバイス名</a:t>
                      </a:r>
                    </a:p>
                  </a:txBody>
                  <a:tcPr/>
                </a:tc>
                <a:tc>
                  <a:txBody>
                    <a:bodyPr/>
                    <a:lstStyle/>
                    <a:p>
                      <a:r>
                        <a:rPr kumimoji="1" lang="ja-JP" altLang="en-US" sz="900"/>
                        <a:t>日本</a:t>
                      </a:r>
                      <a:endParaRPr kumimoji="1" lang="en-US" altLang="ja-JP" sz="900" dirty="0"/>
                    </a:p>
                    <a:p>
                      <a:r>
                        <a:rPr kumimoji="1" lang="ja-JP" altLang="en-US" sz="900"/>
                        <a:t>発売日</a:t>
                      </a:r>
                    </a:p>
                  </a:txBody>
                  <a:tcPr/>
                </a:tc>
                <a:tc>
                  <a:txBody>
                    <a:bodyPr/>
                    <a:lstStyle/>
                    <a:p>
                      <a:r>
                        <a:rPr kumimoji="1" lang="ja-JP" altLang="en-US" sz="900"/>
                        <a:t>インチ</a:t>
                      </a:r>
                    </a:p>
                  </a:txBody>
                  <a:tcPr/>
                </a:tc>
                <a:tc>
                  <a:txBody>
                    <a:bodyPr/>
                    <a:lstStyle/>
                    <a:p>
                      <a:r>
                        <a:rPr kumimoji="1" lang="ja-JP" altLang="en-US" sz="900"/>
                        <a:t>画面解像度</a:t>
                      </a:r>
                      <a:endParaRPr kumimoji="1" lang="en-US" altLang="ja-JP" sz="900" dirty="0"/>
                    </a:p>
                    <a:p>
                      <a:r>
                        <a:rPr kumimoji="1" lang="ja-JP" altLang="en-US" sz="900"/>
                        <a:t>（短辺</a:t>
                      </a:r>
                      <a:r>
                        <a:rPr kumimoji="1" lang="en-US" altLang="ja-JP" sz="900" dirty="0"/>
                        <a:t>×</a:t>
                      </a:r>
                      <a:r>
                        <a:rPr kumimoji="1" lang="ja-JP" altLang="en-US" sz="900"/>
                        <a:t>長辺）</a:t>
                      </a:r>
                    </a:p>
                  </a:txBody>
                  <a:tcPr/>
                </a:tc>
                <a:tc>
                  <a:txBody>
                    <a:bodyPr/>
                    <a:lstStyle/>
                    <a:p>
                      <a:r>
                        <a:rPr kumimoji="1" lang="ja-JP" altLang="en-US" sz="900"/>
                        <a:t>アスペクト比</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a:t>生体認証</a:t>
                      </a:r>
                    </a:p>
                  </a:txBody>
                  <a:tcPr/>
                </a:tc>
                <a:tc>
                  <a:txBody>
                    <a:bodyPr/>
                    <a:lstStyle/>
                    <a:p>
                      <a:pPr lvl="0" algn="l">
                        <a:lnSpc>
                          <a:spcPct val="100000"/>
                        </a:lnSpc>
                        <a:spcBef>
                          <a:spcPts val="0"/>
                        </a:spcBef>
                        <a:spcAft>
                          <a:spcPts val="0"/>
                        </a:spcAft>
                        <a:buNone/>
                      </a:pPr>
                      <a:r>
                        <a:rPr lang="ja-JP" sz="900" b="1" i="0" u="none" strike="noStrike" noProof="0">
                          <a:latin typeface="メイリオ"/>
                          <a:ea typeface="メイリオ"/>
                        </a:rPr>
                        <a:t>ノッチ・パンチホール</a:t>
                      </a:r>
                    </a:p>
                  </a:txBody>
                  <a:tcPr/>
                </a:tc>
                <a:extLst>
                  <a:ext uri="{0D108BD9-81ED-4DB2-BD59-A6C34878D82A}">
                    <a16:rowId xmlns:a16="http://schemas.microsoft.com/office/drawing/2014/main" val="2914205349"/>
                  </a:ext>
                </a:extLst>
              </a:tr>
              <a:tr h="132502">
                <a:tc>
                  <a:txBody>
                    <a:bodyPr/>
                    <a:lstStyle/>
                    <a:p>
                      <a:pPr lvl="0" algn="l">
                        <a:lnSpc>
                          <a:spcPct val="100000"/>
                        </a:lnSpc>
                        <a:spcBef>
                          <a:spcPts val="0"/>
                        </a:spcBef>
                        <a:spcAft>
                          <a:spcPts val="0"/>
                        </a:spcAft>
                        <a:buNone/>
                      </a:pPr>
                      <a:r>
                        <a:rPr lang="en-US" sz="800" b="0" i="0" u="none" strike="noStrike" noProof="0" dirty="0">
                          <a:latin typeface="Meiryo"/>
                        </a:rPr>
                        <a:t>AQUOS sense5G</a:t>
                      </a:r>
                      <a:endParaRPr lang="en-US" sz="800" b="0" i="0" u="none" strike="noStrike" noProof="0" dirty="0"/>
                    </a:p>
                  </a:txBody>
                  <a:tcPr/>
                </a:tc>
                <a:tc>
                  <a:txBody>
                    <a:bodyPr/>
                    <a:lstStyle/>
                    <a:p>
                      <a:r>
                        <a:rPr kumimoji="1" lang="en-US" altLang="ja-JP" sz="800" dirty="0"/>
                        <a:t>2021</a:t>
                      </a:r>
                      <a:endParaRPr kumimoji="1" lang="ja-JP" altLang="en-US" sz="800"/>
                    </a:p>
                  </a:txBody>
                  <a:tcPr/>
                </a:tc>
                <a:tc>
                  <a:txBody>
                    <a:bodyPr/>
                    <a:lstStyle/>
                    <a:p>
                      <a:r>
                        <a:rPr lang="en-US" altLang="ja-JP" sz="800" dirty="0"/>
                        <a:t>5.8</a:t>
                      </a:r>
                      <a:endParaRPr kumimoji="1" lang="ja-JP" altLang="en-US" sz="800"/>
                    </a:p>
                  </a:txBody>
                  <a:tcPr/>
                </a:tc>
                <a:tc>
                  <a:txBody>
                    <a:bodyPr/>
                    <a:lstStyle/>
                    <a:p>
                      <a:r>
                        <a:rPr lang="en-US" altLang="ja-JP" sz="800" dirty="0"/>
                        <a:t>1080x2280</a:t>
                      </a:r>
                      <a:endParaRPr kumimoji="1" lang="ja-JP" altLang="en-US" sz="800"/>
                    </a:p>
                  </a:txBody>
                  <a:tcPr/>
                </a:tc>
                <a:tc>
                  <a:txBody>
                    <a:bodyPr/>
                    <a:lstStyle/>
                    <a:p>
                      <a:r>
                        <a:rPr lang="ja-JP" altLang="en-US" sz="800"/>
                        <a:t>-</a:t>
                      </a:r>
                      <a:endParaRPr kumimoji="1" lang="ja-JP" altLang="en-US" sz="800"/>
                    </a:p>
                  </a:txBody>
                  <a:tcPr/>
                </a:tc>
                <a:tc>
                  <a:txBody>
                    <a:bodyPr/>
                    <a:lstStyle/>
                    <a:p>
                      <a:r>
                        <a:rPr lang="ja-JP" altLang="en-US" sz="800"/>
                        <a:t>顔・指紋</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パンチホール</a:t>
                      </a:r>
                    </a:p>
                  </a:txBody>
                  <a:tcPr/>
                </a:tc>
                <a:extLst>
                  <a:ext uri="{0D108BD9-81ED-4DB2-BD59-A6C34878D82A}">
                    <a16:rowId xmlns:a16="http://schemas.microsoft.com/office/drawing/2014/main" val="3160497081"/>
                  </a:ext>
                </a:extLst>
              </a:tr>
              <a:tr h="132502">
                <a:tc>
                  <a:txBody>
                    <a:bodyPr/>
                    <a:lstStyle/>
                    <a:p>
                      <a:pPr lvl="0" algn="l">
                        <a:lnSpc>
                          <a:spcPct val="100000"/>
                        </a:lnSpc>
                        <a:spcBef>
                          <a:spcPts val="0"/>
                        </a:spcBef>
                        <a:spcAft>
                          <a:spcPts val="0"/>
                        </a:spcAft>
                        <a:buNone/>
                      </a:pPr>
                      <a:r>
                        <a:rPr lang="en-US" sz="800" b="0" i="0" u="none" strike="noStrike" noProof="0" dirty="0">
                          <a:latin typeface="Meiryo"/>
                        </a:rPr>
                        <a:t>AQUOS sense6</a:t>
                      </a:r>
                      <a:endParaRPr lang="en-US" sz="800" b="0" i="0" u="none" strike="noStrike" noProof="0" dirty="0"/>
                    </a:p>
                  </a:txBody>
                  <a:tcPr/>
                </a:tc>
                <a:tc>
                  <a:txBody>
                    <a:bodyPr/>
                    <a:lstStyle/>
                    <a:p>
                      <a:r>
                        <a:rPr kumimoji="1" lang="en-US" altLang="ja-JP" sz="800" dirty="0"/>
                        <a:t>2021</a:t>
                      </a:r>
                    </a:p>
                  </a:txBody>
                  <a:tcPr/>
                </a:tc>
                <a:tc>
                  <a:txBody>
                    <a:bodyPr/>
                    <a:lstStyle/>
                    <a:p>
                      <a:r>
                        <a:rPr kumimoji="1" lang="en-US" altLang="ja-JP" sz="800" dirty="0"/>
                        <a:t>6.4</a:t>
                      </a:r>
                    </a:p>
                  </a:txBody>
                  <a:tcPr/>
                </a:tc>
                <a:tc>
                  <a:txBody>
                    <a:bodyPr/>
                    <a:lstStyle/>
                    <a:p>
                      <a:r>
                        <a:rPr lang="en-US" altLang="ja-JP" sz="800" dirty="0"/>
                        <a:t>1080x2340</a:t>
                      </a:r>
                      <a:endParaRPr kumimoji="1" lang="en-US" altLang="ja-JP" sz="800" dirty="0"/>
                    </a:p>
                  </a:txBody>
                  <a:tcPr/>
                </a:tc>
                <a:tc>
                  <a:txBody>
                    <a:bodyPr/>
                    <a:lstStyle/>
                    <a:p>
                      <a:pPr lvl="0">
                        <a:buNone/>
                      </a:pPr>
                      <a:r>
                        <a:rPr lang="en-US" sz="800" b="0" i="0" u="none" strike="noStrike" noProof="0" dirty="0">
                          <a:latin typeface="メイリオ"/>
                        </a:rPr>
                        <a:t>9:</a:t>
                      </a:r>
                      <a:r>
                        <a:rPr lang="en-US" altLang="ja-JP" sz="800" dirty="0"/>
                        <a:t>19.5</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顔・指紋</a:t>
                      </a:r>
                    </a:p>
                  </a:txBody>
                  <a:tcPr/>
                </a:tc>
                <a:tc>
                  <a:txBody>
                    <a:bodyPr/>
                    <a:lstStyle/>
                    <a:p>
                      <a:pPr lvl="0" algn="l">
                        <a:lnSpc>
                          <a:spcPct val="100000"/>
                        </a:lnSpc>
                        <a:spcBef>
                          <a:spcPts val="0"/>
                        </a:spcBef>
                        <a:spcAft>
                          <a:spcPts val="0"/>
                        </a:spcAft>
                        <a:buNone/>
                      </a:pPr>
                      <a:r>
                        <a:rPr lang="ja-JP" altLang="en-US" sz="800" b="0" i="0" u="none" strike="noStrike" noProof="0">
                          <a:latin typeface="Meiryo"/>
                          <a:ea typeface="Meiryo"/>
                        </a:rPr>
                        <a:t>ノッチ</a:t>
                      </a:r>
                      <a:endParaRPr lang="ja-JP" sz="800" b="0" i="0" u="none" strike="noStrike" noProof="0">
                        <a:latin typeface="Meiryo"/>
                        <a:ea typeface="Meiryo"/>
                      </a:endParaRPr>
                    </a:p>
                  </a:txBody>
                  <a:tcPr/>
                </a:tc>
                <a:extLst>
                  <a:ext uri="{0D108BD9-81ED-4DB2-BD59-A6C34878D82A}">
                    <a16:rowId xmlns:a16="http://schemas.microsoft.com/office/drawing/2014/main" val="1380672648"/>
                  </a:ext>
                </a:extLst>
              </a:tr>
              <a:tr h="132502">
                <a:tc>
                  <a:txBody>
                    <a:bodyPr/>
                    <a:lstStyle/>
                    <a:p>
                      <a:pPr lvl="0" algn="l">
                        <a:lnSpc>
                          <a:spcPct val="100000"/>
                        </a:lnSpc>
                        <a:spcBef>
                          <a:spcPts val="0"/>
                        </a:spcBef>
                        <a:spcAft>
                          <a:spcPts val="0"/>
                        </a:spcAft>
                        <a:buNone/>
                      </a:pPr>
                      <a:r>
                        <a:rPr lang="en-US" sz="800" b="0" i="0" u="none" strike="noStrike" noProof="0" dirty="0">
                          <a:latin typeface="Meiryo"/>
                        </a:rPr>
                        <a:t>AQUOS zero6</a:t>
                      </a:r>
                      <a:endParaRPr lang="en-US" sz="800" b="0" i="0" u="none" strike="noStrike" noProof="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t>2021</a:t>
                      </a:r>
                    </a:p>
                  </a:txBody>
                  <a:tcPr/>
                </a:tc>
                <a:tc>
                  <a:txBody>
                    <a:bodyPr/>
                    <a:lstStyle/>
                    <a:p>
                      <a:r>
                        <a:rPr lang="en-US" altLang="ja-JP" sz="800" dirty="0"/>
                        <a:t>6.4</a:t>
                      </a:r>
                      <a:endParaRPr kumimoji="1" lang="ja-JP" altLang="en-US" sz="800"/>
                    </a:p>
                  </a:txBody>
                  <a:tcPr/>
                </a:tc>
                <a:tc>
                  <a:txBody>
                    <a:bodyPr/>
                    <a:lstStyle/>
                    <a:p>
                      <a:r>
                        <a:rPr lang="en-US" altLang="ja-JP" sz="800" dirty="0"/>
                        <a:t>1080x2340</a:t>
                      </a:r>
                      <a:endParaRPr kumimoji="1" lang="ja-JP" altLang="en-US" sz="800"/>
                    </a:p>
                  </a:txBody>
                  <a:tcPr/>
                </a:tc>
                <a:tc>
                  <a:txBody>
                    <a:bodyPr/>
                    <a:lstStyle/>
                    <a:p>
                      <a:pPr lvl="0">
                        <a:buNone/>
                      </a:pPr>
                      <a:r>
                        <a:rPr lang="en-US" sz="800" b="0" i="0" u="none" strike="noStrike" noProof="0" dirty="0">
                          <a:latin typeface="メイリオ"/>
                        </a:rPr>
                        <a:t>9:</a:t>
                      </a:r>
                      <a:r>
                        <a:rPr lang="en-US" altLang="ja-JP" sz="800" dirty="0"/>
                        <a:t>19.5</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altLang="en-US" sz="800" b="0" i="0" u="none" strike="noStrike" noProof="0">
                          <a:latin typeface="Meiryo"/>
                          <a:ea typeface="Meiryo"/>
                        </a:rPr>
                        <a:t>ノッチ</a:t>
                      </a:r>
                      <a:endParaRPr lang="ja-JP"/>
                    </a:p>
                  </a:txBody>
                  <a:tcPr/>
                </a:tc>
                <a:extLst>
                  <a:ext uri="{0D108BD9-81ED-4DB2-BD59-A6C34878D82A}">
                    <a16:rowId xmlns:a16="http://schemas.microsoft.com/office/drawing/2014/main" val="3527644920"/>
                  </a:ext>
                </a:extLst>
              </a:tr>
              <a:tr h="132502">
                <a:tc>
                  <a:txBody>
                    <a:bodyPr/>
                    <a:lstStyle/>
                    <a:p>
                      <a:pPr lvl="0" algn="l">
                        <a:lnSpc>
                          <a:spcPct val="100000"/>
                        </a:lnSpc>
                        <a:spcBef>
                          <a:spcPts val="0"/>
                        </a:spcBef>
                        <a:spcAft>
                          <a:spcPts val="0"/>
                        </a:spcAft>
                        <a:buNone/>
                      </a:pPr>
                      <a:r>
                        <a:rPr lang="en-US" sz="800" b="0" i="0" u="none" strike="noStrike" noProof="0" dirty="0">
                          <a:latin typeface="Meiryo"/>
                        </a:rPr>
                        <a:t>AQUOS R6</a:t>
                      </a:r>
                      <a:endParaRPr lang="en-US" sz="800" b="0" i="0" u="none" strike="noStrike" noProof="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t>2021</a:t>
                      </a:r>
                    </a:p>
                  </a:txBody>
                  <a:tcPr/>
                </a:tc>
                <a:tc>
                  <a:txBody>
                    <a:bodyPr/>
                    <a:lstStyle/>
                    <a:p>
                      <a:r>
                        <a:rPr lang="en-US" altLang="ja-JP" sz="800" dirty="0"/>
                        <a:t>6.6</a:t>
                      </a:r>
                      <a:endParaRPr kumimoji="1" lang="ja-JP" altLang="en-US" sz="800"/>
                    </a:p>
                  </a:txBody>
                  <a:tcPr/>
                </a:tc>
                <a:tc>
                  <a:txBody>
                    <a:bodyPr/>
                    <a:lstStyle/>
                    <a:p>
                      <a:r>
                        <a:rPr lang="en-US" altLang="ja-JP" sz="800" dirty="0"/>
                        <a:t>1260x2730</a:t>
                      </a:r>
                      <a:endParaRPr kumimoji="1" lang="ja-JP" altLang="en-US" sz="800"/>
                    </a:p>
                  </a:txBody>
                  <a:tcPr/>
                </a:tc>
                <a:tc>
                  <a:txBody>
                    <a:bodyPr/>
                    <a:lstStyle/>
                    <a:p>
                      <a:pPr lvl="0">
                        <a:buNone/>
                      </a:pPr>
                      <a:r>
                        <a:rPr lang="en-US" sz="800" b="0" i="0" u="none" strike="noStrike" noProof="0" dirty="0">
                          <a:latin typeface="メイリオ"/>
                        </a:rPr>
                        <a:t>9:</a:t>
                      </a:r>
                      <a:r>
                        <a:rPr lang="en-US" altLang="ja-JP" sz="800" dirty="0"/>
                        <a:t>19.5</a:t>
                      </a:r>
                      <a:endParaRPr kumimoji="1" lang="ja-JP" altLang="en-US" sz="800"/>
                    </a:p>
                  </a:txBody>
                  <a:tcPr/>
                </a:tc>
                <a:tc>
                  <a:txBody>
                    <a:bodyPr/>
                    <a:lstStyle/>
                    <a:p>
                      <a:pPr lvl="0">
                        <a:buNone/>
                      </a:pPr>
                      <a:r>
                        <a:rPr lang="ja-JP" sz="800" b="0" i="0" u="none" strike="noStrike" noProof="0">
                          <a:latin typeface="Meiryo"/>
                          <a:ea typeface="Meiryo"/>
                        </a:rPr>
                        <a:t>顔・指紋</a:t>
                      </a:r>
                      <a:endParaRPr kumimoji="1" lang="ja-JP"/>
                    </a:p>
                  </a:txBody>
                  <a:tcPr/>
                </a:tc>
                <a:tc>
                  <a:txBody>
                    <a:bodyPr/>
                    <a:lstStyle/>
                    <a:p>
                      <a:pPr lvl="0" algn="l">
                        <a:lnSpc>
                          <a:spcPct val="100000"/>
                        </a:lnSpc>
                        <a:spcBef>
                          <a:spcPts val="0"/>
                        </a:spcBef>
                        <a:spcAft>
                          <a:spcPts val="0"/>
                        </a:spcAft>
                        <a:buNone/>
                      </a:pPr>
                      <a:r>
                        <a:rPr lang="ja-JP" altLang="en-US" sz="800" b="0" i="0" u="none" strike="noStrike" noProof="0">
                          <a:latin typeface="Meiryo"/>
                          <a:ea typeface="Meiryo"/>
                        </a:rPr>
                        <a:t>パンチホール</a:t>
                      </a:r>
                      <a:endParaRPr lang="ja-JP" altLang="en-US" sz="800" b="0" i="0" u="none" strike="noStrike" noProof="0"/>
                    </a:p>
                  </a:txBody>
                  <a:tcPr/>
                </a:tc>
                <a:extLst>
                  <a:ext uri="{0D108BD9-81ED-4DB2-BD59-A6C34878D82A}">
                    <a16:rowId xmlns:a16="http://schemas.microsoft.com/office/drawing/2014/main" val="95845197"/>
                  </a:ext>
                </a:extLst>
              </a:tr>
              <a:tr h="132502">
                <a:tc>
                  <a:txBody>
                    <a:bodyPr/>
                    <a:lstStyle/>
                    <a:p>
                      <a:pPr lvl="0" algn="l">
                        <a:lnSpc>
                          <a:spcPct val="100000"/>
                        </a:lnSpc>
                        <a:spcBef>
                          <a:spcPts val="0"/>
                        </a:spcBef>
                        <a:spcAft>
                          <a:spcPts val="0"/>
                        </a:spcAft>
                        <a:buNone/>
                      </a:pPr>
                      <a:r>
                        <a:rPr lang="en-US" sz="800" b="0" i="0" u="none" strike="noStrike" noProof="0" dirty="0">
                          <a:latin typeface="メイリオ"/>
                        </a:rPr>
                        <a:t>AQUOS sense6s</a:t>
                      </a:r>
                    </a:p>
                  </a:txBody>
                  <a:tcPr/>
                </a:tc>
                <a:tc>
                  <a:txBody>
                    <a:bodyPr/>
                    <a:lstStyle/>
                    <a:p>
                      <a:r>
                        <a:rPr kumimoji="1" lang="en-US" altLang="ja-JP" sz="800" dirty="0"/>
                        <a:t>2022</a:t>
                      </a:r>
                    </a:p>
                  </a:txBody>
                  <a:tcPr/>
                </a:tc>
                <a:tc>
                  <a:txBody>
                    <a:bodyPr/>
                    <a:lstStyle/>
                    <a:p>
                      <a:r>
                        <a:rPr kumimoji="1" lang="en-US" altLang="ja-JP" sz="800" dirty="0"/>
                        <a:t>6.1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800" dirty="0"/>
                        <a:t>1080x2432</a:t>
                      </a:r>
                      <a:endParaRPr kumimoji="1" lang="en-US" altLang="ja-JP" sz="800" dirty="0"/>
                    </a:p>
                  </a:txBody>
                  <a:tcPr/>
                </a:tc>
                <a:tc>
                  <a:txBody>
                    <a:bodyPr/>
                    <a:lstStyle/>
                    <a:p>
                      <a:pPr lvl="0">
                        <a:buNone/>
                      </a:pPr>
                      <a:r>
                        <a:rPr lang="en-US" sz="800" b="0" i="0" u="none" strike="noStrike" noProof="0" dirty="0">
                          <a:latin typeface="Meiryo"/>
                        </a:rPr>
                        <a:t>9:</a:t>
                      </a:r>
                      <a:r>
                        <a:rPr lang="en-US" sz="800" b="0" i="0" u="none" strike="noStrike" noProof="0" dirty="0">
                          <a:latin typeface="メイリオ"/>
                        </a:rPr>
                        <a:t>20.3</a:t>
                      </a:r>
                      <a:endParaRPr kumimoji="1" lang="ja-JP" altLang="en-US"/>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ノッチ</a:t>
                      </a:r>
                      <a:endParaRPr lang="ja-JP" sz="800" b="0" i="0" u="none" strike="noStrike" noProof="0">
                        <a:latin typeface="メイリオ"/>
                        <a:ea typeface="メイリオ"/>
                      </a:endParaRPr>
                    </a:p>
                  </a:txBody>
                  <a:tcPr/>
                </a:tc>
                <a:extLst>
                  <a:ext uri="{0D108BD9-81ED-4DB2-BD59-A6C34878D82A}">
                    <a16:rowId xmlns:a16="http://schemas.microsoft.com/office/drawing/2014/main" val="3890556371"/>
                  </a:ext>
                </a:extLst>
              </a:tr>
              <a:tr h="132502">
                <a:tc>
                  <a:txBody>
                    <a:bodyPr/>
                    <a:lstStyle/>
                    <a:p>
                      <a:pPr lvl="0">
                        <a:buNone/>
                      </a:pPr>
                      <a:r>
                        <a:rPr lang="en-US" altLang="ja-JP" sz="800" b="0" i="0" u="none" strike="noStrike" noProof="0" dirty="0"/>
                        <a:t>AQUOS sense7</a:t>
                      </a:r>
                      <a:endParaRPr kumimoji="1" lang="en-US" altLang="ja-JP" sz="800" b="0" i="0" u="none" strike="noStrike" noProof="0" dirty="0"/>
                    </a:p>
                  </a:txBody>
                  <a:tcPr/>
                </a:tc>
                <a:tc>
                  <a:txBody>
                    <a:bodyPr/>
                    <a:lstStyle/>
                    <a:p>
                      <a:r>
                        <a:rPr kumimoji="1" lang="en-US" altLang="ja-JP" sz="8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t>6.1</a:t>
                      </a:r>
                    </a:p>
                  </a:txBody>
                  <a:tcPr/>
                </a:tc>
                <a:tc>
                  <a:txBody>
                    <a:bodyPr/>
                    <a:lstStyle/>
                    <a:p>
                      <a:r>
                        <a:rPr lang="en-US" altLang="ja-JP" sz="800" dirty="0"/>
                        <a:t>1080x2432</a:t>
                      </a:r>
                      <a:endParaRPr kumimoji="1" lang="en-US" altLang="ja-JP" sz="800" dirty="0"/>
                    </a:p>
                  </a:txBody>
                  <a:tcPr/>
                </a:tc>
                <a:tc>
                  <a:txBody>
                    <a:bodyPr/>
                    <a:lstStyle/>
                    <a:p>
                      <a:pPr lvl="0">
                        <a:buNone/>
                      </a:pPr>
                      <a:r>
                        <a:rPr lang="en-US" sz="800" b="0" i="0" u="none" strike="noStrike" noProof="0" dirty="0">
                          <a:latin typeface="Meiryo"/>
                        </a:rPr>
                        <a:t>9</a:t>
                      </a:r>
                      <a:r>
                        <a:rPr lang="ja-JP" altLang="en-US" sz="800" b="0" i="0" u="none" strike="noStrike" noProof="0">
                          <a:latin typeface="Meiryo"/>
                          <a:ea typeface="Meiryo"/>
                        </a:rPr>
                        <a:t>:</a:t>
                      </a:r>
                      <a:r>
                        <a:rPr lang="en-US" sz="800" b="0" i="0" u="none" strike="noStrike" noProof="0" dirty="0">
                          <a:latin typeface="メイリオ"/>
                        </a:rPr>
                        <a:t>20.3</a:t>
                      </a:r>
                      <a:endParaRPr kumimoji="1" lang="ja-JP" altLang="en-US"/>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altLang="en-US" sz="800" b="0" i="0" u="none" strike="noStrike" noProof="0">
                          <a:latin typeface="Meiryo"/>
                          <a:ea typeface="Meiryo"/>
                        </a:rPr>
                        <a:t>ノッチ</a:t>
                      </a:r>
                      <a:endParaRPr lang="ja-JP" altLang="en-US" sz="800" b="0" i="0" u="none" strike="noStrike" noProof="0"/>
                    </a:p>
                  </a:txBody>
                  <a:tcPr/>
                </a:tc>
                <a:extLst>
                  <a:ext uri="{0D108BD9-81ED-4DB2-BD59-A6C34878D82A}">
                    <a16:rowId xmlns:a16="http://schemas.microsoft.com/office/drawing/2014/main" val="1696672695"/>
                  </a:ext>
                </a:extLst>
              </a:tr>
              <a:tr h="132502">
                <a:tc>
                  <a:txBody>
                    <a:bodyPr/>
                    <a:lstStyle/>
                    <a:p>
                      <a:pPr lvl="0" algn="l">
                        <a:lnSpc>
                          <a:spcPct val="100000"/>
                        </a:lnSpc>
                        <a:spcBef>
                          <a:spcPts val="0"/>
                        </a:spcBef>
                        <a:spcAft>
                          <a:spcPts val="0"/>
                        </a:spcAft>
                        <a:buNone/>
                      </a:pPr>
                      <a:r>
                        <a:rPr lang="en-US" sz="800" b="0" i="0" u="none" strike="noStrike" noProof="0" dirty="0">
                          <a:latin typeface="メイリオ"/>
                        </a:rPr>
                        <a:t>AQUOS sense7 plus</a:t>
                      </a:r>
                    </a:p>
                  </a:txBody>
                  <a:tcPr/>
                </a:tc>
                <a:tc>
                  <a:txBody>
                    <a:bodyPr/>
                    <a:lstStyle/>
                    <a:p>
                      <a:r>
                        <a:rPr kumimoji="1" lang="en-US" altLang="ja-JP" sz="800" dirty="0"/>
                        <a:t>2022</a:t>
                      </a:r>
                    </a:p>
                  </a:txBody>
                  <a:tcPr/>
                </a:tc>
                <a:tc>
                  <a:txBody>
                    <a:bodyPr/>
                    <a:lstStyle/>
                    <a:p>
                      <a:r>
                        <a:rPr kumimoji="1" lang="en-US" altLang="ja-JP" sz="800" dirty="0"/>
                        <a:t>6.4</a:t>
                      </a:r>
                    </a:p>
                  </a:txBody>
                  <a:tcPr/>
                </a:tc>
                <a:tc>
                  <a:txBody>
                    <a:bodyPr/>
                    <a:lstStyle/>
                    <a:p>
                      <a:r>
                        <a:rPr lang="en-US" altLang="ja-JP" sz="800" dirty="0"/>
                        <a:t>1080x2340</a:t>
                      </a:r>
                      <a:endParaRPr kumimoji="1" lang="en-US" altLang="ja-JP" sz="800" dirty="0"/>
                    </a:p>
                  </a:txBody>
                  <a:tcPr/>
                </a:tc>
                <a:tc>
                  <a:txBody>
                    <a:bodyPr/>
                    <a:lstStyle/>
                    <a:p>
                      <a:pPr marL="0" marR="0" lvl="0" indent="0" algn="l" defTabSz="457200">
                        <a:lnSpc>
                          <a:spcPct val="100000"/>
                        </a:lnSpc>
                        <a:spcBef>
                          <a:spcPts val="0"/>
                        </a:spcBef>
                        <a:spcAft>
                          <a:spcPts val="0"/>
                        </a:spcAft>
                        <a:buNone/>
                        <a:tabLst/>
                        <a:defRPr/>
                      </a:pPr>
                      <a:r>
                        <a:rPr lang="en-US" sz="800" b="0" i="0" u="none" strike="noStrike" noProof="0" dirty="0">
                          <a:latin typeface="メイリオ"/>
                        </a:rPr>
                        <a:t>9</a:t>
                      </a:r>
                      <a:r>
                        <a:rPr lang="ja-JP" altLang="en-US" sz="800" b="0" i="0" u="none" strike="noStrike" noProof="0">
                          <a:latin typeface="メイリオ"/>
                        </a:rPr>
                        <a:t>:</a:t>
                      </a:r>
                      <a:r>
                        <a:rPr lang="en-US" altLang="ja-JP" sz="800" dirty="0"/>
                        <a:t>19.5</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altLang="en-US" sz="800" b="0" i="0" u="none" strike="noStrike" noProof="0">
                          <a:latin typeface="Meiryo"/>
                          <a:ea typeface="Meiryo"/>
                        </a:rPr>
                        <a:t>ノッチ</a:t>
                      </a:r>
                    </a:p>
                  </a:txBody>
                  <a:tcPr/>
                </a:tc>
                <a:extLst>
                  <a:ext uri="{0D108BD9-81ED-4DB2-BD59-A6C34878D82A}">
                    <a16:rowId xmlns:a16="http://schemas.microsoft.com/office/drawing/2014/main" val="991893698"/>
                  </a:ext>
                </a:extLst>
              </a:tr>
              <a:tr h="132502">
                <a:tc>
                  <a:txBody>
                    <a:bodyPr/>
                    <a:lstStyle/>
                    <a:p>
                      <a:pPr lvl="0">
                        <a:buNone/>
                      </a:pPr>
                      <a:r>
                        <a:rPr lang="en-US" sz="800" b="0" i="0" u="none" strike="noStrike" noProof="0" dirty="0">
                          <a:latin typeface="Meiryo"/>
                        </a:rPr>
                        <a:t>AQUOS R7</a:t>
                      </a:r>
                      <a:endParaRPr kumimoji="1" lang="ja-JP" alt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t>2022</a:t>
                      </a:r>
                    </a:p>
                  </a:txBody>
                  <a:tcPr/>
                </a:tc>
                <a:tc>
                  <a:txBody>
                    <a:bodyPr/>
                    <a:lstStyle/>
                    <a:p>
                      <a:r>
                        <a:rPr lang="en-US" altLang="ja-JP" sz="800" dirty="0"/>
                        <a:t>6.6</a:t>
                      </a:r>
                      <a:endParaRPr kumimoji="1" lang="en-US" altLang="ja-JP" sz="800" dirty="0"/>
                    </a:p>
                  </a:txBody>
                  <a:tcPr/>
                </a:tc>
                <a:tc>
                  <a:txBody>
                    <a:bodyPr/>
                    <a:lstStyle/>
                    <a:p>
                      <a:r>
                        <a:rPr lang="en-US" altLang="ja-JP" sz="800" dirty="0"/>
                        <a:t>1260x2730</a:t>
                      </a:r>
                      <a:endParaRPr kumimoji="1" lang="en-US" altLang="ja-JP" sz="800" dirty="0"/>
                    </a:p>
                  </a:txBody>
                  <a:tcPr/>
                </a:tc>
                <a:tc>
                  <a:txBody>
                    <a:bodyPr/>
                    <a:lstStyle/>
                    <a:p>
                      <a:r>
                        <a:rPr lang="en-US" altLang="ja-JP" sz="800" dirty="0"/>
                        <a:t>9:19.5</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顔・指紋</a:t>
                      </a:r>
                      <a:endParaRPr lang="ja-JP" sz="800" b="0" i="0" u="none" strike="noStrike" noProof="0">
                        <a:latin typeface="メイリオ"/>
                        <a:ea typeface="メイリオ"/>
                      </a:endParaRPr>
                    </a:p>
                  </a:txBody>
                  <a:tcPr/>
                </a:tc>
                <a:tc>
                  <a:txBody>
                    <a:bodyPr/>
                    <a:lstStyle/>
                    <a:p>
                      <a:pPr lvl="0" algn="l">
                        <a:lnSpc>
                          <a:spcPct val="100000"/>
                        </a:lnSpc>
                        <a:spcBef>
                          <a:spcPts val="0"/>
                        </a:spcBef>
                        <a:spcAft>
                          <a:spcPts val="0"/>
                        </a:spcAft>
                        <a:buNone/>
                      </a:pPr>
                      <a:r>
                        <a:rPr lang="ja-JP" altLang="en-US" sz="800" b="0" i="0" u="none" strike="noStrike" noProof="0">
                          <a:latin typeface="Meiryo"/>
                          <a:ea typeface="Meiryo"/>
                        </a:rPr>
                        <a:t>パンチホール</a:t>
                      </a:r>
                      <a:endParaRPr lang="ja-JP" altLang="en-US" sz="800" b="0" i="0" u="none" strike="noStrike" noProof="0"/>
                    </a:p>
                  </a:txBody>
                  <a:tcPr/>
                </a:tc>
                <a:extLst>
                  <a:ext uri="{0D108BD9-81ED-4DB2-BD59-A6C34878D82A}">
                    <a16:rowId xmlns:a16="http://schemas.microsoft.com/office/drawing/2014/main" val="313220448"/>
                  </a:ext>
                </a:extLst>
              </a:tr>
              <a:tr h="132502">
                <a:tc>
                  <a:txBody>
                    <a:bodyPr/>
                    <a:lstStyle/>
                    <a:p>
                      <a:pPr lvl="0" algn="l">
                        <a:lnSpc>
                          <a:spcPct val="100000"/>
                        </a:lnSpc>
                        <a:spcBef>
                          <a:spcPts val="0"/>
                        </a:spcBef>
                        <a:spcAft>
                          <a:spcPts val="0"/>
                        </a:spcAft>
                        <a:buNone/>
                      </a:pPr>
                      <a:r>
                        <a:rPr lang="en-US" sz="800" b="0" i="0" u="none" strike="noStrike" noProof="0" dirty="0">
                          <a:latin typeface="Meiryo"/>
                        </a:rPr>
                        <a:t>AQUOS wish</a:t>
                      </a:r>
                      <a:endParaRPr kumimoji="1" lang="en-US" altLang="ja-JP" sz="800" b="0" i="0" u="none" strike="noStrike" noProof="0" dirty="0">
                        <a:latin typeface="メイリオ"/>
                      </a:endParaRPr>
                    </a:p>
                  </a:txBody>
                  <a:tcPr/>
                </a:tc>
                <a:tc>
                  <a:txBody>
                    <a:bodyPr/>
                    <a:lstStyle/>
                    <a:p>
                      <a:r>
                        <a:rPr kumimoji="1" lang="en-US" altLang="ja-JP" sz="800" dirty="0"/>
                        <a:t>2022</a:t>
                      </a:r>
                    </a:p>
                  </a:txBody>
                  <a:tcPr/>
                </a:tc>
                <a:tc>
                  <a:txBody>
                    <a:bodyPr/>
                    <a:lstStyle/>
                    <a:p>
                      <a:r>
                        <a:rPr lang="en-US" altLang="ja-JP" sz="800" dirty="0"/>
                        <a:t>5.7</a:t>
                      </a:r>
                      <a:endParaRPr kumimoji="1" lang="en-US" altLang="ja-JP" sz="800" dirty="0"/>
                    </a:p>
                  </a:txBody>
                  <a:tcPr/>
                </a:tc>
                <a:tc>
                  <a:txBody>
                    <a:bodyPr/>
                    <a:lstStyle/>
                    <a:p>
                      <a:r>
                        <a:rPr lang="en-US" altLang="ja-JP" sz="800" dirty="0"/>
                        <a:t>720×1520</a:t>
                      </a:r>
                      <a:endParaRPr kumimoji="1" lang="en-US" altLang="ja-JP" sz="800" dirty="0"/>
                    </a:p>
                  </a:txBody>
                  <a:tcPr/>
                </a:tc>
                <a:tc>
                  <a:txBody>
                    <a:bodyPr/>
                    <a:lstStyle/>
                    <a:p>
                      <a:pPr lvl="0">
                        <a:buNone/>
                      </a:pPr>
                      <a:r>
                        <a:rPr lang="en-US" sz="800" b="0" i="0" u="none" strike="noStrike" noProof="0" dirty="0">
                          <a:latin typeface="メイリオ"/>
                        </a:rPr>
                        <a:t>9:</a:t>
                      </a:r>
                      <a:r>
                        <a:rPr lang="en-US" altLang="ja-JP" sz="800" dirty="0"/>
                        <a:t>19</a:t>
                      </a:r>
                      <a:endParaRPr kumimoji="1" lang="en-US" altLang="ja-JP" sz="800" dirty="0"/>
                    </a:p>
                  </a:txBody>
                  <a:tcPr/>
                </a:tc>
                <a:tc>
                  <a:txBody>
                    <a:bodyPr/>
                    <a:lstStyle/>
                    <a:p>
                      <a:r>
                        <a:rPr lang="ja-JP" altLang="en-US" sz="800"/>
                        <a:t>指紋</a:t>
                      </a:r>
                      <a:endParaRPr kumimoji="1" lang="ja-JP" altLang="en-US" sz="800"/>
                    </a:p>
                  </a:txBody>
                  <a:tcPr/>
                </a:tc>
                <a:tc>
                  <a:txBody>
                    <a:bodyPr/>
                    <a:lstStyle/>
                    <a:p>
                      <a:pPr lvl="0" algn="l">
                        <a:lnSpc>
                          <a:spcPct val="100000"/>
                        </a:lnSpc>
                        <a:spcBef>
                          <a:spcPts val="0"/>
                        </a:spcBef>
                        <a:spcAft>
                          <a:spcPts val="0"/>
                        </a:spcAft>
                        <a:buNone/>
                      </a:pPr>
                      <a:r>
                        <a:rPr lang="ja-JP" altLang="en-US" sz="800" b="0" i="0" u="none" strike="noStrike" noProof="0">
                          <a:latin typeface="Meiryo"/>
                          <a:ea typeface="Meiryo"/>
                        </a:rPr>
                        <a:t>ノッチ</a:t>
                      </a:r>
                      <a:endParaRPr lang="ja-JP" altLang="en-US" sz="800" b="0" i="0" u="none" strike="noStrike" noProof="0"/>
                    </a:p>
                  </a:txBody>
                  <a:tcPr/>
                </a:tc>
                <a:extLst>
                  <a:ext uri="{0D108BD9-81ED-4DB2-BD59-A6C34878D82A}">
                    <a16:rowId xmlns:a16="http://schemas.microsoft.com/office/drawing/2014/main" val="3590977961"/>
                  </a:ext>
                </a:extLst>
              </a:tr>
              <a:tr h="132502">
                <a:tc>
                  <a:txBody>
                    <a:bodyPr/>
                    <a:lstStyle/>
                    <a:p>
                      <a:pPr lvl="0" algn="l">
                        <a:lnSpc>
                          <a:spcPct val="100000"/>
                        </a:lnSpc>
                        <a:spcBef>
                          <a:spcPts val="0"/>
                        </a:spcBef>
                        <a:spcAft>
                          <a:spcPts val="0"/>
                        </a:spcAft>
                        <a:buNone/>
                      </a:pPr>
                      <a:r>
                        <a:rPr lang="en-US" sz="800" b="0" i="0" u="none" strike="noStrike" noProof="0" dirty="0">
                          <a:latin typeface="メイリオ"/>
                        </a:rPr>
                        <a:t>AQUOS wish2</a:t>
                      </a:r>
                      <a:endParaRPr lang="ja-JP" alt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t>2022</a:t>
                      </a:r>
                    </a:p>
                  </a:txBody>
                  <a:tcPr/>
                </a:tc>
                <a:tc>
                  <a:txBody>
                    <a:bodyPr/>
                    <a:lstStyle/>
                    <a:p>
                      <a:r>
                        <a:rPr lang="en-US" altLang="ja-JP" sz="800" dirty="0"/>
                        <a:t>5.7</a:t>
                      </a:r>
                      <a:endParaRPr kumimoji="1" lang="en-US" altLang="ja-JP" sz="800" dirty="0"/>
                    </a:p>
                  </a:txBody>
                  <a:tcPr/>
                </a:tc>
                <a:tc>
                  <a:txBody>
                    <a:bodyPr/>
                    <a:lstStyle/>
                    <a:p>
                      <a:r>
                        <a:rPr lang="en-US" altLang="ja-JP" sz="800" dirty="0"/>
                        <a:t>720</a:t>
                      </a:r>
                      <a:r>
                        <a:rPr lang="en-US" sz="800" b="0" i="0" u="none" strike="noStrike" noProof="0" dirty="0">
                          <a:latin typeface="メイリオ"/>
                        </a:rPr>
                        <a:t>×</a:t>
                      </a:r>
                      <a:r>
                        <a:rPr lang="en-US" altLang="ja-JP" sz="800" dirty="0"/>
                        <a:t>1520</a:t>
                      </a:r>
                      <a:endParaRPr kumimoji="1" lang="en-US" altLang="ja-JP" sz="800" dirty="0"/>
                    </a:p>
                  </a:txBody>
                  <a:tcPr/>
                </a:tc>
                <a:tc>
                  <a:txBody>
                    <a:bodyPr/>
                    <a:lstStyle/>
                    <a:p>
                      <a:pPr lvl="0">
                        <a:buNone/>
                      </a:pPr>
                      <a:r>
                        <a:rPr lang="en-US" sz="800" b="0" i="0" u="none" strike="noStrike" noProof="0" dirty="0">
                          <a:latin typeface="メイリオ"/>
                        </a:rPr>
                        <a:t>9:</a:t>
                      </a:r>
                      <a:r>
                        <a:rPr lang="en-US" altLang="ja-JP" sz="800" dirty="0"/>
                        <a:t>19</a:t>
                      </a:r>
                      <a:endParaRPr kumimoji="1" lang="en-US" altLang="ja-JP" sz="800" dirty="0"/>
                    </a:p>
                  </a:txBody>
                  <a:tcPr/>
                </a:tc>
                <a:tc>
                  <a:txBody>
                    <a:bodyPr/>
                    <a:lstStyle/>
                    <a:p>
                      <a:pPr lvl="0">
                        <a:buNone/>
                      </a:pPr>
                      <a:r>
                        <a:rPr lang="ja-JP" altLang="en-US" sz="800"/>
                        <a:t>指紋</a:t>
                      </a:r>
                      <a:endParaRPr kumimoji="1" lang="ja-JP" altLang="en-US" sz="800"/>
                    </a:p>
                  </a:txBody>
                  <a:tcPr/>
                </a:tc>
                <a:tc>
                  <a:txBody>
                    <a:bodyPr/>
                    <a:lstStyle/>
                    <a:p>
                      <a:pPr lvl="0" algn="l">
                        <a:lnSpc>
                          <a:spcPct val="100000"/>
                        </a:lnSpc>
                        <a:spcBef>
                          <a:spcPts val="0"/>
                        </a:spcBef>
                        <a:spcAft>
                          <a:spcPts val="0"/>
                        </a:spcAft>
                        <a:buNone/>
                      </a:pPr>
                      <a:r>
                        <a:rPr lang="ja-JP" altLang="en-US" sz="800" b="0" i="0" u="none" strike="noStrike" noProof="0" dirty="0">
                          <a:latin typeface="Meiryo"/>
                          <a:ea typeface="Meiryo"/>
                        </a:rPr>
                        <a:t>ノッチ</a:t>
                      </a:r>
                      <a:endParaRPr kumimoji="1" lang="ja-JP" dirty="0"/>
                    </a:p>
                  </a:txBody>
                  <a:tcPr/>
                </a:tc>
                <a:extLst>
                  <a:ext uri="{0D108BD9-81ED-4DB2-BD59-A6C34878D82A}">
                    <a16:rowId xmlns:a16="http://schemas.microsoft.com/office/drawing/2014/main" val="1083510420"/>
                  </a:ext>
                </a:extLst>
              </a:tr>
            </a:tbl>
          </a:graphicData>
        </a:graphic>
      </p:graphicFrame>
    </p:spTree>
    <p:extLst>
      <p:ext uri="{BB962C8B-B14F-4D97-AF65-F5344CB8AC3E}">
        <p14:creationId xmlns:p14="http://schemas.microsoft.com/office/powerpoint/2010/main" val="1213066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CC63AC1-BEE6-47D9-82ED-641577A7443F}"/>
              </a:ext>
            </a:extLst>
          </p:cNvPr>
          <p:cNvSpPr>
            <a:spLocks noGrp="1"/>
          </p:cNvSpPr>
          <p:nvPr>
            <p:ph type="title"/>
          </p:nvPr>
        </p:nvSpPr>
        <p:spPr/>
        <p:txBody>
          <a:bodyPr/>
          <a:lstStyle/>
          <a:p>
            <a:r>
              <a:rPr lang="en-US" altLang="ja-JP" dirty="0"/>
              <a:t>Appendix A</a:t>
            </a:r>
            <a:endParaRPr lang="ja-JP" altLang="en-US"/>
          </a:p>
        </p:txBody>
      </p:sp>
      <p:graphicFrame>
        <p:nvGraphicFramePr>
          <p:cNvPr id="6" name="表 6">
            <a:extLst>
              <a:ext uri="{FF2B5EF4-FFF2-40B4-BE49-F238E27FC236}">
                <a16:creationId xmlns:a16="http://schemas.microsoft.com/office/drawing/2014/main" id="{1945F2E6-1C09-4F9F-B774-615D390C21FC}"/>
              </a:ext>
            </a:extLst>
          </p:cNvPr>
          <p:cNvGraphicFramePr>
            <a:graphicFrameLocks noGrp="1"/>
          </p:cNvGraphicFramePr>
          <p:nvPr>
            <p:extLst>
              <p:ext uri="{D42A27DB-BD31-4B8C-83A1-F6EECF244321}">
                <p14:modId xmlns:p14="http://schemas.microsoft.com/office/powerpoint/2010/main" val="2532653146"/>
              </p:ext>
            </p:extLst>
          </p:nvPr>
        </p:nvGraphicFramePr>
        <p:xfrm>
          <a:off x="361951" y="837855"/>
          <a:ext cx="7371668" cy="1432560"/>
        </p:xfrm>
        <a:graphic>
          <a:graphicData uri="http://schemas.openxmlformats.org/drawingml/2006/table">
            <a:tbl>
              <a:tblPr firstRow="1" bandRow="1">
                <a:tableStyleId>{00A15C55-8517-42AA-B614-E9B94910E393}</a:tableStyleId>
              </a:tblPr>
              <a:tblGrid>
                <a:gridCol w="1876152">
                  <a:extLst>
                    <a:ext uri="{9D8B030D-6E8A-4147-A177-3AD203B41FA5}">
                      <a16:colId xmlns:a16="http://schemas.microsoft.com/office/drawing/2014/main" val="2142337332"/>
                    </a:ext>
                  </a:extLst>
                </a:gridCol>
                <a:gridCol w="728341">
                  <a:extLst>
                    <a:ext uri="{9D8B030D-6E8A-4147-A177-3AD203B41FA5}">
                      <a16:colId xmlns:a16="http://schemas.microsoft.com/office/drawing/2014/main" val="3395870081"/>
                    </a:ext>
                  </a:extLst>
                </a:gridCol>
                <a:gridCol w="587380">
                  <a:extLst>
                    <a:ext uri="{9D8B030D-6E8A-4147-A177-3AD203B41FA5}">
                      <a16:colId xmlns:a16="http://schemas.microsoft.com/office/drawing/2014/main" val="543371628"/>
                    </a:ext>
                  </a:extLst>
                </a:gridCol>
                <a:gridCol w="1033495">
                  <a:extLst>
                    <a:ext uri="{9D8B030D-6E8A-4147-A177-3AD203B41FA5}">
                      <a16:colId xmlns:a16="http://schemas.microsoft.com/office/drawing/2014/main" val="892985568"/>
                    </a:ext>
                  </a:extLst>
                </a:gridCol>
                <a:gridCol w="1083988">
                  <a:extLst>
                    <a:ext uri="{9D8B030D-6E8A-4147-A177-3AD203B41FA5}">
                      <a16:colId xmlns:a16="http://schemas.microsoft.com/office/drawing/2014/main" val="4180319283"/>
                    </a:ext>
                  </a:extLst>
                </a:gridCol>
                <a:gridCol w="698910">
                  <a:extLst>
                    <a:ext uri="{9D8B030D-6E8A-4147-A177-3AD203B41FA5}">
                      <a16:colId xmlns:a16="http://schemas.microsoft.com/office/drawing/2014/main" val="2995621740"/>
                    </a:ext>
                  </a:extLst>
                </a:gridCol>
                <a:gridCol w="1363402">
                  <a:extLst>
                    <a:ext uri="{9D8B030D-6E8A-4147-A177-3AD203B41FA5}">
                      <a16:colId xmlns:a16="http://schemas.microsoft.com/office/drawing/2014/main" val="1927594009"/>
                    </a:ext>
                  </a:extLst>
                </a:gridCol>
              </a:tblGrid>
              <a:tr h="212003">
                <a:tc>
                  <a:txBody>
                    <a:bodyPr/>
                    <a:lstStyle/>
                    <a:p>
                      <a:r>
                        <a:rPr kumimoji="1" lang="ja-JP" altLang="en-US" sz="900"/>
                        <a:t>デバイス名</a:t>
                      </a:r>
                    </a:p>
                  </a:txBody>
                  <a:tcPr/>
                </a:tc>
                <a:tc>
                  <a:txBody>
                    <a:bodyPr/>
                    <a:lstStyle/>
                    <a:p>
                      <a:r>
                        <a:rPr kumimoji="1" lang="ja-JP" altLang="en-US" sz="900"/>
                        <a:t>日本</a:t>
                      </a:r>
                      <a:endParaRPr kumimoji="1" lang="en-US" altLang="ja-JP" sz="900" dirty="0"/>
                    </a:p>
                    <a:p>
                      <a:r>
                        <a:rPr kumimoji="1" lang="ja-JP" altLang="en-US" sz="900"/>
                        <a:t>発売日</a:t>
                      </a:r>
                    </a:p>
                  </a:txBody>
                  <a:tcPr/>
                </a:tc>
                <a:tc>
                  <a:txBody>
                    <a:bodyPr/>
                    <a:lstStyle/>
                    <a:p>
                      <a:r>
                        <a:rPr kumimoji="1" lang="ja-JP" altLang="en-US" sz="900"/>
                        <a:t>インチ</a:t>
                      </a:r>
                    </a:p>
                  </a:txBody>
                  <a:tcPr/>
                </a:tc>
                <a:tc>
                  <a:txBody>
                    <a:bodyPr/>
                    <a:lstStyle/>
                    <a:p>
                      <a:r>
                        <a:rPr kumimoji="1" lang="ja-JP" altLang="en-US" sz="900"/>
                        <a:t>画面解像度</a:t>
                      </a:r>
                      <a:endParaRPr kumimoji="1" lang="en-US" altLang="ja-JP" sz="900" dirty="0"/>
                    </a:p>
                    <a:p>
                      <a:r>
                        <a:rPr kumimoji="1" lang="ja-JP" altLang="en-US" sz="900"/>
                        <a:t>（短辺</a:t>
                      </a:r>
                      <a:r>
                        <a:rPr kumimoji="1" lang="en-US" altLang="ja-JP" sz="900" dirty="0"/>
                        <a:t>×</a:t>
                      </a:r>
                      <a:r>
                        <a:rPr kumimoji="1" lang="ja-JP" altLang="en-US" sz="900"/>
                        <a:t>長辺）</a:t>
                      </a:r>
                    </a:p>
                  </a:txBody>
                  <a:tcPr/>
                </a:tc>
                <a:tc>
                  <a:txBody>
                    <a:bodyPr/>
                    <a:lstStyle/>
                    <a:p>
                      <a:r>
                        <a:rPr kumimoji="1" lang="ja-JP" altLang="en-US" sz="900"/>
                        <a:t>アスペクト比</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a:t>生体認証</a:t>
                      </a:r>
                    </a:p>
                  </a:txBody>
                  <a:tcPr/>
                </a:tc>
                <a:tc>
                  <a:txBody>
                    <a:bodyPr/>
                    <a:lstStyle/>
                    <a:p>
                      <a:pPr lvl="0" algn="l">
                        <a:lnSpc>
                          <a:spcPct val="100000"/>
                        </a:lnSpc>
                        <a:spcBef>
                          <a:spcPts val="0"/>
                        </a:spcBef>
                        <a:spcAft>
                          <a:spcPts val="0"/>
                        </a:spcAft>
                        <a:buNone/>
                      </a:pPr>
                      <a:r>
                        <a:rPr lang="ja-JP" sz="900" b="1" i="0" u="none" strike="noStrike" noProof="0">
                          <a:latin typeface="メイリオ"/>
                          <a:ea typeface="メイリオ"/>
                        </a:rPr>
                        <a:t>ノッチ・パンチホール</a:t>
                      </a:r>
                    </a:p>
                  </a:txBody>
                  <a:tcPr/>
                </a:tc>
                <a:extLst>
                  <a:ext uri="{0D108BD9-81ED-4DB2-BD59-A6C34878D82A}">
                    <a16:rowId xmlns:a16="http://schemas.microsoft.com/office/drawing/2014/main" val="2914205349"/>
                  </a:ext>
                </a:extLst>
              </a:tr>
              <a:tr h="132502">
                <a:tc>
                  <a:txBody>
                    <a:bodyPr/>
                    <a:lstStyle/>
                    <a:p>
                      <a:pPr lvl="0">
                        <a:buNone/>
                      </a:pPr>
                      <a:r>
                        <a:rPr lang="en-US" altLang="ja-JP" sz="800" b="0" i="0" u="none" strike="noStrike" noProof="0" dirty="0"/>
                        <a:t>Google Pixel 6</a:t>
                      </a:r>
                      <a:endParaRPr kumimoji="1" lang="en-US" altLang="ja-JP" sz="800" b="0" i="0" u="none" strike="noStrike" noProof="0" dirty="0"/>
                    </a:p>
                  </a:txBody>
                  <a:tcPr/>
                </a:tc>
                <a:tc>
                  <a:txBody>
                    <a:bodyPr/>
                    <a:lstStyle/>
                    <a:p>
                      <a:r>
                        <a:rPr kumimoji="1" lang="en-US" altLang="ja-JP" sz="800" dirty="0"/>
                        <a:t>2021</a:t>
                      </a:r>
                    </a:p>
                  </a:txBody>
                  <a:tcPr/>
                </a:tc>
                <a:tc>
                  <a:txBody>
                    <a:bodyPr/>
                    <a:lstStyle/>
                    <a:p>
                      <a:r>
                        <a:rPr kumimoji="1" lang="en-US" altLang="ja-JP" sz="800" dirty="0"/>
                        <a:t>6.4</a:t>
                      </a:r>
                    </a:p>
                  </a:txBody>
                  <a:tcPr/>
                </a:tc>
                <a:tc>
                  <a:txBody>
                    <a:bodyPr/>
                    <a:lstStyle/>
                    <a:p>
                      <a:r>
                        <a:rPr kumimoji="1" lang="en-US" altLang="ja-JP" sz="800" dirty="0"/>
                        <a:t>1080×2400</a:t>
                      </a:r>
                    </a:p>
                  </a:txBody>
                  <a:tcPr/>
                </a:tc>
                <a:tc>
                  <a:txBody>
                    <a:bodyPr/>
                    <a:lstStyle/>
                    <a:p>
                      <a:r>
                        <a:rPr lang="en-US" altLang="ja-JP" sz="800" dirty="0"/>
                        <a:t>9:20</a:t>
                      </a:r>
                      <a:endParaRPr kumimoji="1" lang="en-US" altLang="ja-JP" sz="800" dirty="0"/>
                    </a:p>
                  </a:txBody>
                  <a:tcPr/>
                </a:tc>
                <a:tc>
                  <a:txBody>
                    <a:bodyPr/>
                    <a:lstStyle/>
                    <a:p>
                      <a:r>
                        <a:rPr lang="ja-JP" altLang="en-US" sz="800"/>
                        <a:t>指紋</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パンチホール</a:t>
                      </a:r>
                    </a:p>
                  </a:txBody>
                  <a:tcPr/>
                </a:tc>
                <a:extLst>
                  <a:ext uri="{0D108BD9-81ED-4DB2-BD59-A6C34878D82A}">
                    <a16:rowId xmlns:a16="http://schemas.microsoft.com/office/drawing/2014/main" val="793376939"/>
                  </a:ext>
                </a:extLst>
              </a:tr>
              <a:tr h="132502">
                <a:tc>
                  <a:txBody>
                    <a:bodyPr/>
                    <a:lstStyle/>
                    <a:p>
                      <a:pPr lvl="0">
                        <a:buNone/>
                      </a:pPr>
                      <a:r>
                        <a:rPr lang="en-US" sz="800" b="0" i="0" u="none" strike="noStrike" noProof="0" dirty="0"/>
                        <a:t>Google Pixel 6</a:t>
                      </a:r>
                      <a:r>
                        <a:rPr lang="en-US" altLang="ja-JP" sz="800" b="0" i="0" u="none" strike="noStrike" noProof="0" dirty="0">
                          <a:latin typeface="+mn-lt"/>
                        </a:rPr>
                        <a:t> Pro</a:t>
                      </a:r>
                      <a:endParaRPr kumimoji="1" lang="ja-JP" altLang="en-US"/>
                    </a:p>
                  </a:txBody>
                  <a:tcPr/>
                </a:tc>
                <a:tc>
                  <a:txBody>
                    <a:bodyPr/>
                    <a:lstStyle/>
                    <a:p>
                      <a:r>
                        <a:rPr kumimoji="1" lang="en-US" altLang="ja-JP" sz="8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t>6.4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t>1440×3120</a:t>
                      </a:r>
                    </a:p>
                  </a:txBody>
                  <a:tcPr/>
                </a:tc>
                <a:tc>
                  <a:txBody>
                    <a:bodyPr/>
                    <a:lstStyle/>
                    <a:p>
                      <a:r>
                        <a:rPr lang="en-US" altLang="ja-JP" sz="800" dirty="0"/>
                        <a:t>9</a:t>
                      </a:r>
                      <a:r>
                        <a:rPr lang="en-US" altLang="ja-JP" sz="800" b="0" i="0" u="none" strike="noStrike" noProof="0" dirty="0">
                          <a:latin typeface="メイリオ"/>
                        </a:rPr>
                        <a:t>:</a:t>
                      </a:r>
                      <a:r>
                        <a:rPr lang="en-US" altLang="ja-JP" sz="800" dirty="0"/>
                        <a:t>19.5</a:t>
                      </a:r>
                      <a:endParaRPr kumimoji="1" lang="en-US" altLang="ja-JP" sz="800" dirty="0"/>
                    </a:p>
                  </a:txBody>
                  <a:tcPr/>
                </a:tc>
                <a:tc>
                  <a:txBody>
                    <a:bodyPr/>
                    <a:lstStyle/>
                    <a:p>
                      <a:pPr lvl="0">
                        <a:buNone/>
                      </a:pPr>
                      <a:r>
                        <a:rPr lang="ja-JP" altLang="en-US" sz="800"/>
                        <a:t>指紋</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パンチホール</a:t>
                      </a:r>
                      <a:endParaRPr kumimoji="1" lang="ja-JP"/>
                    </a:p>
                  </a:txBody>
                  <a:tcPr/>
                </a:tc>
                <a:extLst>
                  <a:ext uri="{0D108BD9-81ED-4DB2-BD59-A6C34878D82A}">
                    <a16:rowId xmlns:a16="http://schemas.microsoft.com/office/drawing/2014/main" val="1277494403"/>
                  </a:ext>
                </a:extLst>
              </a:tr>
              <a:tr h="132502">
                <a:tc>
                  <a:txBody>
                    <a:bodyPr/>
                    <a:lstStyle/>
                    <a:p>
                      <a:pPr lvl="0" algn="l">
                        <a:lnSpc>
                          <a:spcPct val="100000"/>
                        </a:lnSpc>
                        <a:spcBef>
                          <a:spcPts val="0"/>
                        </a:spcBef>
                        <a:spcAft>
                          <a:spcPts val="0"/>
                        </a:spcAft>
                        <a:buNone/>
                      </a:pPr>
                      <a:r>
                        <a:rPr lang="en-US" sz="800" b="0" i="0" u="none" strike="noStrike" noProof="0" dirty="0">
                          <a:latin typeface="メイリオ"/>
                        </a:rPr>
                        <a:t>Google Pixel 6a</a:t>
                      </a:r>
                      <a:endParaRPr lang="ja-JP" altLang="en-US"/>
                    </a:p>
                  </a:txBody>
                  <a:tcPr/>
                </a:tc>
                <a:tc>
                  <a:txBody>
                    <a:bodyPr/>
                    <a:lstStyle/>
                    <a:p>
                      <a:r>
                        <a:rPr kumimoji="1" lang="en-US" altLang="ja-JP" sz="800" dirty="0"/>
                        <a:t>2022</a:t>
                      </a:r>
                    </a:p>
                  </a:txBody>
                  <a:tcPr/>
                </a:tc>
                <a:tc>
                  <a:txBody>
                    <a:bodyPr/>
                    <a:lstStyle/>
                    <a:p>
                      <a:r>
                        <a:rPr kumimoji="1" lang="en-US" altLang="ja-JP" sz="800" dirty="0"/>
                        <a:t>6.1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a:t>1080×2400</a:t>
                      </a:r>
                    </a:p>
                  </a:txBody>
                  <a:tcPr/>
                </a:tc>
                <a:tc>
                  <a:txBody>
                    <a:bodyPr/>
                    <a:lstStyle/>
                    <a:p>
                      <a:r>
                        <a:rPr lang="en-US" altLang="ja-JP" sz="800" dirty="0"/>
                        <a:t>9</a:t>
                      </a:r>
                      <a:r>
                        <a:rPr lang="en-US" altLang="ja-JP" sz="800" b="0" i="0" u="none" strike="noStrike" noProof="0" dirty="0">
                          <a:latin typeface="メイリオ"/>
                        </a:rPr>
                        <a:t>:</a:t>
                      </a:r>
                      <a:r>
                        <a:rPr lang="en-US" altLang="ja-JP" sz="800" dirty="0"/>
                        <a:t>20</a:t>
                      </a:r>
                      <a:endParaRPr kumimoji="1" lang="en-US" altLang="ja-JP" sz="800" dirty="0"/>
                    </a:p>
                  </a:txBody>
                  <a:tcPr/>
                </a:tc>
                <a:tc>
                  <a:txBody>
                    <a:bodyPr/>
                    <a:lstStyle/>
                    <a:p>
                      <a:pPr lvl="0">
                        <a:buNone/>
                      </a:pPr>
                      <a:r>
                        <a:rPr lang="ja-JP" altLang="en-US" sz="800"/>
                        <a:t>指紋</a:t>
                      </a:r>
                      <a:endParaRPr kumimoji="1" lang="ja-JP" altLang="en-US" sz="800"/>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パンチホール</a:t>
                      </a:r>
                      <a:endParaRPr kumimoji="1" lang="ja-JP"/>
                    </a:p>
                  </a:txBody>
                  <a:tcPr/>
                </a:tc>
                <a:extLst>
                  <a:ext uri="{0D108BD9-81ED-4DB2-BD59-A6C34878D82A}">
                    <a16:rowId xmlns:a16="http://schemas.microsoft.com/office/drawing/2014/main" val="1844380107"/>
                  </a:ext>
                </a:extLst>
              </a:tr>
              <a:tr h="132502">
                <a:tc>
                  <a:txBody>
                    <a:bodyPr/>
                    <a:lstStyle/>
                    <a:p>
                      <a:pPr lvl="0">
                        <a:buNone/>
                      </a:pPr>
                      <a:r>
                        <a:rPr lang="en-US" sz="800" b="0" i="0" u="none" strike="noStrike" noProof="0" dirty="0">
                          <a:latin typeface="Meiryo"/>
                        </a:rPr>
                        <a:t>Google Pixel 7</a:t>
                      </a:r>
                      <a:endParaRPr kumimoji="1" lang="ja-JP" altLang="en-US"/>
                    </a:p>
                  </a:txBody>
                  <a:tcPr/>
                </a:tc>
                <a:tc>
                  <a:txBody>
                    <a:bodyPr/>
                    <a:lstStyle/>
                    <a:p>
                      <a:r>
                        <a:rPr kumimoji="1" lang="en-US" altLang="ja-JP" sz="800" dirty="0"/>
                        <a:t>2022</a:t>
                      </a:r>
                    </a:p>
                  </a:txBody>
                  <a:tcPr/>
                </a:tc>
                <a:tc>
                  <a:txBody>
                    <a:bodyPr/>
                    <a:lstStyle/>
                    <a:p>
                      <a:r>
                        <a:rPr kumimoji="1" lang="en-US" altLang="ja-JP" sz="800" dirty="0"/>
                        <a:t>6.3</a:t>
                      </a:r>
                    </a:p>
                  </a:txBody>
                  <a:tcPr/>
                </a:tc>
                <a:tc>
                  <a:txBody>
                    <a:bodyPr/>
                    <a:lstStyle/>
                    <a:p>
                      <a:r>
                        <a:rPr kumimoji="1" lang="en-US" altLang="ja-JP" sz="800" dirty="0"/>
                        <a:t>1080×2400</a:t>
                      </a:r>
                    </a:p>
                  </a:txBody>
                  <a:tcPr/>
                </a:tc>
                <a:tc>
                  <a:txBody>
                    <a:bodyPr/>
                    <a:lstStyle/>
                    <a:p>
                      <a:r>
                        <a:rPr lang="en-US" altLang="ja-JP" sz="800" dirty="0"/>
                        <a:t>9</a:t>
                      </a:r>
                      <a:r>
                        <a:rPr lang="en-US" altLang="ja-JP" sz="800" b="0" i="0" u="none" strike="noStrike" noProof="0" dirty="0">
                          <a:latin typeface="メイリオ"/>
                        </a:rPr>
                        <a:t>:</a:t>
                      </a:r>
                      <a:r>
                        <a:rPr lang="en-US" altLang="ja-JP" sz="800" dirty="0"/>
                        <a:t>20</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指紋</a:t>
                      </a:r>
                    </a:p>
                  </a:txBody>
                  <a:tcPr/>
                </a:tc>
                <a:tc>
                  <a:txBody>
                    <a:bodyPr/>
                    <a:lstStyle/>
                    <a:p>
                      <a:pPr lvl="0" algn="l">
                        <a:lnSpc>
                          <a:spcPct val="100000"/>
                        </a:lnSpc>
                        <a:spcBef>
                          <a:spcPts val="0"/>
                        </a:spcBef>
                        <a:spcAft>
                          <a:spcPts val="0"/>
                        </a:spcAft>
                        <a:buNone/>
                      </a:pPr>
                      <a:r>
                        <a:rPr lang="ja-JP" sz="800" b="0" i="0" u="none" strike="noStrike" noProof="0">
                          <a:latin typeface="Meiryo"/>
                          <a:ea typeface="Meiryo"/>
                        </a:rPr>
                        <a:t>パンチホール</a:t>
                      </a:r>
                      <a:endParaRPr lang="ja-JP" sz="800" b="0" i="0" u="none" strike="noStrike" noProof="0">
                        <a:latin typeface="メイリオ"/>
                        <a:ea typeface="メイリオ"/>
                      </a:endParaRPr>
                    </a:p>
                  </a:txBody>
                  <a:tcPr/>
                </a:tc>
                <a:extLst>
                  <a:ext uri="{0D108BD9-81ED-4DB2-BD59-A6C34878D82A}">
                    <a16:rowId xmlns:a16="http://schemas.microsoft.com/office/drawing/2014/main" val="844490086"/>
                  </a:ext>
                </a:extLst>
              </a:tr>
              <a:tr h="132502">
                <a:tc>
                  <a:txBody>
                    <a:bodyPr/>
                    <a:lstStyle/>
                    <a:p>
                      <a:pPr lvl="0">
                        <a:buNone/>
                      </a:pPr>
                      <a:r>
                        <a:rPr lang="en-US" sz="800" b="0" i="0" u="none" strike="noStrike" noProof="0" dirty="0">
                          <a:latin typeface="Meiryo"/>
                        </a:rPr>
                        <a:t>Google Pixel 7 Pro</a:t>
                      </a:r>
                      <a:endParaRPr kumimoji="1" lang="ja-JP" altLang="en-US"/>
                    </a:p>
                  </a:txBody>
                  <a:tcPr/>
                </a:tc>
                <a:tc>
                  <a:txBody>
                    <a:bodyPr/>
                    <a:lstStyle/>
                    <a:p>
                      <a:r>
                        <a:rPr kumimoji="1" lang="en-US" altLang="ja-JP" sz="800" dirty="0"/>
                        <a:t>2022</a:t>
                      </a:r>
                    </a:p>
                  </a:txBody>
                  <a:tcPr/>
                </a:tc>
                <a:tc>
                  <a:txBody>
                    <a:bodyPr/>
                    <a:lstStyle/>
                    <a:p>
                      <a:r>
                        <a:rPr kumimoji="1" lang="en-US" altLang="ja-JP" sz="800" dirty="0"/>
                        <a:t>6.7</a:t>
                      </a:r>
                    </a:p>
                  </a:txBody>
                  <a:tcPr/>
                </a:tc>
                <a:tc>
                  <a:txBody>
                    <a:bodyPr/>
                    <a:lstStyle/>
                    <a:p>
                      <a:r>
                        <a:rPr kumimoji="1" lang="en-US" altLang="ja-JP" sz="800" dirty="0"/>
                        <a:t>1440×3120</a:t>
                      </a:r>
                    </a:p>
                  </a:txBody>
                  <a:tcPr/>
                </a:tc>
                <a:tc>
                  <a:txBody>
                    <a:bodyPr/>
                    <a:lstStyle/>
                    <a:p>
                      <a:r>
                        <a:rPr lang="en-US" altLang="ja-JP" sz="800" dirty="0"/>
                        <a:t>9</a:t>
                      </a:r>
                      <a:r>
                        <a:rPr lang="en-US" altLang="ja-JP" sz="800" b="0" i="0" u="none" strike="noStrike" noProof="0" dirty="0">
                          <a:latin typeface="メイリオ"/>
                        </a:rPr>
                        <a:t>:</a:t>
                      </a:r>
                      <a:r>
                        <a:rPr lang="en-US" altLang="ja-JP" sz="800" dirty="0"/>
                        <a:t>19.5</a:t>
                      </a:r>
                      <a:endParaRPr kumimoji="1" lang="en-US" altLang="ja-JP" sz="800" dirty="0"/>
                    </a:p>
                  </a:txBody>
                  <a:tcPr/>
                </a:tc>
                <a:tc>
                  <a:txBody>
                    <a:bodyPr/>
                    <a:lstStyle/>
                    <a:p>
                      <a:pPr lvl="0" algn="l">
                        <a:lnSpc>
                          <a:spcPct val="100000"/>
                        </a:lnSpc>
                        <a:spcBef>
                          <a:spcPts val="0"/>
                        </a:spcBef>
                        <a:spcAft>
                          <a:spcPts val="0"/>
                        </a:spcAft>
                        <a:buNone/>
                      </a:pPr>
                      <a:r>
                        <a:rPr lang="ja-JP" sz="800" b="0" i="0" u="none" strike="noStrike" noProof="0">
                          <a:latin typeface="メイリオ"/>
                          <a:ea typeface="メイリオ"/>
                        </a:rPr>
                        <a:t>指紋</a:t>
                      </a:r>
                      <a:endParaRPr kumimoji="1" lang="ja-JP"/>
                    </a:p>
                  </a:txBody>
                  <a:tcPr/>
                </a:tc>
                <a:tc>
                  <a:txBody>
                    <a:bodyPr/>
                    <a:lstStyle/>
                    <a:p>
                      <a:pPr lvl="0" algn="l">
                        <a:lnSpc>
                          <a:spcPct val="100000"/>
                        </a:lnSpc>
                        <a:spcBef>
                          <a:spcPts val="0"/>
                        </a:spcBef>
                        <a:spcAft>
                          <a:spcPts val="0"/>
                        </a:spcAft>
                        <a:buNone/>
                      </a:pPr>
                      <a:r>
                        <a:rPr lang="ja-JP" sz="800" b="0" i="0" u="none" strike="noStrike" noProof="0" dirty="0">
                          <a:latin typeface="Meiryo"/>
                          <a:ea typeface="Meiryo"/>
                        </a:rPr>
                        <a:t>パンチホール</a:t>
                      </a:r>
                      <a:endParaRPr kumimoji="1" lang="ja-JP" sz="800" b="0" i="0" u="none" strike="noStrike" noProof="0" dirty="0">
                        <a:latin typeface="メイリオ"/>
                        <a:ea typeface="メイリオ"/>
                      </a:endParaRPr>
                    </a:p>
                  </a:txBody>
                  <a:tcPr/>
                </a:tc>
                <a:extLst>
                  <a:ext uri="{0D108BD9-81ED-4DB2-BD59-A6C34878D82A}">
                    <a16:rowId xmlns:a16="http://schemas.microsoft.com/office/drawing/2014/main" val="1696672695"/>
                  </a:ext>
                </a:extLst>
              </a:tr>
            </a:tbl>
          </a:graphicData>
        </a:graphic>
      </p:graphicFrame>
    </p:spTree>
    <p:extLst>
      <p:ext uri="{BB962C8B-B14F-4D97-AF65-F5344CB8AC3E}">
        <p14:creationId xmlns:p14="http://schemas.microsoft.com/office/powerpoint/2010/main" val="1084453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CC63AC1-BEE6-47D9-82ED-641577A7443F}"/>
              </a:ext>
            </a:extLst>
          </p:cNvPr>
          <p:cNvSpPr>
            <a:spLocks noGrp="1"/>
          </p:cNvSpPr>
          <p:nvPr>
            <p:ph type="title"/>
          </p:nvPr>
        </p:nvSpPr>
        <p:spPr/>
        <p:txBody>
          <a:bodyPr/>
          <a:lstStyle/>
          <a:p>
            <a:r>
              <a:rPr lang="en-US" altLang="ja-JP" dirty="0"/>
              <a:t>Appendix B</a:t>
            </a:r>
            <a:endParaRPr lang="ja-JP" altLang="en-US"/>
          </a:p>
        </p:txBody>
      </p:sp>
      <p:sp>
        <p:nvSpPr>
          <p:cNvPr id="5" name="コンテンツ プレースホルダー 2">
            <a:extLst>
              <a:ext uri="{FF2B5EF4-FFF2-40B4-BE49-F238E27FC236}">
                <a16:creationId xmlns:a16="http://schemas.microsoft.com/office/drawing/2014/main" id="{C9B03823-DF33-43F1-A2FE-E01FBB73E0D9}"/>
              </a:ext>
            </a:extLst>
          </p:cNvPr>
          <p:cNvSpPr>
            <a:spLocks noGrp="1"/>
          </p:cNvSpPr>
          <p:nvPr>
            <p:ph idx="1"/>
          </p:nvPr>
        </p:nvSpPr>
        <p:spPr>
          <a:xfrm>
            <a:off x="457200" y="775124"/>
            <a:ext cx="8229600" cy="2046657"/>
          </a:xfrm>
        </p:spPr>
        <p:txBody>
          <a:bodyPr>
            <a:noAutofit/>
          </a:bodyPr>
          <a:lstStyle/>
          <a:p>
            <a:pPr>
              <a:buFont typeface="Wingdings" panose="05000000000000000000" pitchFamily="2" charset="2"/>
              <a:buChar char="n"/>
            </a:pPr>
            <a:r>
              <a:rPr lang="en-US" altLang="ja-JP" sz="900" dirty="0">
                <a:solidFill>
                  <a:srgbClr val="3F3F3F"/>
                </a:solidFill>
                <a:latin typeface="メイリオ" panose="020B0604030504040204" pitchFamily="50" charset="-128"/>
                <a:ea typeface="メイリオ" panose="020B0604030504040204" pitchFamily="50" charset="-128"/>
              </a:rPr>
              <a:t>iOS</a:t>
            </a:r>
            <a:r>
              <a:rPr lang="ja-JP" altLang="en-US" sz="900">
                <a:solidFill>
                  <a:srgbClr val="3F3F3F"/>
                </a:solidFill>
                <a:latin typeface="メイリオ" panose="020B0604030504040204" pitchFamily="50" charset="-128"/>
                <a:ea typeface="メイリオ" panose="020B0604030504040204" pitchFamily="50" charset="-128"/>
              </a:rPr>
              <a:t>および</a:t>
            </a:r>
            <a:r>
              <a:rPr lang="en-US" altLang="ja-JP" sz="900" dirty="0">
                <a:solidFill>
                  <a:srgbClr val="3F3F3F"/>
                </a:solidFill>
                <a:latin typeface="メイリオ" panose="020B0604030504040204" pitchFamily="50" charset="-128"/>
                <a:ea typeface="メイリオ" panose="020B0604030504040204" pitchFamily="50" charset="-128"/>
              </a:rPr>
              <a:t>Android</a:t>
            </a:r>
            <a:r>
              <a:rPr lang="ja-JP" altLang="en-US" sz="900">
                <a:solidFill>
                  <a:srgbClr val="3F3F3F"/>
                </a:solidFill>
                <a:latin typeface="メイリオ" panose="020B0604030504040204" pitchFamily="50" charset="-128"/>
                <a:ea typeface="メイリオ" panose="020B0604030504040204" pitchFamily="50" charset="-128"/>
              </a:rPr>
              <a:t>バージョンシェアの参考サイト</a:t>
            </a:r>
            <a:br>
              <a:rPr lang="en-US" altLang="ja-JP" sz="900" dirty="0">
                <a:solidFill>
                  <a:srgbClr val="3F3F3F"/>
                </a:solidFill>
                <a:latin typeface="メイリオ" panose="020B0604030504040204" pitchFamily="50" charset="-128"/>
                <a:ea typeface="メイリオ" panose="020B0604030504040204" pitchFamily="50" charset="-128"/>
              </a:rPr>
            </a:b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a:solidFill>
                  <a:srgbClr val="3F3F3F"/>
                </a:solidFill>
                <a:latin typeface="メイリオ" panose="020B0604030504040204" pitchFamily="50" charset="-128"/>
                <a:ea typeface="メイリオ" panose="020B0604030504040204" pitchFamily="50" charset="-128"/>
              </a:rPr>
              <a:t>・</a:t>
            </a:r>
            <a:r>
              <a:rPr lang="en-US" altLang="ja-JP" sz="900" dirty="0">
                <a:solidFill>
                  <a:srgbClr val="3F3F3F"/>
                </a:solidFill>
                <a:latin typeface="メイリオ" panose="020B0604030504040204" pitchFamily="50" charset="-128"/>
                <a:ea typeface="メイリオ" panose="020B0604030504040204" pitchFamily="50" charset="-128"/>
              </a:rPr>
              <a:t>Apple</a:t>
            </a:r>
            <a:r>
              <a:rPr lang="ja-JP" altLang="en-US" sz="900">
                <a:solidFill>
                  <a:srgbClr val="3F3F3F"/>
                </a:solidFill>
                <a:latin typeface="メイリオ" panose="020B0604030504040204" pitchFamily="50" charset="-128"/>
                <a:ea typeface="メイリオ" panose="020B0604030504040204" pitchFamily="50" charset="-128"/>
              </a:rPr>
              <a:t>が公表する</a:t>
            </a:r>
            <a:r>
              <a:rPr lang="en-US" altLang="ja-JP" sz="900" dirty="0">
                <a:solidFill>
                  <a:srgbClr val="3F3F3F"/>
                </a:solidFill>
                <a:latin typeface="メイリオ" panose="020B0604030504040204" pitchFamily="50" charset="-128"/>
                <a:ea typeface="メイリオ" panose="020B0604030504040204" pitchFamily="50" charset="-128"/>
              </a:rPr>
              <a:t>iOS</a:t>
            </a:r>
            <a:r>
              <a:rPr lang="ja-JP" altLang="en-US" sz="900">
                <a:solidFill>
                  <a:srgbClr val="3F3F3F"/>
                </a:solidFill>
                <a:latin typeface="メイリオ" panose="020B0604030504040204" pitchFamily="50" charset="-128"/>
                <a:ea typeface="メイリオ" panose="020B0604030504040204" pitchFamily="50" charset="-128"/>
              </a:rPr>
              <a:t>バージョンシェア</a:t>
            </a: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a:solidFill>
                  <a:srgbClr val="3F3F3F"/>
                </a:solidFill>
                <a:latin typeface="メイリオ" panose="020B0604030504040204" pitchFamily="50" charset="-128"/>
                <a:ea typeface="メイリオ" panose="020B0604030504040204" pitchFamily="50" charset="-128"/>
              </a:rPr>
              <a:t>　</a:t>
            </a:r>
            <a:r>
              <a:rPr lang="en-US" altLang="ja-JP" sz="900" dirty="0">
                <a:solidFill>
                  <a:srgbClr val="3F3F3F"/>
                </a:solidFill>
                <a:latin typeface="メイリオ" panose="020B0604030504040204" pitchFamily="50" charset="-128"/>
                <a:ea typeface="メイリオ" panose="020B0604030504040204" pitchFamily="50" charset="-128"/>
                <a:hlinkClick r:id="rId2"/>
              </a:rPr>
              <a:t>https://developer.apple.com/support/app-store/</a:t>
            </a:r>
            <a:br>
              <a:rPr lang="en-US" altLang="ja-JP" sz="900" dirty="0">
                <a:solidFill>
                  <a:srgbClr val="3F3F3F"/>
                </a:solidFill>
                <a:latin typeface="メイリオ" panose="020B0604030504040204" pitchFamily="50" charset="-128"/>
                <a:ea typeface="メイリオ" panose="020B0604030504040204" pitchFamily="50" charset="-128"/>
              </a:rPr>
            </a:b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a:solidFill>
                  <a:srgbClr val="3F3F3F"/>
                </a:solidFill>
                <a:latin typeface="メイリオ" panose="020B0604030504040204" pitchFamily="50" charset="-128"/>
                <a:ea typeface="メイリオ" panose="020B0604030504040204" pitchFamily="50" charset="-128"/>
              </a:rPr>
              <a:t>・日本の</a:t>
            </a:r>
            <a:r>
              <a:rPr lang="en-US" altLang="ja-JP" sz="900" dirty="0">
                <a:solidFill>
                  <a:srgbClr val="3F3F3F"/>
                </a:solidFill>
                <a:latin typeface="メイリオ" panose="020B0604030504040204" pitchFamily="50" charset="-128"/>
                <a:ea typeface="メイリオ" panose="020B0604030504040204" pitchFamily="50" charset="-128"/>
              </a:rPr>
              <a:t>Android</a:t>
            </a:r>
            <a:r>
              <a:rPr lang="ja-JP" altLang="en-US" sz="900">
                <a:solidFill>
                  <a:srgbClr val="3F3F3F"/>
                </a:solidFill>
                <a:latin typeface="メイリオ" panose="020B0604030504040204" pitchFamily="50" charset="-128"/>
                <a:ea typeface="メイリオ" panose="020B0604030504040204" pitchFamily="50" charset="-128"/>
              </a:rPr>
              <a:t>バージョンシェア</a:t>
            </a: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a:solidFill>
                  <a:srgbClr val="3F3F3F"/>
                </a:solidFill>
                <a:latin typeface="メイリオ" panose="020B0604030504040204" pitchFamily="50" charset="-128"/>
                <a:ea typeface="メイリオ" panose="020B0604030504040204" pitchFamily="50" charset="-128"/>
              </a:rPr>
              <a:t>　</a:t>
            </a:r>
            <a:r>
              <a:rPr lang="en-US" altLang="ja-JP" sz="900" dirty="0">
                <a:solidFill>
                  <a:srgbClr val="3F3F3F"/>
                </a:solidFill>
                <a:latin typeface="メイリオ" panose="020B0604030504040204" pitchFamily="50" charset="-128"/>
                <a:ea typeface="メイリオ" panose="020B0604030504040204" pitchFamily="50" charset="-128"/>
                <a:hlinkClick r:id="rId3"/>
              </a:rPr>
              <a:t>http://smatabinfo.jp/os/android/index.html</a:t>
            </a:r>
            <a:br>
              <a:rPr lang="en-US" altLang="ja-JP" sz="900" dirty="0">
                <a:solidFill>
                  <a:srgbClr val="3F3F3F"/>
                </a:solidFill>
                <a:latin typeface="メイリオ" panose="020B0604030504040204" pitchFamily="50" charset="-128"/>
                <a:ea typeface="メイリオ" panose="020B0604030504040204" pitchFamily="50" charset="-128"/>
                <a:hlinkClick r:id="rId3"/>
              </a:rPr>
            </a:br>
            <a:r>
              <a:rPr lang="ja-JP" altLang="en-US" sz="900">
                <a:solidFill>
                  <a:srgbClr val="3F3F3F"/>
                </a:solidFill>
                <a:latin typeface="メイリオ" panose="020B0604030504040204" pitchFamily="50" charset="-128"/>
                <a:ea typeface="メイリオ" panose="020B0604030504040204" pitchFamily="50" charset="-128"/>
              </a:rPr>
              <a:t>　</a:t>
            </a:r>
            <a:r>
              <a:rPr lang="en-US" altLang="ja-JP" sz="900" dirty="0">
                <a:solidFill>
                  <a:srgbClr val="3F3F3F"/>
                </a:solidFill>
                <a:latin typeface="メイリオ" panose="020B0604030504040204" pitchFamily="50" charset="-128"/>
                <a:ea typeface="メイリオ" panose="020B0604030504040204" pitchFamily="50" charset="-128"/>
                <a:hlinkClick r:id="rId4"/>
              </a:rPr>
              <a:t>https://gs.statcounter.com/android-version-market-share/mobile-tablet/japan</a:t>
            </a:r>
            <a:br>
              <a:rPr lang="en-US" altLang="ja-JP" sz="900" dirty="0">
                <a:solidFill>
                  <a:srgbClr val="3F3F3F"/>
                </a:solidFill>
                <a:latin typeface="メイリオ" panose="020B0604030504040204" pitchFamily="50" charset="-128"/>
                <a:ea typeface="メイリオ" panose="020B0604030504040204" pitchFamily="50" charset="-128"/>
              </a:rPr>
            </a:b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a:solidFill>
                  <a:srgbClr val="3F3F3F"/>
                </a:solidFill>
                <a:latin typeface="メイリオ" panose="020B0604030504040204" pitchFamily="50" charset="-128"/>
                <a:ea typeface="メイリオ" panose="020B0604030504040204" pitchFamily="50" charset="-128"/>
              </a:rPr>
              <a:t>・日本の</a:t>
            </a:r>
            <a:r>
              <a:rPr lang="en-US" altLang="ja-JP" sz="900" dirty="0">
                <a:solidFill>
                  <a:srgbClr val="3F3F3F"/>
                </a:solidFill>
                <a:latin typeface="メイリオ" panose="020B0604030504040204" pitchFamily="50" charset="-128"/>
                <a:ea typeface="メイリオ" panose="020B0604030504040204" pitchFamily="50" charset="-128"/>
              </a:rPr>
              <a:t>iOS</a:t>
            </a:r>
            <a:r>
              <a:rPr lang="ja-JP" altLang="en-US" sz="900">
                <a:solidFill>
                  <a:srgbClr val="3F3F3F"/>
                </a:solidFill>
                <a:latin typeface="メイリオ" panose="020B0604030504040204" pitchFamily="50" charset="-128"/>
                <a:ea typeface="メイリオ" panose="020B0604030504040204" pitchFamily="50" charset="-128"/>
              </a:rPr>
              <a:t>バージョンシェア</a:t>
            </a: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a:solidFill>
                  <a:srgbClr val="3F3F3F"/>
                </a:solidFill>
                <a:latin typeface="メイリオ" panose="020B0604030504040204" pitchFamily="50" charset="-128"/>
                <a:ea typeface="メイリオ" panose="020B0604030504040204" pitchFamily="50" charset="-128"/>
              </a:rPr>
              <a:t>　</a:t>
            </a:r>
            <a:r>
              <a:rPr lang="en-US" altLang="ja-JP" sz="900" dirty="0">
                <a:solidFill>
                  <a:srgbClr val="3F3F3F"/>
                </a:solidFill>
                <a:latin typeface="メイリオ" panose="020B0604030504040204" pitchFamily="50" charset="-128"/>
                <a:ea typeface="メイリオ" panose="020B0604030504040204" pitchFamily="50" charset="-128"/>
                <a:hlinkClick r:id="rId5"/>
              </a:rPr>
              <a:t>http://smatabinfo.jp/os/ios/index.html</a:t>
            </a: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a:solidFill>
                  <a:srgbClr val="3F3F3F"/>
                </a:solidFill>
                <a:latin typeface="メイリオ" panose="020B0604030504040204" pitchFamily="50" charset="-128"/>
                <a:ea typeface="メイリオ" panose="020B0604030504040204" pitchFamily="50" charset="-128"/>
              </a:rPr>
              <a:t>　</a:t>
            </a:r>
            <a:r>
              <a:rPr lang="en-US" altLang="ja-JP" sz="900" dirty="0">
                <a:solidFill>
                  <a:srgbClr val="3F3F3F"/>
                </a:solidFill>
                <a:latin typeface="メイリオ" panose="020B0604030504040204" pitchFamily="50" charset="-128"/>
                <a:ea typeface="メイリオ" panose="020B0604030504040204" pitchFamily="50" charset="-128"/>
                <a:hlinkClick r:id="rId6"/>
              </a:rPr>
              <a:t>https://gs.statcounter.com/os-version-market-share/ios/mobile-tablet/japan</a:t>
            </a:r>
            <a:endParaRPr lang="en-US" altLang="ja-JP" sz="900" dirty="0">
              <a:solidFill>
                <a:srgbClr val="3F3F3F"/>
              </a:solidFill>
              <a:latin typeface="メイリオ" panose="020B0604030504040204" pitchFamily="50" charset="-128"/>
              <a:ea typeface="メイリオ" panose="020B0604030504040204" pitchFamily="50" charset="-128"/>
            </a:endParaRPr>
          </a:p>
          <a:p>
            <a:pPr marL="0" indent="0">
              <a:buNone/>
            </a:pPr>
            <a:endParaRPr lang="en-US" altLang="ja-JP" sz="900" dirty="0">
              <a:solidFill>
                <a:srgbClr val="3F3F3F"/>
              </a:solidFill>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900" dirty="0">
              <a:solidFill>
                <a:srgbClr val="3F3F3F"/>
              </a:solidFill>
              <a:latin typeface="メイリオ" panose="020B0604030504040204" pitchFamily="50" charset="-128"/>
              <a:ea typeface="メイリオ" panose="020B0604030504040204" pitchFamily="50" charset="-128"/>
            </a:endParaRPr>
          </a:p>
          <a:p>
            <a:pPr marL="457200" lvl="1" indent="0">
              <a:buNone/>
            </a:pPr>
            <a:endParaRPr lang="ja-JP" altLang="en-US" sz="90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lang="ja-JP" altLang="en-US" sz="900">
              <a:solidFill>
                <a:srgbClr val="3F3F3F"/>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kumimoji="1" lang="en-US" altLang="ja-JP" sz="900" dirty="0"/>
          </a:p>
        </p:txBody>
      </p:sp>
    </p:spTree>
    <p:extLst>
      <p:ext uri="{BB962C8B-B14F-4D97-AF65-F5344CB8AC3E}">
        <p14:creationId xmlns:p14="http://schemas.microsoft.com/office/powerpoint/2010/main" val="3592608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CC63AC1-BEE6-47D9-82ED-641577A7443F}"/>
              </a:ext>
            </a:extLst>
          </p:cNvPr>
          <p:cNvSpPr>
            <a:spLocks noGrp="1"/>
          </p:cNvSpPr>
          <p:nvPr>
            <p:ph type="title"/>
          </p:nvPr>
        </p:nvSpPr>
        <p:spPr/>
        <p:txBody>
          <a:bodyPr/>
          <a:lstStyle/>
          <a:p>
            <a:r>
              <a:rPr lang="en-US" altLang="ja-JP" dirty="0"/>
              <a:t>Appendix C</a:t>
            </a:r>
            <a:endParaRPr lang="ja-JP" altLang="en-US"/>
          </a:p>
        </p:txBody>
      </p:sp>
      <p:sp>
        <p:nvSpPr>
          <p:cNvPr id="5" name="コンテンツ プレースホルダー 2">
            <a:extLst>
              <a:ext uri="{FF2B5EF4-FFF2-40B4-BE49-F238E27FC236}">
                <a16:creationId xmlns:a16="http://schemas.microsoft.com/office/drawing/2014/main" id="{C9B03823-DF33-43F1-A2FE-E01FBB73E0D9}"/>
              </a:ext>
            </a:extLst>
          </p:cNvPr>
          <p:cNvSpPr>
            <a:spLocks noGrp="1"/>
          </p:cNvSpPr>
          <p:nvPr>
            <p:ph idx="1"/>
          </p:nvPr>
        </p:nvSpPr>
        <p:spPr>
          <a:xfrm>
            <a:off x="457200" y="775124"/>
            <a:ext cx="8229600" cy="2046657"/>
          </a:xfrm>
        </p:spPr>
        <p:txBody>
          <a:bodyPr>
            <a:noAutofit/>
          </a:bodyPr>
          <a:lstStyle/>
          <a:p>
            <a:pPr>
              <a:buFont typeface="Wingdings" panose="05000000000000000000" pitchFamily="2" charset="2"/>
              <a:buChar char="n"/>
            </a:pPr>
            <a:r>
              <a:rPr lang="ja-JP" altLang="en-US" sz="900" dirty="0">
                <a:solidFill>
                  <a:schemeClr val="tx1">
                    <a:lumMod val="75000"/>
                    <a:lumOff val="25000"/>
                  </a:schemeClr>
                </a:solidFill>
              </a:rPr>
              <a:t>ノッチ</a:t>
            </a:r>
            <a:br>
              <a:rPr lang="en-US" altLang="ja-JP" sz="900" dirty="0">
                <a:solidFill>
                  <a:schemeClr val="tx1">
                    <a:lumMod val="75000"/>
                    <a:lumOff val="25000"/>
                  </a:schemeClr>
                </a:solidFill>
              </a:rPr>
            </a:br>
            <a:r>
              <a:rPr lang="ja-JP" altLang="en-US" sz="900" dirty="0">
                <a:solidFill>
                  <a:schemeClr val="tx1">
                    <a:lumMod val="75000"/>
                    <a:lumOff val="25000"/>
                  </a:schemeClr>
                </a:solidFill>
              </a:rPr>
              <a:t>スマートフォンの前面すべてがディスプレイになっているような端末において、カメラやセンサー類を端末のフロント面に搭載するための策として設けられたディスプレイのくぼみの部分のことを「ノッチ」と呼びます。</a:t>
            </a:r>
            <a:br>
              <a:rPr lang="en-US" altLang="ja-JP" sz="900" dirty="0">
                <a:solidFill>
                  <a:schemeClr val="tx1">
                    <a:lumMod val="75000"/>
                    <a:lumOff val="25000"/>
                  </a:schemeClr>
                </a:solidFill>
              </a:rPr>
            </a:br>
            <a:endParaRPr lang="en-US" altLang="ja-JP" sz="900" dirty="0">
              <a:solidFill>
                <a:schemeClr val="tx1">
                  <a:lumMod val="75000"/>
                  <a:lumOff val="25000"/>
                </a:schemeClr>
              </a:solidFill>
            </a:endParaRPr>
          </a:p>
          <a:p>
            <a:pPr>
              <a:buFont typeface="Wingdings" panose="05000000000000000000" pitchFamily="2" charset="2"/>
              <a:buChar char="n"/>
            </a:pPr>
            <a:r>
              <a:rPr kumimoji="1" lang="ja-JP" altLang="en-US" sz="900" dirty="0">
                <a:solidFill>
                  <a:schemeClr val="tx1">
                    <a:lumMod val="75000"/>
                    <a:lumOff val="25000"/>
                  </a:schemeClr>
                </a:solidFill>
              </a:rPr>
              <a:t>パンチホール</a:t>
            </a:r>
            <a:br>
              <a:rPr kumimoji="1" lang="en-US" altLang="ja-JP" sz="900" dirty="0">
                <a:solidFill>
                  <a:schemeClr val="tx1">
                    <a:lumMod val="75000"/>
                    <a:lumOff val="25000"/>
                  </a:schemeClr>
                </a:solidFill>
              </a:rPr>
            </a:br>
            <a:r>
              <a:rPr lang="ja-JP" altLang="en-US" sz="900" dirty="0">
                <a:solidFill>
                  <a:schemeClr val="tx1">
                    <a:lumMod val="75000"/>
                    <a:lumOff val="25000"/>
                  </a:schemeClr>
                </a:solidFill>
              </a:rPr>
              <a:t>スマートフォンの前面すべてがディスプレイになっているような端末において、カメラやセンサー類を端末のフロント面に搭載するための策として設けられたディスプレイ部分のことを「パンチホール」と呼びます。</a:t>
            </a:r>
            <a:br>
              <a:rPr lang="en-US" altLang="ja-JP" sz="900" dirty="0">
                <a:solidFill>
                  <a:schemeClr val="tx1">
                    <a:lumMod val="75000"/>
                    <a:lumOff val="25000"/>
                  </a:schemeClr>
                </a:solidFill>
              </a:rPr>
            </a:br>
            <a:r>
              <a:rPr lang="en-US" altLang="ja-JP" sz="900" dirty="0">
                <a:solidFill>
                  <a:schemeClr val="tx1">
                    <a:lumMod val="75000"/>
                    <a:lumOff val="25000"/>
                  </a:schemeClr>
                </a:solidFill>
              </a:rPr>
              <a:t>※</a:t>
            </a:r>
            <a:r>
              <a:rPr lang="ja-JP" altLang="en-US" sz="900" dirty="0">
                <a:solidFill>
                  <a:schemeClr val="tx1">
                    <a:lumMod val="75000"/>
                    <a:lumOff val="25000"/>
                  </a:schemeClr>
                </a:solidFill>
              </a:rPr>
              <a:t>ノッチはカメラやセンサー類をディスプレイの額縁にくぼみを凹凸を作り搭載しているのに対し、パンチホールはディスプレイ上に穴が開いたような形で搭載されています。</a:t>
            </a:r>
            <a:br>
              <a:rPr kumimoji="1" lang="en-US" altLang="ja-JP" sz="900" dirty="0">
                <a:solidFill>
                  <a:schemeClr val="tx1">
                    <a:lumMod val="75000"/>
                    <a:lumOff val="25000"/>
                  </a:schemeClr>
                </a:solidFill>
              </a:rPr>
            </a:br>
            <a:endParaRPr kumimoji="1" lang="en-US" altLang="ja-JP" sz="900" dirty="0">
              <a:solidFill>
                <a:schemeClr val="tx1">
                  <a:lumMod val="75000"/>
                  <a:lumOff val="25000"/>
                </a:schemeClr>
              </a:solidFill>
            </a:endParaRPr>
          </a:p>
          <a:p>
            <a:pPr>
              <a:buFont typeface="Wingdings" panose="05000000000000000000" pitchFamily="2" charset="2"/>
              <a:buChar char="n"/>
            </a:pP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Dynamic Island</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iPhone14Pro</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に搭載された機能で、パンチホールとディスプレイが一体となった機能です。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詳細は</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hlinkClick r:id="rId2"/>
              </a:rPr>
              <a:t>こちら</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の公式</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HP</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にて確認してください。</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endParaRPr kumimoji="1" lang="en-US" altLang="ja-JP" sz="900" dirty="0">
              <a:solidFill>
                <a:schemeClr val="tx1">
                  <a:lumMod val="75000"/>
                  <a:lumOff val="25000"/>
                </a:schemeClr>
              </a:solidFill>
            </a:endParaRPr>
          </a:p>
        </p:txBody>
      </p:sp>
    </p:spTree>
    <p:extLst>
      <p:ext uri="{BB962C8B-B14F-4D97-AF65-F5344CB8AC3E}">
        <p14:creationId xmlns:p14="http://schemas.microsoft.com/office/powerpoint/2010/main" val="401537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3884857"/>
          </a:xfrm>
        </p:spPr>
        <p:txBody>
          <a:bodyPr lIns="91440" tIns="45720" rIns="91440" bIns="45720" numCol="3" anchor="t">
            <a:normAutofit/>
          </a:bodyPr>
          <a:lstStyle/>
          <a:p>
            <a:pPr marL="0" indent="0" algn="l">
              <a:buNone/>
            </a:pPr>
            <a:r>
              <a:rPr kumimoji="1" lang="en-US" altLang="ja-JP" sz="1200" b="1" u="sng" dirty="0">
                <a:solidFill>
                  <a:schemeClr val="accent4">
                    <a:lumMod val="75000"/>
                  </a:schemeClr>
                </a:solidFill>
                <a:latin typeface="メイリオ"/>
                <a:ea typeface="メイリオ"/>
              </a:rPr>
              <a:t>1</a:t>
            </a:r>
            <a:r>
              <a:rPr lang="ja-JP" altLang="en-US" sz="1200" b="1" u="sng" dirty="0">
                <a:solidFill>
                  <a:schemeClr val="accent4">
                    <a:lumMod val="75000"/>
                  </a:schemeClr>
                </a:solidFill>
                <a:latin typeface="メイリオ"/>
                <a:ea typeface="メイリオ"/>
              </a:rPr>
              <a:t> </a:t>
            </a:r>
            <a:r>
              <a:rPr kumimoji="1" lang="ja-JP" altLang="en-US" sz="1200" b="1" u="sng" dirty="0">
                <a:solidFill>
                  <a:schemeClr val="accent4">
                    <a:lumMod val="75000"/>
                  </a:schemeClr>
                </a:solidFill>
                <a:latin typeface="メイリオ"/>
                <a:ea typeface="メイリオ"/>
              </a:rPr>
              <a:t>本書について</a:t>
            </a:r>
            <a:br>
              <a:rPr lang="en-US" altLang="ja-JP" sz="12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1.1 </a:t>
            </a:r>
            <a:r>
              <a:rPr lang="ja-JP" altLang="en-US" sz="900" dirty="0">
                <a:solidFill>
                  <a:srgbClr val="3F3F3F"/>
                </a:solidFill>
                <a:latin typeface="メイリオ"/>
                <a:ea typeface="メイリオ"/>
              </a:rPr>
              <a:t>本書の目的</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1.2 </a:t>
            </a:r>
            <a:r>
              <a:rPr lang="ja-JP" altLang="en-US" sz="900" dirty="0">
                <a:solidFill>
                  <a:srgbClr val="3F3F3F"/>
                </a:solidFill>
                <a:latin typeface="メイリオ"/>
                <a:ea typeface="メイリオ"/>
              </a:rPr>
              <a:t>本書の対象者</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1.3 </a:t>
            </a:r>
            <a:r>
              <a:rPr lang="ja-JP" altLang="en-US" sz="900" dirty="0">
                <a:solidFill>
                  <a:srgbClr val="3F3F3F"/>
                </a:solidFill>
                <a:latin typeface="メイリオ"/>
                <a:ea typeface="メイリオ"/>
              </a:rPr>
              <a:t>本書の位置づけ</a:t>
            </a:r>
            <a:endParaRPr lang="en-US" altLang="ja-JP" sz="900" dirty="0">
              <a:solidFill>
                <a:srgbClr val="3F3F3F"/>
              </a:solidFill>
              <a:latin typeface="メイリオ"/>
              <a:ea typeface="メイリオ"/>
            </a:endParaRPr>
          </a:p>
          <a:p>
            <a:pPr marL="0" indent="0" algn="l">
              <a:buNone/>
            </a:pPr>
            <a:r>
              <a:rPr lang="en-US" altLang="ja-JP" sz="900" dirty="0">
                <a:solidFill>
                  <a:srgbClr val="3F3F3F"/>
                </a:solidFill>
                <a:latin typeface="メイリオ"/>
                <a:ea typeface="メイリオ"/>
              </a:rPr>
              <a:t>1.4 </a:t>
            </a:r>
            <a:r>
              <a:rPr lang="ja-JP" altLang="en-US" sz="900" dirty="0">
                <a:solidFill>
                  <a:srgbClr val="3F3F3F"/>
                </a:solidFill>
                <a:latin typeface="メイリオ"/>
                <a:ea typeface="メイリオ"/>
              </a:rPr>
              <a:t>商標・登録商標について</a:t>
            </a:r>
            <a:endParaRPr lang="en-US" altLang="ja-JP" sz="900" dirty="0">
              <a:solidFill>
                <a:srgbClr val="3F3F3F"/>
              </a:solidFill>
              <a:latin typeface="メイリオ"/>
              <a:ea typeface="メイリオ"/>
            </a:endParaRPr>
          </a:p>
          <a:p>
            <a:pPr marL="0" indent="0" algn="l">
              <a:buNone/>
            </a:pPr>
            <a:endParaRPr lang="en-US" altLang="ja-JP" sz="1200" b="1" u="sng" dirty="0">
              <a:solidFill>
                <a:srgbClr val="12B3C7"/>
              </a:solidFill>
              <a:latin typeface="メイリオ" panose="020B0604030504040204" pitchFamily="50" charset="-128"/>
              <a:ea typeface="メイリオ" panose="020B0604030504040204" pitchFamily="50" charset="-128"/>
            </a:endParaRPr>
          </a:p>
          <a:p>
            <a:pPr marL="0" indent="0" algn="l">
              <a:buNone/>
            </a:pPr>
            <a:r>
              <a:rPr lang="en-US" altLang="ja-JP" sz="1200" b="1" u="sng" dirty="0">
                <a:solidFill>
                  <a:schemeClr val="accent4">
                    <a:lumMod val="75000"/>
                  </a:schemeClr>
                </a:solidFill>
                <a:latin typeface="メイリオ"/>
                <a:ea typeface="メイリオ"/>
              </a:rPr>
              <a:t>2 </a:t>
            </a:r>
            <a:r>
              <a:rPr lang="ja-JP" altLang="en-US" sz="1200" b="1" u="sng" dirty="0">
                <a:solidFill>
                  <a:schemeClr val="accent4">
                    <a:lumMod val="75000"/>
                  </a:schemeClr>
                </a:solidFill>
                <a:latin typeface="メイリオ"/>
                <a:ea typeface="メイリオ"/>
              </a:rPr>
              <a:t>全体テスト計画</a:t>
            </a:r>
            <a:br>
              <a:rPr lang="en-US" altLang="ja-JP" sz="1200" b="1" u="sng"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2.1 </a:t>
            </a:r>
            <a:r>
              <a:rPr lang="ja-JP" altLang="en-US" sz="900" dirty="0">
                <a:solidFill>
                  <a:srgbClr val="3F3F3F"/>
                </a:solidFill>
                <a:latin typeface="メイリオ"/>
                <a:ea typeface="メイリオ"/>
              </a:rPr>
              <a:t>全体テスト計画とは</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2.2 </a:t>
            </a:r>
            <a:r>
              <a:rPr lang="ja-JP" altLang="en-US" sz="900" dirty="0">
                <a:solidFill>
                  <a:srgbClr val="3F3F3F"/>
                </a:solidFill>
                <a:latin typeface="メイリオ"/>
                <a:ea typeface="メイリオ"/>
              </a:rPr>
              <a:t>全体テスト計画の目的</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2.3 </a:t>
            </a:r>
            <a:r>
              <a:rPr lang="ja-JP" altLang="en-US" sz="900" dirty="0">
                <a:solidFill>
                  <a:srgbClr val="3F3F3F"/>
                </a:solidFill>
                <a:latin typeface="メイリオ"/>
                <a:ea typeface="メイリオ"/>
              </a:rPr>
              <a:t>前提条件</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2.4 </a:t>
            </a:r>
            <a:r>
              <a:rPr lang="ja-JP" altLang="en-US" sz="900" dirty="0">
                <a:solidFill>
                  <a:srgbClr val="3F3F3F"/>
                </a:solidFill>
                <a:latin typeface="メイリオ"/>
                <a:ea typeface="メイリオ"/>
              </a:rPr>
              <a:t>テスト方針</a:t>
            </a:r>
            <a:endParaRPr lang="en-US" altLang="ja-JP" sz="900" dirty="0">
              <a:solidFill>
                <a:srgbClr val="3F3F3F"/>
              </a:solidFill>
              <a:latin typeface="メイリオ"/>
              <a:ea typeface="メイリオ"/>
            </a:endParaRPr>
          </a:p>
          <a:p>
            <a:pPr marL="0" indent="0" algn="l">
              <a:buNone/>
            </a:pPr>
            <a:endParaRPr lang="en-US" altLang="ja-JP" sz="1200" b="1" u="sng" dirty="0">
              <a:solidFill>
                <a:srgbClr val="12B3C7"/>
              </a:solidFill>
              <a:latin typeface="メイリオ"/>
              <a:ea typeface="メイリオ"/>
            </a:endParaRPr>
          </a:p>
          <a:p>
            <a:pPr marL="0" indent="0" algn="l">
              <a:buNone/>
            </a:pPr>
            <a:r>
              <a:rPr lang="en-US" altLang="ja-JP" sz="1200" b="1" u="sng" dirty="0">
                <a:solidFill>
                  <a:schemeClr val="accent4">
                    <a:lumMod val="75000"/>
                  </a:schemeClr>
                </a:solidFill>
                <a:latin typeface="メイリオ"/>
                <a:ea typeface="メイリオ"/>
              </a:rPr>
              <a:t>3 </a:t>
            </a:r>
            <a:r>
              <a:rPr lang="ja-JP" altLang="en-US" sz="1200" b="1" u="sng" dirty="0">
                <a:solidFill>
                  <a:schemeClr val="accent4">
                    <a:lumMod val="75000"/>
                  </a:schemeClr>
                </a:solidFill>
                <a:latin typeface="メイリオ"/>
                <a:ea typeface="メイリオ"/>
              </a:rPr>
              <a:t>テスト種別</a:t>
            </a:r>
            <a:br>
              <a:rPr lang="en-US" altLang="ja-JP" sz="12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3.1 </a:t>
            </a:r>
            <a:r>
              <a:rPr lang="ja-JP" altLang="en-US" sz="900" dirty="0">
                <a:solidFill>
                  <a:srgbClr val="3F3F3F"/>
                </a:solidFill>
                <a:latin typeface="メイリオ"/>
                <a:ea typeface="メイリオ"/>
              </a:rPr>
              <a:t>テスト種別とは</a:t>
            </a:r>
            <a:endParaRPr lang="en-US" altLang="ja-JP" sz="900" dirty="0">
              <a:solidFill>
                <a:srgbClr val="3F3F3F"/>
              </a:solidFill>
              <a:latin typeface="メイリオ" panose="020B0604030504040204" pitchFamily="50" charset="-128"/>
              <a:ea typeface="メイリオ" panose="020B0604030504040204" pitchFamily="50" charset="-128"/>
            </a:endParaRPr>
          </a:p>
          <a:p>
            <a:pPr marL="0" indent="0" algn="l">
              <a:buNone/>
            </a:pPr>
            <a:endParaRPr lang="en-US" altLang="ja-JP" sz="1200" b="1" u="sng" dirty="0">
              <a:solidFill>
                <a:srgbClr val="12B3C7"/>
              </a:solidFill>
              <a:latin typeface="メイリオ" panose="020B0604030504040204" pitchFamily="50" charset="-128"/>
              <a:ea typeface="メイリオ" panose="020B0604030504040204" pitchFamily="50" charset="-128"/>
            </a:endParaRPr>
          </a:p>
          <a:p>
            <a:pPr marL="0" indent="0" algn="l">
              <a:buNone/>
            </a:pPr>
            <a:r>
              <a:rPr lang="en-US" altLang="ja-JP" sz="1200" b="1" u="sng" dirty="0">
                <a:solidFill>
                  <a:schemeClr val="accent4">
                    <a:lumMod val="75000"/>
                  </a:schemeClr>
                </a:solidFill>
                <a:latin typeface="メイリオ"/>
                <a:ea typeface="メイリオ"/>
              </a:rPr>
              <a:t>4 </a:t>
            </a:r>
            <a:r>
              <a:rPr lang="ja-JP" altLang="en-US" sz="1200" b="1" u="sng" dirty="0">
                <a:solidFill>
                  <a:schemeClr val="accent4">
                    <a:lumMod val="75000"/>
                  </a:schemeClr>
                </a:solidFill>
                <a:latin typeface="メイリオ"/>
                <a:ea typeface="メイリオ"/>
              </a:rPr>
              <a:t>テスト工程</a:t>
            </a:r>
            <a:br>
              <a:rPr lang="en-US" altLang="ja-JP" sz="12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4.1 </a:t>
            </a:r>
            <a:r>
              <a:rPr lang="ja-JP" altLang="en-US" sz="900" dirty="0">
                <a:solidFill>
                  <a:srgbClr val="3F3F3F"/>
                </a:solidFill>
                <a:latin typeface="メイリオ"/>
                <a:ea typeface="メイリオ"/>
              </a:rPr>
              <a:t>テスト工程の位置づけ</a:t>
            </a:r>
            <a:br>
              <a:rPr lang="en-US" altLang="ja-JP" sz="900" dirty="0">
                <a:solidFill>
                  <a:srgbClr val="3F3F3F"/>
                </a:solidFill>
                <a:latin typeface="メイリオ"/>
                <a:ea typeface="メイリオ"/>
              </a:rPr>
            </a:br>
            <a:endParaRPr kumimoji="1" lang="en-US" altLang="ja-JP" sz="1200" b="1" u="sng" dirty="0">
              <a:solidFill>
                <a:srgbClr val="12B3C7"/>
              </a:solidFill>
              <a:latin typeface="メイリオ"/>
              <a:ea typeface="メイリオ"/>
            </a:endParaRPr>
          </a:p>
          <a:p>
            <a:pPr marL="0" indent="0" algn="l">
              <a:buNone/>
            </a:pPr>
            <a:endParaRPr lang="en-US" altLang="ja-JP" sz="1200" b="1" u="sng" dirty="0">
              <a:solidFill>
                <a:srgbClr val="12B3C7"/>
              </a:solidFill>
              <a:latin typeface="メイリオ"/>
              <a:ea typeface="メイリオ"/>
            </a:endParaRPr>
          </a:p>
          <a:p>
            <a:pPr marL="0" indent="0" algn="l">
              <a:buNone/>
            </a:pPr>
            <a:endParaRPr kumimoji="1" lang="en-US" altLang="ja-JP" sz="1200" b="1" u="sng" dirty="0">
              <a:solidFill>
                <a:srgbClr val="12B3C7"/>
              </a:solidFill>
              <a:latin typeface="メイリオ"/>
              <a:ea typeface="メイリオ"/>
            </a:endParaRPr>
          </a:p>
          <a:p>
            <a:pPr marL="0" indent="0" algn="l">
              <a:buNone/>
            </a:pPr>
            <a:endParaRPr lang="en-US" altLang="ja-JP" sz="1200" b="1" u="sng" dirty="0">
              <a:solidFill>
                <a:srgbClr val="12B3C7"/>
              </a:solidFill>
              <a:latin typeface="メイリオ"/>
              <a:ea typeface="メイリオ"/>
            </a:endParaRPr>
          </a:p>
          <a:p>
            <a:pPr marL="0" indent="0" algn="l">
              <a:buNone/>
            </a:pPr>
            <a:r>
              <a:rPr lang="en-US" altLang="ja-JP" sz="1200" b="1" u="sng" dirty="0">
                <a:solidFill>
                  <a:schemeClr val="accent4">
                    <a:lumMod val="75000"/>
                  </a:schemeClr>
                </a:solidFill>
                <a:latin typeface="メイリオ"/>
                <a:ea typeface="メイリオ"/>
              </a:rPr>
              <a:t>5 </a:t>
            </a:r>
            <a:r>
              <a:rPr lang="ja-JP" altLang="en-US" sz="1200" b="1" u="sng" dirty="0">
                <a:solidFill>
                  <a:schemeClr val="accent4">
                    <a:lumMod val="75000"/>
                  </a:schemeClr>
                </a:solidFill>
                <a:latin typeface="メイリオ"/>
                <a:ea typeface="メイリオ"/>
              </a:rPr>
              <a:t>テスト実施範囲</a:t>
            </a:r>
            <a:br>
              <a:rPr lang="en-US" altLang="ja-JP" sz="1200" b="1" u="sng"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5.1 </a:t>
            </a:r>
            <a:r>
              <a:rPr lang="ja-JP" altLang="en-US" sz="900" dirty="0">
                <a:solidFill>
                  <a:srgbClr val="3F3F3F"/>
                </a:solidFill>
                <a:latin typeface="メイリオ"/>
                <a:ea typeface="メイリオ"/>
              </a:rPr>
              <a:t>テスト種別と実施工程</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5.2 UT</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5.3 IT</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5.4 ST</a:t>
            </a:r>
          </a:p>
          <a:p>
            <a:pPr marL="0" indent="0" algn="l">
              <a:buNone/>
            </a:pPr>
            <a:endParaRPr lang="en-US" altLang="ja-JP" sz="1200" b="1" u="sng" dirty="0">
              <a:solidFill>
                <a:srgbClr val="12B3C7"/>
              </a:solidFill>
              <a:latin typeface="メイリオ"/>
              <a:ea typeface="メイリオ"/>
            </a:endParaRPr>
          </a:p>
          <a:p>
            <a:pPr marL="0" indent="0">
              <a:buNone/>
            </a:pPr>
            <a:r>
              <a:rPr lang="en-US" altLang="ja-JP" sz="1200" b="1" u="sng" dirty="0">
                <a:solidFill>
                  <a:schemeClr val="accent4">
                    <a:lumMod val="75000"/>
                  </a:schemeClr>
                </a:solidFill>
                <a:latin typeface="メイリオ"/>
                <a:ea typeface="メイリオ"/>
              </a:rPr>
              <a:t>6</a:t>
            </a:r>
            <a:r>
              <a:rPr lang="ja-JP" altLang="en-US" sz="1200" b="1" u="sng" dirty="0">
                <a:solidFill>
                  <a:schemeClr val="accent4">
                    <a:lumMod val="75000"/>
                  </a:schemeClr>
                </a:solidFill>
                <a:latin typeface="メイリオ"/>
                <a:ea typeface="メイリオ"/>
              </a:rPr>
              <a:t> 網羅の方針</a:t>
            </a:r>
            <a:br>
              <a:rPr lang="en-US" altLang="ja-JP" sz="1200" dirty="0">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ea typeface="メイリオ"/>
              </a:rPr>
              <a:t>6.1 </a:t>
            </a:r>
            <a:r>
              <a:rPr lang="ja-JP" altLang="en-US" sz="900" dirty="0">
                <a:solidFill>
                  <a:schemeClr val="tx1">
                    <a:lumMod val="75000"/>
                    <a:lumOff val="25000"/>
                  </a:schemeClr>
                </a:solidFill>
                <a:ea typeface="メイリオ"/>
              </a:rPr>
              <a:t>網羅対象</a:t>
            </a:r>
            <a:br>
              <a:rPr lang="en-US" altLang="ja-JP" sz="900" dirty="0">
                <a:ea typeface="メイリオ"/>
              </a:rPr>
            </a:br>
            <a:r>
              <a:rPr lang="en-US" altLang="ja-JP" sz="900" dirty="0">
                <a:solidFill>
                  <a:schemeClr val="tx1">
                    <a:lumMod val="75000"/>
                    <a:lumOff val="25000"/>
                  </a:schemeClr>
                </a:solidFill>
                <a:ea typeface="メイリオ"/>
              </a:rPr>
              <a:t>6.2 </a:t>
            </a:r>
            <a:r>
              <a:rPr lang="ja-JP" altLang="en-US" sz="900" dirty="0">
                <a:solidFill>
                  <a:schemeClr val="tx1">
                    <a:lumMod val="75000"/>
                    <a:lumOff val="25000"/>
                  </a:schemeClr>
                </a:solidFill>
                <a:ea typeface="メイリオ"/>
              </a:rPr>
              <a:t>テストデバイス</a:t>
            </a:r>
            <a:br>
              <a:rPr lang="en-US" altLang="ja-JP" sz="900" dirty="0">
                <a:ea typeface="メイリオ" panose="020B0604030504040204" pitchFamily="50" charset="-128"/>
              </a:rPr>
            </a:br>
            <a:r>
              <a:rPr lang="en-US" altLang="ja-JP" sz="900" dirty="0">
                <a:solidFill>
                  <a:schemeClr val="tx1">
                    <a:lumMod val="75000"/>
                    <a:lumOff val="25000"/>
                  </a:schemeClr>
                </a:solidFill>
                <a:ea typeface="メイリオ"/>
              </a:rPr>
              <a:t>6.3 OS</a:t>
            </a:r>
            <a:r>
              <a:rPr lang="ja-JP" altLang="en-US" sz="900" dirty="0">
                <a:solidFill>
                  <a:schemeClr val="tx1">
                    <a:lumMod val="75000"/>
                    <a:lumOff val="25000"/>
                  </a:schemeClr>
                </a:solidFill>
                <a:ea typeface="メイリオ"/>
              </a:rPr>
              <a:t>バージョン</a:t>
            </a:r>
            <a:br>
              <a:rPr lang="en-US" altLang="ja-JP" sz="900" dirty="0">
                <a:ea typeface="メイリオ" panose="020B0604030504040204" pitchFamily="50" charset="-128"/>
              </a:rPr>
            </a:br>
            <a:r>
              <a:rPr lang="en-US" altLang="ja-JP" sz="900" dirty="0">
                <a:solidFill>
                  <a:schemeClr val="tx1">
                    <a:lumMod val="75000"/>
                    <a:lumOff val="25000"/>
                  </a:schemeClr>
                </a:solidFill>
                <a:ea typeface="メイリオ"/>
              </a:rPr>
              <a:t>6.4 </a:t>
            </a:r>
            <a:r>
              <a:rPr lang="ja-JP" altLang="en-US" sz="900" dirty="0">
                <a:solidFill>
                  <a:schemeClr val="tx1">
                    <a:lumMod val="75000"/>
                    <a:lumOff val="25000"/>
                  </a:schemeClr>
                </a:solidFill>
                <a:ea typeface="メイリオ"/>
              </a:rPr>
              <a:t>アスペクト比・画像解像度</a:t>
            </a:r>
            <a:br>
              <a:rPr lang="en-US" altLang="ja-JP" sz="900" dirty="0">
                <a:ea typeface="メイリオ" panose="020B0604030504040204" pitchFamily="50" charset="-128"/>
              </a:rPr>
            </a:br>
            <a:r>
              <a:rPr lang="en-US" altLang="ja-JP" sz="900" dirty="0">
                <a:solidFill>
                  <a:schemeClr val="tx1">
                    <a:lumMod val="75000"/>
                    <a:lumOff val="25000"/>
                  </a:schemeClr>
                </a:solidFill>
                <a:ea typeface="Meiryo"/>
              </a:rPr>
              <a:t>6.5</a:t>
            </a:r>
            <a:r>
              <a:rPr lang="ja-JP" altLang="en-US" sz="900" dirty="0">
                <a:solidFill>
                  <a:schemeClr val="tx1">
                    <a:lumMod val="75000"/>
                    <a:lumOff val="25000"/>
                  </a:schemeClr>
                </a:solidFill>
                <a:ea typeface="Meiryo"/>
              </a:rPr>
              <a:t> </a:t>
            </a:r>
            <a:r>
              <a:rPr lang="ja-JP" altLang="ja-JP" sz="900" dirty="0">
                <a:solidFill>
                  <a:schemeClr val="tx1">
                    <a:lumMod val="75000"/>
                    <a:lumOff val="25000"/>
                  </a:schemeClr>
                </a:solidFill>
                <a:ea typeface="Meiryo"/>
              </a:rPr>
              <a:t>パンチホール・ノッチ</a:t>
            </a:r>
            <a:r>
              <a:rPr lang="ja-JP" altLang="en-US" sz="900" dirty="0">
                <a:solidFill>
                  <a:schemeClr val="tx1">
                    <a:lumMod val="75000"/>
                    <a:lumOff val="25000"/>
                  </a:schemeClr>
                </a:solidFill>
                <a:ea typeface="Meiryo"/>
              </a:rPr>
              <a:t>・</a:t>
            </a:r>
            <a:r>
              <a:rPr lang="en-US" altLang="ja-JP" sz="900" dirty="0">
                <a:solidFill>
                  <a:schemeClr val="tx1">
                    <a:lumMod val="75000"/>
                    <a:lumOff val="25000"/>
                  </a:schemeClr>
                </a:solidFill>
                <a:ea typeface="Meiryo"/>
              </a:rPr>
              <a:t>Dynamic Island</a:t>
            </a:r>
            <a:r>
              <a:rPr lang="ja-JP" altLang="ja-JP" sz="900" dirty="0">
                <a:solidFill>
                  <a:schemeClr val="tx1">
                    <a:lumMod val="75000"/>
                    <a:lumOff val="25000"/>
                  </a:schemeClr>
                </a:solidFill>
                <a:ea typeface="Meiryo"/>
              </a:rPr>
              <a:t>有無</a:t>
            </a:r>
            <a:br>
              <a:rPr lang="ja-JP" altLang="en-US" sz="900" dirty="0">
                <a:ea typeface="Meiryo"/>
              </a:rPr>
            </a:br>
            <a:r>
              <a:rPr lang="en-US" altLang="ja-JP" sz="900" dirty="0">
                <a:solidFill>
                  <a:schemeClr val="tx1">
                    <a:lumMod val="75000"/>
                    <a:lumOff val="25000"/>
                  </a:schemeClr>
                </a:solidFill>
                <a:ea typeface="メイリオ"/>
              </a:rPr>
              <a:t>6.6 </a:t>
            </a:r>
            <a:r>
              <a:rPr lang="ja-JP" altLang="en-US" sz="900" dirty="0">
                <a:solidFill>
                  <a:srgbClr val="3F3F3F"/>
                </a:solidFill>
                <a:ea typeface="メイリオ"/>
              </a:rPr>
              <a:t>ネイティブ機能の有無、種類</a:t>
            </a:r>
            <a:endParaRPr lang="en-US" altLang="ja-JP" sz="900" dirty="0">
              <a:solidFill>
                <a:srgbClr val="3F3F3F"/>
              </a:solidFill>
              <a:ea typeface="メイリオ"/>
            </a:endParaRPr>
          </a:p>
          <a:p>
            <a:pPr marL="0" indent="0" algn="l">
              <a:buNone/>
            </a:pPr>
            <a:endParaRPr lang="en-US" altLang="ja-JP" sz="1200" b="1" u="sng" dirty="0">
              <a:solidFill>
                <a:schemeClr val="accent4">
                  <a:lumMod val="75000"/>
                </a:schemeClr>
              </a:solidFill>
              <a:latin typeface="メイリオ"/>
              <a:ea typeface="メイリオ"/>
            </a:endParaRPr>
          </a:p>
          <a:p>
            <a:pPr marL="0" indent="0">
              <a:buNone/>
            </a:pPr>
            <a:r>
              <a:rPr lang="en-US" altLang="ja-JP" sz="1200" b="1" u="sng" dirty="0">
                <a:solidFill>
                  <a:schemeClr val="accent4">
                    <a:lumMod val="75000"/>
                  </a:schemeClr>
                </a:solidFill>
                <a:latin typeface="メイリオ"/>
                <a:ea typeface="メイリオ"/>
              </a:rPr>
              <a:t>7 </a:t>
            </a:r>
            <a:r>
              <a:rPr lang="ja-JP" altLang="en-US" sz="1200" b="1" u="sng" dirty="0">
                <a:solidFill>
                  <a:schemeClr val="accent4">
                    <a:lumMod val="75000"/>
                  </a:schemeClr>
                </a:solidFill>
                <a:latin typeface="メイリオ"/>
                <a:ea typeface="メイリオ"/>
              </a:rPr>
              <a:t>テスト環境</a:t>
            </a:r>
            <a:br>
              <a:rPr lang="ja-JP" altLang="en-US" sz="1200" b="1" u="sng" dirty="0">
                <a:latin typeface="メイリオ"/>
                <a:ea typeface="メイリオ"/>
              </a:rPr>
            </a:br>
            <a:r>
              <a:rPr lang="en-US" altLang="ja-JP" sz="900" dirty="0">
                <a:solidFill>
                  <a:srgbClr val="3F3F3F"/>
                </a:solidFill>
                <a:latin typeface="Meiryo"/>
                <a:ea typeface="+mn-lt"/>
              </a:rPr>
              <a:t>7.1 </a:t>
            </a:r>
            <a:r>
              <a:rPr lang="ja-JP" altLang="ja-JP" sz="900" dirty="0">
                <a:solidFill>
                  <a:srgbClr val="3F3F3F"/>
                </a:solidFill>
                <a:latin typeface="Meiryo"/>
                <a:ea typeface="Meiryo"/>
              </a:rPr>
              <a:t>テスト実施</a:t>
            </a:r>
            <a:r>
              <a:rPr lang="ja-JP" altLang="en-US" sz="900" dirty="0">
                <a:solidFill>
                  <a:srgbClr val="3F3F3F"/>
                </a:solidFill>
                <a:latin typeface="Meiryo"/>
                <a:ea typeface="Meiryo"/>
              </a:rPr>
              <a:t>場所</a:t>
            </a:r>
            <a:br>
              <a:rPr lang="ja-JP" altLang="ja-JP" sz="900" dirty="0">
                <a:latin typeface="Meiryo"/>
                <a:ea typeface="Meiryo"/>
              </a:rPr>
            </a:br>
            <a:r>
              <a:rPr lang="en-US" altLang="ja-JP" sz="900" dirty="0">
                <a:solidFill>
                  <a:srgbClr val="3F3F3F"/>
                </a:solidFill>
                <a:latin typeface="Meiryo"/>
                <a:ea typeface="Meiryo"/>
              </a:rPr>
              <a:t>7</a:t>
            </a:r>
            <a:r>
              <a:rPr lang="ja-JP" altLang="ja-JP" sz="900" dirty="0">
                <a:solidFill>
                  <a:srgbClr val="3F3F3F"/>
                </a:solidFill>
                <a:latin typeface="Meiryo"/>
                <a:ea typeface="Meiryo"/>
              </a:rPr>
              <a:t>.2 テスト実施</a:t>
            </a:r>
            <a:r>
              <a:rPr lang="ja-JP" altLang="en-US" sz="900" dirty="0">
                <a:solidFill>
                  <a:srgbClr val="3F3F3F"/>
                </a:solidFill>
                <a:latin typeface="Meiryo"/>
                <a:ea typeface="Meiryo"/>
              </a:rPr>
              <a:t>環境</a:t>
            </a:r>
            <a:br>
              <a:rPr lang="en-US" altLang="ja-JP" sz="900" dirty="0">
                <a:latin typeface="Meiryo"/>
                <a:ea typeface="Meiryo"/>
              </a:rPr>
            </a:br>
            <a:r>
              <a:rPr lang="en-US" sz="900" dirty="0">
                <a:solidFill>
                  <a:srgbClr val="3F3F3F"/>
                </a:solidFill>
                <a:latin typeface="Meiryo"/>
                <a:ea typeface="Meiryo"/>
              </a:rPr>
              <a:t>7</a:t>
            </a:r>
            <a:r>
              <a:rPr lang="en-US" altLang="ja-JP" sz="900" dirty="0">
                <a:solidFill>
                  <a:srgbClr val="3F3F3F"/>
                </a:solidFill>
                <a:latin typeface="Meiryo"/>
                <a:ea typeface="Meiryo"/>
              </a:rPr>
              <a:t>.</a:t>
            </a:r>
            <a:r>
              <a:rPr lang="ja-JP" sz="900" dirty="0">
                <a:solidFill>
                  <a:srgbClr val="3F3F3F"/>
                </a:solidFill>
                <a:latin typeface="Meiryo"/>
                <a:ea typeface="Meiryo"/>
              </a:rPr>
              <a:t>3 テスト実施端末</a:t>
            </a:r>
          </a:p>
          <a:p>
            <a:pPr marL="0" indent="0">
              <a:buNone/>
            </a:pPr>
            <a:endParaRPr kumimoji="1" lang="en-US" altLang="ja-JP" sz="1200" b="1" u="sng" dirty="0">
              <a:solidFill>
                <a:srgbClr val="12B3C7"/>
              </a:solidFill>
              <a:latin typeface="メイリオ"/>
              <a:ea typeface="メイリオ"/>
            </a:endParaRPr>
          </a:p>
          <a:p>
            <a:pPr marL="0" indent="0">
              <a:buNone/>
            </a:pPr>
            <a:endParaRPr kumimoji="1" lang="en-US" altLang="ja-JP" sz="1200" b="1" u="sng" dirty="0">
              <a:solidFill>
                <a:srgbClr val="12B3C7"/>
              </a:solidFill>
              <a:latin typeface="メイリオ"/>
              <a:ea typeface="メイリオ"/>
            </a:endParaRPr>
          </a:p>
          <a:p>
            <a:pPr marL="0" indent="0">
              <a:buNone/>
            </a:pPr>
            <a:endParaRPr lang="en-US" altLang="ja-JP" sz="1200" b="1" u="sng" dirty="0">
              <a:solidFill>
                <a:srgbClr val="12B3C7"/>
              </a:solidFill>
              <a:latin typeface="メイリオ"/>
              <a:ea typeface="メイリオ"/>
            </a:endParaRPr>
          </a:p>
          <a:p>
            <a:pPr marL="0" indent="0">
              <a:buNone/>
            </a:pPr>
            <a:endParaRPr lang="en-US" altLang="ja-JP" sz="1200" b="1" u="sng" dirty="0">
              <a:solidFill>
                <a:srgbClr val="12B3C7"/>
              </a:solidFill>
              <a:latin typeface="メイリオ"/>
              <a:ea typeface="メイリオ"/>
            </a:endParaRPr>
          </a:p>
          <a:p>
            <a:pPr marL="0" indent="0">
              <a:buNone/>
            </a:pPr>
            <a:r>
              <a:rPr kumimoji="1" lang="en-US" altLang="ja-JP" sz="1200" b="1" u="sng" dirty="0">
                <a:solidFill>
                  <a:schemeClr val="accent4">
                    <a:lumMod val="75000"/>
                  </a:schemeClr>
                </a:solidFill>
                <a:latin typeface="メイリオ"/>
                <a:ea typeface="メイリオ"/>
              </a:rPr>
              <a:t>8</a:t>
            </a:r>
            <a:r>
              <a:rPr lang="ja-JP" altLang="en-US" sz="1200" b="1" u="sng" dirty="0">
                <a:solidFill>
                  <a:schemeClr val="accent4">
                    <a:lumMod val="75000"/>
                  </a:schemeClr>
                </a:solidFill>
                <a:latin typeface="メイリオ"/>
                <a:ea typeface="メイリオ"/>
              </a:rPr>
              <a:t> 体制</a:t>
            </a:r>
            <a:br>
              <a:rPr lang="en-US" altLang="ja-JP" sz="12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8.1 </a:t>
            </a:r>
            <a:r>
              <a:rPr lang="ja-JP" altLang="en-US" sz="900" dirty="0">
                <a:solidFill>
                  <a:srgbClr val="3F3F3F"/>
                </a:solidFill>
                <a:latin typeface="メイリオ"/>
                <a:ea typeface="メイリオ"/>
              </a:rPr>
              <a:t>体制</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8.2 </a:t>
            </a:r>
            <a:r>
              <a:rPr lang="ja-JP" altLang="en-US" sz="900" dirty="0">
                <a:solidFill>
                  <a:srgbClr val="3F3F3F"/>
                </a:solidFill>
                <a:latin typeface="メイリオ"/>
                <a:ea typeface="メイリオ"/>
              </a:rPr>
              <a:t>タスクと役割分担</a:t>
            </a:r>
            <a:br>
              <a:rPr lang="en-US" altLang="ja-JP" sz="900" dirty="0">
                <a:latin typeface="メイリオ" panose="020B0604030504040204" pitchFamily="50" charset="-128"/>
                <a:ea typeface="メイリオ" panose="020B0604030504040204" pitchFamily="50" charset="-128"/>
              </a:rPr>
            </a:br>
            <a:endParaRPr lang="en-US" altLang="ja-JP" sz="1050" dirty="0">
              <a:latin typeface="メイリオ"/>
              <a:ea typeface="メイリオ"/>
            </a:endParaRPr>
          </a:p>
          <a:p>
            <a:pPr marL="0" indent="0">
              <a:buNone/>
            </a:pPr>
            <a:r>
              <a:rPr lang="en-US" altLang="ja-JP" sz="1200" b="1" u="sng" dirty="0">
                <a:solidFill>
                  <a:schemeClr val="accent4">
                    <a:lumMod val="75000"/>
                  </a:schemeClr>
                </a:solidFill>
                <a:latin typeface="メイリオ"/>
                <a:ea typeface="メイリオ"/>
              </a:rPr>
              <a:t>9 </a:t>
            </a:r>
            <a:r>
              <a:rPr lang="ja-JP" altLang="en-US" sz="1200" b="1" u="sng" dirty="0">
                <a:solidFill>
                  <a:schemeClr val="accent4">
                    <a:lumMod val="75000"/>
                  </a:schemeClr>
                </a:solidFill>
                <a:latin typeface="メイリオ"/>
                <a:ea typeface="メイリオ"/>
              </a:rPr>
              <a:t>管理方針</a:t>
            </a:r>
            <a:br>
              <a:rPr lang="en-US" altLang="ja-JP" sz="12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9.1 </a:t>
            </a:r>
            <a:r>
              <a:rPr lang="ja-JP" altLang="en-US" sz="900" dirty="0">
                <a:solidFill>
                  <a:srgbClr val="3F3F3F"/>
                </a:solidFill>
                <a:latin typeface="メイリオ"/>
                <a:ea typeface="メイリオ"/>
              </a:rPr>
              <a:t>タスク管理</a:t>
            </a:r>
            <a:br>
              <a:rPr lang="en-US" altLang="ja-JP" sz="900" dirty="0">
                <a:solidFill>
                  <a:srgbClr val="3F3F3F"/>
                </a:solidFill>
                <a:latin typeface="メイリオ"/>
                <a:ea typeface="メイリオ"/>
              </a:rPr>
            </a:br>
            <a:r>
              <a:rPr lang="en-US" altLang="ja-JP" sz="900" dirty="0">
                <a:solidFill>
                  <a:srgbClr val="3F3F3F"/>
                </a:solidFill>
                <a:latin typeface="メイリオ"/>
                <a:ea typeface="メイリオ"/>
              </a:rPr>
              <a:t>9.2 </a:t>
            </a:r>
            <a:r>
              <a:rPr lang="ja-JP" altLang="en-US" sz="900" dirty="0">
                <a:solidFill>
                  <a:srgbClr val="3F3F3F"/>
                </a:solidFill>
                <a:latin typeface="メイリオ"/>
                <a:ea typeface="メイリオ"/>
              </a:rPr>
              <a:t>進捗管理</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9.3</a:t>
            </a:r>
            <a:r>
              <a:rPr lang="ja-JP" altLang="en-US" sz="900" dirty="0">
                <a:solidFill>
                  <a:srgbClr val="3F3F3F"/>
                </a:solidFill>
                <a:latin typeface="メイリオ"/>
                <a:ea typeface="メイリオ"/>
              </a:rPr>
              <a:t> 不具合管理</a:t>
            </a:r>
            <a:endParaRPr lang="en-US" altLang="ja-JP" sz="900" dirty="0">
              <a:solidFill>
                <a:srgbClr val="3F3F3F"/>
              </a:solidFill>
              <a:latin typeface="メイリオ"/>
              <a:ea typeface="メイリオ"/>
            </a:endParaRPr>
          </a:p>
          <a:p>
            <a:pPr marL="0" indent="0">
              <a:buNone/>
            </a:pPr>
            <a:endParaRPr kumimoji="1" lang="en-US" altLang="ja-JP" sz="900" dirty="0"/>
          </a:p>
          <a:p>
            <a:pPr marL="0" indent="0">
              <a:buNone/>
            </a:pPr>
            <a:r>
              <a:rPr lang="en-US" altLang="ja-JP" sz="1200" b="1" u="sng" dirty="0">
                <a:solidFill>
                  <a:schemeClr val="accent4">
                    <a:lumMod val="75000"/>
                  </a:schemeClr>
                </a:solidFill>
                <a:latin typeface="メイリオ"/>
                <a:ea typeface="メイリオ"/>
              </a:rPr>
              <a:t>10 </a:t>
            </a:r>
            <a:r>
              <a:rPr lang="ja-JP" altLang="en-US" sz="1200" b="1" u="sng" dirty="0">
                <a:solidFill>
                  <a:schemeClr val="accent4">
                    <a:lumMod val="75000"/>
                  </a:schemeClr>
                </a:solidFill>
                <a:latin typeface="メイリオ"/>
                <a:ea typeface="メイリオ"/>
              </a:rPr>
              <a:t>テストスケジュール</a:t>
            </a:r>
            <a:br>
              <a:rPr lang="en-US" altLang="ja-JP" sz="12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10.1 </a:t>
            </a:r>
            <a:r>
              <a:rPr lang="ja-JP" altLang="en-US" sz="900" dirty="0">
                <a:solidFill>
                  <a:srgbClr val="3F3F3F"/>
                </a:solidFill>
                <a:latin typeface="メイリオ"/>
                <a:ea typeface="メイリオ"/>
              </a:rPr>
              <a:t>テストスケジュール</a:t>
            </a:r>
            <a:endParaRPr kumimoji="1" lang="en-US" altLang="ja-JP" sz="900" dirty="0"/>
          </a:p>
        </p:txBody>
      </p:sp>
    </p:spTree>
    <p:extLst>
      <p:ext uri="{BB962C8B-B14F-4D97-AF65-F5344CB8AC3E}">
        <p14:creationId xmlns:p14="http://schemas.microsoft.com/office/powerpoint/2010/main" val="211317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1 </a:t>
            </a:r>
            <a:r>
              <a:rPr kumimoji="1" lang="ja-JP" altLang="en-US" dirty="0"/>
              <a:t>本書について</a:t>
            </a:r>
            <a:r>
              <a:rPr kumimoji="1" lang="en-US" altLang="ja-JP" dirty="0"/>
              <a:t>(1/2)</a:t>
            </a:r>
            <a:endParaRPr kumimoji="1" lang="ja-JP" altLang="en-US" dirty="0"/>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3"/>
            <a:ext cx="8229600" cy="3291185"/>
          </a:xfrm>
        </p:spPr>
        <p:txBody>
          <a:bodyPr lIns="91440" tIns="45720" rIns="91440" bIns="45720" anchor="t">
            <a:normAutofit/>
          </a:bodyPr>
          <a:lstStyle/>
          <a:p>
            <a:pPr algn="l">
              <a:buFont typeface="Wingdings" panose="05000000000000000000" pitchFamily="2" charset="2"/>
              <a:buChar char="n"/>
            </a:pPr>
            <a:r>
              <a:rPr kumimoji="1" lang="en-US" altLang="ja-JP" sz="900" dirty="0">
                <a:solidFill>
                  <a:srgbClr val="3F3F3F"/>
                </a:solidFill>
                <a:latin typeface="メイリオ"/>
                <a:ea typeface="メイリオ"/>
              </a:rPr>
              <a:t>1.1</a:t>
            </a:r>
            <a:r>
              <a:rPr lang="ja-JP" altLang="en-US" sz="900" dirty="0">
                <a:solidFill>
                  <a:srgbClr val="3F3F3F"/>
                </a:solidFill>
                <a:latin typeface="メイリオ"/>
                <a:ea typeface="メイリオ"/>
              </a:rPr>
              <a:t> </a:t>
            </a:r>
            <a:r>
              <a:rPr kumimoji="1" lang="ja-JP" altLang="en-US" sz="900" dirty="0">
                <a:solidFill>
                  <a:srgbClr val="3F3F3F"/>
                </a:solidFill>
                <a:latin typeface="メイリオ"/>
                <a:ea typeface="メイリオ"/>
              </a:rPr>
              <a:t>本書</a:t>
            </a:r>
            <a:r>
              <a:rPr lang="ja-JP" altLang="en-US" sz="900" dirty="0">
                <a:solidFill>
                  <a:srgbClr val="3F3F3F"/>
                </a:solidFill>
                <a:latin typeface="メイリオ"/>
                <a:ea typeface="メイリオ"/>
              </a:rPr>
              <a:t>の目的</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本書は</a:t>
            </a:r>
            <a:r>
              <a:rPr lang="en-US" altLang="ja-JP" sz="900" dirty="0">
                <a:solidFill>
                  <a:schemeClr val="tx1">
                    <a:lumMod val="75000"/>
                    <a:lumOff val="25000"/>
                  </a:schemeClr>
                </a:solidFill>
                <a:latin typeface="メイリオ"/>
                <a:ea typeface="メイリオ"/>
              </a:rPr>
              <a:t>Santoku</a:t>
            </a:r>
            <a:r>
              <a:rPr lang="ja-JP" altLang="en-US" sz="900" dirty="0">
                <a:solidFill>
                  <a:schemeClr val="tx1">
                    <a:lumMod val="75000"/>
                    <a:lumOff val="25000"/>
                  </a:schemeClr>
                </a:solidFill>
                <a:latin typeface="メイリオ"/>
                <a:ea typeface="メイリオ"/>
              </a:rPr>
              <a:t>アプリ開発プロジェクトにおける各テストの考え方について概要を記述したものです。</a:t>
            </a:r>
            <a:br>
              <a:rPr lang="en-US" altLang="ja-JP" sz="900" dirty="0">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a:ea typeface="メイリオ"/>
              </a:rPr>
              <a:t>Santoku</a:t>
            </a:r>
            <a:r>
              <a:rPr lang="ja-JP" altLang="en-US" sz="900" dirty="0">
                <a:solidFill>
                  <a:schemeClr val="tx1">
                    <a:lumMod val="75000"/>
                    <a:lumOff val="25000"/>
                  </a:schemeClr>
                </a:solidFill>
                <a:latin typeface="メイリオ"/>
                <a:ea typeface="メイリオ"/>
              </a:rPr>
              <a:t>アプリは、モバイルアプリの開発に役立つサンプルコードの提供を目的としたアプリケーションです。</a:t>
            </a: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そのため、プログラムに欠陥がないことはもとより、実際の開発現場にそのまま適用できる高い品質が求めらます。</a:t>
            </a: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こうした品質を確保するには、次の点が正しく遂行されていることが重要です。</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　・テスト全体を通して整合性の取れた計画・準備がされていること</a:t>
            </a: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　・各テスト工程でテストおよび品質評価がされていること</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上記の達成を目的として、本書で全体テスト計画を策定します。</a:t>
            </a:r>
            <a:endParaRPr lang="en-US" altLang="ja-JP" sz="900" dirty="0">
              <a:solidFill>
                <a:schemeClr val="tx1">
                  <a:lumMod val="75000"/>
                  <a:lumOff val="25000"/>
                </a:schemeClr>
              </a:solidFill>
              <a:latin typeface="メイリオ"/>
              <a:ea typeface="メイリオ"/>
            </a:endParaRPr>
          </a:p>
          <a:p>
            <a:pPr>
              <a:buFont typeface="Wingdings" panose="05000000000000000000" pitchFamily="2" charset="2"/>
              <a:buChar char="n"/>
            </a:pPr>
            <a:endParaRPr kumimoji="1" lang="en-US" altLang="ja-JP" sz="900" dirty="0">
              <a:solidFill>
                <a:srgbClr val="3F3F3F"/>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r>
              <a:rPr kumimoji="1" lang="en-US" altLang="ja-JP" sz="900" dirty="0">
                <a:solidFill>
                  <a:srgbClr val="3F3F3F"/>
                </a:solidFill>
                <a:latin typeface="メイリオ"/>
                <a:ea typeface="メイリオ"/>
              </a:rPr>
              <a:t>1.2</a:t>
            </a:r>
            <a:r>
              <a:rPr lang="ja-JP" altLang="en-US" sz="900" dirty="0">
                <a:solidFill>
                  <a:srgbClr val="3F3F3F"/>
                </a:solidFill>
                <a:latin typeface="メイリオ"/>
                <a:ea typeface="メイリオ"/>
              </a:rPr>
              <a:t> </a:t>
            </a:r>
            <a:r>
              <a:rPr kumimoji="1" lang="ja-JP" altLang="en-US" sz="900" dirty="0">
                <a:solidFill>
                  <a:srgbClr val="3F3F3F"/>
                </a:solidFill>
                <a:latin typeface="メイリオ"/>
                <a:ea typeface="メイリオ"/>
              </a:rPr>
              <a:t>本書</a:t>
            </a:r>
            <a:r>
              <a:rPr lang="ja-JP" altLang="en-US" sz="900" dirty="0">
                <a:solidFill>
                  <a:srgbClr val="3F3F3F"/>
                </a:solidFill>
                <a:latin typeface="メイリオ"/>
                <a:ea typeface="メイリオ"/>
              </a:rPr>
              <a:t>の対象者</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ja-JP" altLang="en-US" sz="900" dirty="0">
                <a:solidFill>
                  <a:srgbClr val="3F3F3F"/>
                </a:solidFill>
                <a:latin typeface="メイリオ"/>
                <a:ea typeface="メイリオ"/>
              </a:rPr>
              <a:t>本プロジェクトに関わる全ての関係者を対象者とします。</a:t>
            </a:r>
            <a:br>
              <a:rPr lang="en-US" altLang="ja-JP" sz="900" dirty="0">
                <a:latin typeface="メイリオ" panose="020B0604030504040204" pitchFamily="50" charset="-128"/>
                <a:ea typeface="メイリオ" panose="020B0604030504040204" pitchFamily="50" charset="-128"/>
              </a:rPr>
            </a:br>
            <a:r>
              <a:rPr lang="ja-JP" altLang="en-US" sz="900" dirty="0">
                <a:solidFill>
                  <a:srgbClr val="3F3F3F"/>
                </a:solidFill>
                <a:latin typeface="メイリオ"/>
                <a:ea typeface="メイリオ"/>
              </a:rPr>
              <a:t>特に、</a:t>
            </a:r>
            <a:r>
              <a:rPr lang="en-US" altLang="ja-JP" sz="900" dirty="0">
                <a:solidFill>
                  <a:srgbClr val="3F3F3F"/>
                </a:solidFill>
                <a:latin typeface="メイリオ"/>
                <a:ea typeface="メイリオ"/>
              </a:rPr>
              <a:t>PO</a:t>
            </a:r>
            <a:r>
              <a:rPr lang="ja-JP" altLang="en-US" sz="900" dirty="0">
                <a:solidFill>
                  <a:srgbClr val="3F3F3F"/>
                </a:solidFill>
                <a:latin typeface="メイリオ"/>
                <a:ea typeface="メイリオ"/>
              </a:rPr>
              <a:t>、開発エンジニア、</a:t>
            </a:r>
            <a:r>
              <a:rPr lang="en-US" altLang="ja-JP" sz="900" dirty="0">
                <a:solidFill>
                  <a:srgbClr val="3F3F3F"/>
                </a:solidFill>
                <a:latin typeface="メイリオ"/>
                <a:ea typeface="メイリオ"/>
              </a:rPr>
              <a:t>QA</a:t>
            </a:r>
            <a:r>
              <a:rPr lang="ja-JP" altLang="en-US" sz="900" dirty="0">
                <a:solidFill>
                  <a:srgbClr val="3F3F3F"/>
                </a:solidFill>
                <a:latin typeface="メイリオ"/>
                <a:ea typeface="メイリオ"/>
              </a:rPr>
              <a:t>エンジニアは本書の主な対象者となります。</a:t>
            </a:r>
            <a:br>
              <a:rPr lang="en-US" altLang="ja-JP" sz="900" dirty="0">
                <a:solidFill>
                  <a:srgbClr val="3F3F3F"/>
                </a:solidFill>
                <a:latin typeface="メイリオ"/>
                <a:ea typeface="メイリオ"/>
              </a:rPr>
            </a:br>
            <a:endParaRPr lang="en-US" altLang="ja-JP" sz="900" dirty="0">
              <a:solidFill>
                <a:srgbClr val="3F3F3F"/>
              </a:solidFill>
              <a:latin typeface="メイリオ"/>
              <a:ea typeface="メイリオ"/>
            </a:endParaRPr>
          </a:p>
        </p:txBody>
      </p:sp>
    </p:spTree>
    <p:extLst>
      <p:ext uri="{BB962C8B-B14F-4D97-AF65-F5344CB8AC3E}">
        <p14:creationId xmlns:p14="http://schemas.microsoft.com/office/powerpoint/2010/main" val="316931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1 </a:t>
            </a:r>
            <a:r>
              <a:rPr kumimoji="1" lang="ja-JP" altLang="en-US"/>
              <a:t>本書について</a:t>
            </a:r>
            <a:r>
              <a:rPr kumimoji="1" lang="en-US" altLang="ja-JP" dirty="0"/>
              <a:t>(2/2)</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4"/>
            <a:ext cx="8229600" cy="701040"/>
          </a:xfrm>
        </p:spPr>
        <p:txBody>
          <a:bodyPr>
            <a:normAutofit/>
          </a:bodyPr>
          <a:lstStyle/>
          <a:p>
            <a:pPr>
              <a:buFont typeface="Wingdings" panose="05000000000000000000" pitchFamily="2" charset="2"/>
              <a:buChar char="n"/>
            </a:pPr>
            <a:r>
              <a:rPr kumimoji="1" lang="en-US" altLang="ja-JP" sz="900" dirty="0">
                <a:solidFill>
                  <a:srgbClr val="3F3F3F"/>
                </a:solidFill>
                <a:latin typeface="メイリオ" panose="020B0604030504040204" pitchFamily="50" charset="-128"/>
                <a:ea typeface="メイリオ" panose="020B0604030504040204" pitchFamily="50" charset="-128"/>
              </a:rPr>
              <a:t>1.3</a:t>
            </a:r>
            <a:r>
              <a:rPr lang="ja-JP" altLang="en-US" sz="900" dirty="0">
                <a:solidFill>
                  <a:srgbClr val="3F3F3F"/>
                </a:solidFill>
                <a:latin typeface="メイリオ" panose="020B0604030504040204" pitchFamily="50" charset="-128"/>
                <a:ea typeface="メイリオ" panose="020B0604030504040204" pitchFamily="50" charset="-128"/>
              </a:rPr>
              <a:t> </a:t>
            </a:r>
            <a:r>
              <a:rPr kumimoji="1" lang="ja-JP" altLang="en-US" sz="900" dirty="0">
                <a:solidFill>
                  <a:srgbClr val="3F3F3F"/>
                </a:solidFill>
                <a:latin typeface="メイリオ" panose="020B0604030504040204" pitchFamily="50" charset="-128"/>
                <a:ea typeface="メイリオ" panose="020B0604030504040204" pitchFamily="50" charset="-128"/>
              </a:rPr>
              <a:t>本書</a:t>
            </a:r>
            <a:r>
              <a:rPr lang="ja-JP" altLang="en-US" sz="900" dirty="0">
                <a:solidFill>
                  <a:srgbClr val="3F3F3F"/>
                </a:solidFill>
                <a:latin typeface="メイリオ" panose="020B0604030504040204" pitchFamily="50" charset="-128"/>
                <a:ea typeface="メイリオ" panose="020B0604030504040204" pitchFamily="50" charset="-128"/>
              </a:rPr>
              <a:t>の位置づけ</a:t>
            </a:r>
            <a:br>
              <a:rPr lang="en-US" altLang="ja-JP" sz="900" dirty="0">
                <a:solidFill>
                  <a:srgbClr val="3F3F3F"/>
                </a:solidFill>
                <a:latin typeface="メイリオ" panose="020B0604030504040204" pitchFamily="50" charset="-128"/>
                <a:ea typeface="メイリオ" panose="020B0604030504040204" pitchFamily="50" charset="-128"/>
              </a:rPr>
            </a:b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dirty="0">
                <a:solidFill>
                  <a:srgbClr val="3F3F3F"/>
                </a:solidFill>
                <a:latin typeface="メイリオ" panose="020B0604030504040204" pitchFamily="50" charset="-128"/>
                <a:ea typeface="メイリオ" panose="020B0604030504040204" pitchFamily="50" charset="-128"/>
              </a:rPr>
              <a:t>全体テスト計画書のインプットとなる上位文書や、全体テスト計画書の記載を元に作成する下位文書の関連を次の図に示します。</a:t>
            </a:r>
            <a:endParaRPr lang="en-US" altLang="ja-JP" sz="900" dirty="0">
              <a:solidFill>
                <a:srgbClr val="3F3F3F"/>
              </a:solidFill>
              <a:latin typeface="メイリオ" panose="020B0604030504040204" pitchFamily="50" charset="-128"/>
              <a:ea typeface="メイリオ" panose="020B0604030504040204" pitchFamily="50" charset="-128"/>
            </a:endParaRPr>
          </a:p>
          <a:p>
            <a:pPr marL="0" indent="0">
              <a:buNone/>
            </a:pPr>
            <a:endParaRPr kumimoji="1" lang="en-US" altLang="ja-JP" sz="900" dirty="0"/>
          </a:p>
        </p:txBody>
      </p:sp>
      <p:sp>
        <p:nvSpPr>
          <p:cNvPr id="19" name="サブタイトル 4">
            <a:extLst>
              <a:ext uri="{FF2B5EF4-FFF2-40B4-BE49-F238E27FC236}">
                <a16:creationId xmlns:a16="http://schemas.microsoft.com/office/drawing/2014/main" id="{407BA3F0-F7E2-4852-ABC1-7F683C3C4AFF}"/>
              </a:ext>
            </a:extLst>
          </p:cNvPr>
          <p:cNvSpPr txBox="1">
            <a:spLocks/>
          </p:cNvSpPr>
          <p:nvPr/>
        </p:nvSpPr>
        <p:spPr>
          <a:xfrm>
            <a:off x="3263512" y="3140464"/>
            <a:ext cx="2376377"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図</a:t>
            </a:r>
            <a:r>
              <a:rPr lang="en-US" altLang="ja-JP" sz="900" b="1" dirty="0">
                <a:solidFill>
                  <a:srgbClr val="3F3F3F"/>
                </a:solidFill>
                <a:latin typeface="メイリオ" panose="020B0604030504040204" pitchFamily="50" charset="-128"/>
                <a:ea typeface="メイリオ" panose="020B0604030504040204" pitchFamily="50" charset="-128"/>
              </a:rPr>
              <a:t>1-1 </a:t>
            </a:r>
            <a:r>
              <a:rPr lang="ja-JP" altLang="en-US" sz="900" b="1">
                <a:solidFill>
                  <a:srgbClr val="3F3F3F"/>
                </a:solidFill>
                <a:latin typeface="メイリオ" panose="020B0604030504040204" pitchFamily="50" charset="-128"/>
                <a:ea typeface="メイリオ" panose="020B0604030504040204" pitchFamily="50" charset="-128"/>
              </a:rPr>
              <a:t>本書の位置づけ</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
        <p:nvSpPr>
          <p:cNvPr id="14" name="AutoShape 6">
            <a:extLst>
              <a:ext uri="{FF2B5EF4-FFF2-40B4-BE49-F238E27FC236}">
                <a16:creationId xmlns:a16="http://schemas.microsoft.com/office/drawing/2014/main" id="{E84821DD-3B59-487E-A206-E8E122A1FBF9}"/>
              </a:ext>
            </a:extLst>
          </p:cNvPr>
          <p:cNvSpPr>
            <a:spLocks noChangeArrowheads="1"/>
          </p:cNvSpPr>
          <p:nvPr/>
        </p:nvSpPr>
        <p:spPr bwMode="auto">
          <a:xfrm>
            <a:off x="2420829" y="2123568"/>
            <a:ext cx="714461" cy="524484"/>
          </a:xfrm>
          <a:prstGeom prst="flowChartDocument">
            <a:avLst/>
          </a:prstGeom>
          <a:solidFill>
            <a:schemeClr val="accent6">
              <a:lumMod val="40000"/>
              <a:lumOff val="60000"/>
            </a:schemeClr>
          </a:solidFill>
          <a:ln w="3175" algn="ctr">
            <a:noFill/>
            <a:miter lim="800000"/>
            <a:headEnd/>
            <a:tailEnd/>
          </a:ln>
          <a:effectLst>
            <a:outerShdw blurRad="50800" dist="38100" dir="2700000" algn="tl" rotWithShape="0">
              <a:prstClr val="black">
                <a:alpha val="40000"/>
              </a:prstClr>
            </a:outerShdw>
          </a:effectLst>
        </p:spPr>
        <p:txBody>
          <a:bodyPr wrap="none" lIns="134979" tIns="70189" rIns="134979" bIns="70189" anchor="ctr"/>
          <a:lstStyle/>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計画書</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5" name="直線矢印コネクタ 14">
            <a:extLst>
              <a:ext uri="{FF2B5EF4-FFF2-40B4-BE49-F238E27FC236}">
                <a16:creationId xmlns:a16="http://schemas.microsoft.com/office/drawing/2014/main" id="{9194A0C4-BFF5-4796-AB5A-4AB79CC245A1}"/>
              </a:ext>
            </a:extLst>
          </p:cNvPr>
          <p:cNvCxnSpPr>
            <a:cxnSpLocks/>
            <a:stCxn id="14" idx="3"/>
            <a:endCxn id="16" idx="1"/>
          </p:cNvCxnSpPr>
          <p:nvPr/>
        </p:nvCxnSpPr>
        <p:spPr bwMode="auto">
          <a:xfrm>
            <a:off x="3135290" y="2385810"/>
            <a:ext cx="418150" cy="0"/>
          </a:xfrm>
          <a:prstGeom prst="straightConnector1">
            <a:avLst/>
          </a:prstGeom>
          <a:noFill/>
          <a:ln w="15875" cap="flat" cmpd="sng" algn="ctr">
            <a:solidFill>
              <a:srgbClr val="1BADBD"/>
            </a:solidFill>
            <a:prstDash val="solid"/>
            <a:round/>
            <a:headEnd type="none" w="med" len="med"/>
            <a:tailEnd type="triangle"/>
          </a:ln>
          <a:effectLst/>
        </p:spPr>
      </p:cxnSp>
      <p:sp>
        <p:nvSpPr>
          <p:cNvPr id="16" name="AutoShape 6">
            <a:extLst>
              <a:ext uri="{FF2B5EF4-FFF2-40B4-BE49-F238E27FC236}">
                <a16:creationId xmlns:a16="http://schemas.microsoft.com/office/drawing/2014/main" id="{09D5C7D8-E3D1-4AB2-9DD0-72A2372EA553}"/>
              </a:ext>
            </a:extLst>
          </p:cNvPr>
          <p:cNvSpPr>
            <a:spLocks noChangeArrowheads="1"/>
          </p:cNvSpPr>
          <p:nvPr/>
        </p:nvSpPr>
        <p:spPr bwMode="auto">
          <a:xfrm>
            <a:off x="3553440" y="2123568"/>
            <a:ext cx="714461" cy="524484"/>
          </a:xfrm>
          <a:prstGeom prst="flowChartDocument">
            <a:avLst/>
          </a:prstGeom>
          <a:solidFill>
            <a:schemeClr val="accent6">
              <a:lumMod val="40000"/>
              <a:lumOff val="60000"/>
            </a:schemeClr>
          </a:solidFill>
          <a:ln w="19050" algn="ctr">
            <a:solidFill>
              <a:srgbClr val="FF0000"/>
            </a:solidFill>
            <a:miter lim="800000"/>
            <a:headEnd/>
            <a:tailEnd/>
          </a:ln>
          <a:effectLst>
            <a:outerShdw blurRad="50800" dist="38100" dir="2700000" algn="tl" rotWithShape="0">
              <a:prstClr val="black">
                <a:alpha val="40000"/>
              </a:prstClr>
            </a:outerShdw>
          </a:effectLst>
        </p:spPr>
        <p:txBody>
          <a:bodyPr wrap="none" lIns="134979" tIns="70189" rIns="134979" bIns="70189" anchor="ctr"/>
          <a:lstStyle/>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全体テスト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計画書</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AutoShape 6">
            <a:extLst>
              <a:ext uri="{FF2B5EF4-FFF2-40B4-BE49-F238E27FC236}">
                <a16:creationId xmlns:a16="http://schemas.microsoft.com/office/drawing/2014/main" id="{4282FD3D-AC25-40C1-99E7-EAF1C284D8F3}"/>
              </a:ext>
            </a:extLst>
          </p:cNvPr>
          <p:cNvSpPr>
            <a:spLocks noChangeArrowheads="1"/>
          </p:cNvSpPr>
          <p:nvPr/>
        </p:nvSpPr>
        <p:spPr bwMode="auto">
          <a:xfrm>
            <a:off x="4817663" y="2123568"/>
            <a:ext cx="714461" cy="524484"/>
          </a:xfrm>
          <a:prstGeom prst="flowChartDocument">
            <a:avLst/>
          </a:prstGeom>
          <a:solidFill>
            <a:schemeClr val="accent6">
              <a:lumMod val="40000"/>
              <a:lumOff val="60000"/>
            </a:schemeClr>
          </a:solidFill>
          <a:ln w="19050" algn="ctr">
            <a:noFill/>
            <a:miter lim="800000"/>
            <a:headEnd/>
            <a:tailEnd/>
          </a:ln>
          <a:effectLst>
            <a:outerShdw blurRad="50800" dist="38100" dir="2700000" algn="tl" rotWithShape="0">
              <a:prstClr val="black">
                <a:alpha val="40000"/>
              </a:prstClr>
            </a:outerShdw>
          </a:effectLst>
        </p:spPr>
        <p:txBody>
          <a:bodyPr wrap="none" lIns="134979" tIns="70189" rIns="134979" bIns="70189" anchor="ctr"/>
          <a:lstStyle/>
          <a:p>
            <a:pPr algn="ctr"/>
            <a:r>
              <a:rPr lang="en-US" altLang="ja-JP" sz="800" dirty="0">
                <a:latin typeface="メイリオ"/>
                <a:ea typeface="メイリオ"/>
                <a:cs typeface="メイリオ" panose="020B0604030504040204" pitchFamily="50" charset="-128"/>
              </a:rPr>
              <a:t>UT/IT</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計画書</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AutoShape 6">
            <a:extLst>
              <a:ext uri="{FF2B5EF4-FFF2-40B4-BE49-F238E27FC236}">
                <a16:creationId xmlns:a16="http://schemas.microsoft.com/office/drawing/2014/main" id="{F896B51F-C3BA-41F5-825B-61C3B1E16811}"/>
              </a:ext>
            </a:extLst>
          </p:cNvPr>
          <p:cNvSpPr>
            <a:spLocks noChangeArrowheads="1"/>
          </p:cNvSpPr>
          <p:nvPr/>
        </p:nvSpPr>
        <p:spPr bwMode="auto">
          <a:xfrm>
            <a:off x="6026619" y="2123421"/>
            <a:ext cx="714461" cy="524484"/>
          </a:xfrm>
          <a:prstGeom prst="flowChartDocument">
            <a:avLst/>
          </a:prstGeom>
          <a:solidFill>
            <a:schemeClr val="accent6">
              <a:lumMod val="40000"/>
              <a:lumOff val="60000"/>
            </a:schemeClr>
          </a:solidFill>
          <a:ln w="3175" algn="ctr">
            <a:noFill/>
            <a:miter lim="800000"/>
            <a:headEnd/>
            <a:tailEnd/>
          </a:ln>
          <a:effectLst>
            <a:outerShdw blurRad="50800" dist="38100" dir="2700000" algn="tl" rotWithShape="0">
              <a:prstClr val="black">
                <a:alpha val="40000"/>
              </a:prstClr>
            </a:outerShdw>
          </a:effectLst>
        </p:spPr>
        <p:txBody>
          <a:bodyPr wrap="none" lIns="134979" tIns="70189" rIns="134979" bIns="70189" anchor="ctr"/>
          <a:lstStyle/>
          <a:p>
            <a:pPr algn="ctr"/>
            <a:r>
              <a:rPr lang="en-US" altLang="ja-JP" sz="800" dirty="0">
                <a:latin typeface="メイリオ"/>
                <a:ea typeface="メイリオ"/>
                <a:cs typeface="メイリオ" panose="020B0604030504040204" pitchFamily="50" charset="-128"/>
              </a:rPr>
              <a:t>UT</a:t>
            </a:r>
            <a:r>
              <a:rPr lang="en-US" sz="800" dirty="0">
                <a:latin typeface="Meiryo"/>
                <a:ea typeface="Meiryo"/>
                <a:cs typeface="メイリオ" panose="020B0604030504040204" pitchFamily="50" charset="-128"/>
              </a:rPr>
              <a:t>/IT</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仕様書</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a:extLst>
              <a:ext uri="{FF2B5EF4-FFF2-40B4-BE49-F238E27FC236}">
                <a16:creationId xmlns:a16="http://schemas.microsoft.com/office/drawing/2014/main" id="{A11E038B-D89D-4956-98A8-F159717AD271}"/>
              </a:ext>
            </a:extLst>
          </p:cNvPr>
          <p:cNvCxnSpPr>
            <a:cxnSpLocks/>
            <a:stCxn id="16" idx="3"/>
            <a:endCxn id="18" idx="1"/>
          </p:cNvCxnSpPr>
          <p:nvPr/>
        </p:nvCxnSpPr>
        <p:spPr bwMode="auto">
          <a:xfrm>
            <a:off x="4267901" y="2385810"/>
            <a:ext cx="549762" cy="0"/>
          </a:xfrm>
          <a:prstGeom prst="straightConnector1">
            <a:avLst/>
          </a:prstGeom>
          <a:noFill/>
          <a:ln w="15875" cap="flat" cmpd="sng" algn="ctr">
            <a:solidFill>
              <a:srgbClr val="1BADBD"/>
            </a:solidFill>
            <a:prstDash val="solid"/>
            <a:round/>
            <a:headEnd type="none" w="med" len="med"/>
            <a:tailEnd type="triangle"/>
          </a:ln>
          <a:effectLst/>
        </p:spPr>
      </p:cxnSp>
      <p:sp>
        <p:nvSpPr>
          <p:cNvPr id="23" name="テキスト ボックス 22">
            <a:extLst>
              <a:ext uri="{FF2B5EF4-FFF2-40B4-BE49-F238E27FC236}">
                <a16:creationId xmlns:a16="http://schemas.microsoft.com/office/drawing/2014/main" id="{D5154699-0675-48E8-9D6B-D6CA0331CC4B}"/>
              </a:ext>
            </a:extLst>
          </p:cNvPr>
          <p:cNvSpPr txBox="1"/>
          <p:nvPr/>
        </p:nvSpPr>
        <p:spPr>
          <a:xfrm>
            <a:off x="3486829" y="1916546"/>
            <a:ext cx="530915" cy="230832"/>
          </a:xfrm>
          <a:prstGeom prst="rect">
            <a:avLst/>
          </a:prstGeom>
          <a:noFill/>
        </p:spPr>
        <p:txBody>
          <a:bodyPr wrap="none" rtlCol="0">
            <a:spAutoFit/>
          </a:bodyPr>
          <a:lstStyle/>
          <a:p>
            <a:r>
              <a:rPr kumimoji="1" lang="ja-JP" altLang="en-US" sz="900">
                <a:solidFill>
                  <a:schemeClr val="accent1"/>
                </a:solidFill>
              </a:rPr>
              <a:t>●本書</a:t>
            </a:r>
          </a:p>
        </p:txBody>
      </p:sp>
      <p:cxnSp>
        <p:nvCxnSpPr>
          <p:cNvPr id="24" name="直線矢印コネクタ 23">
            <a:extLst>
              <a:ext uri="{FF2B5EF4-FFF2-40B4-BE49-F238E27FC236}">
                <a16:creationId xmlns:a16="http://schemas.microsoft.com/office/drawing/2014/main" id="{5D179BB8-FEBB-4F0B-B63E-F9AD8D3B6A7E}"/>
              </a:ext>
            </a:extLst>
          </p:cNvPr>
          <p:cNvCxnSpPr>
            <a:cxnSpLocks/>
            <a:stCxn id="18" idx="3"/>
            <a:endCxn id="21" idx="1"/>
          </p:cNvCxnSpPr>
          <p:nvPr/>
        </p:nvCxnSpPr>
        <p:spPr bwMode="auto">
          <a:xfrm flipV="1">
            <a:off x="5532124" y="2385663"/>
            <a:ext cx="494495" cy="147"/>
          </a:xfrm>
          <a:prstGeom prst="straightConnector1">
            <a:avLst/>
          </a:prstGeom>
          <a:noFill/>
          <a:ln w="15875" cap="flat" cmpd="sng" algn="ctr">
            <a:solidFill>
              <a:srgbClr val="1BADBD"/>
            </a:solidFill>
            <a:prstDash val="solid"/>
            <a:round/>
            <a:headEnd type="none" w="med" len="med"/>
            <a:tailEnd type="triangle"/>
          </a:ln>
          <a:effectLst/>
        </p:spPr>
      </p:cxnSp>
      <p:sp>
        <p:nvSpPr>
          <p:cNvPr id="4" name="コンテンツ プレースホルダー 2">
            <a:extLst>
              <a:ext uri="{FF2B5EF4-FFF2-40B4-BE49-F238E27FC236}">
                <a16:creationId xmlns:a16="http://schemas.microsoft.com/office/drawing/2014/main" id="{34516F21-0DDE-645A-0715-E5C57963ABE4}"/>
              </a:ext>
            </a:extLst>
          </p:cNvPr>
          <p:cNvSpPr txBox="1">
            <a:spLocks/>
          </p:cNvSpPr>
          <p:nvPr/>
        </p:nvSpPr>
        <p:spPr>
          <a:xfrm>
            <a:off x="457199" y="3705364"/>
            <a:ext cx="8229600" cy="701040"/>
          </a:xfrm>
          <a:prstGeom prst="rect">
            <a:avLst/>
          </a:prstGeom>
        </p:spPr>
        <p:txBody>
          <a:bodyPr>
            <a:normAutofit/>
          </a:bodyPr>
          <a:lstStyle>
            <a:lvl1pPr marL="342900" indent="-342900" algn="l" defTabSz="457200" rtl="0" eaLnBrk="1" latinLnBrk="0" hangingPunct="1">
              <a:spcBef>
                <a:spcPct val="20000"/>
              </a:spcBef>
              <a:buFont typeface="Arial"/>
              <a:buChar char="•"/>
              <a:defRPr kumimoji="1"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a:buFont typeface="Wingdings" panose="05000000000000000000" pitchFamily="2" charset="2"/>
              <a:buChar char="n"/>
            </a:pPr>
            <a:r>
              <a:rPr lang="en-US" altLang="ja-JP" sz="900" dirty="0">
                <a:solidFill>
                  <a:srgbClr val="3F3F3F"/>
                </a:solidFill>
                <a:latin typeface="メイリオ" panose="020B0604030504040204" pitchFamily="50" charset="-128"/>
                <a:ea typeface="メイリオ" panose="020B0604030504040204" pitchFamily="50" charset="-128"/>
              </a:rPr>
              <a:t>1.4</a:t>
            </a:r>
            <a:r>
              <a:rPr lang="ja-JP" altLang="en-US" sz="900" dirty="0">
                <a:solidFill>
                  <a:srgbClr val="3F3F3F"/>
                </a:solidFill>
                <a:latin typeface="メイリオ" panose="020B0604030504040204" pitchFamily="50" charset="-128"/>
                <a:ea typeface="メイリオ" panose="020B0604030504040204" pitchFamily="50" charset="-128"/>
              </a:rPr>
              <a:t> 商標・登録商標について</a:t>
            </a:r>
            <a:br>
              <a:rPr lang="en-US" altLang="ja-JP" sz="900" dirty="0">
                <a:solidFill>
                  <a:srgbClr val="3F3F3F"/>
                </a:solidFill>
                <a:latin typeface="メイリオ" panose="020B0604030504040204" pitchFamily="50" charset="-128"/>
                <a:ea typeface="メイリオ" panose="020B0604030504040204" pitchFamily="50" charset="-128"/>
              </a:rPr>
            </a:b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dirty="0">
                <a:latin typeface="メイリオ" panose="020B0604030504040204" pitchFamily="50" charset="-128"/>
                <a:ea typeface="メイリオ" panose="020B0604030504040204" pitchFamily="50" charset="-128"/>
              </a:rPr>
              <a:t>本文記載の社名・製品名・ロゴは各社の商標または登録商標です。​</a:t>
            </a:r>
            <a:br>
              <a:rPr lang="en-US" altLang="ja-JP" sz="900" dirty="0">
                <a:latin typeface="メイリオ" panose="020B0604030504040204" pitchFamily="50" charset="-128"/>
                <a:ea typeface="メイリオ" panose="020B0604030504040204" pitchFamily="50" charset="-128"/>
              </a:rPr>
            </a:br>
            <a:endParaRPr lang="en-US" altLang="ja-JP" sz="900" dirty="0"/>
          </a:p>
        </p:txBody>
      </p:sp>
    </p:spTree>
    <p:extLst>
      <p:ext uri="{BB962C8B-B14F-4D97-AF65-F5344CB8AC3E}">
        <p14:creationId xmlns:p14="http://schemas.microsoft.com/office/powerpoint/2010/main" val="247778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2 </a:t>
            </a:r>
            <a:r>
              <a:rPr kumimoji="1" lang="ja-JP" altLang="en-US"/>
              <a:t>全体テスト計画</a:t>
            </a:r>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3812849"/>
          </a:xfrm>
        </p:spPr>
        <p:txBody>
          <a:bodyPr lIns="91440" tIns="45720" rIns="91440" bIns="45720" anchor="t">
            <a:normAutofit lnSpcReduction="10000"/>
          </a:bodyPr>
          <a:lstStyle/>
          <a:p>
            <a:pPr>
              <a:buFont typeface="Wingdings" panose="05000000000000000000" pitchFamily="2" charset="2"/>
              <a:buChar char="n"/>
            </a:pPr>
            <a:r>
              <a:rPr kumimoji="1" lang="en-US" altLang="ja-JP" sz="900" dirty="0">
                <a:solidFill>
                  <a:srgbClr val="3F3F3F"/>
                </a:solidFill>
                <a:latin typeface="メイリオ"/>
                <a:ea typeface="メイリオ"/>
              </a:rPr>
              <a:t>2.1</a:t>
            </a:r>
            <a:r>
              <a:rPr lang="ja-JP" altLang="en-US" sz="900" dirty="0">
                <a:solidFill>
                  <a:srgbClr val="3F3F3F"/>
                </a:solidFill>
                <a:latin typeface="メイリオ"/>
                <a:ea typeface="メイリオ"/>
              </a:rPr>
              <a:t> </a:t>
            </a:r>
            <a:r>
              <a:rPr kumimoji="1" lang="ja-JP" altLang="en-US" sz="900" dirty="0">
                <a:solidFill>
                  <a:srgbClr val="3F3F3F"/>
                </a:solidFill>
                <a:latin typeface="メイリオ"/>
                <a:ea typeface="メイリオ"/>
              </a:rPr>
              <a:t>全体テスト計画とは</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プロジェクトで定めたシステム全体の品質目標を達成するためには、各テスト工程を横断した全体的な視点でテスト計画を検討する必要があります。</a:t>
            </a: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この計画を、本書では「全体テスト計画」と位置づけています。</a:t>
            </a: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本書は</a:t>
            </a:r>
            <a:r>
              <a:rPr lang="en-US" altLang="ja-JP" sz="900" dirty="0">
                <a:solidFill>
                  <a:schemeClr val="tx1">
                    <a:lumMod val="75000"/>
                    <a:lumOff val="25000"/>
                  </a:schemeClr>
                </a:solidFill>
                <a:latin typeface="メイリオ"/>
                <a:ea typeface="メイリオ"/>
              </a:rPr>
              <a:t>Santoku</a:t>
            </a:r>
            <a:r>
              <a:rPr lang="ja-JP" altLang="en-US" sz="900" dirty="0">
                <a:solidFill>
                  <a:schemeClr val="tx1">
                    <a:lumMod val="75000"/>
                    <a:lumOff val="25000"/>
                  </a:schemeClr>
                </a:solidFill>
                <a:latin typeface="メイリオ"/>
                <a:ea typeface="メイリオ"/>
              </a:rPr>
              <a:t>アプリ開発プロジェクトを対象とした全体テスト計画です。</a:t>
            </a:r>
            <a:endParaRPr lang="en-US" altLang="ja-JP" sz="900" dirty="0">
              <a:solidFill>
                <a:schemeClr val="tx1">
                  <a:lumMod val="75000"/>
                  <a:lumOff val="25000"/>
                </a:schemeClr>
              </a:solidFill>
              <a:latin typeface="メイリオ"/>
              <a:ea typeface="メイリオ"/>
            </a:endParaRPr>
          </a:p>
          <a:p>
            <a:pPr>
              <a:buFont typeface="Wingdings" panose="05000000000000000000" pitchFamily="2" charset="2"/>
              <a:buChar char="n"/>
            </a:pPr>
            <a:endParaRPr kumimoji="1" lang="en-US" altLang="ja-JP" sz="900" dirty="0"/>
          </a:p>
          <a:p>
            <a:pPr>
              <a:buFont typeface="Wingdings" panose="05000000000000000000" pitchFamily="2" charset="2"/>
              <a:buChar char="n"/>
            </a:pPr>
            <a:r>
              <a:rPr kumimoji="1" lang="en-US" altLang="ja-JP" sz="900" dirty="0">
                <a:solidFill>
                  <a:srgbClr val="3F3F3F"/>
                </a:solidFill>
                <a:latin typeface="メイリオ"/>
                <a:ea typeface="メイリオ"/>
              </a:rPr>
              <a:t>2.2</a:t>
            </a:r>
            <a:r>
              <a:rPr lang="ja-JP" altLang="en-US" sz="900" dirty="0">
                <a:solidFill>
                  <a:srgbClr val="3F3F3F"/>
                </a:solidFill>
                <a:latin typeface="メイリオ"/>
                <a:ea typeface="メイリオ"/>
              </a:rPr>
              <a:t> </a:t>
            </a:r>
            <a:r>
              <a:rPr kumimoji="1" lang="ja-JP" altLang="en-US" sz="900" dirty="0">
                <a:solidFill>
                  <a:srgbClr val="3F3F3F"/>
                </a:solidFill>
                <a:latin typeface="メイリオ"/>
                <a:ea typeface="メイリオ"/>
              </a:rPr>
              <a:t>全体テスト計画の目的</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Santoku</a:t>
            </a:r>
            <a:r>
              <a:rPr lang="ja-JP" altLang="en-US" sz="900" dirty="0">
                <a:solidFill>
                  <a:srgbClr val="3F3F3F"/>
                </a:solidFill>
                <a:latin typeface="メイリオ"/>
                <a:ea typeface="メイリオ"/>
              </a:rPr>
              <a:t>アプリ</a:t>
            </a:r>
            <a:r>
              <a:rPr lang="ja-JP" altLang="en-US" sz="900" dirty="0">
                <a:solidFill>
                  <a:schemeClr val="tx1">
                    <a:lumMod val="75000"/>
                    <a:lumOff val="25000"/>
                  </a:schemeClr>
                </a:solidFill>
                <a:latin typeface="メイリオ"/>
                <a:ea typeface="メイリオ"/>
              </a:rPr>
              <a:t>開発プロジェクト</a:t>
            </a:r>
            <a:r>
              <a:rPr lang="ja-JP" altLang="en-US" sz="900" dirty="0">
                <a:solidFill>
                  <a:srgbClr val="3F3F3F"/>
                </a:solidFill>
                <a:latin typeface="メイリオ"/>
                <a:ea typeface="メイリオ"/>
              </a:rPr>
              <a:t>に関わる全ての関係者が、</a:t>
            </a:r>
            <a:r>
              <a:rPr lang="ja-JP" altLang="en-US" sz="900" dirty="0">
                <a:solidFill>
                  <a:schemeClr val="tx1">
                    <a:lumMod val="75000"/>
                    <a:lumOff val="25000"/>
                  </a:schemeClr>
                </a:solidFill>
                <a:latin typeface="メイリオ"/>
                <a:ea typeface="メイリオ"/>
              </a:rPr>
              <a:t>システム全体の品質を</a:t>
            </a:r>
            <a:r>
              <a:rPr lang="ja-JP" altLang="en-US" sz="900" dirty="0">
                <a:solidFill>
                  <a:srgbClr val="3F3F3F"/>
                </a:solidFill>
                <a:latin typeface="メイリオ"/>
                <a:ea typeface="メイリオ"/>
              </a:rPr>
              <a:t>効率よく</a:t>
            </a:r>
            <a:r>
              <a:rPr lang="ja-JP" altLang="en-US" sz="900" dirty="0">
                <a:solidFill>
                  <a:schemeClr val="tx1">
                    <a:lumMod val="75000"/>
                    <a:lumOff val="25000"/>
                  </a:schemeClr>
                </a:solidFill>
                <a:latin typeface="メイリオ"/>
                <a:ea typeface="メイリオ"/>
              </a:rPr>
              <a:t>担保できるよう</a:t>
            </a:r>
            <a:r>
              <a:rPr lang="ja-JP" altLang="en-US" sz="900" dirty="0">
                <a:solidFill>
                  <a:srgbClr val="3F3F3F"/>
                </a:solidFill>
                <a:latin typeface="メイリオ"/>
                <a:ea typeface="メイリオ"/>
              </a:rPr>
              <a:t>にすることが目的です。</a:t>
            </a:r>
            <a:endParaRPr lang="en-US" altLang="ja-JP" sz="900" dirty="0">
              <a:solidFill>
                <a:srgbClr val="3F3F3F"/>
              </a:solidFill>
              <a:latin typeface="メイリオ"/>
              <a:ea typeface="メイリオ"/>
            </a:endParaRPr>
          </a:p>
          <a:p>
            <a:pPr>
              <a:buFont typeface="Wingdings" panose="05000000000000000000" pitchFamily="2" charset="2"/>
              <a:buChar char="n"/>
            </a:pPr>
            <a:endParaRPr lang="en-US" altLang="ja-JP" sz="900" dirty="0"/>
          </a:p>
          <a:p>
            <a:pPr>
              <a:buFont typeface="Wingdings" panose="05000000000000000000" pitchFamily="2" charset="2"/>
              <a:buChar char="n"/>
            </a:pPr>
            <a:r>
              <a:rPr kumimoji="1" lang="en-US" altLang="ja-JP" sz="900" dirty="0">
                <a:solidFill>
                  <a:schemeClr val="tx1">
                    <a:lumMod val="75000"/>
                    <a:lumOff val="25000"/>
                  </a:schemeClr>
                </a:solidFill>
                <a:latin typeface="メイリオ"/>
                <a:ea typeface="メイリオ"/>
              </a:rPr>
              <a:t>2.3</a:t>
            </a:r>
            <a:r>
              <a:rPr lang="ja-JP" altLang="en-US" sz="900" dirty="0">
                <a:solidFill>
                  <a:schemeClr val="tx1">
                    <a:lumMod val="75000"/>
                    <a:lumOff val="25000"/>
                  </a:schemeClr>
                </a:solidFill>
                <a:latin typeface="メイリオ"/>
                <a:ea typeface="メイリオ"/>
              </a:rPr>
              <a:t> </a:t>
            </a:r>
            <a:r>
              <a:rPr kumimoji="1" lang="ja-JP" altLang="en-US" sz="900" dirty="0">
                <a:solidFill>
                  <a:schemeClr val="tx1">
                    <a:lumMod val="75000"/>
                    <a:lumOff val="25000"/>
                  </a:schemeClr>
                </a:solidFill>
                <a:latin typeface="メイリオ"/>
                <a:ea typeface="メイリオ"/>
              </a:rPr>
              <a:t>前提条件</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kumimoji="1" lang="ja-JP" altLang="en-US" sz="900" dirty="0">
                <a:solidFill>
                  <a:schemeClr val="tx1">
                    <a:lumMod val="75000"/>
                    <a:lumOff val="25000"/>
                  </a:schemeClr>
                </a:solidFill>
                <a:latin typeface="メイリオ"/>
                <a:ea typeface="メイリオ"/>
              </a:rPr>
              <a:t>本計画をするにあたり、参考にした資料、インプット資料を以下に記載します。</a:t>
            </a:r>
            <a:br>
              <a:rPr lang="en-US" altLang="ja-JP" sz="900" dirty="0">
                <a:latin typeface="メイリオ" panose="020B0604030504040204" pitchFamily="50" charset="-128"/>
                <a:ea typeface="メイリオ" panose="020B0604030504040204" pitchFamily="50" charset="-128"/>
              </a:rPr>
            </a:br>
            <a:r>
              <a:rPr kumimoji="1" lang="ja-JP" altLang="en-US" sz="900" dirty="0">
                <a:solidFill>
                  <a:schemeClr val="tx1">
                    <a:lumMod val="75000"/>
                    <a:lumOff val="25000"/>
                  </a:schemeClr>
                </a:solidFill>
                <a:latin typeface="メイリオ"/>
                <a:ea typeface="メイリオ"/>
              </a:rPr>
              <a:t>・プロジェクト計画書</a:t>
            </a:r>
            <a:r>
              <a:rPr lang="en-US" altLang="ja-JP" sz="900" dirty="0">
                <a:solidFill>
                  <a:schemeClr val="tx1">
                    <a:lumMod val="75000"/>
                    <a:lumOff val="25000"/>
                  </a:schemeClr>
                </a:solidFill>
                <a:latin typeface="メイリオ"/>
                <a:ea typeface="メイリオ"/>
              </a:rPr>
              <a:t>(</a:t>
            </a:r>
            <a:r>
              <a:rPr lang="en-US" altLang="ja-JP" sz="900" dirty="0">
                <a:solidFill>
                  <a:schemeClr val="tx1">
                    <a:lumMod val="75000"/>
                    <a:lumOff val="25000"/>
                  </a:schemeClr>
                </a:solidFill>
                <a:latin typeface="メイリオ"/>
                <a:ea typeface="メイリオ"/>
                <a:hlinkClick r:id="rId2">
                  <a:extLst>
                    <a:ext uri="{A12FA001-AC4F-418D-AE19-62706E023703}">
                      <ahyp:hlinkClr xmlns:ahyp="http://schemas.microsoft.com/office/drawing/2018/hyperlinkcolor" val="tx"/>
                    </a:ext>
                  </a:extLst>
                </a:hlinkClick>
              </a:rPr>
              <a:t>https://ws-4020.github.io/mobile-app-crib-notes/react-native/santoku</a:t>
            </a:r>
            <a:r>
              <a:rPr lang="en-US" altLang="ja-JP" sz="900" dirty="0">
                <a:solidFill>
                  <a:schemeClr val="tx1">
                    <a:lumMod val="75000"/>
                    <a:lumOff val="25000"/>
                  </a:schemeClr>
                </a:solidFill>
                <a:latin typeface="メイリオ"/>
                <a:ea typeface="メイリオ"/>
              </a:rPr>
              <a:t>)</a:t>
            </a:r>
            <a:br>
              <a:rPr lang="en-US" altLang="ja-JP" sz="900" dirty="0">
                <a:latin typeface="メイリオ" panose="020B0604030504040204" pitchFamily="50" charset="-128"/>
                <a:ea typeface="メイリオ" panose="020B0604030504040204" pitchFamily="50" charset="-128"/>
              </a:rPr>
            </a:br>
            <a:r>
              <a:rPr kumimoji="1" lang="ja-JP" altLang="en-US" sz="900" dirty="0">
                <a:solidFill>
                  <a:schemeClr val="tx1">
                    <a:lumMod val="75000"/>
                    <a:lumOff val="25000"/>
                  </a:schemeClr>
                </a:solidFill>
                <a:latin typeface="メイリオ"/>
                <a:ea typeface="メイリオ"/>
              </a:rPr>
              <a:t>・全体テスト計画ガイド（</a:t>
            </a:r>
            <a:r>
              <a:rPr kumimoji="1" lang="en-US" altLang="ja-JP" sz="900" dirty="0">
                <a:solidFill>
                  <a:schemeClr val="tx1">
                    <a:lumMod val="75000"/>
                    <a:lumOff val="25000"/>
                  </a:schemeClr>
                </a:solidFill>
                <a:latin typeface="メイリオ"/>
                <a:ea typeface="メイリオ"/>
                <a:hlinkClick r:id="rId3">
                  <a:extLst>
                    <a:ext uri="{A12FA001-AC4F-418D-AE19-62706E023703}">
                      <ahyp:hlinkClr xmlns:ahyp="http://schemas.microsoft.com/office/drawing/2018/hyperlinkcolor" val="tx"/>
                    </a:ext>
                  </a:extLst>
                </a:hlinkClick>
              </a:rPr>
              <a:t>https://fintan.jp/page/1458/</a:t>
            </a:r>
            <a:r>
              <a:rPr kumimoji="1" lang="ja-JP" altLang="en-US" sz="900" dirty="0">
                <a:solidFill>
                  <a:schemeClr val="tx1">
                    <a:lumMod val="75000"/>
                    <a:lumOff val="25000"/>
                  </a:schemeClr>
                </a:solidFill>
                <a:latin typeface="メイリオ"/>
                <a:ea typeface="メイリオ"/>
              </a:rPr>
              <a:t>）</a:t>
            </a:r>
            <a:br>
              <a:rPr lang="en-US" altLang="ja-JP" sz="900" dirty="0">
                <a:latin typeface="メイリオ" panose="020B0604030504040204" pitchFamily="50" charset="-128"/>
                <a:ea typeface="メイリオ" panose="020B0604030504040204" pitchFamily="50" charset="-128"/>
              </a:rPr>
            </a:br>
            <a:r>
              <a:rPr kumimoji="1" lang="ja-JP" altLang="en-US" sz="900" dirty="0">
                <a:solidFill>
                  <a:schemeClr val="tx1">
                    <a:lumMod val="75000"/>
                    <a:lumOff val="25000"/>
                  </a:schemeClr>
                </a:solidFill>
                <a:latin typeface="メイリオ"/>
                <a:ea typeface="メイリオ"/>
              </a:rPr>
              <a:t>・テスト種別＆テスト観点カタログ（</a:t>
            </a:r>
            <a:r>
              <a:rPr lang="en-US" altLang="ja-JP" sz="900" dirty="0">
                <a:solidFill>
                  <a:schemeClr val="tx1">
                    <a:lumMod val="75000"/>
                    <a:lumOff val="25000"/>
                  </a:schemeClr>
                </a:solidFill>
                <a:latin typeface="メイリオ"/>
                <a:ea typeface="メイリオ"/>
                <a:cs typeface="Meiryo"/>
                <a:sym typeface="Meiryo"/>
                <a:hlinkClick r:id="rId4">
                  <a:extLst>
                    <a:ext uri="{A12FA001-AC4F-418D-AE19-62706E023703}">
                      <ahyp:hlinkClr xmlns:ahyp="http://schemas.microsoft.com/office/drawing/2018/hyperlinkcolor" val="tx"/>
                    </a:ext>
                  </a:extLst>
                </a:hlinkClick>
              </a:rPr>
              <a:t>https://fintan.jp/page/1456/</a:t>
            </a:r>
            <a:r>
              <a:rPr kumimoji="1" lang="ja-JP" altLang="en-US" sz="900" dirty="0">
                <a:solidFill>
                  <a:schemeClr val="tx1">
                    <a:lumMod val="75000"/>
                    <a:lumOff val="25000"/>
                  </a:schemeClr>
                </a:solidFill>
                <a:latin typeface="メイリオ"/>
                <a:ea typeface="メイリオ"/>
              </a:rPr>
              <a:t>）</a:t>
            </a:r>
            <a:endParaRPr lang="en-US" altLang="ja-JP" sz="900" dirty="0">
              <a:solidFill>
                <a:schemeClr val="tx1">
                  <a:lumMod val="75000"/>
                  <a:lumOff val="25000"/>
                </a:schemeClr>
              </a:solidFill>
              <a:latin typeface="メイリオ"/>
              <a:ea typeface="メイリオ"/>
            </a:endParaRPr>
          </a:p>
          <a:p>
            <a:pPr>
              <a:buFont typeface="Wingdings" panose="05000000000000000000" pitchFamily="2" charset="2"/>
              <a:buChar char="n"/>
            </a:pPr>
            <a:endParaRPr kumimoji="1" lang="en-US" altLang="ja-JP" sz="900" dirty="0"/>
          </a:p>
          <a:p>
            <a:pPr>
              <a:buFont typeface="Wingdings" panose="05000000000000000000" pitchFamily="2" charset="2"/>
              <a:buChar char="n"/>
            </a:pPr>
            <a:r>
              <a:rPr kumimoji="1" lang="en-US" altLang="ja-JP" sz="900" dirty="0">
                <a:solidFill>
                  <a:schemeClr val="tx1">
                    <a:lumMod val="75000"/>
                    <a:lumOff val="25000"/>
                  </a:schemeClr>
                </a:solidFill>
                <a:latin typeface="メイリオ"/>
                <a:ea typeface="メイリオ"/>
              </a:rPr>
              <a:t>2.4</a:t>
            </a:r>
            <a:r>
              <a:rPr lang="ja-JP" altLang="en-US" sz="900" dirty="0">
                <a:solidFill>
                  <a:schemeClr val="tx1">
                    <a:lumMod val="75000"/>
                    <a:lumOff val="25000"/>
                  </a:schemeClr>
                </a:solidFill>
                <a:latin typeface="メイリオ"/>
                <a:ea typeface="メイリオ"/>
              </a:rPr>
              <a:t> </a:t>
            </a:r>
            <a:r>
              <a:rPr kumimoji="1" lang="ja-JP" altLang="en-US" sz="900" dirty="0">
                <a:solidFill>
                  <a:schemeClr val="tx1">
                    <a:lumMod val="75000"/>
                    <a:lumOff val="25000"/>
                  </a:schemeClr>
                </a:solidFill>
                <a:latin typeface="メイリオ"/>
                <a:ea typeface="メイリオ"/>
              </a:rPr>
              <a:t>テスト方針</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kumimoji="1" lang="en-US" altLang="ja-JP" sz="900" dirty="0">
                <a:solidFill>
                  <a:schemeClr val="tx1">
                    <a:lumMod val="75000"/>
                    <a:lumOff val="25000"/>
                  </a:schemeClr>
                </a:solidFill>
                <a:latin typeface="メイリオ"/>
                <a:ea typeface="メイリオ"/>
              </a:rPr>
              <a:t>Santoku</a:t>
            </a:r>
            <a:r>
              <a:rPr kumimoji="1" lang="ja-JP" altLang="en-US" sz="900" dirty="0">
                <a:solidFill>
                  <a:schemeClr val="tx1">
                    <a:lumMod val="75000"/>
                    <a:lumOff val="25000"/>
                  </a:schemeClr>
                </a:solidFill>
                <a:latin typeface="メイリオ"/>
                <a:ea typeface="メイリオ"/>
              </a:rPr>
              <a:t>アプリのテスト実施範囲は次の通りとります。</a:t>
            </a:r>
            <a:br>
              <a:rPr lang="en-US" altLang="ja-JP" sz="900" dirty="0">
                <a:latin typeface="メイリオ" panose="020B0604030504040204" pitchFamily="50" charset="-128"/>
                <a:ea typeface="メイリオ" panose="020B0604030504040204" pitchFamily="50" charset="-128"/>
              </a:rPr>
            </a:br>
            <a:r>
              <a:rPr kumimoji="1" lang="ja-JP" altLang="en-US" sz="900" dirty="0">
                <a:solidFill>
                  <a:schemeClr val="tx1">
                    <a:lumMod val="75000"/>
                    <a:lumOff val="25000"/>
                  </a:schemeClr>
                </a:solidFill>
                <a:latin typeface="メイリオ"/>
                <a:ea typeface="メイリオ"/>
              </a:rPr>
              <a:t>・</a:t>
            </a:r>
            <a:r>
              <a:rPr kumimoji="1" lang="en-US" altLang="ja-JP" sz="900" dirty="0">
                <a:solidFill>
                  <a:schemeClr val="tx1">
                    <a:lumMod val="75000"/>
                    <a:lumOff val="25000"/>
                  </a:schemeClr>
                </a:solidFill>
                <a:latin typeface="メイリオ"/>
                <a:ea typeface="メイリオ"/>
              </a:rPr>
              <a:t> Santoku</a:t>
            </a:r>
            <a:r>
              <a:rPr kumimoji="1" lang="ja-JP" altLang="en-US" sz="900" dirty="0">
                <a:solidFill>
                  <a:schemeClr val="tx1">
                    <a:lumMod val="75000"/>
                    <a:lumOff val="25000"/>
                  </a:schemeClr>
                </a:solidFill>
                <a:latin typeface="メイリオ"/>
                <a:ea typeface="メイリオ"/>
              </a:rPr>
              <a:t>アプリ本体</a:t>
            </a:r>
            <a:br>
              <a:rPr lang="en-US" altLang="ja-JP" sz="900" dirty="0">
                <a:latin typeface="メイリオ" panose="020B0604030504040204" pitchFamily="50" charset="-128"/>
                <a:ea typeface="メイリオ" panose="020B0604030504040204" pitchFamily="50" charset="-128"/>
              </a:rPr>
            </a:br>
            <a:r>
              <a:rPr kumimoji="1" lang="ja-JP" altLang="en-US" sz="900" dirty="0">
                <a:solidFill>
                  <a:schemeClr val="tx1">
                    <a:lumMod val="75000"/>
                    <a:lumOff val="25000"/>
                  </a:schemeClr>
                </a:solidFill>
                <a:latin typeface="メイリオ"/>
                <a:ea typeface="メイリオ"/>
              </a:rPr>
              <a:t>・</a:t>
            </a:r>
            <a:r>
              <a:rPr kumimoji="1" lang="en-US" altLang="ja-JP" sz="900" dirty="0">
                <a:solidFill>
                  <a:schemeClr val="tx1">
                    <a:lumMod val="75000"/>
                    <a:lumOff val="25000"/>
                  </a:schemeClr>
                </a:solidFill>
                <a:latin typeface="メイリオ"/>
                <a:ea typeface="メイリオ"/>
              </a:rPr>
              <a:t> Santoku</a:t>
            </a:r>
            <a:r>
              <a:rPr kumimoji="1" lang="ja-JP" altLang="en-US" sz="900" dirty="0">
                <a:solidFill>
                  <a:schemeClr val="tx1">
                    <a:lumMod val="75000"/>
                    <a:lumOff val="25000"/>
                  </a:schemeClr>
                </a:solidFill>
                <a:latin typeface="メイリオ"/>
                <a:ea typeface="メイリオ"/>
              </a:rPr>
              <a:t>アプリと外部サービス</a:t>
            </a:r>
            <a:r>
              <a:rPr kumimoji="1" lang="en-US" altLang="ja-JP" sz="900" dirty="0">
                <a:solidFill>
                  <a:schemeClr val="tx1">
                    <a:lumMod val="75000"/>
                    <a:lumOff val="25000"/>
                  </a:schemeClr>
                </a:solidFill>
                <a:latin typeface="メイリオ"/>
                <a:ea typeface="メイリオ"/>
              </a:rPr>
              <a:t>/</a:t>
            </a:r>
            <a:r>
              <a:rPr kumimoji="1" lang="ja-JP" altLang="en-US" sz="900" dirty="0">
                <a:solidFill>
                  <a:schemeClr val="tx1">
                    <a:lumMod val="75000"/>
                    <a:lumOff val="25000"/>
                  </a:schemeClr>
                </a:solidFill>
                <a:latin typeface="メイリオ"/>
                <a:ea typeface="メイリオ"/>
              </a:rPr>
              <a:t>バックエンドとの連携部分（外部サービス</a:t>
            </a:r>
            <a:r>
              <a:rPr kumimoji="1" lang="en-US" altLang="ja-JP" sz="900" dirty="0">
                <a:solidFill>
                  <a:schemeClr val="tx1">
                    <a:lumMod val="75000"/>
                    <a:lumOff val="25000"/>
                  </a:schemeClr>
                </a:solidFill>
                <a:latin typeface="メイリオ"/>
                <a:ea typeface="メイリオ"/>
              </a:rPr>
              <a:t>/</a:t>
            </a:r>
            <a:r>
              <a:rPr kumimoji="1" lang="ja-JP" altLang="en-US" sz="900" dirty="0">
                <a:solidFill>
                  <a:schemeClr val="tx1">
                    <a:lumMod val="75000"/>
                    <a:lumOff val="25000"/>
                  </a:schemeClr>
                </a:solidFill>
                <a:latin typeface="メイリオ"/>
                <a:ea typeface="メイリオ"/>
              </a:rPr>
              <a:t>バックエンドそのものはテスト対象外）</a:t>
            </a:r>
            <a:br>
              <a:rPr lang="en-US" altLang="ja-JP" sz="900" dirty="0">
                <a:latin typeface="メイリオ" panose="020B0604030504040204" pitchFamily="50" charset="-128"/>
                <a:ea typeface="メイリオ" panose="020B0604030504040204" pitchFamily="50" charset="-128"/>
              </a:rPr>
            </a:br>
            <a:br>
              <a:rPr lang="en-US" altLang="ja-JP" sz="900" dirty="0">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a:ea typeface="メイリオ"/>
              </a:rPr>
              <a:t>Santoku</a:t>
            </a:r>
            <a:r>
              <a:rPr lang="ja-JP" altLang="en-US" sz="900" dirty="0">
                <a:solidFill>
                  <a:schemeClr val="tx1">
                    <a:lumMod val="75000"/>
                    <a:lumOff val="25000"/>
                  </a:schemeClr>
                </a:solidFill>
                <a:latin typeface="メイリオ"/>
                <a:ea typeface="メイリオ"/>
              </a:rPr>
              <a:t>アプリはモバイルアプリ開発に主眼を置いているため、バックエンドのテストは実施しません。</a:t>
            </a: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モバイルアプリをテストする際のバックエンドは、モックサーバで代替します。</a:t>
            </a:r>
            <a:br>
              <a:rPr lang="en-US" altLang="ja-JP" sz="900" dirty="0">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a:ea typeface="メイリオ"/>
              </a:rPr>
              <a:t>Santoku</a:t>
            </a:r>
            <a:r>
              <a:rPr lang="ja-JP" altLang="en-US" sz="900" dirty="0">
                <a:solidFill>
                  <a:schemeClr val="tx1">
                    <a:lumMod val="75000"/>
                    <a:lumOff val="25000"/>
                  </a:schemeClr>
                </a:solidFill>
                <a:latin typeface="メイリオ"/>
                <a:ea typeface="メイリオ"/>
              </a:rPr>
              <a:t>アプリはアプリストア（</a:t>
            </a:r>
            <a:r>
              <a:rPr lang="en-US" altLang="ja-JP" sz="900" dirty="0">
                <a:solidFill>
                  <a:schemeClr val="tx1">
                    <a:lumMod val="75000"/>
                    <a:lumOff val="25000"/>
                  </a:schemeClr>
                </a:solidFill>
                <a:latin typeface="メイリオ"/>
                <a:ea typeface="メイリオ"/>
              </a:rPr>
              <a:t>App Store</a:t>
            </a:r>
            <a:r>
              <a:rPr lang="ja-JP" altLang="en-US" sz="900" dirty="0">
                <a:solidFill>
                  <a:schemeClr val="tx1">
                    <a:lumMod val="75000"/>
                    <a:lumOff val="25000"/>
                  </a:schemeClr>
                </a:solidFill>
                <a:latin typeface="メイリオ"/>
                <a:ea typeface="メイリオ"/>
              </a:rPr>
              <a:t>や</a:t>
            </a:r>
            <a:r>
              <a:rPr lang="en-US" altLang="ja-JP" sz="900" dirty="0">
                <a:solidFill>
                  <a:schemeClr val="tx1">
                    <a:lumMod val="75000"/>
                    <a:lumOff val="25000"/>
                  </a:schemeClr>
                </a:solidFill>
                <a:latin typeface="メイリオ"/>
                <a:ea typeface="メイリオ"/>
              </a:rPr>
              <a:t>Google Play Store</a:t>
            </a:r>
            <a:r>
              <a:rPr lang="ja-JP" altLang="en-US" sz="900" dirty="0">
                <a:solidFill>
                  <a:schemeClr val="tx1">
                    <a:lumMod val="75000"/>
                    <a:lumOff val="25000"/>
                  </a:schemeClr>
                </a:solidFill>
                <a:latin typeface="メイリオ"/>
                <a:ea typeface="メイリオ"/>
              </a:rPr>
              <a:t>など）で配信しません。そのため、アプリ審査にかかる計画は対象外とします。</a:t>
            </a:r>
            <a:br>
              <a:rPr lang="en-US" altLang="ja-JP" sz="900" dirty="0">
                <a:latin typeface="メイリオ" panose="020B0604030504040204" pitchFamily="50" charset="-128"/>
                <a:ea typeface="メイリオ" panose="020B0604030504040204" pitchFamily="50" charset="-128"/>
              </a:rPr>
            </a:br>
            <a:r>
              <a:rPr lang="ja-JP" altLang="en-US" sz="900" dirty="0">
                <a:solidFill>
                  <a:schemeClr val="tx1">
                    <a:lumMod val="75000"/>
                    <a:lumOff val="25000"/>
                  </a:schemeClr>
                </a:solidFill>
                <a:latin typeface="メイリオ"/>
                <a:ea typeface="メイリオ"/>
              </a:rPr>
              <a:t>プロジェクトの性質上、テストエビデンスの重要性は低いです。作業コスト削減のため、テストエビデンスは取得しないものとします。</a:t>
            </a:r>
            <a:endParaRPr lang="en-US" altLang="ja-JP" sz="900" dirty="0">
              <a:solidFill>
                <a:schemeClr val="tx1">
                  <a:lumMod val="75000"/>
                  <a:lumOff val="25000"/>
                </a:schemeClr>
              </a:solidFill>
              <a:latin typeface="メイリオ"/>
              <a:ea typeface="メイリオ"/>
            </a:endParaRPr>
          </a:p>
        </p:txBody>
      </p:sp>
    </p:spTree>
    <p:extLst>
      <p:ext uri="{BB962C8B-B14F-4D97-AF65-F5344CB8AC3E}">
        <p14:creationId xmlns:p14="http://schemas.microsoft.com/office/powerpoint/2010/main" val="236122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3 </a:t>
            </a:r>
            <a:r>
              <a:rPr kumimoji="1" lang="ja-JP" altLang="en-US"/>
              <a:t>テスト種別</a:t>
            </a:r>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716505"/>
          </a:xfrm>
        </p:spPr>
        <p:txBody>
          <a:bodyPr>
            <a:normAutofit lnSpcReduction="10000"/>
          </a:bodyPr>
          <a:lstStyle/>
          <a:p>
            <a:pPr>
              <a:buFont typeface="Wingdings" panose="05000000000000000000" pitchFamily="2" charset="2"/>
              <a:buChar char="n"/>
            </a:pPr>
            <a:r>
              <a:rPr kumimoji="1" lang="en-US" altLang="ja-JP" sz="900" dirty="0">
                <a:solidFill>
                  <a:srgbClr val="3F3F3F"/>
                </a:solidFill>
                <a:latin typeface="メイリオ" panose="020B0604030504040204" pitchFamily="50" charset="-128"/>
                <a:ea typeface="メイリオ" panose="020B0604030504040204" pitchFamily="50" charset="-128"/>
              </a:rPr>
              <a:t>3.1</a:t>
            </a:r>
            <a:r>
              <a:rPr lang="ja-JP" altLang="en-US" sz="900">
                <a:solidFill>
                  <a:srgbClr val="3F3F3F"/>
                </a:solidFill>
                <a:latin typeface="メイリオ" panose="020B0604030504040204" pitchFamily="50" charset="-128"/>
                <a:ea typeface="メイリオ" panose="020B0604030504040204" pitchFamily="50" charset="-128"/>
              </a:rPr>
              <a:t> テスト種別とは</a:t>
            </a:r>
            <a:br>
              <a:rPr lang="en-US" altLang="ja-JP" sz="900" dirty="0">
                <a:solidFill>
                  <a:srgbClr val="3F3F3F"/>
                </a:solidFill>
                <a:latin typeface="メイリオ" panose="020B0604030504040204" pitchFamily="50" charset="-128"/>
                <a:ea typeface="メイリオ" panose="020B0604030504040204" pitchFamily="50" charset="-128"/>
              </a:rPr>
            </a:b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a:solidFill>
                  <a:srgbClr val="3F3F3F"/>
                </a:solidFill>
                <a:latin typeface="メイリオ" panose="020B0604030504040204" pitchFamily="50" charset="-128"/>
                <a:ea typeface="メイリオ" panose="020B0604030504040204" pitchFamily="50" charset="-128"/>
              </a:rPr>
              <a:t>テスト種別とは、「機能テスト」「性能テスト」「セキュリティテスト」など、検証目的によりテストを分類したものを指します。</a:t>
            </a: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「テスト種別＆テスト観点カタログ」を参考にテスト種別を選定しています。テスト種別毎の</a:t>
            </a:r>
            <a:r>
              <a:rPr lang="ja-JP" altLang="en-US" sz="900">
                <a:solidFill>
                  <a:srgbClr val="3F3F3F"/>
                </a:solidFill>
                <a:latin typeface="メイリオ" panose="020B0604030504040204" pitchFamily="50" charset="-128"/>
                <a:ea typeface="メイリオ" panose="020B0604030504040204" pitchFamily="50" charset="-128"/>
              </a:rPr>
              <a:t>検証</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目的はそちらをご確認ください。</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本プロジェクトにおけるテスト種別毎</a:t>
            </a:r>
            <a:r>
              <a:rPr lang="ja-JP" altLang="en-US" sz="900">
                <a:solidFill>
                  <a:srgbClr val="3F3F3F"/>
                </a:solidFill>
                <a:latin typeface="メイリオ" panose="020B0604030504040204" pitchFamily="50" charset="-128"/>
                <a:ea typeface="メイリオ" panose="020B0604030504040204" pitchFamily="50" charset="-128"/>
              </a:rPr>
              <a:t>の検証内容を次に示します。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endParaRPr kumimoji="1" lang="en-US" altLang="ja-JP" sz="900" dirty="0"/>
          </a:p>
        </p:txBody>
      </p:sp>
      <p:graphicFrame>
        <p:nvGraphicFramePr>
          <p:cNvPr id="4" name="表 3">
            <a:extLst>
              <a:ext uri="{FF2B5EF4-FFF2-40B4-BE49-F238E27FC236}">
                <a16:creationId xmlns:a16="http://schemas.microsoft.com/office/drawing/2014/main" id="{3D4DDA57-3E2D-4791-A9C1-957F3D468838}"/>
              </a:ext>
            </a:extLst>
          </p:cNvPr>
          <p:cNvGraphicFramePr>
            <a:graphicFrameLocks noGrp="1"/>
          </p:cNvGraphicFramePr>
          <p:nvPr>
            <p:extLst>
              <p:ext uri="{D42A27DB-BD31-4B8C-83A1-F6EECF244321}">
                <p14:modId xmlns:p14="http://schemas.microsoft.com/office/powerpoint/2010/main" val="1698129304"/>
              </p:ext>
            </p:extLst>
          </p:nvPr>
        </p:nvGraphicFramePr>
        <p:xfrm>
          <a:off x="755576" y="1642208"/>
          <a:ext cx="7922080" cy="3200400"/>
        </p:xfrm>
        <a:graphic>
          <a:graphicData uri="http://schemas.openxmlformats.org/drawingml/2006/table">
            <a:tbl>
              <a:tblPr firstRow="1" bandRow="1">
                <a:tableStyleId>{00A15C55-8517-42AA-B614-E9B94910E393}</a:tableStyleId>
              </a:tblPr>
              <a:tblGrid>
                <a:gridCol w="2525126">
                  <a:extLst>
                    <a:ext uri="{9D8B030D-6E8A-4147-A177-3AD203B41FA5}">
                      <a16:colId xmlns:a16="http://schemas.microsoft.com/office/drawing/2014/main" val="1855183396"/>
                    </a:ext>
                  </a:extLst>
                </a:gridCol>
                <a:gridCol w="5396954">
                  <a:extLst>
                    <a:ext uri="{9D8B030D-6E8A-4147-A177-3AD203B41FA5}">
                      <a16:colId xmlns:a16="http://schemas.microsoft.com/office/drawing/2014/main" val="2993585468"/>
                    </a:ext>
                  </a:extLst>
                </a:gridCol>
              </a:tblGrid>
              <a:tr h="200242">
                <a:tc>
                  <a:txBody>
                    <a:bodyPr/>
                    <a:lstStyle/>
                    <a:p>
                      <a:r>
                        <a:rPr kumimoji="1" lang="ja-JP" altLang="en-US" sz="800" dirty="0"/>
                        <a:t>テスト種別</a:t>
                      </a:r>
                      <a:endParaRPr kumimoji="1" lang="ja-JP" altLang="en-US" sz="800" i="1" dirty="0">
                        <a:latin typeface="メイリオ" panose="020B0604030504040204" pitchFamily="50" charset="-128"/>
                        <a:ea typeface="メイリオ" panose="020B0604030504040204" pitchFamily="50" charset="-128"/>
                      </a:endParaRPr>
                    </a:p>
                  </a:txBody>
                  <a:tcPr/>
                </a:tc>
                <a:tc>
                  <a:txBody>
                    <a:bodyPr/>
                    <a:lstStyle/>
                    <a:p>
                      <a:r>
                        <a:rPr kumimoji="1" lang="ja-JP" altLang="en-US" sz="800"/>
                        <a:t>検証内容</a:t>
                      </a:r>
                      <a:endParaRPr kumimoji="1" lang="ja-JP" altLang="en-US" sz="800" i="1">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05629904"/>
                  </a:ext>
                </a:extLst>
              </a:tr>
              <a:tr h="200242">
                <a:tc>
                  <a:txBody>
                    <a:bodyPr/>
                    <a:lstStyle/>
                    <a:p>
                      <a:r>
                        <a:rPr kumimoji="1" lang="ja-JP" altLang="en-US" sz="800"/>
                        <a:t>構文チェック</a:t>
                      </a:r>
                      <a:endParaRPr kumimoji="1" lang="ja-JP" altLang="en-US" sz="800" i="1">
                        <a:latin typeface="メイリオ" panose="020B0604030504040204" pitchFamily="50" charset="-128"/>
                        <a:ea typeface="メイリオ" panose="020B0604030504040204" pitchFamily="50" charset="-128"/>
                      </a:endParaRPr>
                    </a:p>
                  </a:txBody>
                  <a:tcPr/>
                </a:tc>
                <a:tc>
                  <a:txBody>
                    <a:bodyPr/>
                    <a:lstStyle/>
                    <a:p>
                      <a:r>
                        <a:rPr kumimoji="1" lang="ja-JP" altLang="en-US" sz="800" dirty="0"/>
                        <a:t>静的解析ツール（</a:t>
                      </a:r>
                      <a:r>
                        <a:rPr kumimoji="1" lang="en-US" altLang="ja-JP" sz="800" dirty="0"/>
                        <a:t>ESLint</a:t>
                      </a:r>
                      <a:r>
                        <a:rPr kumimoji="1" lang="ja-JP" altLang="en-US" sz="800" dirty="0"/>
                        <a:t>）でソースコードを検証する。</a:t>
                      </a:r>
                      <a:endParaRPr kumimoji="1" lang="ja-JP" altLang="en-US" sz="800" i="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1592022"/>
                  </a:ext>
                </a:extLst>
              </a:tr>
              <a:tr h="200242">
                <a:tc>
                  <a:txBody>
                    <a:bodyPr/>
                    <a:lstStyle/>
                    <a:p>
                      <a:r>
                        <a:rPr kumimoji="1" lang="ja-JP" altLang="en-US" sz="800"/>
                        <a:t>機能テスト（モジュール単位）</a:t>
                      </a:r>
                      <a:endParaRPr kumimoji="1" lang="ja-JP" altLang="en-US" sz="800" i="1">
                        <a:latin typeface="メイリオ" panose="020B0604030504040204" pitchFamily="50" charset="-128"/>
                        <a:ea typeface="メイリオ" panose="020B0604030504040204" pitchFamily="50" charset="-128"/>
                      </a:endParaRPr>
                    </a:p>
                  </a:txBody>
                  <a:tcPr/>
                </a:tc>
                <a:tc>
                  <a:txBody>
                    <a:bodyPr/>
                    <a:lstStyle/>
                    <a:p>
                      <a:r>
                        <a:rPr kumimoji="1" lang="ja-JP" altLang="en-US" sz="800"/>
                        <a:t>クラス、関数に実装された各ロジックをユニットテストツール（</a:t>
                      </a:r>
                      <a:r>
                        <a:rPr kumimoji="1" lang="en-US" altLang="ja-JP" sz="800" dirty="0"/>
                        <a:t>Jest</a:t>
                      </a:r>
                      <a:r>
                        <a:rPr kumimoji="1" lang="ja-JP" altLang="en-US" sz="800"/>
                        <a:t>）で検証する。</a:t>
                      </a:r>
                      <a:endParaRPr kumimoji="1" lang="ja-JP" altLang="en-US" sz="800" i="1">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363752731"/>
                  </a:ext>
                </a:extLst>
              </a:tr>
              <a:tr h="886785">
                <a:tc>
                  <a:txBody>
                    <a:bodyPr/>
                    <a:lstStyle/>
                    <a:p>
                      <a:r>
                        <a:rPr kumimoji="1" lang="ja-JP" altLang="en-US" sz="800"/>
                        <a:t>機能テスト（画面・処理機能単位）</a:t>
                      </a:r>
                      <a:endParaRPr kumimoji="1" lang="ja-JP" altLang="en-US" sz="800" i="1">
                        <a:latin typeface="メイリオ" panose="020B0604030504040204" pitchFamily="50" charset="-128"/>
                        <a:ea typeface="メイリオ" panose="020B0604030504040204" pitchFamily="50" charset="-128"/>
                      </a:endParaRPr>
                    </a:p>
                  </a:txBody>
                  <a:tcPr/>
                </a:tc>
                <a:tc>
                  <a:txBody>
                    <a:bodyPr/>
                    <a:lstStyle/>
                    <a:p>
                      <a:r>
                        <a:rPr lang="ja-JP" altLang="en-US" sz="800"/>
                        <a:t>画面の次の内容を検証する。</a:t>
                      </a:r>
                      <a:endParaRPr lang="en-US" altLang="ja-JP" sz="800" dirty="0"/>
                    </a:p>
                    <a:p>
                      <a:r>
                        <a:rPr lang="ja-JP" altLang="en-US" sz="800"/>
                        <a:t>・レイアウト（表示崩れ）</a:t>
                      </a:r>
                      <a:endParaRPr lang="en-US" altLang="ja-JP" sz="800" dirty="0"/>
                    </a:p>
                    <a:p>
                      <a:r>
                        <a:rPr lang="ja-JP" altLang="en-US" sz="800"/>
                        <a:t>・画面項目の活性</a:t>
                      </a:r>
                      <a:r>
                        <a:rPr lang="en-US" altLang="ja-JP" sz="800" dirty="0"/>
                        <a:t>/</a:t>
                      </a:r>
                      <a:r>
                        <a:rPr lang="ja-JP" altLang="en-US" sz="800"/>
                        <a:t>非活性制御・表示</a:t>
                      </a:r>
                      <a:r>
                        <a:rPr lang="en-US" altLang="ja-JP" sz="800" dirty="0"/>
                        <a:t>/</a:t>
                      </a:r>
                      <a:r>
                        <a:rPr lang="ja-JP" altLang="en-US" sz="800"/>
                        <a:t>非表示制御</a:t>
                      </a:r>
                      <a:endParaRPr lang="en-US" altLang="ja-JP" sz="800" dirty="0"/>
                    </a:p>
                    <a:p>
                      <a:r>
                        <a:rPr lang="ja-JP" altLang="en-US" sz="800"/>
                        <a:t>・画面操作</a:t>
                      </a:r>
                      <a:endParaRPr lang="en-US" altLang="ja-JP" sz="800" dirty="0"/>
                    </a:p>
                    <a:p>
                      <a:r>
                        <a:rPr lang="ja-JP" altLang="en-US" sz="800"/>
                        <a:t>・入力値のバリデーション</a:t>
                      </a:r>
                      <a:endParaRPr lang="en-US" altLang="ja-JP" sz="800" dirty="0"/>
                    </a:p>
                    <a:p>
                      <a:r>
                        <a:rPr lang="ja-JP" altLang="en-US" sz="800"/>
                        <a:t>・アニメーション動作</a:t>
                      </a:r>
                      <a:endParaRPr lang="en-US" altLang="ja-JP" sz="800" dirty="0"/>
                    </a:p>
                    <a:p>
                      <a:r>
                        <a:rPr kumimoji="1" lang="ja-JP" altLang="en-US" sz="800"/>
                        <a:t>プッシュ通知やディープリンクなどの処理機能の動作を検証する。</a:t>
                      </a:r>
                      <a:endParaRPr kumimoji="1" lang="ja-JP" altLang="en-US" sz="800" i="1">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8557760"/>
                  </a:ext>
                </a:extLst>
              </a:tr>
              <a:tr h="322856">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kumimoji="1" lang="ja-JP" altLang="en-US" sz="800"/>
                        <a:t>機能テスト（</a:t>
                      </a:r>
                      <a:r>
                        <a:rPr lang="ja-JP" altLang="en-US" sz="800"/>
                        <a:t>ユースケース単位</a:t>
                      </a:r>
                      <a:r>
                        <a:rPr kumimoji="1" lang="ja-JP" altLang="en-US" sz="800"/>
                        <a:t>）</a:t>
                      </a:r>
                      <a:endParaRPr kumimoji="1" lang="ja-JP" altLang="en-US" sz="800" i="1">
                        <a:latin typeface="メイリオ" panose="020B0604030504040204" pitchFamily="50" charset="-128"/>
                        <a:ea typeface="メイリオ" panose="020B0604030504040204" pitchFamily="50" charset="-128"/>
                      </a:endParaRPr>
                    </a:p>
                  </a:txBody>
                  <a:tcPr/>
                </a:tc>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lang="ja-JP" altLang="en-US" sz="800"/>
                        <a:t>利用シナリオに沿ったアプリの動作を検証する。</a:t>
                      </a:r>
                      <a:br>
                        <a:rPr lang="en-US" altLang="ja-JP" sz="800" dirty="0">
                          <a:solidFill>
                            <a:srgbClr val="FF0000"/>
                          </a:solidFill>
                        </a:rPr>
                      </a:br>
                      <a:r>
                        <a:rPr lang="ja-JP" altLang="en-US" sz="800">
                          <a:solidFill>
                            <a:schemeClr val="tx1"/>
                          </a:solidFill>
                        </a:rPr>
                        <a:t>画面間のデータの引き渡し、及びバックエンドおよび外部サービスと連携し、インターフェースを検証する。</a:t>
                      </a:r>
                      <a:endParaRPr lang="en-US" altLang="ja-JP" sz="800" i="1" dirty="0">
                        <a:solidFill>
                          <a:schemeClr val="tx1"/>
                        </a:solidFill>
                        <a:latin typeface="メイリオ" panose="020B0604030504040204" pitchFamily="50" charset="-128"/>
                        <a:ea typeface="メイリオ" panose="020B0604030504040204" pitchFamily="50" charset="-128"/>
                        <a:cs typeface="Meiryo"/>
                        <a:sym typeface="Meiryo"/>
                      </a:endParaRPr>
                    </a:p>
                  </a:txBody>
                  <a:tcPr/>
                </a:tc>
                <a:extLst>
                  <a:ext uri="{0D108BD9-81ED-4DB2-BD59-A6C34878D82A}">
                    <a16:rowId xmlns:a16="http://schemas.microsoft.com/office/drawing/2014/main" val="2231694270"/>
                  </a:ext>
                </a:extLst>
              </a:tr>
              <a:tr h="200242">
                <a:tc>
                  <a:txBody>
                    <a:bodyPr/>
                    <a:lstStyle/>
                    <a:p>
                      <a:pPr lvl="0" algn="l">
                        <a:lnSpc>
                          <a:spcPct val="100000"/>
                        </a:lnSpc>
                        <a:spcBef>
                          <a:spcPts val="0"/>
                        </a:spcBef>
                        <a:spcAft>
                          <a:spcPts val="0"/>
                        </a:spcAft>
                        <a:buNone/>
                      </a:pPr>
                      <a:r>
                        <a:rPr lang="ja-JP" sz="800" b="0" i="0" u="none" strike="noStrike" noProof="0">
                          <a:latin typeface="メイリオ"/>
                          <a:ea typeface="メイリオ"/>
                        </a:rPr>
                        <a:t>機能テスト（ユースケース単位</a:t>
                      </a:r>
                      <a:r>
                        <a:rPr lang="en-US" altLang="ja-JP" sz="800" b="0" i="0" u="none" strike="noStrike" noProof="0" dirty="0">
                          <a:latin typeface="Meiryo"/>
                        </a:rPr>
                        <a:t>-</a:t>
                      </a:r>
                      <a:r>
                        <a:rPr lang="ja-JP" altLang="en-US" sz="800" b="0" i="0" u="none" strike="noStrike" noProof="0">
                          <a:latin typeface="Meiryo"/>
                        </a:rPr>
                        <a:t>基本フローのみ</a:t>
                      </a:r>
                      <a:r>
                        <a:rPr lang="ja-JP" altLang="en-US" sz="800" b="0" i="0" u="none" strike="noStrike" noProof="0">
                          <a:latin typeface="Meiryo"/>
                          <a:ea typeface="Meiryo"/>
                        </a:rPr>
                        <a:t>）</a:t>
                      </a:r>
                      <a:endParaRPr lang="ja-JP" sz="800" b="0" i="0" u="none" strike="noStrike" noProof="0">
                        <a:latin typeface="メイリオ"/>
                        <a:ea typeface="メイリオ"/>
                      </a:endParaRPr>
                    </a:p>
                  </a:txBody>
                  <a:tcPr/>
                </a:tc>
                <a:tc>
                  <a:txBody>
                    <a:bodyPr/>
                    <a:lstStyle/>
                    <a:p>
                      <a:pPr marL="0" lvl="0" indent="0" algn="l" defTabSz="1371417">
                        <a:lnSpc>
                          <a:spcPct val="100000"/>
                        </a:lnSpc>
                        <a:spcBef>
                          <a:spcPts val="0"/>
                        </a:spcBef>
                        <a:spcAft>
                          <a:spcPts val="0"/>
                        </a:spcAft>
                        <a:buNone/>
                        <a:tabLst/>
                        <a:defRPr/>
                      </a:pPr>
                      <a:r>
                        <a:rPr lang="ja-JP" altLang="en-US" sz="800"/>
                        <a:t>ライブラリ更新が入った際に、既存機能や動作に影響がないかを検証する。</a:t>
                      </a:r>
                      <a:endParaRPr lang="ja-JP" altLang="en-US" sz="800">
                        <a:sym typeface="Meiryo"/>
                      </a:endParaRPr>
                    </a:p>
                  </a:txBody>
                  <a:tcPr/>
                </a:tc>
                <a:extLst>
                  <a:ext uri="{0D108BD9-81ED-4DB2-BD59-A6C34878D82A}">
                    <a16:rowId xmlns:a16="http://schemas.microsoft.com/office/drawing/2014/main" val="4051291161"/>
                  </a:ext>
                </a:extLst>
              </a:tr>
              <a:tr h="200242">
                <a:tc>
                  <a:txBody>
                    <a:bodyPr/>
                    <a:lstStyle/>
                    <a:p>
                      <a:r>
                        <a:rPr kumimoji="1" lang="ja-JP" altLang="en-US" sz="800"/>
                        <a:t>構成テスト（</a:t>
                      </a:r>
                      <a:r>
                        <a:rPr kumimoji="1" lang="en-US" altLang="ja-JP" sz="800" dirty="0"/>
                        <a:t>OS</a:t>
                      </a:r>
                      <a:r>
                        <a:rPr kumimoji="1" lang="ja-JP" altLang="en-US" sz="800"/>
                        <a:t>バリエーション）</a:t>
                      </a:r>
                      <a:endParaRPr kumimoji="1" lang="ja-JP" altLang="en-US" sz="800" i="1">
                        <a:latin typeface="メイリオ" panose="020B0604030504040204" pitchFamily="50" charset="-128"/>
                        <a:ea typeface="メイリオ" panose="020B0604030504040204" pitchFamily="50" charset="-128"/>
                      </a:endParaRPr>
                    </a:p>
                  </a:txBody>
                  <a:tcPr/>
                </a:tc>
                <a:tc>
                  <a:txBody>
                    <a:bodyPr/>
                    <a:lstStyle/>
                    <a:p>
                      <a:r>
                        <a:rPr lang="ja-JP" altLang="en-US" sz="800"/>
                        <a:t>テスト対象</a:t>
                      </a:r>
                      <a:r>
                        <a:rPr lang="en-US" altLang="ja-JP" sz="800" dirty="0"/>
                        <a:t>OS</a:t>
                      </a:r>
                      <a:r>
                        <a:rPr lang="ja-JP" altLang="en-US" sz="800"/>
                        <a:t>バージョン毎に機能動作を検証する。</a:t>
                      </a:r>
                      <a:endParaRPr kumimoji="1" lang="ja-JP" altLang="en-US" sz="800" i="1">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90512647"/>
                  </a:ext>
                </a:extLst>
              </a:tr>
              <a:tr h="200242">
                <a:tc>
                  <a:txBody>
                    <a:bodyPr/>
                    <a:lstStyle/>
                    <a:p>
                      <a:r>
                        <a:rPr kumimoji="1" lang="ja-JP" altLang="en-US" sz="800"/>
                        <a:t>構成テスト（レイアウトバリエーション）</a:t>
                      </a:r>
                      <a:endParaRPr kumimoji="1" lang="ja-JP" altLang="en-US" sz="800" i="1">
                        <a:latin typeface="メイリオ" panose="020B0604030504040204" pitchFamily="50" charset="-128"/>
                        <a:ea typeface="メイリオ" panose="020B0604030504040204" pitchFamily="50" charset="-128"/>
                      </a:endParaRPr>
                    </a:p>
                  </a:txBody>
                  <a:tcPr/>
                </a:tc>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lang="ja-JP" altLang="en-US" sz="800"/>
                        <a:t>アスペクト比率、画面解像度（パンチホール、ノッチ含む）毎にレイアウト崩れがないかを検証する。</a:t>
                      </a:r>
                      <a:endParaRPr lang="en-US" altLang="ja-JP" sz="800" i="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38140608"/>
                  </a:ext>
                </a:extLst>
              </a:tr>
              <a:tr h="200242">
                <a:tc>
                  <a:txBody>
                    <a:bodyPr/>
                    <a:lstStyle/>
                    <a:p>
                      <a:r>
                        <a:rPr kumimoji="1" lang="ja-JP" altLang="en-US" sz="800"/>
                        <a:t>構成テスト（ネイティブ機能バリエーション）</a:t>
                      </a:r>
                      <a:endParaRPr kumimoji="1" lang="ja-JP" altLang="en-US" sz="800" i="1">
                        <a:latin typeface="メイリオ" panose="020B0604030504040204" pitchFamily="50" charset="-128"/>
                        <a:ea typeface="メイリオ" panose="020B0604030504040204" pitchFamily="50" charset="-128"/>
                      </a:endParaRPr>
                    </a:p>
                  </a:txBody>
                  <a:tcPr/>
                </a:tc>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lang="ja-JP" altLang="en-US" sz="800"/>
                        <a:t>このアプリに関連するネイティブ機能の有無や種別に関係なく動作することを検証する。</a:t>
                      </a:r>
                      <a:endParaRPr lang="en-US" altLang="ja-JP" sz="800" i="1"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tc>
                <a:extLst>
                  <a:ext uri="{0D108BD9-81ED-4DB2-BD59-A6C34878D82A}">
                    <a16:rowId xmlns:a16="http://schemas.microsoft.com/office/drawing/2014/main" val="832312094"/>
                  </a:ext>
                </a:extLst>
              </a:tr>
              <a:tr h="200242">
                <a:tc>
                  <a:txBody>
                    <a:bodyPr/>
                    <a:lstStyle/>
                    <a:p>
                      <a:r>
                        <a:rPr kumimoji="1" lang="ja-JP" altLang="en-US" sz="800"/>
                        <a:t>性能テスト</a:t>
                      </a:r>
                      <a:endParaRPr kumimoji="1" lang="ja-JP" altLang="en-US" sz="800" i="1">
                        <a:latin typeface="メイリオ" panose="020B0604030504040204" pitchFamily="50" charset="-128"/>
                        <a:ea typeface="メイリオ" panose="020B0604030504040204" pitchFamily="50" charset="-128"/>
                      </a:endParaRPr>
                    </a:p>
                  </a:txBody>
                  <a:tcPr/>
                </a:tc>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lang="ja-JP" altLang="en-US" sz="800">
                          <a:solidFill>
                            <a:schemeClr val="tx1">
                              <a:lumMod val="75000"/>
                            </a:schemeClr>
                          </a:solidFill>
                          <a:sym typeface="Meiryo"/>
                        </a:rPr>
                        <a:t>テスト実施中にレスポンス遅延がないこととその他に性能に問題のある箇所がないことを検証する</a:t>
                      </a:r>
                      <a:r>
                        <a:rPr lang="ja-JP" altLang="en-US" sz="800"/>
                        <a:t>。</a:t>
                      </a:r>
                      <a:endParaRPr lang="en-US" altLang="ja-JP" sz="800" i="1"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tc>
                <a:extLst>
                  <a:ext uri="{0D108BD9-81ED-4DB2-BD59-A6C34878D82A}">
                    <a16:rowId xmlns:a16="http://schemas.microsoft.com/office/drawing/2014/main" val="3155308915"/>
                  </a:ext>
                </a:extLst>
              </a:tr>
              <a:tr h="200242">
                <a:tc>
                  <a:txBody>
                    <a:bodyPr/>
                    <a:lstStyle/>
                    <a:p>
                      <a:r>
                        <a:rPr kumimoji="1" lang="ja-JP" altLang="en-US" sz="800"/>
                        <a:t>セキュリティテスト</a:t>
                      </a:r>
                      <a:endParaRPr kumimoji="1" lang="ja-JP" altLang="en-US" sz="800" i="1">
                        <a:latin typeface="メイリオ" panose="020B0604030504040204" pitchFamily="50" charset="-128"/>
                        <a:ea typeface="メイリオ" panose="020B0604030504040204" pitchFamily="50" charset="-128"/>
                      </a:endParaRPr>
                    </a:p>
                  </a:txBody>
                  <a:tcPr/>
                </a:tc>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lang="ja-JP" altLang="en-US" sz="800" dirty="0">
                          <a:solidFill>
                            <a:schemeClr val="tx1">
                              <a:lumMod val="75000"/>
                            </a:schemeClr>
                          </a:solidFill>
                          <a:sym typeface="Meiryo"/>
                        </a:rPr>
                        <a:t>外部のセキュリティ診断サービスを利用して、セキュリティ面に問題がないことを検証する</a:t>
                      </a:r>
                      <a:r>
                        <a:rPr lang="ja-JP" altLang="en-US" sz="800" dirty="0"/>
                        <a:t>。</a:t>
                      </a:r>
                      <a:endParaRPr lang="ja-JP" altLang="en-US" sz="800" i="1" dirty="0">
                        <a:solidFill>
                          <a:schemeClr val="tx1">
                            <a:lumMod val="75000"/>
                          </a:schemeClr>
                        </a:solidFill>
                        <a:latin typeface="メイリオ" panose="020B0604030504040204" pitchFamily="50" charset="-128"/>
                        <a:ea typeface="メイリオ" panose="020B0604030504040204" pitchFamily="50" charset="-128"/>
                        <a:cs typeface="Meiryo"/>
                        <a:sym typeface="Meiryo"/>
                      </a:endParaRPr>
                    </a:p>
                  </a:txBody>
                  <a:tcPr/>
                </a:tc>
                <a:extLst>
                  <a:ext uri="{0D108BD9-81ED-4DB2-BD59-A6C34878D82A}">
                    <a16:rowId xmlns:a16="http://schemas.microsoft.com/office/drawing/2014/main" val="1382261746"/>
                  </a:ext>
                </a:extLst>
              </a:tr>
            </a:tbl>
          </a:graphicData>
        </a:graphic>
      </p:graphicFrame>
      <p:sp>
        <p:nvSpPr>
          <p:cNvPr id="5" name="サブタイトル 4">
            <a:extLst>
              <a:ext uri="{FF2B5EF4-FFF2-40B4-BE49-F238E27FC236}">
                <a16:creationId xmlns:a16="http://schemas.microsoft.com/office/drawing/2014/main" id="{D2F3D84D-3F5E-42D5-A5E1-682822027EDA}"/>
              </a:ext>
            </a:extLst>
          </p:cNvPr>
          <p:cNvSpPr txBox="1">
            <a:spLocks/>
          </p:cNvSpPr>
          <p:nvPr/>
        </p:nvSpPr>
        <p:spPr>
          <a:xfrm>
            <a:off x="2582689" y="1414574"/>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表</a:t>
            </a:r>
            <a:r>
              <a:rPr lang="en-US" altLang="ja-JP" sz="900" b="1" dirty="0">
                <a:solidFill>
                  <a:srgbClr val="3F3F3F"/>
                </a:solidFill>
                <a:latin typeface="メイリオ" panose="020B0604030504040204" pitchFamily="50" charset="-128"/>
                <a:ea typeface="メイリオ" panose="020B0604030504040204" pitchFamily="50" charset="-128"/>
              </a:rPr>
              <a:t>3-1 </a:t>
            </a:r>
            <a:r>
              <a:rPr lang="ja-JP" altLang="en-US" sz="900" b="1">
                <a:solidFill>
                  <a:srgbClr val="3F3F3F"/>
                </a:solidFill>
                <a:latin typeface="メイリオ" panose="020B0604030504040204" pitchFamily="50" charset="-128"/>
                <a:ea typeface="メイリオ" panose="020B0604030504040204" pitchFamily="50" charset="-128"/>
              </a:rPr>
              <a:t>テスト種別毎の検証内容</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59747523"/>
      </p:ext>
    </p:extLst>
  </p:cSld>
  <p:clrMapOvr>
    <a:masterClrMapping/>
  </p:clrMapOvr>
</p:sld>
</file>

<file path=ppt/theme/theme1.xml><?xml version="1.0" encoding="utf-8"?>
<a:theme xmlns:a="http://schemas.openxmlformats.org/drawingml/2006/main" name="表紙A">
  <a:themeElements>
    <a:clrScheme name="ユーザー定義 3">
      <a:dk1>
        <a:srgbClr val="000000"/>
      </a:dk1>
      <a:lt1>
        <a:srgbClr val="FFFFFF"/>
      </a:lt1>
      <a:dk2>
        <a:srgbClr val="12B3C7"/>
      </a:dk2>
      <a:lt2>
        <a:srgbClr val="4C4948"/>
      </a:lt2>
      <a:accent1>
        <a:srgbClr val="D74C77"/>
      </a:accent1>
      <a:accent2>
        <a:srgbClr val="8B7CBA"/>
      </a:accent2>
      <a:accent3>
        <a:srgbClr val="3E96D2"/>
      </a:accent3>
      <a:accent4>
        <a:srgbClr val="14A79D"/>
      </a:accent4>
      <a:accent5>
        <a:srgbClr val="ADD361"/>
      </a:accent5>
      <a:accent6>
        <a:srgbClr val="E8AD5F"/>
      </a:accent6>
      <a:hlink>
        <a:srgbClr val="EBDE50"/>
      </a:hlink>
      <a:folHlink>
        <a:srgbClr val="EBDE5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表紙B">
  <a:themeElements>
    <a:clrScheme name="ユーザー定義 3">
      <a:dk1>
        <a:srgbClr val="000000"/>
      </a:dk1>
      <a:lt1>
        <a:srgbClr val="FFFFFF"/>
      </a:lt1>
      <a:dk2>
        <a:srgbClr val="12B3C7"/>
      </a:dk2>
      <a:lt2>
        <a:srgbClr val="4C4948"/>
      </a:lt2>
      <a:accent1>
        <a:srgbClr val="D74C77"/>
      </a:accent1>
      <a:accent2>
        <a:srgbClr val="8B7CBA"/>
      </a:accent2>
      <a:accent3>
        <a:srgbClr val="3E96D2"/>
      </a:accent3>
      <a:accent4>
        <a:srgbClr val="14A79D"/>
      </a:accent4>
      <a:accent5>
        <a:srgbClr val="ADD361"/>
      </a:accent5>
      <a:accent6>
        <a:srgbClr val="E8AD5F"/>
      </a:accent6>
      <a:hlink>
        <a:srgbClr val="EBDE50"/>
      </a:hlink>
      <a:folHlink>
        <a:srgbClr val="EBDE5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本文">
  <a:themeElements>
    <a:clrScheme name="ユーザー定義 1">
      <a:dk1>
        <a:srgbClr val="000000"/>
      </a:dk1>
      <a:lt1>
        <a:srgbClr val="FFFFFF"/>
      </a:lt1>
      <a:dk2>
        <a:srgbClr val="12B3C7"/>
      </a:dk2>
      <a:lt2>
        <a:srgbClr val="4C4948"/>
      </a:lt2>
      <a:accent1>
        <a:srgbClr val="D74C77"/>
      </a:accent1>
      <a:accent2>
        <a:srgbClr val="8B7CBA"/>
      </a:accent2>
      <a:accent3>
        <a:srgbClr val="3E96D2"/>
      </a:accent3>
      <a:accent4>
        <a:srgbClr val="14A79D"/>
      </a:accent4>
      <a:accent5>
        <a:srgbClr val="ADD361"/>
      </a:accent5>
      <a:accent6>
        <a:srgbClr val="E8AD5F"/>
      </a:accent6>
      <a:hlink>
        <a:srgbClr val="3E96D2"/>
      </a:hlink>
      <a:folHlink>
        <a:srgbClr val="D74C77"/>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中表紙">
  <a:themeElements>
    <a:clrScheme name="ユーザー定義 3">
      <a:dk1>
        <a:srgbClr val="000000"/>
      </a:dk1>
      <a:lt1>
        <a:srgbClr val="FFFFFF"/>
      </a:lt1>
      <a:dk2>
        <a:srgbClr val="12B3C7"/>
      </a:dk2>
      <a:lt2>
        <a:srgbClr val="4C4948"/>
      </a:lt2>
      <a:accent1>
        <a:srgbClr val="D74C77"/>
      </a:accent1>
      <a:accent2>
        <a:srgbClr val="8B7CBA"/>
      </a:accent2>
      <a:accent3>
        <a:srgbClr val="3E96D2"/>
      </a:accent3>
      <a:accent4>
        <a:srgbClr val="14A79D"/>
      </a:accent4>
      <a:accent5>
        <a:srgbClr val="ADD361"/>
      </a:accent5>
      <a:accent6>
        <a:srgbClr val="E8AD5F"/>
      </a:accent6>
      <a:hlink>
        <a:srgbClr val="EBDE50"/>
      </a:hlink>
      <a:folHlink>
        <a:srgbClr val="EBDE5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6526</Words>
  <PresentationFormat>画面に合わせる (16:9)</PresentationFormat>
  <Paragraphs>1226</Paragraphs>
  <Slides>44</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4</vt:i4>
      </vt:variant>
      <vt:variant>
        <vt:lpstr>スライド タイトル</vt:lpstr>
      </vt:variant>
      <vt:variant>
        <vt:i4>44</vt:i4>
      </vt:variant>
    </vt:vector>
  </HeadingPairs>
  <TitlesOfParts>
    <vt:vector size="55" baseType="lpstr">
      <vt:lpstr>メイリオ</vt:lpstr>
      <vt:lpstr>メイリオ</vt:lpstr>
      <vt:lpstr>游ゴシック</vt:lpstr>
      <vt:lpstr>游ゴシック Medium 本文</vt:lpstr>
      <vt:lpstr>Arial</vt:lpstr>
      <vt:lpstr>Calibri</vt:lpstr>
      <vt:lpstr>Wingdings</vt:lpstr>
      <vt:lpstr>表紙A</vt:lpstr>
      <vt:lpstr>表紙B</vt:lpstr>
      <vt:lpstr>本文</vt:lpstr>
      <vt:lpstr>中表紙</vt:lpstr>
      <vt:lpstr>本資料について</vt:lpstr>
      <vt:lpstr>PowerPoint プレゼンテーション</vt:lpstr>
      <vt:lpstr>PowerPoint プレゼンテーション</vt:lpstr>
      <vt:lpstr>変更履歴</vt:lpstr>
      <vt:lpstr>目次</vt:lpstr>
      <vt:lpstr>1 本書について(1/2)</vt:lpstr>
      <vt:lpstr>1 本書について(2/2)</vt:lpstr>
      <vt:lpstr>2 全体テスト計画</vt:lpstr>
      <vt:lpstr>3 テスト種別</vt:lpstr>
      <vt:lpstr>4 テスト工程</vt:lpstr>
      <vt:lpstr>5 テスト実施範囲（1/4）</vt:lpstr>
      <vt:lpstr>5 テスト実施範囲（2/4）</vt:lpstr>
      <vt:lpstr>5 テスト実施範囲（3/4）</vt:lpstr>
      <vt:lpstr>5 テスト実施範囲（4/4）</vt:lpstr>
      <vt:lpstr>6 網羅の方針(1/8)</vt:lpstr>
      <vt:lpstr>6 網羅の方針(3/8)</vt:lpstr>
      <vt:lpstr>6 網羅の方針(4/8)</vt:lpstr>
      <vt:lpstr>6 網羅の方針(5/8)</vt:lpstr>
      <vt:lpstr>6 網羅の方針(6/8)</vt:lpstr>
      <vt:lpstr>6 網羅の方針(7/8)</vt:lpstr>
      <vt:lpstr>6 網羅の方針(8/8)</vt:lpstr>
      <vt:lpstr>7 テスト環境(1/2)</vt:lpstr>
      <vt:lpstr>7 テスト環境(2/2)</vt:lpstr>
      <vt:lpstr>8 体制（1/5）</vt:lpstr>
      <vt:lpstr>8 体制（2/5）</vt:lpstr>
      <vt:lpstr>8 体制（3/5）</vt:lpstr>
      <vt:lpstr>8 体制（4/5）</vt:lpstr>
      <vt:lpstr>8 体制（5/5）</vt:lpstr>
      <vt:lpstr>9 管理方針（1/4）</vt:lpstr>
      <vt:lpstr>9 管理方針（2/4）</vt:lpstr>
      <vt:lpstr>9 管理方針（3/4）</vt:lpstr>
      <vt:lpstr>9 管理方針（4/4）</vt:lpstr>
      <vt:lpstr>10 テストスケジュール</vt:lpstr>
      <vt:lpstr>Appendix A</vt:lpstr>
      <vt:lpstr>Appendix A</vt:lpstr>
      <vt:lpstr>Appendix A</vt:lpstr>
      <vt:lpstr>Appendix A</vt:lpstr>
      <vt:lpstr>Appendix A</vt:lpstr>
      <vt:lpstr>Appendix A</vt:lpstr>
      <vt:lpstr>Appendix A</vt:lpstr>
      <vt:lpstr>Appendix A</vt:lpstr>
      <vt:lpstr>Appendix A</vt:lpstr>
      <vt:lpstr>Appendix B</vt:lpstr>
      <vt:lpstr>Appendix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dcterms:created xsi:type="dcterms:W3CDTF">2023-03-30T05:29:10Z</dcterms:created>
  <dcterms:modified xsi:type="dcterms:W3CDTF">2023-03-30T05:29:41Z</dcterms:modified>
</cp:coreProperties>
</file>