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56"/>
  </p:notesMasterIdLst>
  <p:handoutMasterIdLst>
    <p:handoutMasterId r:id="rId57"/>
  </p:handoutMasterIdLst>
  <p:sldIdLst>
    <p:sldId id="1058" r:id="rId3"/>
    <p:sldId id="517" r:id="rId4"/>
    <p:sldId id="1089" r:id="rId5"/>
    <p:sldId id="917" r:id="rId6"/>
    <p:sldId id="918" r:id="rId7"/>
    <p:sldId id="919" r:id="rId8"/>
    <p:sldId id="1091" r:id="rId9"/>
    <p:sldId id="1077" r:id="rId10"/>
    <p:sldId id="840" r:id="rId11"/>
    <p:sldId id="847" r:id="rId12"/>
    <p:sldId id="848" r:id="rId13"/>
    <p:sldId id="1082" r:id="rId14"/>
    <p:sldId id="1078" r:id="rId15"/>
    <p:sldId id="841" r:id="rId16"/>
    <p:sldId id="1092" r:id="rId17"/>
    <p:sldId id="1093" r:id="rId18"/>
    <p:sldId id="1094" r:id="rId19"/>
    <p:sldId id="1095" r:id="rId20"/>
    <p:sldId id="1096" r:id="rId21"/>
    <p:sldId id="1097" r:id="rId22"/>
    <p:sldId id="1098" r:id="rId23"/>
    <p:sldId id="1099" r:id="rId24"/>
    <p:sldId id="1100" r:id="rId25"/>
    <p:sldId id="1101" r:id="rId26"/>
    <p:sldId id="1102" r:id="rId27"/>
    <p:sldId id="1103" r:id="rId28"/>
    <p:sldId id="1104" r:id="rId29"/>
    <p:sldId id="1105" r:id="rId30"/>
    <p:sldId id="1106" r:id="rId31"/>
    <p:sldId id="1107" r:id="rId32"/>
    <p:sldId id="1108" r:id="rId33"/>
    <p:sldId id="1109" r:id="rId34"/>
    <p:sldId id="1110" r:id="rId35"/>
    <p:sldId id="1111" r:id="rId36"/>
    <p:sldId id="1112" r:id="rId37"/>
    <p:sldId id="1113" r:id="rId38"/>
    <p:sldId id="1114" r:id="rId39"/>
    <p:sldId id="1115" r:id="rId40"/>
    <p:sldId id="1116" r:id="rId41"/>
    <p:sldId id="1117" r:id="rId42"/>
    <p:sldId id="1118" r:id="rId43"/>
    <p:sldId id="1119" r:id="rId44"/>
    <p:sldId id="1120" r:id="rId45"/>
    <p:sldId id="1121" r:id="rId46"/>
    <p:sldId id="1122" r:id="rId47"/>
    <p:sldId id="1123" r:id="rId48"/>
    <p:sldId id="1124" r:id="rId49"/>
    <p:sldId id="1125" r:id="rId50"/>
    <p:sldId id="1126" r:id="rId51"/>
    <p:sldId id="1127" r:id="rId52"/>
    <p:sldId id="1129" r:id="rId53"/>
    <p:sldId id="1130" r:id="rId54"/>
    <p:sldId id="1131" r:id="rId55"/>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E"/>
    <a:srgbClr val="F9E9CB"/>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63206" autoAdjust="0"/>
  </p:normalViewPr>
  <p:slideViewPr>
    <p:cSldViewPr snapToObjects="1">
      <p:cViewPr>
        <p:scale>
          <a:sx n="124" d="100"/>
          <a:sy n="124" d="100"/>
        </p:scale>
        <p:origin x="-1254" y="22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227" cy="493929"/>
          </a:xfrm>
          <a:prstGeom prst="rect">
            <a:avLst/>
          </a:prstGeom>
        </p:spPr>
        <p:txBody>
          <a:bodyPr vert="horz" lIns="87764" tIns="43882" rIns="87764" bIns="4388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6028" y="1"/>
            <a:ext cx="2918227" cy="493929"/>
          </a:xfrm>
          <a:prstGeom prst="rect">
            <a:avLst/>
          </a:prstGeom>
        </p:spPr>
        <p:txBody>
          <a:bodyPr vert="horz" lIns="87764" tIns="43882" rIns="87764" bIns="43882" rtlCol="0"/>
          <a:lstStyle>
            <a:lvl1pPr algn="r">
              <a:defRPr sz="1200"/>
            </a:lvl1pPr>
          </a:lstStyle>
          <a:p>
            <a:fld id="{EE3D50F1-F0EA-42C1-A0FA-9C188C6D4A67}" type="datetimeFigureOut">
              <a:rPr kumimoji="1" lang="ja-JP" altLang="en-US" smtClean="0"/>
              <a:t>2019/3/27</a:t>
            </a:fld>
            <a:endParaRPr kumimoji="1" lang="ja-JP" altLang="en-US"/>
          </a:p>
        </p:txBody>
      </p:sp>
      <p:sp>
        <p:nvSpPr>
          <p:cNvPr id="4" name="フッター プレースホルダー 3"/>
          <p:cNvSpPr>
            <a:spLocks noGrp="1"/>
          </p:cNvSpPr>
          <p:nvPr>
            <p:ph type="ftr" sz="quarter" idx="2"/>
          </p:nvPr>
        </p:nvSpPr>
        <p:spPr>
          <a:xfrm>
            <a:off x="1" y="9370851"/>
            <a:ext cx="2918227" cy="493929"/>
          </a:xfrm>
          <a:prstGeom prst="rect">
            <a:avLst/>
          </a:prstGeom>
        </p:spPr>
        <p:txBody>
          <a:bodyPr vert="horz" lIns="87764" tIns="43882" rIns="87764" bIns="4388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6028" y="9370851"/>
            <a:ext cx="2918227" cy="493929"/>
          </a:xfrm>
          <a:prstGeom prst="rect">
            <a:avLst/>
          </a:prstGeom>
        </p:spPr>
        <p:txBody>
          <a:bodyPr vert="horz" lIns="87764" tIns="43882" rIns="87764" bIns="4388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32" tIns="45365" rIns="90732" bIns="4536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8" y="0"/>
            <a:ext cx="2918830" cy="493316"/>
          </a:xfrm>
          <a:prstGeom prst="rect">
            <a:avLst/>
          </a:prstGeom>
        </p:spPr>
        <p:txBody>
          <a:bodyPr vert="horz" lIns="90732" tIns="45365" rIns="90732" bIns="45365" rtlCol="0"/>
          <a:lstStyle>
            <a:lvl1pPr algn="r">
              <a:defRPr sz="1200"/>
            </a:lvl1pPr>
          </a:lstStyle>
          <a:p>
            <a:fld id="{6952135A-CF7D-4615-9482-B4F97B9D8950}" type="datetimeFigureOut">
              <a:rPr kumimoji="1" lang="ja-JP" altLang="en-US" smtClean="0"/>
              <a:pPr/>
              <a:t>2019/3/27</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32" tIns="45365" rIns="90732" bIns="45365" rtlCol="0" anchor="ctr"/>
          <a:lstStyle/>
          <a:p>
            <a:endParaRPr lang="ja-JP" altLang="en-US"/>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32" tIns="45365" rIns="90732" bIns="453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32" tIns="45365" rIns="90732" bIns="4536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8" y="9371285"/>
            <a:ext cx="2918830" cy="493316"/>
          </a:xfrm>
          <a:prstGeom prst="rect">
            <a:avLst/>
          </a:prstGeom>
        </p:spPr>
        <p:txBody>
          <a:bodyPr vert="horz" lIns="90732" tIns="45365" rIns="90732" bIns="45365"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08857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357648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202208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29851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166455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1274933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17735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19329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22924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116349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253524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3564338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462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3992705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196854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2653126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30773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8EA77C0B-77BA-4867-A4B8-76677444C042}" type="slidenum">
              <a:rPr lang="en-US" altLang="ja-JP" sz="1300">
                <a:solidFill>
                  <a:schemeClr val="tx1"/>
                </a:solidFill>
                <a:latin typeface="Arial" charset="0"/>
                <a:ea typeface="ＭＳ Ｐゴシック" pitchFamily="50" charset="-128"/>
              </a:rPr>
              <a:pPr eaLnBrk="1" hangingPunct="1"/>
              <a:t>25</a:t>
            </a:fld>
            <a:endParaRPr lang="en-US" altLang="ja-JP" sz="1300">
              <a:solidFill>
                <a:schemeClr val="tx1"/>
              </a:solidFill>
              <a:latin typeface="Arial" charset="0"/>
              <a:ea typeface="ＭＳ Ｐゴシック" pitchFamily="50" charset="-128"/>
            </a:endParaRPr>
          </a:p>
        </p:txBody>
      </p:sp>
      <p:sp>
        <p:nvSpPr>
          <p:cNvPr id="91139" name="Rectangle 2"/>
          <p:cNvSpPr>
            <a:spLocks noGrp="1" noRot="1" noChangeAspect="1" noChangeArrowheads="1" noTextEdit="1"/>
          </p:cNvSpPr>
          <p:nvPr>
            <p:ph type="sldImg"/>
          </p:nvPr>
        </p:nvSpPr>
        <p:spPr>
          <a:xfrm>
            <a:off x="719138" y="528638"/>
            <a:ext cx="5302250" cy="3978275"/>
          </a:xfrm>
          <a:ln/>
        </p:spPr>
      </p:sp>
      <p:sp>
        <p:nvSpPr>
          <p:cNvPr id="91140" name="Rectangle 3"/>
          <p:cNvSpPr>
            <a:spLocks noGrp="1" noChangeArrowheads="1"/>
          </p:cNvSpPr>
          <p:nvPr>
            <p:ph type="body" idx="1"/>
          </p:nvPr>
        </p:nvSpPr>
        <p:spPr>
          <a:xfrm>
            <a:off x="526970" y="4596286"/>
            <a:ext cx="5710140" cy="46657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1" rIns="91386" bIns="45691"/>
          <a:lstStyle/>
          <a:p>
            <a:pPr eaLnBrk="1" hangingPunct="1"/>
            <a:r>
              <a:rPr lang="ja-JP" altLang="en-US" sz="1100"/>
              <a:t>●説明</a:t>
            </a:r>
          </a:p>
          <a:p>
            <a:pPr eaLnBrk="1" hangingPunct="1"/>
            <a:r>
              <a:rPr lang="ja-JP" altLang="en-US" sz="1100"/>
              <a:t>業務の例：「受発注業務」</a:t>
            </a:r>
          </a:p>
          <a:p>
            <a:pPr eaLnBrk="1" hangingPunct="1"/>
            <a:r>
              <a:rPr lang="ja-JP" altLang="en-US" sz="1100"/>
              <a:t>　商品を発注する、商品が納入される、商品を受注する、商品を出庫する　等。</a:t>
            </a:r>
          </a:p>
          <a:p>
            <a:pPr eaLnBrk="1" hangingPunct="1"/>
            <a:r>
              <a:rPr lang="ja-JP" altLang="en-US" sz="1100"/>
              <a:t>非機能要求は機能要求に比べ、曖昧な事が多いです。</a:t>
            </a:r>
          </a:p>
          <a:p>
            <a:pPr eaLnBrk="1" hangingPunct="1"/>
            <a:r>
              <a:rPr lang="ja-JP" altLang="en-US" sz="1100"/>
              <a:t>　①障害が発生してもサービスは極力止めないでほしい</a:t>
            </a:r>
          </a:p>
          <a:p>
            <a:pPr eaLnBrk="1" hangingPunct="1"/>
            <a:r>
              <a:rPr lang="ja-JP" altLang="en-US" sz="1100"/>
              <a:t>　②ウィルス混入は防止してほしい</a:t>
            </a:r>
          </a:p>
          <a:p>
            <a:pPr eaLnBrk="1" hangingPunct="1"/>
            <a:r>
              <a:rPr lang="ja-JP" altLang="en-US" sz="1100"/>
              <a:t>　③いつでも、誰でも、どこでも、使えるようにしてほしい</a:t>
            </a:r>
          </a:p>
          <a:p>
            <a:pPr eaLnBrk="1" hangingPunct="1"/>
            <a:r>
              <a:rPr lang="ja-JP" altLang="en-US" sz="1100"/>
              <a:t>要求の曖昧さを明確化しようとしているのが次の事です。</a:t>
            </a:r>
          </a:p>
          <a:p>
            <a:pPr eaLnBrk="1" hangingPunct="1"/>
            <a:r>
              <a:rPr lang="ja-JP" altLang="en-US" sz="1100"/>
              <a:t>　㋐対象業務は全て </a:t>
            </a:r>
            <a:r>
              <a:rPr lang="en-US" altLang="ja-JP" sz="1100"/>
              <a:t>or </a:t>
            </a:r>
            <a:r>
              <a:rPr lang="ja-JP" altLang="en-US" sz="1100"/>
              <a:t>特定？「極力」での許容時間は</a:t>
            </a:r>
            <a:r>
              <a:rPr lang="en-US" altLang="ja-JP" sz="1100"/>
              <a:t>1</a:t>
            </a:r>
            <a:r>
              <a:rPr lang="ja-JP" altLang="en-US" sz="1100"/>
              <a:t>分、</a:t>
            </a:r>
            <a:r>
              <a:rPr lang="en-US" altLang="ja-JP" sz="1100"/>
              <a:t>10</a:t>
            </a:r>
            <a:r>
              <a:rPr lang="ja-JP" altLang="en-US" sz="1100"/>
              <a:t>分、</a:t>
            </a:r>
            <a:r>
              <a:rPr lang="en-US" altLang="ja-JP" sz="1100"/>
              <a:t>or 1</a:t>
            </a:r>
            <a:r>
              <a:rPr lang="ja-JP" altLang="en-US" sz="1100"/>
              <a:t>時間？</a:t>
            </a:r>
          </a:p>
          <a:p>
            <a:pPr eaLnBrk="1" hangingPunct="1"/>
            <a:r>
              <a:rPr lang="ja-JP" altLang="en-US" sz="1100"/>
              <a:t>　㋑データの暗号化の範囲は？暗号化の鍵管理方法は？不正アクセスの追跡範囲は？</a:t>
            </a:r>
          </a:p>
          <a:p>
            <a:pPr eaLnBrk="1" hangingPunct="1"/>
            <a:r>
              <a:rPr lang="ja-JP" altLang="en-US" sz="1100"/>
              <a:t>　㋒サービス時間帯は</a:t>
            </a:r>
            <a:r>
              <a:rPr lang="en-US" altLang="ja-JP" sz="1100"/>
              <a:t>24H</a:t>
            </a:r>
            <a:r>
              <a:rPr lang="ja-JP" altLang="en-US" sz="1100"/>
              <a:t>、</a:t>
            </a:r>
            <a:r>
              <a:rPr lang="en-US" altLang="ja-JP" sz="1100"/>
              <a:t>9</a:t>
            </a:r>
            <a:r>
              <a:rPr lang="ja-JP" altLang="en-US" sz="1100"/>
              <a:t>～</a:t>
            </a:r>
            <a:r>
              <a:rPr lang="en-US" altLang="ja-JP" sz="1100"/>
              <a:t>21</a:t>
            </a:r>
            <a:r>
              <a:rPr lang="ja-JP" altLang="en-US" sz="1100"/>
              <a:t>時、 </a:t>
            </a:r>
            <a:r>
              <a:rPr lang="en-US" altLang="ja-JP" sz="1100"/>
              <a:t>or </a:t>
            </a:r>
            <a:r>
              <a:rPr lang="ja-JP" altLang="en-US" sz="1100"/>
              <a:t>　</a:t>
            </a:r>
            <a:r>
              <a:rPr lang="en-US" altLang="ja-JP" sz="1100"/>
              <a:t>9</a:t>
            </a:r>
            <a:r>
              <a:rPr lang="ja-JP" altLang="en-US" sz="1100"/>
              <a:t>～</a:t>
            </a:r>
            <a:r>
              <a:rPr lang="en-US" altLang="ja-JP" sz="1100"/>
              <a:t>17</a:t>
            </a:r>
            <a:r>
              <a:rPr lang="ja-JP" altLang="en-US" sz="1100"/>
              <a:t>時？</a:t>
            </a:r>
          </a:p>
          <a:p>
            <a:pPr eaLnBrk="1" hangingPunct="1"/>
            <a:r>
              <a:rPr lang="ja-JP" altLang="en-US" sz="1100"/>
              <a:t>　㋓対象ユーザ数はどのくらい？セキュリティ認証の程度は？</a:t>
            </a:r>
            <a:endParaRPr lang="en-US" altLang="ja-JP" sz="1100"/>
          </a:p>
          <a:p>
            <a:pPr eaLnBrk="1" hangingPunct="1"/>
            <a:r>
              <a:rPr lang="ja-JP" altLang="en-US" sz="1100"/>
              <a:t>　㋔どこでもの範囲は？建屋内、 同一県内、国内 </a:t>
            </a:r>
            <a:r>
              <a:rPr lang="en-US" altLang="ja-JP" sz="1100"/>
              <a:t>or </a:t>
            </a:r>
            <a:r>
              <a:rPr lang="ja-JP" altLang="en-US" sz="1100"/>
              <a:t>海外？</a:t>
            </a:r>
          </a:p>
          <a:p>
            <a:pPr eaLnBrk="1" hangingPunct="1"/>
            <a:endParaRPr lang="ja-JP" altLang="en-US" sz="1100"/>
          </a:p>
          <a:p>
            <a:pPr eaLnBrk="1" hangingPunct="1"/>
            <a:r>
              <a:rPr lang="ja-JP" altLang="en-US" sz="1100"/>
              <a:t>①⇒㋐、②⇒㋑、③⇒㋒・㋓・㋔のように曖昧な要求を明確化しつつユーザや顧客と合意していくことが重要です。</a:t>
            </a:r>
          </a:p>
          <a:p>
            <a:pPr eaLnBrk="1" hangingPunct="1"/>
            <a:endParaRPr lang="ja-JP" altLang="en-US" sz="1100"/>
          </a:p>
          <a:p>
            <a:pPr eaLnBrk="1" hangingPunct="1"/>
            <a:r>
              <a:rPr lang="ja-JP" altLang="en-US" sz="1100"/>
              <a:t>●説明省略　不可</a:t>
            </a:r>
          </a:p>
          <a:p>
            <a:pPr eaLnBrk="1" hangingPunct="1"/>
            <a:r>
              <a:rPr lang="ja-JP" altLang="en-US"/>
              <a:t>　</a:t>
            </a:r>
            <a:endParaRPr lang="ja-JP" altLang="ja-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スライド イメージ プレースホルダー 1"/>
          <p:cNvSpPr>
            <a:spLocks noGrp="1" noRot="1" noChangeAspect="1" noTextEdit="1"/>
          </p:cNvSpPr>
          <p:nvPr>
            <p:ph type="sldImg"/>
          </p:nvPr>
        </p:nvSpPr>
        <p:spPr>
          <a:ln/>
        </p:spPr>
      </p:sp>
      <p:sp>
        <p:nvSpPr>
          <p:cNvPr id="13107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dirty="0">
                <a:ea typeface="ＭＳ Ｐ明朝" charset="-128"/>
              </a:rPr>
              <a:t>●説明</a:t>
            </a:r>
            <a:endParaRPr lang="en-US" altLang="ja-JP" dirty="0">
              <a:ea typeface="ＭＳ Ｐ明朝" charset="-128"/>
            </a:endParaRPr>
          </a:p>
          <a:p>
            <a:r>
              <a:rPr lang="ja-JP" altLang="en-US" dirty="0">
                <a:ea typeface="ＭＳ Ｐ明朝" charset="-128"/>
              </a:rPr>
              <a:t>様々なステークホルダから聞き出した（引き出した）要求は、矛盾していたり実現が困難だったりします。</a:t>
            </a:r>
            <a:endParaRPr lang="en-US" altLang="ja-JP" dirty="0">
              <a:ea typeface="ＭＳ Ｐ明朝" charset="-128"/>
            </a:endParaRPr>
          </a:p>
          <a:p>
            <a:r>
              <a:rPr lang="ja-JP" altLang="en-US" dirty="0" smtClean="0">
                <a:ea typeface="ＭＳ Ｐ明朝" charset="-128"/>
              </a:rPr>
              <a:t>非機能</a:t>
            </a:r>
            <a:r>
              <a:rPr lang="ja-JP" altLang="en-US" dirty="0">
                <a:ea typeface="ＭＳ Ｐ明朝" charset="-128"/>
              </a:rPr>
              <a:t>要求グレードを使い調整していくことが大事です。</a:t>
            </a:r>
            <a:endParaRPr lang="en-US" altLang="ja-JP" dirty="0">
              <a:ea typeface="ＭＳ Ｐ明朝" charset="-128"/>
            </a:endParaRPr>
          </a:p>
          <a:p>
            <a:r>
              <a:rPr lang="ja-JP" altLang="en-US" dirty="0">
                <a:ea typeface="ＭＳ Ｐ明朝" charset="-128"/>
              </a:rPr>
              <a:t>最終的にはレベル値の決定まで行い、決定値についてはステークホルダの合意を取りましょう。</a:t>
            </a:r>
            <a:endParaRPr lang="en-US" altLang="ja-JP" dirty="0">
              <a:ea typeface="ＭＳ Ｐ明朝" charset="-128"/>
            </a:endParaRPr>
          </a:p>
          <a:p>
            <a:endParaRPr lang="ja-JP" altLang="en-US" dirty="0">
              <a:ea typeface="ＭＳ Ｐ明朝" charset="-128"/>
            </a:endParaRPr>
          </a:p>
        </p:txBody>
      </p:sp>
      <p:sp>
        <p:nvSpPr>
          <p:cNvPr id="1310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F6790900-2052-4B5D-8A93-55696E40399E}" type="slidenum">
              <a:rPr lang="en-US" altLang="ja-JP" sz="1300">
                <a:solidFill>
                  <a:schemeClr val="tx1"/>
                </a:solidFill>
                <a:latin typeface="Arial" charset="0"/>
                <a:ea typeface="ＭＳ Ｐゴシック" charset="-128"/>
              </a:rPr>
              <a:pPr eaLnBrk="1" hangingPunct="1"/>
              <a:t>26</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スライド イメージ プレースホルダー 1"/>
          <p:cNvSpPr>
            <a:spLocks noGrp="1" noRot="1" noChangeAspect="1" noTextEdit="1"/>
          </p:cNvSpPr>
          <p:nvPr>
            <p:ph type="sldImg"/>
          </p:nvPr>
        </p:nvSpPr>
        <p:spPr>
          <a:ln/>
        </p:spPr>
      </p:sp>
      <p:sp>
        <p:nvSpPr>
          <p:cNvPr id="1320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ea typeface="ＭＳ Ｐ明朝" charset="-128"/>
            </a:endParaRPr>
          </a:p>
        </p:txBody>
      </p:sp>
      <p:sp>
        <p:nvSpPr>
          <p:cNvPr id="1321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D1139872-603B-4B24-8717-BEDD09D75845}" type="slidenum">
              <a:rPr lang="en-US" altLang="ja-JP" sz="1300">
                <a:solidFill>
                  <a:schemeClr val="tx1"/>
                </a:solidFill>
                <a:latin typeface="Arial" charset="0"/>
                <a:ea typeface="ＭＳ Ｐゴシック" charset="-128"/>
              </a:rPr>
              <a:pPr eaLnBrk="1" hangingPunct="1"/>
              <a:t>27</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スライド イメージ プレースホルダー 1"/>
          <p:cNvSpPr>
            <a:spLocks noGrp="1" noRot="1" noChangeAspect="1" noTextEdit="1"/>
          </p:cNvSpPr>
          <p:nvPr>
            <p:ph type="sldImg"/>
          </p:nvPr>
        </p:nvSpPr>
        <p:spPr>
          <a:ln/>
        </p:spPr>
      </p:sp>
      <p:sp>
        <p:nvSpPr>
          <p:cNvPr id="1331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ea typeface="ＭＳ Ｐ明朝" charset="-128"/>
              </a:rPr>
              <a:t>●説明</a:t>
            </a:r>
            <a:endParaRPr lang="en-US" altLang="ja-JP">
              <a:ea typeface="ＭＳ Ｐ明朝" charset="-128"/>
            </a:endParaRPr>
          </a:p>
          <a:p>
            <a:r>
              <a:rPr lang="ja-JP" altLang="en-US">
                <a:ea typeface="ＭＳ Ｐ明朝" charset="-128"/>
              </a:rPr>
              <a:t>非機能要求の項目間で矛盾しないように設定が必要になります。</a:t>
            </a:r>
            <a:endParaRPr lang="en-US" altLang="ja-JP">
              <a:ea typeface="ＭＳ Ｐ明朝" charset="-128"/>
            </a:endParaRPr>
          </a:p>
          <a:p>
            <a:endParaRPr lang="en-US" altLang="ja-JP">
              <a:ea typeface="ＭＳ Ｐ明朝" charset="-128"/>
            </a:endParaRPr>
          </a:p>
          <a:p>
            <a:r>
              <a:rPr lang="ja-JP" altLang="en-US">
                <a:ea typeface="ＭＳ Ｐ明朝" charset="-128"/>
              </a:rPr>
              <a:t>●説明省略　不可</a:t>
            </a:r>
          </a:p>
          <a:p>
            <a:endParaRPr lang="ja-JP" altLang="en-US">
              <a:ea typeface="ＭＳ Ｐ明朝" charset="-128"/>
            </a:endParaRPr>
          </a:p>
        </p:txBody>
      </p:sp>
      <p:sp>
        <p:nvSpPr>
          <p:cNvPr id="1331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E9D932D4-A37E-4E6B-84A8-75D6AD5F1A4C}" type="slidenum">
              <a:rPr lang="en-US" altLang="ja-JP" sz="1300">
                <a:solidFill>
                  <a:schemeClr val="tx1"/>
                </a:solidFill>
                <a:latin typeface="Arial" charset="0"/>
                <a:ea typeface="ＭＳ Ｐゴシック" charset="-128"/>
              </a:rPr>
              <a:pPr eaLnBrk="1" hangingPunct="1"/>
              <a:t>28</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136789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328078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14960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706889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909759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270324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2325357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1247648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922479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29074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4285209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223301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928529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1645192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1479795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1528043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2692475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3602678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2642730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670702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12735579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1712696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242034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35291257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2754095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25849411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・要件定義成果物の記述詳細度等は、開発イテレーション内でのプロダクトオーナーとのコミュニケーション密度</a:t>
            </a:r>
            <a:r>
              <a:rPr kumimoji="1" lang="en-US" altLang="ja-JP" dirty="0"/>
              <a:t>/</a:t>
            </a:r>
            <a:r>
              <a:rPr kumimoji="1" lang="ja-JP" altLang="en-US" dirty="0"/>
              <a:t>頻度を基準に判断する。</a:t>
            </a:r>
            <a:endParaRPr kumimoji="1" lang="en-US" altLang="ja-JP" dirty="0"/>
          </a:p>
          <a:p>
            <a:r>
              <a:rPr kumimoji="1" lang="ja-JP" altLang="en-US" dirty="0"/>
              <a:t>・インフラやソフトウエアアーキテクチャの要件は変更影響が大きいため、業務アプリケーション要件に先行して決める。</a:t>
            </a: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231673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405856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70373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198200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353890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97407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intan-contents/requirement-definition-fw"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システム要件定義</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Ｖｅｒ１．４．０</a:t>
            </a:r>
          </a:p>
        </p:txBody>
      </p:sp>
      <p:pic>
        <p:nvPicPr>
          <p:cNvPr id="11" name="図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6047487"/>
            <a:ext cx="825953" cy="295893"/>
          </a:xfrm>
          <a:prstGeom prst="rect">
            <a:avLst/>
          </a:prstGeom>
        </p:spPr>
      </p:pic>
      <p:sp>
        <p:nvSpPr>
          <p:cNvPr id="13" name="テキスト ボックス 5"/>
          <p:cNvSpPr txBox="1"/>
          <p:nvPr/>
        </p:nvSpPr>
        <p:spPr>
          <a:xfrm>
            <a:off x="467544" y="6322531"/>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0000"/>
                </a:solidFill>
                <a:latin typeface="Meiryo UI"/>
                <a:ea typeface="Meiryo UI"/>
                <a:hlinkClick r:id="rId3"/>
              </a:rPr>
              <a:t>クリエイティブ・コモンズ 表示 </a:t>
            </a:r>
            <a:r>
              <a:rPr lang="en-US" altLang="ja-JP" sz="1100" dirty="0" smtClean="0">
                <a:solidFill>
                  <a:srgbClr val="000000"/>
                </a:solidFill>
                <a:latin typeface="Meiryo UI"/>
                <a:ea typeface="Meiryo UI"/>
                <a:hlinkClick r:id="rId3"/>
              </a:rPr>
              <a:t>- </a:t>
            </a:r>
            <a:r>
              <a:rPr lang="ja-JP" altLang="en-US" sz="1100" dirty="0" smtClean="0">
                <a:solidFill>
                  <a:srgbClr val="000000"/>
                </a:solidFill>
                <a:latin typeface="Meiryo UI"/>
                <a:ea typeface="Meiryo UI"/>
                <a:hlinkClick r:id="rId3"/>
              </a:rPr>
              <a:t>継承 </a:t>
            </a:r>
            <a:r>
              <a:rPr lang="en-US" altLang="ja-JP" sz="1100" dirty="0" smtClean="0">
                <a:solidFill>
                  <a:srgbClr val="000000"/>
                </a:solidFill>
                <a:latin typeface="Meiryo UI"/>
                <a:ea typeface="Meiryo UI"/>
                <a:hlinkClick r:id="rId3"/>
              </a:rPr>
              <a:t>4.0 </a:t>
            </a:r>
            <a:r>
              <a:rPr lang="ja-JP" altLang="en-US" sz="1100" dirty="0" smtClean="0">
                <a:solidFill>
                  <a:srgbClr val="000000"/>
                </a:solidFill>
                <a:latin typeface="Meiryo UI"/>
                <a:ea typeface="Meiryo UI"/>
                <a:hlinkClick r:id="rId3"/>
              </a:rPr>
              <a:t>国際 ライセンス</a:t>
            </a:r>
            <a:r>
              <a:rPr lang="ja-JP" altLang="en-US" sz="1100" dirty="0" smtClean="0">
                <a:solidFill>
                  <a:srgbClr val="FF0000"/>
                </a:solidFill>
                <a:latin typeface="Meiryo UI"/>
                <a:ea typeface="Meiryo UI"/>
              </a:rPr>
              <a:t>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3271077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430887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現行システムの調査</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業務要件定義段階での調査結果を踏まえて、</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現行システム課題の理解や原因分析に必要な範囲と詳細度で行う。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機能の整理</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「現行システム課題の原因」、「業務要件実現に関するシステム検討事項」</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に対する解決手段を、システム要求一覧やシステム機能一覧に反映する。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システム機能全体での整合性、実現性を確保するために、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システムフロー図、ＣＲＵＤ図で機能やエンティティの関連を整理する。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ＮＬＰのメタモデル、避けるべき曖昧な用語、等のテクニックを使って、</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要求の曖昧さを排除する。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「曖昧さの排除」は業務要件定義編で解説</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49927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すべてのシステム要求実現を前提としてシステム要件定義を進めてしまう。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132343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業務要件とのトレーサビリティを分析し、必要なシステム要求に絞り込む。</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改善テーマを設定し、関連するシステム要求に絞り込む。</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500610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“遅れた“業務要件確定に伴い、システム要求変更が多発する。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252376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要件定義計画時点で、難易度が高いビジネス要件や業務要件を把握する。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　　→該当部分は要件確定遅れに備えた要件定義計画を合意する。</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確定遅れの影響取込期間の設定、影響規模の上限合意</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業務機能や業務要件ごとに、要件の合意確度や変更影響を見極める。</a:t>
            </a:r>
            <a:r>
              <a:rPr lang="en-US" altLang="ja-JP" sz="2000" dirty="0">
                <a:latin typeface="HGPｺﾞｼｯｸM" panose="020B0600000000000000" pitchFamily="50" charset="-128"/>
                <a:ea typeface="HGPｺﾞｼｯｸM" panose="020B0600000000000000" pitchFamily="50" charset="-128"/>
              </a:rPr>
              <a:t/>
            </a:r>
            <a:br>
              <a:rPr lang="en-US" altLang="ja-JP" sz="20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→新規のサービス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業務に関わる部分はリスク大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→お客さまのお客さまが強い要件決定力を持つ場合はリスク大</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06650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22239161"/>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xmlns="" val="20000"/>
                    </a:ext>
                  </a:extLst>
                </a:gridCol>
                <a:gridCol w="4997872">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015745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システム機能一覧に整理した各機能要件で実現する機能内容や関係情報を、</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設計以降のスコープが明確で、適切な工数見積が可能な状態に詳細化する。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S2-01-01 </a:t>
            </a:r>
            <a:r>
              <a:rPr lang="ja-JP" altLang="en-US" dirty="0">
                <a:solidFill>
                  <a:schemeClr val="tx1"/>
                </a:solidFill>
                <a:latin typeface="HGPｺﾞｼｯｸM" panose="020B0600000000000000" pitchFamily="50" charset="-128"/>
                <a:ea typeface="HGPｺﾞｼｯｸM" panose="020B0600000000000000" pitchFamily="50" charset="-128"/>
              </a:rPr>
              <a:t>画面機能の要件定義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61140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S2-01-02 </a:t>
            </a:r>
            <a:r>
              <a:rPr lang="ja-JP" altLang="en-US" dirty="0">
                <a:solidFill>
                  <a:schemeClr val="tx1"/>
                </a:solidFill>
                <a:latin typeface="HGPｺﾞｼｯｸM" panose="020B0600000000000000" pitchFamily="50" charset="-128"/>
                <a:ea typeface="HGPｺﾞｼｯｸM" panose="020B0600000000000000" pitchFamily="50" charset="-128"/>
              </a:rPr>
              <a:t>帳票機能の要件定義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31868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S2-01-03 </a:t>
            </a:r>
            <a:r>
              <a:rPr lang="ja-JP" altLang="en-US" dirty="0">
                <a:solidFill>
                  <a:schemeClr val="tx1"/>
                </a:solidFill>
                <a:latin typeface="HGPｺﾞｼｯｸM" panose="020B0600000000000000" pitchFamily="50" charset="-128"/>
                <a:ea typeface="HGPｺﾞｼｯｸM" panose="020B0600000000000000" pitchFamily="50" charset="-128"/>
              </a:rPr>
              <a:t>外部</a:t>
            </a:r>
            <a:r>
              <a:rPr lang="en-US" altLang="ja-JP" dirty="0">
                <a:solidFill>
                  <a:schemeClr val="tx1"/>
                </a:solidFill>
                <a:latin typeface="HGPｺﾞｼｯｸM" panose="020B0600000000000000" pitchFamily="50" charset="-128"/>
                <a:ea typeface="HGPｺﾞｼｯｸM" panose="020B0600000000000000" pitchFamily="50" charset="-128"/>
              </a:rPr>
              <a:t>IF</a:t>
            </a:r>
            <a:r>
              <a:rPr lang="ja-JP" altLang="en-US" dirty="0">
                <a:solidFill>
                  <a:schemeClr val="tx1"/>
                </a:solidFill>
                <a:latin typeface="HGPｺﾞｼｯｸM" panose="020B0600000000000000" pitchFamily="50" charset="-128"/>
                <a:ea typeface="HGPｺﾞｼｯｸM" panose="020B0600000000000000" pitchFamily="50" charset="-128"/>
              </a:rPr>
              <a:t>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02597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S2-01-04 </a:t>
            </a:r>
            <a:r>
              <a:rPr lang="ja-JP" altLang="en-US" dirty="0">
                <a:solidFill>
                  <a:schemeClr val="tx1"/>
                </a:solidFill>
                <a:latin typeface="HGPｺﾞｼｯｸM" panose="020B0600000000000000" pitchFamily="50" charset="-128"/>
                <a:ea typeface="HGPｺﾞｼｯｸM" panose="020B0600000000000000" pitchFamily="50" charset="-128"/>
              </a:rPr>
              <a:t>バッチ機能の要件定義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57332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S2-01-05 </a:t>
            </a:r>
            <a:r>
              <a:rPr lang="ja-JP" altLang="en-US" dirty="0">
                <a:solidFill>
                  <a:schemeClr val="tx1"/>
                </a:solidFill>
                <a:latin typeface="HGPｺﾞｼｯｸM" panose="020B0600000000000000" pitchFamily="50" charset="-128"/>
                <a:ea typeface="HGPｺﾞｼｯｸM" panose="020B0600000000000000" pitchFamily="50" charset="-128"/>
              </a:rPr>
              <a:t>論理データモデル定義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画面</a:t>
            </a:r>
            <a:r>
              <a:rPr lang="ja-JP" altLang="en-US" sz="1600" dirty="0">
                <a:solidFill>
                  <a:schemeClr val="tx1"/>
                </a:solidFill>
                <a:latin typeface="HGPｺﾞｼｯｸM" panose="020B0600000000000000" pitchFamily="50" charset="-128"/>
                <a:ea typeface="HGPｺﾞｼｯｸM" panose="020B0600000000000000" pitchFamily="50" charset="-128"/>
              </a:rPr>
              <a:t>機能の機能要件を定義する。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318685"/>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外部システムとの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ＩＦ機能要件を</a:t>
            </a:r>
            <a:r>
              <a:rPr lang="ja-JP" altLang="en-US" sz="1600" dirty="0">
                <a:solidFill>
                  <a:schemeClr val="tx1"/>
                </a:solidFill>
                <a:latin typeface="HGPｺﾞｼｯｸM" panose="020B0600000000000000" pitchFamily="50" charset="-128"/>
                <a:ea typeface="HGPｺﾞｼｯｸM" panose="020B0600000000000000" pitchFamily="50" charset="-128"/>
              </a:rPr>
              <a:t>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8104" y="5025971"/>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バッチ機能の機能要件を定義する。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5507592" y="5733256"/>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機能要件をもとに、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エンティティ、項目を具体化する。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5507592" y="3611399"/>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帳票機能の機能要件を定義する。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323528"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画面機能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5" name="フローチャート : 書類 24"/>
          <p:cNvSpPr/>
          <p:nvPr/>
        </p:nvSpPr>
        <p:spPr>
          <a:xfrm>
            <a:off x="323528" y="36113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帳票機能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9" name="フローチャート : 書類 28"/>
          <p:cNvSpPr/>
          <p:nvPr/>
        </p:nvSpPr>
        <p:spPr>
          <a:xfrm>
            <a:off x="323528" y="4332706"/>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外部ＩＦ機能要件定義書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0" name="フローチャート : 書類 29"/>
          <p:cNvSpPr/>
          <p:nvPr/>
        </p:nvSpPr>
        <p:spPr>
          <a:xfrm>
            <a:off x="323528" y="506422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バッチ機能要件定義書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323528" y="575131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論理データモデル定義書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4" idx="3"/>
          </p:cNvCxnSpPr>
          <p:nvPr/>
        </p:nvCxnSpPr>
        <p:spPr>
          <a:xfrm flipH="1">
            <a:off x="1295904" y="3084134"/>
            <a:ext cx="395776"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endCxn id="25" idx="3"/>
          </p:cNvCxnSpPr>
          <p:nvPr/>
        </p:nvCxnSpPr>
        <p:spPr>
          <a:xfrm flipH="1">
            <a:off x="1295904" y="3791420"/>
            <a:ext cx="395776" cy="10443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8" idx="1"/>
            <a:endCxn id="29" idx="3"/>
          </p:cNvCxnSpPr>
          <p:nvPr/>
        </p:nvCxnSpPr>
        <p:spPr>
          <a:xfrm flipH="1">
            <a:off x="1295904" y="4498706"/>
            <a:ext cx="395776" cy="11845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9" idx="1"/>
            <a:endCxn id="30" idx="3"/>
          </p:cNvCxnSpPr>
          <p:nvPr/>
        </p:nvCxnSpPr>
        <p:spPr>
          <a:xfrm flipH="1">
            <a:off x="1295904" y="5205992"/>
            <a:ext cx="395776" cy="14268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10" idx="1"/>
            <a:endCxn id="31" idx="3"/>
          </p:cNvCxnSpPr>
          <p:nvPr/>
        </p:nvCxnSpPr>
        <p:spPr>
          <a:xfrm flipH="1">
            <a:off x="1295904" y="5913276"/>
            <a:ext cx="395776" cy="12249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920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1" y="1136933"/>
            <a:ext cx="8568953" cy="382874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定義内容の詳細度</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外部設計工程の契約形態や検討内容と整合させる。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「外部</a:t>
            </a:r>
            <a:r>
              <a:rPr lang="ja-JP" altLang="en-US" dirty="0" smtClean="0">
                <a:latin typeface="HGPｺﾞｼｯｸM" panose="020B0600000000000000" pitchFamily="50" charset="-128"/>
                <a:ea typeface="HGPｺﾞｼｯｸM" panose="020B0600000000000000" pitchFamily="50" charset="-128"/>
              </a:rPr>
              <a:t>設計から</a:t>
            </a:r>
            <a:r>
              <a:rPr lang="ja-JP" altLang="en-US" dirty="0">
                <a:latin typeface="HGPｺﾞｼｯｸM" panose="020B0600000000000000" pitchFamily="50" charset="-128"/>
                <a:ea typeface="HGPｺﾞｼｯｸM" panose="020B0600000000000000" pitchFamily="50" charset="-128"/>
              </a:rPr>
              <a:t>一括請負」の場合は</a:t>
            </a:r>
            <a:r>
              <a:rPr lang="ja-JP" altLang="en-US" dirty="0" smtClean="0">
                <a:latin typeface="HGPｺﾞｼｯｸM" panose="020B0600000000000000" pitchFamily="50" charset="-128"/>
                <a:ea typeface="HGPｺﾞｼｯｸM" panose="020B0600000000000000" pitchFamily="50" charset="-128"/>
              </a:rPr>
              <a:t>、見積確度</a:t>
            </a:r>
            <a:r>
              <a:rPr lang="ja-JP" altLang="en-US" dirty="0">
                <a:latin typeface="HGPｺﾞｼｯｸM" panose="020B0600000000000000" pitchFamily="50" charset="-128"/>
                <a:ea typeface="HGPｺﾞｼｯｸM" panose="020B0600000000000000" pitchFamily="50" charset="-128"/>
              </a:rPr>
              <a:t>維持の</a:t>
            </a:r>
            <a:r>
              <a:rPr lang="ja-JP" altLang="en-US" dirty="0" smtClean="0">
                <a:latin typeface="HGPｺﾞｼｯｸM" panose="020B0600000000000000" pitchFamily="50" charset="-128"/>
                <a:ea typeface="HGPｺﾞｼｯｸM" panose="020B0600000000000000" pitchFamily="50" charset="-128"/>
              </a:rPr>
              <a:t>ため詳細化</a:t>
            </a:r>
            <a:r>
              <a:rPr lang="ja-JP" altLang="en-US" dirty="0">
                <a:latin typeface="HGPｺﾞｼｯｸM" panose="020B0600000000000000" pitchFamily="50" charset="-128"/>
                <a:ea typeface="HGPｺﾞｼｯｸM" panose="020B0600000000000000" pitchFamily="50" charset="-128"/>
              </a:rPr>
              <a:t>が必要。</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「外部</a:t>
            </a:r>
            <a:r>
              <a:rPr lang="ja-JP" altLang="en-US" dirty="0" smtClean="0">
                <a:latin typeface="HGPｺﾞｼｯｸM" panose="020B0600000000000000" pitchFamily="50" charset="-128"/>
                <a:ea typeface="HGPｺﾞｼｯｸM" panose="020B0600000000000000" pitchFamily="50" charset="-128"/>
              </a:rPr>
              <a:t>設計まで</a:t>
            </a:r>
            <a:r>
              <a:rPr lang="ja-JP" altLang="en-US" dirty="0">
                <a:latin typeface="HGPｺﾞｼｯｸM" panose="020B0600000000000000" pitchFamily="50" charset="-128"/>
                <a:ea typeface="HGPｺﾞｼｯｸM" panose="020B0600000000000000" pitchFamily="50" charset="-128"/>
              </a:rPr>
              <a:t>準委任」の場合は、一括</a:t>
            </a:r>
            <a:r>
              <a:rPr lang="ja-JP" altLang="en-US" dirty="0" smtClean="0">
                <a:latin typeface="HGPｺﾞｼｯｸM" panose="020B0600000000000000" pitchFamily="50" charset="-128"/>
                <a:ea typeface="HGPｺﾞｼｯｸM" panose="020B0600000000000000" pitchFamily="50" charset="-128"/>
              </a:rPr>
              <a:t>請負に比べ詳細化の必要性</a:t>
            </a:r>
            <a:r>
              <a:rPr lang="ja-JP" altLang="en-US" dirty="0">
                <a:latin typeface="HGPｺﾞｼｯｸM" panose="020B0600000000000000" pitchFamily="50" charset="-128"/>
                <a:ea typeface="HGPｺﾞｼｯｸM" panose="020B0600000000000000" pitchFamily="50" charset="-128"/>
              </a:rPr>
              <a:t>は</a:t>
            </a:r>
            <a:r>
              <a:rPr lang="ja-JP" altLang="en-US" dirty="0" smtClean="0">
                <a:latin typeface="HGPｺﾞｼｯｸM" panose="020B0600000000000000" pitchFamily="50" charset="-128"/>
                <a:ea typeface="HGPｺﾞｼｯｸM" panose="020B0600000000000000" pitchFamily="50" charset="-128"/>
              </a:rPr>
              <a:t>低い。</a:t>
            </a:r>
            <a:endParaRPr lang="en-US" altLang="ja-JP" dirty="0" smtClean="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smtClean="0">
                <a:latin typeface="HGPｺﾞｼｯｸM" panose="020B0600000000000000" pitchFamily="50" charset="-128"/>
                <a:ea typeface="HGPｺﾞｼｯｸM" panose="020B0600000000000000" pitchFamily="50" charset="-128"/>
              </a:rPr>
              <a:t>→要件定義フレームワークのサンプルを参考に詳細化する。</a:t>
            </a:r>
            <a:endParaRPr lang="en-US" altLang="ja-JP" dirty="0" smtClean="0">
              <a:latin typeface="HGPｺﾞｼｯｸM" panose="020B0600000000000000" pitchFamily="50" charset="-128"/>
              <a:ea typeface="HGPｺﾞｼｯｸM" panose="020B0600000000000000" pitchFamily="50" charset="-128"/>
            </a:endParaRPr>
          </a:p>
          <a:p>
            <a:pPr marL="13430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決定した要件内容の判断理由を文書に残す</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要件に複数の選択肢がある場合や、重要な意図がある場合、決定した</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要件の判断理由や背景を記録し、後続作業にその判断意図を継承する。</a:t>
            </a:r>
            <a:endParaRPr lang="en-US" altLang="ja-JP" sz="10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機能が必要な業務的理由や機能要件の妥当性を示すために、依拠する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業務要件を示す。</a:t>
            </a:r>
            <a:endParaRPr lang="en-US" altLang="ja-JP" dirty="0">
              <a:latin typeface="HGPｺﾞｼｯｸM" panose="020B0600000000000000" pitchFamily="50" charset="-128"/>
              <a:ea typeface="HGPｺﾞｼｯｸM" panose="020B0600000000000000" pitchFamily="50" charset="-128"/>
            </a:endParaRPr>
          </a:p>
          <a:p>
            <a:pPr marL="1071563">
              <a:lnSpc>
                <a:spcPct val="90000"/>
              </a:lnSpc>
            </a:pPr>
            <a:r>
              <a:rPr lang="ja-JP" altLang="en-US" sz="800"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保守開発で、既存の要件や機能を理解するための重要なインプットになる。</a:t>
            </a:r>
            <a:endParaRPr lang="en-US" altLang="ja-JP" dirty="0">
              <a:latin typeface="HGPｺﾞｼｯｸM" panose="020B0600000000000000" pitchFamily="50" charset="-128"/>
              <a:ea typeface="HGPｺﾞｼｯｸM" panose="020B0600000000000000" pitchFamily="50" charset="-128"/>
            </a:endParaRPr>
          </a:p>
        </p:txBody>
      </p:sp>
      <p:sp>
        <p:nvSpPr>
          <p:cNvPr id="8"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15</a:t>
            </a:fld>
            <a:endParaRPr lang="ja-JP" altLang="en-US" dirty="0"/>
          </a:p>
        </p:txBody>
      </p:sp>
      <p:sp>
        <p:nvSpPr>
          <p:cNvPr id="4" name="テキスト ボックス 3"/>
          <p:cNvSpPr txBox="1"/>
          <p:nvPr/>
        </p:nvSpPr>
        <p:spPr>
          <a:xfrm>
            <a:off x="1691680" y="5867980"/>
            <a:ext cx="6078652" cy="646331"/>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要件定義</a:t>
            </a:r>
            <a:r>
              <a:rPr lang="ja-JP" altLang="en-US" dirty="0" smtClean="0">
                <a:latin typeface="HGPｺﾞｼｯｸM" panose="020B0600000000000000" pitchFamily="50" charset="-128"/>
                <a:ea typeface="HGPｺﾞｼｯｸM" panose="020B0600000000000000" pitchFamily="50" charset="-128"/>
              </a:rPr>
              <a:t>フレームワーク</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hlinkClick r:id="rId3"/>
              </a:rPr>
              <a:t>https://github.com/Fintan-contents/requirement-definition-fw</a:t>
            </a:r>
            <a:endParaRPr kumimoji="1" lang="ja-JP" altLang="en-US" dirty="0"/>
          </a:p>
        </p:txBody>
      </p:sp>
    </p:spTree>
    <p:extLst>
      <p:ext uri="{BB962C8B-B14F-4D97-AF65-F5344CB8AC3E}">
        <p14:creationId xmlns:p14="http://schemas.microsoft.com/office/powerpoint/2010/main" val="1414123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352928" cy="577081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8775"/>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認識齟齬、誤解の低減</a:t>
            </a:r>
            <a:r>
              <a:rPr lang="en-US" altLang="ja-JP" dirty="0">
                <a:latin typeface="HGPｺﾞｼｯｸM" panose="020B0600000000000000" pitchFamily="50" charset="-128"/>
                <a:ea typeface="HGPｺﾞｼｯｸM" panose="020B0600000000000000" pitchFamily="50" charset="-128"/>
              </a:rPr>
              <a:t>】</a:t>
            </a:r>
          </a:p>
          <a:p>
            <a:pPr marL="358775"/>
            <a:endParaRPr lang="en-US" altLang="ja-JP" sz="8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お客さま業務用語、一般用語で記述する。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用語集を遵守</a:t>
            </a:r>
            <a:r>
              <a:rPr lang="en-US" altLang="ja-JP" dirty="0">
                <a:latin typeface="HGPｺﾞｼｯｸM" panose="020B0600000000000000" pitchFamily="50" charset="-128"/>
                <a:ea typeface="HGPｺﾞｼｯｸM" panose="020B0600000000000000" pitchFamily="50" charset="-128"/>
              </a:rPr>
              <a:t>)</a:t>
            </a:r>
          </a:p>
          <a:p>
            <a:pPr marL="1077913" indent="-3841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349375"/>
            <a:r>
              <a:rPr lang="ja-JP" altLang="en-US" dirty="0">
                <a:latin typeface="HGPｺﾞｼｯｸM" panose="020B0600000000000000" pitchFamily="50" charset="-128"/>
                <a:ea typeface="HGPｺﾞｼｯｸM" panose="020B0600000000000000" pitchFamily="50" charset="-128"/>
              </a:rPr>
              <a:t>システム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開発者寄りの記述を避け、業務内容とシステム活用を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お客さまがイメージしやすく</a:t>
            </a: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693738"/>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機能を使用する状況</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シナリオ、利用者、目的、頻度、制約、等</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を記述する。</a:t>
            </a:r>
            <a:endParaRPr lang="en-US" altLang="ja-JP"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正常系、異常系の判別を明確に記述する。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画面遷移、ロジック、等</a:t>
            </a:r>
            <a:r>
              <a:rPr lang="en-US" altLang="ja-JP" dirty="0">
                <a:latin typeface="HGPｺﾞｼｯｸM" panose="020B0600000000000000" pitchFamily="50" charset="-128"/>
                <a:ea typeface="HGPｺﾞｼｯｸM" panose="020B0600000000000000" pitchFamily="50" charset="-128"/>
              </a:rPr>
              <a:t>)</a:t>
            </a: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モデリングの活用、ＮＬＰのメタモデルの活用、等</a:t>
            </a:r>
            <a:r>
              <a:rPr lang="en-US" altLang="ja-JP" dirty="0">
                <a:latin typeface="HGPｺﾞｼｯｸM" panose="020B0600000000000000" pitchFamily="50" charset="-128"/>
                <a:ea typeface="HGPｺﾞｼｯｸM" panose="020B0600000000000000" pitchFamily="50" charset="-128"/>
              </a:rPr>
              <a:t>)</a:t>
            </a:r>
          </a:p>
          <a:p>
            <a:pPr marL="1077913" indent="-3619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96952"/>
            <a:ext cx="3423884" cy="2313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32" y="2996952"/>
            <a:ext cx="3314502" cy="199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4755524" y="5003154"/>
            <a:ext cx="4608512" cy="400110"/>
          </a:xfrm>
          <a:prstGeom prst="rect">
            <a:avLst/>
          </a:prstGeom>
          <a:noFill/>
        </p:spPr>
        <p:txBody>
          <a:bodyPr wrap="square" rtlCol="0">
            <a:spAutoFit/>
          </a:bodyPr>
          <a:lstStyle/>
          <a:p>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ＩＰＡ 情報処理推進機構「機能要件の合意形成ガイド」から引用　</a:t>
            </a:r>
            <a:endParaRPr lang="en-US" altLang="ja-JP" sz="1000" dirty="0">
              <a:latin typeface="HGPｺﾞｼｯｸM" panose="020B0600000000000000" pitchFamily="50" charset="-128"/>
              <a:ea typeface="HGPｺﾞｼｯｸM" panose="020B0600000000000000" pitchFamily="50" charset="-128"/>
            </a:endParaRPr>
          </a:p>
          <a:p>
            <a:r>
              <a:rPr lang="ja-JP" altLang="en-US" sz="1000" dirty="0">
                <a:latin typeface="HGPｺﾞｼｯｸM" panose="020B0600000000000000" pitchFamily="50" charset="-128"/>
                <a:ea typeface="HGPｺﾞｼｯｸM" panose="020B0600000000000000" pitchFamily="50" charset="-128"/>
              </a:rPr>
              <a:t>　 </a:t>
            </a:r>
            <a:r>
              <a:rPr lang="en-US" altLang="ja-JP" sz="1000" dirty="0">
                <a:latin typeface="HGPｺﾞｼｯｸM" panose="020B0600000000000000" pitchFamily="50" charset="-128"/>
                <a:ea typeface="HGPｺﾞｼｯｸM" panose="020B0600000000000000" pitchFamily="50" charset="-128"/>
              </a:rPr>
              <a:t>http://www.ipa.go.jp/sec/softwareengineering/reports/20100331.html</a:t>
            </a:r>
          </a:p>
        </p:txBody>
      </p:sp>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16</a:t>
            </a:fld>
            <a:endParaRPr lang="ja-JP" altLang="en-US" dirty="0"/>
          </a:p>
        </p:txBody>
      </p:sp>
    </p:spTree>
    <p:extLst>
      <p:ext uri="{BB962C8B-B14F-4D97-AF65-F5344CB8AC3E}">
        <p14:creationId xmlns:p14="http://schemas.microsoft.com/office/powerpoint/2010/main" val="855503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604448" cy="501675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効率化、品質向上</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共通要件は別冊にまとめるなどし、個々の要件記述から分離する。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画面設計標準、共通画面部品、方式標準、ドメイン定義、用語集等</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800" dirty="0">
                <a:latin typeface="HGPｺﾞｼｯｸM" panose="020B0600000000000000" pitchFamily="50" charset="-128"/>
                <a:ea typeface="HGPｺﾞｼｯｸM" panose="020B0600000000000000" pitchFamily="50" charset="-128"/>
              </a:rPr>
              <a:t>	</a:t>
            </a: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他の要件や機能への影響度が高い部分からレビューを進め、手戻りを減らす。</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レビューでお客さまに確認頂く項目を用意する。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当該機能と関連する業務の担当者に、業務要件の充足を確認してもらう。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業務フローや業務ルール定義と、システム機能要件の内容を突き合わせ</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業務階層定義上の業務と、システム機能一覧上の機能を突き合わせ</a:t>
            </a:r>
            <a:endParaRPr lang="en-US" altLang="ja-JP" dirty="0">
              <a:latin typeface="HGPｺﾞｼｯｸM" panose="020B0600000000000000" pitchFamily="50" charset="-128"/>
              <a:ea typeface="HGPｺﾞｼｯｸM" panose="020B0600000000000000" pitchFamily="50" charset="-128"/>
            </a:endParaRPr>
          </a:p>
          <a:p>
            <a:pPr marL="1343025"/>
            <a:endParaRPr lang="en-US" altLang="ja-JP" sz="1400"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重要機能を見極めて、かける時間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工数のメリハリをつける。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業務フロー図、業務ルール</a:t>
            </a:r>
            <a:r>
              <a:rPr lang="ja-JP" altLang="en-US" dirty="0" smtClean="0">
                <a:latin typeface="HGPｺﾞｼｯｸM" panose="020B0600000000000000" pitchFamily="50" charset="-128"/>
                <a:ea typeface="HGPｺﾞｼｯｸM" panose="020B0600000000000000" pitchFamily="50" charset="-128"/>
              </a:rPr>
              <a:t>をもとに</a:t>
            </a:r>
            <a:r>
              <a:rPr lang="ja-JP" altLang="en-US" dirty="0">
                <a:latin typeface="HGPｺﾞｼｯｸM" panose="020B0600000000000000" pitchFamily="50" charset="-128"/>
                <a:ea typeface="HGPｺﾞｼｯｸM" panose="020B0600000000000000" pitchFamily="50" charset="-128"/>
              </a:rPr>
              <a:t>クリティカルな機能をお客さまと確認する。</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保守開発の場合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新規・変更・既存を記述凡例で明確にする。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5963"/>
            <a:endParaRPr lang="en-US" altLang="ja-JP" dirty="0">
              <a:latin typeface="HGPｺﾞｼｯｸM" panose="020B0600000000000000" pitchFamily="50" charset="-128"/>
              <a:ea typeface="HGPｺﾞｼｯｸM" panose="020B0600000000000000" pitchFamily="50" charset="-128"/>
            </a:endParaRPr>
          </a:p>
        </p:txBody>
      </p:sp>
      <p:sp>
        <p:nvSpPr>
          <p:cNvPr id="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17</a:t>
            </a:fld>
            <a:endParaRPr lang="ja-JP" altLang="en-US" dirty="0"/>
          </a:p>
        </p:txBody>
      </p:sp>
    </p:spTree>
    <p:extLst>
      <p:ext uri="{BB962C8B-B14F-4D97-AF65-F5344CB8AC3E}">
        <p14:creationId xmlns:p14="http://schemas.microsoft.com/office/powerpoint/2010/main" val="1627621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3024242"/>
            <a:ext cx="8208912" cy="215443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ソフト</a:t>
            </a:r>
            <a:r>
              <a:rPr lang="ja-JP" altLang="en-US" dirty="0">
                <a:latin typeface="HGPｺﾞｼｯｸM" panose="020B0600000000000000" pitchFamily="50" charset="-128"/>
                <a:ea typeface="HGPｺﾞｼｯｸM" panose="020B0600000000000000" pitchFamily="50" charset="-128"/>
              </a:rPr>
              <a:t>ウェア</a:t>
            </a:r>
            <a:r>
              <a:rPr lang="ja-JP" altLang="en-US" dirty="0" smtClean="0">
                <a:latin typeface="HGPｺﾞｼｯｸM" panose="020B0600000000000000" pitchFamily="50" charset="-128"/>
                <a:ea typeface="HGPｺﾞｼｯｸM" panose="020B0600000000000000" pitchFamily="50" charset="-128"/>
              </a:rPr>
              <a:t>方式</a:t>
            </a:r>
            <a:r>
              <a:rPr lang="ja-JP" altLang="en-US" dirty="0">
                <a:latin typeface="HGPｺﾞｼｯｸM" panose="020B0600000000000000" pitchFamily="50" charset="-128"/>
                <a:ea typeface="HGPｺﾞｼｯｸM" panose="020B0600000000000000" pitchFamily="50" charset="-128"/>
              </a:rPr>
              <a:t>担当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との連携を密に。</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アプリケーション機能の実現方法、難易度、複雑度</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アプリケーション処理方式を先行して固め、機能要件を方式と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整合させる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ソフトウェア方式</a:t>
            </a:r>
            <a:r>
              <a:rPr lang="ja-JP" altLang="en-US" dirty="0">
                <a:latin typeface="HGPｺﾞｼｯｸM" panose="020B0600000000000000" pitchFamily="50" charset="-128"/>
                <a:ea typeface="HGPｺﾞｼｯｸM" panose="020B0600000000000000" pitchFamily="50" charset="-128"/>
              </a:rPr>
              <a:t>要件検討と機能要件検討のスケジュール整合性を確保。</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処理方式やアプリ基盤との不整合、実現不可能な画面レイアウトなど、</a:t>
            </a:r>
          </a:p>
          <a:p>
            <a:pPr algn="ctr"/>
            <a:r>
              <a:rPr lang="ja-JP" altLang="en-US" dirty="0">
                <a:solidFill>
                  <a:schemeClr val="tx1"/>
                </a:solidFill>
                <a:latin typeface="HGPｺﾞｼｯｸM" panose="020B0600000000000000" pitchFamily="50" charset="-128"/>
                <a:ea typeface="HGPｺﾞｼｯｸM" panose="020B0600000000000000" pitchFamily="50" charset="-128"/>
              </a:rPr>
              <a:t>技術的実現性が未検証の機能要件が定義される。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97697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2624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できるだけシンプルな機能要件にまとめる。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お客さまは実装の複雑度を考慮せずに、複数機能の集約を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求める場合がある。</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設計・実装・テストの複雑化で、逆にコスト増になることも。</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smtClean="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「設計」しない。</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要件</a:t>
            </a:r>
            <a:r>
              <a:rPr lang="ja-JP" altLang="en-US" dirty="0">
                <a:latin typeface="HGPｺﾞｼｯｸM" panose="020B0600000000000000" pitchFamily="50" charset="-128"/>
                <a:ea typeface="HGPｺﾞｼｯｸM" panose="020B0600000000000000" pitchFamily="50" charset="-128"/>
              </a:rPr>
              <a:t>はお客様への提供を約束する</a:t>
            </a:r>
            <a:r>
              <a:rPr lang="ja-JP" altLang="en-US" dirty="0" smtClean="0">
                <a:latin typeface="HGPｺﾞｼｯｸM" panose="020B0600000000000000" pitchFamily="50" charset="-128"/>
                <a:ea typeface="HGPｺﾞｼｯｸM" panose="020B0600000000000000" pitchFamily="50" charset="-128"/>
              </a:rPr>
              <a:t>もので設計</a:t>
            </a:r>
            <a:r>
              <a:rPr lang="ja-JP" altLang="en-US" dirty="0">
                <a:latin typeface="HGPｺﾞｼｯｸM" panose="020B0600000000000000" pitchFamily="50" charset="-128"/>
                <a:ea typeface="HGPｺﾞｼｯｸM" panose="020B0600000000000000" pitchFamily="50" charset="-128"/>
              </a:rPr>
              <a:t>はシステムとしての実現方法を検討する</a:t>
            </a:r>
            <a:r>
              <a:rPr lang="ja-JP" altLang="en-US" dirty="0" smtClean="0">
                <a:latin typeface="HGPｺﾞｼｯｸM" panose="020B0600000000000000" pitchFamily="50" charset="-128"/>
                <a:ea typeface="HGPｺﾞｼｯｸM" panose="020B0600000000000000" pitchFamily="50" charset="-128"/>
              </a:rPr>
              <a:t>ものである。</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要件定義工程ではお客様との要件合意に注力するべきであって、不必要に設計レベルの事柄を合意するべきではない</a:t>
            </a:r>
            <a:r>
              <a:rPr lang="ja-JP" altLang="en-US" dirty="0" smtClean="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13" name="角丸四角形 12"/>
          <p:cNvSpPr/>
          <p:nvPr/>
        </p:nvSpPr>
        <p:spPr>
          <a:xfrm>
            <a:off x="755576" y="170080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複雑度が高い機能要件を定義し、設計</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製造</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テストの効率を下げてしまう。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0763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669316199"/>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xmlns="" val="20000"/>
                    </a:ext>
                  </a:extLst>
                </a:gridCol>
                <a:gridCol w="4997872">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44717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ステークホルダー分析とＣＲＵＤ分析で外部ＩＦ抽出漏れを防ぐ。</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接続先のニーズによるＩＦは、ステークホルダー分析で関連外部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システム特定から。</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自システムのニーズによるＩＦは、ＣＲＵＤでのデータライフサイクル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分析から。</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外部接続先システムの洗い出し漏れにより、後続工程で大きなロスを発生する。</a:t>
            </a:r>
          </a:p>
          <a:p>
            <a:pPr algn="ct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接続処理方式の追加検討、インフラ方式・設計の見直し等</a:t>
            </a:r>
            <a:r>
              <a:rPr lang="en-US" altLang="ja-JP" dirty="0">
                <a:solidFill>
                  <a:schemeClr val="tx1"/>
                </a:solidFill>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835072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78565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お客さま、接続先システムの担当を巻き込み、以下を明確にする。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ＩＦ仕様、接続方式</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責任境界</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プロトコル、</a:t>
            </a:r>
            <a:r>
              <a:rPr lang="ja-JP" altLang="en-US" dirty="0" smtClean="0">
                <a:latin typeface="HGPｺﾞｼｯｸM" panose="020B0600000000000000" pitchFamily="50" charset="-128"/>
                <a:ea typeface="HGPｺﾞｼｯｸM" panose="020B0600000000000000" pitchFamily="50" charset="-128"/>
              </a:rPr>
              <a:t>セキュリティポリシー</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エラーリカバリ方法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テスト方法、環境</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移行・切替のリハーサル、本番実施方法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費用負担</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外部接続先との取り決めが不十分で、後工程のコスト・スケジュールに影響する。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7163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867352225"/>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xmlns="" val="20000"/>
                    </a:ext>
                  </a:extLst>
                </a:gridCol>
                <a:gridCol w="4997872">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519859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要件の分類</a:t>
            </a:r>
          </a:p>
        </p:txBody>
      </p:sp>
      <p:graphicFrame>
        <p:nvGraphicFramePr>
          <p:cNvPr id="4" name="表 3"/>
          <p:cNvGraphicFramePr>
            <a:graphicFrameLocks noGrp="1"/>
          </p:cNvGraphicFramePr>
          <p:nvPr>
            <p:extLst>
              <p:ext uri="{D42A27DB-BD31-4B8C-83A1-F6EECF244321}">
                <p14:modId xmlns:p14="http://schemas.microsoft.com/office/powerpoint/2010/main" val="72249396"/>
              </p:ext>
            </p:extLst>
          </p:nvPr>
        </p:nvGraphicFramePr>
        <p:xfrm>
          <a:off x="467544" y="1720915"/>
          <a:ext cx="8352928" cy="3148245"/>
        </p:xfrm>
        <a:graphic>
          <a:graphicData uri="http://schemas.openxmlformats.org/drawingml/2006/table">
            <a:tbl>
              <a:tblPr firstRow="1" firstCol="1" bandRow="1">
                <a:tableStyleId>{5C22544A-7EE6-4342-B048-85BDC9FD1C3A}</a:tableStyleId>
              </a:tblPr>
              <a:tblGrid>
                <a:gridCol w="1364298">
                  <a:extLst>
                    <a:ext uri="{9D8B030D-6E8A-4147-A177-3AD203B41FA5}">
                      <a16:colId xmlns:a16="http://schemas.microsoft.com/office/drawing/2014/main" xmlns="" val="20000"/>
                    </a:ext>
                  </a:extLst>
                </a:gridCol>
                <a:gridCol w="3550850">
                  <a:extLst>
                    <a:ext uri="{9D8B030D-6E8A-4147-A177-3AD203B41FA5}">
                      <a16:colId xmlns:a16="http://schemas.microsoft.com/office/drawing/2014/main" xmlns="" val="20001"/>
                    </a:ext>
                  </a:extLst>
                </a:gridCol>
                <a:gridCol w="3437780">
                  <a:extLst>
                    <a:ext uri="{9D8B030D-6E8A-4147-A177-3AD203B41FA5}">
                      <a16:colId xmlns:a16="http://schemas.microsoft.com/office/drawing/2014/main" xmlns="" val="20002"/>
                    </a:ext>
                  </a:extLst>
                </a:gridCol>
              </a:tblGrid>
              <a:tr h="36004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分類</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説明</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mn-cs"/>
                        </a:rPr>
                        <a:t>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extLst>
                  <a:ext uri="{0D108BD9-81ED-4DB2-BD59-A6C34878D82A}">
                    <a16:rowId xmlns:a16="http://schemas.microsoft.com/office/drawing/2014/main" xmlns="" val="10000"/>
                  </a:ext>
                </a:extLst>
              </a:tr>
              <a:tr h="108012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機能要件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利用者が目的を遂げるために</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システムが提供するサービス。</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システムが実現する画面機能や</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出力帳票、バッチ処理機能、外部システム連携機能を明確化する。</a:t>
                      </a:r>
                    </a:p>
                  </a:txBody>
                  <a:tcPr marL="68580" marR="68580" marT="0" marB="0">
                    <a:solidFill>
                      <a:srgbClr val="CEDDEE"/>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前日に発生したクレジットカード利用実績をカード番号単位で集計し、◯◯センターへ電送する。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extLst>
                  <a:ext uri="{0D108BD9-81ED-4DB2-BD59-A6C34878D82A}">
                    <a16:rowId xmlns:a16="http://schemas.microsoft.com/office/drawing/2014/main" xmlns="" val="10001"/>
                  </a:ext>
                </a:extLst>
              </a:tr>
              <a:tr h="1416605">
                <a:tc>
                  <a:txBody>
                    <a:bodyPr/>
                    <a:lstStyle/>
                    <a:p>
                      <a:pPr marL="25400" indent="-2540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rPr>
                        <a:t>非機能</a:t>
                      </a:r>
                      <a:r>
                        <a:rPr lang="ja-JP" sz="1800" kern="100" dirty="0">
                          <a:solidFill>
                            <a:schemeClr val="tx1"/>
                          </a:solidFill>
                          <a:effectLst/>
                          <a:latin typeface="HGPｺﾞｼｯｸM" panose="020B0600000000000000" pitchFamily="50" charset="-128"/>
                          <a:ea typeface="HGPｺﾞｼｯｸM" panose="020B0600000000000000" pitchFamily="50" charset="-128"/>
                        </a:rPr>
                        <a:t>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E8EFF7"/>
                    </a:solidFill>
                  </a:tcPr>
                </a:tc>
                <a:tc>
                  <a:txBody>
                    <a:bodyPr/>
                    <a:lstStyle/>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システムの機能要件に付随して必要となる品質要件や制約事項。</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システム機能に求められる性能、業務処理量、セキュリティ、稼働時間などを明確化する。</a:t>
                      </a:r>
                    </a:p>
                  </a:txBody>
                  <a:tcPr marL="68580" marR="68580" marT="0" marB="0">
                    <a:solidFill>
                      <a:srgbClr val="E8EFF7"/>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クレジットカード利用実績集計は、</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万件</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日の実績データを</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00:00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から</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01:00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の間で集計する。</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非機能要求グレードの中項目「業務処理量」観点の要件</a:t>
                      </a:r>
                    </a:p>
                  </a:txBody>
                  <a:tcPr marL="68580" marR="68580" marT="0" marB="0">
                    <a:solidFill>
                      <a:srgbClr val="E8EFF7"/>
                    </a:solidFill>
                  </a:tcPr>
                </a:tc>
                <a:extLst>
                  <a:ext uri="{0D108BD9-81ED-4DB2-BD59-A6C34878D82A}">
                    <a16:rowId xmlns:a16="http://schemas.microsoft.com/office/drawing/2014/main" xmlns="" val="10002"/>
                  </a:ext>
                </a:extLst>
              </a:tr>
            </a:tbl>
          </a:graphicData>
        </a:graphic>
      </p:graphicFrame>
      <p:sp>
        <p:nvSpPr>
          <p:cNvPr id="5" name="正方形/長方形 4"/>
          <p:cNvSpPr/>
          <p:nvPr/>
        </p:nvSpPr>
        <p:spPr>
          <a:xfrm>
            <a:off x="445950" y="5025950"/>
            <a:ext cx="8374521" cy="923330"/>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非機能要件は、ユーザーの関心が部分的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例えばセキュリティ</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で曖昧になりやすい。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業務特性に応じた適切な非機能要件を定義するには、非機能要件に含まれる要素を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体系的に理解した上で、お客さまをリードして具体化することが欠かせない。</a:t>
            </a:r>
          </a:p>
        </p:txBody>
      </p:sp>
    </p:spTree>
    <p:extLst>
      <p:ext uri="{BB962C8B-B14F-4D97-AF65-F5344CB8AC3E}">
        <p14:creationId xmlns:p14="http://schemas.microsoft.com/office/powerpoint/2010/main" val="3904316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非機能要件の大分類</a:t>
            </a:r>
          </a:p>
        </p:txBody>
      </p:sp>
      <p:sp>
        <p:nvSpPr>
          <p:cNvPr id="5" name="正方形/長方形 4"/>
          <p:cNvSpPr/>
          <p:nvPr/>
        </p:nvSpPr>
        <p:spPr>
          <a:xfrm>
            <a:off x="683568" y="5805264"/>
            <a:ext cx="7416824" cy="646331"/>
          </a:xfrm>
          <a:prstGeom prst="rect">
            <a:avLst/>
          </a:prstGeom>
        </p:spPr>
        <p:txBody>
          <a:bodyPr wrap="square">
            <a:spAutoFit/>
          </a:bodyPr>
          <a:lstStyle/>
          <a:p>
            <a:r>
              <a:rPr lang="en-US" altLang="ja-JP" dirty="0" smtClean="0"/>
              <a:t>IPA/SEC </a:t>
            </a:r>
            <a:r>
              <a:rPr lang="ja-JP" altLang="ja-JP" dirty="0" smtClean="0"/>
              <a:t>非機能要求グレード：</a:t>
            </a:r>
            <a:r>
              <a:rPr lang="en-US" altLang="ja-JP" dirty="0">
                <a:solidFill>
                  <a:schemeClr val="accent3">
                    <a:lumMod val="75000"/>
                  </a:schemeClr>
                </a:solidFill>
              </a:rPr>
              <a:t>https://www.ipa.go.jp/sec/softwareengineering/std/ent03-b.html</a:t>
            </a:r>
            <a:endParaRPr lang="ja-JP" altLang="en-US" dirty="0">
              <a:solidFill>
                <a:schemeClr val="accent3">
                  <a:lumMod val="75000"/>
                </a:schemeClr>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61322881"/>
              </p:ext>
            </p:extLst>
          </p:nvPr>
        </p:nvGraphicFramePr>
        <p:xfrm>
          <a:off x="434915" y="1772816"/>
          <a:ext cx="8457565" cy="3845560"/>
        </p:xfrm>
        <a:graphic>
          <a:graphicData uri="http://schemas.openxmlformats.org/drawingml/2006/table">
            <a:tbl>
              <a:tblPr firstRow="1" bandRow="1">
                <a:tableStyleId>{00A15C55-8517-42AA-B614-E9B94910E393}</a:tableStyleId>
              </a:tblPr>
              <a:tblGrid>
                <a:gridCol w="1481455">
                  <a:extLst>
                    <a:ext uri="{9D8B030D-6E8A-4147-A177-3AD203B41FA5}">
                      <a16:colId xmlns:a16="http://schemas.microsoft.com/office/drawing/2014/main" xmlns="" val="20000"/>
                    </a:ext>
                  </a:extLst>
                </a:gridCol>
                <a:gridCol w="2827655">
                  <a:extLst>
                    <a:ext uri="{9D8B030D-6E8A-4147-A177-3AD203B41FA5}">
                      <a16:colId xmlns:a16="http://schemas.microsoft.com/office/drawing/2014/main" xmlns="" val="20001"/>
                    </a:ext>
                  </a:extLst>
                </a:gridCol>
                <a:gridCol w="4148455">
                  <a:extLst>
                    <a:ext uri="{9D8B030D-6E8A-4147-A177-3AD203B41FA5}">
                      <a16:colId xmlns:a16="http://schemas.microsoft.com/office/drawing/2014/main" xmlns="" val="20002"/>
                    </a:ext>
                  </a:extLst>
                </a:gridCol>
              </a:tblGrid>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大項目</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p>
                  </a:txBody>
                  <a:tcPr>
                    <a:solidFill>
                      <a:srgbClr val="3E96D2"/>
                    </a:solidFill>
                  </a:tcPr>
                </a:tc>
                <a:extLst>
                  <a:ext uri="{0D108BD9-81ED-4DB2-BD59-A6C34878D82A}">
                    <a16:rowId xmlns:a16="http://schemas.microsoft.com/office/drawing/2014/main" xmlns=""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可用性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システムサービスを継続的に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利用可能とする要求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運用スケジュール</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稼働時間・停止予定など</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障害、災害時における可動目標</a:t>
                      </a:r>
                    </a:p>
                  </a:txBody>
                  <a:tcPr/>
                </a:tc>
                <a:extLst>
                  <a:ext uri="{0D108BD9-81ED-4DB2-BD59-A6C34878D82A}">
                    <a16:rowId xmlns:a16="http://schemas.microsoft.com/office/drawing/2014/main" xmlns=""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性能・拡張性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システムの性能および将来の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システム拡張に関する要求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業務量および今後の増加見積</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システム化対象業務の特性</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通常時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ピーク時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xmlns=""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運用・保守性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システムの運用と保守サービス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運用中に求められるシステム稼働レベル</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問題発生時の対応レベル</a:t>
                      </a:r>
                    </a:p>
                  </a:txBody>
                  <a:tcPr/>
                </a:tc>
                <a:extLst>
                  <a:ext uri="{0D108BD9-81ED-4DB2-BD59-A6C34878D82A}">
                    <a16:rowId xmlns:a16="http://schemas.microsoft.com/office/drawing/2014/main" xmlns=""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現行システム資産の移行に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新システムへの移行期間、移行方法</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移行対象資産の種類および量</a:t>
                      </a:r>
                    </a:p>
                  </a:txBody>
                  <a:tcPr/>
                </a:tc>
                <a:extLst>
                  <a:ext uri="{0D108BD9-81ED-4DB2-BD59-A6C34878D82A}">
                    <a16:rowId xmlns:a16="http://schemas.microsoft.com/office/drawing/2014/main" xmlns="" val="10004"/>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情報システムの安全性の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確保に関する要求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利用制限</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不正アクセスの防止</a:t>
                      </a:r>
                    </a:p>
                  </a:txBody>
                  <a:tcPr/>
                </a:tc>
                <a:extLst>
                  <a:ext uri="{0D108BD9-81ED-4DB2-BD59-A6C34878D82A}">
                    <a16:rowId xmlns:a16="http://schemas.microsoft.com/office/drawing/2014/main" xmlns="" val="10005"/>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システム環境・</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システムの設置環境や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耐震</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免震、温度</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湿度などのシステム環境</a:t>
                      </a:r>
                    </a:p>
                    <a:p>
                      <a:r>
                        <a:rPr kumimoji="1" lang="en-US" altLang="ja-JP" sz="1600" dirty="0">
                          <a:solidFill>
                            <a:schemeClr val="tx1"/>
                          </a:solidFill>
                          <a:latin typeface="HGPｺﾞｼｯｸM" panose="020B0600000000000000" pitchFamily="50" charset="-128"/>
                          <a:ea typeface="HGPｺﾞｼｯｸM" panose="020B0600000000000000" pitchFamily="50" charset="-128"/>
                        </a:rPr>
                        <a:t>CO2</a:t>
                      </a:r>
                      <a:r>
                        <a:rPr kumimoji="1" lang="ja-JP" altLang="en-US" sz="1600" dirty="0">
                          <a:solidFill>
                            <a:schemeClr val="tx1"/>
                          </a:solidFill>
                          <a:latin typeface="HGPｺﾞｼｯｸM" panose="020B0600000000000000" pitchFamily="50" charset="-128"/>
                          <a:ea typeface="HGPｺﾞｼｯｸM" panose="020B0600000000000000" pitchFamily="50" charset="-128"/>
                        </a:rPr>
                        <a:t>排出量などのエコロジー関連</a:t>
                      </a:r>
                    </a:p>
                  </a:txBody>
                  <a:tcPr/>
                </a:tc>
                <a:extLst>
                  <a:ext uri="{0D108BD9-81ED-4DB2-BD59-A6C34878D82A}">
                    <a16:rowId xmlns:a16="http://schemas.microsoft.com/office/drawing/2014/main" xmlns="" val="10006"/>
                  </a:ext>
                </a:extLst>
              </a:tr>
            </a:tbl>
          </a:graphicData>
        </a:graphic>
      </p:graphicFrame>
      <p:sp>
        <p:nvSpPr>
          <p:cNvPr id="10" name="テキスト ボックス 9"/>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網羅的な非機能要件定義には、</a:t>
            </a:r>
            <a:r>
              <a:rPr lang="ja-JP" altLang="ja-JP" dirty="0">
                <a:latin typeface="HGPｺﾞｼｯｸM" panose="020B0600000000000000" pitchFamily="50" charset="-128"/>
                <a:ea typeface="HGPｺﾞｼｯｸM" panose="020B0600000000000000" pitchFamily="50" charset="-128"/>
              </a:rPr>
              <a:t>「非機能要求グレード」等のフレームワークが有効</a:t>
            </a:r>
            <a:endParaRPr lang="ja-JP" altLang="en-US"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76184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gray">
          <a:xfrm>
            <a:off x="323428" y="1489993"/>
            <a:ext cx="8642350" cy="2016125"/>
          </a:xfrm>
          <a:prstGeom prst="rect">
            <a:avLst/>
          </a:prstGeom>
          <a:solidFill>
            <a:srgbClr val="CCDBF0"/>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2" name="Rectangle 2" descr="70%"/>
          <p:cNvSpPr>
            <a:spLocks noChangeArrowheads="1"/>
          </p:cNvSpPr>
          <p:nvPr/>
        </p:nvSpPr>
        <p:spPr bwMode="gray">
          <a:xfrm>
            <a:off x="325016" y="3506118"/>
            <a:ext cx="8642350" cy="2881312"/>
          </a:xfrm>
          <a:prstGeom prst="rect">
            <a:avLst/>
          </a:prstGeom>
          <a:pattFill prst="pct70">
            <a:fgClr>
              <a:srgbClr val="DDDDDD"/>
            </a:fgClr>
            <a:bgClr>
              <a:schemeClr val="bg1"/>
            </a:bgClr>
          </a:patt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4" name="Rectangle 4"/>
          <p:cNvSpPr>
            <a:spLocks noChangeArrowheads="1"/>
          </p:cNvSpPr>
          <p:nvPr/>
        </p:nvSpPr>
        <p:spPr bwMode="gray">
          <a:xfrm>
            <a:off x="323428" y="3506118"/>
            <a:ext cx="565150" cy="2881312"/>
          </a:xfrm>
          <a:prstGeom prst="rect">
            <a:avLst/>
          </a:prstGeom>
          <a:solidFill>
            <a:srgbClr val="C0C0C0"/>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5" name="Rectangle 5"/>
          <p:cNvSpPr>
            <a:spLocks noChangeArrowheads="1"/>
          </p:cNvSpPr>
          <p:nvPr/>
        </p:nvSpPr>
        <p:spPr bwMode="gray">
          <a:xfrm>
            <a:off x="323428" y="1489993"/>
            <a:ext cx="565150" cy="2016125"/>
          </a:xfrm>
          <a:prstGeom prst="rect">
            <a:avLst/>
          </a:prstGeom>
          <a:solidFill>
            <a:srgbClr val="A5BFE5"/>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7" name="Text Box 7"/>
          <p:cNvSpPr txBox="1">
            <a:spLocks noChangeArrowheads="1"/>
          </p:cNvSpPr>
          <p:nvPr/>
        </p:nvSpPr>
        <p:spPr bwMode="gray">
          <a:xfrm>
            <a:off x="321880" y="3723605"/>
            <a:ext cx="553998"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a:solidFill>
                  <a:srgbClr val="131A1F"/>
                </a:solidFill>
                <a:latin typeface="HGPｺﾞｼｯｸM" panose="020B0600000000000000" pitchFamily="50" charset="-128"/>
                <a:ea typeface="HGPｺﾞｼｯｸM" panose="020B0600000000000000" pitchFamily="50" charset="-128"/>
              </a:rPr>
              <a:t>非機能要求</a:t>
            </a:r>
          </a:p>
        </p:txBody>
      </p:sp>
      <p:grpSp>
        <p:nvGrpSpPr>
          <p:cNvPr id="15368" name="Group 1098"/>
          <p:cNvGrpSpPr>
            <a:grpSpLocks/>
          </p:cNvGrpSpPr>
          <p:nvPr/>
        </p:nvGrpSpPr>
        <p:grpSpPr bwMode="auto">
          <a:xfrm>
            <a:off x="1531516" y="3363243"/>
            <a:ext cx="6740525" cy="3060700"/>
            <a:chOff x="923" y="2060"/>
            <a:chExt cx="4246" cy="1928"/>
          </a:xfrm>
        </p:grpSpPr>
        <p:sp>
          <p:nvSpPr>
            <p:cNvPr id="15477" name="Rectangle 9"/>
            <p:cNvSpPr>
              <a:spLocks noChangeArrowheads="1"/>
            </p:cNvSpPr>
            <p:nvPr/>
          </p:nvSpPr>
          <p:spPr bwMode="gray">
            <a:xfrm>
              <a:off x="2066" y="2755"/>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8" name="Rectangle 10"/>
            <p:cNvSpPr>
              <a:spLocks noChangeArrowheads="1"/>
            </p:cNvSpPr>
            <p:nvPr/>
          </p:nvSpPr>
          <p:spPr bwMode="gray">
            <a:xfrm>
              <a:off x="2066" y="3225"/>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9" name="Rectangle 11"/>
            <p:cNvSpPr>
              <a:spLocks noChangeArrowheads="1"/>
            </p:cNvSpPr>
            <p:nvPr/>
          </p:nvSpPr>
          <p:spPr bwMode="gray">
            <a:xfrm>
              <a:off x="2274" y="228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0" name="Rectangle 12"/>
            <p:cNvSpPr>
              <a:spLocks noChangeArrowheads="1"/>
            </p:cNvSpPr>
            <p:nvPr/>
          </p:nvSpPr>
          <p:spPr bwMode="gray">
            <a:xfrm>
              <a:off x="2336" y="237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1" name="Rectangle 13"/>
            <p:cNvSpPr>
              <a:spLocks noChangeArrowheads="1"/>
            </p:cNvSpPr>
            <p:nvPr/>
          </p:nvSpPr>
          <p:spPr bwMode="gray">
            <a:xfrm>
              <a:off x="2274" y="2727"/>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2" name="Rectangle 14"/>
            <p:cNvSpPr>
              <a:spLocks noChangeArrowheads="1"/>
            </p:cNvSpPr>
            <p:nvPr/>
          </p:nvSpPr>
          <p:spPr bwMode="gray">
            <a:xfrm>
              <a:off x="2336" y="282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3" name="Rectangle 15"/>
            <p:cNvSpPr>
              <a:spLocks noChangeArrowheads="1"/>
            </p:cNvSpPr>
            <p:nvPr/>
          </p:nvSpPr>
          <p:spPr bwMode="gray">
            <a:xfrm>
              <a:off x="2274" y="317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4" name="Rectangle 16"/>
            <p:cNvSpPr>
              <a:spLocks noChangeArrowheads="1"/>
            </p:cNvSpPr>
            <p:nvPr/>
          </p:nvSpPr>
          <p:spPr bwMode="gray">
            <a:xfrm>
              <a:off x="2336" y="327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5" name="Rectangle 17"/>
            <p:cNvSpPr>
              <a:spLocks noChangeArrowheads="1"/>
            </p:cNvSpPr>
            <p:nvPr/>
          </p:nvSpPr>
          <p:spPr bwMode="gray">
            <a:xfrm>
              <a:off x="2274" y="362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6" name="Rectangle 18"/>
            <p:cNvSpPr>
              <a:spLocks noChangeArrowheads="1"/>
            </p:cNvSpPr>
            <p:nvPr/>
          </p:nvSpPr>
          <p:spPr bwMode="gray">
            <a:xfrm>
              <a:off x="2336" y="3720"/>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487" name="AutoShape 19"/>
            <p:cNvCxnSpPr>
              <a:cxnSpLocks noChangeShapeType="1"/>
              <a:stCxn id="15477" idx="0"/>
              <a:endCxn id="15479" idx="1"/>
            </p:cNvCxnSpPr>
            <p:nvPr/>
          </p:nvCxnSpPr>
          <p:spPr bwMode="gray">
            <a:xfrm flipV="1">
              <a:off x="2102" y="2314"/>
              <a:ext cx="172" cy="4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8" name="AutoShape 20"/>
            <p:cNvCxnSpPr>
              <a:cxnSpLocks noChangeShapeType="1"/>
              <a:stCxn id="15477" idx="0"/>
              <a:endCxn id="15480" idx="1"/>
            </p:cNvCxnSpPr>
            <p:nvPr/>
          </p:nvCxnSpPr>
          <p:spPr bwMode="gray">
            <a:xfrm flipV="1">
              <a:off x="2102" y="2412"/>
              <a:ext cx="234" cy="34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9" name="AutoShape 21"/>
            <p:cNvCxnSpPr>
              <a:cxnSpLocks noChangeShapeType="1"/>
              <a:stCxn id="15477" idx="3"/>
              <a:endCxn id="15481" idx="1"/>
            </p:cNvCxnSpPr>
            <p:nvPr/>
          </p:nvCxnSpPr>
          <p:spPr bwMode="gray">
            <a:xfrm flipV="1">
              <a:off x="2137" y="2760"/>
              <a:ext cx="137" cy="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0" name="AutoShape 22"/>
            <p:cNvCxnSpPr>
              <a:cxnSpLocks noChangeShapeType="1"/>
              <a:stCxn id="15477" idx="3"/>
              <a:endCxn id="15482" idx="1"/>
            </p:cNvCxnSpPr>
            <p:nvPr/>
          </p:nvCxnSpPr>
          <p:spPr bwMode="gray">
            <a:xfrm>
              <a:off x="2137" y="2789"/>
              <a:ext cx="199" cy="6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1" name="AutoShape 23"/>
            <p:cNvCxnSpPr>
              <a:cxnSpLocks noChangeShapeType="1"/>
              <a:stCxn id="15477" idx="3"/>
              <a:endCxn id="15483" idx="0"/>
            </p:cNvCxnSpPr>
            <p:nvPr/>
          </p:nvCxnSpPr>
          <p:spPr bwMode="gray">
            <a:xfrm>
              <a:off x="2137" y="2789"/>
              <a:ext cx="173" cy="38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2" name="AutoShape 24"/>
            <p:cNvCxnSpPr>
              <a:cxnSpLocks noChangeShapeType="1"/>
              <a:stCxn id="15477" idx="2"/>
              <a:endCxn id="15485" idx="0"/>
            </p:cNvCxnSpPr>
            <p:nvPr/>
          </p:nvCxnSpPr>
          <p:spPr bwMode="gray">
            <a:xfrm>
              <a:off x="2102" y="2822"/>
              <a:ext cx="208" cy="79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3" name="AutoShape 25"/>
            <p:cNvCxnSpPr>
              <a:cxnSpLocks noChangeShapeType="1"/>
              <a:stCxn id="15478" idx="0"/>
              <a:endCxn id="15480" idx="2"/>
            </p:cNvCxnSpPr>
            <p:nvPr/>
          </p:nvCxnSpPr>
          <p:spPr bwMode="gray">
            <a:xfrm flipV="1">
              <a:off x="2102" y="2445"/>
              <a:ext cx="269" cy="78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4" name="AutoShape 26"/>
            <p:cNvCxnSpPr>
              <a:cxnSpLocks noChangeShapeType="1"/>
              <a:stCxn id="15478" idx="3"/>
              <a:endCxn id="15482" idx="1"/>
            </p:cNvCxnSpPr>
            <p:nvPr/>
          </p:nvCxnSpPr>
          <p:spPr bwMode="gray">
            <a:xfrm flipV="1">
              <a:off x="2137" y="2858"/>
              <a:ext cx="199" cy="4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5" name="AutoShape 27"/>
            <p:cNvCxnSpPr>
              <a:cxnSpLocks noChangeShapeType="1"/>
              <a:stCxn id="15478" idx="3"/>
              <a:endCxn id="15483" idx="1"/>
            </p:cNvCxnSpPr>
            <p:nvPr/>
          </p:nvCxnSpPr>
          <p:spPr bwMode="gray">
            <a:xfrm flipV="1">
              <a:off x="2137" y="3207"/>
              <a:ext cx="137" cy="5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6" name="AutoShape 28"/>
            <p:cNvCxnSpPr>
              <a:cxnSpLocks noChangeShapeType="1"/>
              <a:stCxn id="15478" idx="3"/>
              <a:endCxn id="15484" idx="1"/>
            </p:cNvCxnSpPr>
            <p:nvPr/>
          </p:nvCxnSpPr>
          <p:spPr bwMode="gray">
            <a:xfrm>
              <a:off x="2137" y="3258"/>
              <a:ext cx="199" cy="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7" name="AutoShape 29"/>
            <p:cNvCxnSpPr>
              <a:cxnSpLocks noChangeShapeType="1"/>
              <a:stCxn id="15478" idx="2"/>
              <a:endCxn id="15485" idx="0"/>
            </p:cNvCxnSpPr>
            <p:nvPr/>
          </p:nvCxnSpPr>
          <p:spPr bwMode="gray">
            <a:xfrm>
              <a:off x="2102" y="3291"/>
              <a:ext cx="208" cy="3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498" name="Rectangle 30"/>
            <p:cNvSpPr>
              <a:spLocks noChangeArrowheads="1"/>
            </p:cNvSpPr>
            <p:nvPr/>
          </p:nvSpPr>
          <p:spPr bwMode="gray">
            <a:xfrm>
              <a:off x="2709"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99" name="Rectangle 31"/>
            <p:cNvSpPr>
              <a:spLocks noChangeArrowheads="1"/>
            </p:cNvSpPr>
            <p:nvPr/>
          </p:nvSpPr>
          <p:spPr bwMode="gray">
            <a:xfrm>
              <a:off x="2709" y="237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0" name="Rectangle 32"/>
            <p:cNvSpPr>
              <a:spLocks noChangeArrowheads="1"/>
            </p:cNvSpPr>
            <p:nvPr/>
          </p:nvSpPr>
          <p:spPr bwMode="gray">
            <a:xfrm>
              <a:off x="2709"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1" name="Rectangle 33"/>
            <p:cNvSpPr>
              <a:spLocks noChangeArrowheads="1"/>
            </p:cNvSpPr>
            <p:nvPr/>
          </p:nvSpPr>
          <p:spPr bwMode="gray">
            <a:xfrm>
              <a:off x="2709" y="2824"/>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2" name="Rectangle 34"/>
            <p:cNvSpPr>
              <a:spLocks noChangeArrowheads="1"/>
            </p:cNvSpPr>
            <p:nvPr/>
          </p:nvSpPr>
          <p:spPr bwMode="gray">
            <a:xfrm>
              <a:off x="2709"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3" name="Rectangle 35"/>
            <p:cNvSpPr>
              <a:spLocks noChangeArrowheads="1"/>
            </p:cNvSpPr>
            <p:nvPr/>
          </p:nvSpPr>
          <p:spPr bwMode="gray">
            <a:xfrm>
              <a:off x="2709" y="3271"/>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4" name="Rectangle 36"/>
            <p:cNvSpPr>
              <a:spLocks noChangeArrowheads="1"/>
            </p:cNvSpPr>
            <p:nvPr/>
          </p:nvSpPr>
          <p:spPr bwMode="gray">
            <a:xfrm>
              <a:off x="2709"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5" name="Rectangle 37"/>
            <p:cNvSpPr>
              <a:spLocks noChangeArrowheads="1"/>
            </p:cNvSpPr>
            <p:nvPr/>
          </p:nvSpPr>
          <p:spPr bwMode="gray">
            <a:xfrm>
              <a:off x="2709" y="3720"/>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06" name="AutoShape 38"/>
            <p:cNvCxnSpPr>
              <a:cxnSpLocks noChangeShapeType="1"/>
              <a:stCxn id="15479" idx="3"/>
              <a:endCxn id="15498" idx="1"/>
            </p:cNvCxnSpPr>
            <p:nvPr/>
          </p:nvCxnSpPr>
          <p:spPr bwMode="gray">
            <a:xfrm>
              <a:off x="2344" y="231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7" name="AutoShape 39"/>
            <p:cNvCxnSpPr>
              <a:cxnSpLocks noChangeShapeType="1"/>
              <a:stCxn id="15480" idx="3"/>
              <a:endCxn id="15499" idx="1"/>
            </p:cNvCxnSpPr>
            <p:nvPr/>
          </p:nvCxnSpPr>
          <p:spPr bwMode="gray">
            <a:xfrm>
              <a:off x="2406" y="2412"/>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8" name="AutoShape 40"/>
            <p:cNvCxnSpPr>
              <a:cxnSpLocks noChangeShapeType="1"/>
              <a:stCxn id="15481" idx="3"/>
              <a:endCxn id="15500" idx="1"/>
            </p:cNvCxnSpPr>
            <p:nvPr/>
          </p:nvCxnSpPr>
          <p:spPr bwMode="gray">
            <a:xfrm>
              <a:off x="2344" y="2760"/>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9" name="AutoShape 41"/>
            <p:cNvCxnSpPr>
              <a:cxnSpLocks noChangeShapeType="1"/>
              <a:stCxn id="15482" idx="3"/>
              <a:endCxn id="15501" idx="1"/>
            </p:cNvCxnSpPr>
            <p:nvPr/>
          </p:nvCxnSpPr>
          <p:spPr bwMode="gray">
            <a:xfrm>
              <a:off x="2406" y="2858"/>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0" name="AutoShape 42"/>
            <p:cNvCxnSpPr>
              <a:cxnSpLocks noChangeShapeType="1"/>
              <a:stCxn id="15483" idx="3"/>
              <a:endCxn id="15502" idx="1"/>
            </p:cNvCxnSpPr>
            <p:nvPr/>
          </p:nvCxnSpPr>
          <p:spPr bwMode="gray">
            <a:xfrm>
              <a:off x="2344" y="3207"/>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1" name="AutoShape 43"/>
            <p:cNvCxnSpPr>
              <a:cxnSpLocks noChangeShapeType="1"/>
              <a:stCxn id="15484" idx="3"/>
              <a:endCxn id="15503" idx="1"/>
            </p:cNvCxnSpPr>
            <p:nvPr/>
          </p:nvCxnSpPr>
          <p:spPr bwMode="gray">
            <a:xfrm>
              <a:off x="2406" y="330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2" name="AutoShape 44"/>
            <p:cNvCxnSpPr>
              <a:cxnSpLocks noChangeShapeType="1"/>
              <a:stCxn id="15485" idx="3"/>
              <a:endCxn id="15504" idx="1"/>
            </p:cNvCxnSpPr>
            <p:nvPr/>
          </p:nvCxnSpPr>
          <p:spPr bwMode="gray">
            <a:xfrm>
              <a:off x="2344" y="365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3" name="AutoShape 45"/>
            <p:cNvCxnSpPr>
              <a:cxnSpLocks noChangeShapeType="1"/>
              <a:stCxn id="15486" idx="3"/>
              <a:endCxn id="15505" idx="1"/>
            </p:cNvCxnSpPr>
            <p:nvPr/>
          </p:nvCxnSpPr>
          <p:spPr bwMode="gray">
            <a:xfrm>
              <a:off x="2406" y="375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14" name="Rectangle 46"/>
            <p:cNvSpPr>
              <a:spLocks noChangeArrowheads="1"/>
            </p:cNvSpPr>
            <p:nvPr/>
          </p:nvSpPr>
          <p:spPr bwMode="gray">
            <a:xfrm>
              <a:off x="3109" y="228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5" name="Rectangle 47"/>
            <p:cNvSpPr>
              <a:spLocks noChangeArrowheads="1"/>
            </p:cNvSpPr>
            <p:nvPr/>
          </p:nvSpPr>
          <p:spPr bwMode="gray">
            <a:xfrm>
              <a:off x="3109" y="2379"/>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6" name="Rectangle 48"/>
            <p:cNvSpPr>
              <a:spLocks noChangeArrowheads="1"/>
            </p:cNvSpPr>
            <p:nvPr/>
          </p:nvSpPr>
          <p:spPr bwMode="gray">
            <a:xfrm>
              <a:off x="3109" y="2727"/>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7" name="Rectangle 49"/>
            <p:cNvSpPr>
              <a:spLocks noChangeArrowheads="1"/>
            </p:cNvSpPr>
            <p:nvPr/>
          </p:nvSpPr>
          <p:spPr bwMode="gray">
            <a:xfrm>
              <a:off x="3109" y="2824"/>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8" name="Rectangle 50"/>
            <p:cNvSpPr>
              <a:spLocks noChangeArrowheads="1"/>
            </p:cNvSpPr>
            <p:nvPr/>
          </p:nvSpPr>
          <p:spPr bwMode="gray">
            <a:xfrm>
              <a:off x="3109" y="3172"/>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9" name="Rectangle 51"/>
            <p:cNvSpPr>
              <a:spLocks noChangeArrowheads="1"/>
            </p:cNvSpPr>
            <p:nvPr/>
          </p:nvSpPr>
          <p:spPr bwMode="gray">
            <a:xfrm>
              <a:off x="3109" y="3271"/>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0" name="Rectangle 52"/>
            <p:cNvSpPr>
              <a:spLocks noChangeArrowheads="1"/>
            </p:cNvSpPr>
            <p:nvPr/>
          </p:nvSpPr>
          <p:spPr bwMode="gray">
            <a:xfrm>
              <a:off x="3109" y="362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1" name="Rectangle 53"/>
            <p:cNvSpPr>
              <a:spLocks noChangeArrowheads="1"/>
            </p:cNvSpPr>
            <p:nvPr/>
          </p:nvSpPr>
          <p:spPr bwMode="gray">
            <a:xfrm>
              <a:off x="3109" y="3720"/>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22" name="AutoShape 54"/>
            <p:cNvCxnSpPr>
              <a:cxnSpLocks noChangeShapeType="1"/>
              <a:stCxn id="15498" idx="3"/>
              <a:endCxn id="15514" idx="1"/>
            </p:cNvCxnSpPr>
            <p:nvPr/>
          </p:nvCxnSpPr>
          <p:spPr bwMode="gray">
            <a:xfrm>
              <a:off x="2781" y="231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3" name="AutoShape 55"/>
            <p:cNvCxnSpPr>
              <a:cxnSpLocks noChangeShapeType="1"/>
              <a:stCxn id="15499" idx="3"/>
              <a:endCxn id="15515" idx="1"/>
            </p:cNvCxnSpPr>
            <p:nvPr/>
          </p:nvCxnSpPr>
          <p:spPr bwMode="gray">
            <a:xfrm>
              <a:off x="2781" y="2412"/>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4" name="AutoShape 56"/>
            <p:cNvCxnSpPr>
              <a:cxnSpLocks noChangeShapeType="1"/>
              <a:stCxn id="15498" idx="3"/>
              <a:endCxn id="15516" idx="0"/>
            </p:cNvCxnSpPr>
            <p:nvPr/>
          </p:nvCxnSpPr>
          <p:spPr bwMode="gray">
            <a:xfrm>
              <a:off x="2781" y="2314"/>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5" name="AutoShape 57"/>
            <p:cNvCxnSpPr>
              <a:cxnSpLocks noChangeShapeType="1"/>
              <a:stCxn id="15499" idx="3"/>
              <a:endCxn id="15517" idx="0"/>
            </p:cNvCxnSpPr>
            <p:nvPr/>
          </p:nvCxnSpPr>
          <p:spPr bwMode="gray">
            <a:xfrm>
              <a:off x="2781" y="2412"/>
              <a:ext cx="365" cy="4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6" name="AutoShape 58"/>
            <p:cNvCxnSpPr>
              <a:cxnSpLocks noChangeShapeType="1"/>
              <a:stCxn id="15500" idx="3"/>
              <a:endCxn id="15516" idx="1"/>
            </p:cNvCxnSpPr>
            <p:nvPr/>
          </p:nvCxnSpPr>
          <p:spPr bwMode="gray">
            <a:xfrm>
              <a:off x="2781" y="2760"/>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7" name="AutoShape 59"/>
            <p:cNvCxnSpPr>
              <a:cxnSpLocks noChangeShapeType="1"/>
              <a:stCxn id="15501" idx="3"/>
              <a:endCxn id="15517" idx="1"/>
            </p:cNvCxnSpPr>
            <p:nvPr/>
          </p:nvCxnSpPr>
          <p:spPr bwMode="gray">
            <a:xfrm>
              <a:off x="2781" y="2858"/>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8" name="AutoShape 60"/>
            <p:cNvCxnSpPr>
              <a:cxnSpLocks noChangeShapeType="1"/>
              <a:stCxn id="15500" idx="3"/>
              <a:endCxn id="15514" idx="1"/>
            </p:cNvCxnSpPr>
            <p:nvPr/>
          </p:nvCxnSpPr>
          <p:spPr bwMode="gray">
            <a:xfrm flipV="1">
              <a:off x="2781" y="2314"/>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9" name="AutoShape 61"/>
            <p:cNvCxnSpPr>
              <a:cxnSpLocks noChangeShapeType="1"/>
              <a:stCxn id="15501" idx="3"/>
              <a:endCxn id="15515" idx="1"/>
            </p:cNvCxnSpPr>
            <p:nvPr/>
          </p:nvCxnSpPr>
          <p:spPr bwMode="gray">
            <a:xfrm flipV="1">
              <a:off x="2781" y="2412"/>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0" name="AutoShape 62"/>
            <p:cNvCxnSpPr>
              <a:cxnSpLocks noChangeShapeType="1"/>
              <a:stCxn id="15502" idx="3"/>
              <a:endCxn id="15518" idx="1"/>
            </p:cNvCxnSpPr>
            <p:nvPr/>
          </p:nvCxnSpPr>
          <p:spPr bwMode="gray">
            <a:xfrm>
              <a:off x="2781" y="3207"/>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1" name="AutoShape 63"/>
            <p:cNvCxnSpPr>
              <a:cxnSpLocks noChangeShapeType="1"/>
              <a:stCxn id="15503" idx="3"/>
              <a:endCxn id="15519" idx="1"/>
            </p:cNvCxnSpPr>
            <p:nvPr/>
          </p:nvCxnSpPr>
          <p:spPr bwMode="gray">
            <a:xfrm>
              <a:off x="2781" y="330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2" name="AutoShape 64"/>
            <p:cNvCxnSpPr>
              <a:cxnSpLocks noChangeShapeType="1"/>
              <a:stCxn id="15502" idx="3"/>
              <a:endCxn id="15520" idx="0"/>
            </p:cNvCxnSpPr>
            <p:nvPr/>
          </p:nvCxnSpPr>
          <p:spPr bwMode="gray">
            <a:xfrm>
              <a:off x="2781" y="3207"/>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3" name="AutoShape 65"/>
            <p:cNvCxnSpPr>
              <a:cxnSpLocks noChangeShapeType="1"/>
              <a:stCxn id="15504" idx="3"/>
              <a:endCxn id="15520" idx="1"/>
            </p:cNvCxnSpPr>
            <p:nvPr/>
          </p:nvCxnSpPr>
          <p:spPr bwMode="gray">
            <a:xfrm>
              <a:off x="2781" y="36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4" name="AutoShape 66"/>
            <p:cNvCxnSpPr>
              <a:cxnSpLocks noChangeShapeType="1"/>
              <a:stCxn id="15505" idx="3"/>
              <a:endCxn id="15521" idx="1"/>
            </p:cNvCxnSpPr>
            <p:nvPr/>
          </p:nvCxnSpPr>
          <p:spPr bwMode="gray">
            <a:xfrm>
              <a:off x="2781" y="37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5" name="AutoShape 67"/>
            <p:cNvCxnSpPr>
              <a:cxnSpLocks noChangeShapeType="1"/>
              <a:stCxn id="15504" idx="3"/>
              <a:endCxn id="15518" idx="1"/>
            </p:cNvCxnSpPr>
            <p:nvPr/>
          </p:nvCxnSpPr>
          <p:spPr bwMode="gray">
            <a:xfrm flipV="1">
              <a:off x="2781" y="3207"/>
              <a:ext cx="328" cy="4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6" name="AutoShape 68"/>
            <p:cNvCxnSpPr>
              <a:cxnSpLocks noChangeShapeType="1"/>
              <a:stCxn id="15505" idx="3"/>
              <a:endCxn id="15519" idx="1"/>
            </p:cNvCxnSpPr>
            <p:nvPr/>
          </p:nvCxnSpPr>
          <p:spPr bwMode="gray">
            <a:xfrm flipV="1">
              <a:off x="2781" y="3304"/>
              <a:ext cx="328" cy="4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37" name="Rectangle 69"/>
            <p:cNvSpPr>
              <a:spLocks noChangeArrowheads="1"/>
            </p:cNvSpPr>
            <p:nvPr/>
          </p:nvSpPr>
          <p:spPr bwMode="gray">
            <a:xfrm>
              <a:off x="3457"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8" name="Rectangle 70"/>
            <p:cNvSpPr>
              <a:spLocks noChangeArrowheads="1"/>
            </p:cNvSpPr>
            <p:nvPr/>
          </p:nvSpPr>
          <p:spPr bwMode="gray">
            <a:xfrm>
              <a:off x="3457"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9" name="Rectangle 71"/>
            <p:cNvSpPr>
              <a:spLocks noChangeArrowheads="1"/>
            </p:cNvSpPr>
            <p:nvPr/>
          </p:nvSpPr>
          <p:spPr bwMode="gray">
            <a:xfrm>
              <a:off x="3457"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0" name="Rectangle 72"/>
            <p:cNvSpPr>
              <a:spLocks noChangeArrowheads="1"/>
            </p:cNvSpPr>
            <p:nvPr/>
          </p:nvSpPr>
          <p:spPr bwMode="gray">
            <a:xfrm>
              <a:off x="3457"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1" name="Rectangle 73"/>
            <p:cNvSpPr>
              <a:spLocks noChangeArrowheads="1"/>
            </p:cNvSpPr>
            <p:nvPr/>
          </p:nvSpPr>
          <p:spPr bwMode="gray">
            <a:xfrm>
              <a:off x="3457"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2" name="Rectangle 74"/>
            <p:cNvSpPr>
              <a:spLocks noChangeArrowheads="1"/>
            </p:cNvSpPr>
            <p:nvPr/>
          </p:nvSpPr>
          <p:spPr bwMode="gray">
            <a:xfrm>
              <a:off x="3457"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43" name="AutoShape 75"/>
            <p:cNvCxnSpPr>
              <a:cxnSpLocks noChangeShapeType="1"/>
              <a:stCxn id="15514" idx="3"/>
              <a:endCxn id="15537" idx="1"/>
            </p:cNvCxnSpPr>
            <p:nvPr/>
          </p:nvCxnSpPr>
          <p:spPr bwMode="gray">
            <a:xfrm flipV="1">
              <a:off x="3182" y="2254"/>
              <a:ext cx="275"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4" name="AutoShape 76"/>
            <p:cNvCxnSpPr>
              <a:cxnSpLocks noChangeShapeType="1"/>
              <a:stCxn id="15516" idx="3"/>
              <a:endCxn id="15537" idx="1"/>
            </p:cNvCxnSpPr>
            <p:nvPr/>
          </p:nvCxnSpPr>
          <p:spPr bwMode="gray">
            <a:xfrm flipV="1">
              <a:off x="3182" y="2254"/>
              <a:ext cx="275" cy="5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5" name="AutoShape 77"/>
            <p:cNvCxnSpPr>
              <a:cxnSpLocks noChangeShapeType="1"/>
              <a:stCxn id="15515" idx="3"/>
              <a:endCxn id="15542" idx="1"/>
            </p:cNvCxnSpPr>
            <p:nvPr/>
          </p:nvCxnSpPr>
          <p:spPr bwMode="gray">
            <a:xfrm>
              <a:off x="3182" y="2412"/>
              <a:ext cx="275"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6" name="AutoShape 78"/>
            <p:cNvCxnSpPr>
              <a:cxnSpLocks noChangeShapeType="1"/>
              <a:stCxn id="15517" idx="3"/>
              <a:endCxn id="15542" idx="1"/>
            </p:cNvCxnSpPr>
            <p:nvPr/>
          </p:nvCxnSpPr>
          <p:spPr bwMode="gray">
            <a:xfrm flipV="1">
              <a:off x="3182" y="2585"/>
              <a:ext cx="275" cy="2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7" name="AutoShape 79"/>
            <p:cNvCxnSpPr>
              <a:cxnSpLocks noChangeShapeType="1"/>
              <a:stCxn id="15518" idx="3"/>
              <a:endCxn id="15541" idx="1"/>
            </p:cNvCxnSpPr>
            <p:nvPr/>
          </p:nvCxnSpPr>
          <p:spPr bwMode="gray">
            <a:xfrm flipV="1">
              <a:off x="3182" y="2916"/>
              <a:ext cx="275" cy="29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8" name="AutoShape 80"/>
            <p:cNvCxnSpPr>
              <a:cxnSpLocks noChangeShapeType="1"/>
              <a:stCxn id="15520" idx="3"/>
              <a:endCxn id="15541" idx="1"/>
            </p:cNvCxnSpPr>
            <p:nvPr/>
          </p:nvCxnSpPr>
          <p:spPr bwMode="gray">
            <a:xfrm flipV="1">
              <a:off x="3182" y="2916"/>
              <a:ext cx="275" cy="7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9" name="AutoShape 81"/>
            <p:cNvCxnSpPr>
              <a:cxnSpLocks noChangeShapeType="1"/>
              <a:stCxn id="15519" idx="3"/>
              <a:endCxn id="15540" idx="1"/>
            </p:cNvCxnSpPr>
            <p:nvPr/>
          </p:nvCxnSpPr>
          <p:spPr bwMode="gray">
            <a:xfrm flipV="1">
              <a:off x="3182" y="3247"/>
              <a:ext cx="275"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0" name="AutoShape 82"/>
            <p:cNvCxnSpPr>
              <a:cxnSpLocks noChangeShapeType="1"/>
              <a:stCxn id="15521" idx="3"/>
              <a:endCxn id="15540" idx="1"/>
            </p:cNvCxnSpPr>
            <p:nvPr/>
          </p:nvCxnSpPr>
          <p:spPr bwMode="gray">
            <a:xfrm flipV="1">
              <a:off x="3182" y="3247"/>
              <a:ext cx="275" cy="50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1" name="AutoShape 83"/>
            <p:cNvCxnSpPr>
              <a:cxnSpLocks noChangeShapeType="1"/>
              <a:stCxn id="15520" idx="3"/>
              <a:endCxn id="15539" idx="1"/>
            </p:cNvCxnSpPr>
            <p:nvPr/>
          </p:nvCxnSpPr>
          <p:spPr bwMode="gray">
            <a:xfrm flipV="1">
              <a:off x="3182" y="3578"/>
              <a:ext cx="275"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2" name="AutoShape 84"/>
            <p:cNvCxnSpPr>
              <a:cxnSpLocks noChangeShapeType="1"/>
              <a:stCxn id="15519" idx="3"/>
              <a:endCxn id="15538" idx="1"/>
            </p:cNvCxnSpPr>
            <p:nvPr/>
          </p:nvCxnSpPr>
          <p:spPr bwMode="gray">
            <a:xfrm>
              <a:off x="3182" y="3304"/>
              <a:ext cx="275" cy="6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3" name="AutoShape 85"/>
            <p:cNvCxnSpPr>
              <a:cxnSpLocks noChangeShapeType="1"/>
              <a:stCxn id="15521" idx="3"/>
              <a:endCxn id="15538" idx="1"/>
            </p:cNvCxnSpPr>
            <p:nvPr/>
          </p:nvCxnSpPr>
          <p:spPr bwMode="gray">
            <a:xfrm>
              <a:off x="3182" y="3754"/>
              <a:ext cx="275"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54" name="Rectangle 86"/>
            <p:cNvSpPr>
              <a:spLocks noChangeArrowheads="1"/>
            </p:cNvSpPr>
            <p:nvPr/>
          </p:nvSpPr>
          <p:spPr bwMode="gray">
            <a:xfrm>
              <a:off x="3714"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5" name="Rectangle 87"/>
            <p:cNvSpPr>
              <a:spLocks noChangeArrowheads="1"/>
            </p:cNvSpPr>
            <p:nvPr/>
          </p:nvSpPr>
          <p:spPr bwMode="gray">
            <a:xfrm>
              <a:off x="3714"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6" name="Rectangle 88"/>
            <p:cNvSpPr>
              <a:spLocks noChangeArrowheads="1"/>
            </p:cNvSpPr>
            <p:nvPr/>
          </p:nvSpPr>
          <p:spPr bwMode="gray">
            <a:xfrm>
              <a:off x="3714"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7" name="Rectangle 89"/>
            <p:cNvSpPr>
              <a:spLocks noChangeArrowheads="1"/>
            </p:cNvSpPr>
            <p:nvPr/>
          </p:nvSpPr>
          <p:spPr bwMode="gray">
            <a:xfrm>
              <a:off x="3714"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8" name="Rectangle 90"/>
            <p:cNvSpPr>
              <a:spLocks noChangeArrowheads="1"/>
            </p:cNvSpPr>
            <p:nvPr/>
          </p:nvSpPr>
          <p:spPr bwMode="gray">
            <a:xfrm>
              <a:off x="3714"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9" name="Rectangle 91"/>
            <p:cNvSpPr>
              <a:spLocks noChangeArrowheads="1"/>
            </p:cNvSpPr>
            <p:nvPr/>
          </p:nvSpPr>
          <p:spPr bwMode="gray">
            <a:xfrm>
              <a:off x="3714"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60" name="AutoShape 92"/>
            <p:cNvCxnSpPr>
              <a:cxnSpLocks noChangeShapeType="1"/>
              <a:stCxn id="15537" idx="3"/>
              <a:endCxn id="15554" idx="1"/>
            </p:cNvCxnSpPr>
            <p:nvPr/>
          </p:nvCxnSpPr>
          <p:spPr bwMode="gray">
            <a:xfrm>
              <a:off x="3527" y="2254"/>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1" name="AutoShape 93"/>
            <p:cNvCxnSpPr>
              <a:cxnSpLocks noChangeShapeType="1"/>
              <a:stCxn id="15537" idx="3"/>
              <a:endCxn id="15559" idx="1"/>
            </p:cNvCxnSpPr>
            <p:nvPr/>
          </p:nvCxnSpPr>
          <p:spPr bwMode="gray">
            <a:xfrm>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2" name="AutoShape 94"/>
            <p:cNvCxnSpPr>
              <a:cxnSpLocks noChangeShapeType="1"/>
              <a:stCxn id="15542" idx="3"/>
              <a:endCxn id="15559" idx="1"/>
            </p:cNvCxnSpPr>
            <p:nvPr/>
          </p:nvCxnSpPr>
          <p:spPr bwMode="gray">
            <a:xfrm>
              <a:off x="3527" y="2585"/>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3" name="AutoShape 95"/>
            <p:cNvCxnSpPr>
              <a:cxnSpLocks noChangeShapeType="1"/>
              <a:stCxn id="15542" idx="3"/>
              <a:endCxn id="15554" idx="1"/>
            </p:cNvCxnSpPr>
            <p:nvPr/>
          </p:nvCxnSpPr>
          <p:spPr bwMode="gray">
            <a:xfrm flipV="1">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4" name="AutoShape 96"/>
            <p:cNvCxnSpPr>
              <a:cxnSpLocks noChangeShapeType="1"/>
              <a:stCxn id="15541" idx="3"/>
              <a:endCxn id="15558" idx="1"/>
            </p:cNvCxnSpPr>
            <p:nvPr/>
          </p:nvCxnSpPr>
          <p:spPr bwMode="gray">
            <a:xfrm>
              <a:off x="3527" y="2916"/>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5" name="AutoShape 97"/>
            <p:cNvCxnSpPr>
              <a:cxnSpLocks noChangeShapeType="1"/>
              <a:stCxn id="15541" idx="3"/>
              <a:endCxn id="15557" idx="1"/>
            </p:cNvCxnSpPr>
            <p:nvPr/>
          </p:nvCxnSpPr>
          <p:spPr bwMode="gray">
            <a:xfrm>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6" name="AutoShape 98"/>
            <p:cNvCxnSpPr>
              <a:cxnSpLocks noChangeShapeType="1"/>
              <a:stCxn id="15540" idx="3"/>
              <a:endCxn id="15557" idx="1"/>
            </p:cNvCxnSpPr>
            <p:nvPr/>
          </p:nvCxnSpPr>
          <p:spPr bwMode="gray">
            <a:xfrm>
              <a:off x="3527" y="3247"/>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7" name="AutoShape 99"/>
            <p:cNvCxnSpPr>
              <a:cxnSpLocks noChangeShapeType="1"/>
              <a:stCxn id="15540" idx="3"/>
              <a:endCxn id="15558" idx="1"/>
            </p:cNvCxnSpPr>
            <p:nvPr/>
          </p:nvCxnSpPr>
          <p:spPr bwMode="gray">
            <a:xfrm flipV="1">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8" name="AutoShape 100"/>
            <p:cNvCxnSpPr>
              <a:cxnSpLocks noChangeShapeType="1"/>
              <a:stCxn id="15539" idx="3"/>
              <a:endCxn id="15556" idx="1"/>
            </p:cNvCxnSpPr>
            <p:nvPr/>
          </p:nvCxnSpPr>
          <p:spPr bwMode="gray">
            <a:xfrm>
              <a:off x="3527" y="3578"/>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9" name="AutoShape 101"/>
            <p:cNvCxnSpPr>
              <a:cxnSpLocks noChangeShapeType="1"/>
              <a:stCxn id="15539" idx="3"/>
              <a:endCxn id="15555" idx="1"/>
            </p:cNvCxnSpPr>
            <p:nvPr/>
          </p:nvCxnSpPr>
          <p:spPr bwMode="gray">
            <a:xfrm>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0" name="AutoShape 102"/>
            <p:cNvCxnSpPr>
              <a:cxnSpLocks noChangeShapeType="1"/>
              <a:stCxn id="15538" idx="3"/>
              <a:endCxn id="15555" idx="1"/>
            </p:cNvCxnSpPr>
            <p:nvPr/>
          </p:nvCxnSpPr>
          <p:spPr bwMode="gray">
            <a:xfrm>
              <a:off x="3527" y="3910"/>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1" name="AutoShape 103"/>
            <p:cNvCxnSpPr>
              <a:cxnSpLocks noChangeShapeType="1"/>
              <a:stCxn id="15538" idx="3"/>
              <a:endCxn id="15556" idx="1"/>
            </p:cNvCxnSpPr>
            <p:nvPr/>
          </p:nvCxnSpPr>
          <p:spPr bwMode="gray">
            <a:xfrm flipV="1">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72" name="Rectangle 104"/>
            <p:cNvSpPr>
              <a:spLocks noChangeArrowheads="1"/>
            </p:cNvSpPr>
            <p:nvPr/>
          </p:nvSpPr>
          <p:spPr bwMode="gray">
            <a:xfrm>
              <a:off x="4007"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3" name="Rectangle 105"/>
            <p:cNvSpPr>
              <a:spLocks noChangeArrowheads="1"/>
            </p:cNvSpPr>
            <p:nvPr/>
          </p:nvSpPr>
          <p:spPr bwMode="gray">
            <a:xfrm>
              <a:off x="4070" y="2379"/>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4" name="Rectangle 106"/>
            <p:cNvSpPr>
              <a:spLocks noChangeArrowheads="1"/>
            </p:cNvSpPr>
            <p:nvPr/>
          </p:nvSpPr>
          <p:spPr bwMode="gray">
            <a:xfrm>
              <a:off x="4007"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5" name="Rectangle 107"/>
            <p:cNvSpPr>
              <a:spLocks noChangeArrowheads="1"/>
            </p:cNvSpPr>
            <p:nvPr/>
          </p:nvSpPr>
          <p:spPr bwMode="gray">
            <a:xfrm>
              <a:off x="4070" y="2824"/>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6" name="Rectangle 108"/>
            <p:cNvSpPr>
              <a:spLocks noChangeArrowheads="1"/>
            </p:cNvSpPr>
            <p:nvPr/>
          </p:nvSpPr>
          <p:spPr bwMode="gray">
            <a:xfrm>
              <a:off x="4007"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7" name="Rectangle 109"/>
            <p:cNvSpPr>
              <a:spLocks noChangeArrowheads="1"/>
            </p:cNvSpPr>
            <p:nvPr/>
          </p:nvSpPr>
          <p:spPr bwMode="gray">
            <a:xfrm>
              <a:off x="4070" y="3271"/>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8" name="Rectangle 110"/>
            <p:cNvSpPr>
              <a:spLocks noChangeArrowheads="1"/>
            </p:cNvSpPr>
            <p:nvPr/>
          </p:nvSpPr>
          <p:spPr bwMode="gray">
            <a:xfrm>
              <a:off x="4007"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9" name="Rectangle 111"/>
            <p:cNvSpPr>
              <a:spLocks noChangeArrowheads="1"/>
            </p:cNvSpPr>
            <p:nvPr/>
          </p:nvSpPr>
          <p:spPr bwMode="gray">
            <a:xfrm>
              <a:off x="4070" y="3720"/>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80" name="AutoShape 112"/>
            <p:cNvCxnSpPr>
              <a:cxnSpLocks noChangeShapeType="1"/>
              <a:stCxn id="15554" idx="3"/>
              <a:endCxn id="15572" idx="1"/>
            </p:cNvCxnSpPr>
            <p:nvPr/>
          </p:nvCxnSpPr>
          <p:spPr bwMode="gray">
            <a:xfrm>
              <a:off x="3784" y="2254"/>
              <a:ext cx="223"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1" name="AutoShape 113"/>
            <p:cNvCxnSpPr>
              <a:cxnSpLocks noChangeShapeType="1"/>
              <a:stCxn id="15554" idx="3"/>
              <a:endCxn id="15573" idx="1"/>
            </p:cNvCxnSpPr>
            <p:nvPr/>
          </p:nvCxnSpPr>
          <p:spPr bwMode="gray">
            <a:xfrm>
              <a:off x="3784" y="2254"/>
              <a:ext cx="286" cy="15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2" name="AutoShape 114"/>
            <p:cNvCxnSpPr>
              <a:cxnSpLocks noChangeShapeType="1"/>
              <a:stCxn id="15554" idx="3"/>
              <a:endCxn id="15574" idx="0"/>
            </p:cNvCxnSpPr>
            <p:nvPr/>
          </p:nvCxnSpPr>
          <p:spPr bwMode="gray">
            <a:xfrm>
              <a:off x="3784" y="2254"/>
              <a:ext cx="260" cy="4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3" name="AutoShape 115"/>
            <p:cNvCxnSpPr>
              <a:cxnSpLocks noChangeShapeType="1"/>
              <a:stCxn id="15559" idx="3"/>
              <a:endCxn id="15572" idx="1"/>
            </p:cNvCxnSpPr>
            <p:nvPr/>
          </p:nvCxnSpPr>
          <p:spPr bwMode="gray">
            <a:xfrm flipV="1">
              <a:off x="3784" y="2314"/>
              <a:ext cx="223" cy="27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4" name="AutoShape 116"/>
            <p:cNvCxnSpPr>
              <a:cxnSpLocks noChangeShapeType="1"/>
              <a:stCxn id="15559" idx="3"/>
              <a:endCxn id="15573" idx="1"/>
            </p:cNvCxnSpPr>
            <p:nvPr/>
          </p:nvCxnSpPr>
          <p:spPr bwMode="gray">
            <a:xfrm flipV="1">
              <a:off x="3784" y="2412"/>
              <a:ext cx="286"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5" name="AutoShape 117"/>
            <p:cNvCxnSpPr>
              <a:cxnSpLocks noChangeShapeType="1"/>
              <a:stCxn id="15559" idx="3"/>
              <a:endCxn id="15574" idx="1"/>
            </p:cNvCxnSpPr>
            <p:nvPr/>
          </p:nvCxnSpPr>
          <p:spPr bwMode="gray">
            <a:xfrm>
              <a:off x="3784" y="2585"/>
              <a:ext cx="223" cy="1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6" name="AutoShape 118"/>
            <p:cNvCxnSpPr>
              <a:cxnSpLocks noChangeShapeType="1"/>
              <a:stCxn id="15559" idx="3"/>
              <a:endCxn id="15577" idx="1"/>
            </p:cNvCxnSpPr>
            <p:nvPr/>
          </p:nvCxnSpPr>
          <p:spPr bwMode="gray">
            <a:xfrm>
              <a:off x="3784" y="2585"/>
              <a:ext cx="286" cy="7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7" name="AutoShape 119"/>
            <p:cNvCxnSpPr>
              <a:cxnSpLocks noChangeShapeType="1"/>
              <a:stCxn id="15558" idx="3"/>
              <a:endCxn id="15577" idx="1"/>
            </p:cNvCxnSpPr>
            <p:nvPr/>
          </p:nvCxnSpPr>
          <p:spPr bwMode="gray">
            <a:xfrm>
              <a:off x="3784" y="2916"/>
              <a:ext cx="286" cy="3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8" name="AutoShape 120"/>
            <p:cNvCxnSpPr>
              <a:cxnSpLocks noChangeShapeType="1"/>
              <a:stCxn id="15557" idx="3"/>
              <a:endCxn id="15576" idx="1"/>
            </p:cNvCxnSpPr>
            <p:nvPr/>
          </p:nvCxnSpPr>
          <p:spPr bwMode="gray">
            <a:xfrm flipV="1">
              <a:off x="3784" y="3207"/>
              <a:ext cx="223" cy="4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9" name="AutoShape 121"/>
            <p:cNvCxnSpPr>
              <a:cxnSpLocks noChangeShapeType="1"/>
              <a:stCxn id="15557" idx="3"/>
              <a:endCxn id="15577" idx="1"/>
            </p:cNvCxnSpPr>
            <p:nvPr/>
          </p:nvCxnSpPr>
          <p:spPr bwMode="gray">
            <a:xfrm>
              <a:off x="3784" y="3247"/>
              <a:ext cx="286"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0" name="AutoShape 122"/>
            <p:cNvCxnSpPr>
              <a:cxnSpLocks noChangeShapeType="1"/>
              <a:stCxn id="15556" idx="3"/>
              <a:endCxn id="15575" idx="1"/>
            </p:cNvCxnSpPr>
            <p:nvPr/>
          </p:nvCxnSpPr>
          <p:spPr bwMode="gray">
            <a:xfrm flipV="1">
              <a:off x="3784" y="2858"/>
              <a:ext cx="286" cy="72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1" name="AutoShape 123"/>
            <p:cNvCxnSpPr>
              <a:cxnSpLocks noChangeShapeType="1"/>
              <a:stCxn id="15556" idx="3"/>
              <a:endCxn id="15576" idx="2"/>
            </p:cNvCxnSpPr>
            <p:nvPr/>
          </p:nvCxnSpPr>
          <p:spPr bwMode="gray">
            <a:xfrm flipV="1">
              <a:off x="3784" y="3239"/>
              <a:ext cx="260" cy="33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2" name="AutoShape 124"/>
            <p:cNvCxnSpPr>
              <a:cxnSpLocks noChangeShapeType="1"/>
              <a:stCxn id="15556" idx="3"/>
              <a:endCxn id="15577" idx="2"/>
            </p:cNvCxnSpPr>
            <p:nvPr/>
          </p:nvCxnSpPr>
          <p:spPr bwMode="gray">
            <a:xfrm flipV="1">
              <a:off x="3784" y="3337"/>
              <a:ext cx="322" cy="2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3" name="AutoShape 125"/>
            <p:cNvCxnSpPr>
              <a:cxnSpLocks noChangeShapeType="1"/>
              <a:stCxn id="15556" idx="3"/>
              <a:endCxn id="15578" idx="1"/>
            </p:cNvCxnSpPr>
            <p:nvPr/>
          </p:nvCxnSpPr>
          <p:spPr bwMode="gray">
            <a:xfrm>
              <a:off x="3784" y="3578"/>
              <a:ext cx="223"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4" name="AutoShape 126"/>
            <p:cNvCxnSpPr>
              <a:cxnSpLocks noChangeShapeType="1"/>
              <a:stCxn id="15556" idx="3"/>
              <a:endCxn id="15579" idx="1"/>
            </p:cNvCxnSpPr>
            <p:nvPr/>
          </p:nvCxnSpPr>
          <p:spPr bwMode="gray">
            <a:xfrm>
              <a:off x="3784" y="3578"/>
              <a:ext cx="286" cy="1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5" name="AutoShape 127"/>
            <p:cNvCxnSpPr>
              <a:cxnSpLocks noChangeShapeType="1"/>
              <a:stCxn id="15555" idx="3"/>
              <a:endCxn id="15576" idx="1"/>
            </p:cNvCxnSpPr>
            <p:nvPr/>
          </p:nvCxnSpPr>
          <p:spPr bwMode="gray">
            <a:xfrm flipV="1">
              <a:off x="3784" y="3207"/>
              <a:ext cx="223" cy="70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6" name="AutoShape 128"/>
            <p:cNvCxnSpPr>
              <a:cxnSpLocks noChangeShapeType="1"/>
              <a:stCxn id="15555" idx="3"/>
              <a:endCxn id="15578" idx="1"/>
            </p:cNvCxnSpPr>
            <p:nvPr/>
          </p:nvCxnSpPr>
          <p:spPr bwMode="gray">
            <a:xfrm flipV="1">
              <a:off x="3784" y="3654"/>
              <a:ext cx="223" cy="2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7" name="AutoShape 129"/>
            <p:cNvCxnSpPr>
              <a:cxnSpLocks noChangeShapeType="1"/>
              <a:stCxn id="15555" idx="3"/>
              <a:endCxn id="15579" idx="1"/>
            </p:cNvCxnSpPr>
            <p:nvPr/>
          </p:nvCxnSpPr>
          <p:spPr bwMode="gray">
            <a:xfrm flipV="1">
              <a:off x="3784" y="3754"/>
              <a:ext cx="286"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98" name="Rectangle 130"/>
            <p:cNvSpPr>
              <a:spLocks noChangeArrowheads="1"/>
            </p:cNvSpPr>
            <p:nvPr/>
          </p:nvSpPr>
          <p:spPr bwMode="gray">
            <a:xfrm>
              <a:off x="4484" y="259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99" name="Rectangle 131"/>
            <p:cNvSpPr>
              <a:spLocks noChangeArrowheads="1"/>
            </p:cNvSpPr>
            <p:nvPr/>
          </p:nvSpPr>
          <p:spPr bwMode="gray">
            <a:xfrm>
              <a:off x="4484" y="3435"/>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600" name="AutoShape 132"/>
            <p:cNvCxnSpPr>
              <a:cxnSpLocks noChangeShapeType="1"/>
              <a:stCxn id="15572" idx="3"/>
              <a:endCxn id="15598" idx="1"/>
            </p:cNvCxnSpPr>
            <p:nvPr/>
          </p:nvCxnSpPr>
          <p:spPr bwMode="gray">
            <a:xfrm>
              <a:off x="4079" y="2314"/>
              <a:ext cx="405" cy="3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1" name="AutoShape 133"/>
            <p:cNvCxnSpPr>
              <a:cxnSpLocks noChangeShapeType="1"/>
              <a:stCxn id="15573" idx="3"/>
              <a:endCxn id="15598" idx="1"/>
            </p:cNvCxnSpPr>
            <p:nvPr/>
          </p:nvCxnSpPr>
          <p:spPr bwMode="gray">
            <a:xfrm>
              <a:off x="4141" y="2412"/>
              <a:ext cx="343"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2" name="AutoShape 134"/>
            <p:cNvCxnSpPr>
              <a:cxnSpLocks noChangeShapeType="1"/>
              <a:stCxn id="15574" idx="3"/>
              <a:endCxn id="15598" idx="1"/>
            </p:cNvCxnSpPr>
            <p:nvPr/>
          </p:nvCxnSpPr>
          <p:spPr bwMode="gray">
            <a:xfrm flipV="1">
              <a:off x="4079" y="2633"/>
              <a:ext cx="405" cy="12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3" name="AutoShape 135"/>
            <p:cNvCxnSpPr>
              <a:cxnSpLocks noChangeShapeType="1"/>
              <a:stCxn id="15575" idx="3"/>
              <a:endCxn id="15598" idx="1"/>
            </p:cNvCxnSpPr>
            <p:nvPr/>
          </p:nvCxnSpPr>
          <p:spPr bwMode="gray">
            <a:xfrm flipV="1">
              <a:off x="4141" y="2633"/>
              <a:ext cx="343" cy="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4" name="AutoShape 136"/>
            <p:cNvCxnSpPr>
              <a:cxnSpLocks noChangeShapeType="1"/>
              <a:stCxn id="15576" idx="3"/>
              <a:endCxn id="15599" idx="1"/>
            </p:cNvCxnSpPr>
            <p:nvPr/>
          </p:nvCxnSpPr>
          <p:spPr bwMode="gray">
            <a:xfrm>
              <a:off x="4079" y="3207"/>
              <a:ext cx="405" cy="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5" name="AutoShape 137"/>
            <p:cNvCxnSpPr>
              <a:cxnSpLocks noChangeShapeType="1"/>
              <a:stCxn id="15578" idx="3"/>
              <a:endCxn id="15599" idx="1"/>
            </p:cNvCxnSpPr>
            <p:nvPr/>
          </p:nvCxnSpPr>
          <p:spPr bwMode="gray">
            <a:xfrm flipV="1">
              <a:off x="4079" y="3469"/>
              <a:ext cx="405" cy="1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6" name="AutoShape 138"/>
            <p:cNvCxnSpPr>
              <a:cxnSpLocks noChangeShapeType="1"/>
              <a:stCxn id="15579" idx="3"/>
              <a:endCxn id="15599" idx="1"/>
            </p:cNvCxnSpPr>
            <p:nvPr/>
          </p:nvCxnSpPr>
          <p:spPr bwMode="gray">
            <a:xfrm flipV="1">
              <a:off x="4141" y="3469"/>
              <a:ext cx="343" cy="2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nvGrpSpPr>
            <p:cNvPr id="15607" name="Group 1097"/>
            <p:cNvGrpSpPr>
              <a:grpSpLocks/>
            </p:cNvGrpSpPr>
            <p:nvPr/>
          </p:nvGrpSpPr>
          <p:grpSpPr bwMode="auto">
            <a:xfrm>
              <a:off x="923" y="2060"/>
              <a:ext cx="4246" cy="1928"/>
              <a:chOff x="923" y="2060"/>
              <a:chExt cx="4246" cy="1928"/>
            </a:xfrm>
          </p:grpSpPr>
          <p:pic>
            <p:nvPicPr>
              <p:cNvPr id="15608" name="Picture 140"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46" y="2405"/>
                <a:ext cx="34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09" name="Picture 141"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2538"/>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10" name="Group 142"/>
              <p:cNvGrpSpPr>
                <a:grpSpLocks/>
              </p:cNvGrpSpPr>
              <p:nvPr/>
            </p:nvGrpSpPr>
            <p:grpSpPr bwMode="auto">
              <a:xfrm>
                <a:off x="1996" y="2260"/>
                <a:ext cx="404" cy="187"/>
                <a:chOff x="1537" y="2990"/>
                <a:chExt cx="165" cy="328"/>
              </a:xfrm>
            </p:grpSpPr>
            <p:sp>
              <p:nvSpPr>
                <p:cNvPr id="177295" name="AutoShape 143"/>
                <p:cNvSpPr>
                  <a:spLocks noChangeArrowheads="1"/>
                </p:cNvSpPr>
                <p:nvPr/>
              </p:nvSpPr>
              <p:spPr bwMode="gray">
                <a:xfrm>
                  <a:off x="1537" y="2990"/>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72" name="Oval 144"/>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3" name="Oval 145"/>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4" name="Oval 146"/>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5" name="Oval 147"/>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6" name="Oval 148"/>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7" name="Oval 149"/>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8" name="Oval 150"/>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9" name="Oval 151"/>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0" name="Oval 152"/>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1" name="Oval 153"/>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2" name="Oval 154"/>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3" name="Oval 155"/>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4" name="Oval 156"/>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5" name="Oval 157"/>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6" name="Oval 158"/>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7" name="Oval 159"/>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8" name="Oval 160"/>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9" name="Oval 161"/>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0" name="Oval 162"/>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1" name="Oval 163"/>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1" name="Group 164"/>
              <p:cNvGrpSpPr>
                <a:grpSpLocks/>
              </p:cNvGrpSpPr>
              <p:nvPr/>
            </p:nvGrpSpPr>
            <p:grpSpPr bwMode="auto">
              <a:xfrm>
                <a:off x="1996" y="2706"/>
                <a:ext cx="404" cy="188"/>
                <a:chOff x="1537" y="2990"/>
                <a:chExt cx="165" cy="328"/>
              </a:xfrm>
            </p:grpSpPr>
            <p:sp>
              <p:nvSpPr>
                <p:cNvPr id="177317" name="AutoShape 165"/>
                <p:cNvSpPr>
                  <a:spLocks noChangeArrowheads="1"/>
                </p:cNvSpPr>
                <p:nvPr/>
              </p:nvSpPr>
              <p:spPr bwMode="gray">
                <a:xfrm>
                  <a:off x="1537" y="2990"/>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51" name="Oval 166"/>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2" name="Oval 167"/>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3" name="Oval 168"/>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4" name="Oval 169"/>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5" name="Oval 170"/>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6" name="Oval 171"/>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7" name="Oval 172"/>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8" name="Oval 173"/>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9" name="Oval 174"/>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0" name="Oval 175"/>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1" name="Oval 176"/>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2" name="Oval 177"/>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3" name="Oval 178"/>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4" name="Oval 179"/>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5" name="Oval 180"/>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6" name="Oval 181"/>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7" name="Oval 182"/>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8" name="Oval 183"/>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9" name="Oval 184"/>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0" name="Oval 185"/>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2" name="Group 186"/>
              <p:cNvGrpSpPr>
                <a:grpSpLocks/>
              </p:cNvGrpSpPr>
              <p:nvPr/>
            </p:nvGrpSpPr>
            <p:grpSpPr bwMode="auto">
              <a:xfrm>
                <a:off x="1996" y="3153"/>
                <a:ext cx="404" cy="188"/>
                <a:chOff x="1537" y="2990"/>
                <a:chExt cx="165" cy="328"/>
              </a:xfrm>
            </p:grpSpPr>
            <p:sp>
              <p:nvSpPr>
                <p:cNvPr id="177339" name="AutoShape 187"/>
                <p:cNvSpPr>
                  <a:spLocks noChangeArrowheads="1"/>
                </p:cNvSpPr>
                <p:nvPr/>
              </p:nvSpPr>
              <p:spPr bwMode="gray">
                <a:xfrm>
                  <a:off x="1537" y="2987"/>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30" name="Oval 188"/>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1" name="Oval 189"/>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2" name="Oval 190"/>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3" name="Oval 191"/>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4" name="Oval 192"/>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5" name="Oval 193"/>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6" name="Oval 194"/>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7" name="Oval 195"/>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8" name="Oval 196"/>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9" name="Oval 197"/>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0" name="Oval 198"/>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1" name="Oval 199"/>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2" name="Oval 200"/>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3" name="Oval 201"/>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4" name="Oval 202"/>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5" name="Oval 203"/>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6" name="Oval 204"/>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7" name="Oval 205"/>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8" name="Oval 206"/>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9" name="Oval 207"/>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3" name="Group 208"/>
              <p:cNvGrpSpPr>
                <a:grpSpLocks/>
              </p:cNvGrpSpPr>
              <p:nvPr/>
            </p:nvGrpSpPr>
            <p:grpSpPr bwMode="auto">
              <a:xfrm>
                <a:off x="1996" y="3601"/>
                <a:ext cx="404" cy="187"/>
                <a:chOff x="1537" y="2990"/>
                <a:chExt cx="165" cy="328"/>
              </a:xfrm>
            </p:grpSpPr>
            <p:sp>
              <p:nvSpPr>
                <p:cNvPr id="177361" name="AutoShape 209"/>
                <p:cNvSpPr>
                  <a:spLocks noChangeArrowheads="1"/>
                </p:cNvSpPr>
                <p:nvPr/>
              </p:nvSpPr>
              <p:spPr bwMode="gray">
                <a:xfrm>
                  <a:off x="1537" y="2992"/>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09" name="Oval 210"/>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0" name="Oval 211"/>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1" name="Oval 212"/>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2" name="Oval 213"/>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3" name="Oval 214"/>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4" name="Oval 215"/>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5" name="Oval 216"/>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6" name="Oval 217"/>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7" name="Oval 218"/>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8" name="Oval 219"/>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9" name="Oval 220"/>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0" name="Oval 221"/>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1" name="Oval 222"/>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2" name="Oval 223"/>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3" name="Oval 224"/>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4" name="Oval 225"/>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5" name="Oval 226"/>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6" name="Oval 227"/>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7" name="Oval 228"/>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8" name="Oval 229"/>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4" name="Group 1092"/>
              <p:cNvGrpSpPr>
                <a:grpSpLocks/>
              </p:cNvGrpSpPr>
              <p:nvPr/>
            </p:nvGrpSpPr>
            <p:grpSpPr bwMode="auto">
              <a:xfrm>
                <a:off x="923" y="2732"/>
                <a:ext cx="482" cy="585"/>
                <a:chOff x="923" y="2732"/>
                <a:chExt cx="482" cy="585"/>
              </a:xfrm>
            </p:grpSpPr>
            <p:pic>
              <p:nvPicPr>
                <p:cNvPr id="16306" name="Picture 231"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273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07" name="Picture 232"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320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615" name="Picture 1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 y="231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6"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2370"/>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7" name="Picture 1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5" y="2428"/>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8" name="Picture 236"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33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19"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320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2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5" y="3260"/>
                <a:ext cx="44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grpSp>
            <p:nvGrpSpPr>
              <p:cNvPr id="15621" name="Group 239"/>
              <p:cNvGrpSpPr>
                <a:grpSpLocks/>
              </p:cNvGrpSpPr>
              <p:nvPr/>
            </p:nvGrpSpPr>
            <p:grpSpPr bwMode="auto">
              <a:xfrm>
                <a:off x="1509" y="2274"/>
                <a:ext cx="333" cy="173"/>
                <a:chOff x="3477" y="1978"/>
                <a:chExt cx="240" cy="179"/>
              </a:xfrm>
            </p:grpSpPr>
            <p:grpSp>
              <p:nvGrpSpPr>
                <p:cNvPr id="16262" name="Group 240"/>
                <p:cNvGrpSpPr>
                  <a:grpSpLocks/>
                </p:cNvGrpSpPr>
                <p:nvPr/>
              </p:nvGrpSpPr>
              <p:grpSpPr bwMode="auto">
                <a:xfrm>
                  <a:off x="3477" y="1978"/>
                  <a:ext cx="183" cy="80"/>
                  <a:chOff x="1537" y="2990"/>
                  <a:chExt cx="165" cy="328"/>
                </a:xfrm>
              </p:grpSpPr>
              <p:sp>
                <p:nvSpPr>
                  <p:cNvPr id="177393" name="AutoShape 24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86" name="Oval 24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7" name="Oval 24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8" name="Oval 24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9" name="Oval 24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0" name="Oval 24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1" name="Oval 24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2" name="Oval 24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3" name="Oval 24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4" name="Oval 25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5" name="Oval 25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6" name="Oval 25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7" name="Oval 25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8" name="Oval 25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9" name="Oval 25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0" name="Oval 25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1" name="Oval 25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2" name="Oval 25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3" name="Oval 25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4" name="Oval 26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5" name="Oval 26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63" name="Group 262"/>
                <p:cNvGrpSpPr>
                  <a:grpSpLocks/>
                </p:cNvGrpSpPr>
                <p:nvPr/>
              </p:nvGrpSpPr>
              <p:grpSpPr bwMode="auto">
                <a:xfrm>
                  <a:off x="3534" y="2077"/>
                  <a:ext cx="183" cy="80"/>
                  <a:chOff x="1537" y="2990"/>
                  <a:chExt cx="165" cy="328"/>
                </a:xfrm>
              </p:grpSpPr>
              <p:sp>
                <p:nvSpPr>
                  <p:cNvPr id="177415" name="AutoShape 26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65" name="Oval 26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6" name="Oval 26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7" name="Oval 26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8" name="Oval 26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9" name="Oval 26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0" name="Oval 26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1" name="Oval 27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2" name="Oval 27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3" name="Oval 27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4" name="Oval 27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5" name="Oval 27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6" name="Oval 27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7" name="Oval 27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8" name="Oval 27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9" name="Oval 27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0" name="Oval 27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1" name="Oval 28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2" name="Oval 28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3" name="Oval 28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4" name="Oval 28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2" name="Group 284"/>
              <p:cNvGrpSpPr>
                <a:grpSpLocks/>
              </p:cNvGrpSpPr>
              <p:nvPr/>
            </p:nvGrpSpPr>
            <p:grpSpPr bwMode="auto">
              <a:xfrm>
                <a:off x="1509" y="3616"/>
                <a:ext cx="333" cy="173"/>
                <a:chOff x="3477" y="1978"/>
                <a:chExt cx="240" cy="179"/>
              </a:xfrm>
            </p:grpSpPr>
            <p:grpSp>
              <p:nvGrpSpPr>
                <p:cNvPr id="16218" name="Group 285"/>
                <p:cNvGrpSpPr>
                  <a:grpSpLocks/>
                </p:cNvGrpSpPr>
                <p:nvPr/>
              </p:nvGrpSpPr>
              <p:grpSpPr bwMode="auto">
                <a:xfrm>
                  <a:off x="3477" y="1978"/>
                  <a:ext cx="183" cy="80"/>
                  <a:chOff x="1537" y="2990"/>
                  <a:chExt cx="165" cy="328"/>
                </a:xfrm>
              </p:grpSpPr>
              <p:sp>
                <p:nvSpPr>
                  <p:cNvPr id="177438" name="AutoShape 28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42" name="Oval 28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3" name="Oval 28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4" name="Oval 28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5" name="Oval 29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6" name="Oval 29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7" name="Oval 29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8" name="Oval 29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9" name="Oval 29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0" name="Oval 29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1" name="Oval 29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2" name="Oval 29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3" name="Oval 29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4" name="Oval 29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5" name="Oval 30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6" name="Oval 30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7" name="Oval 30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8" name="Oval 30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9" name="Oval 30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0" name="Oval 30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1" name="Oval 30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19" name="Group 307"/>
                <p:cNvGrpSpPr>
                  <a:grpSpLocks/>
                </p:cNvGrpSpPr>
                <p:nvPr/>
              </p:nvGrpSpPr>
              <p:grpSpPr bwMode="auto">
                <a:xfrm>
                  <a:off x="3534" y="2077"/>
                  <a:ext cx="183" cy="80"/>
                  <a:chOff x="1537" y="2990"/>
                  <a:chExt cx="165" cy="328"/>
                </a:xfrm>
              </p:grpSpPr>
              <p:sp>
                <p:nvSpPr>
                  <p:cNvPr id="177460" name="AutoShape 30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21" name="Oval 30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2" name="Oval 31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3" name="Oval 31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4" name="Oval 31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5" name="Oval 31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6" name="Oval 31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7" name="Oval 31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8" name="Oval 31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9" name="Oval 31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0" name="Oval 31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1" name="Oval 31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2" name="Oval 32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3" name="Oval 32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4" name="Oval 32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5" name="Oval 32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6" name="Oval 32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7" name="Oval 32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8" name="Oval 32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9" name="Oval 32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0" name="Oval 32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3" name="Group 329"/>
              <p:cNvGrpSpPr>
                <a:grpSpLocks/>
              </p:cNvGrpSpPr>
              <p:nvPr/>
            </p:nvGrpSpPr>
            <p:grpSpPr bwMode="auto">
              <a:xfrm>
                <a:off x="1509" y="3169"/>
                <a:ext cx="333" cy="173"/>
                <a:chOff x="3477" y="1978"/>
                <a:chExt cx="240" cy="179"/>
              </a:xfrm>
            </p:grpSpPr>
            <p:grpSp>
              <p:nvGrpSpPr>
                <p:cNvPr id="16174" name="Group 330"/>
                <p:cNvGrpSpPr>
                  <a:grpSpLocks/>
                </p:cNvGrpSpPr>
                <p:nvPr/>
              </p:nvGrpSpPr>
              <p:grpSpPr bwMode="auto">
                <a:xfrm>
                  <a:off x="3477" y="1978"/>
                  <a:ext cx="183" cy="80"/>
                  <a:chOff x="1537" y="2990"/>
                  <a:chExt cx="165" cy="328"/>
                </a:xfrm>
              </p:grpSpPr>
              <p:sp>
                <p:nvSpPr>
                  <p:cNvPr id="177483" name="AutoShape 33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98" name="Oval 33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9" name="Oval 33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0" name="Oval 33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1" name="Oval 33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2" name="Oval 33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3" name="Oval 33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4" name="Oval 33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5" name="Oval 33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6" name="Oval 34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7" name="Oval 34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8" name="Oval 34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9" name="Oval 34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0" name="Oval 34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1" name="Oval 34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2" name="Oval 34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3" name="Oval 34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4" name="Oval 34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5" name="Oval 34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6" name="Oval 35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7" name="Oval 35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75" name="Group 352"/>
                <p:cNvGrpSpPr>
                  <a:grpSpLocks/>
                </p:cNvGrpSpPr>
                <p:nvPr/>
              </p:nvGrpSpPr>
              <p:grpSpPr bwMode="auto">
                <a:xfrm>
                  <a:off x="3534" y="2077"/>
                  <a:ext cx="183" cy="80"/>
                  <a:chOff x="1537" y="2990"/>
                  <a:chExt cx="165" cy="328"/>
                </a:xfrm>
              </p:grpSpPr>
              <p:sp>
                <p:nvSpPr>
                  <p:cNvPr id="177505" name="AutoShape 35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77" name="Oval 35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8" name="Oval 35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9" name="Oval 35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0" name="Oval 35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1" name="Oval 35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2" name="Oval 35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3" name="Oval 36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4" name="Oval 36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5" name="Oval 36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6" name="Oval 36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7" name="Oval 36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8" name="Oval 36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9" name="Oval 36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0" name="Oval 36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1" name="Oval 36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2" name="Oval 36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3" name="Oval 37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4" name="Oval 37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5" name="Oval 37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6" name="Oval 37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4" name="Group 374"/>
              <p:cNvGrpSpPr>
                <a:grpSpLocks/>
              </p:cNvGrpSpPr>
              <p:nvPr/>
            </p:nvGrpSpPr>
            <p:grpSpPr bwMode="auto">
              <a:xfrm>
                <a:off x="1509" y="2722"/>
                <a:ext cx="333" cy="173"/>
                <a:chOff x="3477" y="1978"/>
                <a:chExt cx="240" cy="179"/>
              </a:xfrm>
            </p:grpSpPr>
            <p:grpSp>
              <p:nvGrpSpPr>
                <p:cNvPr id="16130" name="Group 375"/>
                <p:cNvGrpSpPr>
                  <a:grpSpLocks/>
                </p:cNvGrpSpPr>
                <p:nvPr/>
              </p:nvGrpSpPr>
              <p:grpSpPr bwMode="auto">
                <a:xfrm>
                  <a:off x="3477" y="1978"/>
                  <a:ext cx="183" cy="80"/>
                  <a:chOff x="1537" y="2990"/>
                  <a:chExt cx="165" cy="328"/>
                </a:xfrm>
              </p:grpSpPr>
              <p:sp>
                <p:nvSpPr>
                  <p:cNvPr id="177528" name="AutoShape 37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54" name="Oval 37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5" name="Oval 37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6" name="Oval 37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7" name="Oval 38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8" name="Oval 38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9" name="Oval 38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0" name="Oval 38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1" name="Oval 38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2" name="Oval 38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3" name="Oval 38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4" name="Oval 38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5" name="Oval 38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6" name="Oval 38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7" name="Oval 39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8" name="Oval 39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9" name="Oval 39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0" name="Oval 39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1" name="Oval 39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2" name="Oval 39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3" name="Oval 39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31" name="Group 397"/>
                <p:cNvGrpSpPr>
                  <a:grpSpLocks/>
                </p:cNvGrpSpPr>
                <p:nvPr/>
              </p:nvGrpSpPr>
              <p:grpSpPr bwMode="auto">
                <a:xfrm>
                  <a:off x="3534" y="2077"/>
                  <a:ext cx="183" cy="80"/>
                  <a:chOff x="1537" y="2990"/>
                  <a:chExt cx="165" cy="328"/>
                </a:xfrm>
              </p:grpSpPr>
              <p:sp>
                <p:nvSpPr>
                  <p:cNvPr id="177550" name="AutoShape 39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33" name="Oval 39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4" name="Oval 40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5" name="Oval 40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6" name="Oval 40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7" name="Oval 40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8" name="Oval 40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9" name="Oval 40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0" name="Oval 40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1" name="Oval 40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2" name="Oval 40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3" name="Oval 40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4" name="Oval 41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5" name="Oval 41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6" name="Oval 41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7" name="Oval 41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8" name="Oval 41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9" name="Oval 41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0" name="Oval 41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1" name="Oval 41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2" name="Oval 41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5" name="Group 419"/>
              <p:cNvGrpSpPr>
                <a:grpSpLocks/>
              </p:cNvGrpSpPr>
              <p:nvPr/>
            </p:nvGrpSpPr>
            <p:grpSpPr bwMode="auto">
              <a:xfrm>
                <a:off x="2542" y="2274"/>
                <a:ext cx="333" cy="173"/>
                <a:chOff x="3477" y="1978"/>
                <a:chExt cx="240" cy="179"/>
              </a:xfrm>
            </p:grpSpPr>
            <p:grpSp>
              <p:nvGrpSpPr>
                <p:cNvPr id="16086" name="Group 420"/>
                <p:cNvGrpSpPr>
                  <a:grpSpLocks/>
                </p:cNvGrpSpPr>
                <p:nvPr/>
              </p:nvGrpSpPr>
              <p:grpSpPr bwMode="auto">
                <a:xfrm>
                  <a:off x="3477" y="1978"/>
                  <a:ext cx="183" cy="80"/>
                  <a:chOff x="1537" y="2990"/>
                  <a:chExt cx="165" cy="328"/>
                </a:xfrm>
              </p:grpSpPr>
              <p:sp>
                <p:nvSpPr>
                  <p:cNvPr id="177573" name="AutoShape 42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10" name="Oval 42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1" name="Oval 42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2" name="Oval 42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3" name="Oval 42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4" name="Oval 42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5" name="Oval 42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6" name="Oval 42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7" name="Oval 42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8" name="Oval 43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9" name="Oval 43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0" name="Oval 43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1" name="Oval 43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2" name="Oval 43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3" name="Oval 43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4" name="Oval 43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5" name="Oval 43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6" name="Oval 43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7" name="Oval 43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8" name="Oval 44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9" name="Oval 44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87" name="Group 442"/>
                <p:cNvGrpSpPr>
                  <a:grpSpLocks/>
                </p:cNvGrpSpPr>
                <p:nvPr/>
              </p:nvGrpSpPr>
              <p:grpSpPr bwMode="auto">
                <a:xfrm>
                  <a:off x="3534" y="2077"/>
                  <a:ext cx="183" cy="80"/>
                  <a:chOff x="1537" y="2990"/>
                  <a:chExt cx="165" cy="328"/>
                </a:xfrm>
              </p:grpSpPr>
              <p:sp>
                <p:nvSpPr>
                  <p:cNvPr id="177595" name="AutoShape 44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89" name="Oval 44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0" name="Oval 44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1" name="Oval 44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2" name="Oval 44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3" name="Oval 44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4" name="Oval 44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5" name="Oval 45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6" name="Oval 45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7" name="Oval 45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8" name="Oval 45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9" name="Oval 45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0" name="Oval 45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1" name="Oval 45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2" name="Oval 45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3" name="Oval 45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4" name="Oval 45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5" name="Oval 46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6" name="Oval 46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7" name="Oval 46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8" name="Oval 46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6" name="Group 464"/>
              <p:cNvGrpSpPr>
                <a:grpSpLocks/>
              </p:cNvGrpSpPr>
              <p:nvPr/>
            </p:nvGrpSpPr>
            <p:grpSpPr bwMode="auto">
              <a:xfrm>
                <a:off x="2542" y="3616"/>
                <a:ext cx="333" cy="173"/>
                <a:chOff x="3477" y="1978"/>
                <a:chExt cx="240" cy="179"/>
              </a:xfrm>
            </p:grpSpPr>
            <p:grpSp>
              <p:nvGrpSpPr>
                <p:cNvPr id="16042" name="Group 465"/>
                <p:cNvGrpSpPr>
                  <a:grpSpLocks/>
                </p:cNvGrpSpPr>
                <p:nvPr/>
              </p:nvGrpSpPr>
              <p:grpSpPr bwMode="auto">
                <a:xfrm>
                  <a:off x="3477" y="1978"/>
                  <a:ext cx="183" cy="80"/>
                  <a:chOff x="1537" y="2990"/>
                  <a:chExt cx="165" cy="328"/>
                </a:xfrm>
              </p:grpSpPr>
              <p:sp>
                <p:nvSpPr>
                  <p:cNvPr id="177618" name="AutoShape 46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66" name="Oval 46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7" name="Oval 46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8" name="Oval 46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9" name="Oval 47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0" name="Oval 47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1" name="Oval 47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2" name="Oval 47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3" name="Oval 47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4" name="Oval 47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5" name="Oval 47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6" name="Oval 47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7" name="Oval 47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8" name="Oval 47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9" name="Oval 48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0" name="Oval 48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1" name="Oval 48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2" name="Oval 48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3" name="Oval 48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4" name="Oval 48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5" name="Oval 48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43" name="Group 487"/>
                <p:cNvGrpSpPr>
                  <a:grpSpLocks/>
                </p:cNvGrpSpPr>
                <p:nvPr/>
              </p:nvGrpSpPr>
              <p:grpSpPr bwMode="auto">
                <a:xfrm>
                  <a:off x="3534" y="2077"/>
                  <a:ext cx="183" cy="80"/>
                  <a:chOff x="1537" y="2990"/>
                  <a:chExt cx="165" cy="328"/>
                </a:xfrm>
              </p:grpSpPr>
              <p:sp>
                <p:nvSpPr>
                  <p:cNvPr id="177640" name="AutoShape 48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45" name="Oval 48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6" name="Oval 49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7" name="Oval 49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8" name="Oval 49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9" name="Oval 49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0" name="Oval 49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1" name="Oval 49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2" name="Oval 49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3" name="Oval 49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4" name="Oval 49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5" name="Oval 49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6" name="Oval 50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7" name="Oval 50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8" name="Oval 50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9" name="Oval 50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0" name="Oval 50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1" name="Oval 50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2" name="Oval 50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3" name="Oval 50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4" name="Oval 50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7" name="Group 509"/>
              <p:cNvGrpSpPr>
                <a:grpSpLocks/>
              </p:cNvGrpSpPr>
              <p:nvPr/>
            </p:nvGrpSpPr>
            <p:grpSpPr bwMode="auto">
              <a:xfrm>
                <a:off x="2542" y="3169"/>
                <a:ext cx="333" cy="173"/>
                <a:chOff x="3477" y="1978"/>
                <a:chExt cx="240" cy="179"/>
              </a:xfrm>
            </p:grpSpPr>
            <p:grpSp>
              <p:nvGrpSpPr>
                <p:cNvPr id="15998" name="Group 510"/>
                <p:cNvGrpSpPr>
                  <a:grpSpLocks/>
                </p:cNvGrpSpPr>
                <p:nvPr/>
              </p:nvGrpSpPr>
              <p:grpSpPr bwMode="auto">
                <a:xfrm>
                  <a:off x="3477" y="1978"/>
                  <a:ext cx="183" cy="80"/>
                  <a:chOff x="1537" y="2990"/>
                  <a:chExt cx="165" cy="328"/>
                </a:xfrm>
              </p:grpSpPr>
              <p:sp>
                <p:nvSpPr>
                  <p:cNvPr id="177663" name="AutoShape 51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22" name="Oval 51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3" name="Oval 51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4" name="Oval 51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5" name="Oval 51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6" name="Oval 51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7" name="Oval 51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8" name="Oval 51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9" name="Oval 51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0" name="Oval 52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1" name="Oval 52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2" name="Oval 52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3" name="Oval 52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4" name="Oval 52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5" name="Oval 52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6" name="Oval 52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7" name="Oval 52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8" name="Oval 52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9" name="Oval 52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0" name="Oval 53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1" name="Oval 53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99" name="Group 532"/>
                <p:cNvGrpSpPr>
                  <a:grpSpLocks/>
                </p:cNvGrpSpPr>
                <p:nvPr/>
              </p:nvGrpSpPr>
              <p:grpSpPr bwMode="auto">
                <a:xfrm>
                  <a:off x="3534" y="2077"/>
                  <a:ext cx="183" cy="80"/>
                  <a:chOff x="1537" y="2990"/>
                  <a:chExt cx="165" cy="328"/>
                </a:xfrm>
              </p:grpSpPr>
              <p:sp>
                <p:nvSpPr>
                  <p:cNvPr id="177685" name="AutoShape 53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01" name="Oval 53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2" name="Oval 53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3" name="Oval 53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4" name="Oval 53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5" name="Oval 53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6" name="Oval 53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7" name="Oval 54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8" name="Oval 54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9" name="Oval 54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0" name="Oval 54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1" name="Oval 54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2" name="Oval 54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3" name="Oval 54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4" name="Oval 54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5" name="Oval 54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6" name="Oval 54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7" name="Oval 55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8" name="Oval 55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9" name="Oval 55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0" name="Oval 55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8" name="Group 554"/>
              <p:cNvGrpSpPr>
                <a:grpSpLocks/>
              </p:cNvGrpSpPr>
              <p:nvPr/>
            </p:nvGrpSpPr>
            <p:grpSpPr bwMode="auto">
              <a:xfrm>
                <a:off x="2542" y="2722"/>
                <a:ext cx="333" cy="173"/>
                <a:chOff x="3477" y="1978"/>
                <a:chExt cx="240" cy="179"/>
              </a:xfrm>
            </p:grpSpPr>
            <p:grpSp>
              <p:nvGrpSpPr>
                <p:cNvPr id="15954" name="Group 555"/>
                <p:cNvGrpSpPr>
                  <a:grpSpLocks/>
                </p:cNvGrpSpPr>
                <p:nvPr/>
              </p:nvGrpSpPr>
              <p:grpSpPr bwMode="auto">
                <a:xfrm>
                  <a:off x="3477" y="1978"/>
                  <a:ext cx="183" cy="80"/>
                  <a:chOff x="1537" y="2990"/>
                  <a:chExt cx="165" cy="328"/>
                </a:xfrm>
              </p:grpSpPr>
              <p:sp>
                <p:nvSpPr>
                  <p:cNvPr id="177708" name="AutoShape 55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78" name="Oval 55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9" name="Oval 55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0" name="Oval 55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1" name="Oval 56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2" name="Oval 56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3" name="Oval 56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4" name="Oval 56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5" name="Oval 56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6" name="Oval 56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7" name="Oval 56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8" name="Oval 56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9" name="Oval 56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0" name="Oval 56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1" name="Oval 57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2" name="Oval 57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3" name="Oval 57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4" name="Oval 57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5" name="Oval 57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6" name="Oval 57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7" name="Oval 57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55" name="Group 577"/>
                <p:cNvGrpSpPr>
                  <a:grpSpLocks/>
                </p:cNvGrpSpPr>
                <p:nvPr/>
              </p:nvGrpSpPr>
              <p:grpSpPr bwMode="auto">
                <a:xfrm>
                  <a:off x="3534" y="2077"/>
                  <a:ext cx="183" cy="80"/>
                  <a:chOff x="1537" y="2990"/>
                  <a:chExt cx="165" cy="328"/>
                </a:xfrm>
              </p:grpSpPr>
              <p:sp>
                <p:nvSpPr>
                  <p:cNvPr id="177730" name="AutoShape 57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57" name="Oval 57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8" name="Oval 58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9" name="Oval 58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0" name="Oval 58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1" name="Oval 58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2" name="Oval 58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3" name="Oval 58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4" name="Oval 58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5" name="Oval 58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6" name="Oval 58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7" name="Oval 58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8" name="Oval 59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9" name="Oval 59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0" name="Oval 59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1" name="Oval 59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2" name="Oval 59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3" name="Oval 59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4" name="Oval 59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5" name="Oval 59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6" name="Oval 59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9" name="Group 1096"/>
              <p:cNvGrpSpPr>
                <a:grpSpLocks/>
              </p:cNvGrpSpPr>
              <p:nvPr/>
            </p:nvGrpSpPr>
            <p:grpSpPr bwMode="auto">
              <a:xfrm>
                <a:off x="3067" y="2060"/>
                <a:ext cx="589" cy="1928"/>
                <a:chOff x="3067" y="2060"/>
                <a:chExt cx="589" cy="1928"/>
              </a:xfrm>
            </p:grpSpPr>
            <p:grpSp>
              <p:nvGrpSpPr>
                <p:cNvPr id="15810" name="Group 600"/>
                <p:cNvGrpSpPr>
                  <a:grpSpLocks/>
                </p:cNvGrpSpPr>
                <p:nvPr/>
              </p:nvGrpSpPr>
              <p:grpSpPr bwMode="auto">
                <a:xfrm>
                  <a:off x="3067" y="2060"/>
                  <a:ext cx="589" cy="270"/>
                  <a:chOff x="4611" y="1702"/>
                  <a:chExt cx="424" cy="280"/>
                </a:xfrm>
              </p:grpSpPr>
              <p:pic>
                <p:nvPicPr>
                  <p:cNvPr id="15931" name="Picture 60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32" name="Group 602"/>
                  <p:cNvGrpSpPr>
                    <a:grpSpLocks/>
                  </p:cNvGrpSpPr>
                  <p:nvPr/>
                </p:nvGrpSpPr>
                <p:grpSpPr bwMode="auto">
                  <a:xfrm>
                    <a:off x="4611" y="1805"/>
                    <a:ext cx="189" cy="146"/>
                    <a:chOff x="1537" y="2990"/>
                    <a:chExt cx="165" cy="328"/>
                  </a:xfrm>
                </p:grpSpPr>
                <p:sp>
                  <p:nvSpPr>
                    <p:cNvPr id="177755" name="AutoShape 60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34" name="Oval 60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5" name="Oval 60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6" name="Oval 60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7" name="Oval 60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8" name="Oval 60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9" name="Oval 60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0" name="Oval 61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1" name="Oval 61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2" name="Oval 61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3" name="Oval 61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4" name="Oval 61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5" name="Oval 61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6" name="Oval 61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7" name="Oval 61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8" name="Oval 61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9" name="Oval 61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0" name="Oval 62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1" name="Oval 62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2" name="Oval 62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3" name="Oval 62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1" name="Group 624"/>
                <p:cNvGrpSpPr>
                  <a:grpSpLocks/>
                </p:cNvGrpSpPr>
                <p:nvPr/>
              </p:nvGrpSpPr>
              <p:grpSpPr bwMode="auto">
                <a:xfrm>
                  <a:off x="3067" y="2391"/>
                  <a:ext cx="589" cy="271"/>
                  <a:chOff x="4611" y="1702"/>
                  <a:chExt cx="424" cy="280"/>
                </a:xfrm>
              </p:grpSpPr>
              <p:pic>
                <p:nvPicPr>
                  <p:cNvPr id="15908" name="Picture 625"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09" name="Group 626"/>
                  <p:cNvGrpSpPr>
                    <a:grpSpLocks/>
                  </p:cNvGrpSpPr>
                  <p:nvPr/>
                </p:nvGrpSpPr>
                <p:grpSpPr bwMode="auto">
                  <a:xfrm>
                    <a:off x="4611" y="1805"/>
                    <a:ext cx="189" cy="146"/>
                    <a:chOff x="1537" y="2990"/>
                    <a:chExt cx="165" cy="328"/>
                  </a:xfrm>
                </p:grpSpPr>
                <p:sp>
                  <p:nvSpPr>
                    <p:cNvPr id="177779" name="AutoShape 627"/>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11" name="Oval 628"/>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2" name="Oval 629"/>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3" name="Oval 630"/>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4" name="Oval 631"/>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5" name="Oval 632"/>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6" name="Oval 633"/>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7" name="Oval 634"/>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8" name="Oval 635"/>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9" name="Oval 636"/>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0" name="Oval 637"/>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1" name="Oval 638"/>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2" name="Oval 639"/>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3" name="Oval 640"/>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4" name="Oval 641"/>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5" name="Oval 642"/>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6" name="Oval 643"/>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7" name="Oval 644"/>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8" name="Oval 645"/>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9" name="Oval 646"/>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0" name="Oval 647"/>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2" name="Group 648"/>
                <p:cNvGrpSpPr>
                  <a:grpSpLocks/>
                </p:cNvGrpSpPr>
                <p:nvPr/>
              </p:nvGrpSpPr>
              <p:grpSpPr bwMode="auto">
                <a:xfrm>
                  <a:off x="3067" y="2723"/>
                  <a:ext cx="589" cy="270"/>
                  <a:chOff x="4611" y="1702"/>
                  <a:chExt cx="424" cy="280"/>
                </a:xfrm>
              </p:grpSpPr>
              <p:pic>
                <p:nvPicPr>
                  <p:cNvPr id="15885" name="Picture 649"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86" name="Group 650"/>
                  <p:cNvGrpSpPr>
                    <a:grpSpLocks/>
                  </p:cNvGrpSpPr>
                  <p:nvPr/>
                </p:nvGrpSpPr>
                <p:grpSpPr bwMode="auto">
                  <a:xfrm>
                    <a:off x="4611" y="1805"/>
                    <a:ext cx="189" cy="146"/>
                    <a:chOff x="1537" y="2990"/>
                    <a:chExt cx="165" cy="328"/>
                  </a:xfrm>
                </p:grpSpPr>
                <p:sp>
                  <p:nvSpPr>
                    <p:cNvPr id="177803" name="AutoShape 651"/>
                    <p:cNvSpPr>
                      <a:spLocks noChangeArrowheads="1"/>
                    </p:cNvSpPr>
                    <p:nvPr/>
                  </p:nvSpPr>
                  <p:spPr bwMode="gray">
                    <a:xfrm>
                      <a:off x="1537" y="2989"/>
                      <a:ext cx="165" cy="328"/>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88" name="Oval 652"/>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9" name="Oval 653"/>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0" name="Oval 654"/>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1" name="Oval 655"/>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2" name="Oval 656"/>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3" name="Oval 657"/>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4" name="Oval 658"/>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5" name="Oval 659"/>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6" name="Oval 660"/>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7" name="Oval 661"/>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8" name="Oval 662"/>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9" name="Oval 663"/>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0" name="Oval 664"/>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1" name="Oval 665"/>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2" name="Oval 666"/>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3" name="Oval 667"/>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4" name="Oval 668"/>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5" name="Oval 669"/>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6" name="Oval 670"/>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7" name="Oval 671"/>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3" name="Group 672"/>
                <p:cNvGrpSpPr>
                  <a:grpSpLocks/>
                </p:cNvGrpSpPr>
                <p:nvPr/>
              </p:nvGrpSpPr>
              <p:grpSpPr bwMode="auto">
                <a:xfrm>
                  <a:off x="3067" y="3054"/>
                  <a:ext cx="589" cy="270"/>
                  <a:chOff x="4611" y="1702"/>
                  <a:chExt cx="424" cy="280"/>
                </a:xfrm>
              </p:grpSpPr>
              <p:pic>
                <p:nvPicPr>
                  <p:cNvPr id="15862" name="Picture 673"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63" name="Group 674"/>
                  <p:cNvGrpSpPr>
                    <a:grpSpLocks/>
                  </p:cNvGrpSpPr>
                  <p:nvPr/>
                </p:nvGrpSpPr>
                <p:grpSpPr bwMode="auto">
                  <a:xfrm>
                    <a:off x="4611" y="1805"/>
                    <a:ext cx="189" cy="146"/>
                    <a:chOff x="1537" y="2990"/>
                    <a:chExt cx="165" cy="328"/>
                  </a:xfrm>
                </p:grpSpPr>
                <p:sp>
                  <p:nvSpPr>
                    <p:cNvPr id="177827" name="AutoShape 675"/>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65" name="Oval 676"/>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6" name="Oval 677"/>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7" name="Oval 678"/>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8" name="Oval 679"/>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9" name="Oval 680"/>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0" name="Oval 681"/>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1" name="Oval 682"/>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2" name="Oval 683"/>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3" name="Oval 684"/>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4" name="Oval 685"/>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5" name="Oval 686"/>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6" name="Oval 687"/>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7" name="Oval 688"/>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8" name="Oval 689"/>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9" name="Oval 690"/>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0" name="Oval 691"/>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1" name="Oval 692"/>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2" name="Oval 693"/>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3" name="Oval 694"/>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4" name="Oval 695"/>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4" name="Group 696"/>
                <p:cNvGrpSpPr>
                  <a:grpSpLocks/>
                </p:cNvGrpSpPr>
                <p:nvPr/>
              </p:nvGrpSpPr>
              <p:grpSpPr bwMode="auto">
                <a:xfrm>
                  <a:off x="3067" y="3385"/>
                  <a:ext cx="589" cy="271"/>
                  <a:chOff x="4611" y="1702"/>
                  <a:chExt cx="424" cy="280"/>
                </a:xfrm>
              </p:grpSpPr>
              <p:pic>
                <p:nvPicPr>
                  <p:cNvPr id="15839" name="Picture 697"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40" name="Group 698"/>
                  <p:cNvGrpSpPr>
                    <a:grpSpLocks/>
                  </p:cNvGrpSpPr>
                  <p:nvPr/>
                </p:nvGrpSpPr>
                <p:grpSpPr bwMode="auto">
                  <a:xfrm>
                    <a:off x="4611" y="1805"/>
                    <a:ext cx="189" cy="146"/>
                    <a:chOff x="1537" y="2990"/>
                    <a:chExt cx="165" cy="328"/>
                  </a:xfrm>
                </p:grpSpPr>
                <p:sp>
                  <p:nvSpPr>
                    <p:cNvPr id="177851" name="AutoShape 699"/>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42" name="Oval 700"/>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3" name="Oval 701"/>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4" name="Oval 702"/>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5" name="Oval 703"/>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6" name="Oval 704"/>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7" name="Oval 705"/>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8" name="Oval 706"/>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9" name="Oval 707"/>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0" name="Oval 708"/>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1" name="Oval 709"/>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2" name="Oval 710"/>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3" name="Oval 711"/>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4" name="Oval 712"/>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5" name="Oval 713"/>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6" name="Oval 714"/>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7" name="Oval 715"/>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8" name="Oval 716"/>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9" name="Oval 717"/>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0" name="Oval 718"/>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1" name="Oval 719"/>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5" name="Group 720"/>
                <p:cNvGrpSpPr>
                  <a:grpSpLocks/>
                </p:cNvGrpSpPr>
                <p:nvPr/>
              </p:nvGrpSpPr>
              <p:grpSpPr bwMode="auto">
                <a:xfrm>
                  <a:off x="3067" y="3718"/>
                  <a:ext cx="589" cy="270"/>
                  <a:chOff x="4611" y="1702"/>
                  <a:chExt cx="424" cy="280"/>
                </a:xfrm>
              </p:grpSpPr>
              <p:pic>
                <p:nvPicPr>
                  <p:cNvPr id="15816" name="Picture 72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17" name="Group 722"/>
                  <p:cNvGrpSpPr>
                    <a:grpSpLocks/>
                  </p:cNvGrpSpPr>
                  <p:nvPr/>
                </p:nvGrpSpPr>
                <p:grpSpPr bwMode="auto">
                  <a:xfrm>
                    <a:off x="4611" y="1805"/>
                    <a:ext cx="189" cy="146"/>
                    <a:chOff x="1537" y="2990"/>
                    <a:chExt cx="165" cy="328"/>
                  </a:xfrm>
                </p:grpSpPr>
                <p:sp>
                  <p:nvSpPr>
                    <p:cNvPr id="177875" name="AutoShape 72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19" name="Oval 72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0" name="Oval 72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1" name="Oval 72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2" name="Oval 72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3" name="Oval 72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4" name="Oval 72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5" name="Oval 73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6" name="Oval 73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7" name="Oval 73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8" name="Oval 73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9" name="Oval 73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0" name="Oval 73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1" name="Oval 73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2" name="Oval 73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3" name="Oval 73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4" name="Oval 73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5" name="Oval 74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6" name="Oval 74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7" name="Oval 74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8" name="Oval 74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nvGrpSpPr>
              <p:cNvPr id="15630" name="Group 744"/>
              <p:cNvGrpSpPr>
                <a:grpSpLocks/>
              </p:cNvGrpSpPr>
              <p:nvPr/>
            </p:nvGrpSpPr>
            <p:grpSpPr bwMode="auto">
              <a:xfrm>
                <a:off x="3808" y="2274"/>
                <a:ext cx="334" cy="173"/>
                <a:chOff x="3477" y="1978"/>
                <a:chExt cx="240" cy="179"/>
              </a:xfrm>
            </p:grpSpPr>
            <p:grpSp>
              <p:nvGrpSpPr>
                <p:cNvPr id="15766" name="Group 745"/>
                <p:cNvGrpSpPr>
                  <a:grpSpLocks/>
                </p:cNvGrpSpPr>
                <p:nvPr/>
              </p:nvGrpSpPr>
              <p:grpSpPr bwMode="auto">
                <a:xfrm>
                  <a:off x="3477" y="1978"/>
                  <a:ext cx="183" cy="80"/>
                  <a:chOff x="1537" y="2990"/>
                  <a:chExt cx="165" cy="328"/>
                </a:xfrm>
              </p:grpSpPr>
              <p:sp>
                <p:nvSpPr>
                  <p:cNvPr id="177898" name="AutoShape 746"/>
                  <p:cNvSpPr>
                    <a:spLocks noChangeArrowheads="1"/>
                  </p:cNvSpPr>
                  <p:nvPr/>
                </p:nvSpPr>
                <p:spPr bwMode="gray">
                  <a:xfrm>
                    <a:off x="1537" y="2990"/>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90" name="Oval 74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1" name="Oval 74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2" name="Oval 74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3" name="Oval 75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4" name="Oval 75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5" name="Oval 75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6" name="Oval 75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7" name="Oval 75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8" name="Oval 75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9" name="Oval 75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0" name="Oval 75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1" name="Oval 75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2" name="Oval 75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3" name="Oval 76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4" name="Oval 76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5" name="Oval 76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6" name="Oval 76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7" name="Oval 76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8" name="Oval 76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9" name="Oval 76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67" name="Group 767"/>
                <p:cNvGrpSpPr>
                  <a:grpSpLocks/>
                </p:cNvGrpSpPr>
                <p:nvPr/>
              </p:nvGrpSpPr>
              <p:grpSpPr bwMode="auto">
                <a:xfrm>
                  <a:off x="3534" y="2077"/>
                  <a:ext cx="183" cy="80"/>
                  <a:chOff x="1537" y="2990"/>
                  <a:chExt cx="165" cy="328"/>
                </a:xfrm>
              </p:grpSpPr>
              <p:sp>
                <p:nvSpPr>
                  <p:cNvPr id="177920" name="AutoShape 76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69" name="Oval 76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0" name="Oval 77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1" name="Oval 77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2" name="Oval 77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3" name="Oval 77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4" name="Oval 77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5" name="Oval 77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6" name="Oval 77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7" name="Oval 77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8" name="Oval 77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9" name="Oval 77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0" name="Oval 78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1" name="Oval 78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2" name="Oval 78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3" name="Oval 78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4" name="Oval 78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5" name="Oval 78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6" name="Oval 78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7" name="Oval 78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8" name="Oval 78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1" name="Group 789"/>
              <p:cNvGrpSpPr>
                <a:grpSpLocks/>
              </p:cNvGrpSpPr>
              <p:nvPr/>
            </p:nvGrpSpPr>
            <p:grpSpPr bwMode="auto">
              <a:xfrm>
                <a:off x="3808" y="3616"/>
                <a:ext cx="334" cy="173"/>
                <a:chOff x="3477" y="1978"/>
                <a:chExt cx="240" cy="179"/>
              </a:xfrm>
            </p:grpSpPr>
            <p:grpSp>
              <p:nvGrpSpPr>
                <p:cNvPr id="15722" name="Group 790"/>
                <p:cNvGrpSpPr>
                  <a:grpSpLocks/>
                </p:cNvGrpSpPr>
                <p:nvPr/>
              </p:nvGrpSpPr>
              <p:grpSpPr bwMode="auto">
                <a:xfrm>
                  <a:off x="3477" y="1978"/>
                  <a:ext cx="183" cy="80"/>
                  <a:chOff x="1537" y="2990"/>
                  <a:chExt cx="165" cy="328"/>
                </a:xfrm>
              </p:grpSpPr>
              <p:sp>
                <p:nvSpPr>
                  <p:cNvPr id="177943" name="AutoShape 79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46" name="Oval 79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7" name="Oval 79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8" name="Oval 79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9" name="Oval 79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0" name="Oval 79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1" name="Oval 79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2" name="Oval 79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3" name="Oval 79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4" name="Oval 80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5" name="Oval 80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6" name="Oval 80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7" name="Oval 80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8" name="Oval 80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9" name="Oval 80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0" name="Oval 80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1" name="Oval 80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2" name="Oval 80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3" name="Oval 80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4" name="Oval 81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5" name="Oval 81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23" name="Group 812"/>
                <p:cNvGrpSpPr>
                  <a:grpSpLocks/>
                </p:cNvGrpSpPr>
                <p:nvPr/>
              </p:nvGrpSpPr>
              <p:grpSpPr bwMode="auto">
                <a:xfrm>
                  <a:off x="3534" y="2077"/>
                  <a:ext cx="183" cy="80"/>
                  <a:chOff x="1537" y="2990"/>
                  <a:chExt cx="165" cy="328"/>
                </a:xfrm>
              </p:grpSpPr>
              <p:sp>
                <p:nvSpPr>
                  <p:cNvPr id="177965" name="AutoShape 813"/>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25" name="Oval 81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6" name="Oval 81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7" name="Oval 81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8" name="Oval 81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9" name="Oval 81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0" name="Oval 81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1" name="Oval 82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2" name="Oval 82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3" name="Oval 82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4" name="Oval 82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5" name="Oval 82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6" name="Oval 82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7" name="Oval 82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8" name="Oval 82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9" name="Oval 82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0" name="Oval 82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1" name="Oval 83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2" name="Oval 83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3" name="Oval 83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4" name="Oval 83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2" name="Group 834"/>
              <p:cNvGrpSpPr>
                <a:grpSpLocks/>
              </p:cNvGrpSpPr>
              <p:nvPr/>
            </p:nvGrpSpPr>
            <p:grpSpPr bwMode="auto">
              <a:xfrm>
                <a:off x="3808" y="3169"/>
                <a:ext cx="334" cy="173"/>
                <a:chOff x="3477" y="1978"/>
                <a:chExt cx="240" cy="179"/>
              </a:xfrm>
            </p:grpSpPr>
            <p:grpSp>
              <p:nvGrpSpPr>
                <p:cNvPr id="15678" name="Group 835"/>
                <p:cNvGrpSpPr>
                  <a:grpSpLocks/>
                </p:cNvGrpSpPr>
                <p:nvPr/>
              </p:nvGrpSpPr>
              <p:grpSpPr bwMode="auto">
                <a:xfrm>
                  <a:off x="3477" y="1978"/>
                  <a:ext cx="183" cy="80"/>
                  <a:chOff x="1537" y="2990"/>
                  <a:chExt cx="165" cy="328"/>
                </a:xfrm>
              </p:grpSpPr>
              <p:sp>
                <p:nvSpPr>
                  <p:cNvPr id="177988" name="AutoShape 836"/>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02" name="Oval 83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3" name="Oval 83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4" name="Oval 83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5" name="Oval 84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6" name="Oval 84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7" name="Oval 84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8" name="Oval 84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9" name="Oval 84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0" name="Oval 84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1" name="Oval 84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2" name="Oval 84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3" name="Oval 84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4" name="Oval 84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5" name="Oval 85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6" name="Oval 85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7" name="Oval 85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8" name="Oval 85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9" name="Oval 85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0" name="Oval 85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1" name="Oval 85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79" name="Group 857"/>
                <p:cNvGrpSpPr>
                  <a:grpSpLocks/>
                </p:cNvGrpSpPr>
                <p:nvPr/>
              </p:nvGrpSpPr>
              <p:grpSpPr bwMode="auto">
                <a:xfrm>
                  <a:off x="3534" y="2077"/>
                  <a:ext cx="183" cy="80"/>
                  <a:chOff x="1537" y="2990"/>
                  <a:chExt cx="165" cy="328"/>
                </a:xfrm>
              </p:grpSpPr>
              <p:sp>
                <p:nvSpPr>
                  <p:cNvPr id="178010" name="AutoShape 85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81" name="Oval 85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2" name="Oval 86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3" name="Oval 86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4" name="Oval 86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5" name="Oval 86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6" name="Oval 86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7" name="Oval 86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8" name="Oval 86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9" name="Oval 86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0" name="Oval 86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1" name="Oval 86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2" name="Oval 87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3" name="Oval 87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4" name="Oval 87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5" name="Oval 87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6" name="Oval 87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7" name="Oval 87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8" name="Oval 87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9" name="Oval 87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0" name="Oval 87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3" name="Group 879"/>
              <p:cNvGrpSpPr>
                <a:grpSpLocks/>
              </p:cNvGrpSpPr>
              <p:nvPr/>
            </p:nvGrpSpPr>
            <p:grpSpPr bwMode="auto">
              <a:xfrm>
                <a:off x="3808" y="2722"/>
                <a:ext cx="334" cy="173"/>
                <a:chOff x="3477" y="1978"/>
                <a:chExt cx="240" cy="179"/>
              </a:xfrm>
            </p:grpSpPr>
            <p:grpSp>
              <p:nvGrpSpPr>
                <p:cNvPr id="15634" name="Group 880"/>
                <p:cNvGrpSpPr>
                  <a:grpSpLocks/>
                </p:cNvGrpSpPr>
                <p:nvPr/>
              </p:nvGrpSpPr>
              <p:grpSpPr bwMode="auto">
                <a:xfrm>
                  <a:off x="3477" y="1978"/>
                  <a:ext cx="183" cy="80"/>
                  <a:chOff x="1537" y="2990"/>
                  <a:chExt cx="165" cy="328"/>
                </a:xfrm>
              </p:grpSpPr>
              <p:sp>
                <p:nvSpPr>
                  <p:cNvPr id="178033" name="AutoShape 88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58" name="Oval 88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9" name="Oval 88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0" name="Oval 88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1" name="Oval 88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2" name="Oval 88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3" name="Oval 88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4" name="Oval 88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5" name="Oval 88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6" name="Oval 89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7" name="Oval 89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8" name="Oval 89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9" name="Oval 89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0" name="Oval 89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1" name="Oval 89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2" name="Oval 89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3" name="Oval 89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4" name="Oval 89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5" name="Oval 89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6" name="Oval 90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7" name="Oval 90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35" name="Group 902"/>
                <p:cNvGrpSpPr>
                  <a:grpSpLocks/>
                </p:cNvGrpSpPr>
                <p:nvPr/>
              </p:nvGrpSpPr>
              <p:grpSpPr bwMode="auto">
                <a:xfrm>
                  <a:off x="3534" y="2077"/>
                  <a:ext cx="183" cy="80"/>
                  <a:chOff x="1537" y="2990"/>
                  <a:chExt cx="165" cy="328"/>
                </a:xfrm>
              </p:grpSpPr>
              <p:sp>
                <p:nvSpPr>
                  <p:cNvPr id="178055" name="AutoShape 903"/>
                  <p:cNvSpPr>
                    <a:spLocks noChangeArrowheads="1"/>
                  </p:cNvSpPr>
                  <p:nvPr/>
                </p:nvSpPr>
                <p:spPr bwMode="gray">
                  <a:xfrm>
                    <a:off x="1537" y="3059"/>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37" name="Oval 90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8" name="Oval 90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9" name="Oval 90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0" name="Oval 90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1" name="Oval 90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2" name="Oval 90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3" name="Oval 91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4" name="Oval 91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5" name="Oval 91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6" name="Oval 91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7" name="Oval 91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8" name="Oval 91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9" name="Oval 91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0" name="Oval 91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1" name="Oval 91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2" name="Oval 91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3" name="Oval 92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4" name="Oval 92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5" name="Oval 92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6" name="Oval 92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sp>
        <p:nvSpPr>
          <p:cNvPr id="15369" name="Oval 924"/>
          <p:cNvSpPr>
            <a:spLocks noChangeArrowheads="1"/>
          </p:cNvSpPr>
          <p:nvPr/>
        </p:nvSpPr>
        <p:spPr bwMode="gray">
          <a:xfrm>
            <a:off x="1093366" y="2098650"/>
            <a:ext cx="7553325" cy="1014933"/>
          </a:xfrm>
          <a:prstGeom prst="ellipse">
            <a:avLst/>
          </a:prstGeom>
          <a:solidFill>
            <a:srgbClr val="EDCD9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76" name="Text Box 931"/>
          <p:cNvSpPr txBox="1">
            <a:spLocks noChangeArrowheads="1"/>
          </p:cNvSpPr>
          <p:nvPr/>
        </p:nvSpPr>
        <p:spPr bwMode="gray">
          <a:xfrm>
            <a:off x="321880" y="1707480"/>
            <a:ext cx="55399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dirty="0">
                <a:solidFill>
                  <a:srgbClr val="131A1F"/>
                </a:solidFill>
                <a:latin typeface="HGPｺﾞｼｯｸM" panose="020B0600000000000000" pitchFamily="50" charset="-128"/>
                <a:ea typeface="HGPｺﾞｼｯｸM" panose="020B0600000000000000" pitchFamily="50" charset="-128"/>
              </a:rPr>
              <a:t>機能要求</a:t>
            </a:r>
          </a:p>
        </p:txBody>
      </p:sp>
      <p:sp>
        <p:nvSpPr>
          <p:cNvPr id="15382" name="Rectangle 997"/>
          <p:cNvSpPr>
            <a:spLocks noChangeArrowheads="1"/>
          </p:cNvSpPr>
          <p:nvPr/>
        </p:nvSpPr>
        <p:spPr bwMode="gray">
          <a:xfrm>
            <a:off x="3055516" y="2883396"/>
            <a:ext cx="749300"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製造</a:t>
            </a:r>
          </a:p>
        </p:txBody>
      </p:sp>
      <p:sp>
        <p:nvSpPr>
          <p:cNvPr id="15383" name="Rectangle 998"/>
          <p:cNvSpPr>
            <a:spLocks noChangeArrowheads="1"/>
          </p:cNvSpPr>
          <p:nvPr/>
        </p:nvSpPr>
        <p:spPr bwMode="gray">
          <a:xfrm>
            <a:off x="1991891" y="2882635"/>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2200">
                <a:solidFill>
                  <a:schemeClr val="bg1"/>
                </a:solidFill>
                <a:latin typeface="HGPｺﾞｼｯｸM" panose="020B0600000000000000" pitchFamily="50" charset="-128"/>
                <a:ea typeface="HGPｺﾞｼｯｸM" panose="020B0600000000000000" pitchFamily="50" charset="-128"/>
              </a:rPr>
              <a:t>EUC</a:t>
            </a:r>
          </a:p>
        </p:txBody>
      </p:sp>
      <p:sp>
        <p:nvSpPr>
          <p:cNvPr id="15384" name="Rectangle 999"/>
          <p:cNvSpPr>
            <a:spLocks noChangeArrowheads="1"/>
          </p:cNvSpPr>
          <p:nvPr/>
        </p:nvSpPr>
        <p:spPr bwMode="gray">
          <a:xfrm>
            <a:off x="4101678" y="2884983"/>
            <a:ext cx="749300" cy="446088"/>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物流</a:t>
            </a:r>
          </a:p>
        </p:txBody>
      </p:sp>
      <p:sp>
        <p:nvSpPr>
          <p:cNvPr id="15385" name="Rectangle 1000"/>
          <p:cNvSpPr>
            <a:spLocks noChangeArrowheads="1"/>
          </p:cNvSpPr>
          <p:nvPr/>
        </p:nvSpPr>
        <p:spPr bwMode="gray">
          <a:xfrm>
            <a:off x="5149428" y="2883396"/>
            <a:ext cx="747713"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会計</a:t>
            </a:r>
          </a:p>
        </p:txBody>
      </p:sp>
      <p:sp>
        <p:nvSpPr>
          <p:cNvPr id="15386" name="Rectangle 1001"/>
          <p:cNvSpPr>
            <a:spLocks noChangeArrowheads="1"/>
          </p:cNvSpPr>
          <p:nvPr/>
        </p:nvSpPr>
        <p:spPr bwMode="gray">
          <a:xfrm>
            <a:off x="6179716" y="2886571"/>
            <a:ext cx="747712"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分析</a:t>
            </a:r>
          </a:p>
        </p:txBody>
      </p:sp>
      <p:sp>
        <p:nvSpPr>
          <p:cNvPr id="15387" name="Rectangle 1002"/>
          <p:cNvSpPr>
            <a:spLocks noChangeArrowheads="1"/>
          </p:cNvSpPr>
          <p:nvPr/>
        </p:nvSpPr>
        <p:spPr bwMode="gray">
          <a:xfrm>
            <a:off x="7243341" y="2885810"/>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販売</a:t>
            </a:r>
          </a:p>
        </p:txBody>
      </p:sp>
      <p:pic>
        <p:nvPicPr>
          <p:cNvPr id="15388" name="Picture 1003"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38077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9" name="Text Box 1004"/>
          <p:cNvSpPr txBox="1">
            <a:spLocks noChangeArrowheads="1"/>
          </p:cNvSpPr>
          <p:nvPr/>
        </p:nvSpPr>
        <p:spPr bwMode="gray">
          <a:xfrm>
            <a:off x="1622003" y="3941093"/>
            <a:ext cx="2219325" cy="90328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①障害が発生しても</a:t>
            </a:r>
            <a:br>
              <a:rPr lang="ja-JP" altLang="en-US" sz="1800" dirty="0">
                <a:solidFill>
                  <a:srgbClr val="862222"/>
                </a:solidFill>
                <a:latin typeface="HGPｺﾞｼｯｸM" panose="020B0600000000000000" pitchFamily="50" charset="-128"/>
                <a:ea typeface="HGPｺﾞｼｯｸM" panose="020B0600000000000000" pitchFamily="50" charset="-128"/>
              </a:rPr>
            </a:br>
            <a:r>
              <a:rPr lang="ja-JP" altLang="en-US" sz="1800" dirty="0">
                <a:solidFill>
                  <a:srgbClr val="862222"/>
                </a:solidFill>
                <a:latin typeface="HGPｺﾞｼｯｸM" panose="020B0600000000000000" pitchFamily="50" charset="-128"/>
                <a:ea typeface="HGPｺﾞｼｯｸM" panose="020B0600000000000000" pitchFamily="50" charset="-128"/>
              </a:rPr>
              <a:t>サービスは</a:t>
            </a:r>
            <a:r>
              <a:rPr lang="ja-JP" altLang="en-US" sz="1800" dirty="0">
                <a:solidFill>
                  <a:srgbClr val="000099"/>
                </a:solidFill>
                <a:latin typeface="HGPｺﾞｼｯｸM" panose="020B0600000000000000" pitchFamily="50" charset="-128"/>
                <a:ea typeface="HGPｺﾞｼｯｸM" panose="020B0600000000000000" pitchFamily="50" charset="-128"/>
              </a:rPr>
              <a:t>極力</a:t>
            </a:r>
            <a:r>
              <a:rPr lang="ja-JP" altLang="en-US" sz="1800" dirty="0">
                <a:solidFill>
                  <a:srgbClr val="862222"/>
                </a:solidFill>
                <a:latin typeface="HGPｺﾞｼｯｸM" panose="020B0600000000000000" pitchFamily="50" charset="-128"/>
                <a:ea typeface="HGPｺﾞｼｯｸM" panose="020B0600000000000000" pitchFamily="50" charset="-128"/>
              </a:rPr>
              <a:t>止め</a:t>
            </a:r>
          </a:p>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ないでほしい</a:t>
            </a:r>
          </a:p>
        </p:txBody>
      </p:sp>
      <p:pic>
        <p:nvPicPr>
          <p:cNvPr id="15390" name="Picture 1005"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51031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1007"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3822278" y="4798343"/>
            <a:ext cx="19192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2" name="Text Box 1008"/>
          <p:cNvSpPr txBox="1">
            <a:spLocks noChangeArrowheads="1"/>
          </p:cNvSpPr>
          <p:nvPr/>
        </p:nvSpPr>
        <p:spPr bwMode="gray">
          <a:xfrm>
            <a:off x="3887366" y="5049168"/>
            <a:ext cx="1800225" cy="89693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情報漏洩</a:t>
            </a:r>
            <a:r>
              <a:rPr lang="ja-JP" altLang="en-US" sz="1800">
                <a:solidFill>
                  <a:srgbClr val="862222"/>
                </a:solidFill>
                <a:latin typeface="HGPｺﾞｼｯｸM" panose="020B0600000000000000" pitchFamily="50" charset="-128"/>
                <a:ea typeface="HGPｺﾞｼｯｸM" panose="020B0600000000000000" pitchFamily="50" charset="-128"/>
              </a:rPr>
              <a:t>、</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②ウィルス混入は</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防止してほしい</a:t>
            </a:r>
          </a:p>
        </p:txBody>
      </p:sp>
      <p:pic>
        <p:nvPicPr>
          <p:cNvPr id="15393" name="Picture 1009"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5181178" y="3655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4" name="Text Box 1010"/>
          <p:cNvSpPr txBox="1">
            <a:spLocks noChangeArrowheads="1"/>
          </p:cNvSpPr>
          <p:nvPr/>
        </p:nvSpPr>
        <p:spPr bwMode="gray">
          <a:xfrm>
            <a:off x="5117678" y="3852193"/>
            <a:ext cx="1898650" cy="904875"/>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③いつでも、誰でも</a:t>
            </a:r>
            <a:br>
              <a:rPr lang="ja-JP" altLang="en-US" sz="1800">
                <a:solidFill>
                  <a:srgbClr val="000099"/>
                </a:solidFill>
                <a:latin typeface="HGPｺﾞｼｯｸM" panose="020B0600000000000000" pitchFamily="50" charset="-128"/>
                <a:ea typeface="HGPｺﾞｼｯｸM" panose="020B0600000000000000" pitchFamily="50" charset="-128"/>
              </a:rPr>
            </a:br>
            <a:r>
              <a:rPr lang="ja-JP" altLang="en-US" sz="1800">
                <a:solidFill>
                  <a:srgbClr val="000099"/>
                </a:solidFill>
                <a:latin typeface="HGPｺﾞｼｯｸM" panose="020B0600000000000000" pitchFamily="50" charset="-128"/>
                <a:ea typeface="HGPｺﾞｼｯｸM" panose="020B0600000000000000" pitchFamily="50" charset="-128"/>
              </a:rPr>
              <a:t>どこでも</a:t>
            </a:r>
            <a:r>
              <a:rPr lang="ja-JP" altLang="en-US" sz="1800">
                <a:solidFill>
                  <a:srgbClr val="862222"/>
                </a:solidFill>
                <a:latin typeface="HGPｺﾞｼｯｸM" panose="020B0600000000000000" pitchFamily="50" charset="-128"/>
                <a:ea typeface="HGPｺﾞｼｯｸM" panose="020B0600000000000000" pitchFamily="50" charset="-128"/>
              </a:rPr>
              <a:t>使える</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ようにしてほしい</a:t>
            </a:r>
          </a:p>
        </p:txBody>
      </p:sp>
      <p:pic>
        <p:nvPicPr>
          <p:cNvPr id="15395" name="Picture 1011"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6001916" y="5052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6" name="Text Box 1012"/>
          <p:cNvSpPr txBox="1">
            <a:spLocks noChangeArrowheads="1"/>
          </p:cNvSpPr>
          <p:nvPr/>
        </p:nvSpPr>
        <p:spPr bwMode="gray">
          <a:xfrm>
            <a:off x="6068591" y="5401593"/>
            <a:ext cx="1798637"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ea typeface="ＭＳ Ｐゴシック" pitchFamily="50" charset="-128"/>
              </a:rPr>
              <a:t>⑤情報は</a:t>
            </a:r>
            <a:r>
              <a:rPr lang="ja-JP" altLang="en-US" sz="1800">
                <a:solidFill>
                  <a:srgbClr val="000099"/>
                </a:solidFill>
                <a:ea typeface="ＭＳ Ｐゴシック" pitchFamily="50" charset="-128"/>
              </a:rPr>
              <a:t>確実に</a:t>
            </a:r>
            <a:r>
              <a:rPr lang="ja-JP" altLang="en-US" sz="1800">
                <a:solidFill>
                  <a:srgbClr val="862222"/>
                </a:solidFill>
                <a:ea typeface="ＭＳ Ｐゴシック" pitchFamily="50" charset="-128"/>
              </a:rPr>
              <a:t/>
            </a:r>
            <a:br>
              <a:rPr lang="ja-JP" altLang="en-US" sz="1800">
                <a:solidFill>
                  <a:srgbClr val="862222"/>
                </a:solidFill>
                <a:ea typeface="ＭＳ Ｐゴシック" pitchFamily="50" charset="-128"/>
              </a:rPr>
            </a:br>
            <a:r>
              <a:rPr lang="ja-JP" altLang="en-US" sz="1800">
                <a:solidFill>
                  <a:srgbClr val="862222"/>
                </a:solidFill>
                <a:ea typeface="ＭＳ Ｐゴシック" pitchFamily="50" charset="-128"/>
              </a:rPr>
              <a:t>保全してほしい</a:t>
            </a:r>
          </a:p>
        </p:txBody>
      </p:sp>
      <p:grpSp>
        <p:nvGrpSpPr>
          <p:cNvPr id="177982" name="Group 1118"/>
          <p:cNvGrpSpPr>
            <a:grpSpLocks/>
          </p:cNvGrpSpPr>
          <p:nvPr/>
        </p:nvGrpSpPr>
        <p:grpSpPr bwMode="auto">
          <a:xfrm>
            <a:off x="5249441" y="4195093"/>
            <a:ext cx="3381375" cy="1697037"/>
            <a:chOff x="3275" y="2584"/>
            <a:chExt cx="2130" cy="1069"/>
          </a:xfrm>
        </p:grpSpPr>
        <p:sp>
          <p:nvSpPr>
            <p:cNvPr id="15411" name="AutoShape 1026"/>
            <p:cNvSpPr>
              <a:spLocks noChangeArrowheads="1"/>
            </p:cNvSpPr>
            <p:nvPr/>
          </p:nvSpPr>
          <p:spPr bwMode="gray">
            <a:xfrm>
              <a:off x="3275" y="2584"/>
              <a:ext cx="586"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2" name="AutoShape 1027"/>
            <p:cNvSpPr>
              <a:spLocks noChangeArrowheads="1"/>
            </p:cNvSpPr>
            <p:nvPr/>
          </p:nvSpPr>
          <p:spPr bwMode="gray">
            <a:xfrm>
              <a:off x="3814" y="3064"/>
              <a:ext cx="1591" cy="589"/>
            </a:xfrm>
            <a:prstGeom prst="wedgeRectCallout">
              <a:avLst>
                <a:gd name="adj1" fmla="val -66310"/>
                <a:gd name="adj2" fmla="val -110037"/>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㋔どこでもの範囲は？</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建屋内、 同一県内、</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国内 </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en-US" altLang="ja-JP" sz="1600" dirty="0">
                  <a:solidFill>
                    <a:schemeClr val="tx1"/>
                  </a:solidFill>
                  <a:latin typeface="HGPｺﾞｼｯｸM" panose="020B0600000000000000" pitchFamily="50" charset="-128"/>
                  <a:ea typeface="HGPｺﾞｼｯｸM" panose="020B0600000000000000" pitchFamily="50" charset="-128"/>
                </a:rPr>
                <a:t> </a:t>
              </a:r>
              <a:r>
                <a:rPr lang="ja-JP" altLang="en-US" sz="1600" dirty="0">
                  <a:solidFill>
                    <a:schemeClr val="tx1"/>
                  </a:solidFill>
                  <a:latin typeface="HGPｺﾞｼｯｸM" panose="020B0600000000000000" pitchFamily="50" charset="-128"/>
                  <a:ea typeface="HGPｺﾞｼｯｸM" panose="020B0600000000000000" pitchFamily="50" charset="-128"/>
                </a:rPr>
                <a:t>海外？</a:t>
              </a:r>
            </a:p>
          </p:txBody>
        </p:sp>
      </p:grpSp>
      <p:sp>
        <p:nvSpPr>
          <p:cNvPr id="15404" name="Text Box 1006"/>
          <p:cNvSpPr txBox="1">
            <a:spLocks noChangeArrowheads="1"/>
          </p:cNvSpPr>
          <p:nvPr/>
        </p:nvSpPr>
        <p:spPr bwMode="gray">
          <a:xfrm>
            <a:off x="1825203" y="5401593"/>
            <a:ext cx="1798638"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④事務室内で</a:t>
            </a:r>
          </a:p>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運用したい</a:t>
            </a:r>
          </a:p>
        </p:txBody>
      </p:sp>
      <p:grpSp>
        <p:nvGrpSpPr>
          <p:cNvPr id="177983" name="Group 1122"/>
          <p:cNvGrpSpPr>
            <a:grpSpLocks/>
          </p:cNvGrpSpPr>
          <p:nvPr/>
        </p:nvGrpSpPr>
        <p:grpSpPr bwMode="auto">
          <a:xfrm>
            <a:off x="969541" y="4830093"/>
            <a:ext cx="4252912" cy="977900"/>
            <a:chOff x="712" y="2984"/>
            <a:chExt cx="2536" cy="616"/>
          </a:xfrm>
        </p:grpSpPr>
        <p:sp>
          <p:nvSpPr>
            <p:cNvPr id="15409" name="AutoShape 1029"/>
            <p:cNvSpPr>
              <a:spLocks noChangeArrowheads="1"/>
            </p:cNvSpPr>
            <p:nvPr/>
          </p:nvSpPr>
          <p:spPr bwMode="gray">
            <a:xfrm>
              <a:off x="2608" y="3136"/>
              <a:ext cx="640" cy="192"/>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0" name="AutoShape 1030"/>
            <p:cNvSpPr>
              <a:spLocks noChangeArrowheads="1"/>
            </p:cNvSpPr>
            <p:nvPr/>
          </p:nvSpPr>
          <p:spPr bwMode="gray">
            <a:xfrm>
              <a:off x="712" y="2984"/>
              <a:ext cx="1656" cy="616"/>
            </a:xfrm>
            <a:prstGeom prst="wedgeRectCallout">
              <a:avLst>
                <a:gd name="adj1" fmla="val 62560"/>
                <a:gd name="adj2" fmla="val -16231"/>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㋑データの暗号化の範囲は？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暗号化の鍵管理方法は？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不正アクセスの追跡範囲は？</a:t>
              </a:r>
            </a:p>
          </p:txBody>
        </p:sp>
      </p:grpSp>
      <p:sp>
        <p:nvSpPr>
          <p:cNvPr id="1032" name="テキスト プレースホルダー 2"/>
          <p:cNvSpPr txBox="1">
            <a:spLocks/>
          </p:cNvSpPr>
          <p:nvPr/>
        </p:nvSpPr>
        <p:spPr>
          <a:xfrm>
            <a:off x="594000" y="69120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非機能要求は曖昧なことが多い</a:t>
            </a:r>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5017" y="1772816"/>
            <a:ext cx="1003048" cy="1075655"/>
          </a:xfrm>
          <a:prstGeom prst="rect">
            <a:avLst/>
          </a:prstGeom>
        </p:spPr>
      </p:pic>
      <p:pic>
        <p:nvPicPr>
          <p:cNvPr id="4" name="図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436" y="1954634"/>
            <a:ext cx="1048612" cy="1051240"/>
          </a:xfrm>
          <a:prstGeom prst="rect">
            <a:avLst/>
          </a:prstGeom>
        </p:spPr>
      </p:pic>
      <p:pic>
        <p:nvPicPr>
          <p:cNvPr id="5" name="図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55755" y="1946101"/>
            <a:ext cx="944637" cy="944637"/>
          </a:xfrm>
          <a:prstGeom prst="rect">
            <a:avLst/>
          </a:prstGeom>
        </p:spPr>
      </p:pic>
      <p:pic>
        <p:nvPicPr>
          <p:cNvPr id="6" name="図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08664" y="1944564"/>
            <a:ext cx="903496" cy="980728"/>
          </a:xfrm>
          <a:prstGeom prst="rect">
            <a:avLst/>
          </a:prstGeom>
        </p:spPr>
      </p:pic>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26048" y="1901907"/>
            <a:ext cx="674251" cy="980728"/>
          </a:xfrm>
          <a:prstGeom prst="rect">
            <a:avLst/>
          </a:prstGeom>
        </p:spPr>
      </p:pic>
      <p:pic>
        <p:nvPicPr>
          <p:cNvPr id="8" name="図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11454" y="1879188"/>
            <a:ext cx="1031305" cy="1037791"/>
          </a:xfrm>
          <a:prstGeom prst="rect">
            <a:avLst/>
          </a:prstGeom>
        </p:spPr>
      </p:pic>
      <p:grpSp>
        <p:nvGrpSpPr>
          <p:cNvPr id="177980" name="Group 1106"/>
          <p:cNvGrpSpPr>
            <a:grpSpLocks/>
          </p:cNvGrpSpPr>
          <p:nvPr/>
        </p:nvGrpSpPr>
        <p:grpSpPr bwMode="auto">
          <a:xfrm>
            <a:off x="1093366" y="2378993"/>
            <a:ext cx="2841625" cy="2163762"/>
            <a:chOff x="703" y="1607"/>
            <a:chExt cx="1667" cy="1188"/>
          </a:xfrm>
        </p:grpSpPr>
        <p:sp>
          <p:nvSpPr>
            <p:cNvPr id="15415" name="AutoShape 1016"/>
            <p:cNvSpPr>
              <a:spLocks noChangeArrowheads="1"/>
            </p:cNvSpPr>
            <p:nvPr/>
          </p:nvSpPr>
          <p:spPr bwMode="gray">
            <a:xfrm>
              <a:off x="703" y="1607"/>
              <a:ext cx="1667" cy="693"/>
            </a:xfrm>
            <a:prstGeom prst="wedgeRectCallout">
              <a:avLst>
                <a:gd name="adj1" fmla="val 11301"/>
                <a:gd name="adj2" fmla="val 98375"/>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㋐対象業務は全て</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ja-JP" altLang="en-US" sz="1600" dirty="0">
                  <a:solidFill>
                    <a:schemeClr val="tx1"/>
                  </a:solidFill>
                  <a:latin typeface="HGPｺﾞｼｯｸM" panose="020B0600000000000000" pitchFamily="50" charset="-128"/>
                  <a:ea typeface="HGPｺﾞｼｯｸM" panose="020B0600000000000000" pitchFamily="50" charset="-128"/>
                </a:rPr>
                <a:t>特定？</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「極力」での許容時間は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dirty="0">
                  <a:solidFill>
                    <a:schemeClr val="tx1"/>
                  </a:solidFill>
                  <a:latin typeface="HGPｺﾞｼｯｸM" panose="020B0600000000000000" pitchFamily="50" charset="-128"/>
                  <a:ea typeface="HGPｺﾞｼｯｸM" panose="020B0600000000000000" pitchFamily="50" charset="-128"/>
                </a:rPr>
                <a:t>10</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時間？</a:t>
              </a:r>
            </a:p>
          </p:txBody>
        </p:sp>
        <p:sp>
          <p:nvSpPr>
            <p:cNvPr id="15416" name="AutoShape 1017"/>
            <p:cNvSpPr>
              <a:spLocks noChangeArrowheads="1"/>
            </p:cNvSpPr>
            <p:nvPr/>
          </p:nvSpPr>
          <p:spPr bwMode="gray">
            <a:xfrm>
              <a:off x="1688" y="2656"/>
              <a:ext cx="312" cy="139"/>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grpSp>
      <p:grpSp>
        <p:nvGrpSpPr>
          <p:cNvPr id="177981" name="Group 1114"/>
          <p:cNvGrpSpPr>
            <a:grpSpLocks/>
          </p:cNvGrpSpPr>
          <p:nvPr/>
        </p:nvGrpSpPr>
        <p:grpSpPr bwMode="auto">
          <a:xfrm>
            <a:off x="6033666" y="2883818"/>
            <a:ext cx="2973387" cy="1282700"/>
            <a:chOff x="3742" y="1768"/>
            <a:chExt cx="1873" cy="808"/>
          </a:xfrm>
        </p:grpSpPr>
        <p:sp>
          <p:nvSpPr>
            <p:cNvPr id="15413" name="AutoShape 1021"/>
            <p:cNvSpPr>
              <a:spLocks noChangeArrowheads="1"/>
            </p:cNvSpPr>
            <p:nvPr/>
          </p:nvSpPr>
          <p:spPr bwMode="gray">
            <a:xfrm>
              <a:off x="3918" y="2400"/>
              <a:ext cx="432" cy="176"/>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4" name="AutoShape 1023"/>
            <p:cNvSpPr>
              <a:spLocks noChangeArrowheads="1"/>
            </p:cNvSpPr>
            <p:nvPr/>
          </p:nvSpPr>
          <p:spPr bwMode="gray">
            <a:xfrm>
              <a:off x="3742" y="1768"/>
              <a:ext cx="1873" cy="565"/>
            </a:xfrm>
            <a:prstGeom prst="wedgeRectCallout">
              <a:avLst>
                <a:gd name="adj1" fmla="val -29532"/>
                <a:gd name="adj2" fmla="val 68472"/>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㋓対象ユーザ数はどのくらい？</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セキュリティ認証の程度は？</a:t>
              </a:r>
            </a:p>
          </p:txBody>
        </p:sp>
      </p:grpSp>
      <p:grpSp>
        <p:nvGrpSpPr>
          <p:cNvPr id="177984" name="Group 1110"/>
          <p:cNvGrpSpPr>
            <a:grpSpLocks/>
          </p:cNvGrpSpPr>
          <p:nvPr/>
        </p:nvGrpSpPr>
        <p:grpSpPr bwMode="auto">
          <a:xfrm>
            <a:off x="4033416" y="2525043"/>
            <a:ext cx="2192337" cy="1630362"/>
            <a:chOff x="2483" y="1549"/>
            <a:chExt cx="1381" cy="1027"/>
          </a:xfrm>
        </p:grpSpPr>
        <p:sp>
          <p:nvSpPr>
            <p:cNvPr id="15407" name="AutoShape 1019"/>
            <p:cNvSpPr>
              <a:spLocks noChangeArrowheads="1"/>
            </p:cNvSpPr>
            <p:nvPr/>
          </p:nvSpPr>
          <p:spPr bwMode="gray">
            <a:xfrm>
              <a:off x="3303" y="2408"/>
              <a:ext cx="561"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08" name="AutoShape 1020"/>
            <p:cNvSpPr>
              <a:spLocks noChangeArrowheads="1"/>
            </p:cNvSpPr>
            <p:nvPr/>
          </p:nvSpPr>
          <p:spPr bwMode="gray">
            <a:xfrm>
              <a:off x="2483" y="1549"/>
              <a:ext cx="1287" cy="676"/>
            </a:xfrm>
            <a:prstGeom prst="wedgeRectCallout">
              <a:avLst>
                <a:gd name="adj1" fmla="val 39333"/>
                <a:gd name="adj2" fmla="val 78310"/>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㋒サービス時間帯は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24H</a:t>
              </a:r>
              <a:r>
                <a:rPr lang="ja-JP" altLang="en-US" sz="1600" dirty="0" err="1">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21</a:t>
              </a:r>
              <a:r>
                <a:rPr lang="ja-JP" altLang="en-US" sz="1600" dirty="0">
                  <a:solidFill>
                    <a:schemeClr val="tx1"/>
                  </a:solidFill>
                  <a:latin typeface="HGPｺﾞｼｯｸM" panose="020B0600000000000000" pitchFamily="50" charset="-128"/>
                  <a:ea typeface="HGPｺﾞｼｯｸM" panose="020B0600000000000000" pitchFamily="50" charset="-128"/>
                </a:rPr>
                <a:t>時、</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b="1" dirty="0">
                  <a:solidFill>
                    <a:schemeClr val="tx1"/>
                  </a:solidFill>
                  <a:latin typeface="HGPｺﾞｼｯｸM" panose="020B0600000000000000" pitchFamily="50" charset="-128"/>
                  <a:ea typeface="HGPｺﾞｼｯｸM" panose="020B0600000000000000" pitchFamily="50" charset="-128"/>
                </a:rPr>
                <a:t> </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ja-JP" altLang="en-US" sz="1600" dirty="0">
                  <a:solidFill>
                    <a:schemeClr val="tx1"/>
                  </a:solidFill>
                  <a:latin typeface="HGPｺﾞｼｯｸM" panose="020B0600000000000000" pitchFamily="50" charset="-128"/>
                  <a:ea typeface="HGPｺﾞｼｯｸM" panose="020B0600000000000000" pitchFamily="50" charset="-128"/>
                </a:rPr>
                <a:t>　</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17</a:t>
              </a:r>
              <a:r>
                <a:rPr lang="ja-JP" altLang="en-US" sz="1600" dirty="0">
                  <a:solidFill>
                    <a:schemeClr val="tx1"/>
                  </a:solidFill>
                  <a:latin typeface="HGPｺﾞｼｯｸM" panose="020B0600000000000000" pitchFamily="50" charset="-128"/>
                  <a:ea typeface="HGPｺﾞｼｯｸM" panose="020B0600000000000000" pitchFamily="50" charset="-128"/>
                </a:rPr>
                <a:t>時？</a:t>
              </a:r>
            </a:p>
          </p:txBody>
        </p:sp>
      </p:grpSp>
      <p:sp>
        <p:nvSpPr>
          <p:cNvPr id="1040"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25</a:t>
            </a:fld>
            <a:endParaRPr lang="ja-JP" altLang="en-US" dirty="0"/>
          </a:p>
        </p:txBody>
      </p:sp>
    </p:spTree>
    <p:extLst>
      <p:ext uri="{BB962C8B-B14F-4D97-AF65-F5344CB8AC3E}">
        <p14:creationId xmlns:p14="http://schemas.microsoft.com/office/powerpoint/2010/main" val="3611367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980"/>
                                        </p:tgtEl>
                                        <p:attrNameLst>
                                          <p:attrName>style.visibility</p:attrName>
                                        </p:attrNameLst>
                                      </p:cBhvr>
                                      <p:to>
                                        <p:strVal val="visible"/>
                                      </p:to>
                                    </p:set>
                                    <p:animEffect transition="in" filter="fade">
                                      <p:cBhvr>
                                        <p:cTn id="7" dur="500"/>
                                        <p:tgtEl>
                                          <p:spTgt spid="177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983"/>
                                        </p:tgtEl>
                                        <p:attrNameLst>
                                          <p:attrName>style.visibility</p:attrName>
                                        </p:attrNameLst>
                                      </p:cBhvr>
                                      <p:to>
                                        <p:strVal val="visible"/>
                                      </p:to>
                                    </p:set>
                                    <p:animEffect transition="in" filter="fade">
                                      <p:cBhvr>
                                        <p:cTn id="12" dur="500"/>
                                        <p:tgtEl>
                                          <p:spTgt spid="1779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984"/>
                                        </p:tgtEl>
                                        <p:attrNameLst>
                                          <p:attrName>style.visibility</p:attrName>
                                        </p:attrNameLst>
                                      </p:cBhvr>
                                      <p:to>
                                        <p:strVal val="visible"/>
                                      </p:to>
                                    </p:set>
                                    <p:animEffect transition="in" filter="fade">
                                      <p:cBhvr>
                                        <p:cTn id="17" dur="500"/>
                                        <p:tgtEl>
                                          <p:spTgt spid="1779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981"/>
                                        </p:tgtEl>
                                        <p:attrNameLst>
                                          <p:attrName>style.visibility</p:attrName>
                                        </p:attrNameLst>
                                      </p:cBhvr>
                                      <p:to>
                                        <p:strVal val="visible"/>
                                      </p:to>
                                    </p:set>
                                    <p:animEffect transition="in" filter="fade">
                                      <p:cBhvr>
                                        <p:cTn id="22" dur="500"/>
                                        <p:tgtEl>
                                          <p:spTgt spid="1779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982"/>
                                        </p:tgtEl>
                                        <p:attrNameLst>
                                          <p:attrName>style.visibility</p:attrName>
                                        </p:attrNameLst>
                                      </p:cBhvr>
                                      <p:to>
                                        <p:strVal val="visible"/>
                                      </p:to>
                                    </p:set>
                                    <p:animEffect transition="in" filter="fade">
                                      <p:cBhvr>
                                        <p:cTn id="27" dur="500"/>
                                        <p:tgtEl>
                                          <p:spTgt spid="177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テキスト ボックス 5"/>
          <p:cNvSpPr txBox="1">
            <a:spLocks noChangeArrowheads="1"/>
          </p:cNvSpPr>
          <p:nvPr/>
        </p:nvSpPr>
        <p:spPr bwMode="auto">
          <a:xfrm>
            <a:off x="539750" y="1084734"/>
            <a:ext cx="642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要求調整例：バックアップの必要性・頻度・保存期間</a:t>
            </a:r>
          </a:p>
        </p:txBody>
      </p:sp>
      <p:sp>
        <p:nvSpPr>
          <p:cNvPr id="56324" name="テキスト ボックス 8"/>
          <p:cNvSpPr txBox="1">
            <a:spLocks noChangeArrowheads="1"/>
          </p:cNvSpPr>
          <p:nvPr/>
        </p:nvSpPr>
        <p:spPr bwMode="auto">
          <a:xfrm>
            <a:off x="5589588" y="2327275"/>
            <a:ext cx="153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2400"/>
              <a:t>調整後</a:t>
            </a:r>
          </a:p>
        </p:txBody>
      </p:sp>
      <p:sp>
        <p:nvSpPr>
          <p:cNvPr id="2" name="テキスト プレースホルダー 1"/>
          <p:cNvSpPr>
            <a:spLocks noGrp="1"/>
          </p:cNvSpPr>
          <p:nvPr>
            <p:ph type="body" sz="quarter" idx="13"/>
          </p:nvPr>
        </p:nvSpPr>
        <p:spPr/>
        <p:txBody>
          <a:bodyPr/>
          <a:lstStyle/>
          <a:p>
            <a:r>
              <a:rPr lang="ja-JP" altLang="en-US" dirty="0"/>
              <a:t>要件に即して</a:t>
            </a:r>
            <a:r>
              <a:rPr kumimoji="1" lang="ja-JP" altLang="en-US" dirty="0"/>
              <a:t>非機能要求を調整する</a:t>
            </a:r>
          </a:p>
        </p:txBody>
      </p:sp>
      <p:sp>
        <p:nvSpPr>
          <p:cNvPr id="56326" name="テキスト ボックス 10"/>
          <p:cNvSpPr txBox="1">
            <a:spLocks noChangeArrowheads="1"/>
          </p:cNvSpPr>
          <p:nvPr/>
        </p:nvSpPr>
        <p:spPr bwMode="auto">
          <a:xfrm>
            <a:off x="4788024" y="6237312"/>
            <a:ext cx="426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400">
                <a:solidFill>
                  <a:schemeClr val="tx1"/>
                </a:solidFill>
                <a:latin typeface="HGPｺﾞｼｯｸM" pitchFamily="50" charset="-128"/>
                <a:ea typeface="HGPｺﾞｼｯｸM" pitchFamily="50" charset="-128"/>
              </a:rPr>
              <a:t>BCP</a:t>
            </a:r>
            <a:r>
              <a:rPr lang="ja-JP" altLang="en-US" sz="1400" dirty="0">
                <a:solidFill>
                  <a:schemeClr val="tx1"/>
                </a:solidFill>
                <a:latin typeface="HGPｺﾞｼｯｸM" pitchFamily="50" charset="-128"/>
                <a:ea typeface="HGPｺﾞｼｯｸM" pitchFamily="50" charset="-128"/>
              </a:rPr>
              <a:t>：</a:t>
            </a:r>
            <a:r>
              <a:rPr lang="en-US" altLang="ja-JP" sz="1400" dirty="0">
                <a:solidFill>
                  <a:schemeClr val="tx1"/>
                </a:solidFill>
                <a:latin typeface="HGPｺﾞｼｯｸM" pitchFamily="50" charset="-128"/>
                <a:ea typeface="HGPｺﾞｼｯｸM" pitchFamily="50" charset="-128"/>
              </a:rPr>
              <a:t>Business Continuity Plan</a:t>
            </a:r>
            <a:r>
              <a:rPr lang="ja-JP" altLang="en-US" sz="1400" dirty="0">
                <a:solidFill>
                  <a:schemeClr val="tx1"/>
                </a:solidFill>
                <a:latin typeface="HGPｺﾞｼｯｸM" pitchFamily="50" charset="-128"/>
                <a:ea typeface="HGPｺﾞｼｯｸM" pitchFamily="50" charset="-128"/>
              </a:rPr>
              <a:t>（事業継続計画）</a:t>
            </a:r>
          </a:p>
        </p:txBody>
      </p:sp>
      <p:graphicFrame>
        <p:nvGraphicFramePr>
          <p:cNvPr id="12" name="表 11"/>
          <p:cNvGraphicFramePr>
            <a:graphicFrameLocks noGrp="1"/>
          </p:cNvGraphicFramePr>
          <p:nvPr>
            <p:extLst>
              <p:ext uri="{D42A27DB-BD31-4B8C-83A1-F6EECF244321}">
                <p14:modId xmlns:p14="http://schemas.microsoft.com/office/powerpoint/2010/main" val="2173673839"/>
              </p:ext>
            </p:extLst>
          </p:nvPr>
        </p:nvGraphicFramePr>
        <p:xfrm>
          <a:off x="473075" y="1572391"/>
          <a:ext cx="8347397" cy="1568577"/>
        </p:xfrm>
        <a:graphic>
          <a:graphicData uri="http://schemas.openxmlformats.org/drawingml/2006/table">
            <a:tbl>
              <a:tblPr firstRow="1" bandRow="1">
                <a:tableStyleId>{00A15C55-8517-42AA-B614-E9B94910E393}</a:tableStyleId>
              </a:tblPr>
              <a:tblGrid>
                <a:gridCol w="3090813">
                  <a:extLst>
                    <a:ext uri="{9D8B030D-6E8A-4147-A177-3AD203B41FA5}">
                      <a16:colId xmlns:a16="http://schemas.microsoft.com/office/drawing/2014/main" xmlns="" val="20000"/>
                    </a:ext>
                  </a:extLst>
                </a:gridCol>
                <a:gridCol w="2376264">
                  <a:extLst>
                    <a:ext uri="{9D8B030D-6E8A-4147-A177-3AD203B41FA5}">
                      <a16:colId xmlns:a16="http://schemas.microsoft.com/office/drawing/2014/main" xmlns="" val="20001"/>
                    </a:ext>
                  </a:extLst>
                </a:gridCol>
                <a:gridCol w="2880320">
                  <a:extLst>
                    <a:ext uri="{9D8B030D-6E8A-4147-A177-3AD203B41FA5}">
                      <a16:colId xmlns:a16="http://schemas.microsoft.com/office/drawing/2014/main" xmlns="" val="20002"/>
                    </a:ext>
                  </a:extLst>
                </a:gridCol>
              </a:tblGrid>
              <a:tr h="447826">
                <a:tc>
                  <a:txBody>
                    <a:bodyPr/>
                    <a:lstStyle/>
                    <a:p>
                      <a:r>
                        <a:rPr kumimoji="1" lang="ja-JP" altLang="en-US" sz="1800" dirty="0">
                          <a:latin typeface="HGPｺﾞｼｯｸM" pitchFamily="50" charset="-128"/>
                          <a:ea typeface="HGPｺﾞｼｯｸM" pitchFamily="50" charset="-128"/>
                        </a:rPr>
                        <a:t>非機能要求メトリクス</a:t>
                      </a: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ユーザ見解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ベンダ見解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extLst>
                  <a:ext uri="{0D108BD9-81ED-4DB2-BD59-A6C34878D82A}">
                    <a16:rowId xmlns:a16="http://schemas.microsoft.com/office/drawing/2014/main" xmlns="" val="10000"/>
                  </a:ext>
                </a:extLst>
              </a:tr>
              <a:tr h="37864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コストを安価に抑えたい</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障害時のことを考えると必要</a:t>
                      </a:r>
                    </a:p>
                  </a:txBody>
                  <a:tcPr marL="91447" marR="91447" marT="45746" marB="45746"/>
                </a:tc>
                <a:extLst>
                  <a:ext uri="{0D108BD9-81ED-4DB2-BD59-A6C34878D82A}">
                    <a16:rowId xmlns:a16="http://schemas.microsoft.com/office/drawing/2014/main" xmlns="" val="10001"/>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月次で収集</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日次で収集</a:t>
                      </a:r>
                    </a:p>
                  </a:txBody>
                  <a:tcPr marL="91447" marR="91447" marT="45746" marB="45746"/>
                </a:tc>
                <a:extLst>
                  <a:ext uri="{0D108BD9-81ED-4DB2-BD59-A6C34878D82A}">
                    <a16:rowId xmlns:a16="http://schemas.microsoft.com/office/drawing/2014/main" xmlns="" val="10002"/>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できるだけ長く</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47" marR="91447" marT="45746" marB="45746"/>
                </a:tc>
                <a:extLst>
                  <a:ext uri="{0D108BD9-81ED-4DB2-BD59-A6C34878D82A}">
                    <a16:rowId xmlns:a16="http://schemas.microsoft.com/office/drawing/2014/main" xmlns="" val="10003"/>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562690151"/>
              </p:ext>
            </p:extLst>
          </p:nvPr>
        </p:nvGraphicFramePr>
        <p:xfrm>
          <a:off x="1765895" y="4682580"/>
          <a:ext cx="5686425" cy="1482724"/>
        </p:xfrm>
        <a:graphic>
          <a:graphicData uri="http://schemas.openxmlformats.org/drawingml/2006/table">
            <a:tbl>
              <a:tblPr firstRow="1" bandRow="1">
                <a:tableStyleId>{00A15C55-8517-42AA-B614-E9B94910E393}</a:tableStyleId>
              </a:tblPr>
              <a:tblGrid>
                <a:gridCol w="3152527">
                  <a:extLst>
                    <a:ext uri="{9D8B030D-6E8A-4147-A177-3AD203B41FA5}">
                      <a16:colId xmlns:a16="http://schemas.microsoft.com/office/drawing/2014/main" xmlns="" val="20000"/>
                    </a:ext>
                  </a:extLst>
                </a:gridCol>
                <a:gridCol w="2533898">
                  <a:extLst>
                    <a:ext uri="{9D8B030D-6E8A-4147-A177-3AD203B41FA5}">
                      <a16:colId xmlns:a16="http://schemas.microsoft.com/office/drawing/2014/main" xmlns="" val="20001"/>
                    </a:ext>
                  </a:extLst>
                </a:gridCol>
              </a:tblGrid>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itchFamily="50" charset="-128"/>
                          <a:ea typeface="HGPｺﾞｼｯｸM" pitchFamily="50" charset="-128"/>
                        </a:rPr>
                        <a:t>非機能要求メトリクス</a:t>
                      </a:r>
                    </a:p>
                  </a:txBody>
                  <a:tcPr marL="91423" marR="91423" marT="45700" marB="45700"/>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調整後</a:t>
                      </a:r>
                      <a:endParaRPr kumimoji="1" lang="ja-JP" altLang="en-US" sz="1800" dirty="0">
                        <a:solidFill>
                          <a:schemeClr val="tx1"/>
                        </a:solidFill>
                        <a:latin typeface="HGPｺﾞｼｯｸM" pitchFamily="50" charset="-128"/>
                        <a:ea typeface="HGPｺﾞｼｯｸM" pitchFamily="50" charset="-128"/>
                      </a:endParaRPr>
                    </a:p>
                  </a:txBody>
                  <a:tcPr marL="91423" marR="91423" marT="45700" marB="45700"/>
                </a:tc>
                <a:extLst>
                  <a:ext uri="{0D108BD9-81ED-4DB2-BD59-A6C34878D82A}">
                    <a16:rowId xmlns:a16="http://schemas.microsoft.com/office/drawing/2014/main" xmlns="" val="10000"/>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バックアップを取る</a:t>
                      </a:r>
                    </a:p>
                  </a:txBody>
                  <a:tcPr marL="91423" marR="91423" marT="45700" marB="45700"/>
                </a:tc>
                <a:extLst>
                  <a:ext uri="{0D108BD9-81ED-4DB2-BD59-A6C34878D82A}">
                    <a16:rowId xmlns:a16="http://schemas.microsoft.com/office/drawing/2014/main" xmlns="" val="10001"/>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週次で収集</a:t>
                      </a:r>
                    </a:p>
                  </a:txBody>
                  <a:tcPr marL="91423" marR="91423" marT="45700" marB="45700"/>
                </a:tc>
                <a:extLst>
                  <a:ext uri="{0D108BD9-81ED-4DB2-BD59-A6C34878D82A}">
                    <a16:rowId xmlns:a16="http://schemas.microsoft.com/office/drawing/2014/main" xmlns="" val="10002"/>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23" marR="91423" marT="45700" marB="45700"/>
                </a:tc>
                <a:extLst>
                  <a:ext uri="{0D108BD9-81ED-4DB2-BD59-A6C34878D82A}">
                    <a16:rowId xmlns:a16="http://schemas.microsoft.com/office/drawing/2014/main" xmlns="" val="10003"/>
                  </a:ext>
                </a:extLst>
              </a:tr>
            </a:tbl>
          </a:graphicData>
        </a:graphic>
      </p:graphicFrame>
      <p:sp>
        <p:nvSpPr>
          <p:cNvPr id="56366" name="下矢印 13"/>
          <p:cNvSpPr>
            <a:spLocks noChangeArrowheads="1"/>
          </p:cNvSpPr>
          <p:nvPr/>
        </p:nvSpPr>
        <p:spPr bwMode="auto">
          <a:xfrm>
            <a:off x="2427288" y="3381995"/>
            <a:ext cx="4289425" cy="1153666"/>
          </a:xfrm>
          <a:prstGeom prst="downArrow">
            <a:avLst>
              <a:gd name="adj1" fmla="val 50000"/>
              <a:gd name="adj2" fmla="val 50000"/>
            </a:avLst>
          </a:prstGeom>
          <a:solidFill>
            <a:schemeClr val="accent6">
              <a:lumMod val="40000"/>
              <a:lumOff val="60000"/>
            </a:schemeClr>
          </a:solidFill>
          <a:ln w="12700" algn="ctr">
            <a:solidFill>
              <a:schemeClr val="tx2">
                <a:lumMod val="75000"/>
              </a:schemeClr>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en-US" sz="3200">
              <a:latin typeface="ＭＳ ゴシック" pitchFamily="49" charset="-128"/>
              <a:ea typeface="ＭＳ ゴシック" pitchFamily="49" charset="-128"/>
            </a:endParaRPr>
          </a:p>
        </p:txBody>
      </p:sp>
      <p:sp>
        <p:nvSpPr>
          <p:cNvPr id="56367" name="テキスト ボックス 14"/>
          <p:cNvSpPr txBox="1">
            <a:spLocks noChangeArrowheads="1"/>
          </p:cNvSpPr>
          <p:nvPr/>
        </p:nvSpPr>
        <p:spPr bwMode="auto">
          <a:xfrm>
            <a:off x="3105150" y="3356992"/>
            <a:ext cx="3027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en-US" altLang="ja-JP" sz="2400" dirty="0">
                <a:solidFill>
                  <a:schemeClr val="tx1"/>
                </a:solidFill>
                <a:latin typeface="HGPｺﾞｼｯｸM" pitchFamily="50" charset="-128"/>
                <a:ea typeface="HGPｺﾞｼｯｸM" pitchFamily="50" charset="-128"/>
              </a:rPr>
              <a:t>BCP</a:t>
            </a:r>
            <a:r>
              <a:rPr lang="ja-JP" altLang="en-US" sz="2400" dirty="0">
                <a:solidFill>
                  <a:schemeClr val="tx1"/>
                </a:solidFill>
                <a:latin typeface="HGPｺﾞｼｯｸM" pitchFamily="50" charset="-128"/>
                <a:ea typeface="HGPｺﾞｼｯｸM" pitchFamily="50" charset="-128"/>
              </a:rPr>
              <a:t>に鑑み</a:t>
            </a:r>
            <a:r>
              <a:rPr lang="en-US" altLang="ja-JP" sz="2400" dirty="0">
                <a:solidFill>
                  <a:schemeClr val="tx1"/>
                </a:solidFill>
                <a:latin typeface="HGPｺﾞｼｯｸM" pitchFamily="50" charset="-128"/>
                <a:ea typeface="HGPｺﾞｼｯｸM" pitchFamily="50" charset="-128"/>
              </a:rPr>
              <a:t/>
            </a:r>
            <a:br>
              <a:rPr lang="en-US" altLang="ja-JP" sz="2400" dirty="0">
                <a:solidFill>
                  <a:schemeClr val="tx1"/>
                </a:solidFill>
                <a:latin typeface="HGPｺﾞｼｯｸM" pitchFamily="50" charset="-128"/>
                <a:ea typeface="HGPｺﾞｼｯｸM" pitchFamily="50" charset="-128"/>
              </a:rPr>
            </a:br>
            <a:r>
              <a:rPr lang="ja-JP" altLang="en-US" sz="2400" dirty="0">
                <a:solidFill>
                  <a:schemeClr val="tx1"/>
                </a:solidFill>
                <a:latin typeface="HGPｺﾞｼｯｸM" pitchFamily="50" charset="-128"/>
                <a:ea typeface="HGPｺﾞｼｯｸM" pitchFamily="50" charset="-128"/>
              </a:rPr>
              <a:t>以下の通り調整</a:t>
            </a:r>
          </a:p>
        </p:txBody>
      </p:sp>
      <p:sp>
        <p:nvSpPr>
          <p:cNvPr id="1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26</a:t>
            </a:fld>
            <a:endParaRPr lang="ja-JP" altLang="en-US" dirty="0"/>
          </a:p>
        </p:txBody>
      </p:sp>
    </p:spTree>
    <p:extLst>
      <p:ext uri="{BB962C8B-B14F-4D97-AF65-F5344CB8AC3E}">
        <p14:creationId xmlns:p14="http://schemas.microsoft.com/office/powerpoint/2010/main" val="71568623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テキスト ボックス 2"/>
          <p:cNvSpPr txBox="1">
            <a:spLocks noChangeArrowheads="1"/>
          </p:cNvSpPr>
          <p:nvPr/>
        </p:nvSpPr>
        <p:spPr bwMode="auto">
          <a:xfrm>
            <a:off x="539750" y="1115452"/>
            <a:ext cx="82169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非機能要求とコスト・リスクの関係</a:t>
            </a:r>
            <a:endParaRPr lang="en-US" altLang="ja-JP" sz="1800" dirty="0">
              <a:solidFill>
                <a:schemeClr val="tx1"/>
              </a:solidFill>
              <a:latin typeface="HGPｺﾞｼｯｸM" pitchFamily="50" charset="-128"/>
              <a:ea typeface="HGPｺﾞｼｯｸM" pitchFamily="50" charset="-128"/>
            </a:endParaRPr>
          </a:p>
          <a:p>
            <a:pPr marL="342900" indent="-342900" eaLnBrk="1" hangingPunct="1">
              <a:buFont typeface="Wingdings" panose="05000000000000000000" pitchFamily="2" charset="2"/>
              <a:buChar char="n"/>
            </a:pPr>
            <a:endParaRPr lang="en-US" altLang="ja-JP" sz="800" dirty="0">
              <a:solidFill>
                <a:schemeClr val="tx1"/>
              </a:solidFill>
              <a:latin typeface="HGPｺﾞｼｯｸM" pitchFamily="50" charset="-128"/>
              <a:ea typeface="HGPｺﾞｼｯｸM" pitchFamily="50" charset="-128"/>
            </a:endParaRPr>
          </a:p>
          <a:p>
            <a:pPr marL="625475" eaLnBrk="1" hangingPunct="1"/>
            <a:r>
              <a:rPr lang="ja-JP" altLang="en-US" sz="1800" dirty="0">
                <a:solidFill>
                  <a:schemeClr val="tx1"/>
                </a:solidFill>
                <a:latin typeface="HGPｺﾞｼｯｸM" pitchFamily="50" charset="-128"/>
                <a:ea typeface="HGPｺﾞｼｯｸM" pitchFamily="50" charset="-128"/>
              </a:rPr>
              <a:t>一般的に非機能要求レベルを高くすると、導入コストは大きく、リスクは小さくなる。</a:t>
            </a:r>
          </a:p>
          <a:p>
            <a:pPr marL="342900" indent="-342900" eaLnBrk="1" hangingPunct="1">
              <a:buFont typeface="Wingdings" panose="05000000000000000000" pitchFamily="2" charset="2"/>
              <a:buChar char="n"/>
            </a:pPr>
            <a:endParaRPr lang="ja-JP" altLang="en-US" sz="1800" dirty="0">
              <a:solidFill>
                <a:schemeClr val="tx1"/>
              </a:solidFill>
              <a:latin typeface="HGPｺﾞｼｯｸM" pitchFamily="50" charset="-128"/>
              <a:ea typeface="HGPｺﾞｼｯｸM"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438880729"/>
              </p:ext>
            </p:extLst>
          </p:nvPr>
        </p:nvGraphicFramePr>
        <p:xfrm>
          <a:off x="1043608" y="2439988"/>
          <a:ext cx="7126288" cy="2797178"/>
        </p:xfrm>
        <a:graphic>
          <a:graphicData uri="http://schemas.openxmlformats.org/drawingml/2006/table">
            <a:tbl>
              <a:tblPr firstRow="1" bandRow="1">
                <a:tableStyleId>{1E171933-4619-4E11-9A3F-F7608DF75F80}</a:tableStyleId>
              </a:tblPr>
              <a:tblGrid>
                <a:gridCol w="1461801">
                  <a:extLst>
                    <a:ext uri="{9D8B030D-6E8A-4147-A177-3AD203B41FA5}">
                      <a16:colId xmlns:a16="http://schemas.microsoft.com/office/drawing/2014/main" xmlns="" val="20000"/>
                    </a:ext>
                  </a:extLst>
                </a:gridCol>
                <a:gridCol w="1461803">
                  <a:extLst>
                    <a:ext uri="{9D8B030D-6E8A-4147-A177-3AD203B41FA5}">
                      <a16:colId xmlns:a16="http://schemas.microsoft.com/office/drawing/2014/main" xmlns="" val="20001"/>
                    </a:ext>
                  </a:extLst>
                </a:gridCol>
                <a:gridCol w="664456">
                  <a:extLst>
                    <a:ext uri="{9D8B030D-6E8A-4147-A177-3AD203B41FA5}">
                      <a16:colId xmlns:a16="http://schemas.microsoft.com/office/drawing/2014/main" xmlns="" val="20002"/>
                    </a:ext>
                  </a:extLst>
                </a:gridCol>
                <a:gridCol w="1312300">
                  <a:extLst>
                    <a:ext uri="{9D8B030D-6E8A-4147-A177-3AD203B41FA5}">
                      <a16:colId xmlns:a16="http://schemas.microsoft.com/office/drawing/2014/main" xmlns="" val="20003"/>
                    </a:ext>
                  </a:extLst>
                </a:gridCol>
                <a:gridCol w="680847">
                  <a:extLst>
                    <a:ext uri="{9D8B030D-6E8A-4147-A177-3AD203B41FA5}">
                      <a16:colId xmlns:a16="http://schemas.microsoft.com/office/drawing/2014/main" xmlns="" val="20004"/>
                    </a:ext>
                  </a:extLst>
                </a:gridCol>
                <a:gridCol w="880624">
                  <a:extLst>
                    <a:ext uri="{9D8B030D-6E8A-4147-A177-3AD203B41FA5}">
                      <a16:colId xmlns:a16="http://schemas.microsoft.com/office/drawing/2014/main" xmlns="" val="20005"/>
                    </a:ext>
                  </a:extLst>
                </a:gridCol>
                <a:gridCol w="664457">
                  <a:extLst>
                    <a:ext uri="{9D8B030D-6E8A-4147-A177-3AD203B41FA5}">
                      <a16:colId xmlns:a16="http://schemas.microsoft.com/office/drawing/2014/main" xmlns="" val="20006"/>
                    </a:ext>
                  </a:extLst>
                </a:gridCol>
              </a:tblGrid>
              <a:tr h="396214">
                <a:tc>
                  <a:txBody>
                    <a:bodyPr/>
                    <a:lstStyle/>
                    <a:p>
                      <a:endParaRPr kumimoji="1" lang="ja-JP" altLang="en-US" sz="1800" b="1" dirty="0">
                        <a:latin typeface="HGPｺﾞｼｯｸM" pitchFamily="50" charset="-128"/>
                        <a:ea typeface="HGPｺﾞｼｯｸM" pitchFamily="50" charset="-128"/>
                      </a:endParaRPr>
                    </a:p>
                  </a:txBody>
                  <a:tcPr marL="91433" marR="91433" marT="45707" marB="45707"/>
                </a:tc>
                <a:tc gridSpan="2">
                  <a:txBody>
                    <a:bodyPr/>
                    <a:lstStyle/>
                    <a:p>
                      <a:pPr algn="ctr"/>
                      <a:r>
                        <a:rPr kumimoji="1" lang="ja-JP" altLang="en-US" sz="1800" dirty="0">
                          <a:latin typeface="HGPｺﾞｼｯｸM" panose="020B0600000000000000" pitchFamily="50" charset="-128"/>
                          <a:ea typeface="HGPｺﾞｼｯｸM" panose="020B0600000000000000" pitchFamily="50" charset="-128"/>
                        </a:rPr>
                        <a:t>レベル</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導入コスト</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リスク</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バックアップ保管期間</a:t>
                      </a:r>
                      <a:endParaRPr kumimoji="1" lang="en-US" altLang="ja-JP"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smtClean="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xmlns="" val="10001"/>
                  </a:ext>
                </a:extLst>
              </a:tr>
              <a:tr h="396214">
                <a:tc vMerge="1">
                  <a:txBody>
                    <a:bodyPr/>
                    <a:lstStyle/>
                    <a:p>
                      <a:endParaRPr kumimoji="1" lang="en-US" altLang="ja-JP"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短期間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smtClean="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xmlns="" val="10002"/>
                  </a:ext>
                </a:extLst>
              </a:tr>
              <a:tr h="396214">
                <a:tc vMerge="1">
                  <a:txBody>
                    <a:bodyPr/>
                    <a:lstStyle/>
                    <a:p>
                      <a:endParaRPr kumimoji="1" lang="en-US" altLang="ja-JP"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保存せず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xmlns="" val="10003"/>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バックアップ取得間隔</a:t>
                      </a:r>
                      <a:endParaRPr kumimoji="1" lang="ja-JP" altLang="en-US"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短周期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smtClean="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xmlns="" val="10004"/>
                  </a:ext>
                </a:extLst>
              </a:tr>
              <a:tr h="396214">
                <a:tc vMerge="1">
                  <a:txBody>
                    <a:bodyPr/>
                    <a:lstStyle/>
                    <a:p>
                      <a:endParaRPr kumimoji="1" lang="ja-JP" altLang="en-US" dirty="0"/>
                    </a:p>
                  </a:txBody>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smtClean="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xmlns="" val="10005"/>
                  </a:ext>
                </a:extLst>
              </a:tr>
              <a:tr h="419894">
                <a:tc vMerge="1">
                  <a:txBody>
                    <a:bodyPr/>
                    <a:lstStyle/>
                    <a:p>
                      <a:endParaRPr kumimoji="1" lang="ja-JP" altLang="en-US"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取得せず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xmlns="" val="10006"/>
                  </a:ext>
                </a:extLst>
              </a:tr>
            </a:tbl>
          </a:graphicData>
        </a:graphic>
      </p:graphicFrame>
      <p:sp>
        <p:nvSpPr>
          <p:cNvPr id="2" name="テキスト プレースホルダー 1"/>
          <p:cNvSpPr>
            <a:spLocks noGrp="1"/>
          </p:cNvSpPr>
          <p:nvPr>
            <p:ph type="body" sz="quarter" idx="13"/>
          </p:nvPr>
        </p:nvSpPr>
        <p:spPr/>
        <p:txBody>
          <a:bodyPr/>
          <a:lstStyle/>
          <a:p>
            <a:r>
              <a:rPr lang="ja-JP" altLang="en-US" dirty="0"/>
              <a:t>非機能要求レベルと、コスト・リスクのトレードオフ関係</a:t>
            </a:r>
            <a:endParaRPr lang="ja-JP" altLang="en-US" dirty="0">
              <a:solidFill>
                <a:srgbClr val="FF0000"/>
              </a:solidFill>
            </a:endParaRPr>
          </a:p>
        </p:txBody>
      </p:sp>
      <p:sp>
        <p:nvSpPr>
          <p:cNvPr id="57408" name="テキスト ボックス 3"/>
          <p:cNvSpPr txBox="1">
            <a:spLocks noChangeArrowheads="1"/>
          </p:cNvSpPr>
          <p:nvPr/>
        </p:nvSpPr>
        <p:spPr bwMode="auto">
          <a:xfrm>
            <a:off x="827584" y="2051556"/>
            <a:ext cx="3990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データのバックアップ</a:t>
            </a:r>
            <a:r>
              <a:rPr lang="en-US" altLang="ja-JP" sz="1800" dirty="0">
                <a:solidFill>
                  <a:schemeClr val="tx1"/>
                </a:solidFill>
                <a:latin typeface="HGPｺﾞｼｯｸM" pitchFamily="50" charset="-128"/>
                <a:ea typeface="HGPｺﾞｼｯｸM" pitchFamily="50" charset="-128"/>
              </a:rPr>
              <a:t>】</a:t>
            </a:r>
            <a:endParaRPr lang="ja-JP" altLang="en-US" sz="1800" dirty="0">
              <a:solidFill>
                <a:schemeClr val="tx1"/>
              </a:solidFill>
              <a:latin typeface="HGPｺﾞｼｯｸM" pitchFamily="50" charset="-128"/>
              <a:ea typeface="HGPｺﾞｼｯｸM" pitchFamily="50" charset="-128"/>
            </a:endParaRPr>
          </a:p>
        </p:txBody>
      </p:sp>
      <p:sp>
        <p:nvSpPr>
          <p:cNvPr id="57409" name="テキスト ボックス 6"/>
          <p:cNvSpPr txBox="1">
            <a:spLocks noChangeArrowheads="1"/>
          </p:cNvSpPr>
          <p:nvPr/>
        </p:nvSpPr>
        <p:spPr bwMode="auto">
          <a:xfrm>
            <a:off x="395536" y="5445224"/>
            <a:ext cx="86409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保管期間が短い場合、アーカイブに使えない、社内規程や法律違反になるリスクがある。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バックアップが未取得の場合、データ破壊発生時にシステムを復旧できないリスクがある。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取得間隔が長いとシステム復旧時に古いデータに戻るリスクがある。</a:t>
            </a:r>
          </a:p>
        </p:txBody>
      </p:sp>
      <p:cxnSp>
        <p:nvCxnSpPr>
          <p:cNvPr id="57411" name="直線矢印コネクタ 9"/>
          <p:cNvCxnSpPr>
            <a:cxnSpLocks noChangeShapeType="1"/>
          </p:cNvCxnSpPr>
          <p:nvPr/>
        </p:nvCxnSpPr>
        <p:spPr bwMode="auto">
          <a:xfrm flipV="1">
            <a:off x="4265885"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2" name="直線矢印コネクタ 10"/>
          <p:cNvCxnSpPr>
            <a:cxnSpLocks noChangeShapeType="1"/>
          </p:cNvCxnSpPr>
          <p:nvPr/>
        </p:nvCxnSpPr>
        <p:spPr bwMode="auto">
          <a:xfrm flipV="1">
            <a:off x="4265885"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3" name="直線矢印コネクタ 11"/>
          <p:cNvCxnSpPr>
            <a:cxnSpLocks noChangeShapeType="1"/>
          </p:cNvCxnSpPr>
          <p:nvPr/>
        </p:nvCxnSpPr>
        <p:spPr bwMode="auto">
          <a:xfrm flipV="1">
            <a:off x="6267723"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4" name="直線矢印コネクタ 12"/>
          <p:cNvCxnSpPr>
            <a:cxnSpLocks noChangeShapeType="1"/>
          </p:cNvCxnSpPr>
          <p:nvPr/>
        </p:nvCxnSpPr>
        <p:spPr bwMode="auto">
          <a:xfrm flipV="1">
            <a:off x="6267723"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5" name="直線矢印コネクタ 13"/>
          <p:cNvCxnSpPr>
            <a:cxnSpLocks noChangeShapeType="1"/>
          </p:cNvCxnSpPr>
          <p:nvPr/>
        </p:nvCxnSpPr>
        <p:spPr bwMode="auto">
          <a:xfrm flipV="1">
            <a:off x="7812360" y="3232150"/>
            <a:ext cx="0" cy="377825"/>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7416" name="直線矢印コネクタ 14"/>
          <p:cNvCxnSpPr>
            <a:cxnSpLocks noChangeShapeType="1"/>
          </p:cNvCxnSpPr>
          <p:nvPr/>
        </p:nvCxnSpPr>
        <p:spPr bwMode="auto">
          <a:xfrm flipV="1">
            <a:off x="7812360" y="4437112"/>
            <a:ext cx="0" cy="379413"/>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27</a:t>
            </a:fld>
            <a:endParaRPr lang="ja-JP" altLang="en-US" dirty="0"/>
          </a:p>
        </p:txBody>
      </p:sp>
    </p:spTree>
    <p:extLst>
      <p:ext uri="{BB962C8B-B14F-4D97-AF65-F5344CB8AC3E}">
        <p14:creationId xmlns:p14="http://schemas.microsoft.com/office/powerpoint/2010/main" val="378100540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テキスト ボックス 4"/>
          <p:cNvSpPr txBox="1">
            <a:spLocks noChangeArrowheads="1"/>
          </p:cNvSpPr>
          <p:nvPr/>
        </p:nvSpPr>
        <p:spPr bwMode="auto">
          <a:xfrm>
            <a:off x="546100" y="1118354"/>
            <a:ext cx="81915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54013" indent="-28575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一部の非機能要求メトリクス間には依存関連があり、矛盾がないよう調整が必要。</a:t>
            </a:r>
            <a:endParaRPr lang="en-US" altLang="ja-JP" sz="1800" dirty="0">
              <a:solidFill>
                <a:schemeClr val="tx1"/>
              </a:solidFill>
              <a:latin typeface="HGPｺﾞｼｯｸM" pitchFamily="50" charset="-128"/>
              <a:ea typeface="HGPｺﾞｼｯｸM" pitchFamily="50" charset="-128"/>
            </a:endParaRPr>
          </a:p>
          <a:p>
            <a:pPr marL="536575" eaLnBrk="1" hangingPunct="1"/>
            <a:endParaRPr lang="en-US" altLang="ja-JP" sz="800" dirty="0">
              <a:solidFill>
                <a:schemeClr val="tx1"/>
              </a:solidFill>
              <a:latin typeface="HGPｺﾞｼｯｸM" pitchFamily="50" charset="-128"/>
              <a:ea typeface="HGPｺﾞｼｯｸM" pitchFamily="50" charset="-128"/>
            </a:endParaRPr>
          </a:p>
          <a:p>
            <a:pPr marL="536575" eaLnBrk="1" hangingPunct="1"/>
            <a:r>
              <a:rPr lang="en-US" altLang="ja-JP" sz="1400" dirty="0">
                <a:solidFill>
                  <a:schemeClr val="tx1"/>
                </a:solidFill>
                <a:latin typeface="HGPｺﾞｼｯｸM" pitchFamily="50" charset="-128"/>
                <a:ea typeface="HGPｺﾞｼｯｸM" pitchFamily="50" charset="-128"/>
              </a:rPr>
              <a:t>【</a:t>
            </a:r>
            <a:r>
              <a:rPr lang="ja-JP" altLang="en-US" sz="1400" dirty="0">
                <a:solidFill>
                  <a:schemeClr val="tx1"/>
                </a:solidFill>
                <a:latin typeface="HGPｺﾞｼｯｸM" pitchFamily="50" charset="-128"/>
                <a:ea typeface="HGPｺﾞｼｯｸM" pitchFamily="50" charset="-128"/>
              </a:rPr>
              <a:t>例</a:t>
            </a:r>
            <a:r>
              <a:rPr lang="en-US" altLang="ja-JP" sz="1400" dirty="0">
                <a:solidFill>
                  <a:schemeClr val="tx1"/>
                </a:solidFill>
                <a:latin typeface="HGPｺﾞｼｯｸM" pitchFamily="50" charset="-128"/>
                <a:ea typeface="HGPｺﾞｼｯｸM" pitchFamily="50" charset="-128"/>
              </a:rPr>
              <a:t>】</a:t>
            </a: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をレベル</a:t>
            </a:r>
            <a:r>
              <a:rPr lang="en-US" altLang="ja-JP" sz="1600" dirty="0">
                <a:solidFill>
                  <a:schemeClr val="tx1"/>
                </a:solidFill>
                <a:latin typeface="HGPｺﾞｼｯｸM" pitchFamily="50" charset="-128"/>
                <a:ea typeface="HGPｺﾞｼｯｸM" pitchFamily="50" charset="-128"/>
              </a:rPr>
              <a:t>3</a:t>
            </a:r>
            <a:r>
              <a:rPr lang="ja-JP" altLang="en-US" sz="1600" dirty="0">
                <a:solidFill>
                  <a:schemeClr val="tx1"/>
                </a:solidFill>
                <a:latin typeface="HGPｺﾞｼｯｸM" pitchFamily="50" charset="-128"/>
                <a:ea typeface="HGPｺﾞｼｯｸM" pitchFamily="50" charset="-128"/>
              </a:rPr>
              <a:t>の「</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時間以内」、サーバ冗長化はレベル</a:t>
            </a:r>
            <a:r>
              <a:rPr lang="en-US" altLang="ja-JP" sz="1600" dirty="0">
                <a:solidFill>
                  <a:schemeClr val="tx1"/>
                </a:solidFill>
                <a:latin typeface="HGPｺﾞｼｯｸM" pitchFamily="50" charset="-128"/>
                <a:ea typeface="HGPｺﾞｼｯｸM" pitchFamily="50" charset="-128"/>
              </a:rPr>
              <a:t>0</a:t>
            </a:r>
            <a:r>
              <a:rPr lang="ja-JP" altLang="en-US" sz="1600" dirty="0">
                <a:solidFill>
                  <a:schemeClr val="tx1"/>
                </a:solidFill>
                <a:latin typeface="HGPｺﾞｼｯｸM" pitchFamily="50" charset="-128"/>
                <a:ea typeface="HGPｺﾞｼｯｸM" pitchFamily="50" charset="-128"/>
              </a:rPr>
              <a:t>の「非冗長構成」を決定</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ja-JP" altLang="en-US" sz="1600" dirty="0">
                <a:solidFill>
                  <a:schemeClr val="tx1"/>
                </a:solidFill>
                <a:latin typeface="HGPｺﾞｼｯｸM" pitchFamily="50" charset="-128"/>
                <a:ea typeface="HGPｺﾞｼｯｸM" pitchFamily="50" charset="-128"/>
              </a:rPr>
              <a:t>非機能要求全体を確認し、サーバ故障時の</a:t>
            </a: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時間以内」は困難なことが判明</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を満たすために、冗長化のレベルを</a:t>
            </a:r>
            <a:r>
              <a:rPr lang="en-US" altLang="ja-JP" sz="1600" dirty="0">
                <a:solidFill>
                  <a:schemeClr val="tx1"/>
                </a:solidFill>
                <a:latin typeface="HGPｺﾞｼｯｸM" pitchFamily="50" charset="-128"/>
                <a:ea typeface="HGPｺﾞｼｯｸM" pitchFamily="50" charset="-128"/>
              </a:rPr>
              <a:t>1</a:t>
            </a:r>
            <a:r>
              <a:rPr lang="ja-JP" altLang="en-US" sz="1600" dirty="0">
                <a:solidFill>
                  <a:schemeClr val="tx1"/>
                </a:solidFill>
                <a:latin typeface="HGPｺﾞｼｯｸM" pitchFamily="50" charset="-128"/>
                <a:ea typeface="HGPｺﾞｼｯｸM" pitchFamily="50" charset="-128"/>
              </a:rPr>
              <a:t>ないし</a:t>
            </a:r>
            <a:r>
              <a:rPr lang="en-US" altLang="ja-JP" sz="1600" dirty="0">
                <a:solidFill>
                  <a:schemeClr val="tx1"/>
                </a:solidFill>
                <a:latin typeface="HGPｺﾞｼｯｸM" pitchFamily="50" charset="-128"/>
                <a:ea typeface="HGPｺﾞｼｯｸM" pitchFamily="50" charset="-128"/>
              </a:rPr>
              <a:t>2</a:t>
            </a:r>
            <a:r>
              <a:rPr lang="ja-JP" altLang="en-US" sz="1600" dirty="0">
                <a:solidFill>
                  <a:schemeClr val="tx1"/>
                </a:solidFill>
                <a:latin typeface="HGPｺﾞｼｯｸM" pitchFamily="50" charset="-128"/>
                <a:ea typeface="HGPｺﾞｼｯｸM" pitchFamily="50" charset="-128"/>
              </a:rPr>
              <a:t>にレベルアップすることを決定</a:t>
            </a:r>
            <a:endParaRPr lang="en-US" altLang="ja-JP" sz="1600" dirty="0">
              <a:solidFill>
                <a:schemeClr val="tx1"/>
              </a:solidFill>
              <a:latin typeface="HGPｺﾞｼｯｸM" pitchFamily="50" charset="-128"/>
              <a:ea typeface="HGPｺﾞｼｯｸM" pitchFamily="50" charset="-128"/>
            </a:endParaRPr>
          </a:p>
          <a:p>
            <a:pPr marL="636588" eaLnBrk="1" hangingPunct="1"/>
            <a:endParaRPr lang="en-US" altLang="ja-JP" sz="800" dirty="0">
              <a:solidFill>
                <a:schemeClr val="tx1"/>
              </a:solidFill>
              <a:latin typeface="HGPｺﾞｼｯｸM" pitchFamily="50" charset="-128"/>
              <a:ea typeface="HGPｺﾞｼｯｸM" pitchFamily="50" charset="-128"/>
            </a:endParaRPr>
          </a:p>
          <a:p>
            <a:pPr marL="357188"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非機能要件と機能要件間でのトレードオフが行われる場合もある</a:t>
            </a:r>
            <a:endParaRPr lang="en-US" altLang="ja-JP" sz="1800" dirty="0">
              <a:solidFill>
                <a:schemeClr val="tx1"/>
              </a:solidFill>
              <a:latin typeface="HGPｺﾞｼｯｸM" pitchFamily="50" charset="-128"/>
              <a:ea typeface="HGPｺﾞｼｯｸM" pitchFamily="50" charset="-128"/>
            </a:endParaRPr>
          </a:p>
        </p:txBody>
      </p:sp>
      <p:sp>
        <p:nvSpPr>
          <p:cNvPr id="2" name="テキスト プレースホルダー 1"/>
          <p:cNvSpPr>
            <a:spLocks noGrp="1"/>
          </p:cNvSpPr>
          <p:nvPr>
            <p:ph type="body" sz="quarter" idx="13"/>
          </p:nvPr>
        </p:nvSpPr>
        <p:spPr/>
        <p:txBody>
          <a:bodyPr/>
          <a:lstStyle/>
          <a:p>
            <a:r>
              <a:rPr kumimoji="1" lang="ja-JP" altLang="en-US" dirty="0"/>
              <a:t>非機能要求メトリクス間の矛盾</a:t>
            </a:r>
          </a:p>
        </p:txBody>
      </p:sp>
      <p:pic>
        <p:nvPicPr>
          <p:cNvPr id="5837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 y="2924944"/>
            <a:ext cx="8955087"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28</a:t>
            </a:fld>
            <a:endParaRPr lang="ja-JP" altLang="en-US" dirty="0"/>
          </a:p>
        </p:txBody>
      </p:sp>
    </p:spTree>
    <p:extLst>
      <p:ext uri="{BB962C8B-B14F-4D97-AF65-F5344CB8AC3E}">
        <p14:creationId xmlns:p14="http://schemas.microsoft.com/office/powerpoint/2010/main" val="13684422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644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89" y="2460372"/>
            <a:ext cx="7772876" cy="4298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3" name="テキスト プレースホルダー 2"/>
          <p:cNvSpPr>
            <a:spLocks noGrp="1"/>
          </p:cNvSpPr>
          <p:nvPr>
            <p:ph type="body" sz="quarter" idx="13"/>
          </p:nvPr>
        </p:nvSpPr>
        <p:spPr/>
        <p:txBody>
          <a:bodyPr/>
          <a:lstStyle/>
          <a:p>
            <a:r>
              <a:rPr kumimoji="1"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システム要件定義</a:t>
            </a:r>
            <a:r>
              <a:rPr kumimoji="1" lang="ja-JP" altLang="en-US" dirty="0">
                <a:latin typeface="HGPｺﾞｼｯｸM" panose="020B0600000000000000" pitchFamily="50" charset="-128"/>
                <a:ea typeface="HGPｺﾞｼｯｸM" panose="020B0600000000000000" pitchFamily="50" charset="-128"/>
              </a:rPr>
              <a:t>プロセス</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とは？</a:t>
            </a:r>
          </a:p>
        </p:txBody>
      </p:sp>
      <p:sp>
        <p:nvSpPr>
          <p:cNvPr id="4" name="テキスト ボックス 3"/>
          <p:cNvSpPr txBox="1"/>
          <p:nvPr/>
        </p:nvSpPr>
        <p:spPr>
          <a:xfrm>
            <a:off x="539552" y="1136933"/>
            <a:ext cx="8208912" cy="1323439"/>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システム要件定義プロセスは、業務要件実現に必要なシステム機能要件と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それに付随する非機能要件業務を定義するプロセス。</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あるべき業務という</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を実現する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十分性</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IT</a:t>
            </a:r>
            <a:r>
              <a:rPr lang="ja-JP" altLang="en-US" dirty="0" smtClean="0">
                <a:latin typeface="HGPｺﾞｼｯｸM" panose="020B0600000000000000" pitchFamily="50" charset="-128"/>
                <a:ea typeface="HGPｺﾞｼｯｸM" panose="020B0600000000000000" pitchFamily="50" charset="-128"/>
              </a:rPr>
              <a:t>システム</a:t>
            </a:r>
            <a:r>
              <a:rPr lang="ja-JP" altLang="en-US" dirty="0">
                <a:latin typeface="HGPｺﾞｼｯｸM" panose="020B0600000000000000" pitchFamily="50" charset="-128"/>
                <a:ea typeface="HGPｺﾞｼｯｸM" panose="020B0600000000000000" pitchFamily="50" charset="-128"/>
              </a:rPr>
              <a:t>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実現性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の観点から、必要なレベルまで具体化する。</a:t>
            </a: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1547663" y="5051648"/>
            <a:ext cx="6817301" cy="1617712"/>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8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システムの性能やセキュリティ、システムやデータの移行等の非機能要件</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メトリクスごとに具体的な実現要件を明確化する。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S3-01</a:t>
            </a:r>
            <a:r>
              <a:rPr lang="ja-JP" altLang="en-US" dirty="0">
                <a:solidFill>
                  <a:schemeClr val="tx1"/>
                </a:solidFill>
                <a:latin typeface="HGPｺﾞｼｯｸM" panose="020B0600000000000000" pitchFamily="50" charset="-128"/>
                <a:ea typeface="HGPｺﾞｼｯｸM" panose="020B0600000000000000" pitchFamily="50" charset="-128"/>
              </a:rPr>
              <a:t>～</a:t>
            </a:r>
            <a:r>
              <a:rPr lang="en-US" altLang="ja-JP" dirty="0">
                <a:solidFill>
                  <a:schemeClr val="tx1"/>
                </a:solidFill>
                <a:latin typeface="HGPｺﾞｼｯｸM" panose="020B0600000000000000" pitchFamily="50" charset="-128"/>
                <a:ea typeface="HGPｺﾞｼｯｸM" panose="020B0600000000000000" pitchFamily="50" charset="-128"/>
              </a:rPr>
              <a:t>11.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各要件の詳細化</a:t>
            </a:r>
          </a:p>
        </p:txBody>
      </p:sp>
      <p:sp>
        <p:nvSpPr>
          <p:cNvPr id="7" name="角丸四角形 6"/>
          <p:cNvSpPr/>
          <p:nvPr/>
        </p:nvSpPr>
        <p:spPr>
          <a:xfrm>
            <a:off x="1691680" y="4192721"/>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S3-12.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非機能要件の制約条件と</a:t>
            </a:r>
            <a:br>
              <a:rPr lang="ja-JP" altLang="en-US"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前提条件の定義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非機能要件の</a:t>
            </a:r>
            <a:r>
              <a:rPr lang="ja-JP" altLang="en-US" sz="1600" dirty="0">
                <a:solidFill>
                  <a:schemeClr val="tx1"/>
                </a:solidFill>
                <a:latin typeface="HGPｺﾞｼｯｸM" panose="020B0600000000000000" pitchFamily="50" charset="-128"/>
                <a:ea typeface="HGPｺﾞｼｯｸM" panose="020B0600000000000000" pitchFamily="50" charset="-128"/>
              </a:rPr>
              <a:t>メトリクスごとに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ＫＰＩを設定する。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192721"/>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非機能要件実現に関連する</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制約条件と前提条件を定義する。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3" name="直線矢印コネクタ 22"/>
          <p:cNvCxnSpPr>
            <a:stCxn id="6" idx="2"/>
            <a:endCxn id="7" idx="0"/>
          </p:cNvCxnSpPr>
          <p:nvPr/>
        </p:nvCxnSpPr>
        <p:spPr>
          <a:xfrm>
            <a:off x="3527884" y="3804114"/>
            <a:ext cx="0" cy="3886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フローチャート : 書類 28"/>
          <p:cNvSpPr/>
          <p:nvPr/>
        </p:nvSpPr>
        <p:spPr>
          <a:xfrm>
            <a:off x="251520" y="437226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非機能</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9" idx="3"/>
          </p:cNvCxnSpPr>
          <p:nvPr/>
        </p:nvCxnSpPr>
        <p:spPr>
          <a:xfrm flipH="1">
            <a:off x="1223896" y="3354114"/>
            <a:ext cx="467784" cy="130260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15" idx="1"/>
            <a:endCxn id="29" idx="3"/>
          </p:cNvCxnSpPr>
          <p:nvPr/>
        </p:nvCxnSpPr>
        <p:spPr>
          <a:xfrm flipH="1" flipV="1">
            <a:off x="1223896" y="4656715"/>
            <a:ext cx="467784" cy="123850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5" name="角丸四角形 14"/>
          <p:cNvSpPr/>
          <p:nvPr/>
        </p:nvSpPr>
        <p:spPr>
          <a:xfrm>
            <a:off x="1691680" y="544522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S3-13.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非機能要件の対応レベル決定</a:t>
            </a:r>
          </a:p>
        </p:txBody>
      </p:sp>
      <p:sp>
        <p:nvSpPr>
          <p:cNvPr id="16" name="正方形/長方形 15"/>
          <p:cNvSpPr/>
          <p:nvPr/>
        </p:nvSpPr>
        <p:spPr>
          <a:xfrm>
            <a:off x="5508104" y="544522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他要件や制約・前提と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非機能要件のトレードオフを計り、</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全体最適な非機能要件にする。</a:t>
            </a:r>
          </a:p>
        </p:txBody>
      </p:sp>
      <p:cxnSp>
        <p:nvCxnSpPr>
          <p:cNvPr id="17" name="直線矢印コネクタ 16"/>
          <p:cNvCxnSpPr>
            <a:stCxn id="7" idx="2"/>
            <a:endCxn id="15" idx="0"/>
          </p:cNvCxnSpPr>
          <p:nvPr/>
        </p:nvCxnSpPr>
        <p:spPr>
          <a:xfrm>
            <a:off x="3527884" y="5092721"/>
            <a:ext cx="0" cy="3525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7" idx="1"/>
            <a:endCxn id="29" idx="3"/>
          </p:cNvCxnSpPr>
          <p:nvPr/>
        </p:nvCxnSpPr>
        <p:spPr>
          <a:xfrm flipH="1">
            <a:off x="1223896" y="4642721"/>
            <a:ext cx="467784" cy="1399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21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カギ線コネクタ 132"/>
          <p:cNvCxnSpPr>
            <a:stCxn id="57" idx="0"/>
            <a:endCxn id="37" idx="2"/>
          </p:cNvCxnSpPr>
          <p:nvPr/>
        </p:nvCxnSpPr>
        <p:spPr>
          <a:xfrm flipV="1">
            <a:off x="3077776"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6" name="カギ線コネクタ 135"/>
          <p:cNvCxnSpPr>
            <a:stCxn id="58" idx="0"/>
            <a:endCxn id="63" idx="2"/>
          </p:cNvCxnSpPr>
          <p:nvPr/>
        </p:nvCxnSpPr>
        <p:spPr>
          <a:xfrm flipV="1">
            <a:off x="4266024" y="2246198"/>
            <a:ext cx="0" cy="2457378"/>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9" name="カギ線コネクタ 138"/>
          <p:cNvCxnSpPr>
            <a:stCxn id="67" idx="0"/>
            <a:endCxn id="51" idx="2"/>
          </p:cNvCxnSpPr>
          <p:nvPr/>
        </p:nvCxnSpPr>
        <p:spPr>
          <a:xfrm flipV="1">
            <a:off x="5576440" y="2246198"/>
            <a:ext cx="0" cy="4232243"/>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42" name="カギ線コネクタ 141"/>
          <p:cNvCxnSpPr>
            <a:stCxn id="34" idx="0"/>
            <a:endCxn id="50" idx="2"/>
          </p:cNvCxnSpPr>
          <p:nvPr/>
        </p:nvCxnSpPr>
        <p:spPr>
          <a:xfrm flipV="1">
            <a:off x="7016600"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0" name="カギ線コネクタ 129"/>
          <p:cNvCxnSpPr>
            <a:stCxn id="19" idx="0"/>
            <a:endCxn id="65" idx="2"/>
          </p:cNvCxnSpPr>
          <p:nvPr/>
        </p:nvCxnSpPr>
        <p:spPr>
          <a:xfrm flipV="1">
            <a:off x="1889760" y="2492419"/>
            <a:ext cx="0" cy="1390197"/>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27" name="カギ線コネクタ 126"/>
          <p:cNvCxnSpPr>
            <a:stCxn id="9" idx="0"/>
            <a:endCxn id="64" idx="2"/>
          </p:cNvCxnSpPr>
          <p:nvPr/>
        </p:nvCxnSpPr>
        <p:spPr>
          <a:xfrm flipV="1">
            <a:off x="742003" y="2246198"/>
            <a:ext cx="0" cy="1636418"/>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6" name="Text Box 4"/>
          <p:cNvSpPr txBox="1">
            <a:spLocks noChangeArrowheads="1"/>
          </p:cNvSpPr>
          <p:nvPr/>
        </p:nvSpPr>
        <p:spPr bwMode="auto">
          <a:xfrm>
            <a:off x="238003" y="2636911"/>
            <a:ext cx="1008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継続性</a:t>
            </a:r>
          </a:p>
        </p:txBody>
      </p:sp>
      <p:sp>
        <p:nvSpPr>
          <p:cNvPr id="7" name="Text Box 5"/>
          <p:cNvSpPr txBox="1">
            <a:spLocks noChangeArrowheads="1"/>
          </p:cNvSpPr>
          <p:nvPr/>
        </p:nvSpPr>
        <p:spPr bwMode="auto">
          <a:xfrm>
            <a:off x="238003" y="3052146"/>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耐障害性</a:t>
            </a:r>
          </a:p>
        </p:txBody>
      </p:sp>
      <p:sp>
        <p:nvSpPr>
          <p:cNvPr id="8" name="Text Box 6"/>
          <p:cNvSpPr txBox="1">
            <a:spLocks noChangeArrowheads="1"/>
          </p:cNvSpPr>
          <p:nvPr/>
        </p:nvSpPr>
        <p:spPr bwMode="auto">
          <a:xfrm>
            <a:off x="238003" y="3467381"/>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災害対策</a:t>
            </a:r>
          </a:p>
        </p:txBody>
      </p:sp>
      <p:sp>
        <p:nvSpPr>
          <p:cNvPr id="9" name="Text Box 7" descr="球"/>
          <p:cNvSpPr txBox="1">
            <a:spLocks noChangeArrowheads="1"/>
          </p:cNvSpPr>
          <p:nvPr/>
        </p:nvSpPr>
        <p:spPr bwMode="auto">
          <a:xfrm>
            <a:off x="238003" y="3882616"/>
            <a:ext cx="1008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回復性</a:t>
            </a:r>
          </a:p>
        </p:txBody>
      </p:sp>
      <p:sp>
        <p:nvSpPr>
          <p:cNvPr id="14" name="Text Box 13"/>
          <p:cNvSpPr txBox="1">
            <a:spLocks noChangeArrowheads="1"/>
          </p:cNvSpPr>
          <p:nvPr/>
        </p:nvSpPr>
        <p:spPr bwMode="auto">
          <a:xfrm>
            <a:off x="1367760" y="2636911"/>
            <a:ext cx="1044000" cy="309600"/>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業務処理量</a:t>
            </a:r>
          </a:p>
        </p:txBody>
      </p:sp>
      <p:sp>
        <p:nvSpPr>
          <p:cNvPr id="15" name="Text Box 14" descr="右上がり対角線 (太)"/>
          <p:cNvSpPr txBox="1">
            <a:spLocks noChangeArrowheads="1"/>
          </p:cNvSpPr>
          <p:nvPr/>
        </p:nvSpPr>
        <p:spPr bwMode="auto">
          <a:xfrm>
            <a:off x="1367760" y="3052146"/>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性能目標値</a:t>
            </a:r>
          </a:p>
        </p:txBody>
      </p:sp>
      <p:sp>
        <p:nvSpPr>
          <p:cNvPr id="18" name="Text Box 17" descr="右上がり対角線 (太)"/>
          <p:cNvSpPr txBox="1">
            <a:spLocks noChangeArrowheads="1"/>
          </p:cNvSpPr>
          <p:nvPr/>
        </p:nvSpPr>
        <p:spPr bwMode="auto">
          <a:xfrm>
            <a:off x="1367760" y="3467381"/>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リソース拡張性</a:t>
            </a:r>
          </a:p>
        </p:txBody>
      </p:sp>
      <p:sp>
        <p:nvSpPr>
          <p:cNvPr id="19" name="Text Box 18"/>
          <p:cNvSpPr txBox="1">
            <a:spLocks noChangeArrowheads="1"/>
          </p:cNvSpPr>
          <p:nvPr/>
        </p:nvSpPr>
        <p:spPr bwMode="auto">
          <a:xfrm>
            <a:off x="1367760" y="3882616"/>
            <a:ext cx="1044000" cy="309600"/>
          </a:xfrm>
          <a:prstGeom prst="rect">
            <a:avLst/>
          </a:prstGeom>
          <a:solidFill>
            <a:schemeClr val="accent4">
              <a:lumMod val="60000"/>
              <a:lumOff val="40000"/>
            </a:schemeClr>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性能品質保証</a:t>
            </a:r>
          </a:p>
        </p:txBody>
      </p:sp>
      <p:sp>
        <p:nvSpPr>
          <p:cNvPr id="34" name="Text Box 70"/>
          <p:cNvSpPr txBox="1">
            <a:spLocks noChangeArrowheads="1"/>
          </p:cNvSpPr>
          <p:nvPr/>
        </p:nvSpPr>
        <p:spPr bwMode="auto">
          <a:xfrm>
            <a:off x="6372200" y="4725144"/>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環境</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smtClean="0">
                <a:solidFill>
                  <a:schemeClr val="tx1"/>
                </a:solidFill>
                <a:latin typeface="HGPｺﾞｼｯｸM" panose="020B0600000000000000" pitchFamily="50" charset="-128"/>
                <a:ea typeface="HGPｺﾞｼｯｸM" panose="020B0600000000000000" pitchFamily="50" charset="-128"/>
              </a:rPr>
              <a:t>マネージメント</a:t>
            </a:r>
            <a:endParaRPr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6" name="Text Box 76"/>
          <p:cNvSpPr txBox="1">
            <a:spLocks noChangeArrowheads="1"/>
          </p:cNvSpPr>
          <p:nvPr/>
        </p:nvSpPr>
        <p:spPr bwMode="auto">
          <a:xfrm>
            <a:off x="2537832" y="1156682"/>
            <a:ext cx="3456384" cy="400110"/>
          </a:xfrm>
          <a:prstGeom prst="rect">
            <a:avLst/>
          </a:prstGeom>
          <a:solidFill>
            <a:srgbClr val="FFCCFF"/>
          </a:solidFill>
          <a:ln w="9525">
            <a:solidFill>
              <a:schemeClr val="tx1"/>
            </a:solidFill>
            <a:miter lim="800000"/>
            <a:headEnd/>
            <a:tailEnd/>
          </a:ln>
          <a:effectLst/>
        </p:spPr>
        <p:txBody>
          <a:bodyPr wrap="square">
            <a:spAutoFit/>
          </a:bodyPr>
          <a:lstStyle/>
          <a:p>
            <a:pPr algn="ctr">
              <a:spcBef>
                <a:spcPct val="50000"/>
              </a:spcBef>
              <a:defRPr/>
            </a:pPr>
            <a:r>
              <a:rPr lang="ja-JP" altLang="en-US" sz="2000" dirty="0">
                <a:solidFill>
                  <a:schemeClr val="tx1"/>
                </a:solidFill>
                <a:effectLst>
                  <a:outerShdw blurRad="38100" dist="38100" dir="2700000" algn="tl">
                    <a:srgbClr val="FFFFFF"/>
                  </a:outerShdw>
                </a:effectLst>
                <a:latin typeface="HGPｺﾞｼｯｸM" panose="020B0600000000000000" pitchFamily="50" charset="-128"/>
                <a:ea typeface="HGPｺﾞｼｯｸM" panose="020B0600000000000000" pitchFamily="50" charset="-128"/>
              </a:rPr>
              <a:t>非機能要求グレードのメトリクス</a:t>
            </a:r>
          </a:p>
        </p:txBody>
      </p:sp>
      <p:sp>
        <p:nvSpPr>
          <p:cNvPr id="37" name="Text Box 84"/>
          <p:cNvSpPr txBox="1">
            <a:spLocks noChangeArrowheads="1"/>
          </p:cNvSpPr>
          <p:nvPr/>
        </p:nvSpPr>
        <p:spPr bwMode="auto">
          <a:xfrm>
            <a:off x="2555776"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運用・</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保守性</a:t>
            </a:r>
          </a:p>
        </p:txBody>
      </p:sp>
      <p:sp>
        <p:nvSpPr>
          <p:cNvPr id="43" name="Text Box 87"/>
          <p:cNvSpPr txBox="1">
            <a:spLocks noChangeArrowheads="1"/>
          </p:cNvSpPr>
          <p:nvPr/>
        </p:nvSpPr>
        <p:spPr bwMode="auto">
          <a:xfrm>
            <a:off x="467544" y="4823575"/>
            <a:ext cx="1224000" cy="262800"/>
          </a:xfrm>
          <a:prstGeom prst="rect">
            <a:avLst/>
          </a:prstGeom>
          <a:solidFill>
            <a:srgbClr val="FF00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中項目</a:t>
            </a:r>
          </a:p>
        </p:txBody>
      </p:sp>
      <p:sp>
        <p:nvSpPr>
          <p:cNvPr id="45" name="Text Box 89" descr="球"/>
          <p:cNvSpPr txBox="1">
            <a:spLocks noChangeArrowheads="1"/>
          </p:cNvSpPr>
          <p:nvPr/>
        </p:nvSpPr>
        <p:spPr bwMode="auto">
          <a:xfrm>
            <a:off x="467544" y="5151185"/>
            <a:ext cx="1224000" cy="262800"/>
          </a:xfrm>
          <a:prstGeom prst="rect">
            <a:avLst/>
          </a:prstGeom>
          <a:solidFill>
            <a:srgbClr val="FFFF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6" name="Text Box 90"/>
          <p:cNvSpPr txBox="1">
            <a:spLocks noChangeArrowheads="1"/>
          </p:cNvSpPr>
          <p:nvPr/>
        </p:nvSpPr>
        <p:spPr bwMode="auto">
          <a:xfrm>
            <a:off x="467544" y="5478795"/>
            <a:ext cx="1224000" cy="262800"/>
          </a:xfrm>
          <a:prstGeom prst="rect">
            <a:avLst/>
          </a:prstGeom>
          <a:solidFill>
            <a:schemeClr val="accent4">
              <a:lumMod val="60000"/>
              <a:lumOff val="40000"/>
            </a:schemeClr>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7" name="Line 91"/>
          <p:cNvSpPr>
            <a:spLocks noChangeShapeType="1"/>
          </p:cNvSpPr>
          <p:nvPr/>
        </p:nvSpPr>
        <p:spPr bwMode="gray">
          <a:xfrm flipH="1">
            <a:off x="1821500" y="4843611"/>
            <a:ext cx="0" cy="969409"/>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lIns="288000" tIns="90000" rIns="288000" bIns="90000" anchor="ctr"/>
          <a:lstStyle/>
          <a:p>
            <a:endParaRPr lang="ja-JP" altLang="en-US">
              <a:latin typeface="HGPｺﾞｼｯｸM" panose="020B0600000000000000" pitchFamily="50" charset="-128"/>
              <a:ea typeface="HGPｺﾞｼｯｸM" panose="020B0600000000000000" pitchFamily="50" charset="-128"/>
            </a:endParaRPr>
          </a:p>
        </p:txBody>
      </p:sp>
      <p:sp>
        <p:nvSpPr>
          <p:cNvPr id="40" name="Text Box 92"/>
          <p:cNvSpPr txBox="1">
            <a:spLocks noChangeArrowheads="1"/>
          </p:cNvSpPr>
          <p:nvPr/>
        </p:nvSpPr>
        <p:spPr bwMode="gray">
          <a:xfrm>
            <a:off x="1850284" y="4800017"/>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多</a:t>
            </a:r>
          </a:p>
        </p:txBody>
      </p:sp>
      <p:sp>
        <p:nvSpPr>
          <p:cNvPr id="41" name="Text Box 93"/>
          <p:cNvSpPr txBox="1">
            <a:spLocks noChangeArrowheads="1"/>
          </p:cNvSpPr>
          <p:nvPr/>
        </p:nvSpPr>
        <p:spPr bwMode="gray">
          <a:xfrm>
            <a:off x="1850284" y="5556833"/>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少</a:t>
            </a:r>
          </a:p>
        </p:txBody>
      </p:sp>
      <p:sp>
        <p:nvSpPr>
          <p:cNvPr id="42" name="Text Box 94"/>
          <p:cNvSpPr txBox="1">
            <a:spLocks noChangeArrowheads="1"/>
          </p:cNvSpPr>
          <p:nvPr/>
        </p:nvSpPr>
        <p:spPr bwMode="gray">
          <a:xfrm>
            <a:off x="395536" y="4516876"/>
            <a:ext cx="201622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重要項目を含む割合</a:t>
            </a:r>
          </a:p>
        </p:txBody>
      </p:sp>
      <p:sp>
        <p:nvSpPr>
          <p:cNvPr id="50" name="Text Box 65"/>
          <p:cNvSpPr txBox="1">
            <a:spLocks noChangeArrowheads="1"/>
          </p:cNvSpPr>
          <p:nvPr/>
        </p:nvSpPr>
        <p:spPr bwMode="auto">
          <a:xfrm>
            <a:off x="6372200" y="1907644"/>
            <a:ext cx="1288800" cy="584775"/>
          </a:xfrm>
          <a:prstGeom prst="rect">
            <a:avLst/>
          </a:prstGeom>
          <a:solidFill>
            <a:srgbClr val="CCFFCC"/>
          </a:solidFill>
          <a:ln w="28575">
            <a:solidFill>
              <a:schemeClr val="tx1"/>
            </a:solidFill>
            <a:miter lim="800000"/>
            <a:headEnd/>
            <a:tailEnd/>
          </a:ln>
        </p:spPr>
        <p:txBody>
          <a:bodyPr wrap="square" lIns="18000" r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システム環境</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エコロジー</a:t>
            </a:r>
          </a:p>
        </p:txBody>
      </p:sp>
      <p:sp>
        <p:nvSpPr>
          <p:cNvPr id="51" name="Text Box 45"/>
          <p:cNvSpPr txBox="1">
            <a:spLocks noChangeArrowheads="1"/>
          </p:cNvSpPr>
          <p:nvPr/>
        </p:nvSpPr>
        <p:spPr bwMode="auto">
          <a:xfrm>
            <a:off x="4932040" y="1907644"/>
            <a:ext cx="12888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p:txBody>
      </p:sp>
      <p:sp>
        <p:nvSpPr>
          <p:cNvPr id="52" name="Text Box 21" descr="右上がり対角線 (太)"/>
          <p:cNvSpPr txBox="1">
            <a:spLocks noChangeArrowheads="1"/>
          </p:cNvSpPr>
          <p:nvPr/>
        </p:nvSpPr>
        <p:spPr bwMode="auto">
          <a:xfrm>
            <a:off x="2555776" y="2636911"/>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通常運用</a:t>
            </a:r>
          </a:p>
        </p:txBody>
      </p:sp>
      <p:sp>
        <p:nvSpPr>
          <p:cNvPr id="53" name="Text Box 22" descr="球"/>
          <p:cNvSpPr txBox="1">
            <a:spLocks noChangeArrowheads="1"/>
          </p:cNvSpPr>
          <p:nvPr/>
        </p:nvSpPr>
        <p:spPr bwMode="auto">
          <a:xfrm>
            <a:off x="2555776" y="305214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保守運用</a:t>
            </a:r>
          </a:p>
        </p:txBody>
      </p:sp>
      <p:sp>
        <p:nvSpPr>
          <p:cNvPr id="54" name="Text Box 23"/>
          <p:cNvSpPr txBox="1">
            <a:spLocks noChangeArrowheads="1"/>
          </p:cNvSpPr>
          <p:nvPr/>
        </p:nvSpPr>
        <p:spPr bwMode="auto">
          <a:xfrm>
            <a:off x="2555776" y="3467381"/>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障害時運用</a:t>
            </a:r>
          </a:p>
        </p:txBody>
      </p:sp>
      <p:sp>
        <p:nvSpPr>
          <p:cNvPr id="55" name="Text Box 24"/>
          <p:cNvSpPr txBox="1">
            <a:spLocks noChangeArrowheads="1"/>
          </p:cNvSpPr>
          <p:nvPr/>
        </p:nvSpPr>
        <p:spPr bwMode="auto">
          <a:xfrm>
            <a:off x="2555776" y="388261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運用環境</a:t>
            </a:r>
          </a:p>
        </p:txBody>
      </p:sp>
      <p:sp>
        <p:nvSpPr>
          <p:cNvPr id="56" name="Text Box 25" descr="球"/>
          <p:cNvSpPr txBox="1">
            <a:spLocks noChangeArrowheads="1"/>
          </p:cNvSpPr>
          <p:nvPr/>
        </p:nvSpPr>
        <p:spPr bwMode="auto">
          <a:xfrm>
            <a:off x="2555776" y="429309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サポート体制</a:t>
            </a:r>
          </a:p>
        </p:txBody>
      </p:sp>
      <p:sp>
        <p:nvSpPr>
          <p:cNvPr id="57" name="Text Box 31" descr="球"/>
          <p:cNvSpPr txBox="1">
            <a:spLocks noChangeArrowheads="1"/>
          </p:cNvSpPr>
          <p:nvPr/>
        </p:nvSpPr>
        <p:spPr bwMode="auto">
          <a:xfrm>
            <a:off x="2555776" y="4725144"/>
            <a:ext cx="1044000" cy="461665"/>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その他</a:t>
            </a:r>
            <a:br>
              <a:rPr lang="ja-JP" altLang="en-US"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運用管理方針</a:t>
            </a:r>
          </a:p>
        </p:txBody>
      </p:sp>
      <p:sp>
        <p:nvSpPr>
          <p:cNvPr id="58" name="Text Box 38"/>
          <p:cNvSpPr txBox="1">
            <a:spLocks noChangeArrowheads="1"/>
          </p:cNvSpPr>
          <p:nvPr/>
        </p:nvSpPr>
        <p:spPr bwMode="auto">
          <a:xfrm>
            <a:off x="3744024" y="4703576"/>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移行計画</a:t>
            </a:r>
          </a:p>
        </p:txBody>
      </p:sp>
      <p:sp>
        <p:nvSpPr>
          <p:cNvPr id="59" name="Text Box 37" descr="球"/>
          <p:cNvSpPr txBox="1">
            <a:spLocks noChangeArrowheads="1"/>
          </p:cNvSpPr>
          <p:nvPr/>
        </p:nvSpPr>
        <p:spPr bwMode="auto">
          <a:xfrm>
            <a:off x="3744024" y="4077072"/>
            <a:ext cx="10440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移行対象</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（データ）</a:t>
            </a:r>
          </a:p>
        </p:txBody>
      </p:sp>
      <p:sp>
        <p:nvSpPr>
          <p:cNvPr id="60" name="Text Box 36"/>
          <p:cNvSpPr txBox="1">
            <a:spLocks noChangeArrowheads="1"/>
          </p:cNvSpPr>
          <p:nvPr/>
        </p:nvSpPr>
        <p:spPr bwMode="auto">
          <a:xfrm>
            <a:off x="3744024" y="3467381"/>
            <a:ext cx="10440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移行対象</a:t>
            </a:r>
            <a:br>
              <a:rPr lang="ja-JP" altLang="en-US" sz="1400">
                <a:solidFill>
                  <a:schemeClr val="bg1"/>
                </a:solidFill>
                <a:latin typeface="HGPｺﾞｼｯｸM" panose="020B0600000000000000" pitchFamily="50" charset="-128"/>
                <a:ea typeface="HGPｺﾞｼｯｸM" panose="020B0600000000000000" pitchFamily="50" charset="-128"/>
              </a:rPr>
            </a:br>
            <a:r>
              <a:rPr lang="ja-JP" altLang="en-US" sz="1400">
                <a:solidFill>
                  <a:schemeClr val="bg1"/>
                </a:solidFill>
                <a:latin typeface="HGPｺﾞｼｯｸM" panose="020B0600000000000000" pitchFamily="50" charset="-128"/>
                <a:ea typeface="HGPｺﾞｼｯｸM" panose="020B0600000000000000" pitchFamily="50" charset="-128"/>
              </a:rPr>
              <a:t>（機器）</a:t>
            </a:r>
          </a:p>
        </p:txBody>
      </p:sp>
      <p:sp>
        <p:nvSpPr>
          <p:cNvPr id="61" name="Text Box 35"/>
          <p:cNvSpPr txBox="1">
            <a:spLocks noChangeArrowheads="1"/>
          </p:cNvSpPr>
          <p:nvPr/>
        </p:nvSpPr>
        <p:spPr bwMode="auto">
          <a:xfrm>
            <a:off x="3744024" y="305214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移行方式</a:t>
            </a:r>
          </a:p>
        </p:txBody>
      </p:sp>
      <p:sp>
        <p:nvSpPr>
          <p:cNvPr id="62" name="Text Box 34"/>
          <p:cNvSpPr txBox="1">
            <a:spLocks noChangeArrowheads="1"/>
          </p:cNvSpPr>
          <p:nvPr/>
        </p:nvSpPr>
        <p:spPr bwMode="auto">
          <a:xfrm>
            <a:off x="3744024" y="2636911"/>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移行時期</a:t>
            </a:r>
          </a:p>
        </p:txBody>
      </p:sp>
      <p:sp>
        <p:nvSpPr>
          <p:cNvPr id="63" name="Text Box 33"/>
          <p:cNvSpPr txBox="1">
            <a:spLocks noChangeArrowheads="1"/>
          </p:cNvSpPr>
          <p:nvPr/>
        </p:nvSpPr>
        <p:spPr bwMode="auto">
          <a:xfrm>
            <a:off x="3744024" y="1907644"/>
            <a:ext cx="10440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移行性</a:t>
            </a:r>
          </a:p>
        </p:txBody>
      </p:sp>
      <p:sp>
        <p:nvSpPr>
          <p:cNvPr id="64" name="Text Box 83"/>
          <p:cNvSpPr txBox="1">
            <a:spLocks noChangeArrowheads="1"/>
          </p:cNvSpPr>
          <p:nvPr/>
        </p:nvSpPr>
        <p:spPr bwMode="auto">
          <a:xfrm>
            <a:off x="238003" y="1907644"/>
            <a:ext cx="1008000" cy="338554"/>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可用性</a:t>
            </a:r>
          </a:p>
        </p:txBody>
      </p:sp>
      <p:sp>
        <p:nvSpPr>
          <p:cNvPr id="65" name="Text Box 12"/>
          <p:cNvSpPr txBox="1">
            <a:spLocks noChangeArrowheads="1"/>
          </p:cNvSpPr>
          <p:nvPr/>
        </p:nvSpPr>
        <p:spPr bwMode="auto">
          <a:xfrm>
            <a:off x="1367760"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性能・</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拡張性</a:t>
            </a:r>
          </a:p>
        </p:txBody>
      </p:sp>
      <p:sp>
        <p:nvSpPr>
          <p:cNvPr id="67" name="Text Box 44"/>
          <p:cNvSpPr txBox="1">
            <a:spLocks noChangeArrowheads="1"/>
          </p:cNvSpPr>
          <p:nvPr/>
        </p:nvSpPr>
        <p:spPr bwMode="auto">
          <a:xfrm>
            <a:off x="4932040" y="6478441"/>
            <a:ext cx="12888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b="1" dirty="0">
                <a:solidFill>
                  <a:schemeClr val="bg1"/>
                </a:solidFill>
                <a:latin typeface="HGPｺﾞｼｯｸM" panose="020B0600000000000000" pitchFamily="50" charset="-128"/>
                <a:ea typeface="HGPｺﾞｼｯｸM" panose="020B0600000000000000" pitchFamily="50" charset="-128"/>
              </a:rPr>
              <a:t>Ｗｅｂ</a:t>
            </a:r>
            <a:r>
              <a:rPr lang="ja-JP" altLang="en-US" sz="1400" dirty="0">
                <a:solidFill>
                  <a:schemeClr val="bg1"/>
                </a:solidFill>
                <a:latin typeface="HGPｺﾞｼｯｸM" panose="020B0600000000000000" pitchFamily="50" charset="-128"/>
                <a:ea typeface="HGPｺﾞｼｯｸM" panose="020B0600000000000000" pitchFamily="50" charset="-128"/>
              </a:rPr>
              <a:t>対策</a:t>
            </a:r>
          </a:p>
        </p:txBody>
      </p:sp>
      <p:sp>
        <p:nvSpPr>
          <p:cNvPr id="77" name="Text Box 62" descr="球"/>
          <p:cNvSpPr txBox="1">
            <a:spLocks noChangeArrowheads="1"/>
          </p:cNvSpPr>
          <p:nvPr/>
        </p:nvSpPr>
        <p:spPr bwMode="auto">
          <a:xfrm>
            <a:off x="4932040" y="6146006"/>
            <a:ext cx="1288800"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マルウェア対策</a:t>
            </a:r>
          </a:p>
        </p:txBody>
      </p:sp>
      <p:sp>
        <p:nvSpPr>
          <p:cNvPr id="78" name="Text Box 52"/>
          <p:cNvSpPr txBox="1">
            <a:spLocks noChangeArrowheads="1"/>
          </p:cNvSpPr>
          <p:nvPr/>
        </p:nvSpPr>
        <p:spPr bwMode="auto">
          <a:xfrm>
            <a:off x="4932040" y="5813569"/>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ネットワーク対策</a:t>
            </a:r>
          </a:p>
        </p:txBody>
      </p:sp>
      <p:sp>
        <p:nvSpPr>
          <p:cNvPr id="79" name="Text Box 59" descr="右上がり対角線 (太)"/>
          <p:cNvSpPr txBox="1">
            <a:spLocks noChangeArrowheads="1"/>
          </p:cNvSpPr>
          <p:nvPr/>
        </p:nvSpPr>
        <p:spPr bwMode="auto">
          <a:xfrm>
            <a:off x="4932040" y="5481132"/>
            <a:ext cx="1288801"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不正追跡・監視</a:t>
            </a:r>
          </a:p>
        </p:txBody>
      </p:sp>
      <p:sp>
        <p:nvSpPr>
          <p:cNvPr id="80" name="Text Box 58" descr="右上がり対角線 (太)"/>
          <p:cNvSpPr txBox="1">
            <a:spLocks noChangeArrowheads="1"/>
          </p:cNvSpPr>
          <p:nvPr/>
        </p:nvSpPr>
        <p:spPr bwMode="auto">
          <a:xfrm>
            <a:off x="4932040" y="5116094"/>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データの秘匿</a:t>
            </a:r>
          </a:p>
        </p:txBody>
      </p:sp>
      <p:sp>
        <p:nvSpPr>
          <p:cNvPr id="81" name="Text Box 57" descr="右上がり対角線 (太)"/>
          <p:cNvSpPr txBox="1">
            <a:spLocks noChangeArrowheads="1"/>
          </p:cNvSpPr>
          <p:nvPr/>
        </p:nvSpPr>
        <p:spPr bwMode="auto">
          <a:xfrm>
            <a:off x="4932040" y="4783657"/>
            <a:ext cx="1288800" cy="276999"/>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アクセス・利用制限</a:t>
            </a:r>
          </a:p>
        </p:txBody>
      </p:sp>
      <p:sp>
        <p:nvSpPr>
          <p:cNvPr id="82" name="Text Box 56"/>
          <p:cNvSpPr txBox="1">
            <a:spLocks noChangeArrowheads="1"/>
          </p:cNvSpPr>
          <p:nvPr/>
        </p:nvSpPr>
        <p:spPr bwMode="auto">
          <a:xfrm>
            <a:off x="4932040" y="4204999"/>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リスク管理</a:t>
            </a:r>
          </a:p>
        </p:txBody>
      </p:sp>
      <p:sp>
        <p:nvSpPr>
          <p:cNvPr id="83" name="Text Box 55"/>
          <p:cNvSpPr txBox="1">
            <a:spLocks noChangeArrowheads="1"/>
          </p:cNvSpPr>
          <p:nvPr/>
        </p:nvSpPr>
        <p:spPr bwMode="auto">
          <a:xfrm>
            <a:off x="4932040" y="3872562"/>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セキュリティ診断</a:t>
            </a:r>
          </a:p>
        </p:txBody>
      </p:sp>
      <p:sp>
        <p:nvSpPr>
          <p:cNvPr id="84" name="Text Box 54"/>
          <p:cNvSpPr txBox="1">
            <a:spLocks noChangeArrowheads="1"/>
          </p:cNvSpPr>
          <p:nvPr/>
        </p:nvSpPr>
        <p:spPr bwMode="auto">
          <a:xfrm>
            <a:off x="4932040" y="3277124"/>
            <a:ext cx="1288800" cy="5400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リスク分析</a:t>
            </a:r>
          </a:p>
        </p:txBody>
      </p:sp>
      <p:sp>
        <p:nvSpPr>
          <p:cNvPr id="85" name="Text Box 53"/>
          <p:cNvSpPr txBox="1">
            <a:spLocks noChangeArrowheads="1"/>
          </p:cNvSpPr>
          <p:nvPr/>
        </p:nvSpPr>
        <p:spPr bwMode="auto">
          <a:xfrm>
            <a:off x="4932040" y="2636911"/>
            <a:ext cx="1288800" cy="584775"/>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600" dirty="0">
                <a:solidFill>
                  <a:schemeClr val="bg1"/>
                </a:solidFill>
                <a:latin typeface="HGPｺﾞｼｯｸM" panose="020B0600000000000000" pitchFamily="50" charset="-128"/>
                <a:ea typeface="HGPｺﾞｼｯｸM" panose="020B0600000000000000" pitchFamily="50" charset="-128"/>
              </a:rPr>
              <a:t>前提条件</a:t>
            </a:r>
            <a:r>
              <a:rPr lang="en-US" altLang="ja-JP" sz="1600" dirty="0">
                <a:solidFill>
                  <a:schemeClr val="bg1"/>
                </a:solidFill>
                <a:latin typeface="HGPｺﾞｼｯｸM" panose="020B0600000000000000" pitchFamily="50" charset="-128"/>
                <a:ea typeface="HGPｺﾞｼｯｸM" panose="020B0600000000000000" pitchFamily="50" charset="-128"/>
              </a:rPr>
              <a:t/>
            </a:r>
            <a:br>
              <a:rPr lang="en-US" altLang="ja-JP" sz="1600" dirty="0">
                <a:solidFill>
                  <a:schemeClr val="bg1"/>
                </a:solidFill>
                <a:latin typeface="HGPｺﾞｼｯｸM" panose="020B0600000000000000" pitchFamily="50" charset="-128"/>
                <a:ea typeface="HGPｺﾞｼｯｸM" panose="020B0600000000000000" pitchFamily="50" charset="-128"/>
              </a:rPr>
            </a:br>
            <a:r>
              <a:rPr lang="ja-JP" altLang="en-US" sz="1600" dirty="0">
                <a:solidFill>
                  <a:schemeClr val="bg1"/>
                </a:solidFill>
                <a:latin typeface="HGPｺﾞｼｯｸM" panose="020B0600000000000000" pitchFamily="50" charset="-128"/>
                <a:ea typeface="HGPｺﾞｼｯｸM" panose="020B0600000000000000" pitchFamily="50" charset="-128"/>
              </a:rPr>
              <a:t>制約条件</a:t>
            </a:r>
          </a:p>
        </p:txBody>
      </p:sp>
      <p:sp>
        <p:nvSpPr>
          <p:cNvPr id="90" name="Text Box 69" descr="球"/>
          <p:cNvSpPr txBox="1">
            <a:spLocks noChangeArrowheads="1"/>
          </p:cNvSpPr>
          <p:nvPr/>
        </p:nvSpPr>
        <p:spPr bwMode="auto">
          <a:xfrm>
            <a:off x="6372200" y="4096275"/>
            <a:ext cx="12888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機材設置</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環境条件</a:t>
            </a:r>
          </a:p>
        </p:txBody>
      </p:sp>
      <p:sp>
        <p:nvSpPr>
          <p:cNvPr id="91" name="Text Box 68" descr="右上がり対角線 (太)"/>
          <p:cNvSpPr txBox="1">
            <a:spLocks noChangeArrowheads="1"/>
          </p:cNvSpPr>
          <p:nvPr/>
        </p:nvSpPr>
        <p:spPr bwMode="auto">
          <a:xfrm>
            <a:off x="6372200" y="3681027"/>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tx1"/>
                </a:solidFill>
                <a:latin typeface="HGPｺﾞｼｯｸM" panose="020B0600000000000000" pitchFamily="50" charset="-128"/>
                <a:ea typeface="HGPｺﾞｼｯｸM" panose="020B0600000000000000" pitchFamily="50" charset="-128"/>
              </a:rPr>
              <a:t>適合規格</a:t>
            </a:r>
          </a:p>
        </p:txBody>
      </p:sp>
      <p:sp>
        <p:nvSpPr>
          <p:cNvPr id="92" name="Text Box 67" descr="右上がり対角線 (太)"/>
          <p:cNvSpPr txBox="1">
            <a:spLocks noChangeArrowheads="1"/>
          </p:cNvSpPr>
          <p:nvPr/>
        </p:nvSpPr>
        <p:spPr bwMode="auto">
          <a:xfrm>
            <a:off x="6372200" y="3265779"/>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システム特性</a:t>
            </a:r>
          </a:p>
        </p:txBody>
      </p:sp>
      <p:sp>
        <p:nvSpPr>
          <p:cNvPr id="93" name="Text Box 66"/>
          <p:cNvSpPr txBox="1">
            <a:spLocks noChangeArrowheads="1"/>
          </p:cNvSpPr>
          <p:nvPr/>
        </p:nvSpPr>
        <p:spPr bwMode="auto">
          <a:xfrm>
            <a:off x="6372200" y="2636911"/>
            <a:ext cx="12888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システム制約</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前提条件</a:t>
            </a:r>
          </a:p>
        </p:txBody>
      </p:sp>
      <p:cxnSp>
        <p:nvCxnSpPr>
          <p:cNvPr id="99" name="カギ線コネクタ 98"/>
          <p:cNvCxnSpPr>
            <a:stCxn id="64" idx="0"/>
            <a:endCxn id="36" idx="2"/>
          </p:cNvCxnSpPr>
          <p:nvPr/>
        </p:nvCxnSpPr>
        <p:spPr>
          <a:xfrm rot="5400000" flipH="1" flipV="1">
            <a:off x="2328587" y="-29792"/>
            <a:ext cx="350852" cy="3524021"/>
          </a:xfrm>
          <a:prstGeom prst="bentConnector3">
            <a:avLst/>
          </a:prstGeom>
          <a:effectLst/>
        </p:spPr>
        <p:style>
          <a:lnRef idx="2">
            <a:schemeClr val="accent1"/>
          </a:lnRef>
          <a:fillRef idx="0">
            <a:schemeClr val="accent1"/>
          </a:fillRef>
          <a:effectRef idx="1">
            <a:schemeClr val="accent1"/>
          </a:effectRef>
          <a:fontRef idx="minor">
            <a:schemeClr val="tx1"/>
          </a:fontRef>
        </p:style>
      </p:cxnSp>
      <p:cxnSp>
        <p:nvCxnSpPr>
          <p:cNvPr id="101" name="カギ線コネクタ 100"/>
          <p:cNvCxnSpPr>
            <a:stCxn id="65" idx="0"/>
            <a:endCxn id="36" idx="2"/>
          </p:cNvCxnSpPr>
          <p:nvPr/>
        </p:nvCxnSpPr>
        <p:spPr>
          <a:xfrm rot="5400000" flipH="1" flipV="1">
            <a:off x="2902466" y="544086"/>
            <a:ext cx="350852" cy="2376264"/>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4" name="カギ線コネクタ 103"/>
          <p:cNvCxnSpPr>
            <a:stCxn id="37" idx="0"/>
            <a:endCxn id="36" idx="2"/>
          </p:cNvCxnSpPr>
          <p:nvPr/>
        </p:nvCxnSpPr>
        <p:spPr>
          <a:xfrm rot="5400000" flipH="1" flipV="1">
            <a:off x="3496474" y="1138094"/>
            <a:ext cx="350852" cy="1188248"/>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7" name="カギ線コネクタ 106"/>
          <p:cNvCxnSpPr>
            <a:stCxn id="63" idx="0"/>
            <a:endCxn id="36" idx="2"/>
          </p:cNvCxnSpPr>
          <p:nvPr/>
        </p:nvCxnSpPr>
        <p:spPr>
          <a:xfrm rot="5400000" flipH="1" flipV="1">
            <a:off x="4090598" y="1732218"/>
            <a:ext cx="350852" cy="12700"/>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0" name="カギ線コネクタ 109"/>
          <p:cNvCxnSpPr>
            <a:stCxn id="51" idx="0"/>
            <a:endCxn id="36" idx="2"/>
          </p:cNvCxnSpPr>
          <p:nvPr/>
        </p:nvCxnSpPr>
        <p:spPr>
          <a:xfrm rot="16200000" flipV="1">
            <a:off x="4745806" y="1077010"/>
            <a:ext cx="350852" cy="131041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3" name="カギ線コネクタ 112"/>
          <p:cNvCxnSpPr>
            <a:stCxn id="50" idx="0"/>
            <a:endCxn id="36" idx="2"/>
          </p:cNvCxnSpPr>
          <p:nvPr/>
        </p:nvCxnSpPr>
        <p:spPr>
          <a:xfrm rot="16200000" flipV="1">
            <a:off x="5465886" y="356930"/>
            <a:ext cx="350852" cy="275057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sp>
        <p:nvSpPr>
          <p:cNvPr id="151" name="正方形/長方形 150"/>
          <p:cNvSpPr/>
          <p:nvPr/>
        </p:nvSpPr>
        <p:spPr>
          <a:xfrm>
            <a:off x="323528" y="4420340"/>
            <a:ext cx="2016224" cy="15199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Text Box 45"/>
          <p:cNvSpPr txBox="1">
            <a:spLocks noChangeArrowheads="1"/>
          </p:cNvSpPr>
          <p:nvPr/>
        </p:nvSpPr>
        <p:spPr bwMode="auto">
          <a:xfrm>
            <a:off x="7740352" y="1908042"/>
            <a:ext cx="1288800" cy="338554"/>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テスト</a:t>
            </a:r>
          </a:p>
        </p:txBody>
      </p:sp>
      <p:sp>
        <p:nvSpPr>
          <p:cNvPr id="96" name="Text Box 7" descr="球"/>
          <p:cNvSpPr txBox="1">
            <a:spLocks noChangeArrowheads="1"/>
          </p:cNvSpPr>
          <p:nvPr/>
        </p:nvSpPr>
        <p:spPr bwMode="auto">
          <a:xfrm>
            <a:off x="7880752" y="531185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1400" dirty="0">
                <a:solidFill>
                  <a:schemeClr val="tx1"/>
                </a:solidFill>
                <a:latin typeface="HGPｺﾞｼｯｸM" panose="020B0600000000000000" pitchFamily="50" charset="-128"/>
                <a:ea typeface="HGPｺﾞｼｯｸM" panose="020B0600000000000000" pitchFamily="50" charset="-128"/>
              </a:rPr>
              <a:t>UI</a:t>
            </a:r>
            <a:r>
              <a:rPr lang="ja-JP" altLang="en-US" sz="1400" dirty="0">
                <a:solidFill>
                  <a:schemeClr val="tx1"/>
                </a:solidFill>
                <a:latin typeface="HGPｺﾞｼｯｸM" panose="020B0600000000000000" pitchFamily="50" charset="-128"/>
                <a:ea typeface="HGPｺﾞｼｯｸM" panose="020B0600000000000000" pitchFamily="50" charset="-128"/>
              </a:rPr>
              <a:t>標準</a:t>
            </a:r>
          </a:p>
        </p:txBody>
      </p:sp>
      <p:sp>
        <p:nvSpPr>
          <p:cNvPr id="97" name="Text Box 7" descr="球"/>
          <p:cNvSpPr txBox="1">
            <a:spLocks noChangeArrowheads="1"/>
          </p:cNvSpPr>
          <p:nvPr/>
        </p:nvSpPr>
        <p:spPr bwMode="auto">
          <a:xfrm>
            <a:off x="7880752" y="582774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方式標準</a:t>
            </a:r>
          </a:p>
        </p:txBody>
      </p:sp>
      <p:cxnSp>
        <p:nvCxnSpPr>
          <p:cNvPr id="98" name="カギ線コネクタ 141"/>
          <p:cNvCxnSpPr>
            <a:stCxn id="95" idx="2"/>
            <a:endCxn id="86" idx="2"/>
          </p:cNvCxnSpPr>
          <p:nvPr/>
        </p:nvCxnSpPr>
        <p:spPr>
          <a:xfrm flipV="1">
            <a:off x="8384752" y="2246596"/>
            <a:ext cx="0" cy="2210261"/>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87" name="Text Box 7" descr="球"/>
          <p:cNvSpPr txBox="1">
            <a:spLocks noChangeArrowheads="1"/>
          </p:cNvSpPr>
          <p:nvPr/>
        </p:nvSpPr>
        <p:spPr bwMode="auto">
          <a:xfrm>
            <a:off x="7880752" y="2636912"/>
            <a:ext cx="1008000" cy="309600"/>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テスト範囲</a:t>
            </a:r>
          </a:p>
        </p:txBody>
      </p:sp>
      <p:sp>
        <p:nvSpPr>
          <p:cNvPr id="89" name="Text Box 7" descr="球"/>
          <p:cNvSpPr txBox="1">
            <a:spLocks noChangeArrowheads="1"/>
          </p:cNvSpPr>
          <p:nvPr/>
        </p:nvSpPr>
        <p:spPr bwMode="auto">
          <a:xfrm>
            <a:off x="7880752" y="3121223"/>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役割分担</a:t>
            </a:r>
          </a:p>
        </p:txBody>
      </p:sp>
      <p:sp>
        <p:nvSpPr>
          <p:cNvPr id="94" name="Text Box 7" descr="球"/>
          <p:cNvSpPr txBox="1">
            <a:spLocks noChangeArrowheads="1"/>
          </p:cNvSpPr>
          <p:nvPr/>
        </p:nvSpPr>
        <p:spPr bwMode="auto">
          <a:xfrm>
            <a:off x="7880752" y="3625279"/>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実施環境</a:t>
            </a:r>
          </a:p>
        </p:txBody>
      </p:sp>
      <p:sp>
        <p:nvSpPr>
          <p:cNvPr id="95" name="Text Box 7" descr="球"/>
          <p:cNvSpPr txBox="1">
            <a:spLocks noChangeArrowheads="1"/>
          </p:cNvSpPr>
          <p:nvPr/>
        </p:nvSpPr>
        <p:spPr bwMode="auto">
          <a:xfrm>
            <a:off x="7880752" y="4149080"/>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確認観点</a:t>
            </a:r>
          </a:p>
        </p:txBody>
      </p:sp>
      <p:cxnSp>
        <p:nvCxnSpPr>
          <p:cNvPr id="100" name="カギ線コネクタ 141"/>
          <p:cNvCxnSpPr>
            <a:stCxn id="97" idx="0"/>
            <a:endCxn id="96" idx="2"/>
          </p:cNvCxnSpPr>
          <p:nvPr/>
        </p:nvCxnSpPr>
        <p:spPr>
          <a:xfrm flipV="1">
            <a:off x="8384752" y="5619631"/>
            <a:ext cx="0" cy="208113"/>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48" name="二等辺三角形 47"/>
          <p:cNvSpPr/>
          <p:nvPr/>
        </p:nvSpPr>
        <p:spPr>
          <a:xfrm>
            <a:off x="4853364" y="320694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6" name="ドーナツ 105"/>
          <p:cNvSpPr/>
          <p:nvPr/>
        </p:nvSpPr>
        <p:spPr>
          <a:xfrm>
            <a:off x="4810096"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8" name="ドーナツ 107"/>
          <p:cNvSpPr/>
          <p:nvPr/>
        </p:nvSpPr>
        <p:spPr>
          <a:xfrm>
            <a:off x="2433832" y="4619495"/>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9" name="ドーナツ 108"/>
          <p:cNvSpPr/>
          <p:nvPr/>
        </p:nvSpPr>
        <p:spPr>
          <a:xfrm>
            <a:off x="2433832" y="4181024"/>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1" name="ドーナツ 110"/>
          <p:cNvSpPr/>
          <p:nvPr/>
        </p:nvSpPr>
        <p:spPr>
          <a:xfrm>
            <a:off x="1281704" y="2942463"/>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2" name="ドーナツ 111"/>
          <p:cNvSpPr/>
          <p:nvPr/>
        </p:nvSpPr>
        <p:spPr>
          <a:xfrm>
            <a:off x="1294702" y="2492419"/>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4" name="ドーナツ 113"/>
          <p:cNvSpPr/>
          <p:nvPr/>
        </p:nvSpPr>
        <p:spPr>
          <a:xfrm>
            <a:off x="151648"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5" name="ドーナツ 114"/>
          <p:cNvSpPr/>
          <p:nvPr/>
        </p:nvSpPr>
        <p:spPr>
          <a:xfrm>
            <a:off x="3643400" y="253656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6" name="ドーナツ 115"/>
          <p:cNvSpPr/>
          <p:nvPr/>
        </p:nvSpPr>
        <p:spPr>
          <a:xfrm>
            <a:off x="3643400" y="3983082"/>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7" name="ドーナツ 116"/>
          <p:cNvSpPr/>
          <p:nvPr/>
        </p:nvSpPr>
        <p:spPr>
          <a:xfrm>
            <a:off x="3643400" y="460977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8" name="ドーナツ 117"/>
          <p:cNvSpPr/>
          <p:nvPr/>
        </p:nvSpPr>
        <p:spPr>
          <a:xfrm>
            <a:off x="4844405" y="46782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9" name="ドーナツ 118"/>
          <p:cNvSpPr/>
          <p:nvPr/>
        </p:nvSpPr>
        <p:spPr>
          <a:xfrm>
            <a:off x="4844405" y="5052016"/>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20" name="二等辺三角形 119"/>
          <p:cNvSpPr/>
          <p:nvPr/>
        </p:nvSpPr>
        <p:spPr>
          <a:xfrm>
            <a:off x="3659554" y="338821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1" name="二等辺三角形 120"/>
          <p:cNvSpPr/>
          <p:nvPr/>
        </p:nvSpPr>
        <p:spPr>
          <a:xfrm>
            <a:off x="3659554" y="295771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2" name="二等辺三角形 121"/>
          <p:cNvSpPr/>
          <p:nvPr/>
        </p:nvSpPr>
        <p:spPr>
          <a:xfrm>
            <a:off x="2462482" y="3789901"/>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3" name="二等辺三角形 122"/>
          <p:cNvSpPr/>
          <p:nvPr/>
        </p:nvSpPr>
        <p:spPr>
          <a:xfrm>
            <a:off x="2462482" y="337079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4" name="二等辺三角形 123"/>
          <p:cNvSpPr/>
          <p:nvPr/>
        </p:nvSpPr>
        <p:spPr>
          <a:xfrm>
            <a:off x="2484397" y="253656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5" name="二等辺三角形 124"/>
          <p:cNvSpPr/>
          <p:nvPr/>
        </p:nvSpPr>
        <p:spPr>
          <a:xfrm>
            <a:off x="4844405" y="378990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6" name="二等辺三角形 125"/>
          <p:cNvSpPr/>
          <p:nvPr/>
        </p:nvSpPr>
        <p:spPr>
          <a:xfrm>
            <a:off x="4828805" y="413037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8" name="二等辺三角形 127"/>
          <p:cNvSpPr/>
          <p:nvPr/>
        </p:nvSpPr>
        <p:spPr>
          <a:xfrm>
            <a:off x="7768707" y="256191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9" name="二等辺三角形 128"/>
          <p:cNvSpPr/>
          <p:nvPr/>
        </p:nvSpPr>
        <p:spPr>
          <a:xfrm>
            <a:off x="7768707" y="3013765"/>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1" name="二等辺三角形 130"/>
          <p:cNvSpPr/>
          <p:nvPr/>
        </p:nvSpPr>
        <p:spPr>
          <a:xfrm>
            <a:off x="7768707" y="353581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2" name="二等辺三角形 131"/>
          <p:cNvSpPr/>
          <p:nvPr/>
        </p:nvSpPr>
        <p:spPr>
          <a:xfrm>
            <a:off x="7779554" y="4077072"/>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5" name="Text Box 94"/>
          <p:cNvSpPr txBox="1">
            <a:spLocks noChangeArrowheads="1"/>
          </p:cNvSpPr>
          <p:nvPr/>
        </p:nvSpPr>
        <p:spPr bwMode="gray">
          <a:xfrm>
            <a:off x="761824" y="6094342"/>
            <a:ext cx="388218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が検討すべきメトリクスが多い</a:t>
            </a:r>
          </a:p>
        </p:txBody>
      </p:sp>
      <p:sp>
        <p:nvSpPr>
          <p:cNvPr id="137" name="正方形/長方形 136"/>
          <p:cNvSpPr/>
          <p:nvPr/>
        </p:nvSpPr>
        <p:spPr>
          <a:xfrm>
            <a:off x="317078" y="6039057"/>
            <a:ext cx="4398937" cy="59418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8" name="ドーナツ 137"/>
          <p:cNvSpPr/>
          <p:nvPr/>
        </p:nvSpPr>
        <p:spPr>
          <a:xfrm>
            <a:off x="423856" y="6090437"/>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40" name="二等辺三角形 139"/>
          <p:cNvSpPr/>
          <p:nvPr/>
        </p:nvSpPr>
        <p:spPr>
          <a:xfrm>
            <a:off x="443654" y="638760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1" name="Text Box 94"/>
          <p:cNvSpPr txBox="1">
            <a:spLocks noChangeArrowheads="1"/>
          </p:cNvSpPr>
          <p:nvPr/>
        </p:nvSpPr>
        <p:spPr bwMode="gray">
          <a:xfrm>
            <a:off x="761824" y="6331993"/>
            <a:ext cx="3881231"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が検討すべきメトリクスが少ない</a:t>
            </a:r>
          </a:p>
        </p:txBody>
      </p:sp>
    </p:spTree>
    <p:extLst>
      <p:ext uri="{BB962C8B-B14F-4D97-AF65-F5344CB8AC3E}">
        <p14:creationId xmlns:p14="http://schemas.microsoft.com/office/powerpoint/2010/main" val="10441050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extLst/>
          </p:nvPr>
        </p:nvGraphicFramePr>
        <p:xfrm>
          <a:off x="255015" y="1657376"/>
          <a:ext cx="8637465" cy="3920109"/>
        </p:xfrm>
        <a:graphic>
          <a:graphicData uri="http://schemas.openxmlformats.org/drawingml/2006/table">
            <a:tbl>
              <a:tblPr/>
              <a:tblGrid>
                <a:gridCol w="345636">
                  <a:extLst>
                    <a:ext uri="{9D8B030D-6E8A-4147-A177-3AD203B41FA5}">
                      <a16:colId xmlns:a16="http://schemas.microsoft.com/office/drawing/2014/main" xmlns="" val="20000"/>
                    </a:ext>
                  </a:extLst>
                </a:gridCol>
                <a:gridCol w="1270043">
                  <a:extLst>
                    <a:ext uri="{9D8B030D-6E8A-4147-A177-3AD203B41FA5}">
                      <a16:colId xmlns:a16="http://schemas.microsoft.com/office/drawing/2014/main" xmlns="" val="20001"/>
                    </a:ext>
                  </a:extLst>
                </a:gridCol>
                <a:gridCol w="1533087">
                  <a:extLst>
                    <a:ext uri="{9D8B030D-6E8A-4147-A177-3AD203B41FA5}">
                      <a16:colId xmlns:a16="http://schemas.microsoft.com/office/drawing/2014/main" xmlns="" val="20002"/>
                    </a:ext>
                  </a:extLst>
                </a:gridCol>
                <a:gridCol w="5488699">
                  <a:extLst>
                    <a:ext uri="{9D8B030D-6E8A-4147-A177-3AD203B41FA5}">
                      <a16:colId xmlns:a16="http://schemas.microsoft.com/office/drawing/2014/main" xmlns=""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solidFill>
                      <a:schemeClr val="accent4">
                        <a:lumMod val="60000"/>
                        <a:lumOff val="40000"/>
                      </a:schemeClr>
                    </a:solidFill>
                  </a:tcPr>
                </a:tc>
                <a:extLst>
                  <a:ext uri="{0D108BD9-81ED-4DB2-BD59-A6C34878D82A}">
                    <a16:rowId xmlns:a16="http://schemas.microsoft.com/office/drawing/2014/main" xmlns="" val="10000"/>
                  </a:ext>
                </a:extLst>
              </a:tr>
              <a:tr h="171450">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継続性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運用時間（通常、休日／祝祭日）、計画停止の有無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1"/>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業務継続性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対象業務範囲、サービス切替時間、業務継続要求度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2"/>
                  </a:ext>
                </a:extLst>
              </a:tr>
              <a:tr h="154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（業務停止時）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目標復旧地点</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RPO)、</a:t>
                      </a:r>
                      <a:r>
                        <a:rPr lang="ja-JP" altLang="en-US" sz="1300" u="none" strike="noStrike" dirty="0">
                          <a:effectLst/>
                          <a:latin typeface="HGPｺﾞｼｯｸM" panose="020B0600000000000000" pitchFamily="50" charset="-128"/>
                          <a:ea typeface="HGPｺﾞｼｯｸM" panose="020B0600000000000000" pitchFamily="50" charset="-128"/>
                        </a:rPr>
                        <a:t>目標復旧時間</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RTO)、</a:t>
                      </a:r>
                      <a:r>
                        <a:rPr lang="ja-JP" altLang="en-US" sz="1300" u="none" strike="noStrike" dirty="0">
                          <a:effectLst/>
                          <a:latin typeface="HGPｺﾞｼｯｸM" panose="020B0600000000000000" pitchFamily="50" charset="-128"/>
                          <a:ea typeface="HGPｺﾞｼｯｸM" panose="020B0600000000000000" pitchFamily="50" charset="-128"/>
                        </a:rPr>
                        <a:t>目標復旧レベル</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RLO)</a:t>
                      </a:r>
                      <a:endParaRPr 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3"/>
                  </a:ext>
                </a:extLst>
              </a:tr>
              <a:tr h="154351">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（大規模災害時）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システム再開目標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5"/>
                  </a:ext>
                </a:extLst>
              </a:tr>
              <a:tr h="36000">
                <a:tc vMerge="1">
                  <a:txBody>
                    <a:bodyPr/>
                    <a:lstStyle/>
                    <a:p>
                      <a:endParaRPr kumimoji="1" lang="ja-JP" altLang="en-US"/>
                    </a:p>
                  </a:txBody>
                  <a:tcPr/>
                </a:tc>
                <a:tc rowSpan="6">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耐障害性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8"/>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回線の冗長化、線路の冗長化、セグメント分割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09"/>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ストレージ</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冗長化（機器）、冗長化（コンポーネント）、冗長化（ディスク）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10"/>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バックアップ方式、データ復旧範囲、データインテグリティ</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11"/>
                  </a:ext>
                </a:extLst>
              </a:tr>
              <a:tr h="36000">
                <a:tc vMerge="1">
                  <a:txBody>
                    <a:bodyPr/>
                    <a:lstStyle/>
                    <a:p>
                      <a:endParaRPr kumimoji="1" lang="ja-JP" altLang="en-US"/>
                    </a:p>
                  </a:txBody>
                  <a:tcPr/>
                </a:tc>
                <a:tc rowSpan="3">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災害対策</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システム</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1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外部保管データ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保管場所分散度、保管方法</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13"/>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付帯設備</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災害対策範囲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14"/>
                  </a:ext>
                </a:extLst>
              </a:tr>
              <a:tr h="36000">
                <a:tc vMerge="1">
                  <a:txBody>
                    <a:bodyPr/>
                    <a:lstStyle/>
                    <a:p>
                      <a:endParaRPr kumimoji="1" lang="ja-JP" altLang="en-US"/>
                    </a:p>
                  </a:txBody>
                  <a:tcPr/>
                </a:tc>
                <a:tc rowSpan="2">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回復性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復旧作業</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1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可用性確認</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確認範囲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xmlns="" val="10016"/>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256284" y="2001034"/>
            <a:ext cx="355276" cy="707886"/>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可用性</a:t>
            </a:r>
            <a:endParaRPr kumimoji="1" lang="ja-JP" altLang="en-US" sz="1600" dirty="0"/>
          </a:p>
        </p:txBody>
      </p:sp>
    </p:spTree>
    <p:extLst>
      <p:ext uri="{BB962C8B-B14F-4D97-AF65-F5344CB8AC3E}">
        <p14:creationId xmlns:p14="http://schemas.microsoft.com/office/powerpoint/2010/main" val="4006362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extLst/>
          </p:nvPr>
        </p:nvGraphicFramePr>
        <p:xfrm>
          <a:off x="251521" y="1664132"/>
          <a:ext cx="8640960" cy="3909110"/>
        </p:xfrm>
        <a:graphic>
          <a:graphicData uri="http://schemas.openxmlformats.org/drawingml/2006/table">
            <a:tbl>
              <a:tblPr>
                <a:tableStyleId>{5C22544A-7EE6-4342-B048-85BDC9FD1C3A}</a:tableStyleId>
              </a:tblPr>
              <a:tblGrid>
                <a:gridCol w="360040">
                  <a:extLst>
                    <a:ext uri="{9D8B030D-6E8A-4147-A177-3AD203B41FA5}">
                      <a16:colId xmlns:a16="http://schemas.microsoft.com/office/drawing/2014/main" xmlns="" val="20000"/>
                    </a:ext>
                  </a:extLst>
                </a:gridCol>
                <a:gridCol w="1210086">
                  <a:extLst>
                    <a:ext uri="{9D8B030D-6E8A-4147-A177-3AD203B41FA5}">
                      <a16:colId xmlns:a16="http://schemas.microsoft.com/office/drawing/2014/main" xmlns="" val="20001"/>
                    </a:ext>
                  </a:extLst>
                </a:gridCol>
                <a:gridCol w="1626292">
                  <a:extLst>
                    <a:ext uri="{9D8B030D-6E8A-4147-A177-3AD203B41FA5}">
                      <a16:colId xmlns:a16="http://schemas.microsoft.com/office/drawing/2014/main" xmlns="" val="20002"/>
                    </a:ext>
                  </a:extLst>
                </a:gridCol>
                <a:gridCol w="5444542">
                  <a:extLst>
                    <a:ext uri="{9D8B030D-6E8A-4147-A177-3AD203B41FA5}">
                      <a16:colId xmlns:a16="http://schemas.microsoft.com/office/drawing/2014/main" xmlns="" val="20003"/>
                    </a:ext>
                  </a:extLst>
                </a:gridCol>
              </a:tblGrid>
              <a:tr h="165129">
                <a:tc>
                  <a:txBody>
                    <a:bodyPr/>
                    <a:lstStyle/>
                    <a:p>
                      <a:pPr marL="0" marR="0" lvl="0" indent="0" algn="ctr" defTabSz="457200" rtl="0" eaLnBrk="1" fontAlgn="ctr" latinLnBrk="0" hangingPunct="1">
                        <a:lnSpc>
                          <a:spcPct val="90000"/>
                        </a:lnSpc>
                        <a:spcBef>
                          <a:spcPts val="0"/>
                        </a:spcBef>
                        <a:spcAft>
                          <a:spcPts val="0"/>
                        </a:spcAft>
                        <a:buClrTx/>
                        <a:buSzTx/>
                        <a:buFontTx/>
                        <a:buNone/>
                        <a:tabLst/>
                        <a:defRPr/>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457200" rtl="0" eaLnBrk="1" fontAlgn="ctr" latinLnBrk="0" hangingPunct="1">
                        <a:lnSpc>
                          <a:spcPct val="90000"/>
                        </a:lnSpc>
                        <a:spcBef>
                          <a:spcPts val="0"/>
                        </a:spcBef>
                        <a:spcAft>
                          <a:spcPts val="0"/>
                        </a:spcAft>
                        <a:buClrTx/>
                        <a:buSzTx/>
                        <a:buFontTx/>
                        <a:buNone/>
                        <a:tabLst/>
                        <a:defRPr/>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218602">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業務処理量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通常時の業務量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ユーザ数、同時アクセス数、データ量、オンラインリクエスト件数、</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バッチ処理件数、業務機能数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135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業務量増大度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ユーザ数増大率、同時アクセス数増大率、データ量増大率、</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オンラインリクエスト数増大率、バッチ処理件数増大率、業務機能数増大率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保管期間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保管期間、対象範囲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6000">
                <a:tc vMerge="1">
                  <a:txBody>
                    <a:bodyPr/>
                    <a:lstStyle/>
                    <a:p>
                      <a:endParaRPr kumimoji="1" lang="ja-JP" altLang="en-US"/>
                    </a:p>
                  </a:txBody>
                  <a:tcP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性能目標値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レスポンス順守度合い</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帳票印刷能力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リソース拡張性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CPU</a:t>
                      </a:r>
                      <a:r>
                        <a:rPr lang="ja-JP" altLang="en-US" sz="1300" u="none" strike="noStrike" dirty="0">
                          <a:effectLst/>
                          <a:latin typeface="HGPｺﾞｼｯｸM" panose="020B0600000000000000" pitchFamily="50" charset="-128"/>
                          <a:ea typeface="HGPｺﾞｼｯｸM" panose="020B0600000000000000" pitchFamily="50" charset="-128"/>
                        </a:rPr>
                        <a:t>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利用率、</a:t>
                      </a: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搭載余裕有無</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30006902"/>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メモリ利用率、メモリ搭載余裕有無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6595374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ディスク利用率、ディスク増設余裕有無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5144696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ネットワーク機器設置範囲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3675222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サーバ処理能力増強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スケールアップ、スケールアウト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8131769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性能品質保証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帯域保証機能の有無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帯域保証の設定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7984543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性能テスト</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測定頻度、確認範囲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6682768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スパイク負荷対応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トランザクション保護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70023112"/>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261413" y="1992129"/>
            <a:ext cx="355276" cy="1220847"/>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性能・拡張性</a:t>
            </a:r>
            <a:endParaRPr lang="ja-JP" altLang="en-US" sz="1600" dirty="0"/>
          </a:p>
        </p:txBody>
      </p:sp>
    </p:spTree>
    <p:extLst>
      <p:ext uri="{BB962C8B-B14F-4D97-AF65-F5344CB8AC3E}">
        <p14:creationId xmlns:p14="http://schemas.microsoft.com/office/powerpoint/2010/main" val="414377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34</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9" name="表 8"/>
          <p:cNvGraphicFramePr>
            <a:graphicFrameLocks noGrp="1"/>
          </p:cNvGraphicFramePr>
          <p:nvPr>
            <p:extLst/>
          </p:nvPr>
        </p:nvGraphicFramePr>
        <p:xfrm>
          <a:off x="256303" y="1645568"/>
          <a:ext cx="8636177" cy="4415679"/>
        </p:xfrm>
        <a:graphic>
          <a:graphicData uri="http://schemas.openxmlformats.org/drawingml/2006/table">
            <a:tbl>
              <a:tblPr>
                <a:tableStyleId>{5C22544A-7EE6-4342-B048-85BDC9FD1C3A}</a:tableStyleId>
              </a:tblPr>
              <a:tblGrid>
                <a:gridCol w="350036">
                  <a:extLst>
                    <a:ext uri="{9D8B030D-6E8A-4147-A177-3AD203B41FA5}">
                      <a16:colId xmlns:a16="http://schemas.microsoft.com/office/drawing/2014/main" xmlns="" val="20000"/>
                    </a:ext>
                  </a:extLst>
                </a:gridCol>
                <a:gridCol w="979271">
                  <a:extLst>
                    <a:ext uri="{9D8B030D-6E8A-4147-A177-3AD203B41FA5}">
                      <a16:colId xmlns:a16="http://schemas.microsoft.com/office/drawing/2014/main" xmlns="" val="20001"/>
                    </a:ext>
                  </a:extLst>
                </a:gridCol>
                <a:gridCol w="1954693">
                  <a:extLst>
                    <a:ext uri="{9D8B030D-6E8A-4147-A177-3AD203B41FA5}">
                      <a16:colId xmlns:a16="http://schemas.microsoft.com/office/drawing/2014/main" xmlns="" val="20002"/>
                    </a:ext>
                  </a:extLst>
                </a:gridCol>
                <a:gridCol w="5352177">
                  <a:extLst>
                    <a:ext uri="{9D8B030D-6E8A-4147-A177-3AD203B41FA5}">
                      <a16:colId xmlns:a16="http://schemas.microsoft.com/office/drawing/2014/main" xmlns=""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152381">
                <a:tc rowSpan="14">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運用時間</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&lt;</a:t>
                      </a:r>
                      <a:r>
                        <a:rPr lang="zh-TW" altLang="en-US" sz="1300" u="none" strike="noStrike" dirty="0">
                          <a:effectLst/>
                          <a:latin typeface="HGPｺﾞｼｯｸM" panose="020B0600000000000000" pitchFamily="50" charset="-128"/>
                          <a:ea typeface="HGPｺﾞｼｯｸM" panose="020B0600000000000000" pitchFamily="50" charset="-128"/>
                        </a:rPr>
                        <a:t>重複</a:t>
                      </a:r>
                      <a:r>
                        <a:rPr lang="en-US" altLang="zh-TW" sz="1300" u="none" strike="noStrike" dirty="0">
                          <a:effectLst/>
                          <a:latin typeface="HGPｺﾞｼｯｸM" panose="020B0600000000000000" pitchFamily="50" charset="-128"/>
                          <a:ea typeface="HGPｺﾞｼｯｸM" panose="020B0600000000000000" pitchFamily="50" charset="-128"/>
                        </a:rPr>
                        <a:t>&gt;</a:t>
                      </a:r>
                      <a:r>
                        <a:rPr lang="zh-TW" altLang="en-US" sz="1300" u="none" strike="noStrike" dirty="0">
                          <a:effectLst/>
                          <a:latin typeface="HGPｺﾞｼｯｸM" panose="020B0600000000000000" pitchFamily="50" charset="-128"/>
                          <a:ea typeface="HGPｺﾞｼｯｸM" panose="020B0600000000000000" pitchFamily="50" charset="-128"/>
                        </a:rPr>
                        <a:t>運用時間（通常</a:t>
                      </a:r>
                      <a:r>
                        <a:rPr lang="ja-JP" altLang="en-US" sz="1300" u="none" strike="noStrike" dirty="0">
                          <a:effectLst/>
                          <a:latin typeface="HGPｺﾞｼｯｸM" panose="020B0600000000000000" pitchFamily="50" charset="-128"/>
                          <a:ea typeface="HGPｺﾞｼｯｸM" panose="020B0600000000000000" pitchFamily="50" charset="-128"/>
                        </a:rPr>
                        <a:t>・特定日</a:t>
                      </a:r>
                      <a:r>
                        <a:rPr lang="zh-TW" altLang="en-US" sz="1300" u="none" strike="noStrike" dirty="0">
                          <a:effectLst/>
                          <a:latin typeface="HGPｺﾞｼｯｸM" panose="020B0600000000000000" pitchFamily="50" charset="-128"/>
                          <a:ea typeface="HGPｺﾞｼｯｸM" panose="020B0600000000000000" pitchFamily="50" charset="-128"/>
                        </a:rPr>
                        <a:t>）</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00552">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データ復旧範囲、外部データの利用可否、バックアップ利用範囲、</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バックアップ自動化の範囲、バックアップ取得間隔、バックアップ保存期間、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バックアップ方式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48724">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監視情報、監視間隔、システムレベルの監視、プロセスレベルの監視、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データベースレベルの監視、ストレージレベルの監視、</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サーバ（ノード）レベルの監視、端末／ネットワーク機器レベルの監視、</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ネットワーク・パケットレベルの監視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78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時刻同期設定の範囲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保守運用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計画停止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計画停止の有無、計画停止の事前アナウンス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2486523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運用負荷削減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保守作業自動化の範囲、サーバソフトウェア更新作業の自動化、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端末ソフトウェア更新作業の自動化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0959895"/>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パッチ適用ポリシー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パッチリリース情報の提供、パッチ適用方針、パッチ適用タイミング、</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パッチ検証の実施有無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28124973"/>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活性保守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ハードウェア活性保守の範囲、ソフトウェア活性保守の範囲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493437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002573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0106786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障害時運用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復旧作業、</a:t>
                      </a: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34761452"/>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41258133"/>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システム異常検知時の対応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対応可能時間、駆けつけ到着時間、</a:t>
                      </a:r>
                      <a:r>
                        <a:rPr lang="en-US" altLang="ja-JP" sz="1300" u="none" strike="noStrike" dirty="0">
                          <a:effectLst/>
                          <a:latin typeface="HGPｺﾞｼｯｸM" panose="020B0600000000000000" pitchFamily="50" charset="-128"/>
                          <a:ea typeface="HGPｺﾞｼｯｸM" panose="020B0600000000000000" pitchFamily="50" charset="-128"/>
                        </a:rPr>
                        <a:t>SE</a:t>
                      </a:r>
                      <a:r>
                        <a:rPr lang="ja-JP" altLang="en-US" sz="1300" u="none" strike="noStrike" dirty="0">
                          <a:effectLst/>
                          <a:latin typeface="HGPｺﾞｼｯｸM" panose="020B0600000000000000" pitchFamily="50" charset="-128"/>
                          <a:ea typeface="HGPｺﾞｼｯｸM" panose="020B0600000000000000" pitchFamily="50" charset="-128"/>
                        </a:rPr>
                        <a:t>到着平均時間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53320366"/>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交換用部材の確保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交換部品確保レベル、予備機の有無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38538554"/>
                  </a:ext>
                </a:extLst>
              </a:tr>
            </a:tbl>
          </a:graphicData>
        </a:graphic>
      </p:graphicFrame>
      <p:sp>
        <p:nvSpPr>
          <p:cNvPr id="11" name="テキスト ボックス 10"/>
          <p:cNvSpPr txBox="1"/>
          <p:nvPr/>
        </p:nvSpPr>
        <p:spPr>
          <a:xfrm>
            <a:off x="251520" y="1992129"/>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1118211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graphicFrame>
        <p:nvGraphicFramePr>
          <p:cNvPr id="5" name="表 4"/>
          <p:cNvGraphicFramePr>
            <a:graphicFrameLocks noGrp="1"/>
          </p:cNvGraphicFramePr>
          <p:nvPr>
            <p:extLst/>
          </p:nvPr>
        </p:nvGraphicFramePr>
        <p:xfrm>
          <a:off x="251520" y="1585368"/>
          <a:ext cx="8640960" cy="4989972"/>
        </p:xfrm>
        <a:graphic>
          <a:graphicData uri="http://schemas.openxmlformats.org/drawingml/2006/table">
            <a:tbl>
              <a:tblPr>
                <a:tableStyleId>{5C22544A-7EE6-4342-B048-85BDC9FD1C3A}</a:tableStyleId>
              </a:tblPr>
              <a:tblGrid>
                <a:gridCol w="354581">
                  <a:extLst>
                    <a:ext uri="{9D8B030D-6E8A-4147-A177-3AD203B41FA5}">
                      <a16:colId xmlns:a16="http://schemas.microsoft.com/office/drawing/2014/main" xmlns="" val="20000"/>
                    </a:ext>
                  </a:extLst>
                </a:gridCol>
                <a:gridCol w="1169114">
                  <a:extLst>
                    <a:ext uri="{9D8B030D-6E8A-4147-A177-3AD203B41FA5}">
                      <a16:colId xmlns:a16="http://schemas.microsoft.com/office/drawing/2014/main" xmlns="" val="20001"/>
                    </a:ext>
                  </a:extLst>
                </a:gridCol>
                <a:gridCol w="2283949">
                  <a:extLst>
                    <a:ext uri="{9D8B030D-6E8A-4147-A177-3AD203B41FA5}">
                      <a16:colId xmlns:a16="http://schemas.microsoft.com/office/drawing/2014/main" xmlns="" val="20002"/>
                    </a:ext>
                  </a:extLst>
                </a:gridCol>
                <a:gridCol w="4833316">
                  <a:extLst>
                    <a:ext uri="{9D8B030D-6E8A-4147-A177-3AD203B41FA5}">
                      <a16:colId xmlns:a16="http://schemas.microsoft.com/office/drawing/2014/main" xmlns=""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中項目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152381">
                <a:tc rowSpan="21">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運用環境</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46678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7620907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マニュアル準備レベル（運用、保守など）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71235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リモートオペレーション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リモート監視地点、リモート操作の範囲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2938011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外部システム接続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外部システムとの接続有無、監視システムの有無、</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ジョブ管理システムの有無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22667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9">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サポート体制</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021508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1778222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44589551"/>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0910949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3172581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サポート要員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ベンダ側常備配備人数、ベンダ側対応時間帯、</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ベンダ側対応者のスキルレベル、エスカレーション対応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9384236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導入サポート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システムテスト稼働時の導入サポート期間、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システム本格稼働時の導入サポート期間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1705167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オペレーション訓練実施の役割分担、</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オペレーション訓練範囲、オペレーション訓練実施頻度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48988978"/>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定期報告会実施頻度、報告内容のレベル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823619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その他の</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運用管理方針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82267016"/>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3466683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92309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89691102"/>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3770621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412910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55411133"/>
                  </a:ext>
                </a:extLst>
              </a:tr>
            </a:tbl>
          </a:graphicData>
        </a:graphic>
      </p:graphicFrame>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1" name="テキスト ボックス 10"/>
          <p:cNvSpPr txBox="1"/>
          <p:nvPr/>
        </p:nvSpPr>
        <p:spPr>
          <a:xfrm>
            <a:off x="256284" y="1920121"/>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550238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8" name="表 7"/>
          <p:cNvGraphicFramePr>
            <a:graphicFrameLocks noGrp="1"/>
          </p:cNvGraphicFramePr>
          <p:nvPr>
            <p:extLst/>
          </p:nvPr>
        </p:nvGraphicFramePr>
        <p:xfrm>
          <a:off x="251520" y="1688779"/>
          <a:ext cx="8640960" cy="2070354"/>
        </p:xfrm>
        <a:graphic>
          <a:graphicData uri="http://schemas.openxmlformats.org/drawingml/2006/table">
            <a:tbl>
              <a:tblPr>
                <a:tableStyleId>{5C22544A-7EE6-4342-B048-85BDC9FD1C3A}</a:tableStyleId>
              </a:tblPr>
              <a:tblGrid>
                <a:gridCol w="367152">
                  <a:extLst>
                    <a:ext uri="{9D8B030D-6E8A-4147-A177-3AD203B41FA5}">
                      <a16:colId xmlns:a16="http://schemas.microsoft.com/office/drawing/2014/main" xmlns="" val="20000"/>
                    </a:ext>
                  </a:extLst>
                </a:gridCol>
                <a:gridCol w="1165225">
                  <a:extLst>
                    <a:ext uri="{9D8B030D-6E8A-4147-A177-3AD203B41FA5}">
                      <a16:colId xmlns:a16="http://schemas.microsoft.com/office/drawing/2014/main" xmlns="" val="20001"/>
                    </a:ext>
                  </a:extLst>
                </a:gridCol>
                <a:gridCol w="1436688">
                  <a:extLst>
                    <a:ext uri="{9D8B030D-6E8A-4147-A177-3AD203B41FA5}">
                      <a16:colId xmlns:a16="http://schemas.microsoft.com/office/drawing/2014/main" xmlns="" val="20002"/>
                    </a:ext>
                  </a:extLst>
                </a:gridCol>
                <a:gridCol w="5671895">
                  <a:extLst>
                    <a:ext uri="{9D8B030D-6E8A-4147-A177-3AD203B41FA5}">
                      <a16:colId xmlns:a16="http://schemas.microsoft.com/office/drawing/2014/main" xmlns=""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191931">
                <a:tc rowSpan="9">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移行時期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システム移行期間、システム停止可能日時、並行稼働の有無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71450">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システム展開方式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拠点展開ステップ数、業務展開ステップ数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171450">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移行対象機器</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移行設備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設備・機器の移行内容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移行対象データ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移行データ量、移行データ形式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移行媒体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移行媒体量、移行媒体種類数</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変換対象（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変換データ量、移行ツールの複雑度（変換ルール数）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移行計画</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移行のユーザ／ベンダ作業分担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123428">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リハーサル範囲、リハーサル環境、リハーサル回数、外部連携リハーサルの有無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トラブル対処の規定有無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bl>
          </a:graphicData>
        </a:graphic>
      </p:graphicFrame>
      <p:sp>
        <p:nvSpPr>
          <p:cNvPr id="9" name="テキスト ボックス 8"/>
          <p:cNvSpPr txBox="1"/>
          <p:nvPr/>
        </p:nvSpPr>
        <p:spPr>
          <a:xfrm>
            <a:off x="256284" y="1988840"/>
            <a:ext cx="355276" cy="70788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移行性</a:t>
            </a:r>
          </a:p>
        </p:txBody>
      </p:sp>
    </p:spTree>
    <p:extLst>
      <p:ext uri="{BB962C8B-B14F-4D97-AF65-F5344CB8AC3E}">
        <p14:creationId xmlns:p14="http://schemas.microsoft.com/office/powerpoint/2010/main" val="3845238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graphicFrame>
        <p:nvGraphicFramePr>
          <p:cNvPr id="5" name="表 4"/>
          <p:cNvGraphicFramePr>
            <a:graphicFrameLocks noGrp="1"/>
          </p:cNvGraphicFramePr>
          <p:nvPr>
            <p:extLst/>
          </p:nvPr>
        </p:nvGraphicFramePr>
        <p:xfrm>
          <a:off x="251520" y="1628800"/>
          <a:ext cx="8640960" cy="4884828"/>
        </p:xfrm>
        <a:graphic>
          <a:graphicData uri="http://schemas.openxmlformats.org/drawingml/2006/table">
            <a:tbl>
              <a:tblPr>
                <a:tableStyleId>{5C22544A-7EE6-4342-B048-85BDC9FD1C3A}</a:tableStyleId>
              </a:tblPr>
              <a:tblGrid>
                <a:gridCol w="337095">
                  <a:extLst>
                    <a:ext uri="{9D8B030D-6E8A-4147-A177-3AD203B41FA5}">
                      <a16:colId xmlns:a16="http://schemas.microsoft.com/office/drawing/2014/main" xmlns="" val="20000"/>
                    </a:ext>
                  </a:extLst>
                </a:gridCol>
                <a:gridCol w="1553404">
                  <a:extLst>
                    <a:ext uri="{9D8B030D-6E8A-4147-A177-3AD203B41FA5}">
                      <a16:colId xmlns:a16="http://schemas.microsoft.com/office/drawing/2014/main" xmlns="" val="20001"/>
                    </a:ext>
                  </a:extLst>
                </a:gridCol>
                <a:gridCol w="1818516">
                  <a:extLst>
                    <a:ext uri="{9D8B030D-6E8A-4147-A177-3AD203B41FA5}">
                      <a16:colId xmlns:a16="http://schemas.microsoft.com/office/drawing/2014/main" xmlns="" val="20002"/>
                    </a:ext>
                  </a:extLst>
                </a:gridCol>
                <a:gridCol w="4931945">
                  <a:extLst>
                    <a:ext uri="{9D8B030D-6E8A-4147-A177-3AD203B41FA5}">
                      <a16:colId xmlns:a16="http://schemas.microsoft.com/office/drawing/2014/main" xmlns="" val="20003"/>
                    </a:ext>
                  </a:extLst>
                </a:gridCol>
              </a:tblGrid>
              <a:tr h="176416">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322456">
                <a:tc rowSpan="17">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前提条件・制約条件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情報セキュリティに関する</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コンプライアンス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順守すべき社内規程、ルール、法令、ガイドライン等の有無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64246">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リスク分析範囲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152573">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セキュリティリスクの見直し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セキュリティリスク見直し頻度、セキュリティリスクの見直し範囲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セキュリティリスク対策の</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運用開始後のリスク対応範囲、リスク対策方針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セキュリティパッチ適用範囲、セキュリティパッチ適用方針、</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アクセス・</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認証機能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管理権限を持つ主体の認証、管理者権限を持たない主体の認証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14847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システム上の対策における操作制限度、物理的な対策による操作限度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16424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管理方法</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管理ルールの策定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11506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データの秘匿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データ暗号化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伝送データの暗号化の有無、蓄積データの暗号化の有無、鍵管理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10551872"/>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不正追跡・監視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ログの取得、ログ保管期間、確認間隔、不正監視対象</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（装置、ネットワーク、侵入者、不正操作等）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61209895"/>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データ検証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デジタル署名の利用の有無、確認間隔</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57819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ネットワーク対策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通信制御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60415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不正検知</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不正通信の検知範囲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52453624"/>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サービス停止攻撃の回避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ネットワークの輻輳対策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02366468"/>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マルウェア対策実施範囲、リアルタイムスキャンの実施、</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フルスキャンの定期チェックタイミング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80798084"/>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実装対策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セキュアコーディング、</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サーバの設定等による対策の強化、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WAF</a:t>
                      </a:r>
                      <a:r>
                        <a:rPr lang="ja-JP" altLang="en-US" sz="1300" u="none" strike="noStrike" dirty="0">
                          <a:effectLst/>
                          <a:latin typeface="HGPｺﾞｼｯｸM" panose="020B0600000000000000" pitchFamily="50" charset="-128"/>
                          <a:ea typeface="HGPｺﾞｼｯｸM" panose="020B0600000000000000" pitchFamily="50" charset="-128"/>
                        </a:rPr>
                        <a:t>の導入の有無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21185723"/>
                  </a:ext>
                </a:extLst>
              </a:tr>
            </a:tbl>
          </a:graphicData>
        </a:graphic>
      </p:graphicFrame>
      <p:sp>
        <p:nvSpPr>
          <p:cNvPr id="7" name="テキスト ボックス 6"/>
          <p:cNvSpPr txBox="1"/>
          <p:nvPr/>
        </p:nvSpPr>
        <p:spPr>
          <a:xfrm>
            <a:off x="539552" y="1124744"/>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0" name="テキスト ボックス 9"/>
          <p:cNvSpPr txBox="1"/>
          <p:nvPr/>
        </p:nvSpPr>
        <p:spPr>
          <a:xfrm>
            <a:off x="251520" y="1976353"/>
            <a:ext cx="355276" cy="109260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セキュリティ</a:t>
            </a:r>
          </a:p>
        </p:txBody>
      </p:sp>
    </p:spTree>
    <p:extLst>
      <p:ext uri="{BB962C8B-B14F-4D97-AF65-F5344CB8AC3E}">
        <p14:creationId xmlns:p14="http://schemas.microsoft.com/office/powerpoint/2010/main" val="1984427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graphicFrame>
        <p:nvGraphicFramePr>
          <p:cNvPr id="4" name="表 3"/>
          <p:cNvGraphicFramePr>
            <a:graphicFrameLocks noGrp="1"/>
          </p:cNvGraphicFramePr>
          <p:nvPr>
            <p:extLst/>
          </p:nvPr>
        </p:nvGraphicFramePr>
        <p:xfrm>
          <a:off x="251520" y="1628800"/>
          <a:ext cx="8640960" cy="4834644"/>
        </p:xfrm>
        <a:graphic>
          <a:graphicData uri="http://schemas.openxmlformats.org/drawingml/2006/table">
            <a:tbl>
              <a:tblPr>
                <a:tableStyleId>{5C22544A-7EE6-4342-B048-85BDC9FD1C3A}</a:tableStyleId>
              </a:tblPr>
              <a:tblGrid>
                <a:gridCol w="356750">
                  <a:extLst>
                    <a:ext uri="{9D8B030D-6E8A-4147-A177-3AD203B41FA5}">
                      <a16:colId xmlns:a16="http://schemas.microsoft.com/office/drawing/2014/main" xmlns="" val="20000"/>
                    </a:ext>
                  </a:extLst>
                </a:gridCol>
                <a:gridCol w="1153648">
                  <a:extLst>
                    <a:ext uri="{9D8B030D-6E8A-4147-A177-3AD203B41FA5}">
                      <a16:colId xmlns:a16="http://schemas.microsoft.com/office/drawing/2014/main" xmlns="" val="20001"/>
                    </a:ext>
                  </a:extLst>
                </a:gridCol>
                <a:gridCol w="1639423">
                  <a:extLst>
                    <a:ext uri="{9D8B030D-6E8A-4147-A177-3AD203B41FA5}">
                      <a16:colId xmlns:a16="http://schemas.microsoft.com/office/drawing/2014/main" xmlns="" val="20002"/>
                    </a:ext>
                  </a:extLst>
                </a:gridCol>
                <a:gridCol w="5491139">
                  <a:extLst>
                    <a:ext uri="{9D8B030D-6E8A-4147-A177-3AD203B41FA5}">
                      <a16:colId xmlns:a16="http://schemas.microsoft.com/office/drawing/2014/main" xmlns="" val="20003"/>
                    </a:ext>
                  </a:extLst>
                </a:gridCol>
              </a:tblGrid>
              <a:tr h="19036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177237">
                <a:tc rowSpan="23">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システム制約／</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前提条件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177237">
                <a:tc vMerge="1">
                  <a:txBody>
                    <a:bodyPr/>
                    <a:lstStyle/>
                    <a:p>
                      <a:endParaRPr kumimoji="1" lang="ja-JP" altLang="en-US"/>
                    </a:p>
                  </a:txBody>
                  <a:tcPr/>
                </a:tc>
                <a:tc rowSpan="7">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システム特性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ユーザ数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ユーザ数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クライアント数（上限の有無等）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拠点数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拠点数（複数か否か）</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地域的広がり</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広がりの範囲（同一都市内、県内等）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特定製品指定</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特定製品の採用の有無</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a:effectLst/>
                          <a:latin typeface="HGPｺﾞｼｯｸM" panose="020B0600000000000000" pitchFamily="50" charset="-128"/>
                          <a:ea typeface="HGPｺﾞｼｯｸM" panose="020B0600000000000000" pitchFamily="50" charset="-128"/>
                        </a:rPr>
                        <a:t>複数言語対応</a:t>
                      </a:r>
                      <a:endParaRPr lang="zh-TW"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言語数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177237">
                <a:tc vMerge="1">
                  <a:txBody>
                    <a:bodyPr/>
                    <a:lstStyle/>
                    <a:p>
                      <a:endParaRPr kumimoji="1" lang="ja-JP" altLang="en-US"/>
                    </a:p>
                  </a:txBody>
                  <a:tcPr/>
                </a:tc>
                <a:tc rowSpan="3">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適合規格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製品安全規格</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0"/>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電磁干渉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機材設置</a:t>
                      </a:r>
                      <a:r>
                        <a:rPr lang="en-US" altLang="zh-TW" sz="1300" u="none" strike="noStrike" dirty="0">
                          <a:effectLst/>
                          <a:latin typeface="HGPｺﾞｼｯｸM" panose="020B0600000000000000" pitchFamily="50" charset="-128"/>
                          <a:ea typeface="HGPｺﾞｼｯｸM" panose="020B0600000000000000" pitchFamily="50" charset="-128"/>
                        </a:rPr>
                        <a:t/>
                      </a:r>
                      <a:br>
                        <a:rPr lang="en-US" altLang="zh-TW"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環境条件</a:t>
                      </a:r>
                      <a:endParaRPr lang="zh-TW"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耐震／免震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耐震震度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72456330"/>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スペース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設置スペース制限（マシン室、事務所設置）、</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並行稼働スペース（移行時）、設置スペースの拡張余地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8406956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重量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床加重、設置対策</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59830351"/>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電気設備適合性</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供給電力適合性、電源容量の制約、並行稼働電力（移行時）、停電対策、</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想定設置場所の電圧変動、想定設置場所の周波数変動、接地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94770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844637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65352043"/>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空調性能、空調設備の制約（カスタマイズの必要性）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18103641"/>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環境</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マネージメント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環境負荷を抑える工夫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グリーン購入法対応度、同一機材拡張余力、機材のライフサイクル期間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9130765"/>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エネルギー消費効率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152527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a:effectLst/>
                          <a:latin typeface="HGPｺﾞｼｯｸM" panose="020B0600000000000000" pitchFamily="50" charset="-128"/>
                          <a:ea typeface="HGPｺﾞｼｯｸM" panose="020B0600000000000000" pitchFamily="50" charset="-128"/>
                        </a:rPr>
                        <a:t>CO2</a:t>
                      </a:r>
                      <a:r>
                        <a:rPr lang="ja-JP" altLang="en-US" sz="1300" u="none" strike="noStrike">
                          <a:effectLst/>
                          <a:latin typeface="HGPｺﾞｼｯｸM" panose="020B0600000000000000" pitchFamily="50" charset="-128"/>
                          <a:ea typeface="HGPｺﾞｼｯｸM" panose="020B0600000000000000" pitchFamily="50" charset="-128"/>
                        </a:rPr>
                        <a:t>排出量</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dirty="0">
                          <a:effectLst/>
                          <a:latin typeface="HGPｺﾞｼｯｸM" panose="020B0600000000000000" pitchFamily="50" charset="-128"/>
                          <a:ea typeface="HGPｺﾞｼｯｸM" panose="020B0600000000000000" pitchFamily="50" charset="-128"/>
                        </a:rPr>
                        <a:t>CO2</a:t>
                      </a:r>
                      <a:r>
                        <a:rPr lang="ja-JP" altLang="en-US" sz="1300" u="none" strike="noStrike" dirty="0">
                          <a:effectLst/>
                          <a:latin typeface="HGPｺﾞｼｯｸM" panose="020B0600000000000000" pitchFamily="50" charset="-128"/>
                          <a:ea typeface="HGPｺﾞｼｯｸM" panose="020B0600000000000000" pitchFamily="50" charset="-128"/>
                        </a:rPr>
                        <a:t>排出量の目標値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15166508"/>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低騒音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騒音値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26511720"/>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6"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9" name="テキスト ボックス 8"/>
          <p:cNvSpPr txBox="1"/>
          <p:nvPr/>
        </p:nvSpPr>
        <p:spPr>
          <a:xfrm>
            <a:off x="256284" y="1904168"/>
            <a:ext cx="355276" cy="210089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システム環境・エコロジー</a:t>
            </a:r>
          </a:p>
        </p:txBody>
      </p:sp>
    </p:spTree>
    <p:extLst>
      <p:ext uri="{BB962C8B-B14F-4D97-AF65-F5344CB8AC3E}">
        <p14:creationId xmlns:p14="http://schemas.microsoft.com/office/powerpoint/2010/main" val="2897682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アーキテクト・インフラとの連携を密にする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非機能要件の分類やメトリクスごとに、担当範囲を整理する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6353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非機能要件の実現可能性を担保する。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非機能要件の実現方法やコスト等の概略に関して、断続的な</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相談・調整の場を設ける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アーキテクト、インフラ、パッケージ</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ベンダー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との間で、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非機能要件の検討やその実現に関する役割分担に齟齬が生じる。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37110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815129714"/>
              </p:ext>
            </p:extLst>
          </p:nvPr>
        </p:nvGraphicFramePr>
        <p:xfrm>
          <a:off x="539552" y="1846800"/>
          <a:ext cx="8208912" cy="4606538"/>
        </p:xfrm>
        <a:graphic>
          <a:graphicData uri="http://schemas.openxmlformats.org/drawingml/2006/table">
            <a:tbl>
              <a:tblPr firstRow="1" firstCol="1" bandRow="1">
                <a:tableStyleId>{00A15C55-8517-42AA-B614-E9B94910E393}</a:tableStyleId>
              </a:tblPr>
              <a:tblGrid>
                <a:gridCol w="851082">
                  <a:extLst>
                    <a:ext uri="{9D8B030D-6E8A-4147-A177-3AD203B41FA5}">
                      <a16:colId xmlns:a16="http://schemas.microsoft.com/office/drawing/2014/main" xmlns="" val="20000"/>
                    </a:ext>
                  </a:extLst>
                </a:gridCol>
                <a:gridCol w="1743075">
                  <a:extLst>
                    <a:ext uri="{9D8B030D-6E8A-4147-A177-3AD203B41FA5}">
                      <a16:colId xmlns:a16="http://schemas.microsoft.com/office/drawing/2014/main" xmlns="" val="20001"/>
                    </a:ext>
                  </a:extLst>
                </a:gridCol>
                <a:gridCol w="5614755">
                  <a:extLst>
                    <a:ext uri="{9D8B030D-6E8A-4147-A177-3AD203B41FA5}">
                      <a16:colId xmlns:a16="http://schemas.microsoft.com/office/drawing/2014/main" xmlns="" val="20002"/>
                    </a:ext>
                  </a:extLst>
                </a:gridCol>
              </a:tblGrid>
              <a:tr h="347099">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400" kern="0" dirty="0">
                          <a:solidFill>
                            <a:schemeClr val="tx1"/>
                          </a:solidFill>
                          <a:effectLst/>
                          <a:latin typeface="HGPｺﾞｼｯｸM" panose="020B0600000000000000" pitchFamily="50" charset="-128"/>
                          <a:ea typeface="HGPｺﾞｼｯｸM" panose="020B0600000000000000" pitchFamily="50" charset="-128"/>
                        </a:rPr>
                        <a:t>ID</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成果物名</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xmlns="" val="10000"/>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DS-10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6</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システム機能俯瞰図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新システムのシステム境界とサブシステム定義を含めた</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新システムの機能全体像を明確にする。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xmlns="" val="10001"/>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7</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システムフロー</a:t>
                      </a:r>
                      <a:endPar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一連のシステム処理の流れを、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システム機能と主要なデータを紐付けて可視化する。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xmlns="" val="10002"/>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画面一覧、画面フロー、サイトマップ等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レイアウト、項目定義、イベント定義等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a16="http://schemas.microsoft.com/office/drawing/2014/main" xmlns="" val="10003"/>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帳票一覧、帳票処理方式等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帳票項目定義、帳票レイアウト等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xmlns="" val="10004"/>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外部</a:t>
                      </a:r>
                      <a:r>
                        <a:rPr lang="en-US" altLang="zh-TW"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各外部システムに関わる要件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一覧、</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項目定義、</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手順、データ量、サイクル等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xmlns="" val="10005"/>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4</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バッチ機能全体関わる要件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ジョブネットフロー、ジョブネット一覧、バッチ処理方式等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とバッチ機能個別要件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入出力定義、処理概要定義等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a16="http://schemas.microsoft.com/office/drawing/2014/main" xmlns="" val="10006"/>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5</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各機能要件定義にて定義した機能にて利用する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エンティティ、項目を明確にする。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xmlns="" val="10007"/>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S</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312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非機能要件定義書</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非機能要件の分類ごとに設けた、各種メトリクスの値・内容を明確にする。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xmlns="" val="10008"/>
                  </a:ext>
                </a:extLst>
              </a:tr>
              <a:tr h="473271">
                <a:tc>
                  <a:txBody>
                    <a:bodyPr/>
                    <a:lstStyle/>
                    <a:p>
                      <a:pPr algn="ctr" fontAlgn="ct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DS-401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ＣＲＵＤ図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論理データモデルに定義したエンティティと機能要件に定義した機能を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紐付け、エンティティと機能の関係を明確にする。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xmlns="" val="10009"/>
                  </a:ext>
                </a:extLst>
              </a:tr>
            </a:tbl>
          </a:graphicData>
        </a:graphic>
      </p:graphicFrame>
      <p:sp>
        <p:nvSpPr>
          <p:cNvPr id="5" name="正方形/長方形 4"/>
          <p:cNvSpPr/>
          <p:nvPr/>
        </p:nvSpPr>
        <p:spPr>
          <a:xfrm>
            <a:off x="592088" y="1270501"/>
            <a:ext cx="8300391" cy="369332"/>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システム要件定義成果物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抜粋</a:t>
            </a:r>
          </a:p>
        </p:txBody>
      </p:sp>
    </p:spTree>
    <p:extLst>
      <p:ext uri="{BB962C8B-B14F-4D97-AF65-F5344CB8AC3E}">
        <p14:creationId xmlns:p14="http://schemas.microsoft.com/office/powerpoint/2010/main" val="266516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非機能要件の設定根拠をできるだけ明確にする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業務要件から抽出（トップダウン）、個別メトリクスに対する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お客さま要求（ボトムアップ）</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各非機能要件メトリクスの妥当性が</a:t>
            </a:r>
            <a:r>
              <a:rPr lang="ja-JP" altLang="en-US" dirty="0" smtClean="0">
                <a:latin typeface="HGPｺﾞｼｯｸM" panose="020B0600000000000000" pitchFamily="50" charset="-128"/>
                <a:ea typeface="HGPｺﾞｼｯｸM" panose="020B0600000000000000" pitchFamily="50" charset="-128"/>
              </a:rPr>
              <a:t>評価・説明できる</a:t>
            </a:r>
            <a:r>
              <a:rPr lang="ja-JP" altLang="en-US" dirty="0">
                <a:latin typeface="HGPｺﾞｼｯｸM" panose="020B0600000000000000" pitchFamily="50" charset="-128"/>
                <a:ea typeface="HGPｺﾞｼｯｸM" panose="020B0600000000000000" pitchFamily="50" charset="-128"/>
              </a:rPr>
              <a:t>ようになる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必要な根拠や実現性、所要コストの評価なく、非機能要件メトリクスが設定される。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オーバースペックになる。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8411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568952" cy="147732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非機能要求グレードは「モデル」。ＰＪごとにテーラリングが必要。</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考慮不要な非機能要件メトリクスには“不要”と明記し、合意する。</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非機能要求グレードはインフラで実現する項目が対象であり、完全ではない。</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非機能要求グレードのすべての非機能要件メトリクスを設定しようとする。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非機能要求グレードのメトリクスが非機能要求のすべてだと考えてしまう。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127208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617162"/>
            <a:ext cx="8424936" cy="4081117"/>
          </a:xfrm>
          <a:prstGeom prst="rect">
            <a:avLst/>
          </a:prstGeom>
          <a:noFill/>
        </p:spPr>
        <p:txBody>
          <a:bodyPr wrap="square" rtlCol="0">
            <a:spAutoFit/>
          </a:bodyPr>
          <a:lstStyle/>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非機能要件の対象を明確にする。</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428750" indent="-354013">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性能目標値は全画面なのか？全トランザクションなのか？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セキュリティ要件の適用対象は全機能なのか？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処理件数ピークの特性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発生周期や時期、発生要因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を明らかにする。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具体的・現実的な性能目標値を設定する。</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90000"/>
              </a:lnSpc>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35560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全機能一律の性能目標値を設定しない。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全画面レスポンス</a:t>
            </a:r>
            <a:r>
              <a:rPr lang="en-US" altLang="ja-JP" dirty="0">
                <a:latin typeface="HGPｺﾞｼｯｸM" panose="020B0600000000000000" pitchFamily="50" charset="-128"/>
                <a:ea typeface="HGPｺﾞｼｯｸM" panose="020B0600000000000000" pitchFamily="50" charset="-128"/>
              </a:rPr>
              <a:t>3</a:t>
            </a:r>
            <a:r>
              <a:rPr lang="ja-JP" altLang="en-US" dirty="0">
                <a:latin typeface="HGPｺﾞｼｯｸM" panose="020B0600000000000000" pitchFamily="50" charset="-128"/>
                <a:ea typeface="HGPｺﾞｼｯｸM" panose="020B0600000000000000" pitchFamily="50" charset="-128"/>
              </a:rPr>
              <a:t>秒、など</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機能あるいは機能グループごとに、性能目標値と前提を定義する。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85000"/>
              </a:lnSpc>
            </a:pPr>
            <a:endParaRPr lang="en-US" altLang="ja-JP" sz="1000"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目標値： 機能ごとに、機能性と性能の重み付け</a:t>
            </a:r>
            <a:endParaRPr lang="en-US" altLang="ja-JP"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前提： 処理量と想定時期、通常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ピーク、計測範囲、達成率、例外条件</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5000"/>
              </a:lnSpc>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処理方式や設計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実装標準と、実装の乖離チェックを計画する。</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テスト要件として、実施範囲、観点、環境、方法、役割、前提等を定義する。</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内容不足がおこりがちな非機能要件</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040936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33108260"/>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xmlns="" val="20000"/>
                    </a:ext>
                  </a:extLst>
                </a:gridCol>
                <a:gridCol w="4997872">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20842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a:xfrm>
            <a:off x="592089" y="4462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Ｓ４</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全体要件の精査</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Ｓ５</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全体要件の合意と承認</a:t>
            </a:r>
          </a:p>
          <a:p>
            <a:r>
              <a:rPr lang="ja-JP" altLang="en-US" dirty="0">
                <a:latin typeface="HGPｺﾞｼｯｸM" panose="020B0600000000000000" pitchFamily="50" charset="-128"/>
                <a:ea typeface="HGPｺﾞｼｯｸM" panose="020B0600000000000000" pitchFamily="50" charset="-128"/>
              </a:rPr>
              <a:t>Ｓ６</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引継ぎ</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システム要件がプロジェクトの目的・目標に寄与し、矛盾・曖昧さ・不整合等の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問題がない状態にする。またそのシステム要件が、背景・制約・前提等とともに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文書化されてベースラインとなり、ステークホルダー間で共有できる状態にする。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8274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S4-01 </a:t>
            </a:r>
            <a:r>
              <a:rPr lang="ja-JP" altLang="en-US" dirty="0">
                <a:solidFill>
                  <a:schemeClr val="tx1"/>
                </a:solidFill>
                <a:latin typeface="HGPｺﾞｼｯｸM" panose="020B0600000000000000" pitchFamily="50" charset="-128"/>
                <a:ea typeface="HGPｺﾞｼｯｸM" panose="020B0600000000000000" pitchFamily="50" charset="-128"/>
              </a:rPr>
              <a:t>要件の検証と妥当性確認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64905"/>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S5-01 </a:t>
            </a:r>
            <a:r>
              <a:rPr lang="ja-JP" altLang="en-US" dirty="0">
                <a:solidFill>
                  <a:schemeClr val="tx1"/>
                </a:solidFill>
                <a:latin typeface="HGPｺﾞｼｯｸM" panose="020B0600000000000000" pitchFamily="50" charset="-128"/>
                <a:ea typeface="HGPｺﾞｼｯｸM" panose="020B0600000000000000" pitchFamily="50" charset="-128"/>
              </a:rPr>
              <a:t>要件の実施対象決定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54706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S5-02 </a:t>
            </a:r>
            <a:r>
              <a:rPr lang="ja-JP" altLang="en-US" dirty="0">
                <a:solidFill>
                  <a:schemeClr val="tx1"/>
                </a:solidFill>
                <a:latin typeface="HGPｺﾞｼｯｸM" panose="020B0600000000000000" pitchFamily="50" charset="-128"/>
                <a:ea typeface="HGPｺﾞｼｯｸM" panose="020B0600000000000000" pitchFamily="50" charset="-128"/>
              </a:rPr>
              <a:t>要件定義書の完成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329219"/>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S5-03 </a:t>
            </a:r>
            <a:r>
              <a:rPr lang="ja-JP" altLang="en-US" dirty="0">
                <a:solidFill>
                  <a:schemeClr val="tx1"/>
                </a:solidFill>
                <a:latin typeface="HGPｺﾞｼｯｸM" panose="020B0600000000000000" pitchFamily="50" charset="-128"/>
                <a:ea typeface="HGPｺﾞｼｯｸM" panose="020B0600000000000000" pitchFamily="50" charset="-128"/>
              </a:rPr>
              <a:t>要件の合意と承認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611137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S6-01 </a:t>
            </a:r>
            <a:r>
              <a:rPr lang="ja-JP" altLang="en-US" dirty="0">
                <a:solidFill>
                  <a:schemeClr val="tx1"/>
                </a:solidFill>
                <a:latin typeface="HGPｺﾞｼｯｸM" panose="020B0600000000000000" pitchFamily="50" charset="-128"/>
                <a:ea typeface="HGPｺﾞｼｯｸM" panose="020B0600000000000000" pitchFamily="50" charset="-128"/>
              </a:rPr>
              <a:t>設計工程への引継ぎ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342788"/>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24945"/>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4907102"/>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527884" y="5689259"/>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フローチャート : 書類 18"/>
          <p:cNvSpPr/>
          <p:nvPr/>
        </p:nvSpPr>
        <p:spPr>
          <a:xfrm>
            <a:off x="251520" y="328498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32" name="正方形/長方形 31"/>
          <p:cNvSpPr/>
          <p:nvPr/>
        </p:nvSpPr>
        <p:spPr>
          <a:xfrm>
            <a:off x="5508104" y="2960442"/>
            <a:ext cx="3456384" cy="702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要件がプロジェクト目的・目標に寄与し、矛盾・曖昧さ・不整合等の</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508104" y="3748175"/>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システム要件に優先順位を付け、</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プロジェクトで実現する要件を決定</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508104" y="4535908"/>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要件が正確に漏れなく記述され、</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システム要件定義書を作成する</a:t>
            </a:r>
          </a:p>
        </p:txBody>
      </p:sp>
      <p:sp>
        <p:nvSpPr>
          <p:cNvPr id="35" name="正方形/長方形 34"/>
          <p:cNvSpPr/>
          <p:nvPr/>
        </p:nvSpPr>
        <p:spPr>
          <a:xfrm>
            <a:off x="5508104" y="5323641"/>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ステークホルダーから合意・承認を得て、要件ベースラインを確定する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6" name="正方形/長方形 35"/>
          <p:cNvSpPr/>
          <p:nvPr/>
        </p:nvSpPr>
        <p:spPr>
          <a:xfrm>
            <a:off x="5508104" y="6111376"/>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業務要件、システム要件や</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未解決課題を引き継ぐ</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6" idx="1"/>
            <a:endCxn id="19" idx="3"/>
          </p:cNvCxnSpPr>
          <p:nvPr/>
        </p:nvCxnSpPr>
        <p:spPr>
          <a:xfrm flipH="1">
            <a:off x="1223896" y="3162768"/>
            <a:ext cx="467784" cy="40667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7" idx="1"/>
            <a:endCxn id="19" idx="3"/>
          </p:cNvCxnSpPr>
          <p:nvPr/>
        </p:nvCxnSpPr>
        <p:spPr>
          <a:xfrm flipH="1" flipV="1">
            <a:off x="1223896" y="3569438"/>
            <a:ext cx="467784" cy="37548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6" name="フローチャート : 書類 25"/>
          <p:cNvSpPr/>
          <p:nvPr/>
        </p:nvSpPr>
        <p:spPr>
          <a:xfrm>
            <a:off x="285887" y="4437112"/>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要件定義書</a:t>
            </a:r>
          </a:p>
        </p:txBody>
      </p:sp>
      <p:cxnSp>
        <p:nvCxnSpPr>
          <p:cNvPr id="27" name="直線矢印コネクタ 26"/>
          <p:cNvCxnSpPr>
            <a:stCxn id="8" idx="1"/>
            <a:endCxn id="26" idx="3"/>
          </p:cNvCxnSpPr>
          <p:nvPr/>
        </p:nvCxnSpPr>
        <p:spPr>
          <a:xfrm flipH="1" flipV="1">
            <a:off x="1258263" y="4721566"/>
            <a:ext cx="433417" cy="551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573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t>Ｓ４</a:t>
            </a:r>
            <a:r>
              <a:rPr lang="en-US" altLang="ja-JP" dirty="0"/>
              <a:t>. </a:t>
            </a:r>
            <a:r>
              <a:rPr lang="ja-JP" altLang="en-US" dirty="0"/>
              <a:t>全体要件の精査</a:t>
            </a:r>
            <a:endParaRPr lang="en-US" altLang="ja-JP" dirty="0"/>
          </a:p>
        </p:txBody>
      </p:sp>
      <p:sp>
        <p:nvSpPr>
          <p:cNvPr id="9" name="テキスト ボックス 8"/>
          <p:cNvSpPr txBox="1"/>
          <p:nvPr/>
        </p:nvSpPr>
        <p:spPr>
          <a:xfrm>
            <a:off x="539552" y="1136933"/>
            <a:ext cx="8352928" cy="5186035"/>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機能要件と非機能要件の検証</a:t>
            </a:r>
            <a:endParaRPr lang="en-US" altLang="ja-JP" dirty="0">
              <a:latin typeface="HGPｺﾞｼｯｸM" pitchFamily="50" charset="-128"/>
              <a:ea typeface="HGPｺﾞｼｯｸM" pitchFamily="50" charset="-128"/>
            </a:endParaRPr>
          </a:p>
          <a:p>
            <a:pPr marL="342900" indent="-342900">
              <a:buFont typeface="Wingdings" panose="05000000000000000000" pitchFamily="2" charset="2"/>
              <a:buChar char="n"/>
            </a:pPr>
            <a:endParaRPr lang="en-US" altLang="ja-JP" sz="800"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機能要件、非機能要件が、要件の特性（完全性、無曖昧性、など）に照らして</a:t>
            </a:r>
            <a:endParaRPr lang="en-US" altLang="ja-JP"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正しいことを検証する。</a:t>
            </a:r>
            <a:endParaRPr lang="en-US" altLang="ja-JP" dirty="0">
              <a:latin typeface="HGPｺﾞｼｯｸM" pitchFamily="50" charset="-128"/>
              <a:ea typeface="HGPｺﾞｼｯｸM" pitchFamily="50" charset="-128"/>
            </a:endParaRPr>
          </a:p>
          <a:p>
            <a:pPr lvl="1"/>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機能間の関係や連携の視点で機能要件の矛盾や漏れを検証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非機能要件内の検証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非機能要件間で相反する要件が定義されていないことを検証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機能要件と非機能要件間の検証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機能要件と非機能要件に相反する要件が定義されている機能を</a:t>
            </a:r>
            <a:r>
              <a:rPr lang="en-US" altLang="ja-JP" dirty="0">
                <a:latin typeface="HGPｺﾞｼｯｸM" pitchFamily="50" charset="-128"/>
                <a:ea typeface="HGPｺﾞｼｯｸM" pitchFamily="50" charset="-128"/>
              </a:rPr>
              <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対象に実現性を検証　（複雑な機能要件と高度な性能要件を</a:t>
            </a:r>
            <a:r>
              <a:rPr lang="en-US" altLang="ja-JP" dirty="0">
                <a:latin typeface="HGPｺﾞｼｯｸM" pitchFamily="50" charset="-128"/>
                <a:ea typeface="HGPｺﾞｼｯｸM" pitchFamily="50" charset="-128"/>
              </a:rPr>
              <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持つ</a:t>
            </a: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機能など）</a:t>
            </a:r>
            <a:endParaRPr lang="en-US" altLang="ja-JP"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機能が実行処理方式標準等の標準に準拠していることを検証</a:t>
            </a:r>
            <a:endParaRPr lang="en-US" altLang="ja-JP"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機能要件と非機能要件の妥当性確認</a:t>
            </a:r>
            <a:endParaRPr lang="en-US" altLang="ja-JP" sz="800"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lvl="1">
              <a:lnSpc>
                <a:spcPct val="80000"/>
              </a:lnSpc>
            </a:pPr>
            <a:r>
              <a:rPr lang="ja-JP" altLang="en-US" dirty="0" smtClean="0">
                <a:latin typeface="HGPｺﾞｼｯｸM" pitchFamily="50" charset="-128"/>
                <a:ea typeface="HGPｺﾞｼｯｸM" pitchFamily="50" charset="-128"/>
              </a:rPr>
              <a:t>業務要件の実現に足る機能</a:t>
            </a:r>
            <a:r>
              <a:rPr lang="ja-JP" altLang="en-US" dirty="0">
                <a:latin typeface="HGPｺﾞｼｯｸM" pitchFamily="50" charset="-128"/>
                <a:ea typeface="HGPｺﾞｼｯｸM" pitchFamily="50" charset="-128"/>
              </a:rPr>
              <a:t>要件、非機能要件</a:t>
            </a:r>
            <a:r>
              <a:rPr lang="ja-JP" altLang="en-US" dirty="0" smtClean="0">
                <a:latin typeface="HGPｺﾞｼｯｸM" pitchFamily="50" charset="-128"/>
                <a:ea typeface="HGPｺﾞｼｯｸM" pitchFamily="50" charset="-128"/>
              </a:rPr>
              <a:t>が定義</a:t>
            </a:r>
            <a:r>
              <a:rPr lang="ja-JP" altLang="en-US" dirty="0">
                <a:latin typeface="HGPｺﾞｼｯｸM" pitchFamily="50" charset="-128"/>
                <a:ea typeface="HGPｺﾞｼｯｸM" pitchFamily="50" charset="-128"/>
              </a:rPr>
              <a:t>されていることを確認する。</a:t>
            </a:r>
            <a:endParaRPr lang="en-US" altLang="ja-JP" sz="800" dirty="0">
              <a:latin typeface="HGPｺﾞｼｯｸM" pitchFamily="50" charset="-128"/>
              <a:ea typeface="HGPｺﾞｼｯｸM" pitchFamily="50" charset="-128"/>
            </a:endParaRPr>
          </a:p>
          <a:p>
            <a:pPr lvl="1">
              <a:lnSpc>
                <a:spcPct val="80000"/>
              </a:lnSpc>
            </a:pPr>
            <a:endParaRPr lang="en-US" altLang="ja-JP" sz="900" dirty="0">
              <a:latin typeface="HGPｺﾞｼｯｸM" pitchFamily="50" charset="-128"/>
              <a:ea typeface="HGPｺﾞｼｯｸM" pitchFamily="50" charset="-128"/>
            </a:endParaRPr>
          </a:p>
          <a:p>
            <a:pPr lvl="1">
              <a:lnSpc>
                <a:spcPct val="80000"/>
              </a:lnSpc>
            </a:pPr>
            <a:r>
              <a:rPr lang="en-US" altLang="ja-JP" sz="1600" dirty="0">
                <a:latin typeface="HGPｺﾞｼｯｸM" pitchFamily="50" charset="-128"/>
                <a:ea typeface="HGPｺﾞｼｯｸM" pitchFamily="50" charset="-128"/>
              </a:rPr>
              <a:t>※</a:t>
            </a:r>
            <a:r>
              <a:rPr lang="ja-JP" altLang="en-US" sz="1600" dirty="0">
                <a:latin typeface="HGPｺﾞｼｯｸM" pitchFamily="50" charset="-128"/>
                <a:ea typeface="HGPｺﾞｼｯｸM" pitchFamily="50" charset="-128"/>
              </a:rPr>
              <a:t>ロジックツリーを利用した妥当性確認のイメージについては、「業務要件定義編」で解説</a:t>
            </a:r>
            <a:endParaRPr lang="en-US" altLang="ja-JP" sz="2000" dirty="0">
              <a:latin typeface="HGPｺﾞｼｯｸM" pitchFamily="50" charset="-128"/>
              <a:ea typeface="HGPｺﾞｼｯｸM" pitchFamily="50" charset="-128"/>
            </a:endParaRPr>
          </a:p>
        </p:txBody>
      </p:sp>
    </p:spTree>
    <p:extLst>
      <p:ext uri="{BB962C8B-B14F-4D97-AF65-F5344CB8AC3E}">
        <p14:creationId xmlns:p14="http://schemas.microsoft.com/office/powerpoint/2010/main" val="11947210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「システム要件定義の進め方」のまとめ</a:t>
            </a:r>
          </a:p>
        </p:txBody>
      </p:sp>
      <p:graphicFrame>
        <p:nvGraphicFramePr>
          <p:cNvPr id="5" name="表 4"/>
          <p:cNvGraphicFramePr>
            <a:graphicFrameLocks noGrp="1"/>
          </p:cNvGraphicFramePr>
          <p:nvPr>
            <p:extLst>
              <p:ext uri="{D42A27DB-BD31-4B8C-83A1-F6EECF244321}">
                <p14:modId xmlns:p14="http://schemas.microsoft.com/office/powerpoint/2010/main" val="3072813715"/>
              </p:ext>
            </p:extLst>
          </p:nvPr>
        </p:nvGraphicFramePr>
        <p:xfrm>
          <a:off x="352493" y="1484784"/>
          <a:ext cx="8610918" cy="4770120"/>
        </p:xfrm>
        <a:graphic>
          <a:graphicData uri="http://schemas.openxmlformats.org/drawingml/2006/table">
            <a:tbl>
              <a:tblPr firstRow="1" bandRow="1">
                <a:tableStyleId>{00A15C55-8517-42AA-B614-E9B94910E393}</a:tableStyleId>
              </a:tblPr>
              <a:tblGrid>
                <a:gridCol w="1879600">
                  <a:extLst>
                    <a:ext uri="{9D8B030D-6E8A-4147-A177-3AD203B41FA5}">
                      <a16:colId xmlns:a16="http://schemas.microsoft.com/office/drawing/2014/main" xmlns="" val="20000"/>
                    </a:ext>
                  </a:extLst>
                </a:gridCol>
                <a:gridCol w="2655888">
                  <a:extLst>
                    <a:ext uri="{9D8B030D-6E8A-4147-A177-3AD203B41FA5}">
                      <a16:colId xmlns:a16="http://schemas.microsoft.com/office/drawing/2014/main" xmlns="" val="20001"/>
                    </a:ext>
                  </a:extLst>
                </a:gridCol>
                <a:gridCol w="4075430">
                  <a:extLst>
                    <a:ext uri="{9D8B030D-6E8A-4147-A177-3AD203B41FA5}">
                      <a16:colId xmlns:a16="http://schemas.microsoft.com/office/drawing/2014/main" xmlns=""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主要サブプロセス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0"/>
                  </a:ext>
                </a:extLst>
              </a:tr>
              <a:tr h="370840">
                <a:tc rowSpan="2">
                  <a:txBody>
                    <a:bodyPr/>
                    <a:lstStyle/>
                    <a:p>
                      <a:pPr marL="88900" indent="0"/>
                      <a:r>
                        <a:rPr kumimoji="1" lang="ja-JP" altLang="en-US" dirty="0">
                          <a:latin typeface="HGPｺﾞｼｯｸM" panose="020B0600000000000000" pitchFamily="50" charset="-128"/>
                          <a:ea typeface="HGPｺﾞｼｯｸM" panose="020B0600000000000000" pitchFamily="50" charset="-128"/>
                        </a:rPr>
                        <a:t>システム要求の</a:t>
                      </a:r>
                      <a:r>
                        <a:rPr kumimoji="1" lang="en-US" altLang="ja-JP" dirty="0">
                          <a:latin typeface="HGPｺﾞｼｯｸM" panose="020B0600000000000000" pitchFamily="50" charset="-128"/>
                          <a:ea typeface="HGPｺﾞｼｯｸM" panose="020B0600000000000000" pitchFamily="50" charset="-128"/>
                        </a:rPr>
                        <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収集と整理</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現行システムの調査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トップダウンでシステムを俯瞰・網羅</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現行踏襲でも必要な調査は実施</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xmlns=""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課題解決の実現手段検討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トップダウンとボトムアップのアプローチ</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システムの整合性、実現性確保</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xmlns="" val="10002"/>
                  </a:ext>
                </a:extLst>
              </a:tr>
              <a:tr h="370840">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画面</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帳票</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外部</a:t>
                      </a:r>
                      <a:r>
                        <a:rPr kumimoji="1" lang="en-US" altLang="ja-JP" dirty="0">
                          <a:latin typeface="HGPｺﾞｼｯｸM" panose="020B0600000000000000" pitchFamily="50" charset="-128"/>
                          <a:ea typeface="HGPｺﾞｼｯｸM" panose="020B0600000000000000" pitchFamily="50" charset="-128"/>
                        </a:rPr>
                        <a:t>IF/</a:t>
                      </a:r>
                      <a:r>
                        <a:rPr kumimoji="1" lang="ja-JP" altLang="en-US" dirty="0">
                          <a:latin typeface="HGPｺﾞｼｯｸM" panose="020B0600000000000000" pitchFamily="50" charset="-128"/>
                          <a:ea typeface="HGPｺﾞｼｯｸM" panose="020B0600000000000000" pitchFamily="50" charset="-128"/>
                        </a:rPr>
                        <a:t>バッチ</a:t>
                      </a:r>
                      <a:r>
                        <a:rPr kumimoji="1" lang="en-US" altLang="ja-JP" dirty="0">
                          <a:latin typeface="HGPｺﾞｼｯｸM" panose="020B0600000000000000" pitchFamily="50" charset="-128"/>
                          <a:ea typeface="HGPｺﾞｼｯｸM" panose="020B0600000000000000" pitchFamily="50" charset="-128"/>
                        </a:rPr>
                        <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機能の要件定義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設計しない</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実現方法を担保し、外部ＩＦを漏らさない</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xmlns="" val="10003"/>
                  </a:ext>
                </a:extLst>
              </a:tr>
              <a:tr h="370840">
                <a:tc grid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h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体系的、網羅的なメトリクス定義</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非機能要件メトリクスの要否の整理</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アーキ</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インフラとの緊密な連携</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設定根拠の明確化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xmlns="" val="10004"/>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全体要件の精査</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要件の検証・妥当性確認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xmlns="" val="10005"/>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a:t>
                      </a:r>
                      <a:r>
                        <a:rPr kumimoji="1" lang="en-US" altLang="ja-JP" dirty="0">
                          <a:latin typeface="HGPｺﾞｼｯｸM" panose="020B0600000000000000" pitchFamily="50" charset="-128"/>
                          <a:ea typeface="HGPｺﾞｼｯｸM" panose="020B0600000000000000" pitchFamily="50" charset="-128"/>
                        </a:rPr>
                        <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合意と承認</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要件の実施対象決定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xmlns="" val="10006"/>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引継ぎ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設計工程への引継ぎ</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2699405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6" name="テキスト ボックス 5"/>
          <p:cNvSpPr txBox="1"/>
          <p:nvPr/>
        </p:nvSpPr>
        <p:spPr>
          <a:xfrm>
            <a:off x="539552" y="3419708"/>
            <a:ext cx="8208912" cy="461665"/>
          </a:xfrm>
          <a:prstGeom prst="rect">
            <a:avLst/>
          </a:prstGeom>
          <a:noFill/>
        </p:spPr>
        <p:txBody>
          <a:bodyPr wrap="square" rtlCol="0">
            <a:spAutoFit/>
          </a:bodyPr>
          <a:lstStyle/>
          <a:p>
            <a:pPr algn="ct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補講</a:t>
            </a: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2400" dirty="0">
                <a:latin typeface="HGPｺﾞｼｯｸM" panose="020B0600000000000000" pitchFamily="50" charset="-128"/>
                <a:ea typeface="HGPｺﾞｼｯｸM" panose="020B0600000000000000" pitchFamily="50" charset="-128"/>
              </a:rPr>
              <a:t>特定種類のＰＪでの要件定義</a:t>
            </a:r>
            <a:endPar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Tree>
    <p:extLst>
      <p:ext uri="{BB962C8B-B14F-4D97-AF65-F5344CB8AC3E}">
        <p14:creationId xmlns:p14="http://schemas.microsoft.com/office/powerpoint/2010/main" val="38361215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t>開発方式によって、要件定義のやり方は変わるか？</a:t>
            </a:r>
          </a:p>
        </p:txBody>
      </p:sp>
      <p:sp>
        <p:nvSpPr>
          <p:cNvPr id="4" name="テキスト ボックス 3"/>
          <p:cNvSpPr txBox="1"/>
          <p:nvPr/>
        </p:nvSpPr>
        <p:spPr>
          <a:xfrm>
            <a:off x="539552" y="1136933"/>
            <a:ext cx="8280920"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本研修の説明内容は特定の開発方式に依存しない普遍的なもの。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しかし、開発方式固有の効果的なアプローチは存在する。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kern="100" dirty="0">
              <a:latin typeface="HGPｺﾞｼｯｸM" panose="020B0600000000000000" pitchFamily="50" charset="-128"/>
              <a:ea typeface="HGPｺﾞｼｯｸM" panose="020B0600000000000000" pitchFamily="50" charset="-128"/>
              <a:cs typeface="Times New Roman"/>
            </a:endParaRPr>
          </a:p>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スクラッチ新規開発プロジェクト以外の要件定義</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保守開発プロジェクト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パッケージＳＩ開発プロジェクト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アジャイル開発プロジェクト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3510417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780" y="3573016"/>
            <a:ext cx="336351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保守開発プロジェクト①</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ビジネス要求達成に不必要な要求を、お客さまの要求どおりに実装してしまう。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352928" cy="43704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お客さま要求の背後にある課題や上位要求を確認する。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保守開発の場合、お客さまは動いている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現行システムを見て要求を出せるため、</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要求内容が具体的なシステム要求に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偏りやすく、必要性が不明確になりやすい。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要求の背後にある課題や、上位の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ビジネス要求や業務要求を把握し、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お客さま要求の必要性や一貫性を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確認する。</a:t>
            </a: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74175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7" y="1556792"/>
            <a:ext cx="8881477" cy="411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323528" y="2708920"/>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23728" y="2636911"/>
            <a:ext cx="1152128" cy="97726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888000" y="2708921"/>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960000" y="5157192"/>
            <a:ext cx="1080128" cy="43204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760000" y="1656000"/>
            <a:ext cx="1116000" cy="756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760000" y="2492896"/>
            <a:ext cx="1116000"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760000" y="3140969"/>
            <a:ext cx="1188168"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796136" y="3869433"/>
            <a:ext cx="1188168" cy="35165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704000" y="2772000"/>
            <a:ext cx="1296144" cy="79208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484040"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a:off x="3275856"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V="1">
            <a:off x="5040128" y="2276872"/>
            <a:ext cx="719872" cy="53118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5040128" y="2808000"/>
            <a:ext cx="756008" cy="2160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5040128" y="3204000"/>
            <a:ext cx="719872" cy="18894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a:off x="5040128" y="3429001"/>
            <a:ext cx="756008" cy="616259"/>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7" idx="3"/>
            <a:endCxn id="9" idx="1"/>
          </p:cNvCxnSpPr>
          <p:nvPr/>
        </p:nvCxnSpPr>
        <p:spPr>
          <a:xfrm>
            <a:off x="3275856" y="3125545"/>
            <a:ext cx="684144" cy="2247671"/>
          </a:xfrm>
          <a:prstGeom prst="bentConnector3">
            <a:avLst>
              <a:gd name="adj1" fmla="val 4172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p:nvPr/>
        </p:nvCxnSpPr>
        <p:spPr>
          <a:xfrm>
            <a:off x="6876000" y="2276872"/>
            <a:ext cx="828000" cy="56713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p:nvPr/>
        </p:nvCxnSpPr>
        <p:spPr>
          <a:xfrm>
            <a:off x="6876000" y="2852936"/>
            <a:ext cx="828000" cy="18002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flipV="1">
            <a:off x="6984304" y="3262518"/>
            <a:ext cx="719696" cy="9447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線矢印コネクタ 54"/>
          <p:cNvCxnSpPr/>
          <p:nvPr/>
        </p:nvCxnSpPr>
        <p:spPr>
          <a:xfrm flipV="1">
            <a:off x="6984304" y="3429001"/>
            <a:ext cx="719696" cy="576063"/>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7884368" y="4226625"/>
            <a:ext cx="936104" cy="57052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矢印コネクタ 25"/>
          <p:cNvCxnSpPr>
            <a:stCxn id="15" idx="2"/>
            <a:endCxn id="25" idx="0"/>
          </p:cNvCxnSpPr>
          <p:nvPr/>
        </p:nvCxnSpPr>
        <p:spPr>
          <a:xfrm>
            <a:off x="8352072" y="3564088"/>
            <a:ext cx="348" cy="662537"/>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30"/>
          <p:cNvCxnSpPr>
            <a:endCxn id="25" idx="1"/>
          </p:cNvCxnSpPr>
          <p:nvPr/>
        </p:nvCxnSpPr>
        <p:spPr>
          <a:xfrm>
            <a:off x="4667765" y="3573017"/>
            <a:ext cx="3216603" cy="938872"/>
          </a:xfrm>
          <a:prstGeom prst="bentConnector3">
            <a:avLst>
              <a:gd name="adj1" fmla="val 1698"/>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404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保守開発プロジェクト②</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要件定義コストが限られ、新規開発と同じ成果物は作りきれない。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6254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ＵＳＤＭ等のモデルを活用して、最小限のコストで要求を構造化する。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現行システムの要件定義文書</a:t>
            </a:r>
            <a:r>
              <a:rPr lang="ja-JP" altLang="en-US" dirty="0" smtClean="0">
                <a:latin typeface="HGPｺﾞｼｯｸM" panose="020B0600000000000000" pitchFamily="50" charset="-128"/>
                <a:ea typeface="HGPｺﾞｼｯｸM" panose="020B0600000000000000" pitchFamily="50" charset="-128"/>
              </a:rPr>
              <a:t>がない</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メンテナンスされていない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などの理由で、既存資産を保守開発で活用できないケースがある。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またコストが不足し、新規開発と同等の成果物を作ることは難しい。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詳細化が必要な業務要求、システム要求に注力して文書化する。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文書を必要としないレベルで認識を共有できている範囲の文書化は</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不要。認識齟齬による影響が大きい箇所や、認識齟齬の可能性が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大きい箇所に注力して文書化するのがよい。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9166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パッケージＳＩ開発プロジェクト</a:t>
            </a:r>
            <a:endParaRPr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パッケージ機能とお客さま業務の乖離によるアドオン</a:t>
            </a:r>
            <a:r>
              <a:rPr lang="en-US" altLang="ja-JP" kern="100" dirty="0">
                <a:solidFill>
                  <a:schemeClr val="tx1"/>
                </a:solidFill>
                <a:latin typeface="HGPｺﾞｼｯｸM" panose="020B0600000000000000" pitchFamily="50" charset="-128"/>
                <a:ea typeface="HGPｺﾞｼｯｸM" panose="020B0600000000000000" pitchFamily="50" charset="-128"/>
                <a:cs typeface="Times New Roman"/>
              </a:rPr>
              <a:t>/</a:t>
            </a: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カスタマイズ要件が拡大する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3176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当該パッケージの導入経験がある有識者を提案段階から参画させる。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お客さま要求や業務とパッケージ機能間の極端な乖離や、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パッケージ機能に対するお客さまの誤解がないことを提案段階で担保し、要件定義段階での大きな問題発生を予防する。</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業務要求とシステム要求を並列して整理する。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6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パッケージが前提とする業務プロセス・ルール・情報構造との整合を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無視した形で、あるべき業務の姿を求める業務要件定義を進めると、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業務要件を満たすために多くのアドオン</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カスタマイズが必要になり、</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コスト超過を招く。</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82251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アジャイル開発プロジェクト</a:t>
            </a:r>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要件定義が不十分な状態で開発イテレーションを開始し、</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適切な開発優先順位判断や、スピード感ある開発・リリースが困難になる。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298543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開発イテレーション開始前</a:t>
            </a:r>
            <a:r>
              <a:rPr lang="ja-JP" altLang="en-US" dirty="0" smtClean="0">
                <a:latin typeface="HGPｺﾞｼｯｸM" panose="020B0600000000000000" pitchFamily="50" charset="-128"/>
                <a:ea typeface="HGPｺﾞｼｯｸM" panose="020B0600000000000000" pitchFamily="50" charset="-128"/>
              </a:rPr>
              <a:t>に要求整理を実施する。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ステークホルダが実現したい業務や得たい価値</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開発イテレーション開始前にプロダクトバックログにまとめる。</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a:t>
            </a:r>
            <a:r>
              <a:rPr lang="en-US" altLang="ja-JP" dirty="0">
                <a:latin typeface="HGPｺﾞｼｯｸM" panose="020B0600000000000000" pitchFamily="50" charset="-128"/>
                <a:ea typeface="HGPｺﾞｼｯｸM" panose="020B0600000000000000" pitchFamily="50" charset="-128"/>
              </a:rPr>
              <a:t>)</a:t>
            </a:r>
          </a:p>
          <a:p>
            <a:pPr marL="1357313" indent="-285750">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開発イテレーション内では</a:t>
            </a:r>
            <a:r>
              <a:rPr lang="ja-JP" altLang="en-US" dirty="0" smtClean="0">
                <a:latin typeface="HGPｺﾞｼｯｸM" panose="020B0600000000000000" pitchFamily="50" charset="-128"/>
                <a:ea typeface="HGPｺﾞｼｯｸM" panose="020B0600000000000000" pitchFamily="50" charset="-128"/>
              </a:rPr>
              <a:t>、スプリントバックログの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プロダクトオーナー</a:t>
            </a:r>
            <a:r>
              <a:rPr lang="ja-JP" altLang="en-US" dirty="0">
                <a:latin typeface="HGPｺﾞｼｯｸM" panose="020B0600000000000000" pitchFamily="50" charset="-128"/>
                <a:ea typeface="HGPｺﾞｼｯｸM" panose="020B0600000000000000" pitchFamily="50" charset="-128"/>
              </a:rPr>
              <a:t>と具体化し</a:t>
            </a:r>
            <a:r>
              <a:rPr lang="ja-JP" altLang="en-US" dirty="0" smtClean="0">
                <a:latin typeface="HGPｺﾞｼｯｸM" panose="020B0600000000000000" pitchFamily="50" charset="-128"/>
                <a:ea typeface="HGPｺﾞｼｯｸM" panose="020B0600000000000000" pitchFamily="50" charset="-128"/>
              </a:rPr>
              <a:t>、設計</a:t>
            </a:r>
            <a:r>
              <a:rPr lang="ja-JP" altLang="en-US" dirty="0">
                <a:latin typeface="HGPｺﾞｼｯｸM" panose="020B0600000000000000" pitchFamily="50" charset="-128"/>
                <a:ea typeface="HGPｺﾞｼｯｸM" panose="020B0600000000000000" pitchFamily="50" charset="-128"/>
              </a:rPr>
              <a:t>・実装・テストを行う。</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318333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アジャイル開発プロジェクト</a:t>
            </a:r>
          </a:p>
        </p:txBody>
      </p:sp>
      <p:sp>
        <p:nvSpPr>
          <p:cNvPr id="4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53</a:t>
            </a:fld>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18183"/>
            <a:ext cx="8872538" cy="477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679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909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4668946"/>
            <a:ext cx="4010260" cy="1352342"/>
          </a:xfrm>
          <a:prstGeom prst="rect">
            <a:avLst/>
          </a:prstGeom>
          <a:solidFill>
            <a:schemeClr val="accent6">
              <a:lumMod val="40000"/>
              <a:lumOff val="60000"/>
            </a:schemeClr>
          </a:solidFill>
          <a:ln w="5080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283968" y="1124744"/>
            <a:ext cx="4752529" cy="5733256"/>
          </a:xfrm>
          <a:prstGeom prst="roundRect">
            <a:avLst>
              <a:gd name="adj" fmla="val 3951"/>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要件定義プロセス全体におけるシステム要件定義プロセスの位置づけ</a:t>
            </a:r>
          </a:p>
        </p:txBody>
      </p:sp>
      <p:cxnSp>
        <p:nvCxnSpPr>
          <p:cNvPr id="9" name="直線矢印コネクタ 8"/>
          <p:cNvCxnSpPr>
            <a:endCxn id="6" idx="0"/>
          </p:cNvCxnSpPr>
          <p:nvPr/>
        </p:nvCxnSpPr>
        <p:spPr>
          <a:xfrm>
            <a:off x="1440310" y="1628799"/>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2"/>
            <a:endCxn id="7" idx="0"/>
          </p:cNvCxnSpPr>
          <p:nvPr/>
        </p:nvCxnSpPr>
        <p:spPr>
          <a:xfrm>
            <a:off x="1440311" y="3240509"/>
            <a:ext cx="0" cy="1556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1648569"/>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249080"/>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25" name="直線矢印コネクタ 24"/>
          <p:cNvCxnSpPr/>
          <p:nvPr/>
        </p:nvCxnSpPr>
        <p:spPr>
          <a:xfrm>
            <a:off x="5004048" y="1513179"/>
            <a:ext cx="0" cy="619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007772" y="2420888"/>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5004048" y="5240820"/>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183407" y="153091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現行システムの全体像を把握し、課題解決や新たな業務要件に対応するための解決策定義を行う。</a:t>
            </a:r>
          </a:p>
        </p:txBody>
      </p:sp>
      <p:sp>
        <p:nvSpPr>
          <p:cNvPr id="31" name="正方形/長方形 30"/>
          <p:cNvSpPr/>
          <p:nvPr/>
        </p:nvSpPr>
        <p:spPr>
          <a:xfrm>
            <a:off x="5208384" y="2420888"/>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システム機能要求実現するための具体的な</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システム機能を定義し、機能仕様を具体化する。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2" name="正方形/長方形 31"/>
          <p:cNvSpPr/>
          <p:nvPr/>
        </p:nvSpPr>
        <p:spPr>
          <a:xfrm>
            <a:off x="5183407" y="3356992"/>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システムの性能やセキュリティ、システムや</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データ等の移行、等の非機能的要件を定義する</a:t>
            </a: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183407" y="4293096"/>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業務要件に対するシステム要求の整合性を</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確認し、要求の抜け漏れ重複を解消する。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180179" y="616530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要件内容や申し送り事項、要件定義工程の経緯</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等を後続工程に引き継ぐ。</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45" name="直線矢印コネクタ 44"/>
          <p:cNvCxnSpPr/>
          <p:nvPr/>
        </p:nvCxnSpPr>
        <p:spPr>
          <a:xfrm>
            <a:off x="5007772" y="4293096"/>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5183407" y="5229200"/>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開発期間や予算等の制約事項と調整されたシス</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テム要件範囲、内容をお客さまと合意、承認を得る。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427984" y="1234288"/>
            <a:ext cx="3240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S1.</a:t>
            </a:r>
            <a:r>
              <a:rPr lang="ja-JP" altLang="en-US" dirty="0">
                <a:solidFill>
                  <a:schemeClr val="tx1"/>
                </a:solidFill>
                <a:latin typeface="HGPｺﾞｼｯｸM" panose="020B0600000000000000" pitchFamily="50" charset="-128"/>
                <a:ea typeface="HGPｺﾞｼｯｸM" panose="020B0600000000000000" pitchFamily="50" charset="-128"/>
              </a:rPr>
              <a:t> システム要求の収集と整理</a:t>
            </a:r>
          </a:p>
        </p:txBody>
      </p:sp>
      <p:sp>
        <p:nvSpPr>
          <p:cNvPr id="22" name="角丸四角形 21"/>
          <p:cNvSpPr/>
          <p:nvPr/>
        </p:nvSpPr>
        <p:spPr>
          <a:xfrm>
            <a:off x="4427984" y="2132856"/>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a:t>
            </a:r>
            <a:r>
              <a:rPr lang="ja-JP" altLang="en-US" dirty="0">
                <a:solidFill>
                  <a:schemeClr val="tx1"/>
                </a:solidFill>
                <a:latin typeface="HGPｺﾞｼｯｸM" panose="020B0600000000000000" pitchFamily="50" charset="-128"/>
                <a:ea typeface="HGPｺﾞｼｯｸM" panose="020B0600000000000000" pitchFamily="50" charset="-128"/>
              </a:rPr>
              <a:t>機能要件の定義</a:t>
            </a:r>
          </a:p>
        </p:txBody>
      </p:sp>
      <p:sp>
        <p:nvSpPr>
          <p:cNvPr id="23" name="角丸四角形 22"/>
          <p:cNvSpPr/>
          <p:nvPr/>
        </p:nvSpPr>
        <p:spPr>
          <a:xfrm>
            <a:off x="4427984" y="3068960"/>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a:t>
            </a:r>
            <a:r>
              <a:rPr lang="ja-JP" altLang="en-US" dirty="0">
                <a:solidFill>
                  <a:schemeClr val="tx1"/>
                </a:solidFill>
                <a:latin typeface="HGPｺﾞｼｯｸM" panose="020B0600000000000000" pitchFamily="50" charset="-128"/>
                <a:ea typeface="HGPｺﾞｼｯｸM" panose="020B0600000000000000" pitchFamily="50" charset="-128"/>
              </a:rPr>
              <a:t>非機能要件の定義</a:t>
            </a:r>
          </a:p>
        </p:txBody>
      </p:sp>
      <p:sp>
        <p:nvSpPr>
          <p:cNvPr id="24" name="角丸四角形 23"/>
          <p:cNvSpPr/>
          <p:nvPr/>
        </p:nvSpPr>
        <p:spPr>
          <a:xfrm>
            <a:off x="4427984" y="4005064"/>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a:t>
            </a:r>
            <a:r>
              <a:rPr lang="ja-JP" altLang="en-US" dirty="0">
                <a:solidFill>
                  <a:schemeClr val="tx1"/>
                </a:solidFill>
                <a:latin typeface="HGPｺﾞｼｯｸM" panose="020B0600000000000000" pitchFamily="50" charset="-128"/>
                <a:ea typeface="HGPｺﾞｼｯｸM" panose="020B0600000000000000" pitchFamily="50" charset="-128"/>
              </a:rPr>
              <a:t>全体要件の精査</a:t>
            </a:r>
          </a:p>
        </p:txBody>
      </p:sp>
      <p:sp>
        <p:nvSpPr>
          <p:cNvPr id="28" name="角丸四角形 27"/>
          <p:cNvSpPr/>
          <p:nvPr/>
        </p:nvSpPr>
        <p:spPr>
          <a:xfrm>
            <a:off x="4427984" y="5877272"/>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a:t>
            </a:r>
            <a:r>
              <a:rPr lang="ja-JP" altLang="en-US" dirty="0">
                <a:solidFill>
                  <a:schemeClr val="tx1"/>
                </a:solidFill>
                <a:latin typeface="HGPｺﾞｼｯｸM" panose="020B0600000000000000" pitchFamily="50" charset="-128"/>
                <a:ea typeface="HGPｺﾞｼｯｸM" panose="020B0600000000000000" pitchFamily="50" charset="-128"/>
              </a:rPr>
              <a:t>引継ぎ</a:t>
            </a:r>
          </a:p>
        </p:txBody>
      </p:sp>
      <p:sp>
        <p:nvSpPr>
          <p:cNvPr id="35" name="角丸四角形 34"/>
          <p:cNvSpPr/>
          <p:nvPr/>
        </p:nvSpPr>
        <p:spPr>
          <a:xfrm>
            <a:off x="4427984" y="4941168"/>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S5.</a:t>
            </a:r>
            <a:r>
              <a:rPr lang="ja-JP" altLang="en-US" dirty="0">
                <a:solidFill>
                  <a:schemeClr val="tx1"/>
                </a:solidFill>
                <a:latin typeface="HGPｺﾞｼｯｸM" panose="020B0600000000000000" pitchFamily="50" charset="-128"/>
                <a:ea typeface="HGPｺﾞｼｯｸM" panose="020B0600000000000000" pitchFamily="50" charset="-128"/>
              </a:rPr>
              <a:t>全体要件の合意と承認</a:t>
            </a:r>
          </a:p>
        </p:txBody>
      </p:sp>
      <p:cxnSp>
        <p:nvCxnSpPr>
          <p:cNvPr id="37" name="直線矢印コネクタ 36"/>
          <p:cNvCxnSpPr/>
          <p:nvPr/>
        </p:nvCxnSpPr>
        <p:spPr>
          <a:xfrm>
            <a:off x="5007772" y="3356992"/>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角丸四角形 4"/>
          <p:cNvSpPr/>
          <p:nvPr/>
        </p:nvSpPr>
        <p:spPr>
          <a:xfrm>
            <a:off x="540869" y="126875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288046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tx1"/>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b="1" dirty="0">
                <a:solidFill>
                  <a:schemeClr val="bg1">
                    <a:lumMod val="50000"/>
                  </a:schemeClr>
                </a:solidFill>
              </a:rPr>
              <a:t>外部設計</a:t>
            </a: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2" y="4317673"/>
            <a:ext cx="731520" cy="731520"/>
          </a:xfrm>
          <a:prstGeom prst="rect">
            <a:avLst/>
          </a:prstGeom>
        </p:spPr>
      </p:pic>
    </p:spTree>
    <p:extLst>
      <p:ext uri="{BB962C8B-B14F-4D97-AF65-F5344CB8AC3E}">
        <p14:creationId xmlns:p14="http://schemas.microsoft.com/office/powerpoint/2010/main" val="309877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0725620"/>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xmlns="" val="20000"/>
                    </a:ext>
                  </a:extLst>
                </a:gridCol>
                <a:gridCol w="4997872">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015745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現状システムの課題定義、原因分析、解決策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を定義する。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システム要求の内容と目的を明確化し、お客さまと認識を合わせる。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S1-01.</a:t>
            </a:r>
            <a:r>
              <a:rPr lang="ja-JP" altLang="en-US" dirty="0">
                <a:solidFill>
                  <a:schemeClr val="tx1"/>
                </a:solidFill>
                <a:latin typeface="HGPｺﾞｼｯｸM" panose="020B0600000000000000" pitchFamily="50" charset="-128"/>
                <a:ea typeface="HGPｺﾞｼｯｸM" panose="020B0600000000000000" pitchFamily="50" charset="-128"/>
              </a:rPr>
              <a:t>現行システムの調査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991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S1-02.</a:t>
            </a:r>
            <a:r>
              <a:rPr lang="ja-JP" altLang="en-US" dirty="0">
                <a:solidFill>
                  <a:schemeClr val="tx1"/>
                </a:solidFill>
                <a:latin typeface="HGPｺﾞｼｯｸM" panose="020B0600000000000000" pitchFamily="50" charset="-128"/>
                <a:ea typeface="HGPｺﾞｼｯｸM" panose="020B0600000000000000" pitchFamily="50" charset="-128"/>
              </a:rPr>
              <a:t>課題の抽出と原因分析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69419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S1-03.</a:t>
            </a:r>
            <a:r>
              <a:rPr lang="ja-JP" altLang="en-US" dirty="0">
                <a:solidFill>
                  <a:schemeClr val="tx1"/>
                </a:solidFill>
                <a:latin typeface="HGPｺﾞｼｯｸM" panose="020B0600000000000000" pitchFamily="50" charset="-128"/>
                <a:ea typeface="HGPｺﾞｼｯｸM" panose="020B0600000000000000" pitchFamily="50" charset="-128"/>
              </a:rPr>
              <a:t>課題解決の実現手段検討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58924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S1-04.</a:t>
            </a:r>
            <a:r>
              <a:rPr lang="ja-JP" altLang="en-US" dirty="0">
                <a:solidFill>
                  <a:schemeClr val="tx1"/>
                </a:solidFill>
                <a:latin typeface="HGPｺﾞｼｯｸM" panose="020B0600000000000000" pitchFamily="50" charset="-128"/>
                <a:ea typeface="HGPｺﾞｼｯｸM" panose="020B0600000000000000" pitchFamily="50" charset="-128"/>
              </a:rPr>
              <a:t>機能の整理</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264154"/>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59196"/>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505423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508104" y="2904114"/>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システムレベルの課題分析のために、</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調査を実施し、現状を把握する。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508104" y="3799156"/>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現状把握をもとに具体的な</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システム課題、原因を特定する。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694198"/>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課題解決後の目標状態を明確にし、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システム化対策方針を策定する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7592" y="5589240"/>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対策方針に準じた</a:t>
            </a:r>
            <a:r>
              <a:rPr lang="ja-JP" altLang="en-US" sz="1600" dirty="0">
                <a:solidFill>
                  <a:schemeClr val="tx1"/>
                </a:solidFill>
                <a:latin typeface="HGPｺﾞｼｯｸM" panose="020B0600000000000000" pitchFamily="50" charset="-128"/>
                <a:ea typeface="HGPｺﾞｼｯｸM" panose="020B0600000000000000" pitchFamily="50" charset="-128"/>
              </a:rPr>
              <a:t>要件見直しと、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機能要件間の整合性確認を行う。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251520"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現行調査</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資料</a:t>
            </a:r>
          </a:p>
        </p:txBody>
      </p:sp>
      <p:sp>
        <p:nvSpPr>
          <p:cNvPr id="23" name="フローチャート : 書類 22"/>
          <p:cNvSpPr/>
          <p:nvPr/>
        </p:nvSpPr>
        <p:spPr>
          <a:xfrm>
            <a:off x="251520" y="415623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課題一覧</a:t>
            </a:r>
          </a:p>
        </p:txBody>
      </p:sp>
      <p:sp>
        <p:nvSpPr>
          <p:cNvPr id="24" name="フローチャート : 書類 23"/>
          <p:cNvSpPr/>
          <p:nvPr/>
        </p:nvSpPr>
        <p:spPr>
          <a:xfrm>
            <a:off x="251520" y="522920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25" name="フローチャート : 書類 24"/>
          <p:cNvSpPr/>
          <p:nvPr/>
        </p:nvSpPr>
        <p:spPr>
          <a:xfrm>
            <a:off x="251520" y="579565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a:t>
            </a: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20" name="直線矢印コネクタ 19"/>
          <p:cNvCxnSpPr>
            <a:stCxn id="7" idx="1"/>
            <a:endCxn id="23" idx="3"/>
          </p:cNvCxnSpPr>
          <p:nvPr/>
        </p:nvCxnSpPr>
        <p:spPr>
          <a:xfrm flipH="1">
            <a:off x="1223896" y="3979176"/>
            <a:ext cx="467784" cy="46151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6" idx="1"/>
            <a:endCxn id="22" idx="3"/>
          </p:cNvCxnSpPr>
          <p:nvPr/>
        </p:nvCxnSpPr>
        <p:spPr>
          <a:xfrm flipH="1">
            <a:off x="1223896" y="3084134"/>
            <a:ext cx="467784"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8" idx="1"/>
            <a:endCxn id="23" idx="3"/>
          </p:cNvCxnSpPr>
          <p:nvPr/>
        </p:nvCxnSpPr>
        <p:spPr>
          <a:xfrm flipH="1" flipV="1">
            <a:off x="1223896" y="4440691"/>
            <a:ext cx="467784" cy="43352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1"/>
            <a:endCxn id="24" idx="3"/>
          </p:cNvCxnSpPr>
          <p:nvPr/>
        </p:nvCxnSpPr>
        <p:spPr>
          <a:xfrm flipH="1" flipV="1">
            <a:off x="1223896" y="5513654"/>
            <a:ext cx="467784" cy="2556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1"/>
            <a:endCxn id="25" idx="3"/>
          </p:cNvCxnSpPr>
          <p:nvPr/>
        </p:nvCxnSpPr>
        <p:spPr>
          <a:xfrm flipH="1">
            <a:off x="1223896" y="5769260"/>
            <a:ext cx="467784" cy="31084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19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5160</Words>
  <Application>Microsoft Office PowerPoint</Application>
  <PresentationFormat>画面に合わせる (4:3)</PresentationFormat>
  <Paragraphs>1213</Paragraphs>
  <Slides>53</Slides>
  <Notes>53</Notes>
  <HiddenSlides>0</HiddenSlides>
  <MMClips>0</MMClips>
  <ScaleCrop>false</ScaleCrop>
  <HeadingPairs>
    <vt:vector size="4" baseType="variant">
      <vt:variant>
        <vt:lpstr>テーマ</vt:lpstr>
      </vt:variant>
      <vt:variant>
        <vt:i4>2</vt:i4>
      </vt:variant>
      <vt:variant>
        <vt:lpstr>スライド タイトル</vt:lpstr>
      </vt:variant>
      <vt:variant>
        <vt:i4>53</vt:i4>
      </vt:variant>
    </vt:vector>
  </HeadingPairs>
  <TitlesOfParts>
    <vt:vector size="55"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2018-05-17T02:01:05Z</dcterms:created>
  <dcterms:modified xsi:type="dcterms:W3CDTF">2019-03-27T09:30:16Z</dcterms:modified>
</cp:coreProperties>
</file>