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Lst>
  <p:notesMasterIdLst>
    <p:notesMasterId r:id="rId87"/>
  </p:notesMasterIdLst>
  <p:handoutMasterIdLst>
    <p:handoutMasterId r:id="rId88"/>
  </p:handoutMasterIdLst>
  <p:sldIdLst>
    <p:sldId id="1057" r:id="rId3"/>
    <p:sldId id="515" r:id="rId4"/>
    <p:sldId id="1079" r:id="rId5"/>
    <p:sldId id="1080" r:id="rId6"/>
    <p:sldId id="915" r:id="rId7"/>
    <p:sldId id="916" r:id="rId8"/>
    <p:sldId id="1084" r:id="rId9"/>
    <p:sldId id="623" r:id="rId10"/>
    <p:sldId id="624" r:id="rId11"/>
    <p:sldId id="625" r:id="rId12"/>
    <p:sldId id="626" r:id="rId13"/>
    <p:sldId id="627" r:id="rId14"/>
    <p:sldId id="628" r:id="rId15"/>
    <p:sldId id="1074" r:id="rId16"/>
    <p:sldId id="630" r:id="rId17"/>
    <p:sldId id="631" r:id="rId18"/>
    <p:sldId id="1082" r:id="rId19"/>
    <p:sldId id="931" r:id="rId20"/>
    <p:sldId id="791" r:id="rId21"/>
    <p:sldId id="1085" r:id="rId22"/>
    <p:sldId id="792" r:id="rId23"/>
    <p:sldId id="789" r:id="rId24"/>
    <p:sldId id="639" r:id="rId25"/>
    <p:sldId id="640" r:id="rId26"/>
    <p:sldId id="897" r:id="rId27"/>
    <p:sldId id="642" r:id="rId28"/>
    <p:sldId id="644" r:id="rId29"/>
    <p:sldId id="645" r:id="rId30"/>
    <p:sldId id="646" r:id="rId31"/>
    <p:sldId id="1086" r:id="rId32"/>
    <p:sldId id="1087" r:id="rId33"/>
    <p:sldId id="651" r:id="rId34"/>
    <p:sldId id="1088" r:id="rId35"/>
    <p:sldId id="653" r:id="rId36"/>
    <p:sldId id="655" r:id="rId37"/>
    <p:sldId id="656" r:id="rId38"/>
    <p:sldId id="657" r:id="rId39"/>
    <p:sldId id="1089" r:id="rId40"/>
    <p:sldId id="1090" r:id="rId41"/>
    <p:sldId id="1075" r:id="rId42"/>
    <p:sldId id="662" r:id="rId43"/>
    <p:sldId id="1091" r:id="rId44"/>
    <p:sldId id="1092" r:id="rId45"/>
    <p:sldId id="664" r:id="rId46"/>
    <p:sldId id="1093" r:id="rId47"/>
    <p:sldId id="1094" r:id="rId48"/>
    <p:sldId id="1027" r:id="rId49"/>
    <p:sldId id="894" r:id="rId50"/>
    <p:sldId id="669" r:id="rId51"/>
    <p:sldId id="1095" r:id="rId52"/>
    <p:sldId id="671" r:id="rId53"/>
    <p:sldId id="672" r:id="rId54"/>
    <p:sldId id="939" r:id="rId55"/>
    <p:sldId id="1096" r:id="rId56"/>
    <p:sldId id="674" r:id="rId57"/>
    <p:sldId id="675" r:id="rId58"/>
    <p:sldId id="676" r:id="rId59"/>
    <p:sldId id="678" r:id="rId60"/>
    <p:sldId id="679" r:id="rId61"/>
    <p:sldId id="1105" r:id="rId62"/>
    <p:sldId id="1097" r:id="rId63"/>
    <p:sldId id="1076" r:id="rId64"/>
    <p:sldId id="692" r:id="rId65"/>
    <p:sldId id="693" r:id="rId66"/>
    <p:sldId id="696" r:id="rId67"/>
    <p:sldId id="698" r:id="rId68"/>
    <p:sldId id="699" r:id="rId69"/>
    <p:sldId id="1098" r:id="rId70"/>
    <p:sldId id="944" r:id="rId71"/>
    <p:sldId id="823" r:id="rId72"/>
    <p:sldId id="819" r:id="rId73"/>
    <p:sldId id="820" r:id="rId74"/>
    <p:sldId id="821" r:id="rId75"/>
    <p:sldId id="1099" r:id="rId76"/>
    <p:sldId id="1100" r:id="rId77"/>
    <p:sldId id="1101" r:id="rId78"/>
    <p:sldId id="1102" r:id="rId79"/>
    <p:sldId id="708" r:id="rId80"/>
    <p:sldId id="709" r:id="rId81"/>
    <p:sldId id="1077" r:id="rId82"/>
    <p:sldId id="1103" r:id="rId83"/>
    <p:sldId id="1104" r:id="rId84"/>
    <p:sldId id="946" r:id="rId85"/>
    <p:sldId id="903" r:id="rId86"/>
  </p:sldIdLst>
  <p:sldSz cx="9144000" cy="6858000" type="screen4x3"/>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2971" userDrawn="1">
          <p15:clr>
            <a:srgbClr val="A4A3A4"/>
          </p15:clr>
        </p15:guide>
        <p15:guide id="3" orient="horz" pos="379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47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FF7"/>
    <a:srgbClr val="CEDDEE"/>
    <a:srgbClr val="FDF7EE"/>
    <a:srgbClr val="F9E9CB"/>
    <a:srgbClr val="F5DAA9"/>
    <a:srgbClr val="E8AD5F"/>
    <a:srgbClr val="1EA79D"/>
    <a:srgbClr val="4F9D99"/>
    <a:srgbClr val="499491"/>
    <a:srgbClr val="DDE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30" autoAdjust="0"/>
    <p:restoredTop sz="92114" autoAdjust="0"/>
  </p:normalViewPr>
  <p:slideViewPr>
    <p:cSldViewPr snapToObjects="1">
      <p:cViewPr>
        <p:scale>
          <a:sx n="114" d="100"/>
          <a:sy n="114" d="100"/>
        </p:scale>
        <p:origin x="-1554" y="90"/>
      </p:cViewPr>
      <p:guideLst>
        <p:guide orient="horz" pos="3793"/>
        <p:guide pos="29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321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18227" cy="493929"/>
          </a:xfrm>
          <a:prstGeom prst="rect">
            <a:avLst/>
          </a:prstGeom>
        </p:spPr>
        <p:txBody>
          <a:bodyPr vert="horz" lIns="87764" tIns="43882" rIns="87764" bIns="43882"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16028" y="1"/>
            <a:ext cx="2918227" cy="493929"/>
          </a:xfrm>
          <a:prstGeom prst="rect">
            <a:avLst/>
          </a:prstGeom>
        </p:spPr>
        <p:txBody>
          <a:bodyPr vert="horz" lIns="87764" tIns="43882" rIns="87764" bIns="43882" rtlCol="0"/>
          <a:lstStyle>
            <a:lvl1pPr algn="r">
              <a:defRPr sz="1200"/>
            </a:lvl1pPr>
          </a:lstStyle>
          <a:p>
            <a:fld id="{EE3D50F1-F0EA-42C1-A0FA-9C188C6D4A67}" type="datetimeFigureOut">
              <a:rPr kumimoji="1" lang="ja-JP" altLang="en-US" smtClean="0"/>
              <a:t>2019/9/4</a:t>
            </a:fld>
            <a:endParaRPr kumimoji="1" lang="ja-JP" altLang="en-US" dirty="0"/>
          </a:p>
        </p:txBody>
      </p:sp>
      <p:sp>
        <p:nvSpPr>
          <p:cNvPr id="4" name="フッター プレースホルダー 3"/>
          <p:cNvSpPr>
            <a:spLocks noGrp="1"/>
          </p:cNvSpPr>
          <p:nvPr>
            <p:ph type="ftr" sz="quarter" idx="2"/>
          </p:nvPr>
        </p:nvSpPr>
        <p:spPr>
          <a:xfrm>
            <a:off x="1" y="9370851"/>
            <a:ext cx="2918227" cy="493929"/>
          </a:xfrm>
          <a:prstGeom prst="rect">
            <a:avLst/>
          </a:prstGeom>
        </p:spPr>
        <p:txBody>
          <a:bodyPr vert="horz" lIns="87764" tIns="43882" rIns="87764" bIns="43882"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16028" y="9370851"/>
            <a:ext cx="2918227" cy="493929"/>
          </a:xfrm>
          <a:prstGeom prst="rect">
            <a:avLst/>
          </a:prstGeom>
        </p:spPr>
        <p:txBody>
          <a:bodyPr vert="horz" lIns="87764" tIns="43882" rIns="87764" bIns="43882" rtlCol="0" anchor="b"/>
          <a:lstStyle>
            <a:lvl1pPr algn="r">
              <a:defRPr sz="1200"/>
            </a:lvl1pPr>
          </a:lstStyle>
          <a:p>
            <a:fld id="{E745DCE1-C5E7-48C2-853A-51F7D8B2437B}" type="slidenum">
              <a:rPr kumimoji="1" lang="ja-JP" altLang="en-US" smtClean="0"/>
              <a:t>‹#›</a:t>
            </a:fld>
            <a:endParaRPr kumimoji="1" lang="ja-JP" altLang="en-US" dirty="0"/>
          </a:p>
        </p:txBody>
      </p:sp>
    </p:spTree>
    <p:extLst>
      <p:ext uri="{BB962C8B-B14F-4D97-AF65-F5344CB8AC3E}">
        <p14:creationId xmlns:p14="http://schemas.microsoft.com/office/powerpoint/2010/main" val="2313924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32" tIns="45365" rIns="90732" bIns="45365"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8" y="0"/>
            <a:ext cx="2918830" cy="493316"/>
          </a:xfrm>
          <a:prstGeom prst="rect">
            <a:avLst/>
          </a:prstGeom>
        </p:spPr>
        <p:txBody>
          <a:bodyPr vert="horz" lIns="90732" tIns="45365" rIns="90732" bIns="45365" rtlCol="0"/>
          <a:lstStyle>
            <a:lvl1pPr algn="r">
              <a:defRPr sz="1200"/>
            </a:lvl1pPr>
          </a:lstStyle>
          <a:p>
            <a:fld id="{6952135A-CF7D-4615-9482-B4F97B9D8950}" type="datetimeFigureOut">
              <a:rPr kumimoji="1" lang="ja-JP" altLang="en-US" smtClean="0"/>
              <a:pPr/>
              <a:t>2019/9/4</a:t>
            </a:fld>
            <a:endParaRPr kumimoji="1" lang="ja-JP" altLang="en-US" dirty="0"/>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32" tIns="45365" rIns="90732" bIns="45365" rtlCol="0" anchor="ctr"/>
          <a:lstStyle/>
          <a:p>
            <a:endParaRPr lang="ja-JP" altLang="en-US" dirty="0"/>
          </a:p>
        </p:txBody>
      </p:sp>
      <p:sp>
        <p:nvSpPr>
          <p:cNvPr id="5" name="ノート プレースホルダー 4"/>
          <p:cNvSpPr>
            <a:spLocks noGrp="1"/>
          </p:cNvSpPr>
          <p:nvPr>
            <p:ph type="body" sz="quarter" idx="3"/>
          </p:nvPr>
        </p:nvSpPr>
        <p:spPr>
          <a:xfrm>
            <a:off x="673577" y="4686500"/>
            <a:ext cx="5388610" cy="4439841"/>
          </a:xfrm>
          <a:prstGeom prst="rect">
            <a:avLst/>
          </a:prstGeom>
        </p:spPr>
        <p:txBody>
          <a:bodyPr vert="horz" lIns="90732" tIns="45365" rIns="90732" bIns="4536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371285"/>
            <a:ext cx="2918830" cy="493316"/>
          </a:xfrm>
          <a:prstGeom prst="rect">
            <a:avLst/>
          </a:prstGeom>
        </p:spPr>
        <p:txBody>
          <a:bodyPr vert="horz" lIns="90732" tIns="45365" rIns="90732" bIns="45365"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8" y="9371285"/>
            <a:ext cx="2918830" cy="493316"/>
          </a:xfrm>
          <a:prstGeom prst="rect">
            <a:avLst/>
          </a:prstGeom>
        </p:spPr>
        <p:txBody>
          <a:bodyPr vert="horz" lIns="90732" tIns="45365" rIns="90732" bIns="45365"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a:t>
            </a:fld>
            <a:endParaRPr kumimoji="1" lang="ja-JP" altLang="en-US" dirty="0"/>
          </a:p>
        </p:txBody>
      </p:sp>
    </p:spTree>
    <p:extLst>
      <p:ext uri="{BB962C8B-B14F-4D97-AF65-F5344CB8AC3E}">
        <p14:creationId xmlns:p14="http://schemas.microsoft.com/office/powerpoint/2010/main" val="244956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dirty="0"/>
          </a:p>
        </p:txBody>
      </p:sp>
    </p:spTree>
    <p:extLst>
      <p:ext uri="{BB962C8B-B14F-4D97-AF65-F5344CB8AC3E}">
        <p14:creationId xmlns:p14="http://schemas.microsoft.com/office/powerpoint/2010/main" val="3846785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11</a:t>
            </a:fld>
            <a:endParaRPr kumimoji="1" lang="ja-JP" altLang="en-US" dirty="0"/>
          </a:p>
        </p:txBody>
      </p:sp>
    </p:spTree>
    <p:extLst>
      <p:ext uri="{BB962C8B-B14F-4D97-AF65-F5344CB8AC3E}">
        <p14:creationId xmlns:p14="http://schemas.microsoft.com/office/powerpoint/2010/main" val="1586477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dirty="0"/>
          </a:p>
        </p:txBody>
      </p:sp>
    </p:spTree>
    <p:extLst>
      <p:ext uri="{BB962C8B-B14F-4D97-AF65-F5344CB8AC3E}">
        <p14:creationId xmlns:p14="http://schemas.microsoft.com/office/powerpoint/2010/main" val="1131877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13</a:t>
            </a:fld>
            <a:endParaRPr kumimoji="1" lang="ja-JP" altLang="en-US" dirty="0"/>
          </a:p>
        </p:txBody>
      </p:sp>
    </p:spTree>
    <p:extLst>
      <p:ext uri="{BB962C8B-B14F-4D97-AF65-F5344CB8AC3E}">
        <p14:creationId xmlns:p14="http://schemas.microsoft.com/office/powerpoint/2010/main" val="2958381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14</a:t>
            </a:fld>
            <a:endParaRPr kumimoji="1" lang="ja-JP" altLang="en-US" dirty="0"/>
          </a:p>
        </p:txBody>
      </p:sp>
    </p:spTree>
    <p:extLst>
      <p:ext uri="{BB962C8B-B14F-4D97-AF65-F5344CB8AC3E}">
        <p14:creationId xmlns:p14="http://schemas.microsoft.com/office/powerpoint/2010/main" val="38971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15</a:t>
            </a:fld>
            <a:endParaRPr kumimoji="1" lang="ja-JP" altLang="en-US" dirty="0"/>
          </a:p>
        </p:txBody>
      </p:sp>
    </p:spTree>
    <p:extLst>
      <p:ext uri="{BB962C8B-B14F-4D97-AF65-F5344CB8AC3E}">
        <p14:creationId xmlns:p14="http://schemas.microsoft.com/office/powerpoint/2010/main" val="775577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dirty="0"/>
          </a:p>
        </p:txBody>
      </p:sp>
    </p:spTree>
    <p:extLst>
      <p:ext uri="{BB962C8B-B14F-4D97-AF65-F5344CB8AC3E}">
        <p14:creationId xmlns:p14="http://schemas.microsoft.com/office/powerpoint/2010/main" val="680982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17</a:t>
            </a:fld>
            <a:endParaRPr kumimoji="1" lang="ja-JP" altLang="en-US" dirty="0"/>
          </a:p>
        </p:txBody>
      </p:sp>
    </p:spTree>
    <p:extLst>
      <p:ext uri="{BB962C8B-B14F-4D97-AF65-F5344CB8AC3E}">
        <p14:creationId xmlns:p14="http://schemas.microsoft.com/office/powerpoint/2010/main" val="3455110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dirty="0"/>
          </a:p>
        </p:txBody>
      </p:sp>
    </p:spTree>
    <p:extLst>
      <p:ext uri="{BB962C8B-B14F-4D97-AF65-F5344CB8AC3E}">
        <p14:creationId xmlns:p14="http://schemas.microsoft.com/office/powerpoint/2010/main" val="1318273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dirty="0"/>
          </a:p>
        </p:txBody>
      </p:sp>
    </p:spTree>
    <p:extLst>
      <p:ext uri="{BB962C8B-B14F-4D97-AF65-F5344CB8AC3E}">
        <p14:creationId xmlns:p14="http://schemas.microsoft.com/office/powerpoint/2010/main" val="3759575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a:t>
            </a:fld>
            <a:endParaRPr kumimoji="1" lang="ja-JP" altLang="en-US" dirty="0"/>
          </a:p>
        </p:txBody>
      </p:sp>
    </p:spTree>
    <p:extLst>
      <p:ext uri="{BB962C8B-B14F-4D97-AF65-F5344CB8AC3E}">
        <p14:creationId xmlns:p14="http://schemas.microsoft.com/office/powerpoint/2010/main" val="4161391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20</a:t>
            </a:fld>
            <a:endParaRPr kumimoji="1" lang="ja-JP" altLang="en-US" dirty="0"/>
          </a:p>
        </p:txBody>
      </p:sp>
    </p:spTree>
    <p:extLst>
      <p:ext uri="{BB962C8B-B14F-4D97-AF65-F5344CB8AC3E}">
        <p14:creationId xmlns:p14="http://schemas.microsoft.com/office/powerpoint/2010/main" val="2793785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dirty="0"/>
          </a:p>
        </p:txBody>
      </p:sp>
    </p:spTree>
    <p:extLst>
      <p:ext uri="{BB962C8B-B14F-4D97-AF65-F5344CB8AC3E}">
        <p14:creationId xmlns:p14="http://schemas.microsoft.com/office/powerpoint/2010/main" val="3819189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dirty="0"/>
          </a:p>
        </p:txBody>
      </p:sp>
    </p:spTree>
    <p:extLst>
      <p:ext uri="{BB962C8B-B14F-4D97-AF65-F5344CB8AC3E}">
        <p14:creationId xmlns:p14="http://schemas.microsoft.com/office/powerpoint/2010/main" val="2990747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23</a:t>
            </a:fld>
            <a:endParaRPr kumimoji="1" lang="ja-JP" altLang="en-US" dirty="0"/>
          </a:p>
        </p:txBody>
      </p:sp>
    </p:spTree>
    <p:extLst>
      <p:ext uri="{BB962C8B-B14F-4D97-AF65-F5344CB8AC3E}">
        <p14:creationId xmlns:p14="http://schemas.microsoft.com/office/powerpoint/2010/main" val="2414490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24</a:t>
            </a:fld>
            <a:endParaRPr kumimoji="1" lang="ja-JP" altLang="en-US" dirty="0"/>
          </a:p>
        </p:txBody>
      </p:sp>
    </p:spTree>
    <p:extLst>
      <p:ext uri="{BB962C8B-B14F-4D97-AF65-F5344CB8AC3E}">
        <p14:creationId xmlns:p14="http://schemas.microsoft.com/office/powerpoint/2010/main" val="2604451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25</a:t>
            </a:fld>
            <a:endParaRPr kumimoji="1" lang="ja-JP" altLang="en-US" dirty="0"/>
          </a:p>
        </p:txBody>
      </p:sp>
    </p:spTree>
    <p:extLst>
      <p:ext uri="{BB962C8B-B14F-4D97-AF65-F5344CB8AC3E}">
        <p14:creationId xmlns:p14="http://schemas.microsoft.com/office/powerpoint/2010/main" val="3126582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26</a:t>
            </a:fld>
            <a:endParaRPr kumimoji="1" lang="ja-JP" altLang="en-US" dirty="0"/>
          </a:p>
        </p:txBody>
      </p:sp>
    </p:spTree>
    <p:extLst>
      <p:ext uri="{BB962C8B-B14F-4D97-AF65-F5344CB8AC3E}">
        <p14:creationId xmlns:p14="http://schemas.microsoft.com/office/powerpoint/2010/main" val="3317597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27</a:t>
            </a:fld>
            <a:endParaRPr kumimoji="1" lang="ja-JP" altLang="en-US" dirty="0"/>
          </a:p>
        </p:txBody>
      </p:sp>
    </p:spTree>
    <p:extLst>
      <p:ext uri="{BB962C8B-B14F-4D97-AF65-F5344CB8AC3E}">
        <p14:creationId xmlns:p14="http://schemas.microsoft.com/office/powerpoint/2010/main" val="1781127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28</a:t>
            </a:fld>
            <a:endParaRPr kumimoji="1" lang="ja-JP" altLang="en-US" dirty="0"/>
          </a:p>
        </p:txBody>
      </p:sp>
    </p:spTree>
    <p:extLst>
      <p:ext uri="{BB962C8B-B14F-4D97-AF65-F5344CB8AC3E}">
        <p14:creationId xmlns:p14="http://schemas.microsoft.com/office/powerpoint/2010/main" val="2540824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29</a:t>
            </a:fld>
            <a:endParaRPr kumimoji="1" lang="ja-JP" altLang="en-US" dirty="0"/>
          </a:p>
        </p:txBody>
      </p:sp>
    </p:spTree>
    <p:extLst>
      <p:ext uri="{BB962C8B-B14F-4D97-AF65-F5344CB8AC3E}">
        <p14:creationId xmlns:p14="http://schemas.microsoft.com/office/powerpoint/2010/main" val="3742513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a:t>
            </a:fld>
            <a:endParaRPr kumimoji="1" lang="ja-JP" altLang="en-US" dirty="0"/>
          </a:p>
        </p:txBody>
      </p:sp>
    </p:spTree>
    <p:extLst>
      <p:ext uri="{BB962C8B-B14F-4D97-AF65-F5344CB8AC3E}">
        <p14:creationId xmlns:p14="http://schemas.microsoft.com/office/powerpoint/2010/main" val="720176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30</a:t>
            </a:fld>
            <a:endParaRPr kumimoji="1" lang="ja-JP" altLang="en-US" dirty="0"/>
          </a:p>
        </p:txBody>
      </p:sp>
    </p:spTree>
    <p:extLst>
      <p:ext uri="{BB962C8B-B14F-4D97-AF65-F5344CB8AC3E}">
        <p14:creationId xmlns:p14="http://schemas.microsoft.com/office/powerpoint/2010/main" val="3557966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dirty="0"/>
          </a:p>
        </p:txBody>
      </p:sp>
    </p:spTree>
    <p:extLst>
      <p:ext uri="{BB962C8B-B14F-4D97-AF65-F5344CB8AC3E}">
        <p14:creationId xmlns:p14="http://schemas.microsoft.com/office/powerpoint/2010/main" val="28002891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dirty="0"/>
          </a:p>
        </p:txBody>
      </p:sp>
    </p:spTree>
    <p:extLst>
      <p:ext uri="{BB962C8B-B14F-4D97-AF65-F5344CB8AC3E}">
        <p14:creationId xmlns:p14="http://schemas.microsoft.com/office/powerpoint/2010/main" val="2416405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dirty="0"/>
          </a:p>
        </p:txBody>
      </p:sp>
    </p:spTree>
    <p:extLst>
      <p:ext uri="{BB962C8B-B14F-4D97-AF65-F5344CB8AC3E}">
        <p14:creationId xmlns:p14="http://schemas.microsoft.com/office/powerpoint/2010/main" val="91148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dirty="0"/>
          </a:p>
        </p:txBody>
      </p:sp>
    </p:spTree>
    <p:extLst>
      <p:ext uri="{BB962C8B-B14F-4D97-AF65-F5344CB8AC3E}">
        <p14:creationId xmlns:p14="http://schemas.microsoft.com/office/powerpoint/2010/main" val="710562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dirty="0"/>
          </a:p>
        </p:txBody>
      </p:sp>
    </p:spTree>
    <p:extLst>
      <p:ext uri="{BB962C8B-B14F-4D97-AF65-F5344CB8AC3E}">
        <p14:creationId xmlns:p14="http://schemas.microsoft.com/office/powerpoint/2010/main" val="30170765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dirty="0"/>
          </a:p>
        </p:txBody>
      </p:sp>
    </p:spTree>
    <p:extLst>
      <p:ext uri="{BB962C8B-B14F-4D97-AF65-F5344CB8AC3E}">
        <p14:creationId xmlns:p14="http://schemas.microsoft.com/office/powerpoint/2010/main" val="32669025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dirty="0"/>
          </a:p>
        </p:txBody>
      </p:sp>
    </p:spTree>
    <p:extLst>
      <p:ext uri="{BB962C8B-B14F-4D97-AF65-F5344CB8AC3E}">
        <p14:creationId xmlns:p14="http://schemas.microsoft.com/office/powerpoint/2010/main" val="10437980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dirty="0"/>
          </a:p>
        </p:txBody>
      </p:sp>
    </p:spTree>
    <p:extLst>
      <p:ext uri="{BB962C8B-B14F-4D97-AF65-F5344CB8AC3E}">
        <p14:creationId xmlns:p14="http://schemas.microsoft.com/office/powerpoint/2010/main" val="7842023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39</a:t>
            </a:fld>
            <a:endParaRPr kumimoji="1" lang="ja-JP" altLang="en-US" dirty="0"/>
          </a:p>
        </p:txBody>
      </p:sp>
    </p:spTree>
    <p:extLst>
      <p:ext uri="{BB962C8B-B14F-4D97-AF65-F5344CB8AC3E}">
        <p14:creationId xmlns:p14="http://schemas.microsoft.com/office/powerpoint/2010/main" val="2252445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dirty="0"/>
          </a:p>
        </p:txBody>
      </p:sp>
    </p:spTree>
    <p:extLst>
      <p:ext uri="{BB962C8B-B14F-4D97-AF65-F5344CB8AC3E}">
        <p14:creationId xmlns:p14="http://schemas.microsoft.com/office/powerpoint/2010/main" val="2819817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40</a:t>
            </a:fld>
            <a:endParaRPr kumimoji="1" lang="ja-JP" altLang="en-US" dirty="0"/>
          </a:p>
        </p:txBody>
      </p:sp>
    </p:spTree>
    <p:extLst>
      <p:ext uri="{BB962C8B-B14F-4D97-AF65-F5344CB8AC3E}">
        <p14:creationId xmlns:p14="http://schemas.microsoft.com/office/powerpoint/2010/main" val="32656603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41</a:t>
            </a:fld>
            <a:endParaRPr kumimoji="1" lang="ja-JP" altLang="en-US" dirty="0"/>
          </a:p>
        </p:txBody>
      </p:sp>
    </p:spTree>
    <p:extLst>
      <p:ext uri="{BB962C8B-B14F-4D97-AF65-F5344CB8AC3E}">
        <p14:creationId xmlns:p14="http://schemas.microsoft.com/office/powerpoint/2010/main" val="3509515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42</a:t>
            </a:fld>
            <a:endParaRPr kumimoji="1" lang="ja-JP" altLang="en-US" dirty="0"/>
          </a:p>
        </p:txBody>
      </p:sp>
    </p:spTree>
    <p:extLst>
      <p:ext uri="{BB962C8B-B14F-4D97-AF65-F5344CB8AC3E}">
        <p14:creationId xmlns:p14="http://schemas.microsoft.com/office/powerpoint/2010/main" val="42723798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43</a:t>
            </a:fld>
            <a:endParaRPr kumimoji="1" lang="ja-JP" altLang="en-US" dirty="0"/>
          </a:p>
        </p:txBody>
      </p:sp>
    </p:spTree>
    <p:extLst>
      <p:ext uri="{BB962C8B-B14F-4D97-AF65-F5344CB8AC3E}">
        <p14:creationId xmlns:p14="http://schemas.microsoft.com/office/powerpoint/2010/main" val="18954718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44</a:t>
            </a:fld>
            <a:endParaRPr kumimoji="1" lang="ja-JP" altLang="en-US" dirty="0"/>
          </a:p>
        </p:txBody>
      </p:sp>
    </p:spTree>
    <p:extLst>
      <p:ext uri="{BB962C8B-B14F-4D97-AF65-F5344CB8AC3E}">
        <p14:creationId xmlns:p14="http://schemas.microsoft.com/office/powerpoint/2010/main" val="222762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45</a:t>
            </a:fld>
            <a:endParaRPr kumimoji="1" lang="ja-JP" altLang="en-US" dirty="0"/>
          </a:p>
        </p:txBody>
      </p:sp>
    </p:spTree>
    <p:extLst>
      <p:ext uri="{BB962C8B-B14F-4D97-AF65-F5344CB8AC3E}">
        <p14:creationId xmlns:p14="http://schemas.microsoft.com/office/powerpoint/2010/main" val="16104464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46</a:t>
            </a:fld>
            <a:endParaRPr kumimoji="1" lang="ja-JP" altLang="en-US" dirty="0"/>
          </a:p>
        </p:txBody>
      </p:sp>
    </p:spTree>
    <p:extLst>
      <p:ext uri="{BB962C8B-B14F-4D97-AF65-F5344CB8AC3E}">
        <p14:creationId xmlns:p14="http://schemas.microsoft.com/office/powerpoint/2010/main" val="32400697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47</a:t>
            </a:fld>
            <a:endParaRPr kumimoji="1" lang="ja-JP" altLang="en-US" dirty="0"/>
          </a:p>
        </p:txBody>
      </p:sp>
    </p:spTree>
    <p:extLst>
      <p:ext uri="{BB962C8B-B14F-4D97-AF65-F5344CB8AC3E}">
        <p14:creationId xmlns:p14="http://schemas.microsoft.com/office/powerpoint/2010/main" val="9278523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48</a:t>
            </a:fld>
            <a:endParaRPr kumimoji="1" lang="ja-JP" altLang="en-US" dirty="0"/>
          </a:p>
        </p:txBody>
      </p:sp>
    </p:spTree>
    <p:extLst>
      <p:ext uri="{BB962C8B-B14F-4D97-AF65-F5344CB8AC3E}">
        <p14:creationId xmlns:p14="http://schemas.microsoft.com/office/powerpoint/2010/main" val="5370772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49</a:t>
            </a:fld>
            <a:endParaRPr kumimoji="1" lang="ja-JP" altLang="en-US" dirty="0"/>
          </a:p>
        </p:txBody>
      </p:sp>
    </p:spTree>
    <p:extLst>
      <p:ext uri="{BB962C8B-B14F-4D97-AF65-F5344CB8AC3E}">
        <p14:creationId xmlns:p14="http://schemas.microsoft.com/office/powerpoint/2010/main" val="3813591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dirty="0"/>
          </a:p>
        </p:txBody>
      </p:sp>
    </p:spTree>
    <p:extLst>
      <p:ext uri="{BB962C8B-B14F-4D97-AF65-F5344CB8AC3E}">
        <p14:creationId xmlns:p14="http://schemas.microsoft.com/office/powerpoint/2010/main" val="14725190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50</a:t>
            </a:fld>
            <a:endParaRPr kumimoji="1" lang="ja-JP" altLang="en-US" dirty="0"/>
          </a:p>
        </p:txBody>
      </p:sp>
    </p:spTree>
    <p:extLst>
      <p:ext uri="{BB962C8B-B14F-4D97-AF65-F5344CB8AC3E}">
        <p14:creationId xmlns:p14="http://schemas.microsoft.com/office/powerpoint/2010/main" val="23831636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51</a:t>
            </a:fld>
            <a:endParaRPr kumimoji="1" lang="ja-JP" altLang="en-US" dirty="0"/>
          </a:p>
        </p:txBody>
      </p:sp>
    </p:spTree>
    <p:extLst>
      <p:ext uri="{BB962C8B-B14F-4D97-AF65-F5344CB8AC3E}">
        <p14:creationId xmlns:p14="http://schemas.microsoft.com/office/powerpoint/2010/main" val="7164834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52</a:t>
            </a:fld>
            <a:endParaRPr kumimoji="1" lang="ja-JP" altLang="en-US" dirty="0"/>
          </a:p>
        </p:txBody>
      </p:sp>
    </p:spTree>
    <p:extLst>
      <p:ext uri="{BB962C8B-B14F-4D97-AF65-F5344CB8AC3E}">
        <p14:creationId xmlns:p14="http://schemas.microsoft.com/office/powerpoint/2010/main" val="9139132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53</a:t>
            </a:fld>
            <a:endParaRPr kumimoji="1" lang="ja-JP" altLang="en-US" dirty="0"/>
          </a:p>
        </p:txBody>
      </p:sp>
    </p:spTree>
    <p:extLst>
      <p:ext uri="{BB962C8B-B14F-4D97-AF65-F5344CB8AC3E}">
        <p14:creationId xmlns:p14="http://schemas.microsoft.com/office/powerpoint/2010/main" val="19164095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54</a:t>
            </a:fld>
            <a:endParaRPr kumimoji="1" lang="ja-JP" altLang="en-US" dirty="0"/>
          </a:p>
        </p:txBody>
      </p:sp>
    </p:spTree>
    <p:extLst>
      <p:ext uri="{BB962C8B-B14F-4D97-AF65-F5344CB8AC3E}">
        <p14:creationId xmlns:p14="http://schemas.microsoft.com/office/powerpoint/2010/main" val="15483133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55</a:t>
            </a:fld>
            <a:endParaRPr kumimoji="1" lang="ja-JP" altLang="en-US" dirty="0"/>
          </a:p>
        </p:txBody>
      </p:sp>
    </p:spTree>
    <p:extLst>
      <p:ext uri="{BB962C8B-B14F-4D97-AF65-F5344CB8AC3E}">
        <p14:creationId xmlns:p14="http://schemas.microsoft.com/office/powerpoint/2010/main" val="16078500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56</a:t>
            </a:fld>
            <a:endParaRPr kumimoji="1" lang="ja-JP" altLang="en-US" dirty="0"/>
          </a:p>
        </p:txBody>
      </p:sp>
    </p:spTree>
    <p:extLst>
      <p:ext uri="{BB962C8B-B14F-4D97-AF65-F5344CB8AC3E}">
        <p14:creationId xmlns:p14="http://schemas.microsoft.com/office/powerpoint/2010/main" val="25023136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57</a:t>
            </a:fld>
            <a:endParaRPr kumimoji="1" lang="ja-JP" altLang="en-US" dirty="0"/>
          </a:p>
        </p:txBody>
      </p:sp>
    </p:spTree>
    <p:extLst>
      <p:ext uri="{BB962C8B-B14F-4D97-AF65-F5344CB8AC3E}">
        <p14:creationId xmlns:p14="http://schemas.microsoft.com/office/powerpoint/2010/main" val="27612567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58</a:t>
            </a:fld>
            <a:endParaRPr kumimoji="1" lang="ja-JP" altLang="en-US" dirty="0"/>
          </a:p>
        </p:txBody>
      </p:sp>
    </p:spTree>
    <p:extLst>
      <p:ext uri="{BB962C8B-B14F-4D97-AF65-F5344CB8AC3E}">
        <p14:creationId xmlns:p14="http://schemas.microsoft.com/office/powerpoint/2010/main" val="23056044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59</a:t>
            </a:fld>
            <a:endParaRPr kumimoji="1" lang="ja-JP" altLang="en-US" dirty="0"/>
          </a:p>
        </p:txBody>
      </p:sp>
    </p:spTree>
    <p:extLst>
      <p:ext uri="{BB962C8B-B14F-4D97-AF65-F5344CB8AC3E}">
        <p14:creationId xmlns:p14="http://schemas.microsoft.com/office/powerpoint/2010/main" val="196750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dirty="0"/>
          </a:p>
        </p:txBody>
      </p:sp>
    </p:spTree>
    <p:extLst>
      <p:ext uri="{BB962C8B-B14F-4D97-AF65-F5344CB8AC3E}">
        <p14:creationId xmlns:p14="http://schemas.microsoft.com/office/powerpoint/2010/main" val="37558215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60</a:t>
            </a:fld>
            <a:endParaRPr kumimoji="1" lang="ja-JP" altLang="en-US" dirty="0"/>
          </a:p>
        </p:txBody>
      </p:sp>
    </p:spTree>
    <p:extLst>
      <p:ext uri="{BB962C8B-B14F-4D97-AF65-F5344CB8AC3E}">
        <p14:creationId xmlns:p14="http://schemas.microsoft.com/office/powerpoint/2010/main" val="41469326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61</a:t>
            </a:fld>
            <a:endParaRPr kumimoji="1" lang="ja-JP" altLang="en-US" dirty="0"/>
          </a:p>
        </p:txBody>
      </p:sp>
    </p:spTree>
    <p:extLst>
      <p:ext uri="{BB962C8B-B14F-4D97-AF65-F5344CB8AC3E}">
        <p14:creationId xmlns:p14="http://schemas.microsoft.com/office/powerpoint/2010/main" val="21337009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62</a:t>
            </a:fld>
            <a:endParaRPr kumimoji="1" lang="ja-JP" altLang="en-US" dirty="0"/>
          </a:p>
        </p:txBody>
      </p:sp>
    </p:spTree>
    <p:extLst>
      <p:ext uri="{BB962C8B-B14F-4D97-AF65-F5344CB8AC3E}">
        <p14:creationId xmlns:p14="http://schemas.microsoft.com/office/powerpoint/2010/main" val="2680379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63</a:t>
            </a:fld>
            <a:endParaRPr kumimoji="1" lang="ja-JP" altLang="en-US" dirty="0"/>
          </a:p>
        </p:txBody>
      </p:sp>
    </p:spTree>
    <p:extLst>
      <p:ext uri="{BB962C8B-B14F-4D97-AF65-F5344CB8AC3E}">
        <p14:creationId xmlns:p14="http://schemas.microsoft.com/office/powerpoint/2010/main" val="14735705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64</a:t>
            </a:fld>
            <a:endParaRPr kumimoji="1" lang="ja-JP" altLang="en-US" dirty="0"/>
          </a:p>
        </p:txBody>
      </p:sp>
    </p:spTree>
    <p:extLst>
      <p:ext uri="{BB962C8B-B14F-4D97-AF65-F5344CB8AC3E}">
        <p14:creationId xmlns:p14="http://schemas.microsoft.com/office/powerpoint/2010/main" val="17100224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65</a:t>
            </a:fld>
            <a:endParaRPr kumimoji="1" lang="ja-JP" altLang="en-US" dirty="0"/>
          </a:p>
        </p:txBody>
      </p:sp>
    </p:spTree>
    <p:extLst>
      <p:ext uri="{BB962C8B-B14F-4D97-AF65-F5344CB8AC3E}">
        <p14:creationId xmlns:p14="http://schemas.microsoft.com/office/powerpoint/2010/main" val="40168050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66</a:t>
            </a:fld>
            <a:endParaRPr kumimoji="1" lang="ja-JP" altLang="en-US" dirty="0"/>
          </a:p>
        </p:txBody>
      </p:sp>
    </p:spTree>
    <p:extLst>
      <p:ext uri="{BB962C8B-B14F-4D97-AF65-F5344CB8AC3E}">
        <p14:creationId xmlns:p14="http://schemas.microsoft.com/office/powerpoint/2010/main" val="41271704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67</a:t>
            </a:fld>
            <a:endParaRPr kumimoji="1" lang="ja-JP" altLang="en-US" dirty="0"/>
          </a:p>
        </p:txBody>
      </p:sp>
    </p:spTree>
    <p:extLst>
      <p:ext uri="{BB962C8B-B14F-4D97-AF65-F5344CB8AC3E}">
        <p14:creationId xmlns:p14="http://schemas.microsoft.com/office/powerpoint/2010/main" val="28191904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68</a:t>
            </a:fld>
            <a:endParaRPr kumimoji="1" lang="ja-JP" altLang="en-US" dirty="0"/>
          </a:p>
        </p:txBody>
      </p:sp>
    </p:spTree>
    <p:extLst>
      <p:ext uri="{BB962C8B-B14F-4D97-AF65-F5344CB8AC3E}">
        <p14:creationId xmlns:p14="http://schemas.microsoft.com/office/powerpoint/2010/main" val="29704241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69</a:t>
            </a:fld>
            <a:endParaRPr kumimoji="1" lang="ja-JP" altLang="en-US" dirty="0"/>
          </a:p>
        </p:txBody>
      </p:sp>
    </p:spTree>
    <p:extLst>
      <p:ext uri="{BB962C8B-B14F-4D97-AF65-F5344CB8AC3E}">
        <p14:creationId xmlns:p14="http://schemas.microsoft.com/office/powerpoint/2010/main" val="3686866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dirty="0"/>
          </a:p>
        </p:txBody>
      </p:sp>
    </p:spTree>
    <p:extLst>
      <p:ext uri="{BB962C8B-B14F-4D97-AF65-F5344CB8AC3E}">
        <p14:creationId xmlns:p14="http://schemas.microsoft.com/office/powerpoint/2010/main" val="18024646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70</a:t>
            </a:fld>
            <a:endParaRPr kumimoji="1" lang="ja-JP" altLang="en-US" dirty="0"/>
          </a:p>
        </p:txBody>
      </p:sp>
    </p:spTree>
    <p:extLst>
      <p:ext uri="{BB962C8B-B14F-4D97-AF65-F5344CB8AC3E}">
        <p14:creationId xmlns:p14="http://schemas.microsoft.com/office/powerpoint/2010/main" val="15802963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71</a:t>
            </a:fld>
            <a:endParaRPr kumimoji="1" lang="ja-JP" altLang="en-US" dirty="0"/>
          </a:p>
        </p:txBody>
      </p:sp>
    </p:spTree>
    <p:extLst>
      <p:ext uri="{BB962C8B-B14F-4D97-AF65-F5344CB8AC3E}">
        <p14:creationId xmlns:p14="http://schemas.microsoft.com/office/powerpoint/2010/main" val="42127854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72</a:t>
            </a:fld>
            <a:endParaRPr kumimoji="1" lang="ja-JP" altLang="en-US" dirty="0"/>
          </a:p>
        </p:txBody>
      </p:sp>
    </p:spTree>
    <p:extLst>
      <p:ext uri="{BB962C8B-B14F-4D97-AF65-F5344CB8AC3E}">
        <p14:creationId xmlns:p14="http://schemas.microsoft.com/office/powerpoint/2010/main" val="36371816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73</a:t>
            </a:fld>
            <a:endParaRPr kumimoji="1" lang="ja-JP" altLang="en-US" dirty="0"/>
          </a:p>
        </p:txBody>
      </p:sp>
    </p:spTree>
    <p:extLst>
      <p:ext uri="{BB962C8B-B14F-4D97-AF65-F5344CB8AC3E}">
        <p14:creationId xmlns:p14="http://schemas.microsoft.com/office/powerpoint/2010/main" val="6123167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74</a:t>
            </a:fld>
            <a:endParaRPr kumimoji="1" lang="ja-JP" altLang="en-US" dirty="0"/>
          </a:p>
        </p:txBody>
      </p:sp>
    </p:spTree>
    <p:extLst>
      <p:ext uri="{BB962C8B-B14F-4D97-AF65-F5344CB8AC3E}">
        <p14:creationId xmlns:p14="http://schemas.microsoft.com/office/powerpoint/2010/main" val="4609760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75</a:t>
            </a:fld>
            <a:endParaRPr kumimoji="1" lang="ja-JP" altLang="en-US" dirty="0"/>
          </a:p>
        </p:txBody>
      </p:sp>
    </p:spTree>
    <p:extLst>
      <p:ext uri="{BB962C8B-B14F-4D97-AF65-F5344CB8AC3E}">
        <p14:creationId xmlns:p14="http://schemas.microsoft.com/office/powerpoint/2010/main" val="49656467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76</a:t>
            </a:fld>
            <a:endParaRPr kumimoji="1" lang="ja-JP" altLang="en-US" dirty="0"/>
          </a:p>
        </p:txBody>
      </p:sp>
    </p:spTree>
    <p:extLst>
      <p:ext uri="{BB962C8B-B14F-4D97-AF65-F5344CB8AC3E}">
        <p14:creationId xmlns:p14="http://schemas.microsoft.com/office/powerpoint/2010/main" val="30382055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77</a:t>
            </a:fld>
            <a:endParaRPr kumimoji="1" lang="ja-JP" altLang="en-US" dirty="0"/>
          </a:p>
        </p:txBody>
      </p:sp>
    </p:spTree>
    <p:extLst>
      <p:ext uri="{BB962C8B-B14F-4D97-AF65-F5344CB8AC3E}">
        <p14:creationId xmlns:p14="http://schemas.microsoft.com/office/powerpoint/2010/main" val="28826194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78</a:t>
            </a:fld>
            <a:endParaRPr kumimoji="1" lang="ja-JP" altLang="en-US" dirty="0"/>
          </a:p>
        </p:txBody>
      </p:sp>
    </p:spTree>
    <p:extLst>
      <p:ext uri="{BB962C8B-B14F-4D97-AF65-F5344CB8AC3E}">
        <p14:creationId xmlns:p14="http://schemas.microsoft.com/office/powerpoint/2010/main" val="35487069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79</a:t>
            </a:fld>
            <a:endParaRPr kumimoji="1" lang="ja-JP" altLang="en-US" dirty="0"/>
          </a:p>
        </p:txBody>
      </p:sp>
    </p:spTree>
    <p:extLst>
      <p:ext uri="{BB962C8B-B14F-4D97-AF65-F5344CB8AC3E}">
        <p14:creationId xmlns:p14="http://schemas.microsoft.com/office/powerpoint/2010/main" val="2219590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a:t>
            </a:fld>
            <a:endParaRPr kumimoji="1" lang="ja-JP" altLang="en-US" dirty="0"/>
          </a:p>
        </p:txBody>
      </p:sp>
    </p:spTree>
    <p:extLst>
      <p:ext uri="{BB962C8B-B14F-4D97-AF65-F5344CB8AC3E}">
        <p14:creationId xmlns:p14="http://schemas.microsoft.com/office/powerpoint/2010/main" val="19067638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80</a:t>
            </a:fld>
            <a:endParaRPr kumimoji="1" lang="ja-JP" altLang="en-US" dirty="0"/>
          </a:p>
        </p:txBody>
      </p:sp>
    </p:spTree>
    <p:extLst>
      <p:ext uri="{BB962C8B-B14F-4D97-AF65-F5344CB8AC3E}">
        <p14:creationId xmlns:p14="http://schemas.microsoft.com/office/powerpoint/2010/main" val="26154837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81</a:t>
            </a:fld>
            <a:endParaRPr kumimoji="1" lang="ja-JP" altLang="en-US" dirty="0"/>
          </a:p>
        </p:txBody>
      </p:sp>
    </p:spTree>
    <p:extLst>
      <p:ext uri="{BB962C8B-B14F-4D97-AF65-F5344CB8AC3E}">
        <p14:creationId xmlns:p14="http://schemas.microsoft.com/office/powerpoint/2010/main" val="230989688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82</a:t>
            </a:fld>
            <a:endParaRPr kumimoji="1" lang="ja-JP" altLang="en-US" dirty="0"/>
          </a:p>
        </p:txBody>
      </p:sp>
    </p:spTree>
    <p:extLst>
      <p:ext uri="{BB962C8B-B14F-4D97-AF65-F5344CB8AC3E}">
        <p14:creationId xmlns:p14="http://schemas.microsoft.com/office/powerpoint/2010/main" val="349737076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83</a:t>
            </a:fld>
            <a:endParaRPr kumimoji="1" lang="ja-JP" altLang="en-US" dirty="0"/>
          </a:p>
        </p:txBody>
      </p:sp>
    </p:spTree>
    <p:extLst>
      <p:ext uri="{BB962C8B-B14F-4D97-AF65-F5344CB8AC3E}">
        <p14:creationId xmlns:p14="http://schemas.microsoft.com/office/powerpoint/2010/main" val="13069025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84</a:t>
            </a:fld>
            <a:endParaRPr kumimoji="1" lang="ja-JP" altLang="en-US" dirty="0"/>
          </a:p>
        </p:txBody>
      </p:sp>
    </p:spTree>
    <p:extLst>
      <p:ext uri="{BB962C8B-B14F-4D97-AF65-F5344CB8AC3E}">
        <p14:creationId xmlns:p14="http://schemas.microsoft.com/office/powerpoint/2010/main" val="4008671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9</a:t>
            </a:fld>
            <a:endParaRPr kumimoji="1" lang="ja-JP" altLang="en-US" dirty="0"/>
          </a:p>
        </p:txBody>
      </p:sp>
    </p:spTree>
    <p:extLst>
      <p:ext uri="{BB962C8B-B14F-4D97-AF65-F5344CB8AC3E}">
        <p14:creationId xmlns:p14="http://schemas.microsoft.com/office/powerpoint/2010/main" val="173262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424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M" panose="020B0600000000000000" pitchFamily="50" charset="-128"/>
                <a:ea typeface="HGPｺﾞｼｯｸM" panose="020B0600000000000000" pitchFamily="50" charset="-128"/>
              </a:defRPr>
            </a:lvl1pPr>
            <a:lvl5pPr>
              <a:defRPr/>
            </a:lvl5pPr>
          </a:lstStyle>
          <a:p>
            <a:pPr lvl="0"/>
            <a:endParaRPr kumimoji="1" lang="ja-JP" altLang="en-US" dirty="0"/>
          </a:p>
        </p:txBody>
      </p:sp>
    </p:spTree>
    <p:extLst>
      <p:ext uri="{BB962C8B-B14F-4D97-AF65-F5344CB8AC3E}">
        <p14:creationId xmlns:p14="http://schemas.microsoft.com/office/powerpoint/2010/main" val="519392913"/>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
        <p:nvSpPr>
          <p:cNvPr id="7" name="スライド番号プレースホルダ 3"/>
          <p:cNvSpPr>
            <a:spLocks noGrp="1"/>
          </p:cNvSpPr>
          <p:nvPr>
            <p:ph type="sldNum" sz="quarter" idx="4"/>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nlpjapan.org/nlpword08.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5.png"/><Relationship Id="rId7"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5.png"/><Relationship Id="rId5" Type="http://schemas.openxmlformats.org/officeDocument/2006/relationships/image" Target="../media/image10.png"/><Relationship Id="rId10" Type="http://schemas.openxmlformats.org/officeDocument/2006/relationships/image" Target="../media/image24.png"/><Relationship Id="rId4" Type="http://schemas.openxmlformats.org/officeDocument/2006/relationships/image" Target="../media/image7.png"/><Relationship Id="rId9" Type="http://schemas.openxmlformats.org/officeDocument/2006/relationships/image" Target="../media/image2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3212976"/>
            <a:ext cx="5593103" cy="432048"/>
          </a:xfrm>
          <a:prstGeom prst="rect">
            <a:avLst/>
          </a:prstGeom>
        </p:spPr>
        <p:txBody>
          <a:bodyPr/>
          <a:lstStyle/>
          <a:p>
            <a:pPr lvl="0">
              <a:spcBef>
                <a:spcPct val="0"/>
              </a:spcBef>
              <a:defRPr/>
            </a:pPr>
            <a:r>
              <a:rPr lang="ja-JP" altLang="en-US" sz="2400" noProof="0" dirty="0">
                <a:latin typeface="HGPｺﾞｼｯｸE" panose="020B0900000000000000" pitchFamily="50" charset="-128"/>
                <a:ea typeface="HGPｺﾞｼｯｸE" panose="020B0900000000000000" pitchFamily="50" charset="-128"/>
                <a:cs typeface="A-OTF 新ゴ Pro R"/>
              </a:rPr>
              <a:t>業務要件定義</a:t>
            </a:r>
            <a:endParaRPr kumimoji="1" lang="ja-JP" altLang="en-US" sz="2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2" name="タイトル 1"/>
          <p:cNvSpPr txBox="1">
            <a:spLocks/>
          </p:cNvSpPr>
          <p:nvPr/>
        </p:nvSpPr>
        <p:spPr>
          <a:xfrm>
            <a:off x="539552" y="3789040"/>
            <a:ext cx="5593103" cy="360040"/>
          </a:xfrm>
          <a:prstGeom prst="rect">
            <a:avLst/>
          </a:prstGeom>
        </p:spPr>
        <p:txBody>
          <a:bodyPr/>
          <a:lstStyle/>
          <a:p>
            <a:pPr lvl="0">
              <a:spcBef>
                <a:spcPct val="0"/>
              </a:spcBef>
              <a:defRPr/>
            </a:pPr>
            <a:r>
              <a:rPr kumimoji="1" lang="ja-JP" altLang="en-US" sz="16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Ｖｅｒ１．４．０</a:t>
            </a:r>
          </a:p>
        </p:txBody>
      </p:sp>
      <p:pic>
        <p:nvPicPr>
          <p:cNvPr id="11" name="図 10">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5775539"/>
            <a:ext cx="825953" cy="295893"/>
          </a:xfrm>
          <a:prstGeom prst="rect">
            <a:avLst/>
          </a:prstGeom>
        </p:spPr>
      </p:pic>
      <p:sp>
        <p:nvSpPr>
          <p:cNvPr id="13" name="テキスト ボックス 5"/>
          <p:cNvSpPr txBox="1"/>
          <p:nvPr/>
        </p:nvSpPr>
        <p:spPr>
          <a:xfrm>
            <a:off x="467544" y="6091462"/>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smtClean="0">
                <a:solidFill>
                  <a:srgbClr val="000000"/>
                </a:solidFill>
                <a:latin typeface="Meiryo UI"/>
                <a:ea typeface="Meiryo UI"/>
              </a:rPr>
              <a:t>この作品は </a:t>
            </a:r>
            <a:r>
              <a:rPr lang="ja-JP" altLang="en-US" sz="1100" dirty="0" smtClean="0">
                <a:solidFill>
                  <a:srgbClr val="000000"/>
                </a:solidFill>
                <a:latin typeface="Meiryo UI"/>
                <a:ea typeface="Meiryo UI"/>
                <a:hlinkClick r:id="rId3"/>
              </a:rPr>
              <a:t>クリエイティブ・コモンズ 表示 </a:t>
            </a:r>
            <a:r>
              <a:rPr lang="en-US" altLang="ja-JP" sz="1100" dirty="0" smtClean="0">
                <a:solidFill>
                  <a:srgbClr val="000000"/>
                </a:solidFill>
                <a:latin typeface="Meiryo UI"/>
                <a:ea typeface="Meiryo UI"/>
                <a:hlinkClick r:id="rId3"/>
              </a:rPr>
              <a:t>- </a:t>
            </a:r>
            <a:r>
              <a:rPr lang="ja-JP" altLang="en-US" sz="1100" dirty="0" smtClean="0">
                <a:solidFill>
                  <a:srgbClr val="000000"/>
                </a:solidFill>
                <a:latin typeface="Meiryo UI"/>
                <a:ea typeface="Meiryo UI"/>
                <a:hlinkClick r:id="rId3"/>
              </a:rPr>
              <a:t>継承 </a:t>
            </a:r>
            <a:r>
              <a:rPr lang="en-US" altLang="ja-JP" sz="1100" dirty="0" smtClean="0">
                <a:solidFill>
                  <a:srgbClr val="000000"/>
                </a:solidFill>
                <a:latin typeface="Meiryo UI"/>
                <a:ea typeface="Meiryo UI"/>
                <a:hlinkClick r:id="rId3"/>
              </a:rPr>
              <a:t>4.0 </a:t>
            </a:r>
            <a:r>
              <a:rPr lang="ja-JP" altLang="en-US" sz="1100" dirty="0" smtClean="0">
                <a:solidFill>
                  <a:srgbClr val="000000"/>
                </a:solidFill>
                <a:latin typeface="Meiryo UI"/>
                <a:ea typeface="Meiryo UI"/>
                <a:hlinkClick r:id="rId3"/>
              </a:rPr>
              <a:t>国際 ライセンス</a:t>
            </a:r>
            <a:r>
              <a:rPr lang="ja-JP" altLang="en-US" sz="1100" dirty="0" smtClean="0">
                <a:solidFill>
                  <a:srgbClr val="FF0000"/>
                </a:solidFill>
                <a:latin typeface="Meiryo UI"/>
                <a:ea typeface="Meiryo UI"/>
              </a:rPr>
              <a:t> </a:t>
            </a:r>
            <a:r>
              <a:rPr lang="ja-JP" altLang="en-US" sz="1100" dirty="0" smtClean="0">
                <a:solidFill>
                  <a:srgbClr val="000000"/>
                </a:solidFill>
                <a:latin typeface="Meiryo UI"/>
                <a:ea typeface="Meiryo UI"/>
              </a:rPr>
              <a:t>の下に提供されています。</a:t>
            </a:r>
            <a:endParaRPr lang="ja-JP" altLang="en-US" sz="1100" dirty="0">
              <a:solidFill>
                <a:srgbClr val="000000"/>
              </a:solidFill>
              <a:latin typeface="Meiryo UI"/>
              <a:ea typeface="Meiryo UI"/>
            </a:endParaRPr>
          </a:p>
        </p:txBody>
      </p:sp>
      <p:sp>
        <p:nvSpPr>
          <p:cNvPr id="6" name="テキスト ボックス 5"/>
          <p:cNvSpPr txBox="1"/>
          <p:nvPr/>
        </p:nvSpPr>
        <p:spPr>
          <a:xfrm>
            <a:off x="479123" y="6382332"/>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a:solidFill>
                  <a:srgbClr val="000000"/>
                </a:solidFill>
                <a:latin typeface="Meiryo UI"/>
                <a:ea typeface="Meiryo UI"/>
              </a:rPr>
              <a:t>要件定義基礎研修テキスト</a:t>
            </a:r>
            <a:r>
              <a:rPr lang="en-US" altLang="ja-JP" sz="1100" dirty="0">
                <a:solidFill>
                  <a:srgbClr val="000000"/>
                </a:solidFill>
                <a:latin typeface="Meiryo UI"/>
                <a:ea typeface="Meiryo UI"/>
              </a:rPr>
              <a:t>©2018 TIS INC. </a:t>
            </a:r>
            <a:r>
              <a:rPr lang="ja-JP" altLang="en-US" sz="1100" dirty="0">
                <a:solidFill>
                  <a:srgbClr val="000000"/>
                </a:solidFill>
                <a:latin typeface="Meiryo UI"/>
                <a:ea typeface="Meiryo UI"/>
              </a:rPr>
              <a:t>クリエイティブ・コモンズ・ライセンス（表示</a:t>
            </a:r>
            <a:r>
              <a:rPr lang="en-US" altLang="ja-JP" sz="1100" dirty="0">
                <a:solidFill>
                  <a:srgbClr val="000000"/>
                </a:solidFill>
                <a:latin typeface="Meiryo UI"/>
                <a:ea typeface="Meiryo UI"/>
              </a:rPr>
              <a:t>-</a:t>
            </a:r>
            <a:r>
              <a:rPr lang="ja-JP" altLang="en-US" sz="1100" dirty="0">
                <a:solidFill>
                  <a:srgbClr val="000000"/>
                </a:solidFill>
                <a:latin typeface="Meiryo UI"/>
                <a:ea typeface="Meiryo UI"/>
              </a:rPr>
              <a:t>継承 </a:t>
            </a:r>
            <a:r>
              <a:rPr lang="en-US" altLang="ja-JP" sz="1100" dirty="0">
                <a:solidFill>
                  <a:srgbClr val="000000"/>
                </a:solidFill>
                <a:latin typeface="Meiryo UI"/>
                <a:ea typeface="Meiryo UI"/>
              </a:rPr>
              <a:t>4.0 </a:t>
            </a:r>
            <a:r>
              <a:rPr lang="ja-JP" altLang="en-US" sz="1100" dirty="0">
                <a:solidFill>
                  <a:srgbClr val="000000"/>
                </a:solidFill>
                <a:latin typeface="Meiryo UI"/>
                <a:ea typeface="Meiryo UI"/>
              </a:rPr>
              <a:t>国際）</a:t>
            </a:r>
            <a:endParaRPr lang="ja-JP" altLang="en-US" sz="1100" dirty="0">
              <a:solidFill>
                <a:srgbClr val="000000"/>
              </a:solidFill>
              <a:latin typeface="Meiryo UI"/>
              <a:ea typeface="Meiryo UI"/>
            </a:endParaRPr>
          </a:p>
        </p:txBody>
      </p:sp>
    </p:spTree>
    <p:extLst>
      <p:ext uri="{BB962C8B-B14F-4D97-AF65-F5344CB8AC3E}">
        <p14:creationId xmlns:p14="http://schemas.microsoft.com/office/powerpoint/2010/main" val="103756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839000" y="6597352"/>
            <a:ext cx="1269504" cy="288032"/>
          </a:xfrm>
        </p:spPr>
        <p:txBody>
          <a:bodyPr/>
          <a:lstStyle/>
          <a:p>
            <a:fld id="{99AD903E-2787-9244-93D6-61CE01669DE3}" type="slidenum">
              <a:rPr lang="ja-JP" altLang="en-US" smtClean="0"/>
              <a:pPr/>
              <a:t>10</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Ｇ２　業務要求の</a:t>
            </a:r>
            <a:r>
              <a:rPr lang="ja-JP" altLang="en-US" dirty="0">
                <a:latin typeface="HGPｺﾞｼｯｸM" panose="020B0600000000000000" pitchFamily="50" charset="-128"/>
                <a:ea typeface="HGPｺﾞｼｯｸM" panose="020B0600000000000000" pitchFamily="50" charset="-128"/>
              </a:rPr>
              <a:t>整理とモデル化</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87743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業務要求を具体的な業務仕様</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プロセス、ルール、データ</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に可視化する。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業務要求の具体性や整合性等を確保し、実現する業務要件を明確にする。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業務要求の実現に必要なＩＴシステム機能概要を明確にする。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259632" y="32089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業務要求の整理</a:t>
            </a:r>
          </a:p>
        </p:txBody>
      </p:sp>
      <p:sp>
        <p:nvSpPr>
          <p:cNvPr id="7" name="角丸四角形 6"/>
          <p:cNvSpPr/>
          <p:nvPr/>
        </p:nvSpPr>
        <p:spPr>
          <a:xfrm>
            <a:off x="1259632" y="410395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G2-02</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業務要求のモデル化</a:t>
            </a:r>
          </a:p>
        </p:txBody>
      </p:sp>
      <p:sp>
        <p:nvSpPr>
          <p:cNvPr id="8" name="角丸四角形 7"/>
          <p:cNvSpPr/>
          <p:nvPr/>
        </p:nvSpPr>
        <p:spPr>
          <a:xfrm>
            <a:off x="1259632" y="4998998"/>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G2-03</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業務要件の優先順位付け</a:t>
            </a:r>
          </a:p>
        </p:txBody>
      </p:sp>
      <p:sp>
        <p:nvSpPr>
          <p:cNvPr id="9" name="角丸四角形 8"/>
          <p:cNvSpPr/>
          <p:nvPr/>
        </p:nvSpPr>
        <p:spPr>
          <a:xfrm>
            <a:off x="1259632" y="589404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G2-04</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業務要件の実現対象決定</a:t>
            </a:r>
          </a:p>
        </p:txBody>
      </p:sp>
      <p:cxnSp>
        <p:nvCxnSpPr>
          <p:cNvPr id="13" name="直線矢印コネクタ 12"/>
          <p:cNvCxnSpPr>
            <a:stCxn id="6" idx="2"/>
            <a:endCxn id="7" idx="0"/>
          </p:cNvCxnSpPr>
          <p:nvPr/>
        </p:nvCxnSpPr>
        <p:spPr>
          <a:xfrm>
            <a:off x="3095836" y="3568954"/>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3095836" y="4463996"/>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095836" y="5359038"/>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076056" y="3208914"/>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業務要求候補の整理・分類で、</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重複・矛盾・漏れを抽出し、</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プロジェクトスコープを特定する。</a:t>
            </a:r>
          </a:p>
        </p:txBody>
      </p:sp>
      <p:sp>
        <p:nvSpPr>
          <p:cNvPr id="27" name="正方形/長方形 26"/>
          <p:cNvSpPr/>
          <p:nvPr/>
        </p:nvSpPr>
        <p:spPr>
          <a:xfrm>
            <a:off x="5076056" y="4103956"/>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プロセス、ルール、データの観点で</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業務要求をモデル化し、</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必要なシステム機能を導出</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8" name="正方形/長方形 27"/>
          <p:cNvSpPr/>
          <p:nvPr/>
        </p:nvSpPr>
        <p:spPr>
          <a:xfrm>
            <a:off x="5076056" y="4998998"/>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実現する業務要件を調整するため、</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業務要件に優先順位を付ける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5076056" y="5894040"/>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プロジェクトリソース内で実現する</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業務要件を決定</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99860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11</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　業務要求の整理とモデル化</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サブプロセスフロー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12" name="フローチャート : 書類 11"/>
          <p:cNvSpPr/>
          <p:nvPr/>
        </p:nvSpPr>
        <p:spPr>
          <a:xfrm>
            <a:off x="5789560" y="435857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業務フロー</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1" name="フローチャート : 書類 20"/>
          <p:cNvSpPr/>
          <p:nvPr/>
        </p:nvSpPr>
        <p:spPr>
          <a:xfrm>
            <a:off x="6869680" y="3708615"/>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業務階層</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定義</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フローチャート : 書類 21"/>
          <p:cNvSpPr/>
          <p:nvPr/>
        </p:nvSpPr>
        <p:spPr>
          <a:xfrm>
            <a:off x="6869680" y="4339710"/>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ルール定義</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フローチャート : 書類 23"/>
          <p:cNvSpPr/>
          <p:nvPr/>
        </p:nvSpPr>
        <p:spPr>
          <a:xfrm>
            <a:off x="5789560" y="3708615"/>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用語集</a:t>
            </a:r>
          </a:p>
        </p:txBody>
      </p:sp>
      <p:sp>
        <p:nvSpPr>
          <p:cNvPr id="25" name="フローチャート : 書類 24"/>
          <p:cNvSpPr/>
          <p:nvPr/>
        </p:nvSpPr>
        <p:spPr>
          <a:xfrm>
            <a:off x="7920104" y="3708616"/>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概念データ</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モデル</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29" name="直線矢印コネクタ 28"/>
          <p:cNvCxnSpPr>
            <a:stCxn id="53" idx="3"/>
            <a:endCxn id="55" idx="0"/>
          </p:cNvCxnSpPr>
          <p:nvPr/>
        </p:nvCxnSpPr>
        <p:spPr>
          <a:xfrm>
            <a:off x="4499992" y="3344989"/>
            <a:ext cx="2844316" cy="300035"/>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30" name="フローチャート : 書類 29"/>
          <p:cNvSpPr/>
          <p:nvPr/>
        </p:nvSpPr>
        <p:spPr>
          <a:xfrm>
            <a:off x="5789560" y="500853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機能一覧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1" name="フローチャート : 書類 30"/>
          <p:cNvSpPr/>
          <p:nvPr/>
        </p:nvSpPr>
        <p:spPr>
          <a:xfrm>
            <a:off x="6869680" y="500853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ＣＲＵＤ図</a:t>
            </a:r>
          </a:p>
        </p:txBody>
      </p:sp>
      <p:sp>
        <p:nvSpPr>
          <p:cNvPr id="55" name="正方形/長方形 54"/>
          <p:cNvSpPr/>
          <p:nvPr/>
        </p:nvSpPr>
        <p:spPr>
          <a:xfrm>
            <a:off x="5724128" y="3645024"/>
            <a:ext cx="3240360" cy="20078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6" name="直線矢印コネクタ 55"/>
          <p:cNvCxnSpPr>
            <a:stCxn id="54" idx="3"/>
            <a:endCxn id="62" idx="1"/>
          </p:cNvCxnSpPr>
          <p:nvPr/>
        </p:nvCxnSpPr>
        <p:spPr>
          <a:xfrm flipV="1">
            <a:off x="4499992" y="1952834"/>
            <a:ext cx="2844048" cy="2784310"/>
          </a:xfrm>
          <a:prstGeom prst="curvedConnector3">
            <a:avLst>
              <a:gd name="adj1" fmla="val 11419"/>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73" name="直線矢印コネクタ 55"/>
          <p:cNvCxnSpPr>
            <a:stCxn id="57" idx="3"/>
            <a:endCxn id="62" idx="1"/>
          </p:cNvCxnSpPr>
          <p:nvPr/>
        </p:nvCxnSpPr>
        <p:spPr>
          <a:xfrm flipV="1">
            <a:off x="4499992" y="1952834"/>
            <a:ext cx="2844048" cy="4176466"/>
          </a:xfrm>
          <a:prstGeom prst="curvedConnector3">
            <a:avLst>
              <a:gd name="adj1" fmla="val 18433"/>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84" name="フローチャート : 書類 83"/>
          <p:cNvSpPr/>
          <p:nvPr/>
        </p:nvSpPr>
        <p:spPr>
          <a:xfrm>
            <a:off x="7920104" y="4339710"/>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イベント一覧</a:t>
            </a:r>
          </a:p>
        </p:txBody>
      </p:sp>
      <p:cxnSp>
        <p:nvCxnSpPr>
          <p:cNvPr id="85" name="直線矢印コネクタ 84"/>
          <p:cNvCxnSpPr>
            <a:stCxn id="52" idx="3"/>
            <a:endCxn id="62" idx="1"/>
          </p:cNvCxnSpPr>
          <p:nvPr/>
        </p:nvCxnSpPr>
        <p:spPr>
          <a:xfrm>
            <a:off x="4499992" y="1952834"/>
            <a:ext cx="2844048" cy="0"/>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52" name="角丸四角形 51"/>
          <p:cNvSpPr/>
          <p:nvPr/>
        </p:nvSpPr>
        <p:spPr>
          <a:xfrm>
            <a:off x="827584" y="17728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業務要求の整理</a:t>
            </a:r>
          </a:p>
        </p:txBody>
      </p:sp>
      <p:sp>
        <p:nvSpPr>
          <p:cNvPr id="53" name="角丸四角形 52"/>
          <p:cNvSpPr/>
          <p:nvPr/>
        </p:nvSpPr>
        <p:spPr>
          <a:xfrm>
            <a:off x="827584" y="3164969"/>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G2-02</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業務要求のモデル化</a:t>
            </a:r>
          </a:p>
        </p:txBody>
      </p:sp>
      <p:sp>
        <p:nvSpPr>
          <p:cNvPr id="54" name="角丸四角形 53"/>
          <p:cNvSpPr/>
          <p:nvPr/>
        </p:nvSpPr>
        <p:spPr>
          <a:xfrm>
            <a:off x="827584" y="455712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G2-03</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業務要件の優先順位付け</a:t>
            </a:r>
          </a:p>
        </p:txBody>
      </p:sp>
      <p:sp>
        <p:nvSpPr>
          <p:cNvPr id="57" name="角丸四角形 56"/>
          <p:cNvSpPr/>
          <p:nvPr/>
        </p:nvSpPr>
        <p:spPr>
          <a:xfrm>
            <a:off x="827584" y="594928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G2-04</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業務要件の実現対象決定</a:t>
            </a:r>
          </a:p>
        </p:txBody>
      </p:sp>
      <p:cxnSp>
        <p:nvCxnSpPr>
          <p:cNvPr id="58" name="直線矢印コネクタ 57"/>
          <p:cNvCxnSpPr>
            <a:stCxn id="52" idx="2"/>
            <a:endCxn id="53" idx="0"/>
          </p:cNvCxnSpPr>
          <p:nvPr/>
        </p:nvCxnSpPr>
        <p:spPr>
          <a:xfrm>
            <a:off x="2663788" y="2132854"/>
            <a:ext cx="0" cy="1032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53" idx="2"/>
            <a:endCxn id="54" idx="0"/>
          </p:cNvCxnSpPr>
          <p:nvPr/>
        </p:nvCxnSpPr>
        <p:spPr>
          <a:xfrm>
            <a:off x="2663788" y="3525009"/>
            <a:ext cx="0" cy="1032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直線矢印コネクタ 59"/>
          <p:cNvCxnSpPr>
            <a:stCxn id="54" idx="2"/>
            <a:endCxn id="57" idx="0"/>
          </p:cNvCxnSpPr>
          <p:nvPr/>
        </p:nvCxnSpPr>
        <p:spPr>
          <a:xfrm>
            <a:off x="2663788" y="4917164"/>
            <a:ext cx="0" cy="10321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フローチャート : 書類 61"/>
          <p:cNvSpPr/>
          <p:nvPr/>
        </p:nvSpPr>
        <p:spPr>
          <a:xfrm>
            <a:off x="7344040" y="1668380"/>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業務要求</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一覧</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63" name="直線矢印コネクタ 62"/>
          <p:cNvCxnSpPr>
            <a:stCxn id="35" idx="1"/>
            <a:endCxn id="52" idx="0"/>
          </p:cNvCxnSpPr>
          <p:nvPr/>
        </p:nvCxnSpPr>
        <p:spPr>
          <a:xfrm rot="10800000" flipV="1">
            <a:off x="2663788" y="1285598"/>
            <a:ext cx="4680252" cy="487215"/>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64" name="テキスト ボックス 63"/>
          <p:cNvSpPr txBox="1"/>
          <p:nvPr/>
        </p:nvSpPr>
        <p:spPr>
          <a:xfrm>
            <a:off x="4572000" y="1052736"/>
            <a:ext cx="1706599" cy="307777"/>
          </a:xfrm>
          <a:prstGeom prst="rect">
            <a:avLst/>
          </a:prstGeom>
          <a:noFill/>
        </p:spPr>
        <p:txBody>
          <a:bodyPr wrap="square" rtlCol="0">
            <a:spAutoFit/>
          </a:bodyPr>
          <a:lstStyle/>
          <a:p>
            <a:pPr algn="ctr"/>
            <a:r>
              <a:rPr lang="ja-JP" altLang="en-US" sz="1400" dirty="0">
                <a:latin typeface="HGPｺﾞｼｯｸM" panose="020B0600000000000000" pitchFamily="50" charset="-128"/>
                <a:ea typeface="HGPｺﾞｼｯｸM" panose="020B0600000000000000" pitchFamily="50" charset="-128"/>
              </a:rPr>
              <a:t>要求候補の概要</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78" name="テキスト ボックス 77"/>
          <p:cNvSpPr txBox="1"/>
          <p:nvPr/>
        </p:nvSpPr>
        <p:spPr>
          <a:xfrm>
            <a:off x="4787041" y="1465620"/>
            <a:ext cx="2067293" cy="523220"/>
          </a:xfrm>
          <a:prstGeom prst="rect">
            <a:avLst/>
          </a:prstGeom>
          <a:noFill/>
        </p:spPr>
        <p:txBody>
          <a:bodyPr wrap="square" rtlCol="0">
            <a:spAutoFit/>
          </a:bodyPr>
          <a:lstStyle/>
          <a:p>
            <a:pPr algn="ctr"/>
            <a:r>
              <a:rPr lang="ja-JP" altLang="en-US" sz="1400" dirty="0">
                <a:latin typeface="HGPｺﾞｼｯｸM" panose="020B0600000000000000" pitchFamily="50" charset="-128"/>
                <a:ea typeface="HGPｺﾞｼｯｸM" panose="020B0600000000000000" pitchFamily="50" charset="-128"/>
              </a:rPr>
              <a:t>具体化された要求候補内容と属性</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89" name="テキスト ボックス 88"/>
          <p:cNvSpPr txBox="1"/>
          <p:nvPr/>
        </p:nvSpPr>
        <p:spPr>
          <a:xfrm>
            <a:off x="3467329" y="3796785"/>
            <a:ext cx="1608727" cy="523220"/>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業務要件の</a:t>
            </a:r>
            <a:endParaRPr kumimoji="1"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優先順位</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95" name="テキスト ボックス 94"/>
          <p:cNvSpPr txBox="1"/>
          <p:nvPr/>
        </p:nvSpPr>
        <p:spPr>
          <a:xfrm>
            <a:off x="4483099" y="4725144"/>
            <a:ext cx="1337588" cy="523220"/>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実現対象の</a:t>
            </a:r>
            <a:endParaRPr kumimoji="1" lang="en-US" altLang="ja-JP" sz="1400" dirty="0">
              <a:latin typeface="HGPｺﾞｼｯｸM" panose="020B0600000000000000" pitchFamily="50" charset="-128"/>
              <a:ea typeface="HGPｺﾞｼｯｸM" panose="020B0600000000000000" pitchFamily="50" charset="-128"/>
            </a:endParaRPr>
          </a:p>
          <a:p>
            <a:pPr algn="ctr"/>
            <a:r>
              <a:rPr kumimoji="1" lang="ja-JP" altLang="en-US" sz="1400" dirty="0">
                <a:latin typeface="HGPｺﾞｼｯｸM" panose="020B0600000000000000" pitchFamily="50" charset="-128"/>
                <a:ea typeface="HGPｺﾞｼｯｸM" panose="020B0600000000000000" pitchFamily="50" charset="-128"/>
              </a:rPr>
              <a:t>業務要件</a:t>
            </a:r>
          </a:p>
        </p:txBody>
      </p:sp>
      <p:sp>
        <p:nvSpPr>
          <p:cNvPr id="98" name="テキスト ボックス 97"/>
          <p:cNvSpPr txBox="1"/>
          <p:nvPr/>
        </p:nvSpPr>
        <p:spPr>
          <a:xfrm>
            <a:off x="5774672" y="3140968"/>
            <a:ext cx="1821664"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業務要求内容</a:t>
            </a:r>
          </a:p>
        </p:txBody>
      </p:sp>
      <p:cxnSp>
        <p:nvCxnSpPr>
          <p:cNvPr id="101" name="直線矢印コネクタ 28"/>
          <p:cNvCxnSpPr>
            <a:endCxn id="55" idx="2"/>
          </p:cNvCxnSpPr>
          <p:nvPr/>
        </p:nvCxnSpPr>
        <p:spPr>
          <a:xfrm flipV="1">
            <a:off x="4499992" y="5652831"/>
            <a:ext cx="2844316" cy="476469"/>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102" name="テキスト ボックス 101"/>
          <p:cNvSpPr txBox="1"/>
          <p:nvPr/>
        </p:nvSpPr>
        <p:spPr>
          <a:xfrm>
            <a:off x="4644008" y="6093296"/>
            <a:ext cx="2678706"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業務要件の調整内容</a:t>
            </a:r>
          </a:p>
        </p:txBody>
      </p:sp>
      <p:sp>
        <p:nvSpPr>
          <p:cNvPr id="103" name="テキスト ボックス 102"/>
          <p:cNvSpPr txBox="1"/>
          <p:nvPr/>
        </p:nvSpPr>
        <p:spPr>
          <a:xfrm>
            <a:off x="4124175" y="5373216"/>
            <a:ext cx="1815977" cy="523220"/>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業務要件の</a:t>
            </a:r>
            <a:endParaRPr kumimoji="1" lang="en-US" altLang="ja-JP" sz="1400" dirty="0">
              <a:latin typeface="HGPｺﾞｼｯｸM" panose="020B0600000000000000" pitchFamily="50" charset="-128"/>
              <a:ea typeface="HGPｺﾞｼｯｸM" panose="020B0600000000000000" pitchFamily="50" charset="-128"/>
            </a:endParaRPr>
          </a:p>
          <a:p>
            <a:pPr algn="ctr"/>
            <a:r>
              <a:rPr kumimoji="1" lang="ja-JP" altLang="en-US" sz="1400" dirty="0">
                <a:latin typeface="HGPｺﾞｼｯｸM" panose="020B0600000000000000" pitchFamily="50" charset="-128"/>
                <a:ea typeface="HGPｺﾞｼｯｸM" panose="020B0600000000000000" pitchFamily="50" charset="-128"/>
              </a:rPr>
              <a:t>調整内容</a:t>
            </a:r>
          </a:p>
        </p:txBody>
      </p:sp>
      <p:sp>
        <p:nvSpPr>
          <p:cNvPr id="35" name="フローチャート : 書類 34"/>
          <p:cNvSpPr/>
          <p:nvPr/>
        </p:nvSpPr>
        <p:spPr>
          <a:xfrm>
            <a:off x="7344040" y="1001145"/>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業務</a:t>
            </a:r>
            <a:r>
              <a:rPr lang="ja-JP" altLang="en-US" sz="1200" dirty="0">
                <a:latin typeface="HGPｺﾞｼｯｸM" panose="020B0600000000000000" pitchFamily="50" charset="-128"/>
                <a:ea typeface="HGPｺﾞｼｯｸM" panose="020B0600000000000000" pitchFamily="50" charset="-128"/>
              </a:rPr>
              <a:t>課題</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一覧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45" name="テキスト ボックス 44"/>
          <p:cNvSpPr txBox="1"/>
          <p:nvPr/>
        </p:nvSpPr>
        <p:spPr>
          <a:xfrm>
            <a:off x="3270875" y="2495022"/>
            <a:ext cx="1706599"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業務要求内容</a:t>
            </a:r>
          </a:p>
        </p:txBody>
      </p:sp>
      <p:cxnSp>
        <p:nvCxnSpPr>
          <p:cNvPr id="46" name="直線矢印コネクタ 62"/>
          <p:cNvCxnSpPr>
            <a:stCxn id="62" idx="1"/>
            <a:endCxn id="53" idx="0"/>
          </p:cNvCxnSpPr>
          <p:nvPr/>
        </p:nvCxnSpPr>
        <p:spPr>
          <a:xfrm rot="10800000" flipV="1">
            <a:off x="2663788" y="1952833"/>
            <a:ext cx="4680252" cy="1212135"/>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941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right)">
                                      <p:cBhvr>
                                        <p:cTn id="7" dur="500"/>
                                        <p:tgtEl>
                                          <p:spTgt spid="64"/>
                                        </p:tgtEl>
                                      </p:cBhvr>
                                    </p:animEffect>
                                  </p:childTnLst>
                                </p:cTn>
                              </p:par>
                              <p:par>
                                <p:cTn id="8" presetID="22" presetClass="entr" presetSubtype="2"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right)">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wipe(left)">
                                      <p:cBhvr>
                                        <p:cTn id="25" dur="500"/>
                                        <p:tgtEl>
                                          <p:spTgt spid="8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wipe(left)">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right)">
                                      <p:cBhvr>
                                        <p:cTn id="33" dur="500"/>
                                        <p:tgtEl>
                                          <p:spTgt spid="45"/>
                                        </p:tgtEl>
                                      </p:cBhvr>
                                    </p:animEffect>
                                  </p:childTnLst>
                                </p:cTn>
                              </p:par>
                              <p:par>
                                <p:cTn id="34" presetID="22" presetClass="entr" presetSubtype="2" fill="hold"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right)">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98"/>
                                        </p:tgtEl>
                                        <p:attrNameLst>
                                          <p:attrName>style.visibility</p:attrName>
                                        </p:attrNameLst>
                                      </p:cBhvr>
                                      <p:to>
                                        <p:strVal val="visible"/>
                                      </p:to>
                                    </p:set>
                                    <p:animEffect transition="in" filter="wipe(left)">
                                      <p:cBhvr>
                                        <p:cTn id="78" dur="500"/>
                                        <p:tgtEl>
                                          <p:spTgt spid="98"/>
                                        </p:tgtEl>
                                      </p:cBhvr>
                                    </p:animEffect>
                                  </p:childTnLst>
                                </p:cTn>
                              </p:par>
                              <p:par>
                                <p:cTn id="79" presetID="22" presetClass="entr" presetSubtype="8"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500"/>
                                        <p:tgtEl>
                                          <p:spTgt spid="5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fade">
                                      <p:cBhvr>
                                        <p:cTn id="89" dur="500"/>
                                        <p:tgtEl>
                                          <p:spTgt spid="5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wipe(down)">
                                      <p:cBhvr>
                                        <p:cTn id="94" dur="500"/>
                                        <p:tgtEl>
                                          <p:spTgt spid="56"/>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89"/>
                                        </p:tgtEl>
                                        <p:attrNameLst>
                                          <p:attrName>style.visibility</p:attrName>
                                        </p:attrNameLst>
                                      </p:cBhvr>
                                      <p:to>
                                        <p:strVal val="visible"/>
                                      </p:to>
                                    </p:set>
                                    <p:animEffect transition="in" filter="wipe(down)">
                                      <p:cBhvr>
                                        <p:cTn id="97" dur="500"/>
                                        <p:tgtEl>
                                          <p:spTgt spid="8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500"/>
                                        <p:tgtEl>
                                          <p:spTgt spid="6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fade">
                                      <p:cBhvr>
                                        <p:cTn id="105" dur="500"/>
                                        <p:tgtEl>
                                          <p:spTgt spid="57"/>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wipe(down)">
                                      <p:cBhvr>
                                        <p:cTn id="110" dur="500"/>
                                        <p:tgtEl>
                                          <p:spTgt spid="73"/>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95"/>
                                        </p:tgtEl>
                                        <p:attrNameLst>
                                          <p:attrName>style.visibility</p:attrName>
                                        </p:attrNameLst>
                                      </p:cBhvr>
                                      <p:to>
                                        <p:strVal val="visible"/>
                                      </p:to>
                                    </p:set>
                                    <p:animEffect transition="in" filter="wipe(down)">
                                      <p:cBhvr>
                                        <p:cTn id="113" dur="500"/>
                                        <p:tgtEl>
                                          <p:spTgt spid="95"/>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103"/>
                                        </p:tgtEl>
                                        <p:attrNameLst>
                                          <p:attrName>style.visibility</p:attrName>
                                        </p:attrNameLst>
                                      </p:cBhvr>
                                      <p:to>
                                        <p:strVal val="visible"/>
                                      </p:to>
                                    </p:set>
                                    <p:animEffect transition="in" filter="wipe(down)">
                                      <p:cBhvr>
                                        <p:cTn id="116" dur="500"/>
                                        <p:tgtEl>
                                          <p:spTgt spid="10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101"/>
                                        </p:tgtEl>
                                        <p:attrNameLst>
                                          <p:attrName>style.visibility</p:attrName>
                                        </p:attrNameLst>
                                      </p:cBhvr>
                                      <p:to>
                                        <p:strVal val="visible"/>
                                      </p:to>
                                    </p:set>
                                    <p:animEffect transition="in" filter="wipe(left)">
                                      <p:cBhvr>
                                        <p:cTn id="121" dur="500"/>
                                        <p:tgtEl>
                                          <p:spTgt spid="101"/>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102"/>
                                        </p:tgtEl>
                                        <p:attrNameLst>
                                          <p:attrName>style.visibility</p:attrName>
                                        </p:attrNameLst>
                                      </p:cBhvr>
                                      <p:to>
                                        <p:strVal val="visible"/>
                                      </p:to>
                                    </p:set>
                                    <p:animEffect transition="in" filter="wipe(left)">
                                      <p:cBhvr>
                                        <p:cTn id="12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22" grpId="0" animBg="1"/>
      <p:bldP spid="24" grpId="0" animBg="1"/>
      <p:bldP spid="25" grpId="0" animBg="1"/>
      <p:bldP spid="30" grpId="0" animBg="1"/>
      <p:bldP spid="31" grpId="0" animBg="1"/>
      <p:bldP spid="55" grpId="0" animBg="1"/>
      <p:bldP spid="84" grpId="0" animBg="1"/>
      <p:bldP spid="52" grpId="0" animBg="1"/>
      <p:bldP spid="53" grpId="0" animBg="1"/>
      <p:bldP spid="54" grpId="0" animBg="1"/>
      <p:bldP spid="57" grpId="0" animBg="1"/>
      <p:bldP spid="62" grpId="0" animBg="1"/>
      <p:bldP spid="64" grpId="0"/>
      <p:bldP spid="78" grpId="0"/>
      <p:bldP spid="89" grpId="0"/>
      <p:bldP spid="95" grpId="0"/>
      <p:bldP spid="98" grpId="0"/>
      <p:bldP spid="102" grpId="0"/>
      <p:bldP spid="103"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4" name="テキスト プレースホルダー 3"/>
          <p:cNvSpPr>
            <a:spLocks noGrp="1"/>
          </p:cNvSpPr>
          <p:nvPr>
            <p:ph type="body" sz="quarter" idx="13"/>
          </p:nvPr>
        </p:nvSpPr>
        <p:spPr>
          <a:xfrm>
            <a:off x="592089" y="44624"/>
            <a:ext cx="5832475" cy="1008112"/>
          </a:xfrm>
        </p:spPr>
        <p:txBody>
          <a:bodyPr/>
          <a:lstStyle/>
          <a:p>
            <a:r>
              <a:rPr kumimoji="1" lang="ja-JP" altLang="en-US" dirty="0">
                <a:latin typeface="HGPｺﾞｼｯｸM" panose="020B0600000000000000" pitchFamily="50" charset="-128"/>
                <a:ea typeface="HGPｺﾞｼｯｸM" panose="020B0600000000000000" pitchFamily="50" charset="-128"/>
              </a:rPr>
              <a:t>Ｇ３　業務要件定義書の作成</a:t>
            </a:r>
            <a:endParaRPr kumimoji="1"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Ｇ４　業務要件の検証・妥当性確認</a:t>
            </a:r>
            <a:endParaRPr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Ｇ５　引継ぎ</a:t>
            </a:r>
          </a:p>
        </p:txBody>
      </p:sp>
      <p:sp>
        <p:nvSpPr>
          <p:cNvPr id="5" name="テキスト ボックス 4"/>
          <p:cNvSpPr txBox="1"/>
          <p:nvPr/>
        </p:nvSpPr>
        <p:spPr>
          <a:xfrm>
            <a:off x="539552" y="1136933"/>
            <a:ext cx="8208912" cy="187743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業務要件がプロジェクトの目的・目標に寄与し、矛盾・曖昧さ・不整合等の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問題がない状態にする。またその業務要件が、背景・制約・前提等とともに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文書化されベースラインとなり、ステークホルダー間で共有できる状態にする。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827584" y="3120138"/>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G3-01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7" name="角丸四角形 6"/>
          <p:cNvSpPr/>
          <p:nvPr/>
        </p:nvSpPr>
        <p:spPr>
          <a:xfrm>
            <a:off x="827584" y="4015180"/>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G4-01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業務要件の検証</a:t>
            </a:r>
            <a:r>
              <a:rPr lang="ja-JP" altLang="en-US" dirty="0">
                <a:solidFill>
                  <a:schemeClr val="tx1"/>
                </a:solidFill>
                <a:latin typeface="HGPｺﾞｼｯｸM" panose="020B0600000000000000" pitchFamily="50" charset="-128"/>
                <a:ea typeface="HGPｺﾞｼｯｸM" panose="020B0600000000000000" pitchFamily="50" charset="-128"/>
              </a:rPr>
              <a:t>・妥当性確認</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827584" y="4910222"/>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G4-02</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業務要件のお客さま合意と承認</a:t>
            </a:r>
          </a:p>
        </p:txBody>
      </p:sp>
      <p:sp>
        <p:nvSpPr>
          <p:cNvPr id="9" name="角丸四角形 8"/>
          <p:cNvSpPr/>
          <p:nvPr/>
        </p:nvSpPr>
        <p:spPr>
          <a:xfrm>
            <a:off x="827584" y="5805264"/>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G5-01</a:t>
            </a:r>
            <a:r>
              <a:rPr kumimoji="1" lang="ja-JP" altLang="en-US" dirty="0">
                <a:solidFill>
                  <a:schemeClr val="tx1"/>
                </a:solidFill>
                <a:latin typeface="HGPｺﾞｼｯｸM" panose="020B0600000000000000" pitchFamily="50" charset="-128"/>
                <a:ea typeface="HGPｺﾞｼｯｸM" panose="020B0600000000000000" pitchFamily="50" charset="-128"/>
              </a:rPr>
              <a:t>　システム要件定義への引継ぎ</a:t>
            </a:r>
          </a:p>
        </p:txBody>
      </p:sp>
      <p:cxnSp>
        <p:nvCxnSpPr>
          <p:cNvPr id="13" name="直線矢印コネクタ 12"/>
          <p:cNvCxnSpPr>
            <a:stCxn id="6" idx="2"/>
            <a:endCxn id="7" idx="0"/>
          </p:cNvCxnSpPr>
          <p:nvPr/>
        </p:nvCxnSpPr>
        <p:spPr>
          <a:xfrm>
            <a:off x="2879812" y="3480178"/>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2879812" y="4375220"/>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2879812" y="5270262"/>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076056" y="3120138"/>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業務要件が正確に漏れなく記述され、ステークホルダーに理解可能な</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業務要件定義書を作成する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5076056" y="4015180"/>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業務要件がプロジェクトの目的・目標に寄与し、矛盾・曖昧さ・不整合等の</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問題がない状態であることを確認する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8" name="正方形/長方形 27"/>
          <p:cNvSpPr/>
          <p:nvPr/>
        </p:nvSpPr>
        <p:spPr>
          <a:xfrm>
            <a:off x="5076056" y="4910222"/>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tabLst>
                <a:tab pos="2508250" algn="l"/>
              </a:tabLst>
            </a:pPr>
            <a:r>
              <a:rPr lang="ja-JP" altLang="en-US" sz="1600" dirty="0">
                <a:solidFill>
                  <a:schemeClr val="tx1"/>
                </a:solidFill>
                <a:latin typeface="HGPｺﾞｼｯｸM" panose="020B0600000000000000" pitchFamily="50" charset="-128"/>
                <a:ea typeface="HGPｺﾞｼｯｸM" panose="020B0600000000000000" pitchFamily="50" charset="-128"/>
              </a:rPr>
              <a:t>業務要件をステークホルダーから</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合意・承認を得て、後続工程の</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要件ベースラインを確定する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5076056" y="5805264"/>
            <a:ext cx="3456384"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業務要件や未解決課題、</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業務要件定義で導出した</a:t>
            </a:r>
            <a:r>
              <a:rPr lang="en-US" altLang="ja-JP" sz="1600" dirty="0">
                <a:solidFill>
                  <a:schemeClr val="tx1"/>
                </a:solidFill>
                <a:latin typeface="HGPｺﾞｼｯｸM" panose="020B0600000000000000" pitchFamily="50" charset="-128"/>
                <a:ea typeface="HGPｺﾞｼｯｸM" panose="020B0600000000000000" pitchFamily="50" charset="-128"/>
              </a:rPr>
              <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システム要求候補を引き継ぐ</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133516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13</a:t>
            </a:fld>
            <a:endParaRPr lang="ja-JP" altLang="en-US" dirty="0">
              <a:solidFill>
                <a:srgbClr val="201815"/>
              </a:solidFill>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サブプロセスフロー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12" name="フローチャート : 書類 11"/>
          <p:cNvSpPr/>
          <p:nvPr/>
        </p:nvSpPr>
        <p:spPr>
          <a:xfrm>
            <a:off x="6372200" y="5374738"/>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フロー</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1" name="フローチャート : 書類 20"/>
          <p:cNvSpPr/>
          <p:nvPr/>
        </p:nvSpPr>
        <p:spPr>
          <a:xfrm>
            <a:off x="7272208" y="4764131"/>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業務階層</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定義</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フローチャート : 書類 21"/>
          <p:cNvSpPr/>
          <p:nvPr/>
        </p:nvSpPr>
        <p:spPr>
          <a:xfrm>
            <a:off x="7272208" y="5374738"/>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ルール</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フローチャート : 書類 23"/>
          <p:cNvSpPr/>
          <p:nvPr/>
        </p:nvSpPr>
        <p:spPr>
          <a:xfrm>
            <a:off x="6372200" y="4764131"/>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用語集</a:t>
            </a:r>
          </a:p>
        </p:txBody>
      </p:sp>
      <p:sp>
        <p:nvSpPr>
          <p:cNvPr id="25" name="フローチャート : 書類 24"/>
          <p:cNvSpPr/>
          <p:nvPr/>
        </p:nvSpPr>
        <p:spPr>
          <a:xfrm>
            <a:off x="8136304" y="4764131"/>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概念データ</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モデル</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0" name="フローチャート : 書類 29"/>
          <p:cNvSpPr/>
          <p:nvPr/>
        </p:nvSpPr>
        <p:spPr>
          <a:xfrm>
            <a:off x="6372200" y="5985344"/>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100" dirty="0">
                <a:latin typeface="HGPｺﾞｼｯｸM" panose="020B0600000000000000" pitchFamily="50" charset="-128"/>
                <a:ea typeface="HGPｺﾞｼｯｸM" panose="020B0600000000000000" pitchFamily="50" charset="-128"/>
              </a:rPr>
              <a:t>システム</a:t>
            </a:r>
            <a:endParaRPr kumimoji="1" lang="en-US" altLang="ja-JP" sz="1100" dirty="0">
              <a:latin typeface="HGPｺﾞｼｯｸM" panose="020B0600000000000000" pitchFamily="50" charset="-128"/>
              <a:ea typeface="HGPｺﾞｼｯｸM" panose="020B0600000000000000" pitchFamily="50" charset="-128"/>
            </a:endParaRPr>
          </a:p>
          <a:p>
            <a:pPr algn="ctr"/>
            <a:r>
              <a:rPr lang="ja-JP" altLang="en-US" sz="1100" dirty="0">
                <a:latin typeface="HGPｺﾞｼｯｸM" panose="020B0600000000000000" pitchFamily="50" charset="-128"/>
                <a:ea typeface="HGPｺﾞｼｯｸM" panose="020B0600000000000000" pitchFamily="50" charset="-128"/>
              </a:rPr>
              <a:t>機能一覧</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31" name="フローチャート : 書類 30"/>
          <p:cNvSpPr/>
          <p:nvPr/>
        </p:nvSpPr>
        <p:spPr>
          <a:xfrm>
            <a:off x="7272208" y="5985344"/>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ＣＲＵＤ図</a:t>
            </a:r>
          </a:p>
        </p:txBody>
      </p:sp>
      <p:sp>
        <p:nvSpPr>
          <p:cNvPr id="55" name="正方形/長方形 54"/>
          <p:cNvSpPr/>
          <p:nvPr/>
        </p:nvSpPr>
        <p:spPr>
          <a:xfrm>
            <a:off x="6300192" y="4704819"/>
            <a:ext cx="2808312" cy="18730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p>
        </p:txBody>
      </p:sp>
      <p:sp>
        <p:nvSpPr>
          <p:cNvPr id="84" name="フローチャート : 書類 83"/>
          <p:cNvSpPr/>
          <p:nvPr/>
        </p:nvSpPr>
        <p:spPr>
          <a:xfrm>
            <a:off x="8136304" y="5373216"/>
            <a:ext cx="900000" cy="540000"/>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イベント</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一覧</a:t>
            </a:r>
          </a:p>
        </p:txBody>
      </p:sp>
      <p:cxnSp>
        <p:nvCxnSpPr>
          <p:cNvPr id="101" name="直線矢印コネクタ 28"/>
          <p:cNvCxnSpPr>
            <a:stCxn id="55" idx="0"/>
            <a:endCxn id="35" idx="3"/>
          </p:cNvCxnSpPr>
          <p:nvPr/>
        </p:nvCxnSpPr>
        <p:spPr>
          <a:xfrm rot="16200000" flipV="1">
            <a:off x="6883649" y="3884120"/>
            <a:ext cx="1353634" cy="287764"/>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102" name="テキスト ボックス 101"/>
          <p:cNvSpPr txBox="1"/>
          <p:nvPr/>
        </p:nvSpPr>
        <p:spPr>
          <a:xfrm>
            <a:off x="4367210" y="3068630"/>
            <a:ext cx="2221014"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参照、要件内容補正</a:t>
            </a:r>
          </a:p>
        </p:txBody>
      </p:sp>
      <p:sp>
        <p:nvSpPr>
          <p:cNvPr id="35" name="フローチャート : 書類 34"/>
          <p:cNvSpPr/>
          <p:nvPr/>
        </p:nvSpPr>
        <p:spPr>
          <a:xfrm>
            <a:off x="6444208" y="306673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業務要件</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6" name="角丸四角形 35"/>
          <p:cNvSpPr/>
          <p:nvPr/>
        </p:nvSpPr>
        <p:spPr>
          <a:xfrm>
            <a:off x="467544" y="1947029"/>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G3-01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7" name="角丸四角形 36"/>
          <p:cNvSpPr/>
          <p:nvPr/>
        </p:nvSpPr>
        <p:spPr>
          <a:xfrm>
            <a:off x="467544" y="3171165"/>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G4-01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業務要件の検証</a:t>
            </a:r>
            <a:r>
              <a:rPr lang="ja-JP" altLang="en-US" dirty="0">
                <a:solidFill>
                  <a:schemeClr val="tx1"/>
                </a:solidFill>
                <a:latin typeface="HGPｺﾞｼｯｸM" panose="020B0600000000000000" pitchFamily="50" charset="-128"/>
                <a:ea typeface="HGPｺﾞｼｯｸM" panose="020B0600000000000000" pitchFamily="50" charset="-128"/>
              </a:rPr>
              <a:t>・妥当性確認</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38" name="角丸四角形 37"/>
          <p:cNvSpPr/>
          <p:nvPr/>
        </p:nvSpPr>
        <p:spPr>
          <a:xfrm>
            <a:off x="467544" y="4395301"/>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G4-02</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業務要件のお客さま合意と承認</a:t>
            </a:r>
          </a:p>
        </p:txBody>
      </p:sp>
      <p:sp>
        <p:nvSpPr>
          <p:cNvPr id="39" name="角丸四角形 38"/>
          <p:cNvSpPr/>
          <p:nvPr/>
        </p:nvSpPr>
        <p:spPr>
          <a:xfrm>
            <a:off x="467544" y="5619437"/>
            <a:ext cx="4104456"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G5-01</a:t>
            </a:r>
            <a:r>
              <a:rPr kumimoji="1" lang="ja-JP" altLang="en-US" dirty="0">
                <a:solidFill>
                  <a:schemeClr val="tx1"/>
                </a:solidFill>
                <a:latin typeface="HGPｺﾞｼｯｸM" panose="020B0600000000000000" pitchFamily="50" charset="-128"/>
                <a:ea typeface="HGPｺﾞｼｯｸM" panose="020B0600000000000000" pitchFamily="50" charset="-128"/>
              </a:rPr>
              <a:t>　システム要件定義への引継ぎ</a:t>
            </a:r>
          </a:p>
        </p:txBody>
      </p:sp>
      <p:cxnSp>
        <p:nvCxnSpPr>
          <p:cNvPr id="40" name="直線矢印コネクタ 39"/>
          <p:cNvCxnSpPr>
            <a:stCxn id="36" idx="2"/>
            <a:endCxn id="37" idx="0"/>
          </p:cNvCxnSpPr>
          <p:nvPr/>
        </p:nvCxnSpPr>
        <p:spPr>
          <a:xfrm>
            <a:off x="2519772" y="2307069"/>
            <a:ext cx="0"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線矢印コネクタ 40"/>
          <p:cNvCxnSpPr>
            <a:stCxn id="37" idx="2"/>
            <a:endCxn id="38" idx="0"/>
          </p:cNvCxnSpPr>
          <p:nvPr/>
        </p:nvCxnSpPr>
        <p:spPr>
          <a:xfrm>
            <a:off x="2519772" y="3531205"/>
            <a:ext cx="0"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a:stCxn id="38" idx="2"/>
            <a:endCxn id="39" idx="0"/>
          </p:cNvCxnSpPr>
          <p:nvPr/>
        </p:nvCxnSpPr>
        <p:spPr>
          <a:xfrm>
            <a:off x="2519772" y="4755341"/>
            <a:ext cx="0"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線矢印コネクタ 28"/>
          <p:cNvCxnSpPr>
            <a:stCxn id="36" idx="3"/>
            <a:endCxn id="35" idx="0"/>
          </p:cNvCxnSpPr>
          <p:nvPr/>
        </p:nvCxnSpPr>
        <p:spPr>
          <a:xfrm>
            <a:off x="4572000" y="2127049"/>
            <a:ext cx="2358396" cy="939682"/>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48" name="直線矢印コネクタ 28"/>
          <p:cNvCxnSpPr>
            <a:stCxn id="37" idx="3"/>
            <a:endCxn id="35" idx="1"/>
          </p:cNvCxnSpPr>
          <p:nvPr/>
        </p:nvCxnSpPr>
        <p:spPr>
          <a:xfrm>
            <a:off x="4572000" y="3351185"/>
            <a:ext cx="1872208" cy="12700"/>
          </a:xfrm>
          <a:prstGeom prst="curvedConnector3">
            <a:avLst>
              <a:gd name="adj1" fmla="val 50000"/>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61" name="直線矢印コネクタ 28"/>
          <p:cNvCxnSpPr>
            <a:stCxn id="38" idx="3"/>
            <a:endCxn id="35" idx="2"/>
          </p:cNvCxnSpPr>
          <p:nvPr/>
        </p:nvCxnSpPr>
        <p:spPr>
          <a:xfrm flipV="1">
            <a:off x="4572000" y="3598027"/>
            <a:ext cx="2358396" cy="977294"/>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375080" y="4293096"/>
            <a:ext cx="2221014"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参照、要件内容補正</a:t>
            </a:r>
          </a:p>
        </p:txBody>
      </p:sp>
      <p:sp>
        <p:nvSpPr>
          <p:cNvPr id="66" name="テキスト ボックス 65"/>
          <p:cNvSpPr txBox="1"/>
          <p:nvPr/>
        </p:nvSpPr>
        <p:spPr>
          <a:xfrm>
            <a:off x="7722208" y="4047723"/>
            <a:ext cx="1147469"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業務要件</a:t>
            </a:r>
          </a:p>
        </p:txBody>
      </p:sp>
      <p:sp>
        <p:nvSpPr>
          <p:cNvPr id="67" name="テキスト ボックス 66"/>
          <p:cNvSpPr txBox="1"/>
          <p:nvPr/>
        </p:nvSpPr>
        <p:spPr>
          <a:xfrm>
            <a:off x="4511226" y="1844824"/>
            <a:ext cx="2221014" cy="307777"/>
          </a:xfrm>
          <a:prstGeom prst="rect">
            <a:avLst/>
          </a:prstGeom>
          <a:noFill/>
        </p:spPr>
        <p:txBody>
          <a:bodyPr wrap="square" rtlCol="0">
            <a:spAutoFit/>
          </a:bodyPr>
          <a:lstStyle/>
          <a:p>
            <a:pPr algn="ctr"/>
            <a:r>
              <a:rPr kumimoji="1" lang="ja-JP" altLang="en-US" sz="1400" dirty="0">
                <a:latin typeface="HGPｺﾞｼｯｸM" panose="020B0600000000000000" pitchFamily="50" charset="-128"/>
                <a:ea typeface="HGPｺﾞｼｯｸM" panose="020B0600000000000000" pitchFamily="50" charset="-128"/>
              </a:rPr>
              <a:t>業務要件の制約・前提等</a:t>
            </a:r>
          </a:p>
        </p:txBody>
      </p:sp>
      <p:sp>
        <p:nvSpPr>
          <p:cNvPr id="68" name="テキスト プレースホルダー 3"/>
          <p:cNvSpPr>
            <a:spLocks noGrp="1"/>
          </p:cNvSpPr>
          <p:nvPr>
            <p:ph type="body" sz="quarter" idx="13"/>
          </p:nvPr>
        </p:nvSpPr>
        <p:spPr>
          <a:xfrm>
            <a:off x="592089" y="44624"/>
            <a:ext cx="5832475" cy="360040"/>
          </a:xfrm>
        </p:spPr>
        <p:txBody>
          <a:bodyPr/>
          <a:lstStyle/>
          <a:p>
            <a:r>
              <a:rPr kumimoji="1" lang="ja-JP" altLang="en-US" dirty="0">
                <a:latin typeface="HGPｺﾞｼｯｸM" panose="020B0600000000000000" pitchFamily="50" charset="-128"/>
                <a:ea typeface="HGPｺﾞｼｯｸM" panose="020B0600000000000000" pitchFamily="50" charset="-128"/>
              </a:rPr>
              <a:t>Ｇ３　業務要件定義書の作成</a:t>
            </a:r>
            <a:endParaRPr kumimoji="1"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Ｇ４　業務要件の検証・妥当性確認</a:t>
            </a:r>
            <a:endParaRPr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Ｇ５　引継ぎ</a:t>
            </a:r>
          </a:p>
        </p:txBody>
      </p:sp>
    </p:spTree>
    <p:extLst>
      <p:ext uri="{BB962C8B-B14F-4D97-AF65-F5344CB8AC3E}">
        <p14:creationId xmlns:p14="http://schemas.microsoft.com/office/powerpoint/2010/main" val="296150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up)">
                                      <p:cBhvr>
                                        <p:cTn id="46" dur="500"/>
                                        <p:tgtEl>
                                          <p:spTgt spid="66"/>
                                        </p:tgtEl>
                                      </p:cBhvr>
                                    </p:animEffect>
                                  </p:childTnLst>
                                </p:cTn>
                              </p:par>
                              <p:par>
                                <p:cTn id="47" presetID="22" presetClass="entr" presetSubtype="1" fill="hold" nodeType="withEffect">
                                  <p:stCondLst>
                                    <p:cond delay="0"/>
                                  </p:stCondLst>
                                  <p:childTnLst>
                                    <p:set>
                                      <p:cBhvr>
                                        <p:cTn id="48" dur="1" fill="hold">
                                          <p:stCondLst>
                                            <p:cond delay="0"/>
                                          </p:stCondLst>
                                        </p:cTn>
                                        <p:tgtEl>
                                          <p:spTgt spid="101"/>
                                        </p:tgtEl>
                                        <p:attrNameLst>
                                          <p:attrName>style.visibility</p:attrName>
                                        </p:attrNameLst>
                                      </p:cBhvr>
                                      <p:to>
                                        <p:strVal val="visible"/>
                                      </p:to>
                                    </p:set>
                                    <p:animEffect transition="in" filter="wipe(up)">
                                      <p:cBhvr>
                                        <p:cTn id="49" dur="500"/>
                                        <p:tgtEl>
                                          <p:spTgt spid="10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wipe(up)">
                                      <p:cBhvr>
                                        <p:cTn id="54" dur="500"/>
                                        <p:tgtEl>
                                          <p:spTgt spid="67"/>
                                        </p:tgtEl>
                                      </p:cBhvr>
                                    </p:animEffect>
                                  </p:childTnLst>
                                </p:cTn>
                              </p:par>
                              <p:par>
                                <p:cTn id="55" presetID="22" presetClass="entr" presetSubtype="1"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wipe(up)">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02"/>
                                        </p:tgtEl>
                                        <p:attrNameLst>
                                          <p:attrName>style.visibility</p:attrName>
                                        </p:attrNameLst>
                                      </p:cBhvr>
                                      <p:to>
                                        <p:strVal val="visible"/>
                                      </p:to>
                                    </p:set>
                                    <p:animEffect transition="in" filter="wipe(left)">
                                      <p:cBhvr>
                                        <p:cTn id="70" dur="500"/>
                                        <p:tgtEl>
                                          <p:spTgt spid="102"/>
                                        </p:tgtEl>
                                      </p:cBhvr>
                                    </p:animEffect>
                                  </p:childTnLst>
                                </p:cTn>
                              </p:par>
                              <p:par>
                                <p:cTn id="71" presetID="22" presetClass="entr" presetSubtype="8" fill="hold"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wipe(left)">
                                      <p:cBhvr>
                                        <p:cTn id="73" dur="500"/>
                                        <p:tgtEl>
                                          <p:spTgt spid="4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500"/>
                                        <p:tgtEl>
                                          <p:spTgt spid="4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65"/>
                                        </p:tgtEl>
                                        <p:attrNameLst>
                                          <p:attrName>style.visibility</p:attrName>
                                        </p:attrNameLst>
                                      </p:cBhvr>
                                      <p:to>
                                        <p:strVal val="visible"/>
                                      </p:to>
                                    </p:set>
                                    <p:animEffect transition="in" filter="wipe(left)">
                                      <p:cBhvr>
                                        <p:cTn id="86" dur="500"/>
                                        <p:tgtEl>
                                          <p:spTgt spid="65"/>
                                        </p:tgtEl>
                                      </p:cBhvr>
                                    </p:animEffect>
                                  </p:childTnLst>
                                </p:cTn>
                              </p:par>
                              <p:par>
                                <p:cTn id="87" presetID="22" presetClass="entr" presetSubtype="8"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wipe(left)">
                                      <p:cBhvr>
                                        <p:cTn id="89" dur="5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fade">
                                      <p:cBhvr>
                                        <p:cTn id="94" dur="500"/>
                                        <p:tgtEl>
                                          <p:spTgt spid="4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22" grpId="0" animBg="1"/>
      <p:bldP spid="24" grpId="0" animBg="1"/>
      <p:bldP spid="25" grpId="0" animBg="1"/>
      <p:bldP spid="30" grpId="0" animBg="1"/>
      <p:bldP spid="31" grpId="0" animBg="1"/>
      <p:bldP spid="55" grpId="0" animBg="1"/>
      <p:bldP spid="84" grpId="0" animBg="1"/>
      <p:bldP spid="102" grpId="0"/>
      <p:bldP spid="35" grpId="0" animBg="1"/>
      <p:bldP spid="36" grpId="0" animBg="1"/>
      <p:bldP spid="37" grpId="0" animBg="1"/>
      <p:bldP spid="38" grpId="0" animBg="1"/>
      <p:bldP spid="39" grpId="0" animBg="1"/>
      <p:bldP spid="65" grpId="0"/>
      <p:bldP spid="66" grpId="0"/>
      <p:bldP spid="6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1438235807"/>
              </p:ext>
            </p:extLst>
          </p:nvPr>
        </p:nvGraphicFramePr>
        <p:xfrm>
          <a:off x="611560" y="1556792"/>
          <a:ext cx="8064896" cy="2194560"/>
        </p:xfrm>
        <a:graphic>
          <a:graphicData uri="http://schemas.openxmlformats.org/drawingml/2006/table">
            <a:tbl>
              <a:tblPr/>
              <a:tblGrid>
                <a:gridCol w="3672408">
                  <a:extLst>
                    <a:ext uri="{9D8B030D-6E8A-4147-A177-3AD203B41FA5}">
                      <a16:colId xmlns="" xmlns:a16="http://schemas.microsoft.com/office/drawing/2014/main" val="20000"/>
                    </a:ext>
                  </a:extLst>
                </a:gridCol>
                <a:gridCol w="4392488">
                  <a:extLst>
                    <a:ext uri="{9D8B030D-6E8A-4147-A177-3AD203B41FA5}">
                      <a16:colId xmlns=""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 </a:t>
                      </a: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業務要件定義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１．業務要件定義プロセスの概要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２．業務要求の収集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３．業務要求の整理とモデル化</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４．業務要件定義書の作成</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５．業務要件の検証・妥当性確認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283158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15</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Ｇ１－０１　現行業務の調査</a:t>
            </a:r>
            <a:endParaRPr lang="en-US" altLang="ja-JP" sz="2400"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491880" y="3284984"/>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9" name="角丸四角形 8"/>
          <p:cNvSpPr/>
          <p:nvPr/>
        </p:nvSpPr>
        <p:spPr>
          <a:xfrm>
            <a:off x="3491880" y="38178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10" name="角丸四角形 9"/>
          <p:cNvSpPr/>
          <p:nvPr/>
        </p:nvSpPr>
        <p:spPr>
          <a:xfrm>
            <a:off x="3491880" y="4350702"/>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11" name="角丸四角形 10"/>
          <p:cNvSpPr/>
          <p:nvPr/>
        </p:nvSpPr>
        <p:spPr>
          <a:xfrm>
            <a:off x="3491880" y="4883561"/>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2" name="角丸四角形 11"/>
          <p:cNvSpPr/>
          <p:nvPr/>
        </p:nvSpPr>
        <p:spPr>
          <a:xfrm>
            <a:off x="3491880" y="541642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4" name="直線矢印コネクタ 13"/>
          <p:cNvCxnSpPr>
            <a:stCxn id="8" idx="2"/>
            <a:endCxn id="9" idx="0"/>
          </p:cNvCxnSpPr>
          <p:nvPr/>
        </p:nvCxnSpPr>
        <p:spPr>
          <a:xfrm>
            <a:off x="4932040" y="3645024"/>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9" idx="2"/>
            <a:endCxn id="10" idx="0"/>
          </p:cNvCxnSpPr>
          <p:nvPr/>
        </p:nvCxnSpPr>
        <p:spPr>
          <a:xfrm>
            <a:off x="4932040" y="4177883"/>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0" idx="2"/>
            <a:endCxn id="11" idx="0"/>
          </p:cNvCxnSpPr>
          <p:nvPr/>
        </p:nvCxnSpPr>
        <p:spPr>
          <a:xfrm>
            <a:off x="4932040" y="4710742"/>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11" idx="2"/>
            <a:endCxn id="12" idx="0"/>
          </p:cNvCxnSpPr>
          <p:nvPr/>
        </p:nvCxnSpPr>
        <p:spPr>
          <a:xfrm>
            <a:off x="4932040" y="5243601"/>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6516216" y="3433997"/>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6516216" y="4475615"/>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6516216" y="5517232"/>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要求</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248980"/>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3227377"/>
            <a:ext cx="3096344"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19760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16</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Ｇ１－０１　現行業務の調査</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57075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解決するべき業務課題や、業務要求を正しく理解するために、</a:t>
            </a:r>
            <a:endParaRPr lang="en-US" altLang="ja-JP"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現状のお客さま業務の「プロセス」「ルール」「情報」を把握する。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お客さまが語る、あるべき業務や課題、要求を正しく理解できない。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現状把握なくして、あるべき状態に対する課題・要求抽出はできない</a:t>
            </a:r>
            <a:r>
              <a:rPr lang="en-US" altLang="ja-JP" dirty="0">
                <a:latin typeface="HGPｺﾞｼｯｸM" panose="020B0600000000000000" pitchFamily="50" charset="-128"/>
                <a:ea typeface="HGPｺﾞｼｯｸM" panose="020B0600000000000000" pitchFamily="50" charset="-128"/>
              </a:rPr>
              <a:t>)</a:t>
            </a: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業務ドメイン、お客さま内の標準用語を把握する。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抽象度が高い業務をブレークダウンし、構造的に把握する。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業務内の作業の流れを把握する。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業務内で適用される業務ルールを把握する。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業務で取り扱う、概念エンティティ内容や関係を把握する。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用語集</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業務階層定義</a:t>
            </a:r>
            <a:endParaRPr lang="en-US" altLang="ja-JP" dirty="0">
              <a:latin typeface="HGPｺﾞｼｯｸM" panose="020B0600000000000000" pitchFamily="50" charset="-128"/>
              <a:ea typeface="HGPｺﾞｼｯｸM" panose="020B0600000000000000" pitchFamily="50" charset="-128"/>
            </a:endParaRPr>
          </a:p>
        </p:txBody>
      </p:sp>
      <p:sp>
        <p:nvSpPr>
          <p:cNvPr id="6" name="テキスト ボックス 5"/>
          <p:cNvSpPr txBox="1"/>
          <p:nvPr/>
        </p:nvSpPr>
        <p:spPr>
          <a:xfrm>
            <a:off x="3347864" y="6061358"/>
            <a:ext cx="2304256" cy="646331"/>
          </a:xfrm>
          <a:prstGeom prst="rect">
            <a:avLst/>
          </a:prstGeom>
          <a:noFill/>
        </p:spPr>
        <p:txBody>
          <a:bodyPr wrap="square" rtlCol="0">
            <a:spAutoFit/>
          </a:bodyPr>
          <a:lstStyle/>
          <a:p>
            <a:pPr marL="36195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データフロー図</a:t>
            </a:r>
            <a:endParaRPr lang="en-US" altLang="ja-JP" dirty="0">
              <a:latin typeface="HGPｺﾞｼｯｸM" panose="020B0600000000000000" pitchFamily="50" charset="-128"/>
              <a:ea typeface="HGPｺﾞｼｯｸM" panose="020B0600000000000000" pitchFamily="50" charset="-128"/>
            </a:endParaRPr>
          </a:p>
          <a:p>
            <a:pPr marL="36195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業務フロー図</a:t>
            </a:r>
            <a:endParaRPr lang="en-US" altLang="ja-JP" dirty="0">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436096" y="6061358"/>
            <a:ext cx="2736304" cy="646331"/>
          </a:xfrm>
          <a:prstGeom prst="rect">
            <a:avLst/>
          </a:prstGeom>
          <a:noFill/>
        </p:spPr>
        <p:txBody>
          <a:bodyPr wrap="square" rtlCol="0">
            <a:spAutoFit/>
          </a:bodyPr>
          <a:lstStyle/>
          <a:p>
            <a:pPr marL="36195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業務ルール定義</a:t>
            </a:r>
            <a:endParaRPr lang="en-US" altLang="ja-JP" dirty="0">
              <a:latin typeface="HGPｺﾞｼｯｸM" panose="020B0600000000000000" pitchFamily="50" charset="-128"/>
              <a:ea typeface="HGPｺﾞｼｯｸM" panose="020B0600000000000000" pitchFamily="50" charset="-128"/>
            </a:endParaRPr>
          </a:p>
          <a:p>
            <a:pPr marL="36195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概念データ定義</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805031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17</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Ｇ１－０１　現行業務の調査</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3" name="雲形吹き出し 2"/>
          <p:cNvSpPr/>
          <p:nvPr/>
        </p:nvSpPr>
        <p:spPr>
          <a:xfrm>
            <a:off x="522625" y="1535875"/>
            <a:ext cx="1800200" cy="960054"/>
          </a:xfrm>
          <a:prstGeom prst="cloudCallout">
            <a:avLst>
              <a:gd name="adj1" fmla="val -39322"/>
              <a:gd name="adj2" fmla="val 17081"/>
            </a:avLst>
          </a:prstGeom>
          <a:gradFill>
            <a:gsLst>
              <a:gs pos="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solidFill>
                  <a:schemeClr val="tx1"/>
                </a:solidFill>
              </a:rPr>
              <a:t>お客さま</a:t>
            </a:r>
            <a:endParaRPr lang="en-US" altLang="ja-JP" dirty="0">
              <a:solidFill>
                <a:schemeClr val="tx1"/>
              </a:solidFill>
            </a:endParaRPr>
          </a:p>
          <a:p>
            <a:pPr algn="ctr"/>
            <a:r>
              <a:rPr lang="ja-JP" altLang="en-US" dirty="0">
                <a:solidFill>
                  <a:schemeClr val="tx1"/>
                </a:solidFill>
              </a:rPr>
              <a:t>業務</a:t>
            </a:r>
            <a:endParaRPr kumimoji="1" lang="ja-JP" altLang="en-US" dirty="0">
              <a:solidFill>
                <a:schemeClr val="tx1"/>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4653943"/>
            <a:ext cx="3960440" cy="2036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直線矢印コネクタ 11"/>
          <p:cNvCxnSpPr>
            <a:stCxn id="10" idx="6"/>
            <a:endCxn id="2051" idx="0"/>
          </p:cNvCxnSpPr>
          <p:nvPr/>
        </p:nvCxnSpPr>
        <p:spPr>
          <a:xfrm>
            <a:off x="5076056" y="4191263"/>
            <a:ext cx="1980220" cy="46268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2361" y="1790700"/>
            <a:ext cx="3651072" cy="19263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7" name="直線矢印コネクタ 16"/>
          <p:cNvCxnSpPr/>
          <p:nvPr/>
        </p:nvCxnSpPr>
        <p:spPr>
          <a:xfrm>
            <a:off x="2321325" y="2159918"/>
            <a:ext cx="31210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8643" y="620689"/>
            <a:ext cx="3364741" cy="751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520" y="4894509"/>
            <a:ext cx="2952327" cy="191886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6" name="直線矢印コネクタ 25"/>
          <p:cNvCxnSpPr>
            <a:stCxn id="10" idx="3"/>
          </p:cNvCxnSpPr>
          <p:nvPr/>
        </p:nvCxnSpPr>
        <p:spPr>
          <a:xfrm flipH="1">
            <a:off x="2438010" y="4322925"/>
            <a:ext cx="288016" cy="5475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直線矢印コネクタ 35"/>
          <p:cNvCxnSpPr>
            <a:stCxn id="3" idx="1"/>
          </p:cNvCxnSpPr>
          <p:nvPr/>
        </p:nvCxnSpPr>
        <p:spPr>
          <a:xfrm>
            <a:off x="1422725" y="2494907"/>
            <a:ext cx="0" cy="5113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62" name="テキスト ボックス 2061"/>
          <p:cNvSpPr txBox="1"/>
          <p:nvPr/>
        </p:nvSpPr>
        <p:spPr>
          <a:xfrm>
            <a:off x="2106801" y="1772816"/>
            <a:ext cx="3501434"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⑤概念エンティティ、関係を把握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48" name="テキスト ボックス 47"/>
          <p:cNvSpPr txBox="1"/>
          <p:nvPr/>
        </p:nvSpPr>
        <p:spPr>
          <a:xfrm>
            <a:off x="1385626" y="2636912"/>
            <a:ext cx="3618422" cy="369332"/>
          </a:xfrm>
          <a:prstGeom prst="rect">
            <a:avLst/>
          </a:prstGeom>
          <a:noFill/>
        </p:spPr>
        <p:txBody>
          <a:bodyPr wrap="square" rtlCol="0">
            <a:spAutoFit/>
          </a:bodyPr>
          <a:lstStyle/>
          <a:p>
            <a:r>
              <a:rPr lang="ja-JP" altLang="en-US" dirty="0">
                <a:solidFill>
                  <a:srgbClr val="7030A0"/>
                </a:solidFill>
                <a:latin typeface="HGPｺﾞｼｯｸM" panose="020B0600000000000000" pitchFamily="50" charset="-128"/>
                <a:ea typeface="HGPｺﾞｼｯｸM" panose="020B0600000000000000" pitchFamily="50" charset="-128"/>
              </a:rPr>
              <a:t>②業務構造を把握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cxnSp>
        <p:nvCxnSpPr>
          <p:cNvPr id="50" name="直線矢印コネクタ 49"/>
          <p:cNvCxnSpPr>
            <a:endCxn id="2053" idx="1"/>
          </p:cNvCxnSpPr>
          <p:nvPr/>
        </p:nvCxnSpPr>
        <p:spPr>
          <a:xfrm flipV="1">
            <a:off x="2267743" y="996342"/>
            <a:ext cx="1760900" cy="8672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テキスト ボックス 52"/>
          <p:cNvSpPr txBox="1"/>
          <p:nvPr/>
        </p:nvSpPr>
        <p:spPr>
          <a:xfrm>
            <a:off x="2843808" y="1372706"/>
            <a:ext cx="2382529"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①標準用語を把握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58" name="テキスト ボックス 57"/>
          <p:cNvSpPr txBox="1"/>
          <p:nvPr/>
        </p:nvSpPr>
        <p:spPr>
          <a:xfrm>
            <a:off x="5608235" y="3904763"/>
            <a:ext cx="3319323" cy="369332"/>
          </a:xfrm>
          <a:prstGeom prst="rect">
            <a:avLst/>
          </a:prstGeom>
          <a:noFill/>
        </p:spPr>
        <p:txBody>
          <a:bodyPr wrap="square" rtlCol="0">
            <a:spAutoFit/>
          </a:bodyPr>
          <a:lstStyle/>
          <a:p>
            <a:r>
              <a:rPr lang="ja-JP" altLang="en-US" dirty="0">
                <a:solidFill>
                  <a:srgbClr val="7030A0"/>
                </a:solidFill>
                <a:latin typeface="HGPｺﾞｼｯｸM" panose="020B0600000000000000" pitchFamily="50" charset="-128"/>
                <a:ea typeface="HGPｺﾞｼｯｸM" panose="020B0600000000000000" pitchFamily="50" charset="-128"/>
              </a:rPr>
              <a:t>③業務内の作業の流れを把握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59" name="テキスト ボックス 58"/>
          <p:cNvSpPr txBox="1"/>
          <p:nvPr/>
        </p:nvSpPr>
        <p:spPr>
          <a:xfrm>
            <a:off x="2499121" y="4587169"/>
            <a:ext cx="2216895" cy="369332"/>
          </a:xfrm>
          <a:prstGeom prst="rect">
            <a:avLst/>
          </a:prstGeom>
          <a:noFill/>
        </p:spPr>
        <p:txBody>
          <a:bodyPr wrap="square" rtlCol="0">
            <a:spAutoFit/>
          </a:bodyPr>
          <a:lstStyle/>
          <a:p>
            <a:r>
              <a:rPr lang="ja-JP" altLang="en-US" dirty="0">
                <a:solidFill>
                  <a:srgbClr val="7030A0"/>
                </a:solidFill>
                <a:latin typeface="HGPｺﾞｼｯｸM" panose="020B0600000000000000" pitchFamily="50" charset="-128"/>
                <a:ea typeface="HGPｺﾞｼｯｸM" panose="020B0600000000000000" pitchFamily="50" charset="-128"/>
              </a:rPr>
              <a:t>④業務ルールを把握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22" name="テキスト ボックス 209"/>
          <p:cNvSpPr txBox="1"/>
          <p:nvPr/>
        </p:nvSpPr>
        <p:spPr>
          <a:xfrm>
            <a:off x="3993857" y="332656"/>
            <a:ext cx="910363" cy="3083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用語集</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3" name="テキスト ボックス 209"/>
          <p:cNvSpPr txBox="1"/>
          <p:nvPr/>
        </p:nvSpPr>
        <p:spPr>
          <a:xfrm>
            <a:off x="5442361" y="1530033"/>
            <a:ext cx="1505903" cy="3083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概念データモデル</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4" name="テキスト ボックス 282"/>
          <p:cNvSpPr txBox="1"/>
          <p:nvPr/>
        </p:nvSpPr>
        <p:spPr>
          <a:xfrm>
            <a:off x="5326666" y="4425911"/>
            <a:ext cx="1149180" cy="310434"/>
          </a:xfrm>
          <a:prstGeom prst="rect">
            <a:avLst/>
          </a:prstGeom>
          <a:solidFill>
            <a:schemeClr val="bg1"/>
          </a:solid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業務フロー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7" name="テキスト ボックス 290"/>
          <p:cNvSpPr txBox="1"/>
          <p:nvPr/>
        </p:nvSpPr>
        <p:spPr>
          <a:xfrm>
            <a:off x="107504" y="4653136"/>
            <a:ext cx="1440160"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業務ルール定義</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grpSp>
        <p:nvGrpSpPr>
          <p:cNvPr id="11" name="グループ化 10">
            <a:extLst>
              <a:ext uri="{FF2B5EF4-FFF2-40B4-BE49-F238E27FC236}">
                <a16:creationId xmlns="" xmlns:a16="http://schemas.microsoft.com/office/drawing/2014/main" id="{B34A438D-7B01-4553-BAA2-51B2D4950C87}"/>
              </a:ext>
            </a:extLst>
          </p:cNvPr>
          <p:cNvGrpSpPr/>
          <p:nvPr/>
        </p:nvGrpSpPr>
        <p:grpSpPr>
          <a:xfrm>
            <a:off x="107504" y="2708920"/>
            <a:ext cx="4827995" cy="1864194"/>
            <a:chOff x="107504" y="2708920"/>
            <a:chExt cx="4827995" cy="1864194"/>
          </a:xfrm>
        </p:grpSpPr>
        <p:pic>
          <p:nvPicPr>
            <p:cNvPr id="7" name="図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047" y="3006244"/>
              <a:ext cx="4311452" cy="1566870"/>
            </a:xfrm>
            <a:prstGeom prst="rect">
              <a:avLst/>
            </a:prstGeom>
          </p:spPr>
        </p:pic>
        <p:sp>
          <p:nvSpPr>
            <p:cNvPr id="25" name="テキスト ボックス 282"/>
            <p:cNvSpPr txBox="1"/>
            <p:nvPr/>
          </p:nvSpPr>
          <p:spPr>
            <a:xfrm>
              <a:off x="107504" y="2708920"/>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業務階層定義</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cxnSp>
          <p:nvCxnSpPr>
            <p:cNvPr id="9" name="直線コネクタ 8">
              <a:extLst>
                <a:ext uri="{FF2B5EF4-FFF2-40B4-BE49-F238E27FC236}">
                  <a16:creationId xmlns="" xmlns:a16="http://schemas.microsoft.com/office/drawing/2014/main" id="{D010DA74-885B-40BA-AADD-72858EC70ED0}"/>
                </a:ext>
              </a:extLst>
            </p:cNvPr>
            <p:cNvCxnSpPr/>
            <p:nvPr/>
          </p:nvCxnSpPr>
          <p:spPr>
            <a:xfrm>
              <a:off x="624047" y="4563119"/>
              <a:ext cx="923617" cy="0"/>
            </a:xfrm>
            <a:prstGeom prst="line">
              <a:avLst/>
            </a:prstGeom>
            <a:ln/>
          </p:spPr>
          <p:style>
            <a:lnRef idx="1">
              <a:schemeClr val="accent1"/>
            </a:lnRef>
            <a:fillRef idx="0">
              <a:schemeClr val="accent1"/>
            </a:fillRef>
            <a:effectRef idx="0">
              <a:schemeClr val="accent1"/>
            </a:effectRef>
            <a:fontRef idx="minor">
              <a:schemeClr val="tx1"/>
            </a:fontRef>
          </p:style>
        </p:cxnSp>
      </p:grpSp>
      <p:sp>
        <p:nvSpPr>
          <p:cNvPr id="10" name="円/楕円 9"/>
          <p:cNvSpPr/>
          <p:nvPr/>
        </p:nvSpPr>
        <p:spPr>
          <a:xfrm>
            <a:off x="2322825" y="4005064"/>
            <a:ext cx="2753231" cy="372397"/>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6397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053"/>
                                        </p:tgtEl>
                                        <p:attrNameLst>
                                          <p:attrName>style.visibility</p:attrName>
                                        </p:attrNameLst>
                                      </p:cBhvr>
                                      <p:to>
                                        <p:strVal val="visible"/>
                                      </p:to>
                                    </p:set>
                                    <p:animEffect transition="in" filter="fade">
                                      <p:cBhvr>
                                        <p:cTn id="20" dur="500"/>
                                        <p:tgtEl>
                                          <p:spTgt spid="205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nodeType="withEffect">
                                  <p:stCondLst>
                                    <p:cond delay="0"/>
                                  </p:stCondLst>
                                  <p:childTnLst>
                                    <p:set>
                                      <p:cBhvr>
                                        <p:cTn id="54" dur="1" fill="hold">
                                          <p:stCondLst>
                                            <p:cond delay="0"/>
                                          </p:stCondLst>
                                        </p:cTn>
                                        <p:tgtEl>
                                          <p:spTgt spid="2051"/>
                                        </p:tgtEl>
                                        <p:attrNameLst>
                                          <p:attrName>style.visibility</p:attrName>
                                        </p:attrNameLst>
                                      </p:cBhvr>
                                      <p:to>
                                        <p:strVal val="visible"/>
                                      </p:to>
                                    </p:set>
                                    <p:animEffect transition="in" filter="fade">
                                      <p:cBhvr>
                                        <p:cTn id="55" dur="500"/>
                                        <p:tgtEl>
                                          <p:spTgt spid="20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up)">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054"/>
                                        </p:tgtEl>
                                        <p:attrNameLst>
                                          <p:attrName>style.visibility</p:attrName>
                                        </p:attrNameLst>
                                      </p:cBhvr>
                                      <p:to>
                                        <p:strVal val="visible"/>
                                      </p:to>
                                    </p:set>
                                    <p:animEffect transition="in" filter="fade">
                                      <p:cBhvr>
                                        <p:cTn id="70" dur="500"/>
                                        <p:tgtEl>
                                          <p:spTgt spid="205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062"/>
                                        </p:tgtEl>
                                        <p:attrNameLst>
                                          <p:attrName>style.visibility</p:attrName>
                                        </p:attrNameLst>
                                      </p:cBhvr>
                                      <p:to>
                                        <p:strVal val="visible"/>
                                      </p:to>
                                    </p:set>
                                    <p:animEffect transition="in" filter="fade">
                                      <p:cBhvr>
                                        <p:cTn id="78" dur="500"/>
                                        <p:tgtEl>
                                          <p:spTgt spid="206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left)">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par>
                                <p:cTn id="89" presetID="10" presetClass="entr" presetSubtype="0" fill="hold" nodeType="withEffect">
                                  <p:stCondLst>
                                    <p:cond delay="0"/>
                                  </p:stCondLst>
                                  <p:childTnLst>
                                    <p:set>
                                      <p:cBhvr>
                                        <p:cTn id="90" dur="1" fill="hold">
                                          <p:stCondLst>
                                            <p:cond delay="0"/>
                                          </p:stCondLst>
                                        </p:cTn>
                                        <p:tgtEl>
                                          <p:spTgt spid="2052"/>
                                        </p:tgtEl>
                                        <p:attrNameLst>
                                          <p:attrName>style.visibility</p:attrName>
                                        </p:attrNameLst>
                                      </p:cBhvr>
                                      <p:to>
                                        <p:strVal val="visible"/>
                                      </p:to>
                                    </p:set>
                                    <p:animEffect transition="in" filter="fade">
                                      <p:cBhvr>
                                        <p:cTn id="91"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2" grpId="0"/>
      <p:bldP spid="48" grpId="0"/>
      <p:bldP spid="53" grpId="0"/>
      <p:bldP spid="58" grpId="0"/>
      <p:bldP spid="59" grpId="0"/>
      <p:bldP spid="22" grpId="0"/>
      <p:bldP spid="23" grpId="0"/>
      <p:bldP spid="24" grpId="0" animBg="1"/>
      <p:bldP spid="27"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Ｇ１－０１　現行業務の調査</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708920"/>
            <a:ext cx="8208912" cy="172354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用語集は早い段階から着手。要件定義を進めながら完成度を高める。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業務マニュアル等からツールで抽出した単語を元に、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用語定義の対象を選別する、などのやり方も検討。</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用語定義を行わず、ステークホルダー間の用語理解差異や用語揺れによる</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成果物修正の作業ロスが工程終盤に発生する。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9223697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Ｇ１－０１　現行業務の調査</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目的、ねらいや調査事項を明確にせず、不明確、曖昧なままに</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作業を進め、後続作業で活用できない調査結果資料が作成される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708920"/>
            <a:ext cx="8208912" cy="372409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全体を俯瞰した、体系的・網羅的な調査を行う。</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調査目的に合った、調査事項、範囲、成果物記述粒度や方法を決める。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業務構造の考え方や階層の定義粒度を事前に決める。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業務イベントと突き合わせ、業務および業務フローの網羅性を向上する。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業務やアクティビティごとに、業務ルール分類を参考にルールを抽出する。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「現行踏襲」のプロジェクトでも、安易に現行調査を省かない。</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347387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4027209362"/>
              </p:ext>
            </p:extLst>
          </p:nvPr>
        </p:nvGraphicFramePr>
        <p:xfrm>
          <a:off x="611560" y="1556792"/>
          <a:ext cx="8064896" cy="2194560"/>
        </p:xfrm>
        <a:graphic>
          <a:graphicData uri="http://schemas.openxmlformats.org/drawingml/2006/table">
            <a:tbl>
              <a:tblPr/>
              <a:tblGrid>
                <a:gridCol w="3672408">
                  <a:extLst>
                    <a:ext uri="{9D8B030D-6E8A-4147-A177-3AD203B41FA5}">
                      <a16:colId xmlns="" xmlns:a16="http://schemas.microsoft.com/office/drawing/2014/main" val="20000"/>
                    </a:ext>
                  </a:extLst>
                </a:gridCol>
                <a:gridCol w="4392488">
                  <a:extLst>
                    <a:ext uri="{9D8B030D-6E8A-4147-A177-3AD203B41FA5}">
                      <a16:colId xmlns=""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 </a:t>
                      </a: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業務要件定義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１．業務要件定義プロセスの概要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２．業務要求の収集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３．業務要求の整理とモデル化</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４．業務要件定義書の作成</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５．業務要件の検証・妥当性確認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639222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6932"/>
            <a:ext cx="8208912" cy="5293757"/>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業務構造の考え方の例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r>
              <a:rPr lang="ja-JP" altLang="en-US" dirty="0">
                <a:solidFill>
                  <a:srgbClr val="201815"/>
                </a:solidFill>
                <a:latin typeface="HGPｺﾞｼｯｸM" panose="020B0600000000000000" pitchFamily="50" charset="-128"/>
                <a:ea typeface="HGPｺﾞｼｯｸM" panose="020B0600000000000000" pitchFamily="50" charset="-128"/>
              </a:rPr>
              <a:t>　　　　</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r>
              <a:rPr lang="ja-JP" altLang="en-US" dirty="0">
                <a:solidFill>
                  <a:srgbClr val="201815"/>
                </a:solidFill>
                <a:latin typeface="HGPｺﾞｼｯｸM" panose="020B0600000000000000" pitchFamily="50" charset="-128"/>
                <a:ea typeface="HGPｺﾞｼｯｸM" panose="020B0600000000000000" pitchFamily="50" charset="-128"/>
              </a:rPr>
              <a:t>　</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上位業務を、下位業務へブレークダウンし、業務階層定義にまとめる。</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（ブレークダウンには、ＤＦＤ、アクティビティ図を活用</a:t>
            </a:r>
            <a:r>
              <a:rPr lang="en-US" altLang="ja-JP" dirty="0">
                <a:solidFill>
                  <a:srgbClr val="201815"/>
                </a:solidFill>
                <a:latin typeface="HGPｺﾞｼｯｸM" panose="020B0600000000000000" pitchFamily="50" charset="-128"/>
                <a:ea typeface="HGPｺﾞｼｯｸM" panose="020B0600000000000000" pitchFamily="50" charset="-128"/>
              </a:rPr>
              <a:t>)</a:t>
            </a:r>
            <a:br>
              <a:rPr lang="en-US" altLang="ja-JP" dirty="0">
                <a:solidFill>
                  <a:srgbClr val="201815"/>
                </a:solidFill>
                <a:latin typeface="HGPｺﾞｼｯｸM" panose="020B0600000000000000" pitchFamily="50" charset="-128"/>
                <a:ea typeface="HGPｺﾞｼｯｸM" panose="020B0600000000000000" pitchFamily="50" charset="-128"/>
              </a:rPr>
            </a:b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業務階層定義では、業務ごとに始点・終点と業務概要を整理する。</a:t>
            </a: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20</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Ｇ１－０１　現行業務の調査</a:t>
            </a:r>
            <a:endParaRPr kumimoji="1" lang="en-US" altLang="ja-JP"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nvPr>
        </p:nvGraphicFramePr>
        <p:xfrm>
          <a:off x="271836" y="1587584"/>
          <a:ext cx="8692652" cy="3474720"/>
        </p:xfrm>
        <a:graphic>
          <a:graphicData uri="http://schemas.openxmlformats.org/drawingml/2006/table">
            <a:tbl>
              <a:tblPr firstRow="1">
                <a:tableStyleId>{00A15C55-8517-42AA-B614-E9B94910E393}</a:tableStyleId>
              </a:tblPr>
              <a:tblGrid>
                <a:gridCol w="864096">
                  <a:extLst>
                    <a:ext uri="{9D8B030D-6E8A-4147-A177-3AD203B41FA5}">
                      <a16:colId xmlns="" xmlns:a16="http://schemas.microsoft.com/office/drawing/2014/main" val="20000"/>
                    </a:ext>
                  </a:extLst>
                </a:gridCol>
                <a:gridCol w="1368152">
                  <a:extLst>
                    <a:ext uri="{9D8B030D-6E8A-4147-A177-3AD203B41FA5}">
                      <a16:colId xmlns="" xmlns:a16="http://schemas.microsoft.com/office/drawing/2014/main" val="20001"/>
                    </a:ext>
                  </a:extLst>
                </a:gridCol>
                <a:gridCol w="2664296">
                  <a:extLst>
                    <a:ext uri="{9D8B030D-6E8A-4147-A177-3AD203B41FA5}">
                      <a16:colId xmlns="" xmlns:a16="http://schemas.microsoft.com/office/drawing/2014/main" val="20002"/>
                    </a:ext>
                  </a:extLst>
                </a:gridCol>
                <a:gridCol w="3796108">
                  <a:extLst>
                    <a:ext uri="{9D8B030D-6E8A-4147-A177-3AD203B41FA5}">
                      <a16:colId xmlns="" xmlns:a16="http://schemas.microsoft.com/office/drawing/2014/main" val="20003"/>
                    </a:ext>
                  </a:extLst>
                </a:gridCol>
              </a:tblGrid>
              <a:tr h="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階層</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階層領域</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説明</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定義例</a:t>
                      </a:r>
                    </a:p>
                  </a:txBody>
                  <a:tcPr anchor="ctr">
                    <a:solidFill>
                      <a:schemeClr val="accent4">
                        <a:lumMod val="60000"/>
                        <a:lumOff val="40000"/>
                      </a:schemeClr>
                    </a:solidFill>
                  </a:tcPr>
                </a:tc>
                <a:extLst>
                  <a:ext uri="{0D108BD9-81ED-4DB2-BD59-A6C34878D82A}">
                    <a16:rowId xmlns="" xmlns:a16="http://schemas.microsoft.com/office/drawing/2014/main" val="10000"/>
                  </a:ext>
                </a:extLst>
              </a:tr>
              <a:tr h="236021">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レベル１</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事業機能</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事業を推進するための</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事業活動</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販売、生産、調達、物流</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 xmlns:a16="http://schemas.microsoft.com/office/drawing/2014/main" val="10001"/>
                  </a:ext>
                </a:extLst>
              </a:tr>
              <a:tr h="236021">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レベル２</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業務機能</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事業機能を構成する、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基本的な業務機能</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事業機能の「販売」の場合</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受注管理、出荷管理、請求管理</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 xmlns:a16="http://schemas.microsoft.com/office/drawing/2014/main" val="10002"/>
                  </a:ext>
                </a:extLst>
              </a:tr>
              <a:tr h="236021">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レベル３</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業務プロセス</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業務機能を構成する、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連続した業務活動の集合</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業務機能の「受注管理」の場合</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見積業務、受注入力業務、出荷指示業務</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 xmlns:a16="http://schemas.microsoft.com/office/drawing/2014/main" val="10003"/>
                  </a:ext>
                </a:extLst>
              </a:tr>
              <a:tr h="236021">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レベル４</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a:t>
                      </a:r>
                      <a:r>
                        <a:rPr kumimoji="1" lang="en-US" altLang="ja-JP" sz="1600" dirty="0">
                          <a:solidFill>
                            <a:schemeClr val="tx1"/>
                          </a:solidFill>
                          <a:latin typeface="HGPｺﾞｼｯｸM" panose="020B0600000000000000" pitchFamily="50" charset="-128"/>
                          <a:ea typeface="HGPｺﾞｼｯｸM" panose="020B0600000000000000" pitchFamily="50" charset="-128"/>
                        </a:rPr>
                        <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アクティビティ</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業務プロセスを構成する、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主体者が明確な業務活動</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業務プロセスの「受注入力業務」の場合、</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注文書受領、受注登録、注文請書送付</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 xmlns:a16="http://schemas.microsoft.com/office/drawing/2014/main" val="10004"/>
                  </a:ext>
                </a:extLst>
              </a:tr>
              <a:tr h="236021">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レベル５</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業務タスク</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業務アクティビティを構成する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業務主体者のタスク</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業務アクティビティの「受注登録」の場合、</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受注入力、受注入力確認、受注入力完了</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607969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Ｇ１－０１　現行業務の調査</a:t>
            </a:r>
            <a:endParaRPr lang="en-US" altLang="ja-JP" dirty="0">
              <a:latin typeface="HGPｺﾞｼｯｸM" panose="020B0600000000000000" pitchFamily="50" charset="-128"/>
              <a:ea typeface="HGPｺﾞｼｯｸM" panose="020B0600000000000000" pitchFamily="50" charset="-128"/>
            </a:endParaRPr>
          </a:p>
        </p:txBody>
      </p:sp>
      <p:sp>
        <p:nvSpPr>
          <p:cNvPr id="4" name="テキスト ボックス 3"/>
          <p:cNvSpPr txBox="1"/>
          <p:nvPr/>
        </p:nvSpPr>
        <p:spPr>
          <a:xfrm>
            <a:off x="395536" y="1136932"/>
            <a:ext cx="8208912" cy="390876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ＤＦＤ</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Ｄａｔａ Ｆｌｏｗ Ｄｉａｇｒａｍ</a:t>
            </a:r>
            <a:r>
              <a:rPr lang="en-US" altLang="ja-JP" dirty="0">
                <a:solidFill>
                  <a:srgbClr val="201815"/>
                </a:solidFill>
                <a:latin typeface="HGPｺﾞｼｯｸM" panose="020B0600000000000000" pitchFamily="50" charset="-128"/>
                <a:ea typeface="HGPｺﾞｼｯｸM" panose="020B0600000000000000" pitchFamily="50" charset="-128"/>
              </a:rPr>
              <a:t>)</a:t>
            </a:r>
          </a:p>
          <a:p>
            <a:pPr marL="720725"/>
            <a:r>
              <a:rPr lang="ja-JP" altLang="en-US" dirty="0">
                <a:solidFill>
                  <a:srgbClr val="201815"/>
                </a:solidFill>
                <a:latin typeface="HGPｺﾞｼｯｸM" panose="020B0600000000000000" pitchFamily="50" charset="-128"/>
                <a:ea typeface="HGPｺﾞｼｯｸM" panose="020B0600000000000000" pitchFamily="50" charset="-128"/>
              </a:rPr>
              <a:t>　　　　</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r>
              <a:rPr lang="ja-JP" altLang="en-US" dirty="0">
                <a:solidFill>
                  <a:srgbClr val="201815"/>
                </a:solidFill>
                <a:latin typeface="HGPｺﾞｼｯｸM" panose="020B0600000000000000" pitchFamily="50" charset="-128"/>
                <a:ea typeface="HGPｺﾞｼｯｸM" panose="020B0600000000000000" pitchFamily="50" charset="-128"/>
              </a:rPr>
              <a:t>　</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621209"/>
            <a:ext cx="5976664" cy="3317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962" y="3781449"/>
            <a:ext cx="4074542" cy="303192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円/楕円 5"/>
          <p:cNvSpPr/>
          <p:nvPr/>
        </p:nvSpPr>
        <p:spPr>
          <a:xfrm>
            <a:off x="1619672" y="2658137"/>
            <a:ext cx="792088" cy="835280"/>
          </a:xfrm>
          <a:prstGeom prst="ellipse">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8" name="直線矢印コネクタ 7"/>
          <p:cNvCxnSpPr>
            <a:stCxn id="6" idx="4"/>
            <a:endCxn id="1027" idx="1"/>
          </p:cNvCxnSpPr>
          <p:nvPr/>
        </p:nvCxnSpPr>
        <p:spPr>
          <a:xfrm rot="16200000" flipH="1">
            <a:off x="2622841" y="2886292"/>
            <a:ext cx="1803996" cy="3018246"/>
          </a:xfrm>
          <a:prstGeom prst="curvedConnector2">
            <a:avLst/>
          </a:prstGeom>
          <a:ln w="635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 name="四角形吹き出し 9"/>
          <p:cNvSpPr/>
          <p:nvPr/>
        </p:nvSpPr>
        <p:spPr>
          <a:xfrm>
            <a:off x="467544" y="4573536"/>
            <a:ext cx="1368152" cy="723876"/>
          </a:xfrm>
          <a:prstGeom prst="wedgeRectCallout">
            <a:avLst>
              <a:gd name="adj1" fmla="val -101"/>
              <a:gd name="adj2" fmla="val -13114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latin typeface="HGPｺﾞｼｯｸM" panose="020B0600000000000000" pitchFamily="50" charset="-128"/>
                <a:ea typeface="HGPｺﾞｼｯｸM" panose="020B0600000000000000" pitchFamily="50" charset="-128"/>
              </a:rPr>
              <a:t>レベル１</a:t>
            </a:r>
            <a:endParaRPr lang="en-US" altLang="ja-JP" dirty="0">
              <a:latin typeface="HGPｺﾞｼｯｸM" panose="020B0600000000000000" pitchFamily="50" charset="-128"/>
              <a:ea typeface="HGPｺﾞｼｯｸM" panose="020B0600000000000000" pitchFamily="50" charset="-128"/>
            </a:endParaRPr>
          </a:p>
          <a:p>
            <a:pPr algn="ctr"/>
            <a:r>
              <a:rPr kumimoji="1" lang="ja-JP" altLang="en-US" dirty="0">
                <a:latin typeface="HGPｺﾞｼｯｸM" panose="020B0600000000000000" pitchFamily="50" charset="-128"/>
                <a:ea typeface="HGPｺﾞｼｯｸM" panose="020B0600000000000000" pitchFamily="50" charset="-128"/>
              </a:rPr>
              <a:t>の業務</a:t>
            </a:r>
          </a:p>
        </p:txBody>
      </p:sp>
      <p:sp>
        <p:nvSpPr>
          <p:cNvPr id="26" name="四角形吹き出し 25"/>
          <p:cNvSpPr/>
          <p:nvPr/>
        </p:nvSpPr>
        <p:spPr>
          <a:xfrm>
            <a:off x="3131840" y="5805264"/>
            <a:ext cx="1368152" cy="723876"/>
          </a:xfrm>
          <a:prstGeom prst="wedgeRectCallout">
            <a:avLst>
              <a:gd name="adj1" fmla="val 90952"/>
              <a:gd name="adj2" fmla="val -3079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latin typeface="HGPｺﾞｼｯｸM" panose="020B0600000000000000" pitchFamily="50" charset="-128"/>
                <a:ea typeface="HGPｺﾞｼｯｸM" panose="020B0600000000000000" pitchFamily="50" charset="-128"/>
              </a:rPr>
              <a:t>レベル２</a:t>
            </a:r>
            <a:endParaRPr lang="en-US" altLang="ja-JP" dirty="0">
              <a:latin typeface="HGPｺﾞｼｯｸM" panose="020B0600000000000000" pitchFamily="50" charset="-128"/>
              <a:ea typeface="HGPｺﾞｼｯｸM" panose="020B0600000000000000" pitchFamily="50" charset="-128"/>
            </a:endParaRPr>
          </a:p>
          <a:p>
            <a:pPr algn="ctr"/>
            <a:r>
              <a:rPr kumimoji="1" lang="ja-JP" altLang="en-US" dirty="0">
                <a:latin typeface="HGPｺﾞｼｯｸM" panose="020B0600000000000000" pitchFamily="50" charset="-128"/>
                <a:ea typeface="HGPｺﾞｼｯｸM" panose="020B0600000000000000" pitchFamily="50" charset="-128"/>
              </a:rPr>
              <a:t>の業務</a:t>
            </a:r>
          </a:p>
        </p:txBody>
      </p:sp>
    </p:spTree>
    <p:extLst>
      <p:ext uri="{BB962C8B-B14F-4D97-AF65-F5344CB8AC3E}">
        <p14:creationId xmlns:p14="http://schemas.microsoft.com/office/powerpoint/2010/main" val="164070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22</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Ｇ１－０１　現行業務の調査</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業務ルールの分類</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464719222"/>
              </p:ext>
            </p:extLst>
          </p:nvPr>
        </p:nvGraphicFramePr>
        <p:xfrm>
          <a:off x="611560" y="1687408"/>
          <a:ext cx="8064896" cy="4693920"/>
        </p:xfrm>
        <a:graphic>
          <a:graphicData uri="http://schemas.openxmlformats.org/drawingml/2006/table">
            <a:tbl>
              <a:tblPr firstRow="1" bandRow="1">
                <a:tableStyleId>{00A15C55-8517-42AA-B614-E9B94910E393}</a:tableStyleId>
              </a:tblPr>
              <a:tblGrid>
                <a:gridCol w="792088">
                  <a:extLst>
                    <a:ext uri="{9D8B030D-6E8A-4147-A177-3AD203B41FA5}">
                      <a16:colId xmlns="" xmlns:a16="http://schemas.microsoft.com/office/drawing/2014/main" val="20000"/>
                    </a:ext>
                  </a:extLst>
                </a:gridCol>
                <a:gridCol w="3384376">
                  <a:extLst>
                    <a:ext uri="{9D8B030D-6E8A-4147-A177-3AD203B41FA5}">
                      <a16:colId xmlns="" xmlns:a16="http://schemas.microsoft.com/office/drawing/2014/main" val="20001"/>
                    </a:ext>
                  </a:extLst>
                </a:gridCol>
                <a:gridCol w="3888432">
                  <a:extLst>
                    <a:ext uri="{9D8B030D-6E8A-4147-A177-3AD203B41FA5}">
                      <a16:colId xmlns="" xmlns:a16="http://schemas.microsoft.com/office/drawing/2014/main" val="20002"/>
                    </a:ext>
                  </a:extLst>
                </a:gridCol>
              </a:tblGrid>
              <a:tr h="288032">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分類</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定義</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p>
                  </a:txBody>
                  <a:tcPr>
                    <a:solidFill>
                      <a:schemeClr val="accent4">
                        <a:lumMod val="60000"/>
                        <a:lumOff val="40000"/>
                      </a:schemeClr>
                    </a:solidFill>
                  </a:tcPr>
                </a:tc>
                <a:extLst>
                  <a:ext uri="{0D108BD9-81ED-4DB2-BD59-A6C34878D82A}">
                    <a16:rowId xmlns="" xmlns:a16="http://schemas.microsoft.com/office/drawing/2014/main" val="10000"/>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事実</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業務に関する一般的な真実</a:t>
                      </a:r>
                      <a:r>
                        <a:rPr kumimoji="1" lang="en-US" altLang="ja-JP" sz="1600" dirty="0">
                          <a:solidFill>
                            <a:schemeClr val="tx1"/>
                          </a:solidFill>
                          <a:latin typeface="HGPｺﾞｼｯｸM" panose="020B0600000000000000" pitchFamily="50" charset="-128"/>
                          <a:ea typeface="HGPｺﾞｼｯｸM" panose="020B0600000000000000" pitchFamily="50" charset="-128"/>
                        </a:rPr>
                        <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「優良顧客」「一般顧客」「見込顧客」</a:t>
                      </a:r>
                      <a:r>
                        <a:rPr kumimoji="1" lang="en-US" altLang="ja-JP" sz="1600" dirty="0">
                          <a:solidFill>
                            <a:schemeClr val="tx1"/>
                          </a:solidFill>
                          <a:latin typeface="HGPｺﾞｼｯｸM" panose="020B0600000000000000" pitchFamily="50" charset="-128"/>
                          <a:ea typeface="HGPｺﾞｼｯｸM" panose="020B0600000000000000" pitchFamily="50" charset="-128"/>
                        </a:rPr>
                        <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の３種の顧客分類がある。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商品配送は「未発送」「手配中」「手配完了」「発送済」</a:t>
                      </a:r>
                      <a:r>
                        <a:rPr kumimoji="1" lang="ja-JP" altLang="en-US" sz="1600" dirty="0" smtClean="0">
                          <a:solidFill>
                            <a:schemeClr val="tx1"/>
                          </a:solidFill>
                          <a:latin typeface="HGPｺﾞｼｯｸM" panose="020B0600000000000000" pitchFamily="50" charset="-128"/>
                          <a:ea typeface="HGPｺﾞｼｯｸM" panose="020B0600000000000000" pitchFamily="50" charset="-128"/>
                        </a:rPr>
                        <a:t>のいずれ</a:t>
                      </a:r>
                      <a:r>
                        <a:rPr kumimoji="1" lang="ja-JP" altLang="en-US" sz="1600" dirty="0">
                          <a:solidFill>
                            <a:schemeClr val="tx1"/>
                          </a:solidFill>
                          <a:latin typeface="HGPｺﾞｼｯｸM" panose="020B0600000000000000" pitchFamily="50" charset="-128"/>
                          <a:ea typeface="HGPｺﾞｼｯｸM" panose="020B0600000000000000" pitchFamily="50" charset="-128"/>
                        </a:rPr>
                        <a:t>かの状態を取る。</a:t>
                      </a:r>
                    </a:p>
                  </a:txBody>
                  <a:tcPr/>
                </a:tc>
                <a:extLst>
                  <a:ext uri="{0D108BD9-81ED-4DB2-BD59-A6C34878D82A}">
                    <a16:rowId xmlns="" xmlns:a16="http://schemas.microsoft.com/office/drawing/2014/main" val="10001"/>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制約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業務・アクティビティに対して、</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その実行や内容の制限をかける。</a:t>
                      </a:r>
                    </a:p>
                  </a:txBody>
                  <a:tcPr/>
                </a:tc>
                <a:tc>
                  <a:txBody>
                    <a:bodyPr/>
                    <a:lstStyle/>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一般顧客に対する値引き販売は、</a:t>
                      </a:r>
                      <a:r>
                        <a:rPr kumimoji="1" lang="en-US" altLang="ja-JP" sz="1600" dirty="0">
                          <a:solidFill>
                            <a:schemeClr val="tx1"/>
                          </a:solidFill>
                          <a:latin typeface="HGPｺﾞｼｯｸM" panose="020B0600000000000000" pitchFamily="50" charset="-128"/>
                          <a:ea typeface="HGPｺﾞｼｯｸM" panose="020B0600000000000000" pitchFamily="50" charset="-128"/>
                        </a:rPr>
                        <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事前に上長承認を得なければならない。</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販売日報は翌営業日の午前</a:t>
                      </a:r>
                      <a:r>
                        <a:rPr kumimoji="1" lang="en-US" altLang="ja-JP" sz="1600" dirty="0">
                          <a:solidFill>
                            <a:schemeClr val="tx1"/>
                          </a:solidFill>
                          <a:latin typeface="HGPｺﾞｼｯｸM" panose="020B0600000000000000" pitchFamily="50" charset="-128"/>
                          <a:ea typeface="HGPｺﾞｼｯｸM" panose="020B0600000000000000" pitchFamily="50" charset="-128"/>
                        </a:rPr>
                        <a:t>10:00</a:t>
                      </a:r>
                      <a:r>
                        <a:rPr kumimoji="1" lang="ja-JP" altLang="en-US" sz="1600" dirty="0">
                          <a:solidFill>
                            <a:schemeClr val="tx1"/>
                          </a:solidFill>
                          <a:latin typeface="HGPｺﾞｼｯｸM" panose="020B0600000000000000" pitchFamily="50" charset="-128"/>
                          <a:ea typeface="HGPｺﾞｼｯｸM" panose="020B0600000000000000" pitchFamily="50" charset="-128"/>
                        </a:rPr>
                        <a:t>までに営業本部に提出しなければならない。</a:t>
                      </a:r>
                    </a:p>
                  </a:txBody>
                  <a:tcPr/>
                </a:tc>
                <a:extLst>
                  <a:ext uri="{0D108BD9-81ED-4DB2-BD59-A6C34878D82A}">
                    <a16:rowId xmlns="" xmlns:a16="http://schemas.microsoft.com/office/drawing/2014/main" val="10002"/>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計算</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特定の数式やアルゴリズムを使用して、何かしらの情報を導き出す。</a:t>
                      </a:r>
                    </a:p>
                  </a:txBody>
                  <a:tcPr/>
                </a:tc>
                <a:tc>
                  <a:txBody>
                    <a:bodyPr/>
                    <a:lstStyle/>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一般顧客の商品購入に対する</a:t>
                      </a:r>
                      <a:r>
                        <a:rPr kumimoji="1" lang="en-US" altLang="ja-JP" sz="1600" dirty="0">
                          <a:solidFill>
                            <a:schemeClr val="tx1"/>
                          </a:solidFill>
                          <a:latin typeface="HGPｺﾞｼｯｸM" panose="020B0600000000000000" pitchFamily="50" charset="-128"/>
                          <a:ea typeface="HGPｺﾞｼｯｸM" panose="020B0600000000000000" pitchFamily="50" charset="-128"/>
                        </a:rPr>
                        <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付与ポイント計算式</a:t>
                      </a:r>
                    </a:p>
                  </a:txBody>
                  <a:tcPr/>
                </a:tc>
                <a:extLst>
                  <a:ext uri="{0D108BD9-81ED-4DB2-BD59-A6C34878D82A}">
                    <a16:rowId xmlns="" xmlns:a16="http://schemas.microsoft.com/office/drawing/2014/main" val="10003"/>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判断</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特定の情報を用いて、</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何かしらの選択を行う。</a:t>
                      </a:r>
                    </a:p>
                  </a:txBody>
                  <a:tcPr/>
                </a:tc>
                <a:tc>
                  <a:txBody>
                    <a:bodyPr/>
                    <a:lstStyle/>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１回の購入金額が１万円を超える場合は、送料を無料とし、顧客に請求しない。</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請求元のカード会社ごとに専用の様式で</a:t>
                      </a:r>
                      <a:r>
                        <a:rPr kumimoji="1" lang="en-US" altLang="ja-JP" sz="1600" dirty="0">
                          <a:solidFill>
                            <a:schemeClr val="tx1"/>
                          </a:solidFill>
                          <a:latin typeface="HGPｺﾞｼｯｸM" panose="020B0600000000000000" pitchFamily="50" charset="-128"/>
                          <a:ea typeface="HGPｺﾞｼｯｸM" panose="020B0600000000000000" pitchFamily="50" charset="-128"/>
                        </a:rPr>
                        <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利用者向けの請求書を発行する。</a:t>
                      </a:r>
                    </a:p>
                  </a:txBody>
                  <a:tcPr/>
                </a:tc>
                <a:extLst>
                  <a:ext uri="{0D108BD9-81ED-4DB2-BD59-A6C34878D82A}">
                    <a16:rowId xmlns="" xmlns:a16="http://schemas.microsoft.com/office/drawing/2014/main" val="10004"/>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契機</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特定の状況で、何かしらの業務・アクティビティを実行する。</a:t>
                      </a:r>
                    </a:p>
                  </a:txBody>
                  <a:tcPr/>
                </a:tc>
                <a:tc>
                  <a:txBody>
                    <a:bodyPr/>
                    <a:lstStyle/>
                    <a:p>
                      <a:pPr marL="177800" indent="-177800">
                        <a:buFont typeface="Arial" panose="020B0604020202020204" pitchFamily="34" charset="0"/>
                        <a:buChar char="•"/>
                      </a:pPr>
                      <a:r>
                        <a:rPr kumimoji="1" lang="ja-JP" altLang="en-US" sz="1600" dirty="0">
                          <a:solidFill>
                            <a:schemeClr val="tx1"/>
                          </a:solidFill>
                          <a:latin typeface="HGPｺﾞｼｯｸM" panose="020B0600000000000000" pitchFamily="50" charset="-128"/>
                          <a:ea typeface="HGPｺﾞｼｯｸM" panose="020B0600000000000000" pitchFamily="50" charset="-128"/>
                        </a:rPr>
                        <a:t>月次請求締め時に年間購入金額が</a:t>
                      </a:r>
                      <a:r>
                        <a:rPr kumimoji="1" lang="en-US" altLang="ja-JP" sz="1600" dirty="0">
                          <a:solidFill>
                            <a:schemeClr val="tx1"/>
                          </a:solidFill>
                          <a:latin typeface="HGPｺﾞｼｯｸM" panose="020B0600000000000000" pitchFamily="50" charset="-128"/>
                          <a:ea typeface="HGPｺﾞｼｯｸM" panose="020B0600000000000000" pitchFamily="50" charset="-128"/>
                        </a:rPr>
                        <a:t/>
                      </a:r>
                      <a:br>
                        <a:rPr kumimoji="1" lang="en-US" altLang="ja-JP" sz="1600" dirty="0">
                          <a:solidFill>
                            <a:schemeClr val="tx1"/>
                          </a:solidFill>
                          <a:latin typeface="HGPｺﾞｼｯｸM" panose="020B0600000000000000" pitchFamily="50" charset="-128"/>
                          <a:ea typeface="HGPｺﾞｼｯｸM" panose="020B0600000000000000" pitchFamily="50" charset="-128"/>
                        </a:rPr>
                      </a:br>
                      <a:r>
                        <a:rPr kumimoji="1" lang="ja-JP" altLang="en-US" sz="1600" dirty="0">
                          <a:solidFill>
                            <a:schemeClr val="tx1"/>
                          </a:solidFill>
                          <a:latin typeface="HGPｺﾞｼｯｸM" panose="020B0600000000000000" pitchFamily="50" charset="-128"/>
                          <a:ea typeface="HGPｺﾞｼｯｸM" panose="020B0600000000000000" pitchFamily="50" charset="-128"/>
                        </a:rPr>
                        <a:t>５万円超の顧客に、ＶＩＰカードを送付する。</a:t>
                      </a: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699602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Ｇ１－０２　現行システムの調査</a:t>
            </a:r>
            <a:endParaRPr lang="en-US" altLang="ja-JP" sz="2400"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491880" y="3284984"/>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9" name="角丸四角形 8"/>
          <p:cNvSpPr/>
          <p:nvPr/>
        </p:nvSpPr>
        <p:spPr>
          <a:xfrm>
            <a:off x="3491880" y="38178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10" name="角丸四角形 9"/>
          <p:cNvSpPr/>
          <p:nvPr/>
        </p:nvSpPr>
        <p:spPr>
          <a:xfrm>
            <a:off x="3491880" y="4350702"/>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11" name="角丸四角形 10"/>
          <p:cNvSpPr/>
          <p:nvPr/>
        </p:nvSpPr>
        <p:spPr>
          <a:xfrm>
            <a:off x="3491880" y="4883561"/>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2" name="角丸四角形 11"/>
          <p:cNvSpPr/>
          <p:nvPr/>
        </p:nvSpPr>
        <p:spPr>
          <a:xfrm>
            <a:off x="3491880" y="541642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4" name="直線矢印コネクタ 13"/>
          <p:cNvCxnSpPr>
            <a:stCxn id="8" idx="2"/>
            <a:endCxn id="9" idx="0"/>
          </p:cNvCxnSpPr>
          <p:nvPr/>
        </p:nvCxnSpPr>
        <p:spPr>
          <a:xfrm>
            <a:off x="4932040" y="3645024"/>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9" idx="2"/>
            <a:endCxn id="10" idx="0"/>
          </p:cNvCxnSpPr>
          <p:nvPr/>
        </p:nvCxnSpPr>
        <p:spPr>
          <a:xfrm>
            <a:off x="4932040" y="4177883"/>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0" idx="2"/>
            <a:endCxn id="11" idx="0"/>
          </p:cNvCxnSpPr>
          <p:nvPr/>
        </p:nvCxnSpPr>
        <p:spPr>
          <a:xfrm>
            <a:off x="4932040" y="4710742"/>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11" idx="2"/>
            <a:endCxn id="12" idx="0"/>
          </p:cNvCxnSpPr>
          <p:nvPr/>
        </p:nvCxnSpPr>
        <p:spPr>
          <a:xfrm>
            <a:off x="4932040" y="5243601"/>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6516216" y="3433997"/>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6516216" y="4475615"/>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6516216" y="5517232"/>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要求</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248980"/>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3745835"/>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978711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Ｇ１－０２　現行システムの調査</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57075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業務やシステムの課題・要求を正確に理解するために、</a:t>
            </a:r>
            <a:endParaRPr lang="en-US" altLang="ja-JP"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現行業務とシステムの関係、システム機能構造を俯瞰的、体系的に把握する。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業務課題や要求の背後に存在する、システムの現状を把握できない。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システムのリソース一覧等と突合しながら調査する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データ構造を把握し、</a:t>
            </a:r>
            <a:r>
              <a:rPr lang="en-US" altLang="ja-JP" dirty="0">
                <a:latin typeface="HGPｺﾞｼｯｸM" panose="020B0600000000000000" pitchFamily="50" charset="-128"/>
                <a:ea typeface="HGPｺﾞｼｯｸM" panose="020B0600000000000000" pitchFamily="50" charset="-128"/>
              </a:rPr>
              <a:t> ER</a:t>
            </a:r>
            <a:r>
              <a:rPr lang="ja-JP" altLang="en-US" dirty="0">
                <a:latin typeface="HGPｺﾞｼｯｸM" panose="020B0600000000000000" pitchFamily="50" charset="-128"/>
                <a:ea typeface="HGPｺﾞｼｯｸM" panose="020B0600000000000000" pitchFamily="50" charset="-128"/>
              </a:rPr>
              <a:t>図・エンティティ一覧のデータモデルに整理する。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画面・帳票・バッチ・外部ＩＦを把握し、システム機能一覧に整理する。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システム機能とデータエンティティの関連を把握する。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業務とシステム機能</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画面・帳票</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の関連を把握する。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システム機能を分析し、業務ルールを把握する。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現行業務分析の補完</a:t>
            </a:r>
            <a:r>
              <a:rPr lang="en-US" altLang="ja-JP" dirty="0">
                <a:latin typeface="HGPｺﾞｼｯｸM" panose="020B0600000000000000" pitchFamily="50" charset="-128"/>
                <a:ea typeface="HGPｺﾞｼｯｸM" panose="020B0600000000000000" pitchFamily="50" charset="-128"/>
              </a:rPr>
              <a:t>)</a:t>
            </a: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システム機能一覧</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ＣＲＵＤ図</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531702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3009" y="1426202"/>
            <a:ext cx="4107462" cy="216712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031" y="3831306"/>
            <a:ext cx="5043057" cy="8811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25</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Ｇ１－０２　現行システムの調査</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052736"/>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21" y="5056399"/>
            <a:ext cx="4255179" cy="175697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5262" y="4367694"/>
            <a:ext cx="2577455" cy="179761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31" name="直線矢印コネクタ 30"/>
          <p:cNvCxnSpPr/>
          <p:nvPr/>
        </p:nvCxnSpPr>
        <p:spPr>
          <a:xfrm>
            <a:off x="827584" y="2822026"/>
            <a:ext cx="0" cy="9794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円/楕円 55"/>
          <p:cNvSpPr/>
          <p:nvPr/>
        </p:nvSpPr>
        <p:spPr>
          <a:xfrm>
            <a:off x="1694032" y="3966898"/>
            <a:ext cx="1153377" cy="25669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9" name="テキスト ボックス 78"/>
          <p:cNvSpPr txBox="1"/>
          <p:nvPr/>
        </p:nvSpPr>
        <p:spPr>
          <a:xfrm>
            <a:off x="5292080" y="3721363"/>
            <a:ext cx="2626312"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③システム機能と</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エンティティの関連把握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89" name="テキスト ボックス 88"/>
          <p:cNvSpPr txBox="1"/>
          <p:nvPr/>
        </p:nvSpPr>
        <p:spPr>
          <a:xfrm>
            <a:off x="4572000" y="6165304"/>
            <a:ext cx="2625159"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④</a:t>
            </a:r>
            <a:r>
              <a:rPr kumimoji="1" lang="ja-JP" altLang="en-US" dirty="0">
                <a:solidFill>
                  <a:srgbClr val="7030A0"/>
                </a:solidFill>
                <a:latin typeface="HGPｺﾞｼｯｸM" panose="020B0600000000000000" pitchFamily="50" charset="-128"/>
                <a:ea typeface="HGPｺﾞｼｯｸM" panose="020B0600000000000000" pitchFamily="50" charset="-128"/>
              </a:rPr>
              <a:t>業務とシステムの</a:t>
            </a:r>
            <a:endParaRPr kumimoji="1"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kumimoji="1" lang="ja-JP" altLang="en-US" dirty="0">
                <a:solidFill>
                  <a:srgbClr val="7030A0"/>
                </a:solidFill>
                <a:latin typeface="HGPｺﾞｼｯｸM" panose="020B0600000000000000" pitchFamily="50" charset="-128"/>
                <a:ea typeface="HGPｺﾞｼｯｸM" panose="020B0600000000000000" pitchFamily="50" charset="-128"/>
              </a:rPr>
              <a:t>関連把握</a:t>
            </a:r>
          </a:p>
        </p:txBody>
      </p:sp>
      <p:sp>
        <p:nvSpPr>
          <p:cNvPr id="33" name="テキスト ボックス 209"/>
          <p:cNvSpPr txBox="1"/>
          <p:nvPr/>
        </p:nvSpPr>
        <p:spPr>
          <a:xfrm>
            <a:off x="4644008" y="1124744"/>
            <a:ext cx="1519860" cy="3083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概念データモデル</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6" name="テキスト ボックス 282"/>
          <p:cNvSpPr txBox="1"/>
          <p:nvPr/>
        </p:nvSpPr>
        <p:spPr>
          <a:xfrm>
            <a:off x="229318" y="4797153"/>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業務フロー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7" name="テキスト ボックス 282"/>
          <p:cNvSpPr txBox="1"/>
          <p:nvPr/>
        </p:nvSpPr>
        <p:spPr>
          <a:xfrm>
            <a:off x="899592" y="3501008"/>
            <a:ext cx="1633529"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システム機能一覧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9" name="テキスト ボックス 209"/>
          <p:cNvSpPr txBox="1"/>
          <p:nvPr/>
        </p:nvSpPr>
        <p:spPr>
          <a:xfrm>
            <a:off x="7817868" y="4059348"/>
            <a:ext cx="1012854" cy="3083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ＣＲＵＤ図</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42" name="雲形吹き出し 41"/>
          <p:cNvSpPr/>
          <p:nvPr/>
        </p:nvSpPr>
        <p:spPr>
          <a:xfrm>
            <a:off x="179512" y="1892882"/>
            <a:ext cx="2100050" cy="960054"/>
          </a:xfrm>
          <a:prstGeom prst="cloudCallout">
            <a:avLst>
              <a:gd name="adj1" fmla="val -39322"/>
              <a:gd name="adj2" fmla="val 17081"/>
            </a:avLst>
          </a:prstGeom>
          <a:gradFill>
            <a:gsLst>
              <a:gs pos="0">
                <a:schemeClr val="bg1">
                  <a:lumMod val="85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a:solidFill>
                  <a:schemeClr val="tx1"/>
                </a:solidFill>
              </a:rPr>
              <a:t>現行システム資料、ソース</a:t>
            </a:r>
            <a:endParaRPr kumimoji="1" lang="ja-JP" altLang="en-US" sz="1600" dirty="0">
              <a:solidFill>
                <a:schemeClr val="tx1"/>
              </a:solidFill>
            </a:endParaRPr>
          </a:p>
        </p:txBody>
      </p:sp>
      <p:sp>
        <p:nvSpPr>
          <p:cNvPr id="77" name="テキスト ボックス 76"/>
          <p:cNvSpPr txBox="1"/>
          <p:nvPr/>
        </p:nvSpPr>
        <p:spPr>
          <a:xfrm>
            <a:off x="839402" y="2915652"/>
            <a:ext cx="2364446" cy="369332"/>
          </a:xfrm>
          <a:prstGeom prst="rect">
            <a:avLst/>
          </a:prstGeom>
          <a:solidFill>
            <a:schemeClr val="bg1">
              <a:alpha val="51000"/>
            </a:schemeClr>
          </a:solidFill>
        </p:spPr>
        <p:txBody>
          <a:bodyPr wrap="square" rtlCol="0">
            <a:spAutoFit/>
          </a:bodyPr>
          <a:lstStyle/>
          <a:p>
            <a:r>
              <a:rPr lang="ja-JP" altLang="en-US" dirty="0">
                <a:solidFill>
                  <a:srgbClr val="7030A0"/>
                </a:solidFill>
                <a:latin typeface="HGPｺﾞｼｯｸM" panose="020B0600000000000000" pitchFamily="50" charset="-128"/>
                <a:ea typeface="HGPｺﾞｼｯｸM" panose="020B0600000000000000" pitchFamily="50" charset="-128"/>
              </a:rPr>
              <a:t>②システム機能の把握</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47" name="正方形/長方形 46"/>
          <p:cNvSpPr/>
          <p:nvPr/>
        </p:nvSpPr>
        <p:spPr>
          <a:xfrm>
            <a:off x="4713010" y="1415002"/>
            <a:ext cx="4107462" cy="2178328"/>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8" name="直線矢印コネクタ 47"/>
          <p:cNvCxnSpPr/>
          <p:nvPr/>
        </p:nvCxnSpPr>
        <p:spPr>
          <a:xfrm>
            <a:off x="2279562" y="2288367"/>
            <a:ext cx="24334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テキスト ボックス 49"/>
          <p:cNvSpPr txBox="1"/>
          <p:nvPr/>
        </p:nvSpPr>
        <p:spPr>
          <a:xfrm>
            <a:off x="2267744" y="1856319"/>
            <a:ext cx="2364446" cy="369332"/>
          </a:xfrm>
          <a:prstGeom prst="rect">
            <a:avLst/>
          </a:prstGeom>
          <a:solidFill>
            <a:schemeClr val="bg1">
              <a:alpha val="51000"/>
            </a:schemeClr>
          </a:solidFill>
        </p:spPr>
        <p:txBody>
          <a:bodyPr wrap="square" rtlCol="0">
            <a:spAutoFit/>
          </a:bodyPr>
          <a:lstStyle/>
          <a:p>
            <a:r>
              <a:rPr lang="ja-JP" altLang="en-US" dirty="0">
                <a:solidFill>
                  <a:srgbClr val="7030A0"/>
                </a:solidFill>
                <a:latin typeface="HGPｺﾞｼｯｸM" panose="020B0600000000000000" pitchFamily="50" charset="-128"/>
                <a:ea typeface="HGPｺﾞｼｯｸM" panose="020B0600000000000000" pitchFamily="50" charset="-128"/>
              </a:rPr>
              <a:t>①</a:t>
            </a:r>
            <a:r>
              <a:rPr kumimoji="1" lang="ja-JP" altLang="en-US" dirty="0">
                <a:solidFill>
                  <a:srgbClr val="7030A0"/>
                </a:solidFill>
                <a:latin typeface="HGPｺﾞｼｯｸM" panose="020B0600000000000000" pitchFamily="50" charset="-128"/>
                <a:ea typeface="HGPｺﾞｼｯｸM" panose="020B0600000000000000" pitchFamily="50" charset="-128"/>
              </a:rPr>
              <a:t>データモデルの把握</a:t>
            </a:r>
          </a:p>
        </p:txBody>
      </p:sp>
      <p:sp>
        <p:nvSpPr>
          <p:cNvPr id="59" name="正方形/長方形 58"/>
          <p:cNvSpPr/>
          <p:nvPr/>
        </p:nvSpPr>
        <p:spPr>
          <a:xfrm>
            <a:off x="297280" y="3801495"/>
            <a:ext cx="4634759" cy="91097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0" name="直線矢印コネクタ 59"/>
          <p:cNvCxnSpPr>
            <a:stCxn id="56" idx="6"/>
            <a:endCxn id="62" idx="0"/>
          </p:cNvCxnSpPr>
          <p:nvPr/>
        </p:nvCxnSpPr>
        <p:spPr>
          <a:xfrm>
            <a:off x="2847409" y="4095245"/>
            <a:ext cx="4370134" cy="139108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円/楕円 61"/>
          <p:cNvSpPr/>
          <p:nvPr/>
        </p:nvSpPr>
        <p:spPr>
          <a:xfrm>
            <a:off x="6766741" y="5486327"/>
            <a:ext cx="901603" cy="25669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円/楕円 63"/>
          <p:cNvSpPr/>
          <p:nvPr/>
        </p:nvSpPr>
        <p:spPr>
          <a:xfrm>
            <a:off x="6444208" y="2211046"/>
            <a:ext cx="688005" cy="25669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5" name="直線矢印コネクタ 64"/>
          <p:cNvCxnSpPr>
            <a:stCxn id="64" idx="4"/>
            <a:endCxn id="68" idx="0"/>
          </p:cNvCxnSpPr>
          <p:nvPr/>
        </p:nvCxnSpPr>
        <p:spPr>
          <a:xfrm>
            <a:off x="6788211" y="2467740"/>
            <a:ext cx="1410676" cy="19159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円/楕円 67"/>
          <p:cNvSpPr/>
          <p:nvPr/>
        </p:nvSpPr>
        <p:spPr>
          <a:xfrm>
            <a:off x="8064000" y="4383721"/>
            <a:ext cx="269774" cy="723866"/>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2" name="円/楕円 71"/>
          <p:cNvSpPr/>
          <p:nvPr/>
        </p:nvSpPr>
        <p:spPr>
          <a:xfrm>
            <a:off x="3347864" y="6309320"/>
            <a:ext cx="1224136" cy="42228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3" name="円/楕円 72"/>
          <p:cNvSpPr/>
          <p:nvPr/>
        </p:nvSpPr>
        <p:spPr>
          <a:xfrm>
            <a:off x="4968000" y="4428000"/>
            <a:ext cx="504056" cy="302755"/>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74" name="直線矢印コネクタ 59"/>
          <p:cNvCxnSpPr>
            <a:stCxn id="72" idx="6"/>
          </p:cNvCxnSpPr>
          <p:nvPr/>
        </p:nvCxnSpPr>
        <p:spPr>
          <a:xfrm flipV="1">
            <a:off x="4572000" y="4712471"/>
            <a:ext cx="648028" cy="180799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670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up)">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nodeType="with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9"/>
                                        </p:tgtEl>
                                        <p:attrNameLst>
                                          <p:attrName>style.visibility</p:attrName>
                                        </p:attrNameLst>
                                      </p:cBhvr>
                                      <p:to>
                                        <p:strVal val="visible"/>
                                      </p:to>
                                    </p:set>
                                    <p:animEffect transition="in" filter="fade">
                                      <p:cBhvr>
                                        <p:cTn id="54" dur="500"/>
                                        <p:tgtEl>
                                          <p:spTgt spid="7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10" presetClass="entr" presetSubtype="0" fill="hold" nodeType="withEffect">
                                  <p:stCondLst>
                                    <p:cond delay="0"/>
                                  </p:stCondLst>
                                  <p:childTnLst>
                                    <p:set>
                                      <p:cBhvr>
                                        <p:cTn id="61" dur="1" fill="hold">
                                          <p:stCondLst>
                                            <p:cond delay="0"/>
                                          </p:stCondLst>
                                        </p:cTn>
                                        <p:tgtEl>
                                          <p:spTgt spid="1029"/>
                                        </p:tgtEl>
                                        <p:attrNameLst>
                                          <p:attrName>style.visibility</p:attrName>
                                        </p:attrNameLst>
                                      </p:cBhvr>
                                      <p:to>
                                        <p:strVal val="visible"/>
                                      </p:to>
                                    </p:set>
                                    <p:animEffect transition="in" filter="fade">
                                      <p:cBhvr>
                                        <p:cTn id="62" dur="500"/>
                                        <p:tgtEl>
                                          <p:spTgt spid="10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wipe(left)">
                                      <p:cBhvr>
                                        <p:cTn id="72" dur="500"/>
                                        <p:tgtEl>
                                          <p:spTgt spid="6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fade">
                                      <p:cBhvr>
                                        <p:cTn id="77" dur="500"/>
                                        <p:tgtEl>
                                          <p:spTgt spid="6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fade">
                                      <p:cBhvr>
                                        <p:cTn id="82" dur="500"/>
                                        <p:tgtEl>
                                          <p:spTgt spid="6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wipe(up)">
                                      <p:cBhvr>
                                        <p:cTn id="87" dur="500"/>
                                        <p:tgtEl>
                                          <p:spTgt spid="6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500"/>
                                        <p:tgtEl>
                                          <p:spTgt spid="36"/>
                                        </p:tgtEl>
                                      </p:cBhvr>
                                    </p:animEffect>
                                  </p:childTnLst>
                                </p:cTn>
                              </p:par>
                              <p:par>
                                <p:cTn id="98" presetID="10" presetClass="entr" presetSubtype="0" fill="hold" nodeType="withEffect">
                                  <p:stCondLst>
                                    <p:cond delay="0"/>
                                  </p:stCondLst>
                                  <p:childTnLst>
                                    <p:set>
                                      <p:cBhvr>
                                        <p:cTn id="99" dur="1" fill="hold">
                                          <p:stCondLst>
                                            <p:cond delay="0"/>
                                          </p:stCondLst>
                                        </p:cTn>
                                        <p:tgtEl>
                                          <p:spTgt spid="1026"/>
                                        </p:tgtEl>
                                        <p:attrNameLst>
                                          <p:attrName>style.visibility</p:attrName>
                                        </p:attrNameLst>
                                      </p:cBhvr>
                                      <p:to>
                                        <p:strVal val="visible"/>
                                      </p:to>
                                    </p:set>
                                    <p:animEffect transition="in" filter="fade">
                                      <p:cBhvr>
                                        <p:cTn id="100" dur="500"/>
                                        <p:tgtEl>
                                          <p:spTgt spid="1026"/>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fade">
                                      <p:cBhvr>
                                        <p:cTn id="105" dur="500"/>
                                        <p:tgtEl>
                                          <p:spTgt spid="89"/>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fade">
                                      <p:cBhvr>
                                        <p:cTn id="110" dur="500"/>
                                        <p:tgtEl>
                                          <p:spTgt spid="7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74"/>
                                        </p:tgtEl>
                                        <p:attrNameLst>
                                          <p:attrName>style.visibility</p:attrName>
                                        </p:attrNameLst>
                                      </p:cBhvr>
                                      <p:to>
                                        <p:strVal val="visible"/>
                                      </p:to>
                                    </p:set>
                                    <p:animEffect transition="in" filter="wipe(down)">
                                      <p:cBhvr>
                                        <p:cTn id="115" dur="500"/>
                                        <p:tgtEl>
                                          <p:spTgt spid="7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fade">
                                      <p:cBhvr>
                                        <p:cTn id="12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79" grpId="0"/>
      <p:bldP spid="89" grpId="0"/>
      <p:bldP spid="33" grpId="0"/>
      <p:bldP spid="36" grpId="0"/>
      <p:bldP spid="37" grpId="0"/>
      <p:bldP spid="39" grpId="0"/>
      <p:bldP spid="42" grpId="0" animBg="1"/>
      <p:bldP spid="77" grpId="0" animBg="1"/>
      <p:bldP spid="47" grpId="0" animBg="1"/>
      <p:bldP spid="50" grpId="0" animBg="1"/>
      <p:bldP spid="59" grpId="0" animBg="1"/>
      <p:bldP spid="62" grpId="0" animBg="1"/>
      <p:bldP spid="64" grpId="0" animBg="1"/>
      <p:bldP spid="68" grpId="0" animBg="1"/>
      <p:bldP spid="72" grpId="0" animBg="1"/>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26</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Ｇ１－０２　現行システムの調査</a:t>
            </a:r>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4154984"/>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俯瞰的、体系的に現行システムを把握する。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要件定義で、機能仕様やロジックの詳細を必要とすることは少ない。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詳細を必要な時に必要部分のみ調査できるよう、全体を押さえる。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押さえるポイントは３つ。</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システム機能は、どの業務で、何のために使われているか？</a:t>
            </a: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システム機能は、どのエンティティを利用するのか？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システム機能は、どのような業務ルールに準じて、何を行っているのか？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調査内容とレベル、調査方法、調査結果の可視化方法を決めておく。</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調査担当者に依存しない、安定した成果物品質が必要。</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71887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27</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Ｇ１－０３　課題の抽出と原因分析</a:t>
            </a:r>
            <a:endParaRPr lang="en-US" altLang="ja-JP" sz="2400"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491880" y="3284984"/>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9" name="角丸四角形 8"/>
          <p:cNvSpPr/>
          <p:nvPr/>
        </p:nvSpPr>
        <p:spPr>
          <a:xfrm>
            <a:off x="3491880" y="38178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10" name="角丸四角形 9"/>
          <p:cNvSpPr/>
          <p:nvPr/>
        </p:nvSpPr>
        <p:spPr>
          <a:xfrm>
            <a:off x="3491880" y="4350702"/>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11" name="角丸四角形 10"/>
          <p:cNvSpPr/>
          <p:nvPr/>
        </p:nvSpPr>
        <p:spPr>
          <a:xfrm>
            <a:off x="3491880" y="4883561"/>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2" name="角丸四角形 11"/>
          <p:cNvSpPr/>
          <p:nvPr/>
        </p:nvSpPr>
        <p:spPr>
          <a:xfrm>
            <a:off x="3491880" y="541642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4" name="直線矢印コネクタ 13"/>
          <p:cNvCxnSpPr>
            <a:stCxn id="8" idx="2"/>
            <a:endCxn id="9" idx="0"/>
          </p:cNvCxnSpPr>
          <p:nvPr/>
        </p:nvCxnSpPr>
        <p:spPr>
          <a:xfrm>
            <a:off x="4932040" y="3645024"/>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9" idx="2"/>
            <a:endCxn id="10" idx="0"/>
          </p:cNvCxnSpPr>
          <p:nvPr/>
        </p:nvCxnSpPr>
        <p:spPr>
          <a:xfrm>
            <a:off x="4932040" y="4177883"/>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0" idx="2"/>
            <a:endCxn id="11" idx="0"/>
          </p:cNvCxnSpPr>
          <p:nvPr/>
        </p:nvCxnSpPr>
        <p:spPr>
          <a:xfrm>
            <a:off x="4932040" y="4710742"/>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11" idx="2"/>
            <a:endCxn id="12" idx="0"/>
          </p:cNvCxnSpPr>
          <p:nvPr/>
        </p:nvCxnSpPr>
        <p:spPr>
          <a:xfrm>
            <a:off x="4932040" y="5243601"/>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6516216" y="3433997"/>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6516216" y="4475615"/>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6516216" y="5517232"/>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要求</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248980"/>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4293096"/>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659644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28</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Ｇ１－０３　課題抽出と原因分析</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93757"/>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要件の目的となる、解決するべき業務上の課題と根本原因を把握する。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個々の要求が求められる理由、要件内容の妥当性が評価できない。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プロジェクト目的・目標と要求が整合せず、投資対効果が低下する。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ＲＦＰ等から、課題を整理する。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課題分析で具体性、必要性を高める。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課題の根本原因を分析する。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業務課題一覧</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課題分析のワーク資料</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ロジックツリーやフィッシュボーンなど</a:t>
            </a:r>
            <a:r>
              <a:rPr lang="en-US" altLang="ja-JP" dirty="0">
                <a:latin typeface="HGPｺﾞｼｯｸM" panose="020B0600000000000000" pitchFamily="50" charset="-128"/>
                <a:ea typeface="HGPｺﾞｼｯｸM" panose="020B0600000000000000" pitchFamily="50" charset="-128"/>
              </a:rPr>
              <a:t>)</a:t>
            </a: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pic>
        <p:nvPicPr>
          <p:cNvPr id="8" name="図 7"/>
          <p:cNvPicPr/>
          <p:nvPr/>
        </p:nvPicPr>
        <p:blipFill>
          <a:blip r:embed="rId3"/>
          <a:stretch>
            <a:fillRect/>
          </a:stretch>
        </p:blipFill>
        <p:spPr>
          <a:xfrm>
            <a:off x="4954473" y="3179510"/>
            <a:ext cx="4586079" cy="3561858"/>
          </a:xfrm>
          <a:prstGeom prst="rect">
            <a:avLst/>
          </a:prstGeom>
        </p:spPr>
      </p:pic>
    </p:spTree>
    <p:extLst>
      <p:ext uri="{BB962C8B-B14F-4D97-AF65-F5344CB8AC3E}">
        <p14:creationId xmlns:p14="http://schemas.microsoft.com/office/powerpoint/2010/main" val="3831818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827" y="3461205"/>
            <a:ext cx="7769388" cy="2272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Ｇ１－０３　課題抽出と原因分析</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33" name="フローチャート : 書類 32"/>
          <p:cNvSpPr/>
          <p:nvPr/>
        </p:nvSpPr>
        <p:spPr>
          <a:xfrm>
            <a:off x="362004" y="2165061"/>
            <a:ext cx="1404080"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提案依頼書</a:t>
            </a:r>
            <a:endParaRPr kumimoji="1" lang="en-US" altLang="ja-JP" dirty="0"/>
          </a:p>
          <a:p>
            <a:pPr algn="ctr"/>
            <a:r>
              <a:rPr kumimoji="1" lang="ja-JP" altLang="en-US" dirty="0"/>
              <a:t>提案書</a:t>
            </a:r>
          </a:p>
        </p:txBody>
      </p:sp>
      <p:cxnSp>
        <p:nvCxnSpPr>
          <p:cNvPr id="38" name="直線矢印コネクタ 37"/>
          <p:cNvCxnSpPr>
            <a:stCxn id="11" idx="3"/>
            <a:endCxn id="50" idx="0"/>
          </p:cNvCxnSpPr>
          <p:nvPr/>
        </p:nvCxnSpPr>
        <p:spPr>
          <a:xfrm>
            <a:off x="1880179" y="2554846"/>
            <a:ext cx="2020407" cy="90635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251520" y="2093053"/>
            <a:ext cx="1628659" cy="92358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 name="フローチャート : 書類 52"/>
          <p:cNvSpPr/>
          <p:nvPr/>
        </p:nvSpPr>
        <p:spPr>
          <a:xfrm>
            <a:off x="5571375" y="1813059"/>
            <a:ext cx="1404080" cy="79208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現行資料</a:t>
            </a:r>
          </a:p>
        </p:txBody>
      </p:sp>
      <p:sp>
        <p:nvSpPr>
          <p:cNvPr id="57" name="正方形/長方形 56"/>
          <p:cNvSpPr/>
          <p:nvPr/>
        </p:nvSpPr>
        <p:spPr>
          <a:xfrm>
            <a:off x="5468622" y="1741051"/>
            <a:ext cx="1628659" cy="923586"/>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8" name="直線矢印コネクタ 37"/>
          <p:cNvCxnSpPr>
            <a:stCxn id="57" idx="1"/>
            <a:endCxn id="50" idx="0"/>
          </p:cNvCxnSpPr>
          <p:nvPr/>
        </p:nvCxnSpPr>
        <p:spPr>
          <a:xfrm rot="10800000" flipV="1">
            <a:off x="3900586" y="2202843"/>
            <a:ext cx="1568036" cy="125836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3650748" y="1588997"/>
            <a:ext cx="2001372"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②具体性、</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必要性を高める</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39" name="テキスト ボックス 38"/>
          <p:cNvSpPr txBox="1"/>
          <p:nvPr/>
        </p:nvSpPr>
        <p:spPr>
          <a:xfrm>
            <a:off x="1768269" y="2237069"/>
            <a:ext cx="2155659"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①課題を整理する</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88" name="テキスト ボックス 87"/>
          <p:cNvSpPr txBox="1"/>
          <p:nvPr/>
        </p:nvSpPr>
        <p:spPr>
          <a:xfrm>
            <a:off x="6838314" y="2794792"/>
            <a:ext cx="2001372"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③根本原因を</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分析する</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28" name="テキスト ボックス 282"/>
          <p:cNvSpPr txBox="1"/>
          <p:nvPr/>
        </p:nvSpPr>
        <p:spPr>
          <a:xfrm>
            <a:off x="971600" y="3133200"/>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ロジックツリー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50" name="正方形/長方形 49"/>
          <p:cNvSpPr/>
          <p:nvPr/>
        </p:nvSpPr>
        <p:spPr>
          <a:xfrm>
            <a:off x="996827" y="3461205"/>
            <a:ext cx="5807517" cy="2243994"/>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5" name="環状矢印 64"/>
          <p:cNvSpPr/>
          <p:nvPr/>
        </p:nvSpPr>
        <p:spPr>
          <a:xfrm rot="7321463">
            <a:off x="5962697" y="2875150"/>
            <a:ext cx="1185644" cy="1219663"/>
          </a:xfrm>
          <a:prstGeom prst="circularArrow">
            <a:avLst>
              <a:gd name="adj1" fmla="val 12500"/>
              <a:gd name="adj2" fmla="val 1142319"/>
              <a:gd name="adj3" fmla="val 20457681"/>
              <a:gd name="adj4" fmla="val 3461790"/>
              <a:gd name="adj5" fmla="val 125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305919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up)">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up)">
                                      <p:cBhvr>
                                        <p:cTn id="25" dur="500"/>
                                        <p:tgtEl>
                                          <p:spTgt spid="5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500"/>
                                        <p:tgtEl>
                                          <p:spTgt spid="8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wipe(up)">
                                      <p:cBhvr>
                                        <p:cTn id="3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39" grpId="0"/>
      <p:bldP spid="88" grpId="0"/>
      <p:bldP spid="28" grpId="0"/>
      <p:bldP spid="50"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505" y="2163811"/>
            <a:ext cx="8181975"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3" name="テキスト プレースホルダー 2"/>
          <p:cNvSpPr>
            <a:spLocks noGrp="1"/>
          </p:cNvSpPr>
          <p:nvPr>
            <p:ph type="body" sz="quarter" idx="13"/>
          </p:nvPr>
        </p:nvSpPr>
        <p:spPr/>
        <p:txBody>
          <a:bodyPr/>
          <a:lstStyle/>
          <a:p>
            <a:r>
              <a:rPr kumimoji="1"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業務要件定義</a:t>
            </a:r>
            <a:r>
              <a:rPr kumimoji="1" lang="ja-JP" altLang="en-US" dirty="0">
                <a:latin typeface="HGPｺﾞｼｯｸM" panose="020B0600000000000000" pitchFamily="50" charset="-128"/>
                <a:ea typeface="HGPｺﾞｼｯｸM" panose="020B0600000000000000" pitchFamily="50" charset="-128"/>
              </a:rPr>
              <a:t>プロセス</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とは？</a:t>
            </a:r>
          </a:p>
        </p:txBody>
      </p:sp>
      <p:sp>
        <p:nvSpPr>
          <p:cNvPr id="4" name="テキスト ボックス 3"/>
          <p:cNvSpPr txBox="1"/>
          <p:nvPr/>
        </p:nvSpPr>
        <p:spPr>
          <a:xfrm>
            <a:off x="539552" y="1136933"/>
            <a:ext cx="8424936" cy="1046440"/>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業務要件定義プロセスは、あるべき業務を定義するプロセス。</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あるべき業務という</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目的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を実現する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手段</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のひとつがＩＴシステム。</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u="sng" dirty="0">
                <a:solidFill>
                  <a:srgbClr val="FF0000"/>
                </a:solidFill>
                <a:latin typeface="HGPｺﾞｼｯｸM" panose="020B0600000000000000" pitchFamily="50" charset="-128"/>
                <a:ea typeface="HGPｺﾞｼｯｸM" panose="020B0600000000000000" pitchFamily="50" charset="-128"/>
              </a:rPr>
              <a:t>ビジネス価値に寄与するシステム要件を定義するために、あるべき業務を明確化する</a:t>
            </a:r>
            <a:r>
              <a:rPr lang="ja-JP" altLang="en-US" dirty="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1691680" y="3573016"/>
            <a:ext cx="7200800" cy="1380182"/>
          </a:xfrm>
          <a:prstGeom prst="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3998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Ｇ１－０３　課題抽出と原因分析</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お客さまが目的・目標・課題・原因を明確にしていない。</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または、それらと要求の関係が明確になっていない。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627180" y="3059668"/>
            <a:ext cx="8208912" cy="344709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ロジックツリー等のモデルで、目的・目標・課題・原因・要求の関係を可視化</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u="sng" dirty="0">
              <a:solidFill>
                <a:srgbClr val="FF0000"/>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目的・目標等はＲＦＰで文章表現することが多く、関係が見えにくい。</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ベンダーが図表で整理した内容をお客さまと確認することで、</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要求の抜け漏れ検出や要求事項の理解深耕が期待できる。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極端に不明確な場合は、システム化企画の再実施を提案する。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実現したい状態、達成したい効果、課題等が不明確では、要求の抽出は難しい。</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441450"/>
            <a:endParaRPr lang="en-US" altLang="ja-JP" sz="800" dirty="0">
              <a:latin typeface="HGPｺﾞｼｯｸM" panose="020B0600000000000000" pitchFamily="50" charset="-128"/>
              <a:ea typeface="HGPｺﾞｼｯｸM" panose="020B0600000000000000" pitchFamily="50" charset="-128"/>
            </a:endParaRPr>
          </a:p>
          <a:p>
            <a:pPr marL="1077913" indent="-357188">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10104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539552" y="2996952"/>
            <a:ext cx="8208912" cy="400109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プロジェクトが解決すべき業務的な課題を特定する。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u="sng" dirty="0">
              <a:solidFill>
                <a:srgbClr val="FF0000"/>
              </a:solidFill>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業務課題、システム課題が混在した提案依頼書から前者を選別。</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曖昧な課題は、現行資料での裏取りやお客さまへの確認</a:t>
            </a:r>
            <a:r>
              <a:rPr lang="ja-JP" altLang="en-US" dirty="0" smtClean="0">
                <a:solidFill>
                  <a:srgbClr val="201815"/>
                </a:solidFill>
                <a:latin typeface="HGPｺﾞｼｯｸM" panose="020B0600000000000000" pitchFamily="50" charset="-128"/>
                <a:ea typeface="HGPｺﾞｼｯｸM" panose="020B0600000000000000" pitchFamily="50" charset="-128"/>
              </a:rPr>
              <a:t>で具体化する。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プロジェクトスコープに含める課題をお客さまとすり合わせる。</a:t>
            </a: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「要求抽出の概念構造」をベースに、目的・課題・原因の妥当性を高める。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課題等の上位との繋がりが無く、要求のみが定義されていないか？</a:t>
            </a:r>
            <a:endParaRPr lang="en-US" altLang="ja-JP"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要求ありきの課題になっていないか？手段を目的化していないか？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目的と手段の見分け方　→　目的：対象</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状態　　</a:t>
            </a:r>
            <a:r>
              <a:rPr lang="zh-TW" altLang="en-US" dirty="0">
                <a:latin typeface="HGPｺﾞｼｯｸM" panose="020B0600000000000000" pitchFamily="50" charset="-128"/>
                <a:ea typeface="HGPｺﾞｼｯｸM" panose="020B0600000000000000" pitchFamily="50" charset="-128"/>
              </a:rPr>
              <a:t>手段：対象</a:t>
            </a:r>
            <a:r>
              <a:rPr lang="en-US" altLang="zh-TW" dirty="0">
                <a:latin typeface="HGPｺﾞｼｯｸM" panose="020B0600000000000000" pitchFamily="50" charset="-128"/>
                <a:ea typeface="HGPｺﾞｼｯｸM" panose="020B0600000000000000" pitchFamily="50" charset="-128"/>
              </a:rPr>
              <a:t>+</a:t>
            </a:r>
            <a:r>
              <a:rPr lang="zh-TW" altLang="en-US" dirty="0">
                <a:latin typeface="HGPｺﾞｼｯｸM" panose="020B0600000000000000" pitchFamily="50" charset="-128"/>
                <a:ea typeface="HGPｺﾞｼｯｸM" panose="020B0600000000000000" pitchFamily="50" charset="-128"/>
              </a:rPr>
              <a:t>動詞</a:t>
            </a:r>
            <a:r>
              <a:rPr lang="en-US" altLang="ja-JP" dirty="0">
                <a:latin typeface="HGPｺﾞｼｯｸM" panose="020B0600000000000000" pitchFamily="50" charset="-128"/>
                <a:ea typeface="HGPｺﾞｼｯｸM" panose="020B0600000000000000" pitchFamily="50" charset="-128"/>
              </a:rPr>
              <a:t>)</a:t>
            </a: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課題解消が目的、目標の実現に寄与するか？十分か？</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a:p>
            <a:pPr marL="1441450"/>
            <a:endParaRPr lang="en-US" altLang="ja-JP" sz="800" dirty="0">
              <a:latin typeface="HGPｺﾞｼｯｸM" panose="020B0600000000000000" pitchFamily="50" charset="-128"/>
              <a:ea typeface="HGPｺﾞｼｯｸM" panose="020B0600000000000000" pitchFamily="50" charset="-128"/>
            </a:endParaRPr>
          </a:p>
          <a:p>
            <a:pPr marL="1077913" indent="-357188">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解決手段ありきの課題抽出・原因分析で、要件の妥当性が低下する。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Ｇ１－０３　課題抽出と原因分析</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7500812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Ｇ１－０４　課題解決後のゴール定義</a:t>
            </a:r>
            <a:endParaRPr lang="en-US" altLang="ja-JP" sz="2400"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491880" y="3284984"/>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9" name="角丸四角形 8"/>
          <p:cNvSpPr/>
          <p:nvPr/>
        </p:nvSpPr>
        <p:spPr>
          <a:xfrm>
            <a:off x="3491880" y="38178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10" name="角丸四角形 9"/>
          <p:cNvSpPr/>
          <p:nvPr/>
        </p:nvSpPr>
        <p:spPr>
          <a:xfrm>
            <a:off x="3491880" y="4350702"/>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11" name="角丸四角形 10"/>
          <p:cNvSpPr/>
          <p:nvPr/>
        </p:nvSpPr>
        <p:spPr>
          <a:xfrm>
            <a:off x="3491880" y="4883561"/>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2" name="角丸四角形 11"/>
          <p:cNvSpPr/>
          <p:nvPr/>
        </p:nvSpPr>
        <p:spPr>
          <a:xfrm>
            <a:off x="3491880" y="541642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4" name="直線矢印コネクタ 13"/>
          <p:cNvCxnSpPr>
            <a:stCxn id="8" idx="2"/>
            <a:endCxn id="9" idx="0"/>
          </p:cNvCxnSpPr>
          <p:nvPr/>
        </p:nvCxnSpPr>
        <p:spPr>
          <a:xfrm>
            <a:off x="4932040" y="3645024"/>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9" idx="2"/>
            <a:endCxn id="10" idx="0"/>
          </p:cNvCxnSpPr>
          <p:nvPr/>
        </p:nvCxnSpPr>
        <p:spPr>
          <a:xfrm>
            <a:off x="4932040" y="4177883"/>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0" idx="2"/>
            <a:endCxn id="11" idx="0"/>
          </p:cNvCxnSpPr>
          <p:nvPr/>
        </p:nvCxnSpPr>
        <p:spPr>
          <a:xfrm>
            <a:off x="4932040" y="4710742"/>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11" idx="2"/>
            <a:endCxn id="12" idx="0"/>
          </p:cNvCxnSpPr>
          <p:nvPr/>
        </p:nvCxnSpPr>
        <p:spPr>
          <a:xfrm>
            <a:off x="4932040" y="5243601"/>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6516216" y="3433997"/>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6516216" y="4475615"/>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6516216" y="5517232"/>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要求</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248980"/>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4797152"/>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394433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Ｇ１－０４　課題解決後のゴール定義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478423"/>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適切な解決手段を導出するため、課題解決後の状態を明確にする。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適切な課題や解決手段が定義されない。</a:t>
            </a:r>
            <a:endParaRPr lang="en-US" altLang="ja-JP" dirty="0">
              <a:latin typeface="HGPｺﾞｼｯｸM" panose="020B0600000000000000" pitchFamily="50" charset="-128"/>
              <a:ea typeface="HGPｺﾞｼｯｸM" panose="020B0600000000000000" pitchFamily="50" charset="-128"/>
            </a:endParaRPr>
          </a:p>
          <a:p>
            <a:pPr marL="720725"/>
            <a:endParaRPr lang="ja-JP" altLang="en-US"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業務課題の解決・改善状況の測定に適した指標・目標値を設定する。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指標・目標値達成による、上位の目的・目標に対する有効性を確認する。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1006475"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業務課題一覧</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sz="1000" dirty="0">
              <a:latin typeface="HGPｺﾞｼｯｸM" panose="020B0600000000000000" pitchFamily="50" charset="-128"/>
              <a:ea typeface="HGPｺﾞｼｯｸM" panose="020B0600000000000000" pitchFamily="50" charset="-128"/>
            </a:endParaRPr>
          </a:p>
          <a:p>
            <a:pPr marL="1077913" indent="-361950">
              <a:lnSpc>
                <a:spcPts val="18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プロジェクト目的・目標に寄与し、制約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前提に矛盾ないゴールを定義する。</a:t>
            </a:r>
          </a:p>
          <a:p>
            <a:pPr marL="1077913" indent="-361950">
              <a:lnSpc>
                <a:spcPts val="18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達成状況が測定、評価可能で、測定方法が明確なゴールを定義する。</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331640" y="1916832"/>
            <a:ext cx="3816424" cy="7920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課題</a:t>
            </a:r>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　</a:t>
            </a:r>
            <a:r>
              <a:rPr lang="ja-JP" altLang="en-US" sz="1400" dirty="0">
                <a:latin typeface="HGPｺﾞｼｯｸM" panose="020B0600000000000000" pitchFamily="50" charset="-128"/>
                <a:ea typeface="HGPｺﾞｼｯｸM" panose="020B0600000000000000" pitchFamily="50" charset="-128"/>
              </a:rPr>
              <a:t>受注管理業務で法人の受注情報を</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システム入力する作業に、１件につき平均</a:t>
            </a:r>
            <a:r>
              <a:rPr lang="en-US" altLang="ja-JP" sz="1400" dirty="0">
                <a:latin typeface="HGPｺﾞｼｯｸM" panose="020B0600000000000000" pitchFamily="50" charset="-128"/>
                <a:ea typeface="HGPｺﾞｼｯｸM" panose="020B0600000000000000" pitchFamily="50" charset="-128"/>
              </a:rPr>
              <a:t>3</a:t>
            </a:r>
            <a:r>
              <a:rPr lang="ja-JP" altLang="en-US" sz="1400" dirty="0">
                <a:latin typeface="HGPｺﾞｼｯｸM" panose="020B0600000000000000" pitchFamily="50" charset="-128"/>
                <a:ea typeface="HGPｺﾞｼｯｸM" panose="020B0600000000000000" pitchFamily="50" charset="-128"/>
              </a:rPr>
              <a:t>時間、</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掛かっている。</a:t>
            </a:r>
          </a:p>
        </p:txBody>
      </p:sp>
      <p:sp>
        <p:nvSpPr>
          <p:cNvPr id="7" name="角丸四角形 6"/>
          <p:cNvSpPr/>
          <p:nvPr/>
        </p:nvSpPr>
        <p:spPr>
          <a:xfrm>
            <a:off x="5940152" y="1916832"/>
            <a:ext cx="2674800" cy="7920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改善目標</a:t>
            </a:r>
            <a:r>
              <a:rPr kumimoji="1" lang="en-US" altLang="ja-JP" sz="1400" dirty="0">
                <a:latin typeface="HGPｺﾞｼｯｸM" panose="020B0600000000000000" pitchFamily="50" charset="-128"/>
                <a:ea typeface="HGPｺﾞｼｯｸM" panose="020B0600000000000000" pitchFamily="50" charset="-128"/>
              </a:rPr>
              <a:t>】</a:t>
            </a:r>
          </a:p>
          <a:p>
            <a:r>
              <a:rPr lang="ja-JP" altLang="en-US" sz="1400" dirty="0">
                <a:latin typeface="HGPｺﾞｼｯｸM" panose="020B0600000000000000" pitchFamily="50" charset="-128"/>
                <a:ea typeface="HGPｺﾞｼｯｸM" panose="020B0600000000000000" pitchFamily="50" charset="-128"/>
              </a:rPr>
              <a:t>法人の受注情報入力作業を</a:t>
            </a:r>
            <a:endParaRPr lang="en-US" altLang="ja-JP" sz="1400" dirty="0">
              <a:latin typeface="HGPｺﾞｼｯｸM" panose="020B0600000000000000" pitchFamily="50" charset="-128"/>
              <a:ea typeface="HGPｺﾞｼｯｸM" panose="020B0600000000000000" pitchFamily="50" charset="-128"/>
            </a:endParaRPr>
          </a:p>
          <a:p>
            <a:r>
              <a:rPr lang="en-US" altLang="ja-JP" sz="1400" dirty="0">
                <a:latin typeface="HGPｺﾞｼｯｸM" panose="020B0600000000000000" pitchFamily="50" charset="-128"/>
                <a:ea typeface="HGPｺﾞｼｯｸM" panose="020B0600000000000000" pitchFamily="50" charset="-128"/>
              </a:rPr>
              <a:t>1</a:t>
            </a:r>
            <a:r>
              <a:rPr lang="ja-JP" altLang="en-US" sz="1400" dirty="0">
                <a:latin typeface="HGPｺﾞｼｯｸM" panose="020B0600000000000000" pitchFamily="50" charset="-128"/>
                <a:ea typeface="HGPｺﾞｼｯｸM" panose="020B0600000000000000" pitchFamily="50" charset="-128"/>
              </a:rPr>
              <a:t>件あたり平均</a:t>
            </a:r>
            <a:r>
              <a:rPr lang="en-US" altLang="ja-JP" sz="1400" dirty="0">
                <a:latin typeface="HGPｺﾞｼｯｸM" panose="020B0600000000000000" pitchFamily="50" charset="-128"/>
                <a:ea typeface="HGPｺﾞｼｯｸM" panose="020B0600000000000000" pitchFamily="50" charset="-128"/>
              </a:rPr>
              <a:t>1</a:t>
            </a:r>
            <a:r>
              <a:rPr lang="ja-JP" altLang="en-US" sz="1400" dirty="0">
                <a:latin typeface="HGPｺﾞｼｯｸM" panose="020B0600000000000000" pitchFamily="50" charset="-128"/>
                <a:ea typeface="HGPｺﾞｼｯｸM" panose="020B0600000000000000" pitchFamily="50" charset="-128"/>
              </a:rPr>
              <a:t>時間以下とする。</a:t>
            </a:r>
            <a:endParaRPr kumimoji="1" lang="en-US" altLang="ja-JP" sz="1400" dirty="0">
              <a:latin typeface="HGPｺﾞｼｯｸM" panose="020B0600000000000000" pitchFamily="50" charset="-128"/>
              <a:ea typeface="HGPｺﾞｼｯｸM" panose="020B0600000000000000" pitchFamily="50" charset="-128"/>
            </a:endParaRPr>
          </a:p>
        </p:txBody>
      </p:sp>
      <p:cxnSp>
        <p:nvCxnSpPr>
          <p:cNvPr id="8" name="直線矢印コネクタ 7"/>
          <p:cNvCxnSpPr>
            <a:stCxn id="6" idx="3"/>
            <a:endCxn id="7" idx="1"/>
          </p:cNvCxnSpPr>
          <p:nvPr/>
        </p:nvCxnSpPr>
        <p:spPr>
          <a:xfrm>
            <a:off x="5148064" y="2312876"/>
            <a:ext cx="7920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56282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308630"/>
            <a:ext cx="8424936" cy="2467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34</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Ｇ１－０４　課題解決後のゴール定義</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cxnSp>
        <p:nvCxnSpPr>
          <p:cNvPr id="38" name="直線矢印コネクタ 37"/>
          <p:cNvCxnSpPr>
            <a:stCxn id="46" idx="2"/>
            <a:endCxn id="50" idx="2"/>
          </p:cNvCxnSpPr>
          <p:nvPr/>
        </p:nvCxnSpPr>
        <p:spPr>
          <a:xfrm rot="16200000" flipH="1">
            <a:off x="4847417" y="1366466"/>
            <a:ext cx="13629" cy="6829159"/>
          </a:xfrm>
          <a:prstGeom prst="curvedConnector3">
            <a:avLst>
              <a:gd name="adj1" fmla="val 3244948"/>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50" name="正方形/長方形 49"/>
          <p:cNvSpPr/>
          <p:nvPr/>
        </p:nvSpPr>
        <p:spPr>
          <a:xfrm>
            <a:off x="7717149" y="2308631"/>
            <a:ext cx="1103323" cy="247923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8" name="直線矢印コネクタ 37"/>
          <p:cNvCxnSpPr>
            <a:stCxn id="34" idx="0"/>
            <a:endCxn id="50" idx="0"/>
          </p:cNvCxnSpPr>
          <p:nvPr/>
        </p:nvCxnSpPr>
        <p:spPr>
          <a:xfrm rot="5400000" flipH="1" flipV="1">
            <a:off x="5916782" y="-43397"/>
            <a:ext cx="1" cy="4704058"/>
          </a:xfrm>
          <a:prstGeom prst="curvedConnector3">
            <a:avLst>
              <a:gd name="adj1" fmla="val 22860100000"/>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3275856" y="5291916"/>
            <a:ext cx="2597321"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上位目的・目標へ貢献</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34" name="正方形/長方形 33"/>
          <p:cNvSpPr/>
          <p:nvPr/>
        </p:nvSpPr>
        <p:spPr>
          <a:xfrm>
            <a:off x="2526500" y="2308632"/>
            <a:ext cx="2076506" cy="24656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395536" y="2308632"/>
            <a:ext cx="2088232" cy="24656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テキスト ボックス 53"/>
          <p:cNvSpPr txBox="1"/>
          <p:nvPr/>
        </p:nvSpPr>
        <p:spPr>
          <a:xfrm>
            <a:off x="4710983" y="1672347"/>
            <a:ext cx="2597321" cy="369332"/>
          </a:xfrm>
          <a:prstGeom prst="rect">
            <a:avLst/>
          </a:prstGeom>
          <a:noFill/>
        </p:spPr>
        <p:txBody>
          <a:bodyPr wrap="square" rtlCol="0">
            <a:spAutoFit/>
          </a:bodyPr>
          <a:lstStyle/>
          <a:p>
            <a:pPr algn="ctr"/>
            <a:r>
              <a:rPr kumimoji="1" lang="ja-JP" altLang="en-US" dirty="0">
                <a:solidFill>
                  <a:srgbClr val="7030A0"/>
                </a:solidFill>
                <a:latin typeface="HGPｺﾞｼｯｸM" panose="020B0600000000000000" pitchFamily="50" charset="-128"/>
                <a:ea typeface="HGPｺﾞｼｯｸM" panose="020B0600000000000000" pitchFamily="50" charset="-128"/>
              </a:rPr>
              <a:t>課題をどこまで変えるか</a:t>
            </a:r>
          </a:p>
        </p:txBody>
      </p:sp>
      <p:sp>
        <p:nvSpPr>
          <p:cNvPr id="18" name="テキスト ボックス 282"/>
          <p:cNvSpPr txBox="1"/>
          <p:nvPr/>
        </p:nvSpPr>
        <p:spPr>
          <a:xfrm>
            <a:off x="323528" y="1948591"/>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ロジックツリー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73785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right)">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39" grpId="0"/>
      <p:bldP spid="34" grpId="0" animBg="1"/>
      <p:bldP spid="46" grpId="0" animBg="1"/>
      <p:bldP spid="5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Ｇ１－０５　課題解決の実現手段検討</a:t>
            </a:r>
            <a:endParaRPr lang="en-US" altLang="ja-JP" sz="2400"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491880" y="3284984"/>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9" name="角丸四角形 8"/>
          <p:cNvSpPr/>
          <p:nvPr/>
        </p:nvSpPr>
        <p:spPr>
          <a:xfrm>
            <a:off x="3491880" y="38178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10" name="角丸四角形 9"/>
          <p:cNvSpPr/>
          <p:nvPr/>
        </p:nvSpPr>
        <p:spPr>
          <a:xfrm>
            <a:off x="3491880" y="4350702"/>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11" name="角丸四角形 10"/>
          <p:cNvSpPr/>
          <p:nvPr/>
        </p:nvSpPr>
        <p:spPr>
          <a:xfrm>
            <a:off x="3491880" y="4883561"/>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2" name="角丸四角形 11"/>
          <p:cNvSpPr/>
          <p:nvPr/>
        </p:nvSpPr>
        <p:spPr>
          <a:xfrm>
            <a:off x="3491880" y="541642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200"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4" name="直線矢印コネクタ 13"/>
          <p:cNvCxnSpPr>
            <a:stCxn id="8" idx="2"/>
            <a:endCxn id="9" idx="0"/>
          </p:cNvCxnSpPr>
          <p:nvPr/>
        </p:nvCxnSpPr>
        <p:spPr>
          <a:xfrm>
            <a:off x="4932040" y="3645024"/>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9" idx="2"/>
            <a:endCxn id="10" idx="0"/>
          </p:cNvCxnSpPr>
          <p:nvPr/>
        </p:nvCxnSpPr>
        <p:spPr>
          <a:xfrm>
            <a:off x="4932040" y="4177883"/>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0" idx="2"/>
            <a:endCxn id="11" idx="0"/>
          </p:cNvCxnSpPr>
          <p:nvPr/>
        </p:nvCxnSpPr>
        <p:spPr>
          <a:xfrm>
            <a:off x="4932040" y="4710742"/>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11" idx="2"/>
            <a:endCxn id="12" idx="0"/>
          </p:cNvCxnSpPr>
          <p:nvPr/>
        </p:nvCxnSpPr>
        <p:spPr>
          <a:xfrm>
            <a:off x="4932040" y="5243601"/>
            <a:ext cx="0" cy="1728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6516216" y="3433997"/>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6516216" y="4475615"/>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6516216" y="5517232"/>
            <a:ext cx="2448272" cy="64307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要求</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248980"/>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5373216"/>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8862362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Ｇ１－０５　課題解決の実現手段検討</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352928" cy="4031873"/>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業務課題を解決し、改善目標を達成する手段</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≒要求</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を明確にする。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プロジェクト目的や目標に適った、課題や要求を絞り込めない。</a:t>
            </a:r>
            <a:endParaRPr lang="en-US" altLang="ja-JP" dirty="0">
              <a:latin typeface="HGPｺﾞｼｯｸM" panose="020B0600000000000000" pitchFamily="50" charset="-128"/>
              <a:ea typeface="HGPｺﾞｼｯｸM" panose="020B0600000000000000" pitchFamily="50" charset="-128"/>
            </a:endParaRPr>
          </a:p>
          <a:p>
            <a:pPr marL="1079500" indent="-3429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複数の方向から実現手段案を検討する。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実現手段案に対して、目的・目標との整合性を確認する。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お客さまと実現手段案を合意する。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業務課題一覧</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824146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375" y="2778794"/>
            <a:ext cx="6879241" cy="1370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37</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Ｇ１－０５　課題解決の実現手段検討</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33" name="フローチャート : 書類 32"/>
          <p:cNvSpPr/>
          <p:nvPr/>
        </p:nvSpPr>
        <p:spPr>
          <a:xfrm>
            <a:off x="1226100" y="1582525"/>
            <a:ext cx="1185660" cy="65211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HGPｺﾞｼｯｸM" panose="020B0600000000000000" pitchFamily="50" charset="-128"/>
                <a:ea typeface="HGPｺﾞｼｯｸM" panose="020B0600000000000000" pitchFamily="50" charset="-128"/>
              </a:rPr>
              <a:t>提案依頼書</a:t>
            </a:r>
            <a:endParaRPr kumimoji="1" lang="en-US" altLang="ja-JP" sz="1400" dirty="0">
              <a:latin typeface="HGPｺﾞｼｯｸM" panose="020B0600000000000000" pitchFamily="50" charset="-128"/>
              <a:ea typeface="HGPｺﾞｼｯｸM" panose="020B0600000000000000" pitchFamily="50" charset="-128"/>
            </a:endParaRPr>
          </a:p>
          <a:p>
            <a:pPr algn="ctr"/>
            <a:r>
              <a:rPr kumimoji="1" lang="ja-JP" altLang="en-US" sz="1400" dirty="0">
                <a:latin typeface="HGPｺﾞｼｯｸM" panose="020B0600000000000000" pitchFamily="50" charset="-128"/>
                <a:ea typeface="HGPｺﾞｼｯｸM" panose="020B0600000000000000" pitchFamily="50" charset="-128"/>
              </a:rPr>
              <a:t>提案書</a:t>
            </a: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848684"/>
            <a:ext cx="7272808" cy="18206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38" name="直線矢印コネクタ 37"/>
          <p:cNvCxnSpPr>
            <a:stCxn id="11" idx="3"/>
            <a:endCxn id="57" idx="1"/>
          </p:cNvCxnSpPr>
          <p:nvPr/>
        </p:nvCxnSpPr>
        <p:spPr>
          <a:xfrm flipV="1">
            <a:off x="2555777" y="1903041"/>
            <a:ext cx="4821812" cy="9178"/>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1115617" y="1527080"/>
            <a:ext cx="1440160" cy="770278"/>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5523423" y="2780928"/>
            <a:ext cx="992793" cy="1380427"/>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 name="フローチャート : 書類 52"/>
          <p:cNvSpPr/>
          <p:nvPr/>
        </p:nvSpPr>
        <p:spPr>
          <a:xfrm>
            <a:off x="7438503" y="1586570"/>
            <a:ext cx="1506833" cy="64807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実現手段</a:t>
            </a:r>
            <a:endParaRPr kumimoji="1"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方向性検討資料</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57" name="正方形/長方形 56"/>
          <p:cNvSpPr/>
          <p:nvPr/>
        </p:nvSpPr>
        <p:spPr>
          <a:xfrm>
            <a:off x="7377589" y="1508723"/>
            <a:ext cx="1628659" cy="788635"/>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58" name="直線矢印コネクタ 37"/>
          <p:cNvCxnSpPr>
            <a:stCxn id="57" idx="2"/>
          </p:cNvCxnSpPr>
          <p:nvPr/>
        </p:nvCxnSpPr>
        <p:spPr>
          <a:xfrm rot="5400000">
            <a:off x="6889846" y="1427333"/>
            <a:ext cx="432048" cy="217209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円/楕円 70"/>
          <p:cNvSpPr/>
          <p:nvPr/>
        </p:nvSpPr>
        <p:spPr>
          <a:xfrm>
            <a:off x="5652120" y="3334829"/>
            <a:ext cx="720080" cy="382203"/>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9" name="テキスト ボックス 38"/>
          <p:cNvSpPr txBox="1"/>
          <p:nvPr/>
        </p:nvSpPr>
        <p:spPr>
          <a:xfrm>
            <a:off x="5148064" y="1484784"/>
            <a:ext cx="2107010"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①実現手段案検討</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88" name="テキスト ボックス 87"/>
          <p:cNvSpPr txBox="1"/>
          <p:nvPr/>
        </p:nvSpPr>
        <p:spPr>
          <a:xfrm>
            <a:off x="2787692" y="1484784"/>
            <a:ext cx="1856316" cy="369332"/>
          </a:xfrm>
          <a:prstGeom prst="rect">
            <a:avLst/>
          </a:prstGeom>
          <a:noFill/>
        </p:spPr>
        <p:txBody>
          <a:bodyPr wrap="square" rtlCol="0">
            <a:spAutoFit/>
          </a:bodyPr>
          <a:lstStyle/>
          <a:p>
            <a:pPr algn="ctr"/>
            <a:r>
              <a:rPr kumimoji="1" lang="ja-JP" altLang="en-US" dirty="0">
                <a:solidFill>
                  <a:srgbClr val="7030A0"/>
                </a:solidFill>
                <a:latin typeface="HGPｺﾞｼｯｸM" panose="020B0600000000000000" pitchFamily="50" charset="-128"/>
                <a:ea typeface="HGPｺﾞｼｯｸM" panose="020B0600000000000000" pitchFamily="50" charset="-128"/>
              </a:rPr>
              <a:t>方針・制約・前提</a:t>
            </a:r>
          </a:p>
        </p:txBody>
      </p:sp>
      <p:sp>
        <p:nvSpPr>
          <p:cNvPr id="40" name="円/楕円 39"/>
          <p:cNvSpPr/>
          <p:nvPr/>
        </p:nvSpPr>
        <p:spPr>
          <a:xfrm>
            <a:off x="4788024" y="3334829"/>
            <a:ext cx="735399" cy="382203"/>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1" name="直線矢印コネクタ 37"/>
          <p:cNvCxnSpPr>
            <a:stCxn id="40" idx="0"/>
            <a:endCxn id="57" idx="1"/>
          </p:cNvCxnSpPr>
          <p:nvPr/>
        </p:nvCxnSpPr>
        <p:spPr>
          <a:xfrm rot="5400000" flipH="1" flipV="1">
            <a:off x="5550762" y="1508003"/>
            <a:ext cx="1431788" cy="222186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テキスト ボックス 43"/>
          <p:cNvSpPr txBox="1"/>
          <p:nvPr/>
        </p:nvSpPr>
        <p:spPr>
          <a:xfrm>
            <a:off x="3858996" y="2328716"/>
            <a:ext cx="1535454" cy="369332"/>
          </a:xfrm>
          <a:prstGeom prst="rect">
            <a:avLst/>
          </a:prstGeom>
          <a:noFill/>
        </p:spPr>
        <p:txBody>
          <a:bodyPr wrap="square" rtlCol="0">
            <a:spAutoFit/>
          </a:bodyPr>
          <a:lstStyle/>
          <a:p>
            <a:pPr algn="ctr"/>
            <a:r>
              <a:rPr kumimoji="1" lang="ja-JP" altLang="en-US" dirty="0">
                <a:solidFill>
                  <a:srgbClr val="7030A0"/>
                </a:solidFill>
                <a:latin typeface="HGPｺﾞｼｯｸM" panose="020B0600000000000000" pitchFamily="50" charset="-128"/>
                <a:ea typeface="HGPｺﾞｼｯｸM" panose="020B0600000000000000" pitchFamily="50" charset="-128"/>
              </a:rPr>
              <a:t>除去する原因</a:t>
            </a:r>
          </a:p>
        </p:txBody>
      </p:sp>
      <p:sp>
        <p:nvSpPr>
          <p:cNvPr id="51" name="テキスト ボックス 50"/>
          <p:cNvSpPr txBox="1"/>
          <p:nvPr/>
        </p:nvSpPr>
        <p:spPr>
          <a:xfrm>
            <a:off x="7469310" y="3136733"/>
            <a:ext cx="1404080"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②実現手段の</a:t>
            </a:r>
            <a:r>
              <a:rPr kumimoji="1" lang="ja-JP" altLang="en-US" dirty="0">
                <a:solidFill>
                  <a:srgbClr val="7030A0"/>
                </a:solidFill>
                <a:latin typeface="HGPｺﾞｼｯｸM" panose="020B0600000000000000" pitchFamily="50" charset="-128"/>
                <a:ea typeface="HGPｺﾞｼｯｸM" panose="020B0600000000000000" pitchFamily="50" charset="-128"/>
              </a:rPr>
              <a:t>選択</a:t>
            </a:r>
          </a:p>
        </p:txBody>
      </p:sp>
      <p:sp>
        <p:nvSpPr>
          <p:cNvPr id="24" name="テキスト ボックス 282"/>
          <p:cNvSpPr txBox="1"/>
          <p:nvPr/>
        </p:nvSpPr>
        <p:spPr>
          <a:xfrm>
            <a:off x="395536" y="2470494"/>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ロジックツリー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5" name="テキスト ボックス 282"/>
          <p:cNvSpPr txBox="1"/>
          <p:nvPr/>
        </p:nvSpPr>
        <p:spPr>
          <a:xfrm>
            <a:off x="323528" y="4610257"/>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solidFill>
                  <a:schemeClr val="tx1"/>
                </a:solidFill>
                <a:effectLst/>
                <a:latin typeface="HGPｺﾞｼｯｸM" panose="020B0600000000000000" pitchFamily="50" charset="-128"/>
                <a:ea typeface="HGPｺﾞｼｯｸM" panose="020B0600000000000000" pitchFamily="50" charset="-128"/>
              </a:rPr>
              <a:t>業務</a:t>
            </a:r>
            <a:r>
              <a:rPr lang="ja-JP" altLang="en-US" sz="1200" dirty="0">
                <a:effectLst/>
                <a:latin typeface="HGPｺﾞｼｯｸM" panose="020B0600000000000000" pitchFamily="50" charset="-128"/>
                <a:ea typeface="HGPｺﾞｼｯｸM" panose="020B0600000000000000" pitchFamily="50" charset="-128"/>
              </a:rPr>
              <a:t>課題一覧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6" name="テキスト ボックス 25"/>
          <p:cNvSpPr txBox="1"/>
          <p:nvPr/>
        </p:nvSpPr>
        <p:spPr>
          <a:xfrm>
            <a:off x="2243322" y="4221088"/>
            <a:ext cx="2256670"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③整合性の確認</a:t>
            </a:r>
            <a:endParaRPr lang="en-US" altLang="ja-JP" dirty="0">
              <a:solidFill>
                <a:srgbClr val="7030A0"/>
              </a:solidFill>
              <a:latin typeface="HGPｺﾞｼｯｸM" panose="020B0600000000000000" pitchFamily="50" charset="-128"/>
              <a:ea typeface="HGPｺﾞｼｯｸM" panose="020B0600000000000000" pitchFamily="50" charset="-128"/>
            </a:endParaRPr>
          </a:p>
        </p:txBody>
      </p:sp>
      <p:sp>
        <p:nvSpPr>
          <p:cNvPr id="27" name="左右矢印 26"/>
          <p:cNvSpPr/>
          <p:nvPr/>
        </p:nvSpPr>
        <p:spPr>
          <a:xfrm>
            <a:off x="363926" y="3933056"/>
            <a:ext cx="6990141" cy="356386"/>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dirty="0"/>
          </a:p>
        </p:txBody>
      </p:sp>
      <p:cxnSp>
        <p:nvCxnSpPr>
          <p:cNvPr id="73" name="直線矢印コネクタ 37"/>
          <p:cNvCxnSpPr>
            <a:stCxn id="51" idx="1"/>
            <a:endCxn id="71" idx="6"/>
          </p:cNvCxnSpPr>
          <p:nvPr/>
        </p:nvCxnSpPr>
        <p:spPr>
          <a:xfrm rot="10800000" flipV="1">
            <a:off x="6372200" y="3459899"/>
            <a:ext cx="1097110" cy="6603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372374" y="4869160"/>
            <a:ext cx="7295970" cy="1820677"/>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37" name="直線矢印コネクタ 37"/>
          <p:cNvCxnSpPr>
            <a:stCxn id="30" idx="2"/>
            <a:endCxn id="36" idx="0"/>
          </p:cNvCxnSpPr>
          <p:nvPr/>
        </p:nvCxnSpPr>
        <p:spPr>
          <a:xfrm rot="5400000">
            <a:off x="4880292" y="3721196"/>
            <a:ext cx="288032" cy="200789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4630437" y="4211796"/>
            <a:ext cx="2795637"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④業務課題一覧への転記</a:t>
            </a:r>
            <a:endParaRPr lang="en-US" altLang="ja-JP" dirty="0">
              <a:solidFill>
                <a:srgbClr val="7030A0"/>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1702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500"/>
                                        <p:tgtEl>
                                          <p:spTgt spid="41"/>
                                        </p:tgtEl>
                                      </p:cBhvr>
                                    </p:animEffect>
                                  </p:childTnLst>
                                </p:cTn>
                              </p:par>
                              <p:par>
                                <p:cTn id="24" presetID="22" presetClass="entr" presetSubtype="8"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right)">
                                      <p:cBhvr>
                                        <p:cTn id="44" dur="500"/>
                                        <p:tgtEl>
                                          <p:spTgt spid="5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500"/>
                                        <p:tgtEl>
                                          <p:spTgt spid="7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right)">
                                      <p:cBhvr>
                                        <p:cTn id="59" dur="500"/>
                                        <p:tgtEl>
                                          <p:spTgt spid="7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fade">
                                      <p:cBhvr>
                                        <p:cTn id="64" dur="500"/>
                                        <p:tgtEl>
                                          <p:spTgt spid="51"/>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37"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barn(outVertical)">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50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nodeType="click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right)">
                                      <p:cBhvr>
                                        <p:cTn id="84" dur="5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0" grpId="0" animBg="1"/>
      <p:bldP spid="53" grpId="0" animBg="1"/>
      <p:bldP spid="57" grpId="0" animBg="1"/>
      <p:bldP spid="71" grpId="0" animBg="1"/>
      <p:bldP spid="39" grpId="0"/>
      <p:bldP spid="88" grpId="0"/>
      <p:bldP spid="40" grpId="0" animBg="1"/>
      <p:bldP spid="44" grpId="0"/>
      <p:bldP spid="51" grpId="0"/>
      <p:bldP spid="26" grpId="0"/>
      <p:bldP spid="27" grpId="0" animBg="1"/>
      <p:bldP spid="36" grpId="0" animBg="1"/>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Ｇ１－０５　課題解決の実現手段検討</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496944" cy="3477875"/>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目的・目標→課題→根本原因→実現手段のトレーサビリティを確認する。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Arial" panose="020B0604020202020204" pitchFamily="34" charset="0"/>
              <a:buChar char="•"/>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課題解決後のゴールに対して十分な効果を見込める実現手段か？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smtClean="0">
                <a:solidFill>
                  <a:srgbClr val="201815"/>
                </a:solidFill>
                <a:latin typeface="HGPｺﾞｼｯｸM" panose="020B0600000000000000" pitchFamily="50" charset="-128"/>
                <a:ea typeface="HGPｺﾞｼｯｸM" panose="020B0600000000000000" pitchFamily="50" charset="-128"/>
              </a:rPr>
              <a:t>各要素間</a:t>
            </a:r>
            <a:r>
              <a:rPr lang="ja-JP" altLang="en-US" dirty="0">
                <a:solidFill>
                  <a:srgbClr val="201815"/>
                </a:solidFill>
                <a:latin typeface="HGPｺﾞｼｯｸM" panose="020B0600000000000000" pitchFamily="50" charset="-128"/>
                <a:ea typeface="HGPｺﾞｼｯｸM" panose="020B0600000000000000" pitchFamily="50" charset="-128"/>
              </a:rPr>
              <a:t>のつながり</a:t>
            </a:r>
            <a:r>
              <a:rPr lang="ja-JP" altLang="en-US" dirty="0" smtClean="0">
                <a:solidFill>
                  <a:srgbClr val="201815"/>
                </a:solidFill>
                <a:latin typeface="HGPｺﾞｼｯｸM" panose="020B0600000000000000" pitchFamily="50" charset="-128"/>
                <a:ea typeface="HGPｺﾞｼｯｸM" panose="020B0600000000000000" pitchFamily="50" charset="-128"/>
              </a:rPr>
              <a:t>に納得性</a:t>
            </a:r>
            <a:r>
              <a:rPr lang="ja-JP" altLang="en-US" dirty="0">
                <a:solidFill>
                  <a:srgbClr val="201815"/>
                </a:solidFill>
                <a:latin typeface="HGPｺﾞｼｯｸM" panose="020B0600000000000000" pitchFamily="50" charset="-128"/>
                <a:ea typeface="HGPｺﾞｼｯｸM" panose="020B0600000000000000" pitchFamily="50" charset="-128"/>
              </a:rPr>
              <a:t>がある</a:t>
            </a:r>
            <a:r>
              <a:rPr lang="ja-JP" altLang="en-US" dirty="0" smtClean="0">
                <a:solidFill>
                  <a:srgbClr val="201815"/>
                </a:solidFill>
                <a:latin typeface="HGPｺﾞｼｯｸM" panose="020B0600000000000000" pitchFamily="50" charset="-128"/>
                <a:ea typeface="HGPｺﾞｼｯｸM" panose="020B0600000000000000" pitchFamily="50" charset="-128"/>
              </a:rPr>
              <a:t>か？</a:t>
            </a:r>
            <a:endParaRPr lang="ja-JP" altLang="en-US"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必要そうな要求を羅列しただけで終わっていないか？</a:t>
            </a:r>
          </a:p>
          <a:p>
            <a:pPr marL="1800225"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課題をきちんとブレークダウンせず、無理に</a:t>
            </a:r>
            <a:r>
              <a:rPr lang="ja-JP" altLang="en-US" dirty="0" smtClean="0">
                <a:solidFill>
                  <a:srgbClr val="201815"/>
                </a:solidFill>
                <a:latin typeface="HGPｺﾞｼｯｸM" panose="020B0600000000000000" pitchFamily="50" charset="-128"/>
                <a:ea typeface="HGPｺﾞｼｯｸM" panose="020B0600000000000000" pitchFamily="50" charset="-128"/>
              </a:rPr>
              <a:t>要求を定義</a:t>
            </a:r>
            <a:r>
              <a:rPr lang="ja-JP" altLang="en-US" dirty="0">
                <a:solidFill>
                  <a:srgbClr val="201815"/>
                </a:solidFill>
                <a:latin typeface="HGPｺﾞｼｯｸM" panose="020B0600000000000000" pitchFamily="50" charset="-128"/>
                <a:ea typeface="HGPｺﾞｼｯｸM" panose="020B0600000000000000" pitchFamily="50" charset="-128"/>
              </a:rPr>
              <a:t>していないか？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smtClean="0">
                <a:latin typeface="HGPｺﾞｼｯｸM" panose="020B0600000000000000" pitchFamily="50" charset="-128"/>
                <a:ea typeface="HGPｺﾞｼｯｸM" panose="020B0600000000000000" pitchFamily="50" charset="-128"/>
              </a:rPr>
              <a:t>プロジェクトスコープ</a:t>
            </a:r>
            <a:r>
              <a:rPr lang="ja-JP" altLang="en-US" dirty="0">
                <a:latin typeface="HGPｺﾞｼｯｸM" panose="020B0600000000000000" pitchFamily="50" charset="-128"/>
                <a:ea typeface="HGPｺﾞｼｯｸM" panose="020B0600000000000000" pitchFamily="50" charset="-128"/>
              </a:rPr>
              <a:t>にこだわらずに、実現手段を検討する</a:t>
            </a:r>
            <a:r>
              <a:rPr lang="ja-JP" altLang="en-US" dirty="0" smtClean="0">
                <a:latin typeface="HGPｺﾞｼｯｸM" panose="020B0600000000000000" pitchFamily="50" charset="-128"/>
                <a:ea typeface="HGPｺﾞｼｯｸM" panose="020B0600000000000000" pitchFamily="50" charset="-128"/>
              </a:rPr>
              <a:t>。</a:t>
            </a:r>
            <a:endParaRPr lang="en-US" altLang="ja-JP" dirty="0" smtClean="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実現手段に関わる、制約・前提事項を明確にする。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5182988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システム機能仕様の詳細、実装イメージが定義されている。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実現手段が、特定の経験、思考、技術に偏る。（特にＩＴシステム化）</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39</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Ｇ１－０５　課題解決の実現手段検討</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885902"/>
            <a:ext cx="8208912" cy="2585323"/>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441450"/>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業務がどうあるべきか、どう変えるか、の視点で実現手段を検討する。</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業務を変えるためのシステムレベルの対応はシステム要件定義で</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検討する。</a:t>
            </a:r>
            <a:endParaRPr lang="en-US" altLang="ja-JP"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システム開発による解決にこだわらない。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業務プロセスの見直しや既存機能の使い方の変更等も解決手段に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なり得る。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60839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94" y="1904407"/>
            <a:ext cx="8881110" cy="4560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3" name="テキスト プレースホルダー 2"/>
          <p:cNvSpPr>
            <a:spLocks noGrp="1"/>
          </p:cNvSpPr>
          <p:nvPr>
            <p:ph type="body" sz="quarter" idx="13"/>
          </p:nvPr>
        </p:nvSpPr>
        <p:spPr/>
        <p:txBody>
          <a:bodyPr/>
          <a:lstStyle/>
          <a:p>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業務要件定義プロセス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とは？</a:t>
            </a:r>
          </a:p>
        </p:txBody>
      </p:sp>
      <p:sp>
        <p:nvSpPr>
          <p:cNvPr id="4" name="正方形/長方形 3"/>
          <p:cNvSpPr/>
          <p:nvPr/>
        </p:nvSpPr>
        <p:spPr>
          <a:xfrm>
            <a:off x="467544" y="1340768"/>
            <a:ext cx="8208912" cy="369332"/>
          </a:xfrm>
          <a:prstGeom prst="rect">
            <a:avLst/>
          </a:prstGeom>
        </p:spPr>
        <p:txBody>
          <a:bodyPr wrap="square">
            <a:spAutoFit/>
          </a:bodyPr>
          <a:lstStyle/>
          <a:p>
            <a:pPr marL="285750" indent="-285750">
              <a:buFont typeface="Wingdings" panose="05000000000000000000" pitchFamily="2" charset="2"/>
              <a:buChar char="l"/>
            </a:pPr>
            <a:r>
              <a:rPr lang="ja-JP" altLang="en-US" dirty="0">
                <a:latin typeface="HGPｺﾞｼｯｸM" panose="020B0600000000000000" pitchFamily="50" charset="-128"/>
                <a:ea typeface="HGPｺﾞｼｯｸM" panose="020B0600000000000000" pitchFamily="50" charset="-128"/>
              </a:rPr>
              <a:t>「プロセス」「ルール」「情報」を中心に整理</a:t>
            </a:r>
            <a:endParaRPr lang="en-US" altLang="ja-JP" dirty="0">
              <a:latin typeface="HGPｺﾞｼｯｸM" panose="020B0600000000000000" pitchFamily="50" charset="-128"/>
              <a:ea typeface="HGPｺﾞｼｯｸM" panose="020B0600000000000000" pitchFamily="50" charset="-128"/>
            </a:endParaRPr>
          </a:p>
        </p:txBody>
      </p:sp>
      <p:sp>
        <p:nvSpPr>
          <p:cNvPr id="5" name="正方形/長方形 4"/>
          <p:cNvSpPr/>
          <p:nvPr/>
        </p:nvSpPr>
        <p:spPr>
          <a:xfrm>
            <a:off x="899592" y="3789041"/>
            <a:ext cx="7272808" cy="1507156"/>
          </a:xfrm>
          <a:prstGeom prst="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11906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40</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1805389248"/>
              </p:ext>
            </p:extLst>
          </p:nvPr>
        </p:nvGraphicFramePr>
        <p:xfrm>
          <a:off x="611560" y="1556792"/>
          <a:ext cx="8064896" cy="2194560"/>
        </p:xfrm>
        <a:graphic>
          <a:graphicData uri="http://schemas.openxmlformats.org/drawingml/2006/table">
            <a:tbl>
              <a:tblPr/>
              <a:tblGrid>
                <a:gridCol w="3672408">
                  <a:extLst>
                    <a:ext uri="{9D8B030D-6E8A-4147-A177-3AD203B41FA5}">
                      <a16:colId xmlns="" xmlns:a16="http://schemas.microsoft.com/office/drawing/2014/main" val="20000"/>
                    </a:ext>
                  </a:extLst>
                </a:gridCol>
                <a:gridCol w="4392488">
                  <a:extLst>
                    <a:ext uri="{9D8B030D-6E8A-4147-A177-3AD203B41FA5}">
                      <a16:colId xmlns=""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 </a:t>
                      </a: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業務要件定義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１．業務要件定義プロセスの概要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２．業務要求の収集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３．業務要求の整理とモデル化</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４．業務要件定義書の作成</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５．業務要件の検証・妥当性確認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673871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41</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Ｇ２－０１　業務要求の整理</a:t>
            </a:r>
            <a:endParaRPr lang="en-US" altLang="ja-JP" sz="2400" dirty="0">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717032"/>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7" name="角丸四角形 26"/>
          <p:cNvSpPr/>
          <p:nvPr/>
        </p:nvSpPr>
        <p:spPr>
          <a:xfrm>
            <a:off x="3491880" y="328930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a:t>
            </a:r>
          </a:p>
        </p:txBody>
      </p:sp>
      <p:sp>
        <p:nvSpPr>
          <p:cNvPr id="28" name="角丸四角形 27"/>
          <p:cNvSpPr/>
          <p:nvPr/>
        </p:nvSpPr>
        <p:spPr>
          <a:xfrm>
            <a:off x="3491880" y="41363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業務要求のモデル化</a:t>
            </a:r>
          </a:p>
        </p:txBody>
      </p:sp>
      <p:sp>
        <p:nvSpPr>
          <p:cNvPr id="36" name="角丸四角形 35"/>
          <p:cNvSpPr/>
          <p:nvPr/>
        </p:nvSpPr>
        <p:spPr>
          <a:xfrm>
            <a:off x="3491880" y="498338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業務要件の優先順位付け</a:t>
            </a:r>
          </a:p>
        </p:txBody>
      </p:sp>
      <p:sp>
        <p:nvSpPr>
          <p:cNvPr id="37" name="角丸四角形 36"/>
          <p:cNvSpPr/>
          <p:nvPr/>
        </p:nvSpPr>
        <p:spPr>
          <a:xfrm>
            <a:off x="3491880" y="583041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業務要件の実現対象決定</a:t>
            </a:r>
          </a:p>
        </p:txBody>
      </p:sp>
      <p:cxnSp>
        <p:nvCxnSpPr>
          <p:cNvPr id="38" name="直線矢印コネクタ 37"/>
          <p:cNvCxnSpPr>
            <a:stCxn id="27" idx="2"/>
            <a:endCxn id="28" idx="0"/>
          </p:cNvCxnSpPr>
          <p:nvPr/>
        </p:nvCxnSpPr>
        <p:spPr>
          <a:xfrm>
            <a:off x="4932040" y="3649346"/>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8" idx="2"/>
            <a:endCxn id="36" idx="0"/>
          </p:cNvCxnSpPr>
          <p:nvPr/>
        </p:nvCxnSpPr>
        <p:spPr>
          <a:xfrm>
            <a:off x="4932040" y="4496383"/>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36" idx="2"/>
            <a:endCxn id="37" idx="0"/>
          </p:cNvCxnSpPr>
          <p:nvPr/>
        </p:nvCxnSpPr>
        <p:spPr>
          <a:xfrm>
            <a:off x="4932040" y="5343420"/>
            <a:ext cx="0" cy="4869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正方形/長方形 40"/>
          <p:cNvSpPr/>
          <p:nvPr/>
        </p:nvSpPr>
        <p:spPr>
          <a:xfrm>
            <a:off x="6444208" y="3290777"/>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業務要求候補を整理・分類し、</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重複・矛盾・漏れを抽出</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2" name="正方形/長方形 41"/>
          <p:cNvSpPr/>
          <p:nvPr/>
        </p:nvSpPr>
        <p:spPr>
          <a:xfrm>
            <a:off x="6444208" y="4136343"/>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プロセス、ルール、データの観点で</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業務要求をモデル化し、</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必要なシステム機能を導出</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3" name="正方形/長方形 42"/>
          <p:cNvSpPr/>
          <p:nvPr/>
        </p:nvSpPr>
        <p:spPr>
          <a:xfrm>
            <a:off x="6444208" y="4983380"/>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実現する業務要件を調整するため、</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業務要件に優先順位を付ける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4" name="正方形/長方形 43"/>
          <p:cNvSpPr/>
          <p:nvPr/>
        </p:nvSpPr>
        <p:spPr>
          <a:xfrm>
            <a:off x="6444208" y="5830416"/>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プロジェクトリソース内で実現する</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業務要件を決定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3212976"/>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9323672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42</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6297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プロジェクトスコープに含める業務要求候補を選別し、</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業務への影響の概要が把握できる程度に具体化、詳細化した上で、</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業務要求全体の品質を高める。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業務要求全体の品質が確保できない。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内容品質を確保するために、要求の具体化、詳細化が必要。</a:t>
            </a:r>
            <a:endParaRPr lang="en-US" altLang="ja-JP"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単体</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のみでなく、要求</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全体</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で整合性や実現性等の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確認が必要。</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後続プロセスで要求管理ができない。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要求の取捨選択や変更管理のために、一意な要求識別が必要。</a:t>
            </a:r>
            <a:endParaRPr lang="en-US" altLang="ja-JP"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交渉に必要な、要求ごとの属性情報やオーナー等の把握が必要。</a:t>
            </a:r>
            <a:endParaRPr lang="en-US" altLang="ja-JP"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要求事項間の関係や、要求と業務の関係など、トレーサビリティの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確保が必要。</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015628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43</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87798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① 業務要求のリストアップと整理、具体化</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435100" indent="-3429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業務課題一覧から、プロジェクトスコープに含める業務要求を選別</a:t>
            </a:r>
            <a:endParaRPr lang="en-US" altLang="ja-JP" dirty="0">
              <a:latin typeface="HGPｺﾞｼｯｸM" panose="020B0600000000000000" pitchFamily="50" charset="-128"/>
              <a:ea typeface="HGPｺﾞｼｯｸM" panose="020B0600000000000000" pitchFamily="50" charset="-128"/>
            </a:endParaRPr>
          </a:p>
          <a:p>
            <a:pPr marL="1435100" indent="-3429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業務要求を具体化、詳細化し、業務要求一覧へ記入</a:t>
            </a:r>
            <a:endParaRPr lang="en-US" altLang="ja-JP" dirty="0">
              <a:latin typeface="HGPｺﾞｼｯｸM" panose="020B0600000000000000" pitchFamily="50" charset="-128"/>
              <a:ea typeface="HGPｺﾞｼｯｸM" panose="020B0600000000000000" pitchFamily="50" charset="-128"/>
            </a:endParaRPr>
          </a:p>
          <a:p>
            <a:pPr marL="1435100" indent="-3429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業務要求ごとの属性やトレーサビリティを整理</a:t>
            </a:r>
            <a:endParaRPr lang="en-US" altLang="ja-JP" dirty="0">
              <a:latin typeface="HGPｺﾞｼｯｸM" panose="020B0600000000000000" pitchFamily="50" charset="-128"/>
              <a:ea typeface="HGPｺﾞｼｯｸM" panose="020B0600000000000000" pitchFamily="50" charset="-128"/>
            </a:endParaRPr>
          </a:p>
          <a:p>
            <a:pPr marL="1435100" indent="-342900">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② 業務要求の内容品質確認</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14351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確認観点を設定し、確認実施</a:t>
            </a:r>
            <a:endParaRPr lang="en-US" altLang="ja-JP" dirty="0">
              <a:latin typeface="HGPｺﾞｼｯｸM" panose="020B0600000000000000" pitchFamily="50" charset="-128"/>
              <a:ea typeface="HGPｺﾞｼｯｸM" panose="020B0600000000000000" pitchFamily="50" charset="-128"/>
            </a:endParaRPr>
          </a:p>
          <a:p>
            <a:pPr marL="14351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お客さまによる、具体化した業務要求内容の妥当性確認</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業務要求一覧</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649255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44</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50" y="4797152"/>
            <a:ext cx="8854554" cy="15924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29" y="1761816"/>
            <a:ext cx="8673158" cy="21712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9" name="円/楕円 28"/>
          <p:cNvSpPr/>
          <p:nvPr/>
        </p:nvSpPr>
        <p:spPr>
          <a:xfrm>
            <a:off x="7449500" y="1952431"/>
            <a:ext cx="1659003" cy="36396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7" name="円/楕円 86"/>
          <p:cNvSpPr/>
          <p:nvPr/>
        </p:nvSpPr>
        <p:spPr>
          <a:xfrm>
            <a:off x="1259632" y="5085184"/>
            <a:ext cx="3816424"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7" name="円/楕円 36"/>
          <p:cNvSpPr/>
          <p:nvPr/>
        </p:nvSpPr>
        <p:spPr>
          <a:xfrm>
            <a:off x="1259632" y="5581328"/>
            <a:ext cx="3816424"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9" name="直線矢印コネクタ 43"/>
          <p:cNvCxnSpPr>
            <a:stCxn id="29" idx="2"/>
            <a:endCxn id="87" idx="1"/>
          </p:cNvCxnSpPr>
          <p:nvPr/>
        </p:nvCxnSpPr>
        <p:spPr>
          <a:xfrm rot="10800000" flipV="1">
            <a:off x="1818534" y="2134414"/>
            <a:ext cx="5630966" cy="301404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43"/>
          <p:cNvCxnSpPr>
            <a:stCxn id="29" idx="2"/>
            <a:endCxn id="37" idx="0"/>
          </p:cNvCxnSpPr>
          <p:nvPr/>
        </p:nvCxnSpPr>
        <p:spPr>
          <a:xfrm rot="10800000" flipV="1">
            <a:off x="3167844" y="2134414"/>
            <a:ext cx="4281656" cy="3446913"/>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正方形/長方形 46"/>
          <p:cNvSpPr/>
          <p:nvPr/>
        </p:nvSpPr>
        <p:spPr>
          <a:xfrm>
            <a:off x="214475" y="4758777"/>
            <a:ext cx="4933589" cy="1694559"/>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環状矢印 47"/>
          <p:cNvSpPr/>
          <p:nvPr/>
        </p:nvSpPr>
        <p:spPr>
          <a:xfrm rot="7321463">
            <a:off x="4810569" y="4153419"/>
            <a:ext cx="1185644" cy="1219663"/>
          </a:xfrm>
          <a:prstGeom prst="circularArrow">
            <a:avLst>
              <a:gd name="adj1" fmla="val 12500"/>
              <a:gd name="adj2" fmla="val 1142319"/>
              <a:gd name="adj3" fmla="val 20457681"/>
              <a:gd name="adj4" fmla="val 3461790"/>
              <a:gd name="adj5" fmla="val 12500"/>
            </a:avLst>
          </a:prstGeom>
          <a:solidFill>
            <a:schemeClr val="tx1">
              <a:lumMod val="50000"/>
              <a:lumOff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solidFill>
                <a:schemeClr val="tx1"/>
              </a:solidFill>
            </a:endParaRPr>
          </a:p>
        </p:txBody>
      </p:sp>
      <p:sp>
        <p:nvSpPr>
          <p:cNvPr id="89" name="テキスト ボックス 88"/>
          <p:cNvSpPr txBox="1"/>
          <p:nvPr/>
        </p:nvSpPr>
        <p:spPr>
          <a:xfrm>
            <a:off x="5724128" y="4389445"/>
            <a:ext cx="3129215"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②業務要求の内容品質確認</a:t>
            </a:r>
            <a:endParaRPr kumimoji="1" lang="ja-JP" altLang="en-US" dirty="0">
              <a:solidFill>
                <a:srgbClr val="7030A0"/>
              </a:solidFill>
              <a:latin typeface="HGPｺﾞｼｯｸM" panose="020B0600000000000000" pitchFamily="50" charset="-128"/>
              <a:ea typeface="HGPｺﾞｼｯｸM" panose="020B0600000000000000" pitchFamily="50" charset="-128"/>
            </a:endParaRPr>
          </a:p>
        </p:txBody>
      </p:sp>
      <p:sp>
        <p:nvSpPr>
          <p:cNvPr id="17" name="テキスト ボックス 282"/>
          <p:cNvSpPr txBox="1"/>
          <p:nvPr/>
        </p:nvSpPr>
        <p:spPr>
          <a:xfrm>
            <a:off x="283309" y="1470967"/>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solidFill>
                  <a:schemeClr val="tx1"/>
                </a:solidFill>
                <a:effectLst/>
                <a:latin typeface="HGPｺﾞｼｯｸM" panose="020B0600000000000000" pitchFamily="50" charset="-128"/>
                <a:ea typeface="HGPｺﾞｼｯｸM" panose="020B0600000000000000" pitchFamily="50" charset="-128"/>
              </a:rPr>
              <a:t>業務</a:t>
            </a:r>
            <a:r>
              <a:rPr lang="ja-JP" altLang="en-US" sz="1200" dirty="0">
                <a:effectLst/>
                <a:latin typeface="HGPｺﾞｼｯｸM" panose="020B0600000000000000" pitchFamily="50" charset="-128"/>
                <a:ea typeface="HGPｺﾞｼｯｸM" panose="020B0600000000000000" pitchFamily="50" charset="-128"/>
              </a:rPr>
              <a:t>課題一覧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81" name="テキスト ボックス 80"/>
          <p:cNvSpPr txBox="1"/>
          <p:nvPr/>
        </p:nvSpPr>
        <p:spPr>
          <a:xfrm>
            <a:off x="755576" y="3933056"/>
            <a:ext cx="4680520"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①業務要求のリストアップと整理、具体化</a:t>
            </a:r>
          </a:p>
        </p:txBody>
      </p:sp>
      <p:sp>
        <p:nvSpPr>
          <p:cNvPr id="18" name="テキスト ボックス 282"/>
          <p:cNvSpPr txBox="1"/>
          <p:nvPr/>
        </p:nvSpPr>
        <p:spPr>
          <a:xfrm>
            <a:off x="214475" y="4486718"/>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業務要求一覧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1906148" y="3013720"/>
            <a:ext cx="7074439" cy="919336"/>
          </a:xfrm>
          <a:prstGeom prst="rect">
            <a:avLst/>
          </a:prstGeom>
          <a:solidFill>
            <a:schemeClr val="accent1">
              <a:alpha val="3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3600" dirty="0">
                <a:solidFill>
                  <a:schemeClr val="tx1"/>
                </a:solidFill>
              </a:rPr>
              <a:t>取下げ</a:t>
            </a:r>
          </a:p>
        </p:txBody>
      </p:sp>
    </p:spTree>
    <p:extLst>
      <p:ext uri="{BB962C8B-B14F-4D97-AF65-F5344CB8AC3E}">
        <p14:creationId xmlns:p14="http://schemas.microsoft.com/office/powerpoint/2010/main" val="226287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500"/>
                                        <p:tgtEl>
                                          <p:spTgt spid="8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up)">
                                      <p:cBhvr>
                                        <p:cTn id="25" dur="500"/>
                                        <p:tgtEl>
                                          <p:spTgt spid="40"/>
                                        </p:tgtEl>
                                      </p:cBhvr>
                                    </p:animEffect>
                                  </p:childTnLst>
                                </p:cTn>
                              </p:par>
                              <p:par>
                                <p:cTn id="26" presetID="22" presetClass="entr" presetSubtype="1" fill="hold"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wipe(up)">
                                      <p:cBhvr>
                                        <p:cTn id="28" dur="500"/>
                                        <p:tgtEl>
                                          <p:spTgt spid="6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500"/>
                                        <p:tgtEl>
                                          <p:spTgt spid="8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4"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heel(4)">
                                      <p:cBhvr>
                                        <p:cTn id="43" dur="125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fade">
                                      <p:cBhvr>
                                        <p:cTn id="4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87" grpId="0" animBg="1"/>
      <p:bldP spid="37" grpId="0" animBg="1"/>
      <p:bldP spid="47" grpId="0" animBg="1"/>
      <p:bldP spid="48" grpId="0" animBg="1"/>
      <p:bldP spid="89" grpId="0"/>
      <p:bldP spid="81" grpId="0"/>
      <p:bldP spid="2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45</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352928" cy="440120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要求具体化のレベルと、要求に対する品質確認観点を決める。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何を単位として、どのような事項を明確に押さえるか</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sz="1700" dirty="0">
                <a:solidFill>
                  <a:srgbClr val="201815"/>
                </a:solidFill>
                <a:latin typeface="HGPｺﾞｼｯｸM" panose="020B0600000000000000" pitchFamily="50" charset="-128"/>
                <a:ea typeface="HGPｺﾞｼｯｸM" panose="020B0600000000000000" pitchFamily="50" charset="-128"/>
              </a:rPr>
              <a:t>例</a:t>
            </a:r>
            <a:r>
              <a:rPr lang="en-US" altLang="ja-JP" sz="1700" dirty="0">
                <a:solidFill>
                  <a:srgbClr val="201815"/>
                </a:solidFill>
                <a:latin typeface="HGPｺﾞｼｯｸM" panose="020B0600000000000000" pitchFamily="50" charset="-128"/>
                <a:ea typeface="HGPｺﾞｼｯｸM" panose="020B0600000000000000" pitchFamily="50" charset="-128"/>
              </a:rPr>
              <a:t>) L3</a:t>
            </a:r>
            <a:r>
              <a:rPr lang="ja-JP" altLang="en-US" sz="1700" dirty="0">
                <a:solidFill>
                  <a:srgbClr val="201815"/>
                </a:solidFill>
                <a:latin typeface="HGPｺﾞｼｯｸM" panose="020B0600000000000000" pitchFamily="50" charset="-128"/>
                <a:ea typeface="HGPｺﾞｼｯｸM" panose="020B0600000000000000" pitchFamily="50" charset="-128"/>
              </a:rPr>
              <a:t>業務単位の業務プロセス、業務ルール、データへの影響を押さえる。</a:t>
            </a:r>
            <a:r>
              <a:rPr lang="en-US" altLang="ja-JP" sz="1700" dirty="0">
                <a:solidFill>
                  <a:srgbClr val="201815"/>
                </a:solidFill>
                <a:latin typeface="HGPｺﾞｼｯｸM" panose="020B0600000000000000" pitchFamily="50" charset="-128"/>
                <a:ea typeface="HGPｺﾞｼｯｸM" panose="020B0600000000000000" pitchFamily="50" charset="-128"/>
              </a:rPr>
              <a:t/>
            </a:r>
            <a:br>
              <a:rPr lang="en-US" altLang="ja-JP" sz="1700" dirty="0">
                <a:solidFill>
                  <a:srgbClr val="201815"/>
                </a:solidFill>
                <a:latin typeface="HGPｺﾞｼｯｸM" panose="020B0600000000000000" pitchFamily="50" charset="-128"/>
                <a:ea typeface="HGPｺﾞｼｯｸM" panose="020B0600000000000000" pitchFamily="50" charset="-128"/>
              </a:rPr>
            </a:br>
            <a:r>
              <a:rPr lang="en-US" altLang="ja-JP" sz="1700" dirty="0">
                <a:solidFill>
                  <a:srgbClr val="201815"/>
                </a:solidFill>
                <a:latin typeface="HGPｺﾞｼｯｸM" panose="020B0600000000000000" pitchFamily="50" charset="-128"/>
                <a:ea typeface="HGPｺﾞｼｯｸM" panose="020B0600000000000000" pitchFamily="50" charset="-128"/>
              </a:rPr>
              <a:t>【</a:t>
            </a:r>
            <a:r>
              <a:rPr lang="ja-JP" altLang="en-US" sz="1700" dirty="0">
                <a:solidFill>
                  <a:srgbClr val="201815"/>
                </a:solidFill>
                <a:latin typeface="HGPｺﾞｼｯｸM" panose="020B0600000000000000" pitchFamily="50" charset="-128"/>
                <a:ea typeface="HGPｺﾞｼｯｸM" panose="020B0600000000000000" pitchFamily="50" charset="-128"/>
              </a:rPr>
              <a:t>代表的な検証ポイント</a:t>
            </a:r>
            <a:r>
              <a:rPr lang="en-US" altLang="ja-JP" sz="1700" dirty="0">
                <a:solidFill>
                  <a:srgbClr val="201815"/>
                </a:solidFill>
                <a:latin typeface="HGPｺﾞｼｯｸM" panose="020B0600000000000000" pitchFamily="50" charset="-128"/>
                <a:ea typeface="HGPｺﾞｼｯｸM" panose="020B0600000000000000" pitchFamily="50" charset="-128"/>
              </a:rPr>
              <a:t>】</a:t>
            </a:r>
            <a:r>
              <a:rPr lang="ja-JP" altLang="en-US" sz="1700" dirty="0">
                <a:solidFill>
                  <a:srgbClr val="201815"/>
                </a:solidFill>
                <a:latin typeface="HGPｺﾞｼｯｸM" panose="020B0600000000000000" pitchFamily="50" charset="-128"/>
                <a:ea typeface="HGPｺﾞｼｯｸM" panose="020B0600000000000000" pitchFamily="50" charset="-128"/>
              </a:rPr>
              <a:t>は、「要件定義概論　要求の特性」で紹介しています。</a:t>
            </a:r>
            <a:endParaRPr lang="en-US" altLang="ja-JP" sz="1700"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品質確認の質を上げるために、確認観点と方法の具体化が必要。</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8775"/>
            <a:r>
              <a:rPr lang="en-US" altLang="ja-JP" dirty="0">
                <a:solidFill>
                  <a:srgbClr val="201815"/>
                </a:solidFill>
                <a:latin typeface="HGPｺﾞｼｯｸM" panose="020B0600000000000000" pitchFamily="50" charset="-128"/>
                <a:ea typeface="HGPｺﾞｼｯｸM" panose="020B0600000000000000" pitchFamily="50" charset="-128"/>
              </a:rPr>
              <a:t>	</a:t>
            </a:r>
            <a:r>
              <a:rPr lang="en-US" altLang="ja-JP" sz="1700" dirty="0">
                <a:solidFill>
                  <a:srgbClr val="201815"/>
                </a:solidFill>
                <a:latin typeface="HGPｺﾞｼｯｸM" panose="020B0600000000000000" pitchFamily="50" charset="-128"/>
                <a:ea typeface="HGPｺﾞｼｯｸM" panose="020B0600000000000000" pitchFamily="50" charset="-128"/>
              </a:rPr>
              <a:t>【</a:t>
            </a:r>
            <a:r>
              <a:rPr lang="ja-JP" altLang="en-US" sz="1700" dirty="0">
                <a:solidFill>
                  <a:srgbClr val="201815"/>
                </a:solidFill>
                <a:latin typeface="HGPｺﾞｼｯｸM" panose="020B0600000000000000" pitchFamily="50" charset="-128"/>
                <a:ea typeface="HGPｺﾞｼｯｸM" panose="020B0600000000000000" pitchFamily="50" charset="-128"/>
              </a:rPr>
              <a:t>代表的な要求属性</a:t>
            </a:r>
            <a:r>
              <a:rPr lang="en-US" altLang="ja-JP" sz="1700" dirty="0">
                <a:solidFill>
                  <a:srgbClr val="201815"/>
                </a:solidFill>
                <a:latin typeface="HGPｺﾞｼｯｸM" panose="020B0600000000000000" pitchFamily="50" charset="-128"/>
                <a:ea typeface="HGPｺﾞｼｯｸM" panose="020B0600000000000000" pitchFamily="50" charset="-128"/>
              </a:rPr>
              <a:t>】</a:t>
            </a:r>
            <a:r>
              <a:rPr lang="ja-JP" altLang="en-US" sz="1700" dirty="0">
                <a:solidFill>
                  <a:srgbClr val="201815"/>
                </a:solidFill>
                <a:latin typeface="HGPｺﾞｼｯｸM" panose="020B0600000000000000" pitchFamily="50" charset="-128"/>
                <a:ea typeface="HGPｺﾞｼｯｸM" panose="020B0600000000000000" pitchFamily="50" charset="-128"/>
              </a:rPr>
              <a:t>は、「要件定義概論　要求属性」で紹介しています。</a:t>
            </a:r>
            <a:endParaRPr lang="en-US" altLang="ja-JP" sz="1700" dirty="0">
              <a:solidFill>
                <a:srgbClr val="201815"/>
              </a:solidFill>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6325"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追加要求に対しては、</a:t>
            </a:r>
            <a:r>
              <a:rPr lang="ja-JP" altLang="en-US" dirty="0" smtClean="0">
                <a:latin typeface="HGPｺﾞｼｯｸM" panose="020B0600000000000000" pitchFamily="50" charset="-128"/>
                <a:ea typeface="HGPｺﾞｼｯｸM" panose="020B0600000000000000" pitchFamily="50" charset="-128"/>
              </a:rPr>
              <a:t>課題と</a:t>
            </a:r>
            <a:r>
              <a:rPr lang="ja-JP" altLang="en-US" dirty="0">
                <a:latin typeface="HGPｺﾞｼｯｸM" panose="020B0600000000000000" pitchFamily="50" charset="-128"/>
                <a:ea typeface="HGPｺﾞｼｯｸM" panose="020B0600000000000000" pitchFamily="50" charset="-128"/>
              </a:rPr>
              <a:t>の関係を確認する。</a:t>
            </a:r>
            <a:endParaRPr lang="en-US" altLang="ja-JP" dirty="0">
              <a:latin typeface="HGPｺﾞｼｯｸM" panose="020B0600000000000000" pitchFamily="50" charset="-128"/>
              <a:ea typeface="HGPｺﾞｼｯｸM" panose="020B0600000000000000" pitchFamily="50" charset="-128"/>
            </a:endParaRPr>
          </a:p>
          <a:p>
            <a:pPr marL="1076325"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課題との関連を確認できない要求は除外を検討。</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新規課題が認識された場合は、課題抽出・原因分析の再実施が必要。</a:t>
            </a:r>
            <a:endParaRPr lang="en-US" altLang="ja-JP" dirty="0">
              <a:latin typeface="HGPｺﾞｼｯｸM" panose="020B0600000000000000" pitchFamily="50" charset="-128"/>
              <a:ea typeface="HGPｺﾞｼｯｸM" panose="020B0600000000000000" pitchFamily="50" charset="-128"/>
            </a:endParaRPr>
          </a:p>
          <a:p>
            <a:pPr marL="1797050" indent="-36512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797050" indent="-358775">
              <a:buFont typeface="Wingdings" panose="05000000000000000000" pitchFamily="2" charset="2"/>
              <a:buChar char="ü"/>
            </a:pPr>
            <a:endParaRPr lang="en-US" altLang="ja-JP" sz="6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現行踏襲要件の内容を、お客さまと何を以って合意するかを明確にする。</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0969558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46</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lang="en-US" altLang="ja-JP" dirty="0">
              <a:latin typeface="HGPｺﾞｼｯｸM" panose="020B0600000000000000" pitchFamily="50" charset="-128"/>
              <a:ea typeface="HGPｺﾞｼｯｸM" panose="020B0600000000000000" pitchFamily="50" charset="-128"/>
            </a:endParaRPr>
          </a:p>
        </p:txBody>
      </p:sp>
      <p:sp>
        <p:nvSpPr>
          <p:cNvPr id="6" name="テキスト ボックス 5"/>
          <p:cNvSpPr txBox="1"/>
          <p:nvPr/>
        </p:nvSpPr>
        <p:spPr>
          <a:xfrm>
            <a:off x="539552" y="1124744"/>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755576" y="168701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要求説明文章が「曖昧」「正確でない」「複雑」</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924944"/>
            <a:ext cx="8208912" cy="3077766"/>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簡潔な文章で、１つの要求を説明する。</a:t>
            </a:r>
            <a:endParaRPr lang="en-US" altLang="ja-JP" dirty="0">
              <a:latin typeface="HGPｺﾞｼｯｸM" panose="020B0600000000000000" pitchFamily="50" charset="-128"/>
              <a:ea typeface="HGPｺﾞｼｯｸM" panose="020B0600000000000000" pitchFamily="50" charset="-128"/>
            </a:endParaRPr>
          </a:p>
          <a:p>
            <a:pPr marL="1793875" indent="-35877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５Ｗ１Ｈを押さえ、句読点を適切に使う。</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アクターを主語に、能動態で記述する。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≒ユースケースを記述する）</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r>
              <a:rPr lang="ja-JP" altLang="en-US" sz="1600" dirty="0">
                <a:latin typeface="HGPｺﾞｼｯｸM" panose="020B0600000000000000" pitchFamily="50" charset="-128"/>
                <a:ea typeface="HGPｺﾞｼｯｸM" panose="020B0600000000000000" pitchFamily="50" charset="-128"/>
              </a:rPr>
              <a:t>△：商品が出荷される際に、配送番号が発行される。</a:t>
            </a:r>
            <a:endParaRPr lang="en-US" altLang="ja-JP" sz="1600" dirty="0">
              <a:latin typeface="HGPｺﾞｼｯｸM" panose="020B0600000000000000" pitchFamily="50" charset="-128"/>
              <a:ea typeface="HGPｺﾞｼｯｸM" panose="020B0600000000000000" pitchFamily="50" charset="-128"/>
            </a:endParaRPr>
          </a:p>
          <a:p>
            <a:pPr marL="1436688" indent="-358775"/>
            <a:r>
              <a:rPr lang="ja-JP" altLang="en-US" sz="1600" dirty="0">
                <a:latin typeface="HGPｺﾞｼｯｸM" panose="020B0600000000000000" pitchFamily="50" charset="-128"/>
                <a:ea typeface="HGPｺﾞｼｯｸM" panose="020B0600000000000000" pitchFamily="50" charset="-128"/>
              </a:rPr>
              <a:t>○：配送担当者は商品を出荷するときに、配送番号をハンディターミナルで確認する</a:t>
            </a:r>
            <a:r>
              <a:rPr lang="ja-JP" altLang="en-US" sz="1200" dirty="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a:p>
            <a:pPr marL="1441450"/>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076325"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曖昧な用語、主観的な言葉を使わない。</a:t>
            </a:r>
            <a:endParaRPr lang="en-US" altLang="ja-JP" dirty="0">
              <a:latin typeface="HGPｺﾞｼｯｸM" panose="020B0600000000000000" pitchFamily="50" charset="-128"/>
              <a:ea typeface="HGPｺﾞｼｯｸM" panose="020B0600000000000000" pitchFamily="50" charset="-128"/>
            </a:endParaRPr>
          </a:p>
          <a:p>
            <a:pPr marL="1076325"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制約やルールはできるだけ定量的に記述する。</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119012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Ｇ２－０１　業務要求の整理</a:t>
            </a:r>
            <a:endParaRPr lang="en-US" altLang="ja-JP" dirty="0"/>
          </a:p>
        </p:txBody>
      </p:sp>
      <p:sp>
        <p:nvSpPr>
          <p:cNvPr id="5" name="テキスト ボックス 4"/>
          <p:cNvSpPr txBox="1"/>
          <p:nvPr/>
        </p:nvSpPr>
        <p:spPr>
          <a:xfrm>
            <a:off x="539552" y="1136933"/>
            <a:ext cx="8208912" cy="76944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情報を不正確にさせるパターン</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ＮＬＰ</a:t>
            </a:r>
            <a:r>
              <a:rPr lang="en-US" altLang="ja-JP" dirty="0">
                <a:latin typeface="HGPｺﾞｼｯｸM" panose="020B0600000000000000" pitchFamily="50" charset="-128"/>
                <a:ea typeface="HGPｺﾞｼｯｸM" panose="020B0600000000000000" pitchFamily="50" charset="-128"/>
              </a:rPr>
              <a:t>&lt;Neuro Linguistic Programing&gt;</a:t>
            </a:r>
            <a:r>
              <a:rPr lang="ja-JP" altLang="en-US" dirty="0">
                <a:latin typeface="HGPｺﾞｼｯｸM" panose="020B0600000000000000" pitchFamily="50" charset="-128"/>
                <a:ea typeface="HGPｺﾞｼｯｸM" panose="020B0600000000000000" pitchFamily="50" charset="-128"/>
              </a:rPr>
              <a:t>のメタモデル</a:t>
            </a:r>
            <a:r>
              <a:rPr lang="en-US" altLang="ja-JP" dirty="0">
                <a:latin typeface="HGPｺﾞｼｯｸM" panose="020B0600000000000000" pitchFamily="50" charset="-128"/>
                <a:ea typeface="HGPｺﾞｼｯｸM" panose="020B0600000000000000" pitchFamily="50" charset="-128"/>
              </a:rPr>
              <a:t>)</a:t>
            </a: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539750"/>
            <a:r>
              <a:rPr lang="ja-JP" altLang="en-US" dirty="0">
                <a:latin typeface="HGPｺﾞｼｯｸM" panose="020B0600000000000000" pitchFamily="50" charset="-128"/>
                <a:ea typeface="HGPｺﾞｼｯｸM" panose="020B0600000000000000" pitchFamily="50" charset="-128"/>
              </a:rPr>
              <a:t>人は情報を入出力する際に無意識に独自のフィルターを通し、正確さを失う。</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740865822"/>
              </p:ext>
            </p:extLst>
          </p:nvPr>
        </p:nvGraphicFramePr>
        <p:xfrm>
          <a:off x="539552" y="1909152"/>
          <a:ext cx="8208912" cy="4328160"/>
        </p:xfrm>
        <a:graphic>
          <a:graphicData uri="http://schemas.openxmlformats.org/drawingml/2006/table">
            <a:tbl>
              <a:tblPr firstRow="1" bandRow="1">
                <a:tableStyleId>{00A15C55-8517-42AA-B614-E9B94910E393}</a:tableStyleId>
              </a:tblPr>
              <a:tblGrid>
                <a:gridCol w="1584176">
                  <a:extLst>
                    <a:ext uri="{9D8B030D-6E8A-4147-A177-3AD203B41FA5}">
                      <a16:colId xmlns="" xmlns:a16="http://schemas.microsoft.com/office/drawing/2014/main" val="20000"/>
                    </a:ext>
                  </a:extLst>
                </a:gridCol>
                <a:gridCol w="1872208">
                  <a:extLst>
                    <a:ext uri="{9D8B030D-6E8A-4147-A177-3AD203B41FA5}">
                      <a16:colId xmlns="" xmlns:a16="http://schemas.microsoft.com/office/drawing/2014/main" val="20001"/>
                    </a:ext>
                  </a:extLst>
                </a:gridCol>
                <a:gridCol w="4752528">
                  <a:extLst>
                    <a:ext uri="{9D8B030D-6E8A-4147-A177-3AD203B41FA5}">
                      <a16:colId xmlns="" xmlns:a16="http://schemas.microsoft.com/office/drawing/2014/main" val="20002"/>
                    </a:ext>
                  </a:extLst>
                </a:gridCol>
              </a:tblGrid>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パターン</a:t>
                      </a:r>
                    </a:p>
                  </a:txBody>
                  <a:tcPr>
                    <a:solidFill>
                      <a:schemeClr val="accent4">
                        <a:lumMod val="60000"/>
                        <a:lumOff val="40000"/>
                      </a:schemeClr>
                    </a:solidFill>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種類</a:t>
                      </a:r>
                    </a:p>
                  </a:txBody>
                  <a:tcPr>
                    <a:solidFill>
                      <a:schemeClr val="accent4">
                        <a:lumMod val="60000"/>
                        <a:lumOff val="40000"/>
                      </a:schemeClr>
                    </a:solidFill>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内容</a:t>
                      </a:r>
                    </a:p>
                  </a:txBody>
                  <a:tcPr>
                    <a:solidFill>
                      <a:schemeClr val="accent4">
                        <a:lumMod val="60000"/>
                        <a:lumOff val="40000"/>
                      </a:schemeClr>
                    </a:solidFill>
                  </a:tcPr>
                </a:tc>
                <a:extLst>
                  <a:ext uri="{0D108BD9-81ED-4DB2-BD59-A6C34878D82A}">
                    <a16:rowId xmlns="" xmlns:a16="http://schemas.microsoft.com/office/drawing/2014/main" val="10000"/>
                  </a:ext>
                </a:extLst>
              </a:tr>
              <a:tr h="288000">
                <a:tc rowSpan="5">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省略</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必要な情報が</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削除される</a:t>
                      </a:r>
                    </a:p>
                  </a:txBody>
                  <a:tcPr>
                    <a:solidFill>
                      <a:srgbClr val="E8EFF7"/>
                    </a:solidFill>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単純省略</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５Ｗ１Ｈなど主要な情報が省略される</a:t>
                      </a:r>
                    </a:p>
                  </a:txBody>
                  <a:tcPr/>
                </a:tc>
                <a:extLst>
                  <a:ext uri="{0D108BD9-81ED-4DB2-BD59-A6C34878D82A}">
                    <a16:rowId xmlns="" xmlns:a16="http://schemas.microsoft.com/office/drawing/2014/main" val="10001"/>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比較削除</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比較の対象が省略される</a:t>
                      </a:r>
                    </a:p>
                  </a:txBody>
                  <a:tcPr/>
                </a:tc>
                <a:extLst>
                  <a:ext uri="{0D108BD9-81ED-4DB2-BD59-A6C34878D82A}">
                    <a16:rowId xmlns="" xmlns:a16="http://schemas.microsoft.com/office/drawing/2014/main" val="10002"/>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指示詞の削除</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指し示している具体的な対象が省略される</a:t>
                      </a:r>
                    </a:p>
                  </a:txBody>
                  <a:tcPr/>
                </a:tc>
                <a:extLst>
                  <a:ext uri="{0D108BD9-81ED-4DB2-BD59-A6C34878D82A}">
                    <a16:rowId xmlns="" xmlns:a16="http://schemas.microsoft.com/office/drawing/2014/main" val="10003"/>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不特定動詞</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具体的な行動が省略される</a:t>
                      </a:r>
                    </a:p>
                  </a:txBody>
                  <a:tcPr/>
                </a:tc>
                <a:extLst>
                  <a:ext uri="{0D108BD9-81ED-4DB2-BD59-A6C34878D82A}">
                    <a16:rowId xmlns="" xmlns:a16="http://schemas.microsoft.com/office/drawing/2014/main" val="10004"/>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名詞化</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物事を名詞化することで具体的な情報が省略される</a:t>
                      </a:r>
                    </a:p>
                  </a:txBody>
                  <a:tcPr/>
                </a:tc>
                <a:extLst>
                  <a:ext uri="{0D108BD9-81ED-4DB2-BD59-A6C34878D82A}">
                    <a16:rowId xmlns="" xmlns:a16="http://schemas.microsoft.com/office/drawing/2014/main" val="10005"/>
                  </a:ext>
                </a:extLst>
              </a:tr>
              <a:tr h="288000">
                <a:tc rowSpan="4">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歪曲</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事実を歪める</a:t>
                      </a:r>
                    </a:p>
                  </a:txBody>
                  <a:tcPr>
                    <a:solidFill>
                      <a:srgbClr val="CEDDEE"/>
                    </a:solidFill>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因果関係</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物事の間の因果関係が歪曲される</a:t>
                      </a:r>
                    </a:p>
                  </a:txBody>
                  <a:tcPr/>
                </a:tc>
                <a:extLst>
                  <a:ext uri="{0D108BD9-81ED-4DB2-BD59-A6C34878D82A}">
                    <a16:rowId xmlns="" xmlns:a16="http://schemas.microsoft.com/office/drawing/2014/main" val="10006"/>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複合等価</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関係の無い物事をイコールでつなぎ、関係が歪曲される</a:t>
                      </a:r>
                    </a:p>
                  </a:txBody>
                  <a:tcPr/>
                </a:tc>
                <a:extLst>
                  <a:ext uri="{0D108BD9-81ED-4DB2-BD59-A6C34878D82A}">
                    <a16:rowId xmlns="" xmlns:a16="http://schemas.microsoft.com/office/drawing/2014/main" val="10007"/>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読心術</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他人の思考・行動を断定し、歪曲される</a:t>
                      </a:r>
                    </a:p>
                  </a:txBody>
                  <a:tcPr/>
                </a:tc>
                <a:extLst>
                  <a:ext uri="{0D108BD9-81ED-4DB2-BD59-A6C34878D82A}">
                    <a16:rowId xmlns="" xmlns:a16="http://schemas.microsoft.com/office/drawing/2014/main" val="10008"/>
                  </a:ext>
                </a:extLst>
              </a:tr>
              <a:tr h="28800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判断</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評価や判断を下す人が基準が不明で、歪曲される</a:t>
                      </a:r>
                    </a:p>
                  </a:txBody>
                  <a:tcPr/>
                </a:tc>
                <a:extLst>
                  <a:ext uri="{0D108BD9-81ED-4DB2-BD59-A6C34878D82A}">
                    <a16:rowId xmlns="" xmlns:a16="http://schemas.microsoft.com/office/drawing/2014/main" val="10009"/>
                  </a:ext>
                </a:extLst>
              </a:tr>
              <a:tr h="288000">
                <a:tc rowSpan="4">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一般化</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一部を取り上げて、</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それが全体であると</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決めつける、思い込む</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全称限定詞</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「すべて」「いつも」「絶対」等で、一般化される</a:t>
                      </a:r>
                    </a:p>
                  </a:txBody>
                  <a:tcPr/>
                </a:tc>
                <a:extLst>
                  <a:ext uri="{0D108BD9-81ED-4DB2-BD59-A6C34878D82A}">
                    <a16:rowId xmlns="" xmlns:a16="http://schemas.microsoft.com/office/drawing/2014/main" val="10010"/>
                  </a:ext>
                </a:extLst>
              </a:tr>
              <a:tr h="288000">
                <a:tc vMerge="1">
                  <a:txBody>
                    <a:bodyPr/>
                    <a:lstStyle/>
                    <a:p>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可能性の様相記号</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可能性に対する制限が、一般的化される</a:t>
                      </a:r>
                    </a:p>
                  </a:txBody>
                  <a:tcPr/>
                </a:tc>
                <a:extLst>
                  <a:ext uri="{0D108BD9-81ED-4DB2-BD59-A6C34878D82A}">
                    <a16:rowId xmlns="" xmlns:a16="http://schemas.microsoft.com/office/drawing/2014/main" val="10011"/>
                  </a:ext>
                </a:extLst>
              </a:tr>
              <a:tr h="288000">
                <a:tc vMerge="1">
                  <a:txBody>
                    <a:bodyPr/>
                    <a:lstStyle/>
                    <a:p>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必要性の叙法助動詞</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思い込みのルールや制約が、一般化される</a:t>
                      </a:r>
                    </a:p>
                  </a:txBody>
                  <a:tcPr/>
                </a:tc>
                <a:extLst>
                  <a:ext uri="{0D108BD9-81ED-4DB2-BD59-A6C34878D82A}">
                    <a16:rowId xmlns="" xmlns:a16="http://schemas.microsoft.com/office/drawing/2014/main" val="10012"/>
                  </a:ext>
                </a:extLst>
              </a:tr>
              <a:tr h="288000">
                <a:tc vMerge="1">
                  <a:txBody>
                    <a:bodyPr/>
                    <a:lstStyle/>
                    <a:p>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前提</a:t>
                      </a:r>
                    </a:p>
                  </a:txBody>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確証のない制限や思い込みが、一般化される</a:t>
                      </a:r>
                    </a:p>
                  </a:txBody>
                  <a:tcPr/>
                </a:tc>
                <a:extLst>
                  <a:ext uri="{0D108BD9-81ED-4DB2-BD59-A6C34878D82A}">
                    <a16:rowId xmlns="" xmlns:a16="http://schemas.microsoft.com/office/drawing/2014/main" val="10013"/>
                  </a:ext>
                </a:extLst>
              </a:tr>
            </a:tbl>
          </a:graphicData>
        </a:graphic>
      </p:graphicFrame>
      <p:sp>
        <p:nvSpPr>
          <p:cNvPr id="8" name="テキスト ボックス 7"/>
          <p:cNvSpPr txBox="1"/>
          <p:nvPr/>
        </p:nvSpPr>
        <p:spPr>
          <a:xfrm>
            <a:off x="555040" y="6257418"/>
            <a:ext cx="4231736" cy="646331"/>
          </a:xfrm>
          <a:prstGeom prst="rect">
            <a:avLst/>
          </a:prstGeom>
          <a:noFill/>
        </p:spPr>
        <p:txBody>
          <a:bodyPr wrap="none" rtlCol="0">
            <a:spAutoFit/>
          </a:bodyPr>
          <a:lstStyle/>
          <a:p>
            <a:r>
              <a:rPr lang="ja-JP" altLang="en-US" dirty="0" smtClean="0">
                <a:latin typeface="HGPｺﾞｼｯｸM" panose="020B0600000000000000" pitchFamily="50" charset="-128"/>
                <a:ea typeface="HGPｺﾞｼｯｸM" panose="020B0600000000000000" pitchFamily="50" charset="-128"/>
              </a:rPr>
              <a:t>ＮＬＰのメタモデル</a:t>
            </a:r>
            <a:endParaRPr lang="en-US" altLang="ja-JP" dirty="0" smtClean="0">
              <a:latin typeface="HGPｺﾞｼｯｸM" panose="020B0600000000000000" pitchFamily="50" charset="-128"/>
              <a:ea typeface="HGPｺﾞｼｯｸM" panose="020B0600000000000000" pitchFamily="50" charset="-128"/>
            </a:endParaRPr>
          </a:p>
          <a:p>
            <a:r>
              <a:rPr lang="en-US" altLang="ja-JP" dirty="0">
                <a:hlinkClick r:id="rId3"/>
              </a:rPr>
              <a:t>https://www.nlpjapan.org/nlpword08.html</a:t>
            </a:r>
            <a:endParaRPr kumimoji="1" lang="ja-JP" altLang="en-US" dirty="0"/>
          </a:p>
        </p:txBody>
      </p:sp>
    </p:spTree>
    <p:extLst>
      <p:ext uri="{BB962C8B-B14F-4D97-AF65-F5344CB8AC3E}">
        <p14:creationId xmlns:p14="http://schemas.microsoft.com/office/powerpoint/2010/main" val="41998345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Ｇ２－０１　業務要求の整理</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014713152"/>
              </p:ext>
            </p:extLst>
          </p:nvPr>
        </p:nvGraphicFramePr>
        <p:xfrm>
          <a:off x="323528" y="1715616"/>
          <a:ext cx="8642986" cy="3657600"/>
        </p:xfrm>
        <a:graphic>
          <a:graphicData uri="http://schemas.openxmlformats.org/drawingml/2006/table">
            <a:tbl>
              <a:tblPr firstRow="1" bandRow="1">
                <a:tableStyleId>{00A15C55-8517-42AA-B614-E9B94910E393}</a:tableStyleId>
              </a:tblPr>
              <a:tblGrid>
                <a:gridCol w="2492693">
                  <a:extLst>
                    <a:ext uri="{9D8B030D-6E8A-4147-A177-3AD203B41FA5}">
                      <a16:colId xmlns="" xmlns:a16="http://schemas.microsoft.com/office/drawing/2014/main" val="20000"/>
                    </a:ext>
                  </a:extLst>
                </a:gridCol>
                <a:gridCol w="6150293">
                  <a:extLst>
                    <a:ext uri="{9D8B030D-6E8A-4147-A177-3AD203B41FA5}">
                      <a16:colId xmlns="" xmlns:a16="http://schemas.microsoft.com/office/drawing/2014/main" val="20001"/>
                    </a:ext>
                  </a:extLst>
                </a:gridCol>
              </a:tblGrid>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曖昧、主観的な言葉</a:t>
                      </a:r>
                    </a:p>
                  </a:txBody>
                  <a:tcPr>
                    <a:solidFill>
                      <a:schemeClr val="accent4">
                        <a:lumMod val="60000"/>
                        <a:lumOff val="40000"/>
                      </a:schemeClr>
                    </a:solidFill>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改善方法</a:t>
                      </a:r>
                    </a:p>
                  </a:txBody>
                  <a:tcPr>
                    <a:solidFill>
                      <a:schemeClr val="accent4">
                        <a:lumMod val="60000"/>
                        <a:lumOff val="40000"/>
                      </a:schemeClr>
                    </a:solidFill>
                  </a:tcPr>
                </a:tc>
                <a:extLst>
                  <a:ext uri="{0D108BD9-81ED-4DB2-BD59-A6C34878D82A}">
                    <a16:rowId xmlns="" xmlns:a16="http://schemas.microsoft.com/office/drawing/2014/main" val="10000"/>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少なくとも、最低でも</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受入れ可能な最小値、最大値を明記する</a:t>
                      </a:r>
                    </a:p>
                  </a:txBody>
                  <a:tcPr/>
                </a:tc>
                <a:extLst>
                  <a:ext uri="{0D108BD9-81ED-4DB2-BD59-A6C34878D82A}">
                    <a16:rowId xmlns="" xmlns:a16="http://schemas.microsoft.com/office/drawing/2014/main" val="10001"/>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最高の、最大の</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達成度を具体的に明記する</a:t>
                      </a:r>
                    </a:p>
                  </a:txBody>
                  <a:tcPr/>
                </a:tc>
                <a:extLst>
                  <a:ext uri="{0D108BD9-81ED-4DB2-BD59-A6C34878D82A}">
                    <a16:rowId xmlns="" xmlns:a16="http://schemas.microsoft.com/office/drawing/2014/main" val="10002"/>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ＸからＹまで</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両端の値が範囲に含まれるのか明記する</a:t>
                      </a:r>
                    </a:p>
                  </a:txBody>
                  <a:tcPr/>
                </a:tc>
                <a:extLst>
                  <a:ext uri="{0D108BD9-81ED-4DB2-BD59-A6C34878D82A}">
                    <a16:rowId xmlns="" xmlns:a16="http://schemas.microsoft.com/office/drawing/2014/main" val="10003"/>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柔軟な</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対象の変化に応じた、あるべき対応を明記する</a:t>
                      </a:r>
                    </a:p>
                  </a:txBody>
                  <a:tcPr/>
                </a:tc>
                <a:extLst>
                  <a:ext uri="{0D108BD9-81ED-4DB2-BD59-A6C34878D82A}">
                    <a16:rowId xmlns="" xmlns:a16="http://schemas.microsoft.com/office/drawing/2014/main" val="10004"/>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その他、たとえば</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例示でなく、考えられる値・パターン等をすべて明記する</a:t>
                      </a:r>
                    </a:p>
                  </a:txBody>
                  <a:tcPr/>
                </a:tc>
                <a:extLst>
                  <a:ext uri="{0D108BD9-81ED-4DB2-BD59-A6C34878D82A}">
                    <a16:rowId xmlns="" xmlns:a16="http://schemas.microsoft.com/office/drawing/2014/main" val="10005"/>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ほとんどの場合、通常は</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記述した条件・シナリオが適用されないケース、対応を明記する</a:t>
                      </a:r>
                    </a:p>
                  </a:txBody>
                  <a:tcPr/>
                </a:tc>
                <a:extLst>
                  <a:ext uri="{0D108BD9-81ED-4DB2-BD59-A6C34878D82A}">
                    <a16:rowId xmlns="" xmlns:a16="http://schemas.microsoft.com/office/drawing/2014/main" val="10006"/>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正常時は</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異常とみなす条件、その場合の対応を明記する</a:t>
                      </a:r>
                    </a:p>
                  </a:txBody>
                  <a:tcPr/>
                </a:tc>
                <a:extLst>
                  <a:ext uri="{0D108BD9-81ED-4DB2-BD59-A6C34878D82A}">
                    <a16:rowId xmlns="" xmlns:a16="http://schemas.microsoft.com/office/drawing/2014/main" val="10007"/>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必要に応じて</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この判断を誰がいつ行うのかを明記する</a:t>
                      </a:r>
                    </a:p>
                  </a:txBody>
                  <a:tcPr/>
                </a:tc>
                <a:extLst>
                  <a:ext uri="{0D108BD9-81ED-4DB2-BD59-A6C34878D82A}">
                    <a16:rowId xmlns="" xmlns:a16="http://schemas.microsoft.com/office/drawing/2014/main" val="10008"/>
                  </a:ext>
                </a:extLst>
              </a:tr>
              <a:tr h="32400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十分な</a:t>
                      </a:r>
                    </a:p>
                  </a:txBody>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何がどれだけあればよいのか明記する</a:t>
                      </a:r>
                    </a:p>
                  </a:txBody>
                  <a:tcPr/>
                </a:tc>
                <a:extLst>
                  <a:ext uri="{0D108BD9-81ED-4DB2-BD59-A6C34878D82A}">
                    <a16:rowId xmlns="" xmlns:a16="http://schemas.microsoft.com/office/drawing/2014/main" val="10009"/>
                  </a:ext>
                </a:extLst>
              </a:tr>
            </a:tbl>
          </a:graphicData>
        </a:graphic>
      </p:graphicFrame>
      <p:sp>
        <p:nvSpPr>
          <p:cNvPr id="6" name="テキスト ボックス 5"/>
          <p:cNvSpPr txBox="1"/>
          <p:nvPr/>
        </p:nvSpPr>
        <p:spPr>
          <a:xfrm>
            <a:off x="6156176" y="5517232"/>
            <a:ext cx="2736304" cy="246221"/>
          </a:xfrm>
          <a:prstGeom prst="rect">
            <a:avLst/>
          </a:prstGeom>
          <a:noFill/>
        </p:spPr>
        <p:txBody>
          <a:bodyPr wrap="square" rtlCol="0">
            <a:spAutoFit/>
          </a:bodyPr>
          <a:lstStyle/>
          <a:p>
            <a:r>
              <a:rPr lang="en-US" altLang="ja-JP" sz="1000" dirty="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日経</a:t>
            </a:r>
            <a:r>
              <a:rPr lang="en-US" altLang="ja-JP" sz="1000" dirty="0">
                <a:latin typeface="HGPｺﾞｼｯｸM" panose="020B0600000000000000" pitchFamily="50" charset="-128"/>
                <a:ea typeface="HGPｺﾞｼｯｸM" panose="020B0600000000000000" pitchFamily="50" charset="-128"/>
              </a:rPr>
              <a:t>BP</a:t>
            </a:r>
            <a:r>
              <a:rPr lang="ja-JP" altLang="en-US" sz="1000" dirty="0">
                <a:latin typeface="HGPｺﾞｼｯｸM" panose="020B0600000000000000" pitchFamily="50" charset="-128"/>
                <a:ea typeface="HGPｺﾞｼｯｸM" panose="020B0600000000000000" pitchFamily="50" charset="-128"/>
              </a:rPr>
              <a:t>社「ソフトウエア要求 第</a:t>
            </a:r>
            <a:r>
              <a:rPr lang="en-US" altLang="ja-JP" sz="1000" dirty="0">
                <a:latin typeface="HGPｺﾞｼｯｸM" panose="020B0600000000000000" pitchFamily="50" charset="-128"/>
                <a:ea typeface="HGPｺﾞｼｯｸM" panose="020B0600000000000000" pitchFamily="50" charset="-128"/>
              </a:rPr>
              <a:t>3</a:t>
            </a:r>
            <a:r>
              <a:rPr lang="ja-JP" altLang="en-US" sz="1000" dirty="0">
                <a:latin typeface="HGPｺﾞｼｯｸM" panose="020B0600000000000000" pitchFamily="50" charset="-128"/>
                <a:ea typeface="HGPｺﾞｼｯｸM" panose="020B0600000000000000" pitchFamily="50" charset="-128"/>
              </a:rPr>
              <a:t>版」から抜粋</a:t>
            </a:r>
            <a:endParaRPr lang="en-US" altLang="ja-JP" sz="1000" dirty="0">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1124744"/>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避けるべき曖昧な用語</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075805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49</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Ｇ２－０２　業務要求のモデル化</a:t>
            </a:r>
            <a:endParaRPr lang="en-US" altLang="ja-JP" sz="2400" dirty="0">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717032"/>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7" name="角丸四角形 26"/>
          <p:cNvSpPr/>
          <p:nvPr/>
        </p:nvSpPr>
        <p:spPr>
          <a:xfrm>
            <a:off x="3491880" y="328930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a:t>
            </a:r>
          </a:p>
        </p:txBody>
      </p:sp>
      <p:sp>
        <p:nvSpPr>
          <p:cNvPr id="28" name="角丸四角形 27"/>
          <p:cNvSpPr/>
          <p:nvPr/>
        </p:nvSpPr>
        <p:spPr>
          <a:xfrm>
            <a:off x="3491880" y="41363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業務要求のモデル化</a:t>
            </a:r>
          </a:p>
        </p:txBody>
      </p:sp>
      <p:sp>
        <p:nvSpPr>
          <p:cNvPr id="36" name="角丸四角形 35"/>
          <p:cNvSpPr/>
          <p:nvPr/>
        </p:nvSpPr>
        <p:spPr>
          <a:xfrm>
            <a:off x="3491880" y="498338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業務要件の優先順位付け</a:t>
            </a:r>
          </a:p>
        </p:txBody>
      </p:sp>
      <p:sp>
        <p:nvSpPr>
          <p:cNvPr id="37" name="角丸四角形 36"/>
          <p:cNvSpPr/>
          <p:nvPr/>
        </p:nvSpPr>
        <p:spPr>
          <a:xfrm>
            <a:off x="3491880" y="583041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業務要件の実現対象決定</a:t>
            </a:r>
          </a:p>
        </p:txBody>
      </p:sp>
      <p:cxnSp>
        <p:nvCxnSpPr>
          <p:cNvPr id="38" name="直線矢印コネクタ 37"/>
          <p:cNvCxnSpPr>
            <a:stCxn id="27" idx="2"/>
            <a:endCxn id="28" idx="0"/>
          </p:cNvCxnSpPr>
          <p:nvPr/>
        </p:nvCxnSpPr>
        <p:spPr>
          <a:xfrm>
            <a:off x="4932040" y="3649346"/>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8" idx="2"/>
            <a:endCxn id="36" idx="0"/>
          </p:cNvCxnSpPr>
          <p:nvPr/>
        </p:nvCxnSpPr>
        <p:spPr>
          <a:xfrm>
            <a:off x="4932040" y="4496383"/>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36" idx="2"/>
            <a:endCxn id="37" idx="0"/>
          </p:cNvCxnSpPr>
          <p:nvPr/>
        </p:nvCxnSpPr>
        <p:spPr>
          <a:xfrm>
            <a:off x="4932040" y="5343420"/>
            <a:ext cx="0" cy="4869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正方形/長方形 40"/>
          <p:cNvSpPr/>
          <p:nvPr/>
        </p:nvSpPr>
        <p:spPr>
          <a:xfrm>
            <a:off x="6444208" y="3290777"/>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業務要求候補を整理・分類し、</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重複・矛盾・漏れを抽出</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2" name="正方形/長方形 41"/>
          <p:cNvSpPr/>
          <p:nvPr/>
        </p:nvSpPr>
        <p:spPr>
          <a:xfrm>
            <a:off x="6444208" y="4136343"/>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プロセス、ルール、データの観点で</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業務要求をモデル化し、</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必要なシステム機能を導出</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3" name="正方形/長方形 42"/>
          <p:cNvSpPr/>
          <p:nvPr/>
        </p:nvSpPr>
        <p:spPr>
          <a:xfrm>
            <a:off x="6444208" y="4983380"/>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実現する業務要件を調整するため、</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業務要件に優先順位を付ける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4" name="正方形/長方形 43"/>
          <p:cNvSpPr/>
          <p:nvPr/>
        </p:nvSpPr>
        <p:spPr>
          <a:xfrm>
            <a:off x="6444208" y="5830416"/>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プロジェクトリソース内で実現する</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業務要件を決定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19872" y="4077072"/>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85895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業務要件定義のアウトプット</a:t>
            </a:r>
            <a:endParaRPr kumimoji="1" lang="ja-JP" altLang="en-US" dirty="0">
              <a:latin typeface="HGPｺﾞｼｯｸM" panose="020B0600000000000000" pitchFamily="50" charset="-128"/>
              <a:ea typeface="HGPｺﾞｼｯｸM" panose="020B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2214375485"/>
              </p:ext>
            </p:extLst>
          </p:nvPr>
        </p:nvGraphicFramePr>
        <p:xfrm>
          <a:off x="539552" y="1847147"/>
          <a:ext cx="8136904" cy="4246149"/>
        </p:xfrm>
        <a:graphic>
          <a:graphicData uri="http://schemas.openxmlformats.org/drawingml/2006/table">
            <a:tbl>
              <a:tblPr firstRow="1" firstCol="1" bandRow="1">
                <a:tableStyleId>{00A15C55-8517-42AA-B614-E9B94910E393}</a:tableStyleId>
              </a:tblPr>
              <a:tblGrid>
                <a:gridCol w="851082">
                  <a:extLst>
                    <a:ext uri="{9D8B030D-6E8A-4147-A177-3AD203B41FA5}">
                      <a16:colId xmlns="" xmlns:a16="http://schemas.microsoft.com/office/drawing/2014/main" val="20000"/>
                    </a:ext>
                  </a:extLst>
                </a:gridCol>
                <a:gridCol w="1743075">
                  <a:extLst>
                    <a:ext uri="{9D8B030D-6E8A-4147-A177-3AD203B41FA5}">
                      <a16:colId xmlns="" xmlns:a16="http://schemas.microsoft.com/office/drawing/2014/main" val="20001"/>
                    </a:ext>
                  </a:extLst>
                </a:gridCol>
                <a:gridCol w="5542747">
                  <a:extLst>
                    <a:ext uri="{9D8B030D-6E8A-4147-A177-3AD203B41FA5}">
                      <a16:colId xmlns="" xmlns:a16="http://schemas.microsoft.com/office/drawing/2014/main" val="20002"/>
                    </a:ext>
                  </a:extLst>
                </a:gridCol>
              </a:tblGrid>
              <a:tr h="319944">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a:t>
                      </a:r>
                      <a:r>
                        <a:rPr lang="en-US" sz="1400" kern="0" dirty="0">
                          <a:solidFill>
                            <a:schemeClr val="tx1"/>
                          </a:solidFill>
                          <a:effectLst/>
                          <a:latin typeface="HGPｺﾞｼｯｸM" panose="020B0600000000000000" pitchFamily="50" charset="-128"/>
                          <a:ea typeface="HGPｺﾞｼｯｸM" panose="020B0600000000000000" pitchFamily="50" charset="-128"/>
                        </a:rPr>
                        <a:t>ID</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成果物名</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成果物の目的</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extLst>
                  <a:ext uri="{0D108BD9-81ED-4DB2-BD59-A6C34878D82A}">
                    <a16:rowId xmlns="" xmlns:a16="http://schemas.microsoft.com/office/drawing/2014/main" val="10000"/>
                  </a:ext>
                </a:extLst>
              </a:tr>
              <a:tr h="329719">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DG-101</a:t>
                      </a: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業務課題一覧</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業務・システムに対する要求事項を抽出するために、現行の課題と</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課題に対する原因・課題解決後のゴール・実現手段を明確にする。</a:t>
                      </a:r>
                    </a:p>
                  </a:txBody>
                  <a:tcPr marL="9525" marR="9525" marT="9525" marB="0" anchor="ctr"/>
                </a:tc>
                <a:extLst>
                  <a:ext uri="{0D108BD9-81ED-4DB2-BD59-A6C34878D82A}">
                    <a16:rowId xmlns="" xmlns:a16="http://schemas.microsoft.com/office/drawing/2014/main" val="10001"/>
                  </a:ext>
                </a:extLst>
              </a:tr>
              <a:tr h="284153">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201</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業務要求一覧</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実現対象の業務要件を決定するために、業務要求事項を</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網羅的・体系的に整理する。</a:t>
                      </a:r>
                    </a:p>
                  </a:txBody>
                  <a:tcPr marL="9525" marR="9525" marT="9525" marB="0" anchor="ctr"/>
                </a:tc>
                <a:extLst>
                  <a:ext uri="{0D108BD9-81ED-4DB2-BD59-A6C34878D82A}">
                    <a16:rowId xmlns="" xmlns:a16="http://schemas.microsoft.com/office/drawing/2014/main" val="10002"/>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4</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用語集</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ステークホルダーと共通理解を持った用語を利用して、要求の認識齟齬</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リスクを低減するため、業務で利用する標準用語を定義する。</a:t>
                      </a:r>
                    </a:p>
                  </a:txBody>
                  <a:tcPr marL="9525" marR="9525" marT="9525" marB="0" anchor="ctr"/>
                </a:tc>
                <a:extLst>
                  <a:ext uri="{0D108BD9-81ED-4DB2-BD59-A6C34878D82A}">
                    <a16:rowId xmlns="" xmlns:a16="http://schemas.microsoft.com/office/drawing/2014/main" val="10003"/>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5</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業務階層定義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ビジネスを構成する業務構造の理解、及びプロジェクト対象業務範囲の</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明確化のため、業務階層定義にて構造的に業務を可視化する。</a:t>
                      </a:r>
                    </a:p>
                  </a:txBody>
                  <a:tcPr marL="9525" marR="9525" marT="9525" marB="0" anchor="ctr"/>
                </a:tc>
                <a:extLst>
                  <a:ext uri="{0D108BD9-81ED-4DB2-BD59-A6C34878D82A}">
                    <a16:rowId xmlns="" xmlns:a16="http://schemas.microsoft.com/office/drawing/2014/main" val="10004"/>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6</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データフロー</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ビジネスを構成する業務構造の理解、及び扱われる業務データを把握するため、データの流れと業務を紐付けて階層構造で可視化する。</a:t>
                      </a:r>
                    </a:p>
                  </a:txBody>
                  <a:tcPr marL="9525" marR="9525" marT="9525" marB="0" anchor="ctr"/>
                </a:tc>
                <a:extLst>
                  <a:ext uri="{0D108BD9-81ED-4DB2-BD59-A6C34878D82A}">
                    <a16:rowId xmlns="" xmlns:a16="http://schemas.microsoft.com/office/drawing/2014/main" val="10005"/>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7</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業務フロー</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業務プロセス明確化とシステム化対象作業（アクティビティ）の明確化のため、業務階層定義にて定義した業務内の流れを可視化する。</a:t>
                      </a:r>
                    </a:p>
                  </a:txBody>
                  <a:tcPr marL="9525" marR="9525" marT="9525" marB="0" anchor="ctr"/>
                </a:tc>
                <a:extLst>
                  <a:ext uri="{0D108BD9-81ED-4DB2-BD59-A6C34878D82A}">
                    <a16:rowId xmlns="" xmlns:a16="http://schemas.microsoft.com/office/drawing/2014/main" val="10006"/>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10</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業務ルール定義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システムが実装すべきビジネスロジックの検討材料とするため、</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業務に適用され、守らなければならない業務ルールを可視化する。</a:t>
                      </a:r>
                    </a:p>
                  </a:txBody>
                  <a:tcPr marL="9525" marR="9525" marT="9525" marB="0" anchor="ctr"/>
                </a:tc>
                <a:extLst>
                  <a:ext uri="{0D108BD9-81ED-4DB2-BD59-A6C34878D82A}">
                    <a16:rowId xmlns="" xmlns:a16="http://schemas.microsoft.com/office/drawing/2014/main" val="10007"/>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DG-21</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1</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概念データモデル定義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業務で管理対象とするモノ・コト等の概念および業務ルールを理解するために、概念データの関連性・多重度を可視化する。</a:t>
                      </a:r>
                    </a:p>
                  </a:txBody>
                  <a:tcPr marL="9525" marR="9525" marT="9525" marB="0" anchor="ctr"/>
                </a:tc>
                <a:extLst>
                  <a:ext uri="{0D108BD9-81ED-4DB2-BD59-A6C34878D82A}">
                    <a16:rowId xmlns="" xmlns:a16="http://schemas.microsoft.com/office/drawing/2014/main" val="10008"/>
                  </a:ext>
                </a:extLst>
              </a:tr>
              <a:tr h="251952">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DG-21</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2</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システム機能一覧</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システム要件定義のインプットとするため、</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業務要求のモデル化で抽出されたシステム機能を整理する。</a:t>
                      </a:r>
                    </a:p>
                  </a:txBody>
                  <a:tcPr marL="9525" marR="9525" marT="9525" marB="0" anchor="ctr"/>
                </a:tc>
                <a:extLst>
                  <a:ext uri="{0D108BD9-81ED-4DB2-BD59-A6C34878D82A}">
                    <a16:rowId xmlns="" xmlns:a16="http://schemas.microsoft.com/office/drawing/2014/main" val="10009"/>
                  </a:ext>
                </a:extLst>
              </a:tr>
            </a:tbl>
          </a:graphicData>
        </a:graphic>
      </p:graphicFrame>
      <p:sp>
        <p:nvSpPr>
          <p:cNvPr id="6" name="正方形/長方形 5"/>
          <p:cNvSpPr/>
          <p:nvPr/>
        </p:nvSpPr>
        <p:spPr>
          <a:xfrm>
            <a:off x="592088" y="1270501"/>
            <a:ext cx="8300391" cy="369332"/>
          </a:xfrm>
          <a:prstGeom prst="rect">
            <a:avLst/>
          </a:prstGeom>
        </p:spPr>
        <p:txBody>
          <a:bodyPr wrap="square">
            <a:spAutoFit/>
          </a:bodyPr>
          <a:lstStyle/>
          <a:p>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業務要件定義成果物</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抜粋</a:t>
            </a:r>
          </a:p>
        </p:txBody>
      </p:sp>
    </p:spTree>
    <p:extLst>
      <p:ext uri="{BB962C8B-B14F-4D97-AF65-F5344CB8AC3E}">
        <p14:creationId xmlns:p14="http://schemas.microsoft.com/office/powerpoint/2010/main" val="35582279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50</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p:txBody>
      </p:sp>
      <p:sp>
        <p:nvSpPr>
          <p:cNvPr id="5" name="テキスト ボックス 4"/>
          <p:cNvSpPr txBox="1"/>
          <p:nvPr/>
        </p:nvSpPr>
        <p:spPr>
          <a:xfrm>
            <a:off x="539552" y="1136933"/>
            <a:ext cx="8208912" cy="532453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業務要求をモデルで表現することで、</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自然言語では発見しづらい要求の漏れ・矛盾・曖昧さなどを解消する。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また、業務要求の実現に必要となるシステム機能を各モデルから導出する。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要求を文章のみで表現すると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業務全体と要求の整合性確認が難しい。</a:t>
            </a:r>
            <a:endParaRPr lang="en-US" altLang="ja-JP"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要求の漏れ・矛盾・曖昧さなどの問題点を抽出することが難しい。</a:t>
            </a:r>
            <a:endParaRPr lang="en-US" altLang="ja-JP"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ステークホルダー間で要求内容の認識齟齬が起こりやすい。</a:t>
            </a:r>
            <a:endParaRPr lang="en-US" altLang="ja-JP" dirty="0">
              <a:latin typeface="HGPｺﾞｼｯｸM" panose="020B0600000000000000" pitchFamily="50" charset="-128"/>
              <a:ea typeface="HGPｺﾞｼｯｸM" panose="020B0600000000000000" pitchFamily="50" charset="-128"/>
            </a:endParaRPr>
          </a:p>
          <a:p>
            <a:pPr marL="1079500" indent="-342900">
              <a:lnSpc>
                <a:spcPct val="80000"/>
              </a:lnSpc>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業務プロセスのモデル化</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業務ルールのモデル化</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概念データのモデル化</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システム機能のリストアップ</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06475" indent="-28575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業務階層定義</a:t>
            </a:r>
            <a:endParaRPr lang="en-US" altLang="ja-JP" dirty="0">
              <a:latin typeface="HGPｺﾞｼｯｸM" panose="020B0600000000000000" pitchFamily="50" charset="-128"/>
              <a:ea typeface="HGPｺﾞｼｯｸM" panose="020B0600000000000000" pitchFamily="50" charset="-128"/>
            </a:endParaRPr>
          </a:p>
          <a:p>
            <a:pPr marL="1006475" indent="-28575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概念データモデル</a:t>
            </a:r>
            <a:endParaRPr lang="en-US" altLang="ja-JP" dirty="0">
              <a:latin typeface="HGPｺﾞｼｯｸM" panose="020B0600000000000000" pitchFamily="50" charset="-128"/>
              <a:ea typeface="HGPｺﾞｼｯｸM" panose="020B0600000000000000" pitchFamily="50" charset="-128"/>
            </a:endParaRPr>
          </a:p>
        </p:txBody>
      </p:sp>
      <p:sp>
        <p:nvSpPr>
          <p:cNvPr id="6" name="テキスト ボックス 5">
            <a:extLst>
              <a:ext uri="{FF2B5EF4-FFF2-40B4-BE49-F238E27FC236}">
                <a16:creationId xmlns="" xmlns:a16="http://schemas.microsoft.com/office/drawing/2014/main" id="{70439292-FD12-4050-81E2-2982648507C1}"/>
              </a:ext>
            </a:extLst>
          </p:cNvPr>
          <p:cNvSpPr txBox="1"/>
          <p:nvPr/>
        </p:nvSpPr>
        <p:spPr>
          <a:xfrm>
            <a:off x="3723885" y="5879168"/>
            <a:ext cx="2736304" cy="535531"/>
          </a:xfrm>
          <a:prstGeom prst="rect">
            <a:avLst/>
          </a:prstGeom>
          <a:noFill/>
        </p:spPr>
        <p:txBody>
          <a:bodyPr wrap="square" rtlCol="0">
            <a:spAutoFit/>
          </a:bodyPr>
          <a:lstStyle/>
          <a:p>
            <a:pPr marL="361950" indent="-34290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業務フロー</a:t>
            </a:r>
            <a:endParaRPr lang="en-US" altLang="ja-JP" dirty="0">
              <a:latin typeface="HGPｺﾞｼｯｸM" panose="020B0600000000000000" pitchFamily="50" charset="-128"/>
              <a:ea typeface="HGPｺﾞｼｯｸM" panose="020B0600000000000000" pitchFamily="50" charset="-128"/>
            </a:endParaRPr>
          </a:p>
          <a:p>
            <a:pPr marL="361950" indent="-342900">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システム機能一覧</a:t>
            </a:r>
            <a:endParaRPr lang="en-US" altLang="ja-JP" dirty="0">
              <a:latin typeface="HGPｺﾞｼｯｸM" panose="020B0600000000000000" pitchFamily="50" charset="-128"/>
              <a:ea typeface="HGPｺﾞｼｯｸM" panose="020B0600000000000000" pitchFamily="50" charset="-128"/>
            </a:endParaRPr>
          </a:p>
        </p:txBody>
      </p:sp>
      <p:sp>
        <p:nvSpPr>
          <p:cNvPr id="7" name="テキスト ボックス 6">
            <a:extLst>
              <a:ext uri="{FF2B5EF4-FFF2-40B4-BE49-F238E27FC236}">
                <a16:creationId xmlns="" xmlns:a16="http://schemas.microsoft.com/office/drawing/2014/main" id="{0D9EC3C4-0772-4508-816E-43AF628475A0}"/>
              </a:ext>
            </a:extLst>
          </p:cNvPr>
          <p:cNvSpPr txBox="1"/>
          <p:nvPr/>
        </p:nvSpPr>
        <p:spPr>
          <a:xfrm>
            <a:off x="6012160" y="5829014"/>
            <a:ext cx="2736304" cy="369332"/>
          </a:xfrm>
          <a:prstGeom prst="rect">
            <a:avLst/>
          </a:prstGeom>
          <a:noFill/>
        </p:spPr>
        <p:txBody>
          <a:bodyPr wrap="square" rtlCol="0">
            <a:spAutoFit/>
          </a:bodyPr>
          <a:lstStyle/>
          <a:p>
            <a:pPr marL="36195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業務ルール定義</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440099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51</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81" name="テキスト ボックス 80"/>
          <p:cNvSpPr txBox="1"/>
          <p:nvPr/>
        </p:nvSpPr>
        <p:spPr>
          <a:xfrm>
            <a:off x="1618175" y="3429000"/>
            <a:ext cx="1873705"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①業務プロセス</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のモデル化</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96" y="1764535"/>
            <a:ext cx="8854554" cy="15924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7" name="円/楕円 86"/>
          <p:cNvSpPr/>
          <p:nvPr/>
        </p:nvSpPr>
        <p:spPr>
          <a:xfrm>
            <a:off x="179512" y="2086607"/>
            <a:ext cx="2592288"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23" y="4149080"/>
            <a:ext cx="3115997" cy="16020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7407" y="4149080"/>
            <a:ext cx="2592288" cy="16848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5083" y="4149080"/>
            <a:ext cx="3002567" cy="15841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40" name="直線矢印コネクタ 43"/>
          <p:cNvCxnSpPr>
            <a:stCxn id="87" idx="4"/>
            <a:endCxn id="17" idx="0"/>
          </p:cNvCxnSpPr>
          <p:nvPr/>
        </p:nvCxnSpPr>
        <p:spPr>
          <a:xfrm rot="16200000" flipH="1">
            <a:off x="809627" y="3184684"/>
            <a:ext cx="1630425" cy="29836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43"/>
          <p:cNvCxnSpPr>
            <a:stCxn id="87" idx="5"/>
            <a:endCxn id="18" idx="0"/>
          </p:cNvCxnSpPr>
          <p:nvPr/>
        </p:nvCxnSpPr>
        <p:spPr>
          <a:xfrm rot="16200000" flipH="1">
            <a:off x="2701011" y="2146539"/>
            <a:ext cx="1693697" cy="2311383"/>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43"/>
          <p:cNvCxnSpPr>
            <a:stCxn id="87" idx="6"/>
            <a:endCxn id="19" idx="0"/>
          </p:cNvCxnSpPr>
          <p:nvPr/>
        </p:nvCxnSpPr>
        <p:spPr>
          <a:xfrm>
            <a:off x="2771800" y="2302631"/>
            <a:ext cx="4804567" cy="184644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4283968" y="3430741"/>
            <a:ext cx="1873705"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②業務ルール</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のモデル化</a:t>
            </a:r>
          </a:p>
        </p:txBody>
      </p:sp>
      <p:sp>
        <p:nvSpPr>
          <p:cNvPr id="25" name="テキスト ボックス 24"/>
          <p:cNvSpPr txBox="1"/>
          <p:nvPr/>
        </p:nvSpPr>
        <p:spPr>
          <a:xfrm>
            <a:off x="7231782" y="3430741"/>
            <a:ext cx="1873705"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③概念データ</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のモデル化</a:t>
            </a:r>
          </a:p>
        </p:txBody>
      </p:sp>
      <p:pic>
        <p:nvPicPr>
          <p:cNvPr id="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6120" y="5733256"/>
            <a:ext cx="2555776" cy="9697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00810" y="5368523"/>
            <a:ext cx="1697739" cy="12402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3" name="テキスト ボックス 282"/>
          <p:cNvSpPr txBox="1"/>
          <p:nvPr/>
        </p:nvSpPr>
        <p:spPr>
          <a:xfrm>
            <a:off x="179512" y="1484784"/>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業務要求一覧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6" name="テキスト ボックス 282"/>
          <p:cNvSpPr txBox="1"/>
          <p:nvPr/>
        </p:nvSpPr>
        <p:spPr>
          <a:xfrm>
            <a:off x="107504" y="3861048"/>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業務フロー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7" name="テキスト ボックス 282"/>
          <p:cNvSpPr txBox="1"/>
          <p:nvPr/>
        </p:nvSpPr>
        <p:spPr>
          <a:xfrm>
            <a:off x="3275856" y="3871179"/>
            <a:ext cx="1460373"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業務ルール定義</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28" name="テキスト ボックス 282"/>
          <p:cNvSpPr txBox="1"/>
          <p:nvPr/>
        </p:nvSpPr>
        <p:spPr>
          <a:xfrm>
            <a:off x="6012160" y="3878780"/>
            <a:ext cx="1460373"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概念データモデル</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0" name="テキスト ボックス 282"/>
          <p:cNvSpPr txBox="1"/>
          <p:nvPr/>
        </p:nvSpPr>
        <p:spPr>
          <a:xfrm>
            <a:off x="2453712" y="6062892"/>
            <a:ext cx="1644288"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状態遷移モデル</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2" name="テキスト ボックス 282"/>
          <p:cNvSpPr txBox="1"/>
          <p:nvPr/>
        </p:nvSpPr>
        <p:spPr>
          <a:xfrm>
            <a:off x="7375689" y="5387089"/>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000" dirty="0">
                <a:effectLst/>
                <a:latin typeface="HGPｺﾞｼｯｸM" panose="020B0600000000000000" pitchFamily="50" charset="-128"/>
                <a:ea typeface="HGPｺﾞｼｯｸM" panose="020B0600000000000000" pitchFamily="50" charset="-128"/>
              </a:rPr>
              <a:t>【</a:t>
            </a:r>
            <a:r>
              <a:rPr lang="ja-JP" altLang="en-US" sz="1000" dirty="0">
                <a:effectLst/>
                <a:latin typeface="HGPｺﾞｼｯｸM" panose="020B0600000000000000" pitchFamily="50" charset="-128"/>
                <a:ea typeface="HGPｺﾞｼｯｸM" panose="020B0600000000000000" pitchFamily="50" charset="-128"/>
              </a:rPr>
              <a:t>ＣＲＵＤ図</a:t>
            </a:r>
            <a:r>
              <a:rPr lang="en-US" altLang="ja-JP" sz="1000" dirty="0">
                <a:latin typeface="HGPｺﾞｼｯｸM" panose="020B0600000000000000" pitchFamily="50" charset="-128"/>
                <a:ea typeface="HGPｺﾞｼｯｸM" panose="020B0600000000000000" pitchFamily="50" charset="-128"/>
              </a:rPr>
              <a:t>】</a:t>
            </a:r>
            <a:endParaRPr lang="ja-JP" altLang="ja-JP" sz="1000" dirty="0">
              <a:effectLst/>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15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up)">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fade">
                                      <p:cBhvr>
                                        <p:cTn id="25" dur="500"/>
                                        <p:tgtEl>
                                          <p:spTgt spid="8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up)">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nodeType="withEffect">
                                  <p:stCondLst>
                                    <p:cond delay="0"/>
                                  </p:stCondLst>
                                  <p:childTnLst>
                                    <p:set>
                                      <p:cBhvr>
                                        <p:cTn id="72" dur="1" fill="hold">
                                          <p:stCondLst>
                                            <p:cond delay="0"/>
                                          </p:stCondLst>
                                        </p:cTn>
                                        <p:tgtEl>
                                          <p:spTgt spid="1028"/>
                                        </p:tgtEl>
                                        <p:attrNameLst>
                                          <p:attrName>style.visibility</p:attrName>
                                        </p:attrNameLst>
                                      </p:cBhvr>
                                      <p:to>
                                        <p:strVal val="visible"/>
                                      </p:to>
                                    </p:set>
                                    <p:animEffect transition="in" filter="fade">
                                      <p:cBhvr>
                                        <p:cTn id="7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7" grpId="0" animBg="1"/>
      <p:bldP spid="24" grpId="0"/>
      <p:bldP spid="25" grpId="0"/>
      <p:bldP spid="26" grpId="0"/>
      <p:bldP spid="27" grpId="0"/>
      <p:bldP spid="28" grpId="0"/>
      <p:bldP spid="30" grpId="0"/>
      <p:bldP spid="3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941168"/>
            <a:ext cx="7882986" cy="1639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作業と成果物のフロー＜つづき＞</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23" y="1700808"/>
            <a:ext cx="3115997" cy="16020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7407" y="1700808"/>
            <a:ext cx="2592288" cy="16848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5083" y="1700808"/>
            <a:ext cx="3002567" cy="15841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368" y="2996952"/>
            <a:ext cx="2555776" cy="9697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円/楕円 9"/>
          <p:cNvSpPr/>
          <p:nvPr/>
        </p:nvSpPr>
        <p:spPr>
          <a:xfrm>
            <a:off x="1190663" y="2409834"/>
            <a:ext cx="432048"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0" name="円/楕円 19"/>
          <p:cNvSpPr/>
          <p:nvPr/>
        </p:nvSpPr>
        <p:spPr>
          <a:xfrm>
            <a:off x="4322415" y="5430362"/>
            <a:ext cx="432048"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1" name="直線矢印コネクタ 43"/>
          <p:cNvCxnSpPr>
            <a:stCxn id="10" idx="4"/>
            <a:endCxn id="20" idx="2"/>
          </p:cNvCxnSpPr>
          <p:nvPr/>
        </p:nvCxnSpPr>
        <p:spPr>
          <a:xfrm rot="16200000" flipH="1">
            <a:off x="1462299" y="2786270"/>
            <a:ext cx="2804504" cy="2915728"/>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円/楕円 22"/>
          <p:cNvSpPr/>
          <p:nvPr/>
        </p:nvSpPr>
        <p:spPr>
          <a:xfrm>
            <a:off x="3779912" y="2953619"/>
            <a:ext cx="432048"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4" name="直線矢印コネクタ 43"/>
          <p:cNvCxnSpPr>
            <a:stCxn id="23" idx="2"/>
            <a:endCxn id="27" idx="2"/>
          </p:cNvCxnSpPr>
          <p:nvPr/>
        </p:nvCxnSpPr>
        <p:spPr>
          <a:xfrm rot="10800000" flipH="1" flipV="1">
            <a:off x="3779912" y="3169642"/>
            <a:ext cx="593152" cy="3194917"/>
          </a:xfrm>
          <a:prstGeom prst="curvedConnector3">
            <a:avLst>
              <a:gd name="adj1" fmla="val -38540"/>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sp>
        <p:nvSpPr>
          <p:cNvPr id="27" name="円/楕円 26"/>
          <p:cNvSpPr/>
          <p:nvPr/>
        </p:nvSpPr>
        <p:spPr>
          <a:xfrm>
            <a:off x="4373064" y="6148536"/>
            <a:ext cx="432048" cy="432048"/>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9" name="直線矢印コネクタ 43"/>
          <p:cNvCxnSpPr>
            <a:stCxn id="23" idx="4"/>
            <a:endCxn id="20" idx="0"/>
          </p:cNvCxnSpPr>
          <p:nvPr/>
        </p:nvCxnSpPr>
        <p:spPr>
          <a:xfrm rot="16200000" flipH="1">
            <a:off x="3244840" y="4136762"/>
            <a:ext cx="2044695" cy="542503"/>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3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312" y="2538745"/>
            <a:ext cx="1697739" cy="12402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3" name="円/楕円 42"/>
          <p:cNvSpPr/>
          <p:nvPr/>
        </p:nvSpPr>
        <p:spPr>
          <a:xfrm>
            <a:off x="8316416" y="3212976"/>
            <a:ext cx="827584" cy="691075"/>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4" name="直線矢印コネクタ 43"/>
          <p:cNvCxnSpPr>
            <a:stCxn id="43" idx="2"/>
            <a:endCxn id="20" idx="7"/>
          </p:cNvCxnSpPr>
          <p:nvPr/>
        </p:nvCxnSpPr>
        <p:spPr>
          <a:xfrm rot="10800000" flipV="1">
            <a:off x="4691192" y="3558514"/>
            <a:ext cx="3625225" cy="193512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直線矢印コネクタ 43"/>
          <p:cNvCxnSpPr>
            <a:stCxn id="43" idx="3"/>
            <a:endCxn id="27" idx="6"/>
          </p:cNvCxnSpPr>
          <p:nvPr/>
        </p:nvCxnSpPr>
        <p:spPr>
          <a:xfrm rot="5400000">
            <a:off x="5340506" y="3267452"/>
            <a:ext cx="2561715" cy="3632501"/>
          </a:xfrm>
          <a:prstGeom prst="curvedConnector2">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3202524" y="4232796"/>
            <a:ext cx="3002054"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④システム機能のリストアップ</a:t>
            </a:r>
          </a:p>
        </p:txBody>
      </p:sp>
      <p:sp>
        <p:nvSpPr>
          <p:cNvPr id="28" name="テキスト ボックス 282"/>
          <p:cNvSpPr txBox="1"/>
          <p:nvPr/>
        </p:nvSpPr>
        <p:spPr>
          <a:xfrm>
            <a:off x="176387" y="1412776"/>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業務フロー</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0" name="テキスト ボックス 282"/>
          <p:cNvSpPr txBox="1"/>
          <p:nvPr/>
        </p:nvSpPr>
        <p:spPr>
          <a:xfrm>
            <a:off x="3344739" y="1422907"/>
            <a:ext cx="1460373"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業務ルール定義</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1" name="テキスト ボックス 282"/>
          <p:cNvSpPr txBox="1"/>
          <p:nvPr/>
        </p:nvSpPr>
        <p:spPr>
          <a:xfrm>
            <a:off x="6081043" y="1430508"/>
            <a:ext cx="1460373"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概念データモデル</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
        <p:nvSpPr>
          <p:cNvPr id="36" name="テキスト ボックス 282"/>
          <p:cNvSpPr txBox="1"/>
          <p:nvPr/>
        </p:nvSpPr>
        <p:spPr>
          <a:xfrm>
            <a:off x="4708268" y="2996952"/>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000" dirty="0">
                <a:effectLst/>
                <a:latin typeface="HGPｺﾞｼｯｸM" panose="020B0600000000000000" pitchFamily="50" charset="-128"/>
                <a:ea typeface="HGPｺﾞｼｯｸM" panose="020B0600000000000000" pitchFamily="50" charset="-128"/>
              </a:rPr>
              <a:t>【</a:t>
            </a:r>
            <a:r>
              <a:rPr lang="ja-JP" altLang="en-US" sz="1000" dirty="0">
                <a:effectLst/>
                <a:latin typeface="HGPｺﾞｼｯｸM" panose="020B0600000000000000" pitchFamily="50" charset="-128"/>
                <a:ea typeface="HGPｺﾞｼｯｸM" panose="020B0600000000000000" pitchFamily="50" charset="-128"/>
              </a:rPr>
              <a:t>状態遷移モデル</a:t>
            </a:r>
            <a:r>
              <a:rPr lang="en-US" altLang="ja-JP" sz="1000" dirty="0">
                <a:latin typeface="HGPｺﾞｼｯｸM" panose="020B0600000000000000" pitchFamily="50" charset="-128"/>
                <a:ea typeface="HGPｺﾞｼｯｸM" panose="020B0600000000000000" pitchFamily="50" charset="-128"/>
              </a:rPr>
              <a:t>】</a:t>
            </a:r>
            <a:endParaRPr lang="ja-JP" altLang="ja-JP" sz="1000" dirty="0">
              <a:effectLst/>
              <a:latin typeface="HGPｺﾞｼｯｸM" panose="020B0600000000000000" pitchFamily="50" charset="-128"/>
              <a:ea typeface="HGPｺﾞｼｯｸM" panose="020B0600000000000000" pitchFamily="50" charset="-128"/>
            </a:endParaRPr>
          </a:p>
        </p:txBody>
      </p:sp>
      <p:sp>
        <p:nvSpPr>
          <p:cNvPr id="39" name="テキスト ボックス 282"/>
          <p:cNvSpPr txBox="1"/>
          <p:nvPr/>
        </p:nvSpPr>
        <p:spPr>
          <a:xfrm>
            <a:off x="7372564" y="2531447"/>
            <a:ext cx="1303892"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000" dirty="0">
                <a:effectLst/>
                <a:latin typeface="HGPｺﾞｼｯｸM" panose="020B0600000000000000" pitchFamily="50" charset="-128"/>
                <a:ea typeface="HGPｺﾞｼｯｸM" panose="020B0600000000000000" pitchFamily="50" charset="-128"/>
              </a:rPr>
              <a:t>【</a:t>
            </a:r>
            <a:r>
              <a:rPr lang="ja-JP" altLang="en-US" sz="1000" dirty="0">
                <a:effectLst/>
                <a:latin typeface="HGPｺﾞｼｯｸM" panose="020B0600000000000000" pitchFamily="50" charset="-128"/>
                <a:ea typeface="HGPｺﾞｼｯｸM" panose="020B0600000000000000" pitchFamily="50" charset="-128"/>
              </a:rPr>
              <a:t>ＣＲＵＤ図</a:t>
            </a:r>
            <a:r>
              <a:rPr lang="en-US" altLang="ja-JP" sz="1000" dirty="0">
                <a:latin typeface="HGPｺﾞｼｯｸM" panose="020B0600000000000000" pitchFamily="50" charset="-128"/>
                <a:ea typeface="HGPｺﾞｼｯｸM" panose="020B0600000000000000" pitchFamily="50" charset="-128"/>
              </a:rPr>
              <a:t>】</a:t>
            </a:r>
            <a:endParaRPr lang="ja-JP" altLang="ja-JP" sz="1000" dirty="0">
              <a:effectLst/>
              <a:latin typeface="HGPｺﾞｼｯｸM" panose="020B0600000000000000" pitchFamily="50" charset="-128"/>
              <a:ea typeface="HGPｺﾞｼｯｸM" panose="020B0600000000000000" pitchFamily="50" charset="-128"/>
            </a:endParaRPr>
          </a:p>
        </p:txBody>
      </p:sp>
      <p:sp>
        <p:nvSpPr>
          <p:cNvPr id="40" name="テキスト ボックス 282"/>
          <p:cNvSpPr txBox="1"/>
          <p:nvPr/>
        </p:nvSpPr>
        <p:spPr>
          <a:xfrm>
            <a:off x="683568" y="4630734"/>
            <a:ext cx="1599283"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システム機能一覧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9300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par>
                                <p:cTn id="24" presetID="22" presetClass="entr" presetSubtype="1"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up)">
                                      <p:cBhvr>
                                        <p:cTn id="26" dur="500"/>
                                        <p:tgtEl>
                                          <p:spTgt spid="29"/>
                                        </p:tgtEl>
                                      </p:cBhvr>
                                    </p:animEffect>
                                  </p:childTnLst>
                                </p:cTn>
                              </p:par>
                              <p:par>
                                <p:cTn id="27" presetID="22" presetClass="entr" presetSubtype="1"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up)">
                                      <p:cBhvr>
                                        <p:cTn id="29" dur="500"/>
                                        <p:tgtEl>
                                          <p:spTgt spid="4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up)">
                                      <p:cBhvr>
                                        <p:cTn id="39" dur="500"/>
                                        <p:tgtEl>
                                          <p:spTgt spid="24"/>
                                        </p:tgtEl>
                                      </p:cBhvr>
                                    </p:animEffect>
                                  </p:childTnLst>
                                </p:cTn>
                              </p:par>
                              <p:par>
                                <p:cTn id="40" presetID="22" presetClass="entr" presetSubtype="1"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up)">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3" grpId="0" animBg="1"/>
      <p:bldP spid="27" grpId="0" animBg="1"/>
      <p:bldP spid="43" grpId="0" animBg="1"/>
      <p:bldP spid="9" grpId="0"/>
      <p:bldP spid="4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53</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お客さまが、モデルでの表現や記法に馴染めず</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ベンダーが作成したモデルを理解できない。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308324"/>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計画したモデル化方法、記述標準が適切か再評価する。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お客さまの</a:t>
            </a:r>
            <a:r>
              <a:rPr lang="en-US" altLang="ja-JP" dirty="0">
                <a:latin typeface="HGPｺﾞｼｯｸM" panose="020B0600000000000000" pitchFamily="50" charset="-128"/>
                <a:ea typeface="HGPｺﾞｼｯｸM" panose="020B0600000000000000" pitchFamily="50" charset="-128"/>
              </a:rPr>
              <a:t>IT</a:t>
            </a:r>
            <a:r>
              <a:rPr lang="ja-JP" altLang="en-US" dirty="0">
                <a:latin typeface="HGPｺﾞｼｯｸM" panose="020B0600000000000000" pitchFamily="50" charset="-128"/>
                <a:ea typeface="HGPｺﾞｼｯｸM" panose="020B0600000000000000" pitchFamily="50" charset="-128"/>
              </a:rPr>
              <a:t>リテラシーや、システム開発に関する知識・理解・</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社内文化等を考慮。</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難解、高リスク業務を対象に、意図的に標準より詳細に記述するなどの濃淡は必要。</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0696019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工数不足でモデリングしきれない。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54</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64687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リスクやリソースを踏まえて、作成するモデルや対象業務を選別する。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7913"/>
            <a:r>
              <a:rPr lang="ja-JP" altLang="en-US" dirty="0" smtClean="0">
                <a:latin typeface="HGPｺﾞｼｯｸM" panose="020B0600000000000000" pitchFamily="50" charset="-128"/>
                <a:ea typeface="HGPｺﾞｼｯｸM" panose="020B0600000000000000" pitchFamily="50" charset="-128"/>
              </a:rPr>
              <a:t>例）考慮</a:t>
            </a:r>
            <a:r>
              <a:rPr lang="ja-JP" altLang="en-US" dirty="0">
                <a:latin typeface="HGPｺﾞｼｯｸM" panose="020B0600000000000000" pitchFamily="50" charset="-128"/>
                <a:ea typeface="HGPｺﾞｼｯｸM" panose="020B0600000000000000" pitchFamily="50" charset="-128"/>
              </a:rPr>
              <a:t>要素の</a:t>
            </a:r>
            <a:r>
              <a:rPr lang="ja-JP" altLang="en-US" dirty="0" smtClean="0">
                <a:latin typeface="HGPｺﾞｼｯｸM" panose="020B0600000000000000" pitchFamily="50" charset="-128"/>
                <a:ea typeface="HGPｺﾞｼｯｸM" panose="020B0600000000000000" pitchFamily="50" charset="-128"/>
              </a:rPr>
              <a:t>例：　業務</a:t>
            </a:r>
            <a:r>
              <a:rPr lang="ja-JP" altLang="en-US" dirty="0">
                <a:latin typeface="HGPｺﾞｼｯｸM" panose="020B0600000000000000" pitchFamily="50" charset="-128"/>
                <a:ea typeface="HGPｺﾞｼｯｸM" panose="020B0600000000000000" pitchFamily="50" charset="-128"/>
              </a:rPr>
              <a:t>理解度</a:t>
            </a:r>
            <a:r>
              <a:rPr lang="ja-JP" altLang="en-US" dirty="0" smtClean="0">
                <a:latin typeface="HGPｺﾞｼｯｸM" panose="020B0600000000000000" pitchFamily="50" charset="-128"/>
                <a:ea typeface="HGPｺﾞｼｯｸM" panose="020B0600000000000000" pitchFamily="50" charset="-128"/>
              </a:rPr>
              <a:t>、</a:t>
            </a:r>
            <a:endParaRPr lang="en-US" altLang="ja-JP" dirty="0" smtClean="0">
              <a:latin typeface="HGPｺﾞｼｯｸM" panose="020B0600000000000000" pitchFamily="50" charset="-128"/>
              <a:ea typeface="HGPｺﾞｼｯｸM" panose="020B0600000000000000" pitchFamily="50" charset="-128"/>
            </a:endParaRPr>
          </a:p>
          <a:p>
            <a:pPr marL="1077913"/>
            <a:r>
              <a:rPr lang="ja-JP" altLang="en-US" dirty="0">
                <a:latin typeface="HGPｺﾞｼｯｸM" panose="020B0600000000000000" pitchFamily="50" charset="-128"/>
                <a:ea typeface="HGPｺﾞｼｯｸM" panose="020B0600000000000000" pitchFamily="50" charset="-128"/>
              </a:rPr>
              <a:t>　</a:t>
            </a:r>
            <a:r>
              <a:rPr lang="ja-JP" altLang="en-US" dirty="0" smtClean="0">
                <a:latin typeface="HGPｺﾞｼｯｸM" panose="020B0600000000000000" pitchFamily="50" charset="-128"/>
                <a:ea typeface="HGPｺﾞｼｯｸM" panose="020B0600000000000000" pitchFamily="50" charset="-128"/>
              </a:rPr>
              <a:t>　　　　　　　　　　　　業務</a:t>
            </a:r>
            <a:r>
              <a:rPr lang="ja-JP" altLang="en-US" dirty="0">
                <a:latin typeface="HGPｺﾞｼｯｸM" panose="020B0600000000000000" pitchFamily="50" charset="-128"/>
                <a:ea typeface="HGPｺﾞｼｯｸM" panose="020B0600000000000000" pitchFamily="50" charset="-128"/>
              </a:rPr>
              <a:t>複雑度</a:t>
            </a:r>
            <a:r>
              <a:rPr lang="ja-JP" altLang="en-US" dirty="0" smtClean="0">
                <a:latin typeface="HGPｺﾞｼｯｸM" panose="020B0600000000000000" pitchFamily="50" charset="-128"/>
                <a:ea typeface="HGPｺﾞｼｯｸM" panose="020B0600000000000000" pitchFamily="50" charset="-128"/>
              </a:rPr>
              <a:t>、</a:t>
            </a:r>
            <a:endParaRPr lang="en-US" altLang="ja-JP" dirty="0" smtClean="0">
              <a:latin typeface="HGPｺﾞｼｯｸM" panose="020B0600000000000000" pitchFamily="50" charset="-128"/>
              <a:ea typeface="HGPｺﾞｼｯｸM" panose="020B0600000000000000" pitchFamily="50" charset="-128"/>
            </a:endParaRPr>
          </a:p>
          <a:p>
            <a:pPr marL="1077913"/>
            <a:r>
              <a:rPr lang="ja-JP" altLang="en-US" dirty="0">
                <a:latin typeface="HGPｺﾞｼｯｸM" panose="020B0600000000000000" pitchFamily="50" charset="-128"/>
                <a:ea typeface="HGPｺﾞｼｯｸM" panose="020B0600000000000000" pitchFamily="50" charset="-128"/>
              </a:rPr>
              <a:t>　</a:t>
            </a:r>
            <a:r>
              <a:rPr lang="ja-JP" altLang="en-US" dirty="0" smtClean="0">
                <a:latin typeface="HGPｺﾞｼｯｸM" panose="020B0600000000000000" pitchFamily="50" charset="-128"/>
                <a:ea typeface="HGPｺﾞｼｯｸM" panose="020B0600000000000000" pitchFamily="50" charset="-128"/>
              </a:rPr>
              <a:t>　　　　　　　　　　　　お客</a:t>
            </a:r>
            <a:r>
              <a:rPr lang="ja-JP" altLang="en-US" dirty="0">
                <a:latin typeface="HGPｺﾞｼｯｸM" panose="020B0600000000000000" pitchFamily="50" charset="-128"/>
                <a:ea typeface="HGPｺﾞｼｯｸM" panose="020B0600000000000000" pitchFamily="50" charset="-128"/>
              </a:rPr>
              <a:t>さまとの理解乖離、</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　　　　　　　　　　　　　見積</a:t>
            </a:r>
            <a:r>
              <a:rPr lang="ja-JP" altLang="en-US" dirty="0">
                <a:latin typeface="HGPｺﾞｼｯｸM" panose="020B0600000000000000" pitchFamily="50" charset="-128"/>
                <a:ea typeface="HGPｺﾞｼｯｸM" panose="020B0600000000000000" pitchFamily="50" charset="-128"/>
              </a:rPr>
              <a:t>正確度</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en-US" altLang="ja-JP" sz="1400" dirty="0">
                <a:solidFill>
                  <a:schemeClr val="bg1">
                    <a:lumMod val="85000"/>
                  </a:schemeClr>
                </a:solidFill>
                <a:latin typeface="HGPｺﾞｼｯｸM" panose="020B0600000000000000" pitchFamily="50" charset="-128"/>
                <a:ea typeface="HGPｺﾞｼｯｸM" panose="020B0600000000000000" pitchFamily="50" charset="-128"/>
              </a:rPr>
              <a:t/>
            </a:r>
            <a:br>
              <a:rPr lang="en-US" altLang="ja-JP" sz="1400" dirty="0">
                <a:solidFill>
                  <a:schemeClr val="bg1">
                    <a:lumMod val="85000"/>
                  </a:schemeClr>
                </a:solidFill>
                <a:latin typeface="HGPｺﾞｼｯｸM" panose="020B0600000000000000" pitchFamily="50" charset="-128"/>
                <a:ea typeface="HGPｺﾞｼｯｸM" panose="020B0600000000000000" pitchFamily="50" charset="-128"/>
              </a:rPr>
            </a:br>
            <a:endParaRPr lang="en-US" altLang="ja-JP" sz="1400" dirty="0">
              <a:solidFill>
                <a:schemeClr val="bg1">
                  <a:lumMod val="85000"/>
                </a:schemeClr>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7736835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55</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a:p>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04124" y="1137857"/>
            <a:ext cx="8532371" cy="5355312"/>
          </a:xfrm>
          <a:prstGeom prst="rect">
            <a:avLst/>
          </a:prstGeom>
          <a:noFill/>
        </p:spPr>
        <p:txBody>
          <a:bodyPr wrap="square" rtlCol="0">
            <a:spAutoFit/>
          </a:bodyPr>
          <a:lstStyle/>
          <a:p>
            <a:r>
              <a:rPr lang="ja-JP" altLang="en-US" dirty="0">
                <a:solidFill>
                  <a:srgbClr val="201815"/>
                </a:solidFill>
                <a:latin typeface="HGPｺﾞｼｯｸM" panose="020B0600000000000000" pitchFamily="50" charset="-128"/>
                <a:ea typeface="HGPｺﾞｼｯｸM" panose="020B0600000000000000" pitchFamily="50" charset="-128"/>
              </a:rPr>
              <a:t>①　業務プロセスのモデル化</a:t>
            </a:r>
            <a:endParaRPr lang="en-US" altLang="ja-JP"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何をどう表現するか記述標準で明確に決めておく。</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業務プロセスは、特に記述内容や方法がバラつきやすい。</a:t>
            </a:r>
            <a:r>
              <a:rPr lang="en-US" altLang="ja-JP" sz="1400" dirty="0">
                <a:latin typeface="HGPｺﾞｼｯｸM" panose="020B0600000000000000" pitchFamily="50" charset="-128"/>
                <a:ea typeface="HGPｺﾞｼｯｸM" panose="020B0600000000000000" pitchFamily="50" charset="-128"/>
              </a:rPr>
              <a:t/>
            </a:r>
            <a:br>
              <a:rPr lang="en-US" altLang="ja-JP" sz="1400"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廃止する業務を明確化する。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洗い出しを漏らすと、不要なシステム要件実装へ繋がる。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業務プロセス変更の影響を受けるアクターを把握する。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ja-JP" altLang="en-US" sz="8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変更内容の妥当性確認及び業務要求内容詳細化をサポートしてもらう。</a:t>
            </a: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複雑な業務プロセスは業務シナリオを列挙し、</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業務プロセスに影響する要素の考慮漏れを防止する。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業務シナリオは、業務フローのインスタンス。１業務フローに対し</a:t>
            </a:r>
            <a:r>
              <a:rPr lang="en-US" altLang="ja-JP" sz="1700" dirty="0">
                <a:latin typeface="HGPｺﾞｼｯｸM" panose="020B0600000000000000" pitchFamily="50" charset="-128"/>
                <a:ea typeface="HGPｺﾞｼｯｸM" panose="020B0600000000000000" pitchFamily="50" charset="-128"/>
              </a:rPr>
              <a:t>N</a:t>
            </a:r>
            <a:r>
              <a:rPr lang="ja-JP" altLang="en-US" sz="1700" dirty="0">
                <a:latin typeface="HGPｺﾞｼｯｸM" panose="020B0600000000000000" pitchFamily="50" charset="-128"/>
                <a:ea typeface="HGPｺﾞｼｯｸM" panose="020B0600000000000000" pitchFamily="50" charset="-128"/>
              </a:rPr>
              <a:t>個</a:t>
            </a:r>
            <a:r>
              <a:rPr lang="ja-JP" altLang="en-US" dirty="0">
                <a:latin typeface="HGPｺﾞｼｯｸM" panose="020B0600000000000000" pitchFamily="50" charset="-128"/>
                <a:ea typeface="HGPｺﾞｼｯｸM" panose="020B0600000000000000" pitchFamily="50" charset="-128"/>
              </a:rPr>
              <a:t>存在し、起こりうる具体的な業務のパス（分岐がない具体的な流れ）を指す。</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業務特性要素から、業務シナリオが生じる要因が探しやすい。</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業務特性要素の例：</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商品には「標準品」「特注品」がある。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納品先には「海外」「国内」がある。</a:t>
            </a:r>
          </a:p>
          <a:p>
            <a:pPr marL="1800225"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業務イベントとの突き合わせは、業務プロセスの網羅性向上効果が高い。</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821987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56</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a:p>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5663089"/>
          </a:xfrm>
          <a:prstGeom prst="rect">
            <a:avLst/>
          </a:prstGeom>
          <a:noFill/>
        </p:spPr>
        <p:txBody>
          <a:bodyPr wrap="square" rtlCol="0">
            <a:spAutoFit/>
          </a:bodyPr>
          <a:lstStyle/>
          <a:p>
            <a:r>
              <a:rPr lang="ja-JP" altLang="en-US" dirty="0">
                <a:solidFill>
                  <a:srgbClr val="201815"/>
                </a:solidFill>
                <a:latin typeface="HGPｺﾞｼｯｸM" panose="020B0600000000000000" pitchFamily="50" charset="-128"/>
                <a:ea typeface="HGPｺﾞｼｯｸM" panose="020B0600000000000000" pitchFamily="50" charset="-128"/>
              </a:rPr>
              <a:t>②　業務ルールのモデル化</a:t>
            </a:r>
            <a:endParaRPr lang="en-US" altLang="ja-JP"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業務ルールの引き出し方（いずれも業務ルール分類の視点を意識）</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業務階層定義上の業務機能や、業務プロセス内のアクティビティを</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対象に、類推する。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お客さまへの質問や議論などコミュニケーションを取り、引き出す。</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業務要求の背景</a:t>
            </a:r>
            <a:r>
              <a:rPr lang="ja-JP" altLang="en-US" dirty="0" smtClean="0">
                <a:latin typeface="HGPｺﾞｼｯｸM" panose="020B0600000000000000" pitchFamily="50" charset="-128"/>
                <a:ea typeface="HGPｺﾞｼｯｸM" panose="020B0600000000000000" pitchFamily="50" charset="-128"/>
              </a:rPr>
              <a:t>や必要理由</a:t>
            </a:r>
            <a:r>
              <a:rPr lang="ja-JP" altLang="en-US" dirty="0">
                <a:latin typeface="HGPｺﾞｼｯｸM" panose="020B0600000000000000" pitchFamily="50" charset="-128"/>
                <a:ea typeface="HGPｺﾞｼｯｸM" panose="020B0600000000000000" pitchFamily="50" charset="-128"/>
              </a:rPr>
              <a:t>から業務ルール候補</a:t>
            </a:r>
            <a:r>
              <a:rPr lang="ja-JP" altLang="en-US" dirty="0" smtClean="0">
                <a:latin typeface="HGPｺﾞｼｯｸM" panose="020B0600000000000000" pitchFamily="50" charset="-128"/>
                <a:ea typeface="HGPｺﾞｼｯｸM" panose="020B0600000000000000" pitchFamily="50" charset="-128"/>
              </a:rPr>
              <a:t>を引き出す</a:t>
            </a: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例</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「顧客生年月日を管理したい」→「誕生月は</a:t>
            </a:r>
            <a:r>
              <a:rPr lang="en-US" altLang="ja-JP" dirty="0">
                <a:latin typeface="HGPｺﾞｼｯｸM" panose="020B0600000000000000" pitchFamily="50" charset="-128"/>
                <a:ea typeface="HGPｺﾞｼｯｸM" panose="020B0600000000000000" pitchFamily="50" charset="-128"/>
              </a:rPr>
              <a:t>10%</a:t>
            </a:r>
            <a:r>
              <a:rPr lang="ja-JP" altLang="en-US" dirty="0">
                <a:latin typeface="HGPｺﾞｼｯｸM" panose="020B0600000000000000" pitchFamily="50" charset="-128"/>
                <a:ea typeface="HGPｺﾞｼｯｸM" panose="020B0600000000000000" pitchFamily="50" charset="-128"/>
              </a:rPr>
              <a:t>値引く」</a:t>
            </a:r>
          </a:p>
          <a:p>
            <a:pPr marL="1436688" indent="-358775">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業務ドメインや業務範囲が同じ、他プロジェクトの業務ルールを</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参照モデルにする。</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法律、規則等に強く依存する業務は、お客さまの法務担当者に</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サポートしてもらう。</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現行システムのソースコードから読み取る</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en-US" altLang="ja-JP" dirty="0" smtClean="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a:t>
            </a:r>
            <a:r>
              <a:rPr lang="ja-JP" altLang="en-US" dirty="0" smtClean="0">
                <a:latin typeface="HGPｺﾞｼｯｸM" panose="020B0600000000000000" pitchFamily="50" charset="-128"/>
                <a:ea typeface="HGPｺﾞｼｯｸM" panose="020B0600000000000000" pitchFamily="50" charset="-128"/>
              </a:rPr>
              <a:t>ルールは断片的にコード</a:t>
            </a:r>
            <a:r>
              <a:rPr lang="ja-JP" altLang="en-US" dirty="0">
                <a:latin typeface="HGPｺﾞｼｯｸM" panose="020B0600000000000000" pitchFamily="50" charset="-128"/>
                <a:ea typeface="HGPｺﾞｼｯｸM" panose="020B0600000000000000" pitchFamily="50" charset="-128"/>
              </a:rPr>
              <a:t>に実装される</a:t>
            </a:r>
            <a:r>
              <a:rPr lang="en-US" altLang="ja-JP" dirty="0">
                <a:latin typeface="HGPｺﾞｼｯｸM" panose="020B0600000000000000" pitchFamily="50" charset="-128"/>
                <a:ea typeface="HGPｺﾞｼｯｸM" panose="020B0600000000000000" pitchFamily="50" charset="-128"/>
              </a:rPr>
              <a:t>)</a:t>
            </a:r>
          </a:p>
          <a:p>
            <a:pPr marL="1800225"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既存の業務ルールとの間の、衝突や矛盾を確認する。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928797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57</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Ｇ２－０２　業務要求のモデル化</a:t>
            </a:r>
          </a:p>
          <a:p>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5632311"/>
          </a:xfrm>
          <a:prstGeom prst="rect">
            <a:avLst/>
          </a:prstGeom>
          <a:noFill/>
        </p:spPr>
        <p:txBody>
          <a:bodyPr wrap="square" rtlCol="0">
            <a:spAutoFit/>
          </a:bodyPr>
          <a:lstStyle/>
          <a:p>
            <a:r>
              <a:rPr lang="ja-JP" altLang="en-US" dirty="0">
                <a:solidFill>
                  <a:srgbClr val="201815"/>
                </a:solidFill>
                <a:latin typeface="HGPｺﾞｼｯｸM" panose="020B0600000000000000" pitchFamily="50" charset="-128"/>
                <a:ea typeface="HGPｺﾞｼｯｸM" panose="020B0600000000000000" pitchFamily="50" charset="-128"/>
              </a:rPr>
              <a:t>③　概念データのモデル化</a:t>
            </a:r>
            <a:endParaRPr lang="en-US" altLang="ja-JP"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ＤＦＤで抽出した概念エンティティをベースに、ＥＲ図を作成する。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エンティティ間の関連と多重度が業務ルールを表す場合がある。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業務で利用する画面・帳票の項目や用語などから、</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概念エンティティの主要項目を特定する。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何を以って</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主要</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とみなすかはグレーなため、項目は明示しない</a:t>
            </a:r>
            <a:r>
              <a:rPr lang="en-US" altLang="ja-JP" dirty="0">
                <a:solidFill>
                  <a:srgbClr val="201815"/>
                </a:solidFill>
                <a:latin typeface="HGPｺﾞｼｯｸM" panose="020B0600000000000000" pitchFamily="50" charset="-128"/>
                <a:ea typeface="HGPｺﾞｼｯｸM" panose="020B0600000000000000" pitchFamily="50" charset="-128"/>
              </a:rPr>
              <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判断もあり。</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8775">
              <a:buFont typeface="Arial" panose="020B0604020202020204" pitchFamily="34" charset="0"/>
              <a:buChar char="•"/>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342900" indent="-342900">
              <a:buFont typeface="+mj-ea"/>
              <a:buAutoNum type="circleNumDbPlain" startAt="4"/>
            </a:pPr>
            <a:r>
              <a:rPr lang="ja-JP" altLang="en-US" dirty="0">
                <a:latin typeface="HGPｺﾞｼｯｸM" panose="020B0600000000000000" pitchFamily="50" charset="-128"/>
                <a:ea typeface="HGPｺﾞｼｯｸM" panose="020B0600000000000000" pitchFamily="50" charset="-128"/>
              </a:rPr>
              <a:t>システム機能のリストアップ</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業務フローから、画面、帳票、メール機能を洗い出す。</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業務ルール定義、状態遷移モデル、ＣＲＵＤ図から、バッチ、外部ＩＦ機能を洗い出す。</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プロジェクトスコープ外の関連業務・システムから</a:t>
            </a:r>
            <a:r>
              <a:rPr lang="ja-JP" altLang="en-US" dirty="0" smtClean="0">
                <a:latin typeface="HGPｺﾞｼｯｸM" panose="020B0600000000000000" pitchFamily="50" charset="-128"/>
                <a:ea typeface="HGPｺﾞｼｯｸM" panose="020B0600000000000000" pitchFamily="50" charset="-128"/>
              </a:rPr>
              <a:t>の帳票</a:t>
            </a:r>
            <a:r>
              <a:rPr lang="ja-JP" altLang="en-US" dirty="0">
                <a:latin typeface="HGPｺﾞｼｯｸM" panose="020B0600000000000000" pitchFamily="50" charset="-128"/>
                <a:ea typeface="HGPｺﾞｼｯｸM" panose="020B0600000000000000" pitchFamily="50" charset="-128"/>
              </a:rPr>
              <a:t>機能やＩＦ機能の要求は、外部関連業務や接続先から</a:t>
            </a:r>
            <a:r>
              <a:rPr lang="ja-JP" altLang="en-US" dirty="0" smtClean="0">
                <a:latin typeface="HGPｺﾞｼｯｸM" panose="020B0600000000000000" pitchFamily="50" charset="-128"/>
                <a:ea typeface="HGPｺﾞｼｯｸM" panose="020B0600000000000000" pitchFamily="50" charset="-128"/>
              </a:rPr>
              <a:t>洗い出しが必要</a:t>
            </a:r>
            <a:r>
              <a:rPr lang="ja-JP" altLang="en-US" dirty="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u="sng"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概念エンティティとシステム機能の入出力関係をＣＲＵＤ図に整理し、</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情報のライフサイクル視点でシステム機能に過不足がないか精査する。</a:t>
            </a:r>
            <a:r>
              <a:rPr lang="en-US" altLang="ja-JP" sz="1200" dirty="0">
                <a:solidFill>
                  <a:srgbClr val="201815"/>
                </a:solidFill>
                <a:latin typeface="HGPｺﾞｼｯｸM" panose="020B0600000000000000" pitchFamily="50" charset="-128"/>
                <a:ea typeface="HGPｺﾞｼｯｸM" panose="020B0600000000000000" pitchFamily="50" charset="-128"/>
              </a:rPr>
              <a:t/>
            </a:r>
            <a:br>
              <a:rPr lang="en-US" altLang="ja-JP" sz="1200" dirty="0">
                <a:solidFill>
                  <a:srgbClr val="201815"/>
                </a:solidFill>
                <a:latin typeface="HGPｺﾞｼｯｸM" panose="020B0600000000000000" pitchFamily="50" charset="-128"/>
                <a:ea typeface="HGPｺﾞｼｯｸM" panose="020B0600000000000000" pitchFamily="50" charset="-128"/>
              </a:rPr>
            </a:br>
            <a:endParaRPr lang="en-US" altLang="ja-JP" sz="7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0274162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419872" y="3212976"/>
            <a:ext cx="5616624"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58</a:t>
            </a:fld>
            <a:endParaRPr lang="ja-JP" altLang="en-US" dirty="0"/>
          </a:p>
        </p:txBody>
      </p:sp>
      <p:sp>
        <p:nvSpPr>
          <p:cNvPr id="21" name="テキスト ボックス 20"/>
          <p:cNvSpPr txBox="1"/>
          <p:nvPr/>
        </p:nvSpPr>
        <p:spPr>
          <a:xfrm>
            <a:off x="539552" y="2021939"/>
            <a:ext cx="8208912" cy="1200329"/>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Ｇ２－０３　業務要件の優先順位付け</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Ｇ２－０４　業務要件の実現対象決定</a:t>
            </a:r>
            <a:endParaRPr lang="en-US" altLang="ja-JP" sz="2400" dirty="0">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3717032"/>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7" name="角丸四角形 26"/>
          <p:cNvSpPr/>
          <p:nvPr/>
        </p:nvSpPr>
        <p:spPr>
          <a:xfrm>
            <a:off x="3491880" y="328930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a:t>
            </a:r>
          </a:p>
        </p:txBody>
      </p:sp>
      <p:sp>
        <p:nvSpPr>
          <p:cNvPr id="28" name="角丸四角形 27"/>
          <p:cNvSpPr/>
          <p:nvPr/>
        </p:nvSpPr>
        <p:spPr>
          <a:xfrm>
            <a:off x="3491880" y="4136343"/>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業務要求のモデル化</a:t>
            </a:r>
          </a:p>
        </p:txBody>
      </p:sp>
      <p:sp>
        <p:nvSpPr>
          <p:cNvPr id="36" name="角丸四角形 35"/>
          <p:cNvSpPr/>
          <p:nvPr/>
        </p:nvSpPr>
        <p:spPr>
          <a:xfrm>
            <a:off x="3491880" y="4983380"/>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業務要件の優先順位付け</a:t>
            </a:r>
          </a:p>
        </p:txBody>
      </p:sp>
      <p:sp>
        <p:nvSpPr>
          <p:cNvPr id="37" name="角丸四角形 36"/>
          <p:cNvSpPr/>
          <p:nvPr/>
        </p:nvSpPr>
        <p:spPr>
          <a:xfrm>
            <a:off x="3491880" y="5830416"/>
            <a:ext cx="288032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業務要件の実現対象決定</a:t>
            </a:r>
          </a:p>
        </p:txBody>
      </p:sp>
      <p:cxnSp>
        <p:nvCxnSpPr>
          <p:cNvPr id="38" name="直線矢印コネクタ 37"/>
          <p:cNvCxnSpPr>
            <a:stCxn id="27" idx="2"/>
            <a:endCxn id="28" idx="0"/>
          </p:cNvCxnSpPr>
          <p:nvPr/>
        </p:nvCxnSpPr>
        <p:spPr>
          <a:xfrm>
            <a:off x="4932040" y="3649346"/>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8" idx="2"/>
            <a:endCxn id="36" idx="0"/>
          </p:cNvCxnSpPr>
          <p:nvPr/>
        </p:nvCxnSpPr>
        <p:spPr>
          <a:xfrm>
            <a:off x="4932040" y="4496383"/>
            <a:ext cx="0" cy="486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36" idx="2"/>
            <a:endCxn id="37" idx="0"/>
          </p:cNvCxnSpPr>
          <p:nvPr/>
        </p:nvCxnSpPr>
        <p:spPr>
          <a:xfrm>
            <a:off x="4932040" y="5343420"/>
            <a:ext cx="0" cy="4869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正方形/長方形 40"/>
          <p:cNvSpPr/>
          <p:nvPr/>
        </p:nvSpPr>
        <p:spPr>
          <a:xfrm>
            <a:off x="6444208" y="3290777"/>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業務要求候補を整理・分類し、</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重複・矛盾・漏れを抽出</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2" name="正方形/長方形 41"/>
          <p:cNvSpPr/>
          <p:nvPr/>
        </p:nvSpPr>
        <p:spPr>
          <a:xfrm>
            <a:off x="6444208" y="4136343"/>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プロセス、ルール、データの観点で</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業務要求をモデル化し、</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必要なシステム機能を導出</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3" name="正方形/長方形 42"/>
          <p:cNvSpPr/>
          <p:nvPr/>
        </p:nvSpPr>
        <p:spPr>
          <a:xfrm>
            <a:off x="6444208" y="4983380"/>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実現する業務要件を調整するため、</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業務要件に優先順位を付ける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4" name="正方形/長方形 43"/>
          <p:cNvSpPr/>
          <p:nvPr/>
        </p:nvSpPr>
        <p:spPr>
          <a:xfrm>
            <a:off x="6444208" y="5830416"/>
            <a:ext cx="2520280" cy="6046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プロジェクトリソース内で実現する</a:t>
            </a:r>
            <a:r>
              <a:rPr lang="en-US" altLang="ja-JP" sz="1200" dirty="0">
                <a:solidFill>
                  <a:schemeClr val="tx1"/>
                </a:solidFill>
                <a:latin typeface="HGPｺﾞｼｯｸM" panose="020B0600000000000000" pitchFamily="50" charset="-128"/>
                <a:ea typeface="HGPｺﾞｼｯｸM" panose="020B0600000000000000" pitchFamily="50" charset="-128"/>
              </a:rPr>
              <a:t/>
            </a:r>
            <a:br>
              <a:rPr lang="en-US" altLang="ja-JP"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業務要件を決定</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426921" y="4911372"/>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26921" y="5758408"/>
            <a:ext cx="3024336"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107056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59</a:t>
            </a:fld>
            <a:endParaRPr lang="ja-JP" altLang="en-US" dirty="0"/>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Ｇ２－０３　業務要件の優先順位付け</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Ｇ２－０４　業務要件の実現対象決定</a:t>
            </a:r>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93757"/>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業務要件の優先順位を明らかにし、プロジェクトリソース（コスト、期間、人）等</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と調整された、実現対象の業務要件を決定する。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プロジェクトリソースと要件規模が釣り合わず、</a:t>
            </a:r>
            <a:r>
              <a:rPr lang="ja-JP" altLang="en-US" dirty="0" smtClean="0">
                <a:latin typeface="HGPｺﾞｼｯｸM" panose="020B0600000000000000" pitchFamily="50" charset="-128"/>
                <a:ea typeface="HGPｺﾞｼｯｸM" panose="020B0600000000000000" pitchFamily="50" charset="-128"/>
              </a:rPr>
              <a:t>プロジェクトが失敗</a:t>
            </a:r>
            <a:r>
              <a:rPr lang="ja-JP" altLang="en-US" dirty="0">
                <a:latin typeface="HGPｺﾞｼｯｸM" panose="020B0600000000000000" pitchFamily="50" charset="-128"/>
                <a:ea typeface="HGPｺﾞｼｯｸM" panose="020B0600000000000000" pitchFamily="50" charset="-128"/>
              </a:rPr>
              <a:t>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業務要求モデル化内容のお客さま確認</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要件定義計画に定めた、優先順位付け基準・方法の見直し</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要求の属性から優先順位を設定</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優先順位のステークホルダー調整、合意</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優先順位ベースで実現対象要件をステークホルダー調整、合意</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業務要求一覧</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813995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業務要件定義のアウトプット</a:t>
            </a:r>
            <a:endParaRPr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23" y="1196752"/>
            <a:ext cx="8923339" cy="538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正方形/長方形 3"/>
          <p:cNvSpPr/>
          <p:nvPr/>
        </p:nvSpPr>
        <p:spPr>
          <a:xfrm>
            <a:off x="467544" y="1196752"/>
            <a:ext cx="936104" cy="81466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907704" y="2106000"/>
            <a:ext cx="900000" cy="972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2736000" y="5814000"/>
            <a:ext cx="1224136" cy="64807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6336000" y="2267964"/>
            <a:ext cx="1008112" cy="64807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8028384" y="2267964"/>
            <a:ext cx="1080120" cy="81003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6336000" y="2996952"/>
            <a:ext cx="828288" cy="1080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8154300" y="6040524"/>
            <a:ext cx="828288" cy="4848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 name="直線矢印コネクタ 5"/>
          <p:cNvCxnSpPr/>
          <p:nvPr/>
        </p:nvCxnSpPr>
        <p:spPr>
          <a:xfrm>
            <a:off x="1403648" y="1916832"/>
            <a:ext cx="504056" cy="189168"/>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a:off x="2807704" y="2556000"/>
            <a:ext cx="3528296"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7" idx="2"/>
            <a:endCxn id="8" idx="1"/>
          </p:cNvCxnSpPr>
          <p:nvPr/>
        </p:nvCxnSpPr>
        <p:spPr>
          <a:xfrm rot="16200000" flipH="1">
            <a:off x="1016834" y="4418870"/>
            <a:ext cx="3060036" cy="378296"/>
          </a:xfrm>
          <a:prstGeom prst="bentConnector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p:nvPr/>
        </p:nvCxnSpPr>
        <p:spPr>
          <a:xfrm>
            <a:off x="3960136" y="6309320"/>
            <a:ext cx="4194164"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p:nvPr/>
        </p:nvCxnSpPr>
        <p:spPr>
          <a:xfrm>
            <a:off x="2807704" y="3024000"/>
            <a:ext cx="3528296"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7380312" y="2628000"/>
            <a:ext cx="648072"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1" idx="3"/>
          </p:cNvCxnSpPr>
          <p:nvPr/>
        </p:nvCxnSpPr>
        <p:spPr>
          <a:xfrm flipV="1">
            <a:off x="7164288" y="3024000"/>
            <a:ext cx="864096" cy="513012"/>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10" idx="2"/>
            <a:endCxn id="12" idx="0"/>
          </p:cNvCxnSpPr>
          <p:nvPr/>
        </p:nvCxnSpPr>
        <p:spPr>
          <a:xfrm>
            <a:off x="8568444" y="3078000"/>
            <a:ext cx="0" cy="296252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72948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282">
            <a:extLst>
              <a:ext uri="{FF2B5EF4-FFF2-40B4-BE49-F238E27FC236}">
                <a16:creationId xmlns="" xmlns:a16="http://schemas.microsoft.com/office/drawing/2014/main" id="{A831AC0D-7E10-4752-9558-C5399DECA051}"/>
              </a:ext>
            </a:extLst>
          </p:cNvPr>
          <p:cNvSpPr txBox="1"/>
          <p:nvPr/>
        </p:nvSpPr>
        <p:spPr>
          <a:xfrm>
            <a:off x="207122" y="4262413"/>
            <a:ext cx="2607784" cy="31043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1200" dirty="0">
                <a:effectLst/>
                <a:latin typeface="HGPｺﾞｼｯｸM" panose="020B0600000000000000" pitchFamily="50" charset="-128"/>
                <a:ea typeface="HGPｺﾞｼｯｸM" panose="020B0600000000000000" pitchFamily="50" charset="-128"/>
              </a:rPr>
              <a:t>【</a:t>
            </a:r>
            <a:r>
              <a:rPr lang="ja-JP" altLang="en-US" sz="1200" dirty="0">
                <a:effectLst/>
                <a:latin typeface="HGPｺﾞｼｯｸM" panose="020B0600000000000000" pitchFamily="50" charset="-128"/>
                <a:ea typeface="HGPｺﾞｼｯｸM" panose="020B0600000000000000" pitchFamily="50" charset="-128"/>
              </a:rPr>
              <a:t>業務要求一覧</a:t>
            </a:r>
            <a:r>
              <a:rPr lang="en-US" altLang="ja-JP" sz="1200" dirty="0">
                <a:latin typeface="HGPｺﾞｼｯｸM" panose="020B0600000000000000" pitchFamily="50" charset="-128"/>
                <a:ea typeface="HGPｺﾞｼｯｸM" panose="020B0600000000000000" pitchFamily="50" charset="-128"/>
              </a:rPr>
              <a:t>】</a:t>
            </a:r>
            <a:endParaRPr lang="ja-JP" altLang="ja-JP" sz="1200" dirty="0">
              <a:effectLst/>
              <a:latin typeface="HGPｺﾞｼｯｸM" panose="020B0600000000000000" pitchFamily="50" charset="-128"/>
              <a:ea typeface="HGPｺﾞｼｯｸM" panose="020B0600000000000000" pitchFamily="50" charset="-128"/>
            </a:endParaRPr>
          </a:p>
        </p:txBody>
      </p:sp>
      <p:pic>
        <p:nvPicPr>
          <p:cNvPr id="49" name="Picture 2">
            <a:extLst>
              <a:ext uri="{FF2B5EF4-FFF2-40B4-BE49-F238E27FC236}">
                <a16:creationId xmlns="" xmlns:a16="http://schemas.microsoft.com/office/drawing/2014/main" id="{DCA447F7-EF8F-4891-AAF6-03E5B296A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96" y="4572847"/>
            <a:ext cx="8854554" cy="15924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60</a:t>
            </a:fld>
            <a:endParaRPr lang="ja-JP" altLang="en-US" dirty="0">
              <a:solidFill>
                <a:srgbClr val="201815"/>
              </a:solidFill>
            </a:endParaRPr>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Ｇ２－０３　業務要件の優先順位付け</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Ｇ２－０４　業務要件の実現対象決定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pSp>
        <p:nvGrpSpPr>
          <p:cNvPr id="66" name="グループ化 65"/>
          <p:cNvGrpSpPr/>
          <p:nvPr/>
        </p:nvGrpSpPr>
        <p:grpSpPr>
          <a:xfrm>
            <a:off x="3376683" y="1215146"/>
            <a:ext cx="4190594" cy="597641"/>
            <a:chOff x="3376683" y="1215146"/>
            <a:chExt cx="4190594" cy="597641"/>
          </a:xfrm>
        </p:grpSpPr>
        <p:sp>
          <p:nvSpPr>
            <p:cNvPr id="25" name="テキスト ボックス 24"/>
            <p:cNvSpPr txBox="1"/>
            <p:nvPr/>
          </p:nvSpPr>
          <p:spPr>
            <a:xfrm>
              <a:off x="3376683" y="1215146"/>
              <a:ext cx="4190594"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①業務要求モデル化内容のお客さま確認</a:t>
              </a:r>
            </a:p>
          </p:txBody>
        </p:sp>
        <p:sp>
          <p:nvSpPr>
            <p:cNvPr id="33" name="テキスト ボックス 32"/>
            <p:cNvSpPr txBox="1"/>
            <p:nvPr/>
          </p:nvSpPr>
          <p:spPr>
            <a:xfrm>
              <a:off x="5539957" y="1522421"/>
              <a:ext cx="596453" cy="246221"/>
            </a:xfrm>
            <a:prstGeom prst="rect">
              <a:avLst/>
            </a:prstGeom>
            <a:noFill/>
          </p:spPr>
          <p:txBody>
            <a:bodyPr wrap="square" rtlCol="0">
              <a:spAutoFit/>
            </a:bodyPr>
            <a:lstStyle/>
            <a:p>
              <a:pPr algn="ctr"/>
              <a:r>
                <a:rPr lang="en-US" altLang="ja-JP" sz="1000" dirty="0">
                  <a:solidFill>
                    <a:srgbClr val="7030A0"/>
                  </a:solidFill>
                  <a:latin typeface="HGPｺﾞｼｯｸM" panose="020B0600000000000000" pitchFamily="50" charset="-128"/>
                  <a:ea typeface="HGPｺﾞｼｯｸM" panose="020B0600000000000000" pitchFamily="50" charset="-128"/>
                </a:rPr>
                <a:t>&lt;</a:t>
              </a:r>
              <a:r>
                <a:rPr lang="ja-JP" altLang="en-US" sz="1000" dirty="0">
                  <a:solidFill>
                    <a:srgbClr val="7030A0"/>
                  </a:solidFill>
                  <a:latin typeface="HGPｺﾞｼｯｸM" panose="020B0600000000000000" pitchFamily="50" charset="-128"/>
                  <a:ea typeface="HGPｺﾞｼｯｸM" panose="020B0600000000000000" pitchFamily="50" charset="-128"/>
                </a:rPr>
                <a:t>参照</a:t>
              </a:r>
              <a:r>
                <a:rPr lang="en-US" altLang="ja-JP" sz="1000" dirty="0">
                  <a:solidFill>
                    <a:srgbClr val="7030A0"/>
                  </a:solidFill>
                  <a:latin typeface="HGPｺﾞｼｯｸM" panose="020B0600000000000000" pitchFamily="50" charset="-128"/>
                  <a:ea typeface="HGPｺﾞｼｯｸM" panose="020B0600000000000000" pitchFamily="50" charset="-128"/>
                </a:rPr>
                <a:t>&gt;</a:t>
              </a:r>
              <a:endParaRPr lang="ja-JP" altLang="en-US" sz="1000" dirty="0">
                <a:solidFill>
                  <a:srgbClr val="7030A0"/>
                </a:solidFill>
                <a:latin typeface="HGPｺﾞｼｯｸM" panose="020B0600000000000000" pitchFamily="50" charset="-128"/>
                <a:ea typeface="HGPｺﾞｼｯｸM" panose="020B0600000000000000" pitchFamily="50" charset="-128"/>
              </a:endParaRPr>
            </a:p>
          </p:txBody>
        </p:sp>
        <p:cxnSp>
          <p:nvCxnSpPr>
            <p:cNvPr id="18" name="直線矢印コネクタ 43"/>
            <p:cNvCxnSpPr/>
            <p:nvPr/>
          </p:nvCxnSpPr>
          <p:spPr>
            <a:xfrm rot="10800000" flipH="1" flipV="1">
              <a:off x="5492631" y="1526346"/>
              <a:ext cx="10368" cy="286441"/>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2" name="グループ化 11">
            <a:extLst>
              <a:ext uri="{FF2B5EF4-FFF2-40B4-BE49-F238E27FC236}">
                <a16:creationId xmlns="" xmlns:a16="http://schemas.microsoft.com/office/drawing/2014/main" id="{4BAE8D17-174D-45B5-A3F8-F028BB8B4125}"/>
              </a:ext>
            </a:extLst>
          </p:cNvPr>
          <p:cNvGrpSpPr/>
          <p:nvPr/>
        </p:nvGrpSpPr>
        <p:grpSpPr>
          <a:xfrm>
            <a:off x="302110" y="1839037"/>
            <a:ext cx="6287150" cy="2108307"/>
            <a:chOff x="302110" y="1839037"/>
            <a:chExt cx="6287150" cy="2108307"/>
          </a:xfrm>
        </p:grpSpPr>
        <p:sp>
          <p:nvSpPr>
            <p:cNvPr id="21" name="正方形/長方形 20"/>
            <p:cNvSpPr/>
            <p:nvPr/>
          </p:nvSpPr>
          <p:spPr>
            <a:xfrm>
              <a:off x="330686" y="1875845"/>
              <a:ext cx="6258574" cy="2071499"/>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86" y="2034151"/>
              <a:ext cx="2165142" cy="93883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6210" y="2034151"/>
              <a:ext cx="1801244" cy="9873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9837" y="2024859"/>
              <a:ext cx="2086325" cy="92835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663" y="2768549"/>
              <a:ext cx="1881183" cy="38791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3828" y="2629657"/>
              <a:ext cx="1775874" cy="56826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2"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6184" y="2633821"/>
              <a:ext cx="1478924" cy="91016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5"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1015" y="2739472"/>
              <a:ext cx="1179669" cy="7267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7" name="テキスト ボックス 282"/>
            <p:cNvSpPr txBox="1"/>
            <p:nvPr/>
          </p:nvSpPr>
          <p:spPr>
            <a:xfrm>
              <a:off x="346761" y="1839037"/>
              <a:ext cx="90600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800" dirty="0">
                  <a:effectLst/>
                  <a:latin typeface="HGPｺﾞｼｯｸM" panose="020B0600000000000000" pitchFamily="50" charset="-128"/>
                  <a:ea typeface="HGPｺﾞｼｯｸM" panose="020B0600000000000000" pitchFamily="50" charset="-128"/>
                </a:rPr>
                <a:t>【</a:t>
              </a:r>
              <a:r>
                <a:rPr lang="ja-JP" altLang="en-US" sz="800" dirty="0">
                  <a:effectLst/>
                  <a:latin typeface="HGPｺﾞｼｯｸM" panose="020B0600000000000000" pitchFamily="50" charset="-128"/>
                  <a:ea typeface="HGPｺﾞｼｯｸM" panose="020B0600000000000000" pitchFamily="50" charset="-128"/>
                </a:rPr>
                <a:t>業務フロー</a:t>
              </a:r>
              <a:r>
                <a:rPr lang="en-US" altLang="ja-JP" sz="800" dirty="0">
                  <a:latin typeface="HGPｺﾞｼｯｸM" panose="020B0600000000000000" pitchFamily="50" charset="-128"/>
                  <a:ea typeface="HGPｺﾞｼｯｸM" panose="020B0600000000000000" pitchFamily="50" charset="-128"/>
                </a:rPr>
                <a:t>】</a:t>
              </a:r>
              <a:endParaRPr lang="ja-JP" altLang="ja-JP" sz="800" dirty="0">
                <a:effectLst/>
                <a:latin typeface="HGPｺﾞｼｯｸM" panose="020B0600000000000000" pitchFamily="50" charset="-128"/>
                <a:ea typeface="HGPｺﾞｼｯｸM" panose="020B0600000000000000" pitchFamily="50" charset="-128"/>
              </a:endParaRPr>
            </a:p>
          </p:txBody>
        </p:sp>
        <p:sp>
          <p:nvSpPr>
            <p:cNvPr id="19" name="テキスト ボックス 282"/>
            <p:cNvSpPr txBox="1"/>
            <p:nvPr/>
          </p:nvSpPr>
          <p:spPr>
            <a:xfrm>
              <a:off x="2553665" y="1839804"/>
              <a:ext cx="101473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800" dirty="0">
                  <a:effectLst/>
                  <a:latin typeface="HGPｺﾞｼｯｸM" panose="020B0600000000000000" pitchFamily="50" charset="-128"/>
                  <a:ea typeface="HGPｺﾞｼｯｸM" panose="020B0600000000000000" pitchFamily="50" charset="-128"/>
                </a:rPr>
                <a:t>【</a:t>
              </a:r>
              <a:r>
                <a:rPr lang="ja-JP" altLang="en-US" sz="800" dirty="0">
                  <a:effectLst/>
                  <a:latin typeface="HGPｺﾞｼｯｸM" panose="020B0600000000000000" pitchFamily="50" charset="-128"/>
                  <a:ea typeface="HGPｺﾞｼｯｸM" panose="020B0600000000000000" pitchFamily="50" charset="-128"/>
                </a:rPr>
                <a:t>業務ルール定義</a:t>
              </a:r>
              <a:r>
                <a:rPr lang="en-US" altLang="ja-JP" sz="800" dirty="0">
                  <a:latin typeface="HGPｺﾞｼｯｸM" panose="020B0600000000000000" pitchFamily="50" charset="-128"/>
                  <a:ea typeface="HGPｺﾞｼｯｸM" panose="020B0600000000000000" pitchFamily="50" charset="-128"/>
                </a:rPr>
                <a:t>】</a:t>
              </a:r>
              <a:endParaRPr lang="ja-JP" altLang="ja-JP" sz="800" dirty="0">
                <a:effectLst/>
                <a:latin typeface="HGPｺﾞｼｯｸM" panose="020B0600000000000000" pitchFamily="50" charset="-128"/>
                <a:ea typeface="HGPｺﾞｼｯｸM" panose="020B0600000000000000" pitchFamily="50" charset="-128"/>
              </a:endParaRPr>
            </a:p>
          </p:txBody>
        </p:sp>
        <p:sp>
          <p:nvSpPr>
            <p:cNvPr id="20" name="テキスト ボックス 282"/>
            <p:cNvSpPr txBox="1"/>
            <p:nvPr/>
          </p:nvSpPr>
          <p:spPr>
            <a:xfrm>
              <a:off x="4404944" y="1839037"/>
              <a:ext cx="1247176" cy="18582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800" dirty="0">
                  <a:effectLst/>
                  <a:latin typeface="HGPｺﾞｼｯｸM" panose="020B0600000000000000" pitchFamily="50" charset="-128"/>
                  <a:ea typeface="HGPｺﾞｼｯｸM" panose="020B0600000000000000" pitchFamily="50" charset="-128"/>
                </a:rPr>
                <a:t>【</a:t>
              </a:r>
              <a:r>
                <a:rPr lang="ja-JP" altLang="en-US" sz="800" dirty="0">
                  <a:effectLst/>
                  <a:latin typeface="HGPｺﾞｼｯｸM" panose="020B0600000000000000" pitchFamily="50" charset="-128"/>
                  <a:ea typeface="HGPｺﾞｼｯｸM" panose="020B0600000000000000" pitchFamily="50" charset="-128"/>
                </a:rPr>
                <a:t>概念データモデル</a:t>
              </a:r>
              <a:r>
                <a:rPr lang="en-US" altLang="ja-JP" sz="800" dirty="0">
                  <a:latin typeface="HGPｺﾞｼｯｸM" panose="020B0600000000000000" pitchFamily="50" charset="-128"/>
                  <a:ea typeface="HGPｺﾞｼｯｸM" panose="020B0600000000000000" pitchFamily="50" charset="-128"/>
                </a:rPr>
                <a:t>】</a:t>
              </a:r>
              <a:endParaRPr lang="ja-JP" altLang="ja-JP" sz="800" dirty="0">
                <a:effectLst/>
                <a:latin typeface="HGPｺﾞｼｯｸM" panose="020B0600000000000000" pitchFamily="50" charset="-128"/>
                <a:ea typeface="HGPｺﾞｼｯｸM" panose="020B0600000000000000" pitchFamily="50" charset="-128"/>
              </a:endParaRPr>
            </a:p>
          </p:txBody>
        </p:sp>
        <p:sp>
          <p:nvSpPr>
            <p:cNvPr id="22" name="テキスト ボックス 282"/>
            <p:cNvSpPr txBox="1"/>
            <p:nvPr/>
          </p:nvSpPr>
          <p:spPr>
            <a:xfrm>
              <a:off x="302110" y="2648513"/>
              <a:ext cx="90600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500" dirty="0">
                  <a:effectLst/>
                  <a:latin typeface="HGPｺﾞｼｯｸM" panose="020B0600000000000000" pitchFamily="50" charset="-128"/>
                  <a:ea typeface="HGPｺﾞｼｯｸM" panose="020B0600000000000000" pitchFamily="50" charset="-128"/>
                </a:rPr>
                <a:t>【</a:t>
              </a:r>
              <a:r>
                <a:rPr lang="ja-JP" altLang="en-US" sz="500" dirty="0">
                  <a:effectLst/>
                  <a:latin typeface="HGPｺﾞｼｯｸM" panose="020B0600000000000000" pitchFamily="50" charset="-128"/>
                  <a:ea typeface="HGPｺﾞｼｯｸM" panose="020B0600000000000000" pitchFamily="50" charset="-128"/>
                </a:rPr>
                <a:t>イベント一覧</a:t>
              </a:r>
              <a:r>
                <a:rPr lang="en-US" altLang="ja-JP" sz="500" dirty="0">
                  <a:latin typeface="HGPｺﾞｼｯｸM" panose="020B0600000000000000" pitchFamily="50" charset="-128"/>
                  <a:ea typeface="HGPｺﾞｼｯｸM" panose="020B0600000000000000" pitchFamily="50" charset="-128"/>
                </a:rPr>
                <a:t>】</a:t>
              </a:r>
              <a:endParaRPr lang="ja-JP" altLang="ja-JP" sz="500" dirty="0">
                <a:effectLst/>
                <a:latin typeface="HGPｺﾞｼｯｸM" panose="020B0600000000000000" pitchFamily="50" charset="-128"/>
                <a:ea typeface="HGPｺﾞｼｯｸM" panose="020B0600000000000000" pitchFamily="50" charset="-128"/>
              </a:endParaRPr>
            </a:p>
          </p:txBody>
        </p:sp>
        <p:sp>
          <p:nvSpPr>
            <p:cNvPr id="23" name="テキスト ボックス 282"/>
            <p:cNvSpPr txBox="1"/>
            <p:nvPr/>
          </p:nvSpPr>
          <p:spPr>
            <a:xfrm>
              <a:off x="3504322" y="2624922"/>
              <a:ext cx="90600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500" dirty="0">
                  <a:effectLst/>
                  <a:latin typeface="HGPｺﾞｼｯｸM" panose="020B0600000000000000" pitchFamily="50" charset="-128"/>
                  <a:ea typeface="HGPｺﾞｼｯｸM" panose="020B0600000000000000" pitchFamily="50" charset="-128"/>
                </a:rPr>
                <a:t>【</a:t>
              </a:r>
              <a:r>
                <a:rPr lang="ja-JP" altLang="en-US" sz="500" dirty="0">
                  <a:effectLst/>
                  <a:latin typeface="HGPｺﾞｼｯｸM" panose="020B0600000000000000" pitchFamily="50" charset="-128"/>
                  <a:ea typeface="HGPｺﾞｼｯｸM" panose="020B0600000000000000" pitchFamily="50" charset="-128"/>
                </a:rPr>
                <a:t>状態遷移モデル</a:t>
              </a:r>
              <a:r>
                <a:rPr lang="en-US" altLang="ja-JP" sz="500" dirty="0">
                  <a:latin typeface="HGPｺﾞｼｯｸM" panose="020B0600000000000000" pitchFamily="50" charset="-128"/>
                  <a:ea typeface="HGPｺﾞｼｯｸM" panose="020B0600000000000000" pitchFamily="50" charset="-128"/>
                </a:rPr>
                <a:t>】</a:t>
              </a:r>
              <a:endParaRPr lang="ja-JP" altLang="ja-JP" sz="500" dirty="0">
                <a:effectLst/>
                <a:latin typeface="HGPｺﾞｼｯｸM" panose="020B0600000000000000" pitchFamily="50" charset="-128"/>
                <a:ea typeface="HGPｺﾞｼｯｸM" panose="020B0600000000000000" pitchFamily="50" charset="-128"/>
              </a:endParaRPr>
            </a:p>
          </p:txBody>
        </p:sp>
        <p:sp>
          <p:nvSpPr>
            <p:cNvPr id="24" name="テキスト ボックス 282"/>
            <p:cNvSpPr txBox="1"/>
            <p:nvPr/>
          </p:nvSpPr>
          <p:spPr>
            <a:xfrm>
              <a:off x="4449594" y="2498328"/>
              <a:ext cx="90600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500" dirty="0">
                  <a:effectLst/>
                  <a:latin typeface="HGPｺﾞｼｯｸM" panose="020B0600000000000000" pitchFamily="50" charset="-128"/>
                  <a:ea typeface="HGPｺﾞｼｯｸM" panose="020B0600000000000000" pitchFamily="50" charset="-128"/>
                </a:rPr>
                <a:t>【</a:t>
              </a:r>
              <a:r>
                <a:rPr lang="ja-JP" altLang="en-US" sz="500" dirty="0">
                  <a:effectLst/>
                  <a:latin typeface="HGPｺﾞｼｯｸM" panose="020B0600000000000000" pitchFamily="50" charset="-128"/>
                  <a:ea typeface="HGPｺﾞｼｯｸM" panose="020B0600000000000000" pitchFamily="50" charset="-128"/>
                </a:rPr>
                <a:t>データフロー</a:t>
              </a:r>
              <a:r>
                <a:rPr lang="en-US" altLang="ja-JP" sz="500" dirty="0">
                  <a:latin typeface="HGPｺﾞｼｯｸM" panose="020B0600000000000000" pitchFamily="50" charset="-128"/>
                  <a:ea typeface="HGPｺﾞｼｯｸM" panose="020B0600000000000000" pitchFamily="50" charset="-128"/>
                </a:rPr>
                <a:t>】</a:t>
              </a:r>
              <a:endParaRPr lang="ja-JP" altLang="ja-JP" sz="500" dirty="0">
                <a:effectLst/>
                <a:latin typeface="HGPｺﾞｼｯｸM" panose="020B0600000000000000" pitchFamily="50" charset="-128"/>
                <a:ea typeface="HGPｺﾞｼｯｸM" panose="020B0600000000000000" pitchFamily="50" charset="-128"/>
              </a:endParaRPr>
            </a:p>
          </p:txBody>
        </p:sp>
        <p:sp>
          <p:nvSpPr>
            <p:cNvPr id="27" name="テキスト ボックス 282"/>
            <p:cNvSpPr txBox="1"/>
            <p:nvPr/>
          </p:nvSpPr>
          <p:spPr>
            <a:xfrm>
              <a:off x="5350216" y="2611794"/>
              <a:ext cx="906006"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500" dirty="0">
                  <a:effectLst/>
                  <a:latin typeface="HGPｺﾞｼｯｸM" panose="020B0600000000000000" pitchFamily="50" charset="-128"/>
                  <a:ea typeface="HGPｺﾞｼｯｸM" panose="020B0600000000000000" pitchFamily="50" charset="-128"/>
                </a:rPr>
                <a:t>【</a:t>
              </a:r>
              <a:r>
                <a:rPr lang="ja-JP" altLang="en-US" sz="500" dirty="0">
                  <a:effectLst/>
                  <a:latin typeface="HGPｺﾞｼｯｸM" panose="020B0600000000000000" pitchFamily="50" charset="-128"/>
                  <a:ea typeface="HGPｺﾞｼｯｸM" panose="020B0600000000000000" pitchFamily="50" charset="-128"/>
                </a:rPr>
                <a:t>ＣＲＵＤ図</a:t>
              </a:r>
              <a:r>
                <a:rPr lang="en-US" altLang="ja-JP" sz="500" dirty="0">
                  <a:latin typeface="HGPｺﾞｼｯｸM" panose="020B0600000000000000" pitchFamily="50" charset="-128"/>
                  <a:ea typeface="HGPｺﾞｼｯｸM" panose="020B0600000000000000" pitchFamily="50" charset="-128"/>
                </a:rPr>
                <a:t>】</a:t>
              </a:r>
              <a:endParaRPr lang="ja-JP" altLang="ja-JP" sz="500" dirty="0">
                <a:effectLst/>
                <a:latin typeface="HGPｺﾞｼｯｸM" panose="020B0600000000000000" pitchFamily="50" charset="-128"/>
                <a:ea typeface="HGPｺﾞｼｯｸM" panose="020B0600000000000000" pitchFamily="50" charset="-128"/>
              </a:endParaRPr>
            </a:p>
          </p:txBody>
        </p:sp>
        <p:sp>
          <p:nvSpPr>
            <p:cNvPr id="34" name="テキスト ボックス 282"/>
            <p:cNvSpPr txBox="1"/>
            <p:nvPr/>
          </p:nvSpPr>
          <p:spPr>
            <a:xfrm>
              <a:off x="346761" y="3147819"/>
              <a:ext cx="1111257" cy="1819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914400">
                <a:defRPr/>
              </a:pPr>
              <a:r>
                <a:rPr lang="en-US" altLang="ja-JP" sz="800" dirty="0">
                  <a:effectLst/>
                  <a:latin typeface="HGPｺﾞｼｯｸM" panose="020B0600000000000000" pitchFamily="50" charset="-128"/>
                  <a:ea typeface="HGPｺﾞｼｯｸM" panose="020B0600000000000000" pitchFamily="50" charset="-128"/>
                </a:rPr>
                <a:t>【</a:t>
              </a:r>
              <a:r>
                <a:rPr lang="ja-JP" altLang="en-US" sz="800" dirty="0">
                  <a:effectLst/>
                  <a:latin typeface="HGPｺﾞｼｯｸM" panose="020B0600000000000000" pitchFamily="50" charset="-128"/>
                  <a:ea typeface="HGPｺﾞｼｯｸM" panose="020B0600000000000000" pitchFamily="50" charset="-128"/>
                </a:rPr>
                <a:t>システム機能一覧</a:t>
              </a:r>
              <a:r>
                <a:rPr lang="en-US" altLang="ja-JP" sz="800" dirty="0">
                  <a:latin typeface="HGPｺﾞｼｯｸM" panose="020B0600000000000000" pitchFamily="50" charset="-128"/>
                  <a:ea typeface="HGPｺﾞｼｯｸM" panose="020B0600000000000000" pitchFamily="50" charset="-128"/>
                </a:rPr>
                <a:t>】</a:t>
              </a:r>
              <a:endParaRPr lang="ja-JP" altLang="ja-JP" sz="800" dirty="0">
                <a:effectLst/>
                <a:latin typeface="HGPｺﾞｼｯｸM" panose="020B0600000000000000" pitchFamily="50" charset="-128"/>
                <a:ea typeface="HGPｺﾞｼｯｸM" panose="020B0600000000000000" pitchFamily="50" charset="-128"/>
              </a:endParaRPr>
            </a:p>
          </p:txBody>
        </p:sp>
        <p:pic>
          <p:nvPicPr>
            <p:cNvPr id="4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2179" y="3307947"/>
              <a:ext cx="4302972" cy="625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4" name="フローチャート : 書類 25"/>
          <p:cNvSpPr/>
          <p:nvPr/>
        </p:nvSpPr>
        <p:spPr>
          <a:xfrm>
            <a:off x="7772570" y="3273357"/>
            <a:ext cx="1335934" cy="773312"/>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要件定義</a:t>
            </a:r>
            <a:endParaRPr kumimoji="1"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計画書</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51" name="テキスト ボックス 50"/>
          <p:cNvSpPr txBox="1"/>
          <p:nvPr/>
        </p:nvSpPr>
        <p:spPr>
          <a:xfrm>
            <a:off x="6911045" y="1872059"/>
            <a:ext cx="2160240"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②優先順位付け</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基準・方法の見直し</a:t>
            </a:r>
          </a:p>
        </p:txBody>
      </p:sp>
      <p:sp>
        <p:nvSpPr>
          <p:cNvPr id="56" name="環状矢印 34">
            <a:extLst>
              <a:ext uri="{FF2B5EF4-FFF2-40B4-BE49-F238E27FC236}">
                <a16:creationId xmlns="" xmlns:a16="http://schemas.microsoft.com/office/drawing/2014/main" id="{F5362AF3-0617-4CEF-865E-A6FB59C6E3C6}"/>
              </a:ext>
            </a:extLst>
          </p:cNvPr>
          <p:cNvSpPr>
            <a:spLocks noChangeAspect="1"/>
          </p:cNvSpPr>
          <p:nvPr/>
        </p:nvSpPr>
        <p:spPr>
          <a:xfrm rot="2504698">
            <a:off x="7240595" y="2376182"/>
            <a:ext cx="1202655" cy="1237162"/>
          </a:xfrm>
          <a:prstGeom prst="circularArrow">
            <a:avLst>
              <a:gd name="adj1" fmla="val 12500"/>
              <a:gd name="adj2" fmla="val 1142319"/>
              <a:gd name="adj3" fmla="val 20457681"/>
              <a:gd name="adj4" fmla="val 3462756"/>
              <a:gd name="adj5" fmla="val 12500"/>
            </a:avLst>
          </a:prstGeom>
          <a:solidFill>
            <a:schemeClr val="tx1">
              <a:lumMod val="50000"/>
              <a:lumOff val="5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solidFill>
                <a:schemeClr val="tx1"/>
              </a:solidFill>
            </a:endParaRPr>
          </a:p>
        </p:txBody>
      </p:sp>
      <p:sp>
        <p:nvSpPr>
          <p:cNvPr id="63" name="テキスト ボックス 62">
            <a:extLst>
              <a:ext uri="{FF2B5EF4-FFF2-40B4-BE49-F238E27FC236}">
                <a16:creationId xmlns="" xmlns:a16="http://schemas.microsoft.com/office/drawing/2014/main" id="{A2853315-AEB0-47D7-A0D6-77AB139B6AC2}"/>
              </a:ext>
            </a:extLst>
          </p:cNvPr>
          <p:cNvSpPr txBox="1"/>
          <p:nvPr/>
        </p:nvSpPr>
        <p:spPr>
          <a:xfrm>
            <a:off x="3219061" y="6190795"/>
            <a:ext cx="2284832"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④優先順位の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ステークホルダー合意</a:t>
            </a:r>
          </a:p>
        </p:txBody>
      </p:sp>
      <p:sp>
        <p:nvSpPr>
          <p:cNvPr id="42" name="円/楕円 86">
            <a:extLst>
              <a:ext uri="{FF2B5EF4-FFF2-40B4-BE49-F238E27FC236}">
                <a16:creationId xmlns="" xmlns:a16="http://schemas.microsoft.com/office/drawing/2014/main" id="{01432044-135F-40F1-A5D3-1A407C2166C4}"/>
              </a:ext>
            </a:extLst>
          </p:cNvPr>
          <p:cNvSpPr/>
          <p:nvPr/>
        </p:nvSpPr>
        <p:spPr>
          <a:xfrm>
            <a:off x="2339752" y="4793012"/>
            <a:ext cx="2664296" cy="58020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3" name="直線矢印コネクタ 43">
            <a:extLst>
              <a:ext uri="{FF2B5EF4-FFF2-40B4-BE49-F238E27FC236}">
                <a16:creationId xmlns="" xmlns:a16="http://schemas.microsoft.com/office/drawing/2014/main" id="{604921A6-FF2B-4D2D-A4AE-6675730B6F48}"/>
              </a:ext>
            </a:extLst>
          </p:cNvPr>
          <p:cNvCxnSpPr>
            <a:cxnSpLocks/>
          </p:cNvCxnSpPr>
          <p:nvPr/>
        </p:nvCxnSpPr>
        <p:spPr>
          <a:xfrm rot="5400000" flipH="1" flipV="1">
            <a:off x="4443890" y="4032649"/>
            <a:ext cx="12700" cy="1543980"/>
          </a:xfrm>
          <a:prstGeom prst="curvedConnector3">
            <a:avLst>
              <a:gd name="adj1" fmla="val 4777386"/>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円/楕円 22">
            <a:extLst>
              <a:ext uri="{FF2B5EF4-FFF2-40B4-BE49-F238E27FC236}">
                <a16:creationId xmlns="" xmlns:a16="http://schemas.microsoft.com/office/drawing/2014/main" id="{5A9591FE-2597-45D9-9EEF-3F704C871F7A}"/>
              </a:ext>
            </a:extLst>
          </p:cNvPr>
          <p:cNvSpPr/>
          <p:nvPr/>
        </p:nvSpPr>
        <p:spPr>
          <a:xfrm>
            <a:off x="5067672" y="4874272"/>
            <a:ext cx="296416" cy="49894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5" name="横巻き 44"/>
          <p:cNvSpPr/>
          <p:nvPr/>
        </p:nvSpPr>
        <p:spPr>
          <a:xfrm>
            <a:off x="7355884" y="3961049"/>
            <a:ext cx="1683953" cy="432048"/>
          </a:xfrm>
          <a:prstGeom prst="horizont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優先順位</a:t>
            </a:r>
            <a:r>
              <a:rPr lang="ja-JP" altLang="en-US" sz="1400" dirty="0">
                <a:latin typeface="HGPｺﾞｼｯｸM" panose="020B0600000000000000" pitchFamily="50" charset="-128"/>
                <a:ea typeface="HGPｺﾞｼｯｸM" panose="020B0600000000000000" pitchFamily="50" charset="-128"/>
              </a:rPr>
              <a:t>付け基準</a:t>
            </a:r>
            <a:endParaRPr kumimoji="1" lang="ja-JP" altLang="en-US" sz="1400" dirty="0">
              <a:latin typeface="HGPｺﾞｼｯｸM" panose="020B0600000000000000" pitchFamily="50" charset="-128"/>
              <a:ea typeface="HGPｺﾞｼｯｸM" panose="020B0600000000000000" pitchFamily="50" charset="-128"/>
            </a:endParaRPr>
          </a:p>
        </p:txBody>
      </p:sp>
      <p:grpSp>
        <p:nvGrpSpPr>
          <p:cNvPr id="6" name="グループ化 5">
            <a:extLst>
              <a:ext uri="{FF2B5EF4-FFF2-40B4-BE49-F238E27FC236}">
                <a16:creationId xmlns="" xmlns:a16="http://schemas.microsoft.com/office/drawing/2014/main" id="{D91572A1-58BE-4F6F-81EF-516D6169649E}"/>
              </a:ext>
            </a:extLst>
          </p:cNvPr>
          <p:cNvGrpSpPr/>
          <p:nvPr/>
        </p:nvGrpSpPr>
        <p:grpSpPr>
          <a:xfrm>
            <a:off x="6768312" y="3861109"/>
            <a:ext cx="684008" cy="328621"/>
            <a:chOff x="6768312" y="3861109"/>
            <a:chExt cx="684008" cy="328621"/>
          </a:xfrm>
        </p:grpSpPr>
        <p:sp>
          <p:nvSpPr>
            <p:cNvPr id="48" name="テキスト ボックス 47"/>
            <p:cNvSpPr txBox="1"/>
            <p:nvPr/>
          </p:nvSpPr>
          <p:spPr>
            <a:xfrm>
              <a:off x="6855867" y="3861109"/>
              <a:ext cx="596453" cy="246221"/>
            </a:xfrm>
            <a:prstGeom prst="rect">
              <a:avLst/>
            </a:prstGeom>
            <a:noFill/>
          </p:spPr>
          <p:txBody>
            <a:bodyPr wrap="square" rtlCol="0">
              <a:spAutoFit/>
            </a:bodyPr>
            <a:lstStyle/>
            <a:p>
              <a:pPr algn="ctr"/>
              <a:r>
                <a:rPr lang="en-US" altLang="ja-JP" sz="1000" dirty="0">
                  <a:solidFill>
                    <a:srgbClr val="7030A0"/>
                  </a:solidFill>
                  <a:latin typeface="HGPｺﾞｼｯｸM" panose="020B0600000000000000" pitchFamily="50" charset="-128"/>
                  <a:ea typeface="HGPｺﾞｼｯｸM" panose="020B0600000000000000" pitchFamily="50" charset="-128"/>
                </a:rPr>
                <a:t>&lt;</a:t>
              </a:r>
              <a:r>
                <a:rPr lang="ja-JP" altLang="en-US" sz="1000" dirty="0">
                  <a:solidFill>
                    <a:srgbClr val="7030A0"/>
                  </a:solidFill>
                  <a:latin typeface="HGPｺﾞｼｯｸM" panose="020B0600000000000000" pitchFamily="50" charset="-128"/>
                  <a:ea typeface="HGPｺﾞｼｯｸM" panose="020B0600000000000000" pitchFamily="50" charset="-128"/>
                </a:rPr>
                <a:t>参照</a:t>
              </a:r>
              <a:r>
                <a:rPr lang="en-US" altLang="ja-JP" sz="1000" dirty="0">
                  <a:solidFill>
                    <a:srgbClr val="7030A0"/>
                  </a:solidFill>
                  <a:latin typeface="HGPｺﾞｼｯｸM" panose="020B0600000000000000" pitchFamily="50" charset="-128"/>
                  <a:ea typeface="HGPｺﾞｼｯｸM" panose="020B0600000000000000" pitchFamily="50" charset="-128"/>
                </a:rPr>
                <a:t>&gt;</a:t>
              </a:r>
              <a:endParaRPr lang="ja-JP" altLang="en-US" sz="1000" dirty="0">
                <a:solidFill>
                  <a:srgbClr val="7030A0"/>
                </a:solidFill>
                <a:latin typeface="HGPｺﾞｼｯｸM" panose="020B0600000000000000" pitchFamily="50" charset="-128"/>
                <a:ea typeface="HGPｺﾞｼｯｸM" panose="020B0600000000000000" pitchFamily="50" charset="-128"/>
              </a:endParaRPr>
            </a:p>
          </p:txBody>
        </p:sp>
        <p:cxnSp>
          <p:nvCxnSpPr>
            <p:cNvPr id="46" name="直線矢印コネクタ 43"/>
            <p:cNvCxnSpPr>
              <a:cxnSpLocks/>
            </p:cNvCxnSpPr>
            <p:nvPr/>
          </p:nvCxnSpPr>
          <p:spPr>
            <a:xfrm flipV="1">
              <a:off x="6768312" y="4177073"/>
              <a:ext cx="612000" cy="1265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
        <p:nvSpPr>
          <p:cNvPr id="54" name="テキスト ボックス 53"/>
          <p:cNvSpPr txBox="1"/>
          <p:nvPr/>
        </p:nvSpPr>
        <p:spPr>
          <a:xfrm>
            <a:off x="4716016" y="4005064"/>
            <a:ext cx="2160240" cy="369332"/>
          </a:xfrm>
          <a:prstGeom prst="rect">
            <a:avLst/>
          </a:prstGeom>
          <a:noFill/>
        </p:spPr>
        <p:txBody>
          <a:bodyPr wrap="square" rtlCol="0">
            <a:spAutoFit/>
          </a:bodyPr>
          <a:lstStyle/>
          <a:p>
            <a:pPr algn="r"/>
            <a:r>
              <a:rPr lang="ja-JP" altLang="en-US" dirty="0">
                <a:solidFill>
                  <a:srgbClr val="7030A0"/>
                </a:solidFill>
                <a:latin typeface="HGPｺﾞｼｯｸM" panose="020B0600000000000000" pitchFamily="50" charset="-128"/>
                <a:ea typeface="HGPｺﾞｼｯｸM" panose="020B0600000000000000" pitchFamily="50" charset="-128"/>
              </a:rPr>
              <a:t>③優先順位の設定</a:t>
            </a:r>
          </a:p>
        </p:txBody>
      </p:sp>
      <p:grpSp>
        <p:nvGrpSpPr>
          <p:cNvPr id="55" name="グループ化 54">
            <a:extLst>
              <a:ext uri="{FF2B5EF4-FFF2-40B4-BE49-F238E27FC236}">
                <a16:creationId xmlns="" xmlns:a16="http://schemas.microsoft.com/office/drawing/2014/main" id="{7C845BB4-F09A-4D54-90DC-DD32C969D22A}"/>
              </a:ext>
            </a:extLst>
          </p:cNvPr>
          <p:cNvGrpSpPr/>
          <p:nvPr/>
        </p:nvGrpSpPr>
        <p:grpSpPr>
          <a:xfrm>
            <a:off x="6229097" y="4728241"/>
            <a:ext cx="2832148" cy="2104683"/>
            <a:chOff x="6242039" y="4698907"/>
            <a:chExt cx="2832148" cy="2104683"/>
          </a:xfrm>
        </p:grpSpPr>
        <p:sp>
          <p:nvSpPr>
            <p:cNvPr id="57" name="テキスト ボックス 56">
              <a:extLst>
                <a:ext uri="{FF2B5EF4-FFF2-40B4-BE49-F238E27FC236}">
                  <a16:creationId xmlns="" xmlns:a16="http://schemas.microsoft.com/office/drawing/2014/main" id="{7E52DFFB-79EA-4634-9820-79134B120928}"/>
                </a:ext>
              </a:extLst>
            </p:cNvPr>
            <p:cNvSpPr txBox="1"/>
            <p:nvPr/>
          </p:nvSpPr>
          <p:spPr>
            <a:xfrm>
              <a:off x="6356452" y="6157259"/>
              <a:ext cx="2421650"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⑤実現対象の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ステークホルダー合意</a:t>
              </a:r>
            </a:p>
          </p:txBody>
        </p:sp>
        <p:sp>
          <p:nvSpPr>
            <p:cNvPr id="58" name="円/楕円 23">
              <a:extLst>
                <a:ext uri="{FF2B5EF4-FFF2-40B4-BE49-F238E27FC236}">
                  <a16:creationId xmlns="" xmlns:a16="http://schemas.microsoft.com/office/drawing/2014/main" id="{B9F02C15-FD10-44EC-9345-6D8138040797}"/>
                </a:ext>
              </a:extLst>
            </p:cNvPr>
            <p:cNvSpPr/>
            <p:nvPr/>
          </p:nvSpPr>
          <p:spPr>
            <a:xfrm>
              <a:off x="6242039" y="4698907"/>
              <a:ext cx="2832148" cy="1410625"/>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37373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heel(8)">
                                      <p:cBhvr>
                                        <p:cTn id="11" dur="2000"/>
                                        <p:tgtEl>
                                          <p:spTgt spid="5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6" grpId="0" animBg="1"/>
      <p:bldP spid="63" grpId="0"/>
      <p:bldP spid="42" grpId="0" animBg="1"/>
      <p:bldP spid="47" grpId="0" animBg="1"/>
      <p:bldP spid="5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61</a:t>
            </a:fld>
            <a:endParaRPr lang="ja-JP" altLang="en-US" dirty="0">
              <a:solidFill>
                <a:srgbClr val="201815"/>
              </a:solidFill>
            </a:endParaRPr>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Ｇ２－０３　業務要件の優先順位付け</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Ｇ２－０４　業務要件の実現対象決定</a:t>
            </a:r>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p>
        </p:txBody>
      </p:sp>
      <p:sp>
        <p:nvSpPr>
          <p:cNvPr id="5" name="テキスト ボックス 4"/>
          <p:cNvSpPr txBox="1"/>
          <p:nvPr/>
        </p:nvSpPr>
        <p:spPr>
          <a:xfrm>
            <a:off x="539552" y="1136932"/>
            <a:ext cx="8208912" cy="4893647"/>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キーマンと最終意思決定者を巻き込み、実質的な合意を得る。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キーマン、最終意思決定者が不在の合意は形骸化、翻意されやすい。</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査読のみは実効性が薄い。ウォークスルーやインスペクションを推奨。</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利害対立等で合意が進まない場合は、最終意思決定者が決定する。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要求選択の結果、理由、経緯等を、業務要求一覧に記録する。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交渉のエビデンスや、保守へ引き継ぐシステム改善候補として必要。</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優先順位を無視した例外判断の理由や経緯を記録する。</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除外要求を保守フェーズで実現することを見越した、実現要求内容の見直しも検討。</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Arial" panose="020B0604020202020204" pitchFamily="34" charset="0"/>
              <a:buChar char="•"/>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a:p>
            <a:pPr marL="1079500" indent="-358775" defTabSz="24606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優先度を確認するための質問例</a:t>
            </a:r>
            <a:endParaRPr lang="en-US" altLang="ja-JP" dirty="0">
              <a:latin typeface="HGPｺﾞｼｯｸM" panose="020B0600000000000000" pitchFamily="50" charset="-128"/>
              <a:ea typeface="HGPｺﾞｼｯｸM" panose="020B0600000000000000" pitchFamily="50" charset="-128"/>
            </a:endParaRPr>
          </a:p>
          <a:p>
            <a:pPr marL="1079500" indent="-358775" defTabSz="246063">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436688" indent="-358775" defTabSz="246063">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この要求で実現したいことについて、他の代替手段はありますか？</a:t>
            </a:r>
          </a:p>
          <a:p>
            <a:pPr marL="1436688" indent="-358775" defTabSz="246063">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この要求を削除すると、ビジネスや業務の目標にどう影響しますか？</a:t>
            </a:r>
          </a:p>
          <a:p>
            <a:pPr marL="1436688" indent="-358775" defTabSz="246063">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この要求を削除すると、誰がどのような不満を持ちますか？</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11984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3373369867"/>
              </p:ext>
            </p:extLst>
          </p:nvPr>
        </p:nvGraphicFramePr>
        <p:xfrm>
          <a:off x="611560" y="1556792"/>
          <a:ext cx="8064896" cy="2194560"/>
        </p:xfrm>
        <a:graphic>
          <a:graphicData uri="http://schemas.openxmlformats.org/drawingml/2006/table">
            <a:tbl>
              <a:tblPr/>
              <a:tblGrid>
                <a:gridCol w="3672408">
                  <a:extLst>
                    <a:ext uri="{9D8B030D-6E8A-4147-A177-3AD203B41FA5}">
                      <a16:colId xmlns="" xmlns:a16="http://schemas.microsoft.com/office/drawing/2014/main" val="20000"/>
                    </a:ext>
                  </a:extLst>
                </a:gridCol>
                <a:gridCol w="4392488">
                  <a:extLst>
                    <a:ext uri="{9D8B030D-6E8A-4147-A177-3AD203B41FA5}">
                      <a16:colId xmlns=""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 </a:t>
                      </a: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業務要件定義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１．業務要件定義プロセスの概要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２．業務要求の収集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３．業務要求の整理とモデル化</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４．業務要件定義書の作成</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５．業務要件の検証・妥当性確認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6738713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347864" y="3244739"/>
            <a:ext cx="5688632"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63</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Ｇ３－０１　業務要件定義書の作成</a:t>
            </a:r>
            <a:endParaRPr lang="en-US" altLang="ja-JP" sz="2400" dirty="0">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4221088"/>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38" name="直線矢印コネクタ 37"/>
          <p:cNvCxnSpPr>
            <a:stCxn id="24" idx="2"/>
            <a:endCxn id="25" idx="0"/>
          </p:cNvCxnSpPr>
          <p:nvPr/>
        </p:nvCxnSpPr>
        <p:spPr>
          <a:xfrm>
            <a:off x="4824028" y="3645024"/>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5" idx="2"/>
            <a:endCxn id="26" idx="0"/>
          </p:cNvCxnSpPr>
          <p:nvPr/>
        </p:nvCxnSpPr>
        <p:spPr>
          <a:xfrm>
            <a:off x="4824028" y="4533123"/>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26" idx="2"/>
            <a:endCxn id="45" idx="0"/>
          </p:cNvCxnSpPr>
          <p:nvPr/>
        </p:nvCxnSpPr>
        <p:spPr>
          <a:xfrm>
            <a:off x="4824028" y="5421222"/>
            <a:ext cx="0" cy="528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角丸四角形 23"/>
          <p:cNvSpPr/>
          <p:nvPr/>
        </p:nvSpPr>
        <p:spPr>
          <a:xfrm>
            <a:off x="3419872" y="3284984"/>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25" name="角丸四角形 24"/>
          <p:cNvSpPr/>
          <p:nvPr/>
        </p:nvSpPr>
        <p:spPr>
          <a:xfrm>
            <a:off x="3419872" y="4173083"/>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a:t>
            </a:r>
            <a:r>
              <a:rPr lang="ja-JP" altLang="en-US" sz="1200" dirty="0">
                <a:solidFill>
                  <a:schemeClr val="tx1"/>
                </a:solidFill>
                <a:latin typeface="HGPｺﾞｼｯｸM" panose="020B0600000000000000" pitchFamily="50" charset="-128"/>
                <a:ea typeface="HGPｺﾞｼｯｸM" panose="020B0600000000000000" pitchFamily="50" charset="-128"/>
              </a:rPr>
              <a:t>・妥当性確認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角丸四角形 25"/>
          <p:cNvSpPr/>
          <p:nvPr/>
        </p:nvSpPr>
        <p:spPr>
          <a:xfrm>
            <a:off x="3419872" y="5061182"/>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業務要件のお客さま合意と承認</a:t>
            </a:r>
          </a:p>
        </p:txBody>
      </p:sp>
      <p:sp>
        <p:nvSpPr>
          <p:cNvPr id="45" name="角丸四角形 44"/>
          <p:cNvSpPr/>
          <p:nvPr/>
        </p:nvSpPr>
        <p:spPr>
          <a:xfrm>
            <a:off x="3419872" y="5949280"/>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システム要件定義への引継ぎ</a:t>
            </a:r>
          </a:p>
        </p:txBody>
      </p:sp>
      <p:sp>
        <p:nvSpPr>
          <p:cNvPr id="46" name="正方形/長方形 45"/>
          <p:cNvSpPr/>
          <p:nvPr/>
        </p:nvSpPr>
        <p:spPr>
          <a:xfrm>
            <a:off x="6300192" y="3284984"/>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業務要件が正確に漏れなく記述され、</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ステークホルダーに理解可能な</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業務要件定義書を作成する</a:t>
            </a: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47" name="正方形/長方形 46"/>
          <p:cNvSpPr/>
          <p:nvPr/>
        </p:nvSpPr>
        <p:spPr>
          <a:xfrm>
            <a:off x="6300192" y="4173083"/>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業務要件がプロジェクト目的・目標に寄与し、</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矛盾・曖昧さ・不整合等の</a:t>
            </a:r>
            <a:br>
              <a:rPr lang="ja-JP" altLang="en-US"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問題がない状態であることを確認する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8" name="正方形/長方形 47"/>
          <p:cNvSpPr/>
          <p:nvPr/>
        </p:nvSpPr>
        <p:spPr>
          <a:xfrm>
            <a:off x="6300192" y="5061182"/>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tabLst>
                <a:tab pos="2508250" algn="l"/>
              </a:tabLst>
            </a:pPr>
            <a:r>
              <a:rPr lang="ja-JP" altLang="en-US" sz="1100" dirty="0">
                <a:solidFill>
                  <a:schemeClr val="tx1"/>
                </a:solidFill>
                <a:latin typeface="HGPｺﾞｼｯｸM" panose="020B0600000000000000" pitchFamily="50" charset="-128"/>
                <a:ea typeface="HGPｺﾞｼｯｸM" panose="020B0600000000000000" pitchFamily="50" charset="-128"/>
              </a:rPr>
              <a:t>業務要件をステークホルダーから</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合意・承認を得て、後続工程の</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要件ベースラインを確定する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9" name="正方形/長方形 48"/>
          <p:cNvSpPr/>
          <p:nvPr/>
        </p:nvSpPr>
        <p:spPr>
          <a:xfrm>
            <a:off x="6300192" y="5949280"/>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業務要件や未解決課題、</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業務要件定義で導出した</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システム要求候補を引き継ぐ</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347864" y="3212976"/>
            <a:ext cx="2952328"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1974617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64</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Ｇ３－０１　業務要件定義書の作成</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01675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背景や制約・前提を含め、業務要件が正確に漏れなく記述され、</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ステークホルダーが理解可能な業務要件定義書を作成する。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ステークホルダー間での要件合意、承認に向けた最終確認が行えない。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後続工程での要件変更に備えた、ベースライン管理が行えない。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作成したモデルやお客さまセッション資料、中間成果物等を再構成し、</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業務要件定義書としてまとめる。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業務要件定義書</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375598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65</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Ｇ３－０１　業務要件定義書の作成</a:t>
            </a:r>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81588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理解しやすく、解釈がズレにくい要件定義書を作成するためのポイント</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720725"/>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4046190332"/>
              </p:ext>
            </p:extLst>
          </p:nvPr>
        </p:nvGraphicFramePr>
        <p:xfrm>
          <a:off x="611560" y="2024216"/>
          <a:ext cx="8106340" cy="4285104"/>
        </p:xfrm>
        <a:graphic>
          <a:graphicData uri="http://schemas.openxmlformats.org/drawingml/2006/table">
            <a:tbl>
              <a:tblPr firstRow="1" firstCol="1" bandRow="1">
                <a:tableStyleId>{1E171933-4619-4E11-9A3F-F7608DF75F80}</a:tableStyleId>
              </a:tblPr>
              <a:tblGrid>
                <a:gridCol w="495935">
                  <a:extLst>
                    <a:ext uri="{9D8B030D-6E8A-4147-A177-3AD203B41FA5}">
                      <a16:colId xmlns="" xmlns:a16="http://schemas.microsoft.com/office/drawing/2014/main" val="20000"/>
                    </a:ext>
                  </a:extLst>
                </a:gridCol>
                <a:gridCol w="7610405">
                  <a:extLst>
                    <a:ext uri="{9D8B030D-6E8A-4147-A177-3AD203B41FA5}">
                      <a16:colId xmlns="" xmlns:a16="http://schemas.microsoft.com/office/drawing/2014/main" val="20001"/>
                    </a:ext>
                  </a:extLst>
                </a:gridCol>
              </a:tblGrid>
              <a:tr h="320229">
                <a:tc>
                  <a:txBody>
                    <a:bodyPr/>
                    <a:lstStyle/>
                    <a:p>
                      <a:pPr algn="ctr">
                        <a:spcAft>
                          <a:spcPts val="0"/>
                        </a:spcAft>
                      </a:pPr>
                      <a:r>
                        <a:rPr lang="en-US" sz="1400" kern="100" dirty="0">
                          <a:solidFill>
                            <a:schemeClr val="tx1"/>
                          </a:solidFill>
                          <a:effectLst/>
                          <a:latin typeface="HGPｺﾞｼｯｸM" panose="020B0600000000000000" pitchFamily="50" charset="-128"/>
                          <a:ea typeface="HGPｺﾞｼｯｸM" panose="020B0600000000000000" pitchFamily="50" charset="-128"/>
                        </a:rPr>
                        <a:t>No</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a:txBody>
                    <a:bodyPr/>
                    <a:lstStyle/>
                    <a:p>
                      <a:pPr algn="ct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ポイント</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extLst>
                  <a:ext uri="{0D108BD9-81ED-4DB2-BD59-A6C34878D82A}">
                    <a16:rowId xmlns="" xmlns:a16="http://schemas.microsoft.com/office/drawing/2014/main" val="10000"/>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必要な情報全てが盛り込まれ、構造的に整理された、適切なテンプレートを使用する。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 xmlns:a16="http://schemas.microsoft.com/office/drawing/2014/main" val="10001"/>
                  </a:ext>
                </a:extLst>
              </a:tr>
              <a:tr h="336391">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2</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読者が必要な情報を見つけやすい文書構造とし、目次をつける。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 xmlns:a16="http://schemas.microsoft.com/office/drawing/2014/main" val="10002"/>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3</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章・節・項に、構造と整合した統一感があるラベルを付ける。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 xmlns:a16="http://schemas.microsoft.com/office/drawing/2014/main" val="10003"/>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4</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太字・下線・斜体・文字色・フォント</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等</a:t>
                      </a:r>
                      <a:r>
                        <a:rPr lang="ja-JP" sz="1400" kern="100" dirty="0">
                          <a:solidFill>
                            <a:schemeClr val="tx1"/>
                          </a:solidFill>
                          <a:effectLst/>
                          <a:latin typeface="HGPｺﾞｼｯｸM" panose="020B0600000000000000" pitchFamily="50" charset="-128"/>
                          <a:ea typeface="HGPｺﾞｼｯｸM" panose="020B0600000000000000" pitchFamily="50" charset="-128"/>
                        </a:rPr>
                        <a:t>は、</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使用ルールを</a:t>
                      </a:r>
                      <a:r>
                        <a:rPr lang="ja-JP" sz="1400" kern="100" dirty="0">
                          <a:solidFill>
                            <a:schemeClr val="tx1"/>
                          </a:solidFill>
                          <a:effectLst/>
                          <a:latin typeface="HGPｺﾞｼｯｸM" panose="020B0600000000000000" pitchFamily="50" charset="-128"/>
                          <a:ea typeface="HGPｺﾞｼｯｸM" panose="020B0600000000000000" pitchFamily="50" charset="-128"/>
                        </a:rPr>
                        <a:t>文書標準</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に</a:t>
                      </a:r>
                      <a:r>
                        <a:rPr lang="ja-JP" sz="1400" kern="100" dirty="0">
                          <a:solidFill>
                            <a:schemeClr val="tx1"/>
                          </a:solidFill>
                          <a:effectLst/>
                          <a:latin typeface="HGPｺﾞｼｯｸM" panose="020B0600000000000000" pitchFamily="50" charset="-128"/>
                          <a:ea typeface="HGPｺﾞｼｯｸM" panose="020B0600000000000000" pitchFamily="50" charset="-128"/>
                        </a:rPr>
                        <a:t>定義しておく。</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 xmlns:a16="http://schemas.microsoft.com/office/drawing/2014/main" val="10004"/>
                  </a:ext>
                </a:extLst>
              </a:tr>
              <a:tr h="462782">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5</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図表には、番号と表題をつけ、他からは番号</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と表題</a:t>
                      </a:r>
                      <a:r>
                        <a:rPr lang="ja-JP" sz="1400" kern="100" dirty="0">
                          <a:solidFill>
                            <a:schemeClr val="tx1"/>
                          </a:solidFill>
                          <a:effectLst/>
                          <a:latin typeface="HGPｺﾞｼｯｸM" panose="020B0600000000000000" pitchFamily="50" charset="-128"/>
                          <a:ea typeface="HGPｺﾞｼｯｸM" panose="020B0600000000000000" pitchFamily="50" charset="-128"/>
                        </a:rPr>
                        <a:t>で参照する。</a:t>
                      </a:r>
                    </a:p>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a:t>
                      </a:r>
                      <a:r>
                        <a:rPr lang="en-US" sz="1400" kern="100" dirty="0">
                          <a:solidFill>
                            <a:schemeClr val="tx1"/>
                          </a:solidFill>
                          <a:effectLst/>
                          <a:latin typeface="HGPｺﾞｼｯｸM" panose="020B0600000000000000" pitchFamily="50" charset="-128"/>
                          <a:ea typeface="HGPｺﾞｼｯｸM" panose="020B0600000000000000" pitchFamily="50" charset="-128"/>
                        </a:rPr>
                        <a:t>MS-Word</a:t>
                      </a:r>
                      <a:r>
                        <a:rPr lang="ja-JP" sz="1400" kern="100" dirty="0">
                          <a:solidFill>
                            <a:schemeClr val="tx1"/>
                          </a:solidFill>
                          <a:effectLst/>
                          <a:latin typeface="HGPｺﾞｼｯｸM" panose="020B0600000000000000" pitchFamily="50" charset="-128"/>
                          <a:ea typeface="HGPｺﾞｼｯｸM" panose="020B0600000000000000" pitchFamily="50" charset="-128"/>
                        </a:rPr>
                        <a:t>の相互参照機能を使用すると</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メンテナンス性が良い</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 xmlns:a16="http://schemas.microsoft.com/office/drawing/2014/main" val="10005"/>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6</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可能な限り、</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モデルで</a:t>
                      </a:r>
                      <a:r>
                        <a:rPr lang="ja-JP" sz="1400" kern="100" dirty="0">
                          <a:solidFill>
                            <a:schemeClr val="tx1"/>
                          </a:solidFill>
                          <a:effectLst/>
                          <a:latin typeface="HGPｺﾞｼｯｸM" panose="020B0600000000000000" pitchFamily="50" charset="-128"/>
                          <a:ea typeface="HGPｺﾞｼｯｸM" panose="020B0600000000000000" pitchFamily="50" charset="-128"/>
                        </a:rPr>
                        <a:t>要件を表現する。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 xmlns:a16="http://schemas.microsoft.com/office/drawing/2014/main" val="10006"/>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7</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統一された用語を使用する。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 xmlns:a16="http://schemas.microsoft.com/office/drawing/2014/main" val="10007"/>
                  </a:ext>
                </a:extLst>
              </a:tr>
              <a:tr h="462782">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8</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ユニークで永続的な識別子を</a:t>
                      </a:r>
                      <a:r>
                        <a:rPr lang="ja-JP" altLang="ja-JP" sz="1400" kern="100" dirty="0">
                          <a:solidFill>
                            <a:schemeClr val="tx1"/>
                          </a:solidFill>
                          <a:effectLst/>
                          <a:latin typeface="HGPｺﾞｼｯｸM" panose="020B0600000000000000" pitchFamily="50" charset="-128"/>
                          <a:ea typeface="HGPｺﾞｼｯｸM" panose="020B0600000000000000" pitchFamily="50" charset="-128"/>
                        </a:rPr>
                        <a:t>すべての要件に</a:t>
                      </a:r>
                      <a:r>
                        <a:rPr lang="ja-JP" sz="1400" kern="100" dirty="0">
                          <a:solidFill>
                            <a:schemeClr val="tx1"/>
                          </a:solidFill>
                          <a:effectLst/>
                          <a:latin typeface="HGPｺﾞｼｯｸM" panose="020B0600000000000000" pitchFamily="50" charset="-128"/>
                          <a:ea typeface="HGPｺﾞｼｯｸM" panose="020B0600000000000000" pitchFamily="50" charset="-128"/>
                        </a:rPr>
                        <a:t>付与する。</a:t>
                      </a:r>
                    </a:p>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※要件変更やトレーサビリティ検証</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での、</a:t>
                      </a:r>
                      <a:r>
                        <a:rPr lang="ja-JP" sz="1400" kern="100" dirty="0">
                          <a:solidFill>
                            <a:schemeClr val="tx1"/>
                          </a:solidFill>
                          <a:effectLst/>
                          <a:latin typeface="HGPｺﾞｼｯｸM" panose="020B0600000000000000" pitchFamily="50" charset="-128"/>
                          <a:ea typeface="HGPｺﾞｼｯｸM" panose="020B0600000000000000" pitchFamily="50" charset="-128"/>
                        </a:rPr>
                        <a:t>対象要件</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特定に必須</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 xmlns:a16="http://schemas.microsoft.com/office/drawing/2014/main" val="10008"/>
                  </a:ext>
                </a:extLst>
              </a:tr>
              <a:tr h="462782">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9</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自然言語を使う場合は、主語、動詞、目的語、修飾語の対象を明確にする。</a:t>
                      </a:r>
                    </a:p>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※能動態で書く</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と</a:t>
                      </a:r>
                      <a:r>
                        <a:rPr lang="ja-JP" sz="1400" kern="100" dirty="0">
                          <a:solidFill>
                            <a:schemeClr val="tx1"/>
                          </a:solidFill>
                          <a:effectLst/>
                          <a:latin typeface="HGPｺﾞｼｯｸM" panose="020B0600000000000000" pitchFamily="50" charset="-128"/>
                          <a:ea typeface="HGPｺﾞｼｯｸM" panose="020B0600000000000000" pitchFamily="50" charset="-128"/>
                        </a:rPr>
                        <a:t>、アクターやトリガーが明確になりやすい。</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 xmlns:a16="http://schemas.microsoft.com/office/drawing/2014/main" val="10009"/>
                  </a:ext>
                </a:extLst>
              </a:tr>
              <a:tr h="320229">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10</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自然言語を使う場合は、文章は短く簡潔に、適切な句読点を用いて、</a:t>
                      </a:r>
                      <a:r>
                        <a:rPr lang="ja-JP" altLang="en-US" sz="1400" kern="100" dirty="0">
                          <a:solidFill>
                            <a:schemeClr val="tx1"/>
                          </a:solidFill>
                          <a:effectLst/>
                          <a:latin typeface="HGPｺﾞｼｯｸM" panose="020B0600000000000000" pitchFamily="50" charset="-128"/>
                          <a:ea typeface="HGPｺﾞｼｯｸM" panose="020B0600000000000000" pitchFamily="50" charset="-128"/>
                        </a:rPr>
                        <a:t>１点の</a:t>
                      </a:r>
                      <a:r>
                        <a:rPr lang="ja-JP" sz="1400" kern="100" dirty="0">
                          <a:solidFill>
                            <a:schemeClr val="tx1"/>
                          </a:solidFill>
                          <a:effectLst/>
                          <a:latin typeface="HGPｺﾞｼｯｸM" panose="020B0600000000000000" pitchFamily="50" charset="-128"/>
                          <a:ea typeface="HGPｺﾞｼｯｸM" panose="020B0600000000000000" pitchFamily="50" charset="-128"/>
                        </a:rPr>
                        <a:t>要件を説明する。</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 xmlns:a16="http://schemas.microsoft.com/office/drawing/2014/main" val="10010"/>
                  </a:ext>
                </a:extLst>
              </a:tr>
              <a:tr h="318764">
                <a:tc>
                  <a:txBody>
                    <a:bodyPr/>
                    <a:lstStyle/>
                    <a:p>
                      <a:pPr marL="0" lvl="0" indent="0">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11</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曖昧な用語の使用を</a:t>
                      </a:r>
                      <a:r>
                        <a:rPr lang="ja-JP" sz="1400" kern="100" dirty="0" smtClean="0">
                          <a:solidFill>
                            <a:schemeClr val="tx1"/>
                          </a:solidFill>
                          <a:effectLst/>
                          <a:latin typeface="HGPｺﾞｼｯｸM" panose="020B0600000000000000" pitchFamily="50" charset="-128"/>
                          <a:ea typeface="HGPｺﾞｼｯｸM" panose="020B0600000000000000" pitchFamily="50" charset="-128"/>
                        </a:rPr>
                        <a:t>避ける</a:t>
                      </a:r>
                      <a:r>
                        <a:rPr lang="ja-JP" altLang="en-US" sz="1400" kern="100" dirty="0" smtClean="0">
                          <a:solidFill>
                            <a:schemeClr val="tx1"/>
                          </a:solidFill>
                          <a:effectLst/>
                          <a:latin typeface="HGPｺﾞｼｯｸM" panose="020B0600000000000000" pitchFamily="50" charset="-128"/>
                          <a:ea typeface="HGPｺﾞｼｯｸM" panose="020B0600000000000000" pitchFamily="50" charset="-128"/>
                        </a:rPr>
                        <a:t>。</a:t>
                      </a:r>
                      <a:endParaRPr lang="ja-JP" sz="1400" kern="100" dirty="0">
                        <a:solidFill>
                          <a:schemeClr val="tx1"/>
                        </a:solidFill>
                        <a:effectLst/>
                        <a:latin typeface="HGPｺﾞｼｯｸM" panose="020B0600000000000000" pitchFamily="50" charset="-128"/>
                        <a:ea typeface="HGPｺﾞｼｯｸM" panose="020B0600000000000000" pitchFamily="50" charset="-128"/>
                      </a:endParaRPr>
                    </a:p>
                  </a:txBody>
                  <a:tcPr marL="68580" marR="68580" marT="0" marB="0" anchor="ct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40420084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347864" y="3244739"/>
            <a:ext cx="5688632"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66</a:t>
            </a:fld>
            <a:endParaRPr lang="ja-JP" altLang="en-US" dirty="0"/>
          </a:p>
        </p:txBody>
      </p:sp>
      <p:sp>
        <p:nvSpPr>
          <p:cNvPr id="21" name="テキスト ボックス 20"/>
          <p:cNvSpPr txBox="1"/>
          <p:nvPr/>
        </p:nvSpPr>
        <p:spPr>
          <a:xfrm>
            <a:off x="539552" y="2021939"/>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Ｇ４－０１　業務要件の検証・妥当性確認</a:t>
            </a:r>
            <a:endParaRPr lang="en-US" altLang="ja-JP" sz="2400" dirty="0">
              <a:latin typeface="HGPｺﾞｼｯｸM" panose="020B0600000000000000" pitchFamily="50" charset="-128"/>
              <a:ea typeface="HGPｺﾞｼｯｸM" panose="020B0600000000000000" pitchFamily="50" charset="-128"/>
            </a:endParaRP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4221088"/>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38" name="直線矢印コネクタ 37"/>
          <p:cNvCxnSpPr>
            <a:stCxn id="24" idx="2"/>
            <a:endCxn id="25" idx="0"/>
          </p:cNvCxnSpPr>
          <p:nvPr/>
        </p:nvCxnSpPr>
        <p:spPr>
          <a:xfrm>
            <a:off x="4824028" y="3645024"/>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5" idx="2"/>
            <a:endCxn id="26" idx="0"/>
          </p:cNvCxnSpPr>
          <p:nvPr/>
        </p:nvCxnSpPr>
        <p:spPr>
          <a:xfrm>
            <a:off x="4824028" y="4533123"/>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26" idx="2"/>
            <a:endCxn id="45" idx="0"/>
          </p:cNvCxnSpPr>
          <p:nvPr/>
        </p:nvCxnSpPr>
        <p:spPr>
          <a:xfrm>
            <a:off x="4824028" y="5421222"/>
            <a:ext cx="0" cy="528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角丸四角形 23"/>
          <p:cNvSpPr/>
          <p:nvPr/>
        </p:nvSpPr>
        <p:spPr>
          <a:xfrm>
            <a:off x="3419872" y="3284984"/>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25" name="角丸四角形 24"/>
          <p:cNvSpPr/>
          <p:nvPr/>
        </p:nvSpPr>
        <p:spPr>
          <a:xfrm>
            <a:off x="3419872" y="4173083"/>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a:t>
            </a:r>
            <a:r>
              <a:rPr lang="ja-JP" altLang="en-US" sz="1200" dirty="0">
                <a:solidFill>
                  <a:schemeClr val="tx1"/>
                </a:solidFill>
                <a:latin typeface="HGPｺﾞｼｯｸM" panose="020B0600000000000000" pitchFamily="50" charset="-128"/>
                <a:ea typeface="HGPｺﾞｼｯｸM" panose="020B0600000000000000" pitchFamily="50" charset="-128"/>
              </a:rPr>
              <a:t>・妥当性確認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角丸四角形 25"/>
          <p:cNvSpPr/>
          <p:nvPr/>
        </p:nvSpPr>
        <p:spPr>
          <a:xfrm>
            <a:off x="3419872" y="5061182"/>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業務要件のお客さま合意と承認</a:t>
            </a:r>
          </a:p>
        </p:txBody>
      </p:sp>
      <p:sp>
        <p:nvSpPr>
          <p:cNvPr id="45" name="角丸四角形 44"/>
          <p:cNvSpPr/>
          <p:nvPr/>
        </p:nvSpPr>
        <p:spPr>
          <a:xfrm>
            <a:off x="3419872" y="5949280"/>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システム要件定義への引継ぎ</a:t>
            </a:r>
          </a:p>
        </p:txBody>
      </p:sp>
      <p:sp>
        <p:nvSpPr>
          <p:cNvPr id="46" name="正方形/長方形 45"/>
          <p:cNvSpPr/>
          <p:nvPr/>
        </p:nvSpPr>
        <p:spPr>
          <a:xfrm>
            <a:off x="6300192" y="3284984"/>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業務要件が正確に漏れなく記述され、</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ステークホルダーに理解可能な</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業務要件定義書を作成する</a:t>
            </a: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47" name="正方形/長方形 46"/>
          <p:cNvSpPr/>
          <p:nvPr/>
        </p:nvSpPr>
        <p:spPr>
          <a:xfrm>
            <a:off x="6300192" y="4173083"/>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業務要件がプロジェクト目的・目標に寄与し、</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矛盾・曖昧さ・不整合等の</a:t>
            </a:r>
            <a:br>
              <a:rPr lang="ja-JP" altLang="en-US"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問題がない状態であることを確認する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8" name="正方形/長方形 47"/>
          <p:cNvSpPr/>
          <p:nvPr/>
        </p:nvSpPr>
        <p:spPr>
          <a:xfrm>
            <a:off x="6300192" y="5061182"/>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tabLst>
                <a:tab pos="2508250" algn="l"/>
              </a:tabLst>
            </a:pPr>
            <a:r>
              <a:rPr lang="ja-JP" altLang="en-US" sz="1100" dirty="0">
                <a:solidFill>
                  <a:schemeClr val="tx1"/>
                </a:solidFill>
                <a:latin typeface="HGPｺﾞｼｯｸM" panose="020B0600000000000000" pitchFamily="50" charset="-128"/>
                <a:ea typeface="HGPｺﾞｼｯｸM" panose="020B0600000000000000" pitchFamily="50" charset="-128"/>
              </a:rPr>
              <a:t>業務要件をステークホルダーから</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合意・承認を得て、後続工程の</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要件ベースラインを確定する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9" name="正方形/長方形 48"/>
          <p:cNvSpPr/>
          <p:nvPr/>
        </p:nvSpPr>
        <p:spPr>
          <a:xfrm>
            <a:off x="6300192" y="5949280"/>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業務要件や未解決課題、</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業務要件定義で導出した</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システム要求候補を引き継ぐ</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347864" y="4101075"/>
            <a:ext cx="2952328" cy="5040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3553719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67</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464742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業務要件が、要件の特性（単一性・完全性・一貫性等）に照らして正しく、</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ビジネス目的・目標を達成できる</a:t>
            </a:r>
            <a:r>
              <a:rPr lang="ja-JP" altLang="en-US" dirty="0" smtClean="0">
                <a:latin typeface="HGPｺﾞｼｯｸM" panose="020B0600000000000000" pitchFamily="50" charset="-128"/>
                <a:ea typeface="HGPｺﾞｼｯｸM" panose="020B0600000000000000" pitchFamily="50" charset="-128"/>
              </a:rPr>
              <a:t>ことを</a:t>
            </a:r>
            <a:r>
              <a:rPr lang="ja-JP" altLang="en-US" dirty="0">
                <a:latin typeface="HGPｺﾞｼｯｸM" panose="020B0600000000000000" pitchFamily="50" charset="-128"/>
                <a:ea typeface="HGPｺﾞｼｯｸM" panose="020B0600000000000000" pitchFamily="50" charset="-128"/>
              </a:rPr>
              <a:t>確認し、業務要件品質を高める。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542925"/>
            <a:r>
              <a:rPr lang="ja-JP" altLang="en-US" sz="3200" dirty="0">
                <a:latin typeface="HGPｺﾞｼｯｸM" panose="020B0600000000000000" pitchFamily="50" charset="-128"/>
                <a:ea typeface="HGPｺﾞｼｯｸM" panose="020B0600000000000000" pitchFamily="50" charset="-128"/>
              </a:rPr>
              <a:t>　　　　 </a:t>
            </a:r>
            <a:r>
              <a:rPr lang="ja-JP" altLang="en-US" sz="3200" b="1" dirty="0">
                <a:latin typeface="HGPｺﾞｼｯｸM" panose="020B0600000000000000" pitchFamily="50" charset="-128"/>
                <a:ea typeface="HGPｺﾞｼｯｸM" panose="020B0600000000000000" pitchFamily="50" charset="-128"/>
              </a:rPr>
              <a:t>検証：</a:t>
            </a:r>
            <a:endParaRPr lang="en-US" altLang="ja-JP" sz="3200" b="1" dirty="0">
              <a:latin typeface="HGPｺﾞｼｯｸM" panose="020B0600000000000000" pitchFamily="50" charset="-128"/>
              <a:ea typeface="HGPｺﾞｼｯｸM" panose="020B0600000000000000" pitchFamily="50" charset="-128"/>
            </a:endParaRPr>
          </a:p>
          <a:p>
            <a:pPr marL="542925"/>
            <a:r>
              <a:rPr lang="ja-JP" altLang="en-US" b="1" dirty="0">
                <a:latin typeface="HGPｺﾞｼｯｸM" panose="020B0600000000000000" pitchFamily="50" charset="-128"/>
                <a:ea typeface="HGPｺﾞｼｯｸM" panose="020B0600000000000000" pitchFamily="50" charset="-128"/>
              </a:rPr>
              <a:t>　　　　（Ｖｅｒｉｆｉｃａｔｉｏｎ）</a:t>
            </a:r>
            <a:endParaRPr lang="en-US" altLang="ja-JP" b="1" dirty="0">
              <a:latin typeface="HGPｺﾞｼｯｸM" panose="020B0600000000000000" pitchFamily="50" charset="-128"/>
              <a:ea typeface="HGPｺﾞｼｯｸM" panose="020B0600000000000000" pitchFamily="50" charset="-128"/>
            </a:endParaRPr>
          </a:p>
          <a:p>
            <a:pPr marL="542925"/>
            <a:endParaRPr lang="en-US" altLang="ja-JP" b="1" dirty="0">
              <a:latin typeface="HGPｺﾞｼｯｸM" panose="020B0600000000000000" pitchFamily="50" charset="-128"/>
              <a:ea typeface="HGPｺﾞｼｯｸM" panose="020B0600000000000000" pitchFamily="50" charset="-128"/>
            </a:endParaRPr>
          </a:p>
          <a:p>
            <a:pPr marL="542925"/>
            <a:r>
              <a:rPr lang="ja-JP" altLang="en-US" sz="3200" b="1" dirty="0">
                <a:latin typeface="HGPｺﾞｼｯｸM" panose="020B0600000000000000" pitchFamily="50" charset="-128"/>
                <a:ea typeface="HGPｺﾞｼｯｸM" panose="020B0600000000000000" pitchFamily="50" charset="-128"/>
              </a:rPr>
              <a:t>妥当性確認：</a:t>
            </a:r>
            <a:r>
              <a:rPr lang="ja-JP" altLang="en-US" dirty="0">
                <a:latin typeface="HGPｺﾞｼｯｸM" panose="020B0600000000000000" pitchFamily="50" charset="-128"/>
                <a:ea typeface="HGPｺﾞｼｯｸM" panose="020B0600000000000000" pitchFamily="50" charset="-128"/>
              </a:rPr>
              <a:t>　　　　　</a:t>
            </a:r>
            <a:endParaRPr lang="en-US" altLang="ja-JP" dirty="0">
              <a:latin typeface="HGPｺﾞｼｯｸM" panose="020B0600000000000000" pitchFamily="50" charset="-128"/>
              <a:ea typeface="HGPｺﾞｼｯｸM" panose="020B0600000000000000" pitchFamily="50" charset="-128"/>
            </a:endParaRPr>
          </a:p>
          <a:p>
            <a:pPr marL="542925"/>
            <a:r>
              <a:rPr lang="ja-JP" altLang="en-US" dirty="0">
                <a:latin typeface="HGPｺﾞｼｯｸM" panose="020B0600000000000000" pitchFamily="50" charset="-128"/>
                <a:ea typeface="HGPｺﾞｼｯｸM" panose="020B0600000000000000" pitchFamily="50" charset="-128"/>
              </a:rPr>
              <a:t>　　　　　</a:t>
            </a:r>
            <a:r>
              <a:rPr lang="ja-JP" altLang="en-US" b="1" dirty="0">
                <a:latin typeface="HGPｺﾞｼｯｸM" panose="020B0600000000000000" pitchFamily="50" charset="-128"/>
                <a:ea typeface="HGPｺﾞｼｯｸM" panose="020B0600000000000000" pitchFamily="50" charset="-128"/>
              </a:rPr>
              <a:t>（Ｖａｌｉｄａｔｉｏｎ）</a:t>
            </a:r>
            <a:endParaRPr lang="en-US" altLang="ja-JP" b="1"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要件の欠陥が後続工程に持ち込まれ、手戻りリスクが増大する。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要件品質を論理的かつ合理的に説明できない。</a:t>
            </a:r>
            <a:endParaRPr lang="en-US" altLang="ja-JP" dirty="0">
              <a:latin typeface="HGPｺﾞｼｯｸM" panose="020B0600000000000000" pitchFamily="50" charset="-128"/>
              <a:ea typeface="HGPｺﾞｼｯｸM" panose="020B0600000000000000" pitchFamily="50" charset="-128"/>
            </a:endParaRPr>
          </a:p>
        </p:txBody>
      </p:sp>
      <p:sp>
        <p:nvSpPr>
          <p:cNvPr id="3" name="正方形/長方形 2"/>
          <p:cNvSpPr/>
          <p:nvPr/>
        </p:nvSpPr>
        <p:spPr>
          <a:xfrm>
            <a:off x="3491880" y="2636912"/>
            <a:ext cx="5184576" cy="57606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3200" dirty="0">
                <a:solidFill>
                  <a:schemeClr val="tx1"/>
                </a:solidFill>
              </a:rPr>
              <a:t>正しく、適切な手段であること</a:t>
            </a:r>
            <a:endParaRPr kumimoji="1" lang="ja-JP" altLang="en-US" sz="3200" dirty="0">
              <a:solidFill>
                <a:schemeClr val="tx1"/>
              </a:solidFill>
            </a:endParaRPr>
          </a:p>
        </p:txBody>
      </p:sp>
      <p:sp>
        <p:nvSpPr>
          <p:cNvPr id="6" name="正方形/長方形 5"/>
          <p:cNvSpPr/>
          <p:nvPr/>
        </p:nvSpPr>
        <p:spPr>
          <a:xfrm>
            <a:off x="3491880" y="3717032"/>
            <a:ext cx="5184576" cy="57606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3200" dirty="0">
                <a:solidFill>
                  <a:schemeClr val="tx1"/>
                </a:solidFill>
              </a:rPr>
              <a:t>目的・目標を達成できること</a:t>
            </a:r>
          </a:p>
        </p:txBody>
      </p:sp>
    </p:spTree>
    <p:extLst>
      <p:ext uri="{BB962C8B-B14F-4D97-AF65-F5344CB8AC3E}">
        <p14:creationId xmlns:p14="http://schemas.microsoft.com/office/powerpoint/2010/main" val="206550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13986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① 検証・妥当性確認計画を見直す。</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② 業務要件を検証する。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③ 業務要件の妥当性を確認する。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検証・妥当性確認結果</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業務や要件ごとのキーマンに必要な協力をもらう。</a:t>
            </a:r>
            <a:endParaRPr lang="en-US" altLang="ja-JP"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5600">
              <a:lnSpc>
                <a:spcPct val="90000"/>
              </a:lnSpc>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高リスク領域は厳密</a:t>
            </a:r>
            <a:r>
              <a:rPr lang="ja-JP" altLang="en-US" dirty="0">
                <a:latin typeface="HGPｺﾞｼｯｸM" panose="020B0600000000000000" pitchFamily="50" charset="-128"/>
                <a:ea typeface="HGPｺﾞｼｯｸM" panose="020B0600000000000000" pitchFamily="50" charset="-128"/>
              </a:rPr>
              <a:t>なインスペクション実施等で重点的な協力</a:t>
            </a:r>
            <a:r>
              <a:rPr lang="ja-JP" altLang="en-US" dirty="0" smtClean="0">
                <a:latin typeface="HGPｺﾞｼｯｸM" panose="020B0600000000000000" pitchFamily="50" charset="-128"/>
                <a:ea typeface="HGPｺﾞｼｯｸM" panose="020B0600000000000000" pitchFamily="50" charset="-128"/>
              </a:rPr>
              <a:t>をもらう</a:t>
            </a:r>
            <a:r>
              <a:rPr lang="ja-JP" altLang="en-US" dirty="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a:p>
            <a:pPr marL="1436688" indent="-355600">
              <a:lnSpc>
                <a:spcPct val="90000"/>
              </a:lnSpc>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低リスク領域</a:t>
            </a:r>
            <a:r>
              <a:rPr lang="ja-JP" altLang="en-US" dirty="0">
                <a:latin typeface="HGPｺﾞｼｯｸM" panose="020B0600000000000000" pitchFamily="50" charset="-128"/>
                <a:ea typeface="HGPｺﾞｼｯｸM" panose="020B0600000000000000" pitchFamily="50" charset="-128"/>
              </a:rPr>
              <a:t>は、査読レビューに留め省力化。</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90000"/>
              </a:lnSpc>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引き出しや分析のフェーズから段階的に実施する。</a:t>
            </a:r>
            <a:endParaRPr lang="en-US" altLang="ja-JP"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36688" indent="-355600">
              <a:lnSpc>
                <a:spcPct val="9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「Ｇ１　要求の収集」から始まる活動内でイテレーティブに実施する。</a:t>
            </a:r>
            <a:endParaRPr lang="en-US" altLang="ja-JP" dirty="0">
              <a:latin typeface="HGPｺﾞｼｯｸM" panose="020B0600000000000000" pitchFamily="50" charset="-128"/>
              <a:ea typeface="HGPｺﾞｼｯｸM" panose="020B0600000000000000" pitchFamily="50" charset="-128"/>
            </a:endParaRPr>
          </a:p>
          <a:p>
            <a:pPr marL="1436688" indent="-355600">
              <a:lnSpc>
                <a:spcPct val="9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早期の非公式なレビュー、範囲分割など、無理のない量で。</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887913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25" name="テキスト ボックス 24"/>
          <p:cNvSpPr txBox="1"/>
          <p:nvPr/>
        </p:nvSpPr>
        <p:spPr>
          <a:xfrm>
            <a:off x="6228184" y="3573016"/>
            <a:ext cx="1584176"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②業務要件の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妥当性確認</a:t>
            </a:r>
          </a:p>
        </p:txBody>
      </p:sp>
      <p:sp>
        <p:nvSpPr>
          <p:cNvPr id="26" name="フローチャート : 書類 25"/>
          <p:cNvSpPr/>
          <p:nvPr/>
        </p:nvSpPr>
        <p:spPr>
          <a:xfrm>
            <a:off x="4287411" y="2210280"/>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要件定義</a:t>
            </a:r>
            <a:endParaRPr kumimoji="1"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計画書</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11" name="横巻き 10"/>
          <p:cNvSpPr/>
          <p:nvPr/>
        </p:nvSpPr>
        <p:spPr>
          <a:xfrm>
            <a:off x="3995936" y="1628800"/>
            <a:ext cx="1512168" cy="648072"/>
          </a:xfrm>
          <a:prstGeom prst="horizont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600" dirty="0">
                <a:latin typeface="HGPｺﾞｼｯｸM" panose="020B0600000000000000" pitchFamily="50" charset="-128"/>
                <a:ea typeface="HGPｺﾞｼｯｸM" panose="020B0600000000000000" pitchFamily="50" charset="-128"/>
              </a:rPr>
              <a:t>検証・妥当性</a:t>
            </a:r>
            <a:endParaRPr kumimoji="1" lang="en-US" altLang="ja-JP" sz="1600" dirty="0">
              <a:latin typeface="HGPｺﾞｼｯｸM" panose="020B0600000000000000" pitchFamily="50" charset="-128"/>
              <a:ea typeface="HGPｺﾞｼｯｸM" panose="020B0600000000000000" pitchFamily="50" charset="-128"/>
            </a:endParaRPr>
          </a:p>
          <a:p>
            <a:pPr algn="ctr"/>
            <a:r>
              <a:rPr kumimoji="1" lang="ja-JP" altLang="en-US" sz="1600" dirty="0">
                <a:latin typeface="HGPｺﾞｼｯｸM" panose="020B0600000000000000" pitchFamily="50" charset="-128"/>
                <a:ea typeface="HGPｺﾞｼｯｸM" panose="020B0600000000000000" pitchFamily="50" charset="-128"/>
              </a:rPr>
              <a:t>確認計画</a:t>
            </a:r>
          </a:p>
        </p:txBody>
      </p:sp>
      <p:cxnSp>
        <p:nvCxnSpPr>
          <p:cNvPr id="28" name="直線矢印コネクタ 43"/>
          <p:cNvCxnSpPr>
            <a:stCxn id="34" idx="0"/>
            <a:endCxn id="26" idx="1"/>
          </p:cNvCxnSpPr>
          <p:nvPr/>
        </p:nvCxnSpPr>
        <p:spPr>
          <a:xfrm flipV="1">
            <a:off x="2411760" y="2494734"/>
            <a:ext cx="1875651" cy="107828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2699792" y="2852936"/>
            <a:ext cx="753979"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34" name="テキスト ボックス 33"/>
          <p:cNvSpPr txBox="1"/>
          <p:nvPr/>
        </p:nvSpPr>
        <p:spPr>
          <a:xfrm>
            <a:off x="1619672" y="3573016"/>
            <a:ext cx="1584176"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①業務要件の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検証</a:t>
            </a:r>
          </a:p>
        </p:txBody>
      </p:sp>
      <p:sp>
        <p:nvSpPr>
          <p:cNvPr id="20" name="フローチャート : 書類 19"/>
          <p:cNvSpPr/>
          <p:nvPr/>
        </p:nvSpPr>
        <p:spPr>
          <a:xfrm>
            <a:off x="4578154" y="545238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200" dirty="0">
              <a:latin typeface="HGPｺﾞｼｯｸM" panose="020B0600000000000000" pitchFamily="50" charset="-128"/>
              <a:ea typeface="HGPｺﾞｼｯｸM" panose="020B0600000000000000" pitchFamily="50" charset="-128"/>
            </a:endParaRPr>
          </a:p>
        </p:txBody>
      </p:sp>
      <p:sp>
        <p:nvSpPr>
          <p:cNvPr id="19" name="フローチャート : 書類 18"/>
          <p:cNvSpPr/>
          <p:nvPr/>
        </p:nvSpPr>
        <p:spPr>
          <a:xfrm>
            <a:off x="4425754" y="529998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200" dirty="0">
              <a:latin typeface="HGPｺﾞｼｯｸM" panose="020B0600000000000000" pitchFamily="50" charset="-128"/>
              <a:ea typeface="HGPｺﾞｼｯｸM" panose="020B0600000000000000" pitchFamily="50" charset="-128"/>
            </a:endParaRPr>
          </a:p>
        </p:txBody>
      </p:sp>
      <p:sp>
        <p:nvSpPr>
          <p:cNvPr id="18" name="フローチャート : 書類 17"/>
          <p:cNvSpPr/>
          <p:nvPr/>
        </p:nvSpPr>
        <p:spPr>
          <a:xfrm>
            <a:off x="4273354" y="514758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latin typeface="HGPｺﾞｼｯｸM" panose="020B0600000000000000" pitchFamily="50" charset="-128"/>
                <a:ea typeface="HGPｺﾞｼｯｸM" panose="020B0600000000000000" pitchFamily="50" charset="-128"/>
              </a:rPr>
              <a:t>業務要件</a:t>
            </a:r>
            <a:endParaRPr kumimoji="1" lang="en-US" altLang="ja-JP" sz="1400" dirty="0">
              <a:latin typeface="HGPｺﾞｼｯｸM" panose="020B0600000000000000" pitchFamily="50" charset="-128"/>
              <a:ea typeface="HGPｺﾞｼｯｸM" panose="020B0600000000000000" pitchFamily="50" charset="-128"/>
            </a:endParaRPr>
          </a:p>
          <a:p>
            <a:pPr algn="ctr"/>
            <a:r>
              <a:rPr kumimoji="1" lang="ja-JP" altLang="en-US" sz="1400" dirty="0">
                <a:latin typeface="HGPｺﾞｼｯｸM" panose="020B0600000000000000" pitchFamily="50" charset="-128"/>
                <a:ea typeface="HGPｺﾞｼｯｸM" panose="020B0600000000000000" pitchFamily="50" charset="-128"/>
              </a:rPr>
              <a:t>定義書</a:t>
            </a:r>
          </a:p>
        </p:txBody>
      </p:sp>
      <p:cxnSp>
        <p:nvCxnSpPr>
          <p:cNvPr id="27" name="直線矢印コネクタ 43"/>
          <p:cNvCxnSpPr>
            <a:stCxn id="25" idx="0"/>
            <a:endCxn id="26" idx="3"/>
          </p:cNvCxnSpPr>
          <p:nvPr/>
        </p:nvCxnSpPr>
        <p:spPr>
          <a:xfrm flipH="1" flipV="1">
            <a:off x="5259787" y="2494734"/>
            <a:ext cx="1760485" cy="107828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29" name="テキスト ボックス 28"/>
          <p:cNvSpPr txBox="1"/>
          <p:nvPr/>
        </p:nvSpPr>
        <p:spPr>
          <a:xfrm>
            <a:off x="6070658" y="2852936"/>
            <a:ext cx="753979"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cxnSp>
        <p:nvCxnSpPr>
          <p:cNvPr id="30" name="直線矢印コネクタ 43"/>
          <p:cNvCxnSpPr>
            <a:stCxn id="34" idx="2"/>
            <a:endCxn id="18" idx="1"/>
          </p:cNvCxnSpPr>
          <p:nvPr/>
        </p:nvCxnSpPr>
        <p:spPr>
          <a:xfrm>
            <a:off x="2411760" y="4219347"/>
            <a:ext cx="1861594" cy="121268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43"/>
          <p:cNvCxnSpPr>
            <a:stCxn id="25" idx="2"/>
            <a:endCxn id="18" idx="3"/>
          </p:cNvCxnSpPr>
          <p:nvPr/>
        </p:nvCxnSpPr>
        <p:spPr>
          <a:xfrm flipH="1">
            <a:off x="5245730" y="4219347"/>
            <a:ext cx="1774542" cy="121268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36" name="テキスト ボックス 35"/>
          <p:cNvSpPr txBox="1"/>
          <p:nvPr/>
        </p:nvSpPr>
        <p:spPr>
          <a:xfrm>
            <a:off x="2699792" y="4696688"/>
            <a:ext cx="753979"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37" name="テキスト ボックス 36"/>
          <p:cNvSpPr txBox="1"/>
          <p:nvPr/>
        </p:nvSpPr>
        <p:spPr>
          <a:xfrm>
            <a:off x="6070658" y="4696688"/>
            <a:ext cx="753979"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38" name="フローチャート : 書類 37"/>
          <p:cNvSpPr/>
          <p:nvPr/>
        </p:nvSpPr>
        <p:spPr>
          <a:xfrm>
            <a:off x="4139952" y="3611728"/>
            <a:ext cx="1258178"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HGPｺﾞｼｯｸM" panose="020B0600000000000000" pitchFamily="50" charset="-128"/>
                <a:ea typeface="HGPｺﾞｼｯｸM" panose="020B0600000000000000" pitchFamily="50" charset="-128"/>
              </a:rPr>
              <a:t>検証・妥当性</a:t>
            </a:r>
            <a:endParaRPr lang="en-US" altLang="ja-JP" sz="1400" dirty="0">
              <a:latin typeface="HGPｺﾞｼｯｸM" panose="020B0600000000000000" pitchFamily="50" charset="-128"/>
              <a:ea typeface="HGPｺﾞｼｯｸM" panose="020B0600000000000000" pitchFamily="50" charset="-128"/>
            </a:endParaRPr>
          </a:p>
          <a:p>
            <a:pPr algn="ctr"/>
            <a:r>
              <a:rPr lang="ja-JP" altLang="en-US" sz="1400" dirty="0">
                <a:latin typeface="HGPｺﾞｼｯｸM" panose="020B0600000000000000" pitchFamily="50" charset="-128"/>
                <a:ea typeface="HGPｺﾞｼｯｸM" panose="020B0600000000000000" pitchFamily="50" charset="-128"/>
              </a:rPr>
              <a:t>確認結果</a:t>
            </a:r>
            <a:endParaRPr kumimoji="1" lang="ja-JP" altLang="en-US" sz="1400" dirty="0">
              <a:latin typeface="HGPｺﾞｼｯｸM" panose="020B0600000000000000" pitchFamily="50" charset="-128"/>
              <a:ea typeface="HGPｺﾞｼｯｸM" panose="020B0600000000000000" pitchFamily="50" charset="-128"/>
            </a:endParaRPr>
          </a:p>
        </p:txBody>
      </p:sp>
      <p:cxnSp>
        <p:nvCxnSpPr>
          <p:cNvPr id="41" name="直線矢印コネクタ 43"/>
          <p:cNvCxnSpPr>
            <a:stCxn id="34" idx="3"/>
            <a:endCxn id="38" idx="1"/>
          </p:cNvCxnSpPr>
          <p:nvPr/>
        </p:nvCxnSpPr>
        <p:spPr>
          <a:xfrm>
            <a:off x="3203848" y="3896182"/>
            <a:ext cx="9361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直線矢印コネクタ 43"/>
          <p:cNvCxnSpPr>
            <a:stCxn id="25" idx="1"/>
            <a:endCxn id="38" idx="3"/>
          </p:cNvCxnSpPr>
          <p:nvPr/>
        </p:nvCxnSpPr>
        <p:spPr>
          <a:xfrm flipH="1">
            <a:off x="5398130" y="3896182"/>
            <a:ext cx="83005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643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323528" y="2708919"/>
            <a:ext cx="4010260" cy="1728192"/>
          </a:xfrm>
          <a:prstGeom prst="rect">
            <a:avLst/>
          </a:prstGeom>
          <a:solidFill>
            <a:schemeClr val="accent6">
              <a:lumMod val="40000"/>
              <a:lumOff val="60000"/>
            </a:schemeClr>
          </a:solidFill>
          <a:ln w="50800">
            <a:no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3" name="角丸四角形 52"/>
          <p:cNvSpPr/>
          <p:nvPr/>
        </p:nvSpPr>
        <p:spPr>
          <a:xfrm>
            <a:off x="4333789" y="1124744"/>
            <a:ext cx="4702708" cy="5733256"/>
          </a:xfrm>
          <a:prstGeom prst="roundRect">
            <a:avLst>
              <a:gd name="adj" fmla="val 3951"/>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HGPｺﾞｼｯｸM" panose="020B0600000000000000" pitchFamily="50" charset="-128"/>
                <a:ea typeface="HGPｺﾞｼｯｸM" panose="020B0600000000000000" pitchFamily="50" charset="-128"/>
              </a:rPr>
              <a:t>業務要件定義プロセスの位置づけ</a:t>
            </a:r>
          </a:p>
        </p:txBody>
      </p:sp>
      <p:sp>
        <p:nvSpPr>
          <p:cNvPr id="5" name="角丸四角形 4"/>
          <p:cNvSpPr/>
          <p:nvPr/>
        </p:nvSpPr>
        <p:spPr>
          <a:xfrm>
            <a:off x="540869" y="1268759"/>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要件定義計画</a:t>
            </a:r>
          </a:p>
        </p:txBody>
      </p:sp>
      <p:sp>
        <p:nvSpPr>
          <p:cNvPr id="6" name="角丸四角形 5"/>
          <p:cNvSpPr/>
          <p:nvPr/>
        </p:nvSpPr>
        <p:spPr>
          <a:xfrm>
            <a:off x="540869" y="2880469"/>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tx1"/>
                </a:solidFill>
                <a:latin typeface="HGPｺﾞｼｯｸM" panose="020B0600000000000000" pitchFamily="50" charset="-128"/>
                <a:ea typeface="HGPｺﾞｼｯｸM" panose="020B0600000000000000" pitchFamily="50" charset="-128"/>
              </a:rPr>
              <a:t>業務要件定義</a:t>
            </a:r>
          </a:p>
        </p:txBody>
      </p:sp>
      <p:sp>
        <p:nvSpPr>
          <p:cNvPr id="7" name="角丸四角形 6"/>
          <p:cNvSpPr/>
          <p:nvPr/>
        </p:nvSpPr>
        <p:spPr>
          <a:xfrm>
            <a:off x="540869" y="4797152"/>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システム要件定義</a:t>
            </a:r>
          </a:p>
        </p:txBody>
      </p:sp>
      <p:sp>
        <p:nvSpPr>
          <p:cNvPr id="8" name="角丸四角形 7"/>
          <p:cNvSpPr/>
          <p:nvPr/>
        </p:nvSpPr>
        <p:spPr>
          <a:xfrm>
            <a:off x="540869" y="6237312"/>
            <a:ext cx="1798883" cy="360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b="1" dirty="0">
                <a:solidFill>
                  <a:schemeClr val="bg1">
                    <a:lumMod val="50000"/>
                  </a:schemeClr>
                </a:solidFill>
              </a:rPr>
              <a:t>外部設計</a:t>
            </a:r>
          </a:p>
        </p:txBody>
      </p:sp>
      <p:cxnSp>
        <p:nvCxnSpPr>
          <p:cNvPr id="9" name="直線矢印コネクタ 8"/>
          <p:cNvCxnSpPr>
            <a:endCxn id="6" idx="0"/>
          </p:cNvCxnSpPr>
          <p:nvPr/>
        </p:nvCxnSpPr>
        <p:spPr>
          <a:xfrm>
            <a:off x="1440310" y="1628799"/>
            <a:ext cx="1" cy="1251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2"/>
            <a:endCxn id="7" idx="0"/>
          </p:cNvCxnSpPr>
          <p:nvPr/>
        </p:nvCxnSpPr>
        <p:spPr>
          <a:xfrm>
            <a:off x="1440311" y="3240509"/>
            <a:ext cx="0" cy="15566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440310" y="5157192"/>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1600952" y="1648569"/>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得られる情報やお客さま協力</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などの環境を整理し、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要件定義の実施範囲や</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進め方を計画する</a:t>
            </a:r>
            <a:endParaRPr kumimoji="1" lang="ja-JP" altLang="en-US" sz="1400" dirty="0">
              <a:solidFill>
                <a:schemeClr val="tx1"/>
              </a:solidFill>
            </a:endParaRPr>
          </a:p>
        </p:txBody>
      </p:sp>
      <p:sp>
        <p:nvSpPr>
          <p:cNvPr id="13" name="正方形/長方形 12"/>
          <p:cNvSpPr/>
          <p:nvPr/>
        </p:nvSpPr>
        <p:spPr>
          <a:xfrm>
            <a:off x="1586895" y="3249080"/>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ビジネス要件に対する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業務課題から抽出した、</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お客さま要求を満たす</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あるべき業務の姿を定義する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1548721" y="5157192"/>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業務要件を実現するために</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システムが満たすべき、</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機能</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ja-JP" sz="1400" dirty="0">
                <a:solidFill>
                  <a:schemeClr val="tx1"/>
                </a:solidFill>
                <a:latin typeface="HGPｺﾞｼｯｸM" panose="020B0600000000000000" pitchFamily="50" charset="-128"/>
                <a:ea typeface="HGPｺﾞｼｯｸM" panose="020B0600000000000000" pitchFamily="50" charset="-128"/>
              </a:rPr>
              <a:t>非機能</a:t>
            </a:r>
            <a:r>
              <a:rPr lang="ja-JP" altLang="en-US" sz="1400" dirty="0">
                <a:solidFill>
                  <a:schemeClr val="tx1"/>
                </a:solidFill>
                <a:latin typeface="HGPｺﾞｼｯｸM" panose="020B0600000000000000" pitchFamily="50" charset="-128"/>
                <a:ea typeface="HGPｺﾞｼｯｸM" panose="020B0600000000000000" pitchFamily="50" charset="-128"/>
              </a:rPr>
              <a:t>要件</a:t>
            </a:r>
            <a:r>
              <a:rPr lang="ja-JP" altLang="ja-JP" sz="1400" dirty="0">
                <a:solidFill>
                  <a:schemeClr val="tx1"/>
                </a:solidFill>
                <a:latin typeface="HGPｺﾞｼｯｸM" panose="020B0600000000000000" pitchFamily="50" charset="-128"/>
                <a:ea typeface="HGPｺﾞｼｯｸM" panose="020B0600000000000000" pitchFamily="50" charset="-128"/>
              </a:rPr>
              <a:t>を明らかにし、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あるべきシステムの姿を定義する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0000">
            <a:off x="286882" y="2357646"/>
            <a:ext cx="731520" cy="731520"/>
          </a:xfrm>
          <a:prstGeom prst="rect">
            <a:avLst/>
          </a:prstGeom>
        </p:spPr>
      </p:pic>
      <p:cxnSp>
        <p:nvCxnSpPr>
          <p:cNvPr id="25" name="直線矢印コネクタ 24"/>
          <p:cNvCxnSpPr/>
          <p:nvPr/>
        </p:nvCxnSpPr>
        <p:spPr>
          <a:xfrm>
            <a:off x="5292080" y="1648569"/>
            <a:ext cx="0" cy="6196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5295804" y="2808462"/>
            <a:ext cx="0" cy="6925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p:nvPr/>
        </p:nvCxnSpPr>
        <p:spPr>
          <a:xfrm>
            <a:off x="5292080" y="5183070"/>
            <a:ext cx="0" cy="6660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5607371" y="1627360"/>
            <a:ext cx="3275856" cy="54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お客さま要求の目的・内容を明確にし、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お客さまと認識を合わせる。</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p:txBody>
      </p:sp>
      <p:sp>
        <p:nvSpPr>
          <p:cNvPr id="31" name="正方形/長方形 30"/>
          <p:cNvSpPr/>
          <p:nvPr/>
        </p:nvSpPr>
        <p:spPr>
          <a:xfrm>
            <a:off x="5600374" y="2798180"/>
            <a:ext cx="3275856" cy="54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業務要求を具体的な業務仕様に可視化、</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要求全体の整合性を確保する。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2" name="正方形/長方形 31"/>
          <p:cNvSpPr/>
          <p:nvPr/>
        </p:nvSpPr>
        <p:spPr>
          <a:xfrm>
            <a:off x="5607371" y="3979186"/>
            <a:ext cx="3275856" cy="54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プロジェクトスコープに含める業務要求を</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文書化し、</a:t>
            </a:r>
            <a:r>
              <a:rPr kumimoji="1" lang="ja-JP" altLang="en-US" sz="1400" dirty="0">
                <a:solidFill>
                  <a:schemeClr val="tx1"/>
                </a:solidFill>
                <a:latin typeface="HGPｺﾞｼｯｸM" panose="020B0600000000000000" pitchFamily="50" charset="-128"/>
                <a:ea typeface="HGPｺﾞｼｯｸM" panose="020B0600000000000000" pitchFamily="50" charset="-128"/>
              </a:rPr>
              <a:t>ステークホルダー間で共有する。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3" name="正方形/長方形 32"/>
          <p:cNvSpPr/>
          <p:nvPr/>
        </p:nvSpPr>
        <p:spPr>
          <a:xfrm>
            <a:off x="5607371" y="5204882"/>
            <a:ext cx="3275856" cy="54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プロジェクトの目的・目標と業務要件の</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整合を確認し、</a:t>
            </a:r>
            <a:r>
              <a:rPr kumimoji="1" lang="ja-JP" altLang="en-US" sz="1400" dirty="0">
                <a:solidFill>
                  <a:schemeClr val="tx1"/>
                </a:solidFill>
                <a:latin typeface="HGPｺﾞｼｯｸM" panose="020B0600000000000000" pitchFamily="50" charset="-128"/>
                <a:ea typeface="HGPｺﾞｼｯｸM" panose="020B0600000000000000" pitchFamily="50" charset="-128"/>
              </a:rPr>
              <a:t>お客さまと合意する。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4" name="正方形/長方形 33"/>
          <p:cNvSpPr/>
          <p:nvPr/>
        </p:nvSpPr>
        <p:spPr>
          <a:xfrm>
            <a:off x="5604143" y="6273376"/>
            <a:ext cx="3275856" cy="540000"/>
          </a:xfrm>
          <a:prstGeom prst="rect">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業務要件や未解決課題、業務要件定義で</a:t>
            </a:r>
            <a:r>
              <a:rPr lang="en-US" altLang="ja-JP" sz="1400" dirty="0">
                <a:solidFill>
                  <a:schemeClr val="tx1"/>
                </a:solidFill>
                <a:latin typeface="HGPｺﾞｼｯｸM" panose="020B0600000000000000" pitchFamily="50" charset="-128"/>
                <a:ea typeface="HGPｺﾞｼｯｸM" panose="020B0600000000000000" pitchFamily="50" charset="-128"/>
              </a:rPr>
              <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導出したシステム要求候補を引き継ぐ</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1" name="角丸四角形 20"/>
          <p:cNvSpPr/>
          <p:nvPr/>
        </p:nvSpPr>
        <p:spPr>
          <a:xfrm>
            <a:off x="4626956" y="1159248"/>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kumimoji="1" lang="en-US" altLang="ja-JP" dirty="0">
                <a:solidFill>
                  <a:schemeClr val="tx1"/>
                </a:solidFill>
                <a:latin typeface="HGPｺﾞｼｯｸM" panose="020B0600000000000000" pitchFamily="50" charset="-128"/>
                <a:ea typeface="HGPｺﾞｼｯｸM" panose="020B0600000000000000" pitchFamily="50" charset="-128"/>
              </a:rPr>
              <a:t>G1</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a:t>
            </a:r>
            <a:r>
              <a:rPr kumimoji="1" lang="en-US" altLang="ja-JP" dirty="0">
                <a:solidFill>
                  <a:schemeClr val="tx1"/>
                </a:solidFill>
                <a:latin typeface="HGPｺﾞｼｯｸM" panose="020B0600000000000000" pitchFamily="50" charset="-128"/>
                <a:ea typeface="HGPｺﾞｼｯｸM" panose="020B0600000000000000" pitchFamily="50" charset="-128"/>
              </a:rPr>
              <a:t/>
            </a:r>
            <a:br>
              <a:rPr kumimoji="1" lang="en-US" altLang="ja-JP" dirty="0">
                <a:solidFill>
                  <a:schemeClr val="tx1"/>
                </a:solidFill>
                <a:latin typeface="HGPｺﾞｼｯｸM" panose="020B0600000000000000" pitchFamily="50" charset="-128"/>
                <a:ea typeface="HGPｺﾞｼｯｸM" panose="020B0600000000000000" pitchFamily="50" charset="-128"/>
              </a:rPr>
            </a:br>
            <a:r>
              <a:rPr kumimoji="1" lang="ja-JP" altLang="en-US" dirty="0">
                <a:solidFill>
                  <a:schemeClr val="tx1"/>
                </a:solidFill>
                <a:latin typeface="HGPｺﾞｼｯｸM" panose="020B0600000000000000" pitchFamily="50" charset="-128"/>
                <a:ea typeface="HGPｺﾞｼｯｸM" panose="020B0600000000000000" pitchFamily="50" charset="-128"/>
              </a:rPr>
              <a:t>　 の収集</a:t>
            </a:r>
          </a:p>
        </p:txBody>
      </p:sp>
      <p:sp>
        <p:nvSpPr>
          <p:cNvPr id="22" name="角丸四角形 21"/>
          <p:cNvSpPr/>
          <p:nvPr/>
        </p:nvSpPr>
        <p:spPr>
          <a:xfrm>
            <a:off x="4626956" y="2294124"/>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kumimoji="1" lang="en-US" altLang="ja-JP" dirty="0">
                <a:solidFill>
                  <a:schemeClr val="tx1"/>
                </a:solidFill>
                <a:latin typeface="HGPｺﾞｼｯｸM" panose="020B0600000000000000" pitchFamily="50" charset="-128"/>
                <a:ea typeface="HGPｺﾞｼｯｸM" panose="020B0600000000000000" pitchFamily="50" charset="-128"/>
              </a:rPr>
              <a:t>G2</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業務要求の整理</a:t>
            </a:r>
            <a:r>
              <a:rPr kumimoji="1" lang="en-US" altLang="ja-JP" dirty="0">
                <a:solidFill>
                  <a:schemeClr val="tx1"/>
                </a:solidFill>
                <a:latin typeface="HGPｺﾞｼｯｸM" panose="020B0600000000000000" pitchFamily="50" charset="-128"/>
                <a:ea typeface="HGPｺﾞｼｯｸM" panose="020B0600000000000000" pitchFamily="50" charset="-128"/>
              </a:rPr>
              <a:t/>
            </a:r>
            <a:br>
              <a:rPr kumimoji="1" lang="en-US" altLang="ja-JP" dirty="0">
                <a:solidFill>
                  <a:schemeClr val="tx1"/>
                </a:solidFill>
                <a:latin typeface="HGPｺﾞｼｯｸM" panose="020B0600000000000000" pitchFamily="50" charset="-128"/>
                <a:ea typeface="HGPｺﾞｼｯｸM" panose="020B0600000000000000" pitchFamily="50" charset="-128"/>
              </a:rPr>
            </a:br>
            <a:r>
              <a:rPr kumimoji="1" lang="ja-JP" altLang="en-US" dirty="0">
                <a:solidFill>
                  <a:schemeClr val="tx1"/>
                </a:solidFill>
                <a:latin typeface="HGPｺﾞｼｯｸM" panose="020B0600000000000000" pitchFamily="50" charset="-128"/>
                <a:ea typeface="HGPｺﾞｼｯｸM" panose="020B0600000000000000" pitchFamily="50" charset="-128"/>
              </a:rPr>
              <a:t>とモデル化</a:t>
            </a:r>
          </a:p>
        </p:txBody>
      </p:sp>
      <p:sp>
        <p:nvSpPr>
          <p:cNvPr id="23" name="角丸四角形 22"/>
          <p:cNvSpPr/>
          <p:nvPr/>
        </p:nvSpPr>
        <p:spPr>
          <a:xfrm>
            <a:off x="4626956" y="3475130"/>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kumimoji="1" lang="en-US" altLang="ja-JP" dirty="0">
                <a:solidFill>
                  <a:schemeClr val="tx1"/>
                </a:solidFill>
                <a:latin typeface="HGPｺﾞｼｯｸM" panose="020B0600000000000000" pitchFamily="50" charset="-128"/>
                <a:ea typeface="HGPｺﾞｼｯｸM" panose="020B0600000000000000" pitchFamily="50" charset="-128"/>
              </a:rPr>
              <a:t>G3</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業務要件定義書</a:t>
            </a:r>
            <a:r>
              <a:rPr kumimoji="1" lang="en-US" altLang="ja-JP" dirty="0">
                <a:solidFill>
                  <a:schemeClr val="tx1"/>
                </a:solidFill>
                <a:latin typeface="HGPｺﾞｼｯｸM" panose="020B0600000000000000" pitchFamily="50" charset="-128"/>
                <a:ea typeface="HGPｺﾞｼｯｸM" panose="020B0600000000000000" pitchFamily="50" charset="-128"/>
              </a:rPr>
              <a:t/>
            </a:r>
            <a:br>
              <a:rPr kumimoji="1" lang="en-US" altLang="ja-JP" dirty="0">
                <a:solidFill>
                  <a:schemeClr val="tx1"/>
                </a:solidFill>
                <a:latin typeface="HGPｺﾞｼｯｸM" panose="020B0600000000000000" pitchFamily="50" charset="-128"/>
                <a:ea typeface="HGPｺﾞｼｯｸM" panose="020B0600000000000000" pitchFamily="50" charset="-128"/>
              </a:rPr>
            </a:br>
            <a:r>
              <a:rPr kumimoji="1" lang="ja-JP" altLang="en-US" dirty="0">
                <a:solidFill>
                  <a:schemeClr val="tx1"/>
                </a:solidFill>
                <a:latin typeface="HGPｺﾞｼｯｸM" panose="020B0600000000000000" pitchFamily="50" charset="-128"/>
                <a:ea typeface="HGPｺﾞｼｯｸM" panose="020B0600000000000000" pitchFamily="50" charset="-128"/>
              </a:rPr>
              <a:t>の作成</a:t>
            </a:r>
          </a:p>
        </p:txBody>
      </p:sp>
      <p:sp>
        <p:nvSpPr>
          <p:cNvPr id="24" name="角丸四角形 23"/>
          <p:cNvSpPr/>
          <p:nvPr/>
        </p:nvSpPr>
        <p:spPr>
          <a:xfrm>
            <a:off x="4626956" y="4690640"/>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lnSpc>
                <a:spcPct val="80000"/>
              </a:lnSpc>
            </a:pPr>
            <a:r>
              <a:rPr kumimoji="1" lang="en-US" altLang="ja-JP" dirty="0">
                <a:solidFill>
                  <a:schemeClr val="tx1"/>
                </a:solidFill>
                <a:latin typeface="HGPｺﾞｼｯｸM" panose="020B0600000000000000" pitchFamily="50" charset="-128"/>
                <a:ea typeface="HGPｺﾞｼｯｸM" panose="020B0600000000000000" pitchFamily="50" charset="-128"/>
              </a:rPr>
              <a:t>G4</a:t>
            </a:r>
            <a:r>
              <a:rPr kumimoji="1" lang="ja-JP" altLang="en-US" dirty="0">
                <a:solidFill>
                  <a:schemeClr val="tx1"/>
                </a:solidFill>
                <a:latin typeface="HGPｺﾞｼｯｸM" panose="020B0600000000000000" pitchFamily="50" charset="-128"/>
                <a:ea typeface="HGPｺﾞｼｯｸM" panose="020B0600000000000000" pitchFamily="50" charset="-128"/>
              </a:rPr>
              <a:t>　業務要件の検証</a:t>
            </a:r>
            <a:r>
              <a:rPr kumimoji="1" lang="en-US" altLang="ja-JP" dirty="0">
                <a:solidFill>
                  <a:schemeClr val="tx1"/>
                </a:solidFill>
                <a:latin typeface="HGPｺﾞｼｯｸM" panose="020B0600000000000000" pitchFamily="50" charset="-128"/>
                <a:ea typeface="HGPｺﾞｼｯｸM" panose="020B0600000000000000" pitchFamily="50" charset="-128"/>
              </a:rPr>
              <a:t/>
            </a:r>
            <a:br>
              <a:rPr kumimoji="1" lang="en-US" altLang="ja-JP" dirty="0">
                <a:solidFill>
                  <a:schemeClr val="tx1"/>
                </a:solidFill>
                <a:latin typeface="HGPｺﾞｼｯｸM" panose="020B0600000000000000" pitchFamily="50" charset="-128"/>
                <a:ea typeface="HGPｺﾞｼｯｸM" panose="020B0600000000000000" pitchFamily="50" charset="-128"/>
              </a:rPr>
            </a:br>
            <a:r>
              <a:rPr kumimoji="1" lang="ja-JP" altLang="en-US" dirty="0">
                <a:solidFill>
                  <a:schemeClr val="tx1"/>
                </a:solidFill>
                <a:latin typeface="HGPｺﾞｼｯｸM" panose="020B0600000000000000" pitchFamily="50" charset="-128"/>
                <a:ea typeface="HGPｺﾞｼｯｸM" panose="020B0600000000000000" pitchFamily="50" charset="-128"/>
              </a:rPr>
              <a:t>・妥当性確認</a:t>
            </a:r>
          </a:p>
        </p:txBody>
      </p:sp>
      <p:sp>
        <p:nvSpPr>
          <p:cNvPr id="28" name="角丸四角形 27"/>
          <p:cNvSpPr/>
          <p:nvPr/>
        </p:nvSpPr>
        <p:spPr>
          <a:xfrm>
            <a:off x="4626956" y="5858589"/>
            <a:ext cx="2268760" cy="46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kumimoji="1" lang="en-US" altLang="ja-JP" dirty="0">
                <a:solidFill>
                  <a:schemeClr val="tx1"/>
                </a:solidFill>
                <a:latin typeface="HGPｺﾞｼｯｸM" panose="020B0600000000000000" pitchFamily="50" charset="-128"/>
                <a:ea typeface="HGPｺﾞｼｯｸM" panose="020B0600000000000000" pitchFamily="50" charset="-128"/>
              </a:rPr>
              <a:t>G5</a:t>
            </a:r>
            <a:r>
              <a:rPr kumimoji="1" lang="ja-JP" altLang="en-US" dirty="0">
                <a:solidFill>
                  <a:schemeClr val="tx1"/>
                </a:solidFill>
                <a:latin typeface="HGPｺﾞｼｯｸM" panose="020B0600000000000000" pitchFamily="50" charset="-128"/>
                <a:ea typeface="HGPｺﾞｼｯｸM" panose="020B0600000000000000" pitchFamily="50" charset="-128"/>
              </a:rPr>
              <a:t>　引継ぎ</a:t>
            </a:r>
          </a:p>
        </p:txBody>
      </p:sp>
      <p:cxnSp>
        <p:nvCxnSpPr>
          <p:cNvPr id="45" name="直線矢印コネクタ 44"/>
          <p:cNvCxnSpPr/>
          <p:nvPr/>
        </p:nvCxnSpPr>
        <p:spPr>
          <a:xfrm>
            <a:off x="5295804" y="3995064"/>
            <a:ext cx="0" cy="6660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43862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70</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a:p>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2348880"/>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「検証」の観点</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141705825"/>
              </p:ext>
            </p:extLst>
          </p:nvPr>
        </p:nvGraphicFramePr>
        <p:xfrm>
          <a:off x="848699" y="2786023"/>
          <a:ext cx="7539725" cy="3748613"/>
        </p:xfrm>
        <a:graphic>
          <a:graphicData uri="http://schemas.openxmlformats.org/drawingml/2006/table">
            <a:tbl>
              <a:tblPr firstRow="1" bandRow="1">
                <a:tableStyleId>{1E171933-4619-4E11-9A3F-F7608DF75F80}</a:tableStyleId>
              </a:tblPr>
              <a:tblGrid>
                <a:gridCol w="1267169">
                  <a:extLst>
                    <a:ext uri="{9D8B030D-6E8A-4147-A177-3AD203B41FA5}">
                      <a16:colId xmlns="" xmlns:a16="http://schemas.microsoft.com/office/drawing/2014/main" val="20000"/>
                    </a:ext>
                  </a:extLst>
                </a:gridCol>
                <a:gridCol w="6272556">
                  <a:extLst>
                    <a:ext uri="{9D8B030D-6E8A-4147-A177-3AD203B41FA5}">
                      <a16:colId xmlns="" xmlns:a16="http://schemas.microsoft.com/office/drawing/2014/main" val="20001"/>
                    </a:ext>
                  </a:extLst>
                </a:gridCol>
              </a:tblGrid>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特性</a:t>
                      </a:r>
                    </a:p>
                  </a:txBody>
                  <a:tcPr marL="91453" marR="91453" marT="45713" marB="45713">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意味</a:t>
                      </a:r>
                    </a:p>
                  </a:txBody>
                  <a:tcPr marL="91453" marR="91453" marT="45713" marB="45713">
                    <a:solidFill>
                      <a:schemeClr val="accent4">
                        <a:lumMod val="60000"/>
                        <a:lumOff val="40000"/>
                      </a:schemeClr>
                    </a:solidFill>
                  </a:tcPr>
                </a:tc>
                <a:extLst>
                  <a:ext uri="{0D108BD9-81ED-4DB2-BD59-A6C34878D82A}">
                    <a16:rowId xmlns="" xmlns:a16="http://schemas.microsoft.com/office/drawing/2014/main" val="10000"/>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単一性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一つの要件説明文で、ひとつの要件を定義している</a:t>
                      </a:r>
                    </a:p>
                  </a:txBody>
                  <a:tcPr marL="91453" marR="91453" marT="45713" marB="45713"/>
                </a:tc>
                <a:extLst>
                  <a:ext uri="{0D108BD9-81ED-4DB2-BD59-A6C34878D82A}">
                    <a16:rowId xmlns="" xmlns:a16="http://schemas.microsoft.com/office/drawing/2014/main" val="10001"/>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完全性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適切な要求事項を漏れなく、課題のない完全な内容で定義している</a:t>
                      </a:r>
                    </a:p>
                  </a:txBody>
                  <a:tcPr marL="91453" marR="91453" marT="45713" marB="45713"/>
                </a:tc>
                <a:extLst>
                  <a:ext uri="{0D108BD9-81ED-4DB2-BD59-A6C34878D82A}">
                    <a16:rowId xmlns="" xmlns:a16="http://schemas.microsoft.com/office/drawing/2014/main" val="10002"/>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一貫性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個々の要件の間に矛盾や重複がない</a:t>
                      </a:r>
                    </a:p>
                  </a:txBody>
                  <a:tcPr marL="91453" marR="91453" marT="45713" marB="45713"/>
                </a:tc>
                <a:extLst>
                  <a:ext uri="{0D108BD9-81ED-4DB2-BD59-A6C34878D82A}">
                    <a16:rowId xmlns="" xmlns:a16="http://schemas.microsoft.com/office/drawing/2014/main" val="10003"/>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法令遵守</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準拠すべき法律や規制等が示され、要件がそれに準拠している</a:t>
                      </a:r>
                    </a:p>
                  </a:txBody>
                  <a:tcPr marL="91453" marR="91453" marT="45713" marB="45713"/>
                </a:tc>
                <a:extLst>
                  <a:ext uri="{0D108BD9-81ED-4DB2-BD59-A6C34878D82A}">
                    <a16:rowId xmlns="" xmlns:a16="http://schemas.microsoft.com/office/drawing/2014/main" val="10004"/>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実装独立性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システム要件や設計・実装に対する、不要な制約を設けていない</a:t>
                      </a:r>
                    </a:p>
                  </a:txBody>
                  <a:tcPr marL="91453" marR="91453" marT="45713" marB="45713"/>
                </a:tc>
                <a:extLst>
                  <a:ext uri="{0D108BD9-81ED-4DB2-BD59-A6C34878D82A}">
                    <a16:rowId xmlns="" xmlns:a16="http://schemas.microsoft.com/office/drawing/2014/main" val="10005"/>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追跡可能性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要件間、または要件からその源泉や設計・実装など、関係を追跡できる</a:t>
                      </a:r>
                    </a:p>
                  </a:txBody>
                  <a:tcPr marL="91453" marR="91453" marT="45713" marB="45713"/>
                </a:tc>
                <a:extLst>
                  <a:ext uri="{0D108BD9-81ED-4DB2-BD59-A6C34878D82A}">
                    <a16:rowId xmlns="" xmlns:a16="http://schemas.microsoft.com/office/drawing/2014/main" val="10006"/>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実現可能性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プロジェクトの制約の下で、要件を実現できる</a:t>
                      </a:r>
                    </a:p>
                  </a:txBody>
                  <a:tcPr marL="91453" marR="91453" marT="45713" marB="45713"/>
                </a:tc>
                <a:extLst>
                  <a:ext uri="{0D108BD9-81ED-4DB2-BD59-A6C34878D82A}">
                    <a16:rowId xmlns="" xmlns:a16="http://schemas.microsoft.com/office/drawing/2014/main" val="10007"/>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無曖昧性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２つ以上の解釈が成り立つような、要件記述の曖昧さがない</a:t>
                      </a:r>
                    </a:p>
                  </a:txBody>
                  <a:tcPr marL="91453" marR="91453" marT="45713" marB="45713"/>
                </a:tc>
                <a:extLst>
                  <a:ext uri="{0D108BD9-81ED-4DB2-BD59-A6C34878D82A}">
                    <a16:rowId xmlns="" xmlns:a16="http://schemas.microsoft.com/office/drawing/2014/main" val="10008"/>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必要性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要件が必要な理由が明確である</a:t>
                      </a:r>
                    </a:p>
                  </a:txBody>
                  <a:tcPr marL="91453" marR="91453" marT="45713" marB="45713"/>
                </a:tc>
                <a:extLst>
                  <a:ext uri="{0D108BD9-81ED-4DB2-BD59-A6C34878D82A}">
                    <a16:rowId xmlns="" xmlns:a16="http://schemas.microsoft.com/office/drawing/2014/main" val="10009"/>
                  </a:ext>
                </a:extLst>
              </a:tr>
              <a:tr h="340783">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検証可能性</a:t>
                      </a:r>
                    </a:p>
                  </a:txBody>
                  <a:tcPr marL="91453" marR="91453" marT="45713" marB="45713"/>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要件実現が目的・目標を達成することを証明・説明できる</a:t>
                      </a:r>
                    </a:p>
                  </a:txBody>
                  <a:tcPr marL="91453" marR="91453" marT="45713" marB="45713"/>
                </a:tc>
                <a:extLst>
                  <a:ext uri="{0D108BD9-81ED-4DB2-BD59-A6C34878D82A}">
                    <a16:rowId xmlns="" xmlns:a16="http://schemas.microsoft.com/office/drawing/2014/main" val="10010"/>
                  </a:ext>
                </a:extLst>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24745"/>
            <a:ext cx="7632848" cy="1012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15597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71</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735248942"/>
              </p:ext>
            </p:extLst>
          </p:nvPr>
        </p:nvGraphicFramePr>
        <p:xfrm>
          <a:off x="971600" y="2876614"/>
          <a:ext cx="7257733" cy="1493520"/>
        </p:xfrm>
        <a:graphic>
          <a:graphicData uri="http://schemas.openxmlformats.org/drawingml/2006/table">
            <a:tbl>
              <a:tblPr firstRow="1">
                <a:tableStyleId>{00A15C55-8517-42AA-B614-E9B94910E393}</a:tableStyleId>
              </a:tblPr>
              <a:tblGrid>
                <a:gridCol w="476568">
                  <a:extLst>
                    <a:ext uri="{9D8B030D-6E8A-4147-A177-3AD203B41FA5}">
                      <a16:colId xmlns="" xmlns:a16="http://schemas.microsoft.com/office/drawing/2014/main" val="20000"/>
                    </a:ext>
                  </a:extLst>
                </a:gridCol>
                <a:gridCol w="1379855">
                  <a:extLst>
                    <a:ext uri="{9D8B030D-6E8A-4147-A177-3AD203B41FA5}">
                      <a16:colId xmlns="" xmlns:a16="http://schemas.microsoft.com/office/drawing/2014/main" val="20001"/>
                    </a:ext>
                  </a:extLst>
                </a:gridCol>
                <a:gridCol w="4440555">
                  <a:extLst>
                    <a:ext uri="{9D8B030D-6E8A-4147-A177-3AD203B41FA5}">
                      <a16:colId xmlns="" xmlns:a16="http://schemas.microsoft.com/office/drawing/2014/main" val="20002"/>
                    </a:ext>
                  </a:extLst>
                </a:gridCol>
                <a:gridCol w="960755">
                  <a:extLst>
                    <a:ext uri="{9D8B030D-6E8A-4147-A177-3AD203B41FA5}">
                      <a16:colId xmlns="" xmlns:a16="http://schemas.microsoft.com/office/drawing/2014/main" val="20003"/>
                    </a:ext>
                  </a:extLst>
                </a:gridCol>
              </a:tblGrid>
              <a:tr h="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No</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要件スコープ</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観点</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担当者</a:t>
                      </a:r>
                    </a:p>
                  </a:txBody>
                  <a:tcPr anchor="ctr">
                    <a:solidFill>
                      <a:schemeClr val="accent4">
                        <a:lumMod val="60000"/>
                        <a:lumOff val="40000"/>
                      </a:schemeClr>
                    </a:solidFill>
                  </a:tcPr>
                </a:tc>
                <a:extLst>
                  <a:ext uri="{0D108BD9-81ED-4DB2-BD59-A6C34878D82A}">
                    <a16:rowId xmlns="" xmlns:a16="http://schemas.microsoft.com/office/drawing/2014/main" val="10000"/>
                  </a:ext>
                </a:extLst>
              </a:tr>
              <a:tr h="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tc>
                <a:tc rowSpan="2">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業務要件</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ビジネス要件を実現するために必要な業務要件が</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漏れなく定義されていること。</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お客さま</a:t>
                      </a:r>
                    </a:p>
                  </a:txBody>
                  <a:tcPr anchor="ctr"/>
                </a:tc>
                <a:extLst>
                  <a:ext uri="{0D108BD9-81ED-4DB2-BD59-A6C34878D82A}">
                    <a16:rowId xmlns="" xmlns:a16="http://schemas.microsoft.com/office/drawing/2014/main" val="10001"/>
                  </a:ext>
                </a:extLst>
              </a:tr>
              <a:tr h="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2</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tc>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定義した業務要件の実現が、</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ビジネス要件の実現に寄与していること。</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お客さま</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 xmlns:a16="http://schemas.microsoft.com/office/drawing/2014/main" val="10002"/>
                  </a:ext>
                </a:extLst>
              </a:tr>
            </a:tbl>
          </a:graphicData>
        </a:graphic>
      </p:graphicFrame>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24744"/>
            <a:ext cx="7848872" cy="954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テキスト ボックス 10"/>
          <p:cNvSpPr txBox="1"/>
          <p:nvPr/>
        </p:nvSpPr>
        <p:spPr>
          <a:xfrm>
            <a:off x="539552" y="2411596"/>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「妥当性確認」の観点</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9" name="角丸四角形 7">
            <a:extLst>
              <a:ext uri="{FF2B5EF4-FFF2-40B4-BE49-F238E27FC236}">
                <a16:creationId xmlns="" xmlns:a16="http://schemas.microsoft.com/office/drawing/2014/main" id="{B62CD037-01F8-4075-B2F4-F0B1A98DD736}"/>
              </a:ext>
            </a:extLst>
          </p:cNvPr>
          <p:cNvSpPr/>
          <p:nvPr/>
        </p:nvSpPr>
        <p:spPr>
          <a:xfrm>
            <a:off x="789308" y="4683886"/>
            <a:ext cx="7743132" cy="15829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補足：妥当性確認の担当者について</a:t>
            </a:r>
            <a:r>
              <a:rPr kumimoji="1" lang="en-US" altLang="ja-JP" dirty="0">
                <a:solidFill>
                  <a:schemeClr val="tx1"/>
                </a:solidFill>
                <a:latin typeface="HGPｺﾞｼｯｸM" panose="020B0600000000000000" pitchFamily="50" charset="-128"/>
                <a:ea typeface="HGPｺﾞｼｯｸM" panose="020B0600000000000000" pitchFamily="50" charset="-128"/>
              </a:rPr>
              <a:t>】</a:t>
            </a:r>
          </a:p>
          <a:p>
            <a:r>
              <a:rPr lang="ja-JP" altLang="en-US" dirty="0">
                <a:solidFill>
                  <a:schemeClr val="tx1"/>
                </a:solidFill>
                <a:latin typeface="HGPｺﾞｼｯｸM" panose="020B0600000000000000" pitchFamily="50" charset="-128"/>
                <a:ea typeface="HGPｺﾞｼｯｸM" panose="020B0600000000000000" pitchFamily="50" charset="-128"/>
              </a:rPr>
              <a:t>妥当性確認では、お客さまが求める経営効果と業務効果が達成可能か否かの判断が必要となる。</a:t>
            </a:r>
            <a:endParaRPr lang="en-US" altLang="ja-JP" dirty="0">
              <a:solidFill>
                <a:schemeClr val="tx1"/>
              </a:solidFill>
              <a:latin typeface="HGPｺﾞｼｯｸM" panose="020B0600000000000000" pitchFamily="50" charset="-128"/>
              <a:ea typeface="HGPｺﾞｼｯｸM" panose="020B0600000000000000" pitchFamily="50" charset="-128"/>
            </a:endParaRPr>
          </a:p>
          <a:p>
            <a:r>
              <a:rPr lang="ja-JP" altLang="en-US" dirty="0">
                <a:solidFill>
                  <a:schemeClr val="tx1"/>
                </a:solidFill>
                <a:latin typeface="HGPｺﾞｼｯｸM" panose="020B0600000000000000" pitchFamily="50" charset="-128"/>
                <a:ea typeface="HGPｺﾞｼｯｸM" panose="020B0600000000000000" pitchFamily="50" charset="-128"/>
              </a:rPr>
              <a:t>そのような判断に対する責任はベンダー側では負えないため、妥当性確認は</a:t>
            </a:r>
            <a:r>
              <a:rPr lang="en-US" altLang="ja-JP" dirty="0">
                <a:solidFill>
                  <a:schemeClr val="tx1"/>
                </a:solidFill>
                <a:latin typeface="HGPｺﾞｼｯｸM" panose="020B0600000000000000" pitchFamily="50" charset="-128"/>
                <a:ea typeface="HGPｺﾞｼｯｸM" panose="020B0600000000000000" pitchFamily="50" charset="-128"/>
              </a:rPr>
              <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お客さまに実施して頂く。</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8559285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839000" y="6597352"/>
            <a:ext cx="1269504" cy="288032"/>
          </a:xfrm>
        </p:spPr>
        <p:txBody>
          <a:bodyPr/>
          <a:lstStyle/>
          <a:p>
            <a:fld id="{99AD903E-2787-9244-93D6-61CE01669DE3}" type="slidenum">
              <a:rPr lang="ja-JP" altLang="en-US" smtClean="0"/>
              <a:pPr/>
              <a:t>72</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p:txBody>
      </p:sp>
      <p:sp>
        <p:nvSpPr>
          <p:cNvPr id="16" name="テキスト ボックス 15"/>
          <p:cNvSpPr txBox="1"/>
          <p:nvPr/>
        </p:nvSpPr>
        <p:spPr>
          <a:xfrm>
            <a:off x="539552" y="1124158"/>
            <a:ext cx="8136904"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妥当性確認の実施手順</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2768271246"/>
              </p:ext>
            </p:extLst>
          </p:nvPr>
        </p:nvGraphicFramePr>
        <p:xfrm>
          <a:off x="611560" y="1556792"/>
          <a:ext cx="7890829" cy="5120640"/>
        </p:xfrm>
        <a:graphic>
          <a:graphicData uri="http://schemas.openxmlformats.org/drawingml/2006/table">
            <a:tbl>
              <a:tblPr firstRow="1">
                <a:tableStyleId>{00A15C55-8517-42AA-B614-E9B94910E393}</a:tableStyleId>
              </a:tblPr>
              <a:tblGrid>
                <a:gridCol w="457518">
                  <a:extLst>
                    <a:ext uri="{9D8B030D-6E8A-4147-A177-3AD203B41FA5}">
                      <a16:colId xmlns="" xmlns:a16="http://schemas.microsoft.com/office/drawing/2014/main" val="20000"/>
                    </a:ext>
                  </a:extLst>
                </a:gridCol>
                <a:gridCol w="6356668">
                  <a:extLst>
                    <a:ext uri="{9D8B030D-6E8A-4147-A177-3AD203B41FA5}">
                      <a16:colId xmlns="" xmlns:a16="http://schemas.microsoft.com/office/drawing/2014/main" val="20001"/>
                    </a:ext>
                  </a:extLst>
                </a:gridCol>
                <a:gridCol w="1076643">
                  <a:extLst>
                    <a:ext uri="{9D8B030D-6E8A-4147-A177-3AD203B41FA5}">
                      <a16:colId xmlns="" xmlns:a16="http://schemas.microsoft.com/office/drawing/2014/main" val="20002"/>
                    </a:ext>
                  </a:extLst>
                </a:gridCol>
              </a:tblGrid>
              <a:tr h="243840">
                <a:tc>
                  <a:txBody>
                    <a:bodyPr/>
                    <a:lstStyle/>
                    <a:p>
                      <a:r>
                        <a:rPr kumimoji="1" lang="en-US" altLang="ja-JP" sz="1800" dirty="0">
                          <a:solidFill>
                            <a:schemeClr val="tx1"/>
                          </a:solidFill>
                          <a:latin typeface="HGPｺﾞｼｯｸM" panose="020B0600000000000000" pitchFamily="50" charset="-128"/>
                          <a:ea typeface="HGPｺﾞｼｯｸM" panose="020B0600000000000000" pitchFamily="50" charset="-128"/>
                        </a:rPr>
                        <a:t>No</a:t>
                      </a:r>
                      <a:endParaRPr kumimoji="1" lang="ja-JP" altLang="en-US" sz="1800" dirty="0">
                        <a:solidFill>
                          <a:schemeClr val="tx1"/>
                        </a:solidFill>
                        <a:latin typeface="HGPｺﾞｼｯｸM" panose="020B0600000000000000" pitchFamily="50" charset="-128"/>
                        <a:ea typeface="HGPｺﾞｼｯｸM" panose="020B0600000000000000" pitchFamily="50" charset="-128"/>
                      </a:endParaRPr>
                    </a:p>
                  </a:txBody>
                  <a:tcPr anchor="ctr">
                    <a:solidFill>
                      <a:schemeClr val="accent4">
                        <a:lumMod val="60000"/>
                        <a:lumOff val="40000"/>
                      </a:schemeClr>
                    </a:solidFill>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手順</a:t>
                      </a:r>
                    </a:p>
                  </a:txBody>
                  <a:tcPr anchor="ctr">
                    <a:solidFill>
                      <a:schemeClr val="accent4">
                        <a:lumMod val="60000"/>
                        <a:lumOff val="40000"/>
                      </a:schemeClr>
                    </a:solidFill>
                  </a:tcP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担当者</a:t>
                      </a:r>
                    </a:p>
                  </a:txBody>
                  <a:tcPr anchor="ctr">
                    <a:solidFill>
                      <a:schemeClr val="accent4">
                        <a:lumMod val="60000"/>
                        <a:lumOff val="40000"/>
                      </a:schemeClr>
                    </a:solidFill>
                  </a:tcPr>
                </a:tc>
                <a:extLst>
                  <a:ext uri="{0D108BD9-81ED-4DB2-BD59-A6C34878D82A}">
                    <a16:rowId xmlns="" xmlns:a16="http://schemas.microsoft.com/office/drawing/2014/main" val="10000"/>
                  </a:ext>
                </a:extLst>
              </a:tr>
              <a:tr h="27432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１</a:t>
                      </a:r>
                    </a:p>
                  </a:txBody>
                  <a:tcPr anchor="ct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ビジネス要件と業務要件をロジックツリー上に表現し、</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800" dirty="0">
                          <a:solidFill>
                            <a:schemeClr val="tx1"/>
                          </a:solidFill>
                          <a:latin typeface="HGPｺﾞｼｯｸM" panose="020B0600000000000000" pitchFamily="50" charset="-128"/>
                          <a:ea typeface="HGPｺﾞｼｯｸM" panose="020B0600000000000000" pitchFamily="50" charset="-128"/>
                        </a:rPr>
                        <a:t>各業務要件とその目的となるビジネス要件を関連線で結ぶ。</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marL="266700" indent="-266700"/>
                      <a:r>
                        <a:rPr kumimoji="1" lang="en-US" altLang="ja-JP" sz="1800" dirty="0">
                          <a:solidFill>
                            <a:schemeClr val="tx1"/>
                          </a:solidFill>
                          <a:latin typeface="HGPｺﾞｼｯｸM" panose="020B0600000000000000" pitchFamily="50" charset="-128"/>
                          <a:ea typeface="HGPｺﾞｼｯｸM" panose="020B0600000000000000" pitchFamily="50" charset="-128"/>
                        </a:rPr>
                        <a:t>※</a:t>
                      </a:r>
                      <a:r>
                        <a:rPr kumimoji="1" lang="ja-JP" altLang="en-US" sz="1800" dirty="0">
                          <a:solidFill>
                            <a:schemeClr val="tx1"/>
                          </a:solidFill>
                          <a:latin typeface="HGPｺﾞｼｯｸM" panose="020B0600000000000000" pitchFamily="50" charset="-128"/>
                          <a:ea typeface="HGPｺﾞｼｯｸM" panose="020B0600000000000000" pitchFamily="50" charset="-128"/>
                        </a:rPr>
                        <a:t>「</a:t>
                      </a:r>
                      <a:r>
                        <a:rPr kumimoji="1" lang="en-US" altLang="ja-JP" sz="1800" dirty="0">
                          <a:solidFill>
                            <a:schemeClr val="tx1"/>
                          </a:solidFill>
                          <a:latin typeface="HGPｺﾞｼｯｸM" panose="020B0600000000000000" pitchFamily="50" charset="-128"/>
                          <a:ea typeface="HGPｺﾞｼｯｸM" panose="020B0600000000000000" pitchFamily="50" charset="-128"/>
                        </a:rPr>
                        <a:t>G1</a:t>
                      </a:r>
                      <a:r>
                        <a:rPr kumimoji="1" lang="ja-JP" altLang="en-US" sz="1800" baseline="0" dirty="0">
                          <a:solidFill>
                            <a:schemeClr val="tx1"/>
                          </a:solidFill>
                          <a:latin typeface="HGPｺﾞｼｯｸM" panose="020B0600000000000000" pitchFamily="50" charset="-128"/>
                          <a:ea typeface="HGPｺﾞｼｯｸM" panose="020B0600000000000000" pitchFamily="50" charset="-128"/>
                        </a:rPr>
                        <a:t> </a:t>
                      </a:r>
                      <a:r>
                        <a:rPr kumimoji="1" lang="ja-JP" altLang="en-US" sz="1800" dirty="0">
                          <a:solidFill>
                            <a:schemeClr val="tx1"/>
                          </a:solidFill>
                          <a:latin typeface="HGPｺﾞｼｯｸM" panose="020B0600000000000000" pitchFamily="50" charset="-128"/>
                          <a:ea typeface="HGPｺﾞｼｯｸM" panose="020B0600000000000000" pitchFamily="50" charset="-128"/>
                        </a:rPr>
                        <a:t>業務要求の収集」「</a:t>
                      </a:r>
                      <a:r>
                        <a:rPr kumimoji="1" lang="en-US" altLang="ja-JP" sz="1800" dirty="0">
                          <a:solidFill>
                            <a:schemeClr val="tx1"/>
                          </a:solidFill>
                          <a:latin typeface="HGPｺﾞｼｯｸM" panose="020B0600000000000000" pitchFamily="50" charset="-128"/>
                          <a:ea typeface="HGPｺﾞｼｯｸM" panose="020B0600000000000000" pitchFamily="50" charset="-128"/>
                        </a:rPr>
                        <a:t>G2</a:t>
                      </a:r>
                      <a:r>
                        <a:rPr kumimoji="1" lang="ja-JP" altLang="en-US" sz="1800" baseline="0" dirty="0">
                          <a:solidFill>
                            <a:schemeClr val="tx1"/>
                          </a:solidFill>
                          <a:latin typeface="HGPｺﾞｼｯｸM" panose="020B0600000000000000" pitchFamily="50" charset="-128"/>
                          <a:ea typeface="HGPｺﾞｼｯｸM" panose="020B0600000000000000" pitchFamily="50" charset="-128"/>
                        </a:rPr>
                        <a:t> </a:t>
                      </a:r>
                      <a:r>
                        <a:rPr kumimoji="1" lang="ja-JP" altLang="en-US" sz="1800" dirty="0">
                          <a:solidFill>
                            <a:schemeClr val="tx1"/>
                          </a:solidFill>
                          <a:latin typeface="HGPｺﾞｼｯｸM" panose="020B0600000000000000" pitchFamily="50" charset="-128"/>
                          <a:ea typeface="HGPｺﾞｼｯｸM" panose="020B0600000000000000" pitchFamily="50" charset="-128"/>
                        </a:rPr>
                        <a:t>業務要求の整理とモデル化」の</a:t>
                      </a:r>
                      <a:r>
                        <a:rPr kumimoji="1" lang="en-US" altLang="ja-JP" sz="1800" dirty="0">
                          <a:solidFill>
                            <a:schemeClr val="tx1"/>
                          </a:solidFill>
                          <a:latin typeface="HGPｺﾞｼｯｸM" panose="020B0600000000000000" pitchFamily="50" charset="-128"/>
                          <a:ea typeface="HGPｺﾞｼｯｸM" panose="020B0600000000000000" pitchFamily="50" charset="-128"/>
                        </a:rPr>
                        <a:t/>
                      </a:r>
                      <a:br>
                        <a:rPr kumimoji="1" lang="en-US" altLang="ja-JP" sz="1800" dirty="0">
                          <a:solidFill>
                            <a:schemeClr val="tx1"/>
                          </a:solidFill>
                          <a:latin typeface="HGPｺﾞｼｯｸM" panose="020B0600000000000000" pitchFamily="50" charset="-128"/>
                          <a:ea typeface="HGPｺﾞｼｯｸM" panose="020B0600000000000000" pitchFamily="50" charset="-128"/>
                        </a:rPr>
                      </a:br>
                      <a:r>
                        <a:rPr kumimoji="1" lang="ja-JP" altLang="en-US" sz="1800" dirty="0">
                          <a:solidFill>
                            <a:schemeClr val="tx1"/>
                          </a:solidFill>
                          <a:latin typeface="HGPｺﾞｼｯｸM" panose="020B0600000000000000" pitchFamily="50" charset="-128"/>
                          <a:ea typeface="HGPｺﾞｼｯｸM" panose="020B0600000000000000" pitchFamily="50" charset="-128"/>
                        </a:rPr>
                        <a:t>作業過程で整理しておく</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ja-JP" altLang="en-US" sz="18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ベンダー</a:t>
                      </a:r>
                    </a:p>
                  </a:txBody>
                  <a:tcPr anchor="ctr"/>
                </a:tc>
                <a:extLst>
                  <a:ext uri="{0D108BD9-81ED-4DB2-BD59-A6C34878D82A}">
                    <a16:rowId xmlns="" xmlns:a16="http://schemas.microsoft.com/office/drawing/2014/main" val="10001"/>
                  </a:ext>
                </a:extLst>
              </a:tr>
              <a:tr h="27432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２</a:t>
                      </a:r>
                    </a:p>
                  </a:txBody>
                  <a:tcPr anchor="ct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各ビジネス要件に関連する業務要件群が、</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800" dirty="0">
                          <a:solidFill>
                            <a:schemeClr val="tx1"/>
                          </a:solidFill>
                          <a:latin typeface="HGPｺﾞｼｯｸM" panose="020B0600000000000000" pitchFamily="50" charset="-128"/>
                          <a:ea typeface="HGPｺﾞｼｯｸM" panose="020B0600000000000000" pitchFamily="50" charset="-128"/>
                        </a:rPr>
                        <a:t>ビジネス要件の実現手段として十分な内容であることを確認する。</a:t>
                      </a:r>
                      <a:r>
                        <a:rPr kumimoji="1" lang="en-US" altLang="ja-JP" sz="1800" dirty="0">
                          <a:solidFill>
                            <a:schemeClr val="tx1"/>
                          </a:solidFill>
                          <a:latin typeface="HGPｺﾞｼｯｸM" panose="020B0600000000000000" pitchFamily="50" charset="-128"/>
                          <a:ea typeface="HGPｺﾞｼｯｸM" panose="020B0600000000000000" pitchFamily="50" charset="-128"/>
                        </a:rPr>
                        <a:t/>
                      </a:r>
                      <a:br>
                        <a:rPr kumimoji="1" lang="en-US" altLang="ja-JP" sz="1800" dirty="0">
                          <a:solidFill>
                            <a:schemeClr val="tx1"/>
                          </a:solidFill>
                          <a:latin typeface="HGPｺﾞｼｯｸM" panose="020B0600000000000000" pitchFamily="50" charset="-128"/>
                          <a:ea typeface="HGPｺﾞｼｯｸM" panose="020B0600000000000000" pitchFamily="50" charset="-128"/>
                        </a:rPr>
                      </a:br>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marL="266700" indent="-266700"/>
                      <a:r>
                        <a:rPr kumimoji="1" lang="en-US" altLang="ja-JP" sz="1800" dirty="0">
                          <a:solidFill>
                            <a:schemeClr val="tx1"/>
                          </a:solidFill>
                          <a:latin typeface="HGPｺﾞｼｯｸM" panose="020B0600000000000000" pitchFamily="50" charset="-128"/>
                          <a:ea typeface="HGPｺﾞｼｯｸM" panose="020B0600000000000000" pitchFamily="50" charset="-128"/>
                        </a:rPr>
                        <a:t>※</a:t>
                      </a:r>
                      <a:r>
                        <a:rPr kumimoji="1" lang="ja-JP" altLang="en-US" sz="1800" dirty="0">
                          <a:solidFill>
                            <a:schemeClr val="tx1"/>
                          </a:solidFill>
                          <a:latin typeface="HGPｺﾞｼｯｸM" panose="020B0600000000000000" pitchFamily="50" charset="-128"/>
                          <a:ea typeface="HGPｺﾞｼｯｸM" panose="020B0600000000000000" pitchFamily="50" charset="-128"/>
                        </a:rPr>
                        <a:t>不足がある場合は、「</a:t>
                      </a:r>
                      <a:r>
                        <a:rPr kumimoji="1" lang="en-US" altLang="ja-JP" sz="1800" dirty="0">
                          <a:solidFill>
                            <a:schemeClr val="tx1"/>
                          </a:solidFill>
                          <a:latin typeface="HGPｺﾞｼｯｸM" panose="020B0600000000000000" pitchFamily="50" charset="-128"/>
                          <a:ea typeface="HGPｺﾞｼｯｸM" panose="020B0600000000000000" pitchFamily="50" charset="-128"/>
                        </a:rPr>
                        <a:t>G1-05</a:t>
                      </a:r>
                      <a:r>
                        <a:rPr kumimoji="1" lang="ja-JP" altLang="en-US" sz="1800" dirty="0">
                          <a:solidFill>
                            <a:schemeClr val="tx1"/>
                          </a:solidFill>
                          <a:latin typeface="HGPｺﾞｼｯｸM" panose="020B0600000000000000" pitchFamily="50" charset="-128"/>
                          <a:ea typeface="HGPｺﾞｼｯｸM" panose="020B0600000000000000" pitchFamily="50" charset="-128"/>
                        </a:rPr>
                        <a:t> 課題解決の実現手段検討」</a:t>
                      </a:r>
                      <a:r>
                        <a:rPr kumimoji="1" lang="en-US" altLang="ja-JP" sz="1800" dirty="0">
                          <a:solidFill>
                            <a:schemeClr val="tx1"/>
                          </a:solidFill>
                          <a:latin typeface="HGPｺﾞｼｯｸM" panose="020B0600000000000000" pitchFamily="50" charset="-128"/>
                          <a:ea typeface="HGPｺﾞｼｯｸM" panose="020B0600000000000000" pitchFamily="50" charset="-128"/>
                        </a:rPr>
                        <a:t/>
                      </a:r>
                      <a:br>
                        <a:rPr kumimoji="1" lang="en-US" altLang="ja-JP" sz="1800" dirty="0">
                          <a:solidFill>
                            <a:schemeClr val="tx1"/>
                          </a:solidFill>
                          <a:latin typeface="HGPｺﾞｼｯｸM" panose="020B0600000000000000" pitchFamily="50" charset="-128"/>
                          <a:ea typeface="HGPｺﾞｼｯｸM" panose="020B0600000000000000" pitchFamily="50" charset="-128"/>
                        </a:rPr>
                      </a:br>
                      <a:r>
                        <a:rPr kumimoji="1" lang="ja-JP" altLang="en-US" sz="1800" dirty="0">
                          <a:solidFill>
                            <a:schemeClr val="tx1"/>
                          </a:solidFill>
                          <a:latin typeface="HGPｺﾞｼｯｸM" panose="020B0600000000000000" pitchFamily="50" charset="-128"/>
                          <a:ea typeface="HGPｺﾞｼｯｸM" panose="020B0600000000000000" pitchFamily="50" charset="-128"/>
                        </a:rPr>
                        <a:t>からの再実施を検討する。</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お客さま</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 xmlns:a16="http://schemas.microsoft.com/office/drawing/2014/main" val="10002"/>
                  </a:ext>
                </a:extLst>
              </a:tr>
              <a:tr h="274320">
                <a:tc>
                  <a:txBody>
                    <a:bodyPr/>
                    <a:lstStyle/>
                    <a:p>
                      <a:r>
                        <a:rPr kumimoji="1" lang="ja-JP" altLang="en-US" sz="1800" dirty="0">
                          <a:solidFill>
                            <a:schemeClr val="tx1"/>
                          </a:solidFill>
                          <a:latin typeface="HGPｺﾞｼｯｸM" panose="020B0600000000000000" pitchFamily="50" charset="-128"/>
                          <a:ea typeface="HGPｺﾞｼｯｸM" panose="020B0600000000000000" pitchFamily="50" charset="-128"/>
                        </a:rPr>
                        <a:t>３</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latin typeface="HGPｺﾞｼｯｸM" panose="020B0600000000000000" pitchFamily="50" charset="-128"/>
                          <a:ea typeface="HGPｺﾞｼｯｸM" panose="020B0600000000000000" pitchFamily="50" charset="-128"/>
                        </a:rPr>
                        <a:t>いずれのビジネス要件とも関連がなく、</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latin typeface="HGPｺﾞｼｯｸM" panose="020B0600000000000000" pitchFamily="50" charset="-128"/>
                          <a:ea typeface="HGPｺﾞｼｯｸM" panose="020B0600000000000000" pitchFamily="50" charset="-128"/>
                        </a:rPr>
                        <a:t>必要性が不明確な業務要件が存在する場合は、</a:t>
                      </a:r>
                      <a:r>
                        <a:rPr kumimoji="1" lang="en-US" altLang="ja-JP" sz="1800" dirty="0">
                          <a:solidFill>
                            <a:schemeClr val="tx1"/>
                          </a:solidFill>
                          <a:latin typeface="HGPｺﾞｼｯｸM" panose="020B0600000000000000" pitchFamily="50" charset="-128"/>
                          <a:ea typeface="HGPｺﾞｼｯｸM" panose="020B0600000000000000" pitchFamily="50" charset="-128"/>
                        </a:rPr>
                        <a:t/>
                      </a:r>
                      <a:br>
                        <a:rPr kumimoji="1" lang="en-US" altLang="ja-JP" sz="1800" dirty="0">
                          <a:solidFill>
                            <a:schemeClr val="tx1"/>
                          </a:solidFill>
                          <a:latin typeface="HGPｺﾞｼｯｸM" panose="020B0600000000000000" pitchFamily="50" charset="-128"/>
                          <a:ea typeface="HGPｺﾞｼｯｸM" panose="020B0600000000000000" pitchFamily="50" charset="-128"/>
                        </a:rPr>
                      </a:br>
                      <a:r>
                        <a:rPr kumimoji="1" lang="ja-JP" altLang="en-US" sz="1800" dirty="0">
                          <a:solidFill>
                            <a:schemeClr val="tx1"/>
                          </a:solidFill>
                          <a:latin typeface="HGPｺﾞｼｯｸM" panose="020B0600000000000000" pitchFamily="50" charset="-128"/>
                          <a:ea typeface="HGPｺﾞｼｯｸM" panose="020B0600000000000000" pitchFamily="50" charset="-128"/>
                        </a:rPr>
                        <a:t>その対応方針を検討する。</a:t>
                      </a:r>
                      <a:r>
                        <a:rPr kumimoji="1" lang="en-US" altLang="ja-JP" sz="1800" dirty="0">
                          <a:solidFill>
                            <a:schemeClr val="tx1"/>
                          </a:solidFill>
                          <a:latin typeface="HGPｺﾞｼｯｸM" panose="020B0600000000000000" pitchFamily="50" charset="-128"/>
                          <a:ea typeface="HGPｺﾞｼｯｸM" panose="020B0600000000000000" pitchFamily="50" charset="-128"/>
                        </a:rPr>
                        <a:t/>
                      </a:r>
                      <a:br>
                        <a:rPr kumimoji="1" lang="en-US" altLang="ja-JP" sz="1800" dirty="0">
                          <a:solidFill>
                            <a:schemeClr val="tx1"/>
                          </a:solidFill>
                          <a:latin typeface="HGPｺﾞｼｯｸM" panose="020B0600000000000000" pitchFamily="50" charset="-128"/>
                          <a:ea typeface="HGPｺﾞｼｯｸM" panose="020B0600000000000000" pitchFamily="50" charset="-128"/>
                        </a:rPr>
                      </a:br>
                      <a:endParaRPr kumimoji="1" lang="en-US" altLang="ja-JP" sz="8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latin typeface="HGPｺﾞｼｯｸM" panose="020B0600000000000000" pitchFamily="50" charset="-128"/>
                          <a:ea typeface="HGPｺﾞｼｯｸM" panose="020B0600000000000000" pitchFamily="50" charset="-128"/>
                        </a:rPr>
                        <a:t>※</a:t>
                      </a:r>
                      <a:r>
                        <a:rPr kumimoji="1" lang="ja-JP" altLang="en-US" sz="1800" dirty="0">
                          <a:solidFill>
                            <a:schemeClr val="tx1"/>
                          </a:solidFill>
                          <a:latin typeface="HGPｺﾞｼｯｸM" panose="020B0600000000000000" pitchFamily="50" charset="-128"/>
                          <a:ea typeface="HGPｺﾞｼｯｸM" panose="020B0600000000000000" pitchFamily="50" charset="-128"/>
                        </a:rPr>
                        <a:t>対応方針は後述</a:t>
                      </a:r>
                      <a:endParaRPr lang="en-US" altLang="ja-JP" sz="1800" u="none"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1800" u="none"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latin typeface="HGPｺﾞｼｯｸM" panose="020B0600000000000000" pitchFamily="50" charset="-128"/>
                          <a:ea typeface="HGPｺﾞｼｯｸM" panose="020B0600000000000000" pitchFamily="50" charset="-128"/>
                        </a:rPr>
                        <a:t>お客さま</a:t>
                      </a:r>
                      <a:endParaRPr kumimoji="1" lang="en-US" altLang="ja-JP" sz="18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8567889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625253" y="1772816"/>
            <a:ext cx="5242891" cy="2650794"/>
          </a:xfrm>
          <a:prstGeom prst="roundRect">
            <a:avLst>
              <a:gd name="adj" fmla="val 8730"/>
            </a:avLst>
          </a:prstGeom>
          <a:noFill/>
          <a:ln w="12700">
            <a:solidFill>
              <a:srgbClr val="00B050"/>
            </a:solidFill>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kern="100" dirty="0">
                <a:effectLst/>
                <a:latin typeface="HGPｺﾞｼｯｸM" panose="020B0600000000000000" pitchFamily="50" charset="-128"/>
                <a:ea typeface="HGPｺﾞｼｯｸM" panose="020B0600000000000000" pitchFamily="50" charset="-128"/>
                <a:cs typeface="Times New Roman"/>
              </a:rPr>
              <a:t> </a:t>
            </a:r>
            <a:endParaRPr lang="ja-JP" sz="1200" kern="100" dirty="0">
              <a:effectLst/>
              <a:latin typeface="HGPｺﾞｼｯｸM" panose="020B0600000000000000" pitchFamily="50" charset="-128"/>
              <a:ea typeface="HGPｺﾞｼｯｸM" panose="020B0600000000000000" pitchFamily="50" charset="-128"/>
              <a:cs typeface="Times New Roman"/>
            </a:endParaRPr>
          </a:p>
        </p:txBody>
      </p:sp>
      <p:sp>
        <p:nvSpPr>
          <p:cNvPr id="32" name="テキスト ボックス 38"/>
          <p:cNvSpPr txBox="1"/>
          <p:nvPr/>
        </p:nvSpPr>
        <p:spPr>
          <a:xfrm>
            <a:off x="801145" y="1772816"/>
            <a:ext cx="2924680" cy="29376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ja-JP" sz="1400" u="sng" kern="100" dirty="0">
                <a:solidFill>
                  <a:srgbClr val="00B050"/>
                </a:solidFill>
                <a:effectLst/>
                <a:latin typeface="HGPｺﾞｼｯｸM" panose="020B0600000000000000" pitchFamily="50" charset="-128"/>
                <a:ea typeface="HGPｺﾞｼｯｸM" panose="020B0600000000000000" pitchFamily="50" charset="-128"/>
                <a:cs typeface="Times New Roman"/>
              </a:rPr>
              <a:t>ビジネス要件と業務要件の関連性の確認</a:t>
            </a:r>
            <a:endParaRPr lang="ja-JP" sz="1400" kern="100" dirty="0">
              <a:solidFill>
                <a:srgbClr val="00B050"/>
              </a:solidFill>
              <a:effectLst/>
              <a:latin typeface="HGPｺﾞｼｯｸM" panose="020B0600000000000000" pitchFamily="50" charset="-128"/>
              <a:ea typeface="HGPｺﾞｼｯｸM" panose="020B0600000000000000" pitchFamily="50" charset="-128"/>
              <a:cs typeface="Times New Roman"/>
            </a:endParaRPr>
          </a:p>
        </p:txBody>
      </p:sp>
      <p:sp>
        <p:nvSpPr>
          <p:cNvPr id="33" name="角丸四角形 32"/>
          <p:cNvSpPr/>
          <p:nvPr/>
        </p:nvSpPr>
        <p:spPr>
          <a:xfrm>
            <a:off x="625253" y="4577094"/>
            <a:ext cx="8339235" cy="1504950"/>
          </a:xfrm>
          <a:prstGeom prst="roundRect">
            <a:avLst>
              <a:gd name="adj" fmla="val 9677"/>
            </a:avLst>
          </a:prstGeom>
          <a:noFill/>
          <a:ln w="12700">
            <a:prstDash val="dash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en-US" sz="1200" dirty="0">
                <a:effectLst/>
                <a:latin typeface="HGPｺﾞｼｯｸM" panose="020B0600000000000000" pitchFamily="50" charset="-128"/>
                <a:ea typeface="HGPｺﾞｼｯｸM" panose="020B0600000000000000" pitchFamily="50" charset="-128"/>
                <a:cs typeface="ＭＳ Ｐゴシック"/>
              </a:rPr>
              <a:t> </a:t>
            </a:r>
            <a:endParaRPr lang="ja-JP" sz="1200" dirty="0">
              <a:effectLst/>
              <a:latin typeface="HGPｺﾞｼｯｸM" panose="020B0600000000000000" pitchFamily="50" charset="-128"/>
              <a:ea typeface="HGPｺﾞｼｯｸM" panose="020B0600000000000000" pitchFamily="50" charset="-128"/>
              <a:cs typeface="ＭＳ Ｐゴシック"/>
            </a:endParaRPr>
          </a:p>
        </p:txBody>
      </p:sp>
      <p:sp>
        <p:nvSpPr>
          <p:cNvPr id="34" name="テキスト ボックス 38"/>
          <p:cNvSpPr txBox="1"/>
          <p:nvPr/>
        </p:nvSpPr>
        <p:spPr>
          <a:xfrm>
            <a:off x="801145" y="4606872"/>
            <a:ext cx="2950406" cy="2222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ja-JP" sz="1400" u="sng" kern="100" dirty="0">
                <a:solidFill>
                  <a:srgbClr val="C00000"/>
                </a:solidFill>
                <a:effectLst/>
                <a:latin typeface="HGPｺﾞｼｯｸM" panose="020B0600000000000000" pitchFamily="50" charset="-128"/>
                <a:ea typeface="HGPｺﾞｼｯｸM" panose="020B0600000000000000" pitchFamily="50" charset="-128"/>
                <a:cs typeface="ＭＳ 明朝"/>
              </a:rPr>
              <a:t>上位要件と</a:t>
            </a:r>
            <a:r>
              <a:rPr lang="ja-JP" altLang="en-US" sz="1400" u="sng" kern="100" dirty="0">
                <a:solidFill>
                  <a:srgbClr val="C00000"/>
                </a:solidFill>
                <a:latin typeface="HGPｺﾞｼｯｸM" panose="020B0600000000000000" pitchFamily="50" charset="-128"/>
                <a:ea typeface="HGPｺﾞｼｯｸM" panose="020B0600000000000000" pitchFamily="50" charset="-128"/>
                <a:cs typeface="ＭＳ 明朝"/>
              </a:rPr>
              <a:t>関連が</a:t>
            </a:r>
            <a:r>
              <a:rPr lang="ja-JP" sz="1400" u="sng" kern="100" dirty="0">
                <a:solidFill>
                  <a:srgbClr val="C00000"/>
                </a:solidFill>
                <a:effectLst/>
                <a:latin typeface="HGPｺﾞｼｯｸM" panose="020B0600000000000000" pitchFamily="50" charset="-128"/>
                <a:ea typeface="HGPｺﾞｼｯｸM" panose="020B0600000000000000" pitchFamily="50" charset="-128"/>
                <a:cs typeface="ＭＳ 明朝"/>
              </a:rPr>
              <a:t>ない要件の</a:t>
            </a:r>
            <a:r>
              <a:rPr lang="ja-JP" altLang="en-US" sz="1400" u="sng" kern="100" dirty="0">
                <a:solidFill>
                  <a:srgbClr val="C00000"/>
                </a:solidFill>
                <a:latin typeface="HGPｺﾞｼｯｸM" panose="020B0600000000000000" pitchFamily="50" charset="-128"/>
                <a:ea typeface="HGPｺﾞｼｯｸM" panose="020B0600000000000000" pitchFamily="50" charset="-128"/>
                <a:cs typeface="ＭＳ 明朝"/>
              </a:rPr>
              <a:t>検討</a:t>
            </a:r>
            <a:endParaRPr lang="ja-JP" sz="1400" kern="100" dirty="0">
              <a:solidFill>
                <a:srgbClr val="C00000"/>
              </a:solidFill>
              <a:effectLst/>
              <a:latin typeface="HGPｺﾞｼｯｸM" panose="020B0600000000000000" pitchFamily="50" charset="-128"/>
              <a:ea typeface="HGPｺﾞｼｯｸM" panose="020B0600000000000000" pitchFamily="50" charset="-128"/>
              <a:cs typeface="Times New Roman"/>
            </a:endParaRPr>
          </a:p>
        </p:txBody>
      </p:sp>
      <p:sp>
        <p:nvSpPr>
          <p:cNvPr id="38" name="テキスト ボックス 37"/>
          <p:cNvSpPr txBox="1"/>
          <p:nvPr/>
        </p:nvSpPr>
        <p:spPr>
          <a:xfrm>
            <a:off x="539552" y="1124158"/>
            <a:ext cx="8136904" cy="369332"/>
          </a:xfrm>
          <a:prstGeom prst="rect">
            <a:avLst/>
          </a:prstGeom>
          <a:noFill/>
        </p:spPr>
        <p:txBody>
          <a:bodyPr wrap="square" rtlCol="0">
            <a:spAutoFit/>
          </a:bodyPr>
          <a:lstStyle/>
          <a:p>
            <a:pPr marL="171450" indent="-1714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ロジックツリーによる関連性の確認イメージ</a:t>
            </a:r>
            <a:endParaRPr lang="en-US" altLang="ja-JP" dirty="0">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801145" y="2112069"/>
            <a:ext cx="1970655" cy="648072"/>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latin typeface="HGPｺﾞｼｯｸM" panose="020B0600000000000000" pitchFamily="50" charset="-128"/>
                <a:ea typeface="HGPｺﾞｼｯｸM" panose="020B0600000000000000" pitchFamily="50" charset="-128"/>
                <a:cs typeface="Times New Roman"/>
              </a:rPr>
              <a:t>【</a:t>
            </a:r>
            <a:r>
              <a:rPr lang="ja-JP" altLang="en-US" sz="1400" kern="100" dirty="0">
                <a:latin typeface="HGPｺﾞｼｯｸM" panose="020B0600000000000000" pitchFamily="50" charset="-128"/>
                <a:ea typeface="HGPｺﾞｼｯｸM" panose="020B0600000000000000" pitchFamily="50" charset="-128"/>
                <a:cs typeface="Times New Roman"/>
              </a:rPr>
              <a:t>ビジネス要件</a:t>
            </a:r>
            <a:r>
              <a:rPr lang="en-US" altLang="ja-JP" sz="1400" kern="100" dirty="0">
                <a:latin typeface="HGPｺﾞｼｯｸM" panose="020B0600000000000000" pitchFamily="50" charset="-128"/>
                <a:ea typeface="HGPｺﾞｼｯｸM" panose="020B0600000000000000" pitchFamily="50" charset="-128"/>
                <a:cs typeface="Times New Roman"/>
              </a:rPr>
              <a:t>】</a:t>
            </a:r>
          </a:p>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3</a:t>
            </a:r>
            <a:r>
              <a:rPr lang="ja-JP" altLang="en-US" sz="1400" kern="100" dirty="0">
                <a:effectLst/>
                <a:latin typeface="HGPｺﾞｼｯｸM" panose="020B0600000000000000" pitchFamily="50" charset="-128"/>
                <a:ea typeface="HGPｺﾞｼｯｸM" panose="020B0600000000000000" pitchFamily="50" charset="-128"/>
                <a:cs typeface="Times New Roman"/>
              </a:rPr>
              <a:t>年後の目標売上高○○億を達成する。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39" name="正方形/長方形 38"/>
          <p:cNvSpPr/>
          <p:nvPr/>
        </p:nvSpPr>
        <p:spPr>
          <a:xfrm>
            <a:off x="3644387" y="2112069"/>
            <a:ext cx="1970655" cy="64807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業務要件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latin typeface="HGPｺﾞｼｯｸM" panose="020B0600000000000000" pitchFamily="50" charset="-128"/>
                <a:ea typeface="HGPｺﾞｼｯｸM" panose="020B0600000000000000" pitchFamily="50" charset="-128"/>
                <a:cs typeface="Times New Roman"/>
              </a:rPr>
              <a:t>優良顧客ランクに応じた</a:t>
            </a:r>
            <a:endParaRPr lang="en-US" altLang="ja-JP" sz="1400" kern="100" dirty="0">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400" kern="100" dirty="0">
                <a:latin typeface="HGPｺﾞｼｯｸM" panose="020B0600000000000000" pitchFamily="50" charset="-128"/>
                <a:ea typeface="HGPｺﾞｼｯｸM" panose="020B0600000000000000" pitchFamily="50" charset="-128"/>
                <a:cs typeface="Times New Roman"/>
              </a:rPr>
              <a:t>割引を行う。</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40" name="正方形/長方形 39"/>
          <p:cNvSpPr/>
          <p:nvPr/>
        </p:nvSpPr>
        <p:spPr>
          <a:xfrm>
            <a:off x="6422755" y="2112068"/>
            <a:ext cx="2362931"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システム要件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latin typeface="HGPｺﾞｼｯｸM" panose="020B0600000000000000" pitchFamily="50" charset="-128"/>
                <a:ea typeface="HGPｺﾞｼｯｸM" panose="020B0600000000000000" pitchFamily="50" charset="-128"/>
                <a:cs typeface="Times New Roman"/>
              </a:rPr>
              <a:t>日次バッチで、購入金額に</a:t>
            </a:r>
            <a:endParaRPr lang="en-US" altLang="ja-JP" sz="1400" kern="100" dirty="0">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400" kern="100" dirty="0">
                <a:latin typeface="HGPｺﾞｼｯｸM" panose="020B0600000000000000" pitchFamily="50" charset="-128"/>
                <a:ea typeface="HGPｺﾞｼｯｸM" panose="020B0600000000000000" pitchFamily="50" charset="-128"/>
                <a:cs typeface="Times New Roman"/>
              </a:rPr>
              <a:t>応じた顧客ランクを設定する。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42" name="正方形/長方形 41"/>
          <p:cNvSpPr/>
          <p:nvPr/>
        </p:nvSpPr>
        <p:spPr>
          <a:xfrm>
            <a:off x="6441730" y="2911444"/>
            <a:ext cx="2362931"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システム要件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商品購入画面で顧客ランクに応じた割引額を自動反映する。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43" name="直線矢印コネクタ 42"/>
          <p:cNvCxnSpPr>
            <a:stCxn id="37" idx="3"/>
            <a:endCxn id="39" idx="1"/>
          </p:cNvCxnSpPr>
          <p:nvPr/>
        </p:nvCxnSpPr>
        <p:spPr>
          <a:xfrm>
            <a:off x="2771800" y="2436105"/>
            <a:ext cx="87258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直線矢印コネクタ 43"/>
          <p:cNvCxnSpPr>
            <a:stCxn id="39" idx="3"/>
            <a:endCxn id="40" idx="1"/>
          </p:cNvCxnSpPr>
          <p:nvPr/>
        </p:nvCxnSpPr>
        <p:spPr>
          <a:xfrm flipV="1">
            <a:off x="5615042" y="2435556"/>
            <a:ext cx="807713" cy="5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直線矢印コネクタ 44"/>
          <p:cNvCxnSpPr>
            <a:stCxn id="39" idx="3"/>
            <a:endCxn id="42" idx="1"/>
          </p:cNvCxnSpPr>
          <p:nvPr/>
        </p:nvCxnSpPr>
        <p:spPr>
          <a:xfrm>
            <a:off x="5615042" y="2436105"/>
            <a:ext cx="826688" cy="7988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835932" y="3696244"/>
            <a:ext cx="1970655" cy="648072"/>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latin typeface="HGPｺﾞｼｯｸM" panose="020B0600000000000000" pitchFamily="50" charset="-128"/>
                <a:ea typeface="HGPｺﾞｼｯｸM" panose="020B0600000000000000" pitchFamily="50" charset="-128"/>
                <a:cs typeface="Times New Roman"/>
              </a:rPr>
              <a:t>【</a:t>
            </a:r>
            <a:r>
              <a:rPr lang="ja-JP" altLang="en-US" sz="1400" kern="100" dirty="0">
                <a:latin typeface="HGPｺﾞｼｯｸM" panose="020B0600000000000000" pitchFamily="50" charset="-128"/>
                <a:ea typeface="HGPｺﾞｼｯｸM" panose="020B0600000000000000" pitchFamily="50" charset="-128"/>
                <a:cs typeface="Times New Roman"/>
              </a:rPr>
              <a:t>ビジネス要件</a:t>
            </a:r>
            <a:r>
              <a:rPr lang="en-US" altLang="ja-JP" sz="1400" kern="100" dirty="0">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販売管理にかかる人件費を</a:t>
            </a:r>
            <a:r>
              <a:rPr lang="ja-JP" altLang="en-US" sz="1400" kern="100" dirty="0">
                <a:latin typeface="HGPｺﾞｼｯｸM" panose="020B0600000000000000" pitchFamily="50" charset="-128"/>
                <a:ea typeface="HGPｺﾞｼｯｸM" panose="020B0600000000000000" pitchFamily="50" charset="-128"/>
                <a:cs typeface="Times New Roman"/>
              </a:rPr>
              <a:t>△千万円削減する。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47" name="正方形/長方形 46"/>
          <p:cNvSpPr/>
          <p:nvPr/>
        </p:nvSpPr>
        <p:spPr>
          <a:xfrm>
            <a:off x="3679174" y="3696244"/>
            <a:ext cx="1970655" cy="64807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業務要件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注文入力業務で、</a:t>
            </a:r>
            <a:endParaRPr lang="en-US" altLang="ja-JP" sz="1400" kern="100" dirty="0">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見積情報を流用する。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48" name="正方形/長方形 47"/>
          <p:cNvSpPr/>
          <p:nvPr/>
        </p:nvSpPr>
        <p:spPr>
          <a:xfrm>
            <a:off x="6457542" y="3696243"/>
            <a:ext cx="2362931"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システム要件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注文入力画面で、見積番号指定で見積情報を反映する。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49" name="直線矢印コネクタ 48"/>
          <p:cNvCxnSpPr>
            <a:stCxn id="46" idx="3"/>
            <a:endCxn id="47" idx="1"/>
          </p:cNvCxnSpPr>
          <p:nvPr/>
        </p:nvCxnSpPr>
        <p:spPr>
          <a:xfrm>
            <a:off x="2806587" y="4020280"/>
            <a:ext cx="87258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0" name="直線矢印コネクタ 49"/>
          <p:cNvCxnSpPr>
            <a:stCxn id="47" idx="3"/>
            <a:endCxn id="48" idx="1"/>
          </p:cNvCxnSpPr>
          <p:nvPr/>
        </p:nvCxnSpPr>
        <p:spPr>
          <a:xfrm flipV="1">
            <a:off x="5649829" y="4019731"/>
            <a:ext cx="807713" cy="5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1" name="正方形/長方形 50"/>
          <p:cNvSpPr/>
          <p:nvPr/>
        </p:nvSpPr>
        <p:spPr>
          <a:xfrm>
            <a:off x="3688117" y="4606872"/>
            <a:ext cx="1970655" cy="648072"/>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業務要件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○○帳票の出力後の</a:t>
            </a:r>
            <a:endParaRPr lang="en-US" altLang="ja-JP" sz="1400" kern="100" dirty="0">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修正を不可とする。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
        <p:nvSpPr>
          <p:cNvPr id="52" name="正方形/長方形 51"/>
          <p:cNvSpPr/>
          <p:nvPr/>
        </p:nvSpPr>
        <p:spPr>
          <a:xfrm>
            <a:off x="6466485" y="4606871"/>
            <a:ext cx="2362931"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システム要件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○○帳票を</a:t>
            </a:r>
            <a:r>
              <a:rPr lang="en-US" altLang="ja-JP" sz="1400" kern="100" dirty="0">
                <a:effectLst/>
                <a:latin typeface="HGPｺﾞｼｯｸM" panose="020B0600000000000000" pitchFamily="50" charset="-128"/>
                <a:ea typeface="HGPｺﾞｼｯｸM" panose="020B0600000000000000" pitchFamily="50" charset="-128"/>
                <a:cs typeface="Times New Roman"/>
              </a:rPr>
              <a:t>PDF</a:t>
            </a:r>
            <a:r>
              <a:rPr lang="ja-JP" altLang="en-US" sz="1400" kern="100" dirty="0">
                <a:effectLst/>
                <a:latin typeface="HGPｺﾞｼｯｸM" panose="020B0600000000000000" pitchFamily="50" charset="-128"/>
                <a:ea typeface="HGPｺﾞｼｯｸM" panose="020B0600000000000000" pitchFamily="50" charset="-128"/>
                <a:cs typeface="Times New Roman"/>
              </a:rPr>
              <a:t>で</a:t>
            </a:r>
            <a:endParaRPr lang="en-US" altLang="ja-JP" sz="1400" kern="100" dirty="0">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出力する。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53" name="直線矢印コネクタ 52"/>
          <p:cNvCxnSpPr>
            <a:stCxn id="51" idx="3"/>
            <a:endCxn id="52" idx="1"/>
          </p:cNvCxnSpPr>
          <p:nvPr/>
        </p:nvCxnSpPr>
        <p:spPr>
          <a:xfrm flipV="1">
            <a:off x="5658772" y="4930359"/>
            <a:ext cx="807713" cy="5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4" name="正方形/長方形 53"/>
          <p:cNvSpPr/>
          <p:nvPr/>
        </p:nvSpPr>
        <p:spPr>
          <a:xfrm>
            <a:off x="6457541" y="5374312"/>
            <a:ext cx="2362931" cy="64697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US" altLang="ja-JP" sz="1400" kern="100" dirty="0">
                <a:effectLst/>
                <a:latin typeface="HGPｺﾞｼｯｸM" panose="020B0600000000000000" pitchFamily="50" charset="-128"/>
                <a:ea typeface="HGPｺﾞｼｯｸM" panose="020B0600000000000000" pitchFamily="50" charset="-128"/>
                <a:cs typeface="Times New Roman"/>
              </a:rPr>
              <a:t>【</a:t>
            </a:r>
            <a:r>
              <a:rPr lang="ja-JP" altLang="en-US" sz="1400" kern="100" dirty="0">
                <a:effectLst/>
                <a:latin typeface="HGPｺﾞｼｯｸM" panose="020B0600000000000000" pitchFamily="50" charset="-128"/>
                <a:ea typeface="HGPｺﾞｼｯｸM" panose="020B0600000000000000" pitchFamily="50" charset="-128"/>
                <a:cs typeface="Times New Roman"/>
              </a:rPr>
              <a:t>システム要件</a:t>
            </a:r>
            <a:r>
              <a:rPr lang="en-US" altLang="ja-JP" sz="1400" kern="100" dirty="0">
                <a:effectLst/>
                <a:latin typeface="HGPｺﾞｼｯｸM" panose="020B0600000000000000" pitchFamily="50" charset="-128"/>
                <a:ea typeface="HGPｺﾞｼｯｸM" panose="020B0600000000000000" pitchFamily="50" charset="-128"/>
                <a:cs typeface="Times New Roman"/>
              </a:rPr>
              <a:t>】</a:t>
            </a:r>
          </a:p>
          <a:p>
            <a:pPr>
              <a:spcAft>
                <a:spcPts val="0"/>
              </a:spcAft>
            </a:pPr>
            <a:r>
              <a:rPr lang="ja-JP" altLang="en-US" sz="1400" kern="100" dirty="0">
                <a:effectLst/>
                <a:latin typeface="HGPｺﾞｼｯｸM" panose="020B0600000000000000" pitchFamily="50" charset="-128"/>
                <a:ea typeface="HGPｺﾞｼｯｸM" panose="020B0600000000000000" pitchFamily="50" charset="-128"/>
                <a:cs typeface="Times New Roman"/>
              </a:rPr>
              <a:t>○○画面で○○情報によるソートを可能にする。</a:t>
            </a:r>
            <a:endParaRPr lang="ja-JP" sz="1400" kern="100" dirty="0">
              <a:effectLst/>
              <a:latin typeface="HGPｺﾞｼｯｸM" panose="020B0600000000000000" pitchFamily="50" charset="-128"/>
              <a:ea typeface="HGPｺﾞｼｯｸM" panose="020B0600000000000000" pitchFamily="50" charset="-128"/>
              <a:cs typeface="Times New Roman"/>
            </a:endParaRPr>
          </a:p>
        </p:txBody>
      </p:sp>
    </p:spTree>
    <p:extLst>
      <p:ext uri="{BB962C8B-B14F-4D97-AF65-F5344CB8AC3E}">
        <p14:creationId xmlns:p14="http://schemas.microsoft.com/office/powerpoint/2010/main" val="21194348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endParaRPr lang="en-US" altLang="ja-JP" dirty="0">
              <a:latin typeface="HGPｺﾞｼｯｸM" panose="020B0600000000000000" pitchFamily="50" charset="-128"/>
              <a:ea typeface="HGPｺﾞｼｯｸM" panose="020B0600000000000000" pitchFamily="50" charset="-128"/>
            </a:endParaRPr>
          </a:p>
        </p:txBody>
      </p:sp>
      <p:sp>
        <p:nvSpPr>
          <p:cNvPr id="16" name="テキスト ボックス 15"/>
          <p:cNvSpPr txBox="1"/>
          <p:nvPr/>
        </p:nvSpPr>
        <p:spPr>
          <a:xfrm>
            <a:off x="539552" y="1124158"/>
            <a:ext cx="8496944" cy="5516895"/>
          </a:xfrm>
          <a:prstGeom prst="rect">
            <a:avLst/>
          </a:prstGeom>
          <a:noFill/>
        </p:spPr>
        <p:txBody>
          <a:bodyPr wrap="square" rtlCol="0">
            <a:spAutoFit/>
          </a:bodyPr>
          <a:lstStyle/>
          <a:p>
            <a:pPr marL="171450" indent="-1714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ビジネス要件と関連がない業務要件の対応方針</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endParaRPr lang="en-US" altLang="ja-JP" sz="1200" dirty="0">
              <a:latin typeface="HGPｺﾞｼｯｸM" panose="020B0600000000000000" pitchFamily="50" charset="-128"/>
              <a:ea typeface="HGPｺﾞｼｯｸM" panose="020B0600000000000000" pitchFamily="50" charset="-128"/>
            </a:endParaRPr>
          </a:p>
          <a:p>
            <a:pPr>
              <a:lnSpc>
                <a:spcPct val="85000"/>
              </a:lnSpc>
            </a:pPr>
            <a:r>
              <a:rPr lang="ja-JP" altLang="en-US" dirty="0">
                <a:latin typeface="HGPｺﾞｼｯｸM" panose="020B0600000000000000" pitchFamily="50" charset="-128"/>
                <a:ea typeface="HGPｺﾞｼｯｸM" panose="020B0600000000000000" pitchFamily="50" charset="-128"/>
              </a:rPr>
              <a:t>対応方針検討での注意事項</a:t>
            </a:r>
            <a:endParaRPr lang="en-US" altLang="ja-JP" dirty="0">
              <a:latin typeface="HGPｺﾞｼｯｸM" panose="020B0600000000000000" pitchFamily="50" charset="-128"/>
              <a:ea typeface="HGPｺﾞｼｯｸM" panose="020B0600000000000000" pitchFamily="50" charset="-128"/>
            </a:endParaRPr>
          </a:p>
          <a:p>
            <a:pPr marL="171450" indent="-171450">
              <a:lnSpc>
                <a:spcPct val="85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742950" lvl="1" indent="-285750">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「ビジネス要件の再定義」で新たなビジネス要件が定義された場合、妥当性確認を再実施し、当該ビジネス要件に対して十分な業務要件が定義されていることを確認する必要がある。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新ビジネス要件なので、実現手段となる業務要件が不足する可能性がある</a:t>
            </a:r>
            <a:r>
              <a:rPr lang="en-US" altLang="ja-JP" dirty="0">
                <a:latin typeface="HGPｺﾞｼｯｸM" panose="020B0600000000000000" pitchFamily="50" charset="-128"/>
                <a:ea typeface="HGPｺﾞｼｯｸM" panose="020B0600000000000000" pitchFamily="50" charset="-128"/>
              </a:rPr>
              <a:t>)</a:t>
            </a:r>
          </a:p>
          <a:p>
            <a:pPr marL="628650" lvl="1" indent="-171450">
              <a:lnSpc>
                <a:spcPct val="8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742950" lvl="1" indent="-285750">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「ビジネス要件の再定義」をする場合、</a:t>
            </a:r>
            <a:r>
              <a:rPr lang="ja-JP" altLang="en-US" dirty="0" smtClean="0">
                <a:latin typeface="HGPｺﾞｼｯｸM" panose="020B0600000000000000" pitchFamily="50" charset="-128"/>
                <a:ea typeface="HGPｺﾞｼｯｸM" panose="020B0600000000000000" pitchFamily="50" charset="-128"/>
              </a:rPr>
              <a:t>プロジェクトオーナーと</a:t>
            </a:r>
            <a:r>
              <a:rPr lang="ja-JP" altLang="en-US" dirty="0">
                <a:latin typeface="HGPｺﾞｼｯｸM" panose="020B0600000000000000" pitchFamily="50" charset="-128"/>
                <a:ea typeface="HGPｺﾞｼｯｸM" panose="020B0600000000000000" pitchFamily="50" charset="-128"/>
              </a:rPr>
              <a:t>合意が必要。</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企画フェーズで既決のビジネス要件に対する追加・修正となるため、ステコミ等の公式な場で合意する。</a:t>
            </a:r>
            <a:endParaRPr lang="en-US" altLang="ja-JP" dirty="0">
              <a:latin typeface="HGPｺﾞｼｯｸM" panose="020B0600000000000000" pitchFamily="50" charset="-128"/>
              <a:ea typeface="HGPｺﾞｼｯｸM" panose="020B0600000000000000" pitchFamily="50" charset="-128"/>
            </a:endParaRPr>
          </a:p>
          <a:p>
            <a:pPr marL="628650" lvl="1" indent="-171450">
              <a:lnSpc>
                <a:spcPct val="8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742950" lvl="1" indent="-285750">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「個別案件管理」をする場合、プロジェクトスコープに含めた判断理由を明確にし、上位要件と関係がない要件が無制限に増えることを防止する。</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11" name="表 10"/>
          <p:cNvGraphicFramePr>
            <a:graphicFrameLocks noGrp="1"/>
          </p:cNvGraphicFramePr>
          <p:nvPr>
            <p:extLst/>
          </p:nvPr>
        </p:nvGraphicFramePr>
        <p:xfrm>
          <a:off x="1136217" y="1556792"/>
          <a:ext cx="6908166" cy="2072640"/>
        </p:xfrm>
        <a:graphic>
          <a:graphicData uri="http://schemas.openxmlformats.org/drawingml/2006/table">
            <a:tbl>
              <a:tblPr firstRow="1">
                <a:tableStyleId>{00A15C55-8517-42AA-B614-E9B94910E393}</a:tableStyleId>
              </a:tblPr>
              <a:tblGrid>
                <a:gridCol w="476568">
                  <a:extLst>
                    <a:ext uri="{9D8B030D-6E8A-4147-A177-3AD203B41FA5}">
                      <a16:colId xmlns="" xmlns:a16="http://schemas.microsoft.com/office/drawing/2014/main" val="20000"/>
                    </a:ext>
                  </a:extLst>
                </a:gridCol>
                <a:gridCol w="2133918">
                  <a:extLst>
                    <a:ext uri="{9D8B030D-6E8A-4147-A177-3AD203B41FA5}">
                      <a16:colId xmlns="" xmlns:a16="http://schemas.microsoft.com/office/drawing/2014/main" val="20001"/>
                    </a:ext>
                  </a:extLst>
                </a:gridCol>
                <a:gridCol w="4297680">
                  <a:extLst>
                    <a:ext uri="{9D8B030D-6E8A-4147-A177-3AD203B41FA5}">
                      <a16:colId xmlns="" xmlns:a16="http://schemas.microsoft.com/office/drawing/2014/main" val="20002"/>
                    </a:ext>
                  </a:extLst>
                </a:gridCol>
              </a:tblGrid>
              <a:tr h="24384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No</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対応方針</a:t>
                      </a:r>
                    </a:p>
                  </a:txBody>
                  <a:tcPr anchor="ct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内容</a:t>
                      </a:r>
                    </a:p>
                  </a:txBody>
                  <a:tcPr anchor="ctr">
                    <a:solidFill>
                      <a:schemeClr val="accent4">
                        <a:lumMod val="60000"/>
                        <a:lumOff val="40000"/>
                      </a:schemeClr>
                    </a:solidFill>
                  </a:tcPr>
                </a:tc>
                <a:extLst>
                  <a:ext uri="{0D108BD9-81ED-4DB2-BD59-A6C34878D82A}">
                    <a16:rowId xmlns="" xmlns:a16="http://schemas.microsoft.com/office/drawing/2014/main" val="10000"/>
                  </a:ext>
                </a:extLst>
              </a:tr>
              <a:tr h="27432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業務要件の取下げ</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プロジェクトスコープに含まない要件と判断し、</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600" dirty="0">
                          <a:solidFill>
                            <a:schemeClr val="tx1"/>
                          </a:solidFill>
                          <a:latin typeface="HGPｺﾞｼｯｸM" panose="020B0600000000000000" pitchFamily="50" charset="-128"/>
                          <a:ea typeface="HGPｺﾞｼｯｸM" panose="020B0600000000000000" pitchFamily="50" charset="-128"/>
                        </a:rPr>
                        <a:t>要件を取下げる。</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 xmlns:a16="http://schemas.microsoft.com/office/drawing/2014/main" val="10001"/>
                  </a:ext>
                </a:extLst>
              </a:tr>
              <a:tr h="27432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2</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ビジネス要件の再定義</a:t>
                      </a:r>
                    </a:p>
                  </a:txBody>
                  <a:tcPr anchor="ct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プロジェクトスコープに含める要件と判断し、</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判断根拠となる上位ビジネス要件を定義する。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 xmlns:a16="http://schemas.microsoft.com/office/drawing/2014/main" val="10002"/>
                  </a:ext>
                </a:extLst>
              </a:tr>
              <a:tr h="274320">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3</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個別要件管理</a:t>
                      </a:r>
                    </a:p>
                  </a:txBody>
                  <a:tcPr anchor="ct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プロジェクトスコープに含めるが、</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上位要件と関連を持たない要件として定義する。</a:t>
                      </a: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9528459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75</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p>
        </p:txBody>
      </p:sp>
      <p:sp>
        <p:nvSpPr>
          <p:cNvPr id="5" name="テキスト ボックス 4"/>
          <p:cNvSpPr txBox="1"/>
          <p:nvPr/>
        </p:nvSpPr>
        <p:spPr>
          <a:xfrm>
            <a:off x="539552" y="1196752"/>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192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業務や要件の特性を考慮した、対象や観点の選択、重み付けがなく、</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検証・妥当性確認の効果が低下、重要な問題が潜在したまま設計が開始される。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0" name="テキスト ボックス 9"/>
          <p:cNvSpPr txBox="1"/>
          <p:nvPr/>
        </p:nvSpPr>
        <p:spPr>
          <a:xfrm>
            <a:off x="539552" y="2780928"/>
            <a:ext cx="8208912" cy="1169551"/>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要件定義計画時の、検証・妥当性確認の対象・基準・方法を再確認する。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9070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検証対象</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業務、要件</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や観点について、重点を選別してもよい。</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11" name="表 10"/>
          <p:cNvGraphicFramePr>
            <a:graphicFrameLocks noGrp="1"/>
          </p:cNvGraphicFramePr>
          <p:nvPr>
            <p:extLst/>
          </p:nvPr>
        </p:nvGraphicFramePr>
        <p:xfrm>
          <a:off x="1403648" y="4117424"/>
          <a:ext cx="6571864" cy="2407920"/>
        </p:xfrm>
        <a:graphic>
          <a:graphicData uri="http://schemas.openxmlformats.org/drawingml/2006/table">
            <a:tbl>
              <a:tblPr firstRow="1" bandRow="1">
                <a:tableStyleId>{00A15C55-8517-42AA-B614-E9B94910E393}</a:tableStyleId>
              </a:tblPr>
              <a:tblGrid>
                <a:gridCol w="441643">
                  <a:extLst>
                    <a:ext uri="{9D8B030D-6E8A-4147-A177-3AD203B41FA5}">
                      <a16:colId xmlns="" xmlns:a16="http://schemas.microsoft.com/office/drawing/2014/main" val="20000"/>
                    </a:ext>
                  </a:extLst>
                </a:gridCol>
                <a:gridCol w="1468755">
                  <a:extLst>
                    <a:ext uri="{9D8B030D-6E8A-4147-A177-3AD203B41FA5}">
                      <a16:colId xmlns="" xmlns:a16="http://schemas.microsoft.com/office/drawing/2014/main" val="20001"/>
                    </a:ext>
                  </a:extLst>
                </a:gridCol>
                <a:gridCol w="4661466">
                  <a:extLst>
                    <a:ext uri="{9D8B030D-6E8A-4147-A177-3AD203B41FA5}">
                      <a16:colId xmlns="" xmlns:a16="http://schemas.microsoft.com/office/drawing/2014/main" val="20002"/>
                    </a:ext>
                  </a:extLst>
                </a:gridCol>
              </a:tblGrid>
              <a:tr h="243840">
                <a:tc>
                  <a:txBody>
                    <a:bodyPr/>
                    <a:lstStyle/>
                    <a:p>
                      <a:r>
                        <a:rPr kumimoji="1" lang="en-US" altLang="ja-JP" sz="1400" dirty="0">
                          <a:solidFill>
                            <a:schemeClr val="tx1"/>
                          </a:solidFill>
                          <a:latin typeface="HGPｺﾞｼｯｸM" panose="020B0600000000000000" pitchFamily="50" charset="-128"/>
                          <a:ea typeface="HGPｺﾞｼｯｸM" panose="020B0600000000000000" pitchFamily="50" charset="-128"/>
                        </a:rPr>
                        <a:t>No</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nchor="ctr">
                    <a:solidFill>
                      <a:schemeClr val="accent4">
                        <a:lumMod val="60000"/>
                        <a:lumOff val="40000"/>
                      </a:schemeClr>
                    </a:solidFill>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区分</a:t>
                      </a:r>
                    </a:p>
                  </a:txBody>
                  <a:tcPr anchor="ctr">
                    <a:solidFill>
                      <a:schemeClr val="accent4">
                        <a:lumMod val="60000"/>
                        <a:lumOff val="40000"/>
                      </a:schemeClr>
                    </a:solidFill>
                  </a:tcP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選択基準例</a:t>
                      </a:r>
                    </a:p>
                  </a:txBody>
                  <a:tcPr anchor="ctr">
                    <a:solidFill>
                      <a:schemeClr val="accent4">
                        <a:lumMod val="60000"/>
                        <a:lumOff val="40000"/>
                      </a:schemeClr>
                    </a:solidFill>
                  </a:tcPr>
                </a:tc>
                <a:extLst>
                  <a:ext uri="{0D108BD9-81ED-4DB2-BD59-A6C34878D82A}">
                    <a16:rowId xmlns="" xmlns:a16="http://schemas.microsoft.com/office/drawing/2014/main" val="10000"/>
                  </a:ext>
                </a:extLst>
              </a:tr>
              <a:tr h="0">
                <a:tc>
                  <a:txBody>
                    <a:bodyPr/>
                    <a:lstStyle/>
                    <a:p>
                      <a:r>
                        <a:rPr kumimoji="1" lang="en-US" altLang="ja-JP" sz="14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検証対象の選択</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重要度の高い、根幹となる業務に対する要件</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複雑度・難易度の高い要件</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関連ステークホルダーの多く、認識齟齬リスクがある要件</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実現性が疑われる要件</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marR="0" lvl="1"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HGPｺﾞｼｯｸM" panose="020B0600000000000000" pitchFamily="50" charset="-128"/>
                          <a:ea typeface="HGPｺﾞｼｯｸM" panose="020B0600000000000000" pitchFamily="50" charset="-128"/>
                        </a:rPr>
                        <a:t>紆余曲折を経て、決定された要件</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 xmlns:a16="http://schemas.microsoft.com/office/drawing/2014/main" val="10001"/>
                  </a:ext>
                </a:extLst>
              </a:tr>
              <a:tr h="0">
                <a:tc>
                  <a:txBody>
                    <a:bodyPr/>
                    <a:lstStyle/>
                    <a:p>
                      <a:r>
                        <a:rPr kumimoji="1" lang="en-US" altLang="ja-JP" sz="1400" dirty="0">
                          <a:solidFill>
                            <a:schemeClr val="tx1"/>
                          </a:solidFill>
                          <a:latin typeface="HGPｺﾞｼｯｸM" panose="020B0600000000000000" pitchFamily="50" charset="-128"/>
                          <a:ea typeface="HGPｺﾞｼｯｸM" panose="020B0600000000000000" pitchFamily="50" charset="-128"/>
                        </a:rPr>
                        <a:t>2</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400" dirty="0">
                          <a:solidFill>
                            <a:schemeClr val="tx1"/>
                          </a:solidFill>
                          <a:latin typeface="HGPｺﾞｼｯｸM" panose="020B0600000000000000" pitchFamily="50" charset="-128"/>
                          <a:ea typeface="HGPｺﾞｼｯｸM" panose="020B0600000000000000" pitchFamily="50" charset="-128"/>
                        </a:rPr>
                        <a:t>検証観点の選択</a:t>
                      </a:r>
                    </a:p>
                  </a:txBody>
                  <a:tcPr anchor="ctr"/>
                </a:tc>
                <a:tc>
                  <a:txBody>
                    <a:bodyPr/>
                    <a:lstStyle/>
                    <a:p>
                      <a:pPr marL="85725" indent="-85725">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品質不良が想定される検証観点</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サンプリングの検証で、品質不良が疑われる検証観点</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お客さまにとって重要検証観点</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p>
                      <a:pPr marL="85725" indent="-85725">
                        <a:buFont typeface="Arial" panose="020B0604020202020204" pitchFamily="34" charset="0"/>
                        <a:buChar char="•"/>
                      </a:pPr>
                      <a:r>
                        <a:rPr kumimoji="1" lang="ja-JP" altLang="en-US" sz="1400" dirty="0">
                          <a:solidFill>
                            <a:schemeClr val="tx1"/>
                          </a:solidFill>
                          <a:latin typeface="HGPｺﾞｼｯｸM" panose="020B0600000000000000" pitchFamily="50" charset="-128"/>
                          <a:ea typeface="HGPｺﾞｼｯｸM" panose="020B0600000000000000" pitchFamily="50" charset="-128"/>
                        </a:rPr>
                        <a:t>開発都合上の重要検証観点</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a:txBody>
                  <a:tcPr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3634204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76</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p>
        </p:txBody>
      </p:sp>
      <p:sp>
        <p:nvSpPr>
          <p:cNvPr id="5" name="テキスト ボックス 4"/>
          <p:cNvSpPr txBox="1"/>
          <p:nvPr/>
        </p:nvSpPr>
        <p:spPr>
          <a:xfrm>
            <a:off x="539552" y="1271657"/>
            <a:ext cx="8352928" cy="435503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7913"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問題となった要件に至った</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選択した理由、考え方、判断も確認する。</a:t>
            </a:r>
            <a:endParaRPr lang="en-US" altLang="ja-JP" dirty="0">
              <a:latin typeface="HGPｺﾞｼｯｸM" panose="020B0600000000000000" pitchFamily="50" charset="-128"/>
              <a:ea typeface="HGPｺﾞｼｯｸM" panose="020B0600000000000000" pitchFamily="50" charset="-128"/>
            </a:endParaRPr>
          </a:p>
          <a:p>
            <a:pPr marL="1436688" indent="-3556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smtClean="0">
                <a:latin typeface="HGPｺﾞｼｯｸM" panose="020B0600000000000000" pitchFamily="50" charset="-128"/>
                <a:ea typeface="HGPｺﾞｼｯｸM" panose="020B0600000000000000" pitchFamily="50" charset="-128"/>
              </a:rPr>
              <a:t>担当者</a:t>
            </a:r>
            <a:r>
              <a:rPr lang="ja-JP" altLang="en-US" dirty="0">
                <a:latin typeface="HGPｺﾞｼｯｸM" panose="020B0600000000000000" pitchFamily="50" charset="-128"/>
                <a:ea typeface="HGPｺﾞｼｯｸM" panose="020B0600000000000000" pitchFamily="50" charset="-128"/>
              </a:rPr>
              <a:t>の理解、考え方の問題解消が</a:t>
            </a:r>
            <a:r>
              <a:rPr lang="ja-JP" altLang="en-US" dirty="0" smtClean="0">
                <a:latin typeface="HGPｺﾞｼｯｸM" panose="020B0600000000000000" pitchFamily="50" charset="-128"/>
                <a:ea typeface="HGPｺﾞｼｯｸM" panose="020B0600000000000000" pitchFamily="50" charset="-128"/>
              </a:rPr>
              <a:t>、効率的な要件品質確保</a:t>
            </a:r>
            <a:r>
              <a:rPr lang="ja-JP" altLang="en-US" dirty="0">
                <a:latin typeface="HGPｺﾞｼｯｸM" panose="020B0600000000000000" pitchFamily="50" charset="-128"/>
                <a:ea typeface="HGPｺﾞｼｯｸM" panose="020B0600000000000000" pitchFamily="50" charset="-128"/>
              </a:rPr>
              <a:t>に有効。</a:t>
            </a:r>
            <a:endParaRPr lang="en-US" altLang="ja-JP" dirty="0">
              <a:latin typeface="HGPｺﾞｼｯｸM" panose="020B0600000000000000" pitchFamily="50" charset="-128"/>
              <a:ea typeface="HGPｺﾞｼｯｸM" panose="020B0600000000000000" pitchFamily="50" charset="-128"/>
            </a:endParaRPr>
          </a:p>
          <a:p>
            <a:pPr marL="1790700" indent="-355600">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検証・妥当性確認の実施都度、具体的な確認観点を関係者で共有する。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100"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見つけたい問題点、確認したい内容などの目的を効率的に達成するため。</a:t>
            </a:r>
            <a:endParaRPr lang="en-US" altLang="ja-JP"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参加者がどのような立場の視点で確認するかも重要。</a:t>
            </a:r>
            <a:endParaRPr lang="en-US" altLang="ja-JP" dirty="0">
              <a:latin typeface="HGPｺﾞｼｯｸM" panose="020B0600000000000000" pitchFamily="50" charset="-128"/>
              <a:ea typeface="HGPｺﾞｼｯｸM" panose="020B0600000000000000" pitchFamily="50" charset="-128"/>
            </a:endParaRPr>
          </a:p>
          <a:p>
            <a:pPr marL="1435100"/>
            <a:endParaRPr lang="en-US" altLang="ja-JP" sz="1400"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71997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目についた個別の問題箇所の指摘・修正に終始し、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同原因の問題や本来見つけ出したい問題が抽出されずに残存する。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731984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755576" y="1700808"/>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要件定義成果物や定義事項間のトレーサビリティが可視化されておらず、</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妥当性確認ができない。確認の前に整理作業が必要になる。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77</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Ｇ４－０１　業務要件の検証・妥当性確認</a:t>
            </a:r>
          </a:p>
        </p:txBody>
      </p:sp>
      <p:sp>
        <p:nvSpPr>
          <p:cNvPr id="7" name="テキスト ボックス 6"/>
          <p:cNvSpPr txBox="1"/>
          <p:nvPr/>
        </p:nvSpPr>
        <p:spPr>
          <a:xfrm>
            <a:off x="539552" y="1271657"/>
            <a:ext cx="8208912" cy="3370153"/>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7913"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トレーサビリティは、要件定義作業を進めながら記録する。</a:t>
            </a:r>
            <a:endParaRPr lang="en-US" altLang="ja-JP" dirty="0">
              <a:latin typeface="HGPｺﾞｼｯｸM" panose="020B0600000000000000" pitchFamily="50" charset="-128"/>
              <a:ea typeface="HGPｺﾞｼｯｸM" panose="020B0600000000000000" pitchFamily="50" charset="-128"/>
            </a:endParaRPr>
          </a:p>
          <a:p>
            <a:pPr marL="1077913" indent="-355600">
              <a:buFont typeface="Arial" panose="020B0604020202020204" pitchFamily="34" charset="0"/>
              <a:buChar char="•"/>
            </a:pPr>
            <a:endParaRPr lang="en-US" altLang="ja-JP" sz="1100"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後付けの</a:t>
            </a:r>
            <a:r>
              <a:rPr lang="ja-JP" altLang="en-US" dirty="0" smtClean="0">
                <a:latin typeface="HGPｺﾞｼｯｸM" panose="020B0600000000000000" pitchFamily="50" charset="-128"/>
                <a:ea typeface="HGPｺﾞｼｯｸM" panose="020B0600000000000000" pitchFamily="50" charset="-128"/>
              </a:rPr>
              <a:t>トレーサビリティ整理は困難かつ証明できない。</a:t>
            </a:r>
            <a:endParaRPr lang="en-US" altLang="ja-JP" dirty="0">
              <a:latin typeface="HGPｺﾞｼｯｸM" panose="020B0600000000000000" pitchFamily="50" charset="-128"/>
              <a:ea typeface="HGPｺﾞｼｯｸM" panose="020B0600000000000000" pitchFamily="50" charset="-128"/>
            </a:endParaRPr>
          </a:p>
          <a:p>
            <a:pPr marL="1436688"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要件定義作業を進めながら、ロジックツリー等の簡易な方法で記録する。</a:t>
            </a:r>
            <a:endParaRPr lang="en-US" altLang="ja-JP" dirty="0">
              <a:latin typeface="HGPｺﾞｼｯｸM" panose="020B0600000000000000" pitchFamily="50" charset="-128"/>
              <a:ea typeface="HGPｺﾞｼｯｸM" panose="020B0600000000000000" pitchFamily="50" charset="-128"/>
            </a:endParaRPr>
          </a:p>
          <a:p>
            <a:pPr marL="1790700" indent="-355600">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417229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3347864" y="3244739"/>
            <a:ext cx="5688632" cy="345638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78</a:t>
            </a:fld>
            <a:endParaRPr lang="ja-JP" altLang="en-US" dirty="0"/>
          </a:p>
        </p:txBody>
      </p:sp>
      <p:sp>
        <p:nvSpPr>
          <p:cNvPr id="21" name="テキスト ボックス 20"/>
          <p:cNvSpPr txBox="1"/>
          <p:nvPr/>
        </p:nvSpPr>
        <p:spPr>
          <a:xfrm>
            <a:off x="539552" y="2021939"/>
            <a:ext cx="8208912" cy="1200329"/>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sz="2400" dirty="0">
              <a:latin typeface="HGPｺﾞｼｯｸM" panose="020B0600000000000000" pitchFamily="50" charset="-128"/>
              <a:ea typeface="HGPｺﾞｼｯｸM" panose="020B0600000000000000" pitchFamily="50" charset="-128"/>
            </a:endParaRPr>
          </a:p>
          <a:p>
            <a:pPr algn="ctr"/>
            <a:r>
              <a:rPr lang="ja-JP" altLang="en-US" sz="2400" dirty="0">
                <a:latin typeface="HGPｺﾞｼｯｸM" panose="020B0600000000000000" pitchFamily="50" charset="-128"/>
                <a:ea typeface="HGPｺﾞｼｯｸM" panose="020B0600000000000000" pitchFamily="50" charset="-128"/>
              </a:rPr>
              <a:t>Ｇ５－０１　システム要件定義への引継ぎ</a:t>
            </a:r>
          </a:p>
        </p:txBody>
      </p:sp>
      <p:sp>
        <p:nvSpPr>
          <p:cNvPr id="29" name="角丸四角形 28"/>
          <p:cNvSpPr/>
          <p:nvPr/>
        </p:nvSpPr>
        <p:spPr>
          <a:xfrm>
            <a:off x="251520" y="3284984"/>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業務要求の収集</a:t>
            </a:r>
          </a:p>
        </p:txBody>
      </p:sp>
      <p:sp>
        <p:nvSpPr>
          <p:cNvPr id="30" name="角丸四角形 29"/>
          <p:cNvSpPr/>
          <p:nvPr/>
        </p:nvSpPr>
        <p:spPr>
          <a:xfrm>
            <a:off x="251520" y="3771038"/>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業務要求の整理とモデル化</a:t>
            </a:r>
          </a:p>
        </p:txBody>
      </p:sp>
      <p:sp>
        <p:nvSpPr>
          <p:cNvPr id="31" name="角丸四角形 30"/>
          <p:cNvSpPr/>
          <p:nvPr/>
        </p:nvSpPr>
        <p:spPr>
          <a:xfrm>
            <a:off x="251520" y="4257092"/>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32" name="角丸四角形 31"/>
          <p:cNvSpPr/>
          <p:nvPr/>
        </p:nvSpPr>
        <p:spPr>
          <a:xfrm>
            <a:off x="251520" y="4743146"/>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業務要件の検証・妥当性確認</a:t>
            </a:r>
          </a:p>
        </p:txBody>
      </p:sp>
      <p:sp>
        <p:nvSpPr>
          <p:cNvPr id="33" name="角丸四角形 32"/>
          <p:cNvSpPr/>
          <p:nvPr/>
        </p:nvSpPr>
        <p:spPr>
          <a:xfrm>
            <a:off x="251520" y="5229200"/>
            <a:ext cx="2520280"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a:t>
            </a:r>
            <a:r>
              <a:rPr kumimoji="1" lang="ja-JP" altLang="en-US" sz="1200" dirty="0">
                <a:solidFill>
                  <a:schemeClr val="tx1"/>
                </a:solidFill>
                <a:latin typeface="HGPｺﾞｼｯｸM" panose="020B0600000000000000" pitchFamily="50" charset="-128"/>
                <a:ea typeface="HGPｺﾞｼｯｸM" panose="020B0600000000000000" pitchFamily="50" charset="-128"/>
              </a:rPr>
              <a:t>　引継ぎ</a:t>
            </a:r>
          </a:p>
        </p:txBody>
      </p:sp>
      <p:sp>
        <p:nvSpPr>
          <p:cNvPr id="34" name="右矢印 33"/>
          <p:cNvSpPr/>
          <p:nvPr/>
        </p:nvSpPr>
        <p:spPr>
          <a:xfrm>
            <a:off x="2843808" y="4221088"/>
            <a:ext cx="504056"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5" name="テキスト ボックス 34"/>
          <p:cNvSpPr txBox="1"/>
          <p:nvPr/>
        </p:nvSpPr>
        <p:spPr>
          <a:xfrm>
            <a:off x="179512" y="2996952"/>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業務要件定義プロセス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38" name="直線矢印コネクタ 37"/>
          <p:cNvCxnSpPr>
            <a:stCxn id="24" idx="2"/>
            <a:endCxn id="25" idx="0"/>
          </p:cNvCxnSpPr>
          <p:nvPr/>
        </p:nvCxnSpPr>
        <p:spPr>
          <a:xfrm>
            <a:off x="4824028" y="3645024"/>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直線矢印コネクタ 38"/>
          <p:cNvCxnSpPr>
            <a:stCxn id="25" idx="2"/>
            <a:endCxn id="26" idx="0"/>
          </p:cNvCxnSpPr>
          <p:nvPr/>
        </p:nvCxnSpPr>
        <p:spPr>
          <a:xfrm>
            <a:off x="4824028" y="4533123"/>
            <a:ext cx="0" cy="528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a:stCxn id="26" idx="2"/>
            <a:endCxn id="45" idx="0"/>
          </p:cNvCxnSpPr>
          <p:nvPr/>
        </p:nvCxnSpPr>
        <p:spPr>
          <a:xfrm>
            <a:off x="4824028" y="5421222"/>
            <a:ext cx="0" cy="528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角丸四角形 23"/>
          <p:cNvSpPr/>
          <p:nvPr/>
        </p:nvSpPr>
        <p:spPr>
          <a:xfrm>
            <a:off x="3419872" y="3284984"/>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G3-01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業務要件定義書の作成</a:t>
            </a:r>
          </a:p>
        </p:txBody>
      </p:sp>
      <p:sp>
        <p:nvSpPr>
          <p:cNvPr id="25" name="角丸四角形 24"/>
          <p:cNvSpPr/>
          <p:nvPr/>
        </p:nvSpPr>
        <p:spPr>
          <a:xfrm>
            <a:off x="3419872" y="4173083"/>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業務要件の検証</a:t>
            </a:r>
            <a:r>
              <a:rPr lang="ja-JP" altLang="en-US" sz="1200" dirty="0">
                <a:solidFill>
                  <a:schemeClr val="tx1"/>
                </a:solidFill>
                <a:latin typeface="HGPｺﾞｼｯｸM" panose="020B0600000000000000" pitchFamily="50" charset="-128"/>
                <a:ea typeface="HGPｺﾞｼｯｸM" panose="020B0600000000000000" pitchFamily="50" charset="-128"/>
              </a:rPr>
              <a:t>・妥当性確認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角丸四角形 25"/>
          <p:cNvSpPr/>
          <p:nvPr/>
        </p:nvSpPr>
        <p:spPr>
          <a:xfrm>
            <a:off x="3419872" y="5061182"/>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G4-02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業務要件のお客さま合意と承認</a:t>
            </a:r>
          </a:p>
        </p:txBody>
      </p:sp>
      <p:sp>
        <p:nvSpPr>
          <p:cNvPr id="45" name="角丸四角形 44"/>
          <p:cNvSpPr/>
          <p:nvPr/>
        </p:nvSpPr>
        <p:spPr>
          <a:xfrm>
            <a:off x="3419872" y="5949280"/>
            <a:ext cx="2808312"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sz="1200" dirty="0">
                <a:solidFill>
                  <a:schemeClr val="tx1"/>
                </a:solidFill>
                <a:latin typeface="HGPｺﾞｼｯｸM" panose="020B0600000000000000" pitchFamily="50" charset="-128"/>
                <a:ea typeface="HGPｺﾞｼｯｸM" panose="020B0600000000000000" pitchFamily="50" charset="-128"/>
              </a:rPr>
              <a:t>G5-01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システム要件定義への引継ぎ</a:t>
            </a:r>
          </a:p>
        </p:txBody>
      </p:sp>
      <p:sp>
        <p:nvSpPr>
          <p:cNvPr id="46" name="正方形/長方形 45"/>
          <p:cNvSpPr/>
          <p:nvPr/>
        </p:nvSpPr>
        <p:spPr>
          <a:xfrm>
            <a:off x="6300192" y="3284984"/>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業務要件が正確に漏れなく記述され、</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ステークホルダーに理解可能な</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業務要件定義書を作成する</a:t>
            </a:r>
            <a:endParaRPr kumimoji="1" lang="ja-JP" altLang="en-US" sz="1100" dirty="0">
              <a:solidFill>
                <a:schemeClr val="tx1"/>
              </a:solidFill>
              <a:latin typeface="HGPｺﾞｼｯｸM" panose="020B0600000000000000" pitchFamily="50" charset="-128"/>
              <a:ea typeface="HGPｺﾞｼｯｸM" panose="020B0600000000000000" pitchFamily="50" charset="-128"/>
            </a:endParaRPr>
          </a:p>
        </p:txBody>
      </p:sp>
      <p:sp>
        <p:nvSpPr>
          <p:cNvPr id="47" name="正方形/長方形 46"/>
          <p:cNvSpPr/>
          <p:nvPr/>
        </p:nvSpPr>
        <p:spPr>
          <a:xfrm>
            <a:off x="6300192" y="4173083"/>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業務要件がプロジェクト目的・目標に寄与し、</a:t>
            </a:r>
            <a:endParaRPr lang="en-US" altLang="ja-JP" sz="11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100" dirty="0">
                <a:solidFill>
                  <a:schemeClr val="tx1"/>
                </a:solidFill>
                <a:latin typeface="HGPｺﾞｼｯｸM" panose="020B0600000000000000" pitchFamily="50" charset="-128"/>
                <a:ea typeface="HGPｺﾞｼｯｸM" panose="020B0600000000000000" pitchFamily="50" charset="-128"/>
              </a:rPr>
              <a:t>矛盾・曖昧さ・不整合等の</a:t>
            </a:r>
            <a:br>
              <a:rPr lang="ja-JP" altLang="en-US"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問題がない状態であることを確認する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8" name="正方形/長方形 47"/>
          <p:cNvSpPr/>
          <p:nvPr/>
        </p:nvSpPr>
        <p:spPr>
          <a:xfrm>
            <a:off x="6300192" y="5061182"/>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tabLst>
                <a:tab pos="2508250" algn="l"/>
              </a:tabLst>
            </a:pPr>
            <a:r>
              <a:rPr lang="ja-JP" altLang="en-US" sz="1100" dirty="0">
                <a:solidFill>
                  <a:schemeClr val="tx1"/>
                </a:solidFill>
                <a:latin typeface="HGPｺﾞｼｯｸM" panose="020B0600000000000000" pitchFamily="50" charset="-128"/>
                <a:ea typeface="HGPｺﾞｼｯｸM" panose="020B0600000000000000" pitchFamily="50" charset="-128"/>
              </a:rPr>
              <a:t>業務要件をステークホルダーから</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合意・承認を得て、後続工程の</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要件ベースラインを確定する</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49" name="正方形/長方形 48"/>
          <p:cNvSpPr/>
          <p:nvPr/>
        </p:nvSpPr>
        <p:spPr>
          <a:xfrm>
            <a:off x="6300192" y="5949280"/>
            <a:ext cx="2664296" cy="7200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solidFill>
                  <a:schemeClr val="tx1"/>
                </a:solidFill>
                <a:latin typeface="HGPｺﾞｼｯｸM" panose="020B0600000000000000" pitchFamily="50" charset="-128"/>
                <a:ea typeface="HGPｺﾞｼｯｸM" panose="020B0600000000000000" pitchFamily="50" charset="-128"/>
              </a:rPr>
              <a:t>業務要件や未解決課題、</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業務要件定義で導出した</a:t>
            </a:r>
            <a:r>
              <a:rPr lang="en-US" altLang="ja-JP" sz="1100" dirty="0">
                <a:solidFill>
                  <a:schemeClr val="tx1"/>
                </a:solidFill>
                <a:latin typeface="HGPｺﾞｼｯｸM" panose="020B0600000000000000" pitchFamily="50" charset="-128"/>
                <a:ea typeface="HGPｺﾞｼｯｸM" panose="020B0600000000000000" pitchFamily="50" charset="-128"/>
              </a:rPr>
              <a:t/>
            </a:r>
            <a:br>
              <a:rPr lang="en-US" altLang="ja-JP" sz="1100" dirty="0">
                <a:solidFill>
                  <a:schemeClr val="tx1"/>
                </a:solidFill>
                <a:latin typeface="HGPｺﾞｼｯｸM" panose="020B0600000000000000" pitchFamily="50" charset="-128"/>
                <a:ea typeface="HGPｺﾞｼｯｸM" panose="020B0600000000000000" pitchFamily="50" charset="-128"/>
              </a:rPr>
            </a:br>
            <a:r>
              <a:rPr lang="ja-JP" altLang="en-US" sz="1100" dirty="0">
                <a:solidFill>
                  <a:schemeClr val="tx1"/>
                </a:solidFill>
                <a:latin typeface="HGPｺﾞｼｯｸM" panose="020B0600000000000000" pitchFamily="50" charset="-128"/>
                <a:ea typeface="HGPｺﾞｼｯｸM" panose="020B0600000000000000" pitchFamily="50" charset="-128"/>
              </a:rPr>
              <a:t>システム要求候補を引き継ぐ</a:t>
            </a:r>
            <a:endParaRPr kumimoji="1" lang="en-US" altLang="ja-JP" sz="11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347864" y="4989174"/>
            <a:ext cx="2952328" cy="1392154"/>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7500296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79</a:t>
            </a:fld>
            <a:endParaRPr lang="ja-JP" altLang="en-US" dirty="0"/>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Ｇ５－０１　システム要件定義への引継ぎ</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53997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業務要件の合意・承認を得て、業務要件ベースラインを確定する。</a:t>
            </a:r>
            <a:endParaRPr lang="en-US" altLang="ja-JP"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業務要件とあわせて、残課題、リスクをシステム要件定義へ引継ぐ。</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要件ベースラインが設定できず、後続工程での要件管理が行えない。</a:t>
            </a:r>
            <a:endParaRPr lang="en-US" altLang="ja-JP" dirty="0">
              <a:latin typeface="HGPｺﾞｼｯｸM" panose="020B0600000000000000" pitchFamily="50" charset="-128"/>
              <a:ea typeface="HGPｺﾞｼｯｸM" panose="020B0600000000000000" pitchFamily="50" charset="-128"/>
            </a:endParaRPr>
          </a:p>
          <a:p>
            <a:pPr marL="1079500" indent="-3429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後続工程へのインプットが確定しない。</a:t>
            </a:r>
            <a:endParaRPr lang="en-US" altLang="ja-JP" dirty="0">
              <a:latin typeface="HGPｺﾞｼｯｸM" panose="020B0600000000000000" pitchFamily="50" charset="-128"/>
              <a:ea typeface="HGPｺﾞｼｯｸM" panose="020B0600000000000000" pitchFamily="50" charset="-128"/>
            </a:endParaRPr>
          </a:p>
          <a:p>
            <a:pPr marL="1079500" indent="-3429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ステークホルダーとの対面レビュー等を行い、業務要件内容を合意</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業務要件定義の残課題の対応をステークホルダーと確認・合意</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主要な要件内容、活動実績、品質評価、残課題状況、等を報告し、</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プロジェクトオーナーの承認を得て、要件ベースラインを設定</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業務要件の変更管理ルール、手順をお客さまに説明し、運用を開始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システム要件定義担当者へ成果、課題を引き継ぐ</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業務要件定義 合意・承認の議事録</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申し送り事項一覧</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695995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　業務要求の収集</a:t>
            </a:r>
          </a:p>
        </p:txBody>
      </p:sp>
      <p:sp>
        <p:nvSpPr>
          <p:cNvPr id="5" name="テキスト ボックス 4"/>
          <p:cNvSpPr txBox="1"/>
          <p:nvPr/>
        </p:nvSpPr>
        <p:spPr>
          <a:xfrm>
            <a:off x="539552" y="1136933"/>
            <a:ext cx="8208912" cy="160043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現状業務の課題定義、原因分析、解決策</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業務要求</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を定義する。</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業務要求の内容と目的を明確化し、お客さまと認識を合わせる。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259632" y="29041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G1-01</a:t>
            </a:r>
            <a:r>
              <a:rPr kumimoji="1" lang="ja-JP" altLang="en-US" dirty="0">
                <a:solidFill>
                  <a:schemeClr val="tx1"/>
                </a:solidFill>
                <a:latin typeface="HGPｺﾞｼｯｸM" panose="020B0600000000000000" pitchFamily="50" charset="-128"/>
                <a:ea typeface="HGPｺﾞｼｯｸM" panose="020B0600000000000000" pitchFamily="50" charset="-128"/>
              </a:rPr>
              <a:t>　現行業務の調査</a:t>
            </a:r>
          </a:p>
        </p:txBody>
      </p:sp>
      <p:sp>
        <p:nvSpPr>
          <p:cNvPr id="7" name="角丸四角形 6"/>
          <p:cNvSpPr/>
          <p:nvPr/>
        </p:nvSpPr>
        <p:spPr>
          <a:xfrm>
            <a:off x="1259632" y="3558643"/>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G1-02</a:t>
            </a:r>
            <a:r>
              <a:rPr kumimoji="1" lang="ja-JP" altLang="en-US" dirty="0">
                <a:solidFill>
                  <a:schemeClr val="tx1"/>
                </a:solidFill>
                <a:latin typeface="HGPｺﾞｼｯｸM" panose="020B0600000000000000" pitchFamily="50" charset="-128"/>
                <a:ea typeface="HGPｺﾞｼｯｸM" panose="020B0600000000000000" pitchFamily="50" charset="-128"/>
              </a:rPr>
              <a:t>　現行システムの調査</a:t>
            </a:r>
          </a:p>
        </p:txBody>
      </p:sp>
      <p:sp>
        <p:nvSpPr>
          <p:cNvPr id="8" name="角丸四角形 7"/>
          <p:cNvSpPr/>
          <p:nvPr/>
        </p:nvSpPr>
        <p:spPr>
          <a:xfrm>
            <a:off x="1259632" y="4213172"/>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G1-03</a:t>
            </a:r>
            <a:r>
              <a:rPr kumimoji="1" lang="ja-JP" altLang="en-US" dirty="0">
                <a:solidFill>
                  <a:schemeClr val="tx1"/>
                </a:solidFill>
                <a:latin typeface="HGPｺﾞｼｯｸM" panose="020B0600000000000000" pitchFamily="50" charset="-128"/>
                <a:ea typeface="HGPｺﾞｼｯｸM" panose="020B0600000000000000" pitchFamily="50" charset="-128"/>
              </a:rPr>
              <a:t>　課題の抽出と原因分析</a:t>
            </a:r>
          </a:p>
        </p:txBody>
      </p:sp>
      <p:sp>
        <p:nvSpPr>
          <p:cNvPr id="9" name="角丸四角形 8"/>
          <p:cNvSpPr/>
          <p:nvPr/>
        </p:nvSpPr>
        <p:spPr>
          <a:xfrm>
            <a:off x="1259632" y="486770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G1-04</a:t>
            </a:r>
            <a:r>
              <a:rPr kumimoji="1" lang="ja-JP" altLang="en-US" dirty="0">
                <a:solidFill>
                  <a:schemeClr val="tx1"/>
                </a:solidFill>
                <a:latin typeface="HGPｺﾞｼｯｸM" panose="020B0600000000000000" pitchFamily="50" charset="-128"/>
                <a:ea typeface="HGPｺﾞｼｯｸM" panose="020B0600000000000000" pitchFamily="50" charset="-128"/>
              </a:rPr>
              <a:t>　課題解決後のゴール定義</a:t>
            </a:r>
          </a:p>
        </p:txBody>
      </p:sp>
      <p:sp>
        <p:nvSpPr>
          <p:cNvPr id="10" name="角丸四角形 9"/>
          <p:cNvSpPr/>
          <p:nvPr/>
        </p:nvSpPr>
        <p:spPr>
          <a:xfrm>
            <a:off x="1259632" y="552223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solidFill>
                  <a:schemeClr val="tx1"/>
                </a:solidFill>
                <a:latin typeface="HGPｺﾞｼｯｸM" panose="020B0600000000000000" pitchFamily="50" charset="-128"/>
                <a:ea typeface="HGPｺﾞｼｯｸM" panose="020B0600000000000000" pitchFamily="50" charset="-128"/>
              </a:rPr>
              <a:t>G1-05</a:t>
            </a:r>
            <a:r>
              <a:rPr kumimoji="1" lang="ja-JP" altLang="en-US" dirty="0">
                <a:solidFill>
                  <a:schemeClr val="tx1"/>
                </a:solidFill>
                <a:latin typeface="HGPｺﾞｼｯｸM" panose="020B0600000000000000" pitchFamily="50" charset="-128"/>
                <a:ea typeface="HGPｺﾞｼｯｸM" panose="020B0600000000000000" pitchFamily="50" charset="-128"/>
              </a:rPr>
              <a:t>　課題解決の実現手段検討</a:t>
            </a:r>
          </a:p>
        </p:txBody>
      </p:sp>
      <p:cxnSp>
        <p:nvCxnSpPr>
          <p:cNvPr id="13" name="直線矢印コネクタ 12"/>
          <p:cNvCxnSpPr>
            <a:stCxn id="6" idx="2"/>
            <a:endCxn id="7" idx="0"/>
          </p:cNvCxnSpPr>
          <p:nvPr/>
        </p:nvCxnSpPr>
        <p:spPr>
          <a:xfrm>
            <a:off x="3095836" y="3264154"/>
            <a:ext cx="0" cy="2944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endCxn id="8" idx="0"/>
          </p:cNvCxnSpPr>
          <p:nvPr/>
        </p:nvCxnSpPr>
        <p:spPr>
          <a:xfrm>
            <a:off x="3095836" y="3918683"/>
            <a:ext cx="0" cy="2944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095836" y="4573212"/>
            <a:ext cx="0" cy="2944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9" idx="2"/>
            <a:endCxn id="10" idx="0"/>
          </p:cNvCxnSpPr>
          <p:nvPr/>
        </p:nvCxnSpPr>
        <p:spPr>
          <a:xfrm>
            <a:off x="3095836" y="5227741"/>
            <a:ext cx="0" cy="2944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076056" y="2924944"/>
            <a:ext cx="3456384" cy="101456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課題・要求の正しい理解に必要な</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現状を把握</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5076056" y="4217266"/>
            <a:ext cx="3456384" cy="101456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要求導出に必要な</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解決すべき課題と原因を把握</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8" name="正方形/長方形 27"/>
          <p:cNvSpPr/>
          <p:nvPr/>
        </p:nvSpPr>
        <p:spPr>
          <a:xfrm>
            <a:off x="5076056" y="5522229"/>
            <a:ext cx="3456384" cy="101456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課題解決手段</a:t>
            </a:r>
            <a:r>
              <a:rPr kumimoji="1" lang="en-US" altLang="ja-JP" dirty="0">
                <a:solidFill>
                  <a:schemeClr val="tx1"/>
                </a:solidFill>
                <a:latin typeface="HGPｺﾞｼｯｸM" panose="020B0600000000000000" pitchFamily="50" charset="-128"/>
                <a:ea typeface="HGPｺﾞｼｯｸM" panose="020B0600000000000000" pitchFamily="50" charset="-128"/>
              </a:rPr>
              <a:t>(=</a:t>
            </a:r>
            <a:r>
              <a:rPr kumimoji="1" lang="ja-JP" altLang="en-US" dirty="0">
                <a:solidFill>
                  <a:schemeClr val="tx1"/>
                </a:solidFill>
                <a:latin typeface="HGPｺﾞｼｯｸM" panose="020B0600000000000000" pitchFamily="50" charset="-128"/>
                <a:ea typeface="HGPｺﾞｼｯｸM" panose="020B0600000000000000" pitchFamily="50" charset="-128"/>
              </a:rPr>
              <a:t>要求</a:t>
            </a:r>
            <a:r>
              <a:rPr kumimoji="1" lang="en-US" altLang="ja-JP"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dirty="0">
                <a:solidFill>
                  <a:schemeClr val="tx1"/>
                </a:solidFill>
                <a:latin typeface="HGPｺﾞｼｯｸM" panose="020B0600000000000000" pitchFamily="50" charset="-128"/>
                <a:ea typeface="HGPｺﾞｼｯｸM" panose="020B0600000000000000" pitchFamily="50" charset="-128"/>
              </a:rPr>
              <a:t>候補を特定</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54293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80</a:t>
            </a:fld>
            <a:endParaRPr lang="ja-JP" altLang="en-US" dirty="0">
              <a:solidFill>
                <a:srgbClr val="201815"/>
              </a:solidFill>
            </a:endParaRPr>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Ｇ５－０１　システム要件定義への引継ぎ</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8775" indent="-358775">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作業と成果物のフロー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25" name="テキスト ボックス 24"/>
          <p:cNvSpPr txBox="1"/>
          <p:nvPr/>
        </p:nvSpPr>
        <p:spPr>
          <a:xfrm>
            <a:off x="1150813" y="4005064"/>
            <a:ext cx="2821951"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③プロジェクトオーナーとの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業務要件の承認</a:t>
            </a:r>
          </a:p>
        </p:txBody>
      </p:sp>
      <p:sp>
        <p:nvSpPr>
          <p:cNvPr id="26" name="フローチャート : 書類 25"/>
          <p:cNvSpPr/>
          <p:nvPr/>
        </p:nvSpPr>
        <p:spPr>
          <a:xfrm>
            <a:off x="395536" y="302565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要件定義</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計画書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11" name="横巻き 10"/>
          <p:cNvSpPr/>
          <p:nvPr/>
        </p:nvSpPr>
        <p:spPr>
          <a:xfrm>
            <a:off x="251520" y="2660197"/>
            <a:ext cx="1224136" cy="432048"/>
          </a:xfrm>
          <a:prstGeom prst="horizontalScroll">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kumimoji="1" lang="ja-JP" altLang="en-US" sz="1100" dirty="0">
                <a:latin typeface="HGPｺﾞｼｯｸM" panose="020B0600000000000000" pitchFamily="50" charset="-128"/>
                <a:ea typeface="HGPｺﾞｼｯｸM" panose="020B0600000000000000" pitchFamily="50" charset="-128"/>
              </a:rPr>
              <a:t>合意・承認ルール</a:t>
            </a:r>
          </a:p>
        </p:txBody>
      </p:sp>
      <p:sp>
        <p:nvSpPr>
          <p:cNvPr id="34" name="テキスト ボックス 33"/>
          <p:cNvSpPr txBox="1"/>
          <p:nvPr/>
        </p:nvSpPr>
        <p:spPr>
          <a:xfrm>
            <a:off x="1150813" y="1630541"/>
            <a:ext cx="2725982" cy="646331"/>
          </a:xfrm>
          <a:prstGeom prst="rect">
            <a:avLst/>
          </a:prstGeom>
          <a:noFill/>
        </p:spPr>
        <p:txBody>
          <a:bodyPr wrap="square" lIns="0" rIns="0"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①ステークホルダーとの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業務要件の合意</a:t>
            </a:r>
          </a:p>
        </p:txBody>
      </p:sp>
      <p:sp>
        <p:nvSpPr>
          <p:cNvPr id="29" name="テキスト ボックス 28"/>
          <p:cNvSpPr txBox="1"/>
          <p:nvPr/>
        </p:nvSpPr>
        <p:spPr>
          <a:xfrm>
            <a:off x="827584" y="2329135"/>
            <a:ext cx="830814"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36" name="テキスト ボックス 35"/>
          <p:cNvSpPr txBox="1"/>
          <p:nvPr/>
        </p:nvSpPr>
        <p:spPr>
          <a:xfrm>
            <a:off x="3491880" y="2329135"/>
            <a:ext cx="830814"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37" name="テキスト ボックス 36"/>
          <p:cNvSpPr txBox="1"/>
          <p:nvPr/>
        </p:nvSpPr>
        <p:spPr>
          <a:xfrm>
            <a:off x="3525162" y="3717032"/>
            <a:ext cx="830814"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53" name="フローチャート : 書類 52"/>
          <p:cNvSpPr/>
          <p:nvPr/>
        </p:nvSpPr>
        <p:spPr>
          <a:xfrm>
            <a:off x="2075600" y="3004109"/>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議事録</a:t>
            </a:r>
          </a:p>
        </p:txBody>
      </p:sp>
      <p:cxnSp>
        <p:nvCxnSpPr>
          <p:cNvPr id="54" name="直線矢印コネクタ 43"/>
          <p:cNvCxnSpPr/>
          <p:nvPr/>
        </p:nvCxnSpPr>
        <p:spPr>
          <a:xfrm>
            <a:off x="2561788" y="2427844"/>
            <a:ext cx="0" cy="379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直線矢印コネクタ 43"/>
          <p:cNvCxnSpPr/>
          <p:nvPr/>
        </p:nvCxnSpPr>
        <p:spPr>
          <a:xfrm flipH="1" flipV="1">
            <a:off x="2597199" y="3705348"/>
            <a:ext cx="6521" cy="3717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線矢印コネクタ 43"/>
          <p:cNvCxnSpPr/>
          <p:nvPr/>
        </p:nvCxnSpPr>
        <p:spPr>
          <a:xfrm rot="10800000" flipH="1">
            <a:off x="3627259" y="3725872"/>
            <a:ext cx="720000" cy="640973"/>
          </a:xfrm>
          <a:prstGeom prst="curved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43"/>
          <p:cNvCxnSpPr/>
          <p:nvPr/>
        </p:nvCxnSpPr>
        <p:spPr>
          <a:xfrm rot="10800000" flipH="1" flipV="1">
            <a:off x="3635976" y="2030450"/>
            <a:ext cx="720000" cy="640973"/>
          </a:xfrm>
          <a:prstGeom prst="curved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6299363" y="6300028"/>
            <a:ext cx="1801858" cy="369332"/>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⑤引継ぎの実施</a:t>
            </a:r>
          </a:p>
        </p:txBody>
      </p:sp>
      <p:sp>
        <p:nvSpPr>
          <p:cNvPr id="42" name="テキスト ボックス 41"/>
          <p:cNvSpPr txBox="1"/>
          <p:nvPr/>
        </p:nvSpPr>
        <p:spPr>
          <a:xfrm>
            <a:off x="6228184" y="3944243"/>
            <a:ext cx="1944216"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②申し送り事項の</a:t>
            </a:r>
            <a:endParaRPr lang="en-US" altLang="ja-JP" dirty="0">
              <a:solidFill>
                <a:srgbClr val="7030A0"/>
              </a:solidFill>
              <a:latin typeface="HGPｺﾞｼｯｸM" panose="020B0600000000000000" pitchFamily="50" charset="-128"/>
              <a:ea typeface="HGPｺﾞｼｯｸM" panose="020B0600000000000000" pitchFamily="50" charset="-128"/>
            </a:endParaRPr>
          </a:p>
          <a:p>
            <a:pPr algn="ctr"/>
            <a:r>
              <a:rPr lang="ja-JP" altLang="en-US" dirty="0">
                <a:solidFill>
                  <a:srgbClr val="7030A0"/>
                </a:solidFill>
                <a:latin typeface="HGPｺﾞｼｯｸM" panose="020B0600000000000000" pitchFamily="50" charset="-128"/>
                <a:ea typeface="HGPｺﾞｼｯｸM" panose="020B0600000000000000" pitchFamily="50" charset="-128"/>
              </a:rPr>
              <a:t>確認と整理</a:t>
            </a:r>
          </a:p>
        </p:txBody>
      </p:sp>
      <p:sp>
        <p:nvSpPr>
          <p:cNvPr id="45" name="フローチャート : 書類 19"/>
          <p:cNvSpPr/>
          <p:nvPr/>
        </p:nvSpPr>
        <p:spPr>
          <a:xfrm>
            <a:off x="4391712" y="2708920"/>
            <a:ext cx="972376" cy="568907"/>
          </a:xfrm>
          <a:prstGeom prst="flowChartDocumen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200" dirty="0">
              <a:latin typeface="HGPｺﾞｼｯｸM" panose="020B0600000000000000" pitchFamily="50" charset="-128"/>
              <a:ea typeface="HGPｺﾞｼｯｸM" panose="020B0600000000000000" pitchFamily="50" charset="-128"/>
            </a:endParaRPr>
          </a:p>
        </p:txBody>
      </p:sp>
      <p:grpSp>
        <p:nvGrpSpPr>
          <p:cNvPr id="72" name="グループ化 71"/>
          <p:cNvGrpSpPr/>
          <p:nvPr/>
        </p:nvGrpSpPr>
        <p:grpSpPr>
          <a:xfrm>
            <a:off x="3960846" y="2763773"/>
            <a:ext cx="1300238" cy="851322"/>
            <a:chOff x="3960846" y="2763773"/>
            <a:chExt cx="1300238" cy="851322"/>
          </a:xfrm>
        </p:grpSpPr>
        <p:sp>
          <p:nvSpPr>
            <p:cNvPr id="74" name="フローチャート : 書類 18"/>
            <p:cNvSpPr/>
            <p:nvPr/>
          </p:nvSpPr>
          <p:spPr>
            <a:xfrm>
              <a:off x="4288708" y="304618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200" dirty="0">
                <a:latin typeface="HGPｺﾞｼｯｸM" panose="020B0600000000000000" pitchFamily="50" charset="-128"/>
                <a:ea typeface="HGPｺﾞｼｯｸM" panose="020B0600000000000000" pitchFamily="50" charset="-128"/>
              </a:endParaRPr>
            </a:p>
          </p:txBody>
        </p:sp>
        <p:sp>
          <p:nvSpPr>
            <p:cNvPr id="46" name="フローチャート : 書類 18"/>
            <p:cNvSpPr/>
            <p:nvPr/>
          </p:nvSpPr>
          <p:spPr>
            <a:xfrm>
              <a:off x="4136308" y="289378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1200" dirty="0">
                <a:latin typeface="HGPｺﾞｼｯｸM" panose="020B0600000000000000" pitchFamily="50" charset="-128"/>
                <a:ea typeface="HGPｺﾞｼｯｸM" panose="020B0600000000000000" pitchFamily="50" charset="-128"/>
              </a:endParaRPr>
            </a:p>
          </p:txBody>
        </p:sp>
        <p:sp>
          <p:nvSpPr>
            <p:cNvPr id="47" name="フローチャート : 書類 17"/>
            <p:cNvSpPr/>
            <p:nvPr/>
          </p:nvSpPr>
          <p:spPr>
            <a:xfrm>
              <a:off x="3960846" y="276377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業務要件</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定義書</a:t>
              </a:r>
            </a:p>
          </p:txBody>
        </p:sp>
      </p:grpSp>
      <p:cxnSp>
        <p:nvCxnSpPr>
          <p:cNvPr id="48" name="直線矢印コネクタ 43"/>
          <p:cNvCxnSpPr>
            <a:stCxn id="42" idx="1"/>
            <a:endCxn id="45" idx="3"/>
          </p:cNvCxnSpPr>
          <p:nvPr/>
        </p:nvCxnSpPr>
        <p:spPr>
          <a:xfrm flipH="1" flipV="1">
            <a:off x="5364088" y="2993374"/>
            <a:ext cx="864096" cy="127403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49" name="直線矢印コネクタ 43"/>
          <p:cNvCxnSpPr/>
          <p:nvPr/>
        </p:nvCxnSpPr>
        <p:spPr>
          <a:xfrm flipV="1">
            <a:off x="7200292" y="5551629"/>
            <a:ext cx="0" cy="757691"/>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50" name="テキスト ボックス 49"/>
          <p:cNvSpPr txBox="1"/>
          <p:nvPr/>
        </p:nvSpPr>
        <p:spPr>
          <a:xfrm>
            <a:off x="5267590" y="5867372"/>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51" name="フローチャート : 書類 52"/>
          <p:cNvSpPr/>
          <p:nvPr/>
        </p:nvSpPr>
        <p:spPr>
          <a:xfrm>
            <a:off x="6714104" y="502033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申し送り</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事項一覧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56" name="フローチャート : 書類 23"/>
          <p:cNvSpPr/>
          <p:nvPr/>
        </p:nvSpPr>
        <p:spPr>
          <a:xfrm>
            <a:off x="4124439" y="557473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要求一覧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58" name="フローチャート : 書類 43"/>
          <p:cNvSpPr/>
          <p:nvPr/>
        </p:nvSpPr>
        <p:spPr>
          <a:xfrm>
            <a:off x="4124439" y="4516277"/>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業務課題</a:t>
            </a:r>
            <a:r>
              <a:rPr kumimoji="1" lang="en-US" altLang="ja-JP" sz="1200" dirty="0">
                <a:latin typeface="HGPｺﾞｼｯｸM" panose="020B0600000000000000" pitchFamily="50" charset="-128"/>
                <a:ea typeface="HGPｺﾞｼｯｸM" panose="020B0600000000000000" pitchFamily="50" charset="-128"/>
              </a:rPr>
              <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一覧</a:t>
            </a:r>
          </a:p>
        </p:txBody>
      </p:sp>
      <p:cxnSp>
        <p:nvCxnSpPr>
          <p:cNvPr id="59" name="直線矢印コネクタ 43"/>
          <p:cNvCxnSpPr>
            <a:stCxn id="42" idx="1"/>
            <a:endCxn id="58" idx="3"/>
          </p:cNvCxnSpPr>
          <p:nvPr/>
        </p:nvCxnSpPr>
        <p:spPr>
          <a:xfrm flipH="1">
            <a:off x="5096815" y="4267409"/>
            <a:ext cx="1131369" cy="53332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4914242" y="3407842"/>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cxnSp>
        <p:nvCxnSpPr>
          <p:cNvPr id="61" name="直線矢印コネクタ 43"/>
          <p:cNvCxnSpPr/>
          <p:nvPr/>
        </p:nvCxnSpPr>
        <p:spPr>
          <a:xfrm flipH="1" flipV="1">
            <a:off x="5072150" y="5847121"/>
            <a:ext cx="1202548" cy="62550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2" name="テキスト ボックス 61"/>
          <p:cNvSpPr txBox="1"/>
          <p:nvPr/>
        </p:nvSpPr>
        <p:spPr>
          <a:xfrm>
            <a:off x="7188748" y="5664435"/>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cxnSp>
        <p:nvCxnSpPr>
          <p:cNvPr id="63" name="直線矢印コネクタ 43"/>
          <p:cNvCxnSpPr>
            <a:stCxn id="41" idx="3"/>
            <a:endCxn id="45" idx="3"/>
          </p:cNvCxnSpPr>
          <p:nvPr/>
        </p:nvCxnSpPr>
        <p:spPr>
          <a:xfrm flipH="1" flipV="1">
            <a:off x="5364088" y="2993374"/>
            <a:ext cx="2737133" cy="3491320"/>
          </a:xfrm>
          <a:prstGeom prst="curvedConnector3">
            <a:avLst>
              <a:gd name="adj1" fmla="val -19209"/>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64" name="直線矢印コネクタ 43"/>
          <p:cNvCxnSpPr>
            <a:stCxn id="42" idx="1"/>
            <a:endCxn id="56" idx="3"/>
          </p:cNvCxnSpPr>
          <p:nvPr/>
        </p:nvCxnSpPr>
        <p:spPr>
          <a:xfrm flipH="1">
            <a:off x="5096815" y="4267409"/>
            <a:ext cx="1131369" cy="159177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849448" y="4276218"/>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66" name="テキスト ボックス 65"/>
          <p:cNvSpPr txBox="1"/>
          <p:nvPr/>
        </p:nvSpPr>
        <p:spPr>
          <a:xfrm>
            <a:off x="4676938" y="5180163"/>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確認</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sp>
        <p:nvSpPr>
          <p:cNvPr id="67" name="テキスト ボックス 66"/>
          <p:cNvSpPr txBox="1"/>
          <p:nvPr/>
        </p:nvSpPr>
        <p:spPr>
          <a:xfrm>
            <a:off x="5591007" y="2640019"/>
            <a:ext cx="1042698"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cxnSp>
        <p:nvCxnSpPr>
          <p:cNvPr id="83" name="直線矢印コネクタ 43"/>
          <p:cNvCxnSpPr/>
          <p:nvPr/>
        </p:nvCxnSpPr>
        <p:spPr>
          <a:xfrm rot="10800000">
            <a:off x="899628" y="3725872"/>
            <a:ext cx="720000" cy="640973"/>
          </a:xfrm>
          <a:prstGeom prst="curved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84" name="直線矢印コネクタ 43"/>
          <p:cNvCxnSpPr/>
          <p:nvPr/>
        </p:nvCxnSpPr>
        <p:spPr>
          <a:xfrm rot="10800000" flipV="1">
            <a:off x="897488" y="2030450"/>
            <a:ext cx="720000" cy="640973"/>
          </a:xfrm>
          <a:prstGeom prst="curved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827584" y="3717032"/>
            <a:ext cx="830814" cy="307777"/>
          </a:xfrm>
          <a:prstGeom prst="rect">
            <a:avLst/>
          </a:prstGeom>
          <a:noFill/>
        </p:spPr>
        <p:txBody>
          <a:bodyPr wrap="square" rtlCol="0">
            <a:spAutoFit/>
          </a:bodyPr>
          <a:lstStyle/>
          <a:p>
            <a:pPr algn="ctr"/>
            <a:r>
              <a:rPr lang="en-US" altLang="ja-JP" sz="1400" dirty="0">
                <a:solidFill>
                  <a:srgbClr val="7030A0"/>
                </a:solidFill>
                <a:latin typeface="HGPｺﾞｼｯｸM" panose="020B0600000000000000" pitchFamily="50" charset="-128"/>
                <a:ea typeface="HGPｺﾞｼｯｸM" panose="020B0600000000000000" pitchFamily="50" charset="-128"/>
              </a:rPr>
              <a:t>&lt;</a:t>
            </a:r>
            <a:r>
              <a:rPr lang="ja-JP" altLang="en-US" sz="1400" dirty="0">
                <a:solidFill>
                  <a:srgbClr val="7030A0"/>
                </a:solidFill>
                <a:latin typeface="HGPｺﾞｼｯｸM" panose="020B0600000000000000" pitchFamily="50" charset="-128"/>
                <a:ea typeface="HGPｺﾞｼｯｸM" panose="020B0600000000000000" pitchFamily="50" charset="-128"/>
              </a:rPr>
              <a:t>参照</a:t>
            </a:r>
            <a:r>
              <a:rPr lang="en-US" altLang="ja-JP" sz="1400" dirty="0">
                <a:solidFill>
                  <a:srgbClr val="7030A0"/>
                </a:solidFill>
                <a:latin typeface="HGPｺﾞｼｯｸM" panose="020B0600000000000000" pitchFamily="50" charset="-128"/>
                <a:ea typeface="HGPｺﾞｼｯｸM" panose="020B0600000000000000" pitchFamily="50" charset="-128"/>
              </a:rPr>
              <a:t>&gt;</a:t>
            </a:r>
            <a:endParaRPr lang="ja-JP" altLang="en-US" sz="1400" dirty="0">
              <a:solidFill>
                <a:srgbClr val="7030A0"/>
              </a:solidFill>
              <a:latin typeface="HGPｺﾞｼｯｸM" panose="020B0600000000000000" pitchFamily="50" charset="-128"/>
              <a:ea typeface="HGPｺﾞｼｯｸM" panose="020B0600000000000000" pitchFamily="50" charset="-128"/>
            </a:endParaRPr>
          </a:p>
        </p:txBody>
      </p:sp>
      <p:cxnSp>
        <p:nvCxnSpPr>
          <p:cNvPr id="97" name="直線矢印コネクタ 43"/>
          <p:cNvCxnSpPr/>
          <p:nvPr/>
        </p:nvCxnSpPr>
        <p:spPr>
          <a:xfrm>
            <a:off x="7200292" y="4606114"/>
            <a:ext cx="0" cy="379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テキスト ボックス 42"/>
          <p:cNvSpPr txBox="1"/>
          <p:nvPr/>
        </p:nvSpPr>
        <p:spPr>
          <a:xfrm>
            <a:off x="1150813" y="4679244"/>
            <a:ext cx="2821951" cy="646331"/>
          </a:xfrm>
          <a:prstGeom prst="rect">
            <a:avLst/>
          </a:prstGeom>
          <a:noFill/>
        </p:spPr>
        <p:txBody>
          <a:bodyPr wrap="square" rtlCol="0">
            <a:spAutoFit/>
          </a:bodyPr>
          <a:lstStyle/>
          <a:p>
            <a:pPr algn="ctr"/>
            <a:r>
              <a:rPr lang="ja-JP" altLang="en-US" dirty="0">
                <a:solidFill>
                  <a:srgbClr val="7030A0"/>
                </a:solidFill>
                <a:latin typeface="HGPｺﾞｼｯｸM" panose="020B0600000000000000" pitchFamily="50" charset="-128"/>
                <a:ea typeface="HGPｺﾞｼｯｸM" panose="020B0600000000000000" pitchFamily="50" charset="-128"/>
              </a:rPr>
              <a:t>④変更管理方法をお客さまに説明し、運用開始</a:t>
            </a:r>
          </a:p>
        </p:txBody>
      </p:sp>
    </p:spTree>
    <p:extLst>
      <p:ext uri="{BB962C8B-B14F-4D97-AF65-F5344CB8AC3E}">
        <p14:creationId xmlns:p14="http://schemas.microsoft.com/office/powerpoint/2010/main" val="28941419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81</a:t>
            </a:fld>
            <a:endParaRPr lang="ja-JP" altLang="en-US" dirty="0"/>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Ｇ５－０１　システム要件定義への引継ぎ</a:t>
            </a:r>
          </a:p>
        </p:txBody>
      </p:sp>
      <p:sp>
        <p:nvSpPr>
          <p:cNvPr id="5" name="テキスト ボックス 4"/>
          <p:cNvSpPr txBox="1"/>
          <p:nvPr/>
        </p:nvSpPr>
        <p:spPr>
          <a:xfrm>
            <a:off x="539552" y="1136933"/>
            <a:ext cx="8208912" cy="378565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ベースラインとする要件定義書のバージョンを明確にする。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ステアリングコミッティ等の公式承認前に、重要なステークホルダーが</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高い関心を持つ事項を主とした個別説明を行い、承認の内示を得る。</a:t>
            </a:r>
            <a:endParaRPr lang="en-US" altLang="ja-JP" sz="1400" dirty="0">
              <a:latin typeface="HGPｺﾞｼｯｸM" panose="020B0600000000000000" pitchFamily="50" charset="-128"/>
              <a:ea typeface="HGPｺﾞｼｯｸM" panose="020B0600000000000000" pitchFamily="50" charset="-128"/>
            </a:endParaRPr>
          </a:p>
          <a:p>
            <a:pPr marL="1435100"/>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承認と同時に、変更管理運用を開始する。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引継ぎ内容のポイント</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承認された業務要件定義内容</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業務要件の成果物体系、記述方法、トレーサビリティ管理方法</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申し送り事項、既出システム要求</a:t>
            </a:r>
          </a:p>
          <a:p>
            <a:pPr marL="1800225"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取り下げられた業務要求と理由、経緯</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83314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82</a:t>
            </a:fld>
            <a:endParaRPr lang="ja-JP" altLang="en-US" dirty="0"/>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Ｇ５－０１　システム要件定義への引継ぎ</a:t>
            </a:r>
          </a:p>
        </p:txBody>
      </p:sp>
      <p:sp>
        <p:nvSpPr>
          <p:cNvPr id="5" name="テキスト ボックス 4"/>
          <p:cNvSpPr txBox="1"/>
          <p:nvPr/>
        </p:nvSpPr>
        <p:spPr>
          <a:xfrm>
            <a:off x="539552" y="1136933"/>
            <a:ext cx="8208912" cy="64633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568952" cy="215443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業務要求の収集や整理の段階から、戦略的にステークホルダーとの</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こまめな合意を積み上げて、最終合意段階での大幅変更リスクを抑える。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非公式な暫定合意</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の積み上げも有効。</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8275"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お客さまを</a:t>
            </a:r>
            <a:r>
              <a:rPr lang="en-US" altLang="ja-JP" dirty="0">
                <a:latin typeface="HGPｺﾞｼｯｸM" panose="020B0600000000000000" pitchFamily="50" charset="-128"/>
                <a:ea typeface="HGPｺﾞｼｯｸM" panose="020B0600000000000000" pitchFamily="50" charset="-128"/>
              </a:rPr>
              <a:t>10</a:t>
            </a:r>
            <a:r>
              <a:rPr lang="ja-JP" altLang="en-US" dirty="0">
                <a:latin typeface="HGPｺﾞｼｯｸM" panose="020B0600000000000000" pitchFamily="50" charset="-128"/>
                <a:ea typeface="HGPｺﾞｼｯｸM" panose="020B0600000000000000" pitchFamily="50" charset="-128"/>
              </a:rPr>
              <a:t>分間捕まえて、検討結果や成果物等を確認してもらうなど</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合意・承認の段階で、大幅な要件内容変更が発生し、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業務要件定義に大きな手戻りが発生する。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99031348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後続のシステム要件内容に大きく影響する残課題を次工程に申し送り、</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後続工程のコストやスケジュールが膨らむ。</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83</a:t>
            </a:fld>
            <a:endParaRPr lang="ja-JP" altLang="en-US" dirty="0"/>
          </a:p>
        </p:txBody>
      </p:sp>
      <p:sp>
        <p:nvSpPr>
          <p:cNvPr id="4" name="テキスト プレースホルダー 3"/>
          <p:cNvSpPr>
            <a:spLocks noGrp="1"/>
          </p:cNvSpPr>
          <p:nvPr>
            <p:ph type="body" sz="quarter" idx="13"/>
          </p:nvPr>
        </p:nvSpPr>
        <p:spPr>
          <a:xfrm>
            <a:off x="592089" y="40466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Ｇ４－０２　業務要件のお客さま合意と承認</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Ｇ５－０１　システム要件定義への引継ぎ</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400657"/>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システム要求内容の追加や拡大、次工程の作業ボリューム増加、</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スケジュール延伸などの影響リスクがある課題を見極め、先送りしない。</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工程終了させる</a:t>
            </a:r>
            <a:r>
              <a:rPr lang="ja-JP" altLang="en-US" dirty="0" smtClean="0">
                <a:latin typeface="HGPｺﾞｼｯｸM" panose="020B0600000000000000" pitchFamily="50" charset="-128"/>
                <a:ea typeface="HGPｺﾞｼｯｸM" panose="020B0600000000000000" pitchFamily="50" charset="-128"/>
              </a:rPr>
              <a:t>方向へバイアス</a:t>
            </a:r>
            <a:r>
              <a:rPr lang="ja-JP" altLang="en-US" dirty="0">
                <a:latin typeface="HGPｺﾞｼｯｸM" panose="020B0600000000000000" pitchFamily="50" charset="-128"/>
                <a:ea typeface="HGPｺﾞｼｯｸM" panose="020B0600000000000000" pitchFamily="50" charset="-128"/>
              </a:rPr>
              <a:t>がかかり、課題の影響度が軽く評価される、</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楽観視される、傾向があるので、申し送りの可否は慎重に判断する。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7913" indent="-363538">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要件定義工程のＥｘｉｔ判定や課題確認は、要件定義進行中にも行う。</a:t>
            </a:r>
            <a:r>
              <a:rPr lang="en-US" altLang="ja-JP" dirty="0">
                <a:latin typeface="HGPｺﾞｼｯｸM" panose="020B0600000000000000" pitchFamily="50" charset="-128"/>
                <a:ea typeface="HGPｺﾞｼｯｸM" panose="020B0600000000000000" pitchFamily="50" charset="-128"/>
              </a:rPr>
              <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Ｅｘｉｔクライテリアは、要件定義工程終了時に初めて使うものではない</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29013274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「業務要件定義の進め方」のまとめ</a:t>
            </a:r>
          </a:p>
        </p:txBody>
      </p:sp>
      <p:graphicFrame>
        <p:nvGraphicFramePr>
          <p:cNvPr id="5" name="表 4"/>
          <p:cNvGraphicFramePr>
            <a:graphicFrameLocks noGrp="1"/>
          </p:cNvGraphicFramePr>
          <p:nvPr>
            <p:extLst>
              <p:ext uri="{D42A27DB-BD31-4B8C-83A1-F6EECF244321}">
                <p14:modId xmlns:p14="http://schemas.microsoft.com/office/powerpoint/2010/main" val="2287820980"/>
              </p:ext>
            </p:extLst>
          </p:nvPr>
        </p:nvGraphicFramePr>
        <p:xfrm>
          <a:off x="352493" y="1196752"/>
          <a:ext cx="8610918" cy="4490720"/>
        </p:xfrm>
        <a:graphic>
          <a:graphicData uri="http://schemas.openxmlformats.org/drawingml/2006/table">
            <a:tbl>
              <a:tblPr firstRow="1" bandRow="1">
                <a:tableStyleId>{00A15C55-8517-42AA-B614-E9B94910E393}</a:tableStyleId>
              </a:tblPr>
              <a:tblGrid>
                <a:gridCol w="1879600">
                  <a:extLst>
                    <a:ext uri="{9D8B030D-6E8A-4147-A177-3AD203B41FA5}">
                      <a16:colId xmlns="" xmlns:a16="http://schemas.microsoft.com/office/drawing/2014/main" val="20000"/>
                    </a:ext>
                  </a:extLst>
                </a:gridCol>
                <a:gridCol w="2655888">
                  <a:extLst>
                    <a:ext uri="{9D8B030D-6E8A-4147-A177-3AD203B41FA5}">
                      <a16:colId xmlns="" xmlns:a16="http://schemas.microsoft.com/office/drawing/2014/main" val="20001"/>
                    </a:ext>
                  </a:extLst>
                </a:gridCol>
                <a:gridCol w="4075430">
                  <a:extLst>
                    <a:ext uri="{9D8B030D-6E8A-4147-A177-3AD203B41FA5}">
                      <a16:colId xmlns="" xmlns:a16="http://schemas.microsoft.com/office/drawing/2014/main" val="20002"/>
                    </a:ext>
                  </a:extLst>
                </a:gridCol>
              </a:tblGrid>
              <a:tr h="370840">
                <a:tc>
                  <a:txBody>
                    <a:bodyPr/>
                    <a:lstStyle/>
                    <a:p>
                      <a:pPr>
                        <a:lnSpc>
                          <a:spcPct val="100000"/>
                        </a:lnSpc>
                      </a:pPr>
                      <a:r>
                        <a:rPr kumimoji="1" lang="ja-JP" altLang="en-US" sz="1750" dirty="0">
                          <a:latin typeface="HGｺﾞｼｯｸM" panose="020B0609000000000000" pitchFamily="49" charset="-128"/>
                          <a:ea typeface="HGｺﾞｼｯｸM" panose="020B0609000000000000" pitchFamily="49" charset="-128"/>
                        </a:rPr>
                        <a:t>プロセス</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tc>
                <a:tc>
                  <a:txBody>
                    <a:bodyPr/>
                    <a:lstStyle/>
                    <a:p>
                      <a:pPr>
                        <a:lnSpc>
                          <a:spcPct val="100000"/>
                        </a:lnSpc>
                      </a:pPr>
                      <a:r>
                        <a:rPr kumimoji="1" lang="ja-JP" altLang="en-US" sz="1750" dirty="0">
                          <a:latin typeface="HGｺﾞｼｯｸM" panose="020B0609000000000000" pitchFamily="49" charset="-128"/>
                          <a:ea typeface="HGｺﾞｼｯｸM" panose="020B0609000000000000" pitchFamily="49" charset="-128"/>
                        </a:rPr>
                        <a:t>主要サブプロセス</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tc>
                <a:tc>
                  <a:txBody>
                    <a:bodyPr/>
                    <a:lstStyle/>
                    <a:p>
                      <a:pPr>
                        <a:lnSpc>
                          <a:spcPct val="100000"/>
                        </a:lnSpc>
                      </a:pPr>
                      <a:r>
                        <a:rPr kumimoji="1" lang="ja-JP" altLang="en-US" sz="1750" dirty="0">
                          <a:latin typeface="HGｺﾞｼｯｸM" panose="020B0609000000000000" pitchFamily="49" charset="-128"/>
                          <a:ea typeface="HGｺﾞｼｯｸM" panose="020B0609000000000000" pitchFamily="49" charset="-128"/>
                        </a:rPr>
                        <a:t>ポイント</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tc>
                <a:extLst>
                  <a:ext uri="{0D108BD9-81ED-4DB2-BD59-A6C34878D82A}">
                    <a16:rowId xmlns="" xmlns:a16="http://schemas.microsoft.com/office/drawing/2014/main" val="10000"/>
                  </a:ext>
                </a:extLst>
              </a:tr>
              <a:tr h="370840">
                <a:tc rowSpan="2">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業務要求の収集</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現行業務の調査</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トップダウンで業務を俯瞰・網羅</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現行踏襲でも必要な調査は実施</a:t>
                      </a:r>
                      <a:endParaRPr kumimoji="1" lang="en-US" altLang="ja-JP" sz="1750" dirty="0">
                        <a:solidFill>
                          <a:schemeClr val="tx1"/>
                        </a:solidFill>
                        <a:latin typeface="HGｺﾞｼｯｸM" panose="020B0609000000000000" pitchFamily="49" charset="-128"/>
                        <a:ea typeface="HGｺﾞｼｯｸM" panose="020B0609000000000000" pitchFamily="49" charset="-128"/>
                      </a:endParaRPr>
                    </a:p>
                  </a:txBody>
                  <a:tcPr>
                    <a:solidFill>
                      <a:schemeClr val="accent4">
                        <a:lumMod val="20000"/>
                        <a:lumOff val="80000"/>
                      </a:schemeClr>
                    </a:solidFill>
                  </a:tcPr>
                </a:tc>
                <a:extLst>
                  <a:ext uri="{0D108BD9-81ED-4DB2-BD59-A6C34878D82A}">
                    <a16:rowId xmlns="" xmlns:a16="http://schemas.microsoft.com/office/drawing/2014/main" val="10001"/>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課題解決の実現手段検討</a:t>
                      </a:r>
                      <a:endParaRPr kumimoji="1" lang="en-US" altLang="ja-JP"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目的・目標→課題→原因→実現手段</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「業務」の視点・レベルで検討</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solidFill>
                      <a:schemeClr val="accent4">
                        <a:lumMod val="20000"/>
                        <a:lumOff val="80000"/>
                      </a:schemeClr>
                    </a:solidFill>
                  </a:tcPr>
                </a:tc>
                <a:extLst>
                  <a:ext uri="{0D108BD9-81ED-4DB2-BD59-A6C34878D82A}">
                    <a16:rowId xmlns="" xmlns:a16="http://schemas.microsoft.com/office/drawing/2014/main" val="10002"/>
                  </a:ext>
                </a:extLst>
              </a:tr>
              <a:tr h="370840">
                <a:tc rowSpan="2">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業務要件の整理</a:t>
                      </a:r>
                      <a:r>
                        <a:rPr kumimoji="1" lang="en-US" altLang="ja-JP" sz="1750" dirty="0">
                          <a:latin typeface="HGｺﾞｼｯｸM" panose="020B0609000000000000" pitchFamily="49" charset="-128"/>
                          <a:ea typeface="HGｺﾞｼｯｸM" panose="020B0609000000000000" pitchFamily="49" charset="-128"/>
                        </a:rPr>
                        <a:t/>
                      </a:r>
                      <a:br>
                        <a:rPr kumimoji="1" lang="en-US" altLang="ja-JP" sz="1750" dirty="0">
                          <a:latin typeface="HGｺﾞｼｯｸM" panose="020B0609000000000000" pitchFamily="49" charset="-128"/>
                          <a:ea typeface="HGｺﾞｼｯｸM" panose="020B0609000000000000" pitchFamily="49" charset="-128"/>
                        </a:rPr>
                      </a:br>
                      <a:r>
                        <a:rPr kumimoji="1" lang="ja-JP" altLang="en-US" sz="1750" dirty="0">
                          <a:latin typeface="HGｺﾞｼｯｸM" panose="020B0609000000000000" pitchFamily="49" charset="-128"/>
                          <a:ea typeface="HGｺﾞｼｯｸM" panose="020B0609000000000000" pitchFamily="49" charset="-128"/>
                        </a:rPr>
                        <a:t>とモデル化</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業務要求のモデル化</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プロセス・ルール・</a:t>
                      </a:r>
                      <a:r>
                        <a:rPr kumimoji="1" lang="ja-JP" altLang="en-US" sz="1750" dirty="0" smtClean="0">
                          <a:latin typeface="HGｺﾞｼｯｸM" panose="020B0609000000000000" pitchFamily="49" charset="-128"/>
                          <a:ea typeface="HGｺﾞｼｯｸM" panose="020B0609000000000000" pitchFamily="49" charset="-128"/>
                        </a:rPr>
                        <a:t>情報をモデル化</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業務モデルからシステム機能を抽出</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solidFill>
                      <a:schemeClr val="accent4">
                        <a:lumMod val="20000"/>
                        <a:lumOff val="80000"/>
                      </a:schemeClr>
                    </a:solidFill>
                  </a:tcPr>
                </a:tc>
                <a:extLst>
                  <a:ext uri="{0D108BD9-81ED-4DB2-BD59-A6C34878D82A}">
                    <a16:rowId xmlns="" xmlns:a16="http://schemas.microsoft.com/office/drawing/2014/main" val="10003"/>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業務要件の優先順位付け</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重要な価値観を基準とした評価</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キーマン、意思決定者との実質的合意</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marR="0">
                    <a:solidFill>
                      <a:schemeClr val="accent4">
                        <a:lumMod val="20000"/>
                        <a:lumOff val="80000"/>
                      </a:schemeClr>
                    </a:solidFill>
                  </a:tcPr>
                </a:tc>
                <a:extLst>
                  <a:ext uri="{0D108BD9-81ED-4DB2-BD59-A6C34878D82A}">
                    <a16:rowId xmlns="" xmlns:a16="http://schemas.microsoft.com/office/drawing/2014/main" val="10004"/>
                  </a:ext>
                </a:extLst>
              </a:tr>
              <a:tr h="370840">
                <a:tc gridSpan="2">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sz="1750" dirty="0">
                          <a:latin typeface="HGｺﾞｼｯｸM" panose="020B0609000000000000" pitchFamily="49" charset="-128"/>
                          <a:ea typeface="HGｺﾞｼｯｸM" panose="020B0609000000000000" pitchFamily="49" charset="-128"/>
                        </a:rPr>
                        <a:t>業務要件定義書の作成</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h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理解容易、解釈ズレが出にくい成果物</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marR="0">
                    <a:solidFill>
                      <a:schemeClr val="accent4">
                        <a:lumMod val="20000"/>
                        <a:lumOff val="80000"/>
                      </a:schemeClr>
                    </a:solidFill>
                  </a:tcPr>
                </a:tc>
                <a:extLst>
                  <a:ext uri="{0D108BD9-81ED-4DB2-BD59-A6C34878D82A}">
                    <a16:rowId xmlns="" xmlns:a16="http://schemas.microsoft.com/office/drawing/2014/main" val="10005"/>
                  </a:ext>
                </a:extLst>
              </a:tr>
              <a:tr h="370840">
                <a:tc rowSpan="2">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sz="1750" dirty="0">
                          <a:latin typeface="HGｺﾞｼｯｸM" panose="020B0609000000000000" pitchFamily="49" charset="-128"/>
                          <a:ea typeface="HGｺﾞｼｯｸM" panose="020B0609000000000000" pitchFamily="49" charset="-128"/>
                        </a:rPr>
                        <a:t>業務要件の</a:t>
                      </a:r>
                      <a:r>
                        <a:rPr kumimoji="1" lang="en-US" altLang="ja-JP" sz="1750" dirty="0">
                          <a:latin typeface="HGｺﾞｼｯｸM" panose="020B0609000000000000" pitchFamily="49" charset="-128"/>
                          <a:ea typeface="HGｺﾞｼｯｸM" panose="020B0609000000000000" pitchFamily="49" charset="-128"/>
                        </a:rPr>
                        <a:t/>
                      </a:r>
                      <a:br>
                        <a:rPr kumimoji="1" lang="en-US" altLang="ja-JP" sz="1750" dirty="0">
                          <a:latin typeface="HGｺﾞｼｯｸM" panose="020B0609000000000000" pitchFamily="49" charset="-128"/>
                          <a:ea typeface="HGｺﾞｼｯｸM" panose="020B0609000000000000" pitchFamily="49" charset="-128"/>
                        </a:rPr>
                      </a:br>
                      <a:r>
                        <a:rPr kumimoji="1" lang="ja-JP" altLang="en-US" sz="1750" dirty="0">
                          <a:latin typeface="HGｺﾞｼｯｸM" panose="020B0609000000000000" pitchFamily="49" charset="-128"/>
                          <a:ea typeface="HGｺﾞｼｯｸM" panose="020B0609000000000000" pitchFamily="49" charset="-128"/>
                        </a:rPr>
                        <a:t>検証・妥当性確認</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sz="1750" dirty="0">
                          <a:latin typeface="HGｺﾞｼｯｸM" panose="020B0609000000000000" pitchFamily="49" charset="-128"/>
                          <a:ea typeface="HGｺﾞｼｯｸM" panose="020B0609000000000000" pitchFamily="49" charset="-128"/>
                        </a:rPr>
                        <a:t>業務要件の</a:t>
                      </a:r>
                      <a:r>
                        <a:rPr kumimoji="1" lang="en-US" altLang="ja-JP" sz="1750" dirty="0">
                          <a:latin typeface="HGｺﾞｼｯｸM" panose="020B0609000000000000" pitchFamily="49" charset="-128"/>
                          <a:ea typeface="HGｺﾞｼｯｸM" panose="020B0609000000000000" pitchFamily="49" charset="-128"/>
                        </a:rPr>
                        <a:t/>
                      </a:r>
                      <a:br>
                        <a:rPr kumimoji="1" lang="en-US" altLang="ja-JP" sz="1750" dirty="0">
                          <a:latin typeface="HGｺﾞｼｯｸM" panose="020B0609000000000000" pitchFamily="49" charset="-128"/>
                          <a:ea typeface="HGｺﾞｼｯｸM" panose="020B0609000000000000" pitchFamily="49" charset="-128"/>
                        </a:rPr>
                      </a:br>
                      <a:r>
                        <a:rPr kumimoji="1" lang="ja-JP" altLang="en-US" sz="1750" dirty="0">
                          <a:latin typeface="HGｺﾞｼｯｸM" panose="020B0609000000000000" pitchFamily="49" charset="-128"/>
                          <a:ea typeface="HGｺﾞｼｯｸM" panose="020B0609000000000000" pitchFamily="49" charset="-128"/>
                        </a:rPr>
                        <a:t>検証・妥当性確認</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段階的に実施して急な方針転換を防止</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明確でメリハリある観点と、役割分担</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marR="0">
                    <a:solidFill>
                      <a:schemeClr val="accent4">
                        <a:lumMod val="20000"/>
                        <a:lumOff val="80000"/>
                      </a:schemeClr>
                    </a:solidFill>
                  </a:tcPr>
                </a:tc>
                <a:extLst>
                  <a:ext uri="{0D108BD9-81ED-4DB2-BD59-A6C34878D82A}">
                    <a16:rowId xmlns="" xmlns:a16="http://schemas.microsoft.com/office/drawing/2014/main" val="10006"/>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88900" indent="0">
                        <a:lnSpc>
                          <a:spcPct val="100000"/>
                        </a:lnSpc>
                      </a:pPr>
                      <a:r>
                        <a:rPr kumimoji="1" lang="ja-JP" altLang="en-US" sz="1750" dirty="0">
                          <a:latin typeface="HGｺﾞｼｯｸM" panose="020B0609000000000000" pitchFamily="49" charset="-128"/>
                          <a:ea typeface="HGｺﾞｼｯｸM" panose="020B0609000000000000" pitchFamily="49" charset="-128"/>
                        </a:rPr>
                        <a:t>業務要件の</a:t>
                      </a:r>
                      <a:r>
                        <a:rPr kumimoji="1" lang="en-US" altLang="ja-JP" sz="1750" dirty="0">
                          <a:latin typeface="HGｺﾞｼｯｸM" panose="020B0609000000000000" pitchFamily="49" charset="-128"/>
                          <a:ea typeface="HGｺﾞｼｯｸM" panose="020B0609000000000000" pitchFamily="49" charset="-128"/>
                        </a:rPr>
                        <a:t/>
                      </a:r>
                      <a:br>
                        <a:rPr kumimoji="1" lang="en-US" altLang="ja-JP" sz="1750" dirty="0">
                          <a:latin typeface="HGｺﾞｼｯｸM" panose="020B0609000000000000" pitchFamily="49" charset="-128"/>
                          <a:ea typeface="HGｺﾞｼｯｸM" panose="020B0609000000000000" pitchFamily="49" charset="-128"/>
                        </a:rPr>
                      </a:br>
                      <a:r>
                        <a:rPr kumimoji="1" lang="ja-JP" altLang="en-US" sz="1750" dirty="0">
                          <a:latin typeface="HGｺﾞｼｯｸM" panose="020B0609000000000000" pitchFamily="49" charset="-128"/>
                          <a:ea typeface="HGｺﾞｼｯｸM" panose="020B0609000000000000" pitchFamily="49" charset="-128"/>
                        </a:rPr>
                        <a:t>お客さま合意と承認</a:t>
                      </a:r>
                      <a:endParaRPr kumimoji="1" lang="ja-JP" altLang="en-US" sz="1750" b="0" dirty="0">
                        <a:latin typeface="HGｺﾞｼｯｸM" panose="020B0609000000000000" pitchFamily="49" charset="-128"/>
                        <a:ea typeface="HGｺﾞｼｯｸM" panose="020B0609000000000000" pitchFamily="49" charset="-128"/>
                      </a:endParaRPr>
                    </a:p>
                  </a:txBody>
                  <a:tcPr marL="0" marR="0" marT="0" marB="0" anchor="ctr" horzOverflow="overflow">
                    <a:solidFill>
                      <a:schemeClr val="accent4">
                        <a:lumMod val="20000"/>
                        <a:lumOff val="80000"/>
                      </a:schemeClr>
                    </a:solidFill>
                  </a:tcPr>
                </a:tc>
                <a:tc>
                  <a:txBody>
                    <a:bodyPr/>
                    <a:lstStyle/>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戦略的、段階的な合意の積み上げ</a:t>
                      </a:r>
                      <a:endParaRPr kumimoji="1" lang="en-US" altLang="ja-JP" sz="1750" dirty="0">
                        <a:latin typeface="HGｺﾞｼｯｸM" panose="020B0609000000000000" pitchFamily="49" charset="-128"/>
                        <a:ea typeface="HGｺﾞｼｯｸM" panose="020B0609000000000000" pitchFamily="49" charset="-128"/>
                      </a:endParaRPr>
                    </a:p>
                    <a:p>
                      <a:pPr marL="177800" indent="-177800">
                        <a:lnSpc>
                          <a:spcPct val="100000"/>
                        </a:lnSpc>
                        <a:buFont typeface="Arial" panose="020B0604020202020204" pitchFamily="34" charset="0"/>
                        <a:buChar char="•"/>
                      </a:pPr>
                      <a:r>
                        <a:rPr kumimoji="1" lang="ja-JP" altLang="en-US" sz="1750" dirty="0">
                          <a:latin typeface="HGｺﾞｼｯｸM" panose="020B0609000000000000" pitchFamily="49" charset="-128"/>
                          <a:ea typeface="HGｺﾞｼｯｸM" panose="020B0609000000000000" pitchFamily="49" charset="-128"/>
                        </a:rPr>
                        <a:t>申し送り課題の厳密な影響精査</a:t>
                      </a:r>
                      <a:endParaRPr kumimoji="1" lang="ja-JP" altLang="en-US" sz="1750" dirty="0">
                        <a:solidFill>
                          <a:schemeClr val="tx1"/>
                        </a:solidFill>
                        <a:latin typeface="HGｺﾞｼｯｸM" panose="020B0609000000000000" pitchFamily="49" charset="-128"/>
                        <a:ea typeface="HGｺﾞｼｯｸM" panose="020B0609000000000000" pitchFamily="49" charset="-128"/>
                      </a:endParaRPr>
                    </a:p>
                  </a:txBody>
                  <a:tcPr>
                    <a:solidFill>
                      <a:schemeClr val="accent4">
                        <a:lumMod val="20000"/>
                        <a:lumOff val="80000"/>
                      </a:schemeClr>
                    </a:solid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861930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Ｇ１　業務要求の収集</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solidFill>
                  <a:srgbClr val="201815"/>
                </a:solidFill>
                <a:latin typeface="HGPｺﾞｼｯｸM" panose="020B0600000000000000" pitchFamily="50" charset="-128"/>
                <a:ea typeface="HGPｺﾞｼｯｸM" panose="020B0600000000000000" pitchFamily="50" charset="-128"/>
              </a:rPr>
              <a:t>サブプロセスフロー</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259632" y="205243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rgbClr val="201815"/>
                </a:solidFill>
                <a:latin typeface="HGPｺﾞｼｯｸM" panose="020B0600000000000000" pitchFamily="50" charset="-128"/>
                <a:ea typeface="HGPｺﾞｼｯｸM" panose="020B0600000000000000" pitchFamily="50" charset="-128"/>
              </a:rPr>
              <a:t>G1-01</a:t>
            </a:r>
            <a:r>
              <a:rPr lang="ja-JP" altLang="en-US" dirty="0">
                <a:solidFill>
                  <a:srgbClr val="201815"/>
                </a:solidFill>
                <a:latin typeface="HGPｺﾞｼｯｸM" panose="020B0600000000000000" pitchFamily="50" charset="-128"/>
                <a:ea typeface="HGPｺﾞｼｯｸM" panose="020B0600000000000000" pitchFamily="50" charset="-128"/>
              </a:rPr>
              <a:t>　現行業務の調査</a:t>
            </a:r>
          </a:p>
        </p:txBody>
      </p:sp>
      <p:sp>
        <p:nvSpPr>
          <p:cNvPr id="7" name="角丸四角形 6"/>
          <p:cNvSpPr/>
          <p:nvPr/>
        </p:nvSpPr>
        <p:spPr>
          <a:xfrm>
            <a:off x="1259632" y="3024732"/>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rgbClr val="201815"/>
                </a:solidFill>
                <a:latin typeface="HGPｺﾞｼｯｸM" panose="020B0600000000000000" pitchFamily="50" charset="-128"/>
                <a:ea typeface="HGPｺﾞｼｯｸM" panose="020B0600000000000000" pitchFamily="50" charset="-128"/>
              </a:rPr>
              <a:t>G1-02</a:t>
            </a:r>
            <a:r>
              <a:rPr lang="ja-JP" altLang="en-US" dirty="0">
                <a:solidFill>
                  <a:srgbClr val="201815"/>
                </a:solidFill>
                <a:latin typeface="HGPｺﾞｼｯｸM" panose="020B0600000000000000" pitchFamily="50" charset="-128"/>
                <a:ea typeface="HGPｺﾞｼｯｸM" panose="020B0600000000000000" pitchFamily="50" charset="-128"/>
              </a:rPr>
              <a:t>　現行システムの調査</a:t>
            </a:r>
          </a:p>
        </p:txBody>
      </p:sp>
      <p:sp>
        <p:nvSpPr>
          <p:cNvPr id="8" name="角丸四角形 7"/>
          <p:cNvSpPr/>
          <p:nvPr/>
        </p:nvSpPr>
        <p:spPr>
          <a:xfrm>
            <a:off x="1259632" y="3879947"/>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rgbClr val="201815"/>
                </a:solidFill>
                <a:latin typeface="HGPｺﾞｼｯｸM" panose="020B0600000000000000" pitchFamily="50" charset="-128"/>
                <a:ea typeface="HGPｺﾞｼｯｸM" panose="020B0600000000000000" pitchFamily="50" charset="-128"/>
              </a:rPr>
              <a:t>G1-03</a:t>
            </a:r>
            <a:r>
              <a:rPr lang="ja-JP" altLang="en-US" dirty="0">
                <a:solidFill>
                  <a:srgbClr val="201815"/>
                </a:solidFill>
                <a:latin typeface="HGPｺﾞｼｯｸM" panose="020B0600000000000000" pitchFamily="50" charset="-128"/>
                <a:ea typeface="HGPｺﾞｼｯｸM" panose="020B0600000000000000" pitchFamily="50" charset="-128"/>
              </a:rPr>
              <a:t>　課題の抽出と原因分析</a:t>
            </a:r>
          </a:p>
        </p:txBody>
      </p:sp>
      <p:sp>
        <p:nvSpPr>
          <p:cNvPr id="9" name="角丸四角形 8"/>
          <p:cNvSpPr/>
          <p:nvPr/>
        </p:nvSpPr>
        <p:spPr>
          <a:xfrm>
            <a:off x="1259632" y="4793705"/>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rgbClr val="201815"/>
                </a:solidFill>
                <a:latin typeface="HGPｺﾞｼｯｸM" panose="020B0600000000000000" pitchFamily="50" charset="-128"/>
                <a:ea typeface="HGPｺﾞｼｯｸM" panose="020B0600000000000000" pitchFamily="50" charset="-128"/>
              </a:rPr>
              <a:t>G1-04</a:t>
            </a:r>
            <a:r>
              <a:rPr lang="ja-JP" altLang="en-US" dirty="0">
                <a:solidFill>
                  <a:srgbClr val="201815"/>
                </a:solidFill>
                <a:latin typeface="HGPｺﾞｼｯｸM" panose="020B0600000000000000" pitchFamily="50" charset="-128"/>
                <a:ea typeface="HGPｺﾞｼｯｸM" panose="020B0600000000000000" pitchFamily="50" charset="-128"/>
              </a:rPr>
              <a:t>　課題解決後のゴール定義</a:t>
            </a:r>
          </a:p>
        </p:txBody>
      </p:sp>
      <p:sp>
        <p:nvSpPr>
          <p:cNvPr id="10" name="角丸四角形 9"/>
          <p:cNvSpPr/>
          <p:nvPr/>
        </p:nvSpPr>
        <p:spPr>
          <a:xfrm>
            <a:off x="1259632" y="5707463"/>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rgbClr val="201815"/>
                </a:solidFill>
                <a:latin typeface="HGPｺﾞｼｯｸM" panose="020B0600000000000000" pitchFamily="50" charset="-128"/>
                <a:ea typeface="HGPｺﾞｼｯｸM" panose="020B0600000000000000" pitchFamily="50" charset="-128"/>
              </a:rPr>
              <a:t>G1-05</a:t>
            </a:r>
            <a:r>
              <a:rPr lang="ja-JP" altLang="en-US" dirty="0">
                <a:solidFill>
                  <a:srgbClr val="201815"/>
                </a:solidFill>
                <a:latin typeface="HGPｺﾞｼｯｸM" panose="020B0600000000000000" pitchFamily="50" charset="-128"/>
                <a:ea typeface="HGPｺﾞｼｯｸM" panose="020B0600000000000000" pitchFamily="50" charset="-128"/>
              </a:rPr>
              <a:t>　課題解決の実現手段検討</a:t>
            </a:r>
          </a:p>
        </p:txBody>
      </p:sp>
      <p:cxnSp>
        <p:nvCxnSpPr>
          <p:cNvPr id="13" name="直線矢印コネクタ 12"/>
          <p:cNvCxnSpPr>
            <a:stCxn id="6" idx="2"/>
            <a:endCxn id="7" idx="0"/>
          </p:cNvCxnSpPr>
          <p:nvPr/>
        </p:nvCxnSpPr>
        <p:spPr>
          <a:xfrm>
            <a:off x="3095836" y="2412471"/>
            <a:ext cx="0" cy="6122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3095836" y="3384772"/>
            <a:ext cx="0" cy="495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095836" y="4239987"/>
            <a:ext cx="0" cy="5537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9" idx="2"/>
            <a:endCxn id="10" idx="0"/>
          </p:cNvCxnSpPr>
          <p:nvPr/>
        </p:nvCxnSpPr>
        <p:spPr>
          <a:xfrm>
            <a:off x="3095836" y="5153745"/>
            <a:ext cx="0" cy="5537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フローチャート : 書類 11"/>
          <p:cNvSpPr/>
          <p:nvPr/>
        </p:nvSpPr>
        <p:spPr>
          <a:xfrm>
            <a:off x="5789560" y="225147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業務フロー</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1" name="フローチャート : 書類 20"/>
          <p:cNvSpPr/>
          <p:nvPr/>
        </p:nvSpPr>
        <p:spPr>
          <a:xfrm>
            <a:off x="6869680" y="162038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業務階層</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定義</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2" name="フローチャート : 書類 21"/>
          <p:cNvSpPr/>
          <p:nvPr/>
        </p:nvSpPr>
        <p:spPr>
          <a:xfrm>
            <a:off x="6895486" y="225147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業務</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ルール定義</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フローチャート : 書類 23"/>
          <p:cNvSpPr/>
          <p:nvPr/>
        </p:nvSpPr>
        <p:spPr>
          <a:xfrm>
            <a:off x="5789560" y="162038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用語集</a:t>
            </a:r>
          </a:p>
        </p:txBody>
      </p:sp>
      <p:sp>
        <p:nvSpPr>
          <p:cNvPr id="25" name="フローチャート : 書類 24"/>
          <p:cNvSpPr/>
          <p:nvPr/>
        </p:nvSpPr>
        <p:spPr>
          <a:xfrm>
            <a:off x="7920104" y="1620384"/>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概念データ</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モデル</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29" name="直線矢印コネクタ 28"/>
          <p:cNvCxnSpPr>
            <a:stCxn id="6" idx="3"/>
          </p:cNvCxnSpPr>
          <p:nvPr/>
        </p:nvCxnSpPr>
        <p:spPr>
          <a:xfrm>
            <a:off x="4932040" y="2232451"/>
            <a:ext cx="857520" cy="0"/>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30" name="フローチャート : 書類 29"/>
          <p:cNvSpPr/>
          <p:nvPr/>
        </p:nvSpPr>
        <p:spPr>
          <a:xfrm>
            <a:off x="6895486" y="2920299"/>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機能一覧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1" name="フローチャート : 書類 30"/>
          <p:cNvSpPr/>
          <p:nvPr/>
        </p:nvSpPr>
        <p:spPr>
          <a:xfrm>
            <a:off x="8001412" y="2920299"/>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ＣＲＵＤ図</a:t>
            </a:r>
          </a:p>
        </p:txBody>
      </p:sp>
      <p:cxnSp>
        <p:nvCxnSpPr>
          <p:cNvPr id="32" name="直線矢印コネクタ 31"/>
          <p:cNvCxnSpPr>
            <a:stCxn id="7" idx="3"/>
            <a:endCxn id="30" idx="1"/>
          </p:cNvCxnSpPr>
          <p:nvPr/>
        </p:nvCxnSpPr>
        <p:spPr>
          <a:xfrm>
            <a:off x="4932040" y="3204752"/>
            <a:ext cx="1963446" cy="1"/>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33" name="フローチャート : 書類 32"/>
          <p:cNvSpPr/>
          <p:nvPr/>
        </p:nvSpPr>
        <p:spPr>
          <a:xfrm>
            <a:off x="6839984" y="468927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業務</a:t>
            </a:r>
            <a:r>
              <a:rPr lang="ja-JP" altLang="en-US" sz="1200" dirty="0">
                <a:latin typeface="HGPｺﾞｼｯｸM" panose="020B0600000000000000" pitchFamily="50" charset="-128"/>
                <a:ea typeface="HGPｺﾞｼｯｸM" panose="020B0600000000000000" pitchFamily="50" charset="-128"/>
              </a:rPr>
              <a:t>課題</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一覧</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34" name="直線矢印コネクタ 33"/>
          <p:cNvCxnSpPr>
            <a:stCxn id="8" idx="3"/>
            <a:endCxn id="33" idx="1"/>
          </p:cNvCxnSpPr>
          <p:nvPr/>
        </p:nvCxnSpPr>
        <p:spPr>
          <a:xfrm>
            <a:off x="4932040" y="4059967"/>
            <a:ext cx="1907944" cy="913758"/>
          </a:xfrm>
          <a:prstGeom prst="bentConnector3">
            <a:avLst>
              <a:gd name="adj1" fmla="val 50000"/>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37" name="直線矢印コネクタ 36"/>
          <p:cNvCxnSpPr>
            <a:stCxn id="9" idx="3"/>
            <a:endCxn id="33" idx="1"/>
          </p:cNvCxnSpPr>
          <p:nvPr/>
        </p:nvCxnSpPr>
        <p:spPr>
          <a:xfrm>
            <a:off x="4932040" y="4973725"/>
            <a:ext cx="1907944" cy="0"/>
          </a:xfrm>
          <a:prstGeom prst="straightConnector1">
            <a:avLst/>
          </a:prstGeom>
          <a:ln>
            <a:prstDash val="dash"/>
            <a:headEnd type="none"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41" name="直線矢印コネクタ 40"/>
          <p:cNvCxnSpPr>
            <a:stCxn id="10" idx="3"/>
            <a:endCxn id="33" idx="1"/>
          </p:cNvCxnSpPr>
          <p:nvPr/>
        </p:nvCxnSpPr>
        <p:spPr>
          <a:xfrm flipV="1">
            <a:off x="4932040" y="4973725"/>
            <a:ext cx="1907944" cy="913758"/>
          </a:xfrm>
          <a:prstGeom prst="bentConnector3">
            <a:avLst>
              <a:gd name="adj1" fmla="val 50000"/>
            </a:avLst>
          </a:prstGeom>
          <a:ln>
            <a:prstDash val="dash"/>
            <a:headEnd type="none" w="lg" len="lg"/>
            <a:tailEnd type="stealth" w="lg" len="lg"/>
          </a:ln>
        </p:spPr>
        <p:style>
          <a:lnRef idx="2">
            <a:schemeClr val="accent1"/>
          </a:lnRef>
          <a:fillRef idx="0">
            <a:schemeClr val="accent1"/>
          </a:fillRef>
          <a:effectRef idx="1">
            <a:schemeClr val="accent1"/>
          </a:effectRef>
          <a:fontRef idx="minor">
            <a:schemeClr val="tx1"/>
          </a:fontRef>
        </p:style>
      </p:cxnSp>
      <p:sp>
        <p:nvSpPr>
          <p:cNvPr id="55" name="正方形/長方形 54"/>
          <p:cNvSpPr/>
          <p:nvPr/>
        </p:nvSpPr>
        <p:spPr>
          <a:xfrm>
            <a:off x="5580112" y="1556792"/>
            <a:ext cx="3456384" cy="20078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61" name="直線矢印コネクタ 55"/>
          <p:cNvCxnSpPr>
            <a:stCxn id="55" idx="2"/>
            <a:endCxn id="8" idx="0"/>
          </p:cNvCxnSpPr>
          <p:nvPr/>
        </p:nvCxnSpPr>
        <p:spPr>
          <a:xfrm rot="5400000">
            <a:off x="5044396" y="1616039"/>
            <a:ext cx="315348" cy="4212468"/>
          </a:xfrm>
          <a:prstGeom prst="curvedConnector3">
            <a:avLst>
              <a:gd name="adj1" fmla="val 50000"/>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860032" y="1700808"/>
            <a:ext cx="1594040" cy="523220"/>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現行業務に</a:t>
            </a:r>
            <a:endParaRPr kumimoji="1" lang="en-US" altLang="ja-JP" sz="1400" dirty="0">
              <a:latin typeface="HGPｺﾞｼｯｸM" panose="020B0600000000000000" pitchFamily="50" charset="-128"/>
              <a:ea typeface="HGPｺﾞｼｯｸM" panose="020B0600000000000000" pitchFamily="50" charset="-128"/>
            </a:endParaRPr>
          </a:p>
          <a:p>
            <a:r>
              <a:rPr kumimoji="1" lang="ja-JP" altLang="en-US" sz="1400" dirty="0">
                <a:latin typeface="HGPｺﾞｼｯｸM" panose="020B0600000000000000" pitchFamily="50" charset="-128"/>
                <a:ea typeface="HGPｺﾞｼｯｸM" panose="020B0600000000000000" pitchFamily="50" charset="-128"/>
              </a:rPr>
              <a:t>関する情報</a:t>
            </a:r>
          </a:p>
        </p:txBody>
      </p:sp>
      <p:sp>
        <p:nvSpPr>
          <p:cNvPr id="66" name="テキスト ボックス 65"/>
          <p:cNvSpPr txBox="1"/>
          <p:nvPr/>
        </p:nvSpPr>
        <p:spPr>
          <a:xfrm>
            <a:off x="4922176" y="2925237"/>
            <a:ext cx="2530144"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現行システムに関する情報</a:t>
            </a:r>
          </a:p>
        </p:txBody>
      </p:sp>
      <p:sp>
        <p:nvSpPr>
          <p:cNvPr id="67" name="テキスト ボックス 66"/>
          <p:cNvSpPr txBox="1"/>
          <p:nvPr/>
        </p:nvSpPr>
        <p:spPr>
          <a:xfrm>
            <a:off x="4075948" y="3467736"/>
            <a:ext cx="2656292"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現行業務・システムに関する情報</a:t>
            </a:r>
          </a:p>
        </p:txBody>
      </p:sp>
      <p:sp>
        <p:nvSpPr>
          <p:cNvPr id="68" name="テキスト ボックス 67"/>
          <p:cNvSpPr txBox="1"/>
          <p:nvPr/>
        </p:nvSpPr>
        <p:spPr>
          <a:xfrm>
            <a:off x="4932040" y="3829495"/>
            <a:ext cx="2376264"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業務課題と根本原因</a:t>
            </a:r>
          </a:p>
        </p:txBody>
      </p:sp>
      <p:sp>
        <p:nvSpPr>
          <p:cNvPr id="69" name="テキスト ボックス 68"/>
          <p:cNvSpPr txBox="1"/>
          <p:nvPr/>
        </p:nvSpPr>
        <p:spPr>
          <a:xfrm>
            <a:off x="4932040" y="4716727"/>
            <a:ext cx="2088232"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業務課題の解決目標</a:t>
            </a:r>
          </a:p>
        </p:txBody>
      </p:sp>
      <p:sp>
        <p:nvSpPr>
          <p:cNvPr id="70" name="テキスト ボックス 69"/>
          <p:cNvSpPr txBox="1"/>
          <p:nvPr/>
        </p:nvSpPr>
        <p:spPr>
          <a:xfrm>
            <a:off x="4932040" y="5641262"/>
            <a:ext cx="2016224"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根本原因の解消手段</a:t>
            </a:r>
          </a:p>
        </p:txBody>
      </p:sp>
      <p:sp>
        <p:nvSpPr>
          <p:cNvPr id="82" name="テキスト ボックス 81"/>
          <p:cNvSpPr txBox="1"/>
          <p:nvPr/>
        </p:nvSpPr>
        <p:spPr>
          <a:xfrm>
            <a:off x="4932040" y="5887483"/>
            <a:ext cx="1706599" cy="307777"/>
          </a:xfrm>
          <a:prstGeom prst="rect">
            <a:avLst/>
          </a:prstGeom>
          <a:noFill/>
        </p:spPr>
        <p:txBody>
          <a:bodyPr wrap="square" rtlCol="0">
            <a:spAutoFit/>
          </a:bodyPr>
          <a:lstStyle/>
          <a:p>
            <a:r>
              <a:rPr lang="ja-JP" altLang="en-US" sz="1400" dirty="0">
                <a:latin typeface="HGPｺﾞｼｯｸM" panose="020B0600000000000000" pitchFamily="50" charset="-128"/>
                <a:ea typeface="HGPｺﾞｼｯｸM" panose="020B0600000000000000" pitchFamily="50" charset="-128"/>
              </a:rPr>
              <a:t>取り下げる要求候補</a:t>
            </a:r>
            <a:endParaRPr kumimoji="1" lang="ja-JP" altLang="en-US" sz="1400" dirty="0">
              <a:latin typeface="HGPｺﾞｼｯｸM" panose="020B0600000000000000" pitchFamily="50" charset="-128"/>
              <a:ea typeface="HGPｺﾞｼｯｸM" panose="020B0600000000000000" pitchFamily="50" charset="-128"/>
            </a:endParaRPr>
          </a:p>
        </p:txBody>
      </p:sp>
      <p:sp>
        <p:nvSpPr>
          <p:cNvPr id="83" name="フローチャート : 書類 82"/>
          <p:cNvSpPr/>
          <p:nvPr/>
        </p:nvSpPr>
        <p:spPr>
          <a:xfrm>
            <a:off x="59397" y="292029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現行設計書</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等</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84" name="フローチャート : 書類 83"/>
          <p:cNvSpPr/>
          <p:nvPr/>
        </p:nvSpPr>
        <p:spPr>
          <a:xfrm>
            <a:off x="59397" y="1947997"/>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100" dirty="0">
                <a:latin typeface="HGPｺﾞｼｯｸM" panose="020B0600000000000000" pitchFamily="50" charset="-128"/>
                <a:ea typeface="HGPｺﾞｼｯｸM" panose="020B0600000000000000" pitchFamily="50" charset="-128"/>
              </a:rPr>
              <a:t>業務</a:t>
            </a:r>
            <a:endParaRPr kumimoji="1" lang="en-US" altLang="ja-JP" sz="1100" dirty="0">
              <a:latin typeface="HGPｺﾞｼｯｸM" panose="020B0600000000000000" pitchFamily="50" charset="-128"/>
              <a:ea typeface="HGPｺﾞｼｯｸM" panose="020B0600000000000000" pitchFamily="50" charset="-128"/>
            </a:endParaRPr>
          </a:p>
          <a:p>
            <a:pPr algn="ctr"/>
            <a:r>
              <a:rPr kumimoji="1" lang="ja-JP" altLang="en-US" sz="1100" dirty="0">
                <a:latin typeface="HGPｺﾞｼｯｸM" panose="020B0600000000000000" pitchFamily="50" charset="-128"/>
                <a:ea typeface="HGPｺﾞｼｯｸM" panose="020B0600000000000000" pitchFamily="50" charset="-128"/>
              </a:rPr>
              <a:t>マニュアル等</a:t>
            </a:r>
          </a:p>
        </p:txBody>
      </p:sp>
      <p:cxnSp>
        <p:nvCxnSpPr>
          <p:cNvPr id="85" name="直線矢印コネクタ 84"/>
          <p:cNvCxnSpPr>
            <a:stCxn id="84" idx="3"/>
            <a:endCxn id="6" idx="1"/>
          </p:cNvCxnSpPr>
          <p:nvPr/>
        </p:nvCxnSpPr>
        <p:spPr>
          <a:xfrm>
            <a:off x="1031773" y="2232451"/>
            <a:ext cx="227859" cy="0"/>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88" name="直線矢印コネクタ 87"/>
          <p:cNvCxnSpPr>
            <a:stCxn id="83" idx="3"/>
            <a:endCxn id="7" idx="1"/>
          </p:cNvCxnSpPr>
          <p:nvPr/>
        </p:nvCxnSpPr>
        <p:spPr>
          <a:xfrm>
            <a:off x="1031773" y="3204752"/>
            <a:ext cx="227859" cy="0"/>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cxnSp>
        <p:nvCxnSpPr>
          <p:cNvPr id="93" name="直線矢印コネクタ 55"/>
          <p:cNvCxnSpPr>
            <a:endCxn id="7" idx="0"/>
          </p:cNvCxnSpPr>
          <p:nvPr/>
        </p:nvCxnSpPr>
        <p:spPr>
          <a:xfrm rot="10800000" flipV="1">
            <a:off x="3095836" y="2412470"/>
            <a:ext cx="2484276" cy="612261"/>
          </a:xfrm>
          <a:prstGeom prst="curvedConnector2">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
        <p:nvSpPr>
          <p:cNvPr id="97" name="テキスト ボックス 96"/>
          <p:cNvSpPr txBox="1"/>
          <p:nvPr/>
        </p:nvSpPr>
        <p:spPr>
          <a:xfrm>
            <a:off x="3787202" y="2566968"/>
            <a:ext cx="2332970" cy="307777"/>
          </a:xfrm>
          <a:prstGeom prst="rect">
            <a:avLst/>
          </a:prstGeom>
          <a:noFill/>
        </p:spPr>
        <p:txBody>
          <a:bodyPr wrap="square" rtlCol="0">
            <a:spAutoFit/>
          </a:bodyPr>
          <a:lstStyle/>
          <a:p>
            <a:r>
              <a:rPr kumimoji="1" lang="ja-JP" altLang="en-US" sz="1400" dirty="0">
                <a:latin typeface="HGPｺﾞｼｯｸM" panose="020B0600000000000000" pitchFamily="50" charset="-128"/>
                <a:ea typeface="HGPｺﾞｼｯｸM" panose="020B0600000000000000" pitchFamily="50" charset="-128"/>
              </a:rPr>
              <a:t>現行業務に関する情報</a:t>
            </a:r>
          </a:p>
        </p:txBody>
      </p:sp>
      <p:sp>
        <p:nvSpPr>
          <p:cNvPr id="99" name="フローチャート : 書類 98"/>
          <p:cNvSpPr/>
          <p:nvPr/>
        </p:nvSpPr>
        <p:spPr>
          <a:xfrm>
            <a:off x="59397" y="377551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企画書</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ＲＦＰ</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100" name="直線矢印コネクタ 99"/>
          <p:cNvCxnSpPr>
            <a:stCxn id="99" idx="3"/>
            <a:endCxn id="8" idx="1"/>
          </p:cNvCxnSpPr>
          <p:nvPr/>
        </p:nvCxnSpPr>
        <p:spPr>
          <a:xfrm>
            <a:off x="1031773" y="4059967"/>
            <a:ext cx="227859" cy="0"/>
          </a:xfrm>
          <a:prstGeom prst="straightConnector1">
            <a:avLst/>
          </a:prstGeom>
          <a:ln>
            <a:prstDash val="dash"/>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75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wipe(left)">
                                      <p:cBhvr>
                                        <p:cTn id="38" dur="500"/>
                                        <p:tgtEl>
                                          <p:spTgt spid="6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500"/>
                                        <p:tgtEl>
                                          <p:spTgt spid="83"/>
                                        </p:tgtEl>
                                      </p:cBhvr>
                                    </p:animEffect>
                                  </p:childTnLst>
                                </p:cTn>
                              </p:par>
                              <p:par>
                                <p:cTn id="44" presetID="10" presetClass="entr" presetSubtype="0" fill="hold" nodeType="with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fade">
                                      <p:cBhvr>
                                        <p:cTn id="46" dur="500"/>
                                        <p:tgtEl>
                                          <p:spTgt spid="8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wipe(right)">
                                      <p:cBhvr>
                                        <p:cTn id="51" dur="500"/>
                                        <p:tgtEl>
                                          <p:spTgt spid="93"/>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wipe(right)">
                                      <p:cBhvr>
                                        <p:cTn id="54" dur="500"/>
                                        <p:tgtEl>
                                          <p:spTgt spid="9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wipe(left)">
                                      <p:cBhvr>
                                        <p:cTn id="75" dur="500"/>
                                        <p:tgtEl>
                                          <p:spTgt spid="66"/>
                                        </p:tgtEl>
                                      </p:cBhvr>
                                    </p:animEffect>
                                  </p:childTnLst>
                                </p:cTn>
                              </p:par>
                              <p:par>
                                <p:cTn id="76" presetID="22" presetClass="entr" presetSubtype="8"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wipe(left)">
                                      <p:cBhvr>
                                        <p:cTn id="78" dur="500"/>
                                        <p:tgtEl>
                                          <p:spTgt spid="3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99"/>
                                        </p:tgtEl>
                                        <p:attrNameLst>
                                          <p:attrName>style.visibility</p:attrName>
                                        </p:attrNameLst>
                                      </p:cBhvr>
                                      <p:to>
                                        <p:strVal val="visible"/>
                                      </p:to>
                                    </p:set>
                                    <p:animEffect transition="in" filter="fade">
                                      <p:cBhvr>
                                        <p:cTn id="83" dur="500"/>
                                        <p:tgtEl>
                                          <p:spTgt spid="99"/>
                                        </p:tgtEl>
                                      </p:cBhvr>
                                    </p:animEffect>
                                  </p:childTnLst>
                                </p:cTn>
                              </p:par>
                              <p:par>
                                <p:cTn id="84" presetID="10" presetClass="entr" presetSubtype="0" fill="hold" nodeType="withEffect">
                                  <p:stCondLst>
                                    <p:cond delay="0"/>
                                  </p:stCondLst>
                                  <p:childTnLst>
                                    <p:set>
                                      <p:cBhvr>
                                        <p:cTn id="85" dur="1" fill="hold">
                                          <p:stCondLst>
                                            <p:cond delay="0"/>
                                          </p:stCondLst>
                                        </p:cTn>
                                        <p:tgtEl>
                                          <p:spTgt spid="100"/>
                                        </p:tgtEl>
                                        <p:attrNameLst>
                                          <p:attrName>style.visibility</p:attrName>
                                        </p:attrNameLst>
                                      </p:cBhvr>
                                      <p:to>
                                        <p:strVal val="visible"/>
                                      </p:to>
                                    </p:set>
                                    <p:animEffect transition="in" filter="fade">
                                      <p:cBhvr>
                                        <p:cTn id="86" dur="500"/>
                                        <p:tgtEl>
                                          <p:spTgt spid="10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grpId="0" nodeType="click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wipe(right)">
                                      <p:cBhvr>
                                        <p:cTn id="91" dur="500"/>
                                        <p:tgtEl>
                                          <p:spTgt spid="67"/>
                                        </p:tgtEl>
                                      </p:cBhvr>
                                    </p:animEffect>
                                  </p:childTnLst>
                                </p:cTn>
                              </p:par>
                              <p:par>
                                <p:cTn id="92" presetID="22" presetClass="entr" presetSubtype="2" fill="hold"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wipe(right)">
                                      <p:cBhvr>
                                        <p:cTn id="94" dur="500"/>
                                        <p:tgtEl>
                                          <p:spTgt spid="6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500"/>
                                        <p:tgtEl>
                                          <p:spTgt spid="1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
                                        </p:tgtEl>
                                        <p:attrNameLst>
                                          <p:attrName>style.visibility</p:attrName>
                                        </p:attrNameLst>
                                      </p:cBhvr>
                                      <p:to>
                                        <p:strVal val="visible"/>
                                      </p:to>
                                    </p:set>
                                    <p:animEffect transition="in" filter="fade">
                                      <p:cBhvr>
                                        <p:cTn id="102" dur="500"/>
                                        <p:tgtEl>
                                          <p:spTgt spid="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500"/>
                                        <p:tgtEl>
                                          <p:spTgt spid="3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wipe(left)">
                                      <p:cBhvr>
                                        <p:cTn id="112" dur="500"/>
                                        <p:tgtEl>
                                          <p:spTgt spid="68"/>
                                        </p:tgtEl>
                                      </p:cBhvr>
                                    </p:animEffect>
                                  </p:childTnLst>
                                </p:cTn>
                              </p:par>
                              <p:par>
                                <p:cTn id="113" presetID="22" presetClass="entr" presetSubtype="8" fill="hold"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wipe(left)">
                                      <p:cBhvr>
                                        <p:cTn id="115" dur="500"/>
                                        <p:tgtEl>
                                          <p:spTgt spid="3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17"/>
                                        </p:tgtEl>
                                        <p:attrNameLst>
                                          <p:attrName>style.visibility</p:attrName>
                                        </p:attrNameLst>
                                      </p:cBhvr>
                                      <p:to>
                                        <p:strVal val="visible"/>
                                      </p:to>
                                    </p:set>
                                    <p:animEffect transition="in" filter="fade">
                                      <p:cBhvr>
                                        <p:cTn id="120" dur="500"/>
                                        <p:tgtEl>
                                          <p:spTgt spid="1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9"/>
                                        </p:tgtEl>
                                        <p:attrNameLst>
                                          <p:attrName>style.visibility</p:attrName>
                                        </p:attrNameLst>
                                      </p:cBhvr>
                                      <p:to>
                                        <p:strVal val="visible"/>
                                      </p:to>
                                    </p:set>
                                    <p:animEffect transition="in" filter="fade">
                                      <p:cBhvr>
                                        <p:cTn id="123" dur="500"/>
                                        <p:tgtEl>
                                          <p:spTgt spid="9"/>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37"/>
                                        </p:tgtEl>
                                        <p:attrNameLst>
                                          <p:attrName>style.visibility</p:attrName>
                                        </p:attrNameLst>
                                      </p:cBhvr>
                                      <p:to>
                                        <p:strVal val="visible"/>
                                      </p:to>
                                    </p:set>
                                    <p:animEffect transition="in" filter="wipe(left)">
                                      <p:cBhvr>
                                        <p:cTn id="128" dur="500"/>
                                        <p:tgtEl>
                                          <p:spTgt spid="37"/>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wipe(left)">
                                      <p:cBhvr>
                                        <p:cTn id="131" dur="500"/>
                                        <p:tgtEl>
                                          <p:spTgt spid="69"/>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20"/>
                                        </p:tgtEl>
                                        <p:attrNameLst>
                                          <p:attrName>style.visibility</p:attrName>
                                        </p:attrNameLst>
                                      </p:cBhvr>
                                      <p:to>
                                        <p:strVal val="visible"/>
                                      </p:to>
                                    </p:set>
                                    <p:animEffect transition="in" filter="fade">
                                      <p:cBhvr>
                                        <p:cTn id="136" dur="500"/>
                                        <p:tgtEl>
                                          <p:spTgt spid="20"/>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0"/>
                                        </p:tgtEl>
                                        <p:attrNameLst>
                                          <p:attrName>style.visibility</p:attrName>
                                        </p:attrNameLst>
                                      </p:cBhvr>
                                      <p:to>
                                        <p:strVal val="visible"/>
                                      </p:to>
                                    </p:set>
                                    <p:animEffect transition="in" filter="fade">
                                      <p:cBhvr>
                                        <p:cTn id="139" dur="500"/>
                                        <p:tgtEl>
                                          <p:spTgt spid="1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41"/>
                                        </p:tgtEl>
                                        <p:attrNameLst>
                                          <p:attrName>style.visibility</p:attrName>
                                        </p:attrNameLst>
                                      </p:cBhvr>
                                      <p:to>
                                        <p:strVal val="visible"/>
                                      </p:to>
                                    </p:set>
                                    <p:animEffect transition="in" filter="wipe(left)">
                                      <p:cBhvr>
                                        <p:cTn id="144" dur="500"/>
                                        <p:tgtEl>
                                          <p:spTgt spid="41"/>
                                        </p:tgtEl>
                                      </p:cBhvr>
                                    </p:animEffect>
                                  </p:childTnLst>
                                </p:cTn>
                              </p:par>
                              <p:par>
                                <p:cTn id="145" presetID="22" presetClass="entr" presetSubtype="8" fill="hold" grpId="0"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wipe(left)">
                                      <p:cBhvr>
                                        <p:cTn id="147" dur="500"/>
                                        <p:tgtEl>
                                          <p:spTgt spid="70"/>
                                        </p:tgtEl>
                                      </p:cBhvr>
                                    </p:animEffect>
                                  </p:childTnLst>
                                </p:cTn>
                              </p:par>
                              <p:par>
                                <p:cTn id="148" presetID="22" presetClass="entr" presetSubtype="8" fill="hold" grpId="0" nodeType="withEffect">
                                  <p:stCondLst>
                                    <p:cond delay="0"/>
                                  </p:stCondLst>
                                  <p:childTnLst>
                                    <p:set>
                                      <p:cBhvr>
                                        <p:cTn id="149" dur="1" fill="hold">
                                          <p:stCondLst>
                                            <p:cond delay="0"/>
                                          </p:stCondLst>
                                        </p:cTn>
                                        <p:tgtEl>
                                          <p:spTgt spid="82"/>
                                        </p:tgtEl>
                                        <p:attrNameLst>
                                          <p:attrName>style.visibility</p:attrName>
                                        </p:attrNameLst>
                                      </p:cBhvr>
                                      <p:to>
                                        <p:strVal val="visible"/>
                                      </p:to>
                                    </p:set>
                                    <p:animEffect transition="in" filter="wipe(left)">
                                      <p:cBhvr>
                                        <p:cTn id="150"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21" grpId="0" animBg="1"/>
      <p:bldP spid="22" grpId="0" animBg="1"/>
      <p:bldP spid="24" grpId="0" animBg="1"/>
      <p:bldP spid="25" grpId="0" animBg="1"/>
      <p:bldP spid="30" grpId="0" animBg="1"/>
      <p:bldP spid="31" grpId="0" animBg="1"/>
      <p:bldP spid="33" grpId="0" animBg="1"/>
      <p:bldP spid="55" grpId="0" animBg="1"/>
      <p:bldP spid="65" grpId="0"/>
      <p:bldP spid="66" grpId="0"/>
      <p:bldP spid="67" grpId="0"/>
      <p:bldP spid="68" grpId="0"/>
      <p:bldP spid="69" grpId="0"/>
      <p:bldP spid="70" grpId="0"/>
      <p:bldP spid="82" grpId="0"/>
      <p:bldP spid="83" grpId="0" animBg="1"/>
      <p:bldP spid="97" grpId="0"/>
      <p:bldP spid="99" grpId="0" animBg="1"/>
    </p:bldLst>
  </p:timing>
</p:sld>
</file>

<file path=ppt/theme/theme1.xml><?xml version="1.0" encoding="utf-8"?>
<a:theme xmlns:a="http://schemas.openxmlformats.org/drawingml/2006/main" name="表紙">
  <a:themeElements>
    <a:clrScheme name="ユーザー定義 1">
      <a:dk1>
        <a:srgbClr val="201815"/>
      </a:dk1>
      <a:lt1>
        <a:srgbClr val="FFFFFF"/>
      </a:lt1>
      <a:dk2>
        <a:srgbClr val="47C3D3"/>
      </a:dk2>
      <a:lt2>
        <a:srgbClr val="5F6062"/>
      </a:lt2>
      <a:accent1>
        <a:srgbClr val="D74C77"/>
      </a:accent1>
      <a:accent2>
        <a:srgbClr val="8B7CBA"/>
      </a:accent2>
      <a:accent3>
        <a:srgbClr val="3E96D2"/>
      </a:accent3>
      <a:accent4>
        <a:srgbClr val="00A79D"/>
      </a:accent4>
      <a:accent5>
        <a:srgbClr val="ADD361"/>
      </a:accent5>
      <a:accent6>
        <a:srgbClr val="E8AD5F"/>
      </a:accent6>
      <a:hlink>
        <a:srgbClr val="0070C0"/>
      </a:hlink>
      <a:folHlink>
        <a:srgbClr val="FFFF0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6263</Words>
  <Application>Microsoft Office PowerPoint</Application>
  <PresentationFormat>画面に合わせる (4:3)</PresentationFormat>
  <Paragraphs>1713</Paragraphs>
  <Slides>84</Slides>
  <Notes>84</Notes>
  <HiddenSlides>0</HiddenSlides>
  <MMClips>0</MMClips>
  <ScaleCrop>false</ScaleCrop>
  <HeadingPairs>
    <vt:vector size="4" baseType="variant">
      <vt:variant>
        <vt:lpstr>テーマ</vt:lpstr>
      </vt:variant>
      <vt:variant>
        <vt:i4>2</vt:i4>
      </vt:variant>
      <vt:variant>
        <vt:lpstr>スライド タイトル</vt:lpstr>
      </vt:variant>
      <vt:variant>
        <vt:i4>84</vt:i4>
      </vt:variant>
    </vt:vector>
  </HeadingPairs>
  <TitlesOfParts>
    <vt:vector size="86"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2018-05-17T01:59:43Z</dcterms:created>
  <dcterms:modified xsi:type="dcterms:W3CDTF">2019-09-04T05:13:25Z</dcterms:modified>
</cp:coreProperties>
</file>