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5" r:id="rId1"/>
    <p:sldMasterId id="2147483663" r:id="rId2"/>
  </p:sldMasterIdLst>
  <p:notesMasterIdLst>
    <p:notesMasterId r:id="rId22"/>
  </p:notesMasterIdLst>
  <p:sldIdLst>
    <p:sldId id="650" r:id="rId3"/>
    <p:sldId id="640" r:id="rId4"/>
    <p:sldId id="646" r:id="rId5"/>
    <p:sldId id="567" r:id="rId6"/>
    <p:sldId id="639" r:id="rId7"/>
    <p:sldId id="649" r:id="rId8"/>
    <p:sldId id="624" r:id="rId9"/>
    <p:sldId id="597" r:id="rId10"/>
    <p:sldId id="625" r:id="rId11"/>
    <p:sldId id="606" r:id="rId12"/>
    <p:sldId id="638" r:id="rId13"/>
    <p:sldId id="616" r:id="rId14"/>
    <p:sldId id="608" r:id="rId15"/>
    <p:sldId id="598" r:id="rId16"/>
    <p:sldId id="648" r:id="rId17"/>
    <p:sldId id="636" r:id="rId18"/>
    <p:sldId id="637" r:id="rId19"/>
    <p:sldId id="642" r:id="rId20"/>
    <p:sldId id="647" r:id="rId21"/>
  </p:sldIdLst>
  <p:sldSz cx="9144000" cy="6858000" type="screen4x3"/>
  <p:notesSz cx="6735763" cy="98663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9"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AD5F"/>
    <a:srgbClr val="CCFFFF"/>
    <a:srgbClr val="FFFFCC"/>
    <a:srgbClr val="99CCFF"/>
    <a:srgbClr val="CCECFF"/>
    <a:srgbClr val="6699FF"/>
    <a:srgbClr val="3333FF"/>
    <a:srgbClr val="FDF7EE"/>
    <a:srgbClr val="F9E9CB"/>
    <a:srgbClr val="F5D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1224" autoAdjust="0"/>
    <p:restoredTop sz="92972" autoAdjust="0"/>
  </p:normalViewPr>
  <p:slideViewPr>
    <p:cSldViewPr snapToObjects="1">
      <p:cViewPr>
        <p:scale>
          <a:sx n="100" d="100"/>
          <a:sy n="100" d="100"/>
        </p:scale>
        <p:origin x="-1932" y="-258"/>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notesViewPr>
    <p:cSldViewPr snapToObjects="1">
      <p:cViewPr varScale="1">
        <p:scale>
          <a:sx n="81" d="100"/>
          <a:sy n="81" d="100"/>
        </p:scale>
        <p:origin x="-3990" y="-96"/>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3316"/>
          </a:xfrm>
          <a:prstGeom prst="rect">
            <a:avLst/>
          </a:prstGeom>
        </p:spPr>
        <p:txBody>
          <a:bodyPr vert="horz" lIns="90763" tIns="45382" rIns="90763" bIns="45382"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5" y="0"/>
            <a:ext cx="2918830" cy="493316"/>
          </a:xfrm>
          <a:prstGeom prst="rect">
            <a:avLst/>
          </a:prstGeom>
        </p:spPr>
        <p:txBody>
          <a:bodyPr vert="horz" lIns="90763" tIns="45382" rIns="90763" bIns="45382" rtlCol="0"/>
          <a:lstStyle>
            <a:lvl1pPr algn="r">
              <a:defRPr sz="1200"/>
            </a:lvl1pPr>
          </a:lstStyle>
          <a:p>
            <a:fld id="{6952135A-CF7D-4615-9482-B4F97B9D8950}" type="datetimeFigureOut">
              <a:rPr kumimoji="1" lang="ja-JP" altLang="en-US" smtClean="0"/>
              <a:pPr/>
              <a:t>2018/8/31</a:t>
            </a:fld>
            <a:endParaRPr kumimoji="1" lang="ja-JP" altLang="en-US" dirty="0"/>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63" tIns="45382" rIns="90763" bIns="45382" rtlCol="0" anchor="ctr"/>
          <a:lstStyle/>
          <a:p>
            <a:endParaRPr lang="ja-JP" altLang="en-US" dirty="0"/>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0763" tIns="45382" rIns="90763" bIns="45382"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371285"/>
            <a:ext cx="2918830" cy="493316"/>
          </a:xfrm>
          <a:prstGeom prst="rect">
            <a:avLst/>
          </a:prstGeom>
        </p:spPr>
        <p:txBody>
          <a:bodyPr vert="horz" lIns="90763" tIns="45382" rIns="90763" bIns="45382"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5" y="9371285"/>
            <a:ext cx="2918830" cy="493316"/>
          </a:xfrm>
          <a:prstGeom prst="rect">
            <a:avLst/>
          </a:prstGeom>
        </p:spPr>
        <p:txBody>
          <a:bodyPr vert="horz" lIns="90763" tIns="45382" rIns="90763" bIns="45382"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a:t>
            </a:fld>
            <a:endParaRPr kumimoji="1" lang="ja-JP" altLang="en-US" dirty="0"/>
          </a:p>
        </p:txBody>
      </p:sp>
    </p:spTree>
    <p:extLst>
      <p:ext uri="{BB962C8B-B14F-4D97-AF65-F5344CB8AC3E}">
        <p14:creationId xmlns:p14="http://schemas.microsoft.com/office/powerpoint/2010/main" val="3541031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13</a:t>
            </a:fld>
            <a:endParaRPr kumimoji="1" lang="ja-JP" altLang="en-US" dirty="0"/>
          </a:p>
        </p:txBody>
      </p:sp>
    </p:spTree>
    <p:extLst>
      <p:ext uri="{BB962C8B-B14F-4D97-AF65-F5344CB8AC3E}">
        <p14:creationId xmlns:p14="http://schemas.microsoft.com/office/powerpoint/2010/main" val="719086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14</a:t>
            </a:fld>
            <a:endParaRPr kumimoji="1" lang="ja-JP" altLang="en-US" dirty="0"/>
          </a:p>
        </p:txBody>
      </p:sp>
    </p:spTree>
    <p:extLst>
      <p:ext uri="{BB962C8B-B14F-4D97-AF65-F5344CB8AC3E}">
        <p14:creationId xmlns:p14="http://schemas.microsoft.com/office/powerpoint/2010/main" val="1931588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15</a:t>
            </a:fld>
            <a:endParaRPr kumimoji="1" lang="ja-JP" altLang="en-US" dirty="0"/>
          </a:p>
        </p:txBody>
      </p:sp>
    </p:spTree>
    <p:extLst>
      <p:ext uri="{BB962C8B-B14F-4D97-AF65-F5344CB8AC3E}">
        <p14:creationId xmlns:p14="http://schemas.microsoft.com/office/powerpoint/2010/main" val="3754438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dirty="0"/>
          </a:p>
        </p:txBody>
      </p:sp>
    </p:spTree>
    <p:extLst>
      <p:ext uri="{BB962C8B-B14F-4D97-AF65-F5344CB8AC3E}">
        <p14:creationId xmlns:p14="http://schemas.microsoft.com/office/powerpoint/2010/main" val="1187286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17</a:t>
            </a:fld>
            <a:endParaRPr kumimoji="1" lang="ja-JP" altLang="en-US" dirty="0"/>
          </a:p>
        </p:txBody>
      </p:sp>
    </p:spTree>
    <p:extLst>
      <p:ext uri="{BB962C8B-B14F-4D97-AF65-F5344CB8AC3E}">
        <p14:creationId xmlns:p14="http://schemas.microsoft.com/office/powerpoint/2010/main" val="375443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dirty="0"/>
          </a:p>
        </p:txBody>
      </p:sp>
    </p:spTree>
    <p:extLst>
      <p:ext uri="{BB962C8B-B14F-4D97-AF65-F5344CB8AC3E}">
        <p14:creationId xmlns:p14="http://schemas.microsoft.com/office/powerpoint/2010/main" val="1931588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dirty="0"/>
          </a:p>
        </p:txBody>
      </p:sp>
    </p:spTree>
    <p:extLst>
      <p:ext uri="{BB962C8B-B14F-4D97-AF65-F5344CB8AC3E}">
        <p14:creationId xmlns:p14="http://schemas.microsoft.com/office/powerpoint/2010/main" val="354103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a:t>
            </a:fld>
            <a:endParaRPr kumimoji="1" lang="ja-JP" altLang="en-US" dirty="0"/>
          </a:p>
        </p:txBody>
      </p:sp>
    </p:spTree>
    <p:extLst>
      <p:ext uri="{BB962C8B-B14F-4D97-AF65-F5344CB8AC3E}">
        <p14:creationId xmlns:p14="http://schemas.microsoft.com/office/powerpoint/2010/main" val="3541031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要求抽出の考え方の解説ポイント</a:t>
            </a:r>
            <a:r>
              <a:rPr kumimoji="1"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解決手段に対する説明を補足する。</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課題に対する解決手段を要求として抽出し、抽出した要求のうち、実現対象とする要求を要件として要件定義書に定義する。</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a:t>
            </a:fld>
            <a:endParaRPr kumimoji="1" lang="ja-JP" altLang="en-US" dirty="0"/>
          </a:p>
        </p:txBody>
      </p:sp>
    </p:spTree>
    <p:extLst>
      <p:ext uri="{BB962C8B-B14F-4D97-AF65-F5344CB8AC3E}">
        <p14:creationId xmlns:p14="http://schemas.microsoft.com/office/powerpoint/2010/main" val="3541031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図の解説ポイント</a:t>
            </a:r>
            <a:r>
              <a:rPr kumimoji="1" lang="en-US" altLang="ja-JP" dirty="0" smtClean="0"/>
              <a:t>】</a:t>
            </a:r>
          </a:p>
          <a:p>
            <a:r>
              <a:rPr kumimoji="1" lang="ja-JP" altLang="en-US" dirty="0" smtClean="0"/>
              <a:t>●要件定義と設計工程以降との関係性についての説明を補足する。</a:t>
            </a:r>
            <a:endParaRPr kumimoji="1" lang="en-US" altLang="ja-JP" dirty="0" smtClean="0"/>
          </a:p>
          <a:p>
            <a:r>
              <a:rPr kumimoji="1" lang="ja-JP" altLang="en-US" dirty="0" smtClean="0"/>
              <a:t>　</a:t>
            </a:r>
            <a:r>
              <a:rPr kumimoji="1" lang="en-US" altLang="ja-JP" dirty="0" smtClean="0"/>
              <a:t>--</a:t>
            </a:r>
            <a:r>
              <a:rPr kumimoji="1" lang="ja-JP" altLang="en-US" dirty="0" smtClean="0"/>
              <a:t> 要件定義工程で定義した要件をベースにそれ以降の設計を行う。</a:t>
            </a:r>
            <a:endParaRPr kumimoji="1" lang="en-US" altLang="ja-JP" dirty="0" smtClean="0"/>
          </a:p>
          <a:p>
            <a:r>
              <a:rPr kumimoji="1" lang="ja-JP" altLang="en-US" dirty="0" smtClean="0"/>
              <a:t>　　　つまり、要件定義で定義していない要件は開発されず、曖昧な要件は誤った認識で開発される可能性がある。</a:t>
            </a:r>
            <a:endParaRPr kumimoji="1" lang="en-US" altLang="ja-JP" dirty="0" smtClean="0"/>
          </a:p>
          <a:p>
            <a:r>
              <a:rPr kumimoji="1" lang="ja-JP" altLang="en-US" dirty="0" smtClean="0"/>
              <a:t>●要件定義工程とシステムテスト工程以降との関係性についての説明を補足する。</a:t>
            </a:r>
            <a:endParaRPr kumimoji="1" lang="en-US" altLang="ja-JP" dirty="0" smtClean="0"/>
          </a:p>
          <a:p>
            <a:r>
              <a:rPr kumimoji="1" lang="ja-JP" altLang="en-US" dirty="0" smtClean="0"/>
              <a:t>　</a:t>
            </a:r>
            <a:r>
              <a:rPr kumimoji="1" lang="en-US" altLang="ja-JP" dirty="0" smtClean="0"/>
              <a:t>--</a:t>
            </a:r>
            <a:r>
              <a:rPr kumimoji="1" lang="ja-JP" altLang="en-US" dirty="0" smtClean="0"/>
              <a:t> 要件定義工程の漏れ・誤りは、ユーザー受入テストを含めた開発終盤で検証される。</a:t>
            </a:r>
            <a:endParaRPr kumimoji="1" lang="en-US" altLang="ja-JP" dirty="0" smtClean="0"/>
          </a:p>
          <a:p>
            <a:r>
              <a:rPr kumimoji="1" lang="ja-JP" altLang="en-US" dirty="0" smtClean="0"/>
              <a:t>　　 つまり、要件定義の不具合による手戻りコストは大きくなる。（赤線の部分）</a:t>
            </a:r>
            <a:endParaRPr kumimoji="1" lang="en-US" altLang="ja-JP" dirty="0" smtClean="0"/>
          </a:p>
          <a:p>
            <a:r>
              <a:rPr kumimoji="1" lang="ja-JP" altLang="en-US" dirty="0" smtClean="0"/>
              <a:t>      </a:t>
            </a:r>
            <a:r>
              <a:rPr kumimoji="1" lang="en-US" altLang="ja-JP" dirty="0" smtClean="0"/>
              <a:t>※</a:t>
            </a:r>
            <a:r>
              <a:rPr kumimoji="1" lang="ja-JP" altLang="en-US" dirty="0" smtClean="0"/>
              <a:t>比較として内部設計の不具合による手戻りコストは小さい。（緑線の部分）</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a:t>
            </a:fld>
            <a:endParaRPr kumimoji="1" lang="ja-JP" altLang="en-US" dirty="0"/>
          </a:p>
        </p:txBody>
      </p:sp>
    </p:spTree>
    <p:extLst>
      <p:ext uri="{BB962C8B-B14F-4D97-AF65-F5344CB8AC3E}">
        <p14:creationId xmlns:p14="http://schemas.microsoft.com/office/powerpoint/2010/main" val="303738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a:t>
            </a:fld>
            <a:endParaRPr kumimoji="1" lang="ja-JP" altLang="en-US" dirty="0"/>
          </a:p>
        </p:txBody>
      </p:sp>
    </p:spTree>
    <p:extLst>
      <p:ext uri="{BB962C8B-B14F-4D97-AF65-F5344CB8AC3E}">
        <p14:creationId xmlns:p14="http://schemas.microsoft.com/office/powerpoint/2010/main" val="2055008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条件１の解説補足</a:t>
            </a:r>
            <a:r>
              <a:rPr kumimoji="1" lang="en-US" altLang="ja-JP" dirty="0" smtClean="0"/>
              <a:t>】</a:t>
            </a:r>
          </a:p>
          <a:p>
            <a:r>
              <a:rPr kumimoji="1" lang="ja-JP" altLang="en-US" dirty="0" smtClean="0"/>
              <a:t>●「要件の特性」の個々の内容を説明する必要がある場合</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要件定義フレームワークの「技法ガイド（検証ガイド編）　</a:t>
            </a:r>
            <a:r>
              <a:rPr lang="ja-JP" altLang="en-US" sz="1200" dirty="0" smtClean="0">
                <a:latin typeface="HGPｺﾞｼｯｸM" panose="020B0600000000000000" pitchFamily="50" charset="-128"/>
                <a:ea typeface="HGPｺﾞｼｯｸM" panose="020B0600000000000000" pitchFamily="50" charset="-128"/>
              </a:rPr>
              <a:t>表１－２．要件が持つ特性一覧」の説明・欠陥の例を参考にしてください。</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9</a:t>
            </a:fld>
            <a:endParaRPr kumimoji="1" lang="ja-JP" altLang="en-US" dirty="0"/>
          </a:p>
        </p:txBody>
      </p:sp>
    </p:spTree>
    <p:extLst>
      <p:ext uri="{BB962C8B-B14F-4D97-AF65-F5344CB8AC3E}">
        <p14:creationId xmlns:p14="http://schemas.microsoft.com/office/powerpoint/2010/main" val="336419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dirty="0"/>
          </a:p>
        </p:txBody>
      </p:sp>
    </p:spTree>
    <p:extLst>
      <p:ext uri="{BB962C8B-B14F-4D97-AF65-F5344CB8AC3E}">
        <p14:creationId xmlns:p14="http://schemas.microsoft.com/office/powerpoint/2010/main" val="1915066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itchFamily="50" charset="-128"/>
              <a:ea typeface="メイリオ" pitchFamily="50" charset="-128"/>
              <a:cs typeface="メイリオ" pitchFamily="50" charset="-128"/>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11</a:t>
            </a:fld>
            <a:endParaRPr kumimoji="1" lang="ja-JP" altLang="en-US" dirty="0"/>
          </a:p>
        </p:txBody>
      </p:sp>
    </p:spTree>
    <p:extLst>
      <p:ext uri="{BB962C8B-B14F-4D97-AF65-F5344CB8AC3E}">
        <p14:creationId xmlns:p14="http://schemas.microsoft.com/office/powerpoint/2010/main" val="3590867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図の解説ポイント</a:t>
            </a:r>
            <a:r>
              <a:rPr kumimoji="1" lang="en-US" altLang="ja-JP" dirty="0" smtClean="0"/>
              <a:t>】</a:t>
            </a:r>
          </a:p>
          <a:p>
            <a:r>
              <a:rPr kumimoji="1" lang="ja-JP" altLang="en-US" dirty="0" smtClean="0"/>
              <a:t>●ビジネス要件と業務要件とシステム要件の関係性について説明を補足する。</a:t>
            </a:r>
            <a:endParaRPr kumimoji="1" lang="en-US" altLang="ja-JP" dirty="0" smtClean="0"/>
          </a:p>
          <a:p>
            <a:r>
              <a:rPr kumimoji="1" lang="ja-JP" altLang="en-US" dirty="0" smtClean="0"/>
              <a:t>　</a:t>
            </a:r>
            <a:r>
              <a:rPr kumimoji="1" lang="en-US" altLang="ja-JP" dirty="0" smtClean="0"/>
              <a:t>--</a:t>
            </a:r>
            <a:r>
              <a:rPr kumimoji="1" lang="ja-JP" altLang="en-US" dirty="0" smtClean="0"/>
              <a:t> </a:t>
            </a:r>
            <a:r>
              <a:rPr lang="ja-JP" altLang="en-US" sz="1200" dirty="0" smtClean="0">
                <a:latin typeface="メイリオ" pitchFamily="50" charset="-128"/>
                <a:ea typeface="メイリオ" pitchFamily="50" charset="-128"/>
                <a:cs typeface="メイリオ" pitchFamily="50" charset="-128"/>
              </a:rPr>
              <a:t>要件は階層構造（ビジネス要件⇒業務要件⇒システム要件）を持つ</a:t>
            </a:r>
            <a:endParaRPr lang="en-US" altLang="ja-JP" sz="1200" dirty="0" smtClean="0">
              <a:latin typeface="メイリオ" pitchFamily="50" charset="-128"/>
              <a:ea typeface="メイリオ" pitchFamily="50" charset="-128"/>
              <a:cs typeface="メイリオ"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 上位要件を実現する手段として下位要件、下位要件を実現する目的として上位要件が存在するという関係にある。</a:t>
            </a:r>
            <a:endParaRPr lang="en-US" altLang="ja-JP" sz="1200" dirty="0" smtClean="0">
              <a:latin typeface="メイリオ" pitchFamily="50" charset="-128"/>
              <a:ea typeface="メイリオ" pitchFamily="50" charset="-128"/>
              <a:cs typeface="メイリオ"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itchFamily="50" charset="-128"/>
                <a:ea typeface="メイリオ" pitchFamily="50" charset="-128"/>
                <a:cs typeface="メイリオ" pitchFamily="50" charset="-128"/>
              </a:rPr>
              <a:t>　　　よって、ビジネス要件を実現するシステム要件を定義するためには、業務要件の明確化が必要である。</a:t>
            </a:r>
            <a:endParaRPr lang="en-US" altLang="ja-JP" sz="1200" dirty="0" smtClean="0">
              <a:latin typeface="メイリオ" pitchFamily="50" charset="-128"/>
              <a:ea typeface="メイリオ" pitchFamily="50" charset="-128"/>
              <a:cs typeface="メイリオ"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itchFamily="50" charset="-128"/>
              <a:ea typeface="メイリオ" pitchFamily="50" charset="-128"/>
              <a:cs typeface="メイリオ" pitchFamily="50" charset="-128"/>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dirty="0"/>
          </a:p>
        </p:txBody>
      </p:sp>
    </p:spTree>
    <p:extLst>
      <p:ext uri="{BB962C8B-B14F-4D97-AF65-F5344CB8AC3E}">
        <p14:creationId xmlns:p14="http://schemas.microsoft.com/office/powerpoint/2010/main" val="3590867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081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sa/4.0/"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pic>
        <p:nvPicPr>
          <p:cNvPr id="9" name="図 8">
            <a:hlinkClick r:id="rId4"/>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1064" y="6237312"/>
            <a:ext cx="825953" cy="295893"/>
          </a:xfrm>
          <a:prstGeom prst="rect">
            <a:avLst/>
          </a:prstGeom>
        </p:spPr>
      </p:pic>
      <p:sp>
        <p:nvSpPr>
          <p:cNvPr id="10" name="テキスト ボックス 9"/>
          <p:cNvSpPr txBox="1"/>
          <p:nvPr userDrawn="1"/>
        </p:nvSpPr>
        <p:spPr>
          <a:xfrm>
            <a:off x="491064" y="6512356"/>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91627803"/>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7177279" cy="792088"/>
          </a:xfrm>
          <a:prstGeom prst="rect">
            <a:avLst/>
          </a:prstGeom>
        </p:spPr>
        <p:txBody>
          <a:bodyPr/>
          <a:lstStyle/>
          <a:p>
            <a:pPr lvl="0">
              <a:spcBef>
                <a:spcPct val="0"/>
              </a:spcBef>
              <a:defRPr/>
            </a:pPr>
            <a:r>
              <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要件定義技法ガイド</a:t>
            </a:r>
            <a:endParaRPr kumimoji="1" lang="en-US" altLang="ja-JP"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ja-JP" altLang="en-US" sz="2400" noProof="0" dirty="0" smtClean="0">
                <a:latin typeface="HGPｺﾞｼｯｸE" panose="020B0900000000000000" pitchFamily="50" charset="-128"/>
                <a:ea typeface="HGPｺﾞｼｯｸE" panose="020B0900000000000000" pitchFamily="50" charset="-128"/>
                <a:cs typeface="A-OTF 新ゴ Pro R"/>
              </a:rPr>
              <a:t>別紙：要件定義計画のお客さま説明用補足コンテンツ</a:t>
            </a:r>
            <a:endPar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3" name="テキスト ボックス 2"/>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1.10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08</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
        <p:nvSpPr>
          <p:cNvPr id="4" name="テキスト ボックス 3"/>
          <p:cNvSpPr txBox="1"/>
          <p:nvPr/>
        </p:nvSpPr>
        <p:spPr>
          <a:xfrm>
            <a:off x="491064" y="5268526"/>
            <a:ext cx="2064712" cy="338554"/>
          </a:xfrm>
          <a:prstGeom prst="rect">
            <a:avLst/>
          </a:prstGeom>
          <a:noFill/>
        </p:spPr>
        <p:txBody>
          <a:bodyPr wrap="square" rtlCol="0">
            <a:spAutoFit/>
          </a:bodyPr>
          <a:lstStyle/>
          <a:p>
            <a:r>
              <a:rPr kumimoji="1" lang="en-US" altLang="ja-JP" sz="1600" dirty="0" smtClean="0">
                <a:latin typeface="HGPｺﾞｼｯｸM" panose="020B0600000000000000" pitchFamily="50" charset="-128"/>
                <a:ea typeface="HGPｺﾞｼｯｸM" panose="020B0600000000000000" pitchFamily="50" charset="-128"/>
              </a:rPr>
              <a:t>TIS</a:t>
            </a:r>
            <a:r>
              <a:rPr kumimoji="1" lang="ja-JP" altLang="en-US" sz="1600" dirty="0" smtClean="0">
                <a:latin typeface="HGPｺﾞｼｯｸM" panose="020B0600000000000000" pitchFamily="50" charset="-128"/>
                <a:ea typeface="HGPｺﾞｼｯｸM" panose="020B0600000000000000" pitchFamily="50" charset="-128"/>
              </a:rPr>
              <a:t>株式会社</a:t>
            </a:r>
            <a:endParaRPr kumimoji="1" lang="ja-JP" altLang="en-US"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17802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chor="ctr"/>
          <a:lstStyle/>
          <a:p>
            <a:fld id="{99AD903E-2787-9244-93D6-61CE01669DE3}" type="slidenum">
              <a:rPr lang="ja-JP" altLang="en-US" smtClean="0"/>
              <a:pPr/>
              <a:t>10</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．業務要件定義の必要性</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4245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．業務要件定義の必要性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11</a:t>
            </a:fld>
            <a:endParaRPr lang="ja-JP" altLang="en-US" dirty="0"/>
          </a:p>
        </p:txBody>
      </p:sp>
      <p:sp>
        <p:nvSpPr>
          <p:cNvPr id="46" name="テキスト ボックス 4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ビジネス視点から見た業務要件定義</a:t>
            </a:r>
            <a:endPar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正方形/長方形 64"/>
          <p:cNvSpPr/>
          <p:nvPr/>
        </p:nvSpPr>
        <p:spPr>
          <a:xfrm>
            <a:off x="724042" y="1484784"/>
            <a:ext cx="7880406" cy="648072"/>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marL="171450" indent="-171450">
              <a:lnSpc>
                <a:spcPct val="140000"/>
              </a:lnSpc>
              <a:buFont typeface="Wingdings" panose="05000000000000000000" pitchFamily="2" charset="2"/>
              <a:buChar char="l"/>
            </a:pPr>
            <a:r>
              <a:rPr lang="ja-JP" altLang="en-US" sz="1400" b="1" u="sng" dirty="0" smtClean="0">
                <a:solidFill>
                  <a:srgbClr val="FF0000"/>
                </a:solidFill>
                <a:latin typeface="メイリオ" pitchFamily="50" charset="-128"/>
                <a:ea typeface="メイリオ" pitchFamily="50" charset="-128"/>
                <a:cs typeface="メイリオ" pitchFamily="50" charset="-128"/>
              </a:rPr>
              <a:t>ビジネス目的・目標の達成に必要な業務を明確に</a:t>
            </a:r>
            <a:r>
              <a:rPr lang="ja-JP" altLang="en-US" sz="1400" b="1" u="sng" dirty="0">
                <a:solidFill>
                  <a:srgbClr val="FF0000"/>
                </a:solidFill>
                <a:latin typeface="メイリオ" pitchFamily="50" charset="-128"/>
                <a:ea typeface="メイリオ" pitchFamily="50" charset="-128"/>
                <a:cs typeface="メイリオ" pitchFamily="50" charset="-128"/>
              </a:rPr>
              <a:t>します。</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a:p>
            <a:pPr marL="171450" indent="-171450">
              <a:lnSpc>
                <a:spcPct val="140000"/>
              </a:lnSpc>
              <a:buFont typeface="Wingdings" panose="05000000000000000000" pitchFamily="2" charset="2"/>
              <a:buChar char="l"/>
            </a:pPr>
            <a:r>
              <a:rPr lang="ja-JP" altLang="en-US" sz="1400" b="1" u="sng" dirty="0" smtClean="0">
                <a:solidFill>
                  <a:srgbClr val="FF0000"/>
                </a:solidFill>
                <a:latin typeface="メイリオ" pitchFamily="50" charset="-128"/>
                <a:ea typeface="メイリオ" pitchFamily="50" charset="-128"/>
                <a:cs typeface="メイリオ" pitchFamily="50" charset="-128"/>
              </a:rPr>
              <a:t>現行業務のムダや非効率を改善した最適な業務を明確に</a:t>
            </a:r>
            <a:r>
              <a:rPr lang="ja-JP" altLang="en-US" sz="1400" b="1" u="sng" dirty="0">
                <a:solidFill>
                  <a:srgbClr val="FF0000"/>
                </a:solidFill>
                <a:latin typeface="メイリオ" pitchFamily="50" charset="-128"/>
                <a:ea typeface="メイリオ" pitchFamily="50" charset="-128"/>
                <a:cs typeface="メイリオ" pitchFamily="50" charset="-128"/>
              </a:rPr>
              <a:t>します。</a:t>
            </a:r>
            <a:endParaRPr lang="en-US" altLang="ja-JP" sz="1400" b="1" u="sng" dirty="0">
              <a:solidFill>
                <a:srgbClr val="FF0000"/>
              </a:solidFill>
              <a:latin typeface="メイリオ" pitchFamily="50" charset="-128"/>
              <a:ea typeface="メイリオ" pitchFamily="50" charset="-128"/>
              <a:cs typeface="メイリオ"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1527317454"/>
              </p:ext>
            </p:extLst>
          </p:nvPr>
        </p:nvGraphicFramePr>
        <p:xfrm>
          <a:off x="724042" y="2245306"/>
          <a:ext cx="7893271" cy="4401264"/>
        </p:xfrm>
        <a:graphic>
          <a:graphicData uri="http://schemas.openxmlformats.org/drawingml/2006/table">
            <a:tbl>
              <a:tblPr firstRow="1" bandRow="1">
                <a:tableStyleId>{7DF18680-E054-41AD-8BC1-D1AEF772440D}</a:tableStyleId>
              </a:tblPr>
              <a:tblGrid>
                <a:gridCol w="3919966"/>
                <a:gridCol w="116840"/>
                <a:gridCol w="3856465"/>
              </a:tblGrid>
              <a:tr h="308484">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As-Is</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業務</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gridSpan="2">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To-Be</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業務</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hMerge="1">
                  <a:txBody>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924428">
                <a:tc>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gridSpan="2">
                  <a:txBody>
                    <a:bodyPr/>
                    <a:lstStyle/>
                    <a:p>
                      <a:endParaRPr kumimoji="1" lang="ja-JP" altLang="en-US" dirty="0"/>
                    </a:p>
                  </a:txBody>
                  <a:tcPr/>
                </a:tc>
                <a:tc hMerge="1">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1224136">
                <a:tc>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gridSpan="2">
                  <a:txBody>
                    <a:bodyPr/>
                    <a:lstStyle/>
                    <a:p>
                      <a:endParaRPr kumimoji="1" lang="ja-JP" altLang="en-US" dirty="0"/>
                    </a:p>
                  </a:txBody>
                  <a:tcPr/>
                </a:tc>
                <a:tc hMerge="1">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247808">
                <a:tc gridSpan="3">
                  <a:txBody>
                    <a:bodyPr/>
                    <a:lstStyle/>
                    <a:p>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業務最適化のイメージ</a:t>
                      </a:r>
                      <a:endParaRPr kumimoji="1"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a:solidFill>
                      <a:schemeClr val="accent5"/>
                    </a:solidFill>
                  </a:tcPr>
                </a:tc>
                <a:tc hMerge="1">
                  <a:txBody>
                    <a:bodyPr/>
                    <a:lstStyle/>
                    <a:p>
                      <a:endParaRPr kumimoji="1" lang="ja-JP" altLang="en-US"/>
                    </a:p>
                  </a:txBody>
                  <a:tcPr/>
                </a:tc>
                <a:tc hMerge="1">
                  <a:txBody>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1669896">
                <a:tc gridSpan="2">
                  <a:txBody>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hMerge="1">
                  <a:txBody>
                    <a:bodyPr/>
                    <a:lstStyle/>
                    <a:p>
                      <a:endParaRPr kumimoji="1" lang="ja-JP" altLang="en-US"/>
                    </a:p>
                  </a:txBody>
                  <a:tcPr/>
                </a:tc>
                <a:tc>
                  <a:txBody>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grpSp>
        <p:nvGrpSpPr>
          <p:cNvPr id="183" name="グループ化 182"/>
          <p:cNvGrpSpPr/>
          <p:nvPr/>
        </p:nvGrpSpPr>
        <p:grpSpPr>
          <a:xfrm>
            <a:off x="1547664" y="3622234"/>
            <a:ext cx="6192688" cy="1008112"/>
            <a:chOff x="1547664" y="3501008"/>
            <a:chExt cx="6192688" cy="1008112"/>
          </a:xfrm>
        </p:grpSpPr>
        <p:sp>
          <p:nvSpPr>
            <p:cNvPr id="34" name="正方形/長方形 33"/>
            <p:cNvSpPr/>
            <p:nvPr/>
          </p:nvSpPr>
          <p:spPr>
            <a:xfrm>
              <a:off x="1547664" y="4144827"/>
              <a:ext cx="2160240" cy="292643"/>
            </a:xfrm>
            <a:prstGeom prst="rect">
              <a:avLst/>
            </a:prstGeom>
            <a:effectLst/>
          </p:spPr>
          <p:style>
            <a:lnRef idx="1">
              <a:schemeClr val="accent2"/>
            </a:lnRef>
            <a:fillRef idx="3">
              <a:schemeClr val="accent2"/>
            </a:fillRef>
            <a:effectRef idx="2">
              <a:schemeClr val="accent2"/>
            </a:effectRef>
            <a:fontRef idx="minor">
              <a:schemeClr val="lt1"/>
            </a:fontRef>
          </p:style>
          <p:txBody>
            <a:bodyPr rtlCol="0" anchor="ct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より付加価値の高い業務</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正方形/長方形 34"/>
            <p:cNvSpPr/>
            <p:nvPr/>
          </p:nvSpPr>
          <p:spPr>
            <a:xfrm>
              <a:off x="1551856" y="3501008"/>
              <a:ext cx="2155000" cy="643819"/>
            </a:xfrm>
            <a:prstGeom prst="rect">
              <a:avLst/>
            </a:prstGeom>
            <a:effectLst/>
          </p:spPr>
          <p:style>
            <a:lnRef idx="1">
              <a:schemeClr val="dk1"/>
            </a:lnRef>
            <a:fillRef idx="2">
              <a:schemeClr val="dk1"/>
            </a:fillRef>
            <a:effectRef idx="1">
              <a:schemeClr val="dk1"/>
            </a:effectRef>
            <a:fontRef idx="minor">
              <a:schemeClr val="dk1"/>
            </a:fontRef>
          </p:style>
          <p:txBody>
            <a:bodyPr rtlCol="0" anchor="ctr"/>
            <a:lstStyle/>
            <a:p>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定常業務</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正方形/長方形 41"/>
            <p:cNvSpPr/>
            <p:nvPr/>
          </p:nvSpPr>
          <p:spPr>
            <a:xfrm>
              <a:off x="5580112" y="3771319"/>
              <a:ext cx="2160240" cy="688995"/>
            </a:xfrm>
            <a:prstGeom prst="rect">
              <a:avLst/>
            </a:prstGeom>
            <a:effectLst/>
          </p:spPr>
          <p:style>
            <a:lnRef idx="1">
              <a:schemeClr val="accent2"/>
            </a:lnRef>
            <a:fillRef idx="3">
              <a:schemeClr val="accent2"/>
            </a:fillRef>
            <a:effectRef idx="2">
              <a:schemeClr val="accent2"/>
            </a:effectRef>
            <a:fontRef idx="minor">
              <a:schemeClr val="lt1"/>
            </a:fontRef>
          </p:style>
          <p:txBody>
            <a:bodyPr rtlCol="0" anchor="ct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より付加価値の高い業務</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5585352" y="3501009"/>
              <a:ext cx="2155000" cy="270310"/>
            </a:xfrm>
            <a:prstGeom prst="rect">
              <a:avLst/>
            </a:prstGeom>
            <a:effectLst/>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定常業務</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flipV="1">
              <a:off x="3707904" y="3771319"/>
              <a:ext cx="1872208" cy="3735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p:nvPr/>
          </p:nvCxnSpPr>
          <p:spPr>
            <a:xfrm>
              <a:off x="3707904" y="4437470"/>
              <a:ext cx="18774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直線矢印コネクタ 50"/>
            <p:cNvCxnSpPr/>
            <p:nvPr/>
          </p:nvCxnSpPr>
          <p:spPr>
            <a:xfrm flipV="1">
              <a:off x="3706856" y="3501009"/>
              <a:ext cx="1878496"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テキスト ボックス 55"/>
            <p:cNvSpPr txBox="1"/>
            <p:nvPr/>
          </p:nvSpPr>
          <p:spPr>
            <a:xfrm>
              <a:off x="3770347" y="4047455"/>
              <a:ext cx="1817567" cy="461665"/>
            </a:xfrm>
            <a:prstGeom prst="rect">
              <a:avLst/>
            </a:prstGeom>
            <a:noFill/>
          </p:spPr>
          <p:txBody>
            <a:bodyPr wrap="square" rtlCol="0">
              <a:spAutoFit/>
            </a:bodyPr>
            <a:lstStyle/>
            <a:p>
              <a:pPr algn="ct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より付加価値の高い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業務にシフト</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テキスト ボックス 56"/>
            <p:cNvSpPr txBox="1"/>
            <p:nvPr/>
          </p:nvSpPr>
          <p:spPr>
            <a:xfrm>
              <a:off x="4139952" y="3573016"/>
              <a:ext cx="1244373" cy="276999"/>
            </a:xfrm>
            <a:prstGeom prst="rect">
              <a:avLst/>
            </a:prstGeom>
            <a:noFill/>
          </p:spPr>
          <p:txBody>
            <a:bodyPr wrap="square" rtlCol="0">
              <a:spAutoFit/>
            </a:body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業務効率化</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2" name="角丸四角形吹き出し 61"/>
          <p:cNvSpPr/>
          <p:nvPr/>
        </p:nvSpPr>
        <p:spPr>
          <a:xfrm>
            <a:off x="4690130" y="2627370"/>
            <a:ext cx="1392235" cy="391974"/>
          </a:xfrm>
          <a:prstGeom prst="wedgeRoundRectCallout">
            <a:avLst>
              <a:gd name="adj1" fmla="val 54089"/>
              <a:gd name="adj2" fmla="val 9004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定常業務は簡単</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すぐ</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に終わる。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角丸四角形吹き出し 68"/>
          <p:cNvSpPr/>
          <p:nvPr/>
        </p:nvSpPr>
        <p:spPr>
          <a:xfrm>
            <a:off x="3099829" y="2614123"/>
            <a:ext cx="1392235" cy="677409"/>
          </a:xfrm>
          <a:prstGeom prst="wedgeRoundRectCallout">
            <a:avLst>
              <a:gd name="adj1" fmla="val -61532"/>
              <a:gd name="adj2" fmla="val -258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ビジネス</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に直結</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価値ある業務</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する・考える時間</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がない。</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8" name="テキスト ボックス 147"/>
          <p:cNvSpPr txBox="1"/>
          <p:nvPr/>
        </p:nvSpPr>
        <p:spPr>
          <a:xfrm>
            <a:off x="5847089" y="6423139"/>
            <a:ext cx="1595309" cy="246221"/>
          </a:xfrm>
          <a:prstGeom prst="rect">
            <a:avLst/>
          </a:prstGeom>
          <a:noFill/>
        </p:spPr>
        <p:txBody>
          <a:bodyPr wrap="none" rtlCol="0">
            <a:spAutoFit/>
          </a:bodyPr>
          <a:lstStyle/>
          <a:p>
            <a:r>
              <a:rPr kumimoji="1" lang="ja-JP" altLang="en-US" sz="10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新規ビジネスの</a:t>
            </a:r>
            <a:r>
              <a:rPr lang="ja-JP" altLang="en-US" sz="10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業務</a:t>
            </a:r>
            <a:r>
              <a:rPr lang="ja-JP" altLang="en-US" sz="10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追加</a:t>
            </a:r>
            <a:endParaRPr kumimoji="1" lang="ja-JP" altLang="en-US" sz="10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31" name="グループ化 130"/>
          <p:cNvGrpSpPr/>
          <p:nvPr/>
        </p:nvGrpSpPr>
        <p:grpSpPr>
          <a:xfrm>
            <a:off x="1730989" y="5062394"/>
            <a:ext cx="2160240" cy="609007"/>
            <a:chOff x="9180512" y="5121208"/>
            <a:chExt cx="2160240" cy="609007"/>
          </a:xfrm>
        </p:grpSpPr>
        <p:sp>
          <p:nvSpPr>
            <p:cNvPr id="21" name="正方形/長方形 20"/>
            <p:cNvSpPr/>
            <p:nvPr/>
          </p:nvSpPr>
          <p:spPr>
            <a:xfrm>
              <a:off x="9180512" y="5494325"/>
              <a:ext cx="572933"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チーム</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9828584" y="5494325"/>
              <a:ext cx="572933"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チーム</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10479787" y="5494325"/>
              <a:ext cx="572933"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チーム</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3" name="カギ線コネクタ 22"/>
            <p:cNvCxnSpPr>
              <a:stCxn id="140" idx="2"/>
              <a:endCxn id="21" idx="0"/>
            </p:cNvCxnSpPr>
            <p:nvPr/>
          </p:nvCxnSpPr>
          <p:spPr>
            <a:xfrm rot="5400000">
              <a:off x="9694457" y="5073730"/>
              <a:ext cx="193117" cy="648072"/>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84" name="カギ線コネクタ 83"/>
            <p:cNvCxnSpPr>
              <a:stCxn id="140" idx="2"/>
              <a:endCxn id="80" idx="0"/>
            </p:cNvCxnSpPr>
            <p:nvPr/>
          </p:nvCxnSpPr>
          <p:spPr>
            <a:xfrm rot="5400000">
              <a:off x="10018493" y="5397766"/>
              <a:ext cx="193117" cy="127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85" name="カギ線コネクタ 84"/>
            <p:cNvCxnSpPr>
              <a:stCxn id="140" idx="2"/>
              <a:endCxn id="81" idx="0"/>
            </p:cNvCxnSpPr>
            <p:nvPr/>
          </p:nvCxnSpPr>
          <p:spPr>
            <a:xfrm rot="16200000" flipH="1">
              <a:off x="10344094" y="5072164"/>
              <a:ext cx="193117" cy="65120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119" name="正方形/長方形 118"/>
            <p:cNvSpPr/>
            <p:nvPr/>
          </p:nvSpPr>
          <p:spPr>
            <a:xfrm>
              <a:off x="9821793" y="5452199"/>
              <a:ext cx="1302935" cy="278016"/>
            </a:xfrm>
            <a:prstGeom prst="rect">
              <a:avLst/>
            </a:prstGeom>
            <a:noFill/>
            <a:ln>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800" dirty="0"/>
            </a:p>
          </p:txBody>
        </p:sp>
        <p:sp>
          <p:nvSpPr>
            <p:cNvPr id="136" name="テキスト ボックス 135"/>
            <p:cNvSpPr txBox="1"/>
            <p:nvPr/>
          </p:nvSpPr>
          <p:spPr>
            <a:xfrm>
              <a:off x="10787516" y="5229200"/>
              <a:ext cx="553236" cy="246221"/>
            </a:xfrm>
            <a:prstGeom prst="rect">
              <a:avLst/>
            </a:prstGeom>
            <a:noFill/>
          </p:spPr>
          <p:txBody>
            <a:bodyPr wrap="square" rtlCol="0">
              <a:spAutoFit/>
            </a:bodyPr>
            <a:lstStyle/>
            <a:p>
              <a:r>
                <a:rPr kumimoji="1" lang="ja-JP" altLang="en-US" sz="10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統合</a:t>
              </a:r>
              <a:endParaRPr kumimoji="1" lang="ja-JP" altLang="en-US" sz="10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0" name="正方形/長方形 139"/>
            <p:cNvSpPr/>
            <p:nvPr/>
          </p:nvSpPr>
          <p:spPr>
            <a:xfrm>
              <a:off x="9828584" y="5121208"/>
              <a:ext cx="572933"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42" name="グループ化 141"/>
          <p:cNvGrpSpPr/>
          <p:nvPr/>
        </p:nvGrpSpPr>
        <p:grpSpPr>
          <a:xfrm>
            <a:off x="5364088" y="5818498"/>
            <a:ext cx="2520201" cy="180000"/>
            <a:chOff x="1341302" y="5926909"/>
            <a:chExt cx="2520201" cy="180000"/>
          </a:xfrm>
        </p:grpSpPr>
        <p:sp>
          <p:nvSpPr>
            <p:cNvPr id="143" name="正方形/長方形 142"/>
            <p:cNvSpPr/>
            <p:nvPr/>
          </p:nvSpPr>
          <p:spPr>
            <a:xfrm>
              <a:off x="1341302" y="5926909"/>
              <a:ext cx="720000" cy="180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プロセス４</a:t>
              </a:r>
              <a:endPar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9" name="正方形/長方形 148"/>
            <p:cNvSpPr/>
            <p:nvPr/>
          </p:nvSpPr>
          <p:spPr>
            <a:xfrm>
              <a:off x="3141503" y="5926909"/>
              <a:ext cx="720000" cy="180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プロセス１</a:t>
              </a:r>
              <a:endPar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0" name="正方形/長方形 149"/>
            <p:cNvSpPr/>
            <p:nvPr/>
          </p:nvSpPr>
          <p:spPr>
            <a:xfrm>
              <a:off x="2236766" y="5926909"/>
              <a:ext cx="720000" cy="180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プロセス３‘</a:t>
              </a:r>
              <a:endPar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51" name="直線矢印コネクタ 150"/>
            <p:cNvCxnSpPr>
              <a:stCxn id="143" idx="3"/>
              <a:endCxn id="150" idx="1"/>
            </p:cNvCxnSpPr>
            <p:nvPr/>
          </p:nvCxnSpPr>
          <p:spPr>
            <a:xfrm>
              <a:off x="2061302" y="6016909"/>
              <a:ext cx="1754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直線矢印コネクタ 152"/>
            <p:cNvCxnSpPr>
              <a:stCxn id="150" idx="3"/>
              <a:endCxn id="149" idx="1"/>
            </p:cNvCxnSpPr>
            <p:nvPr/>
          </p:nvCxnSpPr>
          <p:spPr>
            <a:xfrm>
              <a:off x="2956766" y="6016909"/>
              <a:ext cx="1847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58" name="グループ化 157"/>
          <p:cNvGrpSpPr/>
          <p:nvPr/>
        </p:nvGrpSpPr>
        <p:grpSpPr>
          <a:xfrm>
            <a:off x="6023726" y="5062394"/>
            <a:ext cx="1221005" cy="553117"/>
            <a:chOff x="9180512" y="5121208"/>
            <a:chExt cx="1221005" cy="553117"/>
          </a:xfrm>
        </p:grpSpPr>
        <p:sp>
          <p:nvSpPr>
            <p:cNvPr id="159" name="正方形/長方形 158"/>
            <p:cNvSpPr/>
            <p:nvPr/>
          </p:nvSpPr>
          <p:spPr>
            <a:xfrm>
              <a:off x="9180512" y="5494325"/>
              <a:ext cx="572933"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チーム</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0" name="正方形/長方形 159"/>
            <p:cNvSpPr/>
            <p:nvPr/>
          </p:nvSpPr>
          <p:spPr>
            <a:xfrm>
              <a:off x="9828584" y="5494325"/>
              <a:ext cx="572933" cy="180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チーム</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62" name="カギ線コネクタ 161"/>
            <p:cNvCxnSpPr>
              <a:stCxn id="167" idx="2"/>
              <a:endCxn id="159" idx="0"/>
            </p:cNvCxnSpPr>
            <p:nvPr/>
          </p:nvCxnSpPr>
          <p:spPr>
            <a:xfrm rot="5400000">
              <a:off x="9535748" y="5232440"/>
              <a:ext cx="193117" cy="330653"/>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63" name="カギ線コネクタ 162"/>
            <p:cNvCxnSpPr>
              <a:stCxn id="167" idx="2"/>
              <a:endCxn id="160" idx="0"/>
            </p:cNvCxnSpPr>
            <p:nvPr/>
          </p:nvCxnSpPr>
          <p:spPr>
            <a:xfrm rot="16200000" flipH="1">
              <a:off x="9859783" y="5239056"/>
              <a:ext cx="193117" cy="317419"/>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167" name="正方形/長方形 166"/>
            <p:cNvSpPr/>
            <p:nvPr/>
          </p:nvSpPr>
          <p:spPr>
            <a:xfrm>
              <a:off x="9511165" y="5121208"/>
              <a:ext cx="572933"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68" name="グループ化 167"/>
          <p:cNvGrpSpPr/>
          <p:nvPr/>
        </p:nvGrpSpPr>
        <p:grpSpPr>
          <a:xfrm>
            <a:off x="5364088" y="6214522"/>
            <a:ext cx="2520280" cy="180000"/>
            <a:chOff x="1341303" y="5926909"/>
            <a:chExt cx="2520280" cy="180000"/>
          </a:xfrm>
        </p:grpSpPr>
        <p:sp>
          <p:nvSpPr>
            <p:cNvPr id="169" name="正方形/長方形 168"/>
            <p:cNvSpPr/>
            <p:nvPr/>
          </p:nvSpPr>
          <p:spPr>
            <a:xfrm>
              <a:off x="1341303" y="5926909"/>
              <a:ext cx="710417" cy="180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a:t>
              </a:r>
              <a:endPar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3151166" y="5926909"/>
              <a:ext cx="710417" cy="180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a:t>
              </a: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C</a:t>
              </a:r>
            </a:p>
          </p:txBody>
        </p:sp>
        <p:sp>
          <p:nvSpPr>
            <p:cNvPr id="171" name="正方形/長方形 170"/>
            <p:cNvSpPr/>
            <p:nvPr/>
          </p:nvSpPr>
          <p:spPr>
            <a:xfrm>
              <a:off x="2236766" y="5926909"/>
              <a:ext cx="710417" cy="180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a:t>
              </a: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B</a:t>
              </a:r>
            </a:p>
          </p:txBody>
        </p:sp>
        <p:cxnSp>
          <p:nvCxnSpPr>
            <p:cNvPr id="172" name="直線矢印コネクタ 171"/>
            <p:cNvCxnSpPr>
              <a:stCxn id="169" idx="3"/>
              <a:endCxn id="171" idx="1"/>
            </p:cNvCxnSpPr>
            <p:nvPr/>
          </p:nvCxnSpPr>
          <p:spPr>
            <a:xfrm>
              <a:off x="2051720" y="6016909"/>
              <a:ext cx="18504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3" name="直線矢印コネクタ 172"/>
            <p:cNvCxnSpPr>
              <a:stCxn id="171" idx="3"/>
              <a:endCxn id="170" idx="1"/>
            </p:cNvCxnSpPr>
            <p:nvPr/>
          </p:nvCxnSpPr>
          <p:spPr>
            <a:xfrm>
              <a:off x="2947183" y="6016909"/>
              <a:ext cx="2039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5" name="上下矢印 134"/>
          <p:cNvSpPr/>
          <p:nvPr/>
        </p:nvSpPr>
        <p:spPr>
          <a:xfrm>
            <a:off x="8052467" y="4997023"/>
            <a:ext cx="432048" cy="1642950"/>
          </a:xfrm>
          <a:prstGeom prst="upDownArrow">
            <a:avLst/>
          </a:prstGeom>
        </p:spPr>
        <p:style>
          <a:lnRef idx="0">
            <a:schemeClr val="accent6"/>
          </a:lnRef>
          <a:fillRef idx="3">
            <a:schemeClr val="accent6"/>
          </a:fillRef>
          <a:effectRef idx="3">
            <a:schemeClr val="accent6"/>
          </a:effectRef>
          <a:fontRef idx="minor">
            <a:schemeClr val="lt1"/>
          </a:fontRef>
        </p:style>
        <p:txBody>
          <a:bodyPr vert="eaVert" rtlCol="0" anchor="ctr"/>
          <a:lstStyle/>
          <a:p>
            <a:pPr algn="ctr"/>
            <a:r>
              <a:rPr kumimoji="1" lang="ja-JP" altLang="en-US"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最適化した業務</a:t>
            </a:r>
            <a:r>
              <a:rPr kumimoji="1" lang="en-US" altLang="ja-JP"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要件</a:t>
            </a:r>
            <a:r>
              <a:rPr kumimoji="1" lang="en-US" altLang="ja-JP"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1" name="右矢印 140"/>
          <p:cNvSpPr/>
          <p:nvPr/>
        </p:nvSpPr>
        <p:spPr>
          <a:xfrm>
            <a:off x="4142048" y="5332434"/>
            <a:ext cx="1078024" cy="66606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dirty="0"/>
          </a:p>
        </p:txBody>
      </p:sp>
      <p:grpSp>
        <p:nvGrpSpPr>
          <p:cNvPr id="185" name="グループ化 184"/>
          <p:cNvGrpSpPr/>
          <p:nvPr/>
        </p:nvGrpSpPr>
        <p:grpSpPr>
          <a:xfrm>
            <a:off x="1403648" y="5705881"/>
            <a:ext cx="2520280" cy="895816"/>
            <a:chOff x="1043608" y="5623720"/>
            <a:chExt cx="2520280" cy="895816"/>
          </a:xfrm>
        </p:grpSpPr>
        <p:sp>
          <p:nvSpPr>
            <p:cNvPr id="3" name="正方形/長方形 2"/>
            <p:cNvSpPr/>
            <p:nvPr/>
          </p:nvSpPr>
          <p:spPr>
            <a:xfrm>
              <a:off x="1043608" y="5740295"/>
              <a:ext cx="710417"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プロセス１</a:t>
              </a:r>
              <a:endPar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正方形/長方形 32"/>
            <p:cNvSpPr/>
            <p:nvPr/>
          </p:nvSpPr>
          <p:spPr>
            <a:xfrm>
              <a:off x="1939071" y="5740295"/>
              <a:ext cx="710417"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プロセス２</a:t>
              </a:r>
              <a:endPar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正方形/長方形 35"/>
            <p:cNvSpPr/>
            <p:nvPr/>
          </p:nvSpPr>
          <p:spPr>
            <a:xfrm>
              <a:off x="2853471" y="6090979"/>
              <a:ext cx="710417"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プロセス４</a:t>
              </a:r>
              <a:endPar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正方形/長方形 36"/>
            <p:cNvSpPr/>
            <p:nvPr/>
          </p:nvSpPr>
          <p:spPr>
            <a:xfrm>
              <a:off x="1939071" y="6093315"/>
              <a:ext cx="710417"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プロセス３</a:t>
              </a:r>
              <a:endPar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3" idx="3"/>
              <a:endCxn id="33" idx="1"/>
            </p:cNvCxnSpPr>
            <p:nvPr/>
          </p:nvCxnSpPr>
          <p:spPr>
            <a:xfrm>
              <a:off x="1754025" y="5830295"/>
              <a:ext cx="18504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線矢印コネクタ 37"/>
            <p:cNvCxnSpPr>
              <a:stCxn id="33" idx="2"/>
              <a:endCxn id="37" idx="0"/>
            </p:cNvCxnSpPr>
            <p:nvPr/>
          </p:nvCxnSpPr>
          <p:spPr>
            <a:xfrm>
              <a:off x="2294280" y="5920295"/>
              <a:ext cx="0" cy="173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37" idx="3"/>
              <a:endCxn id="36" idx="1"/>
            </p:cNvCxnSpPr>
            <p:nvPr/>
          </p:nvCxnSpPr>
          <p:spPr>
            <a:xfrm flipV="1">
              <a:off x="2649488" y="6180979"/>
              <a:ext cx="203983" cy="23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乗算記号 11"/>
            <p:cNvSpPr/>
            <p:nvPr/>
          </p:nvSpPr>
          <p:spPr>
            <a:xfrm>
              <a:off x="2518248" y="5623720"/>
              <a:ext cx="253552" cy="253552"/>
            </a:xfrm>
            <a:prstGeom prst="mathMultiply">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800" dirty="0"/>
            </a:p>
          </p:txBody>
        </p:sp>
        <p:cxnSp>
          <p:nvCxnSpPr>
            <p:cNvPr id="15" name="曲線コネクタ 14"/>
            <p:cNvCxnSpPr>
              <a:stCxn id="3" idx="2"/>
              <a:endCxn id="36" idx="2"/>
            </p:cNvCxnSpPr>
            <p:nvPr/>
          </p:nvCxnSpPr>
          <p:spPr>
            <a:xfrm rot="16200000" flipH="1">
              <a:off x="2128406" y="5190705"/>
              <a:ext cx="350684" cy="1809863"/>
            </a:xfrm>
            <a:prstGeom prst="curvedConnector3">
              <a:avLst>
                <a:gd name="adj1" fmla="val 170619"/>
              </a:avLst>
            </a:prstGeom>
            <a:ln w="38100">
              <a:headEnd type="arrow"/>
              <a:tailEnd type="arrow"/>
            </a:ln>
          </p:spPr>
          <p:style>
            <a:lnRef idx="1">
              <a:schemeClr val="accent4"/>
            </a:lnRef>
            <a:fillRef idx="0">
              <a:schemeClr val="accent4"/>
            </a:fillRef>
            <a:effectRef idx="0">
              <a:schemeClr val="accent4"/>
            </a:effectRef>
            <a:fontRef idx="minor">
              <a:schemeClr val="tx1"/>
            </a:fontRef>
          </p:style>
        </p:cxnSp>
        <p:sp>
          <p:nvSpPr>
            <p:cNvPr id="137" name="テキスト ボックス 136"/>
            <p:cNvSpPr txBox="1"/>
            <p:nvPr/>
          </p:nvSpPr>
          <p:spPr>
            <a:xfrm>
              <a:off x="2690694" y="5631051"/>
              <a:ext cx="441146" cy="246221"/>
            </a:xfrm>
            <a:prstGeom prst="rect">
              <a:avLst/>
            </a:prstGeom>
            <a:noFill/>
          </p:spPr>
          <p:txBody>
            <a:bodyPr wrap="none" rtlCol="0">
              <a:spAutoFit/>
            </a:bodyPr>
            <a:lstStyle/>
            <a:p>
              <a:r>
                <a:rPr kumimoji="1" lang="ja-JP" altLang="en-US" sz="10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廃止</a:t>
              </a:r>
              <a:endParaRPr kumimoji="1" lang="ja-JP" altLang="en-US" sz="10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8" name="テキスト ボックス 137"/>
            <p:cNvSpPr txBox="1"/>
            <p:nvPr/>
          </p:nvSpPr>
          <p:spPr>
            <a:xfrm>
              <a:off x="1150376" y="6273315"/>
              <a:ext cx="441146" cy="246221"/>
            </a:xfrm>
            <a:prstGeom prst="rect">
              <a:avLst/>
            </a:prstGeom>
            <a:noFill/>
          </p:spPr>
          <p:txBody>
            <a:bodyPr wrap="none" rtlCol="0">
              <a:spAutoFit/>
            </a:bodyPr>
            <a:lstStyle/>
            <a:p>
              <a:r>
                <a:rPr lang="ja-JP" altLang="en-US" sz="10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交換</a:t>
              </a:r>
              <a:endParaRPr kumimoji="1" lang="ja-JP" altLang="en-US" sz="10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6" name="正方形/長方形 175"/>
            <p:cNvSpPr/>
            <p:nvPr/>
          </p:nvSpPr>
          <p:spPr>
            <a:xfrm>
              <a:off x="1895563" y="6050265"/>
              <a:ext cx="804230" cy="295039"/>
            </a:xfrm>
            <a:prstGeom prst="rect">
              <a:avLst/>
            </a:prstGeom>
            <a:noFill/>
            <a:ln>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800" dirty="0"/>
            </a:p>
          </p:txBody>
        </p:sp>
        <p:sp>
          <p:nvSpPr>
            <p:cNvPr id="178" name="テキスト ボックス 177"/>
            <p:cNvSpPr txBox="1"/>
            <p:nvPr/>
          </p:nvSpPr>
          <p:spPr>
            <a:xfrm>
              <a:off x="2634461" y="5877272"/>
              <a:ext cx="569387" cy="246221"/>
            </a:xfrm>
            <a:prstGeom prst="rect">
              <a:avLst/>
            </a:prstGeom>
            <a:noFill/>
          </p:spPr>
          <p:txBody>
            <a:bodyPr wrap="none" rtlCol="0">
              <a:spAutoFit/>
            </a:bodyPr>
            <a:lstStyle/>
            <a:p>
              <a:r>
                <a:rPr kumimoji="1" lang="ja-JP" altLang="en-US" sz="10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簡易化</a:t>
              </a:r>
              <a:endParaRPr kumimoji="1" lang="ja-JP" altLang="en-US" sz="10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5" name="角丸四角形吹き出し 74"/>
          <p:cNvSpPr/>
          <p:nvPr/>
        </p:nvSpPr>
        <p:spPr>
          <a:xfrm>
            <a:off x="776180" y="2627370"/>
            <a:ext cx="1392235" cy="391974"/>
          </a:xfrm>
          <a:prstGeom prst="wedgeRoundRectCallout">
            <a:avLst>
              <a:gd name="adj1" fmla="val 58288"/>
              <a:gd name="adj2" fmla="val 627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定常業務で</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手一杯。</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角丸四角形吹き出し 75"/>
          <p:cNvSpPr/>
          <p:nvPr/>
        </p:nvSpPr>
        <p:spPr>
          <a:xfrm>
            <a:off x="7092280" y="2624905"/>
            <a:ext cx="1392235" cy="677409"/>
          </a:xfrm>
          <a:prstGeom prst="wedgeRoundRectCallout">
            <a:avLst>
              <a:gd name="adj1" fmla="val -61532"/>
              <a:gd name="adj2" fmla="val -258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ビジネス</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に直結</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価値ある業務に注力できる！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3" name="グループ化 12"/>
          <p:cNvGrpSpPr/>
          <p:nvPr/>
        </p:nvGrpSpPr>
        <p:grpSpPr>
          <a:xfrm>
            <a:off x="1952863" y="2648045"/>
            <a:ext cx="1260648" cy="883160"/>
            <a:chOff x="-1508842" y="860925"/>
            <a:chExt cx="1260648" cy="883160"/>
          </a:xfrm>
        </p:grpSpPr>
        <p:sp>
          <p:nvSpPr>
            <p:cNvPr id="32" name="テキスト ボックス 31"/>
            <p:cNvSpPr txBox="1"/>
            <p:nvPr/>
          </p:nvSpPr>
          <p:spPr>
            <a:xfrm>
              <a:off x="-1508842" y="1497864"/>
              <a:ext cx="1260648" cy="246221"/>
            </a:xfrm>
            <a:prstGeom prst="rect">
              <a:avLst/>
            </a:prstGeom>
            <a:noFill/>
          </p:spPr>
          <p:txBody>
            <a:bodyPr wrap="square" rtlCol="0">
              <a:sp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業務担当者</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632" y="860925"/>
              <a:ext cx="476228" cy="692696"/>
            </a:xfrm>
            <a:prstGeom prst="rect">
              <a:avLst/>
            </a:prstGeom>
          </p:spPr>
        </p:pic>
      </p:grpSp>
      <p:grpSp>
        <p:nvGrpSpPr>
          <p:cNvPr id="11" name="グループ化 10"/>
          <p:cNvGrpSpPr/>
          <p:nvPr/>
        </p:nvGrpSpPr>
        <p:grpSpPr>
          <a:xfrm>
            <a:off x="5868144" y="2619136"/>
            <a:ext cx="1260648" cy="881872"/>
            <a:chOff x="8751790" y="2187088"/>
            <a:chExt cx="1260648" cy="881872"/>
          </a:xfrm>
        </p:grpSpPr>
        <p:sp>
          <p:nvSpPr>
            <p:cNvPr id="77" name="テキスト ボックス 76"/>
            <p:cNvSpPr txBox="1"/>
            <p:nvPr/>
          </p:nvSpPr>
          <p:spPr>
            <a:xfrm>
              <a:off x="8751790" y="2822739"/>
              <a:ext cx="1260648" cy="246221"/>
            </a:xfrm>
            <a:prstGeom prst="rect">
              <a:avLst/>
            </a:prstGeom>
            <a:noFill/>
          </p:spPr>
          <p:txBody>
            <a:bodyPr wrap="square" rtlCol="0">
              <a:sp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業務担当者</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0" y="2187088"/>
              <a:ext cx="476228" cy="692696"/>
            </a:xfrm>
            <a:prstGeom prst="rect">
              <a:avLst/>
            </a:prstGeom>
          </p:spPr>
        </p:pic>
      </p:grpSp>
    </p:spTree>
    <p:extLst>
      <p:ext uri="{BB962C8B-B14F-4D97-AF65-F5344CB8AC3E}">
        <p14:creationId xmlns:p14="http://schemas.microsoft.com/office/powerpoint/2010/main" val="288637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 name="表 190"/>
          <p:cNvGraphicFramePr>
            <a:graphicFrameLocks noGrp="1"/>
          </p:cNvGraphicFramePr>
          <p:nvPr>
            <p:extLst>
              <p:ext uri="{D42A27DB-BD31-4B8C-83A1-F6EECF244321}">
                <p14:modId xmlns:p14="http://schemas.microsoft.com/office/powerpoint/2010/main" val="156722282"/>
              </p:ext>
            </p:extLst>
          </p:nvPr>
        </p:nvGraphicFramePr>
        <p:xfrm>
          <a:off x="435978" y="2420888"/>
          <a:ext cx="8496944" cy="3749040"/>
        </p:xfrm>
        <a:graphic>
          <a:graphicData uri="http://schemas.openxmlformats.org/drawingml/2006/table">
            <a:tbl>
              <a:tblPr firstRow="1" firstCol="1" bandRow="1">
                <a:tableStyleId>{7DF18680-E054-41AD-8BC1-D1AEF772440D}</a:tableStyleId>
              </a:tblPr>
              <a:tblGrid>
                <a:gridCol w="1152128"/>
                <a:gridCol w="4568070"/>
                <a:gridCol w="2776746"/>
              </a:tblGrid>
              <a:tr h="189975">
                <a:tc>
                  <a:txBody>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algn="ct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各領域の範囲</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algn="ct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70840">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ビジネス要件</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marL="171450" indent="-171450">
                        <a:buFont typeface="Wingdings" panose="05000000000000000000" pitchFamily="2" charset="2"/>
                        <a:buChar char="l"/>
                      </a:pP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企業や組織が果たすべきミッション、</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ビジネス目的・目標、ゴール</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endPar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企業が提供する商品やサービス</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70840">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業務要件</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marL="171450" indent="-171450">
                        <a:buFont typeface="Wingdings" panose="05000000000000000000" pitchFamily="2" charset="2"/>
                        <a:buChar char="l"/>
                      </a:pP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ビジネス要件を前提として、業務プロセスや概念構造など複数の視点から分析されたお客様の業務</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br>
                      <a:endPar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お客様の業務を支援するシステム機能の品揃え、業務に関わる非機能要求</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70840">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システム要件</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marL="180975" indent="-180975">
                        <a:buFont typeface="Wingdings" panose="05000000000000000000" pitchFamily="2" charset="2"/>
                        <a:buChar char="l"/>
                      </a:pPr>
                      <a:r>
                        <a:rPr lang="ja-JP" altLang="ja-JP" sz="1000" kern="100" dirty="0" smtClean="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業務要件を前提として、外部設計以降の設計、実装の工数を見積もれる粒度を目安として具体化、詳細化されたシステム機能</a:t>
                      </a:r>
                      <a:r>
                        <a:rPr lang="ja-JP" altLang="en-US" sz="1000" kern="100" dirty="0" smtClean="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、非機能</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62" name="正方形/長方形 61"/>
          <p:cNvSpPr/>
          <p:nvPr/>
        </p:nvSpPr>
        <p:spPr>
          <a:xfrm>
            <a:off x="435978" y="3400425"/>
            <a:ext cx="8496944" cy="1152525"/>
          </a:xfrm>
          <a:prstGeom prst="rect">
            <a:avLst/>
          </a:prstGeom>
          <a:noFill/>
          <a:ln w="254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．業務要件定義の必要性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12</a:t>
            </a:fld>
            <a:endParaRPr lang="ja-JP" altLang="en-US" dirty="0"/>
          </a:p>
        </p:txBody>
      </p:sp>
      <p:sp>
        <p:nvSpPr>
          <p:cNvPr id="46" name="テキスト ボックス 4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システム開発視点から見た業務</a:t>
            </a:r>
            <a:r>
              <a:rPr lang="ja-JP" altLang="en-US" sz="1400" u="sng" dirty="0">
                <a:latin typeface="メイリオ" panose="020B0604030504040204" pitchFamily="50" charset="-128"/>
                <a:ea typeface="メイリオ" panose="020B0604030504040204" pitchFamily="50" charset="-128"/>
                <a:cs typeface="メイリオ" panose="020B0604030504040204" pitchFamily="50" charset="-128"/>
              </a:rPr>
              <a:t>要件</a:t>
            </a: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定義</a:t>
            </a:r>
            <a:endPar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98" name="直線コネクタ 197"/>
          <p:cNvCxnSpPr/>
          <p:nvPr/>
        </p:nvCxnSpPr>
        <p:spPr>
          <a:xfrm>
            <a:off x="3556921" y="2978976"/>
            <a:ext cx="454763" cy="2222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9" name="直線コネクタ 198"/>
          <p:cNvCxnSpPr/>
          <p:nvPr/>
        </p:nvCxnSpPr>
        <p:spPr>
          <a:xfrm flipH="1">
            <a:off x="4011684" y="2967224"/>
            <a:ext cx="402801" cy="234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4" name="直線コネクタ 203"/>
          <p:cNvCxnSpPr/>
          <p:nvPr/>
        </p:nvCxnSpPr>
        <p:spPr>
          <a:xfrm flipH="1">
            <a:off x="3464804" y="3669224"/>
            <a:ext cx="546880" cy="1491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05" name="直線コネクタ 204"/>
          <p:cNvCxnSpPr/>
          <p:nvPr/>
        </p:nvCxnSpPr>
        <p:spPr>
          <a:xfrm>
            <a:off x="4011684" y="3669224"/>
            <a:ext cx="569192" cy="1491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2" name="直線コネクタ 211"/>
          <p:cNvCxnSpPr/>
          <p:nvPr/>
        </p:nvCxnSpPr>
        <p:spPr>
          <a:xfrm flipH="1" flipV="1">
            <a:off x="2799150" y="4049161"/>
            <a:ext cx="431654" cy="321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3" name="直線コネクタ 212"/>
          <p:cNvCxnSpPr/>
          <p:nvPr/>
        </p:nvCxnSpPr>
        <p:spPr>
          <a:xfrm flipH="1">
            <a:off x="3464804" y="4286375"/>
            <a:ext cx="1116072" cy="13657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4" name="直線コネクタ 213"/>
          <p:cNvCxnSpPr/>
          <p:nvPr/>
        </p:nvCxnSpPr>
        <p:spPr>
          <a:xfrm>
            <a:off x="4580876" y="4286375"/>
            <a:ext cx="0" cy="13657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5" name="直線コネクタ 214"/>
          <p:cNvCxnSpPr/>
          <p:nvPr/>
        </p:nvCxnSpPr>
        <p:spPr>
          <a:xfrm>
            <a:off x="3464804" y="4286375"/>
            <a:ext cx="0" cy="136575"/>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 name="直線コネクタ 221"/>
          <p:cNvCxnSpPr/>
          <p:nvPr/>
        </p:nvCxnSpPr>
        <p:spPr>
          <a:xfrm>
            <a:off x="3464804" y="4890950"/>
            <a:ext cx="576064" cy="1558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 name="直線コネクタ 222"/>
          <p:cNvCxnSpPr/>
          <p:nvPr/>
        </p:nvCxnSpPr>
        <p:spPr>
          <a:xfrm flipH="1">
            <a:off x="4040868" y="4890950"/>
            <a:ext cx="540008" cy="1558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7" name="直線コネクタ 226"/>
          <p:cNvCxnSpPr/>
          <p:nvPr/>
        </p:nvCxnSpPr>
        <p:spPr>
          <a:xfrm>
            <a:off x="2837131" y="5267891"/>
            <a:ext cx="969737" cy="12931"/>
          </a:xfrm>
          <a:prstGeom prst="line">
            <a:avLst/>
          </a:prstGeom>
        </p:spPr>
        <p:style>
          <a:lnRef idx="2">
            <a:schemeClr val="accent1"/>
          </a:lnRef>
          <a:fillRef idx="0">
            <a:schemeClr val="accent1"/>
          </a:fillRef>
          <a:effectRef idx="1">
            <a:schemeClr val="accent1"/>
          </a:effectRef>
          <a:fontRef idx="minor">
            <a:schemeClr val="tx1"/>
          </a:fontRef>
        </p:style>
      </p:cxnSp>
      <p:sp>
        <p:nvSpPr>
          <p:cNvPr id="239" name="角丸四角形 238"/>
          <p:cNvSpPr/>
          <p:nvPr/>
        </p:nvSpPr>
        <p:spPr>
          <a:xfrm>
            <a:off x="2257783" y="5528822"/>
            <a:ext cx="885133" cy="25424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非機能要件</a:t>
            </a:r>
            <a:endPar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0" name="角丸四角形 239"/>
          <p:cNvSpPr/>
          <p:nvPr/>
        </p:nvSpPr>
        <p:spPr>
          <a:xfrm>
            <a:off x="3194057" y="5531412"/>
            <a:ext cx="1230584" cy="25424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ソフトウエア方式</a:t>
            </a:r>
            <a:endPar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1" name="角丸四角形 240"/>
          <p:cNvSpPr/>
          <p:nvPr/>
        </p:nvSpPr>
        <p:spPr>
          <a:xfrm>
            <a:off x="4457113" y="5531412"/>
            <a:ext cx="1008112" cy="25424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インフラ方式</a:t>
            </a:r>
            <a:endPar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2" name="角丸四角形 241"/>
          <p:cNvSpPr/>
          <p:nvPr/>
        </p:nvSpPr>
        <p:spPr>
          <a:xfrm>
            <a:off x="2257783" y="5816854"/>
            <a:ext cx="885133" cy="25424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運用方式</a:t>
            </a:r>
            <a:endPar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3" name="角丸四角形 242"/>
          <p:cNvSpPr/>
          <p:nvPr/>
        </p:nvSpPr>
        <p:spPr>
          <a:xfrm>
            <a:off x="3195990" y="5824891"/>
            <a:ext cx="502814" cy="25424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etc</a:t>
            </a:r>
            <a:endPar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正方形/長方形 64"/>
          <p:cNvSpPr/>
          <p:nvPr/>
        </p:nvSpPr>
        <p:spPr>
          <a:xfrm>
            <a:off x="724042" y="1487214"/>
            <a:ext cx="7880406" cy="645642"/>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業務要件がビジネスとシステムの橋渡しを担い、ビジネス目的・目標達成に貢献するシステムを</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実現します。</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p:txBody>
      </p:sp>
      <p:sp>
        <p:nvSpPr>
          <p:cNvPr id="244" name="上矢印 243"/>
          <p:cNvSpPr/>
          <p:nvPr/>
        </p:nvSpPr>
        <p:spPr>
          <a:xfrm>
            <a:off x="1569106" y="2770511"/>
            <a:ext cx="540000" cy="3308623"/>
          </a:xfrm>
          <a:prstGeom prst="upArrow">
            <a:avLst/>
          </a:prstGeom>
        </p:spPr>
        <p:style>
          <a:lnRef idx="1">
            <a:schemeClr val="accent4"/>
          </a:lnRef>
          <a:fillRef idx="2">
            <a:schemeClr val="accent4"/>
          </a:fillRef>
          <a:effectRef idx="1">
            <a:schemeClr val="accent4"/>
          </a:effectRef>
          <a:fontRef idx="minor">
            <a:schemeClr val="dk1"/>
          </a:fontRef>
        </p:style>
        <p:txBody>
          <a:bodyPr vert="eaVert" rtlCol="0" anchor="ctr"/>
          <a:lstStyle/>
          <a:p>
            <a:pPr algn="ctr"/>
            <a:r>
              <a:rPr kumimoji="1"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目的</a:t>
            </a:r>
            <a:r>
              <a:rPr lang="ja-JP" altLang="en-US" sz="1200" b="1" dirty="0">
                <a:latin typeface="ＭＳ Ｐゴシック" panose="020B0600070205080204" pitchFamily="50" charset="-128"/>
                <a:ea typeface="ＭＳ Ｐゴシック" panose="020B0600070205080204" pitchFamily="50" charset="-128"/>
                <a:cs typeface="メイリオ" panose="020B0604030504040204" pitchFamily="50" charset="-128"/>
              </a:rPr>
              <a:t>（</a:t>
            </a:r>
            <a:r>
              <a:rPr kumimoji="1"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何のためにやるのか？</a:t>
            </a:r>
            <a:r>
              <a:rPr kumimoji="1" lang="ja-JP" altLang="en-US" sz="1200" b="1" dirty="0" smtClean="0">
                <a:latin typeface="ＭＳ Ｐゴシック" panose="020B0600070205080204" pitchFamily="50" charset="-128"/>
                <a:ea typeface="ＭＳ Ｐゴシック" panose="020B0600070205080204" pitchFamily="50" charset="-128"/>
                <a:cs typeface="メイリオ" panose="020B0604030504040204" pitchFamily="50" charset="-128"/>
              </a:rPr>
              <a:t>）</a:t>
            </a:r>
            <a:endParaRPr kumimoji="1" lang="ja-JP" altLang="en-US" sz="1200" b="1" dirty="0">
              <a:latin typeface="ＭＳ Ｐゴシック" panose="020B0600070205080204" pitchFamily="50" charset="-128"/>
              <a:ea typeface="ＭＳ Ｐゴシック" panose="020B0600070205080204" pitchFamily="50" charset="-128"/>
              <a:cs typeface="メイリオ" panose="020B0604030504040204" pitchFamily="50" charset="-128"/>
            </a:endParaRPr>
          </a:p>
        </p:txBody>
      </p:sp>
      <p:sp>
        <p:nvSpPr>
          <p:cNvPr id="245" name="下矢印 244"/>
          <p:cNvSpPr/>
          <p:nvPr/>
        </p:nvSpPr>
        <p:spPr>
          <a:xfrm>
            <a:off x="5580112" y="2770511"/>
            <a:ext cx="540000" cy="3308623"/>
          </a:xfrm>
          <a:prstGeom prst="downArrow">
            <a:avLst/>
          </a:prstGeom>
        </p:spPr>
        <p:style>
          <a:lnRef idx="1">
            <a:schemeClr val="accent6"/>
          </a:lnRef>
          <a:fillRef idx="2">
            <a:schemeClr val="accent6"/>
          </a:fillRef>
          <a:effectRef idx="1">
            <a:schemeClr val="accent6"/>
          </a:effectRef>
          <a:fontRef idx="minor">
            <a:schemeClr val="dk1"/>
          </a:fontRef>
        </p:style>
        <p:txBody>
          <a:bodyPr vert="eaVert" rtlCol="0" anchor="ctr"/>
          <a:lstStyle/>
          <a:p>
            <a:pPr algn="ctr"/>
            <a:r>
              <a:rPr kumimoji="1"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手段</a:t>
            </a:r>
            <a:r>
              <a:rPr kumimoji="1" lang="ja-JP" altLang="en-US" sz="1200" b="1" dirty="0" smtClean="0">
                <a:latin typeface="ＭＳ Ｐゴシック" panose="020B0600070205080204" pitchFamily="50" charset="-128"/>
                <a:ea typeface="ＭＳ Ｐゴシック" panose="020B0600070205080204" pitchFamily="50" charset="-128"/>
                <a:cs typeface="メイリオ" panose="020B0604030504040204" pitchFamily="50" charset="-128"/>
              </a:rPr>
              <a:t>（</a:t>
            </a:r>
            <a:r>
              <a:rPr kumimoji="1"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その要件で十分か？</a:t>
            </a:r>
            <a:r>
              <a:rPr kumimoji="1" lang="ja-JP" altLang="en-US" sz="1200" b="1" dirty="0" smtClean="0">
                <a:latin typeface="ＭＳ Ｐゴシック" panose="020B0600070205080204" pitchFamily="50" charset="-128"/>
                <a:ea typeface="ＭＳ Ｐゴシック" panose="020B0600070205080204" pitchFamily="50" charset="-128"/>
                <a:cs typeface="メイリオ" panose="020B0604030504040204" pitchFamily="50" charset="-128"/>
              </a:rPr>
              <a:t>）</a:t>
            </a:r>
            <a:endParaRPr kumimoji="1" lang="ja-JP" altLang="en-US" sz="1200" b="1" dirty="0">
              <a:latin typeface="ＭＳ Ｐゴシック" panose="020B0600070205080204" pitchFamily="50" charset="-128"/>
              <a:ea typeface="ＭＳ Ｐゴシック" panose="020B0600070205080204" pitchFamily="50" charset="-128"/>
              <a:cs typeface="メイリオ" panose="020B0604030504040204" pitchFamily="50" charset="-128"/>
            </a:endParaRPr>
          </a:p>
        </p:txBody>
      </p:sp>
      <p:grpSp>
        <p:nvGrpSpPr>
          <p:cNvPr id="3" name="グループ化 2"/>
          <p:cNvGrpSpPr/>
          <p:nvPr/>
        </p:nvGrpSpPr>
        <p:grpSpPr>
          <a:xfrm>
            <a:off x="4492629" y="2752937"/>
            <a:ext cx="1087483" cy="428574"/>
            <a:chOff x="4492629" y="2752937"/>
            <a:chExt cx="1087483" cy="428574"/>
          </a:xfrm>
        </p:grpSpPr>
        <p:sp>
          <p:nvSpPr>
            <p:cNvPr id="197" name="テキスト ボックス 196"/>
            <p:cNvSpPr txBox="1"/>
            <p:nvPr/>
          </p:nvSpPr>
          <p:spPr>
            <a:xfrm>
              <a:off x="4882485" y="2849611"/>
              <a:ext cx="69762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サービス</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4" name="図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629" y="2752937"/>
              <a:ext cx="428574" cy="428574"/>
            </a:xfrm>
            <a:prstGeom prst="rect">
              <a:avLst/>
            </a:prstGeom>
          </p:spPr>
        </p:pic>
      </p:grpSp>
      <p:grpSp>
        <p:nvGrpSpPr>
          <p:cNvPr id="2" name="グループ化 1"/>
          <p:cNvGrpSpPr/>
          <p:nvPr/>
        </p:nvGrpSpPr>
        <p:grpSpPr>
          <a:xfrm>
            <a:off x="2627784" y="2769941"/>
            <a:ext cx="869127" cy="439185"/>
            <a:chOff x="2627784" y="2769941"/>
            <a:chExt cx="869127" cy="439185"/>
          </a:xfrm>
        </p:grpSpPr>
        <p:sp>
          <p:nvSpPr>
            <p:cNvPr id="106" name="テキスト ボックス 105"/>
            <p:cNvSpPr txBox="1"/>
            <p:nvPr/>
          </p:nvSpPr>
          <p:spPr>
            <a:xfrm>
              <a:off x="2627784" y="2890795"/>
              <a:ext cx="441146"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商品</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5" name="図 9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7726" y="2769941"/>
              <a:ext cx="439185" cy="439185"/>
            </a:xfrm>
            <a:prstGeom prst="rect">
              <a:avLst/>
            </a:prstGeom>
          </p:spPr>
        </p:pic>
      </p:grpSp>
      <p:grpSp>
        <p:nvGrpSpPr>
          <p:cNvPr id="12" name="グループ化 11"/>
          <p:cNvGrpSpPr/>
          <p:nvPr/>
        </p:nvGrpSpPr>
        <p:grpSpPr>
          <a:xfrm>
            <a:off x="4355976" y="4456944"/>
            <a:ext cx="792086" cy="427481"/>
            <a:chOff x="4355976" y="4456944"/>
            <a:chExt cx="792086" cy="427481"/>
          </a:xfrm>
        </p:grpSpPr>
        <p:sp>
          <p:nvSpPr>
            <p:cNvPr id="221" name="テキスト ボックス 220"/>
            <p:cNvSpPr txBox="1"/>
            <p:nvPr/>
          </p:nvSpPr>
          <p:spPr>
            <a:xfrm>
              <a:off x="4706916" y="4638204"/>
              <a:ext cx="441146"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帳票</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6" name="図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5976" y="4456944"/>
              <a:ext cx="392196" cy="392196"/>
            </a:xfrm>
            <a:prstGeom prst="rect">
              <a:avLst/>
            </a:prstGeom>
          </p:spPr>
        </p:pic>
      </p:grpSp>
      <p:grpSp>
        <p:nvGrpSpPr>
          <p:cNvPr id="13" name="グループ化 12"/>
          <p:cNvGrpSpPr/>
          <p:nvPr/>
        </p:nvGrpSpPr>
        <p:grpSpPr>
          <a:xfrm>
            <a:off x="3879561" y="5084572"/>
            <a:ext cx="1484527" cy="395973"/>
            <a:chOff x="3879561" y="5084572"/>
            <a:chExt cx="1484527" cy="395973"/>
          </a:xfrm>
        </p:grpSpPr>
        <p:sp>
          <p:nvSpPr>
            <p:cNvPr id="226" name="テキスト ボックス 225"/>
            <p:cNvSpPr txBox="1"/>
            <p:nvPr/>
          </p:nvSpPr>
          <p:spPr>
            <a:xfrm>
              <a:off x="4153500" y="5157192"/>
              <a:ext cx="1210588"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ビジネスロジック</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7" name="図 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9561" y="5084572"/>
              <a:ext cx="395973" cy="395973"/>
            </a:xfrm>
            <a:prstGeom prst="rect">
              <a:avLst/>
            </a:prstGeom>
          </p:spPr>
        </p:pic>
      </p:grpSp>
      <p:grpSp>
        <p:nvGrpSpPr>
          <p:cNvPr id="11" name="グループ化 10"/>
          <p:cNvGrpSpPr/>
          <p:nvPr/>
        </p:nvGrpSpPr>
        <p:grpSpPr>
          <a:xfrm>
            <a:off x="2834708" y="4474442"/>
            <a:ext cx="835866" cy="394718"/>
            <a:chOff x="2834708" y="4474442"/>
            <a:chExt cx="835866" cy="394718"/>
          </a:xfrm>
        </p:grpSpPr>
        <p:sp>
          <p:nvSpPr>
            <p:cNvPr id="218" name="テキスト ボックス 217"/>
            <p:cNvSpPr txBox="1"/>
            <p:nvPr/>
          </p:nvSpPr>
          <p:spPr>
            <a:xfrm>
              <a:off x="2834708" y="4602918"/>
              <a:ext cx="441146"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画面</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0" name="図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4474442"/>
              <a:ext cx="394718" cy="394718"/>
            </a:xfrm>
            <a:prstGeom prst="rect">
              <a:avLst/>
            </a:prstGeom>
          </p:spPr>
        </p:pic>
      </p:grpSp>
      <p:grpSp>
        <p:nvGrpSpPr>
          <p:cNvPr id="5" name="グループ化 4"/>
          <p:cNvGrpSpPr/>
          <p:nvPr/>
        </p:nvGrpSpPr>
        <p:grpSpPr>
          <a:xfrm>
            <a:off x="3754549" y="3226496"/>
            <a:ext cx="1465523" cy="332388"/>
            <a:chOff x="3754549" y="3226496"/>
            <a:chExt cx="1465523" cy="332388"/>
          </a:xfrm>
        </p:grpSpPr>
        <p:sp>
          <p:nvSpPr>
            <p:cNvPr id="202" name="テキスト ボックス 201"/>
            <p:cNvSpPr txBox="1"/>
            <p:nvPr/>
          </p:nvSpPr>
          <p:spPr>
            <a:xfrm>
              <a:off x="4137724" y="3226496"/>
              <a:ext cx="1082348"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ビジネスフロー</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2" name="グループ化 101"/>
            <p:cNvGrpSpPr/>
            <p:nvPr/>
          </p:nvGrpSpPr>
          <p:grpSpPr>
            <a:xfrm>
              <a:off x="3754549" y="3244102"/>
              <a:ext cx="487997" cy="314782"/>
              <a:chOff x="2461372" y="1388635"/>
              <a:chExt cx="726143" cy="468398"/>
            </a:xfrm>
          </p:grpSpPr>
          <p:sp>
            <p:nvSpPr>
              <p:cNvPr id="134" name="正方形/長方形 133"/>
              <p:cNvSpPr/>
              <p:nvPr/>
            </p:nvSpPr>
            <p:spPr>
              <a:xfrm>
                <a:off x="2707901" y="1388635"/>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35" name="正方形/長方形 134"/>
              <p:cNvSpPr/>
              <p:nvPr/>
            </p:nvSpPr>
            <p:spPr>
              <a:xfrm>
                <a:off x="2524121" y="1585855"/>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36" name="正方形/長方形 135"/>
              <p:cNvSpPr/>
              <p:nvPr/>
            </p:nvSpPr>
            <p:spPr>
              <a:xfrm>
                <a:off x="2461372"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37" name="正方形/長方形 136"/>
              <p:cNvSpPr/>
              <p:nvPr/>
            </p:nvSpPr>
            <p:spPr>
              <a:xfrm>
                <a:off x="2902881" y="1594821"/>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38" name="直線コネクタ 137"/>
              <p:cNvCxnSpPr>
                <a:stCxn id="134" idx="2"/>
                <a:endCxn id="135" idx="0"/>
              </p:cNvCxnSpPr>
              <p:nvPr/>
            </p:nvCxnSpPr>
            <p:spPr>
              <a:xfrm flipH="1">
                <a:off x="2622734" y="1518626"/>
                <a:ext cx="183780" cy="67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a:stCxn id="134" idx="2"/>
                <a:endCxn id="137" idx="0"/>
              </p:cNvCxnSpPr>
              <p:nvPr/>
            </p:nvCxnSpPr>
            <p:spPr>
              <a:xfrm>
                <a:off x="2806514" y="1518626"/>
                <a:ext cx="194980" cy="76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正方形/長方形 139"/>
              <p:cNvSpPr/>
              <p:nvPr/>
            </p:nvSpPr>
            <p:spPr>
              <a:xfrm>
                <a:off x="2647390"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41" name="正方形/長方形 140"/>
              <p:cNvSpPr/>
              <p:nvPr/>
            </p:nvSpPr>
            <p:spPr>
              <a:xfrm>
                <a:off x="2844613"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42" name="正方形/長方形 141"/>
              <p:cNvSpPr/>
              <p:nvPr/>
            </p:nvSpPr>
            <p:spPr>
              <a:xfrm>
                <a:off x="3030631"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43" name="直線コネクタ 142"/>
              <p:cNvCxnSpPr>
                <a:stCxn id="135" idx="2"/>
                <a:endCxn id="136" idx="0"/>
              </p:cNvCxnSpPr>
              <p:nvPr/>
            </p:nvCxnSpPr>
            <p:spPr>
              <a:xfrm flipH="1">
                <a:off x="2539814" y="1715846"/>
                <a:ext cx="82920" cy="64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a:stCxn id="135" idx="2"/>
                <a:endCxn id="140" idx="0"/>
              </p:cNvCxnSpPr>
              <p:nvPr/>
            </p:nvCxnSpPr>
            <p:spPr>
              <a:xfrm>
                <a:off x="2622734" y="1715846"/>
                <a:ext cx="103098" cy="64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a:stCxn id="137" idx="2"/>
                <a:endCxn id="141" idx="0"/>
              </p:cNvCxnSpPr>
              <p:nvPr/>
            </p:nvCxnSpPr>
            <p:spPr>
              <a:xfrm flipH="1">
                <a:off x="2923055" y="1724812"/>
                <a:ext cx="78439" cy="5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a:stCxn id="137" idx="2"/>
                <a:endCxn id="142" idx="0"/>
              </p:cNvCxnSpPr>
              <p:nvPr/>
            </p:nvCxnSpPr>
            <p:spPr>
              <a:xfrm>
                <a:off x="3001494" y="1724812"/>
                <a:ext cx="107579" cy="5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5" name="グループ化 154"/>
          <p:cNvGrpSpPr/>
          <p:nvPr/>
        </p:nvGrpSpPr>
        <p:grpSpPr>
          <a:xfrm>
            <a:off x="4323573" y="3877850"/>
            <a:ext cx="1255123" cy="314782"/>
            <a:chOff x="3754549" y="3244102"/>
            <a:chExt cx="1255123" cy="314782"/>
          </a:xfrm>
        </p:grpSpPr>
        <p:sp>
          <p:nvSpPr>
            <p:cNvPr id="156" name="テキスト ボックス 155"/>
            <p:cNvSpPr txBox="1"/>
            <p:nvPr/>
          </p:nvSpPr>
          <p:spPr>
            <a:xfrm>
              <a:off x="4183805" y="3293335"/>
              <a:ext cx="82586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業務フロー</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57" name="グループ化 156"/>
            <p:cNvGrpSpPr/>
            <p:nvPr/>
          </p:nvGrpSpPr>
          <p:grpSpPr>
            <a:xfrm>
              <a:off x="3754549" y="3244102"/>
              <a:ext cx="487997" cy="314782"/>
              <a:chOff x="2461372" y="1388635"/>
              <a:chExt cx="726143" cy="468398"/>
            </a:xfrm>
          </p:grpSpPr>
          <p:sp>
            <p:nvSpPr>
              <p:cNvPr id="158" name="正方形/長方形 157"/>
              <p:cNvSpPr/>
              <p:nvPr/>
            </p:nvSpPr>
            <p:spPr>
              <a:xfrm>
                <a:off x="2707901" y="1388635"/>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59" name="正方形/長方形 158"/>
              <p:cNvSpPr/>
              <p:nvPr/>
            </p:nvSpPr>
            <p:spPr>
              <a:xfrm>
                <a:off x="2524121" y="1585855"/>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60" name="正方形/長方形 159"/>
              <p:cNvSpPr/>
              <p:nvPr/>
            </p:nvSpPr>
            <p:spPr>
              <a:xfrm>
                <a:off x="2461372"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61" name="正方形/長方形 160"/>
              <p:cNvSpPr/>
              <p:nvPr/>
            </p:nvSpPr>
            <p:spPr>
              <a:xfrm>
                <a:off x="2902881" y="1594821"/>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62" name="直線コネクタ 161"/>
              <p:cNvCxnSpPr>
                <a:stCxn id="158" idx="2"/>
                <a:endCxn id="159" idx="0"/>
              </p:cNvCxnSpPr>
              <p:nvPr/>
            </p:nvCxnSpPr>
            <p:spPr>
              <a:xfrm flipH="1">
                <a:off x="2622734" y="1518626"/>
                <a:ext cx="183780" cy="67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a:stCxn id="158" idx="2"/>
                <a:endCxn id="161" idx="0"/>
              </p:cNvCxnSpPr>
              <p:nvPr/>
            </p:nvCxnSpPr>
            <p:spPr>
              <a:xfrm>
                <a:off x="2806514" y="1518626"/>
                <a:ext cx="194980" cy="76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正方形/長方形 163"/>
              <p:cNvSpPr/>
              <p:nvPr/>
            </p:nvSpPr>
            <p:spPr>
              <a:xfrm>
                <a:off x="2647390"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65" name="正方形/長方形 164"/>
              <p:cNvSpPr/>
              <p:nvPr/>
            </p:nvSpPr>
            <p:spPr>
              <a:xfrm>
                <a:off x="2844613"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66" name="正方形/長方形 165"/>
              <p:cNvSpPr/>
              <p:nvPr/>
            </p:nvSpPr>
            <p:spPr>
              <a:xfrm>
                <a:off x="3030631"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67" name="直線コネクタ 166"/>
              <p:cNvCxnSpPr>
                <a:stCxn id="159" idx="2"/>
                <a:endCxn id="160" idx="0"/>
              </p:cNvCxnSpPr>
              <p:nvPr/>
            </p:nvCxnSpPr>
            <p:spPr>
              <a:xfrm flipH="1">
                <a:off x="2539814" y="1715846"/>
                <a:ext cx="82920" cy="64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a:stCxn id="159" idx="2"/>
                <a:endCxn id="164" idx="0"/>
              </p:cNvCxnSpPr>
              <p:nvPr/>
            </p:nvCxnSpPr>
            <p:spPr>
              <a:xfrm>
                <a:off x="2622734" y="1715846"/>
                <a:ext cx="103098" cy="64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a:stCxn id="161" idx="2"/>
                <a:endCxn id="165" idx="0"/>
              </p:cNvCxnSpPr>
              <p:nvPr/>
            </p:nvCxnSpPr>
            <p:spPr>
              <a:xfrm flipH="1">
                <a:off x="2923055" y="1724812"/>
                <a:ext cx="78439" cy="5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a:stCxn id="161" idx="2"/>
                <a:endCxn id="166" idx="0"/>
              </p:cNvCxnSpPr>
              <p:nvPr/>
            </p:nvCxnSpPr>
            <p:spPr>
              <a:xfrm>
                <a:off x="3001494" y="1724812"/>
                <a:ext cx="107579" cy="5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73" name="グループ化 172"/>
          <p:cNvGrpSpPr/>
          <p:nvPr/>
        </p:nvGrpSpPr>
        <p:grpSpPr>
          <a:xfrm>
            <a:off x="3220805" y="3877850"/>
            <a:ext cx="487997" cy="314782"/>
            <a:chOff x="2461372" y="1388635"/>
            <a:chExt cx="726143" cy="468398"/>
          </a:xfrm>
        </p:grpSpPr>
        <p:sp>
          <p:nvSpPr>
            <p:cNvPr id="174" name="正方形/長方形 173"/>
            <p:cNvSpPr/>
            <p:nvPr/>
          </p:nvSpPr>
          <p:spPr>
            <a:xfrm>
              <a:off x="2707901" y="1388635"/>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75" name="正方形/長方形 174"/>
            <p:cNvSpPr/>
            <p:nvPr/>
          </p:nvSpPr>
          <p:spPr>
            <a:xfrm>
              <a:off x="2524121" y="1585855"/>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76" name="正方形/長方形 175"/>
            <p:cNvSpPr/>
            <p:nvPr/>
          </p:nvSpPr>
          <p:spPr>
            <a:xfrm>
              <a:off x="2461372"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77" name="正方形/長方形 176"/>
            <p:cNvSpPr/>
            <p:nvPr/>
          </p:nvSpPr>
          <p:spPr>
            <a:xfrm>
              <a:off x="2902881" y="1594821"/>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78" name="直線コネクタ 177"/>
            <p:cNvCxnSpPr>
              <a:stCxn id="174" idx="2"/>
              <a:endCxn id="175" idx="0"/>
            </p:cNvCxnSpPr>
            <p:nvPr/>
          </p:nvCxnSpPr>
          <p:spPr>
            <a:xfrm flipH="1">
              <a:off x="2622734" y="1518626"/>
              <a:ext cx="183780" cy="67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a:stCxn id="174" idx="2"/>
              <a:endCxn id="177" idx="0"/>
            </p:cNvCxnSpPr>
            <p:nvPr/>
          </p:nvCxnSpPr>
          <p:spPr>
            <a:xfrm>
              <a:off x="2806514" y="1518626"/>
              <a:ext cx="194980" cy="76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正方形/長方形 179"/>
            <p:cNvSpPr/>
            <p:nvPr/>
          </p:nvSpPr>
          <p:spPr>
            <a:xfrm>
              <a:off x="2647390"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81" name="正方形/長方形 180"/>
            <p:cNvSpPr/>
            <p:nvPr/>
          </p:nvSpPr>
          <p:spPr>
            <a:xfrm>
              <a:off x="2844613"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82" name="正方形/長方形 181"/>
            <p:cNvSpPr/>
            <p:nvPr/>
          </p:nvSpPr>
          <p:spPr>
            <a:xfrm>
              <a:off x="3030631"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83" name="直線コネクタ 182"/>
            <p:cNvCxnSpPr>
              <a:stCxn id="175" idx="2"/>
              <a:endCxn id="176" idx="0"/>
            </p:cNvCxnSpPr>
            <p:nvPr/>
          </p:nvCxnSpPr>
          <p:spPr>
            <a:xfrm flipH="1">
              <a:off x="2539814" y="1715846"/>
              <a:ext cx="82920" cy="64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a:stCxn id="175" idx="2"/>
              <a:endCxn id="180" idx="0"/>
            </p:cNvCxnSpPr>
            <p:nvPr/>
          </p:nvCxnSpPr>
          <p:spPr>
            <a:xfrm>
              <a:off x="2622734" y="1715846"/>
              <a:ext cx="103098" cy="64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a:stCxn id="177" idx="2"/>
              <a:endCxn id="181" idx="0"/>
            </p:cNvCxnSpPr>
            <p:nvPr/>
          </p:nvCxnSpPr>
          <p:spPr>
            <a:xfrm flipH="1">
              <a:off x="2923055" y="1724812"/>
              <a:ext cx="78439" cy="5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a:stCxn id="177" idx="2"/>
              <a:endCxn id="182" idx="0"/>
            </p:cNvCxnSpPr>
            <p:nvPr/>
          </p:nvCxnSpPr>
          <p:spPr>
            <a:xfrm>
              <a:off x="3001494" y="1724812"/>
              <a:ext cx="107579" cy="5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2152857" y="3827846"/>
            <a:ext cx="825867" cy="667112"/>
            <a:chOff x="2152857" y="3827846"/>
            <a:chExt cx="825867" cy="667112"/>
          </a:xfrm>
        </p:grpSpPr>
        <p:sp>
          <p:nvSpPr>
            <p:cNvPr id="211" name="テキスト ボックス 210"/>
            <p:cNvSpPr txBox="1"/>
            <p:nvPr/>
          </p:nvSpPr>
          <p:spPr>
            <a:xfrm>
              <a:off x="2152857" y="4248737"/>
              <a:ext cx="82586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業務ルール</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87" name="図 18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2290" y="3827846"/>
              <a:ext cx="421927" cy="421927"/>
            </a:xfrm>
            <a:prstGeom prst="rect">
              <a:avLst/>
            </a:prstGeom>
          </p:spPr>
        </p:pic>
      </p:grpSp>
      <p:grpSp>
        <p:nvGrpSpPr>
          <p:cNvPr id="14" name="グループ化 13"/>
          <p:cNvGrpSpPr/>
          <p:nvPr/>
        </p:nvGrpSpPr>
        <p:grpSpPr>
          <a:xfrm>
            <a:off x="2164156" y="4934223"/>
            <a:ext cx="1111700" cy="583009"/>
            <a:chOff x="2109105" y="4825901"/>
            <a:chExt cx="1111700" cy="583009"/>
          </a:xfrm>
        </p:grpSpPr>
        <p:sp>
          <p:nvSpPr>
            <p:cNvPr id="230" name="テキスト ボックス 229"/>
            <p:cNvSpPr txBox="1"/>
            <p:nvPr/>
          </p:nvSpPr>
          <p:spPr>
            <a:xfrm>
              <a:off x="2651418" y="4949828"/>
              <a:ext cx="56938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データ</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94" name="グループ化 193"/>
            <p:cNvGrpSpPr/>
            <p:nvPr/>
          </p:nvGrpSpPr>
          <p:grpSpPr>
            <a:xfrm>
              <a:off x="2109105" y="4825901"/>
              <a:ext cx="591243" cy="583009"/>
              <a:chOff x="253813" y="3753077"/>
              <a:chExt cx="804582" cy="793377"/>
            </a:xfrm>
          </p:grpSpPr>
          <p:cxnSp>
            <p:nvCxnSpPr>
              <p:cNvPr id="246" name="直線コネクタ 245"/>
              <p:cNvCxnSpPr>
                <a:stCxn id="249" idx="2"/>
                <a:endCxn id="251" idx="0"/>
              </p:cNvCxnSpPr>
              <p:nvPr/>
            </p:nvCxnSpPr>
            <p:spPr>
              <a:xfrm>
                <a:off x="888067" y="4089254"/>
                <a:ext cx="2240" cy="121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直線コネクタ 246"/>
              <p:cNvCxnSpPr>
                <a:stCxn id="248" idx="2"/>
                <a:endCxn id="250" idx="0"/>
              </p:cNvCxnSpPr>
              <p:nvPr/>
            </p:nvCxnSpPr>
            <p:spPr>
              <a:xfrm>
                <a:off x="421902" y="4089254"/>
                <a:ext cx="2241" cy="121023"/>
              </a:xfrm>
              <a:prstGeom prst="line">
                <a:avLst/>
              </a:prstGeom>
            </p:spPr>
            <p:style>
              <a:lnRef idx="1">
                <a:schemeClr val="accent1"/>
              </a:lnRef>
              <a:fillRef idx="0">
                <a:schemeClr val="accent1"/>
              </a:fillRef>
              <a:effectRef idx="0">
                <a:schemeClr val="accent1"/>
              </a:effectRef>
              <a:fontRef idx="minor">
                <a:schemeClr val="tx1"/>
              </a:fontRef>
            </p:style>
          </p:cxnSp>
          <p:pic>
            <p:nvPicPr>
              <p:cNvPr id="248" name="図 2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3813" y="3753077"/>
                <a:ext cx="336177" cy="336177"/>
              </a:xfrm>
              <a:prstGeom prst="rect">
                <a:avLst/>
              </a:prstGeom>
            </p:spPr>
          </p:pic>
          <p:pic>
            <p:nvPicPr>
              <p:cNvPr id="249" name="図 2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978" y="3753077"/>
                <a:ext cx="336177" cy="336177"/>
              </a:xfrm>
              <a:prstGeom prst="rect">
                <a:avLst/>
              </a:prstGeom>
            </p:spPr>
          </p:pic>
          <p:pic>
            <p:nvPicPr>
              <p:cNvPr id="250" name="図 24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054" y="4210277"/>
                <a:ext cx="336177" cy="336177"/>
              </a:xfrm>
              <a:prstGeom prst="rect">
                <a:avLst/>
              </a:prstGeom>
            </p:spPr>
          </p:pic>
          <p:pic>
            <p:nvPicPr>
              <p:cNvPr id="251" name="図 2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2218" y="4210277"/>
                <a:ext cx="336177" cy="336177"/>
              </a:xfrm>
              <a:prstGeom prst="rect">
                <a:avLst/>
              </a:prstGeom>
            </p:spPr>
          </p:pic>
          <p:cxnSp>
            <p:nvCxnSpPr>
              <p:cNvPr id="252" name="直線コネクタ 251"/>
              <p:cNvCxnSpPr>
                <a:stCxn id="248" idx="2"/>
                <a:endCxn id="251" idx="0"/>
              </p:cNvCxnSpPr>
              <p:nvPr/>
            </p:nvCxnSpPr>
            <p:spPr>
              <a:xfrm>
                <a:off x="421902" y="4089254"/>
                <a:ext cx="468405" cy="121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直線コネクタ 252"/>
              <p:cNvCxnSpPr>
                <a:stCxn id="250" idx="3"/>
                <a:endCxn id="251" idx="1"/>
              </p:cNvCxnSpPr>
              <p:nvPr/>
            </p:nvCxnSpPr>
            <p:spPr>
              <a:xfrm>
                <a:off x="592231" y="4378366"/>
                <a:ext cx="129987" cy="0"/>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27177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２．業務要件定義の必要性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13</a:t>
            </a:fld>
            <a:endParaRPr lang="ja-JP" altLang="en-US" dirty="0"/>
          </a:p>
        </p:txBody>
      </p:sp>
      <p:sp>
        <p:nvSpPr>
          <p:cNvPr id="46" name="テキスト ボックス 4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業務要件の可視化</a:t>
            </a:r>
            <a:endPar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Rectangle 5"/>
          <p:cNvSpPr txBox="1">
            <a:spLocks noChangeArrowheads="1"/>
          </p:cNvSpPr>
          <p:nvPr/>
        </p:nvSpPr>
        <p:spPr bwMode="auto">
          <a:xfrm>
            <a:off x="683568" y="1412776"/>
            <a:ext cx="8424936" cy="32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358775" defTabSz="957263" eaLnBrk="0" hangingPunct="0">
              <a:defRPr kumimoji="1">
                <a:solidFill>
                  <a:schemeClr val="tx1"/>
                </a:solidFill>
                <a:latin typeface="Arial" charset="0"/>
                <a:ea typeface="ＭＳ Ｐゴシック" pitchFamily="50" charset="-128"/>
              </a:defRPr>
            </a:lvl1pPr>
            <a:lvl2pPr marL="742950" indent="-285750" defTabSz="957263" eaLnBrk="0" hangingPunct="0">
              <a:defRPr kumimoji="1">
                <a:solidFill>
                  <a:schemeClr val="tx1"/>
                </a:solidFill>
                <a:latin typeface="Arial" charset="0"/>
                <a:ea typeface="ＭＳ Ｐゴシック" pitchFamily="50" charset="-128"/>
              </a:defRPr>
            </a:lvl2pPr>
            <a:lvl3pPr marL="1143000" indent="-228600" defTabSz="957263" eaLnBrk="0" hangingPunct="0">
              <a:defRPr kumimoji="1">
                <a:solidFill>
                  <a:schemeClr val="tx1"/>
                </a:solidFill>
                <a:latin typeface="Arial" charset="0"/>
                <a:ea typeface="ＭＳ Ｐゴシック" pitchFamily="50" charset="-128"/>
              </a:defRPr>
            </a:lvl3pPr>
            <a:lvl4pPr marL="1600200" indent="-228600" defTabSz="957263" eaLnBrk="0" hangingPunct="0">
              <a:defRPr kumimoji="1">
                <a:solidFill>
                  <a:schemeClr val="tx1"/>
                </a:solidFill>
                <a:latin typeface="Arial" charset="0"/>
                <a:ea typeface="ＭＳ Ｐゴシック" pitchFamily="50" charset="-128"/>
              </a:defRPr>
            </a:lvl4pPr>
            <a:lvl5pPr marL="2057400" indent="-228600" defTabSz="957263" eaLnBrk="0" hangingPunct="0">
              <a:defRPr kumimoji="1">
                <a:solidFill>
                  <a:schemeClr val="tx1"/>
                </a:solidFill>
                <a:latin typeface="Arial" charset="0"/>
                <a:ea typeface="ＭＳ Ｐゴシック" pitchFamily="50" charset="-128"/>
              </a:defRPr>
            </a:lvl5pPr>
            <a:lvl6pPr marL="2514600" indent="-228600" defTabSz="957263"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defTabSz="957263"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defTabSz="957263"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defTabSz="957263"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nSpc>
                <a:spcPct val="140000"/>
              </a:lnSpc>
            </a:pPr>
            <a:r>
              <a:rPr lang="ja-JP" altLang="en-US" sz="1200" dirty="0" smtClean="0">
                <a:latin typeface="メイリオ" pitchFamily="50" charset="-128"/>
                <a:ea typeface="メイリオ" pitchFamily="50" charset="-128"/>
                <a:cs typeface="メイリオ" pitchFamily="50" charset="-128"/>
              </a:rPr>
              <a:t>業務</a:t>
            </a:r>
            <a:r>
              <a:rPr lang="ja-JP" altLang="en-US" sz="1200" dirty="0">
                <a:latin typeface="メイリオ" pitchFamily="50" charset="-128"/>
                <a:ea typeface="メイリオ" pitchFamily="50" charset="-128"/>
                <a:cs typeface="メイリオ" pitchFamily="50" charset="-128"/>
              </a:rPr>
              <a:t>要件定義では、以下のような業務を構成する要素を使い、お客様の</a:t>
            </a:r>
            <a:r>
              <a:rPr lang="en-US" altLang="ja-JP" sz="1200" dirty="0">
                <a:latin typeface="メイリオ" pitchFamily="50" charset="-128"/>
                <a:ea typeface="メイリオ" pitchFamily="50" charset="-128"/>
                <a:cs typeface="メイリオ" pitchFamily="50" charset="-128"/>
              </a:rPr>
              <a:t>To-Be</a:t>
            </a:r>
            <a:r>
              <a:rPr lang="ja-JP" altLang="en-US" sz="1200" dirty="0">
                <a:latin typeface="メイリオ" pitchFamily="50" charset="-128"/>
                <a:ea typeface="メイリオ" pitchFamily="50" charset="-128"/>
                <a:cs typeface="メイリオ" pitchFamily="50" charset="-128"/>
              </a:rPr>
              <a:t>業務を複数視点で分析します</a:t>
            </a:r>
            <a:r>
              <a:rPr lang="ja-JP" altLang="en-US"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正方形/長方形 55"/>
          <p:cNvSpPr/>
          <p:nvPr/>
        </p:nvSpPr>
        <p:spPr>
          <a:xfrm>
            <a:off x="717526" y="1487214"/>
            <a:ext cx="7886922" cy="573634"/>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可視化された業務要件がステークホルダー間の認識を合わせ、全体が業務と整合したシステムを実現できます。</a:t>
            </a:r>
            <a:endParaRPr lang="en-US" altLang="ja-JP" sz="1400" b="1" u="sng" dirty="0">
              <a:solidFill>
                <a:srgbClr val="FF0000"/>
              </a:solidFill>
              <a:latin typeface="メイリオ" pitchFamily="50" charset="-128"/>
              <a:ea typeface="メイリオ" pitchFamily="50" charset="-128"/>
              <a:cs typeface="メイリオ" pitchFamily="50" charset="-128"/>
            </a:endParaRPr>
          </a:p>
        </p:txBody>
      </p:sp>
      <p:sp>
        <p:nvSpPr>
          <p:cNvPr id="61" name="二等辺三角形 60"/>
          <p:cNvSpPr/>
          <p:nvPr/>
        </p:nvSpPr>
        <p:spPr>
          <a:xfrm rot="10800000">
            <a:off x="2539134" y="5265203"/>
            <a:ext cx="4121089" cy="324036"/>
          </a:xfrm>
          <a:prstGeom prst="triangle">
            <a:avLst>
              <a:gd name="adj" fmla="val 49544"/>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8" name="グループ化 57"/>
          <p:cNvGrpSpPr/>
          <p:nvPr/>
        </p:nvGrpSpPr>
        <p:grpSpPr>
          <a:xfrm>
            <a:off x="818637" y="5666103"/>
            <a:ext cx="7886921" cy="903865"/>
            <a:chOff x="813629" y="1268413"/>
            <a:chExt cx="7878328" cy="878819"/>
          </a:xfrm>
        </p:grpSpPr>
        <p:sp>
          <p:nvSpPr>
            <p:cNvPr id="63" name="正方形/長方形 62"/>
            <p:cNvSpPr/>
            <p:nvPr/>
          </p:nvSpPr>
          <p:spPr>
            <a:xfrm>
              <a:off x="813629" y="1268413"/>
              <a:ext cx="1151077" cy="878819"/>
            </a:xfrm>
            <a:prstGeom prst="rect">
              <a:avLst/>
            </a:prstGeom>
            <a:solidFill>
              <a:schemeClr val="accent1"/>
            </a:solidFill>
            <a:ln w="952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業務要件</a:t>
              </a:r>
              <a:endPar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軽視の弊害</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正方形/長方形 63"/>
            <p:cNvSpPr/>
            <p:nvPr/>
          </p:nvSpPr>
          <p:spPr>
            <a:xfrm>
              <a:off x="1964704" y="1268414"/>
              <a:ext cx="6727253" cy="878818"/>
            </a:xfrm>
            <a:prstGeom prst="rect">
              <a:avLst/>
            </a:prstGeom>
            <a:solidFill>
              <a:schemeClr val="accent1">
                <a:lumMod val="20000"/>
                <a:lumOff val="80000"/>
              </a:schemeClr>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spcBef>
                  <a:spcPts val="600"/>
                </a:spcBef>
                <a:buFont typeface="Wingdings" panose="05000000000000000000" pitchFamily="2" charset="2"/>
                <a:buChar char="l"/>
              </a:pPr>
              <a:r>
                <a:rPr lang="ja-JP" altLang="en-US" sz="1200" b="1" u="sng"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業務</a:t>
              </a:r>
              <a:r>
                <a:rPr lang="ja-JP" altLang="en-US" sz="1200" b="1" u="sng"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要件を定義せずに、システム要件定義を開始する。</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★弊害例</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１：業務に必要なシステム機能が不足する。</a:t>
              </a:r>
              <a: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結果、</a:t>
              </a:r>
              <a:r>
                <a:rPr lang="ja-JP" altLang="en-US"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ビジネスに貢献できない、使えないシステムになる</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★弊害例２：業務に不要な利用されないシステム機能を開発する。</a:t>
              </a:r>
              <a: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結果、</a:t>
              </a:r>
              <a:r>
                <a:rPr lang="ja-JP" altLang="en-US"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システムの費用対効果が低下する</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。（コストのムダが発生する）</a:t>
              </a:r>
              <a:endPar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 name="グループ化 2"/>
          <p:cNvGrpSpPr/>
          <p:nvPr/>
        </p:nvGrpSpPr>
        <p:grpSpPr>
          <a:xfrm>
            <a:off x="1640371" y="2204864"/>
            <a:ext cx="6062276" cy="2952328"/>
            <a:chOff x="1640371" y="2204864"/>
            <a:chExt cx="6062276" cy="2952328"/>
          </a:xfrm>
        </p:grpSpPr>
        <p:sp>
          <p:nvSpPr>
            <p:cNvPr id="7" name="ホームベース 6"/>
            <p:cNvSpPr/>
            <p:nvPr/>
          </p:nvSpPr>
          <p:spPr>
            <a:xfrm>
              <a:off x="2751620" y="2359958"/>
              <a:ext cx="3855888" cy="2778708"/>
            </a:xfrm>
            <a:prstGeom prst="homePlate">
              <a:avLst>
                <a:gd name="adj" fmla="val 20807"/>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p>
          </p:txBody>
        </p:sp>
        <p:sp>
          <p:nvSpPr>
            <p:cNvPr id="15" name="テキスト ボックス 14"/>
            <p:cNvSpPr txBox="1"/>
            <p:nvPr/>
          </p:nvSpPr>
          <p:spPr>
            <a:xfrm>
              <a:off x="3774690" y="3927901"/>
              <a:ext cx="1476836" cy="14662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業務ルール・基準</a:t>
              </a:r>
            </a:p>
          </p:txBody>
        </p:sp>
        <p:sp>
          <p:nvSpPr>
            <p:cNvPr id="17" name="テキスト ボックス 19"/>
            <p:cNvSpPr txBox="1"/>
            <p:nvPr/>
          </p:nvSpPr>
          <p:spPr>
            <a:xfrm>
              <a:off x="3098035" y="2823763"/>
              <a:ext cx="1290903" cy="20583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担当者、責任者</a:t>
              </a:r>
            </a:p>
          </p:txBody>
        </p:sp>
        <p:sp>
          <p:nvSpPr>
            <p:cNvPr id="18" name="テキスト ボックス 20"/>
            <p:cNvSpPr txBox="1"/>
            <p:nvPr/>
          </p:nvSpPr>
          <p:spPr>
            <a:xfrm>
              <a:off x="4969437" y="2819984"/>
              <a:ext cx="883698" cy="20583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目的・目標</a:t>
              </a:r>
            </a:p>
          </p:txBody>
        </p:sp>
        <p:sp>
          <p:nvSpPr>
            <p:cNvPr id="19" name="テキスト ボックス 21"/>
            <p:cNvSpPr txBox="1"/>
            <p:nvPr/>
          </p:nvSpPr>
          <p:spPr>
            <a:xfrm>
              <a:off x="2756422" y="3883444"/>
              <a:ext cx="883699" cy="20583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インプット</a:t>
              </a:r>
            </a:p>
          </p:txBody>
        </p:sp>
        <p:sp>
          <p:nvSpPr>
            <p:cNvPr id="20" name="テキスト ボックス 22"/>
            <p:cNvSpPr txBox="1"/>
            <p:nvPr/>
          </p:nvSpPr>
          <p:spPr>
            <a:xfrm>
              <a:off x="4456923" y="4951362"/>
              <a:ext cx="883699" cy="20583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時間・期限</a:t>
              </a:r>
            </a:p>
          </p:txBody>
        </p:sp>
        <p:sp>
          <p:nvSpPr>
            <p:cNvPr id="21" name="テキスト ボックス 23"/>
            <p:cNvSpPr txBox="1"/>
            <p:nvPr/>
          </p:nvSpPr>
          <p:spPr>
            <a:xfrm>
              <a:off x="5220897" y="4951362"/>
              <a:ext cx="883698" cy="20583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コスト</a:t>
              </a:r>
            </a:p>
          </p:txBody>
        </p:sp>
        <p:sp>
          <p:nvSpPr>
            <p:cNvPr id="22" name="テキスト ボックス 24"/>
            <p:cNvSpPr txBox="1"/>
            <p:nvPr/>
          </p:nvSpPr>
          <p:spPr>
            <a:xfrm>
              <a:off x="2902220" y="4951362"/>
              <a:ext cx="882326" cy="20583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拠点・環境</a:t>
              </a:r>
            </a:p>
          </p:txBody>
        </p:sp>
        <p:sp>
          <p:nvSpPr>
            <p:cNvPr id="23" name="テキスト ボックス 25"/>
            <p:cNvSpPr txBox="1"/>
            <p:nvPr/>
          </p:nvSpPr>
          <p:spPr>
            <a:xfrm>
              <a:off x="3527465" y="4951362"/>
              <a:ext cx="1234633" cy="18730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方法・ツール</a:t>
              </a:r>
            </a:p>
          </p:txBody>
        </p:sp>
        <p:sp>
          <p:nvSpPr>
            <p:cNvPr id="25" name="テキスト ボックス 27"/>
            <p:cNvSpPr txBox="1"/>
            <p:nvPr/>
          </p:nvSpPr>
          <p:spPr>
            <a:xfrm>
              <a:off x="2267744" y="2703518"/>
              <a:ext cx="928558" cy="293434"/>
            </a:xfrm>
            <a:prstGeom prst="rect">
              <a:avLst/>
            </a:prstGeom>
            <a:solidFill>
              <a:schemeClr val="bg1"/>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イベント</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サイクル</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テキスト ボックス 29"/>
            <p:cNvSpPr txBox="1"/>
            <p:nvPr/>
          </p:nvSpPr>
          <p:spPr>
            <a:xfrm>
              <a:off x="5375264" y="3883445"/>
              <a:ext cx="1068266" cy="17360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アウトプット</a:t>
              </a:r>
            </a:p>
          </p:txBody>
        </p:sp>
        <p:cxnSp>
          <p:nvCxnSpPr>
            <p:cNvPr id="28" name="直線矢印コネクタ 27"/>
            <p:cNvCxnSpPr/>
            <p:nvPr/>
          </p:nvCxnSpPr>
          <p:spPr>
            <a:xfrm flipV="1">
              <a:off x="3482660" y="3634514"/>
              <a:ext cx="698108"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4901174" y="3634514"/>
              <a:ext cx="814746"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36"/>
            <p:cNvCxnSpPr>
              <a:endCxn id="15" idx="2"/>
            </p:cNvCxnSpPr>
            <p:nvPr/>
          </p:nvCxnSpPr>
          <p:spPr>
            <a:xfrm rot="5400000" flipH="1" flipV="1">
              <a:off x="3758353" y="3706045"/>
              <a:ext cx="386269" cy="1123242"/>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6"/>
            <p:cNvCxnSpPr>
              <a:endCxn id="15" idx="2"/>
            </p:cNvCxnSpPr>
            <p:nvPr/>
          </p:nvCxnSpPr>
          <p:spPr>
            <a:xfrm rot="5400000" flipH="1" flipV="1">
              <a:off x="4129705" y="4075681"/>
              <a:ext cx="384553" cy="382254"/>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6"/>
            <p:cNvCxnSpPr>
              <a:endCxn id="15" idx="2"/>
            </p:cNvCxnSpPr>
            <p:nvPr/>
          </p:nvCxnSpPr>
          <p:spPr>
            <a:xfrm rot="16200000" flipV="1">
              <a:off x="4504255" y="4083383"/>
              <a:ext cx="386044" cy="368339"/>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6"/>
            <p:cNvCxnSpPr>
              <a:endCxn id="15" idx="2"/>
            </p:cNvCxnSpPr>
            <p:nvPr/>
          </p:nvCxnSpPr>
          <p:spPr>
            <a:xfrm rot="16200000" flipV="1">
              <a:off x="4895313" y="3692325"/>
              <a:ext cx="385227" cy="1149637"/>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36"/>
            <p:cNvCxnSpPr>
              <a:stCxn id="17" idx="2"/>
            </p:cNvCxnSpPr>
            <p:nvPr/>
          </p:nvCxnSpPr>
          <p:spPr>
            <a:xfrm rot="16200000" flipH="1">
              <a:off x="4003809" y="2769270"/>
              <a:ext cx="276840" cy="797485"/>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6"/>
            <p:cNvCxnSpPr>
              <a:stCxn id="18" idx="2"/>
            </p:cNvCxnSpPr>
            <p:nvPr/>
          </p:nvCxnSpPr>
          <p:spPr>
            <a:xfrm rot="5400000">
              <a:off x="4835819" y="2730967"/>
              <a:ext cx="280619" cy="870315"/>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テキスト ボックス 69"/>
            <p:cNvSpPr txBox="1"/>
            <p:nvPr/>
          </p:nvSpPr>
          <p:spPr>
            <a:xfrm>
              <a:off x="4691606" y="3440297"/>
              <a:ext cx="1171180" cy="23011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仕事量</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ホームベース 37"/>
            <p:cNvSpPr/>
            <p:nvPr/>
          </p:nvSpPr>
          <p:spPr>
            <a:xfrm>
              <a:off x="1640371" y="2359958"/>
              <a:ext cx="829947" cy="2778708"/>
            </a:xfrm>
            <a:prstGeom prst="homePlate">
              <a:avLst>
                <a:gd name="adj" fmla="val 32305"/>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p>
          </p:txBody>
        </p:sp>
        <p:cxnSp>
          <p:nvCxnSpPr>
            <p:cNvPr id="39" name="直線矢印コネクタ 38"/>
            <p:cNvCxnSpPr>
              <a:stCxn id="38" idx="3"/>
              <a:endCxn id="7" idx="1"/>
            </p:cNvCxnSpPr>
            <p:nvPr/>
          </p:nvCxnSpPr>
          <p:spPr>
            <a:xfrm>
              <a:off x="2470318" y="3749312"/>
              <a:ext cx="28130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ホームベース 39"/>
            <p:cNvSpPr/>
            <p:nvPr/>
          </p:nvSpPr>
          <p:spPr>
            <a:xfrm>
              <a:off x="6875077" y="2359958"/>
              <a:ext cx="827570" cy="2778708"/>
            </a:xfrm>
            <a:prstGeom prst="homePlate">
              <a:avLst>
                <a:gd name="adj" fmla="val 32305"/>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p>
          </p:txBody>
        </p:sp>
        <p:cxnSp>
          <p:nvCxnSpPr>
            <p:cNvPr id="41" name="直線矢印コネクタ 40"/>
            <p:cNvCxnSpPr>
              <a:stCxn id="7" idx="3"/>
              <a:endCxn id="40" idx="1"/>
            </p:cNvCxnSpPr>
            <p:nvPr/>
          </p:nvCxnSpPr>
          <p:spPr>
            <a:xfrm>
              <a:off x="6607509" y="3749312"/>
              <a:ext cx="26756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83"/>
            <p:cNvSpPr txBox="1"/>
            <p:nvPr/>
          </p:nvSpPr>
          <p:spPr>
            <a:xfrm>
              <a:off x="2089229" y="4237472"/>
              <a:ext cx="883699" cy="205830"/>
            </a:xfrm>
            <a:prstGeom prst="rect">
              <a:avLst/>
            </a:prstGeom>
            <a:solidFill>
              <a:schemeClr val="bg1"/>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業務の流れ</a:t>
              </a:r>
            </a:p>
          </p:txBody>
        </p:sp>
        <p:sp>
          <p:nvSpPr>
            <p:cNvPr id="44" name="円/楕円 43"/>
            <p:cNvSpPr/>
            <p:nvPr/>
          </p:nvSpPr>
          <p:spPr>
            <a:xfrm>
              <a:off x="3897409" y="2229599"/>
              <a:ext cx="1296731" cy="336189"/>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8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業務</a:t>
              </a:r>
            </a:p>
          </p:txBody>
        </p:sp>
        <p:sp>
          <p:nvSpPr>
            <p:cNvPr id="48" name="テキスト ボックス 89"/>
            <p:cNvSpPr txBox="1"/>
            <p:nvPr/>
          </p:nvSpPr>
          <p:spPr>
            <a:xfrm>
              <a:off x="6085382" y="4234727"/>
              <a:ext cx="883699" cy="205830"/>
            </a:xfrm>
            <a:prstGeom prst="rect">
              <a:avLst/>
            </a:prstGeom>
            <a:solidFill>
              <a:schemeClr val="bg1"/>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業務の流れ</a:t>
              </a:r>
            </a:p>
          </p:txBody>
        </p:sp>
        <p:sp>
          <p:nvSpPr>
            <p:cNvPr id="49" name="円/楕円 48"/>
            <p:cNvSpPr/>
            <p:nvPr/>
          </p:nvSpPr>
          <p:spPr>
            <a:xfrm>
              <a:off x="1710863" y="2206743"/>
              <a:ext cx="576209" cy="326155"/>
            </a:xfrm>
            <a:prstGeom prst="ellipse">
              <a:avLst/>
            </a:prstGeom>
          </p:spPr>
          <p:style>
            <a:lnRef idx="0">
              <a:schemeClr val="accent4"/>
            </a:lnRef>
            <a:fillRef idx="3">
              <a:schemeClr val="accent4"/>
            </a:fillRef>
            <a:effectRef idx="3">
              <a:schemeClr val="accent4"/>
            </a:effectRef>
            <a:fontRef idx="minor">
              <a:schemeClr val="lt1"/>
            </a:fontRef>
          </p:style>
          <p:txBody>
            <a:bodyPr wrap="none" rtlCol="0" anchor="ctr">
              <a:sp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業務</a:t>
              </a:r>
            </a:p>
          </p:txBody>
        </p:sp>
        <p:sp>
          <p:nvSpPr>
            <p:cNvPr id="50" name="円/楕円 49"/>
            <p:cNvSpPr/>
            <p:nvPr/>
          </p:nvSpPr>
          <p:spPr>
            <a:xfrm>
              <a:off x="6847014" y="2206743"/>
              <a:ext cx="576209" cy="326155"/>
            </a:xfrm>
            <a:prstGeom prst="ellipse">
              <a:avLst/>
            </a:prstGeom>
          </p:spPr>
          <p:style>
            <a:lnRef idx="0">
              <a:schemeClr val="accent4"/>
            </a:lnRef>
            <a:fillRef idx="3">
              <a:schemeClr val="accent4"/>
            </a:fillRef>
            <a:effectRef idx="3">
              <a:schemeClr val="accent4"/>
            </a:effectRef>
            <a:fontRef idx="minor">
              <a:schemeClr val="lt1"/>
            </a:fontRef>
          </p:style>
          <p:txBody>
            <a:bodyPr wrap="none" rtlCol="0" anchor="ctr">
              <a:sp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業務</a:t>
              </a:r>
            </a:p>
          </p:txBody>
        </p:sp>
        <p:pic>
          <p:nvPicPr>
            <p:cNvPr id="109" name="図 1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1526" y="2359958"/>
              <a:ext cx="480447" cy="480447"/>
            </a:xfrm>
            <a:prstGeom prst="rect">
              <a:avLst/>
            </a:prstGeom>
          </p:spPr>
        </p:pic>
        <p:pic>
          <p:nvPicPr>
            <p:cNvPr id="110" name="図 10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7225" y="2322466"/>
              <a:ext cx="600272" cy="600272"/>
            </a:xfrm>
            <a:prstGeom prst="rect">
              <a:avLst/>
            </a:prstGeom>
          </p:spPr>
        </p:pic>
        <p:pic>
          <p:nvPicPr>
            <p:cNvPr id="111" name="図 1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2220" y="3366940"/>
              <a:ext cx="505326" cy="505326"/>
            </a:xfrm>
            <a:prstGeom prst="rect">
              <a:avLst/>
            </a:prstGeom>
          </p:spPr>
        </p:pic>
        <p:pic>
          <p:nvPicPr>
            <p:cNvPr id="112" name="図 1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6578" y="3447651"/>
              <a:ext cx="445520" cy="445520"/>
            </a:xfrm>
            <a:prstGeom prst="rect">
              <a:avLst/>
            </a:prstGeom>
          </p:spPr>
        </p:pic>
        <p:pic>
          <p:nvPicPr>
            <p:cNvPr id="113" name="図 1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3768" y="2204864"/>
              <a:ext cx="432048" cy="432048"/>
            </a:xfrm>
            <a:prstGeom prst="rect">
              <a:avLst/>
            </a:prstGeom>
          </p:spPr>
        </p:pic>
        <p:pic>
          <p:nvPicPr>
            <p:cNvPr id="114" name="図 1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86092" y="3119946"/>
              <a:ext cx="382207" cy="382207"/>
            </a:xfrm>
            <a:prstGeom prst="rect">
              <a:avLst/>
            </a:prstGeom>
          </p:spPr>
        </p:pic>
        <p:pic>
          <p:nvPicPr>
            <p:cNvPr id="115" name="図 1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0767" y="3822713"/>
              <a:ext cx="439103" cy="439103"/>
            </a:xfrm>
            <a:prstGeom prst="rect">
              <a:avLst/>
            </a:prstGeom>
          </p:spPr>
        </p:pic>
        <p:pic>
          <p:nvPicPr>
            <p:cNvPr id="116" name="図 1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11812" y="4513279"/>
              <a:ext cx="438083" cy="438083"/>
            </a:xfrm>
            <a:prstGeom prst="rect">
              <a:avLst/>
            </a:prstGeom>
          </p:spPr>
        </p:pic>
        <p:pic>
          <p:nvPicPr>
            <p:cNvPr id="117" name="図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27739" y="4484090"/>
              <a:ext cx="475192" cy="475192"/>
            </a:xfrm>
            <a:prstGeom prst="rect">
              <a:avLst/>
            </a:prstGeom>
          </p:spPr>
        </p:pic>
        <p:pic>
          <p:nvPicPr>
            <p:cNvPr id="118" name="図 1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79297" y="4495639"/>
              <a:ext cx="437197" cy="437197"/>
            </a:xfrm>
            <a:prstGeom prst="rect">
              <a:avLst/>
            </a:prstGeom>
          </p:spPr>
        </p:pic>
        <p:pic>
          <p:nvPicPr>
            <p:cNvPr id="119" name="図 11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659637" y="4515662"/>
              <a:ext cx="443620" cy="443620"/>
            </a:xfrm>
            <a:prstGeom prst="rect">
              <a:avLst/>
            </a:prstGeom>
          </p:spPr>
        </p:pic>
        <p:sp>
          <p:nvSpPr>
            <p:cNvPr id="120" name="右矢印 119"/>
            <p:cNvSpPr/>
            <p:nvPr/>
          </p:nvSpPr>
          <p:spPr>
            <a:xfrm>
              <a:off x="2648146" y="3961757"/>
              <a:ext cx="254074" cy="255034"/>
            </a:xfrm>
            <a:prstGeom prst="right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121" name="図 1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62844" y="3818589"/>
              <a:ext cx="439103" cy="439103"/>
            </a:xfrm>
            <a:prstGeom prst="rect">
              <a:avLst/>
            </a:prstGeom>
          </p:spPr>
        </p:pic>
        <p:sp>
          <p:nvSpPr>
            <p:cNvPr id="122" name="右矢印 121"/>
            <p:cNvSpPr/>
            <p:nvPr/>
          </p:nvSpPr>
          <p:spPr>
            <a:xfrm>
              <a:off x="6660223" y="3957633"/>
              <a:ext cx="254074" cy="255034"/>
            </a:xfrm>
            <a:prstGeom prst="right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123" name="図 1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4620" y="3311050"/>
              <a:ext cx="505326" cy="505326"/>
            </a:xfrm>
            <a:prstGeom prst="rect">
              <a:avLst/>
            </a:prstGeom>
          </p:spPr>
        </p:pic>
      </p:grpSp>
    </p:spTree>
    <p:extLst>
      <p:ext uri="{BB962C8B-B14F-4D97-AF65-F5344CB8AC3E}">
        <p14:creationId xmlns:p14="http://schemas.microsoft.com/office/powerpoint/2010/main" val="439597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chor="ctr"/>
          <a:lstStyle/>
          <a:p>
            <a:fld id="{99AD903E-2787-9244-93D6-61CE01669DE3}" type="slidenum">
              <a:rPr lang="ja-JP" altLang="en-US" smtClean="0"/>
              <a:pPr/>
              <a:t>14</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要件定義工程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のお客</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様役割の</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重要性</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3907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．要件定義工程のお客様役割の重要性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76020"/>
            <a:ext cx="1269504" cy="288032"/>
          </a:xfrm>
        </p:spPr>
        <p:txBody>
          <a:bodyPr anchor="ctr"/>
          <a:lstStyle/>
          <a:p>
            <a:fld id="{99AD903E-2787-9244-93D6-61CE01669DE3}" type="slidenum">
              <a:rPr lang="ja-JP" altLang="en-US" smtClean="0"/>
              <a:pPr/>
              <a:t>15</a:t>
            </a:fld>
            <a:endParaRPr lang="ja-JP" altLang="en-US" dirty="0"/>
          </a:p>
        </p:txBody>
      </p:sp>
      <p:sp>
        <p:nvSpPr>
          <p:cNvPr id="46" name="テキスト ボックス 4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a:latin typeface="メイリオ" panose="020B0604030504040204" pitchFamily="50" charset="-128"/>
                <a:ea typeface="メイリオ" panose="020B0604030504040204" pitchFamily="50" charset="-128"/>
                <a:cs typeface="メイリオ" panose="020B0604030504040204" pitchFamily="50" charset="-128"/>
              </a:rPr>
              <a:t>お客</a:t>
            </a: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様と当社の主要な役割</a:t>
            </a:r>
            <a:endParaRPr lang="en-US" altLang="ja-JP" sz="1400"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726119" y="1484784"/>
            <a:ext cx="7878329" cy="576064"/>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1400" b="1"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ビジネス・業務のプロであるお客様と、システムのプロである当社の協働が、</a:t>
            </a:r>
            <a:endParaRPr lang="en-US" altLang="ja-JP" sz="1400" b="1"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ビジネス・業務と整合したシステムを実現します。</a:t>
            </a:r>
            <a:endParaRPr lang="ja-JP" altLang="en-US" sz="14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498256073"/>
              </p:ext>
            </p:extLst>
          </p:nvPr>
        </p:nvGraphicFramePr>
        <p:xfrm>
          <a:off x="726119" y="2132856"/>
          <a:ext cx="7878329" cy="4464496"/>
        </p:xfrm>
        <a:graphic>
          <a:graphicData uri="http://schemas.openxmlformats.org/drawingml/2006/table">
            <a:tbl>
              <a:tblPr firstRow="1" firstCol="1" bandRow="1">
                <a:tableStyleId>{7DF18680-E054-41AD-8BC1-D1AEF772440D}</a:tableStyleId>
              </a:tblPr>
              <a:tblGrid>
                <a:gridCol w="965561"/>
                <a:gridCol w="3456384"/>
                <a:gridCol w="3456384"/>
              </a:tblGrid>
              <a:tr h="144016">
                <a:tc>
                  <a:txBody>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当社</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1309856">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計画</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1728192">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実施</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1152128">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評価</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3" name="角丸四角形 2"/>
          <p:cNvSpPr/>
          <p:nvPr/>
        </p:nvSpPr>
        <p:spPr>
          <a:xfrm>
            <a:off x="1943708" y="2434678"/>
            <a:ext cx="2988332" cy="2022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ビジネス目的・目標、システム化方針等の説明</a:t>
            </a:r>
            <a:endParaRPr kumimoji="1" lang="ja-JP" altLang="en-US" sz="1000" b="1"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角丸四角形 21"/>
          <p:cNvSpPr/>
          <p:nvPr/>
        </p:nvSpPr>
        <p:spPr>
          <a:xfrm>
            <a:off x="5328084" y="2708920"/>
            <a:ext cx="2988331"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要件定義実行計画の検討</a:t>
            </a:r>
            <a:endParaRPr kumimoji="1" lang="en-US" altLang="ja-JP" sz="1000" b="1" u="sng"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 システム</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繋げる</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要件</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定義成果物の検討</a:t>
            </a:r>
          </a:p>
          <a:p>
            <a: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 リソースにあった要件定義アプローチの検討</a:t>
            </a:r>
            <a: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　を含む</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角丸四角形 22"/>
          <p:cNvSpPr/>
          <p:nvPr/>
        </p:nvSpPr>
        <p:spPr>
          <a:xfrm>
            <a:off x="1939490" y="3429000"/>
            <a:ext cx="6372708" cy="20223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要件定義実行計画の合意・承認</a:t>
            </a:r>
            <a:endParaRPr kumimoji="1" lang="ja-JP" altLang="en-US" sz="1000" b="1"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角丸四角形 23"/>
          <p:cNvSpPr/>
          <p:nvPr/>
        </p:nvSpPr>
        <p:spPr>
          <a:xfrm>
            <a:off x="1943708" y="3861048"/>
            <a:ext cx="2988332" cy="2022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課題・要求事項の</a:t>
            </a:r>
            <a:r>
              <a:rPr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抽出・説明</a:t>
            </a:r>
            <a:endParaRPr kumimoji="1" lang="ja-JP" altLang="en-US" sz="1000" b="1"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角丸四角形 24"/>
          <p:cNvSpPr/>
          <p:nvPr/>
        </p:nvSpPr>
        <p:spPr>
          <a:xfrm>
            <a:off x="5328084" y="4149080"/>
            <a:ext cx="2988332" cy="66339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課題・要求事項の理解・</a:t>
            </a:r>
            <a:r>
              <a:rPr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具体化・分析</a:t>
            </a:r>
            <a:endParaRPr kumimoji="1" lang="en-US" altLang="ja-JP" sz="1000" b="1" u="sng"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抽出した要求のシステム面からの分析</a:t>
            </a:r>
            <a: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 実現</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する</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システムのご提案</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を含む</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角丸四角形 25"/>
          <p:cNvSpPr/>
          <p:nvPr/>
        </p:nvSpPr>
        <p:spPr>
          <a:xfrm>
            <a:off x="1939489" y="4653136"/>
            <a:ext cx="2988332" cy="2022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要求分析結果の確認</a:t>
            </a:r>
            <a:endParaRPr kumimoji="1" lang="en-US" altLang="ja-JP" sz="1000" b="1"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角丸四角形 26"/>
          <p:cNvSpPr/>
          <p:nvPr/>
        </p:nvSpPr>
        <p:spPr>
          <a:xfrm>
            <a:off x="5323865" y="5157192"/>
            <a:ext cx="2988332" cy="20223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要件定義書の作成</a:t>
            </a:r>
            <a:endParaRPr kumimoji="1" lang="ja-JP" altLang="en-US" sz="1000" b="1"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角丸四角形 27"/>
          <p:cNvSpPr/>
          <p:nvPr/>
        </p:nvSpPr>
        <p:spPr>
          <a:xfrm>
            <a:off x="1943708" y="5517232"/>
            <a:ext cx="6372707" cy="20223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要件品質の確認</a:t>
            </a:r>
            <a:endParaRPr kumimoji="1" lang="ja-JP" altLang="en-US" sz="1000" b="1"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角丸四角形 28"/>
          <p:cNvSpPr/>
          <p:nvPr/>
        </p:nvSpPr>
        <p:spPr>
          <a:xfrm>
            <a:off x="1939489" y="4869160"/>
            <a:ext cx="2988332" cy="2022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要求の優先順位付け、実現対象要求の決定</a:t>
            </a:r>
            <a:endParaRPr kumimoji="1" lang="ja-JP" altLang="en-US" sz="1000" b="1"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角丸四角形 29"/>
          <p:cNvSpPr/>
          <p:nvPr/>
        </p:nvSpPr>
        <p:spPr>
          <a:xfrm>
            <a:off x="1943709" y="6309320"/>
            <a:ext cx="6372706" cy="20223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要件の合意・承認</a:t>
            </a:r>
            <a:endParaRPr kumimoji="1" lang="ja-JP" altLang="en-US" sz="1000" b="1"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角丸四角形 30"/>
          <p:cNvSpPr/>
          <p:nvPr/>
        </p:nvSpPr>
        <p:spPr>
          <a:xfrm>
            <a:off x="5328084" y="6021288"/>
            <a:ext cx="2988332" cy="20223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要件定義書の改訂</a:t>
            </a:r>
            <a:endParaRPr kumimoji="1" lang="ja-JP" altLang="en-US" sz="1000" b="1" u="sng"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カギ線コネクタ 5"/>
          <p:cNvCxnSpPr>
            <a:stCxn id="3" idx="3"/>
            <a:endCxn id="22" idx="0"/>
          </p:cNvCxnSpPr>
          <p:nvPr/>
        </p:nvCxnSpPr>
        <p:spPr>
          <a:xfrm>
            <a:off x="4932040" y="2535795"/>
            <a:ext cx="1890210" cy="17312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カギ線コネクタ 34"/>
          <p:cNvCxnSpPr>
            <a:stCxn id="22" idx="1"/>
            <a:endCxn id="23" idx="0"/>
          </p:cNvCxnSpPr>
          <p:nvPr/>
        </p:nvCxnSpPr>
        <p:spPr>
          <a:xfrm rot="10800000" flipV="1">
            <a:off x="5125844" y="3032956"/>
            <a:ext cx="202240" cy="39604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カギ線コネクタ 39"/>
          <p:cNvCxnSpPr>
            <a:stCxn id="24" idx="3"/>
            <a:endCxn id="25" idx="0"/>
          </p:cNvCxnSpPr>
          <p:nvPr/>
        </p:nvCxnSpPr>
        <p:spPr>
          <a:xfrm>
            <a:off x="4932040" y="3962165"/>
            <a:ext cx="1890210" cy="18691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カギ線コネクタ 42"/>
          <p:cNvCxnSpPr>
            <a:stCxn id="25" idx="1"/>
            <a:endCxn id="26" idx="0"/>
          </p:cNvCxnSpPr>
          <p:nvPr/>
        </p:nvCxnSpPr>
        <p:spPr>
          <a:xfrm rot="10800000" flipV="1">
            <a:off x="3433656" y="4480776"/>
            <a:ext cx="1894429" cy="17236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カギ線コネクタ 46"/>
          <p:cNvCxnSpPr>
            <a:stCxn id="29" idx="3"/>
            <a:endCxn id="27" idx="0"/>
          </p:cNvCxnSpPr>
          <p:nvPr/>
        </p:nvCxnSpPr>
        <p:spPr>
          <a:xfrm>
            <a:off x="4927821" y="4970277"/>
            <a:ext cx="1890210" cy="18691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カギ線コネクタ 52"/>
          <p:cNvCxnSpPr>
            <a:stCxn id="31" idx="1"/>
            <a:endCxn id="30" idx="0"/>
          </p:cNvCxnSpPr>
          <p:nvPr/>
        </p:nvCxnSpPr>
        <p:spPr>
          <a:xfrm rot="10800000" flipV="1">
            <a:off x="5130062" y="6122404"/>
            <a:ext cx="198022" cy="18691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カギ線コネクタ 55"/>
          <p:cNvCxnSpPr>
            <a:stCxn id="28" idx="2"/>
            <a:endCxn id="31" idx="0"/>
          </p:cNvCxnSpPr>
          <p:nvPr/>
        </p:nvCxnSpPr>
        <p:spPr>
          <a:xfrm rot="16200000" flipH="1">
            <a:off x="5825245" y="5024282"/>
            <a:ext cx="301823" cy="16921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カギ線コネクタ 59"/>
          <p:cNvCxnSpPr>
            <a:stCxn id="27" idx="1"/>
            <a:endCxn id="28" idx="0"/>
          </p:cNvCxnSpPr>
          <p:nvPr/>
        </p:nvCxnSpPr>
        <p:spPr>
          <a:xfrm rot="10800000" flipV="1">
            <a:off x="5130063" y="5258308"/>
            <a:ext cx="193803" cy="25892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カギ線コネクタ 47"/>
          <p:cNvCxnSpPr>
            <a:stCxn id="23" idx="2"/>
            <a:endCxn id="24" idx="0"/>
          </p:cNvCxnSpPr>
          <p:nvPr/>
        </p:nvCxnSpPr>
        <p:spPr>
          <a:xfrm rot="5400000">
            <a:off x="4166952" y="2902156"/>
            <a:ext cx="229814" cy="168797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255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３．要件定義工程のお客様役割の重要性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40935" y="6583263"/>
            <a:ext cx="1269504" cy="288032"/>
          </a:xfrm>
        </p:spPr>
        <p:txBody>
          <a:bodyPr anchor="ctr"/>
          <a:lstStyle/>
          <a:p>
            <a:fld id="{99AD903E-2787-9244-93D6-61CE01669DE3}" type="slidenum">
              <a:rPr lang="ja-JP" altLang="en-US" smtClean="0"/>
              <a:pPr/>
              <a:t>16</a:t>
            </a:fld>
            <a:endParaRPr lang="ja-JP" altLang="en-US" dirty="0"/>
          </a:p>
        </p:txBody>
      </p:sp>
      <p:sp>
        <p:nvSpPr>
          <p:cNvPr id="38" name="テキスト ボックス 37"/>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お客様役割の重要性</a:t>
            </a:r>
            <a:endPar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正方形/長方形 39"/>
          <p:cNvSpPr/>
          <p:nvPr/>
        </p:nvSpPr>
        <p:spPr>
          <a:xfrm>
            <a:off x="726119" y="1487214"/>
            <a:ext cx="7878329" cy="645642"/>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ビジネス・業務の担い手であるお客様</a:t>
            </a:r>
            <a:r>
              <a:rPr lang="ja-JP" altLang="en-US" sz="1400" b="1" u="sng" dirty="0">
                <a:solidFill>
                  <a:srgbClr val="FF0000"/>
                </a:solidFill>
                <a:latin typeface="メイリオ" pitchFamily="50" charset="-128"/>
                <a:ea typeface="メイリオ" pitchFamily="50" charset="-128"/>
                <a:cs typeface="メイリオ" pitchFamily="50" charset="-128"/>
              </a:rPr>
              <a:t>による「要求の抽出」「要件の意思決定」が</a:t>
            </a:r>
            <a:r>
              <a:rPr lang="ja-JP" altLang="en-US" sz="1400" b="1" u="sng" dirty="0" smtClean="0">
                <a:solidFill>
                  <a:srgbClr val="FF0000"/>
                </a:solidFill>
                <a:latin typeface="メイリオ" pitchFamily="50" charset="-128"/>
                <a:ea typeface="メイリオ" pitchFamily="50" charset="-128"/>
                <a:cs typeface="メイリオ" pitchFamily="50" charset="-128"/>
              </a:rPr>
              <a:t>、</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ビジネス</a:t>
            </a:r>
            <a:r>
              <a:rPr lang="ja-JP" altLang="en-US" sz="1400" b="1" u="sng" dirty="0">
                <a:solidFill>
                  <a:srgbClr val="FF0000"/>
                </a:solidFill>
                <a:latin typeface="メイリオ" pitchFamily="50" charset="-128"/>
                <a:ea typeface="メイリオ" pitchFamily="50" charset="-128"/>
                <a:cs typeface="メイリオ" pitchFamily="50" charset="-128"/>
              </a:rPr>
              <a:t>・業務と整合した品質の</a:t>
            </a:r>
            <a:r>
              <a:rPr lang="ja-JP" altLang="en-US" sz="1400" b="1" u="sng" dirty="0" smtClean="0">
                <a:solidFill>
                  <a:srgbClr val="FF0000"/>
                </a:solidFill>
                <a:latin typeface="メイリオ" pitchFamily="50" charset="-128"/>
                <a:ea typeface="メイリオ" pitchFamily="50" charset="-128"/>
                <a:cs typeface="メイリオ" pitchFamily="50" charset="-128"/>
              </a:rPr>
              <a:t>高いシステムの実現に繋がります。</a:t>
            </a:r>
            <a:endParaRPr lang="en-US" altLang="ja-JP" sz="1400" b="1" u="sng" dirty="0">
              <a:solidFill>
                <a:srgbClr val="FF0000"/>
              </a:solidFill>
              <a:latin typeface="メイリオ" pitchFamily="50" charset="-128"/>
              <a:ea typeface="メイリオ" pitchFamily="50" charset="-128"/>
              <a:cs typeface="メイリオ" pitchFamily="50" charset="-128"/>
            </a:endParaRPr>
          </a:p>
        </p:txBody>
      </p:sp>
      <p:grpSp>
        <p:nvGrpSpPr>
          <p:cNvPr id="42" name="グループ化 41"/>
          <p:cNvGrpSpPr/>
          <p:nvPr/>
        </p:nvGrpSpPr>
        <p:grpSpPr>
          <a:xfrm>
            <a:off x="726120" y="2276872"/>
            <a:ext cx="7878327" cy="514282"/>
            <a:chOff x="364470" y="930077"/>
            <a:chExt cx="8384242" cy="828319"/>
          </a:xfrm>
        </p:grpSpPr>
        <p:sp>
          <p:nvSpPr>
            <p:cNvPr id="43" name="正方形/長方形 42"/>
            <p:cNvSpPr/>
            <p:nvPr/>
          </p:nvSpPr>
          <p:spPr>
            <a:xfrm>
              <a:off x="364470" y="930079"/>
              <a:ext cx="1303188" cy="828317"/>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お客様が</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担う</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理由</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1660010" y="930077"/>
              <a:ext cx="7088702" cy="828318"/>
            </a:xfrm>
            <a:prstGeom prst="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nSpc>
                  <a:spcPct val="140000"/>
                </a:lnSpc>
              </a:pPr>
              <a:r>
                <a:rPr lang="ja-JP" altLang="en-US" sz="1200" b="1" u="sng" dirty="0" smtClean="0">
                  <a:solidFill>
                    <a:schemeClr val="tx1"/>
                  </a:solidFill>
                  <a:latin typeface="メイリオ" pitchFamily="50" charset="-128"/>
                  <a:ea typeface="メイリオ" pitchFamily="50" charset="-128"/>
                  <a:cs typeface="メイリオ" pitchFamily="50" charset="-128"/>
                </a:rPr>
                <a:t>「漏れ・誤りのない要求の抽出」と</a:t>
              </a:r>
              <a:r>
                <a:rPr lang="ja-JP" altLang="en-US" sz="1200" b="1" u="sng" dirty="0">
                  <a:solidFill>
                    <a:schemeClr val="tx1"/>
                  </a:solidFill>
                  <a:latin typeface="メイリオ" pitchFamily="50" charset="-128"/>
                  <a:ea typeface="メイリオ" pitchFamily="50" charset="-128"/>
                  <a:cs typeface="メイリオ" pitchFamily="50" charset="-128"/>
                </a:rPr>
                <a:t>「</a:t>
              </a:r>
              <a:r>
                <a:rPr lang="ja-JP" altLang="en-US" sz="1200" b="1" u="sng" dirty="0" smtClean="0">
                  <a:solidFill>
                    <a:schemeClr val="tx1"/>
                  </a:solidFill>
                  <a:latin typeface="メイリオ" pitchFamily="50" charset="-128"/>
                  <a:ea typeface="メイリオ" pitchFamily="50" charset="-128"/>
                  <a:cs typeface="メイリオ" pitchFamily="50" charset="-128"/>
                </a:rPr>
                <a:t>要件に対する意思決定</a:t>
              </a:r>
              <a:r>
                <a:rPr lang="ja-JP" altLang="en-US" sz="1200" b="1" u="sng" dirty="0">
                  <a:solidFill>
                    <a:schemeClr val="tx1"/>
                  </a:solidFill>
                  <a:latin typeface="メイリオ" pitchFamily="50" charset="-128"/>
                  <a:ea typeface="メイリオ" pitchFamily="50" charset="-128"/>
                  <a:cs typeface="メイリオ" pitchFamily="50" charset="-128"/>
                </a:rPr>
                <a:t>」</a:t>
              </a:r>
              <a:r>
                <a:rPr lang="ja-JP" altLang="en-US" sz="1200" b="1" u="sng" dirty="0" smtClean="0">
                  <a:solidFill>
                    <a:schemeClr val="tx1"/>
                  </a:solidFill>
                  <a:latin typeface="メイリオ" pitchFamily="50" charset="-128"/>
                  <a:ea typeface="メイリオ" pitchFamily="50" charset="-128"/>
                  <a:cs typeface="メイリオ" pitchFamily="50" charset="-128"/>
                </a:rPr>
                <a:t>は、</a:t>
              </a:r>
              <a:r>
                <a:rPr lang="en-US" altLang="ja-JP" sz="1200" b="1" u="sng" dirty="0" smtClean="0">
                  <a:solidFill>
                    <a:schemeClr val="tx1"/>
                  </a:solidFill>
                  <a:latin typeface="メイリオ" pitchFamily="50" charset="-128"/>
                  <a:ea typeface="メイリオ" pitchFamily="50" charset="-128"/>
                  <a:cs typeface="メイリオ" pitchFamily="50" charset="-128"/>
                </a:rPr>
                <a:t/>
              </a:r>
              <a:br>
                <a:rPr lang="en-US" altLang="ja-JP" sz="1200" b="1" u="sng" dirty="0" smtClean="0">
                  <a:solidFill>
                    <a:schemeClr val="tx1"/>
                  </a:solidFill>
                  <a:latin typeface="メイリオ" pitchFamily="50" charset="-128"/>
                  <a:ea typeface="メイリオ" pitchFamily="50" charset="-128"/>
                  <a:cs typeface="メイリオ" pitchFamily="50" charset="-128"/>
                </a:rPr>
              </a:br>
              <a:r>
                <a:rPr lang="ja-JP" altLang="en-US" sz="1200" b="1" u="sng" dirty="0" smtClean="0">
                  <a:solidFill>
                    <a:schemeClr val="tx1"/>
                  </a:solidFill>
                  <a:latin typeface="メイリオ" pitchFamily="50" charset="-128"/>
                  <a:ea typeface="メイリオ" pitchFamily="50" charset="-128"/>
                  <a:cs typeface="メイリオ" pitchFamily="50" charset="-128"/>
                </a:rPr>
                <a:t>ビジネス・業務の主体であるお客様にしかできない。</a:t>
              </a:r>
              <a:endParaRPr lang="en-US" altLang="ja-JP" sz="1000" dirty="0">
                <a:solidFill>
                  <a:schemeClr val="tx1"/>
                </a:solidFill>
                <a:latin typeface="メイリオ" pitchFamily="50" charset="-128"/>
                <a:ea typeface="メイリオ" pitchFamily="50" charset="-128"/>
                <a:cs typeface="メイリオ" pitchFamily="50" charset="-128"/>
              </a:endParaRPr>
            </a:p>
          </p:txBody>
        </p:sp>
      </p:grpSp>
      <p:sp>
        <p:nvSpPr>
          <p:cNvPr id="39" name="正方形/長方形 38"/>
          <p:cNvSpPr/>
          <p:nvPr/>
        </p:nvSpPr>
        <p:spPr>
          <a:xfrm>
            <a:off x="726120" y="2791152"/>
            <a:ext cx="7875637" cy="3662184"/>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Bef>
                <a:spcPts val="600"/>
              </a:spcBef>
            </a:pPr>
            <a:endParaRPr lang="en-US" altLang="ja-JP" sz="8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4" name="グループ化 13"/>
          <p:cNvGrpSpPr/>
          <p:nvPr/>
        </p:nvGrpSpPr>
        <p:grpSpPr>
          <a:xfrm>
            <a:off x="5463966" y="3861048"/>
            <a:ext cx="828093" cy="873282"/>
            <a:chOff x="5580112" y="3489983"/>
            <a:chExt cx="972108" cy="873282"/>
          </a:xfrm>
        </p:grpSpPr>
        <p:sp>
          <p:nvSpPr>
            <p:cNvPr id="97" name="二等辺三角形 96"/>
            <p:cNvSpPr/>
            <p:nvPr/>
          </p:nvSpPr>
          <p:spPr>
            <a:xfrm rot="5400000">
              <a:off x="5629525" y="3440570"/>
              <a:ext cx="873282" cy="972108"/>
            </a:xfrm>
            <a:prstGeom prst="triangle">
              <a:avLst>
                <a:gd name="adj" fmla="val 48375"/>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0" name="テキスト ボックス 99"/>
            <p:cNvSpPr txBox="1"/>
            <p:nvPr/>
          </p:nvSpPr>
          <p:spPr>
            <a:xfrm>
              <a:off x="5580112" y="3792796"/>
              <a:ext cx="800219" cy="276999"/>
            </a:xfrm>
            <a:prstGeom prst="rect">
              <a:avLst/>
            </a:prstGeom>
            <a:noFill/>
          </p:spPr>
          <p:txBody>
            <a:bodyPr wrap="none" rtlCol="0">
              <a:spAutoFit/>
            </a:bodyPr>
            <a:lstStyle/>
            <a:p>
              <a:pPr algn="ct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要求抽出</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1" name="線吹き出し 2 (枠付き) 100"/>
          <p:cNvSpPr/>
          <p:nvPr/>
        </p:nvSpPr>
        <p:spPr>
          <a:xfrm>
            <a:off x="5697670" y="3170818"/>
            <a:ext cx="1248186" cy="360586"/>
          </a:xfrm>
          <a:prstGeom prst="borderCallout2">
            <a:avLst>
              <a:gd name="adj1" fmla="val 18750"/>
              <a:gd name="adj2" fmla="val -8333"/>
              <a:gd name="adj3" fmla="val 18750"/>
              <a:gd name="adj4" fmla="val -16667"/>
              <a:gd name="adj5" fmla="val 214989"/>
              <a:gd name="adj6" fmla="val 8377"/>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業務でどうシステムを</a:t>
            </a:r>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使いたい</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か？</a:t>
            </a:r>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線吹き出し 2 (枠付き) 104"/>
          <p:cNvSpPr/>
          <p:nvPr/>
        </p:nvSpPr>
        <p:spPr>
          <a:xfrm>
            <a:off x="2601326" y="3105237"/>
            <a:ext cx="1248186" cy="360586"/>
          </a:xfrm>
          <a:prstGeom prst="borderCallout2">
            <a:avLst>
              <a:gd name="adj1" fmla="val 18750"/>
              <a:gd name="adj2" fmla="val -8333"/>
              <a:gd name="adj3" fmla="val 18750"/>
              <a:gd name="adj4" fmla="val -16667"/>
              <a:gd name="adj5" fmla="val 233479"/>
              <a:gd name="adj6" fmla="val -4595"/>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業務をどう変えたいか？</a:t>
            </a:r>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3" name="グループ化 112"/>
          <p:cNvGrpSpPr/>
          <p:nvPr/>
        </p:nvGrpSpPr>
        <p:grpSpPr>
          <a:xfrm>
            <a:off x="2340564" y="3861048"/>
            <a:ext cx="828093" cy="873282"/>
            <a:chOff x="5580112" y="3489983"/>
            <a:chExt cx="972108" cy="873282"/>
          </a:xfrm>
        </p:grpSpPr>
        <p:sp>
          <p:nvSpPr>
            <p:cNvPr id="114" name="二等辺三角形 113"/>
            <p:cNvSpPr/>
            <p:nvPr/>
          </p:nvSpPr>
          <p:spPr>
            <a:xfrm rot="5400000">
              <a:off x="5629525" y="3440570"/>
              <a:ext cx="873282" cy="972108"/>
            </a:xfrm>
            <a:prstGeom prst="triangle">
              <a:avLst>
                <a:gd name="adj" fmla="val 48375"/>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5" name="テキスト ボックス 114"/>
            <p:cNvSpPr txBox="1"/>
            <p:nvPr/>
          </p:nvSpPr>
          <p:spPr>
            <a:xfrm>
              <a:off x="5580112" y="3792796"/>
              <a:ext cx="800219" cy="276999"/>
            </a:xfrm>
            <a:prstGeom prst="rect">
              <a:avLst/>
            </a:prstGeom>
            <a:noFill/>
          </p:spPr>
          <p:txBody>
            <a:bodyPr wrap="none" rtlCol="0">
              <a:spAutoFit/>
            </a:bodyPr>
            <a:lstStyle/>
            <a:p>
              <a:pPr algn="ct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要求抽出</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19" name="線吹き出し 2 (枠付き) 118"/>
          <p:cNvSpPr/>
          <p:nvPr/>
        </p:nvSpPr>
        <p:spPr>
          <a:xfrm>
            <a:off x="5640092" y="5014238"/>
            <a:ext cx="1305763" cy="360586"/>
          </a:xfrm>
          <a:prstGeom prst="borderCallout2">
            <a:avLst>
              <a:gd name="adj1" fmla="val 18750"/>
              <a:gd name="adj2" fmla="val -8333"/>
              <a:gd name="adj3" fmla="val 18750"/>
              <a:gd name="adj4" fmla="val -16667"/>
              <a:gd name="adj5" fmla="val -125769"/>
              <a:gd name="adj6" fmla="val 52639"/>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そのシステム要件で</a:t>
            </a:r>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業務要件が満たせるか？</a:t>
            </a:r>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0" name="線吹き出し 2 (枠付き) 119"/>
          <p:cNvSpPr/>
          <p:nvPr/>
        </p:nvSpPr>
        <p:spPr>
          <a:xfrm>
            <a:off x="2531726" y="5014238"/>
            <a:ext cx="1248186" cy="347026"/>
          </a:xfrm>
          <a:prstGeom prst="borderCallout2">
            <a:avLst>
              <a:gd name="adj1" fmla="val 18750"/>
              <a:gd name="adj2" fmla="val -8333"/>
              <a:gd name="adj3" fmla="val 18750"/>
              <a:gd name="adj4" fmla="val -16667"/>
              <a:gd name="adj5" fmla="val -145497"/>
              <a:gd name="adj6" fmla="val 52639"/>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その業務要件でビジネス要件が満たせるか？</a:t>
            </a:r>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左右矢印 17"/>
          <p:cNvSpPr/>
          <p:nvPr/>
        </p:nvSpPr>
        <p:spPr>
          <a:xfrm>
            <a:off x="2105299" y="5674443"/>
            <a:ext cx="5083597" cy="635423"/>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ビジネス・業務</a:t>
            </a:r>
            <a:r>
              <a:rPr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を行う</a:t>
            </a:r>
            <a:r>
              <a:rPr kumimoji="1"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お客様だからこそ適切</a:t>
            </a: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抽出・決定が可能</a:t>
            </a:r>
            <a:endParaRPr kumimoji="1"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5" name="グループ化 64"/>
          <p:cNvGrpSpPr/>
          <p:nvPr/>
        </p:nvGrpSpPr>
        <p:grpSpPr>
          <a:xfrm>
            <a:off x="6264186" y="3861048"/>
            <a:ext cx="828094" cy="873282"/>
            <a:chOff x="5580111" y="3489983"/>
            <a:chExt cx="972109" cy="873282"/>
          </a:xfrm>
        </p:grpSpPr>
        <p:sp>
          <p:nvSpPr>
            <p:cNvPr id="66" name="二等辺三角形 65"/>
            <p:cNvSpPr/>
            <p:nvPr/>
          </p:nvSpPr>
          <p:spPr>
            <a:xfrm rot="5400000">
              <a:off x="5629525" y="3440570"/>
              <a:ext cx="873282" cy="972108"/>
            </a:xfrm>
            <a:prstGeom prst="triangle">
              <a:avLst>
                <a:gd name="adj" fmla="val 48375"/>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テキスト ボックス 66"/>
            <p:cNvSpPr txBox="1"/>
            <p:nvPr/>
          </p:nvSpPr>
          <p:spPr>
            <a:xfrm>
              <a:off x="5580111" y="3792796"/>
              <a:ext cx="800220" cy="276999"/>
            </a:xfrm>
            <a:prstGeom prst="rect">
              <a:avLst/>
            </a:prstGeom>
            <a:noFill/>
          </p:spPr>
          <p:txBody>
            <a:bodyPr wrap="none" rtlCol="0">
              <a:spAutoFit/>
            </a:bodyPr>
            <a:lstStyle/>
            <a:p>
              <a:pPr algn="ct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意思決定</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71" name="グループ化 70"/>
          <p:cNvGrpSpPr/>
          <p:nvPr/>
        </p:nvGrpSpPr>
        <p:grpSpPr>
          <a:xfrm>
            <a:off x="3167842" y="3861048"/>
            <a:ext cx="828094" cy="873282"/>
            <a:chOff x="5580111" y="3489983"/>
            <a:chExt cx="972109" cy="873282"/>
          </a:xfrm>
        </p:grpSpPr>
        <p:sp>
          <p:nvSpPr>
            <p:cNvPr id="75" name="二等辺三角形 74"/>
            <p:cNvSpPr/>
            <p:nvPr/>
          </p:nvSpPr>
          <p:spPr>
            <a:xfrm rot="5400000">
              <a:off x="5629525" y="3440570"/>
              <a:ext cx="873282" cy="972108"/>
            </a:xfrm>
            <a:prstGeom prst="triangle">
              <a:avLst>
                <a:gd name="adj" fmla="val 48375"/>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テキスト ボックス 75"/>
            <p:cNvSpPr txBox="1"/>
            <p:nvPr/>
          </p:nvSpPr>
          <p:spPr>
            <a:xfrm>
              <a:off x="5580111" y="3792796"/>
              <a:ext cx="800220" cy="276999"/>
            </a:xfrm>
            <a:prstGeom prst="rect">
              <a:avLst/>
            </a:prstGeom>
            <a:noFill/>
          </p:spPr>
          <p:txBody>
            <a:bodyPr wrap="none" rtlCol="0">
              <a:spAutoFit/>
            </a:bodyPr>
            <a:lstStyle/>
            <a:p>
              <a:pPr algn="ct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意思決定</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2" name="グループ化 21"/>
          <p:cNvGrpSpPr/>
          <p:nvPr/>
        </p:nvGrpSpPr>
        <p:grpSpPr>
          <a:xfrm>
            <a:off x="899592" y="2982043"/>
            <a:ext cx="1352789" cy="2692400"/>
            <a:chOff x="-3780928" y="3021404"/>
            <a:chExt cx="1352789" cy="2692400"/>
          </a:xfrm>
        </p:grpSpPr>
        <p:grpSp>
          <p:nvGrpSpPr>
            <p:cNvPr id="166" name="グループ化 165"/>
            <p:cNvGrpSpPr/>
            <p:nvPr/>
          </p:nvGrpSpPr>
          <p:grpSpPr>
            <a:xfrm>
              <a:off x="-3780928" y="3021404"/>
              <a:ext cx="1352789" cy="2692400"/>
              <a:chOff x="395288" y="1268413"/>
              <a:chExt cx="8353424" cy="2692400"/>
            </a:xfrm>
          </p:grpSpPr>
          <p:sp>
            <p:nvSpPr>
              <p:cNvPr id="167" name="正方形/長方形 166"/>
              <p:cNvSpPr/>
              <p:nvPr/>
            </p:nvSpPr>
            <p:spPr>
              <a:xfrm>
                <a:off x="395288" y="1268413"/>
                <a:ext cx="8353424" cy="329707"/>
              </a:xfrm>
              <a:prstGeom prst="rect">
                <a:avLst/>
              </a:prstGeom>
              <a:solidFill>
                <a:schemeClr val="accent4"/>
              </a:solidFill>
              <a:ln w="952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ビジネス要件</a:t>
                </a:r>
              </a:p>
            </p:txBody>
          </p:sp>
          <p:sp>
            <p:nvSpPr>
              <p:cNvPr id="168" name="正方形/長方形 167"/>
              <p:cNvSpPr/>
              <p:nvPr/>
            </p:nvSpPr>
            <p:spPr>
              <a:xfrm>
                <a:off x="395288" y="1598121"/>
                <a:ext cx="8353424" cy="2362692"/>
              </a:xfrm>
              <a:prstGeom prst="rect">
                <a:avLst/>
              </a:prstGeom>
              <a:solidFill>
                <a:schemeClr val="bg1"/>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ts val="600"/>
                  </a:spcBef>
                </a:pPr>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69" name="グループ化 168"/>
            <p:cNvGrpSpPr/>
            <p:nvPr/>
          </p:nvGrpSpPr>
          <p:grpSpPr>
            <a:xfrm>
              <a:off x="-3636912" y="3425711"/>
              <a:ext cx="1059357" cy="805283"/>
              <a:chOff x="1045943" y="3356992"/>
              <a:chExt cx="1059357" cy="805283"/>
            </a:xfrm>
          </p:grpSpPr>
          <p:sp>
            <p:nvSpPr>
              <p:cNvPr id="170" name="テキスト ボックス 20"/>
              <p:cNvSpPr txBox="1"/>
              <p:nvPr/>
            </p:nvSpPr>
            <p:spPr>
              <a:xfrm>
                <a:off x="1045943" y="3823525"/>
                <a:ext cx="1059357" cy="3387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目的</a:t>
                </a: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・目標</a:t>
                </a:r>
              </a:p>
            </p:txBody>
          </p:sp>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029" y="3356992"/>
                <a:ext cx="395536" cy="395536"/>
              </a:xfrm>
              <a:prstGeom prst="rect">
                <a:avLst/>
              </a:prstGeom>
            </p:spPr>
          </p:pic>
        </p:grpSp>
        <p:grpSp>
          <p:nvGrpSpPr>
            <p:cNvPr id="172" name="グループ化 171"/>
            <p:cNvGrpSpPr/>
            <p:nvPr/>
          </p:nvGrpSpPr>
          <p:grpSpPr>
            <a:xfrm>
              <a:off x="-3327192" y="4292307"/>
              <a:ext cx="439917" cy="718126"/>
              <a:chOff x="1322612" y="4223588"/>
              <a:chExt cx="439917" cy="718126"/>
            </a:xfrm>
          </p:grpSpPr>
          <p:sp>
            <p:nvSpPr>
              <p:cNvPr id="173" name="テキスト ボックス 172"/>
              <p:cNvSpPr txBox="1"/>
              <p:nvPr/>
            </p:nvSpPr>
            <p:spPr>
              <a:xfrm>
                <a:off x="1322612" y="4695493"/>
                <a:ext cx="437549" cy="246221"/>
              </a:xfrm>
              <a:prstGeom prst="rect">
                <a:avLst/>
              </a:prstGeom>
              <a:noFill/>
            </p:spPr>
            <p:txBody>
              <a:bodyPr wrap="square" rtlCol="0">
                <a:sp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商品</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74" name="図 17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3344" y="4223588"/>
                <a:ext cx="439185" cy="439185"/>
              </a:xfrm>
              <a:prstGeom prst="rect">
                <a:avLst/>
              </a:prstGeom>
            </p:spPr>
          </p:pic>
        </p:grpSp>
        <p:sp>
          <p:nvSpPr>
            <p:cNvPr id="175" name="テキスト ボックス 174"/>
            <p:cNvSpPr txBox="1"/>
            <p:nvPr/>
          </p:nvSpPr>
          <p:spPr>
            <a:xfrm>
              <a:off x="-3307289" y="4969375"/>
              <a:ext cx="400110" cy="630942"/>
            </a:xfrm>
            <a:prstGeom prst="rect">
              <a:avLst/>
            </a:prstGeom>
            <a:noFill/>
          </p:spPr>
          <p:txBody>
            <a:bodyPr vert="eaVert" wrap="non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0" name="グループ化 19"/>
          <p:cNvGrpSpPr/>
          <p:nvPr/>
        </p:nvGrpSpPr>
        <p:grpSpPr>
          <a:xfrm>
            <a:off x="7102051" y="2982043"/>
            <a:ext cx="1352789" cy="2692400"/>
            <a:chOff x="-2428139" y="3676030"/>
            <a:chExt cx="1352789" cy="2692400"/>
          </a:xfrm>
        </p:grpSpPr>
        <p:grpSp>
          <p:nvGrpSpPr>
            <p:cNvPr id="179" name="グループ化 178"/>
            <p:cNvGrpSpPr/>
            <p:nvPr/>
          </p:nvGrpSpPr>
          <p:grpSpPr>
            <a:xfrm>
              <a:off x="-2428139" y="3676030"/>
              <a:ext cx="1352789" cy="2692400"/>
              <a:chOff x="395288" y="1268413"/>
              <a:chExt cx="8353424" cy="2692400"/>
            </a:xfrm>
          </p:grpSpPr>
          <p:sp>
            <p:nvSpPr>
              <p:cNvPr id="180" name="正方形/長方形 179"/>
              <p:cNvSpPr/>
              <p:nvPr/>
            </p:nvSpPr>
            <p:spPr>
              <a:xfrm>
                <a:off x="395288" y="1268413"/>
                <a:ext cx="8353424" cy="329707"/>
              </a:xfrm>
              <a:prstGeom prst="rect">
                <a:avLst/>
              </a:prstGeom>
              <a:solidFill>
                <a:schemeClr val="accent4"/>
              </a:solidFill>
              <a:ln w="952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システム要件</a:t>
                </a:r>
              </a:p>
            </p:txBody>
          </p:sp>
          <p:sp>
            <p:nvSpPr>
              <p:cNvPr id="181" name="正方形/長方形 180"/>
              <p:cNvSpPr/>
              <p:nvPr/>
            </p:nvSpPr>
            <p:spPr>
              <a:xfrm>
                <a:off x="395288" y="1598121"/>
                <a:ext cx="8353424" cy="2362692"/>
              </a:xfrm>
              <a:prstGeom prst="rect">
                <a:avLst/>
              </a:prstGeom>
              <a:solidFill>
                <a:schemeClr val="bg1"/>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ts val="600"/>
                  </a:spcBef>
                </a:pPr>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9" name="グループ化 18"/>
            <p:cNvGrpSpPr/>
            <p:nvPr/>
          </p:nvGrpSpPr>
          <p:grpSpPr>
            <a:xfrm>
              <a:off x="-1977499" y="4097313"/>
              <a:ext cx="441146" cy="2159434"/>
              <a:chOff x="-1977499" y="4097313"/>
              <a:chExt cx="441146" cy="2159434"/>
            </a:xfrm>
          </p:grpSpPr>
          <p:sp>
            <p:nvSpPr>
              <p:cNvPr id="182" name="テキスト ボックス 181"/>
              <p:cNvSpPr txBox="1"/>
              <p:nvPr/>
            </p:nvSpPr>
            <p:spPr>
              <a:xfrm>
                <a:off x="-1956981" y="5625805"/>
                <a:ext cx="400110" cy="630942"/>
              </a:xfrm>
              <a:prstGeom prst="rect">
                <a:avLst/>
              </a:prstGeom>
              <a:noFill/>
            </p:spPr>
            <p:txBody>
              <a:bodyPr vert="eaVert" wrap="non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3" name="テキスト ボックス 182"/>
              <p:cNvSpPr txBox="1"/>
              <p:nvPr/>
            </p:nvSpPr>
            <p:spPr>
              <a:xfrm>
                <a:off x="-1977499" y="4530248"/>
                <a:ext cx="441146" cy="246221"/>
              </a:xfrm>
              <a:prstGeom prst="rect">
                <a:avLst/>
              </a:prstGeom>
              <a:noFill/>
            </p:spPr>
            <p:txBody>
              <a:bodyPr wrap="none" rtlCol="0">
                <a:sp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画面</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4" name="テキスト ボックス 183"/>
              <p:cNvSpPr txBox="1"/>
              <p:nvPr/>
            </p:nvSpPr>
            <p:spPr>
              <a:xfrm>
                <a:off x="-1977499" y="5314135"/>
                <a:ext cx="441146" cy="246221"/>
              </a:xfrm>
              <a:prstGeom prst="rect">
                <a:avLst/>
              </a:prstGeom>
              <a:noFill/>
            </p:spPr>
            <p:txBody>
              <a:bodyPr wrap="none" rtlCol="0">
                <a:sp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帳票</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85" name="図 18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4285" y="4097313"/>
                <a:ext cx="394718" cy="394718"/>
              </a:xfrm>
              <a:prstGeom prst="rect">
                <a:avLst/>
              </a:prstGeom>
            </p:spPr>
          </p:pic>
          <p:pic>
            <p:nvPicPr>
              <p:cNvPr id="186" name="図 18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3024" y="4907731"/>
                <a:ext cx="392196" cy="392196"/>
              </a:xfrm>
              <a:prstGeom prst="rect">
                <a:avLst/>
              </a:prstGeom>
            </p:spPr>
          </p:pic>
        </p:grpSp>
      </p:grpSp>
      <p:grpSp>
        <p:nvGrpSpPr>
          <p:cNvPr id="21" name="グループ化 20"/>
          <p:cNvGrpSpPr/>
          <p:nvPr/>
        </p:nvGrpSpPr>
        <p:grpSpPr>
          <a:xfrm>
            <a:off x="3970702" y="2993396"/>
            <a:ext cx="1352789" cy="2692400"/>
            <a:chOff x="-2513900" y="3915421"/>
            <a:chExt cx="1352789" cy="2692400"/>
          </a:xfrm>
        </p:grpSpPr>
        <p:grpSp>
          <p:nvGrpSpPr>
            <p:cNvPr id="176" name="グループ化 175"/>
            <p:cNvGrpSpPr/>
            <p:nvPr/>
          </p:nvGrpSpPr>
          <p:grpSpPr>
            <a:xfrm>
              <a:off x="-2513900" y="3915421"/>
              <a:ext cx="1352789" cy="2692400"/>
              <a:chOff x="395288" y="1268413"/>
              <a:chExt cx="8353424" cy="2692400"/>
            </a:xfrm>
          </p:grpSpPr>
          <p:sp>
            <p:nvSpPr>
              <p:cNvPr id="177" name="正方形/長方形 176"/>
              <p:cNvSpPr/>
              <p:nvPr/>
            </p:nvSpPr>
            <p:spPr>
              <a:xfrm>
                <a:off x="395288" y="1268413"/>
                <a:ext cx="8353424" cy="329707"/>
              </a:xfrm>
              <a:prstGeom prst="rect">
                <a:avLst/>
              </a:prstGeom>
              <a:solidFill>
                <a:schemeClr val="accent4"/>
              </a:solidFill>
              <a:ln w="952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業務要件</a:t>
                </a:r>
              </a:p>
            </p:txBody>
          </p:sp>
          <p:sp>
            <p:nvSpPr>
              <p:cNvPr id="178" name="正方形/長方形 177"/>
              <p:cNvSpPr/>
              <p:nvPr/>
            </p:nvSpPr>
            <p:spPr>
              <a:xfrm>
                <a:off x="395288" y="1598121"/>
                <a:ext cx="8353424" cy="2362692"/>
              </a:xfrm>
              <a:prstGeom prst="rect">
                <a:avLst/>
              </a:prstGeom>
              <a:solidFill>
                <a:schemeClr val="bg1"/>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ts val="600"/>
                  </a:spcBef>
                </a:pPr>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87" name="テキスト ボックス 186"/>
            <p:cNvSpPr txBox="1"/>
            <p:nvPr/>
          </p:nvSpPr>
          <p:spPr>
            <a:xfrm>
              <a:off x="-2031850" y="5832845"/>
              <a:ext cx="400110" cy="630942"/>
            </a:xfrm>
            <a:prstGeom prst="rect">
              <a:avLst/>
            </a:prstGeom>
            <a:noFill/>
          </p:spPr>
          <p:txBody>
            <a:bodyPr vert="eaVert" wrap="non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8" name="テキスト ボックス 187"/>
            <p:cNvSpPr txBox="1"/>
            <p:nvPr/>
          </p:nvSpPr>
          <p:spPr>
            <a:xfrm>
              <a:off x="-2268088" y="4755689"/>
              <a:ext cx="872587" cy="246221"/>
            </a:xfrm>
            <a:prstGeom prst="rect">
              <a:avLst/>
            </a:prstGeom>
            <a:noFill/>
          </p:spPr>
          <p:txBody>
            <a:bodyPr wrap="square" rtlCol="0">
              <a:sp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業務フロー</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9" name="テキスト ボックス 188"/>
            <p:cNvSpPr txBox="1"/>
            <p:nvPr/>
          </p:nvSpPr>
          <p:spPr>
            <a:xfrm>
              <a:off x="-2244728" y="5505001"/>
              <a:ext cx="825867" cy="246221"/>
            </a:xfrm>
            <a:prstGeom prst="rect">
              <a:avLst/>
            </a:prstGeom>
            <a:noFill/>
          </p:spPr>
          <p:txBody>
            <a:bodyPr wrap="none" rtlCol="0">
              <a:sp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業務ルール</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90" name="グループ化 189"/>
            <p:cNvGrpSpPr/>
            <p:nvPr/>
          </p:nvGrpSpPr>
          <p:grpSpPr>
            <a:xfrm>
              <a:off x="-2075793" y="4368140"/>
              <a:ext cx="487997" cy="314782"/>
              <a:chOff x="2461372" y="1388635"/>
              <a:chExt cx="726143" cy="468398"/>
            </a:xfrm>
          </p:grpSpPr>
          <p:sp>
            <p:nvSpPr>
              <p:cNvPr id="191" name="正方形/長方形 190"/>
              <p:cNvSpPr/>
              <p:nvPr/>
            </p:nvSpPr>
            <p:spPr>
              <a:xfrm>
                <a:off x="2707901" y="1388635"/>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92" name="正方形/長方形 191"/>
              <p:cNvSpPr/>
              <p:nvPr/>
            </p:nvSpPr>
            <p:spPr>
              <a:xfrm>
                <a:off x="2524121" y="1585855"/>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93" name="正方形/長方形 192"/>
              <p:cNvSpPr/>
              <p:nvPr/>
            </p:nvSpPr>
            <p:spPr>
              <a:xfrm>
                <a:off x="2461372"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94" name="正方形/長方形 193"/>
              <p:cNvSpPr/>
              <p:nvPr/>
            </p:nvSpPr>
            <p:spPr>
              <a:xfrm>
                <a:off x="2902881" y="1594821"/>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95" name="直線コネクタ 194"/>
              <p:cNvCxnSpPr>
                <a:stCxn id="191" idx="2"/>
                <a:endCxn id="192" idx="0"/>
              </p:cNvCxnSpPr>
              <p:nvPr/>
            </p:nvCxnSpPr>
            <p:spPr>
              <a:xfrm flipH="1">
                <a:off x="2622734" y="1518626"/>
                <a:ext cx="183780" cy="67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a:stCxn id="191" idx="2"/>
                <a:endCxn id="194" idx="0"/>
              </p:cNvCxnSpPr>
              <p:nvPr/>
            </p:nvCxnSpPr>
            <p:spPr>
              <a:xfrm>
                <a:off x="2806514" y="1518626"/>
                <a:ext cx="194980" cy="76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正方形/長方形 196"/>
              <p:cNvSpPr/>
              <p:nvPr/>
            </p:nvSpPr>
            <p:spPr>
              <a:xfrm>
                <a:off x="2647390"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98" name="正方形/長方形 197"/>
              <p:cNvSpPr/>
              <p:nvPr/>
            </p:nvSpPr>
            <p:spPr>
              <a:xfrm>
                <a:off x="2844613"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99" name="正方形/長方形 198"/>
              <p:cNvSpPr/>
              <p:nvPr/>
            </p:nvSpPr>
            <p:spPr>
              <a:xfrm>
                <a:off x="3030631"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200" name="直線コネクタ 199"/>
              <p:cNvCxnSpPr>
                <a:stCxn id="192" idx="2"/>
                <a:endCxn id="193" idx="0"/>
              </p:cNvCxnSpPr>
              <p:nvPr/>
            </p:nvCxnSpPr>
            <p:spPr>
              <a:xfrm flipH="1">
                <a:off x="2539814" y="1715846"/>
                <a:ext cx="82920" cy="64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p:cNvCxnSpPr>
                <a:stCxn id="192" idx="2"/>
                <a:endCxn id="197" idx="0"/>
              </p:cNvCxnSpPr>
              <p:nvPr/>
            </p:nvCxnSpPr>
            <p:spPr>
              <a:xfrm>
                <a:off x="2622734" y="1715846"/>
                <a:ext cx="103098" cy="64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a:stCxn id="194" idx="2"/>
                <a:endCxn id="198" idx="0"/>
              </p:cNvCxnSpPr>
              <p:nvPr/>
            </p:nvCxnSpPr>
            <p:spPr>
              <a:xfrm flipH="1">
                <a:off x="2923055" y="1724812"/>
                <a:ext cx="78439" cy="5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a:stCxn id="194" idx="2"/>
                <a:endCxn id="199" idx="0"/>
              </p:cNvCxnSpPr>
              <p:nvPr/>
            </p:nvCxnSpPr>
            <p:spPr>
              <a:xfrm>
                <a:off x="3001494" y="1724812"/>
                <a:ext cx="107579" cy="5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4" name="図 20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2758" y="5058731"/>
              <a:ext cx="421927" cy="421927"/>
            </a:xfrm>
            <a:prstGeom prst="rect">
              <a:avLst/>
            </a:prstGeom>
          </p:spPr>
        </p:pic>
      </p:grpSp>
    </p:spTree>
    <p:extLst>
      <p:ext uri="{BB962C8B-B14F-4D97-AF65-F5344CB8AC3E}">
        <p14:creationId xmlns:p14="http://schemas.microsoft.com/office/powerpoint/2010/main" val="164076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．要件定義工程のお客様役割の重要性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9968"/>
            <a:ext cx="1269504" cy="288032"/>
          </a:xfrm>
        </p:spPr>
        <p:txBody>
          <a:bodyPr/>
          <a:lstStyle/>
          <a:p>
            <a:fld id="{99AD903E-2787-9244-93D6-61CE01669DE3}" type="slidenum">
              <a:rPr lang="ja-JP" altLang="en-US" smtClean="0"/>
              <a:pPr/>
              <a:t>17</a:t>
            </a:fld>
            <a:endParaRPr lang="ja-JP" altLang="en-US" dirty="0"/>
          </a:p>
        </p:txBody>
      </p:sp>
      <p:sp>
        <p:nvSpPr>
          <p:cNvPr id="46" name="テキスト ボックス 4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itchFamily="50" charset="-128"/>
                <a:ea typeface="メイリオ" pitchFamily="50" charset="-128"/>
                <a:cs typeface="メイリオ" pitchFamily="50" charset="-128"/>
              </a:rPr>
              <a:t>「要件に対する意思決定</a:t>
            </a:r>
            <a:r>
              <a:rPr lang="ja-JP" altLang="en-US" sz="1400" u="sng" dirty="0">
                <a:latin typeface="メイリオ" pitchFamily="50" charset="-128"/>
                <a:ea typeface="メイリオ" pitchFamily="50" charset="-128"/>
                <a:cs typeface="メイリオ" pitchFamily="50" charset="-128"/>
              </a:rPr>
              <a:t>」</a:t>
            </a:r>
            <a:r>
              <a:rPr lang="ja-JP" altLang="en-US" sz="1400" u="sng" dirty="0" smtClean="0">
                <a:latin typeface="メイリオ" pitchFamily="50" charset="-128"/>
                <a:ea typeface="メイリオ" pitchFamily="50" charset="-128"/>
                <a:cs typeface="メイリオ" pitchFamily="50" charset="-128"/>
              </a:rPr>
              <a:t>の準備</a:t>
            </a:r>
            <a:endParaRPr lang="en-US" altLang="ja-JP" sz="1400" u="sng"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4" name="グループ化 43"/>
          <p:cNvGrpSpPr/>
          <p:nvPr/>
        </p:nvGrpSpPr>
        <p:grpSpPr>
          <a:xfrm>
            <a:off x="726119" y="4653136"/>
            <a:ext cx="7878329" cy="1656184"/>
            <a:chOff x="750595" y="1268413"/>
            <a:chExt cx="7813096" cy="878819"/>
          </a:xfrm>
        </p:grpSpPr>
        <p:sp>
          <p:nvSpPr>
            <p:cNvPr id="47" name="正方形/長方形 46"/>
            <p:cNvSpPr/>
            <p:nvPr/>
          </p:nvSpPr>
          <p:spPr>
            <a:xfrm>
              <a:off x="750595" y="1268413"/>
              <a:ext cx="999767" cy="878819"/>
            </a:xfrm>
            <a:prstGeom prst="rect">
              <a:avLst/>
            </a:prstGeom>
            <a:solidFill>
              <a:schemeClr val="accent1"/>
            </a:solidFill>
            <a:ln w="952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お客様</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endPar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関与</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不足</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endPar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弊害</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正方形/長方形 47"/>
            <p:cNvSpPr/>
            <p:nvPr/>
          </p:nvSpPr>
          <p:spPr>
            <a:xfrm>
              <a:off x="1750363" y="1268414"/>
              <a:ext cx="6813328" cy="878818"/>
            </a:xfrm>
            <a:prstGeom prst="rect">
              <a:avLst/>
            </a:prstGeom>
            <a:solidFill>
              <a:schemeClr val="accent1">
                <a:lumMod val="20000"/>
                <a:lumOff val="80000"/>
              </a:schemeClr>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spcBef>
                  <a:spcPts val="600"/>
                </a:spcBef>
                <a:buFont typeface="Wingdings" panose="05000000000000000000" pitchFamily="2" charset="2"/>
                <a:buChar char="l"/>
              </a:pPr>
              <a:r>
                <a:rPr lang="ja-JP" altLang="en-US" sz="1200" b="1" u="sng"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お客様内の合意・承認ルールが不明確なまま要件定義を実施する。</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弊害例：ステークホルダーが要件定義期間内</a:t>
              </a: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要件を確定する認識を持たず、</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次工程以降で要件追加・変更を多発する。</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結果、</a:t>
              </a:r>
              <a:r>
                <a:rPr lang="ja-JP" altLang="en-US"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ビジネス</a:t>
              </a:r>
              <a:r>
                <a:rPr lang="ja-JP" altLang="en-US" sz="1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のスケジュールに間に合わない</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1200" b="1" u="sng"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お客</a:t>
              </a:r>
              <a:r>
                <a:rPr lang="ja-JP" altLang="en-US" sz="1200" b="1" u="sng"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様の</a:t>
              </a:r>
              <a:r>
                <a:rPr lang="ja-JP" altLang="en-US" sz="1200" b="1" u="sng"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体制不備が未解決のまま要件定義を実施する。　</a:t>
              </a:r>
              <a: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弊害例：</a:t>
              </a: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必要な知識や権限を持つ業務専門家</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が不在</a:t>
              </a: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ため「要件が決定できない」、</a:t>
              </a:r>
              <a: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または「不適切な要件</a:t>
              </a: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決定」し、次工程以降で要件追加・変更が多発する。</a:t>
              </a:r>
              <a: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結果、</a:t>
              </a:r>
              <a:r>
                <a:rPr lang="ja-JP" altLang="en-US"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ビジネス</a:t>
              </a:r>
              <a:r>
                <a:rPr lang="ja-JP" altLang="en-US" sz="1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のスケジュールに間に合わない</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4" name="二等辺三角形 23"/>
          <p:cNvSpPr/>
          <p:nvPr/>
        </p:nvSpPr>
        <p:spPr>
          <a:xfrm rot="10800000">
            <a:off x="2632718" y="4187247"/>
            <a:ext cx="4094586" cy="288033"/>
          </a:xfrm>
          <a:prstGeom prst="triangle">
            <a:avLst>
              <a:gd name="adj" fmla="val 50233"/>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正方形/長方形 13"/>
          <p:cNvSpPr/>
          <p:nvPr/>
        </p:nvSpPr>
        <p:spPr>
          <a:xfrm>
            <a:off x="726119" y="1484784"/>
            <a:ext cx="7878329" cy="580302"/>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複数のステークホルダーで意思決定を行うための準備が、限られた期間内での適切な要件決定を実現します。</a:t>
            </a:r>
            <a:endParaRPr lang="ja-JP" altLang="en-US" sz="1400" b="1" u="sng" dirty="0">
              <a:solidFill>
                <a:srgbClr val="FF0000"/>
              </a:solidFill>
              <a:latin typeface="メイリオ" pitchFamily="50" charset="-128"/>
              <a:ea typeface="メイリオ" pitchFamily="50" charset="-128"/>
              <a:cs typeface="メイリオ" pitchFamily="50" charset="-128"/>
            </a:endParaRPr>
          </a:p>
        </p:txBody>
      </p:sp>
      <p:grpSp>
        <p:nvGrpSpPr>
          <p:cNvPr id="15" name="グループ化 14"/>
          <p:cNvGrpSpPr/>
          <p:nvPr/>
        </p:nvGrpSpPr>
        <p:grpSpPr>
          <a:xfrm>
            <a:off x="726118" y="2571854"/>
            <a:ext cx="7878330" cy="648071"/>
            <a:chOff x="395288" y="930077"/>
            <a:chExt cx="8300944" cy="828319"/>
          </a:xfrm>
        </p:grpSpPr>
        <p:sp>
          <p:nvSpPr>
            <p:cNvPr id="16" name="正方形/長方形 15"/>
            <p:cNvSpPr/>
            <p:nvPr/>
          </p:nvSpPr>
          <p:spPr>
            <a:xfrm>
              <a:off x="395288" y="930080"/>
              <a:ext cx="1345316" cy="828316"/>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準備１</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1660011" y="930077"/>
              <a:ext cx="7036221" cy="828318"/>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lang="ja-JP" altLang="en-US" sz="1200" b="1" u="sng" dirty="0" smtClean="0">
                  <a:solidFill>
                    <a:schemeClr val="tx1"/>
                  </a:solidFill>
                  <a:latin typeface="メイリオ" pitchFamily="50" charset="-128"/>
                  <a:ea typeface="メイリオ" pitchFamily="50" charset="-128"/>
                  <a:cs typeface="メイリオ" pitchFamily="50" charset="-128"/>
                </a:rPr>
                <a:t>お客様内での合意・承認ルールの明確化</a:t>
              </a:r>
              <a:r>
                <a:rPr lang="en-US" altLang="ja-JP" sz="1200" b="1" u="sng" dirty="0" smtClean="0">
                  <a:solidFill>
                    <a:schemeClr val="tx1"/>
                  </a:solidFill>
                  <a:latin typeface="メイリオ" pitchFamily="50" charset="-128"/>
                  <a:ea typeface="メイリオ" pitchFamily="50" charset="-128"/>
                  <a:cs typeface="メイリオ" pitchFamily="50" charset="-128"/>
                </a:rPr>
                <a:t/>
              </a:r>
              <a:br>
                <a:rPr lang="en-US" altLang="ja-JP" sz="1200" b="1" u="sng" dirty="0" smtClean="0">
                  <a:solidFill>
                    <a:schemeClr val="tx1"/>
                  </a:solidFill>
                  <a:latin typeface="メイリオ" pitchFamily="50" charset="-128"/>
                  <a:ea typeface="メイリオ" pitchFamily="50" charset="-128"/>
                  <a:cs typeface="メイリオ" pitchFamily="50" charset="-128"/>
                </a:rPr>
              </a:br>
              <a:r>
                <a:rPr lang="ja-JP" altLang="en-US"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要件を「誰が」「いつ」「どのように」合意</a:t>
              </a:r>
              <a:r>
                <a:rPr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するかを明らか</a:t>
              </a:r>
              <a:r>
                <a:rPr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にし</a:t>
              </a:r>
              <a:r>
                <a:rPr lang="ja-JP" altLang="en-US"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、そのルールを事前に定義する。</a:t>
              </a:r>
              <a:endParaRPr lang="en-US" altLang="ja-JP" sz="1000" b="1" u="sng" dirty="0" smtClean="0">
                <a:solidFill>
                  <a:schemeClr val="tx1"/>
                </a:solidFill>
                <a:latin typeface="メイリオ" pitchFamily="50" charset="-128"/>
                <a:ea typeface="メイリオ" pitchFamily="50" charset="-128"/>
                <a:cs typeface="メイリオ" pitchFamily="50" charset="-128"/>
              </a:endParaRPr>
            </a:p>
          </p:txBody>
        </p:sp>
      </p:grpSp>
      <p:grpSp>
        <p:nvGrpSpPr>
          <p:cNvPr id="18" name="グループ化 17"/>
          <p:cNvGrpSpPr/>
          <p:nvPr/>
        </p:nvGrpSpPr>
        <p:grpSpPr>
          <a:xfrm>
            <a:off x="726118" y="3357063"/>
            <a:ext cx="7878330" cy="648001"/>
            <a:chOff x="395288" y="930076"/>
            <a:chExt cx="8300944" cy="931756"/>
          </a:xfrm>
        </p:grpSpPr>
        <p:sp>
          <p:nvSpPr>
            <p:cNvPr id="19" name="正方形/長方形 18"/>
            <p:cNvSpPr/>
            <p:nvPr/>
          </p:nvSpPr>
          <p:spPr>
            <a:xfrm>
              <a:off x="395288" y="930077"/>
              <a:ext cx="1345316" cy="931755"/>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準備２</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正方形/長方形 19"/>
            <p:cNvSpPr/>
            <p:nvPr/>
          </p:nvSpPr>
          <p:spPr>
            <a:xfrm>
              <a:off x="1660010" y="930076"/>
              <a:ext cx="7036222" cy="931755"/>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lang="ja-JP" altLang="en-US" sz="1200" b="1" u="sng" dirty="0" smtClean="0">
                  <a:solidFill>
                    <a:schemeClr val="tx1"/>
                  </a:solidFill>
                  <a:latin typeface="メイリオ" pitchFamily="50" charset="-128"/>
                  <a:ea typeface="メイリオ" pitchFamily="50" charset="-128"/>
                  <a:cs typeface="メイリオ" pitchFamily="50" charset="-128"/>
                </a:rPr>
                <a:t>適切</a:t>
              </a:r>
              <a:r>
                <a:rPr lang="ja-JP" altLang="en-US" sz="1200" b="1" u="sng" dirty="0">
                  <a:solidFill>
                    <a:schemeClr val="tx1"/>
                  </a:solidFill>
                  <a:latin typeface="メイリオ" pitchFamily="50" charset="-128"/>
                  <a:ea typeface="メイリオ" pitchFamily="50" charset="-128"/>
                  <a:cs typeface="メイリオ" pitchFamily="50" charset="-128"/>
                </a:rPr>
                <a:t>な</a:t>
              </a:r>
              <a:r>
                <a:rPr lang="ja-JP" altLang="en-US" sz="1200" b="1" u="sng" dirty="0" smtClean="0">
                  <a:solidFill>
                    <a:schemeClr val="tx1"/>
                  </a:solidFill>
                  <a:latin typeface="メイリオ" pitchFamily="50" charset="-128"/>
                  <a:ea typeface="メイリオ" pitchFamily="50" charset="-128"/>
                  <a:cs typeface="メイリオ" pitchFamily="50" charset="-128"/>
                </a:rPr>
                <a:t>要件決定が可能なお客様体制の構築</a:t>
              </a:r>
              <a:r>
                <a:rPr lang="en-US" altLang="ja-JP" sz="1200" b="1" u="sng" dirty="0">
                  <a:solidFill>
                    <a:schemeClr val="tx1"/>
                  </a:solidFill>
                  <a:latin typeface="メイリオ" pitchFamily="50" charset="-128"/>
                  <a:ea typeface="メイリオ" pitchFamily="50" charset="-128"/>
                  <a:cs typeface="メイリオ" pitchFamily="50" charset="-128"/>
                </a:rPr>
                <a:t/>
              </a:r>
              <a:br>
                <a:rPr lang="en-US" altLang="ja-JP" sz="1200" b="1" u="sng" dirty="0">
                  <a:solidFill>
                    <a:schemeClr val="tx1"/>
                  </a:solidFill>
                  <a:latin typeface="メイリオ" pitchFamily="50" charset="-128"/>
                  <a:ea typeface="メイリオ" pitchFamily="50" charset="-128"/>
                  <a:cs typeface="メイリオ" pitchFamily="50" charset="-128"/>
                </a:rPr>
              </a:br>
              <a:r>
                <a:rPr lang="ja-JP" altLang="en-US" sz="1000" dirty="0" smtClean="0">
                  <a:solidFill>
                    <a:schemeClr val="tx1"/>
                  </a:solidFill>
                  <a:latin typeface="メイリオ" pitchFamily="50" charset="-128"/>
                  <a:ea typeface="メイリオ" pitchFamily="50" charset="-128"/>
                  <a:cs typeface="メイリオ" pitchFamily="50" charset="-128"/>
                </a:rPr>
                <a:t>要件定義に必要なステークホルダーが確実に参画できるよう、業務</a:t>
              </a:r>
              <a:r>
                <a:rPr lang="ja-JP" altLang="en-US" sz="1000" dirty="0">
                  <a:solidFill>
                    <a:schemeClr val="tx1"/>
                  </a:solidFill>
                  <a:latin typeface="メイリオ" pitchFamily="50" charset="-128"/>
                  <a:ea typeface="メイリオ" pitchFamily="50" charset="-128"/>
                  <a:cs typeface="メイリオ" pitchFamily="50" charset="-128"/>
                </a:rPr>
                <a:t>調整や</a:t>
              </a:r>
              <a:r>
                <a:rPr lang="ja-JP" altLang="en-US" sz="1000" dirty="0" smtClean="0">
                  <a:solidFill>
                    <a:schemeClr val="tx1"/>
                  </a:solidFill>
                  <a:latin typeface="メイリオ" pitchFamily="50" charset="-128"/>
                  <a:ea typeface="メイリオ" pitchFamily="50" charset="-128"/>
                  <a:cs typeface="メイリオ" pitchFamily="50" charset="-128"/>
                </a:rPr>
                <a:t>負荷抑制などの</a:t>
              </a:r>
              <a:r>
                <a:rPr lang="ja-JP" altLang="en-US" sz="1000" dirty="0">
                  <a:solidFill>
                    <a:schemeClr val="tx1"/>
                  </a:solidFill>
                  <a:latin typeface="メイリオ" pitchFamily="50" charset="-128"/>
                  <a:ea typeface="メイリオ" pitchFamily="50" charset="-128"/>
                  <a:cs typeface="メイリオ" pitchFamily="50" charset="-128"/>
                </a:rPr>
                <a:t>事前</a:t>
              </a:r>
              <a:r>
                <a:rPr lang="ja-JP" altLang="en-US" sz="1000" dirty="0" smtClean="0">
                  <a:solidFill>
                    <a:schemeClr val="tx1"/>
                  </a:solidFill>
                  <a:latin typeface="メイリオ" pitchFamily="50" charset="-128"/>
                  <a:ea typeface="メイリオ" pitchFamily="50" charset="-128"/>
                  <a:cs typeface="メイリオ" pitchFamily="50" charset="-128"/>
                </a:rPr>
                <a:t>調整を行う</a:t>
              </a:r>
              <a:r>
                <a:rPr lang="ja-JP" altLang="en-US" sz="1200" dirty="0" smtClean="0">
                  <a:solidFill>
                    <a:schemeClr val="tx1"/>
                  </a:solidFill>
                  <a:latin typeface="メイリオ" pitchFamily="50" charset="-128"/>
                  <a:ea typeface="メイリオ" pitchFamily="50" charset="-128"/>
                  <a:cs typeface="メイリオ" pitchFamily="50" charset="-128"/>
                </a:rPr>
                <a:t>。</a:t>
              </a:r>
              <a:endParaRPr lang="en-US" altLang="ja-JP" sz="1200" b="1" u="sng" dirty="0" smtClean="0">
                <a:solidFill>
                  <a:schemeClr val="tx1"/>
                </a:solidFill>
                <a:latin typeface="メイリオ" pitchFamily="50" charset="-128"/>
                <a:ea typeface="メイリオ" pitchFamily="50" charset="-128"/>
                <a:cs typeface="メイリオ" pitchFamily="50" charset="-128"/>
              </a:endParaRPr>
            </a:p>
          </p:txBody>
        </p:sp>
      </p:grpSp>
      <p:sp>
        <p:nvSpPr>
          <p:cNvPr id="25" name="二等辺三角形 24"/>
          <p:cNvSpPr/>
          <p:nvPr/>
        </p:nvSpPr>
        <p:spPr>
          <a:xfrm rot="10800000">
            <a:off x="2632717" y="2204862"/>
            <a:ext cx="4094586" cy="288033"/>
          </a:xfrm>
          <a:prstGeom prst="triangle">
            <a:avLst>
              <a:gd name="adj" fmla="val 50233"/>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606012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chor="ctr"/>
          <a:lstStyle/>
          <a:p>
            <a:fld id="{99AD903E-2787-9244-93D6-61CE01669DE3}" type="slidenum">
              <a:rPr lang="ja-JP" altLang="en-US" smtClean="0"/>
              <a:pPr/>
              <a:t>18</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４．まとめ</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45440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４</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．まとめ</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0205"/>
            <a:ext cx="1269504" cy="288032"/>
          </a:xfrm>
        </p:spPr>
        <p:txBody>
          <a:bodyPr anchor="ctr"/>
          <a:lstStyle/>
          <a:p>
            <a:fld id="{99AD903E-2787-9244-93D6-61CE01669DE3}" type="slidenum">
              <a:rPr lang="ja-JP" altLang="en-US" smtClean="0"/>
              <a:pPr/>
              <a:t>19</a:t>
            </a:fld>
            <a:endParaRPr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3510900787"/>
              </p:ext>
            </p:extLst>
          </p:nvPr>
        </p:nvGraphicFramePr>
        <p:xfrm>
          <a:off x="558950" y="1362988"/>
          <a:ext cx="8012358" cy="4768592"/>
        </p:xfrm>
        <a:graphic>
          <a:graphicData uri="http://schemas.openxmlformats.org/drawingml/2006/table">
            <a:tbl>
              <a:tblPr firstRow="1" bandRow="1">
                <a:tableStyleId>{7DF18680-E054-41AD-8BC1-D1AEF772440D}</a:tableStyleId>
              </a:tblPr>
              <a:tblGrid>
                <a:gridCol w="442379"/>
                <a:gridCol w="1792078"/>
                <a:gridCol w="5777901"/>
              </a:tblGrid>
              <a:tr h="288032">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テーマ名</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まとめ</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559296">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１</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要件定義工程の</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位置付けと重要性</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ja-JP" altLang="en-US" sz="1200" b="0" u="none" dirty="0" smtClean="0">
                          <a:solidFill>
                            <a:schemeClr val="tx1"/>
                          </a:solidFill>
                          <a:latin typeface="メイリオ" pitchFamily="50" charset="-128"/>
                          <a:ea typeface="メイリオ" pitchFamily="50" charset="-128"/>
                          <a:cs typeface="メイリオ" pitchFamily="50" charset="-128"/>
                        </a:rPr>
                        <a:t>要件定義工程では、実現すべき業務・システムを決定する。</a:t>
                      </a:r>
                      <a:r>
                        <a:rPr lang="en-US" altLang="ja-JP" sz="1200" b="0" u="none" dirty="0" smtClean="0">
                          <a:solidFill>
                            <a:schemeClr val="tx1"/>
                          </a:solidFill>
                          <a:latin typeface="メイリオ" pitchFamily="50" charset="-128"/>
                          <a:ea typeface="メイリオ" pitchFamily="50" charset="-128"/>
                          <a:cs typeface="メイリオ" pitchFamily="50" charset="-128"/>
                        </a:rPr>
                        <a:t/>
                      </a:r>
                      <a:br>
                        <a:rPr lang="en-US" altLang="ja-JP" sz="1200" b="0" u="none" dirty="0" smtClean="0">
                          <a:solidFill>
                            <a:schemeClr val="tx1"/>
                          </a:solidFill>
                          <a:latin typeface="メイリオ" pitchFamily="50" charset="-128"/>
                          <a:ea typeface="メイリオ" pitchFamily="50" charset="-128"/>
                          <a:cs typeface="メイリオ" pitchFamily="50" charset="-128"/>
                        </a:rPr>
                      </a:br>
                      <a:endParaRPr lang="en-US" altLang="ja-JP" sz="1200" b="0" u="none" dirty="0" smtClean="0">
                        <a:solidFill>
                          <a:schemeClr val="tx1"/>
                        </a:solidFill>
                        <a:latin typeface="メイリオ" pitchFamily="50" charset="-128"/>
                        <a:ea typeface="メイリオ" pitchFamily="50" charset="-128"/>
                        <a:cs typeface="メイリオ" pitchFamily="50" charset="-128"/>
                      </a:endParaRPr>
                    </a:p>
                    <a:p>
                      <a:pPr marL="171450" indent="-171450">
                        <a:buFont typeface="Wingdings" panose="05000000000000000000" pitchFamily="2" charset="2"/>
                        <a:buChar char="l"/>
                      </a:pPr>
                      <a:r>
                        <a:rPr kumimoji="1" lang="ja-JP" altLang="en-US"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要件の品質で、ビジネスや業務に対するシステム化の効果が決まる。</a:t>
                      </a:r>
                      <a:r>
                        <a:rPr kumimoji="1" lang="en-US" altLang="ja-JP"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endParaRPr kumimoji="1" lang="en-US" altLang="ja-JP"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r>
                        <a:rPr kumimoji="1" lang="ja-JP" altLang="en-US"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要件定義工程の開始条件と終了条件が、適切な要件定義の実践に導く。</a:t>
                      </a:r>
                      <a:r>
                        <a:rPr kumimoji="1" lang="en-US" altLang="ja-JP"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endParaRPr kumimoji="1" lang="en-US" altLang="ja-JP"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r>
                        <a:rPr kumimoji="1" lang="ja-JP" altLang="en-US"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明確な確認観点で要件品質を担保する。</a:t>
                      </a:r>
                      <a:endParaRPr kumimoji="1" lang="en-US" altLang="ja-JP"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495280">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２</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業務要件定義の</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必要性</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marL="171450" indent="-171450">
                        <a:buFont typeface="Wingdings" panose="05000000000000000000" pitchFamily="2" charset="2"/>
                        <a:buChar char="l"/>
                      </a:pP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「ビジネス目的・目標の達成に必要な業務」と</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「現行業務の非効率を改善した最適な業務」を明確にする。</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業務要件がビジネスとシステムの橋渡しを担う。</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可視化された業務要件がステークホルダ間の認識を合わせ、</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全体が業務と整合したシステムを実現できる。</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575280">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３</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要件定義工程の</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お客様役割の重要性</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marL="171450" indent="-171450">
                        <a:buFont typeface="Wingdings" panose="05000000000000000000" pitchFamily="2" charset="2"/>
                        <a:buChar char="l"/>
                      </a:pP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お客様と当社の協働が、ビジネス・業務と整合したシステムを実現する。</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お客様による「要求の抽出」「要件の意思決定」が、</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ビジネス・業務と整合した品質の高いシステムの実現に繋がる。</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要件の意思決定を行う準備が、限られた時間内での要件決定を実現する。</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（合意・承認ルールの明確化、体制の構築）</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Tree>
    <p:extLst>
      <p:ext uri="{BB962C8B-B14F-4D97-AF65-F5344CB8AC3E}">
        <p14:creationId xmlns:p14="http://schemas.microsoft.com/office/powerpoint/2010/main" val="4120212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chor="ctr"/>
          <a:lstStyle/>
          <a:p>
            <a:fld id="{99AD903E-2787-9244-93D6-61CE01669DE3}" type="slidenum">
              <a:rPr lang="ja-JP" altLang="en-US" smtClean="0"/>
              <a:pPr/>
              <a:t>2</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０．はじめに</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037025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０．はじめに</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テキスト ボックス 15"/>
          <p:cNvSpPr txBox="1"/>
          <p:nvPr/>
        </p:nvSpPr>
        <p:spPr>
          <a:xfrm>
            <a:off x="511324" y="1124744"/>
            <a:ext cx="8237140" cy="1384995"/>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本資料の概要</a:t>
            </a:r>
            <a:r>
              <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本資料は</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以下のテーマごとに要件</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定義の基本的な</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考え方や原則を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解説した</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ものです。</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これらは、お客様と当社の協働で不透明性の高い要件定義工程を成功させるため、</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共有すべき前提知識です。</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要件定義工程に参加される前に、本内容をご理解頂きますようお願い致します。</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3</a:t>
            </a:fld>
            <a:endParaRPr lang="ja-JP" altLang="en-US" dirty="0"/>
          </a:p>
        </p:txBody>
      </p:sp>
      <p:graphicFrame>
        <p:nvGraphicFramePr>
          <p:cNvPr id="58" name="表 57"/>
          <p:cNvGraphicFramePr>
            <a:graphicFrameLocks noGrp="1"/>
          </p:cNvGraphicFramePr>
          <p:nvPr>
            <p:extLst>
              <p:ext uri="{D42A27DB-BD31-4B8C-83A1-F6EECF244321}">
                <p14:modId xmlns:p14="http://schemas.microsoft.com/office/powerpoint/2010/main" val="643844947"/>
              </p:ext>
            </p:extLst>
          </p:nvPr>
        </p:nvGraphicFramePr>
        <p:xfrm>
          <a:off x="740718" y="2644120"/>
          <a:ext cx="7935737" cy="2225040"/>
        </p:xfrm>
        <a:graphic>
          <a:graphicData uri="http://schemas.openxmlformats.org/drawingml/2006/table">
            <a:tbl>
              <a:tblPr firstRow="1" bandRow="1">
                <a:tableStyleId>{7DF18680-E054-41AD-8BC1-D1AEF772440D}</a:tableStyleId>
              </a:tblPr>
              <a:tblGrid>
                <a:gridCol w="374898"/>
                <a:gridCol w="2664296"/>
                <a:gridCol w="4896543"/>
              </a:tblGrid>
              <a:tr h="288032">
                <a:tc>
                  <a:txBody>
                    <a:bodyPr/>
                    <a:lstStyle/>
                    <a:p>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テーマ名</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テーマ概要</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559296">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１</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要件定義工程の位置付けと重要性</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システム開発工程全体における要件定義工程の位置付け</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および要件品質確保の視点から要件定義工程の重要性を解説する。</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495280">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２</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業務要件定義の必要性</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要件定義工程における業務要件定義の位置付けと明らかにすべき</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事項から、業務要件定義の必要性を解説する。</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575280">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３</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要件定義工程のお客様役割の重要性</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要件定義工程における意思決定の重要性から、お客様役割の重要性を解説する。</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Tree>
    <p:extLst>
      <p:ext uri="{BB962C8B-B14F-4D97-AF65-F5344CB8AC3E}">
        <p14:creationId xmlns:p14="http://schemas.microsoft.com/office/powerpoint/2010/main" val="3167518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chor="ctr"/>
          <a:lstStyle/>
          <a:p>
            <a:fld id="{99AD903E-2787-9244-93D6-61CE01669DE3}" type="slidenum">
              <a:rPr lang="ja-JP" altLang="en-US" smtClean="0"/>
              <a:pPr/>
              <a:t>4</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１．要件定義工程の位置付けと</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重要性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429098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１</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定義工程の位置付けと重要性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テキスト ボックス 1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要件定義の位置付け（１／２）</a:t>
            </a:r>
            <a:endPar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5</a:t>
            </a:fld>
            <a:endParaRPr lang="ja-JP" altLang="en-US" dirty="0"/>
          </a:p>
        </p:txBody>
      </p:sp>
      <p:sp>
        <p:nvSpPr>
          <p:cNvPr id="31" name="二等辺三角形 30"/>
          <p:cNvSpPr/>
          <p:nvPr/>
        </p:nvSpPr>
        <p:spPr>
          <a:xfrm rot="10800000">
            <a:off x="2637654" y="2351184"/>
            <a:ext cx="4094586" cy="501751"/>
          </a:xfrm>
          <a:prstGeom prst="triangl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2" name="グループ化 31"/>
          <p:cNvGrpSpPr/>
          <p:nvPr/>
        </p:nvGrpSpPr>
        <p:grpSpPr>
          <a:xfrm>
            <a:off x="683568" y="3031803"/>
            <a:ext cx="3732478" cy="936103"/>
            <a:chOff x="395288" y="1196407"/>
            <a:chExt cx="8353425" cy="936103"/>
          </a:xfrm>
        </p:grpSpPr>
        <p:sp>
          <p:nvSpPr>
            <p:cNvPr id="33" name="正方形/長方形 32"/>
            <p:cNvSpPr/>
            <p:nvPr/>
          </p:nvSpPr>
          <p:spPr>
            <a:xfrm>
              <a:off x="395288" y="1196407"/>
              <a:ext cx="8353425" cy="360039"/>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業務要件定義では</a:t>
              </a:r>
            </a:p>
          </p:txBody>
        </p:sp>
        <p:sp>
          <p:nvSpPr>
            <p:cNvPr id="34" name="正方形/長方形 33"/>
            <p:cNvSpPr/>
            <p:nvPr/>
          </p:nvSpPr>
          <p:spPr>
            <a:xfrm>
              <a:off x="395288" y="1556445"/>
              <a:ext cx="8353425" cy="576065"/>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ts val="600"/>
                </a:spcBef>
              </a:pPr>
              <a:r>
                <a:rPr lang="ja-JP" altLang="en-US" sz="12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ビジネス</a:t>
              </a:r>
              <a:r>
                <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目的・</a:t>
              </a:r>
              <a:r>
                <a:rPr lang="ja-JP" altLang="en-US" sz="12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目標を達成するために、</a:t>
              </a:r>
              <a:r>
                <a:rPr lang="en-US" altLang="ja-JP" sz="12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すべき</a:t>
              </a:r>
              <a:r>
                <a:rPr lang="ja-JP" altLang="en-US" sz="12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業務課題、</a:t>
              </a:r>
              <a:r>
                <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実現すべき業務を定義する。</a:t>
              </a:r>
              <a:endParaRPr lang="en-US" altLang="ja-JP"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5" name="グループ化 34"/>
          <p:cNvGrpSpPr/>
          <p:nvPr/>
        </p:nvGrpSpPr>
        <p:grpSpPr>
          <a:xfrm>
            <a:off x="4884942" y="3031803"/>
            <a:ext cx="3791514" cy="936104"/>
            <a:chOff x="395288" y="1196407"/>
            <a:chExt cx="8353425" cy="936104"/>
          </a:xfrm>
        </p:grpSpPr>
        <p:sp>
          <p:nvSpPr>
            <p:cNvPr id="44" name="正方形/長方形 43"/>
            <p:cNvSpPr/>
            <p:nvPr/>
          </p:nvSpPr>
          <p:spPr>
            <a:xfrm>
              <a:off x="395288" y="1196407"/>
              <a:ext cx="8353425" cy="360039"/>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システム要件定義では</a:t>
              </a:r>
            </a:p>
          </p:txBody>
        </p:sp>
        <p:sp>
          <p:nvSpPr>
            <p:cNvPr id="47" name="正方形/長方形 46"/>
            <p:cNvSpPr/>
            <p:nvPr/>
          </p:nvSpPr>
          <p:spPr>
            <a:xfrm>
              <a:off x="395288" y="1556447"/>
              <a:ext cx="8353425" cy="576064"/>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ts val="600"/>
                </a:spcBef>
              </a:pPr>
              <a:r>
                <a:rPr lang="ja-JP" altLang="en-US" sz="12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実現すべき業務のために、解決すべきシステム課題、実現</a:t>
              </a:r>
              <a:r>
                <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すべきシステムを定義する。</a:t>
              </a:r>
              <a:endParaRPr lang="en-US" altLang="ja-JP"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8" name="二等辺三角形 47"/>
          <p:cNvSpPr/>
          <p:nvPr/>
        </p:nvSpPr>
        <p:spPr>
          <a:xfrm rot="5400000">
            <a:off x="4248461" y="3391842"/>
            <a:ext cx="864096" cy="288032"/>
          </a:xfrm>
          <a:prstGeom prst="triangl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732238" y="1484784"/>
            <a:ext cx="7895780" cy="720080"/>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要件定義では、ビジネス</a:t>
            </a:r>
            <a:r>
              <a:rPr lang="ja-JP" altLang="en-US" sz="1400" b="1" u="sng" dirty="0">
                <a:solidFill>
                  <a:srgbClr val="FF0000"/>
                </a:solidFill>
                <a:latin typeface="メイリオ" pitchFamily="50" charset="-128"/>
                <a:ea typeface="メイリオ" pitchFamily="50" charset="-128"/>
                <a:cs typeface="メイリオ" pitchFamily="50" charset="-128"/>
              </a:rPr>
              <a:t>目的・</a:t>
            </a:r>
            <a:r>
              <a:rPr lang="ja-JP" altLang="en-US" sz="1400" b="1" u="sng" dirty="0" smtClean="0">
                <a:solidFill>
                  <a:srgbClr val="FF0000"/>
                </a:solidFill>
                <a:latin typeface="メイリオ" pitchFamily="50" charset="-128"/>
                <a:ea typeface="メイリオ" pitchFamily="50" charset="-128"/>
                <a:cs typeface="メイリオ" pitchFamily="50" charset="-128"/>
              </a:rPr>
              <a:t>目標を達成する</a:t>
            </a:r>
            <a:r>
              <a:rPr lang="en-US" altLang="ja-JP" sz="1400" b="1" u="sng" dirty="0" smtClean="0">
                <a:solidFill>
                  <a:srgbClr val="FF0000"/>
                </a:solidFill>
                <a:latin typeface="メイリオ" pitchFamily="50" charset="-128"/>
                <a:ea typeface="メイリオ" pitchFamily="50" charset="-128"/>
                <a:cs typeface="メイリオ" pitchFamily="50" charset="-128"/>
              </a:rPr>
              <a:t>『</a:t>
            </a:r>
            <a:r>
              <a:rPr lang="ja-JP" altLang="en-US" sz="1400" b="1" u="sng" dirty="0" smtClean="0">
                <a:solidFill>
                  <a:srgbClr val="FF0000"/>
                </a:solidFill>
                <a:latin typeface="メイリオ" pitchFamily="50" charset="-128"/>
                <a:ea typeface="メイリオ" pitchFamily="50" charset="-128"/>
                <a:cs typeface="メイリオ" pitchFamily="50" charset="-128"/>
              </a:rPr>
              <a:t>手段</a:t>
            </a:r>
            <a:r>
              <a:rPr lang="en-US" altLang="ja-JP" sz="1400" b="1" u="sng" dirty="0" smtClean="0">
                <a:solidFill>
                  <a:srgbClr val="FF0000"/>
                </a:solidFill>
                <a:latin typeface="メイリオ" pitchFamily="50" charset="-128"/>
                <a:ea typeface="メイリオ" pitchFamily="50" charset="-128"/>
                <a:cs typeface="メイリオ" pitchFamily="50" charset="-128"/>
              </a:rPr>
              <a:t>』</a:t>
            </a:r>
            <a:r>
              <a:rPr lang="ja-JP" altLang="en-US" sz="1400" b="1" u="sng" dirty="0" smtClean="0">
                <a:solidFill>
                  <a:srgbClr val="FF0000"/>
                </a:solidFill>
                <a:latin typeface="メイリオ" pitchFamily="50" charset="-128"/>
                <a:ea typeface="メイリオ" pitchFamily="50" charset="-128"/>
                <a:cs typeface="メイリオ" pitchFamily="50" charset="-128"/>
              </a:rPr>
              <a:t>と</a:t>
            </a:r>
            <a:r>
              <a:rPr lang="ja-JP" altLang="en-US" sz="1400" b="1" u="sng" dirty="0">
                <a:solidFill>
                  <a:srgbClr val="FF0000"/>
                </a:solidFill>
                <a:latin typeface="メイリオ" pitchFamily="50" charset="-128"/>
                <a:ea typeface="メイリオ" pitchFamily="50" charset="-128"/>
                <a:cs typeface="メイリオ" pitchFamily="50" charset="-128"/>
              </a:rPr>
              <a:t>しての業務・システム</a:t>
            </a:r>
            <a:r>
              <a:rPr lang="ja-JP" altLang="en-US" sz="1400" b="1" u="sng" dirty="0" smtClean="0">
                <a:solidFill>
                  <a:srgbClr val="FF0000"/>
                </a:solidFill>
                <a:latin typeface="メイリオ" pitchFamily="50" charset="-128"/>
                <a:ea typeface="メイリオ" pitchFamily="50" charset="-128"/>
                <a:cs typeface="メイリオ" pitchFamily="50" charset="-128"/>
              </a:rPr>
              <a:t>を決定し、</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後続のシステム開発工程を通して実現するべきことを明らかにします。</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984923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 name="グループ化 111"/>
          <p:cNvGrpSpPr/>
          <p:nvPr/>
        </p:nvGrpSpPr>
        <p:grpSpPr>
          <a:xfrm>
            <a:off x="467545" y="3738944"/>
            <a:ext cx="8424935" cy="2858408"/>
            <a:chOff x="395289" y="930077"/>
            <a:chExt cx="8300943" cy="828319"/>
          </a:xfrm>
        </p:grpSpPr>
        <p:sp>
          <p:nvSpPr>
            <p:cNvPr id="113" name="正方形/長方形 112"/>
            <p:cNvSpPr/>
            <p:nvPr/>
          </p:nvSpPr>
          <p:spPr>
            <a:xfrm>
              <a:off x="395289" y="930080"/>
              <a:ext cx="1064224" cy="828316"/>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要求</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抽出</a:t>
              </a: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考え方</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4" name="正方形/長方形 113"/>
            <p:cNvSpPr/>
            <p:nvPr/>
          </p:nvSpPr>
          <p:spPr>
            <a:xfrm>
              <a:off x="1459512" y="930077"/>
              <a:ext cx="7236720" cy="828318"/>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endParaRPr lang="en-US" altLang="ja-JP" sz="1000" b="1" u="sng" dirty="0" smtClean="0">
                <a:solidFill>
                  <a:schemeClr val="tx1"/>
                </a:solidFill>
                <a:latin typeface="メイリオ" pitchFamily="50" charset="-128"/>
                <a:ea typeface="メイリオ" pitchFamily="50" charset="-128"/>
                <a:cs typeface="メイリオ" pitchFamily="50" charset="-128"/>
              </a:endParaRPr>
            </a:p>
          </p:txBody>
        </p:sp>
      </p:gr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１</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定義工程の位置付けと重要性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6</a:t>
            </a:fld>
            <a:endParaRPr lang="ja-JP" altLang="en-US" dirty="0"/>
          </a:p>
        </p:txBody>
      </p:sp>
      <p:sp>
        <p:nvSpPr>
          <p:cNvPr id="91" name="正方形/長方形 90"/>
          <p:cNvSpPr/>
          <p:nvPr/>
        </p:nvSpPr>
        <p:spPr>
          <a:xfrm>
            <a:off x="2121345" y="1461694"/>
            <a:ext cx="1995167" cy="1823290"/>
          </a:xfrm>
          <a:prstGeom prst="rect">
            <a:avLst/>
          </a:prstGeom>
          <a:solidFill>
            <a:schemeClr val="bg1"/>
          </a:solidFill>
          <a:ln w="254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2" name="テキスト ボックス 91"/>
          <p:cNvSpPr txBox="1"/>
          <p:nvPr/>
        </p:nvSpPr>
        <p:spPr>
          <a:xfrm>
            <a:off x="2264723" y="2762287"/>
            <a:ext cx="1851789" cy="400110"/>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・どう業務を行うか？</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・何が必要か？どう使うか？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3" name="テキスト ボックス 92"/>
          <p:cNvSpPr txBox="1"/>
          <p:nvPr/>
        </p:nvSpPr>
        <p:spPr>
          <a:xfrm>
            <a:off x="228080" y="2721114"/>
            <a:ext cx="1980029" cy="707886"/>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・ビジネス目的・目標は何か？</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・システム化の方針・スコープ</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はどうするか？</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（＝ビジネス要件の定義）</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4" name="グループ化 93"/>
          <p:cNvGrpSpPr/>
          <p:nvPr/>
        </p:nvGrpSpPr>
        <p:grpSpPr>
          <a:xfrm>
            <a:off x="654451" y="1589545"/>
            <a:ext cx="8310037" cy="1119374"/>
            <a:chOff x="821907" y="4673695"/>
            <a:chExt cx="8310037" cy="1119374"/>
          </a:xfrm>
        </p:grpSpPr>
        <p:sp>
          <p:nvSpPr>
            <p:cNvPr id="95" name="ホームベース 94"/>
            <p:cNvSpPr/>
            <p:nvPr/>
          </p:nvSpPr>
          <p:spPr>
            <a:xfrm>
              <a:off x="845245" y="4673695"/>
              <a:ext cx="1445837" cy="631443"/>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システム化</a:t>
              </a: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企画</a:t>
              </a:r>
              <a:endPar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ホームベース 95"/>
            <p:cNvSpPr/>
            <p:nvPr/>
          </p:nvSpPr>
          <p:spPr>
            <a:xfrm>
              <a:off x="2329119" y="4674041"/>
              <a:ext cx="956945" cy="631443"/>
            </a:xfrm>
            <a:prstGeom prst="homePlate">
              <a:avLst>
                <a:gd name="adj" fmla="val 32911"/>
              </a:avLst>
            </a:prstGeom>
            <a:solidFill>
              <a:schemeClr val="accent4"/>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業務</a:t>
              </a:r>
              <a:endParaRPr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要件定義</a:t>
              </a:r>
              <a:endParaRPr kumimoji="1"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7" name="ホームベース 96"/>
            <p:cNvSpPr/>
            <p:nvPr/>
          </p:nvSpPr>
          <p:spPr>
            <a:xfrm>
              <a:off x="3337232" y="4674041"/>
              <a:ext cx="946736" cy="631443"/>
            </a:xfrm>
            <a:prstGeom prst="homePlate">
              <a:avLst>
                <a:gd name="adj" fmla="val 32911"/>
              </a:avLst>
            </a:prstGeom>
            <a:solidFill>
              <a:schemeClr val="accent4"/>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システム</a:t>
              </a:r>
              <a:endParaRPr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要件定義</a:t>
              </a:r>
              <a:endParaRPr kumimoji="1"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8" name="ホームベース 97"/>
            <p:cNvSpPr/>
            <p:nvPr/>
          </p:nvSpPr>
          <p:spPr>
            <a:xfrm>
              <a:off x="4283968" y="4690670"/>
              <a:ext cx="743520" cy="631443"/>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外部</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設計</a:t>
              </a:r>
              <a:endParaRPr kumimoji="1"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9" name="ホームベース 98"/>
            <p:cNvSpPr/>
            <p:nvPr/>
          </p:nvSpPr>
          <p:spPr>
            <a:xfrm>
              <a:off x="5052616" y="4690670"/>
              <a:ext cx="743520" cy="631443"/>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内部</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設計</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0" name="ホームベース 99"/>
            <p:cNvSpPr/>
            <p:nvPr/>
          </p:nvSpPr>
          <p:spPr>
            <a:xfrm>
              <a:off x="5796136" y="4690670"/>
              <a:ext cx="876022" cy="631443"/>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製造</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単体</a:t>
              </a:r>
              <a:endParaRPr kumimoji="1"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テスト</a:t>
              </a:r>
              <a:endParaRPr kumimoji="1"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1" name="ホームベース 100"/>
            <p:cNvSpPr/>
            <p:nvPr/>
          </p:nvSpPr>
          <p:spPr>
            <a:xfrm>
              <a:off x="6660232" y="4690670"/>
              <a:ext cx="792088" cy="631443"/>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結合</a:t>
              </a:r>
              <a:endParaRPr kumimoji="1"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テスト</a:t>
              </a:r>
            </a:p>
          </p:txBody>
        </p:sp>
        <p:sp>
          <p:nvSpPr>
            <p:cNvPr id="102" name="ホームベース 101"/>
            <p:cNvSpPr/>
            <p:nvPr/>
          </p:nvSpPr>
          <p:spPr>
            <a:xfrm>
              <a:off x="7452320" y="4690670"/>
              <a:ext cx="925458" cy="631443"/>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システム</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テスト</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ホームベース 102"/>
            <p:cNvSpPr/>
            <p:nvPr/>
          </p:nvSpPr>
          <p:spPr>
            <a:xfrm>
              <a:off x="8388424" y="4690670"/>
              <a:ext cx="743520" cy="631443"/>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運用</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左右矢印 103"/>
            <p:cNvSpPr/>
            <p:nvPr/>
          </p:nvSpPr>
          <p:spPr>
            <a:xfrm>
              <a:off x="2291082" y="5342380"/>
              <a:ext cx="1992886" cy="450689"/>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要件定義工程</a:t>
              </a:r>
              <a:endParaRPr kumimoji="1"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左右矢印 104"/>
            <p:cNvSpPr/>
            <p:nvPr/>
          </p:nvSpPr>
          <p:spPr>
            <a:xfrm>
              <a:off x="4283968" y="5342381"/>
              <a:ext cx="1872208" cy="450688"/>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dirty="0"/>
            </a:p>
          </p:txBody>
        </p:sp>
        <p:sp>
          <p:nvSpPr>
            <p:cNvPr id="106" name="左右矢印 105"/>
            <p:cNvSpPr/>
            <p:nvPr/>
          </p:nvSpPr>
          <p:spPr>
            <a:xfrm>
              <a:off x="6156176" y="5342381"/>
              <a:ext cx="2473547" cy="450688"/>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dirty="0"/>
            </a:p>
          </p:txBody>
        </p:sp>
        <p:sp>
          <p:nvSpPr>
            <p:cNvPr id="107" name="左右矢印 106"/>
            <p:cNvSpPr/>
            <p:nvPr/>
          </p:nvSpPr>
          <p:spPr>
            <a:xfrm>
              <a:off x="821907" y="5342381"/>
              <a:ext cx="1469175" cy="450688"/>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dirty="0"/>
            </a:p>
          </p:txBody>
        </p:sp>
      </p:grpSp>
      <p:sp>
        <p:nvSpPr>
          <p:cNvPr id="108" name="テキスト ボックス 107"/>
          <p:cNvSpPr txBox="1"/>
          <p:nvPr/>
        </p:nvSpPr>
        <p:spPr>
          <a:xfrm>
            <a:off x="4433868" y="2762287"/>
            <a:ext cx="1338828" cy="400110"/>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・どう</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作る</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か？</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どう運用するか？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9" name="テキスト ボックス 108"/>
          <p:cNvSpPr txBox="1"/>
          <p:nvPr/>
        </p:nvSpPr>
        <p:spPr>
          <a:xfrm>
            <a:off x="6144250" y="2762287"/>
            <a:ext cx="2364750" cy="400110"/>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・きちんと作れたか？</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ビジネス目的・目標は満たせるか？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1" name="二等辺三角形 110"/>
          <p:cNvSpPr/>
          <p:nvPr/>
        </p:nvSpPr>
        <p:spPr>
          <a:xfrm rot="10800000">
            <a:off x="2123626" y="3429000"/>
            <a:ext cx="1992886" cy="237935"/>
          </a:xfrm>
          <a:prstGeom prst="triangl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円/楕円 6"/>
          <p:cNvSpPr/>
          <p:nvPr/>
        </p:nvSpPr>
        <p:spPr>
          <a:xfrm>
            <a:off x="3283956" y="4043908"/>
            <a:ext cx="626368" cy="626368"/>
          </a:xfrm>
          <a:prstGeom prst="ellipse">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現状</a:t>
            </a:r>
          </a:p>
        </p:txBody>
      </p:sp>
      <p:sp>
        <p:nvSpPr>
          <p:cNvPr id="115" name="円/楕円 114"/>
          <p:cNvSpPr/>
          <p:nvPr/>
        </p:nvSpPr>
        <p:spPr>
          <a:xfrm>
            <a:off x="4486388" y="4043908"/>
            <a:ext cx="626368" cy="626368"/>
          </a:xfrm>
          <a:prstGeom prst="ellipse">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あるべき</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姿</a:t>
            </a:r>
            <a:endPar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6" name="円/楕円 115"/>
          <p:cNvSpPr/>
          <p:nvPr/>
        </p:nvSpPr>
        <p:spPr>
          <a:xfrm>
            <a:off x="4004036" y="4962872"/>
            <a:ext cx="626368" cy="626368"/>
          </a:xfrm>
          <a:prstGeom prst="ellipse">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課題</a:t>
            </a:r>
          </a:p>
        </p:txBody>
      </p:sp>
      <p:sp>
        <p:nvSpPr>
          <p:cNvPr id="117" name="円/楕円 116"/>
          <p:cNvSpPr/>
          <p:nvPr/>
        </p:nvSpPr>
        <p:spPr>
          <a:xfrm>
            <a:off x="5012148" y="4962872"/>
            <a:ext cx="626368" cy="626368"/>
          </a:xfrm>
          <a:prstGeom prst="ellipse">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改善目標</a:t>
            </a:r>
          </a:p>
        </p:txBody>
      </p:sp>
      <p:sp>
        <p:nvSpPr>
          <p:cNvPr id="118" name="円/楕円 117"/>
          <p:cNvSpPr/>
          <p:nvPr/>
        </p:nvSpPr>
        <p:spPr>
          <a:xfrm>
            <a:off x="3550284" y="5805264"/>
            <a:ext cx="626368" cy="626368"/>
          </a:xfrm>
          <a:prstGeom prst="ellipse">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原因</a:t>
            </a:r>
          </a:p>
        </p:txBody>
      </p:sp>
      <p:sp>
        <p:nvSpPr>
          <p:cNvPr id="119" name="円/楕円 118"/>
          <p:cNvSpPr/>
          <p:nvPr/>
        </p:nvSpPr>
        <p:spPr>
          <a:xfrm>
            <a:off x="5494500" y="5805264"/>
            <a:ext cx="626368" cy="626368"/>
          </a:xfrm>
          <a:prstGeom prst="ellipse">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解決手段</a:t>
            </a:r>
          </a:p>
        </p:txBody>
      </p:sp>
      <p:cxnSp>
        <p:nvCxnSpPr>
          <p:cNvPr id="9" name="直線矢印コネクタ 8"/>
          <p:cNvCxnSpPr>
            <a:stCxn id="7" idx="5"/>
            <a:endCxn id="116" idx="0"/>
          </p:cNvCxnSpPr>
          <p:nvPr/>
        </p:nvCxnSpPr>
        <p:spPr>
          <a:xfrm>
            <a:off x="3818595" y="4578547"/>
            <a:ext cx="498625" cy="384325"/>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121" name="直線矢印コネクタ 120"/>
          <p:cNvCxnSpPr>
            <a:stCxn id="115" idx="3"/>
            <a:endCxn id="116" idx="0"/>
          </p:cNvCxnSpPr>
          <p:nvPr/>
        </p:nvCxnSpPr>
        <p:spPr>
          <a:xfrm flipH="1">
            <a:off x="4317220" y="4578547"/>
            <a:ext cx="260897" cy="384325"/>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122" name="直線矢印コネクタ 121"/>
          <p:cNvCxnSpPr>
            <a:stCxn id="116" idx="3"/>
            <a:endCxn id="118" idx="0"/>
          </p:cNvCxnSpPr>
          <p:nvPr/>
        </p:nvCxnSpPr>
        <p:spPr>
          <a:xfrm flipH="1">
            <a:off x="3863468" y="5497511"/>
            <a:ext cx="232297" cy="307753"/>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123" name="直線矢印コネクタ 122"/>
          <p:cNvCxnSpPr>
            <a:stCxn id="117" idx="0"/>
            <a:endCxn id="115" idx="5"/>
          </p:cNvCxnSpPr>
          <p:nvPr/>
        </p:nvCxnSpPr>
        <p:spPr>
          <a:xfrm flipH="1" flipV="1">
            <a:off x="5021027" y="4578547"/>
            <a:ext cx="304305" cy="384325"/>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124" name="直線矢印コネクタ 123"/>
          <p:cNvCxnSpPr>
            <a:stCxn id="119" idx="0"/>
            <a:endCxn id="117" idx="5"/>
          </p:cNvCxnSpPr>
          <p:nvPr/>
        </p:nvCxnSpPr>
        <p:spPr>
          <a:xfrm flipH="1" flipV="1">
            <a:off x="5546787" y="5497511"/>
            <a:ext cx="260897" cy="307753"/>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136" name="直線矢印コネクタ 135"/>
          <p:cNvCxnSpPr>
            <a:stCxn id="118" idx="6"/>
            <a:endCxn id="119" idx="2"/>
          </p:cNvCxnSpPr>
          <p:nvPr/>
        </p:nvCxnSpPr>
        <p:spPr>
          <a:xfrm>
            <a:off x="4176652" y="6118448"/>
            <a:ext cx="1317848" cy="0"/>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sp>
        <p:nvSpPr>
          <p:cNvPr id="139" name="テキスト ボックス 138"/>
          <p:cNvSpPr txBox="1"/>
          <p:nvPr/>
        </p:nvSpPr>
        <p:spPr>
          <a:xfrm>
            <a:off x="5173179" y="4647598"/>
            <a:ext cx="95410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実現できるか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0" name="テキスト ボックス 139"/>
          <p:cNvSpPr txBox="1"/>
          <p:nvPr/>
        </p:nvSpPr>
        <p:spPr>
          <a:xfrm>
            <a:off x="5724070" y="5528276"/>
            <a:ext cx="95410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実現できるか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1" name="テキスト ボックス 140"/>
          <p:cNvSpPr txBox="1"/>
          <p:nvPr/>
        </p:nvSpPr>
        <p:spPr>
          <a:xfrm>
            <a:off x="4121144" y="5894579"/>
            <a:ext cx="1467068"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どう原因を取り除くか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2" name="テキスト ボックス 141"/>
          <p:cNvSpPr txBox="1"/>
          <p:nvPr/>
        </p:nvSpPr>
        <p:spPr>
          <a:xfrm>
            <a:off x="3178169" y="5487035"/>
            <a:ext cx="82586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何が原因か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3" name="テキスト ボックス 142"/>
          <p:cNvSpPr txBox="1"/>
          <p:nvPr/>
        </p:nvSpPr>
        <p:spPr>
          <a:xfrm>
            <a:off x="3770009" y="4541058"/>
            <a:ext cx="954107" cy="400110"/>
          </a:xfrm>
          <a:prstGeom prst="rect">
            <a:avLst/>
          </a:prstGeom>
          <a:noFill/>
        </p:spPr>
        <p:txBody>
          <a:bodyPr wrap="none" rtlCol="0">
            <a:sp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何がどの程度</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問題か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4" name="正方形/長方形 143"/>
          <p:cNvSpPr/>
          <p:nvPr/>
        </p:nvSpPr>
        <p:spPr>
          <a:xfrm>
            <a:off x="5480236" y="5774497"/>
            <a:ext cx="1530659" cy="723460"/>
          </a:xfrm>
          <a:prstGeom prst="rect">
            <a:avLst/>
          </a:prstGeom>
          <a:noFill/>
          <a:ln w="254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5" name="テキスト ボックス 144"/>
          <p:cNvSpPr txBox="1"/>
          <p:nvPr/>
        </p:nvSpPr>
        <p:spPr>
          <a:xfrm>
            <a:off x="6201124" y="5982338"/>
            <a:ext cx="723275" cy="307777"/>
          </a:xfrm>
          <a:prstGeom prst="rect">
            <a:avLst/>
          </a:prstGeom>
          <a:noFill/>
        </p:spPr>
        <p:txBody>
          <a:bodyPr wrap="none" rtlCol="0">
            <a:spAutoFit/>
          </a:bodyPr>
          <a:lstStyle/>
          <a:p>
            <a:r>
              <a:rPr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＝要求</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47" name="直線矢印コネクタ 146"/>
          <p:cNvCxnSpPr>
            <a:stCxn id="116" idx="6"/>
            <a:endCxn id="117" idx="2"/>
          </p:cNvCxnSpPr>
          <p:nvPr/>
        </p:nvCxnSpPr>
        <p:spPr>
          <a:xfrm>
            <a:off x="4630404" y="5276056"/>
            <a:ext cx="381744" cy="0"/>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sp>
        <p:nvSpPr>
          <p:cNvPr id="151" name="テキスト ボックス 150"/>
          <p:cNvSpPr txBox="1"/>
          <p:nvPr/>
        </p:nvSpPr>
        <p:spPr>
          <a:xfrm>
            <a:off x="4474313" y="5373216"/>
            <a:ext cx="825867" cy="400110"/>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どこまで</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改善</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7" name="角丸四角形吹き出し 196"/>
          <p:cNvSpPr/>
          <p:nvPr/>
        </p:nvSpPr>
        <p:spPr>
          <a:xfrm>
            <a:off x="5202922" y="3829081"/>
            <a:ext cx="2478757" cy="429654"/>
          </a:xfrm>
          <a:prstGeom prst="wedgeRoundRectCallout">
            <a:avLst>
              <a:gd name="adj1" fmla="val -58466"/>
              <a:gd name="adj2" fmla="val 3549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①ビジネス目的・目標を達成するには、</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業務・システムは〇〇であるべきだ。</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8" name="角丸四角形吹き出し 197"/>
          <p:cNvSpPr/>
          <p:nvPr/>
        </p:nvSpPr>
        <p:spPr>
          <a:xfrm>
            <a:off x="1869495" y="4578547"/>
            <a:ext cx="1609565" cy="606326"/>
          </a:xfrm>
          <a:prstGeom prst="wedgeRoundRectCallout">
            <a:avLst>
              <a:gd name="adj1" fmla="val 77925"/>
              <a:gd name="adj2" fmla="val 5993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②あるべき姿を実現するためには、現状の</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〇〇が課題</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だ</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9" name="角丸四角形吹き出し 198"/>
          <p:cNvSpPr/>
          <p:nvPr/>
        </p:nvSpPr>
        <p:spPr>
          <a:xfrm>
            <a:off x="6116737" y="4647598"/>
            <a:ext cx="1609565" cy="606326"/>
          </a:xfrm>
          <a:prstGeom prst="wedgeRoundRectCallout">
            <a:avLst>
              <a:gd name="adj1" fmla="val -73569"/>
              <a:gd name="adj2" fmla="val 5364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④</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〇〇を目標に課題を改善しないとあるべき姿は実現できない。</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0" name="角丸四角形吹き出し 199"/>
          <p:cNvSpPr/>
          <p:nvPr/>
        </p:nvSpPr>
        <p:spPr>
          <a:xfrm>
            <a:off x="1691680" y="5705427"/>
            <a:ext cx="1609565" cy="606326"/>
          </a:xfrm>
          <a:prstGeom prst="wedgeRoundRectCallout">
            <a:avLst>
              <a:gd name="adj1" fmla="val 66090"/>
              <a:gd name="adj2" fmla="val 4108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③</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課題の根本原因は</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〇〇</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である。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1" name="角丸四角形吹き出し 200"/>
          <p:cNvSpPr/>
          <p:nvPr/>
        </p:nvSpPr>
        <p:spPr>
          <a:xfrm>
            <a:off x="7185228" y="5373216"/>
            <a:ext cx="1609565" cy="703273"/>
          </a:xfrm>
          <a:prstGeom prst="wedgeRoundRectCallout">
            <a:avLst>
              <a:gd name="adj1" fmla="val -67651"/>
              <a:gd name="adj2" fmla="val 4893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⑤課題を解決し、目標を達成するためには、業務・システムを〇〇にする必要がある。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テキスト ボックス 57"/>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要件定義の位置付け（２／２）</a:t>
            </a:r>
            <a:endPar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6303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１．要件定義工程の位置付け</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と重要性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40935" y="6560443"/>
            <a:ext cx="1269504" cy="288032"/>
          </a:xfrm>
        </p:spPr>
        <p:txBody>
          <a:bodyPr anchor="ctr"/>
          <a:lstStyle/>
          <a:p>
            <a:fld id="{99AD903E-2787-9244-93D6-61CE01669DE3}" type="slidenum">
              <a:rPr lang="ja-JP" altLang="en-US" smtClean="0"/>
              <a:pPr/>
              <a:t>7</a:t>
            </a:fld>
            <a:endParaRPr lang="ja-JP" altLang="en-US" dirty="0"/>
          </a:p>
        </p:txBody>
      </p:sp>
      <p:sp>
        <p:nvSpPr>
          <p:cNvPr id="46" name="テキスト ボックス 4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a:latin typeface="メイリオ" panose="020B0604030504040204" pitchFamily="50" charset="-128"/>
                <a:ea typeface="メイリオ" panose="020B0604030504040204" pitchFamily="50" charset="-128"/>
                <a:cs typeface="メイリオ" panose="020B0604030504040204" pitchFamily="50" charset="-128"/>
              </a:rPr>
              <a:t>要件</a:t>
            </a: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定義工程の重要性</a:t>
            </a:r>
            <a:endPar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720185" y="1432521"/>
            <a:ext cx="7884264" cy="628327"/>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要件の品質で、お客様のビジネスや業務に対するシステム化の効果が決まります。</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a:p>
            <a:pPr>
              <a:lnSpc>
                <a:spcPct val="140000"/>
              </a:lnSpc>
            </a:pPr>
            <a:r>
              <a:rPr lang="ja-JP" altLang="en-US" sz="1200" dirty="0" smtClean="0">
                <a:solidFill>
                  <a:schemeClr val="tx1"/>
                </a:solidFill>
                <a:latin typeface="メイリオ" pitchFamily="50" charset="-128"/>
                <a:ea typeface="メイリオ" pitchFamily="50" charset="-128"/>
                <a:cs typeface="メイリオ" pitchFamily="50" charset="-128"/>
              </a:rPr>
              <a:t>≒ 要件定義工程での要件品質確保は、プロジェクトの重要成功要因。</a:t>
            </a:r>
            <a:endParaRPr lang="en-US" altLang="ja-JP" sz="1200" dirty="0" smtClean="0">
              <a:solidFill>
                <a:schemeClr val="tx1"/>
              </a:solidFill>
              <a:latin typeface="メイリオ" pitchFamily="50" charset="-128"/>
              <a:ea typeface="メイリオ" pitchFamily="50" charset="-128"/>
              <a:cs typeface="メイリオ" pitchFamily="50" charset="-128"/>
            </a:endParaRPr>
          </a:p>
        </p:txBody>
      </p:sp>
      <p:grpSp>
        <p:nvGrpSpPr>
          <p:cNvPr id="37" name="グループ化 36"/>
          <p:cNvGrpSpPr/>
          <p:nvPr/>
        </p:nvGrpSpPr>
        <p:grpSpPr>
          <a:xfrm>
            <a:off x="691564" y="2420888"/>
            <a:ext cx="7912885" cy="648071"/>
            <a:chOff x="395288" y="930077"/>
            <a:chExt cx="8353424" cy="828319"/>
          </a:xfrm>
        </p:grpSpPr>
        <p:sp>
          <p:nvSpPr>
            <p:cNvPr id="43" name="正方形/長方形 42"/>
            <p:cNvSpPr/>
            <p:nvPr/>
          </p:nvSpPr>
          <p:spPr>
            <a:xfrm>
              <a:off x="395288" y="930079"/>
              <a:ext cx="1345316" cy="828317"/>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理由１</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正方形/長方形 49"/>
            <p:cNvSpPr/>
            <p:nvPr/>
          </p:nvSpPr>
          <p:spPr>
            <a:xfrm>
              <a:off x="1660010" y="930077"/>
              <a:ext cx="7088702" cy="828318"/>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lang="ja-JP" altLang="en-US" sz="1200" b="1" u="sng" dirty="0" smtClean="0">
                  <a:solidFill>
                    <a:schemeClr val="tx1"/>
                  </a:solidFill>
                  <a:latin typeface="メイリオ" pitchFamily="50" charset="-128"/>
                  <a:ea typeface="メイリオ" pitchFamily="50" charset="-128"/>
                  <a:cs typeface="メイリオ" pitchFamily="50" charset="-128"/>
                </a:rPr>
                <a:t>要件</a:t>
              </a:r>
              <a:r>
                <a:rPr lang="ja-JP" altLang="en-US" sz="1200" b="1" u="sng" dirty="0">
                  <a:solidFill>
                    <a:schemeClr val="tx1"/>
                  </a:solidFill>
                  <a:latin typeface="メイリオ" pitchFamily="50" charset="-128"/>
                  <a:ea typeface="メイリオ" pitchFamily="50" charset="-128"/>
                  <a:cs typeface="メイリオ" pitchFamily="50" charset="-128"/>
                </a:rPr>
                <a:t>の漏れ、誤りなどに起因した不具合は、開発終盤まで発覚しない</a:t>
              </a:r>
              <a:r>
                <a:rPr lang="ja-JP" altLang="en-US" sz="1200" b="1" u="sng" dirty="0" smtClean="0">
                  <a:solidFill>
                    <a:schemeClr val="tx1"/>
                  </a:solidFill>
                  <a:latin typeface="メイリオ" pitchFamily="50" charset="-128"/>
                  <a:ea typeface="メイリオ" pitchFamily="50" charset="-128"/>
                  <a:cs typeface="メイリオ" pitchFamily="50" charset="-128"/>
                </a:rPr>
                <a:t>！</a:t>
              </a:r>
              <a:r>
                <a:rPr lang="en-US" altLang="ja-JP" sz="1200" dirty="0" smtClean="0">
                  <a:solidFill>
                    <a:schemeClr val="tx1"/>
                  </a:solidFill>
                  <a:latin typeface="メイリオ" pitchFamily="50" charset="-128"/>
                  <a:ea typeface="メイリオ" pitchFamily="50" charset="-128"/>
                  <a:cs typeface="メイリオ" pitchFamily="50" charset="-128"/>
                </a:rPr>
                <a:t/>
              </a:r>
              <a:br>
                <a:rPr lang="en-US" altLang="ja-JP" sz="1200" dirty="0" smtClean="0">
                  <a:solidFill>
                    <a:schemeClr val="tx1"/>
                  </a:solidFill>
                  <a:latin typeface="メイリオ" pitchFamily="50" charset="-128"/>
                  <a:ea typeface="メイリオ" pitchFamily="50" charset="-128"/>
                  <a:cs typeface="メイリオ" pitchFamily="50" charset="-128"/>
                </a:rPr>
              </a:br>
              <a:r>
                <a:rPr lang="ja-JP" altLang="en-US" sz="1000" dirty="0" smtClean="0">
                  <a:solidFill>
                    <a:schemeClr val="tx1"/>
                  </a:solidFill>
                  <a:latin typeface="メイリオ" pitchFamily="50" charset="-128"/>
                  <a:ea typeface="メイリオ" pitchFamily="50" charset="-128"/>
                  <a:cs typeface="メイリオ" pitchFamily="50" charset="-128"/>
                </a:rPr>
                <a:t>要件</a:t>
              </a:r>
              <a:r>
                <a:rPr lang="ja-JP" altLang="en-US" sz="1000" dirty="0">
                  <a:solidFill>
                    <a:schemeClr val="tx1"/>
                  </a:solidFill>
                  <a:latin typeface="メイリオ" pitchFamily="50" charset="-128"/>
                  <a:ea typeface="メイリオ" pitchFamily="50" charset="-128"/>
                  <a:cs typeface="メイリオ" pitchFamily="50" charset="-128"/>
                </a:rPr>
                <a:t>は開発終盤のシステムテスト以降で検証されるため、要件起因の不具合は手戻りコスト</a:t>
              </a:r>
              <a:r>
                <a:rPr lang="ja-JP" altLang="en-US" sz="1000" dirty="0" smtClean="0">
                  <a:solidFill>
                    <a:schemeClr val="tx1"/>
                  </a:solidFill>
                  <a:latin typeface="メイリオ" pitchFamily="50" charset="-128"/>
                  <a:ea typeface="メイリオ" pitchFamily="50" charset="-128"/>
                  <a:cs typeface="メイリオ" pitchFamily="50" charset="-128"/>
                </a:rPr>
                <a:t>が大きい。</a:t>
              </a:r>
              <a:endParaRPr lang="en-US" altLang="ja-JP" sz="1000" dirty="0">
                <a:solidFill>
                  <a:schemeClr val="tx1"/>
                </a:solidFill>
                <a:latin typeface="メイリオ" pitchFamily="50" charset="-128"/>
                <a:ea typeface="メイリオ" pitchFamily="50" charset="-128"/>
                <a:cs typeface="メイリオ" pitchFamily="50" charset="-128"/>
              </a:endParaRPr>
            </a:p>
          </p:txBody>
        </p:sp>
      </p:grpSp>
      <p:grpSp>
        <p:nvGrpSpPr>
          <p:cNvPr id="51" name="グループ化 50"/>
          <p:cNvGrpSpPr/>
          <p:nvPr/>
        </p:nvGrpSpPr>
        <p:grpSpPr>
          <a:xfrm>
            <a:off x="705874" y="3212977"/>
            <a:ext cx="7898576" cy="648071"/>
            <a:chOff x="395288" y="930077"/>
            <a:chExt cx="8353424" cy="828319"/>
          </a:xfrm>
        </p:grpSpPr>
        <p:sp>
          <p:nvSpPr>
            <p:cNvPr id="52" name="正方形/長方形 51"/>
            <p:cNvSpPr/>
            <p:nvPr/>
          </p:nvSpPr>
          <p:spPr>
            <a:xfrm>
              <a:off x="395288" y="930079"/>
              <a:ext cx="1345316" cy="828317"/>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理由２</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正方形/長方形 52"/>
            <p:cNvSpPr/>
            <p:nvPr/>
          </p:nvSpPr>
          <p:spPr>
            <a:xfrm>
              <a:off x="1660010" y="930077"/>
              <a:ext cx="7088702" cy="828318"/>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lang="ja-JP" altLang="en-US" sz="1200" b="1" u="sng" dirty="0" smtClean="0">
                  <a:solidFill>
                    <a:schemeClr val="tx1"/>
                  </a:solidFill>
                  <a:latin typeface="メイリオ" pitchFamily="50" charset="-128"/>
                  <a:ea typeface="メイリオ" pitchFamily="50" charset="-128"/>
                  <a:cs typeface="メイリオ" pitchFamily="50" charset="-128"/>
                </a:rPr>
                <a:t>工期遅延・コスト増大の多くが、</a:t>
              </a:r>
              <a:r>
                <a:rPr lang="ja-JP" altLang="en-US" sz="1200" b="1" u="sng" dirty="0">
                  <a:solidFill>
                    <a:schemeClr val="tx1"/>
                  </a:solidFill>
                  <a:latin typeface="メイリオ" pitchFamily="50" charset="-128"/>
                  <a:ea typeface="メイリオ" pitchFamily="50" charset="-128"/>
                  <a:cs typeface="メイリオ" pitchFamily="50" charset="-128"/>
                </a:rPr>
                <a:t>要件定義工程に起因して発生している。</a:t>
              </a:r>
              <a:r>
                <a:rPr lang="en-US" altLang="ja-JP" sz="1200" b="1" dirty="0">
                  <a:solidFill>
                    <a:schemeClr val="tx1"/>
                  </a:solidFill>
                  <a:latin typeface="メイリオ" pitchFamily="50" charset="-128"/>
                  <a:ea typeface="メイリオ" pitchFamily="50" charset="-128"/>
                  <a:cs typeface="メイリオ" pitchFamily="50" charset="-128"/>
                </a:rPr>
                <a:t/>
              </a:r>
              <a:br>
                <a:rPr lang="en-US" altLang="ja-JP" sz="1200" b="1" dirty="0">
                  <a:solidFill>
                    <a:schemeClr val="tx1"/>
                  </a:solidFill>
                  <a:latin typeface="メイリオ" pitchFamily="50" charset="-128"/>
                  <a:ea typeface="メイリオ" pitchFamily="50" charset="-128"/>
                  <a:cs typeface="メイリオ" pitchFamily="50" charset="-128"/>
                </a:rPr>
              </a:br>
              <a:r>
                <a:rPr lang="en-US" altLang="ja-JP" sz="1000" dirty="0">
                  <a:solidFill>
                    <a:schemeClr val="tx1"/>
                  </a:solidFill>
                  <a:latin typeface="メイリオ" pitchFamily="50" charset="-128"/>
                  <a:ea typeface="メイリオ" pitchFamily="50" charset="-128"/>
                  <a:cs typeface="メイリオ" pitchFamily="50" charset="-128"/>
                </a:rPr>
                <a:t>JUAS『</a:t>
              </a:r>
              <a:r>
                <a:rPr lang="ja-JP" altLang="en-US" sz="1000" dirty="0">
                  <a:solidFill>
                    <a:schemeClr val="tx1"/>
                  </a:solidFill>
                  <a:latin typeface="メイリオ" pitchFamily="50" charset="-128"/>
                  <a:ea typeface="メイリオ" pitchFamily="50" charset="-128"/>
                  <a:cs typeface="メイリオ" pitchFamily="50" charset="-128"/>
                </a:rPr>
                <a:t>ソフトウェアメトリクス調査</a:t>
              </a:r>
              <a:r>
                <a:rPr lang="en-US" altLang="ja-JP" sz="1000" dirty="0">
                  <a:solidFill>
                    <a:schemeClr val="tx1"/>
                  </a:solidFill>
                  <a:latin typeface="メイリオ" pitchFamily="50" charset="-128"/>
                  <a:ea typeface="メイリオ" pitchFamily="50" charset="-128"/>
                  <a:cs typeface="メイリオ" pitchFamily="50" charset="-128"/>
                </a:rPr>
                <a:t>2016』</a:t>
              </a:r>
              <a:r>
                <a:rPr lang="ja-JP" altLang="en-US" sz="1000" dirty="0" smtClean="0">
                  <a:solidFill>
                    <a:schemeClr val="tx1"/>
                  </a:solidFill>
                  <a:latin typeface="メイリオ" pitchFamily="50" charset="-128"/>
                  <a:ea typeface="メイリオ" pitchFamily="50" charset="-128"/>
                  <a:cs typeface="メイリオ" pitchFamily="50" charset="-128"/>
                </a:rPr>
                <a:t>では工期</a:t>
              </a:r>
              <a:r>
                <a:rPr lang="ja-JP" altLang="en-US" sz="1000" dirty="0">
                  <a:solidFill>
                    <a:schemeClr val="tx1"/>
                  </a:solidFill>
                  <a:latin typeface="メイリオ" pitchFamily="50" charset="-128"/>
                  <a:ea typeface="メイリオ" pitchFamily="50" charset="-128"/>
                  <a:cs typeface="メイリオ" pitchFamily="50" charset="-128"/>
                </a:rPr>
                <a:t>遅延理由の</a:t>
              </a:r>
              <a:r>
                <a:rPr lang="en-US" altLang="ja-JP" sz="1000" dirty="0">
                  <a:solidFill>
                    <a:schemeClr val="tx1"/>
                  </a:solidFill>
                  <a:latin typeface="メイリオ" pitchFamily="50" charset="-128"/>
                  <a:ea typeface="メイリオ" pitchFamily="50" charset="-128"/>
                  <a:cs typeface="メイリオ" pitchFamily="50" charset="-128"/>
                </a:rPr>
                <a:t>50</a:t>
              </a:r>
              <a:r>
                <a:rPr lang="ja-JP" altLang="en-US" sz="1000" dirty="0">
                  <a:solidFill>
                    <a:schemeClr val="tx1"/>
                  </a:solidFill>
                  <a:latin typeface="メイリオ" pitchFamily="50" charset="-128"/>
                  <a:ea typeface="メイリオ" pitchFamily="50" charset="-128"/>
                  <a:cs typeface="メイリオ" pitchFamily="50" charset="-128"/>
                </a:rPr>
                <a:t>％が要件定義工程が不十分との調査結果もある</a:t>
              </a:r>
              <a:r>
                <a:rPr lang="ja-JP" altLang="en-US" sz="1000" dirty="0" smtClean="0">
                  <a:solidFill>
                    <a:schemeClr val="tx1"/>
                  </a:solidFill>
                  <a:latin typeface="メイリオ" pitchFamily="50" charset="-128"/>
                  <a:ea typeface="メイリオ" pitchFamily="50" charset="-128"/>
                  <a:cs typeface="メイリオ" pitchFamily="50" charset="-128"/>
                </a:rPr>
                <a:t>。</a:t>
              </a:r>
              <a:endParaRPr lang="ja-JP" altLang="en-US" sz="1000" dirty="0">
                <a:solidFill>
                  <a:schemeClr val="tx1"/>
                </a:solidFill>
                <a:latin typeface="メイリオ" pitchFamily="50" charset="-128"/>
                <a:ea typeface="メイリオ" pitchFamily="50" charset="-128"/>
                <a:cs typeface="メイリオ" pitchFamily="50" charset="-128"/>
              </a:endParaRPr>
            </a:p>
          </p:txBody>
        </p:sp>
      </p:grpSp>
      <p:sp>
        <p:nvSpPr>
          <p:cNvPr id="54" name="二等辺三角形 53"/>
          <p:cNvSpPr/>
          <p:nvPr/>
        </p:nvSpPr>
        <p:spPr>
          <a:xfrm rot="10800000">
            <a:off x="2557360" y="2132856"/>
            <a:ext cx="4174877" cy="224953"/>
          </a:xfrm>
          <a:prstGeom prst="triangl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2170927" y="3933056"/>
            <a:ext cx="5713441" cy="2652533"/>
            <a:chOff x="2170927" y="3933056"/>
            <a:chExt cx="5713441" cy="2652533"/>
          </a:xfrm>
        </p:grpSpPr>
        <p:grpSp>
          <p:nvGrpSpPr>
            <p:cNvPr id="84" name="グループ化 83"/>
            <p:cNvGrpSpPr/>
            <p:nvPr/>
          </p:nvGrpSpPr>
          <p:grpSpPr>
            <a:xfrm>
              <a:off x="2170927" y="3949268"/>
              <a:ext cx="5057074" cy="2636321"/>
              <a:chOff x="971600" y="3744997"/>
              <a:chExt cx="4730584" cy="2466118"/>
            </a:xfrm>
          </p:grpSpPr>
          <p:sp>
            <p:nvSpPr>
              <p:cNvPr id="31" name="ホームベース 30"/>
              <p:cNvSpPr/>
              <p:nvPr/>
            </p:nvSpPr>
            <p:spPr bwMode="auto">
              <a:xfrm>
                <a:off x="971600" y="5924677"/>
                <a:ext cx="2272724" cy="286438"/>
              </a:xfrm>
              <a:prstGeom prst="homePlat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ja-JP" altLang="en-US" sz="1000" dirty="0" smtClean="0">
                    <a:latin typeface="メイリオ" pitchFamily="50" charset="-128"/>
                    <a:ea typeface="メイリオ" pitchFamily="50" charset="-128"/>
                    <a:cs typeface="メイリオ" pitchFamily="50" charset="-128"/>
                  </a:rPr>
                  <a:t>品質の作りこみ</a:t>
                </a:r>
              </a:p>
            </p:txBody>
          </p:sp>
          <p:sp>
            <p:nvSpPr>
              <p:cNvPr id="32" name="ホームベース 31"/>
              <p:cNvSpPr/>
              <p:nvPr/>
            </p:nvSpPr>
            <p:spPr bwMode="auto">
              <a:xfrm>
                <a:off x="3378334" y="5924678"/>
                <a:ext cx="2264250" cy="285786"/>
              </a:xfrm>
              <a:prstGeom prst="homePlat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ja-JP" altLang="en-US" sz="1000" dirty="0" smtClean="0">
                    <a:latin typeface="メイリオ" pitchFamily="50" charset="-128"/>
                    <a:ea typeface="メイリオ" pitchFamily="50" charset="-128"/>
                    <a:cs typeface="メイリオ" pitchFamily="50" charset="-128"/>
                  </a:rPr>
                  <a:t>作りこみ結果の確認・検証</a:t>
                </a:r>
              </a:p>
            </p:txBody>
          </p:sp>
          <p:grpSp>
            <p:nvGrpSpPr>
              <p:cNvPr id="71" name="グループ化 70"/>
              <p:cNvGrpSpPr/>
              <p:nvPr/>
            </p:nvGrpSpPr>
            <p:grpSpPr>
              <a:xfrm>
                <a:off x="971600" y="4375913"/>
                <a:ext cx="4730584" cy="1609463"/>
                <a:chOff x="2555776" y="4756731"/>
                <a:chExt cx="4730584" cy="1609463"/>
              </a:xfrm>
            </p:grpSpPr>
            <p:sp>
              <p:nvSpPr>
                <p:cNvPr id="8" name="正方形/長方形 7"/>
                <p:cNvSpPr/>
                <p:nvPr/>
              </p:nvSpPr>
              <p:spPr bwMode="auto">
                <a:xfrm>
                  <a:off x="2555776" y="4756731"/>
                  <a:ext cx="1385797" cy="284389"/>
                </a:xfrm>
                <a:prstGeom prst="rect">
                  <a:avLst/>
                </a:prstGeom>
                <a:solidFill>
                  <a:schemeClr val="accent4"/>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ja-JP" altLang="en-US" sz="1000" dirty="0" smtClean="0">
                      <a:solidFill>
                        <a:schemeClr val="bg1"/>
                      </a:solidFill>
                      <a:latin typeface="メイリオ" pitchFamily="50" charset="-128"/>
                      <a:ea typeface="メイリオ" pitchFamily="50" charset="-128"/>
                      <a:cs typeface="メイリオ" pitchFamily="50" charset="-128"/>
                    </a:rPr>
                    <a:t>要件定義</a:t>
                  </a:r>
                </a:p>
              </p:txBody>
            </p:sp>
            <p:sp>
              <p:nvSpPr>
                <p:cNvPr id="16" name="正方形/長方形 15"/>
                <p:cNvSpPr/>
                <p:nvPr/>
              </p:nvSpPr>
              <p:spPr bwMode="auto">
                <a:xfrm>
                  <a:off x="5148064" y="5515456"/>
                  <a:ext cx="1385797" cy="284389"/>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lvl="0" algn="ctr"/>
                  <a:r>
                    <a:rPr lang="ja-JP" altLang="en-US" sz="1000" dirty="0">
                      <a:solidFill>
                        <a:schemeClr val="tx1"/>
                      </a:solidFill>
                      <a:latin typeface="メイリオ" pitchFamily="50" charset="-128"/>
                      <a:ea typeface="メイリオ" pitchFamily="50" charset="-128"/>
                      <a:cs typeface="メイリオ" pitchFamily="50" charset="-128"/>
                    </a:rPr>
                    <a:t>結合</a:t>
                  </a:r>
                  <a:r>
                    <a:rPr lang="ja-JP" altLang="en-US" sz="1000" dirty="0" smtClean="0">
                      <a:solidFill>
                        <a:schemeClr val="tx1"/>
                      </a:solidFill>
                      <a:latin typeface="メイリオ" pitchFamily="50" charset="-128"/>
                      <a:ea typeface="メイリオ" pitchFamily="50" charset="-128"/>
                      <a:cs typeface="メイリオ" pitchFamily="50" charset="-128"/>
                    </a:rPr>
                    <a:t>テスト</a:t>
                  </a:r>
                  <a:endParaRPr lang="en-US" altLang="ja-JP" sz="1000" dirty="0" smtClean="0">
                    <a:solidFill>
                      <a:schemeClr val="tx1"/>
                    </a:solidFill>
                    <a:latin typeface="メイリオ" pitchFamily="50" charset="-128"/>
                    <a:ea typeface="メイリオ" pitchFamily="50" charset="-128"/>
                    <a:cs typeface="メイリオ" pitchFamily="50" charset="-128"/>
                  </a:endParaRPr>
                </a:p>
                <a:p>
                  <a:pPr lvl="0" algn="ctr"/>
                  <a:r>
                    <a:rPr lang="en-US" altLang="ja-JP" sz="1000" dirty="0" smtClean="0">
                      <a:solidFill>
                        <a:schemeClr val="tx1"/>
                      </a:solidFill>
                      <a:latin typeface="メイリオ" pitchFamily="50" charset="-128"/>
                      <a:ea typeface="メイリオ" pitchFamily="50" charset="-128"/>
                      <a:cs typeface="メイリオ" pitchFamily="50" charset="-128"/>
                    </a:rPr>
                    <a:t>(</a:t>
                  </a:r>
                  <a:r>
                    <a:rPr lang="ja-JP" altLang="en-US" sz="1000" dirty="0" smtClean="0">
                      <a:solidFill>
                        <a:schemeClr val="tx1"/>
                      </a:solidFill>
                      <a:latin typeface="メイリオ" pitchFamily="50" charset="-128"/>
                      <a:ea typeface="メイリオ" pitchFamily="50" charset="-128"/>
                      <a:cs typeface="メイリオ" pitchFamily="50" charset="-128"/>
                    </a:rPr>
                    <a:t>内部</a:t>
                  </a:r>
                  <a:r>
                    <a:rPr lang="en-US" altLang="ja-JP" sz="1000" dirty="0" smtClean="0">
                      <a:solidFill>
                        <a:schemeClr val="tx1"/>
                      </a:solidFill>
                      <a:latin typeface="メイリオ" pitchFamily="50" charset="-128"/>
                      <a:ea typeface="メイリオ" pitchFamily="50" charset="-128"/>
                      <a:cs typeface="メイリオ" pitchFamily="50" charset="-128"/>
                    </a:rPr>
                    <a:t>)</a:t>
                  </a:r>
                  <a:endParaRPr lang="ja-JP" altLang="en-US" sz="1000" dirty="0">
                    <a:solidFill>
                      <a:schemeClr val="tx1"/>
                    </a:solidFill>
                    <a:latin typeface="メイリオ" pitchFamily="50" charset="-128"/>
                    <a:ea typeface="メイリオ" pitchFamily="50" charset="-128"/>
                    <a:cs typeface="メイリオ" pitchFamily="50" charset="-128"/>
                  </a:endParaRPr>
                </a:p>
              </p:txBody>
            </p:sp>
            <p:sp>
              <p:nvSpPr>
                <p:cNvPr id="18" name="正方形/長方形 17"/>
                <p:cNvSpPr/>
                <p:nvPr/>
              </p:nvSpPr>
              <p:spPr bwMode="auto">
                <a:xfrm>
                  <a:off x="5840962" y="4756731"/>
                  <a:ext cx="1385797" cy="284389"/>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lvl="0" algn="ctr"/>
                  <a:r>
                    <a:rPr lang="ja-JP" altLang="en-US" sz="1000" dirty="0">
                      <a:solidFill>
                        <a:schemeClr val="tx1"/>
                      </a:solidFill>
                      <a:latin typeface="メイリオ" pitchFamily="50" charset="-128"/>
                      <a:ea typeface="メイリオ" pitchFamily="50" charset="-128"/>
                      <a:cs typeface="メイリオ" pitchFamily="50" charset="-128"/>
                    </a:rPr>
                    <a:t>システムテスト</a:t>
                  </a:r>
                </a:p>
              </p:txBody>
            </p:sp>
            <p:sp>
              <p:nvSpPr>
                <p:cNvPr id="66" name="正方形/長方形 65"/>
                <p:cNvSpPr/>
                <p:nvPr/>
              </p:nvSpPr>
              <p:spPr bwMode="auto">
                <a:xfrm>
                  <a:off x="5490459" y="5155416"/>
                  <a:ext cx="1385797" cy="284389"/>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lvl="0" algn="ctr"/>
                  <a:r>
                    <a:rPr lang="ja-JP" altLang="en-US" sz="1000" dirty="0">
                      <a:solidFill>
                        <a:schemeClr val="tx1"/>
                      </a:solidFill>
                      <a:latin typeface="メイリオ" pitchFamily="50" charset="-128"/>
                      <a:ea typeface="メイリオ" pitchFamily="50" charset="-128"/>
                      <a:cs typeface="メイリオ" pitchFamily="50" charset="-128"/>
                    </a:rPr>
                    <a:t>結合</a:t>
                  </a:r>
                  <a:r>
                    <a:rPr lang="ja-JP" altLang="en-US" sz="1000" dirty="0" smtClean="0">
                      <a:solidFill>
                        <a:schemeClr val="tx1"/>
                      </a:solidFill>
                      <a:latin typeface="メイリオ" pitchFamily="50" charset="-128"/>
                      <a:ea typeface="メイリオ" pitchFamily="50" charset="-128"/>
                      <a:cs typeface="メイリオ" pitchFamily="50" charset="-128"/>
                    </a:rPr>
                    <a:t>テスト</a:t>
                  </a:r>
                  <a:endParaRPr lang="en-US" altLang="ja-JP" sz="1000" dirty="0" smtClean="0">
                    <a:solidFill>
                      <a:schemeClr val="tx1"/>
                    </a:solidFill>
                    <a:latin typeface="メイリオ" pitchFamily="50" charset="-128"/>
                    <a:ea typeface="メイリオ" pitchFamily="50" charset="-128"/>
                    <a:cs typeface="メイリオ" pitchFamily="50" charset="-128"/>
                  </a:endParaRPr>
                </a:p>
                <a:p>
                  <a:pPr lvl="0" algn="ctr"/>
                  <a:r>
                    <a:rPr lang="en-US" altLang="ja-JP" sz="1000" dirty="0" smtClean="0">
                      <a:solidFill>
                        <a:schemeClr val="tx1"/>
                      </a:solidFill>
                      <a:latin typeface="メイリオ" pitchFamily="50" charset="-128"/>
                      <a:ea typeface="メイリオ" pitchFamily="50" charset="-128"/>
                      <a:cs typeface="メイリオ" pitchFamily="50" charset="-128"/>
                    </a:rPr>
                    <a:t>(</a:t>
                  </a:r>
                  <a:r>
                    <a:rPr lang="ja-JP" altLang="en-US" sz="1000" dirty="0">
                      <a:solidFill>
                        <a:schemeClr val="tx1"/>
                      </a:solidFill>
                      <a:latin typeface="メイリオ" pitchFamily="50" charset="-128"/>
                      <a:ea typeface="メイリオ" pitchFamily="50" charset="-128"/>
                      <a:cs typeface="メイリオ" pitchFamily="50" charset="-128"/>
                    </a:rPr>
                    <a:t>外</a:t>
                  </a:r>
                  <a:r>
                    <a:rPr lang="ja-JP" altLang="en-US" sz="1000" dirty="0" smtClean="0">
                      <a:solidFill>
                        <a:schemeClr val="tx1"/>
                      </a:solidFill>
                      <a:latin typeface="メイリオ" pitchFamily="50" charset="-128"/>
                      <a:ea typeface="メイリオ" pitchFamily="50" charset="-128"/>
                      <a:cs typeface="メイリオ" pitchFamily="50" charset="-128"/>
                    </a:rPr>
                    <a:t>部</a:t>
                  </a:r>
                  <a:r>
                    <a:rPr lang="en-US" altLang="ja-JP" sz="1000" dirty="0" smtClean="0">
                      <a:solidFill>
                        <a:schemeClr val="tx1"/>
                      </a:solidFill>
                      <a:latin typeface="メイリオ" pitchFamily="50" charset="-128"/>
                      <a:ea typeface="メイリオ" pitchFamily="50" charset="-128"/>
                      <a:cs typeface="メイリオ" pitchFamily="50" charset="-128"/>
                    </a:rPr>
                    <a:t>)</a:t>
                  </a:r>
                  <a:endParaRPr lang="ja-JP" altLang="en-US" sz="1000" dirty="0">
                    <a:solidFill>
                      <a:schemeClr val="tx1"/>
                    </a:solidFill>
                    <a:latin typeface="メイリオ" pitchFamily="50" charset="-128"/>
                    <a:ea typeface="メイリオ" pitchFamily="50" charset="-128"/>
                    <a:cs typeface="メイリオ" pitchFamily="50" charset="-128"/>
                  </a:endParaRPr>
                </a:p>
              </p:txBody>
            </p:sp>
            <p:sp>
              <p:nvSpPr>
                <p:cNvPr id="10" name="正方形/長方形 9"/>
                <p:cNvSpPr/>
                <p:nvPr/>
              </p:nvSpPr>
              <p:spPr bwMode="auto">
                <a:xfrm>
                  <a:off x="2915816" y="5155416"/>
                  <a:ext cx="1385797" cy="284389"/>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lvl="0" algn="ctr"/>
                  <a:r>
                    <a:rPr lang="ja-JP" altLang="en-US" sz="1000" dirty="0">
                      <a:solidFill>
                        <a:schemeClr val="tx1"/>
                      </a:solidFill>
                      <a:latin typeface="メイリオ" pitchFamily="50" charset="-128"/>
                      <a:ea typeface="メイリオ" pitchFamily="50" charset="-128"/>
                      <a:cs typeface="メイリオ" pitchFamily="50" charset="-128"/>
                    </a:rPr>
                    <a:t>外部設計</a:t>
                  </a:r>
                </a:p>
              </p:txBody>
            </p:sp>
            <p:sp>
              <p:nvSpPr>
                <p:cNvPr id="12" name="正方形/長方形 11"/>
                <p:cNvSpPr/>
                <p:nvPr/>
              </p:nvSpPr>
              <p:spPr bwMode="auto">
                <a:xfrm>
                  <a:off x="3258211" y="5515456"/>
                  <a:ext cx="1385797" cy="284389"/>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lvl="0" algn="ctr"/>
                  <a:r>
                    <a:rPr lang="ja-JP" altLang="en-US" sz="1000" dirty="0" smtClean="0">
                      <a:solidFill>
                        <a:schemeClr val="tx1"/>
                      </a:solidFill>
                      <a:latin typeface="メイリオ" pitchFamily="50" charset="-128"/>
                      <a:ea typeface="メイリオ" pitchFamily="50" charset="-128"/>
                      <a:cs typeface="メイリオ" pitchFamily="50" charset="-128"/>
                    </a:rPr>
                    <a:t>内部設計</a:t>
                  </a:r>
                  <a:endParaRPr lang="ja-JP" altLang="en-US" sz="1000" dirty="0">
                    <a:solidFill>
                      <a:schemeClr val="tx1"/>
                    </a:solidFill>
                    <a:latin typeface="メイリオ" pitchFamily="50" charset="-128"/>
                    <a:ea typeface="メイリオ" pitchFamily="50" charset="-128"/>
                    <a:cs typeface="メイリオ" pitchFamily="50" charset="-128"/>
                  </a:endParaRPr>
                </a:p>
              </p:txBody>
            </p:sp>
            <p:sp>
              <p:nvSpPr>
                <p:cNvPr id="14" name="正方形/長方形 13"/>
                <p:cNvSpPr/>
                <p:nvPr/>
              </p:nvSpPr>
              <p:spPr bwMode="auto">
                <a:xfrm>
                  <a:off x="4139952" y="5875496"/>
                  <a:ext cx="1385797" cy="35639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lvl="0" algn="ctr"/>
                  <a:r>
                    <a:rPr lang="ja-JP" altLang="en-US" sz="1000" dirty="0" smtClean="0">
                      <a:solidFill>
                        <a:schemeClr val="tx1"/>
                      </a:solidFill>
                      <a:latin typeface="メイリオ" pitchFamily="50" charset="-128"/>
                      <a:ea typeface="メイリオ" pitchFamily="50" charset="-128"/>
                      <a:cs typeface="メイリオ" pitchFamily="50" charset="-128"/>
                    </a:rPr>
                    <a:t>プログラミング</a:t>
                  </a:r>
                  <a:endParaRPr lang="en-US" altLang="ja-JP" sz="1000" dirty="0" smtClean="0">
                    <a:solidFill>
                      <a:schemeClr val="tx1"/>
                    </a:solidFill>
                    <a:latin typeface="メイリオ" pitchFamily="50" charset="-128"/>
                    <a:ea typeface="メイリオ" pitchFamily="50" charset="-128"/>
                    <a:cs typeface="メイリオ" pitchFamily="50" charset="-128"/>
                  </a:endParaRPr>
                </a:p>
                <a:p>
                  <a:pPr lvl="0" algn="ctr"/>
                  <a:r>
                    <a:rPr lang="ja-JP" altLang="en-US" sz="1000" dirty="0" smtClean="0">
                      <a:solidFill>
                        <a:schemeClr val="tx1"/>
                      </a:solidFill>
                      <a:latin typeface="メイリオ" pitchFamily="50" charset="-128"/>
                      <a:ea typeface="メイリオ" pitchFamily="50" charset="-128"/>
                      <a:cs typeface="メイリオ" pitchFamily="50" charset="-128"/>
                    </a:rPr>
                    <a:t>単体</a:t>
                  </a:r>
                  <a:r>
                    <a:rPr lang="ja-JP" altLang="en-US" sz="1000" dirty="0">
                      <a:solidFill>
                        <a:schemeClr val="tx1"/>
                      </a:solidFill>
                      <a:latin typeface="メイリオ" pitchFamily="50" charset="-128"/>
                      <a:ea typeface="メイリオ" pitchFamily="50" charset="-128"/>
                      <a:cs typeface="メイリオ" pitchFamily="50" charset="-128"/>
                    </a:rPr>
                    <a:t>テスト</a:t>
                  </a:r>
                </a:p>
              </p:txBody>
            </p:sp>
            <p:sp>
              <p:nvSpPr>
                <p:cNvPr id="67" name="Line 4"/>
                <p:cNvSpPr>
                  <a:spLocks noChangeShapeType="1"/>
                </p:cNvSpPr>
                <p:nvPr/>
              </p:nvSpPr>
              <p:spPr bwMode="auto">
                <a:xfrm rot="20640000">
                  <a:off x="2899929" y="4866845"/>
                  <a:ext cx="1053797" cy="1499349"/>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latin typeface="HGPｺﾞｼｯｸM" panose="020B0600000000000000" pitchFamily="50" charset="-128"/>
                    <a:ea typeface="HGPｺﾞｼｯｸM" panose="020B0600000000000000" pitchFamily="50" charset="-128"/>
                  </a:endParaRPr>
                </a:p>
              </p:txBody>
            </p:sp>
            <p:sp>
              <p:nvSpPr>
                <p:cNvPr id="68" name="Line 4"/>
                <p:cNvSpPr>
                  <a:spLocks noChangeShapeType="1"/>
                </p:cNvSpPr>
                <p:nvPr/>
              </p:nvSpPr>
              <p:spPr bwMode="auto">
                <a:xfrm rot="20640000" flipV="1">
                  <a:off x="5398790" y="5288558"/>
                  <a:ext cx="1887570" cy="655924"/>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latin typeface="HGPｺﾞｼｯｸM" panose="020B0600000000000000" pitchFamily="50" charset="-128"/>
                    <a:ea typeface="HGPｺﾞｼｯｸM" panose="020B0600000000000000" pitchFamily="50" charset="-128"/>
                  </a:endParaRPr>
                </a:p>
              </p:txBody>
            </p:sp>
          </p:grpSp>
          <p:sp>
            <p:nvSpPr>
              <p:cNvPr id="72" name="Line 22"/>
              <p:cNvSpPr>
                <a:spLocks noChangeShapeType="1"/>
              </p:cNvSpPr>
              <p:nvPr/>
            </p:nvSpPr>
            <p:spPr bwMode="auto">
              <a:xfrm flipH="1" flipV="1">
                <a:off x="2321156" y="4554634"/>
                <a:ext cx="1935630" cy="0"/>
              </a:xfrm>
              <a:prstGeom prst="line">
                <a:avLst/>
              </a:prstGeom>
              <a:noFill/>
              <a:ln w="508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latin typeface="HGPｺﾞｼｯｸM" panose="020B0600000000000000" pitchFamily="50" charset="-128"/>
                  <a:ea typeface="HGPｺﾞｼｯｸM" panose="020B0600000000000000" pitchFamily="50" charset="-128"/>
                </a:endParaRPr>
              </a:p>
            </p:txBody>
          </p:sp>
          <p:sp>
            <p:nvSpPr>
              <p:cNvPr id="73" name="AutoShape 25"/>
              <p:cNvSpPr>
                <a:spLocks noChangeAspect="1" noChangeArrowheads="1"/>
              </p:cNvSpPr>
              <p:nvPr/>
            </p:nvSpPr>
            <p:spPr bwMode="auto">
              <a:xfrm>
                <a:off x="3403748" y="3744997"/>
                <a:ext cx="1288360" cy="809638"/>
              </a:xfrm>
              <a:prstGeom prst="irregularSeal1">
                <a:avLst/>
              </a:prstGeom>
              <a:solidFill>
                <a:srgbClr val="FF0000"/>
              </a:solidFill>
              <a:ln w="9525" algn="ctr">
                <a:solidFill>
                  <a:schemeClr val="tx1"/>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30000"/>
                  </a:spcBef>
                  <a:buClr>
                    <a:srgbClr val="008000"/>
                  </a:buClr>
                  <a:buFont typeface="Wingdings" pitchFamily="2" charset="2"/>
                  <a:buNone/>
                </a:pPr>
                <a:r>
                  <a:rPr lang="ja-JP" altLang="en-US" sz="1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要件起因の</a:t>
                </a:r>
                <a:endParaRPr lang="en-US" altLang="ja-JP" sz="1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spcBef>
                    <a:spcPct val="30000"/>
                  </a:spcBef>
                  <a:buClr>
                    <a:srgbClr val="008000"/>
                  </a:buClr>
                  <a:buFont typeface="Wingdings" pitchFamily="2" charset="2"/>
                  <a:buNone/>
                </a:pPr>
                <a:r>
                  <a:rPr lang="ja-JP" altLang="en-US" sz="1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不具合</a:t>
                </a:r>
                <a:endParaRPr lang="ja-JP" altLang="en-US" sz="10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Line 19"/>
              <p:cNvSpPr>
                <a:spLocks noChangeShapeType="1"/>
              </p:cNvSpPr>
              <p:nvPr/>
            </p:nvSpPr>
            <p:spPr bwMode="auto">
              <a:xfrm flipH="1" flipV="1">
                <a:off x="3059832" y="5276831"/>
                <a:ext cx="477776" cy="0"/>
              </a:xfrm>
              <a:prstGeom prst="line">
                <a:avLst/>
              </a:prstGeom>
              <a:noFill/>
              <a:ln w="31750">
                <a:solidFill>
                  <a:srgbClr val="339966"/>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latin typeface="HGPｺﾞｼｯｸM" panose="020B0600000000000000" pitchFamily="50" charset="-128"/>
                  <a:ea typeface="HGPｺﾞｼｯｸM" panose="020B0600000000000000" pitchFamily="50" charset="-128"/>
                </a:endParaRPr>
              </a:p>
            </p:txBody>
          </p:sp>
          <p:sp>
            <p:nvSpPr>
              <p:cNvPr id="76" name="AutoShape 26"/>
              <p:cNvSpPr>
                <a:spLocks noChangeAspect="1" noChangeArrowheads="1"/>
              </p:cNvSpPr>
              <p:nvPr/>
            </p:nvSpPr>
            <p:spPr bwMode="auto">
              <a:xfrm>
                <a:off x="3209104" y="4741656"/>
                <a:ext cx="657007" cy="500466"/>
              </a:xfrm>
              <a:prstGeom prst="irregularSeal1">
                <a:avLst/>
              </a:prstGeom>
              <a:solidFill>
                <a:srgbClr val="339966"/>
              </a:solidFill>
              <a:ln w="9525" algn="ctr">
                <a:solidFill>
                  <a:schemeClr val="tx1"/>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30000"/>
                  </a:spcBef>
                  <a:buClr>
                    <a:srgbClr val="008000"/>
                  </a:buClr>
                  <a:buFont typeface="Wingdings" pitchFamily="2" charset="2"/>
                  <a:buNone/>
                </a:pPr>
                <a:r>
                  <a:rPr lang="ja-JP" altLang="en-US"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不具合</a:t>
                </a:r>
                <a:endParaRPr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Line 20"/>
              <p:cNvSpPr>
                <a:spLocks noChangeShapeType="1"/>
              </p:cNvSpPr>
              <p:nvPr/>
            </p:nvSpPr>
            <p:spPr bwMode="auto">
              <a:xfrm>
                <a:off x="3082946" y="5330406"/>
                <a:ext cx="222125" cy="164272"/>
              </a:xfrm>
              <a:prstGeom prst="line">
                <a:avLst/>
              </a:prstGeom>
              <a:noFill/>
              <a:ln w="31750">
                <a:solidFill>
                  <a:srgbClr val="3399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latin typeface="HGPｺﾞｼｯｸM" panose="020B0600000000000000" pitchFamily="50" charset="-128"/>
                  <a:ea typeface="HGPｺﾞｼｯｸM" panose="020B0600000000000000" pitchFamily="50" charset="-128"/>
                </a:endParaRPr>
              </a:p>
            </p:txBody>
          </p:sp>
          <p:sp>
            <p:nvSpPr>
              <p:cNvPr id="78" name="Line 21"/>
              <p:cNvSpPr>
                <a:spLocks noChangeShapeType="1"/>
              </p:cNvSpPr>
              <p:nvPr/>
            </p:nvSpPr>
            <p:spPr bwMode="auto">
              <a:xfrm flipV="1">
                <a:off x="3273548" y="5330405"/>
                <a:ext cx="260401" cy="164270"/>
              </a:xfrm>
              <a:prstGeom prst="line">
                <a:avLst/>
              </a:prstGeom>
              <a:noFill/>
              <a:ln w="31750">
                <a:solidFill>
                  <a:srgbClr val="3399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latin typeface="HGPｺﾞｼｯｸM" panose="020B0600000000000000" pitchFamily="50" charset="-128"/>
                  <a:ea typeface="HGPｺﾞｼｯｸM" panose="020B0600000000000000" pitchFamily="50" charset="-128"/>
                </a:endParaRPr>
              </a:p>
            </p:txBody>
          </p:sp>
        </p:grpSp>
        <p:sp>
          <p:nvSpPr>
            <p:cNvPr id="2" name="線吹き出し 2 (枠付き) 1"/>
            <p:cNvSpPr/>
            <p:nvPr/>
          </p:nvSpPr>
          <p:spPr>
            <a:xfrm>
              <a:off x="6444208" y="3933056"/>
              <a:ext cx="1440160" cy="499790"/>
            </a:xfrm>
            <a:prstGeom prst="borderCallout2">
              <a:avLst>
                <a:gd name="adj1" fmla="val 18750"/>
                <a:gd name="adj2" fmla="val -8333"/>
                <a:gd name="adj3" fmla="val 18750"/>
                <a:gd name="adj4" fmla="val -16667"/>
                <a:gd name="adj5" fmla="val 59138"/>
                <a:gd name="adj6" fmla="val -27487"/>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●ビジネスの役に立たない</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●品質不良による納期延期</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●稼働後のトラブル</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多発</a:t>
              </a: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2446774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１．要件定義工程の位置付け</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と重要性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8777"/>
            <a:ext cx="1269504" cy="288032"/>
          </a:xfrm>
        </p:spPr>
        <p:txBody>
          <a:bodyPr anchor="ctr"/>
          <a:lstStyle/>
          <a:p>
            <a:fld id="{99AD903E-2787-9244-93D6-61CE01669DE3}" type="slidenum">
              <a:rPr lang="ja-JP" altLang="en-US" smtClean="0"/>
              <a:pPr/>
              <a:t>8</a:t>
            </a:fld>
            <a:endParaRPr lang="ja-JP" altLang="en-US" dirty="0"/>
          </a:p>
        </p:txBody>
      </p:sp>
      <p:sp>
        <p:nvSpPr>
          <p:cNvPr id="46" name="テキスト ボックス 4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a:latin typeface="メイリオ" panose="020B0604030504040204" pitchFamily="50" charset="-128"/>
                <a:ea typeface="メイリオ" panose="020B0604030504040204" pitchFamily="50" charset="-128"/>
                <a:cs typeface="メイリオ" panose="020B0604030504040204" pitchFamily="50" charset="-128"/>
              </a:rPr>
              <a:t>要件</a:t>
            </a: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定義工程の開始条件・終了条件</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 name="グループ化 4"/>
          <p:cNvGrpSpPr/>
          <p:nvPr/>
        </p:nvGrpSpPr>
        <p:grpSpPr>
          <a:xfrm>
            <a:off x="1068916" y="2240276"/>
            <a:ext cx="7319508" cy="898669"/>
            <a:chOff x="1068916" y="4564739"/>
            <a:chExt cx="7319508" cy="898669"/>
          </a:xfrm>
        </p:grpSpPr>
        <p:sp>
          <p:nvSpPr>
            <p:cNvPr id="29" name="ホームベース 28"/>
            <p:cNvSpPr/>
            <p:nvPr/>
          </p:nvSpPr>
          <p:spPr>
            <a:xfrm>
              <a:off x="1068916" y="4564739"/>
              <a:ext cx="959443" cy="496719"/>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システム化</a:t>
              </a: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企画</a:t>
              </a:r>
              <a:endPar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ホームベース 29"/>
            <p:cNvSpPr/>
            <p:nvPr/>
          </p:nvSpPr>
          <p:spPr>
            <a:xfrm>
              <a:off x="3135895" y="4564739"/>
              <a:ext cx="959443" cy="496719"/>
            </a:xfrm>
            <a:prstGeom prst="homePlate">
              <a:avLst>
                <a:gd name="adj" fmla="val 32911"/>
              </a:avLst>
            </a:prstGeom>
            <a:solidFill>
              <a:schemeClr val="accent4"/>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業務</a:t>
              </a:r>
              <a:endParaRPr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要件定義</a:t>
              </a:r>
              <a:endParaRPr kumimoji="1"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ホームベース 30"/>
            <p:cNvSpPr/>
            <p:nvPr/>
          </p:nvSpPr>
          <p:spPr>
            <a:xfrm>
              <a:off x="6160130" y="4564739"/>
              <a:ext cx="815528" cy="496719"/>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外部</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設計</a:t>
              </a:r>
              <a:endParaRPr kumimoji="1"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ホームベース 31"/>
            <p:cNvSpPr/>
            <p:nvPr/>
          </p:nvSpPr>
          <p:spPr>
            <a:xfrm>
              <a:off x="7405620" y="4564739"/>
              <a:ext cx="979167" cy="496719"/>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システム</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テスト</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ホームベース 32"/>
            <p:cNvSpPr/>
            <p:nvPr/>
          </p:nvSpPr>
          <p:spPr>
            <a:xfrm>
              <a:off x="4095338" y="4564739"/>
              <a:ext cx="959443" cy="496719"/>
            </a:xfrm>
            <a:prstGeom prst="homePlate">
              <a:avLst>
                <a:gd name="adj" fmla="val 32911"/>
              </a:avLst>
            </a:prstGeom>
            <a:solidFill>
              <a:schemeClr val="accent4"/>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システム</a:t>
              </a:r>
              <a:endParaRPr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要件定義</a:t>
              </a:r>
              <a:endParaRPr kumimoji="1"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左右矢印 33"/>
            <p:cNvSpPr/>
            <p:nvPr/>
          </p:nvSpPr>
          <p:spPr>
            <a:xfrm>
              <a:off x="3153974" y="5061458"/>
              <a:ext cx="1877468" cy="40195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要件定義工程</a:t>
              </a:r>
              <a:endParaRPr kumimoji="1"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左右矢印 35"/>
            <p:cNvSpPr/>
            <p:nvPr/>
          </p:nvSpPr>
          <p:spPr>
            <a:xfrm>
              <a:off x="6138955" y="5061458"/>
              <a:ext cx="2249469" cy="401949"/>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システム開発工程全般</a:t>
              </a:r>
              <a:endParaRPr kumimoji="1"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テキスト ボックス 1"/>
            <p:cNvSpPr txBox="1"/>
            <p:nvPr/>
          </p:nvSpPr>
          <p:spPr>
            <a:xfrm>
              <a:off x="6901564" y="4631231"/>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3" name="角丸四角形 2"/>
            <p:cNvSpPr/>
            <p:nvPr/>
          </p:nvSpPr>
          <p:spPr>
            <a:xfrm>
              <a:off x="2073854" y="4564739"/>
              <a:ext cx="1008112" cy="89866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開始条件</a:t>
              </a:r>
              <a:endPar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角丸四角形 43"/>
            <p:cNvSpPr/>
            <p:nvPr/>
          </p:nvSpPr>
          <p:spPr>
            <a:xfrm>
              <a:off x="5103450" y="4564739"/>
              <a:ext cx="1008112" cy="89866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終了条件</a:t>
              </a:r>
              <a:endPar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1" name="二等辺三角形 60"/>
          <p:cNvSpPr/>
          <p:nvPr/>
        </p:nvSpPr>
        <p:spPr>
          <a:xfrm rot="10800000">
            <a:off x="2555774" y="5039433"/>
            <a:ext cx="4174877" cy="261774"/>
          </a:xfrm>
          <a:prstGeom prst="triangl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2" name="グループ化 61"/>
          <p:cNvGrpSpPr/>
          <p:nvPr/>
        </p:nvGrpSpPr>
        <p:grpSpPr>
          <a:xfrm>
            <a:off x="751090" y="5363453"/>
            <a:ext cx="7925365" cy="1233899"/>
            <a:chOff x="750595" y="1268413"/>
            <a:chExt cx="7998118" cy="802649"/>
          </a:xfrm>
        </p:grpSpPr>
        <p:sp>
          <p:nvSpPr>
            <p:cNvPr id="63" name="正方形/長方形 62"/>
            <p:cNvSpPr/>
            <p:nvPr/>
          </p:nvSpPr>
          <p:spPr>
            <a:xfrm>
              <a:off x="750595" y="1268413"/>
              <a:ext cx="1035935" cy="802649"/>
            </a:xfrm>
            <a:prstGeom prst="rect">
              <a:avLst/>
            </a:prstGeom>
            <a:solidFill>
              <a:schemeClr val="accent1"/>
            </a:solidFill>
            <a:ln w="952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条件軽視の</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弊害</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正方形/長方形 63"/>
            <p:cNvSpPr/>
            <p:nvPr/>
          </p:nvSpPr>
          <p:spPr>
            <a:xfrm>
              <a:off x="1812947" y="1268414"/>
              <a:ext cx="6935766" cy="802648"/>
            </a:xfrm>
            <a:prstGeom prst="rect">
              <a:avLst/>
            </a:prstGeom>
            <a:solidFill>
              <a:schemeClr val="accent1">
                <a:lumMod val="20000"/>
                <a:lumOff val="80000"/>
              </a:schemeClr>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spcBef>
                  <a:spcPts val="600"/>
                </a:spcBef>
                <a:buFont typeface="Wingdings" panose="05000000000000000000" pitchFamily="2" charset="2"/>
                <a:buChar char="l"/>
              </a:pPr>
              <a:r>
                <a:rPr lang="ja-JP" altLang="en-US" sz="1200" b="1" u="sng"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ビジネス目的・目標が不明確なまま要件定義を開始する</a:t>
              </a:r>
              <a:r>
                <a:rPr lang="ja-JP" altLang="en-US" sz="1000" b="1"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★弊害例：ビジネス目的・目標の達成に必要な要件が漏れる。</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結果、</a:t>
              </a:r>
              <a:r>
                <a:rPr lang="ja-JP" altLang="en-US"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ビジネスに貢献できない、使えないシステムになる</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1200" b="1" u="sng"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成果物の</a:t>
              </a:r>
              <a:r>
                <a:rPr lang="ja-JP" altLang="en-US" sz="1200" b="1" u="sng"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品質</a:t>
              </a:r>
              <a:r>
                <a:rPr lang="ja-JP" altLang="en-US" sz="1200" b="1" u="sng"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確認を十分に実施せずに、次工程を開始する。</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弊害例：次工程以降で要件間の不整合</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矛盾</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が発覚する。</a:t>
              </a:r>
              <a: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結果、作業手戻りに</a:t>
              </a: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より</a:t>
              </a:r>
              <a:r>
                <a:rPr lang="ja-JP" altLang="en-US"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ビジネスのスケジュールに間に合わない</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65" name="グループ化 64"/>
          <p:cNvGrpSpPr/>
          <p:nvPr/>
        </p:nvGrpSpPr>
        <p:grpSpPr>
          <a:xfrm>
            <a:off x="755079" y="3501008"/>
            <a:ext cx="3744000" cy="1269920"/>
            <a:chOff x="395288" y="1268414"/>
            <a:chExt cx="8353425" cy="1328985"/>
          </a:xfrm>
        </p:grpSpPr>
        <p:sp>
          <p:nvSpPr>
            <p:cNvPr id="66" name="正方形/長方形 65"/>
            <p:cNvSpPr/>
            <p:nvPr/>
          </p:nvSpPr>
          <p:spPr>
            <a:xfrm>
              <a:off x="395288" y="1268414"/>
              <a:ext cx="8353425" cy="288032"/>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主な</a:t>
              </a: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開始条件</a:t>
              </a:r>
            </a:p>
          </p:txBody>
        </p:sp>
        <p:sp>
          <p:nvSpPr>
            <p:cNvPr id="67" name="正方形/長方形 66"/>
            <p:cNvSpPr/>
            <p:nvPr/>
          </p:nvSpPr>
          <p:spPr>
            <a:xfrm>
              <a:off x="395288" y="1556445"/>
              <a:ext cx="8353425" cy="1040954"/>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spcBef>
                  <a:spcPts val="600"/>
                </a:spcBef>
                <a:buFont typeface="Wingdings" panose="05000000000000000000" pitchFamily="2" charset="2"/>
                <a:buChar char="l"/>
              </a:pP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ビジネス目的・</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目標、システム化方針が明確であること。</a:t>
              </a:r>
              <a:endPar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要件</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定義計画の実現性をお客様と当社で確認していること。</a:t>
              </a:r>
              <a:endPar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要件を検討・決定が可能な体制であること。</a:t>
              </a:r>
              <a:endPar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要件定義のインプット資料</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整備</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できて</a:t>
              </a: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いること。</a:t>
              </a:r>
              <a:endPar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8" name="二等辺三角形 67"/>
          <p:cNvSpPr/>
          <p:nvPr/>
        </p:nvSpPr>
        <p:spPr>
          <a:xfrm rot="10800000">
            <a:off x="2054776" y="3203211"/>
            <a:ext cx="1081118" cy="225788"/>
          </a:xfrm>
          <a:prstGeom prst="triangl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二等辺三角形 68"/>
          <p:cNvSpPr/>
          <p:nvPr/>
        </p:nvSpPr>
        <p:spPr>
          <a:xfrm rot="10800000">
            <a:off x="5054781" y="3203211"/>
            <a:ext cx="1081118" cy="225788"/>
          </a:xfrm>
          <a:prstGeom prst="triangl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70" name="グループ化 69"/>
          <p:cNvGrpSpPr/>
          <p:nvPr/>
        </p:nvGrpSpPr>
        <p:grpSpPr>
          <a:xfrm>
            <a:off x="4860448" y="3501008"/>
            <a:ext cx="3744000" cy="1269920"/>
            <a:chOff x="395288" y="1268414"/>
            <a:chExt cx="8353425" cy="1328985"/>
          </a:xfrm>
        </p:grpSpPr>
        <p:sp>
          <p:nvSpPr>
            <p:cNvPr id="71" name="正方形/長方形 70"/>
            <p:cNvSpPr/>
            <p:nvPr/>
          </p:nvSpPr>
          <p:spPr>
            <a:xfrm>
              <a:off x="395288" y="1268414"/>
              <a:ext cx="8353425" cy="288032"/>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主な</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終了</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条件</a:t>
              </a:r>
              <a:endPar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395288" y="1556446"/>
              <a:ext cx="8353425" cy="1040953"/>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spcBef>
                  <a:spcPts val="600"/>
                </a:spcBef>
                <a:buFont typeface="Wingdings" panose="05000000000000000000" pitchFamily="2" charset="2"/>
                <a:buChar char="l"/>
              </a:pP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次</a:t>
              </a: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工程以降の計画・</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準備のインプットとして、適切な範囲・内容・粒度の要件定義成果物</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要件内容</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であること。</a:t>
              </a:r>
              <a:endPar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要件品質をお客様と当社で確認していること。</a:t>
              </a:r>
              <a:endPar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全ての要件が合意、承認されていること。</a:t>
              </a:r>
              <a:endPar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0" name="正方形/長方形 39"/>
          <p:cNvSpPr/>
          <p:nvPr/>
        </p:nvSpPr>
        <p:spPr>
          <a:xfrm>
            <a:off x="720185" y="1494547"/>
            <a:ext cx="7884264" cy="494293"/>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要件定義の開始条件と終了条件が、要件の品質を担保する適切な要件定義の実践に導きます。</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514509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１．要件定義工程の位置付けと重要性</a:t>
            </a:r>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9</a:t>
            </a:fld>
            <a:endParaRPr lang="ja-JP" altLang="en-US" dirty="0"/>
          </a:p>
        </p:txBody>
      </p:sp>
      <p:sp>
        <p:nvSpPr>
          <p:cNvPr id="46" name="テキスト ボックス 4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品質の高い要件</a:t>
            </a:r>
            <a:endPar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a:xfrm>
            <a:off x="720184" y="1494547"/>
            <a:ext cx="7884264" cy="494293"/>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定義した要件が以下の条件を満たすことを確認し、要件品質を担保します。</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p:txBody>
      </p:sp>
      <p:grpSp>
        <p:nvGrpSpPr>
          <p:cNvPr id="12" name="グループ化 11"/>
          <p:cNvGrpSpPr/>
          <p:nvPr/>
        </p:nvGrpSpPr>
        <p:grpSpPr>
          <a:xfrm>
            <a:off x="724583" y="4907090"/>
            <a:ext cx="7879865" cy="1710031"/>
            <a:chOff x="724583" y="4907090"/>
            <a:chExt cx="7879865" cy="1710031"/>
          </a:xfrm>
        </p:grpSpPr>
        <p:sp>
          <p:nvSpPr>
            <p:cNvPr id="42" name="正方形/長方形 41"/>
            <p:cNvSpPr/>
            <p:nvPr/>
          </p:nvSpPr>
          <p:spPr>
            <a:xfrm>
              <a:off x="724583" y="5314582"/>
              <a:ext cx="7879865" cy="1302539"/>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endParaRPr lang="en-US" altLang="ja-JP" sz="1200" b="1" u="sng" dirty="0">
                <a:solidFill>
                  <a:srgbClr val="FF0000"/>
                </a:solidFill>
                <a:latin typeface="メイリオ" pitchFamily="50" charset="-128"/>
                <a:ea typeface="メイリオ" pitchFamily="50" charset="-128"/>
                <a:cs typeface="メイリオ" pitchFamily="50" charset="-128"/>
              </a:endParaRPr>
            </a:p>
          </p:txBody>
        </p:sp>
        <p:grpSp>
          <p:nvGrpSpPr>
            <p:cNvPr id="23" name="グループ化 22"/>
            <p:cNvGrpSpPr/>
            <p:nvPr/>
          </p:nvGrpSpPr>
          <p:grpSpPr>
            <a:xfrm>
              <a:off x="724583" y="4907090"/>
              <a:ext cx="7879864" cy="407492"/>
              <a:chOff x="4759333" y="930077"/>
              <a:chExt cx="4053906" cy="828319"/>
            </a:xfrm>
          </p:grpSpPr>
          <p:sp>
            <p:nvSpPr>
              <p:cNvPr id="24" name="正方形/長方形 23"/>
              <p:cNvSpPr/>
              <p:nvPr/>
            </p:nvSpPr>
            <p:spPr>
              <a:xfrm>
                <a:off x="4759333" y="930077"/>
                <a:ext cx="368426" cy="828319"/>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条件</a:t>
                </a: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３</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正方形/長方形 24"/>
              <p:cNvSpPr/>
              <p:nvPr/>
            </p:nvSpPr>
            <p:spPr>
              <a:xfrm>
                <a:off x="5127759" y="930077"/>
                <a:ext cx="3685480" cy="828319"/>
              </a:xfrm>
              <a:prstGeom prst="rect">
                <a:avLst/>
              </a:prstGeom>
              <a:solidFill>
                <a:schemeClr val="accent5">
                  <a:lumMod val="20000"/>
                  <a:lumOff val="80000"/>
                </a:schemeClr>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nSpc>
                    <a:spcPct val="140000"/>
                  </a:lnSpc>
                </a:pPr>
                <a:r>
                  <a:rPr lang="ja-JP" altLang="en-US" sz="1200" b="1" u="sng" dirty="0" smtClean="0">
                    <a:solidFill>
                      <a:schemeClr val="tx1"/>
                    </a:solidFill>
                    <a:latin typeface="メイリオ" pitchFamily="50" charset="-128"/>
                    <a:ea typeface="メイリオ" pitchFamily="50" charset="-128"/>
                    <a:cs typeface="メイリオ" pitchFamily="50" charset="-128"/>
                  </a:rPr>
                  <a:t>ビジネス目的・目標の達成に必要な要件に過不足がないこと。</a:t>
                </a:r>
                <a:endParaRPr lang="en-US" altLang="ja-JP" sz="1200" b="1" u="sng" dirty="0">
                  <a:solidFill>
                    <a:schemeClr val="tx1"/>
                  </a:solidFill>
                  <a:latin typeface="メイリオ" pitchFamily="50" charset="-128"/>
                  <a:ea typeface="メイリオ" pitchFamily="50" charset="-128"/>
                  <a:cs typeface="メイリオ" pitchFamily="50" charset="-128"/>
                </a:endParaRPr>
              </a:p>
            </p:txBody>
          </p:sp>
        </p:grpSp>
      </p:grpSp>
      <p:grpSp>
        <p:nvGrpSpPr>
          <p:cNvPr id="8" name="グループ化 7"/>
          <p:cNvGrpSpPr/>
          <p:nvPr/>
        </p:nvGrpSpPr>
        <p:grpSpPr>
          <a:xfrm>
            <a:off x="1043608" y="5373216"/>
            <a:ext cx="6795392" cy="1176685"/>
            <a:chOff x="1043608" y="5314581"/>
            <a:chExt cx="6795392" cy="1176685"/>
          </a:xfrm>
        </p:grpSpPr>
        <p:sp>
          <p:nvSpPr>
            <p:cNvPr id="85" name="正方形/長方形 84"/>
            <p:cNvSpPr/>
            <p:nvPr/>
          </p:nvSpPr>
          <p:spPr>
            <a:xfrm>
              <a:off x="2303748" y="5314581"/>
              <a:ext cx="2676217" cy="1176685"/>
            </a:xfrm>
            <a:prstGeom prst="rect">
              <a:avLst/>
            </a:prstGeom>
            <a:solidFill>
              <a:schemeClr val="bg1"/>
            </a:solidFill>
            <a:ln w="254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83" name="グループ化 82"/>
            <p:cNvGrpSpPr/>
            <p:nvPr/>
          </p:nvGrpSpPr>
          <p:grpSpPr>
            <a:xfrm>
              <a:off x="1043608" y="5411146"/>
              <a:ext cx="3816424" cy="1008112"/>
              <a:chOff x="933943" y="5523419"/>
              <a:chExt cx="3816424" cy="1008112"/>
            </a:xfrm>
          </p:grpSpPr>
          <p:sp>
            <p:nvSpPr>
              <p:cNvPr id="2" name="正方形/長方形 1"/>
              <p:cNvSpPr/>
              <p:nvPr/>
            </p:nvSpPr>
            <p:spPr>
              <a:xfrm>
                <a:off x="933943" y="5523419"/>
                <a:ext cx="1077540" cy="29421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ビジネス要件１</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正方形/長方形 42"/>
              <p:cNvSpPr/>
              <p:nvPr/>
            </p:nvSpPr>
            <p:spPr>
              <a:xfrm>
                <a:off x="2376683" y="5523419"/>
                <a:ext cx="1077540" cy="294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業務要件１</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3672827" y="5523419"/>
                <a:ext cx="1077540" cy="29421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システム要件１</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正方形/長方形 46"/>
              <p:cNvSpPr/>
              <p:nvPr/>
            </p:nvSpPr>
            <p:spPr>
              <a:xfrm>
                <a:off x="3672827" y="5883459"/>
                <a:ext cx="1077540" cy="29421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システム要件２</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正方形/長方形 47"/>
              <p:cNvSpPr/>
              <p:nvPr/>
            </p:nvSpPr>
            <p:spPr>
              <a:xfrm>
                <a:off x="3670247" y="6237312"/>
                <a:ext cx="1077540" cy="29421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システム要件３</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 name="直線矢印コネクタ 4"/>
              <p:cNvCxnSpPr>
                <a:stCxn id="2" idx="3"/>
                <a:endCxn id="43" idx="1"/>
              </p:cNvCxnSpPr>
              <p:nvPr/>
            </p:nvCxnSpPr>
            <p:spPr>
              <a:xfrm>
                <a:off x="2011483" y="5670529"/>
                <a:ext cx="365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正方形/長方形 48"/>
              <p:cNvSpPr/>
              <p:nvPr/>
            </p:nvSpPr>
            <p:spPr>
              <a:xfrm>
                <a:off x="2376683" y="5883459"/>
                <a:ext cx="1077540" cy="294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業務要件２</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直線矢印コネクタ 49"/>
              <p:cNvCxnSpPr>
                <a:stCxn id="2" idx="3"/>
                <a:endCxn id="49" idx="1"/>
              </p:cNvCxnSpPr>
              <p:nvPr/>
            </p:nvCxnSpPr>
            <p:spPr>
              <a:xfrm>
                <a:off x="2011483" y="5670529"/>
                <a:ext cx="365200" cy="360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a:stCxn id="43" idx="3"/>
                <a:endCxn id="44" idx="1"/>
              </p:cNvCxnSpPr>
              <p:nvPr/>
            </p:nvCxnSpPr>
            <p:spPr>
              <a:xfrm>
                <a:off x="3454223" y="5670529"/>
                <a:ext cx="2186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49" idx="3"/>
                <a:endCxn id="47" idx="1"/>
              </p:cNvCxnSpPr>
              <p:nvPr/>
            </p:nvCxnSpPr>
            <p:spPr>
              <a:xfrm>
                <a:off x="3454223" y="6030569"/>
                <a:ext cx="2186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49" idx="3"/>
                <a:endCxn id="48" idx="1"/>
              </p:cNvCxnSpPr>
              <p:nvPr/>
            </p:nvCxnSpPr>
            <p:spPr>
              <a:xfrm>
                <a:off x="3454223" y="6030569"/>
                <a:ext cx="216024" cy="3538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84" name="線吹き出し 2 (枠付き) 83"/>
            <p:cNvSpPr/>
            <p:nvPr/>
          </p:nvSpPr>
          <p:spPr>
            <a:xfrm>
              <a:off x="5473070" y="5402381"/>
              <a:ext cx="2365930" cy="560271"/>
            </a:xfrm>
            <a:prstGeom prst="borderCallout2">
              <a:avLst>
                <a:gd name="adj1" fmla="val 18750"/>
                <a:gd name="adj2" fmla="val -8333"/>
                <a:gd name="adj3" fmla="val 18750"/>
                <a:gd name="adj4" fmla="val -16667"/>
                <a:gd name="adj5" fmla="val 61044"/>
                <a:gd name="adj6" fmla="val -24534"/>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ビジネス要件１の実現に必要な</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業務要件、システム要件が揃っている、不要な要件がない、ことを確認する。</a:t>
              </a:r>
              <a:endParaRPr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9" name="グループ化 8"/>
          <p:cNvGrpSpPr/>
          <p:nvPr/>
        </p:nvGrpSpPr>
        <p:grpSpPr>
          <a:xfrm>
            <a:off x="719572" y="2184894"/>
            <a:ext cx="3926408" cy="2612258"/>
            <a:chOff x="719572" y="2224728"/>
            <a:chExt cx="3926408" cy="2612258"/>
          </a:xfrm>
        </p:grpSpPr>
        <p:grpSp>
          <p:nvGrpSpPr>
            <p:cNvPr id="17" name="グループ化 16"/>
            <p:cNvGrpSpPr/>
            <p:nvPr/>
          </p:nvGrpSpPr>
          <p:grpSpPr>
            <a:xfrm>
              <a:off x="719572" y="2224728"/>
              <a:ext cx="3924436" cy="504056"/>
              <a:chOff x="395288" y="930077"/>
              <a:chExt cx="4656060" cy="828319"/>
            </a:xfrm>
          </p:grpSpPr>
          <p:sp>
            <p:nvSpPr>
              <p:cNvPr id="19" name="正方形/長方形 18"/>
              <p:cNvSpPr/>
              <p:nvPr/>
            </p:nvSpPr>
            <p:spPr>
              <a:xfrm>
                <a:off x="1206895" y="930077"/>
                <a:ext cx="3844453" cy="828317"/>
              </a:xfrm>
              <a:prstGeom prst="rect">
                <a:avLst/>
              </a:prstGeom>
              <a:solidFill>
                <a:schemeClr val="accent5">
                  <a:lumMod val="20000"/>
                  <a:lumOff val="80000"/>
                </a:schemeClr>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nSpc>
                    <a:spcPct val="140000"/>
                  </a:lnSpc>
                </a:pPr>
                <a:r>
                  <a:rPr lang="ja-JP" altLang="en-US" sz="1200" b="1" u="sng" dirty="0" smtClean="0">
                    <a:solidFill>
                      <a:schemeClr val="tx1"/>
                    </a:solidFill>
                    <a:latin typeface="メイリオ" pitchFamily="50" charset="-128"/>
                    <a:ea typeface="メイリオ" pitchFamily="50" charset="-128"/>
                    <a:cs typeface="メイリオ" pitchFamily="50" charset="-128"/>
                  </a:rPr>
                  <a:t>「</a:t>
                </a:r>
                <a:r>
                  <a:rPr lang="ja-JP" altLang="en-US" sz="1200" b="1" u="sng" dirty="0">
                    <a:solidFill>
                      <a:schemeClr val="tx1"/>
                    </a:solidFill>
                    <a:latin typeface="メイリオ" pitchFamily="50" charset="-128"/>
                    <a:ea typeface="メイリオ" pitchFamily="50" charset="-128"/>
                    <a:cs typeface="メイリオ" pitchFamily="50" charset="-128"/>
                  </a:rPr>
                  <a:t>要件</a:t>
                </a:r>
                <a:r>
                  <a:rPr lang="ja-JP" altLang="en-US" sz="1200" b="1" u="sng" dirty="0" smtClean="0">
                    <a:solidFill>
                      <a:schemeClr val="tx1"/>
                    </a:solidFill>
                    <a:latin typeface="メイリオ" pitchFamily="50" charset="-128"/>
                    <a:ea typeface="メイリオ" pitchFamily="50" charset="-128"/>
                    <a:cs typeface="メイリオ" pitchFamily="50" charset="-128"/>
                  </a:rPr>
                  <a:t>の特性」を満たしていること</a:t>
                </a:r>
                <a:r>
                  <a:rPr lang="ja-JP" altLang="en-US" sz="1200" b="1" dirty="0" smtClean="0">
                    <a:solidFill>
                      <a:schemeClr val="tx1"/>
                    </a:solidFill>
                    <a:latin typeface="メイリオ" pitchFamily="50" charset="-128"/>
                    <a:ea typeface="メイリオ" pitchFamily="50" charset="-128"/>
                    <a:cs typeface="メイリオ" pitchFamily="50" charset="-128"/>
                  </a:rPr>
                  <a:t>。</a:t>
                </a:r>
                <a:endParaRPr lang="en-US" altLang="ja-JP" sz="1200" b="1" dirty="0">
                  <a:solidFill>
                    <a:schemeClr val="tx1"/>
                  </a:solidFill>
                  <a:latin typeface="メイリオ" pitchFamily="50" charset="-128"/>
                  <a:ea typeface="メイリオ" pitchFamily="50" charset="-128"/>
                  <a:cs typeface="メイリオ" pitchFamily="50" charset="-128"/>
                </a:endParaRPr>
              </a:p>
            </p:txBody>
          </p:sp>
          <p:sp>
            <p:nvSpPr>
              <p:cNvPr id="18" name="正方形/長方形 17"/>
              <p:cNvSpPr/>
              <p:nvPr/>
            </p:nvSpPr>
            <p:spPr>
              <a:xfrm>
                <a:off x="395288" y="930079"/>
                <a:ext cx="811607" cy="828317"/>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条件１</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1" name="正方形/長方形 50"/>
            <p:cNvSpPr/>
            <p:nvPr/>
          </p:nvSpPr>
          <p:spPr>
            <a:xfrm>
              <a:off x="720184" y="2704840"/>
              <a:ext cx="3925796" cy="2132146"/>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Bef>
                  <a:spcPts val="600"/>
                </a:spcBef>
              </a:pPr>
              <a:r>
                <a:rPr lang="en-US" altLang="ja-JP" sz="105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主要な「要件の特性」</a:t>
              </a:r>
              <a:r>
                <a:rPr lang="en-US" altLang="ja-JP" sz="105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p>
            <a:p>
              <a:pPr marL="171450" indent="-171450">
                <a:spcBef>
                  <a:spcPts val="600"/>
                </a:spcBef>
                <a:buFont typeface="Wingdings" panose="05000000000000000000" pitchFamily="2" charset="2"/>
                <a:buChar char="l"/>
              </a:pPr>
              <a:r>
                <a:rPr lang="ja-JP" altLang="en-US" sz="105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実現可能性</a:t>
              </a:r>
              <a:r>
                <a:rPr lang="ja-JP" altLang="en-US" sz="105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記載</a:t>
              </a:r>
              <a:r>
                <a:rPr lang="ja-JP" altLang="en-US" sz="105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した要件が実現可能であること。</a:t>
              </a:r>
            </a:p>
            <a:p>
              <a:pPr marL="171450" indent="-171450">
                <a:spcBef>
                  <a:spcPts val="600"/>
                </a:spcBef>
                <a:buFont typeface="Wingdings" panose="05000000000000000000" pitchFamily="2" charset="2"/>
                <a:buChar char="l"/>
              </a:pPr>
              <a:r>
                <a:rPr lang="ja-JP" altLang="en-US" sz="105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無曖昧性：複数の解釈</a:t>
              </a:r>
              <a:r>
                <a:rPr lang="ja-JP" altLang="en-US" sz="105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が成立するような曖昧さが</a:t>
              </a:r>
              <a:r>
                <a:rPr lang="ja-JP" altLang="en-US" sz="105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ないこと。</a:t>
              </a:r>
              <a:endParaRPr lang="ja-JP" altLang="en-US" sz="105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105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必要性：要件が必要とされる理由が明確であること。</a:t>
              </a:r>
            </a:p>
            <a:p>
              <a:pPr>
                <a:spcBef>
                  <a:spcPts val="600"/>
                </a:spcBef>
              </a:pPr>
              <a:endPar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endPar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JISA『</a:t>
              </a:r>
              <a:r>
                <a:rPr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要求工学知識体系　第１版</a:t>
              </a:r>
              <a:r>
                <a:rPr lang="en-US" altLang="ja-JP"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』P26</a:t>
              </a:r>
              <a:r>
                <a:rPr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の表</a:t>
              </a:r>
              <a:r>
                <a:rPr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1.4 </a:t>
              </a:r>
              <a:r>
                <a:rPr lang="ja-JP" altLang="en-US"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要求の特性より引用、</a:t>
              </a:r>
              <a:r>
                <a:rPr lang="ja-JP" altLang="en-US"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一部</a:t>
              </a:r>
              <a:r>
                <a:rPr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改訂</a:t>
              </a:r>
              <a:r>
                <a:rPr lang="en-US" altLang="ja-JP"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5" name="角丸四角形 14"/>
          <p:cNvSpPr/>
          <p:nvPr/>
        </p:nvSpPr>
        <p:spPr>
          <a:xfrm>
            <a:off x="784329" y="3629149"/>
            <a:ext cx="3797506" cy="591939"/>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altLang="ja-JP" sz="1000" u="sng"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u="sng" dirty="0" smtClean="0">
                <a:latin typeface="メイリオ" panose="020B0604030504040204" pitchFamily="50" charset="-128"/>
                <a:ea typeface="メイリオ" panose="020B0604030504040204" pitchFamily="50" charset="-128"/>
                <a:cs typeface="メイリオ" panose="020B0604030504040204" pitchFamily="50" charset="-128"/>
              </a:rPr>
              <a:t>補足</a:t>
            </a:r>
            <a:r>
              <a:rPr lang="en-US" altLang="ja-JP" sz="1000" u="sng"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u="sng" dirty="0" smtClean="0">
                <a:latin typeface="メイリオ" panose="020B0604030504040204" pitchFamily="50" charset="-128"/>
                <a:ea typeface="メイリオ" panose="020B0604030504040204" pitchFamily="50" charset="-128"/>
                <a:cs typeface="メイリオ" panose="020B0604030504040204" pitchFamily="50" charset="-128"/>
              </a:rPr>
              <a:t>その他の「要件の特性」</a:t>
            </a:r>
            <a:endParaRPr lang="en-US" altLang="ja-JP" sz="1000" u="sng"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●単一性</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　●完全性　　　●一貫性　　●法令遵守</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●独立性　　●追跡可能性　●最新性　　●検証可能性</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 name="グループ化 5"/>
          <p:cNvGrpSpPr/>
          <p:nvPr/>
        </p:nvGrpSpPr>
        <p:grpSpPr>
          <a:xfrm>
            <a:off x="4788024" y="2156801"/>
            <a:ext cx="3816424" cy="2612257"/>
            <a:chOff x="4788024" y="2156801"/>
            <a:chExt cx="3816424" cy="2612257"/>
          </a:xfrm>
        </p:grpSpPr>
        <p:sp>
          <p:nvSpPr>
            <p:cNvPr id="40" name="正方形/長方形 39"/>
            <p:cNvSpPr/>
            <p:nvPr/>
          </p:nvSpPr>
          <p:spPr>
            <a:xfrm>
              <a:off x="4788025" y="2636912"/>
              <a:ext cx="3816423" cy="2132146"/>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Bef>
                  <a:spcPts val="600"/>
                </a:spcBef>
              </a:pPr>
              <a:endParaRPr lang="en-US" altLang="ja-JP" sz="8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0" name="グループ化 19"/>
            <p:cNvGrpSpPr/>
            <p:nvPr/>
          </p:nvGrpSpPr>
          <p:grpSpPr>
            <a:xfrm>
              <a:off x="4788024" y="2156801"/>
              <a:ext cx="3816424" cy="480111"/>
              <a:chOff x="-22707" y="930078"/>
              <a:chExt cx="9189537" cy="773778"/>
            </a:xfrm>
          </p:grpSpPr>
          <p:sp>
            <p:nvSpPr>
              <p:cNvPr id="22" name="正方形/長方形 21"/>
              <p:cNvSpPr/>
              <p:nvPr/>
            </p:nvSpPr>
            <p:spPr>
              <a:xfrm>
                <a:off x="1626810" y="930078"/>
                <a:ext cx="7540020" cy="773778"/>
              </a:xfrm>
              <a:prstGeom prst="rect">
                <a:avLst/>
              </a:prstGeom>
              <a:solidFill>
                <a:schemeClr val="accent5">
                  <a:lumMod val="20000"/>
                  <a:lumOff val="80000"/>
                </a:schemeClr>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nSpc>
                    <a:spcPct val="140000"/>
                  </a:lnSpc>
                </a:pPr>
                <a:r>
                  <a:rPr lang="ja-JP" altLang="en-US" sz="1200" b="1" u="sng" dirty="0" smtClean="0">
                    <a:solidFill>
                      <a:schemeClr val="tx1"/>
                    </a:solidFill>
                    <a:latin typeface="メイリオ" pitchFamily="50" charset="-128"/>
                    <a:ea typeface="メイリオ" pitchFamily="50" charset="-128"/>
                    <a:cs typeface="メイリオ" pitchFamily="50" charset="-128"/>
                  </a:rPr>
                  <a:t>ステークホルダー間で共通認識を持った</a:t>
                </a:r>
                <a:r>
                  <a:rPr lang="en-US" altLang="ja-JP" sz="1200" b="1" u="sng" dirty="0">
                    <a:solidFill>
                      <a:schemeClr val="tx1"/>
                    </a:solidFill>
                    <a:latin typeface="メイリオ" pitchFamily="50" charset="-128"/>
                    <a:ea typeface="メイリオ" pitchFamily="50" charset="-128"/>
                    <a:cs typeface="メイリオ" pitchFamily="50" charset="-128"/>
                  </a:rPr>
                  <a:t/>
                </a:r>
                <a:br>
                  <a:rPr lang="en-US" altLang="ja-JP" sz="1200" b="1" u="sng" dirty="0">
                    <a:solidFill>
                      <a:schemeClr val="tx1"/>
                    </a:solidFill>
                    <a:latin typeface="メイリオ" pitchFamily="50" charset="-128"/>
                    <a:ea typeface="メイリオ" pitchFamily="50" charset="-128"/>
                    <a:cs typeface="メイリオ" pitchFamily="50" charset="-128"/>
                  </a:rPr>
                </a:br>
                <a:r>
                  <a:rPr lang="ja-JP" altLang="en-US" sz="1200" b="1" u="sng" dirty="0" smtClean="0">
                    <a:solidFill>
                      <a:schemeClr val="tx1"/>
                    </a:solidFill>
                    <a:latin typeface="メイリオ" pitchFamily="50" charset="-128"/>
                    <a:ea typeface="メイリオ" pitchFamily="50" charset="-128"/>
                    <a:cs typeface="メイリオ" pitchFamily="50" charset="-128"/>
                  </a:rPr>
                  <a:t>要件であること。</a:t>
                </a:r>
                <a:endParaRPr lang="en-US" altLang="ja-JP" sz="1200" b="1" u="sng" dirty="0">
                  <a:solidFill>
                    <a:schemeClr val="tx1"/>
                  </a:solidFill>
                  <a:latin typeface="メイリオ" pitchFamily="50" charset="-128"/>
                  <a:ea typeface="メイリオ" pitchFamily="50" charset="-128"/>
                  <a:cs typeface="メイリオ" pitchFamily="50" charset="-128"/>
                </a:endParaRPr>
              </a:p>
            </p:txBody>
          </p:sp>
          <p:sp>
            <p:nvSpPr>
              <p:cNvPr id="21" name="正方形/長方形 20"/>
              <p:cNvSpPr/>
              <p:nvPr/>
            </p:nvSpPr>
            <p:spPr>
              <a:xfrm>
                <a:off x="-22707" y="930078"/>
                <a:ext cx="1649517" cy="773778"/>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条件２</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 name="左右矢印 6"/>
            <p:cNvSpPr/>
            <p:nvPr/>
          </p:nvSpPr>
          <p:spPr>
            <a:xfrm>
              <a:off x="5401062" y="4293096"/>
              <a:ext cx="2915354" cy="432048"/>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要件に対する共通認識</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5401062" y="3645118"/>
              <a:ext cx="954107" cy="400110"/>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システム部門</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／業務部門</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テキスト ボックス 51"/>
            <p:cNvSpPr txBox="1"/>
            <p:nvPr/>
          </p:nvSpPr>
          <p:spPr>
            <a:xfrm>
              <a:off x="6372200" y="3260917"/>
              <a:ext cx="569387" cy="246221"/>
            </a:xfrm>
            <a:prstGeom prst="rect">
              <a:avLst/>
            </a:prstGeom>
            <a:noFill/>
          </p:spPr>
          <p:txBody>
            <a:bodyPr wrap="none" rtlCol="0">
              <a:spAutoFit/>
            </a:bodyPr>
            <a:lstStyle/>
            <a:p>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経営者</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テキスト ボックス 53"/>
            <p:cNvSpPr txBox="1"/>
            <p:nvPr/>
          </p:nvSpPr>
          <p:spPr>
            <a:xfrm>
              <a:off x="7087731" y="3731079"/>
              <a:ext cx="441146"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当社</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角丸四角形吹き出し 56"/>
            <p:cNvSpPr/>
            <p:nvPr/>
          </p:nvSpPr>
          <p:spPr>
            <a:xfrm>
              <a:off x="4994380" y="3203803"/>
              <a:ext cx="1272302" cy="360451"/>
            </a:xfrm>
            <a:prstGeom prst="wedgeRoundRectCallout">
              <a:avLst>
                <a:gd name="adj1" fmla="val 19881"/>
                <a:gd name="adj2" fmla="val 647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業務は、□□に</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変更</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します。</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角丸四角形吹き出し 57"/>
            <p:cNvSpPr/>
            <p:nvPr/>
          </p:nvSpPr>
          <p:spPr>
            <a:xfrm>
              <a:off x="5148064" y="2833288"/>
              <a:ext cx="2478757" cy="245639"/>
            </a:xfrm>
            <a:prstGeom prst="wedgeRoundRectCallout">
              <a:avLst>
                <a:gd name="adj1" fmla="val 9165"/>
                <a:gd name="adj2" fmla="val 9535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〇〇のビジネス目標に貢献できそうだ。</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角丸四角形吹き出し 59"/>
            <p:cNvSpPr/>
            <p:nvPr/>
          </p:nvSpPr>
          <p:spPr>
            <a:xfrm>
              <a:off x="7020272" y="3140968"/>
              <a:ext cx="1541057" cy="407601"/>
            </a:xfrm>
            <a:prstGeom prst="wedgeRoundRectCallout">
              <a:avLst>
                <a:gd name="adj1" fmla="val -22532"/>
                <a:gd name="adj2" fmla="val 8552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変更後の業務フローはこれで良いですか？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5722" y="3429000"/>
              <a:ext cx="921028" cy="921028"/>
            </a:xfrm>
            <a:prstGeom prst="rect">
              <a:avLst/>
            </a:prstGeom>
          </p:spPr>
        </p:pic>
      </p:grpSp>
    </p:spTree>
    <p:extLst>
      <p:ext uri="{BB962C8B-B14F-4D97-AF65-F5344CB8AC3E}">
        <p14:creationId xmlns:p14="http://schemas.microsoft.com/office/powerpoint/2010/main" val="3823237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ITHD推奨カラーパレット">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E8AD5F"/>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sz="1200" dirty="0" smtClean="0">
            <a:latin typeface="メイリオ" panose="020B0604030504040204" pitchFamily="50" charset="-128"/>
            <a:ea typeface="メイリオ" panose="020B0604030504040204" pitchFamily="50" charset="-128"/>
            <a:cs typeface="メイリオ" panose="020B0604030504040204" pitchFamily="50" charset="-128"/>
          </a:defRPr>
        </a:defPPr>
      </a:lstStyle>
      <a:style>
        <a:lnRef idx="1">
          <a:schemeClr val="accent6"/>
        </a:lnRef>
        <a:fillRef idx="3">
          <a:schemeClr val="accent6"/>
        </a:fillRef>
        <a:effectRef idx="2">
          <a:schemeClr val="accent6"/>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2149</Words>
  <Application>Microsoft Office PowerPoint</Application>
  <PresentationFormat>画面に合わせる (4:3)</PresentationFormat>
  <Paragraphs>447</Paragraphs>
  <Slides>19</Slides>
  <Notes>16</Notes>
  <HiddenSlides>0</HiddenSlides>
  <MMClips>0</MMClips>
  <ScaleCrop>false</ScaleCrop>
  <HeadingPairs>
    <vt:vector size="4" baseType="variant">
      <vt:variant>
        <vt:lpstr>テーマ</vt:lpstr>
      </vt:variant>
      <vt:variant>
        <vt:i4>2</vt:i4>
      </vt:variant>
      <vt:variant>
        <vt:lpstr>スライド タイトル</vt:lpstr>
      </vt:variant>
      <vt:variant>
        <vt:i4>19</vt:i4>
      </vt:variant>
    </vt:vector>
  </HeadingPairs>
  <TitlesOfParts>
    <vt:vector size="21"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2018-03-29T00:27:24Z</dcterms:created>
  <dcterms:modified xsi:type="dcterms:W3CDTF">2018-08-31T00:29:23Z</dcterms:modified>
</cp:coreProperties>
</file>