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62"/>
  </p:notesMasterIdLst>
  <p:sldIdLst>
    <p:sldId id="424" r:id="rId3"/>
    <p:sldId id="419" r:id="rId4"/>
    <p:sldId id="263" r:id="rId5"/>
    <p:sldId id="265" r:id="rId6"/>
    <p:sldId id="325" r:id="rId7"/>
    <p:sldId id="268" r:id="rId8"/>
    <p:sldId id="322" r:id="rId9"/>
    <p:sldId id="269" r:id="rId10"/>
    <p:sldId id="334" r:id="rId11"/>
    <p:sldId id="372" r:id="rId12"/>
    <p:sldId id="335" r:id="rId13"/>
    <p:sldId id="337" r:id="rId14"/>
    <p:sldId id="423" r:id="rId15"/>
    <p:sldId id="336" r:id="rId16"/>
    <p:sldId id="331" r:id="rId17"/>
    <p:sldId id="333" r:id="rId18"/>
    <p:sldId id="373" r:id="rId19"/>
    <p:sldId id="330" r:id="rId20"/>
    <p:sldId id="392" r:id="rId21"/>
    <p:sldId id="338" r:id="rId22"/>
    <p:sldId id="408" r:id="rId23"/>
    <p:sldId id="409" r:id="rId24"/>
    <p:sldId id="420" r:id="rId25"/>
    <p:sldId id="410" r:id="rId26"/>
    <p:sldId id="411" r:id="rId27"/>
    <p:sldId id="412" r:id="rId28"/>
    <p:sldId id="413" r:id="rId29"/>
    <p:sldId id="414" r:id="rId30"/>
    <p:sldId id="415" r:id="rId31"/>
    <p:sldId id="416" r:id="rId32"/>
    <p:sldId id="417" r:id="rId33"/>
    <p:sldId id="339" r:id="rId34"/>
    <p:sldId id="395" r:id="rId35"/>
    <p:sldId id="394" r:id="rId36"/>
    <p:sldId id="399" r:id="rId37"/>
    <p:sldId id="421" r:id="rId38"/>
    <p:sldId id="422" r:id="rId39"/>
    <p:sldId id="342" r:id="rId40"/>
    <p:sldId id="405" r:id="rId41"/>
    <p:sldId id="347" r:id="rId42"/>
    <p:sldId id="386" r:id="rId43"/>
    <p:sldId id="346" r:id="rId44"/>
    <p:sldId id="400" r:id="rId45"/>
    <p:sldId id="385" r:id="rId46"/>
    <p:sldId id="341" r:id="rId47"/>
    <p:sldId id="383" r:id="rId48"/>
    <p:sldId id="343" r:id="rId49"/>
    <p:sldId id="402" r:id="rId50"/>
    <p:sldId id="403" r:id="rId51"/>
    <p:sldId id="404" r:id="rId52"/>
    <p:sldId id="406" r:id="rId53"/>
    <p:sldId id="418" r:id="rId54"/>
    <p:sldId id="358" r:id="rId55"/>
    <p:sldId id="355" r:id="rId56"/>
    <p:sldId id="407" r:id="rId57"/>
    <p:sldId id="359" r:id="rId58"/>
    <p:sldId id="356" r:id="rId59"/>
    <p:sldId id="425" r:id="rId60"/>
    <p:sldId id="267" r:id="rId6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9CB"/>
    <a:srgbClr val="FDF7EE"/>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87327" autoAdjust="0"/>
  </p:normalViewPr>
  <p:slideViewPr>
    <p:cSldViewPr snapToObjects="1">
      <p:cViewPr varScale="1">
        <p:scale>
          <a:sx n="69" d="100"/>
          <a:sy n="69" d="100"/>
        </p:scale>
        <p:origin x="960" y="72"/>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3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2020/9/10</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16910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58258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317135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21531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229779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296030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67524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47804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solidFill>
                <a:schemeClr val="tx1"/>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7923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2270167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5776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3273896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650154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323478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42943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17</a:t>
            </a:fld>
            <a:endParaRPr lang="ja-JP" altLang="en-US" dirty="0">
              <a:solidFill>
                <a:prstClr val="black"/>
              </a:solidFill>
            </a:endParaRPr>
          </a:p>
        </p:txBody>
      </p:sp>
    </p:spTree>
    <p:extLst>
      <p:ext uri="{BB962C8B-B14F-4D97-AF65-F5344CB8AC3E}">
        <p14:creationId xmlns:p14="http://schemas.microsoft.com/office/powerpoint/2010/main" val="42943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rgbClr val="0070C0"/>
              </a:solidFill>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250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169677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4552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cxnSp>
        <p:nvCxnSpPr>
          <p:cNvPr id="3" name="直線コネクタ 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5" r:id="rId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p:cNvSpPr txBox="1">
            <a:spLocks/>
          </p:cNvSpPr>
          <p:nvPr/>
        </p:nvSpPr>
        <p:spPr>
          <a:xfrm>
            <a:off x="491065" y="2958480"/>
            <a:ext cx="5593103" cy="758552"/>
          </a:xfrm>
          <a:prstGeom prst="rect">
            <a:avLst/>
          </a:prstGeom>
        </p:spPr>
        <p:txBody>
          <a:bodyPr/>
          <a:lstStyle/>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要件定義計画成果物サンプル＆ガイド　</a:t>
            </a:r>
            <a:endParaRPr lang="en-US" altLang="ja-JP" sz="24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noProof="0" dirty="0">
                <a:latin typeface="HGPｺﾞｼｯｸE" panose="020B0900000000000000" pitchFamily="50" charset="-128"/>
                <a:ea typeface="HGPｺﾞｼｯｸE" panose="020B0900000000000000" pitchFamily="50" charset="-128"/>
                <a:cs typeface="A-OTF 新ゴ Pro R"/>
              </a:rPr>
              <a:t>DC-101</a:t>
            </a:r>
            <a:r>
              <a:rPr lang="ja-JP" altLang="en-US" sz="2400" noProof="0" dirty="0">
                <a:latin typeface="HGPｺﾞｼｯｸE" panose="020B0900000000000000" pitchFamily="50" charset="-128"/>
                <a:ea typeface="HGPｺﾞｼｯｸE" panose="020B0900000000000000" pitchFamily="50" charset="-128"/>
                <a:cs typeface="A-OTF 新ゴ Pro R"/>
              </a:rPr>
              <a:t> ： 要件定義計画書</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5" name="テキスト ボックス 1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a:latin typeface="HGPｺﾞｼｯｸM" panose="020B0600000000000000" pitchFamily="50" charset="-128"/>
                <a:ea typeface="HGPｺﾞｼｯｸM" panose="020B0600000000000000" pitchFamily="50" charset="-128"/>
              </a:rPr>
              <a:t>第</a:t>
            </a:r>
            <a:r>
              <a:rPr lang="en-US" altLang="ja-JP" sz="1600" dirty="0">
                <a:latin typeface="HGPｺﾞｼｯｸM" panose="020B0600000000000000" pitchFamily="50" charset="-128"/>
                <a:ea typeface="HGPｺﾞｼｯｸM" panose="020B0600000000000000" pitchFamily="50" charset="-128"/>
              </a:rPr>
              <a:t>1.10</a:t>
            </a:r>
            <a:r>
              <a:rPr lang="ja-JP" altLang="en-US" sz="1600" dirty="0">
                <a:latin typeface="HGPｺﾞｼｯｸM" panose="020B0600000000000000" pitchFamily="50" charset="-128"/>
                <a:ea typeface="HGPｺﾞｼｯｸM" panose="020B0600000000000000" pitchFamily="50" charset="-128"/>
              </a:rPr>
              <a:t>版</a:t>
            </a:r>
            <a:endParaRPr lang="en-US" altLang="ja-JP" sz="1600" dirty="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a:latin typeface="HGPｺﾞｼｯｸM" panose="020B0600000000000000" pitchFamily="50" charset="-128"/>
                <a:ea typeface="HGPｺﾞｼｯｸM" panose="020B0600000000000000" pitchFamily="50" charset="-128"/>
              </a:rPr>
              <a:t>2018</a:t>
            </a:r>
            <a:r>
              <a:rPr lang="ja-JP" altLang="en-US" sz="1600" dirty="0">
                <a:latin typeface="HGPｺﾞｼｯｸM" panose="020B0600000000000000" pitchFamily="50" charset="-128"/>
                <a:ea typeface="HGPｺﾞｼｯｸM" panose="020B0600000000000000" pitchFamily="50" charset="-128"/>
              </a:rPr>
              <a:t>年</a:t>
            </a:r>
            <a:r>
              <a:rPr lang="en-US" altLang="ja-JP" sz="1600" dirty="0">
                <a:latin typeface="HGPｺﾞｼｯｸM" panose="020B0600000000000000" pitchFamily="50" charset="-128"/>
                <a:ea typeface="HGPｺﾞｼｯｸM" panose="020B0600000000000000" pitchFamily="50" charset="-128"/>
              </a:rPr>
              <a:t>08</a:t>
            </a:r>
            <a:r>
              <a:rPr lang="ja-JP" altLang="en-US" sz="1600" dirty="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a:latin typeface="HGPｺﾞｼｯｸM" panose="020B0600000000000000" pitchFamily="50" charset="-128"/>
                <a:ea typeface="HGPｺﾞｼｯｸM" panose="020B0600000000000000" pitchFamily="50" charset="-128"/>
              </a:rPr>
              <a:t>日</a:t>
            </a:r>
          </a:p>
        </p:txBody>
      </p:sp>
    </p:spTree>
    <p:extLst>
      <p:ext uri="{BB962C8B-B14F-4D97-AF65-F5344CB8AC3E}">
        <p14:creationId xmlns:p14="http://schemas.microsoft.com/office/powerpoint/2010/main" val="13204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323528" y="5229200"/>
            <a:ext cx="8640959" cy="1295425"/>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p>
        </p:txBody>
      </p:sp>
      <p:sp>
        <p:nvSpPr>
          <p:cNvPr id="4" name="正方形/長方形 3"/>
          <p:cNvSpPr/>
          <p:nvPr/>
        </p:nvSpPr>
        <p:spPr>
          <a:xfrm>
            <a:off x="395287" y="1196752"/>
            <a:ext cx="8353424" cy="432395"/>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b="1" dirty="0">
                <a:solidFill>
                  <a:srgbClr val="FFFFFF"/>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「△△△システム再構築」プロジェクトの目的と目標</a:t>
            </a:r>
          </a:p>
        </p:txBody>
      </p:sp>
      <p:sp>
        <p:nvSpPr>
          <p:cNvPr id="5" name="正方形/長方形 4"/>
          <p:cNvSpPr/>
          <p:nvPr/>
        </p:nvSpPr>
        <p:spPr>
          <a:xfrm>
            <a:off x="395288" y="1628800"/>
            <a:ext cx="8353424" cy="93610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600"/>
              </a:spcBef>
            </a:pPr>
            <a:r>
              <a:rPr lang="ja-JP" altLang="en-US" sz="16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顧客へのサービス力強化によるビジネス規模の拡大、及びコストの削減により事業収益性を高める。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ビジネス規模拡大により、</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年後の売上高○○億円を達成する。</a:t>
            </a:r>
          </a:p>
          <a:p>
            <a:pPr marL="898525">
              <a:spcBef>
                <a:spcPts val="600"/>
              </a:spcBef>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コスト削減により、売上高総利益率を○○％に伸ばす。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正方形/長方形 6"/>
          <p:cNvSpPr/>
          <p:nvPr/>
        </p:nvSpPr>
        <p:spPr bwMode="auto">
          <a:xfrm>
            <a:off x="573863" y="2989810"/>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3</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年後の目標売上高○○億円達成に向けて、月間売上件数を○件に、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売上高を○億に引き上げる。</a:t>
            </a:r>
          </a:p>
        </p:txBody>
      </p:sp>
      <p:sp>
        <p:nvSpPr>
          <p:cNvPr id="8" name="正方形/長方形 7"/>
          <p:cNvSpPr/>
          <p:nvPr/>
        </p:nvSpPr>
        <p:spPr bwMode="auto">
          <a:xfrm>
            <a:off x="573863" y="3717032"/>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9" name="正方形/長方形 8"/>
          <p:cNvSpPr/>
          <p:nvPr/>
        </p:nvSpPr>
        <p:spPr bwMode="auto">
          <a:xfrm>
            <a:off x="3364573" y="3717032"/>
            <a:ext cx="2620062"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グループ各社における</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販売管理業務の抜本的効率化</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14" name="正方形/長方形 13"/>
          <p:cNvSpPr/>
          <p:nvPr/>
        </p:nvSpPr>
        <p:spPr bwMode="auto">
          <a:xfrm>
            <a:off x="6130058"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販売管理にかかるシステム運用費を</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○億から△千万円に削減する。</a:t>
            </a:r>
          </a:p>
        </p:txBody>
      </p:sp>
      <p:sp>
        <p:nvSpPr>
          <p:cNvPr id="16" name="正方形/長方形 15"/>
          <p:cNvSpPr/>
          <p:nvPr/>
        </p:nvSpPr>
        <p:spPr bwMode="auto">
          <a:xfrm>
            <a:off x="3364573" y="2989809"/>
            <a:ext cx="2620800" cy="576064"/>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販売管理にかかる人件費コストを</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itchFamily="50" charset="-128"/>
            </a:endParaRPr>
          </a:p>
          <a:p>
            <a:pP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○億から△千万円に削減する。</a:t>
            </a:r>
          </a:p>
        </p:txBody>
      </p:sp>
      <p:sp>
        <p:nvSpPr>
          <p:cNvPr id="20" name="正方形/長方形 19"/>
          <p:cNvSpPr/>
          <p:nvPr/>
        </p:nvSpPr>
        <p:spPr bwMode="auto">
          <a:xfrm>
            <a:off x="323527" y="6093344"/>
            <a:ext cx="8640959" cy="432000"/>
          </a:xfrm>
          <a:prstGeom prst="rect">
            <a:avLst/>
          </a:prstGeom>
          <a:solidFill>
            <a:srgbClr val="FF0000"/>
          </a:solidFill>
          <a:ln w="9525" cap="flat" cmpd="sng" algn="ctr">
            <a:solidFill>
              <a:srgbClr val="00A79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b="1" dirty="0">
                <a:solidFill>
                  <a:srgbClr val="FFFFFF"/>
                </a:solidFill>
                <a:latin typeface="HGPｺﾞｼｯｸM" panose="020B0600000000000000" pitchFamily="50" charset="-128"/>
                <a:ea typeface="HGPｺﾞｼｯｸM" panose="020B0600000000000000" pitchFamily="50" charset="-128"/>
                <a:cs typeface="メイリオ" pitchFamily="50" charset="-128"/>
              </a:rPr>
              <a:t>上記目的・目標の実現で直面する、□□□業務の重要課題</a:t>
            </a:r>
          </a:p>
        </p:txBody>
      </p:sp>
      <p:sp>
        <p:nvSpPr>
          <p:cNvPr id="21" name="正方形/長方形 20"/>
          <p:cNvSpPr/>
          <p:nvPr/>
        </p:nvSpPr>
        <p:spPr bwMode="auto">
          <a:xfrm>
            <a:off x="6130058" y="3709890"/>
            <a:ext cx="2620800"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システム運用コストの</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抜本的効率化</a:t>
            </a:r>
            <a:endPar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23" name="直線コネクタ 22"/>
          <p:cNvCxnSpPr>
            <a:stCxn id="16" idx="2"/>
            <a:endCxn id="9" idx="0"/>
          </p:cNvCxnSpPr>
          <p:nvPr/>
        </p:nvCxnSpPr>
        <p:spPr>
          <a:xfrm flipH="1">
            <a:off x="4674604" y="3565873"/>
            <a:ext cx="369" cy="151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4" idx="2"/>
            <a:endCxn id="21" idx="0"/>
          </p:cNvCxnSpPr>
          <p:nvPr/>
        </p:nvCxnSpPr>
        <p:spPr>
          <a:xfrm>
            <a:off x="7440458" y="3565873"/>
            <a:ext cx="0" cy="144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コネクタ 26"/>
          <p:cNvCxnSpPr>
            <a:stCxn id="7" idx="2"/>
            <a:endCxn id="8" idx="0"/>
          </p:cNvCxnSpPr>
          <p:nvPr/>
        </p:nvCxnSpPr>
        <p:spPr>
          <a:xfrm>
            <a:off x="1884263" y="3565874"/>
            <a:ext cx="0" cy="151158"/>
          </a:xfrm>
          <a:prstGeom prst="line">
            <a:avLst/>
          </a:prstGeom>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bwMode="auto">
          <a:xfrm>
            <a:off x="573863"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3" name="正方形/長方形 32"/>
          <p:cNvSpPr/>
          <p:nvPr/>
        </p:nvSpPr>
        <p:spPr bwMode="auto">
          <a:xfrm>
            <a:off x="6912961"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4" name="正方形/長方形 33"/>
          <p:cNvSpPr/>
          <p:nvPr/>
        </p:nvSpPr>
        <p:spPr bwMode="auto">
          <a:xfrm>
            <a:off x="2686896"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5" name="正方形/長方形 34"/>
          <p:cNvSpPr/>
          <p:nvPr/>
        </p:nvSpPr>
        <p:spPr bwMode="auto">
          <a:xfrm>
            <a:off x="4799929" y="4509120"/>
            <a:ext cx="1837897"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6" name="正方形/長方形 35"/>
          <p:cNvSpPr/>
          <p:nvPr/>
        </p:nvSpPr>
        <p:spPr bwMode="auto">
          <a:xfrm>
            <a:off x="573863"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A</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7" name="正方形/長方形 36"/>
          <p:cNvSpPr/>
          <p:nvPr/>
        </p:nvSpPr>
        <p:spPr bwMode="auto">
          <a:xfrm>
            <a:off x="717190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E</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8" name="正方形/長方形 37"/>
          <p:cNvSpPr/>
          <p:nvPr/>
        </p:nvSpPr>
        <p:spPr bwMode="auto">
          <a:xfrm>
            <a:off x="2223372"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B</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39" name="正方形/長方形 38"/>
          <p:cNvSpPr/>
          <p:nvPr/>
        </p:nvSpPr>
        <p:spPr bwMode="auto">
          <a:xfrm>
            <a:off x="3872881"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C</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sp>
        <p:nvSpPr>
          <p:cNvPr id="40" name="正方形/長方形 39"/>
          <p:cNvSpPr/>
          <p:nvPr/>
        </p:nvSpPr>
        <p:spPr bwMode="auto">
          <a:xfrm>
            <a:off x="5522390" y="5373216"/>
            <a:ext cx="1576811" cy="576064"/>
          </a:xfrm>
          <a:prstGeom prst="rect">
            <a:avLst/>
          </a:prstGeom>
          <a:solidFill>
            <a:srgbClr val="FF0000">
              <a:alpha val="55000"/>
            </a:srgb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重要課題　</a:t>
            </a:r>
            <a:r>
              <a:rPr lang="en-US" altLang="ja-JP" sz="1200" dirty="0">
                <a:solidFill>
                  <a:srgbClr val="FFFFFF"/>
                </a:solidFill>
                <a:latin typeface="HGPｺﾞｼｯｸM" panose="020B0600000000000000" pitchFamily="50" charset="-128"/>
                <a:ea typeface="HGPｺﾞｼｯｸM" panose="020B0600000000000000" pitchFamily="50" charset="-128"/>
                <a:cs typeface="メイリオ" pitchFamily="50" charset="-128"/>
              </a:rPr>
              <a:t>D</a:t>
            </a:r>
            <a:endParaRPr lang="ja-JP" altLang="en-US" sz="1200" dirty="0">
              <a:solidFill>
                <a:srgbClr val="FFFFFF"/>
              </a:solidFill>
              <a:latin typeface="HGPｺﾞｼｯｸM" panose="020B0600000000000000" pitchFamily="50" charset="-128"/>
              <a:ea typeface="HGPｺﾞｼｯｸM" panose="020B0600000000000000" pitchFamily="50" charset="-128"/>
              <a:cs typeface="メイリオ" pitchFamily="50" charset="-128"/>
            </a:endParaRPr>
          </a:p>
        </p:txBody>
      </p:sp>
      <p:cxnSp>
        <p:nvCxnSpPr>
          <p:cNvPr id="41" name="直線コネクタ 40"/>
          <p:cNvCxnSpPr>
            <a:stCxn id="8" idx="2"/>
            <a:endCxn id="30" idx="0"/>
          </p:cNvCxnSpPr>
          <p:nvPr/>
        </p:nvCxnSpPr>
        <p:spPr>
          <a:xfrm flipH="1">
            <a:off x="1492812" y="4293096"/>
            <a:ext cx="391451"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線コネクタ 43"/>
          <p:cNvCxnSpPr>
            <a:stCxn id="30" idx="2"/>
            <a:endCxn id="36" idx="0"/>
          </p:cNvCxnSpPr>
          <p:nvPr/>
        </p:nvCxnSpPr>
        <p:spPr>
          <a:xfrm flipH="1">
            <a:off x="1362269" y="5085184"/>
            <a:ext cx="130543"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30" idx="2"/>
            <a:endCxn id="38" idx="0"/>
          </p:cNvCxnSpPr>
          <p:nvPr/>
        </p:nvCxnSpPr>
        <p:spPr>
          <a:xfrm>
            <a:off x="1492812" y="5085184"/>
            <a:ext cx="1518966"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9" idx="2"/>
            <a:endCxn id="34" idx="0"/>
          </p:cNvCxnSpPr>
          <p:nvPr/>
        </p:nvCxnSpPr>
        <p:spPr>
          <a:xfrm flipH="1">
            <a:off x="3605845" y="4293096"/>
            <a:ext cx="1068759"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線コネクタ 52"/>
          <p:cNvCxnSpPr>
            <a:stCxn id="9" idx="2"/>
            <a:endCxn id="35" idx="0"/>
          </p:cNvCxnSpPr>
          <p:nvPr/>
        </p:nvCxnSpPr>
        <p:spPr>
          <a:xfrm>
            <a:off x="4674604" y="4293096"/>
            <a:ext cx="1044274" cy="216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2"/>
            <a:endCxn id="39" idx="0"/>
          </p:cNvCxnSpPr>
          <p:nvPr/>
        </p:nvCxnSpPr>
        <p:spPr>
          <a:xfrm>
            <a:off x="3605845" y="5085184"/>
            <a:ext cx="1055442"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35" idx="2"/>
            <a:endCxn id="40" idx="0"/>
          </p:cNvCxnSpPr>
          <p:nvPr/>
        </p:nvCxnSpPr>
        <p:spPr>
          <a:xfrm>
            <a:off x="5718878" y="5085184"/>
            <a:ext cx="591918"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21" idx="2"/>
            <a:endCxn id="33" idx="0"/>
          </p:cNvCxnSpPr>
          <p:nvPr/>
        </p:nvCxnSpPr>
        <p:spPr>
          <a:xfrm>
            <a:off x="7440458" y="4285954"/>
            <a:ext cx="391452" cy="2231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33" idx="2"/>
            <a:endCxn id="37" idx="0"/>
          </p:cNvCxnSpPr>
          <p:nvPr/>
        </p:nvCxnSpPr>
        <p:spPr>
          <a:xfrm>
            <a:off x="7831910" y="5085184"/>
            <a:ext cx="128396" cy="288032"/>
          </a:xfrm>
          <a:prstGeom prst="line">
            <a:avLst/>
          </a:prstGeom>
        </p:spPr>
        <p:style>
          <a:lnRef idx="2">
            <a:schemeClr val="accent1"/>
          </a:lnRef>
          <a:fillRef idx="0">
            <a:schemeClr val="accent1"/>
          </a:fillRef>
          <a:effectRef idx="1">
            <a:schemeClr val="accent1"/>
          </a:effectRef>
          <a:fontRef idx="minor">
            <a:schemeClr val="tx1"/>
          </a:fontRef>
        </p:style>
      </p:cxnSp>
      <p:sp>
        <p:nvSpPr>
          <p:cNvPr id="68" name="四角形吹き出し 67"/>
          <p:cNvSpPr/>
          <p:nvPr/>
        </p:nvSpPr>
        <p:spPr>
          <a:xfrm>
            <a:off x="2555776" y="188640"/>
            <a:ext cx="3277147"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２．１の図説</a:t>
            </a:r>
            <a:r>
              <a:rPr lang="ja-JP" altLang="en-US" sz="1200" dirty="0">
                <a:solidFill>
                  <a:schemeClr val="tx1"/>
                </a:solidFill>
                <a:latin typeface="HGPｺﾞｼｯｸM" panose="020B0600000000000000" pitchFamily="50" charset="-128"/>
                <a:ea typeface="HGPｺﾞｼｯｸM" panose="020B0600000000000000" pitchFamily="50" charset="-128"/>
              </a:rPr>
              <a:t>。目的・目標と</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解決すべき課題の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構造を可視化し、お客さまと認識を合わせる。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0" name="フローチャート : 組合せ 69"/>
          <p:cNvSpPr/>
          <p:nvPr/>
        </p:nvSpPr>
        <p:spPr>
          <a:xfrm>
            <a:off x="1322456" y="2780928"/>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2" name="フローチャート : 組合せ 71"/>
          <p:cNvSpPr/>
          <p:nvPr/>
        </p:nvSpPr>
        <p:spPr>
          <a:xfrm>
            <a:off x="5540090" y="2781732"/>
            <a:ext cx="1062965" cy="216024"/>
          </a:xfrm>
          <a:prstGeom prst="flowChartMerge">
            <a:avLst/>
          </a:prstGeom>
          <a:solidFill>
            <a:srgbClr val="C00000"/>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9" name="正方形/長方形 68"/>
          <p:cNvSpPr/>
          <p:nvPr/>
        </p:nvSpPr>
        <p:spPr bwMode="auto">
          <a:xfrm>
            <a:off x="636688" y="2564100"/>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ビジネス規模拡大</a:t>
            </a:r>
          </a:p>
        </p:txBody>
      </p:sp>
      <p:sp>
        <p:nvSpPr>
          <p:cNvPr id="71" name="正方形/長方形 70"/>
          <p:cNvSpPr/>
          <p:nvPr/>
        </p:nvSpPr>
        <p:spPr bwMode="auto">
          <a:xfrm>
            <a:off x="4854322" y="2564904"/>
            <a:ext cx="2557975"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57263" fontAlgn="base">
              <a:spcBef>
                <a:spcPct val="0"/>
              </a:spcBef>
              <a:spcAft>
                <a:spcPct val="0"/>
              </a:spcAft>
            </a:pP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itchFamily="50" charset="-128"/>
              </a:rPr>
              <a:t>コスト削減</a:t>
            </a:r>
          </a:p>
        </p:txBody>
      </p:sp>
    </p:spTree>
    <p:extLst>
      <p:ext uri="{BB962C8B-B14F-4D97-AF65-F5344CB8AC3E}">
        <p14:creationId xmlns:p14="http://schemas.microsoft.com/office/powerpoint/2010/main" val="8955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495047" cy="1231106"/>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２．２．要件定義スコープ</a:t>
            </a:r>
            <a:endParaRPr lang="en-US" altLang="ja-JP" sz="1600" dirty="0">
              <a:latin typeface="HGPｺﾞｼｯｸM" panose="020B0600000000000000" pitchFamily="50" charset="-128"/>
              <a:ea typeface="HGPｺﾞｼｯｸM" panose="020B0600000000000000" pitchFamily="50" charset="-128"/>
            </a:endParaRPr>
          </a:p>
          <a:p>
            <a:pPr marL="361950"/>
            <a:endParaRPr lang="en-US" altLang="ja-JP" sz="14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要件定義工程での業務およびシステム要件検討範囲、検討内容、弊社実施作業等のスコープを定義します。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400" dirty="0"/>
          </a:p>
        </p:txBody>
      </p:sp>
      <p:sp>
        <p:nvSpPr>
          <p:cNvPr id="6" name="正方形/長方形 5"/>
          <p:cNvSpPr/>
          <p:nvPr/>
        </p:nvSpPr>
        <p:spPr>
          <a:xfrm>
            <a:off x="2868083"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34841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8"/>
          <p:cNvGraphicFramePr>
            <a:graphicFrameLocks noGrp="1"/>
          </p:cNvGraphicFramePr>
          <p:nvPr>
            <p:extLst>
              <p:ext uri="{D42A27DB-BD31-4B8C-83A1-F6EECF244321}">
                <p14:modId xmlns:p14="http://schemas.microsoft.com/office/powerpoint/2010/main" val="3243894675"/>
              </p:ext>
            </p:extLst>
          </p:nvPr>
        </p:nvGraphicFramePr>
        <p:xfrm>
          <a:off x="274383" y="2038900"/>
          <a:ext cx="8767953" cy="4615652"/>
        </p:xfrm>
        <a:graphic>
          <a:graphicData uri="http://schemas.openxmlformats.org/drawingml/2006/table">
            <a:tbl>
              <a:tblPr/>
              <a:tblGrid>
                <a:gridCol w="208260">
                  <a:extLst>
                    <a:ext uri="{9D8B030D-6E8A-4147-A177-3AD203B41FA5}">
                      <a16:colId xmlns:a16="http://schemas.microsoft.com/office/drawing/2014/main" val="20000"/>
                    </a:ext>
                  </a:extLst>
                </a:gridCol>
                <a:gridCol w="1106221">
                  <a:extLst>
                    <a:ext uri="{9D8B030D-6E8A-4147-A177-3AD203B41FA5}">
                      <a16:colId xmlns:a16="http://schemas.microsoft.com/office/drawing/2014/main" val="20001"/>
                    </a:ext>
                  </a:extLst>
                </a:gridCol>
                <a:gridCol w="143336">
                  <a:extLst>
                    <a:ext uri="{9D8B030D-6E8A-4147-A177-3AD203B41FA5}">
                      <a16:colId xmlns:a16="http://schemas.microsoft.com/office/drawing/2014/main" val="20002"/>
                    </a:ext>
                  </a:extLst>
                </a:gridCol>
                <a:gridCol w="143336">
                  <a:extLst>
                    <a:ext uri="{9D8B030D-6E8A-4147-A177-3AD203B41FA5}">
                      <a16:colId xmlns:a16="http://schemas.microsoft.com/office/drawing/2014/main" val="20003"/>
                    </a:ext>
                  </a:extLst>
                </a:gridCol>
                <a:gridCol w="143336">
                  <a:extLst>
                    <a:ext uri="{9D8B030D-6E8A-4147-A177-3AD203B41FA5}">
                      <a16:colId xmlns:a16="http://schemas.microsoft.com/office/drawing/2014/main" val="20004"/>
                    </a:ext>
                  </a:extLst>
                </a:gridCol>
                <a:gridCol w="143336">
                  <a:extLst>
                    <a:ext uri="{9D8B030D-6E8A-4147-A177-3AD203B41FA5}">
                      <a16:colId xmlns:a16="http://schemas.microsoft.com/office/drawing/2014/main" val="20005"/>
                    </a:ext>
                  </a:extLst>
                </a:gridCol>
                <a:gridCol w="143336">
                  <a:extLst>
                    <a:ext uri="{9D8B030D-6E8A-4147-A177-3AD203B41FA5}">
                      <a16:colId xmlns:a16="http://schemas.microsoft.com/office/drawing/2014/main" val="20006"/>
                    </a:ext>
                  </a:extLst>
                </a:gridCol>
                <a:gridCol w="143336">
                  <a:extLst>
                    <a:ext uri="{9D8B030D-6E8A-4147-A177-3AD203B41FA5}">
                      <a16:colId xmlns:a16="http://schemas.microsoft.com/office/drawing/2014/main" val="20007"/>
                    </a:ext>
                  </a:extLst>
                </a:gridCol>
                <a:gridCol w="143336">
                  <a:extLst>
                    <a:ext uri="{9D8B030D-6E8A-4147-A177-3AD203B41FA5}">
                      <a16:colId xmlns:a16="http://schemas.microsoft.com/office/drawing/2014/main" val="20008"/>
                    </a:ext>
                  </a:extLst>
                </a:gridCol>
                <a:gridCol w="143336">
                  <a:extLst>
                    <a:ext uri="{9D8B030D-6E8A-4147-A177-3AD203B41FA5}">
                      <a16:colId xmlns:a16="http://schemas.microsoft.com/office/drawing/2014/main" val="20009"/>
                    </a:ext>
                  </a:extLst>
                </a:gridCol>
                <a:gridCol w="143336">
                  <a:extLst>
                    <a:ext uri="{9D8B030D-6E8A-4147-A177-3AD203B41FA5}">
                      <a16:colId xmlns:a16="http://schemas.microsoft.com/office/drawing/2014/main" val="20010"/>
                    </a:ext>
                  </a:extLst>
                </a:gridCol>
                <a:gridCol w="143336">
                  <a:extLst>
                    <a:ext uri="{9D8B030D-6E8A-4147-A177-3AD203B41FA5}">
                      <a16:colId xmlns:a16="http://schemas.microsoft.com/office/drawing/2014/main" val="20011"/>
                    </a:ext>
                  </a:extLst>
                </a:gridCol>
                <a:gridCol w="143336">
                  <a:extLst>
                    <a:ext uri="{9D8B030D-6E8A-4147-A177-3AD203B41FA5}">
                      <a16:colId xmlns:a16="http://schemas.microsoft.com/office/drawing/2014/main" val="20012"/>
                    </a:ext>
                  </a:extLst>
                </a:gridCol>
                <a:gridCol w="143336">
                  <a:extLst>
                    <a:ext uri="{9D8B030D-6E8A-4147-A177-3AD203B41FA5}">
                      <a16:colId xmlns:a16="http://schemas.microsoft.com/office/drawing/2014/main" val="20013"/>
                    </a:ext>
                  </a:extLst>
                </a:gridCol>
                <a:gridCol w="143336">
                  <a:extLst>
                    <a:ext uri="{9D8B030D-6E8A-4147-A177-3AD203B41FA5}">
                      <a16:colId xmlns:a16="http://schemas.microsoft.com/office/drawing/2014/main" val="20014"/>
                    </a:ext>
                  </a:extLst>
                </a:gridCol>
                <a:gridCol w="143336">
                  <a:extLst>
                    <a:ext uri="{9D8B030D-6E8A-4147-A177-3AD203B41FA5}">
                      <a16:colId xmlns:a16="http://schemas.microsoft.com/office/drawing/2014/main" val="20015"/>
                    </a:ext>
                  </a:extLst>
                </a:gridCol>
                <a:gridCol w="143336">
                  <a:extLst>
                    <a:ext uri="{9D8B030D-6E8A-4147-A177-3AD203B41FA5}">
                      <a16:colId xmlns:a16="http://schemas.microsoft.com/office/drawing/2014/main" val="20016"/>
                    </a:ext>
                  </a:extLst>
                </a:gridCol>
                <a:gridCol w="143336">
                  <a:extLst>
                    <a:ext uri="{9D8B030D-6E8A-4147-A177-3AD203B41FA5}">
                      <a16:colId xmlns:a16="http://schemas.microsoft.com/office/drawing/2014/main" val="20017"/>
                    </a:ext>
                  </a:extLst>
                </a:gridCol>
                <a:gridCol w="143336">
                  <a:extLst>
                    <a:ext uri="{9D8B030D-6E8A-4147-A177-3AD203B41FA5}">
                      <a16:colId xmlns:a16="http://schemas.microsoft.com/office/drawing/2014/main" val="20018"/>
                    </a:ext>
                  </a:extLst>
                </a:gridCol>
                <a:gridCol w="143336">
                  <a:extLst>
                    <a:ext uri="{9D8B030D-6E8A-4147-A177-3AD203B41FA5}">
                      <a16:colId xmlns:a16="http://schemas.microsoft.com/office/drawing/2014/main" val="20019"/>
                    </a:ext>
                  </a:extLst>
                </a:gridCol>
                <a:gridCol w="143336">
                  <a:extLst>
                    <a:ext uri="{9D8B030D-6E8A-4147-A177-3AD203B41FA5}">
                      <a16:colId xmlns:a16="http://schemas.microsoft.com/office/drawing/2014/main" val="20020"/>
                    </a:ext>
                  </a:extLst>
                </a:gridCol>
                <a:gridCol w="143336">
                  <a:extLst>
                    <a:ext uri="{9D8B030D-6E8A-4147-A177-3AD203B41FA5}">
                      <a16:colId xmlns:a16="http://schemas.microsoft.com/office/drawing/2014/main" val="20021"/>
                    </a:ext>
                  </a:extLst>
                </a:gridCol>
                <a:gridCol w="143336">
                  <a:extLst>
                    <a:ext uri="{9D8B030D-6E8A-4147-A177-3AD203B41FA5}">
                      <a16:colId xmlns:a16="http://schemas.microsoft.com/office/drawing/2014/main" val="20022"/>
                    </a:ext>
                  </a:extLst>
                </a:gridCol>
                <a:gridCol w="143336">
                  <a:extLst>
                    <a:ext uri="{9D8B030D-6E8A-4147-A177-3AD203B41FA5}">
                      <a16:colId xmlns:a16="http://schemas.microsoft.com/office/drawing/2014/main" val="20023"/>
                    </a:ext>
                  </a:extLst>
                </a:gridCol>
                <a:gridCol w="143336">
                  <a:extLst>
                    <a:ext uri="{9D8B030D-6E8A-4147-A177-3AD203B41FA5}">
                      <a16:colId xmlns:a16="http://schemas.microsoft.com/office/drawing/2014/main" val="20024"/>
                    </a:ext>
                  </a:extLst>
                </a:gridCol>
                <a:gridCol w="143336">
                  <a:extLst>
                    <a:ext uri="{9D8B030D-6E8A-4147-A177-3AD203B41FA5}">
                      <a16:colId xmlns:a16="http://schemas.microsoft.com/office/drawing/2014/main" val="20025"/>
                    </a:ext>
                  </a:extLst>
                </a:gridCol>
                <a:gridCol w="143336">
                  <a:extLst>
                    <a:ext uri="{9D8B030D-6E8A-4147-A177-3AD203B41FA5}">
                      <a16:colId xmlns:a16="http://schemas.microsoft.com/office/drawing/2014/main" val="20026"/>
                    </a:ext>
                  </a:extLst>
                </a:gridCol>
                <a:gridCol w="143336">
                  <a:extLst>
                    <a:ext uri="{9D8B030D-6E8A-4147-A177-3AD203B41FA5}">
                      <a16:colId xmlns:a16="http://schemas.microsoft.com/office/drawing/2014/main" val="20027"/>
                    </a:ext>
                  </a:extLst>
                </a:gridCol>
                <a:gridCol w="143336">
                  <a:extLst>
                    <a:ext uri="{9D8B030D-6E8A-4147-A177-3AD203B41FA5}">
                      <a16:colId xmlns:a16="http://schemas.microsoft.com/office/drawing/2014/main" val="20028"/>
                    </a:ext>
                  </a:extLst>
                </a:gridCol>
                <a:gridCol w="143336">
                  <a:extLst>
                    <a:ext uri="{9D8B030D-6E8A-4147-A177-3AD203B41FA5}">
                      <a16:colId xmlns:a16="http://schemas.microsoft.com/office/drawing/2014/main" val="20029"/>
                    </a:ext>
                  </a:extLst>
                </a:gridCol>
                <a:gridCol w="143336">
                  <a:extLst>
                    <a:ext uri="{9D8B030D-6E8A-4147-A177-3AD203B41FA5}">
                      <a16:colId xmlns:a16="http://schemas.microsoft.com/office/drawing/2014/main" val="20030"/>
                    </a:ext>
                  </a:extLst>
                </a:gridCol>
                <a:gridCol w="143336">
                  <a:extLst>
                    <a:ext uri="{9D8B030D-6E8A-4147-A177-3AD203B41FA5}">
                      <a16:colId xmlns:a16="http://schemas.microsoft.com/office/drawing/2014/main" val="20031"/>
                    </a:ext>
                  </a:extLst>
                </a:gridCol>
                <a:gridCol w="143336">
                  <a:extLst>
                    <a:ext uri="{9D8B030D-6E8A-4147-A177-3AD203B41FA5}">
                      <a16:colId xmlns:a16="http://schemas.microsoft.com/office/drawing/2014/main" val="20032"/>
                    </a:ext>
                  </a:extLst>
                </a:gridCol>
                <a:gridCol w="143336">
                  <a:extLst>
                    <a:ext uri="{9D8B030D-6E8A-4147-A177-3AD203B41FA5}">
                      <a16:colId xmlns:a16="http://schemas.microsoft.com/office/drawing/2014/main" val="20033"/>
                    </a:ext>
                  </a:extLst>
                </a:gridCol>
                <a:gridCol w="143336">
                  <a:extLst>
                    <a:ext uri="{9D8B030D-6E8A-4147-A177-3AD203B41FA5}">
                      <a16:colId xmlns:a16="http://schemas.microsoft.com/office/drawing/2014/main" val="20034"/>
                    </a:ext>
                  </a:extLst>
                </a:gridCol>
                <a:gridCol w="143336">
                  <a:extLst>
                    <a:ext uri="{9D8B030D-6E8A-4147-A177-3AD203B41FA5}">
                      <a16:colId xmlns:a16="http://schemas.microsoft.com/office/drawing/2014/main" val="20035"/>
                    </a:ext>
                  </a:extLst>
                </a:gridCol>
                <a:gridCol w="143336">
                  <a:extLst>
                    <a:ext uri="{9D8B030D-6E8A-4147-A177-3AD203B41FA5}">
                      <a16:colId xmlns:a16="http://schemas.microsoft.com/office/drawing/2014/main" val="20036"/>
                    </a:ext>
                  </a:extLst>
                </a:gridCol>
                <a:gridCol w="143336">
                  <a:extLst>
                    <a:ext uri="{9D8B030D-6E8A-4147-A177-3AD203B41FA5}">
                      <a16:colId xmlns:a16="http://schemas.microsoft.com/office/drawing/2014/main" val="20037"/>
                    </a:ext>
                  </a:extLst>
                </a:gridCol>
                <a:gridCol w="143336">
                  <a:extLst>
                    <a:ext uri="{9D8B030D-6E8A-4147-A177-3AD203B41FA5}">
                      <a16:colId xmlns:a16="http://schemas.microsoft.com/office/drawing/2014/main" val="20038"/>
                    </a:ext>
                  </a:extLst>
                </a:gridCol>
                <a:gridCol w="143336">
                  <a:extLst>
                    <a:ext uri="{9D8B030D-6E8A-4147-A177-3AD203B41FA5}">
                      <a16:colId xmlns:a16="http://schemas.microsoft.com/office/drawing/2014/main" val="20039"/>
                    </a:ext>
                  </a:extLst>
                </a:gridCol>
                <a:gridCol w="143336">
                  <a:extLst>
                    <a:ext uri="{9D8B030D-6E8A-4147-A177-3AD203B41FA5}">
                      <a16:colId xmlns:a16="http://schemas.microsoft.com/office/drawing/2014/main" val="20040"/>
                    </a:ext>
                  </a:extLst>
                </a:gridCol>
                <a:gridCol w="143336">
                  <a:extLst>
                    <a:ext uri="{9D8B030D-6E8A-4147-A177-3AD203B41FA5}">
                      <a16:colId xmlns:a16="http://schemas.microsoft.com/office/drawing/2014/main" val="20041"/>
                    </a:ext>
                  </a:extLst>
                </a:gridCol>
                <a:gridCol w="143336">
                  <a:extLst>
                    <a:ext uri="{9D8B030D-6E8A-4147-A177-3AD203B41FA5}">
                      <a16:colId xmlns:a16="http://schemas.microsoft.com/office/drawing/2014/main" val="20042"/>
                    </a:ext>
                  </a:extLst>
                </a:gridCol>
                <a:gridCol w="143336">
                  <a:extLst>
                    <a:ext uri="{9D8B030D-6E8A-4147-A177-3AD203B41FA5}">
                      <a16:colId xmlns:a16="http://schemas.microsoft.com/office/drawing/2014/main" val="20043"/>
                    </a:ext>
                  </a:extLst>
                </a:gridCol>
                <a:gridCol w="143336">
                  <a:extLst>
                    <a:ext uri="{9D8B030D-6E8A-4147-A177-3AD203B41FA5}">
                      <a16:colId xmlns:a16="http://schemas.microsoft.com/office/drawing/2014/main" val="20044"/>
                    </a:ext>
                  </a:extLst>
                </a:gridCol>
                <a:gridCol w="143336">
                  <a:extLst>
                    <a:ext uri="{9D8B030D-6E8A-4147-A177-3AD203B41FA5}">
                      <a16:colId xmlns:a16="http://schemas.microsoft.com/office/drawing/2014/main" val="20045"/>
                    </a:ext>
                  </a:extLst>
                </a:gridCol>
                <a:gridCol w="143336">
                  <a:extLst>
                    <a:ext uri="{9D8B030D-6E8A-4147-A177-3AD203B41FA5}">
                      <a16:colId xmlns:a16="http://schemas.microsoft.com/office/drawing/2014/main" val="20046"/>
                    </a:ext>
                  </a:extLst>
                </a:gridCol>
                <a:gridCol w="143336">
                  <a:extLst>
                    <a:ext uri="{9D8B030D-6E8A-4147-A177-3AD203B41FA5}">
                      <a16:colId xmlns:a16="http://schemas.microsoft.com/office/drawing/2014/main" val="20047"/>
                    </a:ext>
                  </a:extLst>
                </a:gridCol>
                <a:gridCol w="143336">
                  <a:extLst>
                    <a:ext uri="{9D8B030D-6E8A-4147-A177-3AD203B41FA5}">
                      <a16:colId xmlns:a16="http://schemas.microsoft.com/office/drawing/2014/main" val="20048"/>
                    </a:ext>
                  </a:extLst>
                </a:gridCol>
                <a:gridCol w="143336">
                  <a:extLst>
                    <a:ext uri="{9D8B030D-6E8A-4147-A177-3AD203B41FA5}">
                      <a16:colId xmlns:a16="http://schemas.microsoft.com/office/drawing/2014/main" val="20049"/>
                    </a:ext>
                  </a:extLst>
                </a:gridCol>
                <a:gridCol w="143336">
                  <a:extLst>
                    <a:ext uri="{9D8B030D-6E8A-4147-A177-3AD203B41FA5}">
                      <a16:colId xmlns:a16="http://schemas.microsoft.com/office/drawing/2014/main" val="20050"/>
                    </a:ext>
                  </a:extLst>
                </a:gridCol>
                <a:gridCol w="143336">
                  <a:extLst>
                    <a:ext uri="{9D8B030D-6E8A-4147-A177-3AD203B41FA5}">
                      <a16:colId xmlns:a16="http://schemas.microsoft.com/office/drawing/2014/main" val="20051"/>
                    </a:ext>
                  </a:extLst>
                </a:gridCol>
                <a:gridCol w="143336">
                  <a:extLst>
                    <a:ext uri="{9D8B030D-6E8A-4147-A177-3AD203B41FA5}">
                      <a16:colId xmlns:a16="http://schemas.microsoft.com/office/drawing/2014/main" val="20052"/>
                    </a:ext>
                  </a:extLst>
                </a:gridCol>
                <a:gridCol w="143336">
                  <a:extLst>
                    <a:ext uri="{9D8B030D-6E8A-4147-A177-3AD203B41FA5}">
                      <a16:colId xmlns:a16="http://schemas.microsoft.com/office/drawing/2014/main" val="20053"/>
                    </a:ext>
                  </a:extLst>
                </a:gridCol>
              </a:tblGrid>
              <a:tr h="288101">
                <a:tc rowSpan="3"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rowSpan="3" hMerge="1">
                  <a:txBody>
                    <a:bodyPr/>
                    <a:lstStyle/>
                    <a:p>
                      <a:endParaRPr kumimoji="1" lang="ja-JP" altLang="en-US"/>
                    </a:p>
                  </a:txBody>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2015</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2016</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年</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1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11</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12</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2</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3</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4</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5</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6</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7</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8</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9</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10</a:t>
                      </a: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月</a:t>
                      </a:r>
                    </a:p>
                  </a:txBody>
                  <a:tcPr marL="91430" marR="914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288101">
                <a:tc gridSpan="2"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hMerge="1" vMerge="1">
                  <a:txBody>
                    <a:bodyPr/>
                    <a:lstStyle/>
                    <a:p>
                      <a:endParaRPr kumimoji="1" lang="ja-JP" altLang="en-US"/>
                    </a:p>
                  </a:txBody>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algn="ctr" fontAlgn="ctr"/>
                      <a:r>
                        <a:rPr lang="en-US" altLang="ja-JP" sz="800" b="0" i="0" u="none" strike="noStrike" dirty="0">
                          <a:solidFill>
                            <a:srgbClr val="000000"/>
                          </a:solidFill>
                          <a:effectLst/>
                          <a:latin typeface="HGPｺﾞｼｯｸM" panose="020B0600000000000000" pitchFamily="50" charset="-128"/>
                          <a:ea typeface="HGPｺﾞｼｯｸM" panose="020B0600000000000000" pitchFamily="50" charset="-128"/>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338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工程</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249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a:t>
                      </a:r>
                      <a:endPar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マイルストーン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218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貴社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72186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弊社</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インフラ</a:t>
                      </a: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ストラクチャ</a:t>
                      </a:r>
                      <a:endParaRPr kumimoji="1" lang="en-US" altLang="ja-JP"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218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アーキテクチャ</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721865">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91430" marR="9143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1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Meiryo UI" pitchFamily="50" charset="-128"/>
                        </a:rPr>
                        <a:t>アプリケーション</a:t>
                      </a:r>
                    </a:p>
                  </a:txBody>
                  <a:tcPr marL="91430" marR="914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200" b="1"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900" b="0" i="0" u="none" strike="noStrike" cap="none" normalizeH="0" baseline="0" dirty="0">
                        <a:ln>
                          <a:solidFill>
                            <a:schemeClr val="tx1"/>
                          </a:solidFill>
                          <a:prstDash val="sysDash"/>
                        </a:ln>
                        <a:solidFill>
                          <a:schemeClr val="tx1"/>
                        </a:solidFill>
                        <a:effectLst/>
                        <a:latin typeface="HGPｺﾞｼｯｸM" panose="020B0600000000000000" pitchFamily="50" charset="-128"/>
                        <a:ea typeface="HGPｺﾞｼｯｸM" panose="020B0600000000000000" pitchFamily="50" charset="-128"/>
                        <a:cs typeface="Meiryo UI"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454559" cy="738664"/>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２．２．１．要件定義工程の作業範囲</a:t>
            </a:r>
            <a:endParaRPr kumimoji="1" lang="en-US" altLang="ja-JP" sz="1400" dirty="0">
              <a:latin typeface="HGPｺﾞｼｯｸM" panose="020B0600000000000000" pitchFamily="50" charset="-128"/>
              <a:ea typeface="HGPｺﾞｼｯｸM" panose="020B0600000000000000" pitchFamily="50" charset="-128"/>
            </a:endParaRPr>
          </a:p>
          <a:p>
            <a:pPr marL="806450"/>
            <a:r>
              <a:rPr lang="ja-JP" altLang="en-US" sz="1400" dirty="0">
                <a:latin typeface="HGPｺﾞｼｯｸM" panose="020B0600000000000000" pitchFamily="50" charset="-128"/>
                <a:ea typeface="HGPｺﾞｼｯｸM" panose="020B0600000000000000" pitchFamily="50" charset="-128"/>
              </a:rPr>
              <a:t>本プロジェクトの開発工程における、要件定義工程の弊社作業範囲は下図のとおりです。</a:t>
            </a:r>
            <a:endParaRPr lang="en-US" altLang="ja-JP" sz="1400" dirty="0">
              <a:latin typeface="HGPｺﾞｼｯｸM" panose="020B0600000000000000" pitchFamily="50" charset="-128"/>
              <a:ea typeface="HGPｺﾞｼｯｸM" panose="020B0600000000000000" pitchFamily="50" charset="-128"/>
            </a:endParaRPr>
          </a:p>
          <a:p>
            <a:pPr marL="806450"/>
            <a:r>
              <a:rPr lang="ja-JP" altLang="en-US" sz="1400" dirty="0">
                <a:latin typeface="HGPｺﾞｼｯｸM" panose="020B0600000000000000" pitchFamily="50" charset="-128"/>
                <a:ea typeface="HGPｺﾞｼｯｸM" panose="020B0600000000000000" pitchFamily="50" charset="-128"/>
              </a:rPr>
              <a:t>弊社作業の内容・進め方・成果物および貴社対応事項等を「３．要件定義実施計画」で定義します。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2" name="AutoShape 222"/>
          <p:cNvSpPr>
            <a:spLocks noChangeArrowheads="1"/>
          </p:cNvSpPr>
          <p:nvPr/>
        </p:nvSpPr>
        <p:spPr bwMode="auto">
          <a:xfrm>
            <a:off x="2339752" y="2975004"/>
            <a:ext cx="924297"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3" name="AutoShape 222"/>
          <p:cNvSpPr>
            <a:spLocks noChangeArrowheads="1"/>
          </p:cNvSpPr>
          <p:nvPr/>
        </p:nvSpPr>
        <p:spPr bwMode="auto">
          <a:xfrm>
            <a:off x="4198437" y="2975004"/>
            <a:ext cx="2240275" cy="241301"/>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製造</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単テ</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結テ</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4" name="AutoShape 222"/>
          <p:cNvSpPr>
            <a:spLocks noChangeArrowheads="1"/>
          </p:cNvSpPr>
          <p:nvPr/>
        </p:nvSpPr>
        <p:spPr bwMode="auto">
          <a:xfrm>
            <a:off x="6501585" y="2975004"/>
            <a:ext cx="1080894"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5" name="Text Box 87"/>
          <p:cNvSpPr txBox="1">
            <a:spLocks noChangeArrowheads="1"/>
          </p:cNvSpPr>
          <p:nvPr/>
        </p:nvSpPr>
        <p:spPr bwMode="auto">
          <a:xfrm>
            <a:off x="3138564" y="3267857"/>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暫定工数</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p>
        </p:txBody>
      </p:sp>
      <p:sp>
        <p:nvSpPr>
          <p:cNvPr id="56" name="Text Box 87"/>
          <p:cNvSpPr txBox="1">
            <a:spLocks noChangeArrowheads="1"/>
          </p:cNvSpPr>
          <p:nvPr/>
        </p:nvSpPr>
        <p:spPr bwMode="auto">
          <a:xfrm>
            <a:off x="2123728" y="3252469"/>
            <a:ext cx="889000"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rPr>
              <a:t>Kickoff</a:t>
            </a:r>
          </a:p>
        </p:txBody>
      </p:sp>
      <p:sp>
        <p:nvSpPr>
          <p:cNvPr id="58" name="AutoShape 222"/>
          <p:cNvSpPr>
            <a:spLocks noChangeArrowheads="1"/>
          </p:cNvSpPr>
          <p:nvPr/>
        </p:nvSpPr>
        <p:spPr bwMode="auto">
          <a:xfrm>
            <a:off x="7657052" y="2975004"/>
            <a:ext cx="1379444" cy="241299"/>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保守・運用</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59" name="Text Box 87"/>
          <p:cNvSpPr txBox="1">
            <a:spLocks noChangeArrowheads="1"/>
          </p:cNvSpPr>
          <p:nvPr/>
        </p:nvSpPr>
        <p:spPr bwMode="auto">
          <a:xfrm>
            <a:off x="7609137" y="3252469"/>
            <a:ext cx="779287" cy="22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latin typeface="HGPｺﾞｼｯｸM" panose="020B0600000000000000" pitchFamily="50" charset="-128"/>
                <a:ea typeface="HGPｺﾞｼｯｸM" panose="020B0600000000000000" pitchFamily="50" charset="-128"/>
                <a:cs typeface="メイリオ" pitchFamily="50" charset="-128"/>
              </a:rPr>
              <a:t>▲</a:t>
            </a:r>
            <a:r>
              <a:rPr lang="en-US" altLang="ja-JP" dirty="0">
                <a:latin typeface="HGPｺﾞｼｯｸM" panose="020B0600000000000000" pitchFamily="50" charset="-128"/>
                <a:ea typeface="HGPｺﾞｼｯｸM" panose="020B0600000000000000" pitchFamily="50" charset="-128"/>
                <a:cs typeface="メイリオ" pitchFamily="50" charset="-128"/>
              </a:rPr>
              <a:t>C/O</a:t>
            </a:r>
            <a:r>
              <a:rPr lang="ja-JP" altLang="en-US" dirty="0">
                <a:latin typeface="HGPｺﾞｼｯｸM" panose="020B0600000000000000" pitchFamily="50" charset="-128"/>
                <a:ea typeface="HGPｺﾞｼｯｸM" panose="020B0600000000000000" pitchFamily="50" charset="-128"/>
                <a:cs typeface="メイリオ" pitchFamily="50" charset="-128"/>
              </a:rPr>
              <a:t>判定</a:t>
            </a:r>
            <a:endParaRPr lang="en-US" altLang="ja-JP" dirty="0">
              <a:latin typeface="HGPｺﾞｼｯｸM" panose="020B0600000000000000" pitchFamily="50" charset="-128"/>
              <a:ea typeface="HGPｺﾞｼｯｸM" panose="020B0600000000000000" pitchFamily="50" charset="-128"/>
              <a:cs typeface="メイリオ" pitchFamily="50" charset="-128"/>
            </a:endParaRPr>
          </a:p>
        </p:txBody>
      </p:sp>
      <p:sp>
        <p:nvSpPr>
          <p:cNvPr id="60" name="AutoShape 222"/>
          <p:cNvSpPr>
            <a:spLocks noChangeArrowheads="1"/>
          </p:cNvSpPr>
          <p:nvPr/>
        </p:nvSpPr>
        <p:spPr bwMode="auto">
          <a:xfrm>
            <a:off x="3346548" y="2975004"/>
            <a:ext cx="804488"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1" name="Text Box 87"/>
          <p:cNvSpPr txBox="1">
            <a:spLocks noChangeArrowheads="1"/>
          </p:cNvSpPr>
          <p:nvPr/>
        </p:nvSpPr>
        <p:spPr bwMode="auto">
          <a:xfrm>
            <a:off x="4086689" y="3356992"/>
            <a:ext cx="1076183" cy="21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再見積</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r>
              <a:rPr lang="ja-JP" altLang="en-US" sz="900" dirty="0">
                <a:latin typeface="HGPｺﾞｼｯｸM" panose="020B0600000000000000" pitchFamily="50" charset="-128"/>
                <a:ea typeface="HGPｺﾞｼｯｸM" panose="020B0600000000000000" pitchFamily="50" charset="-128"/>
                <a:cs typeface="メイリオ" pitchFamily="50" charset="-128"/>
              </a:rPr>
              <a:t>確定工数</a:t>
            </a:r>
            <a:r>
              <a:rPr lang="en-US" altLang="ja-JP" sz="900" dirty="0">
                <a:latin typeface="HGPｺﾞｼｯｸM" panose="020B0600000000000000" pitchFamily="50" charset="-128"/>
                <a:ea typeface="HGPｺﾞｼｯｸM" panose="020B0600000000000000" pitchFamily="50" charset="-128"/>
                <a:cs typeface="メイリオ" pitchFamily="50" charset="-128"/>
              </a:rPr>
              <a:t>)</a:t>
            </a:r>
          </a:p>
        </p:txBody>
      </p:sp>
      <p:sp>
        <p:nvSpPr>
          <p:cNvPr id="67" name="AutoShape 222"/>
          <p:cNvSpPr>
            <a:spLocks noChangeArrowheads="1"/>
          </p:cNvSpPr>
          <p:nvPr/>
        </p:nvSpPr>
        <p:spPr bwMode="auto">
          <a:xfrm>
            <a:off x="1619672" y="2975004"/>
            <a:ext cx="648071" cy="241300"/>
          </a:xfrm>
          <a:prstGeom prst="homePlate">
            <a:avLst>
              <a:gd name="adj" fmla="val 20632"/>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8" name="Text Box 87"/>
          <p:cNvSpPr txBox="1">
            <a:spLocks noChangeArrowheads="1"/>
          </p:cNvSpPr>
          <p:nvPr/>
        </p:nvSpPr>
        <p:spPr bwMode="auto">
          <a:xfrm>
            <a:off x="7738568" y="3429000"/>
            <a:ext cx="1009896" cy="2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kumimoji="1" sz="1000">
                <a:solidFill>
                  <a:schemeClr val="tx1"/>
                </a:solidFill>
                <a:latin typeface="Arial" charset="0"/>
                <a:ea typeface="ＭＳ Ｐゴシック" charset="-128"/>
              </a:defRPr>
            </a:lvl1pPr>
            <a:lvl2pPr marL="742950" indent="-285750" eaLnBrk="0" hangingPunct="0">
              <a:defRPr kumimoji="1" sz="1000">
                <a:solidFill>
                  <a:schemeClr val="tx1"/>
                </a:solidFill>
                <a:latin typeface="Arial" charset="0"/>
                <a:ea typeface="ＭＳ Ｐゴシック" charset="-128"/>
              </a:defRPr>
            </a:lvl2pPr>
            <a:lvl3pPr marL="1143000" indent="-228600" eaLnBrk="0" hangingPunct="0">
              <a:defRPr kumimoji="1" sz="1000">
                <a:solidFill>
                  <a:schemeClr val="tx1"/>
                </a:solidFill>
                <a:latin typeface="Arial" charset="0"/>
                <a:ea typeface="ＭＳ Ｐゴシック" charset="-128"/>
              </a:defRPr>
            </a:lvl3pPr>
            <a:lvl4pPr marL="1600200" indent="-228600" eaLnBrk="0" hangingPunct="0">
              <a:defRPr kumimoji="1" sz="1000">
                <a:solidFill>
                  <a:schemeClr val="tx1"/>
                </a:solidFill>
                <a:latin typeface="Arial" charset="0"/>
                <a:ea typeface="ＭＳ Ｐゴシック" charset="-128"/>
              </a:defRPr>
            </a:lvl4pPr>
            <a:lvl5pPr marL="2057400" indent="-228600" eaLnBrk="0" hangingPunct="0">
              <a:defRPr kumimoji="1" sz="10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0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0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0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000">
                <a:solidFill>
                  <a:schemeClr val="tx1"/>
                </a:solidFill>
                <a:latin typeface="Arial" charset="0"/>
                <a:ea typeface="ＭＳ Ｐゴシック" charset="-128"/>
              </a:defRPr>
            </a:lvl9pPr>
          </a:lstStyle>
          <a:p>
            <a:pPr defTabSz="914400" eaLnBrk="1" fontAlgn="base" hangingPunct="1">
              <a:spcBef>
                <a:spcPct val="0"/>
              </a:spcBef>
              <a:spcAft>
                <a:spcPct val="0"/>
              </a:spcAft>
            </a:pPr>
            <a:r>
              <a:rPr lang="ja-JP" altLang="en-US" dirty="0">
                <a:solidFill>
                  <a:srgbClr val="000000"/>
                </a:solidFill>
                <a:latin typeface="HGPｺﾞｼｯｸM" panose="020B0600000000000000" pitchFamily="50" charset="-128"/>
                <a:ea typeface="HGPｺﾞｼｯｸM" panose="020B0600000000000000" pitchFamily="50" charset="-128"/>
                <a:cs typeface="メイリオ" pitchFamily="50" charset="-128"/>
              </a:rPr>
              <a:t>▲</a:t>
            </a:r>
            <a:r>
              <a:rPr lang="en-US" altLang="ja-JP" dirty="0">
                <a:solidFill>
                  <a:srgbClr val="000000"/>
                </a:solidFill>
                <a:latin typeface="HGPｺﾞｼｯｸM" panose="020B0600000000000000" pitchFamily="50" charset="-128"/>
                <a:ea typeface="HGPｺﾞｼｯｸM" panose="020B0600000000000000" pitchFamily="50" charset="-128"/>
                <a:cs typeface="メイリオ" pitchFamily="50" charset="-128"/>
              </a:rPr>
              <a:t>C/O</a:t>
            </a:r>
          </a:p>
        </p:txBody>
      </p:sp>
      <p:sp>
        <p:nvSpPr>
          <p:cNvPr id="69" name="AutoShape 222"/>
          <p:cNvSpPr>
            <a:spLocks noChangeArrowheads="1"/>
          </p:cNvSpPr>
          <p:nvPr/>
        </p:nvSpPr>
        <p:spPr bwMode="auto">
          <a:xfrm>
            <a:off x="4151036" y="4180539"/>
            <a:ext cx="228767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業務・データ移行設計</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0" name="AutoShape 222"/>
          <p:cNvSpPr>
            <a:spLocks noChangeArrowheads="1"/>
          </p:cNvSpPr>
          <p:nvPr/>
        </p:nvSpPr>
        <p:spPr bwMode="auto">
          <a:xfrm>
            <a:off x="2339752" y="3817219"/>
            <a:ext cx="911918"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1" name="AutoShape 222"/>
          <p:cNvSpPr>
            <a:spLocks noChangeArrowheads="1"/>
          </p:cNvSpPr>
          <p:nvPr/>
        </p:nvSpPr>
        <p:spPr bwMode="auto">
          <a:xfrm>
            <a:off x="3346548" y="3817219"/>
            <a:ext cx="74014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参画</a:t>
            </a:r>
            <a:r>
              <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&amp;</a:t>
            </a: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レビュー</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2" name="AutoShape 222"/>
          <p:cNvSpPr>
            <a:spLocks noChangeArrowheads="1"/>
          </p:cNvSpPr>
          <p:nvPr/>
        </p:nvSpPr>
        <p:spPr bwMode="auto">
          <a:xfrm>
            <a:off x="6501585" y="381721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3" name="AutoShape 222"/>
          <p:cNvSpPr>
            <a:spLocks noChangeArrowheads="1"/>
          </p:cNvSpPr>
          <p:nvPr/>
        </p:nvSpPr>
        <p:spPr bwMode="auto">
          <a:xfrm>
            <a:off x="6501585" y="4180539"/>
            <a:ext cx="1103897"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移行リハーサル</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4" name="AutoShape 222"/>
          <p:cNvSpPr>
            <a:spLocks noChangeArrowheads="1"/>
          </p:cNvSpPr>
          <p:nvPr/>
        </p:nvSpPr>
        <p:spPr bwMode="auto">
          <a:xfrm>
            <a:off x="8029306" y="4180539"/>
            <a:ext cx="575142"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現行システム</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停止</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5" name="AutoShape 222"/>
          <p:cNvSpPr>
            <a:spLocks noChangeArrowheads="1"/>
          </p:cNvSpPr>
          <p:nvPr/>
        </p:nvSpPr>
        <p:spPr bwMode="auto">
          <a:xfrm>
            <a:off x="2352130" y="4180539"/>
            <a:ext cx="1734559"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移行要件定義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76" name="角丸四角形 64"/>
          <p:cNvSpPr>
            <a:spLocks noChangeArrowheads="1"/>
          </p:cNvSpPr>
          <p:nvPr/>
        </p:nvSpPr>
        <p:spPr bwMode="auto">
          <a:xfrm>
            <a:off x="6501584" y="691197"/>
            <a:ext cx="2534911" cy="361539"/>
          </a:xfrm>
          <a:prstGeom prst="roundRect">
            <a:avLst>
              <a:gd name="adj" fmla="val 19541"/>
            </a:avLst>
          </a:prstGeom>
          <a:ln w="9525">
            <a:headEnd/>
            <a:tailEnd/>
          </a:ln>
        </p:spPr>
        <p:style>
          <a:lnRef idx="2">
            <a:schemeClr val="dk1"/>
          </a:lnRef>
          <a:fillRef idx="1">
            <a:schemeClr val="lt1"/>
          </a:fillRef>
          <a:effectRef idx="0">
            <a:schemeClr val="dk1"/>
          </a:effectRef>
          <a:fontRef idx="minor">
            <a:schemeClr val="dk1"/>
          </a:fontRef>
        </p:style>
        <p:txBody>
          <a:bodyPr lIns="92075" tIns="46038" rIns="92075" bIns="46038" anchor="ctr"/>
          <a:lstStyle/>
          <a:p>
            <a:pPr algn="ctr" eaLnBrk="0" hangingPunct="0"/>
            <a:endParaRPr kumimoji="0" lang="ja-JP" altLang="en-US" dirty="0">
              <a:latin typeface="HGPｺﾞｼｯｸM" panose="020B0600000000000000" pitchFamily="50" charset="-128"/>
              <a:ea typeface="HGPｺﾞｼｯｸM" panose="020B0600000000000000" pitchFamily="50" charset="-128"/>
            </a:endParaRPr>
          </a:p>
        </p:txBody>
      </p:sp>
      <p:sp>
        <p:nvSpPr>
          <p:cNvPr id="77" name="正方形/長方形 65"/>
          <p:cNvSpPr>
            <a:spLocks noChangeArrowheads="1"/>
          </p:cNvSpPr>
          <p:nvPr/>
        </p:nvSpPr>
        <p:spPr bwMode="auto">
          <a:xfrm>
            <a:off x="6517957" y="692696"/>
            <a:ext cx="646331" cy="276999"/>
          </a:xfrm>
          <a:prstGeom prst="rect">
            <a:avLst/>
          </a:prstGeom>
          <a:noFill/>
          <a:ln w="9525">
            <a:noFill/>
            <a:miter lim="800000"/>
            <a:headEnd/>
            <a:tailEnd/>
          </a:ln>
        </p:spPr>
        <p:txBody>
          <a:bodyPr wrap="none">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lang="en-US" altLang="ja-JP" sz="1200" dirty="0">
                <a:latin typeface="HGPｺﾞｼｯｸM" panose="020B0600000000000000" pitchFamily="50" charset="-128"/>
                <a:ea typeface="HGPｺﾞｼｯｸM" panose="020B0600000000000000" pitchFamily="50" charset="-128"/>
              </a:rPr>
              <a:t>】</a:t>
            </a:r>
          </a:p>
        </p:txBody>
      </p:sp>
      <p:sp>
        <p:nvSpPr>
          <p:cNvPr id="78" name="AutoShape 222"/>
          <p:cNvSpPr>
            <a:spLocks noChangeArrowheads="1"/>
          </p:cNvSpPr>
          <p:nvPr/>
        </p:nvSpPr>
        <p:spPr bwMode="auto">
          <a:xfrm>
            <a:off x="7206838" y="723607"/>
            <a:ext cx="749538" cy="296718"/>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貴社</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0" name="AutoShape 222"/>
          <p:cNvSpPr>
            <a:spLocks noChangeArrowheads="1"/>
          </p:cNvSpPr>
          <p:nvPr/>
        </p:nvSpPr>
        <p:spPr bwMode="auto">
          <a:xfrm>
            <a:off x="8142942" y="723607"/>
            <a:ext cx="749538" cy="296718"/>
          </a:xfrm>
          <a:prstGeom prst="homePlate">
            <a:avLst>
              <a:gd name="adj" fmla="val 20632"/>
            </a:avLst>
          </a:prstGeom>
          <a:solidFill>
            <a:schemeClr val="tx2">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弊社</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900" dirty="0">
                <a:solidFill>
                  <a:srgbClr val="000000"/>
                </a:solidFill>
                <a:latin typeface="HGPｺﾞｼｯｸM" panose="020B0600000000000000" pitchFamily="50" charset="-128"/>
                <a:ea typeface="HGPｺﾞｼｯｸM" panose="020B0600000000000000" pitchFamily="50" charset="-128"/>
                <a:cs typeface="Meiryo UI" pitchFamily="50" charset="-128"/>
              </a:rPr>
              <a:t>作業</a:t>
            </a:r>
            <a:endParaRPr lang="en-US" altLang="ja-JP" sz="9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82" name="AutoShape 222"/>
          <p:cNvSpPr>
            <a:spLocks noChangeArrowheads="1"/>
          </p:cNvSpPr>
          <p:nvPr/>
        </p:nvSpPr>
        <p:spPr bwMode="auto">
          <a:xfrm>
            <a:off x="2339753" y="5976458"/>
            <a:ext cx="46214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4" name="AutoShape 222"/>
          <p:cNvSpPr>
            <a:spLocks noChangeArrowheads="1"/>
          </p:cNvSpPr>
          <p:nvPr/>
        </p:nvSpPr>
        <p:spPr bwMode="auto">
          <a:xfrm>
            <a:off x="3346549" y="5976458"/>
            <a:ext cx="812278"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外部設計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5" name="AutoShape 222"/>
          <p:cNvSpPr>
            <a:spLocks noChangeArrowheads="1"/>
          </p:cNvSpPr>
          <p:nvPr/>
        </p:nvSpPr>
        <p:spPr bwMode="auto">
          <a:xfrm>
            <a:off x="2801900" y="6303546"/>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非機能</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6" name="AutoShape 222"/>
          <p:cNvSpPr>
            <a:spLocks noChangeArrowheads="1"/>
          </p:cNvSpPr>
          <p:nvPr/>
        </p:nvSpPr>
        <p:spPr bwMode="auto">
          <a:xfrm>
            <a:off x="2339752" y="5241025"/>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方式設計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7" name="AutoShape 222"/>
          <p:cNvSpPr>
            <a:spLocks noChangeArrowheads="1"/>
          </p:cNvSpPr>
          <p:nvPr/>
        </p:nvSpPr>
        <p:spPr bwMode="auto">
          <a:xfrm>
            <a:off x="590339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結合テスト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88" name="AutoShape 222"/>
          <p:cNvSpPr>
            <a:spLocks noChangeArrowheads="1"/>
          </p:cNvSpPr>
          <p:nvPr/>
        </p:nvSpPr>
        <p:spPr bwMode="auto">
          <a:xfrm>
            <a:off x="7657052" y="5976458"/>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1" name="AutoShape 222"/>
          <p:cNvSpPr>
            <a:spLocks noChangeArrowheads="1"/>
          </p:cNvSpPr>
          <p:nvPr/>
        </p:nvSpPr>
        <p:spPr bwMode="auto">
          <a:xfrm>
            <a:off x="4205706" y="5976458"/>
            <a:ext cx="576064"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内部設計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2" name="AutoShape 222"/>
          <p:cNvSpPr>
            <a:spLocks noChangeArrowheads="1"/>
          </p:cNvSpPr>
          <p:nvPr/>
        </p:nvSpPr>
        <p:spPr bwMode="auto">
          <a:xfrm>
            <a:off x="4788023" y="5976458"/>
            <a:ext cx="110823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開発・単体テスト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3" name="AutoShape 222"/>
          <p:cNvSpPr>
            <a:spLocks noChangeArrowheads="1"/>
          </p:cNvSpPr>
          <p:nvPr/>
        </p:nvSpPr>
        <p:spPr bwMode="auto">
          <a:xfrm>
            <a:off x="6482661" y="5976458"/>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4" name="AutoShape 222"/>
          <p:cNvSpPr>
            <a:spLocks noChangeArrowheads="1"/>
          </p:cNvSpPr>
          <p:nvPr/>
        </p:nvSpPr>
        <p:spPr bwMode="auto">
          <a:xfrm>
            <a:off x="2339752" y="5544410"/>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5" name="AutoShape 222"/>
          <p:cNvSpPr>
            <a:spLocks noChangeArrowheads="1"/>
          </p:cNvSpPr>
          <p:nvPr/>
        </p:nvSpPr>
        <p:spPr bwMode="auto">
          <a:xfrm>
            <a:off x="3346549" y="5241025"/>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アプリ基盤開発</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6" name="AutoShape 222"/>
          <p:cNvSpPr>
            <a:spLocks noChangeArrowheads="1"/>
          </p:cNvSpPr>
          <p:nvPr/>
        </p:nvSpPr>
        <p:spPr bwMode="auto">
          <a:xfrm>
            <a:off x="3347864" y="5544410"/>
            <a:ext cx="80317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実装標準策定</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7" name="AutoShape 222"/>
          <p:cNvSpPr>
            <a:spLocks noChangeArrowheads="1"/>
          </p:cNvSpPr>
          <p:nvPr/>
        </p:nvSpPr>
        <p:spPr bwMode="auto">
          <a:xfrm>
            <a:off x="4205706" y="5556202"/>
            <a:ext cx="2233005"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開発・テスト支援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8" name="AutoShape 222"/>
          <p:cNvSpPr>
            <a:spLocks noChangeArrowheads="1"/>
          </p:cNvSpPr>
          <p:nvPr/>
        </p:nvSpPr>
        <p:spPr bwMode="auto">
          <a:xfrm>
            <a:off x="2339752" y="4536298"/>
            <a:ext cx="92429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99" name="AutoShape 222"/>
          <p:cNvSpPr>
            <a:spLocks noChangeArrowheads="1"/>
          </p:cNvSpPr>
          <p:nvPr/>
        </p:nvSpPr>
        <p:spPr bwMode="auto">
          <a:xfrm>
            <a:off x="3346549" y="4529193"/>
            <a:ext cx="5773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0" name="AutoShape 222"/>
          <p:cNvSpPr>
            <a:spLocks noChangeArrowheads="1"/>
          </p:cNvSpPr>
          <p:nvPr/>
        </p:nvSpPr>
        <p:spPr bwMode="auto">
          <a:xfrm>
            <a:off x="3974125" y="4529193"/>
            <a:ext cx="741891"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開発環境</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1" name="AutoShape 222"/>
          <p:cNvSpPr>
            <a:spLocks noChangeArrowheads="1"/>
          </p:cNvSpPr>
          <p:nvPr/>
        </p:nvSpPr>
        <p:spPr bwMode="auto">
          <a:xfrm>
            <a:off x="4781769" y="4529193"/>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システムテスト・本番環境</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構築・テスト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2" name="AutoShape 222"/>
          <p:cNvSpPr>
            <a:spLocks noChangeArrowheads="1"/>
          </p:cNvSpPr>
          <p:nvPr/>
        </p:nvSpPr>
        <p:spPr bwMode="auto">
          <a:xfrm>
            <a:off x="7657052" y="4529193"/>
            <a:ext cx="1379444" cy="288032"/>
          </a:xfrm>
          <a:prstGeom prst="homePlate">
            <a:avLst>
              <a:gd name="adj" fmla="val 20632"/>
            </a:avLst>
          </a:prstGeom>
          <a:solidFill>
            <a:schemeClr val="accent5">
              <a:lumMod val="40000"/>
              <a:lumOff val="60000"/>
            </a:schemeClr>
          </a:solidFill>
          <a:ln w="19050" algn="ctr">
            <a:solidFill>
              <a:srgbClr val="6D5F6D"/>
            </a:solidFill>
            <a:prstDash val="dash"/>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インフラ運用・保守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3" name="AutoShape 222"/>
          <p:cNvSpPr>
            <a:spLocks noChangeArrowheads="1"/>
          </p:cNvSpPr>
          <p:nvPr/>
        </p:nvSpPr>
        <p:spPr bwMode="auto">
          <a:xfrm>
            <a:off x="3346549" y="4828624"/>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4" name="AutoShape 222"/>
          <p:cNvSpPr>
            <a:spLocks noChangeArrowheads="1"/>
          </p:cNvSpPr>
          <p:nvPr/>
        </p:nvSpPr>
        <p:spPr bwMode="auto">
          <a:xfrm>
            <a:off x="4781769" y="4828624"/>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5" name="AutoShape 222"/>
          <p:cNvSpPr>
            <a:spLocks noChangeArrowheads="1"/>
          </p:cNvSpPr>
          <p:nvPr/>
        </p:nvSpPr>
        <p:spPr bwMode="auto">
          <a:xfrm>
            <a:off x="3352729" y="6303546"/>
            <a:ext cx="1369467"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業務運用設計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6" name="AutoShape 222"/>
          <p:cNvSpPr>
            <a:spLocks noChangeArrowheads="1"/>
          </p:cNvSpPr>
          <p:nvPr/>
        </p:nvSpPr>
        <p:spPr bwMode="auto">
          <a:xfrm>
            <a:off x="4781769" y="6303546"/>
            <a:ext cx="165694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業務運用テスト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7" name="AutoShape 222"/>
          <p:cNvSpPr>
            <a:spLocks noChangeArrowheads="1"/>
          </p:cNvSpPr>
          <p:nvPr/>
        </p:nvSpPr>
        <p:spPr bwMode="auto">
          <a:xfrm>
            <a:off x="6482661" y="4529193"/>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システムテスト</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8" name="AutoShape 222"/>
          <p:cNvSpPr>
            <a:spLocks noChangeArrowheads="1"/>
          </p:cNvSpPr>
          <p:nvPr/>
        </p:nvSpPr>
        <p:spPr bwMode="auto">
          <a:xfrm>
            <a:off x="6482661" y="6303546"/>
            <a:ext cx="1126023"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ユーザー教育</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支援</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09" name="AutoShape 222"/>
          <p:cNvSpPr>
            <a:spLocks noChangeArrowheads="1"/>
          </p:cNvSpPr>
          <p:nvPr/>
        </p:nvSpPr>
        <p:spPr bwMode="auto">
          <a:xfrm>
            <a:off x="7625940" y="4180539"/>
            <a:ext cx="330436"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移行</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0" name="正方形/長方形 109"/>
          <p:cNvSpPr/>
          <p:nvPr/>
        </p:nvSpPr>
        <p:spPr>
          <a:xfrm>
            <a:off x="2267743" y="4468539"/>
            <a:ext cx="1055936" cy="2207982"/>
          </a:xfrm>
          <a:prstGeom prst="rect">
            <a:avLst/>
          </a:prstGeom>
          <a:noFill/>
          <a:ln w="3175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5436096" y="6654552"/>
            <a:ext cx="3384376" cy="230832"/>
          </a:xfrm>
          <a:prstGeom prst="rect">
            <a:avLst/>
          </a:prstGeom>
          <a:noFill/>
        </p:spPr>
        <p:txBody>
          <a:bodyPr wrap="square" rtlCol="0">
            <a:spAutoFit/>
          </a:bodyPr>
          <a:lstStyle/>
          <a:p>
            <a:pPr algn="ctr"/>
            <a:r>
              <a:rPr lang="ja-JP" altLang="en-US" sz="900" dirty="0">
                <a:latin typeface="HGPｺﾞｼｯｸM" panose="020B0600000000000000" pitchFamily="50" charset="-128"/>
                <a:ea typeface="HGPｺﾞｼｯｸM" panose="020B0600000000000000" pitchFamily="50" charset="-128"/>
              </a:rPr>
              <a:t>「△△△再構築プロジェクト計画書</a:t>
            </a: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r>
              <a:rPr lang="ja-JP" altLang="en-US" sz="900" dirty="0">
                <a:latin typeface="HGPｺﾞｼｯｸM" panose="020B0600000000000000" pitchFamily="50" charset="-128"/>
                <a:ea typeface="HGPｺﾞｼｯｸM" panose="020B0600000000000000" pitchFamily="50" charset="-128"/>
              </a:rPr>
              <a:t>大日程」を転載</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12" name="AutoShape 222"/>
          <p:cNvSpPr>
            <a:spLocks noChangeArrowheads="1"/>
          </p:cNvSpPr>
          <p:nvPr/>
        </p:nvSpPr>
        <p:spPr bwMode="auto">
          <a:xfrm>
            <a:off x="2801900" y="5976458"/>
            <a:ext cx="521779" cy="288032"/>
          </a:xfrm>
          <a:prstGeom prst="homePlate">
            <a:avLst>
              <a:gd name="adj" fmla="val 20632"/>
            </a:avLst>
          </a:prstGeom>
          <a:solidFill>
            <a:schemeClr val="accent5">
              <a:lumMod val="40000"/>
              <a:lumOff val="60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機能</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a:p>
            <a:pPr algn="ctr" defTabSz="914400">
              <a:lnSpc>
                <a:spcPct val="80000"/>
              </a:lnSpc>
              <a:defRPr/>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要件</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114" name="AutoShape 222"/>
          <p:cNvSpPr>
            <a:spLocks noChangeArrowheads="1"/>
          </p:cNvSpPr>
          <p:nvPr/>
        </p:nvSpPr>
        <p:spPr bwMode="auto">
          <a:xfrm>
            <a:off x="1619672" y="3817219"/>
            <a:ext cx="648071" cy="288000"/>
          </a:xfrm>
          <a:prstGeom prst="homePlate">
            <a:avLst>
              <a:gd name="adj" fmla="val 20632"/>
            </a:avLst>
          </a:prstGeom>
          <a:solidFill>
            <a:schemeClr val="bg1">
              <a:lumMod val="65000"/>
            </a:schemeClr>
          </a:solidFill>
          <a:ln w="19050" algn="ctr">
            <a:solidFill>
              <a:srgbClr val="6D5F6D"/>
            </a:solidFill>
            <a:miter lim="800000"/>
            <a:headEnd/>
            <a:tailEnd/>
          </a:ln>
          <a:effectLst>
            <a:outerShdw blurRad="50800" dist="38100" dir="2700000" algn="tl" rotWithShape="0">
              <a:prstClr val="black">
                <a:alpha val="40000"/>
              </a:prstClr>
            </a:outerShdw>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rPr>
              <a:t>現行調査</a:t>
            </a:r>
            <a:endParaRPr lang="en-US" altLang="ja-JP" sz="1000" dirty="0">
              <a:solidFill>
                <a:srgbClr val="000000"/>
              </a:solidFill>
              <a:effectLst>
                <a:outerShdw blurRad="38100" dist="38100" dir="2700000" algn="tl">
                  <a:srgbClr val="C0C0C0"/>
                </a:outerShdw>
              </a:effectLst>
              <a:latin typeface="HGPｺﾞｼｯｸM" panose="020B0600000000000000" pitchFamily="50" charset="-128"/>
              <a:ea typeface="HGPｺﾞｼｯｸM" panose="020B0600000000000000" pitchFamily="50" charset="-128"/>
              <a:cs typeface="Meiryo UI" pitchFamily="50" charset="-128"/>
            </a:endParaRPr>
          </a:p>
        </p:txBody>
      </p:sp>
      <p:sp>
        <p:nvSpPr>
          <p:cNvPr id="62" name="四角形吹き出し 61"/>
          <p:cNvSpPr/>
          <p:nvPr/>
        </p:nvSpPr>
        <p:spPr>
          <a:xfrm>
            <a:off x="2483768" y="332656"/>
            <a:ext cx="3096344" cy="66636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プロジェクト全体に対する、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本計画の対象範囲を明確に</a:t>
            </a:r>
            <a:r>
              <a:rPr lang="ja-JP" altLang="en-US" sz="1200" dirty="0">
                <a:solidFill>
                  <a:schemeClr val="tx1"/>
                </a:solidFill>
                <a:latin typeface="HGPｺﾞｼｯｸM" panose="020B0600000000000000" pitchFamily="50" charset="-128"/>
                <a:ea typeface="HGPｺﾞｼｯｸM" panose="020B0600000000000000" pitchFamily="50" charset="-128"/>
              </a:rPr>
              <a:t>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3" name="四角形吹き出し 112"/>
          <p:cNvSpPr/>
          <p:nvPr/>
        </p:nvSpPr>
        <p:spPr>
          <a:xfrm>
            <a:off x="683568" y="4105219"/>
            <a:ext cx="1555120" cy="524129"/>
          </a:xfrm>
          <a:prstGeom prst="wedgeRectCallout">
            <a:avLst>
              <a:gd name="adj1" fmla="val 51050"/>
              <a:gd name="adj2" fmla="val 81446"/>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要件定義工程</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作業範囲</a:t>
            </a:r>
            <a:endParaRPr kumimoji="1" lang="ja-JP" altLang="en-US"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666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4" name="正方形/長方形 3"/>
          <p:cNvSpPr/>
          <p:nvPr/>
        </p:nvSpPr>
        <p:spPr>
          <a:xfrm>
            <a:off x="1179035" y="2060699"/>
            <a:ext cx="4632511" cy="1050233"/>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1179035" y="4718976"/>
            <a:ext cx="4632511" cy="192180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 name="正方形/長方形 5"/>
          <p:cNvSpPr/>
          <p:nvPr/>
        </p:nvSpPr>
        <p:spPr>
          <a:xfrm>
            <a:off x="1179035" y="3158556"/>
            <a:ext cx="4632511" cy="1512795"/>
          </a:xfrm>
          <a:prstGeom prst="rect">
            <a:avLst/>
          </a:prstGeom>
          <a:gradFill>
            <a:gsLst>
              <a:gs pos="0">
                <a:schemeClr val="accent3">
                  <a:tint val="50000"/>
                  <a:satMod val="300000"/>
                </a:schemeClr>
              </a:gs>
              <a:gs pos="74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non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rgbClr val="201815"/>
              </a:solidFill>
              <a:latin typeface="HGPｺﾞｼｯｸM" panose="020B0600000000000000" pitchFamily="50" charset="-128"/>
              <a:ea typeface="HGPｺﾞｼｯｸM" panose="020B0600000000000000" pitchFamily="50" charset="-128"/>
            </a:endParaRPr>
          </a:p>
        </p:txBody>
      </p:sp>
      <p:cxnSp>
        <p:nvCxnSpPr>
          <p:cNvPr id="7" name="直線矢印コネクタ 6"/>
          <p:cNvCxnSpPr/>
          <p:nvPr/>
        </p:nvCxnSpPr>
        <p:spPr>
          <a:xfrm>
            <a:off x="2254812" y="5701282"/>
            <a:ext cx="501815" cy="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8"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271" y="4428241"/>
            <a:ext cx="696021" cy="681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is301710.TISNT\AppData\Local\Microsoft\Windows\Temporary Internet Files\Content.IE5\09YNHFYL\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61" y="4389479"/>
            <a:ext cx="778938" cy="764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flipV="1">
            <a:off x="3254070"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4804509" y="5037421"/>
            <a:ext cx="0" cy="46611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H="1" flipV="1">
            <a:off x="4804508" y="4127146"/>
            <a:ext cx="1" cy="28467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3" name="Picture 5" descr="C:\Users\tis301710.TISNT\AppData\Local\Microsoft\Windows\Temporary Internet Files\Content.IE5\I44TN9R5\MC90030393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306" y="2100371"/>
            <a:ext cx="656677" cy="6904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p:cNvCxnSpPr/>
          <p:nvPr/>
        </p:nvCxnSpPr>
        <p:spPr>
          <a:xfrm flipV="1">
            <a:off x="3341732" y="3393320"/>
            <a:ext cx="333413" cy="2335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15" name="Picture 2" descr="C:\Users\tis301710.TISNT\AppData\Local\Microsoft\Windows\Temporary Internet Files\Content.IE5\L8IQW92U\MC9004348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128" y="2133780"/>
            <a:ext cx="696021" cy="68481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31"/>
          <p:cNvSpPr txBox="1"/>
          <p:nvPr/>
        </p:nvSpPr>
        <p:spPr>
          <a:xfrm>
            <a:off x="4709375" y="4895801"/>
            <a:ext cx="741834"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帳票</a:t>
            </a:r>
          </a:p>
        </p:txBody>
      </p:sp>
      <p:sp>
        <p:nvSpPr>
          <p:cNvPr id="17" name="テキスト ボックス 33"/>
          <p:cNvSpPr txBox="1"/>
          <p:nvPr/>
        </p:nvSpPr>
        <p:spPr>
          <a:xfrm>
            <a:off x="4489054" y="2560484"/>
            <a:ext cx="882556"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サービス</a:t>
            </a:r>
          </a:p>
        </p:txBody>
      </p:sp>
      <p:sp>
        <p:nvSpPr>
          <p:cNvPr id="18" name="テキスト ボックス 34"/>
          <p:cNvSpPr txBox="1"/>
          <p:nvPr/>
        </p:nvSpPr>
        <p:spPr>
          <a:xfrm>
            <a:off x="3389815" y="2560484"/>
            <a:ext cx="884798"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a:t>
            </a:r>
          </a:p>
        </p:txBody>
      </p:sp>
      <p:sp>
        <p:nvSpPr>
          <p:cNvPr id="19" name="メモ 18"/>
          <p:cNvSpPr/>
          <p:nvPr/>
        </p:nvSpPr>
        <p:spPr>
          <a:xfrm>
            <a:off x="5947910" y="2060847"/>
            <a:ext cx="3088586" cy="1050729"/>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・システム化の目標、ゴール</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・商品、サービスの仕様</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・システム化方針</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20" name="直線矢印コネクタ 19"/>
          <p:cNvCxnSpPr>
            <a:stCxn id="8" idx="0"/>
          </p:cNvCxnSpPr>
          <p:nvPr/>
        </p:nvCxnSpPr>
        <p:spPr>
          <a:xfrm flipV="1">
            <a:off x="3243161" y="4094248"/>
            <a:ext cx="3359" cy="3339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3440485" y="4056148"/>
            <a:ext cx="1022994" cy="37151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H="1" flipV="1">
            <a:off x="4368229" y="3390629"/>
            <a:ext cx="321609" cy="29124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3"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685" y="3626901"/>
            <a:ext cx="647435" cy="6395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757" y="3626901"/>
            <a:ext cx="647435" cy="63959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p:cNvCxnSpPr>
            <a:stCxn id="26" idx="0"/>
          </p:cNvCxnSpPr>
          <p:nvPr/>
        </p:nvCxnSpPr>
        <p:spPr>
          <a:xfrm flipV="1">
            <a:off x="4018676" y="2625717"/>
            <a:ext cx="0" cy="26549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pic>
        <p:nvPicPr>
          <p:cNvPr id="26" name="Picture 4" descr="C:\Users\tis301710.TISNT\AppData\Local\Microsoft\Windows\Temporary Internet Files\Content.IE5\O91ZKIT7\MC90043482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079" y="2891210"/>
            <a:ext cx="647435" cy="636229"/>
          </a:xfrm>
          <a:prstGeom prst="rect">
            <a:avLst/>
          </a:prstGeom>
          <a:noFill/>
          <a:extLst>
            <a:ext uri="{909E8E84-426E-40DD-AFC4-6F175D3DCCD1}">
              <a14:hiddenFill xmlns:a14="http://schemas.microsoft.com/office/drawing/2010/main">
                <a:solidFill>
                  <a:srgbClr val="FFFFFF"/>
                </a:solidFill>
              </a14:hiddenFill>
            </a:ext>
          </a:extLst>
        </p:spPr>
      </p:pic>
      <p:sp>
        <p:nvSpPr>
          <p:cNvPr id="27" name="角丸四角形 26"/>
          <p:cNvSpPr/>
          <p:nvPr/>
        </p:nvSpPr>
        <p:spPr>
          <a:xfrm>
            <a:off x="2762986" y="5410379"/>
            <a:ext cx="2600885" cy="539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ビジネスロジック</a:t>
            </a:r>
          </a:p>
        </p:txBody>
      </p:sp>
      <p:pic>
        <p:nvPicPr>
          <p:cNvPr id="28" name="Picture 7" descr="C:\Users\tis301710.TISNT\AppData\Local\Microsoft\Windows\Temporary Internet Files\Content.IE5\O91ZKIT7\MC9004326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313" y="5259439"/>
            <a:ext cx="768028" cy="75346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9"/>
          <p:cNvSpPr txBox="1"/>
          <p:nvPr/>
        </p:nvSpPr>
        <p:spPr>
          <a:xfrm>
            <a:off x="3153445" y="4895801"/>
            <a:ext cx="83378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画面</a:t>
            </a:r>
          </a:p>
        </p:txBody>
      </p:sp>
      <p:grpSp>
        <p:nvGrpSpPr>
          <p:cNvPr id="30" name="グループ化 29"/>
          <p:cNvGrpSpPr/>
          <p:nvPr/>
        </p:nvGrpSpPr>
        <p:grpSpPr>
          <a:xfrm>
            <a:off x="1338718" y="5232766"/>
            <a:ext cx="912159" cy="913279"/>
            <a:chOff x="1165413" y="3720020"/>
            <a:chExt cx="914400" cy="933450"/>
          </a:xfrm>
        </p:grpSpPr>
        <p:sp>
          <p:nvSpPr>
            <p:cNvPr id="50" name="フローチャート : 磁気ディスク 49"/>
            <p:cNvSpPr/>
            <p:nvPr/>
          </p:nvSpPr>
          <p:spPr>
            <a:xfrm>
              <a:off x="11654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1" name="フローチャート : 磁気ディスク 50"/>
            <p:cNvSpPr/>
            <p:nvPr/>
          </p:nvSpPr>
          <p:spPr>
            <a:xfrm>
              <a:off x="17750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2" name="フローチャート : 磁気ディスク 51"/>
            <p:cNvSpPr/>
            <p:nvPr/>
          </p:nvSpPr>
          <p:spPr>
            <a:xfrm>
              <a:off x="1775013" y="372002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53" name="フローチャート : 磁気ディスク 52"/>
            <p:cNvSpPr/>
            <p:nvPr/>
          </p:nvSpPr>
          <p:spPr>
            <a:xfrm>
              <a:off x="1165413" y="4272470"/>
              <a:ext cx="304800" cy="381000"/>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54" name="直線コネクタ 53"/>
            <p:cNvCxnSpPr>
              <a:stCxn id="50" idx="4"/>
              <a:endCxn id="52" idx="2"/>
            </p:cNvCxnSpPr>
            <p:nvPr/>
          </p:nvCxnSpPr>
          <p:spPr>
            <a:xfrm>
              <a:off x="1470213" y="391052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52" idx="3"/>
              <a:endCxn id="51" idx="1"/>
            </p:cNvCxnSpPr>
            <p:nvPr/>
          </p:nvCxnSpPr>
          <p:spPr>
            <a:xfrm>
              <a:off x="1927413" y="4101020"/>
              <a:ext cx="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50" idx="3"/>
              <a:endCxn id="51" idx="1"/>
            </p:cNvCxnSpPr>
            <p:nvPr/>
          </p:nvCxnSpPr>
          <p:spPr>
            <a:xfrm>
              <a:off x="1317813" y="4101020"/>
              <a:ext cx="609600"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53" idx="4"/>
              <a:endCxn id="51" idx="2"/>
            </p:cNvCxnSpPr>
            <p:nvPr/>
          </p:nvCxnSpPr>
          <p:spPr>
            <a:xfrm>
              <a:off x="1470213" y="446297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31"/>
            <p:cNvSpPr txBox="1"/>
            <p:nvPr/>
          </p:nvSpPr>
          <p:spPr>
            <a:xfrm>
              <a:off x="1251625" y="3966882"/>
              <a:ext cx="744076" cy="29891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データ</a:t>
              </a:r>
            </a:p>
          </p:txBody>
        </p:sp>
      </p:grpSp>
      <p:sp>
        <p:nvSpPr>
          <p:cNvPr id="31" name="テキスト ボックス 31"/>
          <p:cNvSpPr txBox="1"/>
          <p:nvPr/>
        </p:nvSpPr>
        <p:spPr>
          <a:xfrm>
            <a:off x="4130591" y="3119669"/>
            <a:ext cx="1452355"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ビジネスフロー</a:t>
            </a:r>
          </a:p>
        </p:txBody>
      </p:sp>
      <p:sp>
        <p:nvSpPr>
          <p:cNvPr id="32" name="テキスト ボックス 31"/>
          <p:cNvSpPr txBox="1"/>
          <p:nvPr/>
        </p:nvSpPr>
        <p:spPr>
          <a:xfrm>
            <a:off x="4842724" y="3906322"/>
            <a:ext cx="1054547"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業務フロー</a:t>
            </a:r>
          </a:p>
        </p:txBody>
      </p:sp>
      <p:pic>
        <p:nvPicPr>
          <p:cNvPr id="33" name="図 32" descr="C:\Users\tis301710.TISNT\AppData\Local\Microsoft\Windows\Temporary Internet Files\Content.IE5\L8IQW92U\MC90003900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4919" y="3551883"/>
            <a:ext cx="855009" cy="77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矢印コネクタ 33"/>
          <p:cNvCxnSpPr>
            <a:stCxn id="33" idx="3"/>
            <a:endCxn id="23" idx="1"/>
          </p:cNvCxnSpPr>
          <p:nvPr/>
        </p:nvCxnSpPr>
        <p:spPr>
          <a:xfrm>
            <a:off x="2269928" y="3938038"/>
            <a:ext cx="577757" cy="69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35" name="テキスト ボックス 31"/>
          <p:cNvSpPr txBox="1"/>
          <p:nvPr/>
        </p:nvSpPr>
        <p:spPr>
          <a:xfrm>
            <a:off x="1243954" y="4128198"/>
            <a:ext cx="1235523" cy="29245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業務ルール</a:t>
            </a:r>
          </a:p>
        </p:txBody>
      </p:sp>
      <p:sp>
        <p:nvSpPr>
          <p:cNvPr id="36" name="円/楕円 35"/>
          <p:cNvSpPr/>
          <p:nvPr/>
        </p:nvSpPr>
        <p:spPr>
          <a:xfrm>
            <a:off x="1214893" y="4748262"/>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システム要件領域</a:t>
            </a:r>
          </a:p>
        </p:txBody>
      </p:sp>
      <p:sp>
        <p:nvSpPr>
          <p:cNvPr id="37" name="円/楕円 36"/>
          <p:cNvSpPr/>
          <p:nvPr/>
        </p:nvSpPr>
        <p:spPr>
          <a:xfrm>
            <a:off x="1224418" y="3197368"/>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600"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業務要件領域</a:t>
            </a:r>
          </a:p>
        </p:txBody>
      </p:sp>
      <p:sp>
        <p:nvSpPr>
          <p:cNvPr id="38" name="円/楕円 37"/>
          <p:cNvSpPr/>
          <p:nvPr/>
        </p:nvSpPr>
        <p:spPr>
          <a:xfrm>
            <a:off x="1233943" y="2132856"/>
            <a:ext cx="1509993" cy="39933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nchorCtr="1">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ysClr val="windowText" lastClr="000000"/>
                </a:solidFill>
                <a:latin typeface="HGPｺﾞｼｯｸM" panose="020B0600000000000000" pitchFamily="50" charset="-128"/>
                <a:ea typeface="HGPｺﾞｼｯｸM" panose="020B0600000000000000" pitchFamily="50" charset="-128"/>
                <a:cs typeface="メイリオ" panose="020B0604030504040204" pitchFamily="50" charset="-128"/>
              </a:rPr>
              <a:t>ビジネス要件領域</a:t>
            </a:r>
          </a:p>
        </p:txBody>
      </p:sp>
      <p:sp>
        <p:nvSpPr>
          <p:cNvPr id="39" name="上矢印 38"/>
          <p:cNvSpPr/>
          <p:nvPr/>
        </p:nvSpPr>
        <p:spPr>
          <a:xfrm>
            <a:off x="173305" y="2043203"/>
            <a:ext cx="512109" cy="4580403"/>
          </a:xfrm>
          <a:prstGeom prst="upArrow">
            <a:avLst/>
          </a:prstGeom>
        </p:spPr>
        <p:style>
          <a:lnRef idx="1">
            <a:schemeClr val="accent6"/>
          </a:lnRef>
          <a:fillRef idx="2">
            <a:schemeClr val="accent6"/>
          </a:fillRef>
          <a:effectRef idx="1">
            <a:schemeClr val="accent6"/>
          </a:effectRef>
          <a:fontRef idx="minor">
            <a:schemeClr val="dk1"/>
          </a:fontRef>
        </p:style>
        <p:txBody>
          <a:bodyPr vert="wordArtVertRtl"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目的</a:t>
            </a:r>
          </a:p>
        </p:txBody>
      </p:sp>
      <p:sp>
        <p:nvSpPr>
          <p:cNvPr id="40" name="下矢印 39"/>
          <p:cNvSpPr/>
          <p:nvPr/>
        </p:nvSpPr>
        <p:spPr>
          <a:xfrm>
            <a:off x="626585" y="2060698"/>
            <a:ext cx="533400" cy="4608661"/>
          </a:xfrm>
          <a:prstGeom prst="downArrow">
            <a:avLst/>
          </a:prstGeom>
          <a:gradFill>
            <a:gsLst>
              <a:gs pos="0">
                <a:schemeClr val="tx2">
                  <a:lumMod val="60000"/>
                  <a:lumOff val="40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vert="wordArtVertRtl" wrap="none"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4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手段</a:t>
            </a:r>
          </a:p>
        </p:txBody>
      </p:sp>
      <p:sp>
        <p:nvSpPr>
          <p:cNvPr id="41" name="角丸四角形 40"/>
          <p:cNvSpPr/>
          <p:nvPr/>
        </p:nvSpPr>
        <p:spPr>
          <a:xfrm>
            <a:off x="1224185" y="6246058"/>
            <a:ext cx="1026691"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非機能要件</a:t>
            </a:r>
          </a:p>
        </p:txBody>
      </p:sp>
      <p:sp>
        <p:nvSpPr>
          <p:cNvPr id="42" name="角丸四角形 41"/>
          <p:cNvSpPr/>
          <p:nvPr/>
        </p:nvSpPr>
        <p:spPr>
          <a:xfrm>
            <a:off x="2315540" y="6246058"/>
            <a:ext cx="123058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ソフトウエア方式</a:t>
            </a:r>
          </a:p>
        </p:txBody>
      </p:sp>
      <p:sp>
        <p:nvSpPr>
          <p:cNvPr id="43" name="角丸四角形 42"/>
          <p:cNvSpPr/>
          <p:nvPr/>
        </p:nvSpPr>
        <p:spPr>
          <a:xfrm>
            <a:off x="3610788" y="6246058"/>
            <a:ext cx="100811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インフラ方式</a:t>
            </a:r>
          </a:p>
        </p:txBody>
      </p:sp>
      <p:sp>
        <p:nvSpPr>
          <p:cNvPr id="44" name="角丸四角形 43"/>
          <p:cNvSpPr/>
          <p:nvPr/>
        </p:nvSpPr>
        <p:spPr>
          <a:xfrm>
            <a:off x="4683564" y="6246058"/>
            <a:ext cx="545092"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運用</a:t>
            </a:r>
          </a:p>
        </p:txBody>
      </p:sp>
      <p:sp>
        <p:nvSpPr>
          <p:cNvPr id="45" name="角丸四角形 44"/>
          <p:cNvSpPr/>
          <p:nvPr/>
        </p:nvSpPr>
        <p:spPr>
          <a:xfrm>
            <a:off x="5293322" y="6246058"/>
            <a:ext cx="502814" cy="351960"/>
          </a:xfrm>
          <a:prstGeom prst="roundRect">
            <a:avLst/>
          </a:prstGeom>
          <a:gradFill>
            <a:gsLst>
              <a:gs pos="0">
                <a:schemeClr val="accent6">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6" name="メモ 45"/>
          <p:cNvSpPr/>
          <p:nvPr/>
        </p:nvSpPr>
        <p:spPr>
          <a:xfrm>
            <a:off x="5947910" y="3158556"/>
            <a:ext cx="3088586" cy="15120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・システム化目標、ゴールに対する課題</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・業務プロセスを構成する業務と流れ、条件</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・業務の内容、手順、ルール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・システム化対象業務、必要機能の選別</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7" name="メモ 46"/>
          <p:cNvSpPr/>
          <p:nvPr/>
        </p:nvSpPr>
        <p:spPr>
          <a:xfrm>
            <a:off x="5947910" y="4718976"/>
            <a:ext cx="3088586" cy="1922400"/>
          </a:xfrm>
          <a:prstGeom prst="foldedCorner">
            <a:avLst/>
          </a:prstGeom>
        </p:spPr>
        <p:style>
          <a:lnRef idx="1">
            <a:schemeClr val="accent6"/>
          </a:lnRef>
          <a:fillRef idx="2">
            <a:schemeClr val="accent6"/>
          </a:fillRef>
          <a:effectRef idx="1">
            <a:schemeClr val="accent6"/>
          </a:effectRef>
          <a:fontRef idx="minor">
            <a:schemeClr val="dk1"/>
          </a:fontRef>
        </p:style>
        <p:txBody>
          <a:bodyPr wrap="square" rtlCol="0" anchor="t"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・システム構成</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・サブシステム定義</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・システム機能一覧</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・システム機能の概要</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・論理データモデル</a:t>
            </a: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・性能、運用等の非機能要件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・移行要件</a:t>
            </a:r>
            <a:endPar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8" name="テキスト ボックス 31"/>
          <p:cNvSpPr txBox="1"/>
          <p:nvPr/>
        </p:nvSpPr>
        <p:spPr>
          <a:xfrm>
            <a:off x="6042315" y="1783849"/>
            <a:ext cx="281947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主な定義事項</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p>
        </p:txBody>
      </p:sp>
      <p:sp>
        <p:nvSpPr>
          <p:cNvPr id="49" name="テキスト ボックス 31"/>
          <p:cNvSpPr txBox="1"/>
          <p:nvPr/>
        </p:nvSpPr>
        <p:spPr>
          <a:xfrm>
            <a:off x="2810538" y="1783849"/>
            <a:ext cx="145235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各領域の範囲</a:t>
            </a:r>
            <a:r>
              <a:rPr lang="en-US" altLang="ja-JP" sz="12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&gt;</a:t>
            </a:r>
          </a:p>
        </p:txBody>
      </p:sp>
      <p:sp>
        <p:nvSpPr>
          <p:cNvPr id="60" name="角丸四角形 59"/>
          <p:cNvSpPr/>
          <p:nvPr/>
        </p:nvSpPr>
        <p:spPr>
          <a:xfrm>
            <a:off x="1069642" y="3012833"/>
            <a:ext cx="7966854" cy="3656527"/>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61" name="テキスト ボックス 60"/>
          <p:cNvSpPr txBox="1"/>
          <p:nvPr/>
        </p:nvSpPr>
        <p:spPr>
          <a:xfrm>
            <a:off x="613457" y="1300118"/>
            <a:ext cx="553869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確定させた業務要件を元に、各種のシステム要件の定義を進めます。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6500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6" name="正方形/長方形 5"/>
          <p:cNvSpPr/>
          <p:nvPr/>
        </p:nvSpPr>
        <p:spPr>
          <a:xfrm>
            <a:off x="1619672" y="1988840"/>
            <a:ext cx="6120680" cy="4536504"/>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◯◯◯社</a:t>
            </a:r>
          </a:p>
        </p:txBody>
      </p:sp>
      <p:sp>
        <p:nvSpPr>
          <p:cNvPr id="7" name="正方形/長方形 6"/>
          <p:cNvSpPr/>
          <p:nvPr/>
        </p:nvSpPr>
        <p:spPr>
          <a:xfrm>
            <a:off x="3419872" y="2348880"/>
            <a:ext cx="2736304"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物流</a:t>
            </a:r>
            <a:r>
              <a:rPr kumimoji="1" lang="ja-JP" altLang="en-US" sz="1400" dirty="0">
                <a:latin typeface="HGPｺﾞｼｯｸM" panose="020B0600000000000000" pitchFamily="50" charset="-128"/>
                <a:ea typeface="HGPｺﾞｼｯｸM" panose="020B0600000000000000" pitchFamily="50" charset="-128"/>
              </a:rPr>
              <a:t>センター</a:t>
            </a:r>
          </a:p>
        </p:txBody>
      </p:sp>
      <p:sp>
        <p:nvSpPr>
          <p:cNvPr id="8" name="正方形/長方形 7"/>
          <p:cNvSpPr/>
          <p:nvPr/>
        </p:nvSpPr>
        <p:spPr>
          <a:xfrm>
            <a:off x="1763688" y="5229200"/>
            <a:ext cx="5832648"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本社</a:t>
            </a:r>
          </a:p>
        </p:txBody>
      </p:sp>
      <p:sp>
        <p:nvSpPr>
          <p:cNvPr id="9" name="正方形/長方形 8"/>
          <p:cNvSpPr/>
          <p:nvPr/>
        </p:nvSpPr>
        <p:spPr>
          <a:xfrm>
            <a:off x="6228184" y="2114314"/>
            <a:ext cx="1440160" cy="3042878"/>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a:latin typeface="HGPｺﾞｼｯｸM" panose="020B0600000000000000" pitchFamily="50" charset="-128"/>
                <a:ea typeface="HGPｺﾞｼｯｸM" panose="020B0600000000000000" pitchFamily="50" charset="-128"/>
              </a:rPr>
              <a:t>営業部</a:t>
            </a:r>
          </a:p>
        </p:txBody>
      </p:sp>
      <p:sp>
        <p:nvSpPr>
          <p:cNvPr id="10" name="正方形/長方形 9"/>
          <p:cNvSpPr/>
          <p:nvPr/>
        </p:nvSpPr>
        <p:spPr>
          <a:xfrm>
            <a:off x="1763688" y="2348880"/>
            <a:ext cx="1440160" cy="280831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400" dirty="0">
                <a:latin typeface="HGPｺﾞｼｯｸM" panose="020B0600000000000000" pitchFamily="50" charset="-128"/>
                <a:ea typeface="HGPｺﾞｼｯｸM" panose="020B0600000000000000" pitchFamily="50" charset="-128"/>
              </a:rPr>
              <a:t>購買</a:t>
            </a:r>
            <a:r>
              <a:rPr kumimoji="1" lang="ja-JP" altLang="en-US" sz="1400" dirty="0">
                <a:latin typeface="HGPｺﾞｼｯｸM" panose="020B0600000000000000" pitchFamily="50" charset="-128"/>
                <a:ea typeface="HGPｺﾞｼｯｸM" panose="020B0600000000000000" pitchFamily="50" charset="-128"/>
              </a:rPr>
              <a:t>部</a:t>
            </a:r>
          </a:p>
        </p:txBody>
      </p:sp>
      <p:sp>
        <p:nvSpPr>
          <p:cNvPr id="11" name="フローチャート: 処理 10"/>
          <p:cNvSpPr/>
          <p:nvPr/>
        </p:nvSpPr>
        <p:spPr>
          <a:xfrm>
            <a:off x="7956376" y="3573016"/>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得意先</a:t>
            </a:r>
          </a:p>
        </p:txBody>
      </p:sp>
      <p:sp>
        <p:nvSpPr>
          <p:cNvPr id="12" name="フローチャート: 処理 11"/>
          <p:cNvSpPr/>
          <p:nvPr/>
        </p:nvSpPr>
        <p:spPr>
          <a:xfrm>
            <a:off x="395536" y="3645024"/>
            <a:ext cx="1008112" cy="540060"/>
          </a:xfrm>
          <a:prstGeom prst="flowChartProcess">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仕入先</a:t>
            </a:r>
          </a:p>
        </p:txBody>
      </p:sp>
      <p:sp>
        <p:nvSpPr>
          <p:cNvPr id="13" name="フローチャート: 処理 12"/>
          <p:cNvSpPr/>
          <p:nvPr/>
        </p:nvSpPr>
        <p:spPr>
          <a:xfrm>
            <a:off x="1979712" y="36450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仕入</a:t>
            </a:r>
          </a:p>
        </p:txBody>
      </p:sp>
      <p:sp>
        <p:nvSpPr>
          <p:cNvPr id="14" name="フローチャート: 処理 13"/>
          <p:cNvSpPr/>
          <p:nvPr/>
        </p:nvSpPr>
        <p:spPr>
          <a:xfrm>
            <a:off x="6444208"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受注</a:t>
            </a:r>
            <a:endParaRPr kumimoji="1" lang="ja-JP" altLang="en-US" dirty="0">
              <a:solidFill>
                <a:schemeClr val="tx1"/>
              </a:solidFill>
            </a:endParaRPr>
          </a:p>
        </p:txBody>
      </p:sp>
      <p:sp>
        <p:nvSpPr>
          <p:cNvPr id="15" name="フローチャート: 処理 14"/>
          <p:cNvSpPr/>
          <p:nvPr/>
        </p:nvSpPr>
        <p:spPr>
          <a:xfrm>
            <a:off x="4864956" y="35730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集</a:t>
            </a:r>
            <a:r>
              <a:rPr kumimoji="1" lang="ja-JP" altLang="en-US" dirty="0">
                <a:solidFill>
                  <a:schemeClr val="tx1"/>
                </a:solidFill>
              </a:rPr>
              <a:t>荷</a:t>
            </a:r>
          </a:p>
        </p:txBody>
      </p:sp>
      <p:sp>
        <p:nvSpPr>
          <p:cNvPr id="16" name="フローチャート: 処理 15"/>
          <p:cNvSpPr/>
          <p:nvPr/>
        </p:nvSpPr>
        <p:spPr>
          <a:xfrm>
            <a:off x="4860032" y="454512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配送</a:t>
            </a:r>
            <a:endParaRPr kumimoji="1" lang="ja-JP" altLang="en-US" dirty="0">
              <a:solidFill>
                <a:schemeClr val="tx1"/>
              </a:solidFill>
            </a:endParaRPr>
          </a:p>
        </p:txBody>
      </p:sp>
      <p:sp>
        <p:nvSpPr>
          <p:cNvPr id="17" name="フローチャート: 処理 16"/>
          <p:cNvSpPr/>
          <p:nvPr/>
        </p:nvSpPr>
        <p:spPr>
          <a:xfrm>
            <a:off x="3563888" y="4005064"/>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在庫</a:t>
            </a:r>
          </a:p>
        </p:txBody>
      </p:sp>
      <p:sp>
        <p:nvSpPr>
          <p:cNvPr id="18" name="フローチャート: 処理 17"/>
          <p:cNvSpPr/>
          <p:nvPr/>
        </p:nvSpPr>
        <p:spPr>
          <a:xfrm>
            <a:off x="6419640" y="2708920"/>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営業</a:t>
            </a:r>
          </a:p>
        </p:txBody>
      </p:sp>
      <p:sp>
        <p:nvSpPr>
          <p:cNvPr id="19" name="フローチャート: 処理 18"/>
          <p:cNvSpPr/>
          <p:nvPr/>
        </p:nvSpPr>
        <p:spPr>
          <a:xfrm>
            <a:off x="6444208" y="5373216"/>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solidFill>
                  <a:schemeClr val="tx1"/>
                </a:solidFill>
              </a:rPr>
              <a:t>営業</a:t>
            </a:r>
            <a:endParaRPr kumimoji="1" lang="en-US" altLang="ja-JP" dirty="0">
              <a:solidFill>
                <a:schemeClr val="tx1"/>
              </a:solidFill>
            </a:endParaRPr>
          </a:p>
          <a:p>
            <a:pPr algn="ctr"/>
            <a:r>
              <a:rPr kumimoji="1" lang="ja-JP" altLang="en-US" dirty="0">
                <a:solidFill>
                  <a:schemeClr val="tx1"/>
                </a:solidFill>
              </a:rPr>
              <a:t>管理</a:t>
            </a:r>
          </a:p>
        </p:txBody>
      </p:sp>
      <p:sp>
        <p:nvSpPr>
          <p:cNvPr id="20" name="フローチャート: 処理 19"/>
          <p:cNvSpPr/>
          <p:nvPr/>
        </p:nvSpPr>
        <p:spPr>
          <a:xfrm>
            <a:off x="4257288" y="5767041"/>
            <a:ext cx="1008112" cy="540060"/>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solidFill>
                  <a:schemeClr val="tx1"/>
                </a:solidFill>
              </a:rPr>
              <a:t>財務</a:t>
            </a:r>
            <a:endParaRPr kumimoji="1" lang="ja-JP" altLang="en-US" dirty="0">
              <a:solidFill>
                <a:schemeClr val="tx1"/>
              </a:solidFill>
            </a:endParaRPr>
          </a:p>
        </p:txBody>
      </p:sp>
      <p:cxnSp>
        <p:nvCxnSpPr>
          <p:cNvPr id="21" name="直線矢印コネクタ 20"/>
          <p:cNvCxnSpPr>
            <a:stCxn id="12" idx="3"/>
            <a:endCxn id="13" idx="1"/>
          </p:cNvCxnSpPr>
          <p:nvPr/>
        </p:nvCxnSpPr>
        <p:spPr>
          <a:xfrm>
            <a:off x="1403648" y="3915054"/>
            <a:ext cx="576064"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22" name="直線矢印コネクタ 23"/>
          <p:cNvCxnSpPr>
            <a:stCxn id="12" idx="2"/>
            <a:endCxn id="17" idx="2"/>
          </p:cNvCxnSpPr>
          <p:nvPr/>
        </p:nvCxnSpPr>
        <p:spPr>
          <a:xfrm rot="16200000" flipH="1">
            <a:off x="2303748" y="2780928"/>
            <a:ext cx="360040" cy="3168352"/>
          </a:xfrm>
          <a:prstGeom prst="bentConnector3">
            <a:avLst>
              <a:gd name="adj1" fmla="val 16349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カギ線コネクタ 22"/>
          <p:cNvCxnSpPr>
            <a:stCxn id="12" idx="2"/>
            <a:endCxn id="20" idx="1"/>
          </p:cNvCxnSpPr>
          <p:nvPr/>
        </p:nvCxnSpPr>
        <p:spPr>
          <a:xfrm rot="16200000" flipH="1">
            <a:off x="1652447" y="3432229"/>
            <a:ext cx="1851987" cy="33576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2339752" y="476661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商品</a:t>
            </a:r>
          </a:p>
        </p:txBody>
      </p:sp>
      <p:sp>
        <p:nvSpPr>
          <p:cNvPr id="25" name="正方形/長方形 24"/>
          <p:cNvSpPr/>
          <p:nvPr/>
        </p:nvSpPr>
        <p:spPr>
          <a:xfrm>
            <a:off x="1475656" y="3645024"/>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発注</a:t>
            </a:r>
            <a:endParaRPr kumimoji="1" lang="ja-JP" altLang="en-US" sz="1000" dirty="0"/>
          </a:p>
        </p:txBody>
      </p:sp>
      <p:sp>
        <p:nvSpPr>
          <p:cNvPr id="26" name="正方形/長方形 25"/>
          <p:cNvSpPr/>
          <p:nvPr/>
        </p:nvSpPr>
        <p:spPr>
          <a:xfrm>
            <a:off x="7467120" y="386757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受注</a:t>
            </a:r>
            <a:endParaRPr kumimoji="1" lang="ja-JP" altLang="en-US" sz="1000" dirty="0"/>
          </a:p>
        </p:txBody>
      </p:sp>
      <p:cxnSp>
        <p:nvCxnSpPr>
          <p:cNvPr id="27" name="直線矢印コネクタ 23"/>
          <p:cNvCxnSpPr>
            <a:stCxn id="18" idx="3"/>
            <a:endCxn id="11" idx="0"/>
          </p:cNvCxnSpPr>
          <p:nvPr/>
        </p:nvCxnSpPr>
        <p:spPr>
          <a:xfrm>
            <a:off x="7427752" y="2978950"/>
            <a:ext cx="1032680" cy="59406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7442552" y="2966414"/>
            <a:ext cx="1080120" cy="46258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営業</a:t>
            </a:r>
            <a:endParaRPr lang="en-US" altLang="ja-JP" sz="1000" dirty="0"/>
          </a:p>
          <a:p>
            <a:r>
              <a:rPr kumimoji="1" lang="ja-JP" altLang="en-US" sz="1000" dirty="0"/>
              <a:t>得意先サポート</a:t>
            </a:r>
          </a:p>
        </p:txBody>
      </p:sp>
      <p:cxnSp>
        <p:nvCxnSpPr>
          <p:cNvPr id="29" name="直線矢印コネクタ 28"/>
          <p:cNvCxnSpPr>
            <a:stCxn id="11" idx="1"/>
            <a:endCxn id="14" idx="3"/>
          </p:cNvCxnSpPr>
          <p:nvPr/>
        </p:nvCxnSpPr>
        <p:spPr>
          <a:xfrm flipH="1">
            <a:off x="7452320" y="3843046"/>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4" idx="1"/>
            <a:endCxn id="15" idx="3"/>
          </p:cNvCxnSpPr>
          <p:nvPr/>
        </p:nvCxnSpPr>
        <p:spPr>
          <a:xfrm flipH="1">
            <a:off x="5873068" y="3843046"/>
            <a:ext cx="5711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5" idx="2"/>
            <a:endCxn id="16" idx="0"/>
          </p:cNvCxnSpPr>
          <p:nvPr/>
        </p:nvCxnSpPr>
        <p:spPr>
          <a:xfrm flipH="1">
            <a:off x="5364088" y="4113076"/>
            <a:ext cx="492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23"/>
          <p:cNvCxnSpPr>
            <a:stCxn id="16" idx="3"/>
            <a:endCxn id="11" idx="2"/>
          </p:cNvCxnSpPr>
          <p:nvPr/>
        </p:nvCxnSpPr>
        <p:spPr>
          <a:xfrm flipV="1">
            <a:off x="5868144" y="4113076"/>
            <a:ext cx="2592288" cy="7020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a:off x="7956376" y="4840486"/>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商品</a:t>
            </a:r>
            <a:endParaRPr kumimoji="1" lang="ja-JP" altLang="en-US" sz="1000" dirty="0"/>
          </a:p>
        </p:txBody>
      </p:sp>
      <p:sp>
        <p:nvSpPr>
          <p:cNvPr id="34" name="正方形/長方形 33"/>
          <p:cNvSpPr/>
          <p:nvPr/>
        </p:nvSpPr>
        <p:spPr>
          <a:xfrm>
            <a:off x="5868144" y="3830510"/>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集</a:t>
            </a:r>
            <a:r>
              <a:rPr kumimoji="1" lang="ja-JP" altLang="en-US" sz="1000" dirty="0"/>
              <a:t>荷指示</a:t>
            </a:r>
          </a:p>
        </p:txBody>
      </p:sp>
      <p:sp>
        <p:nvSpPr>
          <p:cNvPr id="35" name="正方形/長方形 34"/>
          <p:cNvSpPr/>
          <p:nvPr/>
        </p:nvSpPr>
        <p:spPr>
          <a:xfrm>
            <a:off x="5385924" y="4217553"/>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配送商品</a:t>
            </a:r>
          </a:p>
        </p:txBody>
      </p:sp>
      <p:cxnSp>
        <p:nvCxnSpPr>
          <p:cNvPr id="36" name="直線矢印コネクタ 23"/>
          <p:cNvCxnSpPr>
            <a:stCxn id="20" idx="3"/>
            <a:endCxn id="11" idx="2"/>
          </p:cNvCxnSpPr>
          <p:nvPr/>
        </p:nvCxnSpPr>
        <p:spPr>
          <a:xfrm flipV="1">
            <a:off x="5265400" y="4113076"/>
            <a:ext cx="3195032" cy="1923995"/>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正方形/長方形 36"/>
          <p:cNvSpPr/>
          <p:nvPr/>
        </p:nvSpPr>
        <p:spPr>
          <a:xfrm>
            <a:off x="5364088" y="6062758"/>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支払</a:t>
            </a:r>
            <a:endParaRPr kumimoji="1" lang="ja-JP" altLang="en-US" sz="1000" dirty="0"/>
          </a:p>
        </p:txBody>
      </p:sp>
      <p:sp>
        <p:nvSpPr>
          <p:cNvPr id="38" name="正方形/長方形 37"/>
          <p:cNvSpPr/>
          <p:nvPr/>
        </p:nvSpPr>
        <p:spPr>
          <a:xfrm>
            <a:off x="8499496" y="4892851"/>
            <a:ext cx="504056"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請求</a:t>
            </a:r>
          </a:p>
        </p:txBody>
      </p:sp>
      <p:cxnSp>
        <p:nvCxnSpPr>
          <p:cNvPr id="39" name="直線矢印コネクタ 23"/>
          <p:cNvCxnSpPr>
            <a:stCxn id="15" idx="1"/>
            <a:endCxn id="17" idx="0"/>
          </p:cNvCxnSpPr>
          <p:nvPr/>
        </p:nvCxnSpPr>
        <p:spPr>
          <a:xfrm rot="10800000" flipV="1">
            <a:off x="4067944" y="3843046"/>
            <a:ext cx="797012" cy="1620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正方形/長方形 39"/>
          <p:cNvSpPr/>
          <p:nvPr/>
        </p:nvSpPr>
        <p:spPr>
          <a:xfrm>
            <a:off x="4139952" y="364502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lang="ja-JP" altLang="en-US" sz="1000" dirty="0"/>
              <a:t>集荷実績</a:t>
            </a:r>
            <a:endParaRPr kumimoji="1" lang="ja-JP" altLang="en-US" sz="1000" dirty="0"/>
          </a:p>
        </p:txBody>
      </p:sp>
      <p:cxnSp>
        <p:nvCxnSpPr>
          <p:cNvPr id="41" name="直線矢印コネクタ 23"/>
          <p:cNvCxnSpPr>
            <a:stCxn id="14" idx="0"/>
            <a:endCxn id="17" idx="0"/>
          </p:cNvCxnSpPr>
          <p:nvPr/>
        </p:nvCxnSpPr>
        <p:spPr>
          <a:xfrm rot="16200000" flipH="1" flipV="1">
            <a:off x="5292080" y="2348880"/>
            <a:ext cx="432048" cy="2880320"/>
          </a:xfrm>
          <a:prstGeom prst="bentConnector3">
            <a:avLst>
              <a:gd name="adj1" fmla="val -5291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5832140" y="3326454"/>
            <a:ext cx="756084"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在庫引当</a:t>
            </a:r>
          </a:p>
        </p:txBody>
      </p:sp>
      <p:cxnSp>
        <p:nvCxnSpPr>
          <p:cNvPr id="43" name="直線矢印コネクタ 42"/>
          <p:cNvCxnSpPr>
            <a:endCxn id="19" idx="0"/>
          </p:cNvCxnSpPr>
          <p:nvPr/>
        </p:nvCxnSpPr>
        <p:spPr>
          <a:xfrm>
            <a:off x="6923696" y="4113076"/>
            <a:ext cx="24568" cy="12601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6876256" y="4287545"/>
            <a:ext cx="720080" cy="24656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000" dirty="0"/>
              <a:t>売上実績</a:t>
            </a:r>
          </a:p>
        </p:txBody>
      </p:sp>
      <p:sp>
        <p:nvSpPr>
          <p:cNvPr id="45" name="正方形/長方形 44"/>
          <p:cNvSpPr/>
          <p:nvPr/>
        </p:nvSpPr>
        <p:spPr>
          <a:xfrm>
            <a:off x="3275856" y="2592856"/>
            <a:ext cx="4563144" cy="2679752"/>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kumimoji="1" lang="ja-JP" altLang="en-US" dirty="0">
                <a:solidFill>
                  <a:schemeClr val="tx1"/>
                </a:solidFill>
              </a:rPr>
              <a:t>業務要件定義範囲</a:t>
            </a:r>
          </a:p>
        </p:txBody>
      </p:sp>
      <p:pic>
        <p:nvPicPr>
          <p:cNvPr id="46"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32" y="2746143"/>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1917392" y="3342184"/>
            <a:ext cx="720080" cy="230832"/>
          </a:xfrm>
          <a:prstGeom prst="rect">
            <a:avLst/>
          </a:prstGeom>
          <a:noFill/>
        </p:spPr>
        <p:txBody>
          <a:bodyPr wrap="square" rtlCol="0">
            <a:spAutoFit/>
          </a:bodyPr>
          <a:lstStyle/>
          <a:p>
            <a:pPr algn="ctr"/>
            <a:r>
              <a:rPr kumimoji="1" lang="ja-JP" altLang="en-US" sz="900" dirty="0"/>
              <a:t>仕入担当</a:t>
            </a:r>
          </a:p>
        </p:txBody>
      </p:sp>
      <p:pic>
        <p:nvPicPr>
          <p:cNvPr id="48" name="Picture 3" descr="C:\Users\tis301710.TISNT\AppData\Local\Microsoft\Windows\Temporary Internet Files\Content.IE5\O91ZKIT7\MC90043488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84" y="1954055"/>
            <a:ext cx="638800" cy="638800"/>
          </a:xfrm>
          <a:prstGeom prst="rect">
            <a:avLst/>
          </a:prstGeom>
          <a:noFill/>
          <a:extLst>
            <a:ext uri="{909E8E84-426E-40DD-AFC4-6F175D3DCCD1}">
              <a14:hiddenFill xmlns:a14="http://schemas.microsoft.com/office/drawing/2010/main">
                <a:solidFill>
                  <a:srgbClr val="FFFFFF"/>
                </a:solidFill>
              </a14:hiddenFill>
            </a:ext>
          </a:extLst>
        </p:spPr>
      </p:pic>
      <p:sp>
        <p:nvSpPr>
          <p:cNvPr id="49" name="テキスト ボックス 48"/>
          <p:cNvSpPr txBox="1"/>
          <p:nvPr/>
        </p:nvSpPr>
        <p:spPr>
          <a:xfrm>
            <a:off x="7020272" y="2550096"/>
            <a:ext cx="720080" cy="230832"/>
          </a:xfrm>
          <a:prstGeom prst="rect">
            <a:avLst/>
          </a:prstGeom>
          <a:noFill/>
        </p:spPr>
        <p:txBody>
          <a:bodyPr wrap="square" rtlCol="0">
            <a:spAutoFit/>
          </a:bodyPr>
          <a:lstStyle/>
          <a:p>
            <a:pPr algn="ctr"/>
            <a:r>
              <a:rPr kumimoji="1" lang="ja-JP" altLang="en-US" sz="900" dirty="0"/>
              <a:t>営業担当</a:t>
            </a:r>
          </a:p>
        </p:txBody>
      </p:sp>
      <p:pic>
        <p:nvPicPr>
          <p:cNvPr id="50" name="Picture 4" descr="C:\Users\tis301710.TISNT\AppData\Local\Microsoft\Windows\Temporary Internet Files\Content.IE5\O91ZKIT7\MC9004339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661" y="3154337"/>
            <a:ext cx="713234" cy="713234"/>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p:cNvSpPr txBox="1"/>
          <p:nvPr/>
        </p:nvSpPr>
        <p:spPr>
          <a:xfrm>
            <a:off x="3413020" y="3739855"/>
            <a:ext cx="720080" cy="230832"/>
          </a:xfrm>
          <a:prstGeom prst="rect">
            <a:avLst/>
          </a:prstGeom>
          <a:noFill/>
        </p:spPr>
        <p:txBody>
          <a:bodyPr wrap="square" rtlCol="0">
            <a:spAutoFit/>
          </a:bodyPr>
          <a:lstStyle/>
          <a:p>
            <a:pPr algn="ctr"/>
            <a:r>
              <a:rPr lang="ja-JP" altLang="en-US" sz="900" dirty="0"/>
              <a:t>配送</a:t>
            </a:r>
            <a:r>
              <a:rPr kumimoji="1" lang="ja-JP" altLang="en-US" sz="900" dirty="0"/>
              <a:t>担当</a:t>
            </a:r>
          </a:p>
        </p:txBody>
      </p:sp>
      <p:sp>
        <p:nvSpPr>
          <p:cNvPr id="52" name="テキスト ボックス 51"/>
          <p:cNvSpPr txBox="1"/>
          <p:nvPr/>
        </p:nvSpPr>
        <p:spPr>
          <a:xfrm>
            <a:off x="613457" y="1300118"/>
            <a:ext cx="562397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２．２．２．業務要件検討範囲</a:t>
            </a:r>
            <a:endParaRPr kumimoji="1" lang="en-US" altLang="ja-JP" sz="1400" dirty="0">
              <a:latin typeface="HGPｺﾞｼｯｸM" panose="020B0600000000000000" pitchFamily="50" charset="-128"/>
              <a:ea typeface="HGPｺﾞｼｯｸM" panose="020B0600000000000000" pitchFamily="50" charset="-128"/>
            </a:endParaRPr>
          </a:p>
          <a:p>
            <a:pPr marL="715963"/>
            <a:r>
              <a:rPr kumimoji="1" lang="ja-JP" altLang="en-US" sz="1400" dirty="0">
                <a:latin typeface="HGPｺﾞｼｯｸM" panose="020B0600000000000000" pitchFamily="50" charset="-128"/>
                <a:ea typeface="HGPｺﾞｼｯｸM" panose="020B0600000000000000" pitchFamily="50" charset="-128"/>
              </a:rPr>
              <a:t>業務要件定義に</a:t>
            </a:r>
            <a:r>
              <a:rPr lang="ja-JP" altLang="en-US" sz="1400" dirty="0">
                <a:latin typeface="HGPｺﾞｼｯｸM" panose="020B0600000000000000" pitchFamily="50" charset="-128"/>
                <a:ea typeface="HGPｺﾞｼｯｸM" panose="020B0600000000000000" pitchFamily="50" charset="-128"/>
              </a:rPr>
              <a:t>おける、検討対象業務範囲は以下のとおりです。</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54" name="四角形吹き出し 53"/>
          <p:cNvSpPr/>
          <p:nvPr/>
        </p:nvSpPr>
        <p:spPr>
          <a:xfrm>
            <a:off x="6948264" y="1209035"/>
            <a:ext cx="1944216" cy="705386"/>
          </a:xfrm>
          <a:prstGeom prst="wedgeRectCallout">
            <a:avLst>
              <a:gd name="adj1" fmla="val 598"/>
              <a:gd name="adj2" fmla="val 152154"/>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業務要件</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53" name="四角形吹き出し 52"/>
          <p:cNvSpPr/>
          <p:nvPr/>
        </p:nvSpPr>
        <p:spPr>
          <a:xfrm>
            <a:off x="2519772" y="188640"/>
            <a:ext cx="3348372" cy="1020395"/>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お客さま業務の全体像をベースに、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業務要件定義での検討範囲を明確化する。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プロジェクト目的・目標や課題と整合させる。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3605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6600205" cy="523220"/>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２．２．３．システム要件検討範囲</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システム要件定義における、検討対象システム機能範囲は以下のとおりです。</a:t>
            </a:r>
            <a:endParaRPr kumimoji="1" lang="en-US" altLang="ja-JP" sz="1400" dirty="0"/>
          </a:p>
        </p:txBody>
      </p:sp>
      <p:sp>
        <p:nvSpPr>
          <p:cNvPr id="8" name="Rectangle 1040"/>
          <p:cNvSpPr>
            <a:spLocks noChangeArrowheads="1"/>
          </p:cNvSpPr>
          <p:nvPr/>
        </p:nvSpPr>
        <p:spPr bwMode="auto">
          <a:xfrm>
            <a:off x="395536" y="2060849"/>
            <a:ext cx="7056784" cy="4519736"/>
          </a:xfrm>
          <a:prstGeom prst="rect">
            <a:avLst/>
          </a:prstGeom>
          <a:solidFill>
            <a:schemeClr val="accent4">
              <a:lumMod val="40000"/>
              <a:lumOff val="60000"/>
            </a:schemeClr>
          </a:solidFill>
          <a:ln>
            <a:headEnd/>
            <a:tailEnd/>
          </a:ln>
        </p:spPr>
        <p:style>
          <a:lnRef idx="1">
            <a:schemeClr val="accent5"/>
          </a:lnRef>
          <a:fillRef idx="2">
            <a:schemeClr val="accent5"/>
          </a:fillRef>
          <a:effectRef idx="1">
            <a:schemeClr val="accent5"/>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Rectangle 1234"/>
          <p:cNvSpPr>
            <a:spLocks noChangeArrowheads="1"/>
          </p:cNvSpPr>
          <p:nvPr/>
        </p:nvSpPr>
        <p:spPr bwMode="auto">
          <a:xfrm>
            <a:off x="395536" y="2060849"/>
            <a:ext cx="7056784" cy="314325"/>
          </a:xfrm>
          <a:prstGeom prst="rect">
            <a:avLst/>
          </a:prstGeom>
          <a:ln/>
        </p:spPr>
        <p:style>
          <a:lnRef idx="0">
            <a:schemeClr val="accent4"/>
          </a:lnRef>
          <a:fillRef idx="3">
            <a:schemeClr val="accent4"/>
          </a:fillRef>
          <a:effectRef idx="3">
            <a:schemeClr val="accent4"/>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0" name="Text Box 1226"/>
          <p:cNvSpPr txBox="1">
            <a:spLocks noChangeArrowheads="1"/>
          </p:cNvSpPr>
          <p:nvPr/>
        </p:nvSpPr>
        <p:spPr bwMode="auto">
          <a:xfrm>
            <a:off x="7245821" y="3711615"/>
            <a:ext cx="685316" cy="14157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与信・売上情報</a:t>
            </a:r>
          </a:p>
        </p:txBody>
      </p:sp>
      <p:grpSp>
        <p:nvGrpSpPr>
          <p:cNvPr id="11" name="グループ化 10"/>
          <p:cNvGrpSpPr/>
          <p:nvPr/>
        </p:nvGrpSpPr>
        <p:grpSpPr>
          <a:xfrm>
            <a:off x="7967262" y="3302868"/>
            <a:ext cx="998086" cy="1638300"/>
            <a:chOff x="962024" y="0"/>
            <a:chExt cx="1504951" cy="1638300"/>
          </a:xfrm>
        </p:grpSpPr>
        <p:sp>
          <p:nvSpPr>
            <p:cNvPr id="15" name="Rectangle 1040"/>
            <p:cNvSpPr>
              <a:spLocks noChangeArrowheads="1"/>
            </p:cNvSpPr>
            <p:nvPr/>
          </p:nvSpPr>
          <p:spPr bwMode="auto">
            <a:xfrm>
              <a:off x="962024" y="123825"/>
              <a:ext cx="1495425" cy="1514475"/>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6" name="Rectangle 1234"/>
            <p:cNvSpPr>
              <a:spLocks noChangeArrowheads="1"/>
            </p:cNvSpPr>
            <p:nvPr/>
          </p:nvSpPr>
          <p:spPr bwMode="auto">
            <a:xfrm>
              <a:off x="962025" y="0"/>
              <a:ext cx="1504950" cy="295275"/>
            </a:xfrm>
            <a:prstGeom prst="rect">
              <a:avLst/>
            </a:prstGeom>
            <a:ln/>
          </p:spPr>
          <p:style>
            <a:lnRef idx="0">
              <a:schemeClr val="accent5"/>
            </a:lnRef>
            <a:fillRef idx="3">
              <a:schemeClr val="accent5"/>
            </a:fillRef>
            <a:effectRef idx="3">
              <a:schemeClr val="accent5"/>
            </a:effectRef>
            <a:fontRef idx="minor">
              <a:schemeClr val="lt1"/>
            </a:fontRef>
          </p:style>
          <p:txBody>
            <a:bodyPr wrap="square" lIns="27432" tIns="18288" rIns="27432" bIns="18288" anchor="ctr" upright="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defRPr sz="1000"/>
              </a:pPr>
              <a:r>
                <a:rPr lang="ja-JP" altLang="en-US" sz="800" dirty="0">
                  <a:solidFill>
                    <a:schemeClr val="tx1"/>
                  </a:solidFill>
                  <a:latin typeface="HGPｺﾞｼｯｸM" panose="020B0600000000000000" pitchFamily="50" charset="-128"/>
                  <a:ea typeface="HGPｺﾞｼｯｸM" panose="020B0600000000000000" pitchFamily="50" charset="-128"/>
                </a:rPr>
                <a:t>外部システム</a:t>
              </a:r>
            </a:p>
          </p:txBody>
        </p:sp>
        <p:sp>
          <p:nvSpPr>
            <p:cNvPr id="17" name="正方形/長方形 16"/>
            <p:cNvSpPr/>
            <p:nvPr/>
          </p:nvSpPr>
          <p:spPr>
            <a:xfrm>
              <a:off x="1076324" y="438150"/>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決済代行</a:t>
              </a: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システム</a:t>
              </a:r>
            </a:p>
          </p:txBody>
        </p:sp>
        <p:sp>
          <p:nvSpPr>
            <p:cNvPr id="18" name="正方形/長方形 17"/>
            <p:cNvSpPr/>
            <p:nvPr/>
          </p:nvSpPr>
          <p:spPr>
            <a:xfrm>
              <a:off x="1076324" y="1057275"/>
              <a:ext cx="1304925" cy="333375"/>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会計</a:t>
              </a: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800" dirty="0">
                  <a:solidFill>
                    <a:schemeClr val="tx1"/>
                  </a:solidFill>
                  <a:latin typeface="HGPｺﾞｼｯｸM" panose="020B0600000000000000" pitchFamily="50" charset="-128"/>
                  <a:ea typeface="HGPｺﾞｼｯｸM" panose="020B0600000000000000" pitchFamily="50" charset="-128"/>
                </a:rPr>
                <a:t>システム</a:t>
              </a:r>
            </a:p>
          </p:txBody>
        </p:sp>
      </p:grpSp>
      <p:sp>
        <p:nvSpPr>
          <p:cNvPr id="12" name="Text Box 1226"/>
          <p:cNvSpPr txBox="1">
            <a:spLocks noChangeArrowheads="1"/>
          </p:cNvSpPr>
          <p:nvPr/>
        </p:nvSpPr>
        <p:spPr bwMode="auto">
          <a:xfrm>
            <a:off x="7331546" y="4293468"/>
            <a:ext cx="428835" cy="16053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売上情報</a:t>
            </a:r>
          </a:p>
        </p:txBody>
      </p:sp>
      <p:sp>
        <p:nvSpPr>
          <p:cNvPr id="13" name="右矢印 12"/>
          <p:cNvSpPr/>
          <p:nvPr/>
        </p:nvSpPr>
        <p:spPr>
          <a:xfrm>
            <a:off x="7236296" y="3817218"/>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14" name="右矢印 13"/>
          <p:cNvSpPr/>
          <p:nvPr/>
        </p:nvSpPr>
        <p:spPr>
          <a:xfrm>
            <a:off x="7245821" y="4436343"/>
            <a:ext cx="855431" cy="228600"/>
          </a:xfrm>
          <a:prstGeom prst="rightArrow">
            <a:avLst/>
          </a:prstGeom>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nvGrpSpPr>
          <p:cNvPr id="19" name="グループ化 18"/>
          <p:cNvGrpSpPr/>
          <p:nvPr/>
        </p:nvGrpSpPr>
        <p:grpSpPr>
          <a:xfrm>
            <a:off x="653380" y="2433637"/>
            <a:ext cx="6438900" cy="1021813"/>
            <a:chOff x="0" y="0"/>
            <a:chExt cx="6438900" cy="1021813"/>
          </a:xfrm>
        </p:grpSpPr>
        <p:sp>
          <p:nvSpPr>
            <p:cNvPr id="20" name="正方形/長方形 19"/>
            <p:cNvSpPr/>
            <p:nvPr/>
          </p:nvSpPr>
          <p:spPr>
            <a:xfrm>
              <a:off x="0" y="1"/>
              <a:ext cx="6438900" cy="102181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商品管理</a:t>
              </a:r>
            </a:p>
          </p:txBody>
        </p:sp>
        <p:sp>
          <p:nvSpPr>
            <p:cNvPr id="22" name="フローチャート: 処理 21"/>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商品マスタ管理</a:t>
              </a:r>
            </a:p>
          </p:txBody>
        </p:sp>
        <p:sp>
          <p:nvSpPr>
            <p:cNvPr id="23" name="フローチャート: 処理 22"/>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販売分析・予測</a:t>
              </a:r>
            </a:p>
          </p:txBody>
        </p:sp>
        <p:sp>
          <p:nvSpPr>
            <p:cNvPr id="24" name="フローチャート: 処理 23"/>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商品仕入管理</a:t>
              </a:r>
            </a:p>
          </p:txBody>
        </p:sp>
        <p:sp>
          <p:nvSpPr>
            <p:cNvPr id="25" name="フローチャート: 処理 24"/>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28" name="フローチャート: 処理 27"/>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在庫管理</a:t>
              </a:r>
            </a:p>
          </p:txBody>
        </p:sp>
        <p:sp>
          <p:nvSpPr>
            <p:cNvPr id="29" name="フローチャート: 処理 28"/>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31" name="フローチャート: 処理 30"/>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仕入取引先管理</a:t>
              </a:r>
            </a:p>
          </p:txBody>
        </p:sp>
        <p:sp>
          <p:nvSpPr>
            <p:cNvPr id="32" name="フローチャート: 処理 31"/>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grpSp>
        <p:nvGrpSpPr>
          <p:cNvPr id="35" name="グループ化 34"/>
          <p:cNvGrpSpPr/>
          <p:nvPr/>
        </p:nvGrpSpPr>
        <p:grpSpPr>
          <a:xfrm>
            <a:off x="653379" y="3717032"/>
            <a:ext cx="1647825" cy="1250005"/>
            <a:chOff x="0" y="0"/>
            <a:chExt cx="1647825" cy="1250005"/>
          </a:xfrm>
        </p:grpSpPr>
        <p:sp>
          <p:nvSpPr>
            <p:cNvPr id="36" name="正方形/長方形 35"/>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受注管理</a:t>
              </a:r>
            </a:p>
          </p:txBody>
        </p:sp>
        <p:sp>
          <p:nvSpPr>
            <p:cNvPr id="38" name="フローチャート: 処理 37"/>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見積管理</a:t>
              </a:r>
            </a:p>
          </p:txBody>
        </p:sp>
        <p:sp>
          <p:nvSpPr>
            <p:cNvPr id="39" name="フローチャート: 処理 38"/>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注文管理</a:t>
              </a:r>
            </a:p>
          </p:txBody>
        </p:sp>
        <p:sp>
          <p:nvSpPr>
            <p:cNvPr id="40" name="フローチャート: 処理 39"/>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800" dirty="0">
                  <a:solidFill>
                    <a:schemeClr val="tx1"/>
                  </a:solidFill>
                  <a:latin typeface="HGPｺﾞｼｯｸM" panose="020B0600000000000000" pitchFamily="50" charset="-128"/>
                  <a:ea typeface="HGPｺﾞｼｯｸM" panose="020B0600000000000000" pitchFamily="50" charset="-128"/>
                </a:rPr>
                <a:t>商談管理</a:t>
              </a:r>
            </a:p>
          </p:txBody>
        </p:sp>
      </p:grpSp>
      <p:grpSp>
        <p:nvGrpSpPr>
          <p:cNvPr id="44" name="グループ化 43"/>
          <p:cNvGrpSpPr/>
          <p:nvPr/>
        </p:nvGrpSpPr>
        <p:grpSpPr>
          <a:xfrm>
            <a:off x="3092999" y="3717032"/>
            <a:ext cx="1647825" cy="1258431"/>
            <a:chOff x="0" y="0"/>
            <a:chExt cx="1647825" cy="1258431"/>
          </a:xfrm>
        </p:grpSpPr>
        <p:sp>
          <p:nvSpPr>
            <p:cNvPr id="45" name="正方形/長方形 44"/>
            <p:cNvSpPr/>
            <p:nvPr/>
          </p:nvSpPr>
          <p:spPr>
            <a:xfrm>
              <a:off x="0" y="1"/>
              <a:ext cx="1647825" cy="125843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6" name="正方形/長方形 45"/>
            <p:cNvSpPr/>
            <p:nvPr/>
          </p:nvSpPr>
          <p:spPr>
            <a:xfrm>
              <a:off x="9525"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出荷管理</a:t>
              </a:r>
            </a:p>
          </p:txBody>
        </p:sp>
        <p:sp>
          <p:nvSpPr>
            <p:cNvPr id="47" name="フローチャート: 処理 46"/>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在庫引当管理</a:t>
              </a:r>
            </a:p>
          </p:txBody>
        </p:sp>
        <p:sp>
          <p:nvSpPr>
            <p:cNvPr id="48" name="フローチャート: 処理 47"/>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49" name="フローチャート: 処理 48"/>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53" name="Text Box 1226"/>
          <p:cNvSpPr txBox="1">
            <a:spLocks noChangeArrowheads="1"/>
          </p:cNvSpPr>
          <p:nvPr/>
        </p:nvSpPr>
        <p:spPr bwMode="auto">
          <a:xfrm>
            <a:off x="1546645" y="3500084"/>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商品情報</a:t>
            </a:r>
          </a:p>
        </p:txBody>
      </p:sp>
      <p:sp>
        <p:nvSpPr>
          <p:cNvPr id="54" name="下矢印 53"/>
          <p:cNvSpPr/>
          <p:nvPr/>
        </p:nvSpPr>
        <p:spPr>
          <a:xfrm>
            <a:off x="1308432" y="3367562"/>
            <a:ext cx="200025" cy="390525"/>
          </a:xfrm>
          <a:prstGeom prst="down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55" name="グループ化 54"/>
          <p:cNvGrpSpPr/>
          <p:nvPr/>
        </p:nvGrpSpPr>
        <p:grpSpPr>
          <a:xfrm>
            <a:off x="653380" y="5229200"/>
            <a:ext cx="6438900" cy="1296144"/>
            <a:chOff x="0" y="0"/>
            <a:chExt cx="6438900" cy="1296144"/>
          </a:xfrm>
        </p:grpSpPr>
        <p:sp>
          <p:nvSpPr>
            <p:cNvPr id="56" name="正方形/長方形 55"/>
            <p:cNvSpPr/>
            <p:nvPr/>
          </p:nvSpPr>
          <p:spPr>
            <a:xfrm>
              <a:off x="0" y="0"/>
              <a:ext cx="6438900"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9524" y="0"/>
              <a:ext cx="64293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顧客管理</a:t>
              </a:r>
            </a:p>
          </p:txBody>
        </p:sp>
        <p:sp>
          <p:nvSpPr>
            <p:cNvPr id="58" name="フローチャート: 処理 57"/>
            <p:cNvSpPr/>
            <p:nvPr/>
          </p:nvSpPr>
          <p:spPr>
            <a:xfrm>
              <a:off x="1142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個人会員管理</a:t>
              </a:r>
            </a:p>
          </p:txBody>
        </p:sp>
        <p:sp>
          <p:nvSpPr>
            <p:cNvPr id="59" name="フローチャート: 処理 58"/>
            <p:cNvSpPr/>
            <p:nvPr/>
          </p:nvSpPr>
          <p:spPr>
            <a:xfrm>
              <a:off x="16763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sz="800" dirty="0">
                  <a:solidFill>
                    <a:schemeClr val="tx1"/>
                  </a:solidFill>
                  <a:latin typeface="HGPｺﾞｼｯｸM" panose="020B0600000000000000" pitchFamily="50" charset="-128"/>
                  <a:ea typeface="HGPｺﾞｼｯｸM" panose="020B0600000000000000" pitchFamily="50" charset="-128"/>
                </a:rPr>
                <a:t>法人会員管理</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0" name="フローチャート: 処理 59"/>
            <p:cNvSpPr/>
            <p:nvPr/>
          </p:nvSpPr>
          <p:spPr>
            <a:xfrm>
              <a:off x="1142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顧客分析</a:t>
              </a:r>
            </a:p>
          </p:txBody>
        </p:sp>
        <p:sp>
          <p:nvSpPr>
            <p:cNvPr id="61" name="フローチャート: 処理 60"/>
            <p:cNvSpPr/>
            <p:nvPr/>
          </p:nvSpPr>
          <p:spPr>
            <a:xfrm>
              <a:off x="16763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2" name="フローチャート: 処理 61"/>
            <p:cNvSpPr/>
            <p:nvPr/>
          </p:nvSpPr>
          <p:spPr>
            <a:xfrm>
              <a:off x="1142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3" name="フローチャート: 処理 62"/>
            <p:cNvSpPr/>
            <p:nvPr/>
          </p:nvSpPr>
          <p:spPr>
            <a:xfrm>
              <a:off x="16763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66" name="フローチャート: 処理 65"/>
            <p:cNvSpPr/>
            <p:nvPr/>
          </p:nvSpPr>
          <p:spPr>
            <a:xfrm>
              <a:off x="32384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問い合わせ管理</a:t>
              </a:r>
            </a:p>
          </p:txBody>
        </p:sp>
        <p:sp>
          <p:nvSpPr>
            <p:cNvPr id="67" name="フローチャート: 処理 66"/>
            <p:cNvSpPr/>
            <p:nvPr/>
          </p:nvSpPr>
          <p:spPr>
            <a:xfrm>
              <a:off x="32384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68" name="フローチャート: 処理 67"/>
            <p:cNvSpPr/>
            <p:nvPr/>
          </p:nvSpPr>
          <p:spPr>
            <a:xfrm>
              <a:off x="32384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sp>
          <p:nvSpPr>
            <p:cNvPr id="70" name="フローチャート: 処理 69"/>
            <p:cNvSpPr/>
            <p:nvPr/>
          </p:nvSpPr>
          <p:spPr>
            <a:xfrm>
              <a:off x="4800599"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キャンペーン管理</a:t>
              </a:r>
            </a:p>
          </p:txBody>
        </p:sp>
        <p:sp>
          <p:nvSpPr>
            <p:cNvPr id="71" name="フローチャート: 処理 70"/>
            <p:cNvSpPr/>
            <p:nvPr/>
          </p:nvSpPr>
          <p:spPr>
            <a:xfrm>
              <a:off x="4800599"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72" name="フローチャート: 処理 71"/>
            <p:cNvSpPr/>
            <p:nvPr/>
          </p:nvSpPr>
          <p:spPr>
            <a:xfrm>
              <a:off x="4800599" y="93154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a:t>
              </a:r>
            </a:p>
          </p:txBody>
        </p:sp>
      </p:grpSp>
      <p:sp>
        <p:nvSpPr>
          <p:cNvPr id="77" name="Text Box 1226"/>
          <p:cNvSpPr txBox="1">
            <a:spLocks noChangeArrowheads="1"/>
          </p:cNvSpPr>
          <p:nvPr/>
        </p:nvSpPr>
        <p:spPr bwMode="auto">
          <a:xfrm>
            <a:off x="1546645" y="5072062"/>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顧客情報</a:t>
            </a:r>
          </a:p>
        </p:txBody>
      </p:sp>
      <p:sp>
        <p:nvSpPr>
          <p:cNvPr id="78" name="上矢印 77"/>
          <p:cNvSpPr/>
          <p:nvPr/>
        </p:nvSpPr>
        <p:spPr>
          <a:xfrm>
            <a:off x="1308432" y="4949065"/>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nvGrpSpPr>
          <p:cNvPr id="79" name="グループ化 78"/>
          <p:cNvGrpSpPr/>
          <p:nvPr/>
        </p:nvGrpSpPr>
        <p:grpSpPr>
          <a:xfrm>
            <a:off x="5443065" y="3717032"/>
            <a:ext cx="1647825" cy="1250005"/>
            <a:chOff x="0" y="0"/>
            <a:chExt cx="1647825" cy="1250005"/>
          </a:xfrm>
        </p:grpSpPr>
        <p:sp>
          <p:nvSpPr>
            <p:cNvPr id="80" name="正方形/長方形 79"/>
            <p:cNvSpPr/>
            <p:nvPr/>
          </p:nvSpPr>
          <p:spPr>
            <a:xfrm>
              <a:off x="0" y="0"/>
              <a:ext cx="1647825" cy="125000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1" name="正方形/長方形 80"/>
            <p:cNvSpPr/>
            <p:nvPr/>
          </p:nvSpPr>
          <p:spPr>
            <a:xfrm>
              <a:off x="19050" y="0"/>
              <a:ext cx="1628775" cy="3143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請求管理</a:t>
              </a:r>
            </a:p>
          </p:txBody>
        </p:sp>
        <p:sp>
          <p:nvSpPr>
            <p:cNvPr id="82" name="フローチャート: 処理 81"/>
            <p:cNvSpPr/>
            <p:nvPr/>
          </p:nvSpPr>
          <p:spPr>
            <a:xfrm>
              <a:off x="47625" y="390524"/>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800" dirty="0">
                  <a:solidFill>
                    <a:schemeClr val="tx1"/>
                  </a:solidFill>
                  <a:latin typeface="HGPｺﾞｼｯｸM" panose="020B0600000000000000" pitchFamily="50" charset="-128"/>
                  <a:ea typeface="HGPｺﾞｼｯｸM" panose="020B0600000000000000" pitchFamily="50" charset="-128"/>
                </a:rPr>
                <a:t>請求書発行管理</a:t>
              </a:r>
            </a:p>
          </p:txBody>
        </p:sp>
        <p:sp>
          <p:nvSpPr>
            <p:cNvPr id="83" name="フローチャート: 処理 82"/>
            <p:cNvSpPr/>
            <p:nvPr/>
          </p:nvSpPr>
          <p:spPr>
            <a:xfrm>
              <a:off x="47625" y="6553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sp>
          <p:nvSpPr>
            <p:cNvPr id="84" name="フローチャート: 処理 83"/>
            <p:cNvSpPr/>
            <p:nvPr/>
          </p:nvSpPr>
          <p:spPr>
            <a:xfrm>
              <a:off x="47625" y="922019"/>
              <a:ext cx="1533525" cy="238126"/>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800" dirty="0">
                  <a:solidFill>
                    <a:schemeClr val="tx1"/>
                  </a:solidFill>
                  <a:latin typeface="HGPｺﾞｼｯｸM" panose="020B0600000000000000" pitchFamily="50" charset="-128"/>
                  <a:ea typeface="HGPｺﾞｼｯｸM" panose="020B0600000000000000" pitchFamily="50" charset="-128"/>
                </a:rPr>
                <a:t>・・・</a:t>
              </a:r>
              <a:endParaRPr kumimoji="1" lang="ja-JP" altLang="en-US" sz="800" dirty="0">
                <a:solidFill>
                  <a:schemeClr val="tx1"/>
                </a:solidFill>
                <a:latin typeface="HGPｺﾞｼｯｸM" panose="020B0600000000000000" pitchFamily="50" charset="-128"/>
                <a:ea typeface="HGPｺﾞｼｯｸM" panose="020B0600000000000000" pitchFamily="50" charset="-128"/>
              </a:endParaRPr>
            </a:p>
          </p:txBody>
        </p:sp>
      </p:grpSp>
      <p:sp>
        <p:nvSpPr>
          <p:cNvPr id="89" name="Text Box 1226"/>
          <p:cNvSpPr txBox="1">
            <a:spLocks noChangeArrowheads="1"/>
          </p:cNvSpPr>
          <p:nvPr/>
        </p:nvSpPr>
        <p:spPr bwMode="auto">
          <a:xfrm>
            <a:off x="6342012" y="5054116"/>
            <a:ext cx="531428"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請求先情報</a:t>
            </a:r>
          </a:p>
        </p:txBody>
      </p:sp>
      <p:sp>
        <p:nvSpPr>
          <p:cNvPr id="91" name="上矢印 90"/>
          <p:cNvSpPr/>
          <p:nvPr/>
        </p:nvSpPr>
        <p:spPr>
          <a:xfrm>
            <a:off x="6113324" y="4912069"/>
            <a:ext cx="236393" cy="381000"/>
          </a:xfrm>
          <a:prstGeom prst="up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3" name="Text Box 1226"/>
          <p:cNvSpPr txBox="1">
            <a:spLocks noChangeArrowheads="1"/>
          </p:cNvSpPr>
          <p:nvPr/>
        </p:nvSpPr>
        <p:spPr bwMode="auto">
          <a:xfrm>
            <a:off x="239709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出荷指示情報</a:t>
            </a:r>
          </a:p>
        </p:txBody>
      </p:sp>
      <p:sp>
        <p:nvSpPr>
          <p:cNvPr id="94" name="Text Box 1226"/>
          <p:cNvSpPr txBox="1">
            <a:spLocks noChangeArrowheads="1"/>
          </p:cNvSpPr>
          <p:nvPr/>
        </p:nvSpPr>
        <p:spPr bwMode="auto">
          <a:xfrm>
            <a:off x="4778345" y="4178108"/>
            <a:ext cx="634020" cy="151836"/>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65"/>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none" lIns="18288" tIns="18288" rIns="0" bIns="0" anchor="t" upright="1">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800" dirty="0">
                <a:latin typeface="HGPｺﾞｼｯｸM" panose="020B0600000000000000" pitchFamily="50" charset="-128"/>
                <a:ea typeface="HGPｺﾞｼｯｸM" panose="020B0600000000000000" pitchFamily="50" charset="-128"/>
              </a:rPr>
              <a:t>出荷完了情報</a:t>
            </a:r>
          </a:p>
        </p:txBody>
      </p:sp>
      <p:sp>
        <p:nvSpPr>
          <p:cNvPr id="95" name="右矢印 94"/>
          <p:cNvSpPr/>
          <p:nvPr/>
        </p:nvSpPr>
        <p:spPr>
          <a:xfrm>
            <a:off x="2385751" y="4312287"/>
            <a:ext cx="695325" cy="23113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右矢印 95"/>
          <p:cNvSpPr/>
          <p:nvPr/>
        </p:nvSpPr>
        <p:spPr>
          <a:xfrm>
            <a:off x="4786051" y="4302761"/>
            <a:ext cx="638175"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1" name="正方形/長方形 100"/>
          <p:cNvSpPr/>
          <p:nvPr/>
        </p:nvSpPr>
        <p:spPr>
          <a:xfrm>
            <a:off x="296887" y="1988840"/>
            <a:ext cx="7291591" cy="4680520"/>
          </a:xfrm>
          <a:prstGeom prst="rect">
            <a:avLst/>
          </a:prstGeom>
          <a:noFill/>
          <a:ln w="412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ja-JP" altLang="en-US" dirty="0">
                <a:solidFill>
                  <a:schemeClr val="tx1"/>
                </a:solidFill>
              </a:rPr>
              <a:t>システム</a:t>
            </a:r>
            <a:r>
              <a:rPr kumimoji="1" lang="ja-JP" altLang="en-US" dirty="0">
                <a:solidFill>
                  <a:schemeClr val="tx1"/>
                </a:solidFill>
              </a:rPr>
              <a:t>要件定義範囲</a:t>
            </a:r>
          </a:p>
        </p:txBody>
      </p:sp>
      <p:sp>
        <p:nvSpPr>
          <p:cNvPr id="102" name="四角形吹き出し 101"/>
          <p:cNvSpPr/>
          <p:nvPr/>
        </p:nvSpPr>
        <p:spPr>
          <a:xfrm>
            <a:off x="7168382" y="1052736"/>
            <a:ext cx="1944216" cy="705386"/>
          </a:xfrm>
          <a:prstGeom prst="wedgeRectCallout">
            <a:avLst>
              <a:gd name="adj1" fmla="val -57821"/>
              <a:gd name="adj2" fmla="val 74375"/>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システム</a:t>
            </a:r>
            <a:r>
              <a:rPr kumimoji="1" lang="ja-JP" altLang="en-US" dirty="0">
                <a:latin typeface="HGPｺﾞｼｯｸM" panose="020B0600000000000000" pitchFamily="50" charset="-128"/>
                <a:ea typeface="HGPｺﾞｼｯｸM" panose="020B0600000000000000" pitchFamily="50" charset="-128"/>
              </a:rPr>
              <a:t>要件</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検討範囲</a:t>
            </a:r>
            <a:endParaRPr kumimoji="1" lang="ja-JP" altLang="en-US" dirty="0">
              <a:latin typeface="HGPｺﾞｼｯｸM" panose="020B0600000000000000" pitchFamily="50" charset="-128"/>
              <a:ea typeface="HGPｺﾞｼｯｸM" panose="020B0600000000000000" pitchFamily="50" charset="-128"/>
            </a:endParaRPr>
          </a:p>
        </p:txBody>
      </p:sp>
      <p:sp>
        <p:nvSpPr>
          <p:cNvPr id="103" name="テキスト ボックス 102"/>
          <p:cNvSpPr txBox="1"/>
          <p:nvPr/>
        </p:nvSpPr>
        <p:spPr>
          <a:xfrm>
            <a:off x="7596336" y="5589240"/>
            <a:ext cx="1547664" cy="1061829"/>
          </a:xfrm>
          <a:prstGeom prst="rect">
            <a:avLst/>
          </a:prstGeom>
          <a:noFill/>
        </p:spPr>
        <p:txBody>
          <a:bodyPr wrap="square" rtlCol="0">
            <a:spAutoFit/>
          </a:bodyPr>
          <a:lstStyle/>
          <a:p>
            <a:r>
              <a:rPr kumimoji="1" lang="en-US" altLang="ja-JP" sz="900" dirty="0">
                <a:latin typeface="HGPｺﾞｼｯｸM" panose="020B0600000000000000" pitchFamily="50" charset="-128"/>
                <a:ea typeface="HGPｺﾞｼｯｸM" panose="020B0600000000000000" pitchFamily="50" charset="-128"/>
              </a:rPr>
              <a:t>(</a:t>
            </a:r>
            <a:r>
              <a:rPr kumimoji="1" lang="ja-JP" altLang="en-US" sz="900" dirty="0">
                <a:latin typeface="HGPｺﾞｼｯｸM" panose="020B0600000000000000" pitchFamily="50" charset="-128"/>
                <a:ea typeface="HGPｺﾞｼｯｸM" panose="020B0600000000000000" pitchFamily="50" charset="-128"/>
              </a:rPr>
              <a:t>注</a:t>
            </a:r>
            <a:r>
              <a:rPr kumimoji="1" lang="en-US" altLang="ja-JP" sz="900" dirty="0">
                <a:latin typeface="HGPｺﾞｼｯｸM" panose="020B0600000000000000" pitchFamily="50" charset="-128"/>
                <a:ea typeface="HGPｺﾞｼｯｸM" panose="020B0600000000000000" pitchFamily="50" charset="-128"/>
              </a:rPr>
              <a:t>)</a:t>
            </a:r>
          </a:p>
          <a:p>
            <a:r>
              <a:rPr kumimoji="1" lang="ja-JP" altLang="en-US" sz="900" dirty="0">
                <a:latin typeface="HGPｺﾞｼｯｸM" panose="020B0600000000000000" pitchFamily="50" charset="-128"/>
                <a:ea typeface="HGPｺﾞｼｯｸM" panose="020B0600000000000000" pitchFamily="50" charset="-128"/>
              </a:rPr>
              <a:t>システム機能構成</a:t>
            </a:r>
            <a:br>
              <a:rPr kumimoji="1" lang="en-US" altLang="ja-JP" sz="900" dirty="0">
                <a:latin typeface="HGPｺﾞｼｯｸM" panose="020B0600000000000000" pitchFamily="50" charset="-128"/>
                <a:ea typeface="HGPｺﾞｼｯｸM" panose="020B0600000000000000" pitchFamily="50" charset="-128"/>
              </a:rPr>
            </a:br>
            <a:r>
              <a:rPr kumimoji="1" lang="ja-JP" altLang="en-US" sz="900" dirty="0">
                <a:latin typeface="HGPｺﾞｼｯｸM" panose="020B0600000000000000" pitchFamily="50" charset="-128"/>
                <a:ea typeface="HGPｺﾞｼｯｸM" panose="020B0600000000000000" pitchFamily="50" charset="-128"/>
              </a:rPr>
              <a:t>や機能配置等は、</a:t>
            </a:r>
            <a:endParaRPr kumimoji="1" lang="en-US" altLang="ja-JP" sz="900" dirty="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要件定義開始前の</a:t>
            </a:r>
            <a:br>
              <a:rPr lang="en-US" altLang="ja-JP" sz="900" dirty="0">
                <a:latin typeface="HGPｺﾞｼｯｸM" panose="020B0600000000000000" pitchFamily="50" charset="-128"/>
                <a:ea typeface="HGPｺﾞｼｯｸM" panose="020B0600000000000000" pitchFamily="50" charset="-128"/>
              </a:rPr>
            </a:br>
            <a:r>
              <a:rPr lang="en-US" altLang="ja-JP" sz="900" dirty="0">
                <a:latin typeface="HGPｺﾞｼｯｸM" panose="020B0600000000000000" pitchFamily="50" charset="-128"/>
                <a:ea typeface="HGPｺﾞｼｯｸM" panose="020B0600000000000000" pitchFamily="50" charset="-128"/>
              </a:rPr>
              <a:t>To-Be</a:t>
            </a:r>
            <a:r>
              <a:rPr lang="ja-JP" altLang="en-US" sz="900" dirty="0">
                <a:latin typeface="HGPｺﾞｼｯｸM" panose="020B0600000000000000" pitchFamily="50" charset="-128"/>
                <a:ea typeface="HGPｺﾞｼｯｸM" panose="020B0600000000000000" pitchFamily="50" charset="-128"/>
              </a:rPr>
              <a:t>想定イメージであり、</a:t>
            </a:r>
            <a:endParaRPr lang="en-US" altLang="ja-JP" sz="900" dirty="0">
              <a:latin typeface="HGPｺﾞｼｯｸM" panose="020B0600000000000000" pitchFamily="50" charset="-128"/>
              <a:ea typeface="HGPｺﾞｼｯｸM" panose="020B0600000000000000" pitchFamily="50" charset="-128"/>
            </a:endParaRPr>
          </a:p>
          <a:p>
            <a:r>
              <a:rPr kumimoji="1" lang="ja-JP" altLang="en-US" sz="900" dirty="0">
                <a:latin typeface="HGPｺﾞｼｯｸM" panose="020B0600000000000000" pitchFamily="50" charset="-128"/>
                <a:ea typeface="HGPｺﾞｼｯｸM" panose="020B0600000000000000" pitchFamily="50" charset="-128"/>
              </a:rPr>
              <a:t>本内容でシステム実現を</a:t>
            </a:r>
            <a:endParaRPr kumimoji="1" lang="en-US" altLang="ja-JP" sz="900" dirty="0">
              <a:latin typeface="HGPｺﾞｼｯｸM" panose="020B0600000000000000" pitchFamily="50" charset="-128"/>
              <a:ea typeface="HGPｺﾞｼｯｸM" panose="020B0600000000000000" pitchFamily="50" charset="-128"/>
            </a:endParaRPr>
          </a:p>
          <a:p>
            <a:r>
              <a:rPr lang="ja-JP" altLang="en-US" sz="900" dirty="0">
                <a:latin typeface="HGPｺﾞｼｯｸM" panose="020B0600000000000000" pitchFamily="50" charset="-128"/>
                <a:ea typeface="HGPｺﾞｼｯｸM" panose="020B0600000000000000" pitchFamily="50" charset="-128"/>
              </a:rPr>
              <a:t>確定するものではありません。</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73" name="四角形吹き出し 72"/>
          <p:cNvSpPr/>
          <p:nvPr/>
        </p:nvSpPr>
        <p:spPr>
          <a:xfrm>
            <a:off x="2519772" y="188640"/>
            <a:ext cx="3348372"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ＲＦＰや提案書から確認可能な範囲で、</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概念・論理レベルのシステム機能構成図で</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システム要件検討</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の範囲を明確にする。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3765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7478650"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２．２．４．貴社と弊社の役割範囲</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要件定義工程における貴社と弊社の役割分担を、同工程内の作業フェーズごとに整理し、</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次項の表に定義します。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これらに準じ、具体的な作業の進め方や成果物を「３．要件定義実施計画」で定義します。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571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3453189" cy="307777"/>
          </a:xfrm>
          <a:prstGeom prst="rect">
            <a:avLst/>
          </a:prstGeom>
          <a:noFill/>
        </p:spPr>
        <p:txBody>
          <a:bodyPr wrap="non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２．２．４．貴社と弊社の役割範囲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つづき</a:t>
            </a:r>
            <a:r>
              <a:rPr lang="en-US" altLang="ja-JP" sz="1400"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solidFill>
                <a:srgbClr val="201815"/>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622612910"/>
              </p:ext>
            </p:extLst>
          </p:nvPr>
        </p:nvGraphicFramePr>
        <p:xfrm>
          <a:off x="592088" y="1700808"/>
          <a:ext cx="8156377" cy="4827100"/>
        </p:xfrm>
        <a:graphic>
          <a:graphicData uri="http://schemas.openxmlformats.org/drawingml/2006/table">
            <a:tbl>
              <a:tblPr firstRow="1" bandRow="1">
                <a:tableStyleId>{93296810-A885-4BE3-A3E7-6D5BEEA58F35}</a:tableStyleId>
              </a:tblPr>
              <a:tblGrid>
                <a:gridCol w="1646555">
                  <a:extLst>
                    <a:ext uri="{9D8B030D-6E8A-4147-A177-3AD203B41FA5}">
                      <a16:colId xmlns:a16="http://schemas.microsoft.com/office/drawing/2014/main" val="20000"/>
                    </a:ext>
                  </a:extLst>
                </a:gridCol>
                <a:gridCol w="3254911">
                  <a:extLst>
                    <a:ext uri="{9D8B030D-6E8A-4147-A177-3AD203B41FA5}">
                      <a16:colId xmlns:a16="http://schemas.microsoft.com/office/drawing/2014/main" val="20001"/>
                    </a:ext>
                  </a:extLst>
                </a:gridCol>
                <a:gridCol w="3254911">
                  <a:extLst>
                    <a:ext uri="{9D8B030D-6E8A-4147-A177-3AD203B41FA5}">
                      <a16:colId xmlns:a16="http://schemas.microsoft.com/office/drawing/2014/main" val="20002"/>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業務要件定義</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要件定義前工程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現行業務・システムの可視化、文書化</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u="none" dirty="0">
                          <a:solidFill>
                            <a:schemeClr val="tx1"/>
                          </a:solidFill>
                          <a:latin typeface="HGPｺﾞｼｯｸM" panose="020B0600000000000000" pitchFamily="50" charset="-128"/>
                          <a:ea typeface="HGPｺﾞｼｯｸM" panose="020B0600000000000000" pitchFamily="50" charset="-128"/>
                        </a:rPr>
                        <a:t>業務とシステムの課題および解決方針</a:t>
                      </a:r>
                      <a:br>
                        <a:rPr kumimoji="1" lang="en-US" altLang="ja-JP" sz="1400" u="none" dirty="0">
                          <a:solidFill>
                            <a:schemeClr val="tx1"/>
                          </a:solidFill>
                          <a:latin typeface="HGPｺﾞｼｯｸM" panose="020B0600000000000000" pitchFamily="50" charset="-128"/>
                          <a:ea typeface="HGPｺﾞｼｯｸM" panose="020B0600000000000000" pitchFamily="50" charset="-128"/>
                        </a:rPr>
                      </a:br>
                      <a:r>
                        <a:rPr kumimoji="1" lang="en-US" altLang="ja-JP" sz="1400" u="none" dirty="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a:solidFill>
                            <a:schemeClr val="tx1"/>
                          </a:solidFill>
                          <a:latin typeface="HGPｺﾞｼｯｸM" panose="020B0600000000000000" pitchFamily="50" charset="-128"/>
                          <a:ea typeface="HGPｺﾞｼｯｸM" panose="020B0600000000000000" pitchFamily="50" charset="-128"/>
                        </a:rPr>
                        <a:t>要求事項</a:t>
                      </a:r>
                      <a:r>
                        <a:rPr kumimoji="1" lang="en-US" altLang="ja-JP" sz="1400" u="none" dirty="0">
                          <a:solidFill>
                            <a:schemeClr val="tx1"/>
                          </a:solidFill>
                          <a:latin typeface="HGPｺﾞｼｯｸM" panose="020B0600000000000000" pitchFamily="50" charset="-128"/>
                          <a:ea typeface="HGPｺﾞｼｯｸM" panose="020B0600000000000000" pitchFamily="50" charset="-128"/>
                        </a:rPr>
                        <a:t>)</a:t>
                      </a:r>
                      <a:r>
                        <a:rPr kumimoji="1" lang="ja-JP" altLang="en-US" sz="1400" u="none" dirty="0">
                          <a:solidFill>
                            <a:schemeClr val="tx1"/>
                          </a:solidFill>
                          <a:latin typeface="HGPｺﾞｼｯｸM" panose="020B0600000000000000" pitchFamily="50" charset="-128"/>
                          <a:ea typeface="HGPｺﾞｼｯｸM" panose="020B0600000000000000" pitchFamily="50" charset="-128"/>
                        </a:rPr>
                        <a:t>の具体化</a:t>
                      </a:r>
                      <a:endParaRPr kumimoji="1" lang="en-US" altLang="ja-JP" sz="1400" u="none"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要件定義計画の確認と合意、承認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要件定義工程計画検討と計画書作成</a:t>
                      </a: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業務課題・要求の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分析</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弊社への、現行業務、システムおよび</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課題と解決方針の説明</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目標・課題・解決方針等関係性確認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不明事項等の洗い出しと貴社問い合せ</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業務要求モデル</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a:solidFill>
                            <a:schemeClr val="tx1"/>
                          </a:solidFill>
                          <a:latin typeface="HGPｺﾞｼｯｸM" panose="020B0600000000000000" pitchFamily="50" charset="-128"/>
                          <a:ea typeface="HGPｺﾞｼｯｸM" panose="020B0600000000000000" pitchFamily="50" charset="-128"/>
                        </a:rPr>
                        <a:t>作成</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弊社問い合せに関する調査および判断</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弊社検討結果に関する社内調整と合意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概算見積結果を踏まえた要求取捨選択</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各種</a:t>
                      </a:r>
                      <a:r>
                        <a:rPr kumimoji="1" lang="en-US" altLang="ja-JP" sz="14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a:solidFill>
                            <a:schemeClr val="tx1"/>
                          </a:solidFill>
                          <a:latin typeface="HGPｺﾞｼｯｸM" panose="020B0600000000000000" pitchFamily="50" charset="-128"/>
                          <a:ea typeface="HGPｺﾞｼｯｸM" panose="020B0600000000000000" pitchFamily="50" charset="-128"/>
                        </a:rPr>
                        <a:t>モデルの検討</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業務プロセス</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ルール</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データモデル</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p>
                      <a:pPr marL="87313" indent="-87313">
                        <a:buFont typeface="Arial" panose="020B0604020202020204" pitchFamily="34" charset="0"/>
                        <a:buChar char="•"/>
                      </a:pPr>
                      <a:r>
                        <a:rPr kumimoji="1" lang="en-US" altLang="ja-JP" sz="14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システム機能の抽出</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概算工数、工期見積</a:t>
                      </a:r>
                    </a:p>
                  </a:txBody>
                  <a:tcPr/>
                </a:tc>
                <a:extLst>
                  <a:ext uri="{0D108BD9-81ED-4DB2-BD59-A6C34878D82A}">
                    <a16:rowId xmlns:a16="http://schemas.microsoft.com/office/drawing/2014/main" val="10003"/>
                  </a:ext>
                </a:extLst>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業務要求の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貴社担当分の検証・妥当性確認の実施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不備対応内容に対する社内調整と合意</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検証・妥当性確認の実施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検証・妥当性確認で抽出した不備等の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分析、対応実施</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各モデル修正</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業務要件定義書の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400" dirty="0">
                          <a:solidFill>
                            <a:schemeClr val="tx1"/>
                          </a:solidFill>
                          <a:latin typeface="HGPｺﾞｼｯｸM" panose="020B0600000000000000" pitchFamily="50" charset="-128"/>
                          <a:ea typeface="HGPｺﾞｼｯｸM" panose="020B0600000000000000" pitchFamily="50" charset="-128"/>
                        </a:rPr>
                        <a:t>合意・承認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業務要件全体の確認および合意、承認</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業務要件説明</a:t>
                      </a:r>
                    </a:p>
                  </a:txBody>
                  <a:tcPr/>
                </a:tc>
                <a:extLst>
                  <a:ext uri="{0D108BD9-81ED-4DB2-BD59-A6C34878D82A}">
                    <a16:rowId xmlns:a16="http://schemas.microsoft.com/office/drawing/2014/main" val="10005"/>
                  </a:ext>
                </a:extLst>
              </a:tr>
            </a:tbl>
          </a:graphicData>
        </a:graphic>
      </p:graphicFrame>
      <p:sp>
        <p:nvSpPr>
          <p:cNvPr id="6" name="四角形吹き出し 5"/>
          <p:cNvSpPr/>
          <p:nvPr/>
        </p:nvSpPr>
        <p:spPr>
          <a:xfrm>
            <a:off x="2663788" y="188640"/>
            <a:ext cx="3348372" cy="810377"/>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お客さまと自社の役割を大枠ですり合わせる。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お客さまの作業内容や対応頂く事項の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詳細を合意するために必要。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8406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530543" cy="1477328"/>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２．３．要件定義遂行上の制約、前提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本計画が遵守すべきまたは計画実行の必要条件で、不可変の事項を「制約」として定義します。本計画立案または実行の必要条件で、暫定的に決めた事項を「前提」として定義します。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400" dirty="0">
              <a:latin typeface="HGPｺﾞｼｯｸM" panose="020B0600000000000000" pitchFamily="50" charset="-128"/>
              <a:ea typeface="HGPｺﾞｼｯｸM" panose="020B0600000000000000" pitchFamily="50" charset="-128"/>
            </a:endParaRPr>
          </a:p>
          <a:p>
            <a:pPr marL="358775"/>
            <a:r>
              <a:rPr lang="ja-JP" altLang="en-US" sz="1400" dirty="0">
                <a:latin typeface="HGPｺﾞｼｯｸM" panose="020B0600000000000000" pitchFamily="50" charset="-128"/>
                <a:ea typeface="HGPｺﾞｼｯｸM" panose="020B0600000000000000" pitchFamily="50" charset="-128"/>
              </a:rPr>
              <a:t>２．３．１．制約</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819860018"/>
              </p:ext>
            </p:extLst>
          </p:nvPr>
        </p:nvGraphicFramePr>
        <p:xfrm>
          <a:off x="539552" y="2708920"/>
          <a:ext cx="8280919" cy="2792470"/>
        </p:xfrm>
        <a:graphic>
          <a:graphicData uri="http://schemas.openxmlformats.org/drawingml/2006/table">
            <a:tbl>
              <a:tblPr firstRow="1" bandRow="1">
                <a:tableStyleId>{93296810-A885-4BE3-A3E7-6D5BEEA58F35}</a:tableStyleId>
              </a:tblPr>
              <a:tblGrid>
                <a:gridCol w="304500">
                  <a:extLst>
                    <a:ext uri="{9D8B030D-6E8A-4147-A177-3AD203B41FA5}">
                      <a16:colId xmlns:a16="http://schemas.microsoft.com/office/drawing/2014/main" val="20000"/>
                    </a:ext>
                  </a:extLst>
                </a:gridCol>
                <a:gridCol w="1362100">
                  <a:extLst>
                    <a:ext uri="{9D8B030D-6E8A-4147-A177-3AD203B41FA5}">
                      <a16:colId xmlns:a16="http://schemas.microsoft.com/office/drawing/2014/main" val="20001"/>
                    </a:ext>
                  </a:extLst>
                </a:gridCol>
                <a:gridCol w="2869904">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gridCol w="792087">
                  <a:extLst>
                    <a:ext uri="{9D8B030D-6E8A-4147-A177-3AD203B41FA5}">
                      <a16:colId xmlns:a16="http://schemas.microsoft.com/office/drawing/2014/main" val="20004"/>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制約名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制約内容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背景</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要求元</a:t>
                      </a:r>
                    </a:p>
                  </a:txBody>
                  <a:tcPr/>
                </a:tc>
                <a:extLst>
                  <a:ext uri="{0D108BD9-81ED-4DB2-BD59-A6C34878D82A}">
                    <a16:rowId xmlns:a16="http://schemas.microsoft.com/office/drawing/2014/main" val="10000"/>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要件定義終了期限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本要件定義は計画に定めた終了条件を満たし、</a:t>
                      </a:r>
                      <a:r>
                        <a:rPr kumimoji="1" lang="en-US" altLang="ja-JP" sz="1400" dirty="0">
                          <a:solidFill>
                            <a:schemeClr val="tx1"/>
                          </a:solidFill>
                          <a:latin typeface="HGPｺﾞｼｯｸM" panose="020B0600000000000000" pitchFamily="50" charset="-128"/>
                          <a:ea typeface="HGPｺﾞｼｯｸM" panose="020B0600000000000000" pitchFamily="50" charset="-128"/>
                        </a:rPr>
                        <a:t>2015/1/31</a:t>
                      </a:r>
                      <a:r>
                        <a:rPr kumimoji="1" lang="ja-JP" altLang="en-US" sz="1400" dirty="0">
                          <a:solidFill>
                            <a:schemeClr val="tx1"/>
                          </a:solidFill>
                          <a:latin typeface="HGPｺﾞｼｯｸM" panose="020B0600000000000000" pitchFamily="50" charset="-128"/>
                          <a:ea typeface="HGPｺﾞｼｯｸM" panose="020B0600000000000000" pitchFamily="50" charset="-128"/>
                        </a:rPr>
                        <a:t>に終了する必要がある。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2016/9</a:t>
                      </a:r>
                      <a:r>
                        <a:rPr kumimoji="1" lang="ja-JP" altLang="en-US" sz="1400" dirty="0">
                          <a:solidFill>
                            <a:schemeClr val="tx1"/>
                          </a:solidFill>
                          <a:latin typeface="HGPｺﾞｼｯｸM" panose="020B0600000000000000" pitchFamily="50" charset="-128"/>
                          <a:ea typeface="HGPｺﾞｼｯｸM" panose="020B0600000000000000" pitchFamily="50" charset="-128"/>
                        </a:rPr>
                        <a:t>サービスインおよび</a:t>
                      </a:r>
                      <a:r>
                        <a:rPr kumimoji="1" lang="en-US" altLang="ja-JP" sz="1400" dirty="0">
                          <a:solidFill>
                            <a:schemeClr val="tx1"/>
                          </a:solidFill>
                          <a:latin typeface="HGPｺﾞｼｯｸM" panose="020B0600000000000000" pitchFamily="50" charset="-128"/>
                          <a:ea typeface="HGPｺﾞｼｯｸM" panose="020B0600000000000000" pitchFamily="50" charset="-128"/>
                        </a:rPr>
                        <a:t>2016/2</a:t>
                      </a:r>
                      <a:r>
                        <a:rPr kumimoji="1" lang="ja-JP" altLang="en-US" sz="1400" dirty="0">
                          <a:solidFill>
                            <a:schemeClr val="tx1"/>
                          </a:solidFill>
                          <a:latin typeface="HGPｺﾞｼｯｸM" panose="020B0600000000000000" pitchFamily="50" charset="-128"/>
                          <a:ea typeface="HGPｺﾞｼｯｸM" panose="020B0600000000000000" pitchFamily="50" charset="-128"/>
                        </a:rPr>
                        <a:t>プレスリリース実施が、経営戦略上の必達事項となっている。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p>
                  </a:txBody>
                  <a:tcPr/>
                </a:tc>
                <a:extLst>
                  <a:ext uri="{0D108BD9-81ED-4DB2-BD59-A6C34878D82A}">
                    <a16:rowId xmlns:a16="http://schemas.microsoft.com/office/drawing/2014/main" val="10001"/>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２</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要件定義実施プロセスおよび成果物</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弊社内標準の要件定義プロセスおよび成果物の適用を必須とする。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短期間で要件定義を終了させるために、実績あるプロセスと成果物の適用が効果的である。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2"/>
                  </a:ext>
                </a:extLst>
              </a:tr>
              <a:tr h="80001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要件定義成果物の利用範囲</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要件定義成果物は本プロジェクト内での利用のみとし、</a:t>
                      </a:r>
                      <a:r>
                        <a:rPr kumimoji="1" lang="en-US" altLang="ja-JP" sz="1400" dirty="0">
                          <a:solidFill>
                            <a:schemeClr val="tx1"/>
                          </a:solidFill>
                          <a:latin typeface="HGPｺﾞｼｯｸM" panose="020B0600000000000000" pitchFamily="50" charset="-128"/>
                          <a:ea typeface="HGPｺﾞｼｯｸM" panose="020B0600000000000000" pitchFamily="50" charset="-128"/>
                        </a:rPr>
                        <a:t>C/O</a:t>
                      </a:r>
                      <a:r>
                        <a:rPr kumimoji="1" lang="ja-JP" altLang="en-US" sz="1400" dirty="0">
                          <a:solidFill>
                            <a:schemeClr val="tx1"/>
                          </a:solidFill>
                          <a:latin typeface="HGPｺﾞｼｯｸM" panose="020B0600000000000000" pitchFamily="50" charset="-128"/>
                          <a:ea typeface="HGPｺﾞｼｯｸM" panose="020B0600000000000000" pitchFamily="50" charset="-128"/>
                        </a:rPr>
                        <a:t>後の保守・運用等での利用要件は考慮しない。</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短期間で要件定義を終了させるために、プロジェクト遂行に必要最低限の決定事項、成果物にする必要がある。</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3"/>
                  </a:ext>
                </a:extLst>
              </a:tr>
            </a:tbl>
          </a:graphicData>
        </a:graphic>
      </p:graphicFrame>
      <p:sp>
        <p:nvSpPr>
          <p:cNvPr id="9" name="正方形/長方形 8"/>
          <p:cNvSpPr/>
          <p:nvPr/>
        </p:nvSpPr>
        <p:spPr>
          <a:xfrm>
            <a:off x="2267744" y="2205100"/>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40341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530543" cy="523220"/>
          </a:xfrm>
          <a:prstGeom prst="rect">
            <a:avLst/>
          </a:prstGeom>
          <a:noFill/>
        </p:spPr>
        <p:txBody>
          <a:bodyPr wrap="square" rtlCol="0">
            <a:spAutoFit/>
          </a:bodyPr>
          <a:lstStyle/>
          <a:p>
            <a:pPr marL="358775"/>
            <a:r>
              <a:rPr lang="ja-JP" altLang="en-US" sz="1400" dirty="0">
                <a:latin typeface="HGPｺﾞｼｯｸM" panose="020B0600000000000000" pitchFamily="50" charset="-128"/>
                <a:ea typeface="HGPｺﾞｼｯｸM" panose="020B0600000000000000" pitchFamily="50" charset="-128"/>
              </a:rPr>
              <a:t>２．３．２．前提</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113013676"/>
              </p:ext>
            </p:extLst>
          </p:nvPr>
        </p:nvGraphicFramePr>
        <p:xfrm>
          <a:off x="467544" y="1705312"/>
          <a:ext cx="8280919" cy="4171960"/>
        </p:xfrm>
        <a:graphic>
          <a:graphicData uri="http://schemas.openxmlformats.org/drawingml/2006/table">
            <a:tbl>
              <a:tblPr firstRow="1" bandRow="1">
                <a:tableStyleId>{93296810-A885-4BE3-A3E7-6D5BEEA58F35}</a:tableStyleId>
              </a:tblPr>
              <a:tblGrid>
                <a:gridCol w="304500">
                  <a:extLst>
                    <a:ext uri="{9D8B030D-6E8A-4147-A177-3AD203B41FA5}">
                      <a16:colId xmlns:a16="http://schemas.microsoft.com/office/drawing/2014/main" val="20000"/>
                    </a:ext>
                  </a:extLst>
                </a:gridCol>
                <a:gridCol w="1362100">
                  <a:extLst>
                    <a:ext uri="{9D8B030D-6E8A-4147-A177-3AD203B41FA5}">
                      <a16:colId xmlns:a16="http://schemas.microsoft.com/office/drawing/2014/main" val="20001"/>
                    </a:ext>
                  </a:extLst>
                </a:gridCol>
                <a:gridCol w="2869904">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gridCol w="792087">
                  <a:extLst>
                    <a:ext uri="{9D8B030D-6E8A-4147-A177-3AD203B41FA5}">
                      <a16:colId xmlns:a16="http://schemas.microsoft.com/office/drawing/2014/main" val="20004"/>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背景</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要求元</a:t>
                      </a:r>
                    </a:p>
                  </a:txBody>
                  <a:tcPr/>
                </a:tc>
                <a:extLst>
                  <a:ext uri="{0D108BD9-81ED-4DB2-BD59-A6C34878D82A}">
                    <a16:rowId xmlns:a16="http://schemas.microsoft.com/office/drawing/2014/main" val="10000"/>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アプリ方式要件の検討方針</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弊社標準のアプリ基盤導入の方向でアプリ方式要件を検討致します。</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本プロジェクトの方式要件と親和性が高いと想定され、基盤選定の簡略化で要件定義期間の短縮が可能なため。</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1"/>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２</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組織間の調整</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貴社部門間及び協業他社殿との調整は</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原則貴社で対応頂く。</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調整効率を鑑みた判断。弊社対応・支援が望ましい個別のケースについては、進め方を相談させて頂きます。</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2"/>
                  </a:ext>
                </a:extLst>
              </a:tr>
              <a:tr h="944880">
                <a:tc>
                  <a:txBody>
                    <a:bodyPr/>
                    <a:lstStyle/>
                    <a:p>
                      <a:pPr>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計画見直しの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実施</a:t>
                      </a:r>
                    </a:p>
                  </a:txBody>
                  <a:tcPr/>
                </a:tc>
                <a:tc>
                  <a:txBody>
                    <a:bodyPr/>
                    <a:lstStyle/>
                    <a:p>
                      <a:r>
                        <a:rPr lang="ja-JP" altLang="en-US" sz="1400" dirty="0">
                          <a:latin typeface="HGPｺﾞｼｯｸM" panose="020B0600000000000000" pitchFamily="50" charset="-128"/>
                          <a:ea typeface="HGPｺﾞｼｯｸM" panose="020B0600000000000000" pitchFamily="50" charset="-128"/>
                        </a:rPr>
                        <a:t>要求事項具体化に伴う、規模増大やスコープ変動等で計画変更が必要な場合、計画見直し、費用等をご相談させて頂く場合があります。</a:t>
                      </a:r>
                      <a:endParaRPr kumimoji="1" lang="en-US" altLang="ja-JP" sz="1400" dirty="0">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本要件定義計画は「△△△再構築に関する提案依頼</a:t>
                      </a:r>
                      <a:r>
                        <a:rPr kumimoji="1" lang="en-US" altLang="ja-JP" sz="1400" dirty="0">
                          <a:solidFill>
                            <a:schemeClr val="tx1"/>
                          </a:solidFill>
                          <a:latin typeface="HGPｺﾞｼｯｸM" panose="020B0600000000000000" pitchFamily="50" charset="-128"/>
                          <a:ea typeface="HGPｺﾞｼｯｸM" panose="020B0600000000000000" pitchFamily="50" charset="-128"/>
                        </a:rPr>
                        <a:t>&lt;</a:t>
                      </a:r>
                      <a:r>
                        <a:rPr kumimoji="1" lang="ja-JP" altLang="en-US" sz="1400" dirty="0">
                          <a:solidFill>
                            <a:schemeClr val="tx1"/>
                          </a:solidFill>
                          <a:latin typeface="HGPｺﾞｼｯｸM" panose="020B0600000000000000" pitchFamily="50" charset="-128"/>
                          <a:ea typeface="HGPｺﾞｼｯｸM" panose="020B0600000000000000" pitchFamily="50" charset="-128"/>
                        </a:rPr>
                        <a:t>第</a:t>
                      </a:r>
                      <a:r>
                        <a:rPr kumimoji="1" lang="en-US" altLang="ja-JP" sz="1400" dirty="0">
                          <a:solidFill>
                            <a:schemeClr val="tx1"/>
                          </a:solidFill>
                          <a:latin typeface="HGPｺﾞｼｯｸM" panose="020B0600000000000000" pitchFamily="50" charset="-128"/>
                          <a:ea typeface="HGPｺﾞｼｯｸM" panose="020B0600000000000000" pitchFamily="50" charset="-128"/>
                        </a:rPr>
                        <a:t>1.2</a:t>
                      </a:r>
                      <a:r>
                        <a:rPr kumimoji="1" lang="ja-JP" altLang="en-US" sz="1400" dirty="0">
                          <a:solidFill>
                            <a:schemeClr val="tx1"/>
                          </a:solidFill>
                          <a:latin typeface="HGPｺﾞｼｯｸM" panose="020B0600000000000000" pitchFamily="50" charset="-128"/>
                          <a:ea typeface="HGPｺﾞｼｯｸM" panose="020B0600000000000000" pitchFamily="50" charset="-128"/>
                        </a:rPr>
                        <a:t>版</a:t>
                      </a:r>
                      <a:r>
                        <a:rPr kumimoji="1" lang="en-US" altLang="ja-JP" sz="1400" dirty="0">
                          <a:solidFill>
                            <a:schemeClr val="tx1"/>
                          </a:solidFill>
                          <a:latin typeface="HGPｺﾞｼｯｸM" panose="020B0600000000000000" pitchFamily="50" charset="-128"/>
                          <a:ea typeface="HGPｺﾞｼｯｸM" panose="020B0600000000000000" pitchFamily="50" charset="-128"/>
                        </a:rPr>
                        <a:t>&gt;</a:t>
                      </a:r>
                      <a:r>
                        <a:rPr kumimoji="1" lang="ja-JP" altLang="en-US" sz="1400" dirty="0">
                          <a:solidFill>
                            <a:schemeClr val="tx1"/>
                          </a:solidFill>
                          <a:latin typeface="HGPｺﾞｼｯｸM" panose="020B0600000000000000" pitchFamily="50" charset="-128"/>
                          <a:ea typeface="HGPｺﾞｼｯｸM" panose="020B0600000000000000" pitchFamily="50" charset="-128"/>
                        </a:rPr>
                        <a:t>」記載事項を前提に策定しているため。</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a:t>
                      </a:r>
                    </a:p>
                  </a:txBody>
                  <a:tcPr/>
                </a:tc>
                <a:extLst>
                  <a:ext uri="{0D108BD9-81ED-4DB2-BD59-A6C34878D82A}">
                    <a16:rowId xmlns:a16="http://schemas.microsoft.com/office/drawing/2014/main" val="10003"/>
                  </a:ext>
                </a:extLst>
              </a:tr>
              <a:tr h="944880">
                <a:tc>
                  <a:txBody>
                    <a:bodyPr/>
                    <a:lstStyle/>
                    <a:p>
                      <a:pPr>
                        <a:buFontTx/>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4"/>
                  </a:ext>
                </a:extLst>
              </a:tr>
            </a:tbl>
          </a:graphicData>
        </a:graphic>
      </p:graphicFrame>
      <p:sp>
        <p:nvSpPr>
          <p:cNvPr id="7" name="正方形/長方形 6"/>
          <p:cNvSpPr/>
          <p:nvPr/>
        </p:nvSpPr>
        <p:spPr>
          <a:xfrm>
            <a:off x="23037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C2-02-08</a:t>
            </a:r>
            <a:endParaRPr kumimoji="1" lang="ja-JP" altLang="en-US" dirty="0">
              <a:solidFill>
                <a:schemeClr val="tx1"/>
              </a:solidFill>
            </a:endParaRPr>
          </a:p>
        </p:txBody>
      </p:sp>
    </p:spTree>
    <p:extLst>
      <p:ext uri="{BB962C8B-B14F-4D97-AF65-F5344CB8AC3E}">
        <p14:creationId xmlns:p14="http://schemas.microsoft.com/office/powerpoint/2010/main" val="88237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endParaRPr kumimoji="1" lang="ja-JP" altLang="en-US" dirty="0"/>
          </a:p>
        </p:txBody>
      </p:sp>
      <p:sp>
        <p:nvSpPr>
          <p:cNvPr id="3" name="正方形/長方形 2"/>
          <p:cNvSpPr/>
          <p:nvPr/>
        </p:nvSpPr>
        <p:spPr>
          <a:xfrm>
            <a:off x="592089" y="692696"/>
            <a:ext cx="8012359" cy="576064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en-US" altLang="ja-JP" dirty="0">
                <a:solidFill>
                  <a:schemeClr val="tx1"/>
                </a:solidFill>
              </a:rPr>
              <a:t>【</a:t>
            </a:r>
            <a:r>
              <a:rPr kumimoji="1" lang="ja-JP" altLang="en-US" dirty="0">
                <a:solidFill>
                  <a:schemeClr val="tx1"/>
                </a:solidFill>
              </a:rPr>
              <a:t>本書の目的</a:t>
            </a:r>
            <a:r>
              <a:rPr kumimoji="1" lang="en-US" altLang="ja-JP" dirty="0">
                <a:solidFill>
                  <a:schemeClr val="tx1"/>
                </a:solidFill>
              </a:rPr>
              <a:t>】</a:t>
            </a:r>
          </a:p>
          <a:p>
            <a:pPr marL="265113"/>
            <a:r>
              <a:rPr lang="ja-JP" altLang="en-US" dirty="0">
                <a:solidFill>
                  <a:schemeClr val="tx1"/>
                </a:solidFill>
              </a:rPr>
              <a:t>お客さまと共有する要件定義実行計画の「構成」「記述様式」「粒度」等の</a:t>
            </a:r>
            <a:br>
              <a:rPr lang="en-US" altLang="ja-JP" dirty="0">
                <a:solidFill>
                  <a:schemeClr val="tx1"/>
                </a:solidFill>
              </a:rPr>
            </a:br>
            <a:r>
              <a:rPr lang="ja-JP" altLang="en-US" dirty="0">
                <a:solidFill>
                  <a:schemeClr val="tx1"/>
                </a:solidFill>
              </a:rPr>
              <a:t>参考情報として参照することを想定して作成しました。</a:t>
            </a:r>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本サンプルについての注意事項</a:t>
            </a:r>
            <a:r>
              <a:rPr kumimoji="1" lang="en-US" altLang="ja-JP" dirty="0">
                <a:solidFill>
                  <a:schemeClr val="tx1"/>
                </a:solidFill>
              </a:rPr>
              <a:t>】</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計画の進め方、ノウハウ等の詳細は「要件定義計画プロセスガイド」を</a:t>
            </a:r>
            <a:br>
              <a:rPr lang="en-US" altLang="ja-JP" dirty="0">
                <a:solidFill>
                  <a:schemeClr val="tx1"/>
                </a:solidFill>
              </a:rPr>
            </a:br>
            <a:r>
              <a:rPr lang="ja-JP" altLang="en-US" dirty="0">
                <a:solidFill>
                  <a:schemeClr val="tx1"/>
                </a:solidFill>
              </a:rPr>
              <a:t>参照してください。また本サンプルは同ガイドの考え方に則って作成しています。</a:t>
            </a:r>
            <a:br>
              <a:rPr lang="en-US" altLang="ja-JP" dirty="0">
                <a:solidFill>
                  <a:schemeClr val="tx1"/>
                </a:solidFill>
              </a:rPr>
            </a:br>
            <a:r>
              <a:rPr lang="en-US" altLang="ja-JP" dirty="0">
                <a:solidFill>
                  <a:schemeClr val="tx1"/>
                </a:solidFill>
              </a:rPr>
              <a:t>(</a:t>
            </a:r>
            <a:r>
              <a:rPr lang="ja-JP" altLang="en-US" dirty="0">
                <a:solidFill>
                  <a:schemeClr val="tx1"/>
                </a:solidFill>
              </a:rPr>
              <a:t>計画書の各章節ごとに関連アクティビティ</a:t>
            </a:r>
            <a:r>
              <a:rPr lang="en-US" altLang="ja-JP" dirty="0">
                <a:solidFill>
                  <a:schemeClr val="tx1"/>
                </a:solidFill>
              </a:rPr>
              <a:t>ID</a:t>
            </a:r>
            <a:r>
              <a:rPr lang="ja-JP" altLang="en-US" dirty="0">
                <a:solidFill>
                  <a:schemeClr val="tx1"/>
                </a:solidFill>
              </a:rPr>
              <a:t>を記載しています</a:t>
            </a:r>
            <a:r>
              <a:rPr lang="en-US" altLang="ja-JP" dirty="0">
                <a:solidFill>
                  <a:schemeClr val="tx1"/>
                </a:solidFill>
              </a:rPr>
              <a:t>)</a:t>
            </a:r>
            <a:br>
              <a:rPr lang="en-US" altLang="ja-JP" dirty="0">
                <a:solidFill>
                  <a:schemeClr val="tx1"/>
                </a:solidFill>
              </a:rPr>
            </a:b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アプリ部分に限定した記述箇所</a:t>
            </a:r>
            <a:r>
              <a:rPr lang="ja-JP" altLang="en-US" dirty="0">
                <a:solidFill>
                  <a:schemeClr val="tx1"/>
                </a:solidFill>
              </a:rPr>
              <a:t>があります。プロジェクトでの利用時は、</a:t>
            </a:r>
            <a:br>
              <a:rPr lang="en-US" altLang="ja-JP" dirty="0">
                <a:solidFill>
                  <a:schemeClr val="tx1"/>
                </a:solidFill>
              </a:rPr>
            </a:br>
            <a:r>
              <a:rPr lang="ja-JP" altLang="en-US" dirty="0">
                <a:solidFill>
                  <a:schemeClr val="tx1"/>
                </a:solidFill>
              </a:rPr>
              <a:t>インフラやアーキテクチャなどに関する計画を追加して下さい。</a:t>
            </a:r>
            <a:endParaRPr lang="en-US" altLang="ja-JP" dirty="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プロジェクト</a:t>
            </a:r>
            <a:r>
              <a:rPr kumimoji="1" lang="ja-JP" altLang="en-US" dirty="0">
                <a:solidFill>
                  <a:schemeClr val="tx1"/>
                </a:solidFill>
              </a:rPr>
              <a:t>計画書が別途定義されている前提の要件定義計画としています。</a:t>
            </a:r>
            <a:br>
              <a:rPr kumimoji="1" lang="en-US" altLang="ja-JP" dirty="0">
                <a:solidFill>
                  <a:schemeClr val="tx1"/>
                </a:solidFill>
              </a:rPr>
            </a:br>
            <a:r>
              <a:rPr kumimoji="1" lang="ja-JP" altLang="en-US" dirty="0">
                <a:solidFill>
                  <a:schemeClr val="tx1"/>
                </a:solidFill>
              </a:rPr>
              <a:t>従って、全工程に適用する管理計画等は要件定義計画に含まれません。</a:t>
            </a:r>
            <a:endParaRPr kumimoji="1" lang="en-US" altLang="ja-JP" dirty="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サンプルの記述内容そのものを安易にコピーして使用しないで下さい。</a:t>
            </a:r>
            <a:br>
              <a:rPr lang="en-US" altLang="ja-JP" dirty="0">
                <a:solidFill>
                  <a:schemeClr val="tx1"/>
                </a:solidFill>
              </a:rPr>
            </a:br>
            <a:r>
              <a:rPr lang="ja-JP" altLang="en-US" dirty="0">
                <a:solidFill>
                  <a:schemeClr val="tx1"/>
                </a:solidFill>
              </a:rPr>
              <a:t>プロジェクトの要件定義スコープや状況等との整合確認が必要です。</a:t>
            </a:r>
            <a:endParaRPr kumimoji="1" lang="en-US" altLang="ja-JP" dirty="0">
              <a:solidFill>
                <a:schemeClr val="tx1"/>
              </a:solidFill>
            </a:endParaRPr>
          </a:p>
          <a:p>
            <a:pPr marL="285750" indent="-285750">
              <a:buFont typeface="Arial" panose="020B0604020202020204" pitchFamily="34" charset="0"/>
              <a:buChar char="•"/>
            </a:pPr>
            <a:endParaRPr kumimoji="1" lang="ja-JP" altLang="en-US" dirty="0">
              <a:solidFill>
                <a:schemeClr val="tx1"/>
              </a:solidFill>
            </a:endParaRPr>
          </a:p>
        </p:txBody>
      </p:sp>
    </p:spTree>
    <p:extLst>
      <p:ext uri="{BB962C8B-B14F-4D97-AF65-F5344CB8AC3E}">
        <p14:creationId xmlns:p14="http://schemas.microsoft.com/office/powerpoint/2010/main" val="117462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３．　要件定義実施計画</a:t>
            </a:r>
            <a:endParaRPr kumimoji="1" lang="ja-JP" altLang="en-US" sz="2800" dirty="0"/>
          </a:p>
        </p:txBody>
      </p:sp>
    </p:spTree>
    <p:extLst>
      <p:ext uri="{BB962C8B-B14F-4D97-AF65-F5344CB8AC3E}">
        <p14:creationId xmlns:p14="http://schemas.microsoft.com/office/powerpoint/2010/main" val="354743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21830" cy="1323439"/>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３．１．実施計画概要</a:t>
            </a:r>
            <a:endParaRPr lang="en-US" altLang="ja-JP" sz="1600" dirty="0">
              <a:latin typeface="HGPｺﾞｼｯｸM" panose="020B0600000000000000" pitchFamily="50" charset="-128"/>
              <a:ea typeface="HGPｺﾞｼｯｸM" panose="020B0600000000000000" pitchFamily="50" charset="-128"/>
            </a:endParaRPr>
          </a:p>
          <a:p>
            <a:pPr marL="715963"/>
            <a:r>
              <a:rPr kumimoji="1" lang="ja-JP" altLang="en-US" sz="1600" dirty="0">
                <a:latin typeface="HGPｺﾞｼｯｸM" panose="020B0600000000000000" pitchFamily="50" charset="-128"/>
                <a:ea typeface="HGPｺﾞｼｯｸM" panose="020B0600000000000000" pitchFamily="50" charset="-128"/>
              </a:rPr>
              <a:t>要件定義には様々なアプローチや考え方が存在します。</a:t>
            </a:r>
            <a:endParaRPr kumimoji="1" lang="en-US" altLang="ja-JP" sz="1600" dirty="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よって、</a:t>
            </a:r>
            <a:r>
              <a:rPr kumimoji="1" lang="ja-JP" altLang="en-US" sz="1600" dirty="0">
                <a:latin typeface="HGPｺﾞｼｯｸM" panose="020B0600000000000000" pitchFamily="50" charset="-128"/>
                <a:ea typeface="HGPｺﾞｼｯｸM" panose="020B0600000000000000" pitchFamily="50" charset="-128"/>
              </a:rPr>
              <a:t>プロジェクトが最適な選択を行い、</a:t>
            </a:r>
            <a:r>
              <a:rPr lang="ja-JP" altLang="en-US" sz="1600" dirty="0">
                <a:latin typeface="HGPｺﾞｼｯｸM" panose="020B0600000000000000" pitchFamily="50" charset="-128"/>
                <a:ea typeface="HGPｺﾞｼｯｸM" panose="020B0600000000000000" pitchFamily="50" charset="-128"/>
              </a:rPr>
              <a:t>具体的な実施計画を立案することが重要です。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本節では、本プロジェクトの要件定義実施計画の基礎となる、</a:t>
            </a:r>
            <a:endParaRPr lang="en-US" altLang="ja-JP" sz="1600" dirty="0">
              <a:latin typeface="HGPｺﾞｼｯｸM" panose="020B0600000000000000" pitchFamily="50" charset="-128"/>
              <a:ea typeface="HGPｺﾞｼｯｸM" panose="020B0600000000000000" pitchFamily="50" charset="-128"/>
            </a:endParaRPr>
          </a:p>
          <a:p>
            <a:pPr marL="715963"/>
            <a:r>
              <a:rPr lang="ja-JP" altLang="en-US" sz="1600" dirty="0">
                <a:latin typeface="HGPｺﾞｼｯｸM" panose="020B0600000000000000" pitchFamily="50" charset="-128"/>
                <a:ea typeface="HGPｺﾞｼｯｸM" panose="020B0600000000000000" pitchFamily="50" charset="-128"/>
              </a:rPr>
              <a:t>要求抽出の考え方、要件確定のアプローチ、段取り、検討事項を定義します。</a:t>
            </a:r>
            <a:endParaRPr kumimoji="1" lang="en-US" altLang="ja-JP" sz="1600" dirty="0"/>
          </a:p>
        </p:txBody>
      </p:sp>
      <p:sp>
        <p:nvSpPr>
          <p:cNvPr id="9" name="四角形吹き出し 8"/>
          <p:cNvSpPr/>
          <p:nvPr/>
        </p:nvSpPr>
        <p:spPr>
          <a:xfrm>
            <a:off x="3131840" y="58468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「３．２．要件定義の進め方」で述べる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具体的な決め事を円滑かつ実質的に合意するために、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背景にある考え方や概念を解説する。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162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95410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３．１．１．要件領域の範囲と順序関係</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要件定義工程の検討領域間には下図の先行・後続関係が存在します。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作業概要は次項以降参照</a:t>
            </a:r>
            <a:r>
              <a:rPr lang="en-US" altLang="ja-JP" sz="1400" dirty="0">
                <a:latin typeface="HGPｺﾞｼｯｸM" panose="020B0600000000000000" pitchFamily="50" charset="-128"/>
                <a:ea typeface="HGPｺﾞｼｯｸM" panose="020B0600000000000000" pitchFamily="50" charset="-128"/>
              </a:rPr>
              <a:t>)</a:t>
            </a:r>
          </a:p>
          <a:p>
            <a:pPr marL="722313"/>
            <a:r>
              <a:rPr lang="ja-JP" altLang="en-US" sz="1400" dirty="0">
                <a:latin typeface="HGPｺﾞｼｯｸM" panose="020B0600000000000000" pitchFamily="50" charset="-128"/>
                <a:ea typeface="HGPｺﾞｼｯｸM" panose="020B0600000000000000" pitchFamily="50" charset="-128"/>
              </a:rPr>
              <a:t>要件定義実施計画では、この順序関係に沿って作業プロセスを具体化します。</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ただし、想定や仮定を元に先行作業を行う場合があり、順序関係を遵守した作業プロセスにはなりません。</a:t>
            </a:r>
            <a:endParaRPr lang="en-US" altLang="ja-JP" sz="1400" dirty="0">
              <a:latin typeface="HGPｺﾞｼｯｸM" panose="020B0600000000000000" pitchFamily="50" charset="-128"/>
              <a:ea typeface="HGPｺﾞｼｯｸM" panose="020B0600000000000000" pitchFamily="50" charset="-128"/>
            </a:endParaRPr>
          </a:p>
        </p:txBody>
      </p:sp>
      <p:sp>
        <p:nvSpPr>
          <p:cNvPr id="3" name="フローチャート : 書類 2"/>
          <p:cNvSpPr/>
          <p:nvPr/>
        </p:nvSpPr>
        <p:spPr>
          <a:xfrm>
            <a:off x="68356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業務要件</a:t>
            </a:r>
          </a:p>
        </p:txBody>
      </p:sp>
      <p:sp>
        <p:nvSpPr>
          <p:cNvPr id="7" name="フローチャート : 書類 6"/>
          <p:cNvSpPr/>
          <p:nvPr/>
        </p:nvSpPr>
        <p:spPr>
          <a:xfrm>
            <a:off x="2891813"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システム</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8" name="フローチャート : 書類 7"/>
          <p:cNvSpPr/>
          <p:nvPr/>
        </p:nvSpPr>
        <p:spPr>
          <a:xfrm>
            <a:off x="2891813"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システム</a:t>
            </a:r>
            <a:endParaRPr kumimoji="1" lang="en-US" altLang="ja-JP" dirty="0">
              <a:latin typeface="HGPｺﾞｼｯｸM" panose="020B0600000000000000" pitchFamily="50" charset="-128"/>
              <a:ea typeface="HGPｺﾞｼｯｸM" panose="020B0600000000000000" pitchFamily="50" charset="-128"/>
            </a:endParaRPr>
          </a:p>
          <a:p>
            <a:pPr algn="ctr"/>
            <a:r>
              <a:rPr lang="ja-JP" altLang="en-US" dirty="0">
                <a:latin typeface="HGPｺﾞｼｯｸM" panose="020B0600000000000000" pitchFamily="50" charset="-128"/>
                <a:ea typeface="HGPｺﾞｼｯｸM" panose="020B0600000000000000" pitchFamily="50" charset="-128"/>
              </a:rPr>
              <a:t>非機能要件</a:t>
            </a:r>
            <a:endParaRPr kumimoji="1" lang="ja-JP" altLang="en-US" dirty="0">
              <a:latin typeface="HGPｺﾞｼｯｸM" panose="020B0600000000000000" pitchFamily="50" charset="-128"/>
              <a:ea typeface="HGPｺﾞｼｯｸM" panose="020B0600000000000000" pitchFamily="50" charset="-128"/>
            </a:endParaRPr>
          </a:p>
        </p:txBody>
      </p:sp>
      <p:sp>
        <p:nvSpPr>
          <p:cNvPr id="9" name="フローチャート : 書類 8"/>
          <p:cNvSpPr/>
          <p:nvPr/>
        </p:nvSpPr>
        <p:spPr>
          <a:xfrm>
            <a:off x="5100058"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方式設計</a:t>
            </a:r>
          </a:p>
        </p:txBody>
      </p:sp>
      <p:sp>
        <p:nvSpPr>
          <p:cNvPr id="10" name="フローチャート : 書類 9"/>
          <p:cNvSpPr/>
          <p:nvPr/>
        </p:nvSpPr>
        <p:spPr>
          <a:xfrm>
            <a:off x="5100058" y="4779149"/>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インフラ要件</a:t>
            </a:r>
          </a:p>
        </p:txBody>
      </p:sp>
      <p:sp>
        <p:nvSpPr>
          <p:cNvPr id="11" name="フローチャート : 書類 10"/>
          <p:cNvSpPr/>
          <p:nvPr/>
        </p:nvSpPr>
        <p:spPr>
          <a:xfrm>
            <a:off x="7308304" y="2780928"/>
            <a:ext cx="1411235"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PｺﾞｼｯｸM" panose="020B0600000000000000" pitchFamily="50" charset="-128"/>
                <a:ea typeface="HGPｺﾞｼｯｸM" panose="020B0600000000000000" pitchFamily="50" charset="-128"/>
              </a:rPr>
              <a:t>設計標準</a:t>
            </a:r>
          </a:p>
        </p:txBody>
      </p:sp>
      <p:cxnSp>
        <p:nvCxnSpPr>
          <p:cNvPr id="13" name="直線矢印コネクタ 12"/>
          <p:cNvCxnSpPr>
            <a:stCxn id="3" idx="3"/>
            <a:endCxn id="7" idx="1"/>
          </p:cNvCxnSpPr>
          <p:nvPr/>
        </p:nvCxnSpPr>
        <p:spPr>
          <a:xfrm>
            <a:off x="2094803"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3" idx="3"/>
            <a:endCxn id="8" idx="1"/>
          </p:cNvCxnSpPr>
          <p:nvPr/>
        </p:nvCxnSpPr>
        <p:spPr>
          <a:xfrm>
            <a:off x="2094803"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7" idx="3"/>
            <a:endCxn id="9" idx="1"/>
          </p:cNvCxnSpPr>
          <p:nvPr/>
        </p:nvCxnSpPr>
        <p:spPr>
          <a:xfrm>
            <a:off x="4303048" y="3176972"/>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8" idx="3"/>
            <a:endCxn id="10" idx="1"/>
          </p:cNvCxnSpPr>
          <p:nvPr/>
        </p:nvCxnSpPr>
        <p:spPr>
          <a:xfrm>
            <a:off x="4303048" y="5175193"/>
            <a:ext cx="7970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3"/>
            <a:endCxn id="11" idx="1"/>
          </p:cNvCxnSpPr>
          <p:nvPr/>
        </p:nvCxnSpPr>
        <p:spPr>
          <a:xfrm>
            <a:off x="6511293" y="3176972"/>
            <a:ext cx="7970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699652" y="3573016"/>
            <a:ext cx="1632178"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・業務フロー</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・業務ルール</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・概念</a:t>
            </a:r>
            <a:r>
              <a:rPr lang="ja-JP" altLang="en-US" sz="1400" dirty="0">
                <a:latin typeface="HGPｺﾞｼｯｸM" panose="020B0600000000000000" pitchFamily="50" charset="-128"/>
                <a:ea typeface="HGPｺﾞｼｯｸM" panose="020B0600000000000000" pitchFamily="50" charset="-128"/>
              </a:rPr>
              <a:t>データモデル</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・システム機能一覧</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2891813" y="3573016"/>
            <a:ext cx="1596912"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・画面機能定義</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・バッチ機能定義</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・外部ＩＦ定義</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・概念データモデル</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5100058" y="3573016"/>
            <a:ext cx="2052165"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・画面</a:t>
            </a:r>
            <a:r>
              <a:rPr lang="ja-JP" altLang="en-US" sz="1400" dirty="0">
                <a:latin typeface="HGPｺﾞｼｯｸM" panose="020B0600000000000000" pitchFamily="50" charset="-128"/>
                <a:ea typeface="HGPｺﾞｼｯｸM" panose="020B0600000000000000" pitchFamily="50" charset="-128"/>
              </a:rPr>
              <a:t>等の実行処理方式</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・共通処理方式</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・セキュリティ設計</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・性能設計</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lang="en-US" altLang="ja-JP" sz="1400"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7308304" y="3573016"/>
            <a:ext cx="1225015"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・設計書様式</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・設計プロセス</a:t>
            </a:r>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・設計標準</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2893035" y="5571237"/>
            <a:ext cx="1632178"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・可用性要件</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・性能</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拡張性要件</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・運用</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保守要件</a:t>
            </a:r>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2" name="テキスト ボックス 31"/>
          <p:cNvSpPr txBox="1"/>
          <p:nvPr/>
        </p:nvSpPr>
        <p:spPr>
          <a:xfrm>
            <a:off x="5100058" y="5571237"/>
            <a:ext cx="1524776"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・ハードウエア構成</a:t>
            </a:r>
            <a:endParaRPr kumimoji="1"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・ネットワーク構成</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・ストレージ</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・ミドルウエア</a:t>
            </a:r>
            <a:r>
              <a:rPr kumimoji="1" lang="en-US" altLang="ja-JP" sz="1400" dirty="0">
                <a:latin typeface="HGPｺﾞｼｯｸM" panose="020B0600000000000000" pitchFamily="50" charset="-128"/>
                <a:ea typeface="HGPｺﾞｼｯｸM" panose="020B0600000000000000" pitchFamily="50" charset="-128"/>
              </a:rPr>
              <a:t>/OS</a:t>
            </a:r>
          </a:p>
          <a:p>
            <a:r>
              <a:rPr lang="ja-JP" altLang="en-US" sz="1400" dirty="0">
                <a:latin typeface="HGPｺﾞｼｯｸM" panose="020B0600000000000000" pitchFamily="50" charset="-128"/>
                <a:ea typeface="HGPｺﾞｼｯｸM" panose="020B0600000000000000" pitchFamily="50" charset="-128"/>
              </a:rPr>
              <a:t>など</a:t>
            </a:r>
            <a:endParaRPr kumimoji="1" lang="en-US" altLang="ja-JP" sz="1400" dirty="0">
              <a:latin typeface="HGPｺﾞｼｯｸM" panose="020B0600000000000000" pitchFamily="50" charset="-128"/>
              <a:ea typeface="HGPｺﾞｼｯｸM" panose="020B0600000000000000" pitchFamily="50" charset="-128"/>
            </a:endParaRPr>
          </a:p>
        </p:txBody>
      </p:sp>
      <p:cxnSp>
        <p:nvCxnSpPr>
          <p:cNvPr id="22" name="直線矢印コネクタ 21"/>
          <p:cNvCxnSpPr>
            <a:stCxn id="8" idx="3"/>
            <a:endCxn id="9" idx="1"/>
          </p:cNvCxnSpPr>
          <p:nvPr/>
        </p:nvCxnSpPr>
        <p:spPr>
          <a:xfrm flipV="1">
            <a:off x="4303048" y="3176972"/>
            <a:ext cx="797010" cy="1998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左右矢印 11"/>
          <p:cNvSpPr/>
          <p:nvPr/>
        </p:nvSpPr>
        <p:spPr>
          <a:xfrm>
            <a:off x="467544" y="2254225"/>
            <a:ext cx="1819671" cy="454695"/>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業務要件領域</a:t>
            </a:r>
          </a:p>
        </p:txBody>
      </p:sp>
      <p:sp>
        <p:nvSpPr>
          <p:cNvPr id="25" name="左右矢印 24"/>
          <p:cNvSpPr/>
          <p:nvPr/>
        </p:nvSpPr>
        <p:spPr>
          <a:xfrm>
            <a:off x="2669054" y="2254225"/>
            <a:ext cx="6223426" cy="454695"/>
          </a:xfrm>
          <a:prstGeom prst="leftRightArrow">
            <a:avLst/>
          </a:prstGeom>
          <a:gradFill>
            <a:gsLst>
              <a:gs pos="0">
                <a:srgbClr val="00B05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a:t>
            </a:r>
            <a:r>
              <a:rPr kumimoji="1" lang="ja-JP" altLang="en-US" sz="1400" dirty="0">
                <a:solidFill>
                  <a:schemeClr val="tx1"/>
                </a:solidFill>
                <a:latin typeface="HGPｺﾞｼｯｸM" panose="020B0600000000000000" pitchFamily="50" charset="-128"/>
                <a:ea typeface="HGPｺﾞｼｯｸM" panose="020B0600000000000000" pitchFamily="50" charset="-128"/>
              </a:rPr>
              <a:t>要件領域</a:t>
            </a:r>
          </a:p>
        </p:txBody>
      </p:sp>
    </p:spTree>
    <p:extLst>
      <p:ext uri="{BB962C8B-B14F-4D97-AF65-F5344CB8AC3E}">
        <p14:creationId xmlns:p14="http://schemas.microsoft.com/office/powerpoint/2010/main" val="270257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2580103427"/>
              </p:ext>
            </p:extLst>
          </p:nvPr>
        </p:nvGraphicFramePr>
        <p:xfrm>
          <a:off x="395536" y="1556792"/>
          <a:ext cx="8424936" cy="4693920"/>
        </p:xfrm>
        <a:graphic>
          <a:graphicData uri="http://schemas.openxmlformats.org/drawingml/2006/table">
            <a:tbl>
              <a:tblPr firstRow="1" bandRow="1">
                <a:tableStyleId>{93296810-A885-4BE3-A3E7-6D5BEEA58F35}</a:tableStyleId>
              </a:tblPr>
              <a:tblGrid>
                <a:gridCol w="1630680">
                  <a:extLst>
                    <a:ext uri="{9D8B030D-6E8A-4147-A177-3AD203B41FA5}">
                      <a16:colId xmlns:a16="http://schemas.microsoft.com/office/drawing/2014/main" val="20000"/>
                    </a:ext>
                  </a:extLst>
                </a:gridCol>
                <a:gridCol w="1308418">
                  <a:extLst>
                    <a:ext uri="{9D8B030D-6E8A-4147-A177-3AD203B41FA5}">
                      <a16:colId xmlns:a16="http://schemas.microsoft.com/office/drawing/2014/main" val="20001"/>
                    </a:ext>
                  </a:extLst>
                </a:gridCol>
                <a:gridCol w="3325598">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tblGrid>
              <a:tr h="296293">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分類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作業領域</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実施内容</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次プロセス内容</a:t>
                      </a:r>
                    </a:p>
                  </a:txBody>
                  <a:tcPr/>
                </a:tc>
                <a:extLst>
                  <a:ext uri="{0D108BD9-81ED-4DB2-BD59-A6C34878D82A}">
                    <a16:rowId xmlns:a16="http://schemas.microsoft.com/office/drawing/2014/main" val="10000"/>
                  </a:ext>
                </a:extLst>
              </a:tr>
              <a:tr h="718703">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インフラ要件</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システムのインフラ構築 及びシステム運用を包括する要件を収集し、インフラの全体構成定義と構築計画立案を実施</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インフラ機能設計</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システム運用設計</a:t>
                      </a:r>
                    </a:p>
                  </a:txBody>
                  <a:tcPr>
                    <a:solidFill>
                      <a:srgbClr val="F9E9CB"/>
                    </a:solidFill>
                  </a:tcPr>
                </a:tc>
                <a:extLst>
                  <a:ext uri="{0D108BD9-81ED-4DB2-BD59-A6C34878D82A}">
                    <a16:rowId xmlns:a16="http://schemas.microsoft.com/office/drawing/2014/main" val="10001"/>
                  </a:ext>
                </a:extLst>
              </a:tr>
              <a:tr h="718703">
                <a:tc rowSpan="2">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アーキテクチャ</a:t>
                      </a: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方式設計</a:t>
                      </a:r>
                    </a:p>
                  </a:txBody>
                  <a:tcPr>
                    <a:solidFill>
                      <a:srgbClr val="F9E9CB"/>
                    </a:solidFill>
                  </a:tcPr>
                </a:tc>
                <a:tc>
                  <a:txBody>
                    <a:bodyPr/>
                    <a:lstStyle/>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アプリケーション開発における設計・実装上の指針定義および実行処理方式の定義、設計を実施</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実行処理方式実装</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アプリ基盤開発</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extLst>
                  <a:ext uri="{0D108BD9-81ED-4DB2-BD59-A6C34878D82A}">
                    <a16:rowId xmlns:a16="http://schemas.microsoft.com/office/drawing/2014/main" val="10002"/>
                  </a:ext>
                </a:extLst>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設計標準策定</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システム開発標準</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設計標準、プログラミング標準、</a:t>
                      </a:r>
                      <a:r>
                        <a:rPr kumimoji="1" lang="en-US" altLang="ja-JP" sz="1400" dirty="0">
                          <a:solidFill>
                            <a:schemeClr val="tx1"/>
                          </a:solidFill>
                          <a:latin typeface="HGPｺﾞｼｯｸM" panose="020B0600000000000000" pitchFamily="50" charset="-128"/>
                          <a:ea typeface="HGPｺﾞｼｯｸM" panose="020B0600000000000000" pitchFamily="50" charset="-128"/>
                        </a:rPr>
                        <a:t>SQL</a:t>
                      </a:r>
                      <a:r>
                        <a:rPr kumimoji="1" lang="ja-JP" altLang="en-US" sz="1400" dirty="0">
                          <a:solidFill>
                            <a:schemeClr val="tx1"/>
                          </a:solidFill>
                          <a:latin typeface="HGPｺﾞｼｯｸM" panose="020B0600000000000000" pitchFamily="50" charset="-128"/>
                          <a:ea typeface="HGPｺﾞｼｯｸM" panose="020B0600000000000000" pitchFamily="50" charset="-128"/>
                        </a:rPr>
                        <a:t>標準、インタフェース一覧等</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開発者への標準展開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標準遵守状況の確認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solidFill>
                      <a:srgbClr val="F9E9CB"/>
                    </a:solidFill>
                  </a:tcPr>
                </a:tc>
                <a:extLst>
                  <a:ext uri="{0D108BD9-81ED-4DB2-BD59-A6C34878D82A}">
                    <a16:rowId xmlns:a16="http://schemas.microsoft.com/office/drawing/2014/main" val="10003"/>
                  </a:ext>
                </a:extLst>
              </a:tr>
              <a:tr h="71870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アプリケーション</a:t>
                      </a:r>
                    </a:p>
                  </a:txBody>
                  <a:tcPr>
                    <a:solidFill>
                      <a:srgbClr val="F9E9CB"/>
                    </a:solidFill>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業務要件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システム化目的、課題、解決策の分析を踏まえ、あるべき業務構造、業務プロセス、ルールを定義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機能要件定義</a:t>
                      </a:r>
                    </a:p>
                  </a:txBody>
                  <a:tcPr>
                    <a:solidFill>
                      <a:srgbClr val="F9E9CB"/>
                    </a:solidFill>
                  </a:tcPr>
                </a:tc>
                <a:extLst>
                  <a:ext uri="{0D108BD9-81ED-4DB2-BD59-A6C34878D82A}">
                    <a16:rowId xmlns:a16="http://schemas.microsoft.com/office/drawing/2014/main" val="10004"/>
                  </a:ext>
                </a:extLst>
              </a:tr>
              <a:tr h="7187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機能要件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あるべき業務プロセス、ルール等を実業務で運用するために必要なシステム機能要件を定義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アプリ外部設計</a:t>
                      </a:r>
                    </a:p>
                  </a:txBody>
                  <a:tcPr>
                    <a:solidFill>
                      <a:srgbClr val="F9E9CB"/>
                    </a:solidFill>
                  </a:tcPr>
                </a:tc>
                <a:extLst>
                  <a:ext uri="{0D108BD9-81ED-4DB2-BD59-A6C34878D82A}">
                    <a16:rowId xmlns:a16="http://schemas.microsoft.com/office/drawing/2014/main" val="10005"/>
                  </a:ext>
                </a:extLst>
              </a:tr>
              <a:tr h="718703">
                <a:tc vMerge="1">
                  <a:txBody>
                    <a:bodyPr/>
                    <a:lstStyle/>
                    <a:p>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非機能要件</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耐障害性や処理性能、セキュリティなど、システムに要求される非機能面の要件を定義</a:t>
                      </a:r>
                    </a:p>
                  </a:txBody>
                  <a:tcPr>
                    <a:solidFill>
                      <a:srgbClr val="F9E9CB"/>
                    </a:solidFill>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インフラ要件、方式設計で非機能要件の具体的な実現方法を検討</a:t>
                      </a:r>
                    </a:p>
                  </a:txBody>
                  <a:tcPr>
                    <a:solidFill>
                      <a:srgbClr val="F9E9C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946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．２．要件定義作業プロセス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以下の流れを基本とした要件定義作業プロセスを計画します。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このプロセスは、「２．２．１．要件定義工程の作業範囲」に示した作業領域や、</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業務、システム機能の単位で、要件定義の対象領域を分割して実施します。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また、同単位で貴社の主担当者をアサイン頂き、弊社担当者とのコミュニケーションおよび</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各種対応をご担当頂きます。具体的な単位は「３．７．スケジュール」に示します。</a:t>
            </a:r>
            <a:endParaRPr lang="en-US" altLang="ja-JP" sz="1400" dirty="0">
              <a:latin typeface="HGPｺﾞｼｯｸM" panose="020B0600000000000000" pitchFamily="50" charset="-128"/>
              <a:ea typeface="HGPｺﾞｼｯｸM" panose="020B0600000000000000" pitchFamily="50" charset="-128"/>
            </a:endParaRPr>
          </a:p>
          <a:p>
            <a:pPr marL="1065213" indent="-342900">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貴社要求事項と目的・目標・課題等の関係に重点を置いた</a:t>
            </a:r>
            <a:r>
              <a:rPr lang="ja-JP" altLang="en-US" sz="1400" u="sng" dirty="0">
                <a:latin typeface="HGPｺﾞｼｯｸM" panose="020B0600000000000000" pitchFamily="50" charset="-128"/>
                <a:ea typeface="HGPｺﾞｼｯｸM" panose="020B0600000000000000" pitchFamily="50" charset="-128"/>
              </a:rPr>
              <a:t>要求内容確認</a:t>
            </a:r>
            <a:r>
              <a:rPr lang="ja-JP" altLang="en-US" sz="1400" dirty="0">
                <a:latin typeface="HGPｺﾞｼｯｸM" panose="020B0600000000000000" pitchFamily="50" charset="-128"/>
                <a:ea typeface="HGPｺﾞｼｯｸM" panose="020B0600000000000000" pitchFamily="50" charset="-128"/>
              </a:rPr>
              <a:t>を実施する。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不明事項の問い合せや懸案事項に対する改善提案を実施し、貴社に判断頂く。</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業務やシステムでの具体的な</a:t>
            </a:r>
            <a:r>
              <a:rPr lang="ja-JP" altLang="en-US" sz="1400" u="sng" dirty="0">
                <a:latin typeface="HGPｺﾞｼｯｸM" panose="020B0600000000000000" pitchFamily="50" charset="-128"/>
                <a:ea typeface="HGPｺﾞｼｯｸM" panose="020B0600000000000000" pitchFamily="50" charset="-128"/>
              </a:rPr>
              <a:t>要求対応内容をモデル等で文書化</a:t>
            </a:r>
            <a:r>
              <a:rPr lang="ja-JP" altLang="en-US" sz="1400" dirty="0">
                <a:latin typeface="HGPｺﾞｼｯｸM" panose="020B0600000000000000" pitchFamily="50" charset="-128"/>
                <a:ea typeface="HGPｺﾞｼｯｸM" panose="020B0600000000000000" pitchFamily="50" charset="-128"/>
              </a:rPr>
              <a:t>する。</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要求事項を具体化した対応内容を元に暫定工数を見積もる。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a:t>
            </a:r>
            <a:r>
              <a:rPr lang="en-US" altLang="ja-JP" sz="1400" dirty="0">
                <a:latin typeface="HGPｺﾞｼｯｸM" panose="020B0600000000000000" pitchFamily="50" charset="-128"/>
                <a:ea typeface="HGPｺﾞｼｯｸM" panose="020B0600000000000000" pitchFamily="50" charset="-128"/>
              </a:rPr>
              <a:t>)</a:t>
            </a: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観点や内容が明確な</a:t>
            </a:r>
            <a:r>
              <a:rPr lang="ja-JP" altLang="en-US" sz="1400" u="sng" dirty="0">
                <a:latin typeface="HGPｺﾞｼｯｸM" panose="020B0600000000000000" pitchFamily="50" charset="-128"/>
                <a:ea typeface="HGPｺﾞｼｯｸM" panose="020B0600000000000000" pitchFamily="50" charset="-128"/>
              </a:rPr>
              <a:t>検証・妥当性確認</a:t>
            </a:r>
            <a:r>
              <a:rPr lang="ja-JP" altLang="en-US" sz="1400" dirty="0">
                <a:latin typeface="HGPｺﾞｼｯｸM" panose="020B0600000000000000" pitchFamily="50" charset="-128"/>
                <a:ea typeface="HGPｺﾞｼｯｸM" panose="020B0600000000000000" pitchFamily="50" charset="-128"/>
              </a:rPr>
              <a:t>を対応内容に対して実施し、問題点を是正する。</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具体化した要求内容を説明し、ステークホルダーに</a:t>
            </a:r>
            <a:r>
              <a:rPr lang="ja-JP" altLang="en-US" sz="1400" u="sng" dirty="0">
                <a:latin typeface="HGPｺﾞｼｯｸM" panose="020B0600000000000000" pitchFamily="50" charset="-128"/>
                <a:ea typeface="HGPｺﾞｼｯｸM" panose="020B0600000000000000" pitchFamily="50" charset="-128"/>
              </a:rPr>
              <a:t>合意を頂く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33513" indent="-342900">
              <a:buFont typeface="+mj-ea"/>
              <a:buAutoNum type="circleNumDbPlain"/>
            </a:pPr>
            <a:r>
              <a:rPr lang="ja-JP" altLang="en-US" sz="1400" dirty="0">
                <a:latin typeface="HGPｺﾞｼｯｸM" panose="020B0600000000000000" pitchFamily="50" charset="-128"/>
                <a:ea typeface="HGPｺﾞｼｯｸM" panose="020B0600000000000000" pitchFamily="50" charset="-128"/>
              </a:rPr>
              <a:t>プロジェクトオーナー等のステークホルダーに要件定義成果物を</a:t>
            </a:r>
            <a:r>
              <a:rPr lang="ja-JP" altLang="en-US" sz="1400" u="sng" dirty="0">
                <a:latin typeface="HGPｺﾞｼｯｸM" panose="020B0600000000000000" pitchFamily="50" charset="-128"/>
                <a:ea typeface="HGPｺﾞｼｯｸM" panose="020B0600000000000000" pitchFamily="50" charset="-128"/>
              </a:rPr>
              <a:t>承認頂く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1439863" indent="-2857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１：要求事項自体の抽出は実施しません</a:t>
            </a:r>
            <a:endParaRPr lang="en-US" altLang="ja-JP" sz="1400" dirty="0">
              <a:latin typeface="HGPｺﾞｼｯｸM" panose="020B0600000000000000" pitchFamily="50" charset="-128"/>
              <a:ea typeface="HGPｺﾞｼｯｸM" panose="020B0600000000000000" pitchFamily="50" charset="-128"/>
            </a:endParaRPr>
          </a:p>
          <a:p>
            <a:pPr marL="1439863" indent="-2857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２：暫定見積工数が予定コストを超過する場合、</a:t>
            </a:r>
            <a:r>
              <a:rPr lang="ja-JP" altLang="en-US" sz="1400" u="sng" dirty="0">
                <a:latin typeface="HGPｺﾞｼｯｸM" panose="020B0600000000000000" pitchFamily="50" charset="-128"/>
                <a:ea typeface="HGPｺﾞｼｯｸM" panose="020B0600000000000000" pitchFamily="50" charset="-128"/>
              </a:rPr>
              <a:t>要求と予定コストの調整</a:t>
            </a:r>
            <a:r>
              <a:rPr lang="ja-JP" altLang="en-US" sz="1400" dirty="0">
                <a:latin typeface="HGPｺﾞｼｯｸM" panose="020B0600000000000000" pitchFamily="50" charset="-128"/>
                <a:ea typeface="HGPｺﾞｼｯｸM" panose="020B0600000000000000" pitchFamily="50" charset="-128"/>
              </a:rPr>
              <a:t>を実施します。</a:t>
            </a:r>
            <a:endParaRPr lang="en-US" altLang="ja-JP" sz="1400" dirty="0">
              <a:latin typeface="HGPｺﾞｼｯｸM" panose="020B0600000000000000" pitchFamily="50" charset="-128"/>
              <a:ea typeface="HGPｺﾞｼｯｸM" panose="020B0600000000000000" pitchFamily="50" charset="-128"/>
            </a:endParaRPr>
          </a:p>
          <a:p>
            <a:pPr marL="1439863" indent="-285750">
              <a:buFont typeface="HGPｺﾞｼｯｸM" panose="020B0600000000000000" pitchFamily="50" charset="-128"/>
              <a:buChar char="※"/>
            </a:pPr>
            <a:r>
              <a:rPr lang="ja-JP" altLang="en-US" sz="1400" dirty="0">
                <a:latin typeface="HGPｺﾞｼｯｸM" panose="020B0600000000000000" pitchFamily="50" charset="-128"/>
                <a:ea typeface="HGPｺﾞｼｯｸM" panose="020B0600000000000000" pitchFamily="50" charset="-128"/>
              </a:rPr>
              <a:t>インフラ要件、方式設計、設計標準は、機能</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非機能要件をインプットとして上記を進めます。</a:t>
            </a:r>
            <a:endParaRPr lang="en-US" altLang="ja-JP" sz="1400" dirty="0">
              <a:latin typeface="HGPｺﾞｼｯｸM" panose="020B0600000000000000" pitchFamily="50" charset="-128"/>
              <a:ea typeface="HGPｺﾞｼｯｸM" panose="020B0600000000000000" pitchFamily="50" charset="-128"/>
            </a:endParaRPr>
          </a:p>
          <a:p>
            <a:pPr marL="722313" lvl="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lvl="0"/>
            <a:r>
              <a:rPr lang="ja-JP" altLang="en-US" sz="1400" dirty="0">
                <a:solidFill>
                  <a:srgbClr val="201815"/>
                </a:solidFill>
                <a:latin typeface="HGPｺﾞｼｯｸM" panose="020B0600000000000000" pitchFamily="50" charset="-128"/>
                <a:ea typeface="HGPｺﾞｼｯｸM" panose="020B0600000000000000" pitchFamily="50" charset="-128"/>
              </a:rPr>
              <a:t>これにより、明確な必要性や目標効果と整合した、投資対効果の高い要求事項定義を目指します。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以降、３．１．３から３．１．７で、下線部分の実施方針を示します。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69095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692123" cy="1169551"/>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．３．要求内容確認の考え方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本プロジェクトでは、あるべき姿と現状の差異</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課題</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から要求事項が導出される</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オーソドックスな要求構造の考え方を軸に、貴社要求事項の内容確認を行います。</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これにより、背景を含めお客さま要求事項の理解を深め、より適切な要件の分析・定義を目指します。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ついては、「要求事項」とその他情報の関連が整理された状態で、貴社から提示頂きたくお願い致します。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Oval 68"/>
          <p:cNvSpPr>
            <a:spLocks noChangeArrowheads="1"/>
          </p:cNvSpPr>
          <p:nvPr/>
        </p:nvSpPr>
        <p:spPr bwMode="auto">
          <a:xfrm>
            <a:off x="3519601" y="3918655"/>
            <a:ext cx="956582"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7" name="Text Box 69"/>
          <p:cNvSpPr txBox="1">
            <a:spLocks noChangeArrowheads="1"/>
          </p:cNvSpPr>
          <p:nvPr/>
        </p:nvSpPr>
        <p:spPr bwMode="auto">
          <a:xfrm>
            <a:off x="3614851" y="4162223"/>
            <a:ext cx="727982" cy="397328"/>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課題</a:t>
            </a:r>
          </a:p>
        </p:txBody>
      </p:sp>
      <p:sp>
        <p:nvSpPr>
          <p:cNvPr id="8" name="Oval 70"/>
          <p:cNvSpPr>
            <a:spLocks noChangeArrowheads="1"/>
          </p:cNvSpPr>
          <p:nvPr/>
        </p:nvSpPr>
        <p:spPr bwMode="auto">
          <a:xfrm>
            <a:off x="2963069"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9" name="Text Box 71"/>
          <p:cNvSpPr txBox="1">
            <a:spLocks noChangeArrowheads="1"/>
          </p:cNvSpPr>
          <p:nvPr/>
        </p:nvSpPr>
        <p:spPr bwMode="auto">
          <a:xfrm>
            <a:off x="3096420" y="5586890"/>
            <a:ext cx="625414" cy="3649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原因</a:t>
            </a:r>
          </a:p>
        </p:txBody>
      </p:sp>
      <p:sp>
        <p:nvSpPr>
          <p:cNvPr id="10" name="Oval 72"/>
          <p:cNvSpPr>
            <a:spLocks noChangeArrowheads="1"/>
          </p:cNvSpPr>
          <p:nvPr/>
        </p:nvSpPr>
        <p:spPr bwMode="auto">
          <a:xfrm>
            <a:off x="5108915" y="3928180"/>
            <a:ext cx="966107" cy="89398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1" name="Text Box 73"/>
          <p:cNvSpPr txBox="1">
            <a:spLocks noChangeArrowheads="1"/>
          </p:cNvSpPr>
          <p:nvPr/>
        </p:nvSpPr>
        <p:spPr bwMode="auto">
          <a:xfrm>
            <a:off x="5270841" y="4152699"/>
            <a:ext cx="616404" cy="46536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改善</a:t>
            </a:r>
          </a:p>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目標</a:t>
            </a:r>
          </a:p>
        </p:txBody>
      </p:sp>
      <p:sp>
        <p:nvSpPr>
          <p:cNvPr id="12" name="Oval 74"/>
          <p:cNvSpPr>
            <a:spLocks noChangeArrowheads="1"/>
          </p:cNvSpPr>
          <p:nvPr/>
        </p:nvSpPr>
        <p:spPr bwMode="auto">
          <a:xfrm>
            <a:off x="5684497" y="5337880"/>
            <a:ext cx="956582" cy="89943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13" name="Text Box 75"/>
          <p:cNvSpPr txBox="1">
            <a:spLocks noChangeArrowheads="1"/>
          </p:cNvSpPr>
          <p:nvPr/>
        </p:nvSpPr>
        <p:spPr bwMode="auto">
          <a:xfrm>
            <a:off x="5627043" y="5596415"/>
            <a:ext cx="1082427" cy="37389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ja-JP" sz="1000" i="0" baseline="0" dirty="0">
                <a:effectLst/>
                <a:latin typeface="HGPｺﾞｼｯｸM" panose="020B0600000000000000" pitchFamily="50" charset="-128"/>
                <a:ea typeface="HGPｺﾞｼｯｸM" panose="020B0600000000000000" pitchFamily="50" charset="-128"/>
              </a:rPr>
              <a:t>解決手段</a:t>
            </a:r>
            <a:endParaRPr lang="en-US" altLang="ja-JP" sz="1000" i="0" baseline="0" dirty="0">
              <a:effectLst/>
              <a:latin typeface="HGPｺﾞｼｯｸM" panose="020B0600000000000000" pitchFamily="50" charset="-128"/>
              <a:ea typeface="HGPｺﾞｼｯｸM" panose="020B0600000000000000" pitchFamily="50" charset="-128"/>
            </a:endParaRPr>
          </a:p>
          <a:p>
            <a:pPr algn="ctr" rtl="0">
              <a:defRPr sz="1000"/>
            </a:pPr>
            <a:r>
              <a:rPr lang="ja-JP" altLang="en-US" sz="1000" i="0" baseline="0" dirty="0">
                <a:effectLst/>
                <a:latin typeface="HGPｺﾞｼｯｸM" panose="020B0600000000000000" pitchFamily="50" charset="-128"/>
                <a:ea typeface="HGPｺﾞｼｯｸM" panose="020B0600000000000000" pitchFamily="50" charset="-128"/>
              </a:rPr>
              <a:t>＝</a:t>
            </a:r>
            <a:endParaRPr lang="en-US" altLang="ja-JP" sz="1000" i="0" baseline="0" dirty="0">
              <a:effectLst/>
              <a:latin typeface="HGPｺﾞｼｯｸM" panose="020B0600000000000000" pitchFamily="50" charset="-128"/>
              <a:ea typeface="HGPｺﾞｼｯｸM" panose="020B0600000000000000" pitchFamily="50" charset="-128"/>
            </a:endParaRPr>
          </a:p>
          <a:p>
            <a:pPr algn="ctr" rtl="0">
              <a:defRPr sz="1000"/>
            </a:pPr>
            <a:r>
              <a:rPr lang="ja-JP" altLang="en-US" sz="1800" b="1" u="sng" strike="noStrike" dirty="0">
                <a:solidFill>
                  <a:srgbClr val="FF0000"/>
                </a:solidFill>
                <a:latin typeface="HGPｺﾞｼｯｸM" panose="020B0600000000000000" pitchFamily="50" charset="-128"/>
                <a:ea typeface="HGPｺﾞｼｯｸM" panose="020B0600000000000000" pitchFamily="50" charset="-128"/>
              </a:rPr>
              <a:t>要求事項</a:t>
            </a:r>
            <a:endParaRPr lang="ja-JP" altLang="en-US" sz="1800" b="1" i="0" u="sng" strike="noStrike" baseline="0" dirty="0">
              <a:solidFill>
                <a:srgbClr val="FF0000"/>
              </a:solidFill>
              <a:latin typeface="HGPｺﾞｼｯｸM" panose="020B0600000000000000" pitchFamily="50" charset="-128"/>
              <a:ea typeface="HGPｺﾞｼｯｸM" panose="020B0600000000000000" pitchFamily="50" charset="-128"/>
            </a:endParaRPr>
          </a:p>
        </p:txBody>
      </p:sp>
      <p:sp>
        <p:nvSpPr>
          <p:cNvPr id="14" name="Line 78"/>
          <p:cNvSpPr>
            <a:spLocks noChangeShapeType="1"/>
          </p:cNvSpPr>
          <p:nvPr/>
        </p:nvSpPr>
        <p:spPr bwMode="auto">
          <a:xfrm flipH="1">
            <a:off x="4190433" y="3363483"/>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5" name="Line 79"/>
          <p:cNvSpPr>
            <a:spLocks noChangeShapeType="1"/>
          </p:cNvSpPr>
          <p:nvPr/>
        </p:nvSpPr>
        <p:spPr bwMode="auto">
          <a:xfrm>
            <a:off x="5099390" y="3344433"/>
            <a:ext cx="352425" cy="6027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6" name="Line 82"/>
          <p:cNvSpPr>
            <a:spLocks noChangeShapeType="1"/>
          </p:cNvSpPr>
          <p:nvPr/>
        </p:nvSpPr>
        <p:spPr bwMode="auto">
          <a:xfrm flipV="1">
            <a:off x="4477544" y="4453415"/>
            <a:ext cx="647699"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7" name="Line 83"/>
          <p:cNvSpPr>
            <a:spLocks noChangeShapeType="1"/>
          </p:cNvSpPr>
          <p:nvPr/>
        </p:nvSpPr>
        <p:spPr bwMode="auto">
          <a:xfrm flipV="1">
            <a:off x="3929176" y="5811408"/>
            <a:ext cx="1736271" cy="0"/>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8" name="Line 84"/>
          <p:cNvSpPr>
            <a:spLocks noChangeShapeType="1"/>
          </p:cNvSpPr>
          <p:nvPr/>
        </p:nvSpPr>
        <p:spPr bwMode="auto">
          <a:xfrm flipH="1">
            <a:off x="3471976" y="4788151"/>
            <a:ext cx="333375" cy="564697"/>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19" name="Line 85"/>
          <p:cNvSpPr>
            <a:spLocks noChangeShapeType="1"/>
          </p:cNvSpPr>
          <p:nvPr/>
        </p:nvSpPr>
        <p:spPr bwMode="auto">
          <a:xfrm>
            <a:off x="5798797" y="4750051"/>
            <a:ext cx="346982" cy="568779"/>
          </a:xfrm>
          <a:prstGeom prst="line">
            <a:avLst/>
          </a:prstGeom>
          <a:noFill/>
          <a:ln w="28575">
            <a:solidFill>
              <a:srgbClr xmlns:mc="http://schemas.openxmlformats.org/markup-compatibility/2006" xmlns:a14="http://schemas.microsoft.com/office/drawing/2010/main" val="000000" mc:Ignorable="a14" a14:legacySpreadsheetColorIndex="64"/>
            </a:solidFill>
            <a:round/>
            <a:headEnd type="stealth" w="med"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20" name="Oval 131"/>
          <p:cNvSpPr>
            <a:spLocks noChangeArrowheads="1"/>
          </p:cNvSpPr>
          <p:nvPr/>
        </p:nvSpPr>
        <p:spPr bwMode="auto">
          <a:xfrm>
            <a:off x="4314258" y="2513037"/>
            <a:ext cx="947057" cy="94161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ja-JP" altLang="en-US" dirty="0"/>
          </a:p>
        </p:txBody>
      </p:sp>
      <p:sp>
        <p:nvSpPr>
          <p:cNvPr id="21" name="Oval 132"/>
          <p:cNvSpPr>
            <a:spLocks noChangeArrowheads="1"/>
          </p:cNvSpPr>
          <p:nvPr/>
        </p:nvSpPr>
        <p:spPr bwMode="auto">
          <a:xfrm>
            <a:off x="4371408" y="2570187"/>
            <a:ext cx="832757" cy="82187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ja-JP" altLang="en-US" b="1" dirty="0">
              <a:latin typeface="HGPｺﾞｼｯｸM" panose="020B0600000000000000" pitchFamily="50" charset="-128"/>
              <a:ea typeface="HGPｺﾞｼｯｸM" panose="020B0600000000000000" pitchFamily="50" charset="-128"/>
            </a:endParaRPr>
          </a:p>
        </p:txBody>
      </p:sp>
      <p:sp>
        <p:nvSpPr>
          <p:cNvPr id="22" name="テキスト ボックス 18"/>
          <p:cNvSpPr txBox="1"/>
          <p:nvPr/>
        </p:nvSpPr>
        <p:spPr>
          <a:xfrm>
            <a:off x="3048794" y="3360762"/>
            <a:ext cx="1847850" cy="5619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何がどの程度問題か</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現状と未来の差異</a:t>
            </a:r>
            <a:r>
              <a:rPr kumimoji="1" lang="en-US" altLang="ja-JP" sz="1100" dirty="0">
                <a:latin typeface="HGPｺﾞｼｯｸM" panose="020B0600000000000000" pitchFamily="50" charset="-128"/>
                <a:ea typeface="HGPｺﾞｼｯｸM" panose="020B0600000000000000" pitchFamily="50" charset="-128"/>
              </a:rPr>
              <a: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23" name="テキスト ボックス 19"/>
          <p:cNvSpPr txBox="1"/>
          <p:nvPr/>
        </p:nvSpPr>
        <p:spPr>
          <a:xfrm>
            <a:off x="5029994" y="35226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4" name="テキスト ボックス 20"/>
          <p:cNvSpPr txBox="1"/>
          <p:nvPr/>
        </p:nvSpPr>
        <p:spPr>
          <a:xfrm>
            <a:off x="2267744" y="4856187"/>
            <a:ext cx="1847850"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何が原因か</a:t>
            </a:r>
          </a:p>
        </p:txBody>
      </p:sp>
      <p:sp>
        <p:nvSpPr>
          <p:cNvPr id="25" name="テキスト ボックス 21"/>
          <p:cNvSpPr txBox="1"/>
          <p:nvPr/>
        </p:nvSpPr>
        <p:spPr>
          <a:xfrm>
            <a:off x="3620293" y="5522937"/>
            <a:ext cx="233362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どう原因を取り除くか</a:t>
            </a:r>
          </a:p>
        </p:txBody>
      </p:sp>
      <p:sp>
        <p:nvSpPr>
          <p:cNvPr id="26" name="テキスト ボックス 22"/>
          <p:cNvSpPr txBox="1"/>
          <p:nvPr/>
        </p:nvSpPr>
        <p:spPr>
          <a:xfrm>
            <a:off x="4296569" y="4437087"/>
            <a:ext cx="971550" cy="5524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どこまで</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解決するか</a:t>
            </a:r>
          </a:p>
        </p:txBody>
      </p:sp>
      <p:sp>
        <p:nvSpPr>
          <p:cNvPr id="27" name="テキスト ボックス 24"/>
          <p:cNvSpPr txBox="1"/>
          <p:nvPr/>
        </p:nvSpPr>
        <p:spPr>
          <a:xfrm>
            <a:off x="5696744" y="4856187"/>
            <a:ext cx="1514475"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a:latin typeface="HGPｺﾞｼｯｸM" panose="020B0600000000000000" pitchFamily="50" charset="-128"/>
                <a:ea typeface="HGPｺﾞｼｯｸM" panose="020B0600000000000000" pitchFamily="50" charset="-128"/>
              </a:rPr>
              <a:t>実現できるか</a:t>
            </a:r>
          </a:p>
        </p:txBody>
      </p:sp>
      <p:sp>
        <p:nvSpPr>
          <p:cNvPr id="28" name="Oval 68"/>
          <p:cNvSpPr>
            <a:spLocks noChangeArrowheads="1"/>
          </p:cNvSpPr>
          <p:nvPr/>
        </p:nvSpPr>
        <p:spPr bwMode="auto">
          <a:xfrm>
            <a:off x="2715419" y="2513037"/>
            <a:ext cx="956582" cy="9130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dirty="0">
                <a:latin typeface="HGPｺﾞｼｯｸM" panose="020B0600000000000000" pitchFamily="50" charset="-128"/>
                <a:ea typeface="HGPｺﾞｼｯｸM" panose="020B0600000000000000" pitchFamily="50" charset="-128"/>
              </a:rPr>
              <a:t>現状</a:t>
            </a:r>
          </a:p>
        </p:txBody>
      </p:sp>
      <p:sp>
        <p:nvSpPr>
          <p:cNvPr id="29" name="Line 78"/>
          <p:cNvSpPr>
            <a:spLocks noChangeShapeType="1"/>
          </p:cNvSpPr>
          <p:nvPr/>
        </p:nvSpPr>
        <p:spPr bwMode="auto">
          <a:xfrm>
            <a:off x="3495108" y="3353958"/>
            <a:ext cx="333375" cy="574222"/>
          </a:xfrm>
          <a:prstGeom prst="line">
            <a:avLst/>
          </a:prstGeom>
          <a:noFill/>
          <a:ln w="28575">
            <a:solidFill>
              <a:srgbClr xmlns:mc="http://schemas.openxmlformats.org/markup-compatibility/2006" xmlns:a14="http://schemas.microsoft.com/office/drawing/2010/main" val="000000" mc:Ignorable="a14" a14:legacySpreadsheetColorIndex="64"/>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dirty="0"/>
          </a:p>
        </p:txBody>
      </p:sp>
      <p:sp>
        <p:nvSpPr>
          <p:cNvPr id="30" name="Text Box 73"/>
          <p:cNvSpPr txBox="1">
            <a:spLocks noChangeArrowheads="1"/>
          </p:cNvSpPr>
          <p:nvPr/>
        </p:nvSpPr>
        <p:spPr bwMode="auto">
          <a:xfrm>
            <a:off x="4344194" y="2741637"/>
            <a:ext cx="895350" cy="474889"/>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p:spPr>
        <p:txBody>
          <a:bodyPr wrap="square" lIns="27432" tIns="18288" rIns="0" bIns="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1300"/>
              </a:lnSpc>
              <a:defRPr sz="1000"/>
            </a:pPr>
            <a:r>
              <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rPr>
              <a:t>業務目標や</a:t>
            </a:r>
            <a:endParaRPr lang="en-US" altLang="ja-JP" sz="1100" i="0" u="none" strike="noStrike" baseline="0" dirty="0">
              <a:solidFill>
                <a:srgbClr val="000000"/>
              </a:solidFill>
              <a:latin typeface="HGPｺﾞｼｯｸM" panose="020B0600000000000000" pitchFamily="50" charset="-128"/>
              <a:ea typeface="HGPｺﾞｼｯｸM" panose="020B0600000000000000" pitchFamily="50" charset="-128"/>
            </a:endParaRPr>
          </a:p>
          <a:p>
            <a:pPr algn="ctr" rtl="0">
              <a:lnSpc>
                <a:spcPts val="1300"/>
              </a:lnSpc>
              <a:defRPr sz="1000"/>
            </a:pPr>
            <a:r>
              <a:rPr lang="ja-JP" altLang="en-US" dirty="0">
                <a:solidFill>
                  <a:srgbClr val="000000"/>
                </a:solidFill>
                <a:latin typeface="HGPｺﾞｼｯｸM" panose="020B0600000000000000" pitchFamily="50" charset="-128"/>
                <a:ea typeface="HGPｺﾞｼｯｸM" panose="020B0600000000000000" pitchFamily="50" charset="-128"/>
              </a:rPr>
              <a:t>あるべき姿</a:t>
            </a:r>
            <a:endParaRPr lang="ja-JP" altLang="en-US" sz="1100" i="0" u="none" strike="noStrike" baseline="0" dirty="0">
              <a:solidFill>
                <a:srgbClr val="00000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1387352" y="6237312"/>
            <a:ext cx="3616696" cy="307777"/>
          </a:xfrm>
          <a:prstGeom prst="rect">
            <a:avLst/>
          </a:prstGeom>
          <a:noFill/>
        </p:spPr>
        <p:txBody>
          <a:bodyPr wrap="none" rtlCol="0">
            <a:spAutoFit/>
          </a:bodyPr>
          <a:lstStyle/>
          <a:p>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主に、業務</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機能</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非機能要件に対して適用</a:t>
            </a:r>
            <a:endParaRPr kumimoji="1" lang="en-US" altLang="ja-JP" sz="1400" dirty="0">
              <a:latin typeface="HGPｺﾞｼｯｸM" panose="020B0600000000000000" pitchFamily="50" charset="-128"/>
              <a:ea typeface="HGPｺﾞｼｯｸM" panose="020B0600000000000000" pitchFamily="50" charset="-128"/>
            </a:endParaRPr>
          </a:p>
        </p:txBody>
      </p:sp>
      <p:sp>
        <p:nvSpPr>
          <p:cNvPr id="31" name="四角形吹き出し 30"/>
          <p:cNvSpPr/>
          <p:nvPr/>
        </p:nvSpPr>
        <p:spPr>
          <a:xfrm>
            <a:off x="3061388" y="22464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新規サービス創出、業務改革等、</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a:solidFill>
                  <a:schemeClr val="tx1"/>
                </a:solidFill>
                <a:latin typeface="HGPｺﾞｼｯｸM" panose="020B0600000000000000" pitchFamily="50" charset="-128"/>
                <a:ea typeface="HGPｺﾞｼｯｸM" panose="020B0600000000000000" pitchFamily="50" charset="-128"/>
              </a:rPr>
              <a:t>定義を優先・先行するケースもある。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プロジェクトごとに考え方をお客さまと確認してください。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6484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4" name="テキスト ボックス 3"/>
          <p:cNvSpPr txBox="1"/>
          <p:nvPr/>
        </p:nvSpPr>
        <p:spPr>
          <a:xfrm>
            <a:off x="613456" y="1300118"/>
            <a:ext cx="7990991" cy="738664"/>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．４．要求モデル化の考え方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次頁に示す、各モデルとそれぞれの関係性を元にした要件定義成果物を作成することで、</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プロジェクト目的・目標や課題に整合した業務要件、システム要件の定義を目指します。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5" name="四角形吹き出し 4"/>
          <p:cNvSpPr/>
          <p:nvPr/>
        </p:nvSpPr>
        <p:spPr>
          <a:xfrm>
            <a:off x="3061387" y="116632"/>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詳細な成果物内容・様式は付属資料で明示する前提。</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ここでは</a:t>
            </a:r>
            <a:r>
              <a:rPr lang="ja-JP" altLang="en-US" sz="1200" dirty="0">
                <a:solidFill>
                  <a:schemeClr val="tx1"/>
                </a:solidFill>
                <a:latin typeface="HGPｺﾞｼｯｸM" panose="020B0600000000000000" pitchFamily="50" charset="-128"/>
                <a:ea typeface="HGPｺﾞｼｯｸM" panose="020B0600000000000000" pitchFamily="50" charset="-128"/>
              </a:rPr>
              <a:t>要件定義の正しさ・確かさを確保するための、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成果物体系を理解頂くことを主旨としている。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55876" y="1199068"/>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296875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正方形/長方形 4"/>
          <p:cNvSpPr/>
          <p:nvPr/>
        </p:nvSpPr>
        <p:spPr>
          <a:xfrm>
            <a:off x="4001352" y="1139428"/>
            <a:ext cx="5087904"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Text Box 15"/>
          <p:cNvSpPr txBox="1">
            <a:spLocks noChangeArrowheads="1"/>
          </p:cNvSpPr>
          <p:nvPr/>
        </p:nvSpPr>
        <p:spPr bwMode="auto">
          <a:xfrm>
            <a:off x="446571" y="1570612"/>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813555"/>
            <a:ext cx="1766995" cy="630127"/>
          </a:xfrm>
          <a:prstGeom prst="borderCallout1">
            <a:avLst>
              <a:gd name="adj1" fmla="val 43384"/>
              <a:gd name="adj2" fmla="val 100954"/>
              <a:gd name="adj3" fmla="val 82408"/>
              <a:gd name="adj4" fmla="val 12828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599543" y="2654004"/>
            <a:ext cx="0" cy="1063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35086"/>
              <a:gd name="adj4" fmla="val 81430"/>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369272" y="2545969"/>
            <a:ext cx="1800225"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7069684" y="1182466"/>
            <a:ext cx="1318740" cy="488261"/>
          </a:xfrm>
          <a:prstGeom prst="borderCallout1">
            <a:avLst>
              <a:gd name="adj1" fmla="val 24466"/>
              <a:gd name="adj2" fmla="val -2415"/>
              <a:gd name="adj3" fmla="val 70687"/>
              <a:gd name="adj4" fmla="val -33582"/>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業務全体構造を階層的に整理</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3" name="Text Box 15"/>
          <p:cNvSpPr txBox="1">
            <a:spLocks noChangeArrowheads="1"/>
          </p:cNvSpPr>
          <p:nvPr/>
        </p:nvSpPr>
        <p:spPr bwMode="auto">
          <a:xfrm>
            <a:off x="6732240" y="2420888"/>
            <a:ext cx="1500219"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8873"/>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3995936" y="3896813"/>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72" y="1873624"/>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237930" cy="5823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561458" y="4008195"/>
            <a:ext cx="43447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2090523" y="4495096"/>
            <a:ext cx="2027560" cy="655086"/>
          </a:xfrm>
          <a:prstGeom prst="borderCallout1">
            <a:avLst>
              <a:gd name="adj1" fmla="val 319"/>
              <a:gd name="adj2" fmla="val 89481"/>
              <a:gd name="adj3" fmla="val -68255"/>
              <a:gd name="adj4" fmla="val 8392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en-US" altLang="ja-JP" sz="1200" dirty="0">
                <a:solidFill>
                  <a:schemeClr val="tx1"/>
                </a:solidFill>
                <a:latin typeface="HGPｺﾞｼｯｸM" panose="020B0600000000000000" pitchFamily="50" charset="-128"/>
                <a:ea typeface="HGPｺﾞｼｯｸM" panose="020B0600000000000000" pitchFamily="50" charset="-128"/>
              </a:rPr>
              <a:t>To-Be</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solidFill>
                  <a:schemeClr val="tx1"/>
                </a:solidFill>
                <a:latin typeface="HGPｺﾞｼｯｸM" panose="020B0600000000000000" pitchFamily="50" charset="-128"/>
                <a:ea typeface="HGPｺﾞｼｯｸM" panose="020B0600000000000000" pitchFamily="50" charset="-128"/>
              </a:rPr>
              <a:t>像を明確化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3808" y="1556792"/>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5069" y="1788418"/>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775470"/>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280" y="1437738"/>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4381606"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p:nvPr/>
        </p:nvCxnSpPr>
        <p:spPr>
          <a:xfrm>
            <a:off x="5508104" y="2132856"/>
            <a:ext cx="0" cy="653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2680179"/>
            <a:ext cx="1356203" cy="881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5554756" y="2132856"/>
            <a:ext cx="1321500" cy="8517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線吹き出し 1 (枠付き) 27"/>
          <p:cNvSpPr/>
          <p:nvPr/>
        </p:nvSpPr>
        <p:spPr>
          <a:xfrm>
            <a:off x="3055364" y="2804501"/>
            <a:ext cx="1422914" cy="498773"/>
          </a:xfrm>
          <a:prstGeom prst="borderCallout1">
            <a:avLst>
              <a:gd name="adj1" fmla="val -767"/>
              <a:gd name="adj2" fmla="val 48141"/>
              <a:gd name="adj3" fmla="val -26122"/>
              <a:gd name="adj4" fmla="val 98097"/>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個々の業務の流れとシステムの関係</a:t>
            </a:r>
          </a:p>
        </p:txBody>
      </p:sp>
      <p:sp>
        <p:nvSpPr>
          <p:cNvPr id="29" name="線吹き出し 1 (枠付き) 28"/>
          <p:cNvSpPr/>
          <p:nvPr/>
        </p:nvSpPr>
        <p:spPr>
          <a:xfrm>
            <a:off x="7099177" y="1844824"/>
            <a:ext cx="1937319" cy="322020"/>
          </a:xfrm>
          <a:prstGeom prst="borderCallout1">
            <a:avLst>
              <a:gd name="adj1" fmla="val 103016"/>
              <a:gd name="adj2" fmla="val 55592"/>
              <a:gd name="adj3" fmla="val 173543"/>
              <a:gd name="adj4" fmla="val 11875"/>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個々の業務におけるルール</a:t>
            </a:r>
          </a:p>
        </p:txBody>
      </p: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2882"/>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7383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8907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0431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sp>
        <p:nvSpPr>
          <p:cNvPr id="35" name="線吹き出し 1 (枠付き) 34"/>
          <p:cNvSpPr/>
          <p:nvPr/>
        </p:nvSpPr>
        <p:spPr>
          <a:xfrm>
            <a:off x="7489630" y="4653136"/>
            <a:ext cx="1474858" cy="470836"/>
          </a:xfrm>
          <a:prstGeom prst="borderCallout1">
            <a:avLst>
              <a:gd name="adj1" fmla="val 50095"/>
              <a:gd name="adj2" fmla="val 54"/>
              <a:gd name="adj3" fmla="val 115593"/>
              <a:gd name="adj4" fmla="val -21096"/>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業務で扱うモノ・コト・カネ等の概念構造</a:t>
            </a: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8304" y="3170469"/>
            <a:ext cx="1708944" cy="6484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9234" y="5258471"/>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355976" y="5013176"/>
            <a:ext cx="130965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p:nvPr/>
        </p:nvCxnSpPr>
        <p:spPr>
          <a:xfrm>
            <a:off x="5508104" y="3573016"/>
            <a:ext cx="0" cy="582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392350" y="5917135"/>
            <a:ext cx="67007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804248" y="6309320"/>
            <a:ext cx="1229467" cy="265556"/>
          </a:xfrm>
          <a:prstGeom prst="borderCallout1">
            <a:avLst>
              <a:gd name="adj1" fmla="val -8007"/>
              <a:gd name="adj2" fmla="val 19929"/>
              <a:gd name="adj3" fmla="val -145290"/>
              <a:gd name="adj4" fmla="val -1410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a:t>
            </a:r>
          </a:p>
        </p:txBody>
      </p:sp>
      <p:sp>
        <p:nvSpPr>
          <p:cNvPr id="42" name="線吹き出し 1 (枠付き) 41"/>
          <p:cNvSpPr/>
          <p:nvPr/>
        </p:nvSpPr>
        <p:spPr>
          <a:xfrm>
            <a:off x="4159141" y="3638687"/>
            <a:ext cx="1113749" cy="265556"/>
          </a:xfrm>
          <a:prstGeom prst="borderCallout1">
            <a:avLst>
              <a:gd name="adj1" fmla="val 48211"/>
              <a:gd name="adj2" fmla="val 99517"/>
              <a:gd name="adj3" fmla="val 114718"/>
              <a:gd name="adj4" fmla="val 12161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960"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p:nvPr/>
        </p:nvCxnSpPr>
        <p:spPr>
          <a:xfrm flipH="1">
            <a:off x="5554756" y="3443750"/>
            <a:ext cx="1321500" cy="711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488447" y="4697631"/>
            <a:ext cx="3178" cy="5467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5835475" y="4804822"/>
            <a:ext cx="1113749" cy="265556"/>
          </a:xfrm>
          <a:prstGeom prst="borderCallout1">
            <a:avLst>
              <a:gd name="adj1" fmla="val 48211"/>
              <a:gd name="adj2" fmla="val 660"/>
              <a:gd name="adj3" fmla="val 58500"/>
              <a:gd name="adj4" fmla="val -3001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sp>
        <p:nvSpPr>
          <p:cNvPr id="47" name="線吹き出し 1 (枠付き) 46"/>
          <p:cNvSpPr/>
          <p:nvPr/>
        </p:nvSpPr>
        <p:spPr>
          <a:xfrm>
            <a:off x="6505554" y="3749041"/>
            <a:ext cx="1113749" cy="265556"/>
          </a:xfrm>
          <a:prstGeom prst="borderCallout1">
            <a:avLst>
              <a:gd name="adj1" fmla="val 55238"/>
              <a:gd name="adj2" fmla="val -1015"/>
              <a:gd name="adj3" fmla="val 47959"/>
              <a:gd name="adj4" fmla="val -3839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システム機能</a:t>
            </a:r>
          </a:p>
        </p:txBody>
      </p:sp>
      <p:cxnSp>
        <p:nvCxnSpPr>
          <p:cNvPr id="48" name="直線矢印コネクタ 47"/>
          <p:cNvCxnSpPr/>
          <p:nvPr/>
        </p:nvCxnSpPr>
        <p:spPr>
          <a:xfrm>
            <a:off x="2090523"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線吹き出し 1 (枠付き) 48"/>
          <p:cNvSpPr/>
          <p:nvPr/>
        </p:nvSpPr>
        <p:spPr>
          <a:xfrm>
            <a:off x="2612149" y="5470060"/>
            <a:ext cx="1743827" cy="623236"/>
          </a:xfrm>
          <a:prstGeom prst="borderCallout1">
            <a:avLst>
              <a:gd name="adj1" fmla="val -2304"/>
              <a:gd name="adj2" fmla="val 83524"/>
              <a:gd name="adj3" fmla="val -42435"/>
              <a:gd name="adj4" fmla="val 109523"/>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機能とデータの整合を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確認し、不足をそれぞれにフィードバック</a:t>
            </a:r>
          </a:p>
        </p:txBody>
      </p:sp>
      <p:sp>
        <p:nvSpPr>
          <p:cNvPr id="50" name="線吹き出し 1 (枠付き) 49"/>
          <p:cNvSpPr/>
          <p:nvPr/>
        </p:nvSpPr>
        <p:spPr>
          <a:xfrm>
            <a:off x="7522715" y="4086606"/>
            <a:ext cx="1474858" cy="264476"/>
          </a:xfrm>
          <a:prstGeom prst="borderCallout1">
            <a:avLst>
              <a:gd name="adj1" fmla="val 50095"/>
              <a:gd name="adj2" fmla="val 54"/>
              <a:gd name="adj3" fmla="val 94179"/>
              <a:gd name="adj4" fmla="val -24891"/>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a:t>
            </a:r>
          </a:p>
        </p:txBody>
      </p: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Tree>
    <p:extLst>
      <p:ext uri="{BB962C8B-B14F-4D97-AF65-F5344CB8AC3E}">
        <p14:creationId xmlns:p14="http://schemas.microsoft.com/office/powerpoint/2010/main" val="343500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51031" cy="504753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．５．検証・妥当性確認の考え方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要件定義の品質確保には下記２点が必要と考えます。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内容が具体的で、確認対象に対して適切な確認点の設定</a:t>
            </a:r>
            <a:endParaRPr lang="en-US" altLang="ja-JP" sz="1400" dirty="0">
              <a:latin typeface="HGPｺﾞｼｯｸM" panose="020B0600000000000000" pitchFamily="50" charset="-128"/>
              <a:ea typeface="HGPｺﾞｼｯｸM" panose="020B0600000000000000" pitchFamily="50" charset="-128"/>
            </a:endParaRPr>
          </a:p>
          <a:p>
            <a:pPr marL="1258888" indent="-104775">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適切な確認担当者のアサイン</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本プロジェクトでは上記に基づき、品質確保のための活動として「検証」「妥当性確認」を計画します。</a:t>
            </a:r>
            <a:endParaRPr lang="en-US" altLang="ja-JP" sz="1400" dirty="0">
              <a:latin typeface="HGPｺﾞｼｯｸM" panose="020B0600000000000000" pitchFamily="50" charset="-128"/>
              <a:ea typeface="HGPｺﾞｼｯｸM" panose="020B0600000000000000" pitchFamily="50" charset="-128"/>
            </a:endParaRPr>
          </a:p>
          <a:p>
            <a:pPr marL="1169988"/>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＜概要＞</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上位のビジネス</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業務目的や目標に対する、要件の効果確認を「妥当性確認」とする。</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全体</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個々の要件に対する、次項「要求が持つ特性」を大枠観点とした確認を「検証」とする。</a:t>
            </a:r>
            <a:endParaRPr lang="en-US" altLang="ja-JP" sz="1400" dirty="0">
              <a:latin typeface="HGPｺﾞｼｯｸM" panose="020B0600000000000000" pitchFamily="50" charset="-128"/>
              <a:ea typeface="HGPｺﾞｼｯｸM" panose="020B0600000000000000" pitchFamily="50" charset="-128"/>
            </a:endParaRPr>
          </a:p>
          <a:p>
            <a:pPr marL="1258888"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基本的な確認担当分担は「妥当性確認」を貴社、「検証」を弊社とする。</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＜検証について＞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次項「要求が持つ特性」を検証確認点に落とし、確認点の網羅性を担保する。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確認対象ごとに注力すべき検証確認点を選定し、効率的で効果的な検証を実施する。</a:t>
            </a:r>
            <a:br>
              <a:rPr lang="en-US" altLang="ja-JP" sz="1400" dirty="0">
                <a:latin typeface="HGPｺﾞｼｯｸM" panose="020B0600000000000000" pitchFamily="50" charset="-128"/>
                <a:ea typeface="HGPｺﾞｼｯｸM" panose="020B0600000000000000" pitchFamily="50" charset="-128"/>
              </a:rPr>
            </a:b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全確認対象</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全確認点のフルスペック確認を前提としない</a:t>
            </a:r>
            <a:r>
              <a:rPr lang="en-US" altLang="ja-JP" sz="1400" dirty="0">
                <a:latin typeface="HGPｺﾞｼｯｸM" panose="020B0600000000000000" pitchFamily="50" charset="-128"/>
                <a:ea typeface="HGPｺﾞｼｯｸM" panose="020B0600000000000000" pitchFamily="50" charset="-128"/>
              </a:rPr>
              <a:t>)</a:t>
            </a:r>
          </a:p>
          <a:p>
            <a:pPr marL="1258888" indent="-84138">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＜妥当性確認について＞</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要件定義へのインプットとして貴社で整理した「目的・目標と要求の関係」と</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成果物で具体化した要件内容から、要件実現による目的・目標の達成度合いを評価する。</a:t>
            </a:r>
            <a:endParaRPr lang="en-US" altLang="ja-JP" sz="1400" dirty="0">
              <a:latin typeface="HGPｺﾞｼｯｸM" panose="020B0600000000000000" pitchFamily="50" charset="-128"/>
              <a:ea typeface="HGPｺﾞｼｯｸM" panose="020B0600000000000000" pitchFamily="50" charset="-128"/>
            </a:endParaRPr>
          </a:p>
          <a:p>
            <a:pPr marL="1258888" indent="-84138">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妥当性確認によって明らかになった追加要求事項については、対応時期・費用を</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ご相談させて頂く場合がございます。</a:t>
            </a:r>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5816"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実効性ある品質活動を計画するために、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品質活動の基本的な考え方、観点を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お客さまと共有する。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77991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C2-02-04</a:t>
            </a:r>
            <a:r>
              <a:rPr kumimoji="1" lang="ja-JP" altLang="en-US" dirty="0">
                <a:solidFill>
                  <a:schemeClr val="tx1"/>
                </a:solidFill>
              </a:rPr>
              <a:t>・</a:t>
            </a:r>
            <a:r>
              <a:rPr kumimoji="1" lang="en-US" altLang="ja-JP" dirty="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125376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5" name="テキスト プレースホルダー 2"/>
          <p:cNvSpPr>
            <a:spLocks noGrp="1"/>
          </p:cNvSpPr>
          <p:nvPr>
            <p:ph type="body" sz="quarter" idx="13"/>
          </p:nvPr>
        </p:nvSpPr>
        <p:spPr/>
        <p:txBody>
          <a:bodyPr/>
          <a:lstStyle/>
          <a:p>
            <a:r>
              <a:rPr lang="ja-JP" altLang="en-US" dirty="0"/>
              <a:t>３．要件定義実施計画</a:t>
            </a:r>
          </a:p>
        </p:txBody>
      </p:sp>
      <p:graphicFrame>
        <p:nvGraphicFramePr>
          <p:cNvPr id="6" name="表 5"/>
          <p:cNvGraphicFramePr>
            <a:graphicFrameLocks noGrp="1"/>
          </p:cNvGraphicFramePr>
          <p:nvPr>
            <p:extLst>
              <p:ext uri="{D42A27DB-BD31-4B8C-83A1-F6EECF244321}">
                <p14:modId xmlns:p14="http://schemas.microsoft.com/office/powerpoint/2010/main" val="1556221395"/>
              </p:ext>
            </p:extLst>
          </p:nvPr>
        </p:nvGraphicFramePr>
        <p:xfrm>
          <a:off x="467544" y="1268760"/>
          <a:ext cx="8422783" cy="5284456"/>
        </p:xfrm>
        <a:graphic>
          <a:graphicData uri="http://schemas.openxmlformats.org/drawingml/2006/table">
            <a:tbl>
              <a:tblPr firstRow="1" bandRow="1">
                <a:tableStyleId>{00A15C55-8517-42AA-B614-E9B94910E393}</a:tableStyleId>
              </a:tblPr>
              <a:tblGrid>
                <a:gridCol w="433705">
                  <a:extLst>
                    <a:ext uri="{9D8B030D-6E8A-4147-A177-3AD203B41FA5}">
                      <a16:colId xmlns:a16="http://schemas.microsoft.com/office/drawing/2014/main" val="20000"/>
                    </a:ext>
                  </a:extLst>
                </a:gridCol>
                <a:gridCol w="857106">
                  <a:extLst>
                    <a:ext uri="{9D8B030D-6E8A-4147-A177-3AD203B41FA5}">
                      <a16:colId xmlns:a16="http://schemas.microsoft.com/office/drawing/2014/main" val="20001"/>
                    </a:ext>
                  </a:extLst>
                </a:gridCol>
                <a:gridCol w="3645349">
                  <a:extLst>
                    <a:ext uri="{9D8B030D-6E8A-4147-A177-3AD203B41FA5}">
                      <a16:colId xmlns:a16="http://schemas.microsoft.com/office/drawing/2014/main" val="20002"/>
                    </a:ext>
                  </a:extLst>
                </a:gridCol>
                <a:gridCol w="3486623">
                  <a:extLst>
                    <a:ext uri="{9D8B030D-6E8A-4147-A177-3AD203B41FA5}">
                      <a16:colId xmlns:a16="http://schemas.microsoft.com/office/drawing/2014/main" val="20003"/>
                    </a:ext>
                  </a:extLst>
                </a:gridCol>
              </a:tblGrid>
              <a:tr h="278653">
                <a:tc>
                  <a:txBody>
                    <a:bodyPr/>
                    <a:lstStyle/>
                    <a:p>
                      <a:r>
                        <a:rPr kumimoji="1" lang="en-US" altLang="ja-JP" sz="1200" dirty="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特性</a:t>
                      </a: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説明</a:t>
                      </a:r>
                    </a:p>
                  </a:txBody>
                  <a:tcPr anchor="ctr"/>
                </a:tc>
                <a:tc>
                  <a:txBody>
                    <a:bodyPr/>
                    <a:lstStyle/>
                    <a:p>
                      <a:r>
                        <a:rPr kumimoji="1" lang="ja-JP" altLang="en-US" sz="1200" dirty="0">
                          <a:latin typeface="HGPｺﾞｼｯｸM" panose="020B0600000000000000" pitchFamily="50" charset="-128"/>
                          <a:ea typeface="HGPｺﾞｼｯｸM" panose="020B0600000000000000" pitchFamily="50" charset="-128"/>
                        </a:rPr>
                        <a:t>欠陥の例</a:t>
                      </a:r>
                    </a:p>
                  </a:txBody>
                  <a:tcPr anchor="ctr"/>
                </a:tc>
                <a:extLst>
                  <a:ext uri="{0D108BD9-81ED-4DB2-BD59-A6C34878D82A}">
                    <a16:rowId xmlns:a16="http://schemas.microsoft.com/office/drawing/2014/main" val="10000"/>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単一性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p>
                  </a:txBody>
                  <a:tcPr/>
                </a:tc>
                <a:extLst>
                  <a:ext uri="{0D108BD9-81ED-4DB2-BD59-A6C34878D82A}">
                    <a16:rowId xmlns:a16="http://schemas.microsoft.com/office/drawing/2014/main" val="10001"/>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完全性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・異常時の業務フローが定義されていない。</a:t>
                      </a:r>
                    </a:p>
                  </a:txBody>
                  <a:tcPr/>
                </a:tc>
                <a:extLst>
                  <a:ext uri="{0D108BD9-81ED-4DB2-BD59-A6C34878D82A}">
                    <a16:rowId xmlns:a16="http://schemas.microsoft.com/office/drawing/2014/main" val="10002"/>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一貫性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・一方の要件実現により、他方の要件が実現できない。</a:t>
                      </a:r>
                    </a:p>
                  </a:txBody>
                  <a:tcPr/>
                </a:tc>
                <a:extLst>
                  <a:ext uri="{0D108BD9-81ED-4DB2-BD59-A6C34878D82A}">
                    <a16:rowId xmlns:a16="http://schemas.microsoft.com/office/drawing/2014/main" val="10003"/>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法令遵守</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・業界の法令に反する要求事項をそのまま要件としている。</a:t>
                      </a:r>
                    </a:p>
                  </a:txBody>
                  <a:tcPr/>
                </a:tc>
                <a:extLst>
                  <a:ext uri="{0D108BD9-81ED-4DB2-BD59-A6C34878D82A}">
                    <a16:rowId xmlns:a16="http://schemas.microsoft.com/office/drawing/2014/main" val="10004"/>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独立性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要件間の依存がなく、他方の要件変更による影響を受けないこと。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p>
                  </a:txBody>
                  <a:tcPr/>
                </a:tc>
                <a:extLst>
                  <a:ext uri="{0D108BD9-81ED-4DB2-BD59-A6C34878D82A}">
                    <a16:rowId xmlns:a16="http://schemas.microsoft.com/office/drawing/2014/main" val="10005"/>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追跡</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前後の工程で定義した要件、設計との関連性が明確で、追跡可能であること。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・ビジネス目的・目標と業務要件の関連が不明確。</a:t>
                      </a:r>
                      <a:endParaRPr kumimoji="1" lang="en-US" altLang="ja-JP" sz="1200" dirty="0">
                        <a:latin typeface="HGPｺﾞｼｯｸM" panose="020B0600000000000000" pitchFamily="50" charset="-128"/>
                        <a:ea typeface="HGPｺﾞｼｯｸM" panose="020B0600000000000000" pitchFamily="50" charset="-128"/>
                      </a:endParaRPr>
                    </a:p>
                    <a:p>
                      <a:pPr marL="88900" indent="-88900"/>
                      <a:r>
                        <a:rPr kumimoji="1" lang="ja-JP" altLang="en-US" sz="1200" dirty="0">
                          <a:latin typeface="HGPｺﾞｼｯｸM" panose="020B0600000000000000" pitchFamily="50" charset="-128"/>
                          <a:ea typeface="HGPｺﾞｼｯｸM" panose="020B0600000000000000" pitchFamily="50" charset="-128"/>
                        </a:rPr>
                        <a:t>・システム機能と業務プロセスの関連が不明確。</a:t>
                      </a:r>
                    </a:p>
                  </a:txBody>
                  <a:tcPr/>
                </a:tc>
                <a:extLst>
                  <a:ext uri="{0D108BD9-81ED-4DB2-BD59-A6C34878D82A}">
                    <a16:rowId xmlns:a16="http://schemas.microsoft.com/office/drawing/2014/main" val="10006"/>
                  </a:ext>
                </a:extLst>
              </a:tr>
              <a:tr h="364787">
                <a:tc>
                  <a:txBody>
                    <a:bodyPr/>
                    <a:lstStyle/>
                    <a:p>
                      <a:r>
                        <a:rPr kumimoji="1" lang="en-US" altLang="ja-JP" sz="1200" dirty="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最新性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・現行業務</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システムの古い情報を元に、要件を定義している。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356561">
                <a:tc>
                  <a:txBody>
                    <a:bodyPr/>
                    <a:lstStyle/>
                    <a:p>
                      <a:r>
                        <a:rPr kumimoji="1" lang="en-US" altLang="ja-JP" sz="1200" dirty="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実現</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350661">
                <a:tc>
                  <a:txBody>
                    <a:bodyPr/>
                    <a:lstStyle/>
                    <a:p>
                      <a:r>
                        <a:rPr kumimoji="1" lang="en-US" altLang="ja-JP" sz="1200" dirty="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無曖昧性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433803">
                <a:tc>
                  <a:txBody>
                    <a:bodyPr/>
                    <a:lstStyle/>
                    <a:p>
                      <a:r>
                        <a:rPr kumimoji="1" lang="en-US" altLang="ja-JP" sz="1200" dirty="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必要性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・システム機能を必要としている業務が特定できない。</a:t>
                      </a:r>
                    </a:p>
                  </a:txBody>
                  <a:tcPr/>
                </a:tc>
                <a:extLst>
                  <a:ext uri="{0D108BD9-81ED-4DB2-BD59-A6C34878D82A}">
                    <a16:rowId xmlns:a16="http://schemas.microsoft.com/office/drawing/2014/main" val="10010"/>
                  </a:ext>
                </a:extLst>
              </a:tr>
              <a:tr h="433803">
                <a:tc>
                  <a:txBody>
                    <a:bodyPr/>
                    <a:lstStyle/>
                    <a:p>
                      <a:r>
                        <a:rPr kumimoji="1" lang="ja-JP" altLang="en-US" sz="1200" dirty="0">
                          <a:latin typeface="HGPｺﾞｼｯｸM" panose="020B0600000000000000" pitchFamily="50" charset="-128"/>
                          <a:ea typeface="HGPｺﾞｼｯｸM" panose="020B0600000000000000" pitchFamily="50" charset="-128"/>
                        </a:rPr>
                        <a:t>１１</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検証</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可能性</a:t>
                      </a:r>
                    </a:p>
                  </a:txBody>
                  <a:tcPr/>
                </a:tc>
                <a:tc>
                  <a:txBody>
                    <a:bodyPr/>
                    <a:lstStyle/>
                    <a:p>
                      <a:r>
                        <a:rPr kumimoji="1" lang="ja-JP" altLang="en-US" sz="1200" dirty="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a:latin typeface="HGPｺﾞｼｯｸM" panose="020B0600000000000000" pitchFamily="50" charset="-128"/>
                        <a:ea typeface="HGPｺﾞｼｯｸM" panose="020B0600000000000000" pitchFamily="50" charset="-128"/>
                      </a:endParaRPr>
                    </a:p>
                  </a:txBody>
                  <a:tcPr/>
                </a:tc>
                <a:tc>
                  <a:txBody>
                    <a:bodyPr/>
                    <a:lstStyle/>
                    <a:p>
                      <a:pPr marL="88900" indent="-88900"/>
                      <a:r>
                        <a:rPr kumimoji="1" lang="ja-JP" altLang="en-US" sz="1200" dirty="0">
                          <a:latin typeface="HGPｺﾞｼｯｸM" panose="020B0600000000000000" pitchFamily="50" charset="-128"/>
                          <a:ea typeface="HGPｺﾞｼｯｸM" panose="020B0600000000000000" pitchFamily="50" charset="-128"/>
                        </a:rPr>
                        <a:t>・「○○は決して起きてはならない」といった、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検証範囲が特定困難な要件が定義されている。　</a:t>
                      </a:r>
                    </a:p>
                  </a:txBody>
                  <a:tcPr/>
                </a:tc>
                <a:extLst>
                  <a:ext uri="{0D108BD9-81ED-4DB2-BD59-A6C34878D82A}">
                    <a16:rowId xmlns:a16="http://schemas.microsoft.com/office/drawing/2014/main" val="10011"/>
                  </a:ext>
                </a:extLst>
              </a:tr>
            </a:tbl>
          </a:graphicData>
        </a:graphic>
      </p:graphicFrame>
      <p:sp>
        <p:nvSpPr>
          <p:cNvPr id="8" name="テキスト ボックス 7"/>
          <p:cNvSpPr txBox="1"/>
          <p:nvPr/>
        </p:nvSpPr>
        <p:spPr>
          <a:xfrm>
            <a:off x="397433" y="6525344"/>
            <a:ext cx="8351031"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参考文献</a:t>
            </a:r>
            <a:r>
              <a:rPr kumimoji="1" lang="en-US" altLang="ja-JP" sz="1000" dirty="0">
                <a:latin typeface="HGPｺﾞｼｯｸM" panose="020B0600000000000000" pitchFamily="50" charset="-128"/>
                <a:ea typeface="HGPｺﾞｼｯｸM" panose="020B0600000000000000" pitchFamily="50" charset="-128"/>
              </a:rPr>
              <a:t>[1]</a:t>
            </a:r>
            <a:r>
              <a:rPr kumimoji="1" lang="ja-JP" altLang="en-US" sz="1000" dirty="0">
                <a:latin typeface="HGPｺﾞｼｯｸM" panose="020B0600000000000000" pitchFamily="50" charset="-128"/>
                <a:ea typeface="HGPｺﾞｼｯｸM" panose="020B0600000000000000" pitchFamily="50" charset="-128"/>
              </a:rPr>
              <a:t>を参考に一部説明を改訂</a:t>
            </a:r>
            <a:endParaRPr lang="en-US" altLang="ja-JP" sz="1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022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20080"/>
          </a:xfrm>
          <a:prstGeom prst="rect">
            <a:avLst/>
          </a:prstGeom>
        </p:spPr>
        <p:txBody>
          <a:bodyPr/>
          <a:lstStyle/>
          <a:p>
            <a:pPr lvl="0">
              <a:spcBef>
                <a:spcPct val="0"/>
              </a:spcBef>
              <a:defRPr/>
            </a:pPr>
            <a:r>
              <a:rPr lang="ja-JP" altLang="en-US" sz="2000" dirty="0">
                <a:latin typeface="HGPｺﾞｼｯｸE" panose="020B0900000000000000" pitchFamily="50" charset="-128"/>
                <a:ea typeface="HGPｺﾞｼｯｸE" panose="020B0900000000000000" pitchFamily="50" charset="-128"/>
                <a:cs typeface="A-OTF 新ゴ Pro R"/>
              </a:rPr>
              <a:t>△△△システム　リニューアルプロジェクト</a:t>
            </a:r>
            <a:endParaRPr lang="en-US" altLang="ja-JP" sz="20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000" dirty="0">
                <a:latin typeface="HGPｺﾞｼｯｸE" panose="020B0900000000000000" pitchFamily="50" charset="-128"/>
                <a:ea typeface="HGPｺﾞｼｯｸE" panose="020B0900000000000000" pitchFamily="50" charset="-128"/>
                <a:cs typeface="A-OTF 新ゴ Pro R"/>
              </a:rPr>
              <a:t>要件定義工程　計画書</a:t>
            </a:r>
            <a:endParaRPr kumimoji="1" lang="ja-JP" altLang="en-US" sz="20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タイトル 1"/>
          <p:cNvSpPr txBox="1">
            <a:spLocks/>
          </p:cNvSpPr>
          <p:nvPr/>
        </p:nvSpPr>
        <p:spPr>
          <a:xfrm>
            <a:off x="491065" y="3826934"/>
            <a:ext cx="2057400"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2016/3/31</a:t>
            </a:r>
            <a:r>
              <a:rPr kumimoji="1" lang="ja-JP" altLang="en-US"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　</a:t>
            </a:r>
            <a:r>
              <a:rPr kumimoji="1" lang="en-US" altLang="ja-JP"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1.00</a:t>
            </a:r>
            <a:r>
              <a:rPr kumimoji="1" lang="ja-JP" altLang="en-US" sz="1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R Frutiger Roman"/>
              </a:rPr>
              <a:t>版</a:t>
            </a:r>
          </a:p>
        </p:txBody>
      </p:sp>
      <p:sp>
        <p:nvSpPr>
          <p:cNvPr id="4" name="タイトル 1"/>
          <p:cNvSpPr txBox="1">
            <a:spLocks/>
          </p:cNvSpPr>
          <p:nvPr/>
        </p:nvSpPr>
        <p:spPr>
          <a:xfrm>
            <a:off x="482598" y="5655731"/>
            <a:ext cx="2057400" cy="533400"/>
          </a:xfrm>
          <a:prstGeom prst="rect">
            <a:avLst/>
          </a:prstGeom>
        </p:spPr>
        <p:txBody>
          <a:bodyPr/>
          <a:lstStyle/>
          <a:p>
            <a:pPr>
              <a:lnSpc>
                <a:spcPts val="1600"/>
              </a:lnSpc>
              <a:spcBef>
                <a:spcPct val="0"/>
              </a:spcBef>
            </a:pPr>
            <a:r>
              <a:rPr kumimoji="1" lang="en-US" altLang="ja-JP" sz="1600" i="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L"/>
              </a:rPr>
              <a:t>□</a:t>
            </a:r>
            <a:r>
              <a:rPr lang="en-US" altLang="ja-JP" sz="1600" dirty="0">
                <a:latin typeface="HGPｺﾞｼｯｸE" panose="020B0900000000000000" pitchFamily="50" charset="-128"/>
                <a:ea typeface="HGPｺﾞｼｯｸE" panose="020B0900000000000000" pitchFamily="50" charset="-128"/>
                <a:cs typeface="A-OTF 新ゴ Pro L"/>
              </a:rPr>
              <a:t>□□□□□□</a:t>
            </a:r>
            <a:r>
              <a:rPr lang="ja-JP" altLang="en-US" sz="1600" dirty="0">
                <a:latin typeface="HGPｺﾞｼｯｸE" panose="020B0900000000000000" pitchFamily="50" charset="-128"/>
                <a:ea typeface="HGPｺﾞｼｯｸE" panose="020B0900000000000000" pitchFamily="50" charset="-128"/>
                <a:cs typeface="A-OTF 新ゴ Pro L"/>
              </a:rPr>
              <a:t>本部</a:t>
            </a:r>
            <a:endParaRPr lang="en-US" altLang="ja-JP" sz="1600" dirty="0">
              <a:latin typeface="HGPｺﾞｼｯｸE" panose="020B0900000000000000" pitchFamily="50" charset="-128"/>
              <a:ea typeface="HGPｺﾞｼｯｸE" panose="020B0900000000000000" pitchFamily="50" charset="-128"/>
              <a:cs typeface="A-OTF 新ゴ Pro L"/>
            </a:endParaRPr>
          </a:p>
          <a:p>
            <a:pPr>
              <a:lnSpc>
                <a:spcPts val="1600"/>
              </a:lnSpc>
              <a:spcBef>
                <a:spcPct val="0"/>
              </a:spcBef>
            </a:pPr>
            <a:r>
              <a:rPr lang="ja-JP" altLang="en-US" sz="1600" dirty="0">
                <a:latin typeface="HGPｺﾞｼｯｸE" panose="020B0900000000000000" pitchFamily="50" charset="-128"/>
                <a:ea typeface="HGPｺﾞｼｯｸE" panose="020B0900000000000000" pitchFamily="50" charset="-128"/>
                <a:cs typeface="A-OTF 新ゴ Pro L"/>
              </a:rPr>
              <a:t>●●●●●●部</a:t>
            </a:r>
          </a:p>
          <a:p>
            <a:pPr>
              <a:lnSpc>
                <a:spcPts val="1600"/>
              </a:lnSpc>
              <a:spcBef>
                <a:spcPct val="0"/>
              </a:spcBef>
            </a:pPr>
            <a:endParaRPr lang="ja-JP" altLang="en-US" sz="1600" dirty="0">
              <a:latin typeface="HGPｺﾞｼｯｸE" panose="020B0900000000000000" pitchFamily="50" charset="-128"/>
              <a:ea typeface="HGPｺﾞｼｯｸE" panose="020B0900000000000000" pitchFamily="50" charset="-128"/>
              <a:cs typeface="A-OTF 新ゴ Pro L"/>
            </a:endParaRPr>
          </a:p>
        </p:txBody>
      </p:sp>
      <p:sp>
        <p:nvSpPr>
          <p:cNvPr id="5" name="タイトル 1"/>
          <p:cNvSpPr txBox="1">
            <a:spLocks/>
          </p:cNvSpPr>
          <p:nvPr/>
        </p:nvSpPr>
        <p:spPr>
          <a:xfrm>
            <a:off x="491065" y="2276872"/>
            <a:ext cx="5593103" cy="4572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ja-JP" altLang="en-US" sz="2000" dirty="0">
                <a:latin typeface="HGPｺﾞｼｯｸE" panose="020B0900000000000000" pitchFamily="50" charset="-128"/>
                <a:ea typeface="HGPｺﾞｼｯｸE" panose="020B0900000000000000" pitchFamily="50" charset="-128"/>
                <a:cs typeface="A-OTF 新ゴ Pro R"/>
              </a:rPr>
              <a:t>○○○株式会社 御中</a:t>
            </a:r>
            <a:endParaRPr kumimoji="1" lang="ja-JP" altLang="en-US" sz="20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grpSp>
        <p:nvGrpSpPr>
          <p:cNvPr id="6" name="グループ化 5"/>
          <p:cNvGrpSpPr/>
          <p:nvPr/>
        </p:nvGrpSpPr>
        <p:grpSpPr>
          <a:xfrm>
            <a:off x="7164288" y="548556"/>
            <a:ext cx="1439862" cy="432176"/>
            <a:chOff x="7668642" y="6381200"/>
            <a:chExt cx="1439862" cy="432176"/>
          </a:xfrm>
        </p:grpSpPr>
        <p:sp>
          <p:nvSpPr>
            <p:cNvPr id="7" name="Rectangle 30"/>
            <p:cNvSpPr>
              <a:spLocks noChangeArrowheads="1"/>
            </p:cNvSpPr>
            <p:nvPr/>
          </p:nvSpPr>
          <p:spPr bwMode="auto">
            <a:xfrm>
              <a:off x="7668642" y="6381200"/>
              <a:ext cx="1439862" cy="432176"/>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dirty="0">
                <a:latin typeface="HGPｺﾞｼｯｸM" panose="020B0600000000000000" pitchFamily="50" charset="-128"/>
                <a:ea typeface="HGPｺﾞｼｯｸM" panose="020B0600000000000000" pitchFamily="50" charset="-128"/>
              </a:endParaRPr>
            </a:p>
          </p:txBody>
        </p:sp>
        <p:sp>
          <p:nvSpPr>
            <p:cNvPr id="8" name="Line 31"/>
            <p:cNvSpPr>
              <a:spLocks noChangeShapeType="1"/>
            </p:cNvSpPr>
            <p:nvPr/>
          </p:nvSpPr>
          <p:spPr bwMode="auto">
            <a:xfrm>
              <a:off x="7668642" y="6597100"/>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latin typeface="HGPｺﾞｼｯｸM" panose="020B0600000000000000" pitchFamily="50" charset="-128"/>
                <a:ea typeface="HGPｺﾞｼｯｸM" panose="020B0600000000000000" pitchFamily="50" charset="-128"/>
              </a:endParaRPr>
            </a:p>
          </p:txBody>
        </p:sp>
        <p:sp>
          <p:nvSpPr>
            <p:cNvPr id="9" name="Text Box 32"/>
            <p:cNvSpPr txBox="1">
              <a:spLocks noChangeArrowheads="1"/>
            </p:cNvSpPr>
            <p:nvPr/>
          </p:nvSpPr>
          <p:spPr bwMode="auto">
            <a:xfrm>
              <a:off x="7668642" y="6381200"/>
              <a:ext cx="143986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nchorCtr="0">
              <a:noAutofit/>
            </a:bodyP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関係者外秘</a:t>
              </a:r>
            </a:p>
          </p:txBody>
        </p:sp>
        <p:sp>
          <p:nvSpPr>
            <p:cNvPr id="10" name="Text Box 33"/>
            <p:cNvSpPr txBox="1">
              <a:spLocks noChangeArrowheads="1"/>
            </p:cNvSpPr>
            <p:nvPr/>
          </p:nvSpPr>
          <p:spPr bwMode="auto">
            <a:xfrm>
              <a:off x="7668642" y="6597100"/>
              <a:ext cx="1439862" cy="21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lgn="l" defTabSz="957263" eaLnBrk="0" hangingPunct="0">
                <a:defRPr kumimoji="1">
                  <a:solidFill>
                    <a:schemeClr val="tx1"/>
                  </a:solidFill>
                  <a:latin typeface="Arial" charset="0"/>
                  <a:ea typeface="ＭＳ Ｐゴシック" charset="-128"/>
                </a:defRPr>
              </a:lvl1pPr>
              <a:lvl2pPr algn="l" defTabSz="957263" eaLnBrk="0" hangingPunct="0">
                <a:defRPr kumimoji="1">
                  <a:solidFill>
                    <a:schemeClr val="tx1"/>
                  </a:solidFill>
                  <a:latin typeface="Arial" charset="0"/>
                  <a:ea typeface="ＭＳ Ｐゴシック" charset="-128"/>
                </a:defRPr>
              </a:lvl2pPr>
              <a:lvl3pPr algn="l" defTabSz="957263" eaLnBrk="0" hangingPunct="0">
                <a:defRPr kumimoji="1">
                  <a:solidFill>
                    <a:schemeClr val="tx1"/>
                  </a:solidFill>
                  <a:latin typeface="Arial" charset="0"/>
                  <a:ea typeface="ＭＳ Ｐゴシック" charset="-128"/>
                </a:defRPr>
              </a:lvl3pPr>
              <a:lvl4pPr algn="l" defTabSz="957263" eaLnBrk="0" hangingPunct="0">
                <a:defRPr kumimoji="1">
                  <a:solidFill>
                    <a:schemeClr val="tx1"/>
                  </a:solidFill>
                  <a:latin typeface="Arial" charset="0"/>
                  <a:ea typeface="ＭＳ Ｐゴシック" charset="-128"/>
                </a:defRPr>
              </a:lvl4pPr>
              <a:lvl5pPr algn="l" defTabSz="957263" eaLnBrk="0" hangingPunct="0">
                <a:defRPr kumimoji="1">
                  <a:solidFill>
                    <a:schemeClr val="tx1"/>
                  </a:solidFill>
                  <a:latin typeface="Arial" charset="0"/>
                  <a:ea typeface="ＭＳ Ｐゴシック" charset="-128"/>
                </a:defRPr>
              </a:lvl5pPr>
              <a:lvl6pPr defTabSz="957263" eaLnBrk="0" fontAlgn="base" hangingPunct="0">
                <a:spcBef>
                  <a:spcPct val="0"/>
                </a:spcBef>
                <a:spcAft>
                  <a:spcPct val="0"/>
                </a:spcAft>
                <a:defRPr kumimoji="1">
                  <a:solidFill>
                    <a:schemeClr val="tx1"/>
                  </a:solidFill>
                  <a:latin typeface="Arial" charset="0"/>
                  <a:ea typeface="ＭＳ Ｐゴシック" charset="-128"/>
                </a:defRPr>
              </a:lvl6pPr>
              <a:lvl7pPr defTabSz="957263" eaLnBrk="0" fontAlgn="base" hangingPunct="0">
                <a:spcBef>
                  <a:spcPct val="0"/>
                </a:spcBef>
                <a:spcAft>
                  <a:spcPct val="0"/>
                </a:spcAft>
                <a:defRPr kumimoji="1">
                  <a:solidFill>
                    <a:schemeClr val="tx1"/>
                  </a:solidFill>
                  <a:latin typeface="Arial" charset="0"/>
                  <a:ea typeface="ＭＳ Ｐゴシック" charset="-128"/>
                </a:defRPr>
              </a:lvl7pPr>
              <a:lvl8pPr defTabSz="957263" eaLnBrk="0" fontAlgn="base" hangingPunct="0">
                <a:spcBef>
                  <a:spcPct val="0"/>
                </a:spcBef>
                <a:spcAft>
                  <a:spcPct val="0"/>
                </a:spcAft>
                <a:defRPr kumimoji="1">
                  <a:solidFill>
                    <a:schemeClr val="tx1"/>
                  </a:solidFill>
                  <a:latin typeface="Arial" charset="0"/>
                  <a:ea typeface="ＭＳ Ｐゴシック" charset="-128"/>
                </a:defRPr>
              </a:lvl8pPr>
              <a:lvl9pPr defTabSz="957263"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rgbClr val="FF0000"/>
                  </a:solidFill>
                  <a:latin typeface="HGPｺﾞｼｯｸM" panose="020B0600000000000000" pitchFamily="50" charset="-128"/>
                  <a:ea typeface="HGPｺﾞｼｯｸM" panose="020B0600000000000000" pitchFamily="50" charset="-128"/>
                </a:rPr>
                <a:t>○○ＰＪ関係者限り</a:t>
              </a:r>
            </a:p>
          </p:txBody>
        </p:sp>
      </p:grpSp>
    </p:spTree>
    <p:extLst>
      <p:ext uri="{BB962C8B-B14F-4D97-AF65-F5344CB8AC3E}">
        <p14:creationId xmlns:p14="http://schemas.microsoft.com/office/powerpoint/2010/main" val="4076448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2677656"/>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．６．要件の合意、承認の考え方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後続工程以降での実現事項を「要件」と位置付け、内容に応じた適切な要件定義文書に記述します。</a:t>
            </a:r>
            <a:endParaRPr lang="en-US" altLang="ja-JP" sz="1400" dirty="0">
              <a:latin typeface="HGPｺﾞｼｯｸM" panose="020B0600000000000000" pitchFamily="50" charset="-128"/>
              <a:ea typeface="HGPｺﾞｼｯｸM" panose="020B0600000000000000" pitchFamily="50" charset="-128"/>
            </a:endParaRPr>
          </a:p>
          <a:p>
            <a:pPr marL="72231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要件定義文書ごとの記載内容等は「３．８．成果物定義」をご確認ください</a:t>
            </a:r>
            <a:r>
              <a:rPr lang="en-US" altLang="ja-JP" sz="1400" dirty="0">
                <a:latin typeface="HGPｺﾞｼｯｸM" panose="020B0600000000000000" pitchFamily="50" charset="-128"/>
                <a:ea typeface="HGPｺﾞｼｯｸM" panose="020B0600000000000000" pitchFamily="50" charset="-128"/>
              </a:rPr>
              <a:t>)</a:t>
            </a: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要件確定の手続きとして「合意」と「承認」を以下のとおり定義し、</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個別の「合意」が全て完了した段階で「承認」へ進み、要件定義成果物を確定することとします。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04145673"/>
              </p:ext>
            </p:extLst>
          </p:nvPr>
        </p:nvGraphicFramePr>
        <p:xfrm>
          <a:off x="323528" y="2947854"/>
          <a:ext cx="8712968" cy="2137330"/>
        </p:xfrm>
        <a:graphic>
          <a:graphicData uri="http://schemas.openxmlformats.org/drawingml/2006/table">
            <a:tbl>
              <a:tblPr firstRow="1" bandRow="1">
                <a:tableStyleId>{93296810-A885-4BE3-A3E7-6D5BEEA58F35}</a:tableStyleId>
              </a:tblPr>
              <a:tblGrid>
                <a:gridCol w="576064">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4464496">
                  <a:extLst>
                    <a:ext uri="{9D8B030D-6E8A-4147-A177-3AD203B41FA5}">
                      <a16:colId xmlns:a16="http://schemas.microsoft.com/office/drawing/2014/main" val="20003"/>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種別</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実施単位</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主担当</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実施概要</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合意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個別の要件範囲</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業務、システム機能、など</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貴社担当者</a:t>
                      </a:r>
                    </a:p>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弊社担当者</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実施単位で一連の作業完了が前提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弊社担当者による個別</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全体の要件定義内容確認</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詳細な方法等は「</a:t>
                      </a:r>
                      <a:r>
                        <a:rPr lang="ja-JP" altLang="en-US" sz="1400" dirty="0">
                          <a:latin typeface="HGPｺﾞｼｯｸM" panose="020B0600000000000000" pitchFamily="50" charset="-128"/>
                          <a:ea typeface="HGPｺﾞｼｯｸM" panose="020B0600000000000000" pitchFamily="50" charset="-128"/>
                        </a:rPr>
                        <a:t>３．５．品質計画</a:t>
                      </a:r>
                      <a:r>
                        <a:rPr kumimoji="1" lang="ja-JP" altLang="en-US" sz="1400" dirty="0">
                          <a:solidFill>
                            <a:schemeClr val="tx1"/>
                          </a:solidFill>
                          <a:latin typeface="HGPｺﾞｼｯｸM" panose="020B0600000000000000" pitchFamily="50" charset="-128"/>
                          <a:ea typeface="HGPｺﾞｼｯｸM" panose="020B0600000000000000" pitchFamily="50" charset="-128"/>
                        </a:rPr>
                        <a:t>」で個別に設定</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承認</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または成果物単位</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貴社ＰＪオーナー</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弊社ＰＪ責任者</a:t>
                      </a:r>
                    </a:p>
                  </a:txBody>
                  <a:tcPr/>
                </a:tc>
                <a:tc>
                  <a:txBody>
                    <a:bodyPr/>
                    <a:lstStyle/>
                    <a:p>
                      <a:pPr marL="88900" indent="-88900">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合意の全完了が前提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要件定義工程内の作業実績、検証・妥当性確認結果を評価し、要件定義成果物を確定</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 </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要件定義内容の個別詳細確認は実施しない</a:t>
                      </a:r>
                      <a:r>
                        <a:rPr kumimoji="1" lang="en-US" altLang="ja-JP" sz="14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bl>
          </a:graphicData>
        </a:graphic>
      </p:graphicFrame>
      <p:sp>
        <p:nvSpPr>
          <p:cNvPr id="7" name="四角形吹き出し 6"/>
          <p:cNvSpPr/>
          <p:nvPr/>
        </p:nvSpPr>
        <p:spPr>
          <a:xfrm>
            <a:off x="3277753" y="44624"/>
            <a:ext cx="3670511" cy="936104"/>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プロジェクトとして</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要件確定</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を判断するための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手続き、ルール、関係者を決める。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ルールに基づかない</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確定</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は翻意されやすい。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381591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39978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530543" cy="332398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３．１</a:t>
            </a:r>
            <a:r>
              <a:rPr kumimoji="1" lang="ja-JP" altLang="en-US" sz="1400" dirty="0">
                <a:latin typeface="HGPｺﾞｼｯｸM" panose="020B0600000000000000" pitchFamily="50" charset="-128"/>
                <a:ea typeface="HGPｺﾞｼｯｸM" panose="020B0600000000000000" pitchFamily="50" charset="-128"/>
              </a:rPr>
              <a:t>．７．要求と予定コストの調整の考え方</a:t>
            </a:r>
            <a:endParaRPr kumimoji="1"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endParaRPr lang="en-US" altLang="ja-JP" sz="1400" dirty="0">
              <a:latin typeface="HGPｺﾞｼｯｸM" panose="020B0600000000000000" pitchFamily="50" charset="-128"/>
              <a:ea typeface="HGPｺﾞｼｯｸM" panose="020B0600000000000000" pitchFamily="50" charset="-128"/>
            </a:endParaRPr>
          </a:p>
          <a:p>
            <a:pPr marL="722313" lvl="1"/>
            <a:r>
              <a:rPr lang="ja-JP" altLang="en-US" sz="1400" dirty="0">
                <a:latin typeface="HGPｺﾞｼｯｸM" panose="020B0600000000000000" pitchFamily="50" charset="-128"/>
                <a:ea typeface="HGPｺﾞｼｯｸM" panose="020B0600000000000000" pitchFamily="50" charset="-128"/>
              </a:rPr>
              <a:t>要求事項と予定コストの調整を実施します。調整方針は以下のとおりとします。</a:t>
            </a:r>
            <a:endParaRPr lang="en-US" altLang="ja-JP" sz="1400" dirty="0">
              <a:latin typeface="HGPｺﾞｼｯｸM" panose="020B0600000000000000" pitchFamily="50" charset="-128"/>
              <a:ea typeface="HGPｺﾞｼｯｸM" panose="020B0600000000000000" pitchFamily="50" charset="-128"/>
            </a:endParaRPr>
          </a:p>
          <a:p>
            <a:pPr marL="722313" lvl="1"/>
            <a:r>
              <a:rPr lang="ja-JP" altLang="en-US" sz="1400" dirty="0">
                <a:latin typeface="HGPｺﾞｼｯｸM" panose="020B0600000000000000" pitchFamily="50" charset="-128"/>
                <a:ea typeface="HGPｺﾞｼｯｸM" panose="020B0600000000000000" pitchFamily="50" charset="-128"/>
              </a:rPr>
              <a:t>詳細は「３．２．要件定義の進め方」で定義します。</a:t>
            </a:r>
            <a:endParaRPr lang="en-US" altLang="ja-JP" sz="1400" dirty="0">
              <a:latin typeface="HGPｺﾞｼｯｸM" panose="020B0600000000000000" pitchFamily="50" charset="-128"/>
              <a:ea typeface="HGPｺﾞｼｯｸM" panose="020B0600000000000000" pitchFamily="50" charset="-128"/>
            </a:endParaRPr>
          </a:p>
          <a:p>
            <a:pPr marL="722313" lvl="1"/>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r>
              <a:rPr lang="en-US" altLang="ja-JP"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１</a:t>
            </a:r>
            <a:r>
              <a:rPr lang="en-US" altLang="ja-JP" sz="1400" dirty="0">
                <a:latin typeface="HGPｺﾞｼｯｸM" panose="020B0600000000000000" pitchFamily="50" charset="-128"/>
                <a:ea typeface="HGPｺﾞｼｯｸM" panose="020B0600000000000000" pitchFamily="50" charset="-128"/>
              </a:rPr>
              <a:t>)</a:t>
            </a:r>
          </a:p>
          <a:p>
            <a:pPr marL="1258888" lvl="1" indent="-201613">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57275" lvl="1"/>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１：取下げた要求事項は運用開始後の保守開発案件候補として、運用・保守へ引継ぎます</a:t>
            </a:r>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a:p>
            <a:pPr marL="722313"/>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917713" y="85274"/>
            <a:ext cx="4030551" cy="1039470"/>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多くのプロジェクトで要件規模が予算を超過し、実現する要件の取捨選択を迫られる。後続工程開始に影響を与えない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円滑な要件調整のために、</a:t>
            </a:r>
            <a:r>
              <a:rPr kumimoji="1" lang="ja-JP" altLang="en-US" sz="1200" dirty="0">
                <a:solidFill>
                  <a:schemeClr val="tx1"/>
                </a:solidFill>
                <a:latin typeface="HGPｺﾞｼｯｸM" panose="020B0600000000000000" pitchFamily="50" charset="-128"/>
                <a:ea typeface="HGPｺﾞｼｯｸM" panose="020B0600000000000000" pitchFamily="50" charset="-128"/>
              </a:rPr>
              <a:t>調整ルールを定義する。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4175956"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24684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209072" cy="104644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３．２．要件定義の進め方</a:t>
            </a:r>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要件定義工程内の作業フローおよび各作業内容を、</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「アプリケーション」「インフラ」「アーキテクチャ」の単位で定義します。</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a:t>
            </a:r>
          </a:p>
        </p:txBody>
      </p:sp>
    </p:spTree>
    <p:extLst>
      <p:ext uri="{BB962C8B-B14F-4D97-AF65-F5344CB8AC3E}">
        <p14:creationId xmlns:p14="http://schemas.microsoft.com/office/powerpoint/2010/main" val="292588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875600" cy="95410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３．２．１．アプリケーション</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51520"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53917"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a:t>
            </a: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単位に実施</a:t>
            </a:r>
            <a:r>
              <a:rPr kumimoji="1" lang="en-US" altLang="ja-JP" sz="1100" dirty="0">
                <a:latin typeface="HGPｺﾞｼｯｸM" panose="020B0600000000000000" pitchFamily="50" charset="-128"/>
                <a:ea typeface="HGPｺﾞｼｯｸM" panose="020B0600000000000000" pitchFamily="50" charset="-128"/>
              </a:rPr>
              <a:t>&gt;&gt;</a:t>
            </a:r>
            <a:br>
              <a:rPr kumimoji="1" lang="en-US" altLang="ja-JP" sz="1100" dirty="0">
                <a:latin typeface="HGPｺﾞｼｯｸM" panose="020B0600000000000000" pitchFamily="50" charset="-128"/>
                <a:ea typeface="HGPｺﾞｼｯｸM" panose="020B0600000000000000" pitchFamily="50" charset="-128"/>
              </a:rPr>
            </a:b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業務階層定義で定義</a:t>
            </a: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a:t>
            </a:r>
            <a:r>
              <a:rPr lang="ja-JP" altLang="en-US" sz="1000" dirty="0">
                <a:solidFill>
                  <a:schemeClr val="tx1"/>
                </a:solidFill>
                <a:latin typeface="HGPｺﾞｼｯｸM" panose="020B0600000000000000" pitchFamily="50" charset="-128"/>
                <a:ea typeface="HGPｺﾞｼｯｸM" panose="020B0600000000000000" pitchFamily="50" charset="-128"/>
              </a:rPr>
              <a:t>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555776"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782422"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52393"/>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a:t>
            </a: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単位に実施</a:t>
            </a:r>
            <a:r>
              <a:rPr kumimoji="1" lang="en-US" altLang="ja-JP" sz="1100" dirty="0">
                <a:latin typeface="HGPｺﾞｼｯｸM" panose="020B0600000000000000" pitchFamily="50" charset="-128"/>
                <a:ea typeface="HGPｺﾞｼｯｸM" panose="020B0600000000000000" pitchFamily="50" charset="-128"/>
              </a:rPr>
              <a:t>&gt;&gt;</a:t>
            </a:r>
            <a:br>
              <a:rPr kumimoji="1" lang="en-US" altLang="ja-JP" sz="1100" dirty="0">
                <a:latin typeface="HGPｺﾞｼｯｸM" panose="020B0600000000000000" pitchFamily="50" charset="-128"/>
                <a:ea typeface="HGPｺﾞｼｯｸM" panose="020B0600000000000000" pitchFamily="50" charset="-128"/>
              </a:rPr>
            </a:br>
            <a:r>
              <a:rPr kumimoji="1" lang="en-US" altLang="ja-JP" sz="1100" dirty="0">
                <a:latin typeface="HGPｺﾞｼｯｸM" panose="020B0600000000000000" pitchFamily="50" charset="-128"/>
                <a:ea typeface="HGPｺﾞｼｯｸM" panose="020B0600000000000000" pitchFamily="50" charset="-128"/>
              </a:rPr>
              <a:t>※</a:t>
            </a:r>
            <a:r>
              <a:rPr kumimoji="1" lang="ja-JP" altLang="en-US" sz="1100" dirty="0">
                <a:latin typeface="HGPｺﾞｼｯｸM" panose="020B0600000000000000" pitchFamily="50" charset="-128"/>
                <a:ea typeface="HGPｺﾞｼｯｸM" panose="020B0600000000000000" pitchFamily="50" charset="-128"/>
              </a:rPr>
              <a:t>システム機能一覧で定義</a:t>
            </a: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0" name="直線矢印コネクタ 99"/>
          <p:cNvCxnSpPr/>
          <p:nvPr/>
        </p:nvCxnSpPr>
        <p:spPr>
          <a:xfrm>
            <a:off x="1748394"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1" cy="383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9313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9313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4" name="正方形/長方形 73"/>
          <p:cNvSpPr/>
          <p:nvPr/>
        </p:nvSpPr>
        <p:spPr>
          <a:xfrm>
            <a:off x="2879812" y="1415092"/>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C2-02-01</a:t>
            </a:r>
            <a:endParaRPr kumimoji="1" lang="ja-JP" altLang="en-US" dirty="0">
              <a:solidFill>
                <a:schemeClr val="tx1"/>
              </a:solidFill>
            </a:endParaRPr>
          </a:p>
        </p:txBody>
      </p:sp>
    </p:spTree>
    <p:extLst>
      <p:ext uri="{BB962C8B-B14F-4D97-AF65-F5344CB8AC3E}">
        <p14:creationId xmlns:p14="http://schemas.microsoft.com/office/powerpoint/2010/main" val="375259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4889480" cy="523220"/>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② 作業項目説明</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作業フロー内の各作業内容を以下に定義します。</a:t>
            </a:r>
          </a:p>
        </p:txBody>
      </p:sp>
      <p:graphicFrame>
        <p:nvGraphicFramePr>
          <p:cNvPr id="8" name="表 7"/>
          <p:cNvGraphicFramePr>
            <a:graphicFrameLocks noGrp="1"/>
          </p:cNvGraphicFramePr>
          <p:nvPr>
            <p:extLst>
              <p:ext uri="{D42A27DB-BD31-4B8C-83A1-F6EECF244321}">
                <p14:modId xmlns:p14="http://schemas.microsoft.com/office/powerpoint/2010/main" val="3680426570"/>
              </p:ext>
            </p:extLst>
          </p:nvPr>
        </p:nvGraphicFramePr>
        <p:xfrm>
          <a:off x="539552" y="1844824"/>
          <a:ext cx="8208912" cy="4775478"/>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1209993">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1079818">
                  <a:extLst>
                    <a:ext uri="{9D8B030D-6E8A-4147-A177-3AD203B41FA5}">
                      <a16:colId xmlns:a16="http://schemas.microsoft.com/office/drawing/2014/main" val="20003"/>
                    </a:ext>
                  </a:extLst>
                </a:gridCol>
                <a:gridCol w="3724251">
                  <a:extLst>
                    <a:ext uri="{9D8B030D-6E8A-4147-A177-3AD203B41FA5}">
                      <a16:colId xmlns:a16="http://schemas.microsoft.com/office/drawing/2014/main" val="20004"/>
                    </a:ext>
                  </a:extLst>
                </a:gridCol>
                <a:gridCol w="1331524">
                  <a:extLst>
                    <a:ext uri="{9D8B030D-6E8A-4147-A177-3AD203B41FA5}">
                      <a16:colId xmlns:a16="http://schemas.microsoft.com/office/drawing/2014/main" val="20005"/>
                    </a:ext>
                  </a:extLst>
                </a:gridCol>
              </a:tblGrid>
              <a:tr h="320432">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作業</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担当</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実施単位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作業内容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a:t>
                      </a:r>
                    </a:p>
                  </a:txBody>
                  <a:tcPr/>
                </a:tc>
                <a:extLst>
                  <a:ext uri="{0D108BD9-81ED-4DB2-BD59-A6C34878D82A}">
                    <a16:rowId xmlns:a16="http://schemas.microsoft.com/office/drawing/2014/main" val="10000"/>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業務説明</a:t>
                      </a:r>
                    </a:p>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要求説明</a:t>
                      </a:r>
                    </a:p>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本プロジェクト関係業務を対象に、業務内容や取扱い情報、関連する人・システム・帳票等を弊社に説明頂く。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本プロジェクトの要求事項および背景にあるビジネス・業務の目的・目標・課題や各種方針等を説明頂く。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なし</a:t>
                      </a:r>
                    </a:p>
                  </a:txBody>
                  <a:tcPr/>
                </a:tc>
                <a:extLst>
                  <a:ext uri="{0D108BD9-81ED-4DB2-BD59-A6C34878D82A}">
                    <a16:rowId xmlns:a16="http://schemas.microsoft.com/office/drawing/2014/main" val="10001"/>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現行概要</a:t>
                      </a:r>
                      <a:endParaRPr kumimoji="1" lang="en-US" altLang="zh-TW"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要求事項把握</a:t>
                      </a:r>
                    </a:p>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システム全体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現行資料から業務とシステムの構造・関係等の全体像を把握する。必要に応じて要求と関係する詳細を確認。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marR="0" indent="-88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本プロジェクトの要求事項内容、現行業務・システムと要求との関係を把握する。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業務俯瞰図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システム俯瞰図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a:txBody>
                    <a:bodyPr/>
                    <a:lstStyle/>
                    <a:p>
                      <a:pPr marL="0" indent="0">
                        <a:buFontTx/>
                        <a:buNone/>
                      </a:pPr>
                      <a:r>
                        <a:rPr kumimoji="1" lang="zh-TW" altLang="en-US" sz="1200" dirty="0">
                          <a:solidFill>
                            <a:schemeClr val="tx1"/>
                          </a:solidFill>
                          <a:latin typeface="HGPｺﾞｼｯｸM" panose="020B0600000000000000" pitchFamily="50" charset="-128"/>
                          <a:ea typeface="HGPｺﾞｼｯｸM" panose="020B0600000000000000" pitchFamily="50" charset="-128"/>
                        </a:rPr>
                        <a:t>業務構造定義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本プロジェクトの対象範囲内の業務を階層構造で分割整理し、分割した各業務単位に業務内容や入力情報、出力情報等を把握する。</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業務階層定義</a:t>
                      </a:r>
                    </a:p>
                  </a:txBody>
                  <a:tcPr/>
                </a:tc>
                <a:extLst>
                  <a:ext uri="{0D108BD9-81ED-4DB2-BD59-A6C34878D82A}">
                    <a16:rowId xmlns:a16="http://schemas.microsoft.com/office/drawing/2014/main" val="10003"/>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合意①</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業務全体</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原則２回の打ち合わせで、業務階層定義を合意する。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１回目で弊社から成果物説明し、指摘事項を受領。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２回目で貴社に指摘対応を確認、合意を頂く。</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課題量</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難易度に応じて追加打合せを実施。</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レビュー記録票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800010">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５</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業務フロー定義</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弊社</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Ｌ３業務</a:t>
                      </a:r>
                    </a:p>
                  </a:txBody>
                  <a:tcPr/>
                </a:tc>
                <a:tc>
                  <a:txBody>
                    <a:bodyPr/>
                    <a:lstStyle/>
                    <a:p>
                      <a:pPr marL="88900" indent="-88900">
                        <a:buFont typeface="Arial" panose="020B0604020202020204" pitchFamily="34" charset="0"/>
                        <a:buChar char="•"/>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業務内の作業やモノの流れ、人・時間・場所・イベントとの関係、作業内容とシステム機能の関係を把握する。</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業務フロー図</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r h="386146">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6"/>
                  </a:ext>
                </a:extLst>
              </a:tr>
            </a:tbl>
          </a:graphicData>
        </a:graphic>
      </p:graphicFrame>
      <p:sp>
        <p:nvSpPr>
          <p:cNvPr id="10" name="四角形吹き出し 9"/>
          <p:cNvSpPr/>
          <p:nvPr/>
        </p:nvSpPr>
        <p:spPr>
          <a:xfrm>
            <a:off x="2917713" y="188640"/>
            <a:ext cx="3670511" cy="86409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各作業の具体的内容と成果物を明確にする。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a:t>
            </a:r>
            <a:r>
              <a:rPr lang="en-US" altLang="ja-JP" sz="1200" dirty="0">
                <a:solidFill>
                  <a:schemeClr val="tx1"/>
                </a:solidFill>
                <a:latin typeface="HGPｺﾞｼｯｸM" panose="020B0600000000000000" pitchFamily="50" charset="-128"/>
                <a:ea typeface="HGPｺﾞｼｯｸM" panose="020B0600000000000000" pitchFamily="50" charset="-128"/>
              </a:rPr>
              <a:t>3.8.</a:t>
            </a:r>
            <a:r>
              <a:rPr lang="ja-JP" altLang="en-US" sz="1200" dirty="0">
                <a:solidFill>
                  <a:schemeClr val="tx1"/>
                </a:solidFill>
                <a:latin typeface="HGPｺﾞｼｯｸM" panose="020B0600000000000000" pitchFamily="50" charset="-128"/>
                <a:ea typeface="HGPｺﾞｼｯｸM" panose="020B0600000000000000" pitchFamily="50" charset="-128"/>
              </a:rPr>
              <a:t>成果物定義」に挙げた成果物を網羅し、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作業の具体的かつ実現性ある進め方を明確にする。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21358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7717497" cy="830997"/>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３．３．ご提示頂く情報</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33377337"/>
              </p:ext>
            </p:extLst>
          </p:nvPr>
        </p:nvGraphicFramePr>
        <p:xfrm>
          <a:off x="395536" y="2132856"/>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各構成要素ごとの仕様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
        <p:nvSpPr>
          <p:cNvPr id="7" name="四角形吹き出し 6"/>
          <p:cNvSpPr/>
          <p:nvPr/>
        </p:nvSpPr>
        <p:spPr>
          <a:xfrm>
            <a:off x="2987824" y="44624"/>
            <a:ext cx="3670511" cy="104876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要件定義へのインプット情報の品揃え、質は、</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要件定義の作業範囲や内容への影響が大きい。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ベースラインとして設定し、不足・不備に対する対応を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お客さまと調整することが必要。</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699792"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C1-03</a:t>
            </a:r>
            <a:endParaRPr kumimoji="1" lang="ja-JP" altLang="en-US" dirty="0">
              <a:solidFill>
                <a:schemeClr val="tx1"/>
              </a:solidFill>
            </a:endParaRPr>
          </a:p>
        </p:txBody>
      </p:sp>
    </p:spTree>
    <p:extLst>
      <p:ext uri="{BB962C8B-B14F-4D97-AF65-F5344CB8AC3E}">
        <p14:creationId xmlns:p14="http://schemas.microsoft.com/office/powerpoint/2010/main" val="1606022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23350" cy="4493538"/>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３．４</a:t>
            </a:r>
            <a:r>
              <a:rPr lang="ja-JP" altLang="en-US" sz="14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endParaRPr lang="ja-JP" altLang="en-US" sz="1400" dirty="0">
              <a:latin typeface="HGPｺﾞｼｯｸM" panose="020B0600000000000000" pitchFamily="50" charset="-128"/>
              <a:ea typeface="HGPｺﾞｼｯｸM" panose="020B0600000000000000" pitchFamily="50" charset="-128"/>
            </a:endParaRPr>
          </a:p>
          <a:p>
            <a:pPr marL="361950"/>
            <a:r>
              <a:rPr lang="ja-JP" altLang="en-US" sz="1600" dirty="0">
                <a:latin typeface="HGPｺﾞｼｯｸM" panose="020B0600000000000000" pitchFamily="50" charset="-128"/>
                <a:ea typeface="HGPｺﾞｼｯｸM" panose="020B0600000000000000" pitchFamily="50" charset="-128"/>
              </a:rPr>
              <a:t>「３．１．７．要求と予定コストの調整の考え方」に基づき、</a:t>
            </a:r>
            <a:endParaRPr lang="en-US" altLang="ja-JP" sz="1600" dirty="0">
              <a:latin typeface="HGPｺﾞｼｯｸM" panose="020B0600000000000000" pitchFamily="50" charset="-128"/>
              <a:ea typeface="HGPｺﾞｼｯｸM" panose="020B0600000000000000" pitchFamily="50" charset="-128"/>
            </a:endParaRPr>
          </a:p>
          <a:p>
            <a:pPr marL="361950"/>
            <a:r>
              <a:rPr lang="ja-JP" altLang="en-US" sz="1600" dirty="0">
                <a:latin typeface="HGPｺﾞｼｯｸM" panose="020B0600000000000000" pitchFamily="50" charset="-128"/>
                <a:ea typeface="HGPｺﾞｼｯｸM" panose="020B0600000000000000" pitchFamily="50" charset="-128"/>
              </a:rPr>
              <a:t>プロジェクト期間や予定コストに合わせた実現要求の調整ルールは、以下のとおりとします。</a:t>
            </a:r>
            <a:endParaRPr lang="en-US" altLang="ja-JP" sz="16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（１）実施タイミング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（２）実施手順</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開始以降の手順は以下のとおりとします。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
        <p:nvSpPr>
          <p:cNvPr id="6" name="正方形/長方形 5"/>
          <p:cNvSpPr/>
          <p:nvPr/>
        </p:nvSpPr>
        <p:spPr>
          <a:xfrm>
            <a:off x="3203848" y="1204004"/>
            <a:ext cx="118813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C2-02-03</a:t>
            </a:r>
            <a:endParaRPr kumimoji="1" lang="ja-JP" altLang="en-US" dirty="0">
              <a:solidFill>
                <a:schemeClr val="tx1"/>
              </a:solidFill>
            </a:endParaRPr>
          </a:p>
        </p:txBody>
      </p:sp>
    </p:spTree>
    <p:extLst>
      <p:ext uri="{BB962C8B-B14F-4D97-AF65-F5344CB8AC3E}">
        <p14:creationId xmlns:p14="http://schemas.microsoft.com/office/powerpoint/2010/main" val="1982389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462970963"/>
              </p:ext>
            </p:extLst>
          </p:nvPr>
        </p:nvGraphicFramePr>
        <p:xfrm>
          <a:off x="2544753" y="227687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859155">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1749743">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実現コストの廉価性</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あると良い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無くても良い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13"/>
                  </a:ext>
                </a:extLst>
              </a:tr>
            </a:tbl>
          </a:graphicData>
        </a:graphic>
      </p:graphicFrame>
      <p:sp>
        <p:nvSpPr>
          <p:cNvPr id="5" name="テキスト ボックス 4"/>
          <p:cNvSpPr txBox="1"/>
          <p:nvPr/>
        </p:nvSpPr>
        <p:spPr>
          <a:xfrm>
            <a:off x="613457" y="1300118"/>
            <a:ext cx="6321282" cy="738664"/>
          </a:xfrm>
          <a:prstGeom prst="rect">
            <a:avLst/>
          </a:prstGeom>
          <a:noFill/>
        </p:spPr>
        <p:txBody>
          <a:bodyPr wrap="none" rtlCol="0">
            <a:spAutoFit/>
          </a:bodyPr>
          <a:lstStyle/>
          <a:p>
            <a:pPr marL="719138"/>
            <a:r>
              <a:rPr lang="ja-JP" altLang="en-US" sz="1400" dirty="0">
                <a:latin typeface="HGPｺﾞｼｯｸM" panose="020B0600000000000000" pitchFamily="50" charset="-128"/>
                <a:ea typeface="HGPｺﾞｼｯｸM" panose="020B0600000000000000" pitchFamily="50" charset="-128"/>
              </a:rPr>
              <a:t>（３）優先順位の評価条件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606135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528617" cy="3293209"/>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３．５．品質計画</a:t>
            </a:r>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要件定義成果の品質確認を目的として、</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次頁の表に示す「検証」活動と「妥当性確認」活動を実施することとします。</a:t>
            </a:r>
            <a:endParaRPr lang="en-US" altLang="ja-JP" sz="1600" dirty="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357188"/>
            <a:r>
              <a:rPr lang="ja-JP" altLang="en-US" sz="1600" dirty="0">
                <a:latin typeface="HGPｺﾞｼｯｸM" panose="020B0600000000000000" pitchFamily="50" charset="-128"/>
                <a:ea typeface="HGPｺﾞｼｯｸM" panose="020B0600000000000000" pitchFamily="50" charset="-128"/>
              </a:rPr>
              <a:t>以下、特記事項をまとめます。</a:t>
            </a:r>
            <a:endParaRPr lang="en-US" altLang="ja-JP" sz="1600" dirty="0">
              <a:latin typeface="HGPｺﾞｼｯｸM" panose="020B0600000000000000" pitchFamily="50" charset="-128"/>
              <a:ea typeface="HGPｺﾞｼｯｸM" panose="020B0600000000000000" pitchFamily="50" charset="-128"/>
            </a:endParaRPr>
          </a:p>
          <a:p>
            <a:pPr marL="357188"/>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検証観点は、要件定義活動を経て見直す場合があります。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例えば、プロジェクト固有事情に依存した重要品質観点を把握した場合など。</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見直しの必要が発生した場合は、貴社に相談の上対応を調整致します。</a:t>
            </a: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896938" indent="-200025">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検証でリーダーが行う再確認は、弊社内における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成果物レビュー</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を兼ねるものとします。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よって、プロジェクト計画および運営手順に準じて、レビュー記録票を作成し、</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要件定義工程の定量品質評価へのインプットとします。</a:t>
            </a:r>
            <a:endParaRPr lang="en-US" altLang="ja-JP" sz="16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3275856" y="116632"/>
            <a:ext cx="3364732" cy="821809"/>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定量評価等の「品質管理」ではなく、</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直接的に品質を高めるための活動を計画します。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67744"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C2-02-04</a:t>
            </a:r>
            <a:r>
              <a:rPr kumimoji="1" lang="ja-JP" altLang="en-US" dirty="0">
                <a:solidFill>
                  <a:schemeClr val="tx1"/>
                </a:solidFill>
              </a:rPr>
              <a:t>・</a:t>
            </a:r>
            <a:r>
              <a:rPr kumimoji="1" lang="en-US" altLang="ja-JP" dirty="0">
                <a:solidFill>
                  <a:schemeClr val="tx1"/>
                </a:solidFill>
              </a:rPr>
              <a:t>05</a:t>
            </a:r>
            <a:endParaRPr kumimoji="1" lang="ja-JP" altLang="en-US" dirty="0">
              <a:solidFill>
                <a:schemeClr val="tx1"/>
              </a:solidFill>
            </a:endParaRPr>
          </a:p>
        </p:txBody>
      </p:sp>
    </p:spTree>
    <p:extLst>
      <p:ext uri="{BB962C8B-B14F-4D97-AF65-F5344CB8AC3E}">
        <p14:creationId xmlns:p14="http://schemas.microsoft.com/office/powerpoint/2010/main" val="427298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12681071"/>
              </p:ext>
            </p:extLst>
          </p:nvPr>
        </p:nvGraphicFramePr>
        <p:xfrm>
          <a:off x="611560" y="1556792"/>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val="20000"/>
                    </a:ext>
                  </a:extLst>
                </a:gridCol>
                <a:gridCol w="3410772">
                  <a:extLst>
                    <a:ext uri="{9D8B030D-6E8A-4147-A177-3AD203B41FA5}">
                      <a16:colId xmlns:a16="http://schemas.microsoft.com/office/drawing/2014/main" val="20001"/>
                    </a:ext>
                  </a:extLst>
                </a:gridCol>
                <a:gridCol w="3410772">
                  <a:extLst>
                    <a:ext uri="{9D8B030D-6E8A-4147-A177-3AD203B41FA5}">
                      <a16:colId xmlns:a16="http://schemas.microsoft.com/office/drawing/2014/main"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各目的・目標ごとに評価した、要件定義内容実現による効果についての見解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6802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 2"/>
          <p:cNvSpPr>
            <a:spLocks noGrp="1"/>
          </p:cNvSpPr>
          <p:nvPr>
            <p:ph type="body" sz="quarter" idx="13"/>
          </p:nvPr>
        </p:nvSpPr>
        <p:spPr/>
        <p:txBody>
          <a:bodyPr/>
          <a:lstStyle/>
          <a:p>
            <a:r>
              <a:rPr kumimoji="1" lang="ja-JP" altLang="en-US" dirty="0"/>
              <a:t>目次</a:t>
            </a:r>
          </a:p>
        </p:txBody>
      </p:sp>
      <p:sp>
        <p:nvSpPr>
          <p:cNvPr id="5" name="正方形/長方形 4"/>
          <p:cNvSpPr/>
          <p:nvPr/>
        </p:nvSpPr>
        <p:spPr>
          <a:xfrm>
            <a:off x="755576" y="1268760"/>
            <a:ext cx="4320480" cy="5262979"/>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１．本書の位置付け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5148064" y="1268760"/>
            <a:ext cx="3456384" cy="2062103"/>
          </a:xfrm>
          <a:prstGeom prst="rect">
            <a:avLst/>
          </a:prstGeom>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860032" y="3153962"/>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&lt;</a:t>
            </a:r>
            <a:r>
              <a:rPr kumimoji="1" lang="ja-JP" altLang="en-US" sz="1200" dirty="0">
                <a:solidFill>
                  <a:schemeClr val="tx1"/>
                </a:solidFill>
                <a:latin typeface="HGPｺﾞｼｯｸM" panose="020B0600000000000000" pitchFamily="50" charset="-128"/>
                <a:ea typeface="HGPｺﾞｼｯｸM" panose="020B0600000000000000" pitchFamily="50" charset="-128"/>
              </a:rPr>
              <a:t>付属資料</a:t>
            </a:r>
            <a:r>
              <a:rPr kumimoji="1" lang="en-US" altLang="ja-JP" sz="1200" dirty="0">
                <a:solidFill>
                  <a:schemeClr val="tx1"/>
                </a:solidFill>
                <a:latin typeface="HGPｺﾞｼｯｸM" panose="020B0600000000000000" pitchFamily="50" charset="-128"/>
                <a:ea typeface="HGPｺﾞｼｯｸM" panose="020B0600000000000000" pitchFamily="50" charset="-128"/>
              </a:rPr>
              <a:t>&gt;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はプロジェクト計画付属のものと同等のため、</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サンプルは提供していません。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860032" y="3898045"/>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成果物サンプルには、要件定義フレームワークが提供する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成果物サンプル＆ガイドをご活用ください。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四角形吹き出し 9"/>
          <p:cNvSpPr/>
          <p:nvPr/>
        </p:nvSpPr>
        <p:spPr>
          <a:xfrm>
            <a:off x="4866206" y="4653136"/>
            <a:ext cx="3970148" cy="645643"/>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検証観点には、要件定義フレームワークが提供する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要件定義検証ガイドをご活用ください。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1672253" cy="769441"/>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３．６．体制計画</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３．６．１．体制図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アーキチーム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94" name="四角形吹き出し 93"/>
          <p:cNvSpPr/>
          <p:nvPr/>
        </p:nvSpPr>
        <p:spPr>
          <a:xfrm>
            <a:off x="3007468" y="116632"/>
            <a:ext cx="3364732" cy="1003741"/>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体制についてリスク分析し、業務知識面や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要件定義実施ノウハウなどの教育が必要な場合は、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トレーニング計画を本節内で定義する。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04" name="正方形/長方形 103"/>
          <p:cNvSpPr/>
          <p:nvPr/>
        </p:nvSpPr>
        <p:spPr>
          <a:xfrm>
            <a:off x="2267744" y="1204004"/>
            <a:ext cx="1065792"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C1-02</a:t>
            </a:r>
            <a:endParaRPr kumimoji="1" lang="ja-JP" altLang="en-US" dirty="0">
              <a:solidFill>
                <a:schemeClr val="tx1"/>
              </a:solidFill>
            </a:endParaRPr>
          </a:p>
        </p:txBody>
      </p:sp>
    </p:spTree>
    <p:extLst>
      <p:ext uri="{BB962C8B-B14F-4D97-AF65-F5344CB8AC3E}">
        <p14:creationId xmlns:p14="http://schemas.microsoft.com/office/powerpoint/2010/main" val="1302212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41</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lang="ja-JP" altLang="en-US" dirty="0"/>
          </a:p>
        </p:txBody>
      </p:sp>
      <p:sp>
        <p:nvSpPr>
          <p:cNvPr id="5" name="テキスト ボックス 4"/>
          <p:cNvSpPr txBox="1"/>
          <p:nvPr/>
        </p:nvSpPr>
        <p:spPr>
          <a:xfrm>
            <a:off x="613458" y="1300118"/>
            <a:ext cx="8270594" cy="523220"/>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　　３．６．２．役割・責任と範囲</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719138"/>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404377182"/>
              </p:ext>
            </p:extLst>
          </p:nvPr>
        </p:nvGraphicFramePr>
        <p:xfrm>
          <a:off x="323528" y="1901944"/>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26142197"/>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要件定義作業へのインプット情報をまとめ、実行責任者へ提示する。インプット情報の品質に責任を持つ。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領域別分科会で要件定義成果物を確認して要求事項を満たすことを判断し、要件を合意する。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ステアリングコミッティで確認者の報告を受け、要件定義成果物を承認する。</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14" name="テキスト ボックス 13"/>
          <p:cNvSpPr txBox="1"/>
          <p:nvPr/>
        </p:nvSpPr>
        <p:spPr>
          <a:xfrm>
            <a:off x="611560" y="4345359"/>
            <a:ext cx="8423039" cy="307777"/>
          </a:xfrm>
          <a:prstGeom prst="rect">
            <a:avLst/>
          </a:prstGeom>
          <a:noFill/>
        </p:spPr>
        <p:txBody>
          <a:bodyPr wrap="square" rtlCol="0">
            <a:spAutoFit/>
          </a:bodyPr>
          <a:lstStyle/>
          <a:p>
            <a:pPr marL="719138"/>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4595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4370107" cy="984885"/>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３．７．スケジュール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３．７．１．アプリケーション領域　要件定義中日程計画</a:t>
            </a:r>
            <a:endParaRPr lang="en-US" altLang="ja-JP" sz="1400" dirty="0">
              <a:latin typeface="HGPｺﾞｼｯｸM" panose="020B0600000000000000" pitchFamily="50" charset="-128"/>
              <a:ea typeface="HGPｺﾞｼｯｸM" panose="020B0600000000000000" pitchFamily="50" charset="-128"/>
            </a:endParaRPr>
          </a:p>
          <a:p>
            <a:pPr marL="717550"/>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付属資料「中日程計画」を参照</a:t>
            </a:r>
            <a:endParaRPr lang="en-US" altLang="ja-JP" sz="1400" dirty="0">
              <a:latin typeface="HGPｺﾞｼｯｸM" panose="020B0600000000000000" pitchFamily="50" charset="-128"/>
              <a:ea typeface="HGPｺﾞｼｯｸM" panose="020B0600000000000000" pitchFamily="50" charset="-128"/>
            </a:endParaRPr>
          </a:p>
          <a:p>
            <a:pPr marL="717550"/>
            <a:endParaRPr lang="en-US" altLang="ja-JP" sz="14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05983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C2-02-09</a:t>
            </a:r>
            <a:endParaRPr kumimoji="1" lang="ja-JP" altLang="en-US" dirty="0">
              <a:solidFill>
                <a:schemeClr val="tx1"/>
              </a:solidFill>
            </a:endParaRPr>
          </a:p>
        </p:txBody>
      </p:sp>
    </p:spTree>
    <p:extLst>
      <p:ext uri="{BB962C8B-B14F-4D97-AF65-F5344CB8AC3E}">
        <p14:creationId xmlns:p14="http://schemas.microsoft.com/office/powerpoint/2010/main" val="318667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00" y="5517233"/>
            <a:ext cx="687402" cy="276999"/>
          </a:xfrm>
          <a:prstGeom prst="rect">
            <a:avLst/>
          </a:prstGeom>
          <a:noFill/>
        </p:spPr>
        <p:txBody>
          <a:bodyPr wrap="square" rtlCol="0">
            <a:spAutoFit/>
          </a:bodyPr>
          <a:lstStyle/>
          <a:p>
            <a:r>
              <a:rPr kumimoji="1"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凡例</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　　　　　　　　</a:t>
            </a: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495047" cy="954107"/>
          </a:xfrm>
          <a:prstGeom prst="rect">
            <a:avLst/>
          </a:prstGeom>
          <a:noFill/>
        </p:spPr>
        <p:txBody>
          <a:bodyPr wrap="square" rtlCol="0">
            <a:spAutoFit/>
          </a:bodyPr>
          <a:lstStyle/>
          <a:p>
            <a:r>
              <a:rPr lang="ja-JP" altLang="en-US" sz="1400" dirty="0">
                <a:latin typeface="HGPｺﾞｼｯｸM" panose="020B0600000000000000" pitchFamily="50" charset="-128"/>
                <a:ea typeface="HGPｺﾞｼｯｸM" panose="020B0600000000000000" pitchFamily="50" charset="-128"/>
              </a:rPr>
              <a:t>　　３．７．２．アプリケーション領域　打ち合わせ日程とテーマ領域</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１回３時間の打ち合わせとし、下記日程と取扱いテーマで進めます。参加者の調整をお願い致します。</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各領域</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テーマ単位に最終</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第</a:t>
            </a:r>
            <a:r>
              <a:rPr lang="en-US" altLang="ja-JP" sz="1400" dirty="0">
                <a:latin typeface="HGPｺﾞｼｯｸM" panose="020B0600000000000000" pitchFamily="50" charset="-128"/>
                <a:ea typeface="HGPｺﾞｼｯｸM" panose="020B0600000000000000" pitchFamily="50" charset="-128"/>
              </a:rPr>
              <a:t>2</a:t>
            </a:r>
            <a:r>
              <a:rPr lang="ja-JP" altLang="en-US" sz="1400" dirty="0">
                <a:latin typeface="HGPｺﾞｼｯｸM" panose="020B0600000000000000" pitchFamily="50" charset="-128"/>
                <a:ea typeface="HGPｺﾞｼｯｸM" panose="020B0600000000000000" pitchFamily="50" charset="-128"/>
              </a:rPr>
              <a:t>回</a:t>
            </a:r>
            <a:r>
              <a:rPr lang="en-US" altLang="ja-JP" sz="1400" dirty="0">
                <a:latin typeface="HGPｺﾞｼｯｸM" panose="020B0600000000000000" pitchFamily="50" charset="-128"/>
                <a:ea typeface="HGPｺﾞｼｯｸM" panose="020B0600000000000000" pitchFamily="50" charset="-128"/>
              </a:rPr>
              <a:t>or3</a:t>
            </a:r>
            <a:r>
              <a:rPr lang="ja-JP" altLang="en-US" sz="1400" dirty="0">
                <a:latin typeface="HGPｺﾞｼｯｸM" panose="020B0600000000000000" pitchFamily="50" charset="-128"/>
                <a:ea typeface="HGPｺﾞｼｯｸM" panose="020B0600000000000000" pitchFamily="50" charset="-128"/>
              </a:rPr>
              <a:t>回</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の打ち合わせでの合意を目標とし、</a:t>
            </a:r>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課題発生状況等に応じて、打ち合わせの追加実施を貴社にご相談する場合があります。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6" name="Group 623"/>
          <p:cNvGraphicFramePr>
            <a:graphicFrameLocks noGrp="1"/>
          </p:cNvGraphicFramePr>
          <p:nvPr>
            <p:extLst>
              <p:ext uri="{D42A27DB-BD31-4B8C-83A1-F6EECF244321}">
                <p14:modId xmlns:p14="http://schemas.microsoft.com/office/powerpoint/2010/main" val="2010636142"/>
              </p:ext>
            </p:extLst>
          </p:nvPr>
        </p:nvGraphicFramePr>
        <p:xfrm>
          <a:off x="4788496" y="2348880"/>
          <a:ext cx="4248000" cy="3082601"/>
        </p:xfrm>
        <a:graphic>
          <a:graphicData uri="http://schemas.openxmlformats.org/drawingml/2006/table">
            <a:tbl>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324000">
                  <a:extLst>
                    <a:ext uri="{9D8B030D-6E8A-4147-A177-3AD203B41FA5}">
                      <a16:colId xmlns:a16="http://schemas.microsoft.com/office/drawing/2014/main" val="20006"/>
                    </a:ext>
                  </a:extLst>
                </a:gridCol>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1/4</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1/5</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1/6</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1/7</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1/11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1/24</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aphicFrame>
        <p:nvGraphicFramePr>
          <p:cNvPr id="7" name="Group 623"/>
          <p:cNvGraphicFramePr>
            <a:graphicFrameLocks noGrp="1"/>
          </p:cNvGraphicFramePr>
          <p:nvPr>
            <p:extLst>
              <p:ext uri="{D42A27DB-BD31-4B8C-83A1-F6EECF244321}">
                <p14:modId xmlns:p14="http://schemas.microsoft.com/office/powerpoint/2010/main" val="3274037004"/>
              </p:ext>
            </p:extLst>
          </p:nvPr>
        </p:nvGraphicFramePr>
        <p:xfrm>
          <a:off x="323528" y="2348880"/>
          <a:ext cx="4248000" cy="4018601"/>
        </p:xfrm>
        <a:graphic>
          <a:graphicData uri="http://schemas.openxmlformats.org/drawingml/2006/table">
            <a:tbl>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324000">
                  <a:extLst>
                    <a:ext uri="{9D8B030D-6E8A-4147-A177-3AD203B41FA5}">
                      <a16:colId xmlns:a16="http://schemas.microsoft.com/office/drawing/2014/main" val="20006"/>
                    </a:ext>
                  </a:extLst>
                </a:gridCol>
              </a:tblGrid>
              <a:tr h="274601">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rPr>
                        <a:t>日</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12/7</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12/8</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12/9</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12/10</a:t>
                      </a:r>
                      <a:endParaRPr kumimoji="1" lang="ja-JP"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12/14</a:t>
                      </a:r>
                      <a:endParaRPr kumimoji="1" lang="en-US" altLang="ja-JP" sz="1000" b="0" i="0" u="none" strike="noStrike" cap="none" normalizeH="0" baseline="0" dirty="0">
                        <a:ln>
                          <a:noFill/>
                        </a:ln>
                        <a:solidFill>
                          <a:srgbClr val="FF0000"/>
                        </a:solidFill>
                        <a:effectLst/>
                        <a:latin typeface="HGPｺﾞｼｯｸM" panose="020B0600000000000000" pitchFamily="50" charset="-128"/>
                        <a:ea typeface="HGPｺﾞｼｯｸM" panose="020B0600000000000000" pitchFamily="50" charset="-128"/>
                      </a:endParaRP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12/16</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12/17</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12/18</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12/19</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12/20</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12/21</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12/22</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12/23</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12/24</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12/25</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12/26</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12/27</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936000">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12/28</a:t>
                      </a:r>
                    </a:p>
                  </a:txBody>
                  <a:tcPr marL="72000" marR="0" marT="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12/29</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12/30</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12/31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1/1</a:t>
                      </a:r>
                    </a:p>
                  </a:txBody>
                  <a:tcPr marL="7200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1/2</a:t>
                      </a:r>
                    </a:p>
                  </a:txBody>
                  <a:tcPr marL="0" marR="0" marT="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marL="0" algn="l" defTabSz="457200" rtl="0" eaLnBrk="1" latinLnBrk="0" hangingPunct="1">
                        <a:defRPr kumimoji="1" sz="1800" kern="1200">
                          <a:solidFill>
                            <a:schemeClr val="tx1"/>
                          </a:solidFill>
                          <a:latin typeface="Arial"/>
                          <a:ea typeface="ＭＳ Ｐゴシック"/>
                          <a:cs typeface=""/>
                        </a:defRPr>
                      </a:lvl1pPr>
                      <a:lvl2pPr marL="457200" algn="l" defTabSz="457200" rtl="0" eaLnBrk="1" latinLnBrk="0" hangingPunct="1">
                        <a:defRPr kumimoji="1" sz="1800" kern="1200">
                          <a:solidFill>
                            <a:schemeClr val="tx1"/>
                          </a:solidFill>
                          <a:latin typeface="Arial"/>
                          <a:ea typeface="ＭＳ Ｐゴシック"/>
                          <a:cs typeface=""/>
                        </a:defRPr>
                      </a:lvl2pPr>
                      <a:lvl3pPr marL="914400" algn="l" defTabSz="457200" rtl="0" eaLnBrk="1" latinLnBrk="0" hangingPunct="1">
                        <a:defRPr kumimoji="1" sz="1800" kern="1200">
                          <a:solidFill>
                            <a:schemeClr val="tx1"/>
                          </a:solidFill>
                          <a:latin typeface="Arial"/>
                          <a:ea typeface="ＭＳ Ｐゴシック"/>
                          <a:cs typeface=""/>
                        </a:defRPr>
                      </a:lvl3pPr>
                      <a:lvl4pPr marL="1371600" algn="l" defTabSz="457200" rtl="0" eaLnBrk="1" latinLnBrk="0" hangingPunct="1">
                        <a:defRPr kumimoji="1" sz="1800" kern="1200">
                          <a:solidFill>
                            <a:schemeClr val="tx1"/>
                          </a:solidFill>
                          <a:latin typeface="Arial"/>
                          <a:ea typeface="ＭＳ Ｐゴシック"/>
                          <a:cs typeface=""/>
                        </a:defRPr>
                      </a:lvl4pPr>
                      <a:lvl5pPr marL="1828800" algn="l" defTabSz="457200" rtl="0" eaLnBrk="1" latinLnBrk="0" hangingPunct="1">
                        <a:defRPr kumimoji="1" sz="1800" kern="1200">
                          <a:solidFill>
                            <a:schemeClr val="tx1"/>
                          </a:solidFill>
                          <a:latin typeface="Arial"/>
                          <a:ea typeface="ＭＳ Ｐゴシック"/>
                          <a:cs typeface=""/>
                        </a:defRPr>
                      </a:lvl5pPr>
                      <a:lvl6pPr marL="2286000" algn="l" defTabSz="457200" rtl="0" eaLnBrk="1" latinLnBrk="0" hangingPunct="1">
                        <a:defRPr kumimoji="1" sz="1800" kern="1200">
                          <a:solidFill>
                            <a:schemeClr val="tx1"/>
                          </a:solidFill>
                          <a:latin typeface="Arial"/>
                          <a:ea typeface="ＭＳ Ｐゴシック"/>
                          <a:cs typeface=""/>
                        </a:defRPr>
                      </a:lvl6pPr>
                      <a:lvl7pPr marL="2743200" algn="l" defTabSz="457200" rtl="0" eaLnBrk="1" latinLnBrk="0" hangingPunct="1">
                        <a:defRPr kumimoji="1" sz="1800" kern="1200">
                          <a:solidFill>
                            <a:schemeClr val="tx1"/>
                          </a:solidFill>
                          <a:latin typeface="Arial"/>
                          <a:ea typeface="ＭＳ Ｐゴシック"/>
                          <a:cs typeface=""/>
                        </a:defRPr>
                      </a:lvl7pPr>
                      <a:lvl8pPr marL="3200400" algn="l" defTabSz="457200" rtl="0" eaLnBrk="1" latinLnBrk="0" hangingPunct="1">
                        <a:defRPr kumimoji="1" sz="1800" kern="1200">
                          <a:solidFill>
                            <a:schemeClr val="tx1"/>
                          </a:solidFill>
                          <a:latin typeface="Arial"/>
                          <a:ea typeface="ＭＳ Ｐゴシック"/>
                          <a:cs typeface=""/>
                        </a:defRPr>
                      </a:lvl8pPr>
                      <a:lvl9pPr marL="3657600" algn="l" defTabSz="457200" rtl="0" eaLnBrk="1" latinLnBrk="0" hangingPunct="1">
                        <a:defRPr kumimoji="1" sz="1800" kern="1200">
                          <a:solidFill>
                            <a:schemeClr val="tx1"/>
                          </a:solidFill>
                          <a:latin typeface="Arial"/>
                          <a:ea typeface="ＭＳ Ｐゴシック"/>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1/3</a:t>
                      </a:r>
                    </a:p>
                  </a:txBody>
                  <a:tcPr marL="0" marR="0" marT="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sp>
        <p:nvSpPr>
          <p:cNvPr id="8" name="角丸四角形 7"/>
          <p:cNvSpPr/>
          <p:nvPr/>
        </p:nvSpPr>
        <p:spPr>
          <a:xfrm>
            <a:off x="5259401" y="5584501"/>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xxx</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9" name="角丸四角形 8"/>
          <p:cNvSpPr/>
          <p:nvPr/>
        </p:nvSpPr>
        <p:spPr>
          <a:xfrm>
            <a:off x="5259401" y="586355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yyy</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10" name="テキスト ボックス 9"/>
          <p:cNvSpPr txBox="1"/>
          <p:nvPr/>
        </p:nvSpPr>
        <p:spPr>
          <a:xfrm>
            <a:off x="5907472" y="5555362"/>
            <a:ext cx="1488383"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営業領域分科会</a:t>
            </a:r>
          </a:p>
        </p:txBody>
      </p:sp>
      <p:sp>
        <p:nvSpPr>
          <p:cNvPr id="11" name="テキスト ボックス 10"/>
          <p:cNvSpPr txBox="1"/>
          <p:nvPr/>
        </p:nvSpPr>
        <p:spPr>
          <a:xfrm>
            <a:off x="5907472" y="5823055"/>
            <a:ext cx="1931528" cy="246221"/>
          </a:xfrm>
          <a:prstGeom prst="rect">
            <a:avLst/>
          </a:prstGeom>
          <a:noFill/>
        </p:spPr>
        <p:txBody>
          <a:bodyPr wrap="square" rtlCol="0">
            <a:spAutoFit/>
          </a:bodyPr>
          <a:lstStyle/>
          <a:p>
            <a:r>
              <a:rPr lang="ja-JP" altLang="en-US" sz="1000" dirty="0">
                <a:latin typeface="HGPｺﾞｼｯｸM" panose="020B0600000000000000" pitchFamily="50" charset="-128"/>
                <a:ea typeface="HGPｺﾞｼｯｸM" panose="020B0600000000000000" pitchFamily="50" charset="-128"/>
              </a:rPr>
              <a:t>配送センター領域分科会</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821382" y="6338828"/>
            <a:ext cx="2431137" cy="246221"/>
          </a:xfrm>
          <a:prstGeom prst="rect">
            <a:avLst/>
          </a:prstGeom>
          <a:noFill/>
        </p:spPr>
        <p:txBody>
          <a:bodyPr wrap="square" rtlCol="0">
            <a:spAutoFit/>
          </a:bodyPr>
          <a:lstStyle/>
          <a:p>
            <a:r>
              <a:rPr lang="ja-JP" altLang="en-US" sz="1000" dirty="0">
                <a:latin typeface="HGPｺﾞｼｯｸM" panose="020B0600000000000000" pitchFamily="50" charset="-128"/>
                <a:ea typeface="HGPｺﾞｼｯｸM" panose="020B0600000000000000" pitchFamily="50" charset="-128"/>
              </a:rPr>
              <a:t>枠内は検討テーマ、または実施事項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5155915" y="5517232"/>
            <a:ext cx="3880581" cy="10647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角丸四角形 13"/>
          <p:cNvSpPr/>
          <p:nvPr/>
        </p:nvSpPr>
        <p:spPr>
          <a:xfrm>
            <a:off x="1804545"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5" name="角丸四角形 14"/>
          <p:cNvSpPr/>
          <p:nvPr/>
        </p:nvSpPr>
        <p:spPr>
          <a:xfrm>
            <a:off x="180454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6" name="角丸四角形 15"/>
          <p:cNvSpPr/>
          <p:nvPr/>
        </p:nvSpPr>
        <p:spPr>
          <a:xfrm>
            <a:off x="3237757" y="282334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7" name="角丸四角形 16"/>
          <p:cNvSpPr/>
          <p:nvPr/>
        </p:nvSpPr>
        <p:spPr>
          <a:xfrm>
            <a:off x="3237757" y="304957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業務構造</a:t>
            </a:r>
          </a:p>
        </p:txBody>
      </p:sp>
      <p:sp>
        <p:nvSpPr>
          <p:cNvPr id="18" name="角丸四角形 17"/>
          <p:cNvSpPr/>
          <p:nvPr/>
        </p:nvSpPr>
        <p:spPr>
          <a:xfrm>
            <a:off x="1081875"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19" name="角丸四角形 18"/>
          <p:cNvSpPr/>
          <p:nvPr/>
        </p:nvSpPr>
        <p:spPr>
          <a:xfrm>
            <a:off x="1809462"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0" name="角丸四角形 19"/>
          <p:cNvSpPr/>
          <p:nvPr/>
        </p:nvSpPr>
        <p:spPr>
          <a:xfrm>
            <a:off x="3242674" y="3762328"/>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1" name="角丸四角形 20"/>
          <p:cNvSpPr/>
          <p:nvPr/>
        </p:nvSpPr>
        <p:spPr>
          <a:xfrm>
            <a:off x="3242674" y="400205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業務フロー</a:t>
            </a:r>
          </a:p>
        </p:txBody>
      </p:sp>
      <p:sp>
        <p:nvSpPr>
          <p:cNvPr id="22" name="角丸四角形 21"/>
          <p:cNvSpPr/>
          <p:nvPr/>
        </p:nvSpPr>
        <p:spPr>
          <a:xfrm>
            <a:off x="1081875"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3" name="角丸四角形 22"/>
          <p:cNvSpPr/>
          <p:nvPr/>
        </p:nvSpPr>
        <p:spPr>
          <a:xfrm>
            <a:off x="1081875" y="495136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4" name="角丸四角形 23"/>
          <p:cNvSpPr/>
          <p:nvPr/>
        </p:nvSpPr>
        <p:spPr>
          <a:xfrm>
            <a:off x="3252506" y="472514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5" name="角丸四角形 24"/>
          <p:cNvSpPr/>
          <p:nvPr/>
        </p:nvSpPr>
        <p:spPr>
          <a:xfrm>
            <a:off x="3252506" y="4951531"/>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概念モデル</a:t>
            </a:r>
            <a:endPar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26" name="角丸四角形 25"/>
          <p:cNvSpPr/>
          <p:nvPr/>
        </p:nvSpPr>
        <p:spPr>
          <a:xfrm>
            <a:off x="1081875" y="5177592"/>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7" name="角丸四角形 26"/>
          <p:cNvSpPr/>
          <p:nvPr/>
        </p:nvSpPr>
        <p:spPr>
          <a:xfrm>
            <a:off x="2516745" y="472514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8" name="角丸四角形 27"/>
          <p:cNvSpPr/>
          <p:nvPr/>
        </p:nvSpPr>
        <p:spPr>
          <a:xfrm>
            <a:off x="356539"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29" name="角丸四角形 28"/>
          <p:cNvSpPr/>
          <p:nvPr/>
        </p:nvSpPr>
        <p:spPr>
          <a:xfrm>
            <a:off x="356539"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業務ルール</a:t>
            </a:r>
          </a:p>
        </p:txBody>
      </p:sp>
      <p:sp>
        <p:nvSpPr>
          <p:cNvPr id="30" name="角丸四角形 29"/>
          <p:cNvSpPr/>
          <p:nvPr/>
        </p:nvSpPr>
        <p:spPr>
          <a:xfrm>
            <a:off x="1475656"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1" name="角丸四角形 30"/>
          <p:cNvSpPr/>
          <p:nvPr/>
        </p:nvSpPr>
        <p:spPr>
          <a:xfrm>
            <a:off x="1475656"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32" name="角丸四角形 31"/>
          <p:cNvSpPr/>
          <p:nvPr/>
        </p:nvSpPr>
        <p:spPr>
          <a:xfrm>
            <a:off x="3237829" y="3275796"/>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33" name="角丸四角形 32"/>
          <p:cNvSpPr/>
          <p:nvPr/>
        </p:nvSpPr>
        <p:spPr>
          <a:xfrm>
            <a:off x="3242674" y="422108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34" name="角丸四角形 33"/>
          <p:cNvSpPr/>
          <p:nvPr/>
        </p:nvSpPr>
        <p:spPr>
          <a:xfrm>
            <a:off x="3252506" y="517791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35" name="角丸四角形 34"/>
          <p:cNvSpPr/>
          <p:nvPr/>
        </p:nvSpPr>
        <p:spPr>
          <a:xfrm>
            <a:off x="356539" y="6091763"/>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36" name="角丸四角形 35"/>
          <p:cNvSpPr/>
          <p:nvPr/>
        </p:nvSpPr>
        <p:spPr>
          <a:xfrm>
            <a:off x="1804617" y="6091763"/>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37" name="角丸四角形 36"/>
          <p:cNvSpPr/>
          <p:nvPr/>
        </p:nvSpPr>
        <p:spPr>
          <a:xfrm>
            <a:off x="5559305" y="2823334"/>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38" name="角丸四角形 37"/>
          <p:cNvSpPr/>
          <p:nvPr/>
        </p:nvSpPr>
        <p:spPr>
          <a:xfrm>
            <a:off x="6259395" y="3063070"/>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39" name="角丸四角形 38"/>
          <p:cNvSpPr/>
          <p:nvPr/>
        </p:nvSpPr>
        <p:spPr>
          <a:xfrm>
            <a:off x="2137307" y="5637233"/>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p>
        </p:txBody>
      </p:sp>
      <p:sp>
        <p:nvSpPr>
          <p:cNvPr id="40" name="角丸四角形 39"/>
          <p:cNvSpPr/>
          <p:nvPr/>
        </p:nvSpPr>
        <p:spPr>
          <a:xfrm>
            <a:off x="2137307" y="5864498"/>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機能一覧</a:t>
            </a:r>
          </a:p>
        </p:txBody>
      </p:sp>
      <p:sp>
        <p:nvSpPr>
          <p:cNvPr id="41" name="角丸四角形 40"/>
          <p:cNvSpPr/>
          <p:nvPr/>
        </p:nvSpPr>
        <p:spPr>
          <a:xfrm>
            <a:off x="5559305" y="3768626"/>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2" name="角丸四角形 41"/>
          <p:cNvSpPr/>
          <p:nvPr/>
        </p:nvSpPr>
        <p:spPr>
          <a:xfrm>
            <a:off x="6280202" y="4008362"/>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3" name="角丸四角形 42"/>
          <p:cNvSpPr/>
          <p:nvPr/>
        </p:nvSpPr>
        <p:spPr>
          <a:xfrm>
            <a:off x="4831879" y="4725890"/>
            <a:ext cx="648072"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4" name="角丸四角形 43"/>
          <p:cNvSpPr/>
          <p:nvPr/>
        </p:nvSpPr>
        <p:spPr>
          <a:xfrm>
            <a:off x="4831879" y="4952074"/>
            <a:ext cx="648072"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機能要件</a:t>
            </a:r>
          </a:p>
        </p:txBody>
      </p:sp>
      <p:sp>
        <p:nvSpPr>
          <p:cNvPr id="45" name="角丸四角形 44"/>
          <p:cNvSpPr/>
          <p:nvPr/>
        </p:nvSpPr>
        <p:spPr>
          <a:xfrm>
            <a:off x="4829051" y="5178258"/>
            <a:ext cx="648000" cy="21240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46" name="角丸四角形 45"/>
          <p:cNvSpPr/>
          <p:nvPr/>
        </p:nvSpPr>
        <p:spPr>
          <a:xfrm>
            <a:off x="6267513" y="4709096"/>
            <a:ext cx="1357324" cy="212726"/>
          </a:xfrm>
          <a:prstGeom prst="roundRect">
            <a:avLst>
              <a:gd name="adj" fmla="val 22637"/>
            </a:avLst>
          </a:prstGeom>
          <a:solidFill>
            <a:srgbClr val="FFCCCC"/>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7" name="角丸四角形 46"/>
          <p:cNvSpPr/>
          <p:nvPr/>
        </p:nvSpPr>
        <p:spPr>
          <a:xfrm>
            <a:off x="6267513" y="4936361"/>
            <a:ext cx="1357324" cy="212726"/>
          </a:xfrm>
          <a:prstGeom prst="roundRect">
            <a:avLst>
              <a:gd name="adj" fmla="val 22637"/>
            </a:avLst>
          </a:prstGeom>
          <a:solidFill>
            <a:schemeClr val="tx2">
              <a:lumMod val="60000"/>
              <a:lumOff val="40000"/>
            </a:schemeClr>
          </a:solidFill>
          <a:ln w="19050" algn="ctr">
            <a:solidFill>
              <a:srgbClr val="6D5F6D"/>
            </a:solidFill>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機能</a:t>
            </a: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WT</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48" name="角丸四角形 47"/>
          <p:cNvSpPr/>
          <p:nvPr/>
        </p:nvSpPr>
        <p:spPr>
          <a:xfrm>
            <a:off x="6976837" y="5182119"/>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49" name="角丸四角形 48"/>
          <p:cNvSpPr/>
          <p:nvPr/>
        </p:nvSpPr>
        <p:spPr>
          <a:xfrm>
            <a:off x="5261707" y="6141175"/>
            <a:ext cx="648072" cy="212726"/>
          </a:xfrm>
          <a:prstGeom prst="roundRect">
            <a:avLst>
              <a:gd name="adj" fmla="val 22637"/>
            </a:avLst>
          </a:prstGeom>
          <a:no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en-US" altLang="ja-JP"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zzz</a:t>
            </a:r>
            <a:endPar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endParaRPr>
          </a:p>
        </p:txBody>
      </p:sp>
      <p:sp>
        <p:nvSpPr>
          <p:cNvPr id="50" name="テキスト ボックス 49"/>
          <p:cNvSpPr txBox="1"/>
          <p:nvPr/>
        </p:nvSpPr>
        <p:spPr>
          <a:xfrm>
            <a:off x="5907472" y="6109038"/>
            <a:ext cx="1488383" cy="246221"/>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お客さま作業</a:t>
            </a:r>
          </a:p>
        </p:txBody>
      </p:sp>
      <p:sp>
        <p:nvSpPr>
          <p:cNvPr id="54" name="角丸四角形 53"/>
          <p:cNvSpPr/>
          <p:nvPr/>
        </p:nvSpPr>
        <p:spPr>
          <a:xfrm>
            <a:off x="35653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p>
        </p:txBody>
      </p:sp>
      <p:sp>
        <p:nvSpPr>
          <p:cNvPr id="55" name="角丸四角形 54"/>
          <p:cNvSpPr/>
          <p:nvPr/>
        </p:nvSpPr>
        <p:spPr>
          <a:xfrm>
            <a:off x="356539" y="306307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業務説明</a:t>
            </a:r>
          </a:p>
        </p:txBody>
      </p:sp>
      <p:sp>
        <p:nvSpPr>
          <p:cNvPr id="56" name="角丸四角形 55"/>
          <p:cNvSpPr/>
          <p:nvPr/>
        </p:nvSpPr>
        <p:spPr>
          <a:xfrm>
            <a:off x="361455" y="3752497"/>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7" name="角丸四角形 56"/>
          <p:cNvSpPr/>
          <p:nvPr/>
        </p:nvSpPr>
        <p:spPr>
          <a:xfrm>
            <a:off x="1081875" y="4002050"/>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58" name="テキスト ボックス 57"/>
          <p:cNvSpPr txBox="1"/>
          <p:nvPr/>
        </p:nvSpPr>
        <p:spPr>
          <a:xfrm>
            <a:off x="179511" y="6381328"/>
            <a:ext cx="5297539" cy="246221"/>
          </a:xfrm>
          <a:prstGeom prst="rect">
            <a:avLst/>
          </a:prstGeom>
          <a:noFill/>
        </p:spPr>
        <p:txBody>
          <a:bodyPr wrap="square" rtlCol="0">
            <a:spAutoFit/>
          </a:bodyPr>
          <a:lstStyle/>
          <a:p>
            <a:r>
              <a:rPr kumimoji="1" lang="en-US" altLang="ja-JP" sz="1000" dirty="0">
                <a:latin typeface="HGPｺﾞｼｯｸM" panose="020B0600000000000000" pitchFamily="50" charset="-128"/>
                <a:ea typeface="HGPｺﾞｼｯｸM" panose="020B0600000000000000" pitchFamily="50" charset="-128"/>
              </a:rPr>
              <a:t>※</a:t>
            </a:r>
            <a:r>
              <a:rPr kumimoji="1" lang="ja-JP" altLang="en-US" sz="1000" dirty="0">
                <a:latin typeface="HGPｺﾞｼｯｸM" panose="020B0600000000000000" pitchFamily="50" charset="-128"/>
                <a:ea typeface="HGPｺﾞｼｯｸM" panose="020B0600000000000000" pitchFamily="50" charset="-128"/>
              </a:rPr>
              <a:t>事前レビュー対象資料は、事前レビュー実施の前営業日</a:t>
            </a:r>
            <a:r>
              <a:rPr kumimoji="1" lang="en-US" altLang="ja-JP" sz="1000" dirty="0">
                <a:latin typeface="HGPｺﾞｼｯｸM" panose="020B0600000000000000" pitchFamily="50" charset="-128"/>
                <a:ea typeface="HGPｺﾞｼｯｸM" panose="020B0600000000000000" pitchFamily="50" charset="-128"/>
              </a:rPr>
              <a:t>15:00</a:t>
            </a:r>
            <a:r>
              <a:rPr kumimoji="1" lang="ja-JP" altLang="en-US" sz="1000" dirty="0">
                <a:latin typeface="HGPｺﾞｼｯｸM" panose="020B0600000000000000" pitchFamily="50" charset="-128"/>
                <a:ea typeface="HGPｺﾞｼｯｸM" panose="020B0600000000000000" pitchFamily="50" charset="-128"/>
              </a:rPr>
              <a:t>迄に弊社から提示致します。</a:t>
            </a:r>
          </a:p>
        </p:txBody>
      </p:sp>
      <p:sp>
        <p:nvSpPr>
          <p:cNvPr id="59" name="角丸四角形 58"/>
          <p:cNvSpPr/>
          <p:nvPr/>
        </p:nvSpPr>
        <p:spPr>
          <a:xfrm>
            <a:off x="361455" y="4727543"/>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0" name="角丸四角形 59"/>
          <p:cNvSpPr/>
          <p:nvPr/>
        </p:nvSpPr>
        <p:spPr>
          <a:xfrm>
            <a:off x="361455" y="4951368"/>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1" name="角丸四角形 60"/>
          <p:cNvSpPr/>
          <p:nvPr/>
        </p:nvSpPr>
        <p:spPr>
          <a:xfrm>
            <a:off x="361455" y="5182119"/>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4" name="角丸四角形 63"/>
          <p:cNvSpPr/>
          <p:nvPr/>
        </p:nvSpPr>
        <p:spPr>
          <a:xfrm>
            <a:off x="1799692" y="4719754"/>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5" name="角丸四角形 64"/>
          <p:cNvSpPr/>
          <p:nvPr/>
        </p:nvSpPr>
        <p:spPr>
          <a:xfrm>
            <a:off x="4828979" y="2823348"/>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6" name="角丸四角形 65"/>
          <p:cNvSpPr/>
          <p:nvPr/>
        </p:nvSpPr>
        <p:spPr>
          <a:xfrm>
            <a:off x="5559305" y="3047173"/>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7" name="角丸四角形 66"/>
          <p:cNvSpPr/>
          <p:nvPr/>
        </p:nvSpPr>
        <p:spPr>
          <a:xfrm>
            <a:off x="5559305" y="4008362"/>
            <a:ext cx="648072" cy="212726"/>
          </a:xfrm>
          <a:prstGeom prst="roundRect">
            <a:avLst>
              <a:gd name="adj" fmla="val 22637"/>
            </a:avLst>
          </a:prstGeom>
          <a:solidFill>
            <a:schemeClr val="tx2">
              <a:lumMod val="60000"/>
              <a:lumOff val="40000"/>
            </a:schemeClr>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68" name="角丸四角形 67"/>
          <p:cNvSpPr/>
          <p:nvPr/>
        </p:nvSpPr>
        <p:spPr>
          <a:xfrm>
            <a:off x="7712914" y="2823334"/>
            <a:ext cx="648072" cy="212726"/>
          </a:xfrm>
          <a:prstGeom prst="roundRect">
            <a:avLst>
              <a:gd name="adj" fmla="val 22637"/>
            </a:avLst>
          </a:prstGeom>
          <a:solidFill>
            <a:srgbClr val="FFCCCC"/>
          </a:solidFill>
          <a:ln w="19050" algn="ctr">
            <a:solidFill>
              <a:srgbClr val="6D5F6D"/>
            </a:solidFill>
            <a:prstDash val="sysDash"/>
            <a:miter lim="800000"/>
            <a:headEnd/>
            <a:tailEnd/>
          </a:ln>
          <a:effectLst/>
        </p:spPr>
        <p:txBody>
          <a:bodyPr wrap="none" lIns="0" tIns="0" rIns="0" bIns="0" anchor="ctr"/>
          <a:lstStyle/>
          <a:p>
            <a:pPr algn="ctr" defTabSz="914400" fontAlgn="base">
              <a:lnSpc>
                <a:spcPct val="80000"/>
              </a:lnSpc>
              <a:spcBef>
                <a:spcPct val="0"/>
              </a:spcBef>
              <a:spcAft>
                <a:spcPct val="0"/>
              </a:spcAft>
            </a:pPr>
            <a:r>
              <a:rPr lang="ja-JP" altLang="en-US" sz="1000" dirty="0">
                <a:solidFill>
                  <a:srgbClr val="000000"/>
                </a:solidFill>
                <a:latin typeface="HGPｺﾞｼｯｸM" panose="020B0600000000000000" pitchFamily="50" charset="-128"/>
                <a:ea typeface="HGPｺﾞｼｯｸM" panose="020B0600000000000000" pitchFamily="50" charset="-128"/>
                <a:cs typeface="Meiryo UI" pitchFamily="50" charset="-128"/>
              </a:rPr>
              <a:t>事前レビュー</a:t>
            </a:r>
          </a:p>
        </p:txBody>
      </p:sp>
      <p:sp>
        <p:nvSpPr>
          <p:cNvPr id="71" name="角丸四角形 70"/>
          <p:cNvSpPr/>
          <p:nvPr/>
        </p:nvSpPr>
        <p:spPr>
          <a:xfrm>
            <a:off x="7388950" y="5584501"/>
            <a:ext cx="648000" cy="2124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horz"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(x)</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2" name="テキスト ボックス 71"/>
          <p:cNvSpPr txBox="1"/>
          <p:nvPr/>
        </p:nvSpPr>
        <p:spPr>
          <a:xfrm>
            <a:off x="8028385" y="5517232"/>
            <a:ext cx="1115616" cy="400110"/>
          </a:xfrm>
          <a:prstGeom prst="rect">
            <a:avLst/>
          </a:prstGeom>
          <a:noFill/>
        </p:spPr>
        <p:txBody>
          <a:bodyPr wrap="square" rtlCol="0">
            <a:spAutoFit/>
          </a:bodyPr>
          <a:lstStyle/>
          <a:p>
            <a:r>
              <a:rPr kumimoji="1" lang="ja-JP" altLang="en-US" sz="1000" dirty="0">
                <a:latin typeface="HGPｺﾞｼｯｸM" panose="020B0600000000000000" pitchFamily="50" charset="-128"/>
                <a:ea typeface="HGPｺﾞｼｯｸM" panose="020B0600000000000000" pitchFamily="50" charset="-128"/>
              </a:rPr>
              <a:t>ステアリング</a:t>
            </a:r>
            <a:br>
              <a:rPr kumimoji="1" lang="en-US" altLang="ja-JP" sz="1000" dirty="0">
                <a:latin typeface="HGPｺﾞｼｯｸM" panose="020B0600000000000000" pitchFamily="50" charset="-128"/>
                <a:ea typeface="HGPｺﾞｼｯｸM" panose="020B0600000000000000" pitchFamily="50" charset="-128"/>
              </a:rPr>
            </a:br>
            <a:r>
              <a:rPr kumimoji="1" lang="ja-JP" altLang="en-US" sz="1000" dirty="0">
                <a:latin typeface="HGPｺﾞｼｯｸM" panose="020B0600000000000000" pitchFamily="50" charset="-128"/>
                <a:ea typeface="HGPｺﾞｼｯｸM" panose="020B0600000000000000" pitchFamily="50" charset="-128"/>
              </a:rPr>
              <a:t>コミッティ</a:t>
            </a:r>
          </a:p>
        </p:txBody>
      </p:sp>
    </p:spTree>
    <p:extLst>
      <p:ext uri="{BB962C8B-B14F-4D97-AF65-F5344CB8AC3E}">
        <p14:creationId xmlns:p14="http://schemas.microsoft.com/office/powerpoint/2010/main" val="1868498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768473" cy="2554545"/>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３．８．成果物定義</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「アプリケーション」「インフラ」「アーキテクチャ」の作業領域別に、</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要件定義工程で作成する成果物を定義します。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要件定義成果物は、本プロジェクト内で利用することを想定して設計しています。</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ＰＪ外での利用、プロジェクト終了後の運用・保守での利用や継続的な維持、を想定した</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記述内容や項目の追加が必要になった場合は、要件定義計画および費用について</a:t>
            </a:r>
            <a:endParaRPr lang="en-US" altLang="ja-JP" sz="1600" dirty="0">
              <a:latin typeface="HGPｺﾞｼｯｸM" panose="020B0600000000000000" pitchFamily="50" charset="-128"/>
              <a:ea typeface="HGPｺﾞｼｯｸM" panose="020B0600000000000000" pitchFamily="50" charset="-128"/>
            </a:endParaRPr>
          </a:p>
          <a:p>
            <a:pPr marL="358775"/>
            <a:r>
              <a:rPr lang="ja-JP" altLang="en-US" sz="1600" dirty="0">
                <a:latin typeface="HGPｺﾞｼｯｸM" panose="020B0600000000000000" pitchFamily="50" charset="-128"/>
                <a:ea typeface="HGPｺﾞｼｯｸM" panose="020B0600000000000000" pitchFamily="50" charset="-128"/>
              </a:rPr>
              <a:t>ご相談させて頂く場合がございます。</a:t>
            </a:r>
            <a:endParaRPr lang="en-US" altLang="ja-JP" sz="1600" dirty="0">
              <a:latin typeface="HGPｺﾞｼｯｸM" panose="020B0600000000000000" pitchFamily="50" charset="-128"/>
              <a:ea typeface="HGPｺﾞｼｯｸM" panose="020B0600000000000000" pitchFamily="50" charset="-128"/>
            </a:endParaRPr>
          </a:p>
          <a:p>
            <a:pPr marL="358775"/>
            <a:endParaRPr lang="en-US" altLang="ja-JP" sz="16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3851920" y="116632"/>
            <a:ext cx="3960440" cy="1549222"/>
          </a:xfrm>
          <a:prstGeom prst="wedgeRectCallout">
            <a:avLst>
              <a:gd name="adj1" fmla="val -34812"/>
              <a:gd name="adj2" fmla="val -10469"/>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要件定義書の利用目的、場面、時期等を明確にし、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成果物記載事項との整合性を取る。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次続工程を含め、成果物間の前方</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後方トレーサビリティが明確であり、要件の存在理由、必要性を確認可能な、成果物体系、様式、記述ルールになっていることが重要。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また、工数見積に必要な情報を網羅していること。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2411760" y="1204004"/>
            <a:ext cx="115212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C2-01</a:t>
            </a:r>
            <a:endParaRPr kumimoji="1" lang="ja-JP" altLang="en-US" dirty="0">
              <a:solidFill>
                <a:schemeClr val="tx1"/>
              </a:solidFill>
            </a:endParaRPr>
          </a:p>
        </p:txBody>
      </p:sp>
    </p:spTree>
    <p:extLst>
      <p:ext uri="{BB962C8B-B14F-4D97-AF65-F5344CB8AC3E}">
        <p14:creationId xmlns:p14="http://schemas.microsoft.com/office/powerpoint/2010/main" val="1592400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7876195" cy="95410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３．８．１．アプリケーション</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業務要件</a:t>
            </a:r>
            <a:r>
              <a:rPr lang="en-US" altLang="ja-JP" sz="1400" dirty="0">
                <a:latin typeface="HGPｺﾞｼｯｸM" panose="020B0600000000000000" pitchFamily="50" charset="-128"/>
                <a:ea typeface="HGPｺﾞｼｯｸM" panose="020B0600000000000000" pitchFamily="50" charset="-128"/>
              </a:rPr>
              <a:t>)</a:t>
            </a:r>
          </a:p>
          <a:p>
            <a:pPr marL="719138"/>
            <a:r>
              <a:rPr lang="ja-JP" altLang="en-US" sz="1400" dirty="0">
                <a:latin typeface="HGPｺﾞｼｯｸM" panose="020B0600000000000000" pitchFamily="50" charset="-128"/>
                <a:ea typeface="HGPｺﾞｼｯｸM" panose="020B0600000000000000" pitchFamily="50" charset="-128"/>
              </a:rPr>
              <a:t>要件定義工程のアプリケーション</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業務要件</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領域では、以下成果物を作成します。</a:t>
            </a:r>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2042635370"/>
              </p:ext>
            </p:extLst>
          </p:nvPr>
        </p:nvGraphicFramePr>
        <p:xfrm>
          <a:off x="467544" y="2372420"/>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val="20000"/>
                    </a:ext>
                  </a:extLst>
                </a:gridCol>
                <a:gridCol w="627294">
                  <a:extLst>
                    <a:ext uri="{9D8B030D-6E8A-4147-A177-3AD203B41FA5}">
                      <a16:colId xmlns:a16="http://schemas.microsoft.com/office/drawing/2014/main" val="20001"/>
                    </a:ext>
                  </a:extLst>
                </a:gridCol>
                <a:gridCol w="1148680">
                  <a:extLst>
                    <a:ext uri="{9D8B030D-6E8A-4147-A177-3AD203B41FA5}">
                      <a16:colId xmlns:a16="http://schemas.microsoft.com/office/drawing/2014/main" val="20002"/>
                    </a:ext>
                  </a:extLst>
                </a:gridCol>
                <a:gridCol w="447054">
                  <a:extLst>
                    <a:ext uri="{9D8B030D-6E8A-4147-A177-3AD203B41FA5}">
                      <a16:colId xmlns:a16="http://schemas.microsoft.com/office/drawing/2014/main" val="20003"/>
                    </a:ext>
                  </a:extLst>
                </a:gridCol>
                <a:gridCol w="447054">
                  <a:extLst>
                    <a:ext uri="{9D8B030D-6E8A-4147-A177-3AD203B41FA5}">
                      <a16:colId xmlns:a16="http://schemas.microsoft.com/office/drawing/2014/main" val="20004"/>
                    </a:ext>
                  </a:extLst>
                </a:gridCol>
                <a:gridCol w="4259029">
                  <a:extLst>
                    <a:ext uri="{9D8B030D-6E8A-4147-A177-3AD203B41FA5}">
                      <a16:colId xmlns:a16="http://schemas.microsoft.com/office/drawing/2014/main" val="20005"/>
                    </a:ext>
                  </a:extLst>
                </a:gridCol>
                <a:gridCol w="699081">
                  <a:extLst>
                    <a:ext uri="{9D8B030D-6E8A-4147-A177-3AD203B41FA5}">
                      <a16:colId xmlns:a16="http://schemas.microsoft.com/office/drawing/2014/main" val="20006"/>
                    </a:ext>
                  </a:extLst>
                </a:gridCol>
              </a:tblGrid>
              <a:tr h="319944">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分類</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a:t>
                      </a:r>
                      <a:r>
                        <a:rPr lang="en-US" sz="1000" kern="0" dirty="0">
                          <a:effectLst/>
                          <a:latin typeface="HGPｺﾞｼｯｸM" panose="020B0600000000000000" pitchFamily="50" charset="-128"/>
                          <a:ea typeface="HGPｺﾞｼｯｸM" panose="020B0600000000000000" pitchFamily="50" charset="-128"/>
                        </a:rPr>
                        <a:t>ID</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単位</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担当</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sz="1000" kern="0" dirty="0">
                          <a:effectLst/>
                          <a:latin typeface="HGPｺﾞｼｯｸM" panose="020B0600000000000000" pitchFamily="50" charset="-128"/>
                          <a:ea typeface="HGPｺﾞｼｯｸM" panose="020B0600000000000000" pitchFamily="50" charset="-128"/>
                        </a:rPr>
                        <a:t>成果物の目的</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rowSpan="12">
                  <a:txBody>
                    <a:bodyPr/>
                    <a:lstStyle/>
                    <a:p>
                      <a:pPr>
                        <a:spcAft>
                          <a:spcPts val="0"/>
                        </a:spcAft>
                      </a:pPr>
                      <a:r>
                        <a:rPr lang="ja-JP" altLang="en-US" sz="1000" kern="100" dirty="0">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rgbClr val="1E1E1E"/>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endParaRPr kumimoji="1" lang="ja-JP" altLang="en-US"/>
                    </a:p>
                  </a:txBody>
                  <a:tcP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astah* pro</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rgbClr val="1E1E1E"/>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rgbClr val="1E1E1E"/>
                          </a:solidFill>
                          <a:effectLst/>
                          <a:latin typeface="HGPｺﾞｼｯｸM" panose="020B0600000000000000" pitchFamily="50" charset="-128"/>
                          <a:ea typeface="HGPｺﾞｼｯｸM" panose="020B0600000000000000" pitchFamily="50" charset="-128"/>
                        </a:rPr>
                        <a:t>・・・</a:t>
                      </a:r>
                      <a:endParaRPr lang="ja-JP" alt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
        <p:nvSpPr>
          <p:cNvPr id="14" name="四角形吹き出し 13"/>
          <p:cNvSpPr/>
          <p:nvPr/>
        </p:nvSpPr>
        <p:spPr>
          <a:xfrm>
            <a:off x="2915816" y="260648"/>
            <a:ext cx="4032448" cy="1016006"/>
          </a:xfrm>
          <a:prstGeom prst="wedgeRectCallout">
            <a:avLst>
              <a:gd name="adj1" fmla="val 19100"/>
              <a:gd name="adj2" fmla="val -8850"/>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成果物は、具体的な内容に踏み込んだ</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お客さまとの認識合わせが必要です。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これを怠ると、合意・承認の段階で記載事項・内容の追加を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求められ、コスト・スケジュールに影響することがあります。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3452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6582571" cy="307777"/>
          </a:xfrm>
          <a:prstGeom prst="rect">
            <a:avLst/>
          </a:prstGeom>
          <a:noFill/>
        </p:spPr>
        <p:txBody>
          <a:bodyPr wrap="none" rtlCol="0">
            <a:spAutoFit/>
          </a:bodyPr>
          <a:lstStyle/>
          <a:p>
            <a:pPr marL="719138"/>
            <a:r>
              <a:rPr lang="ja-JP" altLang="en-US" sz="1400" dirty="0">
                <a:latin typeface="HGPｺﾞｼｯｸM" panose="020B0600000000000000" pitchFamily="50" charset="-128"/>
                <a:ea typeface="HGPｺﾞｼｯｸM" panose="020B0600000000000000" pitchFamily="50" charset="-128"/>
              </a:rPr>
              <a:t>アプリケーション領域の各成果物間の関係を示した成果物体系図を示します。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2915816" y="275893"/>
            <a:ext cx="4032448" cy="833606"/>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成果物全体の妥当性と各成果物の必要性を</a:t>
            </a:r>
            <a:r>
              <a:rPr lang="ja-JP" altLang="en-US" sz="1200" dirty="0">
                <a:solidFill>
                  <a:schemeClr val="tx1"/>
                </a:solidFill>
                <a:latin typeface="HGPｺﾞｼｯｸM" panose="020B0600000000000000" pitchFamily="50" charset="-128"/>
                <a:ea typeface="HGPｺﾞｼｯｸM" panose="020B0600000000000000" pitchFamily="50" charset="-128"/>
              </a:rPr>
              <a:t>示すために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成果物の主要内容と依存関係を示します。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 y="1607895"/>
            <a:ext cx="8389037" cy="506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41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25464" y="1300117"/>
            <a:ext cx="7712689" cy="156966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３．９．コミュニケーション計画</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要件定義工程の貴社・弊社間のコミュニケーションに関して、</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「会議体」「要件合意・承認ルール」「連絡窓口」を以下のとおり運営するものとします。</a:t>
            </a:r>
            <a:endParaRPr lang="en-US" altLang="ja-JP" sz="1600" dirty="0">
              <a:latin typeface="HGPｺﾞｼｯｸM" panose="020B0600000000000000" pitchFamily="50" charset="-128"/>
              <a:ea typeface="HGPｺﾞｼｯｸM" panose="020B0600000000000000" pitchFamily="50" charset="-128"/>
            </a:endParaRPr>
          </a:p>
          <a:p>
            <a:pPr marL="354013"/>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この他の「各種窓口」「問い合せルール」は、プロジェクト計画書で定めたとおりとします。</a:t>
            </a:r>
            <a:endParaRPr lang="en-US" altLang="ja-JP" sz="1600" dirty="0">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2662926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2672526" cy="307777"/>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３．９．１．会議体と基本ルール</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11" name="Group 83"/>
          <p:cNvGraphicFramePr>
            <a:graphicFrameLocks noGrp="1"/>
          </p:cNvGraphicFramePr>
          <p:nvPr>
            <p:extLst>
              <p:ext uri="{D42A27DB-BD31-4B8C-83A1-F6EECF244321}">
                <p14:modId xmlns:p14="http://schemas.microsoft.com/office/powerpoint/2010/main" val="2691677261"/>
              </p:ext>
            </p:extLst>
          </p:nvPr>
        </p:nvGraphicFramePr>
        <p:xfrm>
          <a:off x="323528" y="1628800"/>
          <a:ext cx="8655621" cy="2793819"/>
        </p:xfrm>
        <a:graphic>
          <a:graphicData uri="http://schemas.openxmlformats.org/drawingml/2006/table">
            <a:tbl>
              <a:tblPr/>
              <a:tblGrid>
                <a:gridCol w="275617">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945005">
                  <a:extLst>
                    <a:ext uri="{9D8B030D-6E8A-4147-A177-3AD203B41FA5}">
                      <a16:colId xmlns:a16="http://schemas.microsoft.com/office/drawing/2014/main" val="20002"/>
                    </a:ext>
                  </a:extLst>
                </a:gridCol>
                <a:gridCol w="489268">
                  <a:extLst>
                    <a:ext uri="{9D8B030D-6E8A-4147-A177-3AD203B41FA5}">
                      <a16:colId xmlns:a16="http://schemas.microsoft.com/office/drawing/2014/main" val="20003"/>
                    </a:ext>
                  </a:extLst>
                </a:gridCol>
                <a:gridCol w="1629093">
                  <a:extLst>
                    <a:ext uri="{9D8B030D-6E8A-4147-A177-3AD203B41FA5}">
                      <a16:colId xmlns:a16="http://schemas.microsoft.com/office/drawing/2014/main" val="20004"/>
                    </a:ext>
                  </a:extLst>
                </a:gridCol>
                <a:gridCol w="860743">
                  <a:extLst>
                    <a:ext uri="{9D8B030D-6E8A-4147-A177-3AD203B41FA5}">
                      <a16:colId xmlns:a16="http://schemas.microsoft.com/office/drawing/2014/main" val="20005"/>
                    </a:ext>
                  </a:extLst>
                </a:gridCol>
                <a:gridCol w="641668">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1186404">
                  <a:extLst>
                    <a:ext uri="{9D8B030D-6E8A-4147-A177-3AD203B41FA5}">
                      <a16:colId xmlns:a16="http://schemas.microsoft.com/office/drawing/2014/main" val="20008"/>
                    </a:ext>
                  </a:extLst>
                </a:gridCol>
              </a:tblGrid>
              <a:tr h="4773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6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テキスト ボックス 5"/>
          <p:cNvSpPr txBox="1"/>
          <p:nvPr/>
        </p:nvSpPr>
        <p:spPr>
          <a:xfrm>
            <a:off x="6609356" y="4459178"/>
            <a:ext cx="2355132" cy="553998"/>
          </a:xfrm>
          <a:prstGeom prst="rect">
            <a:avLst/>
          </a:prstGeom>
          <a:noFill/>
        </p:spPr>
        <p:txBody>
          <a:bodyPr wrap="none" rtlCol="0">
            <a:spAutoFit/>
          </a:bodyPr>
          <a:lstStyle/>
          <a:p>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395537" y="4781470"/>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貴社・弊社担当チーム間での合意不可事項は、ステアリングコミッティで討議し、プロジェクトオーナー</a:t>
            </a:r>
            <a:r>
              <a:rPr lang="en-US" altLang="ja-JP" sz="1400" dirty="0">
                <a:latin typeface="HGPｺﾞｼｯｸM" panose="020B0600000000000000" pitchFamily="50" charset="-128"/>
                <a:ea typeface="HGPｺﾞｼｯｸM" panose="020B0600000000000000" pitchFamily="50" charset="-128"/>
              </a:rPr>
              <a:t>/</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プロジェクト責任者で調整・合意します。重要度・緊急度に応じてステアリングコミッティを臨時開催します。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
        <p:nvSpPr>
          <p:cNvPr id="10" name="正方形/長方形 9"/>
          <p:cNvSpPr/>
          <p:nvPr/>
        </p:nvSpPr>
        <p:spPr>
          <a:xfrm>
            <a:off x="3419872"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C2-02-02</a:t>
            </a:r>
            <a:endParaRPr kumimoji="1" lang="ja-JP" altLang="en-US" dirty="0">
              <a:solidFill>
                <a:schemeClr val="tx1"/>
              </a:solidFill>
            </a:endParaRPr>
          </a:p>
        </p:txBody>
      </p:sp>
    </p:spTree>
    <p:extLst>
      <p:ext uri="{BB962C8B-B14F-4D97-AF65-F5344CB8AC3E}">
        <p14:creationId xmlns:p14="http://schemas.microsoft.com/office/powerpoint/2010/main" val="800938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３．９．２．要件合意に関するルール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764224762"/>
              </p:ext>
            </p:extLst>
          </p:nvPr>
        </p:nvGraphicFramePr>
        <p:xfrm>
          <a:off x="560493" y="2811000"/>
          <a:ext cx="8187971" cy="2490208"/>
        </p:xfrm>
        <a:graphic>
          <a:graphicData uri="http://schemas.openxmlformats.org/drawingml/2006/table">
            <a:tbl>
              <a:tblPr/>
              <a:tblGrid>
                <a:gridCol w="235024">
                  <a:extLst>
                    <a:ext uri="{9D8B030D-6E8A-4147-A177-3AD203B41FA5}">
                      <a16:colId xmlns:a16="http://schemas.microsoft.com/office/drawing/2014/main" val="20000"/>
                    </a:ext>
                  </a:extLst>
                </a:gridCol>
                <a:gridCol w="2048855">
                  <a:extLst>
                    <a:ext uri="{9D8B030D-6E8A-4147-A177-3AD203B41FA5}">
                      <a16:colId xmlns:a16="http://schemas.microsoft.com/office/drawing/2014/main" val="20001"/>
                    </a:ext>
                  </a:extLst>
                </a:gridCol>
                <a:gridCol w="2183448">
                  <a:extLst>
                    <a:ext uri="{9D8B030D-6E8A-4147-A177-3AD203B41FA5}">
                      <a16:colId xmlns:a16="http://schemas.microsoft.com/office/drawing/2014/main" val="20002"/>
                    </a:ext>
                  </a:extLst>
                </a:gridCol>
                <a:gridCol w="1779905">
                  <a:extLst>
                    <a:ext uri="{9D8B030D-6E8A-4147-A177-3AD203B41FA5}">
                      <a16:colId xmlns:a16="http://schemas.microsoft.com/office/drawing/2014/main" val="20003"/>
                    </a:ext>
                  </a:extLst>
                </a:gridCol>
                <a:gridCol w="1076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正方形/長方形 7"/>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spTree>
    <p:extLst>
      <p:ext uri="{BB962C8B-B14F-4D97-AF65-F5344CB8AC3E}">
        <p14:creationId xmlns:p14="http://schemas.microsoft.com/office/powerpoint/2010/main" val="183845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１．　本書の位置付け</a:t>
            </a:r>
            <a:endParaRPr kumimoji="1" lang="ja-JP" altLang="en-US" sz="2800" dirty="0"/>
          </a:p>
        </p:txBody>
      </p:sp>
    </p:spTree>
    <p:extLst>
      <p:ext uri="{BB962C8B-B14F-4D97-AF65-F5344CB8AC3E}">
        <p14:creationId xmlns:p14="http://schemas.microsoft.com/office/powerpoint/2010/main" val="1620859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３．９．３．要件承認に関するルール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貴社プロジェクトオーナー、プロジェクト統括による要件内容は、「業務ウオークスルーレビュー」、</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3635896"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C2-03</a:t>
            </a:r>
            <a:endParaRPr kumimoji="1" lang="ja-JP" altLang="en-US" dirty="0">
              <a:solidFill>
                <a:schemeClr val="tx1"/>
              </a:solidFill>
            </a:endParaRPr>
          </a:p>
        </p:txBody>
      </p:sp>
      <p:graphicFrame>
        <p:nvGraphicFramePr>
          <p:cNvPr id="8" name="Group 83"/>
          <p:cNvGraphicFramePr>
            <a:graphicFrameLocks noGrp="1"/>
          </p:cNvGraphicFramePr>
          <p:nvPr>
            <p:extLst>
              <p:ext uri="{D42A27DB-BD31-4B8C-83A1-F6EECF244321}">
                <p14:modId xmlns:p14="http://schemas.microsoft.com/office/powerpoint/2010/main" val="2692752564"/>
              </p:ext>
            </p:extLst>
          </p:nvPr>
        </p:nvGraphicFramePr>
        <p:xfrm>
          <a:off x="464796" y="4221088"/>
          <a:ext cx="8427684" cy="1446272"/>
        </p:xfrm>
        <a:graphic>
          <a:graphicData uri="http://schemas.openxmlformats.org/drawingml/2006/table">
            <a:tbl>
              <a:tblPr/>
              <a:tblGrid>
                <a:gridCol w="235024">
                  <a:extLst>
                    <a:ext uri="{9D8B030D-6E8A-4147-A177-3AD203B41FA5}">
                      <a16:colId xmlns:a16="http://schemas.microsoft.com/office/drawing/2014/main" val="20000"/>
                    </a:ext>
                  </a:extLst>
                </a:gridCol>
                <a:gridCol w="1887473">
                  <a:extLst>
                    <a:ext uri="{9D8B030D-6E8A-4147-A177-3AD203B41FA5}">
                      <a16:colId xmlns:a16="http://schemas.microsoft.com/office/drawing/2014/main" val="20001"/>
                    </a:ext>
                  </a:extLst>
                </a:gridCol>
                <a:gridCol w="2344830">
                  <a:extLst>
                    <a:ext uri="{9D8B030D-6E8A-4147-A177-3AD203B41FA5}">
                      <a16:colId xmlns:a16="http://schemas.microsoft.com/office/drawing/2014/main" val="20002"/>
                    </a:ext>
                  </a:extLst>
                </a:gridCol>
                <a:gridCol w="1638618">
                  <a:extLst>
                    <a:ext uri="{9D8B030D-6E8A-4147-A177-3AD203B41FA5}">
                      <a16:colId xmlns:a16="http://schemas.microsoft.com/office/drawing/2014/main" val="20003"/>
                    </a:ext>
                  </a:extLst>
                </a:gridCol>
                <a:gridCol w="1457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5615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a:p>
            <a:endParaRPr kumimoji="1" lang="ja-JP" altLang="en-US" dirty="0"/>
          </a:p>
        </p:txBody>
      </p:sp>
      <p:sp>
        <p:nvSpPr>
          <p:cNvPr id="5" name="テキスト ボックス 4"/>
          <p:cNvSpPr txBox="1"/>
          <p:nvPr/>
        </p:nvSpPr>
        <p:spPr>
          <a:xfrm>
            <a:off x="613457" y="1300118"/>
            <a:ext cx="8495047" cy="1323439"/>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54013"/>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要件定義工程の開始および完了を</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付属資料：開始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記載の基準で判断します。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各基準の達成状況評価や合意等の運用は、プロジェクト計画に準じます。</a:t>
            </a:r>
            <a:endParaRPr lang="en-US" altLang="ja-JP" sz="1600" dirty="0">
              <a:latin typeface="HGPｺﾞｼｯｸM" panose="020B0600000000000000" pitchFamily="50" charset="-128"/>
              <a:ea typeface="HGPｺﾞｼｯｸM" panose="020B0600000000000000" pitchFamily="50" charset="-128"/>
            </a:endParaRPr>
          </a:p>
          <a:p>
            <a:pPr marL="354013"/>
            <a:endParaRPr lang="en-US" altLang="ja-JP" sz="16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572000" y="2492896"/>
            <a:ext cx="4320480" cy="1485232"/>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要件定義フレームワーク 「要件定義工程クライテリア項目一覧」を参考に基準を設定する。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203848" y="1204004"/>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C2-02-07</a:t>
            </a:r>
            <a:endParaRPr kumimoji="1" lang="ja-JP" altLang="en-US" dirty="0">
              <a:solidFill>
                <a:schemeClr val="tx1"/>
              </a:solidFill>
            </a:endParaRPr>
          </a:p>
        </p:txBody>
      </p:sp>
    </p:spTree>
    <p:extLst>
      <p:ext uri="{BB962C8B-B14F-4D97-AF65-F5344CB8AC3E}">
        <p14:creationId xmlns:p14="http://schemas.microsoft.com/office/powerpoint/2010/main" val="546480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３．要件定義実施計画</a:t>
            </a:r>
          </a:p>
        </p:txBody>
      </p:sp>
      <p:sp>
        <p:nvSpPr>
          <p:cNvPr id="5" name="テキスト ボックス 4"/>
          <p:cNvSpPr txBox="1"/>
          <p:nvPr/>
        </p:nvSpPr>
        <p:spPr>
          <a:xfrm>
            <a:off x="613457" y="1300118"/>
            <a:ext cx="8313494" cy="1077218"/>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a:p>
            <a:endParaRPr kumimoji="1" lang="en-US" altLang="ja-JP" sz="1600" dirty="0">
              <a:latin typeface="HGPｺﾞｼｯｸM" panose="020B0600000000000000" pitchFamily="50" charset="-128"/>
              <a:ea typeface="HGPｺﾞｼｯｸM" panose="020B0600000000000000" pitchFamily="50" charset="-128"/>
            </a:endParaRPr>
          </a:p>
          <a:p>
            <a:pPr marL="355600"/>
            <a:r>
              <a:rPr lang="ja-JP" altLang="en-US" sz="1600" dirty="0">
                <a:latin typeface="HGPｺﾞｼｯｸM" panose="020B0600000000000000" pitchFamily="50" charset="-128"/>
                <a:ea typeface="HGPｺﾞｼｯｸM" panose="020B0600000000000000" pitchFamily="50" charset="-128"/>
              </a:rPr>
              <a:t>本プロジェクトの要件定義成功へ向けた重要要因と対策を以下のとおり認識しています。</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関係者間で合意、協力して要件定義を進めるため、貴社の一層のご協力をお願い致します。</a:t>
            </a:r>
            <a:endParaRPr kumimoji="1"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556141555"/>
              </p:ext>
            </p:extLst>
          </p:nvPr>
        </p:nvGraphicFramePr>
        <p:xfrm>
          <a:off x="592088" y="2572824"/>
          <a:ext cx="8156376" cy="2792470"/>
        </p:xfrm>
        <a:graphic>
          <a:graphicData uri="http://schemas.openxmlformats.org/drawingml/2006/table">
            <a:tbl>
              <a:tblPr firstRow="1" bandRow="1">
                <a:tableStyleId>{93296810-A885-4BE3-A3E7-6D5BEEA58F35}</a:tableStyleId>
              </a:tblPr>
              <a:tblGrid>
                <a:gridCol w="2718792">
                  <a:extLst>
                    <a:ext uri="{9D8B030D-6E8A-4147-A177-3AD203B41FA5}">
                      <a16:colId xmlns:a16="http://schemas.microsoft.com/office/drawing/2014/main" val="20000"/>
                    </a:ext>
                  </a:extLst>
                </a:gridCol>
                <a:gridCol w="2718792">
                  <a:extLst>
                    <a:ext uri="{9D8B030D-6E8A-4147-A177-3AD203B41FA5}">
                      <a16:colId xmlns:a16="http://schemas.microsoft.com/office/drawing/2014/main" val="20001"/>
                    </a:ext>
                  </a:extLst>
                </a:gridCol>
                <a:gridCol w="2718792">
                  <a:extLst>
                    <a:ext uri="{9D8B030D-6E8A-4147-A177-3AD203B41FA5}">
                      <a16:colId xmlns:a16="http://schemas.microsoft.com/office/drawing/2014/main" val="20002"/>
                    </a:ext>
                  </a:extLst>
                </a:gridCol>
              </a:tblGrid>
              <a:tr h="39244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重要課題</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対策</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効果</a:t>
                      </a:r>
                    </a:p>
                  </a:txBody>
                  <a:tcPr/>
                </a:tc>
                <a:extLst>
                  <a:ext uri="{0D108BD9-81ED-4DB2-BD59-A6C34878D82A}">
                    <a16:rowId xmlns:a16="http://schemas.microsoft.com/office/drawing/2014/main" val="10000"/>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両社間の密なコミュニケーション</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貴社拠点プロジェクトルーム設置</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定例会議外での密な議論、確認</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認識ズレ、誤解等による作業手戻りを防止し、作業全体を効率化</a:t>
                      </a:r>
                    </a:p>
                  </a:txBody>
                  <a:tcPr/>
                </a:tc>
                <a:extLst>
                  <a:ext uri="{0D108BD9-81ED-4DB2-BD59-A6C34878D82A}">
                    <a16:rowId xmlns:a16="http://schemas.microsoft.com/office/drawing/2014/main" val="10001"/>
                  </a:ext>
                </a:extLst>
              </a:tr>
              <a:tr h="800010">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明確な目標を持った</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要件定義品質確認活動の実施</a:t>
                      </a:r>
                    </a:p>
                  </a:txBody>
                  <a:tcPr/>
                </a:tc>
                <a:tc>
                  <a:txBody>
                    <a:bodyPr/>
                    <a:lstStyle/>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レビュー実施タイミングの明確化</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90488" indent="-90488">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レビュー確認事項の具体化</a:t>
                      </a:r>
                    </a:p>
                  </a:txBody>
                  <a:tcPr/>
                </a:tc>
                <a:tc>
                  <a:txBody>
                    <a:bodyPr/>
                    <a:lstStyle/>
                    <a:p>
                      <a:pPr marL="87313" indent="-87313">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計画的な品質確認による、網羅的かつ重点を押さえた品質確保</a:t>
                      </a:r>
                    </a:p>
                  </a:txBody>
                  <a:tcPr/>
                </a:tc>
                <a:extLst>
                  <a:ext uri="{0D108BD9-81ED-4DB2-BD59-A6C34878D82A}">
                    <a16:rowId xmlns:a16="http://schemas.microsoft.com/office/drawing/2014/main" val="10002"/>
                  </a:ext>
                </a:extLst>
              </a:tr>
              <a:tr h="800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 typeface="Arial" panose="020B0604020202020204" pitchFamily="34" charset="0"/>
                        <a:buNone/>
                      </a:pP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3"/>
                  </a:ext>
                </a:extLst>
              </a:tr>
            </a:tbl>
          </a:graphicData>
        </a:graphic>
      </p:graphicFrame>
      <p:sp>
        <p:nvSpPr>
          <p:cNvPr id="6" name="四角形吹き出し 5"/>
          <p:cNvSpPr/>
          <p:nvPr/>
        </p:nvSpPr>
        <p:spPr>
          <a:xfrm>
            <a:off x="2915816" y="260648"/>
            <a:ext cx="4104456" cy="792088"/>
          </a:xfrm>
          <a:prstGeom prst="wedgeRectCallout">
            <a:avLst>
              <a:gd name="adj1" fmla="val -34705"/>
              <a:gd name="adj2" fmla="val -1436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プロジェクトの状況を踏まえ、要件定義成功へ向けた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重要成功要因を分析し、それに対する対策を示す。</a:t>
            </a:r>
          </a:p>
        </p:txBody>
      </p:sp>
    </p:spTree>
    <p:extLst>
      <p:ext uri="{BB962C8B-B14F-4D97-AF65-F5344CB8AC3E}">
        <p14:creationId xmlns:p14="http://schemas.microsoft.com/office/powerpoint/2010/main" val="188609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４．○○様への依頼事項</a:t>
            </a:r>
          </a:p>
        </p:txBody>
      </p:sp>
    </p:spTree>
    <p:extLst>
      <p:ext uri="{BB962C8B-B14F-4D97-AF65-F5344CB8AC3E}">
        <p14:creationId xmlns:p14="http://schemas.microsoft.com/office/powerpoint/2010/main" val="3896865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a:t>．○○様への依頼</a:t>
            </a:r>
            <a:r>
              <a:rPr lang="ja-JP" altLang="en-US" dirty="0"/>
              <a:t>事項</a:t>
            </a:r>
            <a:endParaRPr kumimoji="1" lang="ja-JP" altLang="en-US" dirty="0"/>
          </a:p>
        </p:txBody>
      </p:sp>
      <p:sp>
        <p:nvSpPr>
          <p:cNvPr id="4" name="テキスト ボックス 3"/>
          <p:cNvSpPr txBox="1"/>
          <p:nvPr/>
        </p:nvSpPr>
        <p:spPr>
          <a:xfrm>
            <a:off x="683568" y="1268760"/>
            <a:ext cx="6683240" cy="3539430"/>
          </a:xfrm>
          <a:prstGeom prst="rect">
            <a:avLst/>
          </a:prstGeom>
          <a:noFill/>
        </p:spPr>
        <p:txBody>
          <a:bodyPr wrap="non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適正な要件定義の実現には、システム利用者・関係者の方々から</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要件定義作業に対して一定役割のご担当、ご協力を頂くことが欠かせません。</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円滑な要件定義推進に向け、△△△様に以下のご協力をお願いします。　　</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４．１．要件定義開始前までの依頼事項</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552140110"/>
              </p:ext>
            </p:extLst>
          </p:nvPr>
        </p:nvGraphicFramePr>
        <p:xfrm>
          <a:off x="827584" y="2636912"/>
          <a:ext cx="7565032" cy="3474720"/>
        </p:xfrm>
        <a:graphic>
          <a:graphicData uri="http://schemas.openxmlformats.org/drawingml/2006/table">
            <a:tbl>
              <a:tblPr firstRow="1" bandRow="1">
                <a:tableStyleId>{93296810-A885-4BE3-A3E7-6D5BEEA58F35}</a:tableStyleId>
              </a:tblPr>
              <a:tblGrid>
                <a:gridCol w="462280">
                  <a:extLst>
                    <a:ext uri="{9D8B030D-6E8A-4147-A177-3AD203B41FA5}">
                      <a16:colId xmlns:a16="http://schemas.microsoft.com/office/drawing/2014/main" val="20000"/>
                    </a:ext>
                  </a:extLst>
                </a:gridCol>
                <a:gridCol w="1518285">
                  <a:extLst>
                    <a:ext uri="{9D8B030D-6E8A-4147-A177-3AD203B41FA5}">
                      <a16:colId xmlns:a16="http://schemas.microsoft.com/office/drawing/2014/main" val="20001"/>
                    </a:ext>
                  </a:extLst>
                </a:gridCol>
                <a:gridCol w="3064187">
                  <a:extLst>
                    <a:ext uri="{9D8B030D-6E8A-4147-A177-3AD203B41FA5}">
                      <a16:colId xmlns:a16="http://schemas.microsoft.com/office/drawing/2014/main" val="20002"/>
                    </a:ext>
                  </a:extLst>
                </a:gridCol>
                <a:gridCol w="1579984">
                  <a:extLst>
                    <a:ext uri="{9D8B030D-6E8A-4147-A177-3AD203B41FA5}">
                      <a16:colId xmlns:a16="http://schemas.microsoft.com/office/drawing/2014/main" val="20003"/>
                    </a:ext>
                  </a:extLst>
                </a:gridCol>
                <a:gridCol w="940296">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件名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アウトプット</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期限・時期</a:t>
                      </a:r>
                    </a:p>
                  </a:txBody>
                  <a:tcPr/>
                </a:tc>
                <a:extLst>
                  <a:ext uri="{0D108BD9-81ED-4DB2-BD59-A6C34878D82A}">
                    <a16:rowId xmlns:a16="http://schemas.microsoft.com/office/drawing/2014/main" val="10000"/>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作業環境整備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貴社内で弊社作業者が常駐して作業を行うため、座席・ネットワーク・入館証等の作業環境を提供頂きたくお願い致します。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1"/>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関係者割当て調整</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計画した作業および打合せが予定どおり進行しますよう、貴社要件定義担当者・関連ユーザーの割当て、担当作業</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打合せ実施等の調整、貴社内合意をお願い致します。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2"/>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インプット文書提供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要件定義作業への各種インプット文書</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電子データ</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の提供をお願い致します。</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「３．３．ご提示頂く情報」参照</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3"/>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l">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要件定義の進め方および成果物内容の確認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要件定義作業の流れと検討事項、作成成果物の全体像と個々の内容、記述方法について、ご理解頂けますようサンプル等の確認をお願い致します。不明点、課題等は弊社が対応致します。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12/7</a:t>
                      </a:r>
                    </a:p>
                  </a:txBody>
                  <a:tcPr/>
                </a:tc>
                <a:extLst>
                  <a:ext uri="{0D108BD9-81ED-4DB2-BD59-A6C34878D82A}">
                    <a16:rowId xmlns:a16="http://schemas.microsoft.com/office/drawing/2014/main" val="10004"/>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477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４</a:t>
            </a:r>
            <a:r>
              <a:rPr kumimoji="1" lang="ja-JP" altLang="en-US" dirty="0"/>
              <a:t>．○○様への依頼</a:t>
            </a:r>
            <a:r>
              <a:rPr lang="ja-JP" altLang="en-US" dirty="0"/>
              <a:t>事項</a:t>
            </a:r>
            <a:endParaRPr kumimoji="1" lang="ja-JP" altLang="en-US" dirty="0"/>
          </a:p>
        </p:txBody>
      </p:sp>
      <p:sp>
        <p:nvSpPr>
          <p:cNvPr id="4" name="テキスト ボックス 3"/>
          <p:cNvSpPr txBox="1"/>
          <p:nvPr/>
        </p:nvSpPr>
        <p:spPr>
          <a:xfrm>
            <a:off x="683568" y="1268760"/>
            <a:ext cx="3171061" cy="338554"/>
          </a:xfrm>
          <a:prstGeom prst="rect">
            <a:avLst/>
          </a:prstGeom>
          <a:noFill/>
        </p:spPr>
        <p:txBody>
          <a:bodyPr wrap="non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４．２．要件定義開始後の依頼事項</a:t>
            </a:r>
          </a:p>
        </p:txBody>
      </p:sp>
      <p:graphicFrame>
        <p:nvGraphicFramePr>
          <p:cNvPr id="8" name="表 7"/>
          <p:cNvGraphicFramePr>
            <a:graphicFrameLocks noGrp="1"/>
          </p:cNvGraphicFramePr>
          <p:nvPr>
            <p:extLst>
              <p:ext uri="{D42A27DB-BD31-4B8C-83A1-F6EECF244321}">
                <p14:modId xmlns:p14="http://schemas.microsoft.com/office/powerpoint/2010/main" val="3635462850"/>
              </p:ext>
            </p:extLst>
          </p:nvPr>
        </p:nvGraphicFramePr>
        <p:xfrm>
          <a:off x="827584" y="1677928"/>
          <a:ext cx="7565032" cy="3566160"/>
        </p:xfrm>
        <a:graphic>
          <a:graphicData uri="http://schemas.openxmlformats.org/drawingml/2006/table">
            <a:tbl>
              <a:tblPr firstRow="1" bandRow="1">
                <a:tableStyleId>{93296810-A885-4BE3-A3E7-6D5BEEA58F35}</a:tableStyleId>
              </a:tblPr>
              <a:tblGrid>
                <a:gridCol w="462280">
                  <a:extLst>
                    <a:ext uri="{9D8B030D-6E8A-4147-A177-3AD203B41FA5}">
                      <a16:colId xmlns:a16="http://schemas.microsoft.com/office/drawing/2014/main" val="20000"/>
                    </a:ext>
                  </a:extLst>
                </a:gridCol>
                <a:gridCol w="1518285">
                  <a:extLst>
                    <a:ext uri="{9D8B030D-6E8A-4147-A177-3AD203B41FA5}">
                      <a16:colId xmlns:a16="http://schemas.microsoft.com/office/drawing/2014/main" val="20001"/>
                    </a:ext>
                  </a:extLst>
                </a:gridCol>
                <a:gridCol w="3064187">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件名</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アウトプット</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期限・時期</a:t>
                      </a:r>
                    </a:p>
                  </a:txBody>
                  <a:tcPr/>
                </a:tc>
                <a:extLst>
                  <a:ext uri="{0D108BD9-81ED-4DB2-BD59-A6C34878D82A}">
                    <a16:rowId xmlns:a16="http://schemas.microsoft.com/office/drawing/2014/main" val="10000"/>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貴社内関係者調整</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課題・検討事項等に対して、貴社担当者間で合意形成が滞る場合、貴社ＰＯ・ＰＭが調整し、合意形成を図るよう対応をお願い致します。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スケジュール遵守へのご協力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付属資料：中日程計画」に定めた、打合せおよび事前タスクの日程、成果物レビュー実施日程等の遵守に向けて、貴社内の通常業務調整等のご協力をお願い致します。不可避の作業遅延や中断等は見込み時点で、週次進捗会議の場でご相談頂けますよう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207465">
                <a:tc>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不定期の打合せ、ご相談へのご協力</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計画された打合せの前後で必要に応じ、貴社担当者と個別打合せを行い認識を合わせ、円滑な要件検討・合意を図りたいと考えています。個別にご相談致しますので、ご協力をお願い致します。</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随時</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207465">
                <a:tc>
                  <a:txBody>
                    <a:bodyPr/>
                    <a:lstStyle/>
                    <a:p>
                      <a:pPr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lgn="ct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7991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５．課題、リスク</a:t>
            </a:r>
          </a:p>
        </p:txBody>
      </p:sp>
    </p:spTree>
    <p:extLst>
      <p:ext uri="{BB962C8B-B14F-4D97-AF65-F5344CB8AC3E}">
        <p14:creationId xmlns:p14="http://schemas.microsoft.com/office/powerpoint/2010/main" val="433220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５</a:t>
            </a:r>
            <a:r>
              <a:rPr kumimoji="1" lang="ja-JP" altLang="en-US" dirty="0"/>
              <a:t>．課題、リスク</a:t>
            </a:r>
          </a:p>
        </p:txBody>
      </p:sp>
      <p:sp>
        <p:nvSpPr>
          <p:cNvPr id="5" name="テキスト ボックス 4"/>
          <p:cNvSpPr txBox="1"/>
          <p:nvPr/>
        </p:nvSpPr>
        <p:spPr>
          <a:xfrm>
            <a:off x="611560" y="1268760"/>
            <a:ext cx="8208912" cy="1815882"/>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本プロジェクトの要件定義開始段階における課題は</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別資料「</a:t>
            </a:r>
            <a:r>
              <a:rPr lang="ja-JP" altLang="en-US" sz="1600" dirty="0">
                <a:latin typeface="HGPｺﾞｼｯｸM" panose="020B0600000000000000" pitchFamily="50" charset="-128"/>
                <a:ea typeface="HGPｺﾞｼｯｸM" panose="020B0600000000000000" pitchFamily="50" charset="-128"/>
                <a:cs typeface="A-OTF 新ゴ Pro R"/>
              </a:rPr>
              <a:t>△△△システム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課題一覧」</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r>
              <a:rPr lang="ja-JP" altLang="en-US"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cs typeface="A-OTF 新ゴ Pro R"/>
              </a:rPr>
              <a:t> △△△システム　リニューアルプロジェクト</a:t>
            </a:r>
            <a:r>
              <a:rPr lang="ja-JP" altLang="en-US" sz="1600" dirty="0">
                <a:solidFill>
                  <a:srgbClr val="201815"/>
                </a:solidFill>
                <a:latin typeface="HGPｺﾞｼｯｸM" panose="020B0600000000000000" pitchFamily="50" charset="-128"/>
                <a:ea typeface="HGPｺﾞｼｯｸM" panose="020B0600000000000000" pitchFamily="50" charset="-128"/>
              </a:rPr>
              <a:t>システム要件定義　リスク一覧」のとおりです。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lvl="0"/>
            <a:endParaRPr lang="en-US" altLang="ja-JP" sz="16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以降、プロジェクト計画の課題・リスク管理基準に準じて管理します。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8" name="正方形/長方形 7"/>
          <p:cNvSpPr/>
          <p:nvPr/>
        </p:nvSpPr>
        <p:spPr>
          <a:xfrm>
            <a:off x="2267744" y="689002"/>
            <a:ext cx="1512168"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C2-02-10</a:t>
            </a:r>
            <a:endParaRPr kumimoji="1" lang="ja-JP" altLang="en-US" dirty="0">
              <a:solidFill>
                <a:schemeClr val="tx1"/>
              </a:solidFill>
            </a:endParaRPr>
          </a:p>
        </p:txBody>
      </p:sp>
    </p:spTree>
    <p:extLst>
      <p:ext uri="{BB962C8B-B14F-4D97-AF65-F5344CB8AC3E}">
        <p14:creationId xmlns:p14="http://schemas.microsoft.com/office/powerpoint/2010/main" val="852968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参考文献</a:t>
            </a:r>
          </a:p>
        </p:txBody>
      </p:sp>
    </p:spTree>
    <p:extLst>
      <p:ext uri="{BB962C8B-B14F-4D97-AF65-F5344CB8AC3E}">
        <p14:creationId xmlns:p14="http://schemas.microsoft.com/office/powerpoint/2010/main" val="3795016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参考文献</a:t>
            </a:r>
          </a:p>
        </p:txBody>
      </p:sp>
      <p:sp>
        <p:nvSpPr>
          <p:cNvPr id="3" name="テキスト ボックス 2"/>
          <p:cNvSpPr txBox="1"/>
          <p:nvPr/>
        </p:nvSpPr>
        <p:spPr>
          <a:xfrm>
            <a:off x="611560" y="1268760"/>
            <a:ext cx="8208912" cy="830997"/>
          </a:xfrm>
          <a:prstGeom prst="rect">
            <a:avLst/>
          </a:prstGeom>
          <a:noFill/>
        </p:spPr>
        <p:txBody>
          <a:bodyPr wrap="square" rtlCol="0">
            <a:spAutoFit/>
          </a:bodyPr>
          <a:lstStyle/>
          <a:p>
            <a:r>
              <a:rPr lang="en-US" altLang="ja-JP" sz="1600" dirty="0">
                <a:solidFill>
                  <a:srgbClr val="201815"/>
                </a:solidFill>
                <a:latin typeface="HGPｺﾞｼｯｸM" panose="020B0600000000000000" pitchFamily="50" charset="-128"/>
                <a:ea typeface="HGPｺﾞｼｯｸM" panose="020B0600000000000000" pitchFamily="50" charset="-128"/>
              </a:rPr>
              <a:t>[1] JISA REBOK</a:t>
            </a:r>
            <a:r>
              <a:rPr lang="ja-JP" altLang="en-US" sz="1600" dirty="0">
                <a:solidFill>
                  <a:srgbClr val="201815"/>
                </a:solidFill>
                <a:latin typeface="HGPｺﾞｼｯｸM" panose="020B0600000000000000" pitchFamily="50" charset="-128"/>
                <a:ea typeface="HGPｺﾞｼｯｸM" panose="020B0600000000000000" pitchFamily="50" charset="-128"/>
              </a:rPr>
              <a:t>企画</a:t>
            </a:r>
            <a:r>
              <a:rPr lang="en-US" altLang="ja-JP" sz="1600" dirty="0">
                <a:solidFill>
                  <a:srgbClr val="201815"/>
                </a:solidFill>
                <a:latin typeface="HGPｺﾞｼｯｸM" panose="020B0600000000000000" pitchFamily="50" charset="-128"/>
                <a:ea typeface="HGPｺﾞｼｯｸM" panose="020B0600000000000000" pitchFamily="50" charset="-128"/>
              </a:rPr>
              <a:t>WG </a:t>
            </a:r>
            <a:r>
              <a:rPr lang="ja-JP" altLang="en-US" sz="1600" dirty="0">
                <a:solidFill>
                  <a:srgbClr val="201815"/>
                </a:solidFill>
                <a:latin typeface="HGPｺﾞｼｯｸM" panose="020B0600000000000000" pitchFamily="50" charset="-128"/>
                <a:ea typeface="HGPｺﾞｼｯｸM" panose="020B0600000000000000" pitchFamily="50" charset="-128"/>
              </a:rPr>
              <a:t>編 （</a:t>
            </a:r>
            <a:r>
              <a:rPr lang="en-US" altLang="ja-JP" sz="1600" dirty="0">
                <a:solidFill>
                  <a:srgbClr val="201815"/>
                </a:solidFill>
                <a:latin typeface="HGPｺﾞｼｯｸM" panose="020B0600000000000000" pitchFamily="50" charset="-128"/>
                <a:ea typeface="HGPｺﾞｼｯｸM" panose="020B0600000000000000" pitchFamily="50" charset="-128"/>
              </a:rPr>
              <a:t>2011</a:t>
            </a:r>
            <a:r>
              <a:rPr lang="ja-JP" altLang="en-US" sz="1600" dirty="0">
                <a:solidFill>
                  <a:srgbClr val="201815"/>
                </a:solidFill>
                <a:latin typeface="HGPｺﾞｼｯｸM" panose="020B0600000000000000" pitchFamily="50" charset="-128"/>
                <a:ea typeface="HGPｺﾞｼｯｸM" panose="020B0600000000000000" pitchFamily="50" charset="-128"/>
              </a:rPr>
              <a:t>） </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600" dirty="0">
                <a:solidFill>
                  <a:srgbClr val="201815"/>
                </a:solidFill>
                <a:latin typeface="HGPｺﾞｼｯｸM" panose="020B0600000000000000" pitchFamily="50" charset="-128"/>
                <a:ea typeface="HGPｺﾞｼｯｸM" panose="020B0600000000000000" pitchFamily="50" charset="-128"/>
              </a:rPr>
              <a:t>』 </a:t>
            </a:r>
            <a:r>
              <a:rPr lang="ja-JP" altLang="en-US" sz="1600" dirty="0">
                <a:solidFill>
                  <a:srgbClr val="201815"/>
                </a:solidFill>
                <a:latin typeface="HGPｺﾞｼｯｸM" panose="020B0600000000000000" pitchFamily="50" charset="-128"/>
                <a:ea typeface="HGPｺﾞｼｯｸM" panose="020B0600000000000000" pitchFamily="50" charset="-128"/>
              </a:rPr>
              <a:t>株式会社 近代科学社</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en-US" altLang="ja-JP" sz="1600" dirty="0">
              <a:solidFill>
                <a:srgbClr val="201815"/>
              </a:solidFill>
              <a:latin typeface="HGPｺﾞｼｯｸM" panose="020B0600000000000000" pitchFamily="50" charset="-128"/>
              <a:ea typeface="HGPｺﾞｼｯｸM" panose="020B0600000000000000" pitchFamily="50" charset="-128"/>
            </a:endParaRPr>
          </a:p>
          <a:p>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026924" y="5805264"/>
            <a:ext cx="1607262" cy="461665"/>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rPr>
              <a:t>実行計画の</a:t>
            </a:r>
            <a:r>
              <a:rPr kumimoji="1" lang="ja-JP" altLang="en-US" sz="1200" dirty="0">
                <a:latin typeface="HGPｺﾞｼｯｸM" panose="020B0600000000000000" pitchFamily="50" charset="-128"/>
                <a:ea typeface="HGPｺﾞｼｯｸM" panose="020B0600000000000000" pitchFamily="50" charset="-128"/>
              </a:rPr>
              <a:t>具体化</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管理計画の踏襲</a:t>
            </a:r>
          </a:p>
        </p:txBody>
      </p:sp>
      <p:sp>
        <p:nvSpPr>
          <p:cNvPr id="40" name="テキスト ボックス 39"/>
          <p:cNvSpPr txBox="1"/>
          <p:nvPr/>
        </p:nvSpPr>
        <p:spPr>
          <a:xfrm>
            <a:off x="3059832" y="3717032"/>
            <a:ext cx="3148708"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要求事項、成果物、制約・前提条件、</a:t>
            </a:r>
            <a:r>
              <a:rPr kumimoji="1" lang="en-US" altLang="ja-JP" sz="1200" dirty="0">
                <a:latin typeface="HGPｺﾞｼｯｸM" panose="020B0600000000000000" pitchFamily="50" charset="-128"/>
                <a:ea typeface="HGPｺﾞｼｯｸM" panose="020B0600000000000000" pitchFamily="50" charset="-128"/>
              </a:rPr>
              <a:t>etc</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3059832" y="4418658"/>
            <a:ext cx="1872208"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費用、工数</a:t>
            </a: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１．本書の位置付け</a:t>
            </a:r>
          </a:p>
        </p:txBody>
      </p:sp>
      <p:sp>
        <p:nvSpPr>
          <p:cNvPr id="4" name="テキスト ボックス 3"/>
          <p:cNvSpPr txBox="1"/>
          <p:nvPr/>
        </p:nvSpPr>
        <p:spPr>
          <a:xfrm>
            <a:off x="613457" y="1300118"/>
            <a:ext cx="7031092" cy="954107"/>
          </a:xfrm>
          <a:prstGeom prst="rect">
            <a:avLst/>
          </a:prstGeom>
          <a:noFill/>
        </p:spPr>
        <p:txBody>
          <a:bodyPr wrap="none" rtlCol="0">
            <a:spAutoFit/>
          </a:bodyPr>
          <a:lstStyle/>
          <a:p>
            <a:r>
              <a:rPr kumimoji="1" lang="ja-JP" altLang="en-US" sz="1400" dirty="0">
                <a:latin typeface="HGPｺﾞｼｯｸM" panose="020B0600000000000000" pitchFamily="50" charset="-128"/>
                <a:ea typeface="HGPｺﾞｼｯｸM" panose="020B0600000000000000" pitchFamily="50" charset="-128"/>
              </a:rPr>
              <a:t>本書は、◯◯◯様△</a:t>
            </a:r>
            <a:r>
              <a:rPr lang="ja-JP" altLang="en-US" sz="1400" dirty="0">
                <a:latin typeface="HGPｺﾞｼｯｸM" panose="020B0600000000000000" pitchFamily="50" charset="-128"/>
                <a:ea typeface="HGPｺﾞｼｯｸM" panose="020B0600000000000000" pitchFamily="50" charset="-128"/>
              </a:rPr>
              <a:t>△△リニューアルプロジェクトの要件定義に関する</a:t>
            </a:r>
            <a:endParaRPr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対象範囲、制約・前提、進め方、スケジュール、成果物、等の実行計画を記載するものです。</a:t>
            </a:r>
            <a:endParaRPr kumimoji="1"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管理計画は本書で個別定義しない限り</a:t>
            </a:r>
            <a:r>
              <a:rPr lang="ja-JP" altLang="en-US" sz="1400" dirty="0">
                <a:latin typeface="HGPｺﾞｼｯｸM" panose="020B0600000000000000" pitchFamily="50" charset="-128"/>
                <a:ea typeface="HGPｺﾞｼｯｸM" panose="020B0600000000000000" pitchFamily="50" charset="-128"/>
              </a:rPr>
              <a:t>、プロジェクト計画書記載事項に準拠します。</a:t>
            </a:r>
            <a:endParaRPr lang="en-US" altLang="ja-JP" sz="1400" dirty="0">
              <a:latin typeface="HGPｺﾞｼｯｸM" panose="020B0600000000000000" pitchFamily="50" charset="-128"/>
              <a:ea typeface="HGPｺﾞｼｯｸM" panose="020B0600000000000000" pitchFamily="50" charset="-128"/>
            </a:endParaRPr>
          </a:p>
          <a:p>
            <a:endParaRPr kumimoji="1" lang="en-US" altLang="ja-JP" sz="1400"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2420888"/>
            <a:ext cx="1082348" cy="307777"/>
          </a:xfrm>
          <a:prstGeom prst="rect">
            <a:avLst/>
          </a:prstGeom>
          <a:noFill/>
        </p:spPr>
        <p:txBody>
          <a:bodyPr wrap="none" rtlCol="0">
            <a:spAutoFit/>
          </a:bodyPr>
          <a:lstStyle/>
          <a:p>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文書関連</a:t>
            </a:r>
            <a:r>
              <a:rPr kumimoji="1" lang="en-US" altLang="ja-JP" sz="1400" dirty="0">
                <a:latin typeface="HGPｺﾞｼｯｸM" panose="020B0600000000000000" pitchFamily="50" charset="-128"/>
                <a:ea typeface="HGPｺﾞｼｯｸM" panose="020B0600000000000000" pitchFamily="50" charset="-128"/>
              </a:rPr>
              <a:t>】</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 name="フローチャート : 書類 6"/>
          <p:cNvSpPr/>
          <p:nvPr/>
        </p:nvSpPr>
        <p:spPr>
          <a:xfrm>
            <a:off x="1907704" y="2492896"/>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に関する提案依頼</a:t>
            </a:r>
            <a:endParaRPr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p>
        </p:txBody>
      </p:sp>
      <p:sp>
        <p:nvSpPr>
          <p:cNvPr id="8" name="フローチャート : 書類 7"/>
          <p:cNvSpPr/>
          <p:nvPr/>
        </p:nvSpPr>
        <p:spPr>
          <a:xfrm>
            <a:off x="6477116" y="3645024"/>
            <a:ext cx="1152128" cy="648072"/>
          </a:xfrm>
          <a:prstGeom prst="flowChartDocument">
            <a:avLst/>
          </a:prstGeom>
          <a:ln w="9525"/>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要件定義計画書</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（本書）</a:t>
            </a:r>
          </a:p>
        </p:txBody>
      </p:sp>
      <p:sp>
        <p:nvSpPr>
          <p:cNvPr id="9" name="フローチャート : 書類 8"/>
          <p:cNvSpPr/>
          <p:nvPr/>
        </p:nvSpPr>
        <p:spPr>
          <a:xfrm>
            <a:off x="1907704" y="3645024"/>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に関するご提案</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1907704" y="5949280"/>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latin typeface="HGPｺﾞｼｯｸM" panose="020B0600000000000000" pitchFamily="50" charset="-128"/>
                <a:ea typeface="HGPｺﾞｼｯｸM" panose="020B0600000000000000" pitchFamily="50" charset="-128"/>
              </a:rPr>
              <a:t>△△△再構築</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プロジェクト計画書</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1.0</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0" name="カギ線コネクタ 19"/>
          <p:cNvCxnSpPr>
            <a:stCxn id="19" idx="3"/>
            <a:endCxn id="8" idx="1"/>
          </p:cNvCxnSpPr>
          <p:nvPr/>
        </p:nvCxnSpPr>
        <p:spPr>
          <a:xfrm flipV="1">
            <a:off x="3059832" y="3969060"/>
            <a:ext cx="3417284" cy="2304256"/>
          </a:xfrm>
          <a:prstGeom prst="bentConnector3">
            <a:avLst>
              <a:gd name="adj1" fmla="val 500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9" idx="3"/>
            <a:endCxn id="8" idx="1"/>
          </p:cNvCxnSpPr>
          <p:nvPr/>
        </p:nvCxnSpPr>
        <p:spPr>
          <a:xfrm>
            <a:off x="3059832" y="3969060"/>
            <a:ext cx="3417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2"/>
            <a:endCxn id="9" idx="0"/>
          </p:cNvCxnSpPr>
          <p:nvPr/>
        </p:nvCxnSpPr>
        <p:spPr>
          <a:xfrm>
            <a:off x="2483768" y="3098123"/>
            <a:ext cx="0" cy="546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フローチャート : 書類 16"/>
          <p:cNvSpPr/>
          <p:nvPr/>
        </p:nvSpPr>
        <p:spPr>
          <a:xfrm>
            <a:off x="1907704" y="4401108"/>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お見積り資料</a:t>
            </a:r>
            <a:endParaRPr kumimoji="1" lang="en-US" altLang="ja-JP" sz="900" dirty="0">
              <a:latin typeface="HGPｺﾞｼｯｸM" panose="020B0600000000000000" pitchFamily="50" charset="-128"/>
              <a:ea typeface="HGPｺﾞｼｯｸM" panose="020B0600000000000000" pitchFamily="50" charset="-128"/>
            </a:endParaRPr>
          </a:p>
          <a:p>
            <a:pPr algn="ctr"/>
            <a:r>
              <a:rPr lang="en-US" altLang="ja-JP" sz="900" dirty="0">
                <a:latin typeface="HGPｺﾞｼｯｸM" panose="020B0600000000000000" pitchFamily="50" charset="-128"/>
                <a:ea typeface="HGPｺﾞｼｯｸM" panose="020B0600000000000000" pitchFamily="50" charset="-128"/>
              </a:rPr>
              <a:t>&lt;</a:t>
            </a:r>
            <a:r>
              <a:rPr lang="ja-JP" altLang="en-US" sz="900" dirty="0">
                <a:latin typeface="HGPｺﾞｼｯｸM" panose="020B0600000000000000" pitchFamily="50" charset="-128"/>
                <a:ea typeface="HGPｺﾞｼｯｸM" panose="020B0600000000000000" pitchFamily="50" charset="-128"/>
              </a:rPr>
              <a:t>第</a:t>
            </a:r>
            <a:r>
              <a:rPr lang="en-US" altLang="ja-JP" sz="900" dirty="0">
                <a:latin typeface="HGPｺﾞｼｯｸM" panose="020B0600000000000000" pitchFamily="50" charset="-128"/>
                <a:ea typeface="HGPｺﾞｼｯｸM" panose="020B0600000000000000" pitchFamily="50" charset="-128"/>
              </a:rPr>
              <a:t>1.2</a:t>
            </a:r>
            <a:r>
              <a:rPr lang="ja-JP" altLang="en-US" sz="900" dirty="0">
                <a:latin typeface="HGPｺﾞｼｯｸM" panose="020B0600000000000000" pitchFamily="50" charset="-128"/>
                <a:ea typeface="HGPｺﾞｼｯｸM" panose="020B0600000000000000" pitchFamily="50" charset="-128"/>
              </a:rPr>
              <a:t>版</a:t>
            </a:r>
            <a:r>
              <a:rPr lang="en-US" altLang="ja-JP" sz="900" dirty="0">
                <a:latin typeface="HGPｺﾞｼｯｸM" panose="020B0600000000000000" pitchFamily="50" charset="-128"/>
                <a:ea typeface="HGPｺﾞｼｯｸM" panose="020B0600000000000000" pitchFamily="50" charset="-128"/>
              </a:rPr>
              <a:t>&gt;</a:t>
            </a:r>
            <a:endParaRPr kumimoji="1" lang="ja-JP" altLang="en-US" sz="900" dirty="0">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17" idx="3"/>
            <a:endCxn id="8" idx="1"/>
          </p:cNvCxnSpPr>
          <p:nvPr/>
        </p:nvCxnSpPr>
        <p:spPr>
          <a:xfrm flipV="1">
            <a:off x="3059832" y="3969060"/>
            <a:ext cx="3417284" cy="75608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フローチャート : 書類 22"/>
          <p:cNvSpPr/>
          <p:nvPr/>
        </p:nvSpPr>
        <p:spPr>
          <a:xfrm>
            <a:off x="1917403" y="5157192"/>
            <a:ext cx="1152128"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900" dirty="0">
                <a:latin typeface="HGPｺﾞｼｯｸM" panose="020B0600000000000000" pitchFamily="50" charset="-128"/>
                <a:ea typeface="HGPｺﾞｼｯｸM" panose="020B0600000000000000" pitchFamily="50" charset="-128"/>
              </a:rPr>
              <a:t>△△△再構築</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契約書</a:t>
            </a:r>
            <a:endParaRPr kumimoji="1" lang="en-US" altLang="ja-JP" sz="900" dirty="0">
              <a:latin typeface="HGPｺﾞｼｯｸM" panose="020B0600000000000000" pitchFamily="50" charset="-128"/>
              <a:ea typeface="HGPｺﾞｼｯｸM" panose="020B0600000000000000" pitchFamily="50" charset="-128"/>
            </a:endParaRPr>
          </a:p>
        </p:txBody>
      </p:sp>
      <p:cxnSp>
        <p:nvCxnSpPr>
          <p:cNvPr id="24" name="直線矢印コネクタ 20"/>
          <p:cNvCxnSpPr>
            <a:stCxn id="23" idx="3"/>
            <a:endCxn id="8" idx="1"/>
          </p:cNvCxnSpPr>
          <p:nvPr/>
        </p:nvCxnSpPr>
        <p:spPr>
          <a:xfrm flipV="1">
            <a:off x="3069531" y="3969060"/>
            <a:ext cx="3407585" cy="151216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3059832" y="5204229"/>
            <a:ext cx="3417284" cy="276999"/>
          </a:xfrm>
          <a:prstGeom prst="rect">
            <a:avLst/>
          </a:prstGeom>
          <a:noFill/>
        </p:spPr>
        <p:txBody>
          <a:bodyPr wrap="square" rtlCol="0">
            <a:spAutoFit/>
          </a:bodyPr>
          <a:lstStyle/>
          <a:p>
            <a:r>
              <a:rPr kumimoji="1" lang="ja-JP" altLang="en-US" sz="1200" dirty="0">
                <a:latin typeface="HGPｺﾞｼｯｸM" panose="020B0600000000000000" pitchFamily="50" charset="-128"/>
                <a:ea typeface="HGPｺﾞｼｯｸM" panose="020B0600000000000000" pitchFamily="50" charset="-128"/>
              </a:rPr>
              <a:t>契約内容</a:t>
            </a:r>
          </a:p>
        </p:txBody>
      </p:sp>
      <p:sp>
        <p:nvSpPr>
          <p:cNvPr id="26" name="四角形吹き出し 25"/>
          <p:cNvSpPr/>
          <p:nvPr/>
        </p:nvSpPr>
        <p:spPr>
          <a:xfrm>
            <a:off x="2771800" y="191690"/>
            <a:ext cx="4137364" cy="1002012"/>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関係文書と本書との関係を明確にする。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お客さま提示文書が主な対象となります。</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対象文書の網羅性や版数を確認してください。</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1258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800" dirty="0"/>
              <a:t>２．　要件定義方針</a:t>
            </a:r>
            <a:endParaRPr kumimoji="1" lang="ja-JP" altLang="en-US" sz="2800" dirty="0"/>
          </a:p>
        </p:txBody>
      </p:sp>
    </p:spTree>
    <p:extLst>
      <p:ext uri="{BB962C8B-B14F-4D97-AF65-F5344CB8AC3E}">
        <p14:creationId xmlns:p14="http://schemas.microsoft.com/office/powerpoint/2010/main" val="48320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257710" cy="4862870"/>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２．１．１．目的</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顧客へのサービス力強化によるビジネス規模の拡大、及びコストの削減により事業収益性を高める。</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　　</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ビジネス規模拡大により、</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年後の売上高○○億円を達成する。</a:t>
            </a:r>
          </a:p>
          <a:p>
            <a:pPr marL="715963"/>
            <a:r>
              <a:rPr lang="ja-JP" altLang="en-US" sz="1400" dirty="0">
                <a:latin typeface="HGPｺﾞｼｯｸM" panose="020B0600000000000000" pitchFamily="50" charset="-128"/>
                <a:ea typeface="HGPｺﾞｼｯｸM" panose="020B0600000000000000" pitchFamily="50" charset="-128"/>
              </a:rPr>
              <a:t>　　</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２．１．２．目標</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ビジネス規模拡大</a:t>
            </a:r>
            <a:r>
              <a:rPr lang="en-US" altLang="ja-JP" sz="1400" dirty="0">
                <a:latin typeface="HGPｺﾞｼｯｸM" panose="020B0600000000000000" pitchFamily="50" charset="-128"/>
                <a:ea typeface="HGPｺﾞｼｯｸM" panose="020B0600000000000000" pitchFamily="50" charset="-128"/>
              </a:rPr>
              <a:t>】</a:t>
            </a:r>
          </a:p>
          <a:p>
            <a:pPr marL="715963"/>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年後の目標売上高○○億円達成に向けて、月間売上件数を○件に、売上高を○億に引き上げる。</a:t>
            </a:r>
          </a:p>
          <a:p>
            <a:pPr marL="715963"/>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715963"/>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コスト削減</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販売管理にかかるシステム運用費を○億から△千万円に削減する。</a:t>
            </a: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p:txBody>
      </p:sp>
      <p:sp>
        <p:nvSpPr>
          <p:cNvPr id="6" name="四角形吹き出し 5"/>
          <p:cNvSpPr/>
          <p:nvPr/>
        </p:nvSpPr>
        <p:spPr>
          <a:xfrm>
            <a:off x="2843808" y="116632"/>
            <a:ext cx="3888432" cy="1108428"/>
          </a:xfrm>
          <a:prstGeom prst="wedgeRectCallout">
            <a:avLst>
              <a:gd name="adj1" fmla="val -32076"/>
              <a:gd name="adj2" fmla="val 6136"/>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お客さま資料</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システム化企画書、</a:t>
            </a:r>
            <a:r>
              <a:rPr lang="en-US" altLang="ja-JP" sz="1200" dirty="0">
                <a:solidFill>
                  <a:schemeClr val="tx1"/>
                </a:solidFill>
                <a:latin typeface="HGPｺﾞｼｯｸM" panose="020B0600000000000000" pitchFamily="50" charset="-128"/>
                <a:ea typeface="HGPｺﾞｼｯｸM" panose="020B0600000000000000" pitchFamily="50" charset="-128"/>
              </a:rPr>
              <a:t>RFP</a:t>
            </a:r>
            <a:r>
              <a:rPr lang="ja-JP" altLang="en-US" sz="1200" dirty="0">
                <a:solidFill>
                  <a:schemeClr val="tx1"/>
                </a:solidFill>
                <a:latin typeface="HGPｺﾞｼｯｸM" panose="020B0600000000000000" pitchFamily="50" charset="-128"/>
                <a:ea typeface="HGPｺﾞｼｯｸM" panose="020B0600000000000000" pitchFamily="50" charset="-128"/>
              </a:rPr>
              <a:t>等</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から抜粋。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プロジェクトの目的・目標を明確にし、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それらを達成・寄与できる要件を定義する。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不明確・不適切な場合は、お客さまと共同で整理する。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2843808" y="1300118"/>
            <a:ext cx="1080120" cy="3577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dirty="0">
                <a:solidFill>
                  <a:schemeClr val="tx1"/>
                </a:solidFill>
              </a:rPr>
              <a:t>C1-01</a:t>
            </a:r>
            <a:endParaRPr kumimoji="1" lang="ja-JP" altLang="en-US" dirty="0">
              <a:solidFill>
                <a:schemeClr val="tx1"/>
              </a:solidFill>
            </a:endParaRPr>
          </a:p>
        </p:txBody>
      </p:sp>
    </p:spTree>
    <p:extLst>
      <p:ext uri="{BB962C8B-B14F-4D97-AF65-F5344CB8AC3E}">
        <p14:creationId xmlns:p14="http://schemas.microsoft.com/office/powerpoint/2010/main" val="111722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２．要件定義方針</a:t>
            </a:r>
            <a:endParaRPr kumimoji="1" lang="ja-JP" altLang="en-US" dirty="0"/>
          </a:p>
        </p:txBody>
      </p:sp>
      <p:sp>
        <p:nvSpPr>
          <p:cNvPr id="5" name="テキスト ボックス 4"/>
          <p:cNvSpPr txBox="1"/>
          <p:nvPr/>
        </p:nvSpPr>
        <p:spPr>
          <a:xfrm>
            <a:off x="613457" y="1300118"/>
            <a:ext cx="8262518" cy="3108543"/>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本プロジェクトの要件定義工程では、</a:t>
            </a:r>
            <a:r>
              <a:rPr lang="en-US" altLang="ja-JP" sz="1400" dirty="0">
                <a:latin typeface="HGPｺﾞｼｯｸM" panose="020B0600000000000000" pitchFamily="50" charset="-128"/>
                <a:ea typeface="HGPｺﾞｼｯｸM" panose="020B0600000000000000" pitchFamily="50" charset="-128"/>
              </a:rPr>
              <a:t>2015/xx/yy</a:t>
            </a:r>
            <a:r>
              <a:rPr lang="ja-JP" altLang="en-US" sz="1400" dirty="0">
                <a:latin typeface="HGPｺﾞｼｯｸM" panose="020B0600000000000000" pitchFamily="50" charset="-128"/>
                <a:ea typeface="HGPｺﾞｼｯｸM" panose="020B0600000000000000" pitchFamily="50" charset="-128"/>
              </a:rPr>
              <a:t>受領の</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400" dirty="0">
                <a:latin typeface="HGPｺﾞｼｯｸM" panose="020B0600000000000000" pitchFamily="50" charset="-128"/>
                <a:ea typeface="HGPｺﾞｼｯｸM" panose="020B0600000000000000" pitchFamily="50" charset="-128"/>
              </a:rPr>
              <a:t>1.2</a:t>
            </a:r>
            <a:r>
              <a:rPr lang="ja-JP" altLang="en-US" sz="1400" dirty="0">
                <a:latin typeface="HGPｺﾞｼｯｸM" panose="020B0600000000000000" pitchFamily="50" charset="-128"/>
                <a:ea typeface="HGPｺﾞｼｯｸM" panose="020B0600000000000000" pitchFamily="50" charset="-128"/>
              </a:rPr>
              <a:t>版」の</a:t>
            </a:r>
            <a:r>
              <a:rPr lang="en-US" altLang="ja-JP" sz="1400" dirty="0">
                <a:latin typeface="HGPｺﾞｼｯｸM" panose="020B0600000000000000" pitchFamily="50" charset="-128"/>
                <a:ea typeface="HGPｺﾞｼｯｸM" panose="020B0600000000000000" pitchFamily="50" charset="-128"/>
              </a:rPr>
              <a:t>『3.1.</a:t>
            </a:r>
            <a:r>
              <a:rPr lang="ja-JP" altLang="en-US" sz="1400" dirty="0">
                <a:latin typeface="HGPｺﾞｼｯｸM" panose="020B0600000000000000" pitchFamily="50" charset="-128"/>
                <a:ea typeface="HGPｺﾞｼｯｸM" panose="020B0600000000000000" pitchFamily="50" charset="-128"/>
              </a:rPr>
              <a:t>解決すべき重要課題</a:t>
            </a:r>
            <a:r>
              <a:rPr lang="en-US" altLang="ja-JP" sz="1400" dirty="0">
                <a:latin typeface="HGPｺﾞｼｯｸM" panose="020B0600000000000000" pitchFamily="50" charset="-128"/>
                <a:ea typeface="HGPｺﾞｼｯｸM" panose="020B0600000000000000" pitchFamily="50" charset="-128"/>
              </a:rPr>
              <a:t>』</a:t>
            </a:r>
          </a:p>
          <a:p>
            <a:pPr marL="715963"/>
            <a:r>
              <a:rPr lang="ja-JP" altLang="en-US" sz="1400" dirty="0">
                <a:latin typeface="HGPｺﾞｼｯｸM" panose="020B0600000000000000" pitchFamily="50" charset="-128"/>
                <a:ea typeface="HGPｺﾞｼｯｸM" panose="020B0600000000000000" pitchFamily="50" charset="-128"/>
              </a:rPr>
              <a:t>に定義された主要課題の解決・緩和を図ることを目的とした、業務要件、システム要件を定義します。</a:t>
            </a:r>
            <a:endParaRPr lang="en-US" altLang="ja-JP" sz="1400" dirty="0">
              <a:latin typeface="HGPｺﾞｼｯｸM" panose="020B0600000000000000" pitchFamily="50" charset="-128"/>
              <a:ea typeface="HGPｺﾞｼｯｸM" panose="020B0600000000000000" pitchFamily="50" charset="-128"/>
            </a:endParaRPr>
          </a:p>
          <a:p>
            <a:pPr marL="715963"/>
            <a:endParaRPr lang="en-US" altLang="ja-JP" sz="14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715963"/>
            <a:r>
              <a:rPr lang="en-US" altLang="ja-JP" sz="1400" dirty="0">
                <a:latin typeface="HGPｺﾞｼｯｸM" panose="020B0600000000000000" pitchFamily="50" charset="-128"/>
                <a:ea typeface="HGPｺﾞｼｯｸM" panose="020B0600000000000000" pitchFamily="50" charset="-128"/>
              </a:rPr>
              <a:t>2017/4</a:t>
            </a:r>
            <a:r>
              <a:rPr lang="ja-JP" altLang="en-US" sz="14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400" dirty="0">
              <a:latin typeface="HGPｺﾞｼｯｸM" panose="020B0600000000000000" pitchFamily="50" charset="-128"/>
              <a:ea typeface="HGPｺﾞｼｯｸM" panose="020B0600000000000000" pitchFamily="50" charset="-128"/>
            </a:endParaRPr>
          </a:p>
          <a:p>
            <a:pPr marL="715963"/>
            <a:r>
              <a:rPr lang="ja-JP" altLang="en-US" sz="14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ja-JP" altLang="en-US"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p:txBody>
      </p:sp>
      <p:sp>
        <p:nvSpPr>
          <p:cNvPr id="7" name="四角形吹き出し 6"/>
          <p:cNvSpPr/>
          <p:nvPr/>
        </p:nvSpPr>
        <p:spPr>
          <a:xfrm>
            <a:off x="4427984" y="695579"/>
            <a:ext cx="3730267" cy="1027043"/>
          </a:xfrm>
          <a:prstGeom prst="wedgeRectCallout">
            <a:avLst>
              <a:gd name="adj1" fmla="val -32549"/>
              <a:gd name="adj2" fmla="val -37"/>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en-US" altLang="ja-JP" sz="1200" dirty="0">
                <a:solidFill>
                  <a:schemeClr val="tx1"/>
                </a:solidFill>
                <a:latin typeface="HGPｺﾞｼｯｸM" panose="020B0600000000000000" pitchFamily="50" charset="-128"/>
                <a:ea typeface="HGPｺﾞｼｯｸM" panose="020B0600000000000000" pitchFamily="50" charset="-128"/>
              </a:rPr>
              <a:t>RFP</a:t>
            </a:r>
            <a:r>
              <a:rPr lang="ja-JP" altLang="en-US" sz="1200" dirty="0">
                <a:solidFill>
                  <a:schemeClr val="tx1"/>
                </a:solidFill>
                <a:latin typeface="HGPｺﾞｼｯｸM" panose="020B0600000000000000" pitchFamily="50" charset="-128"/>
                <a:ea typeface="HGPｺﾞｼｯｸM" panose="020B0600000000000000" pitchFamily="50" charset="-128"/>
              </a:rPr>
              <a:t>で明示された業務課題、システム課題を出発点に、</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要件定義工程で具体的要件を定義する。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プロジェクトの要件定義範囲と整合させる。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4427984" y="3645024"/>
            <a:ext cx="3752630" cy="1080120"/>
          </a:xfrm>
          <a:prstGeom prst="wedgeRectCallout">
            <a:avLst>
              <a:gd name="adj1" fmla="val -42545"/>
              <a:gd name="adj2" fmla="val -49773"/>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解説</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コンペリングイベント</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があれば記述する。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お客さまの外</a:t>
            </a: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内部環境をより深く理解し、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ニーズに適合した要件定義がしやすくなる。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200" dirty="0">
                <a:solidFill>
                  <a:schemeClr val="tx1"/>
                </a:solidFill>
                <a:latin typeface="HGPｺﾞｼｯｸM" panose="020B0600000000000000" pitchFamily="50" charset="-128"/>
                <a:ea typeface="HGPｺﾞｼｯｸM" panose="020B0600000000000000" pitchFamily="50" charset="-128"/>
              </a:rPr>
              <a:t>※</a:t>
            </a:r>
            <a:r>
              <a:rPr lang="ja-JP" altLang="en-US" sz="1200" dirty="0">
                <a:solidFill>
                  <a:schemeClr val="tx1"/>
                </a:solidFill>
                <a:latin typeface="HGPｺﾞｼｯｸM" panose="020B0600000000000000" pitchFamily="50" charset="-128"/>
                <a:ea typeface="HGPｺﾞｼｯｸM" panose="020B0600000000000000" pitchFamily="50" charset="-128"/>
              </a:rPr>
              <a:t>：期限付きで意思決定・実施が必要な差し迫った事情</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37984075"/>
      </p:ext>
    </p:extLst>
  </p:cSld>
  <p:clrMapOvr>
    <a:masterClrMapping/>
  </p:clrMapOvr>
</p:sld>
</file>

<file path=ppt/theme/theme1.xml><?xml version="1.0" encoding="utf-8"?>
<a:theme xmlns:a="http://schemas.openxmlformats.org/drawingml/2006/main" name="表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10803</Words>
  <Application>Microsoft Office PowerPoint</Application>
  <PresentationFormat>画面に合わせる (4:3)</PresentationFormat>
  <Paragraphs>1944</Paragraphs>
  <Slides>59</Slides>
  <Notes>35</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59</vt:i4>
      </vt:variant>
    </vt:vector>
  </HeadingPairs>
  <TitlesOfParts>
    <vt:vector size="66" baseType="lpstr">
      <vt:lpstr>HGPｺﾞｼｯｸE</vt:lpstr>
      <vt:lpstr>HGPｺﾞｼｯｸM</vt:lpstr>
      <vt:lpstr>メイリオ</vt:lpstr>
      <vt:lpstr>Arial</vt:lpstr>
      <vt:lpstr>Calibri</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2018-05-18T05:20:44Z</dcterms:created>
  <dcterms:modified xsi:type="dcterms:W3CDTF">2020-09-10T08:25:26Z</dcterms:modified>
</cp:coreProperties>
</file>