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7" r:id="rId1"/>
    <p:sldMasterId id="2147483663" r:id="rId2"/>
  </p:sldMasterIdLst>
  <p:notesMasterIdLst>
    <p:notesMasterId r:id="rId13"/>
  </p:notesMasterIdLst>
  <p:sldIdLst>
    <p:sldId id="595" r:id="rId3"/>
    <p:sldId id="437" r:id="rId4"/>
    <p:sldId id="445" r:id="rId5"/>
    <p:sldId id="569" r:id="rId6"/>
    <p:sldId id="567" r:id="rId7"/>
    <p:sldId id="589" r:id="rId8"/>
    <p:sldId id="578" r:id="rId9"/>
    <p:sldId id="594" r:id="rId10"/>
    <p:sldId id="591" r:id="rId11"/>
    <p:sldId id="593" r:id="rId12"/>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99CCFF"/>
    <a:srgbClr val="6699FF"/>
    <a:srgbClr val="3333FF"/>
    <a:srgbClr val="FDF7EE"/>
    <a:srgbClr val="F9E9CB"/>
    <a:srgbClr val="F5DAA9"/>
    <a:srgbClr val="E8AD5F"/>
    <a:srgbClr val="1EA79D"/>
    <a:srgbClr val="4F9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98438" autoAdjust="0"/>
  </p:normalViewPr>
  <p:slideViewPr>
    <p:cSldViewPr snapToObjects="1">
      <p:cViewPr>
        <p:scale>
          <a:sx n="100" d="100"/>
          <a:sy n="100" d="100"/>
        </p:scale>
        <p:origin x="-1944" y="-43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2019/9/4</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8188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1064" y="5877272"/>
            <a:ext cx="825953" cy="295893"/>
          </a:xfrm>
          <a:prstGeom prst="rect">
            <a:avLst/>
          </a:prstGeom>
        </p:spPr>
      </p:pic>
      <p:sp>
        <p:nvSpPr>
          <p:cNvPr id="9" name="テキスト ボックス 8"/>
          <p:cNvSpPr txBox="1"/>
          <p:nvPr userDrawn="1"/>
        </p:nvSpPr>
        <p:spPr>
          <a:xfrm>
            <a:off x="491064" y="6276577"/>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3"/>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3"/>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pic>
        <p:nvPicPr>
          <p:cNvPr id="10" name="図 9"/>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6" name="テキスト ボックス 5"/>
          <p:cNvSpPr txBox="1"/>
          <p:nvPr userDrawn="1"/>
        </p:nvSpPr>
        <p:spPr>
          <a:xfrm>
            <a:off x="491064" y="6538187"/>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要件定義フレームワーク</a:t>
            </a:r>
            <a:r>
              <a:rPr lang="en-US" altLang="ja-JP" sz="1100" dirty="0" smtClean="0">
                <a:latin typeface="HGPｺﾞｼｯｸM" panose="020B0600000000000000" pitchFamily="50" charset="-128"/>
                <a:ea typeface="HGPｺﾞｼｯｸM" panose="020B0600000000000000" pitchFamily="50" charset="-128"/>
              </a:rPr>
              <a:t>©2018 TIS INC. </a:t>
            </a:r>
            <a:r>
              <a:rPr lang="ja-JP" altLang="en-US" sz="1100" dirty="0" smtClean="0">
                <a:latin typeface="HGPｺﾞｼｯｸM" panose="020B0600000000000000" pitchFamily="50" charset="-128"/>
                <a:ea typeface="HGPｺﾞｼｯｸM" panose="020B0600000000000000" pitchFamily="50" charset="-128"/>
              </a:rPr>
              <a:t>クリエイティブ・コモンズ・ライセンス（表示</a:t>
            </a:r>
            <a:r>
              <a:rPr lang="en-US" altLang="ja-JP" sz="1100" dirty="0" smtClean="0">
                <a:latin typeface="HGPｺﾞｼｯｸM" panose="020B0600000000000000" pitchFamily="50" charset="-128"/>
                <a:ea typeface="HGPｺﾞｼｯｸM" panose="020B0600000000000000" pitchFamily="50" charset="-128"/>
              </a:rPr>
              <a:t>-</a:t>
            </a:r>
            <a:r>
              <a:rPr lang="ja-JP" altLang="en-US" sz="1100" dirty="0" smtClean="0">
                <a:latin typeface="HGPｺﾞｼｯｸM" panose="020B0600000000000000" pitchFamily="50" charset="-128"/>
                <a:ea typeface="HGPｺﾞｼｯｸM" panose="020B0600000000000000" pitchFamily="50" charset="-128"/>
              </a:rPr>
              <a:t>継承 </a:t>
            </a:r>
            <a:r>
              <a:rPr lang="en-US" altLang="ja-JP" sz="1100" dirty="0" smtClean="0">
                <a:latin typeface="HGPｺﾞｼｯｸM" panose="020B0600000000000000" pitchFamily="50" charset="-128"/>
                <a:ea typeface="HGPｺﾞｼｯｸM" panose="020B0600000000000000" pitchFamily="50" charset="-128"/>
              </a:rPr>
              <a:t>4.0 </a:t>
            </a:r>
            <a:r>
              <a:rPr lang="ja-JP" altLang="en-US" sz="1100" dirty="0" smtClean="0">
                <a:latin typeface="HGPｺﾞｼｯｸM" panose="020B0600000000000000" pitchFamily="50" charset="-128"/>
                <a:ea typeface="HGPｺﾞｼｯｸM" panose="020B0600000000000000" pitchFamily="50" charset="-128"/>
              </a:rPr>
              <a:t>国際）</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9005683"/>
      </p:ext>
    </p:extLst>
  </p:cSld>
  <p:clrMap bg1="lt1" tx1="dk1" bg2="lt2" tx2="dk2" accent1="accent1" accent2="accent2" accent3="accent3" accent4="accent4" accent5="accent5" accent6="accent6" hlink="hlink" folHlink="folHlink"/>
  <p:sldLayoutIdLst>
    <p:sldLayoutId id="2147483678"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92088"/>
          </a:xfrm>
          <a:prstGeom prst="rect">
            <a:avLst/>
          </a:prstGeom>
        </p:spPr>
        <p:txBody>
          <a:bodyPr/>
          <a:lstStyle/>
          <a:p>
            <a:pPr lvl="0">
              <a:spcBef>
                <a:spcPct val="0"/>
              </a:spcBef>
              <a:defRPr/>
            </a:pPr>
            <a:r>
              <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要件定義技法ガイド</a:t>
            </a:r>
            <a:endParaRPr kumimoji="1" lang="en-US" altLang="ja-JP"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妥当性確認ガイド編</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54766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２．妥当性</a:t>
            </a:r>
            <a:r>
              <a:rPr lang="ja-JP" altLang="en-US" dirty="0"/>
              <a:t>確認</a:t>
            </a:r>
            <a:r>
              <a:rPr lang="ja-JP" altLang="en-US" dirty="0" smtClean="0"/>
              <a:t>の観点・方法</a:t>
            </a:r>
            <a:endParaRPr lang="ja-JP" altLang="en-US" dirty="0"/>
          </a:p>
        </p:txBody>
      </p:sp>
      <p:sp>
        <p:nvSpPr>
          <p:cNvPr id="10" name="テキスト ボックス 9"/>
          <p:cNvSpPr txBox="1"/>
          <p:nvPr/>
        </p:nvSpPr>
        <p:spPr>
          <a:xfrm>
            <a:off x="592088" y="1124744"/>
            <a:ext cx="8228383" cy="2492990"/>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注意事項、他</a:t>
            </a:r>
            <a:endParaRPr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要求収集や</a:t>
            </a:r>
            <a:r>
              <a:rPr lang="ja-JP" altLang="en-US" sz="1200" dirty="0">
                <a:latin typeface="HGPｺﾞｼｯｸM" panose="020B0600000000000000" pitchFamily="50" charset="-128"/>
                <a:ea typeface="HGPｺﾞｼｯｸM" panose="020B0600000000000000" pitchFamily="50" charset="-128"/>
              </a:rPr>
              <a:t>要求</a:t>
            </a:r>
            <a:r>
              <a:rPr lang="ja-JP" altLang="en-US" sz="1200" dirty="0" smtClean="0">
                <a:latin typeface="HGPｺﾞｼｯｸM" panose="020B0600000000000000" pitchFamily="50" charset="-128"/>
                <a:ea typeface="HGPｺﾞｼｯｸM" panose="020B0600000000000000" pitchFamily="50" charset="-128"/>
              </a:rPr>
              <a:t>整理の段階で、妥当性確認で必要となるトレーサビリティ情報を記録し、</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事前にお客さまと認識合わせをしておくと良い。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中・大規模プロジェクトの場合は、整理対象となる要件が膨大となり、後付けでのトレーサビリティ整理が困難になることや、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妥当性に関する問題をできるだけ早期に検出し、手戻り作業・対応工数の増加を抑えるため。</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プロトタイピング</a:t>
            </a:r>
            <a:r>
              <a:rPr lang="ja-JP" altLang="en-US" sz="1200" dirty="0">
                <a:latin typeface="HGPｺﾞｼｯｸM" panose="020B0600000000000000" pitchFamily="50" charset="-128"/>
                <a:ea typeface="HGPｺﾞｼｯｸM" panose="020B0600000000000000" pitchFamily="50" charset="-128"/>
              </a:rPr>
              <a:t>は</a:t>
            </a:r>
            <a:r>
              <a:rPr lang="ja-JP" altLang="en-US" sz="1200" dirty="0" smtClean="0">
                <a:latin typeface="HGPｺﾞｼｯｸM" panose="020B0600000000000000" pitchFamily="50" charset="-128"/>
                <a:ea typeface="HGPｺﾞｼｯｸM" panose="020B0600000000000000" pitchFamily="50" charset="-128"/>
              </a:rPr>
              <a:t>、妥当性確認をする有効な手法である。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ビジネス・業務上の期待とシステム実装のギャップを小さくすることができる。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動的な振る舞いなどを含む要件は、文書での理解が困難であることから、プロトタイピングを適用すると効果的である。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特に、システム要件定義の妥当性確認で、「</a:t>
            </a:r>
            <a:r>
              <a:rPr lang="ja-JP" altLang="en-US" sz="1200" dirty="0">
                <a:latin typeface="HGPｺﾞｼｯｸM" panose="020B0600000000000000" pitchFamily="50" charset="-128"/>
                <a:ea typeface="HGPｺﾞｼｯｸM" panose="020B0600000000000000" pitchFamily="50" charset="-128"/>
              </a:rPr>
              <a:t>業務要件を実現するために必要なシステム要件が漏れなく定義されている</a:t>
            </a:r>
            <a:r>
              <a:rPr lang="ja-JP" altLang="en-US" sz="1200" dirty="0" smtClean="0">
                <a:latin typeface="HGPｺﾞｼｯｸM" panose="020B0600000000000000" pitchFamily="50" charset="-128"/>
                <a:ea typeface="HGPｺﾞｼｯｸM" panose="020B0600000000000000" pitchFamily="50" charset="-128"/>
              </a:rPr>
              <a:t>こと」を確認する際に、プロトタイピングを利用することで、業務要件との妥当性をお客さまが判断し易くなり、妥当性確認の品質が向上する。</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3108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１．妥当性確認の概要</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１．妥当性</a:t>
            </a:r>
            <a:r>
              <a:rPr lang="ja-JP" altLang="en-US" dirty="0"/>
              <a:t>確認</a:t>
            </a:r>
            <a:r>
              <a:rPr lang="ja-JP" altLang="en-US" dirty="0" smtClean="0"/>
              <a:t>の概要</a:t>
            </a:r>
            <a:endParaRPr lang="ja-JP" altLang="en-US" dirty="0"/>
          </a:p>
        </p:txBody>
      </p:sp>
      <p:sp>
        <p:nvSpPr>
          <p:cNvPr id="16" name="テキスト ボックス 15"/>
          <p:cNvSpPr txBox="1"/>
          <p:nvPr/>
        </p:nvSpPr>
        <p:spPr>
          <a:xfrm>
            <a:off x="539552" y="1105574"/>
            <a:ext cx="8208912" cy="1754326"/>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本書の目的</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本書の目的は、「要件定義フレームワークを利用して要件定義を実践</a:t>
            </a:r>
            <a:r>
              <a:rPr lang="ja-JP" altLang="en-US" sz="1200" dirty="0">
                <a:latin typeface="HGPｺﾞｼｯｸM" panose="020B0600000000000000" pitchFamily="50" charset="-128"/>
                <a:ea typeface="HGPｺﾞｼｯｸM" panose="020B0600000000000000" pitchFamily="50" charset="-128"/>
              </a:rPr>
              <a:t>する</a:t>
            </a:r>
            <a:r>
              <a:rPr lang="ja-JP" altLang="en-US" sz="1200" dirty="0" smtClean="0">
                <a:latin typeface="HGPｺﾞｼｯｸM" panose="020B0600000000000000" pitchFamily="50" charset="-128"/>
                <a:ea typeface="HGPｺﾞｼｯｸM" panose="020B0600000000000000" pitchFamily="50" charset="-128"/>
              </a:rPr>
              <a:t>際の、</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要件妥当性確認の観点や方法を明らかにし、現場での妥当性</a:t>
            </a:r>
            <a:r>
              <a:rPr lang="ja-JP" altLang="en-US" sz="1200" dirty="0">
                <a:latin typeface="HGPｺﾞｼｯｸM" panose="020B0600000000000000" pitchFamily="50" charset="-128"/>
                <a:ea typeface="HGPｺﾞｼｯｸM" panose="020B0600000000000000" pitchFamily="50" charset="-128"/>
              </a:rPr>
              <a:t>確認</a:t>
            </a:r>
            <a:r>
              <a:rPr lang="ja-JP" altLang="en-US" sz="1200" dirty="0" smtClean="0">
                <a:latin typeface="HGPｺﾞｼｯｸM" panose="020B0600000000000000" pitchFamily="50" charset="-128"/>
                <a:ea typeface="HGPｺﾞｼｯｸM" panose="020B0600000000000000" pitchFamily="50" charset="-128"/>
              </a:rPr>
              <a:t>実践を可能にする」 こと</a:t>
            </a:r>
            <a:r>
              <a:rPr lang="ja-JP" altLang="en-US" sz="1200" dirty="0">
                <a:latin typeface="HGPｺﾞｼｯｸM" panose="020B0600000000000000" pitchFamily="50" charset="-128"/>
                <a:ea typeface="HGPｺﾞｼｯｸM" panose="020B0600000000000000" pitchFamily="50" charset="-128"/>
              </a:rPr>
              <a:t>です</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妥当性確認の目的</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妥当性確認の目的は、定義</a:t>
            </a:r>
            <a:r>
              <a:rPr lang="ja-JP" altLang="en-US" sz="1200" dirty="0" smtClean="0">
                <a:latin typeface="HGPｺﾞｼｯｸM" panose="020B0600000000000000" pitchFamily="50" charset="-128"/>
                <a:ea typeface="HGPｺﾞｼｯｸM" panose="020B0600000000000000" pitchFamily="50" charset="-128"/>
              </a:rPr>
              <a:t>した要件の実現を通じて、ビジネス目的・目標やビジネス要件として定義された</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お客</a:t>
            </a:r>
            <a:r>
              <a:rPr lang="ja-JP" altLang="en-US" sz="1200" dirty="0">
                <a:latin typeface="HGPｺﾞｼｯｸM" panose="020B0600000000000000" pitchFamily="50" charset="-128"/>
                <a:ea typeface="HGPｺﾞｼｯｸM" panose="020B0600000000000000" pitchFamily="50" charset="-128"/>
              </a:rPr>
              <a:t>さまが求める経営</a:t>
            </a:r>
            <a:r>
              <a:rPr lang="ja-JP" altLang="en-US" sz="1200" dirty="0" smtClean="0">
                <a:latin typeface="HGPｺﾞｼｯｸM" panose="020B0600000000000000" pitchFamily="50" charset="-128"/>
                <a:ea typeface="HGPｺﾞｼｯｸM" panose="020B0600000000000000" pitchFamily="50" charset="-128"/>
              </a:rPr>
              <a:t>効果（収益向上、費用削減、生産性向上など）が</a:t>
            </a:r>
            <a:r>
              <a:rPr lang="ja-JP" altLang="en-US" sz="1200" dirty="0">
                <a:latin typeface="HGPｺﾞｼｯｸM" panose="020B0600000000000000" pitchFamily="50" charset="-128"/>
                <a:ea typeface="HGPｺﾞｼｯｸM" panose="020B0600000000000000" pitchFamily="50" charset="-128"/>
              </a:rPr>
              <a:t>達成</a:t>
            </a:r>
            <a:r>
              <a:rPr lang="ja-JP" altLang="en-US" sz="1200" dirty="0" smtClean="0">
                <a:latin typeface="HGPｺﾞｼｯｸM" panose="020B0600000000000000" pitchFamily="50" charset="-128"/>
                <a:ea typeface="HGPｺﾞｼｯｸM" panose="020B0600000000000000" pitchFamily="50" charset="-128"/>
              </a:rPr>
              <a:t>できるかを評価することです。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961339" y="5828099"/>
            <a:ext cx="7506278"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表１－１．要件スコープ毎の妥当性確認内容</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 name="角丸四角形 2"/>
          <p:cNvSpPr/>
          <p:nvPr/>
        </p:nvSpPr>
        <p:spPr>
          <a:xfrm>
            <a:off x="971600" y="2924944"/>
            <a:ext cx="7704856" cy="9361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補足：要件定義工程での妥当性確認の必要性について</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r>
              <a:rPr lang="ja-JP" altLang="en-US" sz="1000" dirty="0">
                <a:solidFill>
                  <a:schemeClr val="tx1"/>
                </a:solidFill>
                <a:latin typeface="HGPｺﾞｼｯｸM" panose="020B0600000000000000" pitchFamily="50" charset="-128"/>
                <a:ea typeface="HGPｺﾞｼｯｸM" panose="020B0600000000000000" pitchFamily="50" charset="-128"/>
              </a:rPr>
              <a:t>定義した要件</a:t>
            </a:r>
            <a:r>
              <a:rPr lang="ja-JP" altLang="en-US" sz="1000" dirty="0" smtClean="0">
                <a:solidFill>
                  <a:schemeClr val="tx1"/>
                </a:solidFill>
                <a:latin typeface="HGPｺﾞｼｯｸM" panose="020B0600000000000000" pitchFamily="50" charset="-128"/>
                <a:ea typeface="HGPｺﾞｼｯｸM" panose="020B0600000000000000" pitchFamily="50" charset="-128"/>
              </a:rPr>
              <a:t>に矛盾</a:t>
            </a:r>
            <a:r>
              <a:rPr lang="ja-JP" altLang="en-US" sz="1000" dirty="0">
                <a:solidFill>
                  <a:schemeClr val="tx1"/>
                </a:solidFill>
                <a:latin typeface="HGPｺﾞｼｯｸM" panose="020B0600000000000000" pitchFamily="50" charset="-128"/>
                <a:ea typeface="HGPｺﾞｼｯｸM" panose="020B0600000000000000" pitchFamily="50" charset="-128"/>
              </a:rPr>
              <a:t>がなく実現可能であったとしても、それがお客さまの求めるものでなければ実現する価値はありません。</a:t>
            </a:r>
          </a:p>
          <a:p>
            <a:r>
              <a:rPr lang="ja-JP" altLang="en-US" sz="1000" dirty="0">
                <a:solidFill>
                  <a:schemeClr val="tx1"/>
                </a:solidFill>
                <a:latin typeface="HGPｺﾞｼｯｸM" panose="020B0600000000000000" pitchFamily="50" charset="-128"/>
                <a:ea typeface="HGPｺﾞｼｯｸM" panose="020B0600000000000000" pitchFamily="50" charset="-128"/>
              </a:rPr>
              <a:t>また、ソフトウェア開発の</a:t>
            </a:r>
            <a:r>
              <a:rPr lang="en-US" altLang="ja-JP" sz="1000" dirty="0" smtClean="0">
                <a:solidFill>
                  <a:schemeClr val="tx1"/>
                </a:solidFill>
                <a:latin typeface="HGPｺﾞｼｯｸM" panose="020B0600000000000000" pitchFamily="50" charset="-128"/>
                <a:ea typeface="HGPｺﾞｼｯｸM" panose="020B0600000000000000" pitchFamily="50" charset="-128"/>
              </a:rPr>
              <a:t>V</a:t>
            </a:r>
            <a:r>
              <a:rPr lang="ja-JP" altLang="en-US" sz="1000" dirty="0" smtClean="0">
                <a:solidFill>
                  <a:schemeClr val="tx1"/>
                </a:solidFill>
                <a:latin typeface="HGPｺﾞｼｯｸM" panose="020B0600000000000000" pitchFamily="50" charset="-128"/>
                <a:ea typeface="HGPｺﾞｼｯｸM" panose="020B0600000000000000" pitchFamily="50" charset="-128"/>
              </a:rPr>
              <a:t>字モデル</a:t>
            </a:r>
            <a:r>
              <a:rPr lang="ja-JP" altLang="en-US" sz="1000" dirty="0">
                <a:solidFill>
                  <a:schemeClr val="tx1"/>
                </a:solidFill>
                <a:latin typeface="HGPｺﾞｼｯｸM" panose="020B0600000000000000" pitchFamily="50" charset="-128"/>
                <a:ea typeface="HGPｺﾞｼｯｸM" panose="020B0600000000000000" pitchFamily="50" charset="-128"/>
              </a:rPr>
              <a:t>では、一般的</a:t>
            </a:r>
            <a:r>
              <a:rPr lang="ja-JP" altLang="en-US" sz="1000" dirty="0" smtClean="0">
                <a:solidFill>
                  <a:schemeClr val="tx1"/>
                </a:solidFill>
                <a:latin typeface="HGPｺﾞｼｯｸM" panose="020B0600000000000000" pitchFamily="50" charset="-128"/>
                <a:ea typeface="HGPｺﾞｼｯｸM" panose="020B0600000000000000" pitchFamily="50" charset="-128"/>
              </a:rPr>
              <a:t>にユーザー受入テスト</a:t>
            </a:r>
            <a:r>
              <a:rPr lang="ja-JP" altLang="en-US" sz="1000" dirty="0">
                <a:solidFill>
                  <a:schemeClr val="tx1"/>
                </a:solidFill>
                <a:latin typeface="HGPｺﾞｼｯｸM" panose="020B0600000000000000" pitchFamily="50" charset="-128"/>
                <a:ea typeface="HGPｺﾞｼｯｸM" panose="020B0600000000000000" pitchFamily="50" charset="-128"/>
              </a:rPr>
              <a:t>で妥当性が確認</a:t>
            </a:r>
            <a:r>
              <a:rPr lang="ja-JP" altLang="en-US" sz="1000" dirty="0" smtClean="0">
                <a:solidFill>
                  <a:schemeClr val="tx1"/>
                </a:solidFill>
                <a:latin typeface="HGPｺﾞｼｯｸM" panose="020B0600000000000000" pitchFamily="50" charset="-128"/>
                <a:ea typeface="HGPｺﾞｼｯｸM" panose="020B0600000000000000" pitchFamily="50" charset="-128"/>
              </a:rPr>
              <a:t>されます。しかし、この段階での妥当性不足への対応は</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lang="ja-JP" altLang="en-US" sz="1000" dirty="0" smtClean="0">
                <a:solidFill>
                  <a:schemeClr val="tx1"/>
                </a:solidFill>
                <a:latin typeface="HGPｺﾞｼｯｸM" panose="020B0600000000000000" pitchFamily="50" charset="-128"/>
                <a:ea typeface="HGPｺﾞｼｯｸM" panose="020B0600000000000000" pitchFamily="50" charset="-128"/>
              </a:rPr>
              <a:t>多くのコストや品質リスクを伴うため、早い段階から妥当性確認を行い、そのリスクを軽減する必要があります。</a:t>
            </a:r>
          </a:p>
          <a:p>
            <a:r>
              <a:rPr lang="ja-JP" altLang="en-US" sz="1000" dirty="0" smtClean="0">
                <a:solidFill>
                  <a:schemeClr val="tx1"/>
                </a:solidFill>
                <a:latin typeface="HGPｺﾞｼｯｸM" panose="020B0600000000000000" pitchFamily="50" charset="-128"/>
                <a:ea typeface="HGPｺﾞｼｯｸM" panose="020B0600000000000000" pitchFamily="50" charset="-128"/>
              </a:rPr>
              <a:t>この</a:t>
            </a:r>
            <a:r>
              <a:rPr lang="ja-JP" altLang="en-US" sz="1000" dirty="0">
                <a:solidFill>
                  <a:schemeClr val="tx1"/>
                </a:solidFill>
                <a:latin typeface="HGPｺﾞｼｯｸM" panose="020B0600000000000000" pitchFamily="50" charset="-128"/>
                <a:ea typeface="HGPｺﾞｼｯｸM" panose="020B0600000000000000" pitchFamily="50" charset="-128"/>
              </a:rPr>
              <a:t>ような理由から、要件定義工程</a:t>
            </a:r>
            <a:r>
              <a:rPr lang="ja-JP" altLang="en-US" sz="1000" dirty="0" smtClean="0">
                <a:solidFill>
                  <a:schemeClr val="tx1"/>
                </a:solidFill>
                <a:latin typeface="HGPｺﾞｼｯｸM" panose="020B0600000000000000" pitchFamily="50" charset="-128"/>
                <a:ea typeface="HGPｺﾞｼｯｸM" panose="020B0600000000000000" pitchFamily="50" charset="-128"/>
              </a:rPr>
              <a:t>で妥当性確認を行います。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227279009"/>
              </p:ext>
            </p:extLst>
          </p:nvPr>
        </p:nvGraphicFramePr>
        <p:xfrm>
          <a:off x="954526" y="5005139"/>
          <a:ext cx="7506278" cy="822960"/>
        </p:xfrm>
        <a:graphic>
          <a:graphicData uri="http://schemas.openxmlformats.org/drawingml/2006/table">
            <a:tbl>
              <a:tblPr firstRow="1">
                <a:tableStyleId>{00A15C55-8517-42AA-B614-E9B94910E393}</a:tableStyleId>
              </a:tblPr>
              <a:tblGrid>
                <a:gridCol w="1556818"/>
                <a:gridCol w="5949460"/>
              </a:tblGrid>
              <a:tr h="191829">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要件スコープ</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妥当性確認内容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定義した業務要件が、求められるビジネス要件の実現に繋がっているかどうかを確認する。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システム要件</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定義したシステム要件が、求められる業務要件の実現に繋がっているかどうかを確認する。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537642" y="4077072"/>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妥当性確認の概要</a:t>
            </a:r>
            <a:r>
              <a:rPr lang="en-US" altLang="ja-JP" sz="1200" b="1" dirty="0" smtClean="0">
                <a:latin typeface="HGPｺﾞｼｯｸM" panose="020B0600000000000000" pitchFamily="50" charset="-128"/>
                <a:ea typeface="HGPｺﾞｼｯｸM" panose="020B0600000000000000" pitchFamily="50" charset="-128"/>
              </a:rPr>
              <a:t/>
            </a:r>
            <a:br>
              <a:rPr lang="en-US" altLang="ja-JP" sz="1200" b="1"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妥当性確認</a:t>
            </a:r>
            <a:r>
              <a:rPr lang="ja-JP" altLang="en-US" sz="1200" dirty="0">
                <a:latin typeface="HGPｺﾞｼｯｸM" panose="020B0600000000000000" pitchFamily="50" charset="-128"/>
                <a:ea typeface="HGPｺﾞｼｯｸM" panose="020B0600000000000000" pitchFamily="50" charset="-128"/>
              </a:rPr>
              <a:t>では</a:t>
            </a:r>
            <a:r>
              <a:rPr lang="ja-JP" altLang="en-US" sz="1200" dirty="0" smtClean="0">
                <a:latin typeface="HGPｺﾞｼｯｸM" panose="020B0600000000000000" pitchFamily="50" charset="-128"/>
                <a:ea typeface="HGPｺﾞｼｯｸM" panose="020B0600000000000000" pitchFamily="50" charset="-128"/>
              </a:rPr>
              <a:t>、定義した要件が上位の目的・目標、及び要件を実現可能であるかを確認します。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そのため、業務要件定義・システム要件定義では、それぞれ以下を確認することになります。</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１．妥当性</a:t>
            </a:r>
            <a:r>
              <a:rPr lang="ja-JP" altLang="en-US" dirty="0"/>
              <a:t>確認</a:t>
            </a:r>
            <a:r>
              <a:rPr lang="ja-JP" altLang="en-US" dirty="0" smtClean="0"/>
              <a:t>の概要</a:t>
            </a:r>
            <a:endParaRPr lang="ja-JP" altLang="en-US" dirty="0"/>
          </a:p>
        </p:txBody>
      </p:sp>
      <p:sp>
        <p:nvSpPr>
          <p:cNvPr id="6" name="テキスト ボックス 5"/>
          <p:cNvSpPr txBox="1"/>
          <p:nvPr/>
        </p:nvSpPr>
        <p:spPr>
          <a:xfrm>
            <a:off x="539552" y="1105574"/>
            <a:ext cx="8208912" cy="2123658"/>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妥当性確認の前提</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妥当性確認を実施するためには、「妥当性確認の対象となる要件の検証が終了している」必要があります。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これは、要件内容の正しさを担保した状態でないと、妥当性の適切な確認・評価ができないためです。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ただし</a:t>
            </a:r>
            <a:r>
              <a:rPr lang="ja-JP" altLang="en-US" sz="1200" dirty="0" smtClean="0">
                <a:latin typeface="HGPｺﾞｼｯｸM" panose="020B0600000000000000" pitchFamily="50" charset="-128"/>
                <a:ea typeface="HGPｺﾞｼｯｸM" panose="020B0600000000000000" pitchFamily="50" charset="-128"/>
              </a:rPr>
              <a:t>、要件定義終盤で妥当性確認を実施するまで、妥当性を意識する必要がない訳ではありません。</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妥当性は、常に考慮した上で要件定義活動を行う必要があります。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妥当性</a:t>
            </a:r>
            <a:r>
              <a:rPr lang="ja-JP" altLang="en-US" sz="1200" u="sng" dirty="0">
                <a:latin typeface="HGPｺﾞｼｯｸM" panose="020B0600000000000000" pitchFamily="50" charset="-128"/>
                <a:ea typeface="HGPｺﾞｼｯｸM" panose="020B0600000000000000" pitchFamily="50" charset="-128"/>
              </a:rPr>
              <a:t>確認</a:t>
            </a:r>
            <a:r>
              <a:rPr lang="ja-JP" altLang="en-US" sz="1200" u="sng" dirty="0" smtClean="0">
                <a:latin typeface="HGPｺﾞｼｯｸM" panose="020B0600000000000000" pitchFamily="50" charset="-128"/>
                <a:ea typeface="HGPｺﾞｼｯｸM" panose="020B0600000000000000" pitchFamily="50" charset="-128"/>
              </a:rPr>
              <a:t>のプロセス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本書は、妥当性確認の具体的な観点・方法を中心にまとめたものになります。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プロセスの進め方については、以下のプロセスガイドを参照して下さい。</a:t>
            </a:r>
            <a:endParaRPr lang="ja-JP" altLang="en-US"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35263095"/>
              </p:ext>
            </p:extLst>
          </p:nvPr>
        </p:nvGraphicFramePr>
        <p:xfrm>
          <a:off x="1043608" y="3317348"/>
          <a:ext cx="6595377" cy="1097280"/>
        </p:xfrm>
        <a:graphic>
          <a:graphicData uri="http://schemas.openxmlformats.org/drawingml/2006/table">
            <a:tbl>
              <a:tblPr firstRow="1">
                <a:tableStyleId>{00A15C55-8517-42AA-B614-E9B94910E393}</a:tableStyleId>
              </a:tblPr>
              <a:tblGrid>
                <a:gridCol w="2219643"/>
                <a:gridCol w="1197293"/>
                <a:gridCol w="3178441"/>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参照成果物名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a:t>
                      </a:r>
                      <a:r>
                        <a:rPr kumimoji="1" lang="en-US" altLang="ja-JP" sz="1200" dirty="0" smtClean="0">
                          <a:latin typeface="HGPｺﾞｼｯｸM" panose="020B0600000000000000" pitchFamily="50" charset="-128"/>
                          <a:ea typeface="HGPｺﾞｼｯｸM" panose="020B0600000000000000" pitchFamily="50" charset="-128"/>
                        </a:rPr>
                        <a:t>ID</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要件定義計画プロセスガイド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C2-02-05</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妥当性確認の基準・方法の設定</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業務要件定義プロセスガイド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G4-01-03</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業務要件の妥当性確認</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システム要件定義プロセスガイド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S4-01-02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機能要件と非機能要件の妥当性確認</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8" name="テキスト ボックス 7"/>
          <p:cNvSpPr txBox="1"/>
          <p:nvPr/>
        </p:nvSpPr>
        <p:spPr>
          <a:xfrm>
            <a:off x="1026162" y="4449652"/>
            <a:ext cx="6612823"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表</a:t>
            </a:r>
            <a:r>
              <a:rPr lang="ja-JP" altLang="en-US" sz="1200" dirty="0" smtClean="0">
                <a:latin typeface="HGPｺﾞｼｯｸM" panose="020B0600000000000000" pitchFamily="50" charset="-128"/>
                <a:ea typeface="HGPｺﾞｼｯｸM" panose="020B0600000000000000" pitchFamily="50" charset="-128"/>
              </a:rPr>
              <a:t>１－２．妥当性確認に</a:t>
            </a:r>
            <a:r>
              <a:rPr lang="ja-JP" altLang="en-US" sz="1200" dirty="0">
                <a:latin typeface="HGPｺﾞｼｯｸM" panose="020B0600000000000000" pitchFamily="50" charset="-128"/>
                <a:ea typeface="HGPｺﾞｼｯｸM" panose="020B0600000000000000" pitchFamily="50" charset="-128"/>
              </a:rPr>
              <a:t>関するプロセス一覧</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2289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２．妥当性</a:t>
            </a:r>
            <a:r>
              <a:rPr lang="ja-JP" altLang="en-US" sz="2400" dirty="0">
                <a:latin typeface="HGPｺﾞｼｯｸE" panose="020B0900000000000000" pitchFamily="50" charset="-128"/>
                <a:ea typeface="HGPｺﾞｼｯｸE" panose="020B0900000000000000" pitchFamily="50" charset="-128"/>
              </a:rPr>
              <a:t>確認</a:t>
            </a:r>
            <a:r>
              <a:rPr lang="ja-JP" altLang="en-US" sz="2400" dirty="0" smtClean="0">
                <a:latin typeface="HGPｺﾞｼｯｸE" panose="020B0900000000000000" pitchFamily="50" charset="-128"/>
                <a:ea typeface="HGPｺﾞｼｯｸE" panose="020B0900000000000000" pitchFamily="50" charset="-128"/>
              </a:rPr>
              <a:t>の観点・方法</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２．妥当性確認の観点・方法</a:t>
            </a:r>
            <a:endParaRPr lang="ja-JP" altLang="en-US" dirty="0"/>
          </a:p>
        </p:txBody>
      </p:sp>
      <p:sp>
        <p:nvSpPr>
          <p:cNvPr id="16" name="テキスト ボックス 15"/>
          <p:cNvSpPr txBox="1"/>
          <p:nvPr/>
        </p:nvSpPr>
        <p:spPr>
          <a:xfrm>
            <a:off x="539552" y="1124158"/>
            <a:ext cx="8136904" cy="1015663"/>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本章</a:t>
            </a:r>
            <a:r>
              <a:rPr lang="ja-JP" altLang="en-US" sz="1200" dirty="0">
                <a:latin typeface="HGPｺﾞｼｯｸM" panose="020B0600000000000000" pitchFamily="50" charset="-128"/>
                <a:ea typeface="HGPｺﾞｼｯｸM" panose="020B0600000000000000" pitchFamily="50" charset="-128"/>
              </a:rPr>
              <a:t>では</a:t>
            </a:r>
            <a:r>
              <a:rPr lang="ja-JP" altLang="en-US" sz="1200" dirty="0" smtClean="0">
                <a:latin typeface="HGPｺﾞｼｯｸM" panose="020B0600000000000000" pitchFamily="50" charset="-128"/>
                <a:ea typeface="HGPｺﾞｼｯｸM" panose="020B0600000000000000" pitchFamily="50" charset="-128"/>
              </a:rPr>
              <a:t>、要件定義フレームワークを利用して要件定義を実践</a:t>
            </a:r>
            <a:r>
              <a:rPr lang="ja-JP" altLang="en-US" sz="1200" dirty="0">
                <a:latin typeface="HGPｺﾞｼｯｸM" panose="020B0600000000000000" pitchFamily="50" charset="-128"/>
                <a:ea typeface="HGPｺﾞｼｯｸM" panose="020B0600000000000000" pitchFamily="50" charset="-128"/>
              </a:rPr>
              <a:t>する</a:t>
            </a:r>
            <a:r>
              <a:rPr lang="ja-JP" altLang="en-US" sz="1200" dirty="0" smtClean="0">
                <a:latin typeface="HGPｺﾞｼｯｸM" panose="020B0600000000000000" pitchFamily="50" charset="-128"/>
                <a:ea typeface="HGPｺﾞｼｯｸM" panose="020B0600000000000000" pitchFamily="50" charset="-128"/>
              </a:rPr>
              <a:t>際の、妥当性確認の観点と確認方法について説明します。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妥当性確認の観点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要件スコープ毎の妥当性確認の観点は、以下の通りです。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203471982"/>
              </p:ext>
            </p:extLst>
          </p:nvPr>
        </p:nvGraphicFramePr>
        <p:xfrm>
          <a:off x="789308" y="2375803"/>
          <a:ext cx="6951044" cy="1371600"/>
        </p:xfrm>
        <a:graphic>
          <a:graphicData uri="http://schemas.openxmlformats.org/drawingml/2006/table">
            <a:tbl>
              <a:tblPr firstRow="1">
                <a:tableStyleId>{00A15C55-8517-42AA-B614-E9B94910E393}</a:tableStyleId>
              </a:tblPr>
              <a:tblGrid>
                <a:gridCol w="401955"/>
                <a:gridCol w="1148489"/>
                <a:gridCol w="5400600"/>
              </a:tblGrid>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要件スコープ</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観点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業務要件</a:t>
                      </a:r>
                      <a:endParaRPr lang="en-US" altLang="ja-JP" sz="1200" dirty="0" smtClean="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latin typeface="HGPｺﾞｼｯｸM" panose="020B0600000000000000" pitchFamily="50" charset="-128"/>
                          <a:ea typeface="HGPｺﾞｼｯｸM" panose="020B0600000000000000" pitchFamily="50" charset="-128"/>
                        </a:rPr>
                        <a:t>ビジネス要件を実現するために必要な業務要件が漏れなく定義されていること。</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定義した業務要件の実現が、ビジネス要件の実現に寄与していること。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rowSpan="2">
                  <a:txBody>
                    <a:bodyPr/>
                    <a:lstStyle/>
                    <a:p>
                      <a:r>
                        <a:rPr kumimoji="1" lang="ja-JP" altLang="en-US" sz="1200" dirty="0" smtClean="0">
                          <a:latin typeface="HGPｺﾞｼｯｸM" panose="020B0600000000000000" pitchFamily="50" charset="-128"/>
                          <a:ea typeface="HGPｺﾞｼｯｸM" panose="020B0600000000000000" pitchFamily="50" charset="-128"/>
                        </a:rPr>
                        <a:t>システム要件</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業務要件を実現するために必要なシステム要件が漏れなく定義されていること。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定義したシステム要件の実現が、業務要件の実現に寄与していること。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10" name="テキスト ボックス 9"/>
          <p:cNvSpPr txBox="1"/>
          <p:nvPr/>
        </p:nvSpPr>
        <p:spPr>
          <a:xfrm>
            <a:off x="765297" y="3747403"/>
            <a:ext cx="790163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表２－１．妥当性確認の観点</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1356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２．妥当性</a:t>
            </a:r>
            <a:r>
              <a:rPr lang="ja-JP" altLang="en-US" dirty="0"/>
              <a:t>確認</a:t>
            </a:r>
            <a:r>
              <a:rPr lang="ja-JP" altLang="en-US" dirty="0" smtClean="0"/>
              <a:t>の観点・方法</a:t>
            </a:r>
            <a:endParaRPr lang="ja-JP" altLang="en-US" dirty="0"/>
          </a:p>
        </p:txBody>
      </p:sp>
      <p:sp>
        <p:nvSpPr>
          <p:cNvPr id="16" name="テキスト ボックス 15"/>
          <p:cNvSpPr txBox="1"/>
          <p:nvPr/>
        </p:nvSpPr>
        <p:spPr>
          <a:xfrm>
            <a:off x="539552" y="1124158"/>
            <a:ext cx="8136904" cy="83099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妥当性確認の方法</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妥当性確認は、以下のような方法（手順）で実施します。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整理する方法は、ロジックツリー以外でも構いません</a:t>
            </a:r>
            <a:r>
              <a:rPr lang="ja-JP" altLang="en-US" sz="1200" dirty="0">
                <a:latin typeface="HGPｺﾞｼｯｸM" panose="020B0600000000000000" pitchFamily="50" charset="-128"/>
                <a:ea typeface="HGPｺﾞｼｯｸM" panose="020B0600000000000000" pitchFamily="50" charset="-128"/>
              </a:rPr>
              <a:t>。</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470351954"/>
              </p:ext>
            </p:extLst>
          </p:nvPr>
        </p:nvGraphicFramePr>
        <p:xfrm>
          <a:off x="539553" y="2071881"/>
          <a:ext cx="8136903" cy="3657600"/>
        </p:xfrm>
        <a:graphic>
          <a:graphicData uri="http://schemas.openxmlformats.org/drawingml/2006/table">
            <a:tbl>
              <a:tblPr firstRow="1">
                <a:tableStyleId>{00A15C55-8517-42AA-B614-E9B94910E393}</a:tableStyleId>
              </a:tblPr>
              <a:tblGrid>
                <a:gridCol w="542459"/>
                <a:gridCol w="1162415"/>
                <a:gridCol w="6432029"/>
              </a:tblGrid>
              <a:tr h="2438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要件スコープ</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手順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rowSpan="4">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latin typeface="HGPｺﾞｼｯｸM" panose="020B0600000000000000" pitchFamily="50" charset="-128"/>
                          <a:ea typeface="HGPｺﾞｼｯｸM" panose="020B0600000000000000" pitchFamily="50" charset="-128"/>
                        </a:rPr>
                        <a:t>業務要件</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latin typeface="HGPｺﾞｼｯｸM" panose="020B0600000000000000" pitchFamily="50" charset="-128"/>
                          <a:ea typeface="HGPｺﾞｼｯｸM" panose="020B0600000000000000" pitchFamily="50" charset="-128"/>
                        </a:rPr>
                        <a:t>ビジネス要件をロジックツリー上に表現する。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1-2</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業務要件をロジックツリー上に表現し、各業務要件の目的となるビジネス要件と関連線で結ぶ。</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各ビジネス要件に関連する業務要件を確認し、ビジネス要件の実現手段として十分な業務要件が定義されていることを確認する。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不足がある場合は、「</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 課題解決の実現手段検討」プロセスからの再実施を検討する。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1-4</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いずれのビジネス要件とも関連がなく、必要性が不明確な業務要件が存在する場合は、</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その対応方針を検討する。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対応方針については、「</a:t>
                      </a:r>
                      <a:r>
                        <a:rPr kumimoji="1" lang="ja-JP" altLang="en-US" sz="1200" u="none" dirty="0" smtClean="0">
                          <a:solidFill>
                            <a:schemeClr val="tx1"/>
                          </a:solidFill>
                          <a:latin typeface="HGPｺﾞｼｯｸM" panose="020B0600000000000000" pitchFamily="50" charset="-128"/>
                          <a:ea typeface="HGPｺﾞｼｯｸM" panose="020B0600000000000000" pitchFamily="50" charset="-128"/>
                        </a:rPr>
                        <a:t>■ </a:t>
                      </a:r>
                      <a:r>
                        <a:rPr lang="ja-JP" altLang="en-US" sz="1200" u="none" dirty="0" smtClean="0">
                          <a:solidFill>
                            <a:schemeClr val="tx1"/>
                          </a:solidFill>
                          <a:latin typeface="HGPｺﾞｼｯｸM" panose="020B0600000000000000" pitchFamily="50" charset="-128"/>
                          <a:ea typeface="HGPｺﾞｼｯｸM" panose="020B0600000000000000" pitchFamily="50" charset="-128"/>
                        </a:rPr>
                        <a:t>上位要件と関連がない要件の対応方針」の頁を参照</a:t>
                      </a:r>
                      <a:endParaRPr kumimoji="1" lang="en-US" altLang="ja-JP" sz="1200" u="none"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2-1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rowSpan="3">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システム要件</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システム要件をロジックツリー上に表現し、各システム要件の目的となる業務要件と関連線で結ぶ。</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2-2</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各業務要件に関連するシステム要件を確認し、業務要件の実現手段として十分なシステム要件が定義されていることを確認する。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不足がある場合は、「</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S1-03</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 課題解決の実現手段検討」プロセスからの再実施を検討する。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2-3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いずれの業務要件とも関連がなく、必要性が不明確なシステム要件が存在する場合は、</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その対応方針を検討する。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対応方針については、「</a:t>
                      </a:r>
                      <a:r>
                        <a:rPr kumimoji="1" lang="ja-JP" altLang="en-US" sz="1200" u="none" dirty="0" smtClean="0">
                          <a:solidFill>
                            <a:schemeClr val="tx1"/>
                          </a:solidFill>
                          <a:latin typeface="HGPｺﾞｼｯｸM" panose="020B0600000000000000" pitchFamily="50" charset="-128"/>
                          <a:ea typeface="HGPｺﾞｼｯｸM" panose="020B0600000000000000" pitchFamily="50" charset="-128"/>
                        </a:rPr>
                        <a:t>■ </a:t>
                      </a:r>
                      <a:r>
                        <a:rPr lang="ja-JP" altLang="en-US" sz="1200" u="none" dirty="0" smtClean="0">
                          <a:solidFill>
                            <a:schemeClr val="tx1"/>
                          </a:solidFill>
                          <a:latin typeface="HGPｺﾞｼｯｸM" panose="020B0600000000000000" pitchFamily="50" charset="-128"/>
                          <a:ea typeface="HGPｺﾞｼｯｸM" panose="020B0600000000000000" pitchFamily="50" charset="-128"/>
                        </a:rPr>
                        <a:t>上位要件と関連がない要件の対応方針」の頁を参照</a:t>
                      </a:r>
                      <a:endParaRPr kumimoji="1" lang="ja-JP" altLang="en-US"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9" name="テキスト ボックス 8"/>
          <p:cNvSpPr txBox="1"/>
          <p:nvPr/>
        </p:nvSpPr>
        <p:spPr>
          <a:xfrm>
            <a:off x="539553" y="5773861"/>
            <a:ext cx="8352926"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a:t>
            </a:r>
            <a:r>
              <a:rPr lang="ja-JP" altLang="en-US" sz="1200" dirty="0">
                <a:latin typeface="HGPｺﾞｼｯｸM" panose="020B0600000000000000" pitchFamily="50" charset="-128"/>
                <a:ea typeface="HGPｺﾞｼｯｸM" panose="020B0600000000000000" pitchFamily="50" charset="-128"/>
              </a:rPr>
              <a:t>２－２</a:t>
            </a:r>
            <a:r>
              <a:rPr lang="ja-JP" altLang="en-US" sz="1200" dirty="0" smtClean="0">
                <a:latin typeface="HGPｺﾞｼｯｸM" panose="020B0600000000000000" pitchFamily="50" charset="-128"/>
                <a:ea typeface="HGPｺﾞｼｯｸM" panose="020B0600000000000000" pitchFamily="50" charset="-128"/>
              </a:rPr>
              <a:t>．妥当性確認の方法</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253900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２．妥当性</a:t>
            </a:r>
            <a:r>
              <a:rPr lang="ja-JP" altLang="en-US" dirty="0"/>
              <a:t>確認</a:t>
            </a:r>
            <a:r>
              <a:rPr lang="ja-JP" altLang="en-US" dirty="0" smtClean="0"/>
              <a:t>の観点・方法</a:t>
            </a:r>
            <a:endParaRPr lang="ja-JP" altLang="en-US" dirty="0"/>
          </a:p>
        </p:txBody>
      </p:sp>
      <p:sp>
        <p:nvSpPr>
          <p:cNvPr id="8" name="角丸四角形 7"/>
          <p:cNvSpPr/>
          <p:nvPr/>
        </p:nvSpPr>
        <p:spPr>
          <a:xfrm>
            <a:off x="625253" y="2132856"/>
            <a:ext cx="5242891" cy="2650794"/>
          </a:xfrm>
          <a:prstGeom prst="roundRect">
            <a:avLst/>
          </a:prstGeom>
          <a:noFill/>
          <a:ln w="12700">
            <a:solidFill>
              <a:srgbClr val="00B050"/>
            </a:solidFill>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kern="100" dirty="0">
                <a:effectLst/>
                <a:latin typeface="HGPｺﾞｼｯｸM" panose="020B0600000000000000" pitchFamily="50" charset="-128"/>
                <a:ea typeface="HGPｺﾞｼｯｸM" panose="020B0600000000000000" pitchFamily="50" charset="-128"/>
                <a:cs typeface="Times New Roman"/>
              </a:rPr>
              <a:t> </a:t>
            </a:r>
            <a:endParaRPr lang="ja-JP" sz="1200" kern="100" dirty="0">
              <a:effectLst/>
              <a:latin typeface="HGPｺﾞｼｯｸM" panose="020B0600000000000000" pitchFamily="50" charset="-128"/>
              <a:ea typeface="HGPｺﾞｼｯｸM" panose="020B0600000000000000" pitchFamily="50" charset="-128"/>
              <a:cs typeface="Times New Roman"/>
            </a:endParaRPr>
          </a:p>
        </p:txBody>
      </p:sp>
      <p:sp>
        <p:nvSpPr>
          <p:cNvPr id="31" name="角丸四角形 30"/>
          <p:cNvSpPr/>
          <p:nvPr/>
        </p:nvSpPr>
        <p:spPr>
          <a:xfrm>
            <a:off x="3492489" y="2060848"/>
            <a:ext cx="5142265" cy="2794811"/>
          </a:xfrm>
          <a:prstGeom prst="roundRect">
            <a:avLst/>
          </a:prstGeom>
          <a:noFill/>
          <a:ln w="12700">
            <a:solidFill>
              <a:srgbClr val="0070C0"/>
            </a:solidFill>
            <a:prstDash val="dash"/>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200" dirty="0">
                <a:effectLst/>
                <a:latin typeface="HGPｺﾞｼｯｸM" panose="020B0600000000000000" pitchFamily="50" charset="-128"/>
                <a:ea typeface="HGPｺﾞｼｯｸM" panose="020B0600000000000000" pitchFamily="50" charset="-128"/>
                <a:cs typeface="ＭＳ Ｐゴシック"/>
              </a:rPr>
              <a:t> </a:t>
            </a:r>
            <a:endParaRPr lang="ja-JP" sz="1200" dirty="0">
              <a:effectLst/>
              <a:latin typeface="HGPｺﾞｼｯｸM" panose="020B0600000000000000" pitchFamily="50" charset="-128"/>
              <a:ea typeface="HGPｺﾞｼｯｸM" panose="020B0600000000000000" pitchFamily="50" charset="-128"/>
              <a:cs typeface="ＭＳ Ｐゴシック"/>
            </a:endParaRPr>
          </a:p>
        </p:txBody>
      </p:sp>
      <p:sp>
        <p:nvSpPr>
          <p:cNvPr id="32" name="テキスト ボックス 38"/>
          <p:cNvSpPr txBox="1"/>
          <p:nvPr/>
        </p:nvSpPr>
        <p:spPr>
          <a:xfrm>
            <a:off x="801145" y="2132856"/>
            <a:ext cx="2924680" cy="29376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sz="1000" u="sng" kern="100" dirty="0" smtClean="0">
                <a:solidFill>
                  <a:srgbClr val="00B050"/>
                </a:solidFill>
                <a:latin typeface="HGPｺﾞｼｯｸM" panose="020B0600000000000000" pitchFamily="50" charset="-128"/>
                <a:ea typeface="HGPｺﾞｼｯｸM" panose="020B0600000000000000" pitchFamily="50" charset="-128"/>
                <a:cs typeface="Times New Roman"/>
              </a:rPr>
              <a:t>1-3</a:t>
            </a:r>
            <a:r>
              <a:rPr lang="en-US" sz="1000" u="sng" kern="100" dirty="0" smtClean="0">
                <a:solidFill>
                  <a:srgbClr val="00B050"/>
                </a:solidFill>
                <a:effectLst/>
                <a:latin typeface="HGPｺﾞｼｯｸM" panose="020B0600000000000000" pitchFamily="50" charset="-128"/>
                <a:ea typeface="HGPｺﾞｼｯｸM" panose="020B0600000000000000" pitchFamily="50" charset="-128"/>
                <a:cs typeface="Times New Roman"/>
              </a:rPr>
              <a:t> </a:t>
            </a:r>
            <a:r>
              <a:rPr lang="ja-JP" sz="1000" u="sng" kern="100" dirty="0">
                <a:solidFill>
                  <a:srgbClr val="00B050"/>
                </a:solidFill>
                <a:effectLst/>
                <a:latin typeface="HGPｺﾞｼｯｸM" panose="020B0600000000000000" pitchFamily="50" charset="-128"/>
                <a:ea typeface="HGPｺﾞｼｯｸM" panose="020B0600000000000000" pitchFamily="50" charset="-128"/>
                <a:cs typeface="Times New Roman"/>
              </a:rPr>
              <a:t>ビジネス要件と業務要件の関連性の確認</a:t>
            </a:r>
            <a:endParaRPr lang="ja-JP" sz="1000" kern="100" dirty="0">
              <a:solidFill>
                <a:srgbClr val="00B050"/>
              </a:solidFill>
              <a:effectLst/>
              <a:latin typeface="HGPｺﾞｼｯｸM" panose="020B0600000000000000" pitchFamily="50" charset="-128"/>
              <a:ea typeface="HGPｺﾞｼｯｸM" panose="020B0600000000000000" pitchFamily="50" charset="-128"/>
              <a:cs typeface="Times New Roman"/>
            </a:endParaRPr>
          </a:p>
        </p:txBody>
      </p:sp>
      <p:sp>
        <p:nvSpPr>
          <p:cNvPr id="33" name="角丸四角形 32"/>
          <p:cNvSpPr/>
          <p:nvPr/>
        </p:nvSpPr>
        <p:spPr>
          <a:xfrm>
            <a:off x="724719" y="4937134"/>
            <a:ext cx="7910035" cy="1504950"/>
          </a:xfrm>
          <a:prstGeom prst="roundRect">
            <a:avLst/>
          </a:prstGeom>
          <a:noFill/>
          <a:ln w="12700">
            <a:prstDash val="dash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200" dirty="0">
                <a:effectLst/>
                <a:latin typeface="HGPｺﾞｼｯｸM" panose="020B0600000000000000" pitchFamily="50" charset="-128"/>
                <a:ea typeface="HGPｺﾞｼｯｸM" panose="020B0600000000000000" pitchFamily="50" charset="-128"/>
                <a:cs typeface="ＭＳ Ｐゴシック"/>
              </a:rPr>
              <a:t> </a:t>
            </a:r>
            <a:endParaRPr lang="ja-JP" sz="1200" dirty="0">
              <a:effectLst/>
              <a:latin typeface="HGPｺﾞｼｯｸM" panose="020B0600000000000000" pitchFamily="50" charset="-128"/>
              <a:ea typeface="HGPｺﾞｼｯｸM" panose="020B0600000000000000" pitchFamily="50" charset="-128"/>
              <a:cs typeface="ＭＳ Ｐゴシック"/>
            </a:endParaRPr>
          </a:p>
        </p:txBody>
      </p:sp>
      <p:sp>
        <p:nvSpPr>
          <p:cNvPr id="34" name="テキスト ボックス 38"/>
          <p:cNvSpPr txBox="1"/>
          <p:nvPr/>
        </p:nvSpPr>
        <p:spPr>
          <a:xfrm>
            <a:off x="801145" y="4966912"/>
            <a:ext cx="2950406" cy="222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sz="1000" u="sng" kern="100" dirty="0" smtClean="0">
                <a:solidFill>
                  <a:srgbClr val="C00000"/>
                </a:solidFill>
                <a:latin typeface="HGPｺﾞｼｯｸM" panose="020B0600000000000000" pitchFamily="50" charset="-128"/>
                <a:ea typeface="HGPｺﾞｼｯｸM" panose="020B0600000000000000" pitchFamily="50" charset="-128"/>
                <a:cs typeface="ＭＳ 明朝"/>
              </a:rPr>
              <a:t>1-4,2-3</a:t>
            </a:r>
            <a:r>
              <a:rPr lang="en-US" sz="1000" u="sng" kern="100" dirty="0" smtClean="0">
                <a:solidFill>
                  <a:srgbClr val="C00000"/>
                </a:solidFill>
                <a:effectLst/>
                <a:latin typeface="HGPｺﾞｼｯｸM" panose="020B0600000000000000" pitchFamily="50" charset="-128"/>
                <a:ea typeface="HGPｺﾞｼｯｸM" panose="020B0600000000000000" pitchFamily="50" charset="-128"/>
                <a:cs typeface="ＭＳ 明朝"/>
              </a:rPr>
              <a:t> </a:t>
            </a:r>
            <a:r>
              <a:rPr lang="ja-JP" sz="1000" u="sng" kern="100" dirty="0">
                <a:solidFill>
                  <a:srgbClr val="C00000"/>
                </a:solidFill>
                <a:effectLst/>
                <a:latin typeface="HGPｺﾞｼｯｸM" panose="020B0600000000000000" pitchFamily="50" charset="-128"/>
                <a:ea typeface="HGPｺﾞｼｯｸM" panose="020B0600000000000000" pitchFamily="50" charset="-128"/>
                <a:cs typeface="ＭＳ 明朝"/>
              </a:rPr>
              <a:t>上位要件</a:t>
            </a:r>
            <a:r>
              <a:rPr lang="ja-JP" sz="1000" u="sng" kern="100" dirty="0" smtClean="0">
                <a:solidFill>
                  <a:srgbClr val="C00000"/>
                </a:solidFill>
                <a:effectLst/>
                <a:latin typeface="HGPｺﾞｼｯｸM" panose="020B0600000000000000" pitchFamily="50" charset="-128"/>
                <a:ea typeface="HGPｺﾞｼｯｸM" panose="020B0600000000000000" pitchFamily="50" charset="-128"/>
                <a:cs typeface="ＭＳ 明朝"/>
              </a:rPr>
              <a:t>と</a:t>
            </a:r>
            <a:r>
              <a:rPr lang="ja-JP" altLang="en-US" sz="1000" u="sng" kern="100" dirty="0" smtClean="0">
                <a:solidFill>
                  <a:srgbClr val="C00000"/>
                </a:solidFill>
                <a:latin typeface="HGPｺﾞｼｯｸM" panose="020B0600000000000000" pitchFamily="50" charset="-128"/>
                <a:ea typeface="HGPｺﾞｼｯｸM" panose="020B0600000000000000" pitchFamily="50" charset="-128"/>
                <a:cs typeface="ＭＳ 明朝"/>
              </a:rPr>
              <a:t>関連</a:t>
            </a:r>
            <a:r>
              <a:rPr lang="ja-JP" altLang="en-US" sz="1000" u="sng" kern="100" dirty="0">
                <a:solidFill>
                  <a:srgbClr val="C00000"/>
                </a:solidFill>
                <a:latin typeface="HGPｺﾞｼｯｸM" panose="020B0600000000000000" pitchFamily="50" charset="-128"/>
                <a:ea typeface="HGPｺﾞｼｯｸM" panose="020B0600000000000000" pitchFamily="50" charset="-128"/>
                <a:cs typeface="ＭＳ 明朝"/>
              </a:rPr>
              <a:t>が</a:t>
            </a:r>
            <a:r>
              <a:rPr lang="ja-JP" sz="1000" u="sng" kern="100" dirty="0" smtClean="0">
                <a:solidFill>
                  <a:srgbClr val="C00000"/>
                </a:solidFill>
                <a:effectLst/>
                <a:latin typeface="HGPｺﾞｼｯｸM" panose="020B0600000000000000" pitchFamily="50" charset="-128"/>
                <a:ea typeface="HGPｺﾞｼｯｸM" panose="020B0600000000000000" pitchFamily="50" charset="-128"/>
                <a:cs typeface="ＭＳ 明朝"/>
              </a:rPr>
              <a:t>ない</a:t>
            </a:r>
            <a:r>
              <a:rPr lang="ja-JP" sz="1000" u="sng" kern="100" dirty="0">
                <a:solidFill>
                  <a:srgbClr val="C00000"/>
                </a:solidFill>
                <a:effectLst/>
                <a:latin typeface="HGPｺﾞｼｯｸM" panose="020B0600000000000000" pitchFamily="50" charset="-128"/>
                <a:ea typeface="HGPｺﾞｼｯｸM" panose="020B0600000000000000" pitchFamily="50" charset="-128"/>
                <a:cs typeface="ＭＳ 明朝"/>
              </a:rPr>
              <a:t>要件</a:t>
            </a:r>
            <a:r>
              <a:rPr lang="ja-JP" sz="1000" u="sng" kern="100" dirty="0" smtClean="0">
                <a:solidFill>
                  <a:srgbClr val="C00000"/>
                </a:solidFill>
                <a:effectLst/>
                <a:latin typeface="HGPｺﾞｼｯｸM" panose="020B0600000000000000" pitchFamily="50" charset="-128"/>
                <a:ea typeface="HGPｺﾞｼｯｸM" panose="020B0600000000000000" pitchFamily="50" charset="-128"/>
                <a:cs typeface="ＭＳ 明朝"/>
              </a:rPr>
              <a:t>の</a:t>
            </a:r>
            <a:r>
              <a:rPr lang="ja-JP" altLang="en-US" sz="1000" u="sng" kern="100" dirty="0">
                <a:solidFill>
                  <a:srgbClr val="C00000"/>
                </a:solidFill>
                <a:latin typeface="HGPｺﾞｼｯｸM" panose="020B0600000000000000" pitchFamily="50" charset="-128"/>
                <a:ea typeface="HGPｺﾞｼｯｸM" panose="020B0600000000000000" pitchFamily="50" charset="-128"/>
                <a:cs typeface="ＭＳ 明朝"/>
              </a:rPr>
              <a:t>検討</a:t>
            </a:r>
            <a:endParaRPr lang="ja-JP" sz="1000" kern="100" dirty="0">
              <a:solidFill>
                <a:srgbClr val="C00000"/>
              </a:solidFill>
              <a:effectLst/>
              <a:latin typeface="HGPｺﾞｼｯｸM" panose="020B0600000000000000" pitchFamily="50" charset="-128"/>
              <a:ea typeface="HGPｺﾞｼｯｸM" panose="020B0600000000000000" pitchFamily="50" charset="-128"/>
              <a:cs typeface="Times New Roman"/>
            </a:endParaRPr>
          </a:p>
        </p:txBody>
      </p:sp>
      <p:sp>
        <p:nvSpPr>
          <p:cNvPr id="35" name="テキスト ボックス 34"/>
          <p:cNvSpPr txBox="1"/>
          <p:nvPr/>
        </p:nvSpPr>
        <p:spPr>
          <a:xfrm>
            <a:off x="801145" y="6410255"/>
            <a:ext cx="7659287"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図</a:t>
            </a:r>
            <a:r>
              <a:rPr lang="ja-JP" altLang="en-US" sz="1200" dirty="0" smtClean="0">
                <a:latin typeface="HGPｺﾞｼｯｸM" panose="020B0600000000000000" pitchFamily="50" charset="-128"/>
                <a:ea typeface="HGPｺﾞｼｯｸM" panose="020B0600000000000000" pitchFamily="50" charset="-128"/>
              </a:rPr>
              <a:t>２－３．ロジックツリーによる関連性の確認イメージ</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6" name="テキスト ボックス 38"/>
          <p:cNvSpPr txBox="1"/>
          <p:nvPr/>
        </p:nvSpPr>
        <p:spPr>
          <a:xfrm>
            <a:off x="5910631" y="2132856"/>
            <a:ext cx="2724124" cy="222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sz="1000" u="sng" kern="100" dirty="0">
                <a:solidFill>
                  <a:srgbClr val="0070C0"/>
                </a:solidFill>
                <a:latin typeface="HGPｺﾞｼｯｸM" panose="020B0600000000000000" pitchFamily="50" charset="-128"/>
                <a:ea typeface="HGPｺﾞｼｯｸM" panose="020B0600000000000000" pitchFamily="50" charset="-128"/>
                <a:cs typeface="Times New Roman"/>
              </a:rPr>
              <a:t>2-2</a:t>
            </a:r>
            <a:r>
              <a:rPr lang="en-US" sz="1000" u="sng" kern="100" dirty="0" smtClean="0">
                <a:solidFill>
                  <a:srgbClr val="0070C0"/>
                </a:solidFill>
                <a:effectLst/>
                <a:latin typeface="HGPｺﾞｼｯｸM" panose="020B0600000000000000" pitchFamily="50" charset="-128"/>
                <a:ea typeface="HGPｺﾞｼｯｸM" panose="020B0600000000000000" pitchFamily="50" charset="-128"/>
                <a:cs typeface="Times New Roman"/>
              </a:rPr>
              <a:t> </a:t>
            </a:r>
            <a:r>
              <a:rPr lang="ja-JP" altLang="en-US" sz="1000" u="sng" kern="100" dirty="0" smtClean="0">
                <a:solidFill>
                  <a:srgbClr val="0070C0"/>
                </a:solidFill>
                <a:effectLst/>
                <a:latin typeface="HGPｺﾞｼｯｸM" panose="020B0600000000000000" pitchFamily="50" charset="-128"/>
                <a:ea typeface="HGPｺﾞｼｯｸM" panose="020B0600000000000000" pitchFamily="50" charset="-128"/>
                <a:cs typeface="Times New Roman"/>
              </a:rPr>
              <a:t>業務</a:t>
            </a:r>
            <a:r>
              <a:rPr lang="ja-JP" sz="1000" u="sng" kern="100" dirty="0" smtClean="0">
                <a:solidFill>
                  <a:srgbClr val="0070C0"/>
                </a:solidFill>
                <a:effectLst/>
                <a:latin typeface="HGPｺﾞｼｯｸM" panose="020B0600000000000000" pitchFamily="50" charset="-128"/>
                <a:ea typeface="HGPｺﾞｼｯｸM" panose="020B0600000000000000" pitchFamily="50" charset="-128"/>
                <a:cs typeface="Times New Roman"/>
              </a:rPr>
              <a:t>要件と</a:t>
            </a:r>
            <a:r>
              <a:rPr lang="ja-JP" altLang="en-US" sz="1000" u="sng" kern="100" dirty="0">
                <a:solidFill>
                  <a:srgbClr val="0070C0"/>
                </a:solidFill>
                <a:latin typeface="HGPｺﾞｼｯｸM" panose="020B0600000000000000" pitchFamily="50" charset="-128"/>
                <a:ea typeface="HGPｺﾞｼｯｸM" panose="020B0600000000000000" pitchFamily="50" charset="-128"/>
                <a:cs typeface="Times New Roman"/>
              </a:rPr>
              <a:t>システム</a:t>
            </a:r>
            <a:r>
              <a:rPr lang="ja-JP" sz="1000" u="sng" kern="100" dirty="0" smtClean="0">
                <a:solidFill>
                  <a:srgbClr val="0070C0"/>
                </a:solidFill>
                <a:effectLst/>
                <a:latin typeface="HGPｺﾞｼｯｸM" panose="020B0600000000000000" pitchFamily="50" charset="-128"/>
                <a:ea typeface="HGPｺﾞｼｯｸM" panose="020B0600000000000000" pitchFamily="50" charset="-128"/>
                <a:cs typeface="Times New Roman"/>
              </a:rPr>
              <a:t>要件</a:t>
            </a:r>
            <a:r>
              <a:rPr lang="ja-JP" sz="1000" u="sng" kern="100" dirty="0">
                <a:solidFill>
                  <a:srgbClr val="0070C0"/>
                </a:solidFill>
                <a:effectLst/>
                <a:latin typeface="HGPｺﾞｼｯｸM" panose="020B0600000000000000" pitchFamily="50" charset="-128"/>
                <a:ea typeface="HGPｺﾞｼｯｸM" panose="020B0600000000000000" pitchFamily="50" charset="-128"/>
                <a:cs typeface="Times New Roman"/>
              </a:rPr>
              <a:t>の関連性の確認</a:t>
            </a:r>
            <a:endParaRPr lang="ja-JP" sz="1000" kern="100" dirty="0">
              <a:solidFill>
                <a:srgbClr val="0070C0"/>
              </a:solidFill>
              <a:effectLst/>
              <a:latin typeface="HGPｺﾞｼｯｸM" panose="020B0600000000000000" pitchFamily="50" charset="-128"/>
              <a:ea typeface="HGPｺﾞｼｯｸM" panose="020B0600000000000000" pitchFamily="50" charset="-128"/>
              <a:cs typeface="Times New Roman"/>
            </a:endParaRPr>
          </a:p>
        </p:txBody>
      </p:sp>
      <p:sp>
        <p:nvSpPr>
          <p:cNvPr id="38" name="テキスト ボックス 37"/>
          <p:cNvSpPr txBox="1"/>
          <p:nvPr/>
        </p:nvSpPr>
        <p:spPr>
          <a:xfrm>
            <a:off x="539552" y="1124158"/>
            <a:ext cx="8136904" cy="83099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ロジックツリー</a:t>
            </a:r>
            <a:r>
              <a:rPr lang="ja-JP" altLang="en-US" sz="1200" u="sng" dirty="0">
                <a:latin typeface="HGPｺﾞｼｯｸM" panose="020B0600000000000000" pitchFamily="50" charset="-128"/>
                <a:ea typeface="HGPｺﾞｼｯｸM" panose="020B0600000000000000" pitchFamily="50" charset="-128"/>
              </a:rPr>
              <a:t>に</a:t>
            </a:r>
            <a:r>
              <a:rPr lang="ja-JP" altLang="en-US" sz="1200" u="sng" dirty="0" smtClean="0">
                <a:latin typeface="HGPｺﾞｼｯｸM" panose="020B0600000000000000" pitchFamily="50" charset="-128"/>
                <a:ea typeface="HGPｺﾞｼｯｸM" panose="020B0600000000000000" pitchFamily="50" charset="-128"/>
              </a:rPr>
              <a:t>よる関連性の確認イメージ</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前頁の手順で作成するロジックツリーと、確認作業での確認範囲の関係イメージは、以下の通りです。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下図</a:t>
            </a:r>
            <a:r>
              <a:rPr lang="ja-JP" altLang="en-US" sz="1200" dirty="0" smtClean="0">
                <a:latin typeface="HGPｺﾞｼｯｸM" panose="020B0600000000000000" pitchFamily="50" charset="-128"/>
                <a:ea typeface="HGPｺﾞｼｯｸM" panose="020B0600000000000000" pitchFamily="50" charset="-128"/>
              </a:rPr>
              <a:t>の番号は、前頁の手順</a:t>
            </a:r>
            <a:r>
              <a:rPr lang="en-US" altLang="ja-JP" sz="1200" dirty="0" smtClean="0">
                <a:latin typeface="HGPｺﾞｼｯｸM" panose="020B0600000000000000" pitchFamily="50" charset="-128"/>
                <a:ea typeface="HGPｺﾞｼｯｸM" panose="020B0600000000000000" pitchFamily="50" charset="-128"/>
              </a:rPr>
              <a:t>No</a:t>
            </a:r>
            <a:r>
              <a:rPr lang="ja-JP" altLang="en-US" sz="1200" dirty="0" smtClean="0">
                <a:latin typeface="HGPｺﾞｼｯｸM" panose="020B0600000000000000" pitchFamily="50" charset="-128"/>
                <a:ea typeface="HGPｺﾞｼｯｸM" panose="020B0600000000000000" pitchFamily="50" charset="-128"/>
              </a:rPr>
              <a:t>とリンクしています。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801145" y="2472109"/>
            <a:ext cx="1970655" cy="64807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latin typeface="HGPｺﾞｼｯｸM" panose="020B0600000000000000" pitchFamily="50" charset="-128"/>
                <a:ea typeface="HGPｺﾞｼｯｸM" panose="020B0600000000000000" pitchFamily="50" charset="-128"/>
                <a:cs typeface="Times New Roman"/>
              </a:rPr>
              <a:t>【</a:t>
            </a:r>
            <a:r>
              <a:rPr lang="ja-JP" altLang="en-US" sz="1000" kern="100" dirty="0" smtClean="0">
                <a:latin typeface="HGPｺﾞｼｯｸM" panose="020B0600000000000000" pitchFamily="50" charset="-128"/>
                <a:ea typeface="HGPｺﾞｼｯｸM" panose="020B0600000000000000" pitchFamily="50" charset="-128"/>
                <a:cs typeface="Times New Roman"/>
              </a:rPr>
              <a:t>ビジネス要件</a:t>
            </a:r>
            <a:r>
              <a:rPr lang="en-US" altLang="ja-JP" sz="1000" kern="100" dirty="0" smtClean="0">
                <a:latin typeface="HGPｺﾞｼｯｸM" panose="020B0600000000000000" pitchFamily="50" charset="-128"/>
                <a:ea typeface="HGPｺﾞｼｯｸM" panose="020B0600000000000000" pitchFamily="50" charset="-128"/>
                <a:cs typeface="Times New Roman"/>
              </a:rPr>
              <a:t>】</a:t>
            </a:r>
          </a:p>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3</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年後の目標売上高○○億を達成する。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39" name="正方形/長方形 38"/>
          <p:cNvSpPr/>
          <p:nvPr/>
        </p:nvSpPr>
        <p:spPr>
          <a:xfrm>
            <a:off x="3644387" y="2472109"/>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業務要件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latin typeface="HGPｺﾞｼｯｸM" panose="020B0600000000000000" pitchFamily="50" charset="-128"/>
                <a:ea typeface="HGPｺﾞｼｯｸM" panose="020B0600000000000000" pitchFamily="50" charset="-128"/>
                <a:cs typeface="Times New Roman"/>
              </a:rPr>
              <a:t>優良顧客をランク付けし、ランクに応じた割引を行う。</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40" name="正方形/長方形 39"/>
          <p:cNvSpPr/>
          <p:nvPr/>
        </p:nvSpPr>
        <p:spPr>
          <a:xfrm>
            <a:off x="6422755" y="2472108"/>
            <a:ext cx="1970655"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システム要件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latin typeface="HGPｺﾞｼｯｸM" panose="020B0600000000000000" pitchFamily="50" charset="-128"/>
                <a:ea typeface="HGPｺﾞｼｯｸM" panose="020B0600000000000000" pitchFamily="50" charset="-128"/>
                <a:cs typeface="Times New Roman"/>
              </a:rPr>
              <a:t>顧客ランク設定バッチ</a:t>
            </a:r>
            <a:r>
              <a:rPr lang="ja-JP" altLang="en-US" sz="1000" kern="100" dirty="0">
                <a:latin typeface="HGPｺﾞｼｯｸM" panose="020B0600000000000000" pitchFamily="50" charset="-128"/>
                <a:ea typeface="HGPｺﾞｼｯｸM" panose="020B0600000000000000" pitchFamily="50" charset="-128"/>
                <a:cs typeface="Times New Roman"/>
              </a:rPr>
              <a:t>で</a:t>
            </a:r>
            <a:r>
              <a:rPr lang="ja-JP" altLang="en-US" sz="1000" kern="100" dirty="0" smtClean="0">
                <a:latin typeface="HGPｺﾞｼｯｸM" panose="020B0600000000000000" pitchFamily="50" charset="-128"/>
                <a:ea typeface="HGPｺﾞｼｯｸM" panose="020B0600000000000000" pitchFamily="50" charset="-128"/>
                <a:cs typeface="Times New Roman"/>
              </a:rPr>
              <a:t>、顧客購入金額に応じた顧客ランクを設定する。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42" name="正方形/長方形 41"/>
          <p:cNvSpPr/>
          <p:nvPr/>
        </p:nvSpPr>
        <p:spPr>
          <a:xfrm>
            <a:off x="6441730" y="3271484"/>
            <a:ext cx="1970655"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システム要件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商品購入画面で、顧客ランクに応じた割引額を算出し、表示する。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43" name="直線矢印コネクタ 42"/>
          <p:cNvCxnSpPr>
            <a:stCxn id="37" idx="3"/>
            <a:endCxn id="39" idx="1"/>
          </p:cNvCxnSpPr>
          <p:nvPr/>
        </p:nvCxnSpPr>
        <p:spPr>
          <a:xfrm>
            <a:off x="2771800" y="2796145"/>
            <a:ext cx="8725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直線矢印コネクタ 43"/>
          <p:cNvCxnSpPr>
            <a:stCxn id="39" idx="3"/>
            <a:endCxn id="40" idx="1"/>
          </p:cNvCxnSpPr>
          <p:nvPr/>
        </p:nvCxnSpPr>
        <p:spPr>
          <a:xfrm flipV="1">
            <a:off x="5615042" y="2795596"/>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線矢印コネクタ 44"/>
          <p:cNvCxnSpPr>
            <a:stCxn id="39" idx="3"/>
            <a:endCxn id="42" idx="1"/>
          </p:cNvCxnSpPr>
          <p:nvPr/>
        </p:nvCxnSpPr>
        <p:spPr>
          <a:xfrm>
            <a:off x="5615042" y="2796145"/>
            <a:ext cx="826688" cy="7988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835932" y="4056284"/>
            <a:ext cx="1970655" cy="64807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latin typeface="HGPｺﾞｼｯｸM" panose="020B0600000000000000" pitchFamily="50" charset="-128"/>
                <a:ea typeface="HGPｺﾞｼｯｸM" panose="020B0600000000000000" pitchFamily="50" charset="-128"/>
                <a:cs typeface="Times New Roman"/>
              </a:rPr>
              <a:t>【</a:t>
            </a:r>
            <a:r>
              <a:rPr lang="ja-JP" altLang="en-US" sz="1000" kern="100" dirty="0" smtClean="0">
                <a:latin typeface="HGPｺﾞｼｯｸM" panose="020B0600000000000000" pitchFamily="50" charset="-128"/>
                <a:ea typeface="HGPｺﾞｼｯｸM" panose="020B0600000000000000" pitchFamily="50" charset="-128"/>
                <a:cs typeface="Times New Roman"/>
              </a:rPr>
              <a:t>ビジネス要件</a:t>
            </a:r>
            <a:r>
              <a:rPr lang="en-US" altLang="ja-JP" sz="1000" kern="100" dirty="0" smtClean="0">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販売管理にかかる人件費コストを</a:t>
            </a:r>
            <a:endParaRPr lang="en-US" altLang="ja-JP" sz="1000" kern="100" dirty="0" smtClean="0">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000" kern="100" dirty="0" smtClean="0">
                <a:latin typeface="HGPｺﾞｼｯｸM" panose="020B0600000000000000" pitchFamily="50" charset="-128"/>
                <a:ea typeface="HGPｺﾞｼｯｸM" panose="020B0600000000000000" pitchFamily="50" charset="-128"/>
                <a:cs typeface="Times New Roman"/>
              </a:rPr>
              <a:t>△千万円削減する。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47" name="正方形/長方形 46"/>
          <p:cNvSpPr/>
          <p:nvPr/>
        </p:nvSpPr>
        <p:spPr>
          <a:xfrm>
            <a:off x="3679174" y="4056284"/>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業務要件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注文入力業務で、見積情報を流用する。</a:t>
            </a:r>
            <a:r>
              <a:rPr lang="ja-JP" altLang="en-US" sz="1000" kern="100" dirty="0" smtClean="0">
                <a:latin typeface="HGPｺﾞｼｯｸM" panose="020B0600000000000000" pitchFamily="50" charset="-128"/>
                <a:ea typeface="HGPｺﾞｼｯｸM" panose="020B0600000000000000" pitchFamily="50" charset="-128"/>
                <a:cs typeface="Times New Roman"/>
              </a:rPr>
              <a:t>（入力負荷軽減）</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48" name="正方形/長方形 47"/>
          <p:cNvSpPr/>
          <p:nvPr/>
        </p:nvSpPr>
        <p:spPr>
          <a:xfrm>
            <a:off x="6457542" y="4056283"/>
            <a:ext cx="1970655"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システム要件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注文入力画面で、見積</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No</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を入力することで、見積情報の参照・取り込みを可能にする。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49" name="直線矢印コネクタ 48"/>
          <p:cNvCxnSpPr>
            <a:stCxn id="46" idx="3"/>
            <a:endCxn id="47" idx="1"/>
          </p:cNvCxnSpPr>
          <p:nvPr/>
        </p:nvCxnSpPr>
        <p:spPr>
          <a:xfrm>
            <a:off x="2806587" y="4380320"/>
            <a:ext cx="8725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直線矢印コネクタ 49"/>
          <p:cNvCxnSpPr>
            <a:stCxn id="47" idx="3"/>
            <a:endCxn id="48" idx="1"/>
          </p:cNvCxnSpPr>
          <p:nvPr/>
        </p:nvCxnSpPr>
        <p:spPr>
          <a:xfrm flipV="1">
            <a:off x="5649829" y="4379771"/>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1" name="正方形/長方形 50"/>
          <p:cNvSpPr/>
          <p:nvPr/>
        </p:nvSpPr>
        <p:spPr>
          <a:xfrm>
            <a:off x="3688117" y="4966912"/>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業務要件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○○帳票の出力後の修正を不可とする。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52" name="正方形/長方形 51"/>
          <p:cNvSpPr/>
          <p:nvPr/>
        </p:nvSpPr>
        <p:spPr>
          <a:xfrm>
            <a:off x="6466485" y="4966911"/>
            <a:ext cx="1970655"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システム要件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○○帳票を</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PDF</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で出力する。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53" name="直線矢印コネクタ 52"/>
          <p:cNvCxnSpPr>
            <a:stCxn id="51" idx="3"/>
            <a:endCxn id="52" idx="1"/>
          </p:cNvCxnSpPr>
          <p:nvPr/>
        </p:nvCxnSpPr>
        <p:spPr>
          <a:xfrm flipV="1">
            <a:off x="5658772" y="5290399"/>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正方形/長方形 53"/>
          <p:cNvSpPr/>
          <p:nvPr/>
        </p:nvSpPr>
        <p:spPr>
          <a:xfrm>
            <a:off x="6457541" y="5734352"/>
            <a:ext cx="1970655"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システム要件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○○画面で○○情報によるソートを可能にする。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Tree>
    <p:extLst>
      <p:ext uri="{BB962C8B-B14F-4D97-AF65-F5344CB8AC3E}">
        <p14:creationId xmlns:p14="http://schemas.microsoft.com/office/powerpoint/2010/main" val="1259776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２．妥当性</a:t>
            </a:r>
            <a:r>
              <a:rPr lang="ja-JP" altLang="en-US" dirty="0"/>
              <a:t>確認</a:t>
            </a:r>
            <a:r>
              <a:rPr lang="ja-JP" altLang="en-US" dirty="0" smtClean="0"/>
              <a:t>の観点・方法</a:t>
            </a:r>
            <a:endParaRPr lang="ja-JP" altLang="en-US" dirty="0"/>
          </a:p>
        </p:txBody>
      </p:sp>
      <p:sp>
        <p:nvSpPr>
          <p:cNvPr id="16" name="テキスト ボックス 15"/>
          <p:cNvSpPr txBox="1"/>
          <p:nvPr/>
        </p:nvSpPr>
        <p:spPr>
          <a:xfrm>
            <a:off x="539552" y="1124158"/>
            <a:ext cx="8136904" cy="4708981"/>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上位要件と関連がない要件の対応方針</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上位要件と関連がない要件については、表</a:t>
            </a:r>
            <a:r>
              <a:rPr lang="ja-JP" altLang="en-US" sz="1200" dirty="0">
                <a:latin typeface="HGPｺﾞｼｯｸM" panose="020B0600000000000000" pitchFamily="50" charset="-128"/>
                <a:ea typeface="HGPｺﾞｼｯｸM" panose="020B0600000000000000" pitchFamily="50" charset="-128"/>
              </a:rPr>
              <a:t>２－４</a:t>
            </a:r>
            <a:r>
              <a:rPr lang="ja-JP" altLang="en-US" sz="1200" dirty="0" smtClean="0">
                <a:latin typeface="HGPｺﾞｼｯｸM" panose="020B0600000000000000" pitchFamily="50" charset="-128"/>
                <a:ea typeface="HGPｺﾞｼｯｸM" panose="020B0600000000000000" pitchFamily="50" charset="-128"/>
              </a:rPr>
              <a:t>のような対応方針を検討することになります。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対応方針を検討する上では、以下について留意するようにして下さい。</a:t>
            </a:r>
            <a:endParaRPr lang="en-US" altLang="ja-JP" sz="1200" dirty="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「上位要件の再定義」をする場合、再定義した上位要件を基点に妥当性確認の再実施をする必要がある。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特に、上位要件漏れ検出のきっかけとなった下位要件以外の要件の必要性をしっかり分析することが重要になる。</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「上位要件の再定義」をする場合、プロジェクトオーナーと合意する必要がある。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企画フェーズで決まったビジネス要件に対する追加・修正となるため、公式な場で</a:t>
            </a:r>
            <a:r>
              <a:rPr lang="ja-JP" altLang="en-US" sz="1200" dirty="0">
                <a:latin typeface="HGPｺﾞｼｯｸM" panose="020B0600000000000000" pitchFamily="50" charset="-128"/>
                <a:ea typeface="HGPｺﾞｼｯｸM" panose="020B0600000000000000" pitchFamily="50" charset="-128"/>
              </a:rPr>
              <a:t>あるステアリングコミッティなど</a:t>
            </a:r>
            <a:r>
              <a:rPr lang="ja-JP" altLang="en-US" sz="1200" dirty="0" smtClean="0">
                <a:latin typeface="HGPｺﾞｼｯｸM" panose="020B0600000000000000" pitchFamily="50" charset="-128"/>
                <a:ea typeface="HGPｺﾞｼｯｸM" panose="020B0600000000000000" pitchFamily="50" charset="-128"/>
              </a:rPr>
              <a:t>を</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利用して、プロジェクトオーナーと再定義したビジネス要件の合意が必要になる。</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「個別案件管理」をする場合、プロジェクトスコープに含めた判断理由を明確にする。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プロジェクトスコープに含める理由と基準を明確にすることで、上位要件に関係がない不必要な要件の増加を抑止する。</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1920320035"/>
              </p:ext>
            </p:extLst>
          </p:nvPr>
        </p:nvGraphicFramePr>
        <p:xfrm>
          <a:off x="804629" y="1916832"/>
          <a:ext cx="7871827" cy="1463040"/>
        </p:xfrm>
        <a:graphic>
          <a:graphicData uri="http://schemas.openxmlformats.org/drawingml/2006/table">
            <a:tbl>
              <a:tblPr firstRow="1">
                <a:tableStyleId>{00A15C55-8517-42AA-B614-E9B94910E393}</a:tableStyleId>
              </a:tblPr>
              <a:tblGrid>
                <a:gridCol w="412760"/>
                <a:gridCol w="1421839"/>
                <a:gridCol w="6037228"/>
              </a:tblGrid>
              <a:tr h="2438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対応方針</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要件の取下げ</a:t>
                      </a:r>
                      <a:endParaRPr lang="en-US" altLang="ja-JP" sz="1200" dirty="0" smtClean="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プロジェクトスコープに含まない要件と判断し、要件を取下げる。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上位要件の再定義</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プロジェクトスコープに含めるべき要件と判断し、その判断根拠となる上位要件を定義する。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当該上位要件に対しては、手順</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1-3</a:t>
                      </a:r>
                      <a:r>
                        <a:rPr kumimoji="1" lang="ja-JP" altLang="en-US" sz="1200" baseline="0" dirty="0" smtClean="0">
                          <a:solidFill>
                            <a:schemeClr val="tx1"/>
                          </a:solidFill>
                          <a:latin typeface="HGPｺﾞｼｯｸM" panose="020B0600000000000000" pitchFamily="50" charset="-128"/>
                          <a:ea typeface="HGPｺﾞｼｯｸM" panose="020B0600000000000000" pitchFamily="50" charset="-128"/>
                        </a:rPr>
                        <a:t> </a:t>
                      </a:r>
                      <a:r>
                        <a:rPr kumimoji="1" lang="en-US" altLang="ja-JP" sz="1200" baseline="0" dirty="0" smtClean="0">
                          <a:solidFill>
                            <a:schemeClr val="tx1"/>
                          </a:solidFill>
                          <a:latin typeface="HGPｺﾞｼｯｸM" panose="020B0600000000000000" pitchFamily="50" charset="-128"/>
                          <a:ea typeface="HGPｺﾞｼｯｸM" panose="020B0600000000000000" pitchFamily="50" charset="-128"/>
                        </a:rPr>
                        <a:t>OR</a:t>
                      </a:r>
                      <a:r>
                        <a:rPr kumimoji="1" lang="ja-JP" altLang="en-US" sz="1200" baseline="0" dirty="0" smtClean="0">
                          <a:solidFill>
                            <a:schemeClr val="tx1"/>
                          </a:solidFill>
                          <a:latin typeface="HGPｺﾞｼｯｸM" panose="020B0600000000000000" pitchFamily="50" charset="-128"/>
                          <a:ea typeface="HGPｺﾞｼｯｸM" panose="020B0600000000000000" pitchFamily="50" charset="-128"/>
                        </a:rPr>
                        <a:t> </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2-2</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 の確認を行う。</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個別要件管理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プロジェクトスコープに含めるが、上位要件と関連を持たない要件として管理する。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ただし、プロジェクトスコープに含めた判断理由を記録する。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12" name="テキスト ボックス 11"/>
          <p:cNvSpPr txBox="1"/>
          <p:nvPr/>
        </p:nvSpPr>
        <p:spPr>
          <a:xfrm>
            <a:off x="804629" y="3379872"/>
            <a:ext cx="787182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表２－４．上位要件と関連がない要件の対応方針</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44957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1113</Words>
  <Application>Microsoft Office PowerPoint</Application>
  <PresentationFormat>画面に合わせる (4:3)</PresentationFormat>
  <Paragraphs>151</Paragraphs>
  <Slides>10</Slides>
  <Notes>0</Notes>
  <HiddenSlides>0</HiddenSlides>
  <MMClips>0</MMClips>
  <ScaleCrop>false</ScaleCrop>
  <HeadingPairs>
    <vt:vector size="4" baseType="variant">
      <vt:variant>
        <vt:lpstr>テーマ</vt:lpstr>
      </vt:variant>
      <vt:variant>
        <vt:i4>2</vt:i4>
      </vt:variant>
      <vt:variant>
        <vt:lpstr>スライド タイトル</vt:lpstr>
      </vt:variant>
      <vt:variant>
        <vt:i4>10</vt:i4>
      </vt:variant>
    </vt:vector>
  </HeadingPairs>
  <TitlesOfParts>
    <vt:vector size="12"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2018-05-22T06:44:27Z</dcterms:created>
  <dcterms:modified xsi:type="dcterms:W3CDTF">2019-09-04T02:48:08Z</dcterms:modified>
</cp:coreProperties>
</file>