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5" r:id="rId1"/>
    <p:sldMasterId id="2147483663" r:id="rId2"/>
  </p:sldMasterIdLst>
  <p:notesMasterIdLst>
    <p:notesMasterId r:id="rId13"/>
  </p:notesMasterIdLst>
  <p:sldIdLst>
    <p:sldId id="594" r:id="rId3"/>
    <p:sldId id="437" r:id="rId4"/>
    <p:sldId id="445" r:id="rId5"/>
    <p:sldId id="569" r:id="rId6"/>
    <p:sldId id="567" r:id="rId7"/>
    <p:sldId id="589" r:id="rId8"/>
    <p:sldId id="578" r:id="rId9"/>
    <p:sldId id="591" r:id="rId10"/>
    <p:sldId id="592" r:id="rId11"/>
    <p:sldId id="593" r:id="rId12"/>
  </p:sldIdLst>
  <p:sldSz cx="9144000" cy="6858000" type="screen4x3"/>
  <p:notesSz cx="6797675" cy="9926638"/>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7"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CCECFF"/>
    <a:srgbClr val="6699FF"/>
    <a:srgbClr val="3333FF"/>
    <a:srgbClr val="FDF7EE"/>
    <a:srgbClr val="F9E9CB"/>
    <a:srgbClr val="F5DAA9"/>
    <a:srgbClr val="E8AD5F"/>
    <a:srgbClr val="1EA79D"/>
    <a:srgbClr val="4F9D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テーマ スタイル 2 - アクセント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7292A2E-F333-43FB-9621-5CBBE7FDCDCB}" styleName="淡色スタイル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1224" autoAdjust="0"/>
    <p:restoredTop sz="98438" autoAdjust="0"/>
  </p:normalViewPr>
  <p:slideViewPr>
    <p:cSldViewPr snapToObjects="1">
      <p:cViewPr>
        <p:scale>
          <a:sx n="100" d="100"/>
          <a:sy n="100" d="100"/>
        </p:scale>
        <p:origin x="-1944" y="-438"/>
      </p:cViewPr>
      <p:guideLst>
        <p:guide orient="horz" pos="429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6952135A-CF7D-4615-9482-B4F97B9D8950}" type="datetimeFigureOut">
              <a:rPr kumimoji="1" lang="ja-JP" altLang="en-US" smtClean="0"/>
              <a:pPr/>
              <a:t>2019/9/4</a:t>
            </a:fld>
            <a:endParaRPr kumimoji="1" lang="ja-JP" altLang="en-US" dirty="0"/>
          </a:p>
        </p:txBody>
      </p:sp>
      <p:sp>
        <p:nvSpPr>
          <p:cNvPr id="4" name="スライド イメージ プレースホルダー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F4DEF6AA-C012-4C4D-A522-9C25638D8620}" type="slidenum">
              <a:rPr kumimoji="1" lang="ja-JP" altLang="en-US" smtClean="0"/>
              <a:pPr/>
              <a:t>‹#›</a:t>
            </a:fld>
            <a:endParaRPr kumimoji="1" lang="ja-JP" altLang="en-US" dirty="0"/>
          </a:p>
        </p:txBody>
      </p:sp>
    </p:spTree>
    <p:extLst>
      <p:ext uri="{BB962C8B-B14F-4D97-AF65-F5344CB8AC3E}">
        <p14:creationId xmlns:p14="http://schemas.microsoft.com/office/powerpoint/2010/main" val="8236233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70814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本文">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a:xfrm>
            <a:off x="7839000" y="6580584"/>
            <a:ext cx="1269504" cy="288032"/>
          </a:xfrm>
          <a:prstGeom prst="rect">
            <a:avLst/>
          </a:prstGeom>
        </p:spPr>
        <p:txBody>
          <a:bodyPr/>
          <a:lstStyle>
            <a:lvl1pPr algn="r">
              <a:defRPr sz="1200">
                <a:latin typeface="+mj-lt"/>
                <a:ea typeface="A-OTF 新ゴ Pro L" pitchFamily="34" charset="-128"/>
              </a:defRPr>
            </a:lvl1pPr>
          </a:lstStyle>
          <a:p>
            <a:fld id="{99AD903E-2787-9244-93D6-61CE01669DE3}" type="slidenum">
              <a:rPr lang="ja-JP" altLang="en-US" smtClean="0"/>
              <a:pPr/>
              <a:t>‹#›</a:t>
            </a:fld>
            <a:endParaRPr lang="ja-JP" altLang="en-US" dirty="0"/>
          </a:p>
        </p:txBody>
      </p:sp>
      <p:sp>
        <p:nvSpPr>
          <p:cNvPr id="6" name="テキスト プレースホルダー 9"/>
          <p:cNvSpPr>
            <a:spLocks noGrp="1"/>
          </p:cNvSpPr>
          <p:nvPr>
            <p:ph type="body" sz="quarter" idx="13"/>
          </p:nvPr>
        </p:nvSpPr>
        <p:spPr>
          <a:xfrm>
            <a:off x="592089" y="692696"/>
            <a:ext cx="5832475" cy="360040"/>
          </a:xfrm>
          <a:prstGeom prst="rect">
            <a:avLst/>
          </a:prstGeom>
        </p:spPr>
        <p:txBody>
          <a:bodyPr/>
          <a:lstStyle>
            <a:lvl1pPr marL="0" indent="0">
              <a:buNone/>
              <a:defRPr sz="1800">
                <a:latin typeface="HGPｺﾞｼｯｸE" panose="020B0900000000000000" pitchFamily="50" charset="-128"/>
                <a:ea typeface="HGPｺﾞｼｯｸE" panose="020B0900000000000000" pitchFamily="50" charset="-128"/>
              </a:defRPr>
            </a:lvl1pPr>
            <a:lvl5pPr>
              <a:defRPr/>
            </a:lvl5pPr>
          </a:lstStyle>
          <a:p>
            <a:pPr lvl="0"/>
            <a:endParaRPr kumimoji="1" lang="ja-JP" altLang="en-US" dirty="0"/>
          </a:p>
        </p:txBody>
      </p:sp>
      <p:sp>
        <p:nvSpPr>
          <p:cNvPr id="9" name="正方形/長方形 8"/>
          <p:cNvSpPr/>
          <p:nvPr userDrawn="1"/>
        </p:nvSpPr>
        <p:spPr>
          <a:xfrm>
            <a:off x="8676456" y="6669360"/>
            <a:ext cx="108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519392913"/>
      </p:ext>
    </p:extLst>
  </p:cSld>
  <p:clrMapOvr>
    <a:masterClrMapping/>
  </p:clrMapOvr>
  <p:timing>
    <p:tnLst>
      <p:par>
        <p:cTn id="1" dur="indefinite" restart="never" nodeType="tmRoot"/>
      </p:par>
    </p:tnLst>
  </p:timing>
  <p:hf hdr="0" dt="0"/>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creativecommons.org/licenses/by-sa/4.0/"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13" name="直線コネクタ 12"/>
          <p:cNvCxnSpPr/>
          <p:nvPr userDrawn="1"/>
        </p:nvCxnSpPr>
        <p:spPr>
          <a:xfrm>
            <a:off x="576000" y="3784602"/>
            <a:ext cx="5291400" cy="1588"/>
          </a:xfrm>
          <a:prstGeom prst="line">
            <a:avLst/>
          </a:prstGeom>
          <a:ln w="317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pic>
        <p:nvPicPr>
          <p:cNvPr id="7" name="図 6"/>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0" y="0"/>
            <a:ext cx="298938" cy="6858000"/>
          </a:xfrm>
          <a:prstGeom prst="rect">
            <a:avLst/>
          </a:prstGeom>
        </p:spPr>
      </p:pic>
      <p:pic>
        <p:nvPicPr>
          <p:cNvPr id="9" name="図 8">
            <a:hlinkClick r:id="rId4"/>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91064" y="5877272"/>
            <a:ext cx="825953" cy="295893"/>
          </a:xfrm>
          <a:prstGeom prst="rect">
            <a:avLst/>
          </a:prstGeom>
        </p:spPr>
      </p:pic>
      <p:sp>
        <p:nvSpPr>
          <p:cNvPr id="10" name="テキスト ボックス 9"/>
          <p:cNvSpPr txBox="1"/>
          <p:nvPr userDrawn="1"/>
        </p:nvSpPr>
        <p:spPr>
          <a:xfrm>
            <a:off x="491064" y="6189471"/>
            <a:ext cx="7632848" cy="261610"/>
          </a:xfrm>
          <a:prstGeom prst="rect">
            <a:avLst/>
          </a:prstGeom>
          <a:noFill/>
        </p:spPr>
        <p:txBody>
          <a:bodyPr wrap="square" rtlCol="0">
            <a:spAutoFit/>
          </a:bodyPr>
          <a:lstStyle/>
          <a:p>
            <a:r>
              <a:rPr lang="ja-JP" altLang="en-US" sz="1100" dirty="0" smtClean="0">
                <a:latin typeface="HGPｺﾞｼｯｸM" panose="020B0600000000000000" pitchFamily="50" charset="-128"/>
                <a:ea typeface="HGPｺﾞｼｯｸM" panose="020B0600000000000000" pitchFamily="50" charset="-128"/>
              </a:rPr>
              <a:t>この 作品 は </a:t>
            </a:r>
            <a:r>
              <a:rPr lang="ja-JP" altLang="en-US" sz="1100" dirty="0" smtClean="0">
                <a:solidFill>
                  <a:schemeClr val="tx1"/>
                </a:solidFill>
                <a:latin typeface="HGPｺﾞｼｯｸM" panose="020B0600000000000000" pitchFamily="50" charset="-128"/>
                <a:ea typeface="HGPｺﾞｼｯｸM" panose="020B0600000000000000" pitchFamily="50" charset="-128"/>
                <a:hlinkClick r:id="rId4"/>
              </a:rPr>
              <a:t>クリエイティブ・コモンズ 表示 </a:t>
            </a:r>
            <a:r>
              <a:rPr lang="en-US" altLang="ja-JP" sz="1100" dirty="0" smtClean="0">
                <a:solidFill>
                  <a:schemeClr val="tx1"/>
                </a:solidFill>
                <a:latin typeface="HGPｺﾞｼｯｸM" panose="020B0600000000000000" pitchFamily="50" charset="-128"/>
                <a:ea typeface="HGPｺﾞｼｯｸM" panose="020B0600000000000000" pitchFamily="50" charset="-128"/>
                <a:hlinkClick r:id="rId4"/>
              </a:rPr>
              <a:t>- </a:t>
            </a:r>
            <a:r>
              <a:rPr lang="ja-JP" altLang="en-US" sz="1100" dirty="0" smtClean="0">
                <a:solidFill>
                  <a:schemeClr val="tx1"/>
                </a:solidFill>
                <a:latin typeface="HGPｺﾞｼｯｸM" panose="020B0600000000000000" pitchFamily="50" charset="-128"/>
                <a:ea typeface="HGPｺﾞｼｯｸM" panose="020B0600000000000000" pitchFamily="50" charset="-128"/>
                <a:hlinkClick r:id="rId4"/>
              </a:rPr>
              <a:t>継承 </a:t>
            </a:r>
            <a:r>
              <a:rPr lang="en-US" altLang="ja-JP" sz="1100" dirty="0" smtClean="0">
                <a:solidFill>
                  <a:schemeClr val="tx1"/>
                </a:solidFill>
                <a:latin typeface="HGPｺﾞｼｯｸM" panose="020B0600000000000000" pitchFamily="50" charset="-128"/>
                <a:ea typeface="HGPｺﾞｼｯｸM" panose="020B0600000000000000" pitchFamily="50" charset="-128"/>
                <a:hlinkClick r:id="rId4"/>
              </a:rPr>
              <a:t>4.0 </a:t>
            </a:r>
            <a:r>
              <a:rPr lang="ja-JP" altLang="en-US" sz="1100" dirty="0" smtClean="0">
                <a:solidFill>
                  <a:schemeClr val="tx1"/>
                </a:solidFill>
                <a:latin typeface="HGPｺﾞｼｯｸM" panose="020B0600000000000000" pitchFamily="50" charset="-128"/>
                <a:ea typeface="HGPｺﾞｼｯｸM" panose="020B0600000000000000" pitchFamily="50" charset="-128"/>
                <a:hlinkClick r:id="rId4"/>
              </a:rPr>
              <a:t>国際 ライセンス</a:t>
            </a:r>
            <a:r>
              <a:rPr lang="ja-JP" altLang="en-US" sz="1100" dirty="0" smtClean="0">
                <a:solidFill>
                  <a:srgbClr val="FF0000"/>
                </a:solidFill>
                <a:latin typeface="HGPｺﾞｼｯｸM" panose="020B0600000000000000" pitchFamily="50" charset="-128"/>
                <a:ea typeface="HGPｺﾞｼｯｸM" panose="020B0600000000000000" pitchFamily="50" charset="-128"/>
              </a:rPr>
              <a:t> </a:t>
            </a:r>
            <a:r>
              <a:rPr lang="ja-JP" altLang="en-US" sz="1100" dirty="0" smtClean="0">
                <a:latin typeface="HGPｺﾞｼｯｸM" panose="020B0600000000000000" pitchFamily="50" charset="-128"/>
                <a:ea typeface="HGPｺﾞｼｯｸM" panose="020B0600000000000000" pitchFamily="50" charset="-128"/>
              </a:rPr>
              <a:t>の下に提供されています。</a:t>
            </a:r>
            <a:endParaRPr lang="ja-JP" altLang="en-US" sz="1100" dirty="0">
              <a:latin typeface="HGPｺﾞｼｯｸM" panose="020B0600000000000000" pitchFamily="50" charset="-128"/>
              <a:ea typeface="HGPｺﾞｼｯｸM" panose="020B0600000000000000" pitchFamily="50" charset="-128"/>
            </a:endParaRPr>
          </a:p>
        </p:txBody>
      </p:sp>
      <p:sp>
        <p:nvSpPr>
          <p:cNvPr id="6" name="テキスト ボックス 5"/>
          <p:cNvSpPr txBox="1"/>
          <p:nvPr userDrawn="1"/>
        </p:nvSpPr>
        <p:spPr>
          <a:xfrm>
            <a:off x="486525" y="6474319"/>
            <a:ext cx="7632848" cy="261610"/>
          </a:xfrm>
          <a:prstGeom prst="rect">
            <a:avLst/>
          </a:prstGeom>
          <a:noFill/>
        </p:spPr>
        <p:txBody>
          <a:bodyPr wrap="square" rtlCol="0">
            <a:spAutoFit/>
          </a:bodyPr>
          <a:lstStyle/>
          <a:p>
            <a:r>
              <a:rPr lang="ja-JP" altLang="en-US" sz="1100" dirty="0" smtClean="0">
                <a:latin typeface="HGPｺﾞｼｯｸM" panose="020B0600000000000000" pitchFamily="50" charset="-128"/>
                <a:ea typeface="HGPｺﾞｼｯｸM" panose="020B0600000000000000" pitchFamily="50" charset="-128"/>
              </a:rPr>
              <a:t>要件定義フレームワーク</a:t>
            </a:r>
            <a:r>
              <a:rPr lang="en-US" altLang="ja-JP" sz="1100" dirty="0" smtClean="0">
                <a:latin typeface="HGPｺﾞｼｯｸM" panose="020B0600000000000000" pitchFamily="50" charset="-128"/>
                <a:ea typeface="HGPｺﾞｼｯｸM" panose="020B0600000000000000" pitchFamily="50" charset="-128"/>
              </a:rPr>
              <a:t>©2018 TIS INC. </a:t>
            </a:r>
            <a:r>
              <a:rPr lang="ja-JP" altLang="en-US" sz="1100" dirty="0" smtClean="0">
                <a:latin typeface="HGPｺﾞｼｯｸM" panose="020B0600000000000000" pitchFamily="50" charset="-128"/>
                <a:ea typeface="HGPｺﾞｼｯｸM" panose="020B0600000000000000" pitchFamily="50" charset="-128"/>
              </a:rPr>
              <a:t>クリエイティブ・コモンズ・ライセンス（表示</a:t>
            </a:r>
            <a:r>
              <a:rPr lang="en-US" altLang="ja-JP" sz="1100" dirty="0" smtClean="0">
                <a:latin typeface="HGPｺﾞｼｯｸM" panose="020B0600000000000000" pitchFamily="50" charset="-128"/>
                <a:ea typeface="HGPｺﾞｼｯｸM" panose="020B0600000000000000" pitchFamily="50" charset="-128"/>
              </a:rPr>
              <a:t>-</a:t>
            </a:r>
            <a:r>
              <a:rPr lang="ja-JP" altLang="en-US" sz="1100" dirty="0" smtClean="0">
                <a:latin typeface="HGPｺﾞｼｯｸM" panose="020B0600000000000000" pitchFamily="50" charset="-128"/>
                <a:ea typeface="HGPｺﾞｼｯｸM" panose="020B0600000000000000" pitchFamily="50" charset="-128"/>
              </a:rPr>
              <a:t>継承 </a:t>
            </a:r>
            <a:r>
              <a:rPr lang="en-US" altLang="ja-JP" sz="1100" dirty="0" smtClean="0">
                <a:latin typeface="HGPｺﾞｼｯｸM" panose="020B0600000000000000" pitchFamily="50" charset="-128"/>
                <a:ea typeface="HGPｺﾞｼｯｸM" panose="020B0600000000000000" pitchFamily="50" charset="-128"/>
              </a:rPr>
              <a:t>4.0 </a:t>
            </a:r>
            <a:r>
              <a:rPr lang="ja-JP" altLang="en-US" sz="1100" dirty="0" smtClean="0">
                <a:latin typeface="HGPｺﾞｼｯｸM" panose="020B0600000000000000" pitchFamily="50" charset="-128"/>
                <a:ea typeface="HGPｺﾞｼｯｸM" panose="020B0600000000000000" pitchFamily="50" charset="-128"/>
              </a:rPr>
              <a:t>国際）</a:t>
            </a:r>
            <a:endParaRPr lang="ja-JP" altLang="en-US" sz="11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391627803"/>
      </p:ext>
    </p:extLst>
  </p:cSld>
  <p:clrMap bg1="lt1" tx1="dk1" bg2="lt2" tx2="dk2" accent1="accent1" accent2="accent2" accent3="accent3" accent4="accent4" accent5="accent5" accent6="accent6" hlink="hlink" folHlink="folHlink"/>
  <p:sldLayoutIdLst>
    <p:sldLayoutId id="2147483666" r:id="rId1"/>
  </p:sldLayoutIdLst>
  <p:timing>
    <p:tnLst>
      <p:par>
        <p:cTn id="1" dur="indefinite" restart="never" nodeType="tmRoot"/>
      </p:par>
    </p:tnLst>
  </p:timing>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13" name="直線コネクタ 12"/>
          <p:cNvCxnSpPr/>
          <p:nvPr userDrawn="1"/>
        </p:nvCxnSpPr>
        <p:spPr>
          <a:xfrm>
            <a:off x="576000" y="1080000"/>
            <a:ext cx="8030704" cy="1588"/>
          </a:xfrm>
          <a:prstGeom prst="line">
            <a:avLst/>
          </a:prstGeom>
          <a:ln w="3175">
            <a:solidFill>
              <a:srgbClr val="1BADBD"/>
            </a:solidFill>
          </a:ln>
          <a:effectLst/>
        </p:spPr>
        <p:style>
          <a:lnRef idx="2">
            <a:schemeClr val="accent1"/>
          </a:lnRef>
          <a:fillRef idx="0">
            <a:schemeClr val="accent1"/>
          </a:fillRef>
          <a:effectRef idx="1">
            <a:schemeClr val="accent1"/>
          </a:effectRef>
          <a:fontRef idx="minor">
            <a:schemeClr val="tx1"/>
          </a:fontRef>
        </p:style>
      </p:cxnSp>
      <p:pic>
        <p:nvPicPr>
          <p:cNvPr id="5" name="図 4"/>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0" y="0"/>
            <a:ext cx="298938" cy="6858000"/>
          </a:xfrm>
          <a:prstGeom prst="rect">
            <a:avLst/>
          </a:prstGeom>
        </p:spPr>
      </p:pic>
    </p:spTree>
    <p:extLst>
      <p:ext uri="{BB962C8B-B14F-4D97-AF65-F5344CB8AC3E}">
        <p14:creationId xmlns:p14="http://schemas.microsoft.com/office/powerpoint/2010/main" val="542415550"/>
      </p:ext>
    </p:extLst>
  </p:cSld>
  <p:clrMap bg1="lt1" tx1="dk1" bg2="lt2" tx2="dk2" accent1="accent1" accent2="accent2" accent3="accent3" accent4="accent4" accent5="accent5" accent6="accent6" hlink="hlink" folHlink="folHlink"/>
  <p:sldLayoutIdLst>
    <p:sldLayoutId id="2147483664" r:id="rId1"/>
  </p:sldLayoutIdLst>
  <p:timing>
    <p:tnLst>
      <p:par>
        <p:cTn id="1" dur="indefinite" restart="never" nodeType="tmRoot"/>
      </p:par>
    </p:tnLst>
  </p:timing>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491065" y="2996952"/>
            <a:ext cx="5593103" cy="792088"/>
          </a:xfrm>
          <a:prstGeom prst="rect">
            <a:avLst/>
          </a:prstGeom>
        </p:spPr>
        <p:txBody>
          <a:bodyPr/>
          <a:lstStyle/>
          <a:p>
            <a:pPr lvl="0">
              <a:spcBef>
                <a:spcPct val="0"/>
              </a:spcBef>
              <a:defRPr/>
            </a:pPr>
            <a:r>
              <a:rPr kumimoji="1" lang="ja-JP" altLang="en-US" sz="2400" u="none" strike="noStrike" kern="1200" cap="none" spc="0" normalizeH="0" baseline="0" noProof="0" dirty="0" smtClean="0">
                <a:ln>
                  <a:noFill/>
                </a:ln>
                <a:solidFill>
                  <a:schemeClr val="tx1"/>
                </a:solidFill>
                <a:effectLst/>
                <a:uLnTx/>
                <a:uFillTx/>
                <a:latin typeface="HGPｺﾞｼｯｸE" panose="020B0900000000000000" pitchFamily="50" charset="-128"/>
                <a:ea typeface="HGPｺﾞｼｯｸE" panose="020B0900000000000000" pitchFamily="50" charset="-128"/>
                <a:cs typeface="A-OTF 新ゴ Pro R"/>
              </a:rPr>
              <a:t>要件定義技法ガイド</a:t>
            </a:r>
            <a:endParaRPr kumimoji="1" lang="en-US" altLang="ja-JP" sz="2400" u="none" strike="noStrike" kern="1200" cap="none" spc="0" normalizeH="0" baseline="0" noProof="0" dirty="0" smtClean="0">
              <a:ln>
                <a:noFill/>
              </a:ln>
              <a:solidFill>
                <a:schemeClr val="tx1"/>
              </a:solidFill>
              <a:effectLst/>
              <a:uLnTx/>
              <a:uFillTx/>
              <a:latin typeface="HGPｺﾞｼｯｸE" panose="020B0900000000000000" pitchFamily="50" charset="-128"/>
              <a:ea typeface="HGPｺﾞｼｯｸE" panose="020B0900000000000000" pitchFamily="50" charset="-128"/>
              <a:cs typeface="A-OTF 新ゴ Pro R"/>
            </a:endParaRPr>
          </a:p>
          <a:p>
            <a:pPr lvl="0">
              <a:spcBef>
                <a:spcPct val="0"/>
              </a:spcBef>
              <a:defRPr/>
            </a:pPr>
            <a:r>
              <a:rPr lang="ja-JP" altLang="en-US" sz="2400" dirty="0">
                <a:latin typeface="HGPｺﾞｼｯｸE" panose="020B0900000000000000" pitchFamily="50" charset="-128"/>
                <a:ea typeface="HGPｺﾞｼｯｸE" panose="020B0900000000000000" pitchFamily="50" charset="-128"/>
                <a:cs typeface="A-OTF 新ゴ Pro R"/>
              </a:rPr>
              <a:t>検証</a:t>
            </a:r>
            <a:r>
              <a:rPr lang="ja-JP" altLang="en-US" sz="2400" dirty="0" smtClean="0">
                <a:latin typeface="HGPｺﾞｼｯｸE" panose="020B0900000000000000" pitchFamily="50" charset="-128"/>
                <a:ea typeface="HGPｺﾞｼｯｸE" panose="020B0900000000000000" pitchFamily="50" charset="-128"/>
                <a:cs typeface="A-OTF 新ゴ Pro R"/>
              </a:rPr>
              <a:t>ガイド編</a:t>
            </a:r>
            <a:endParaRPr kumimoji="1" lang="ja-JP" altLang="en-US" sz="2400" u="none" strike="noStrike" kern="1200" cap="none" spc="0" normalizeH="0" baseline="0" noProof="0" dirty="0" smtClean="0">
              <a:ln>
                <a:noFill/>
              </a:ln>
              <a:solidFill>
                <a:schemeClr val="tx1"/>
              </a:solidFill>
              <a:effectLst/>
              <a:uLnTx/>
              <a:uFillTx/>
              <a:latin typeface="HGPｺﾞｼｯｸE" panose="020B0900000000000000" pitchFamily="50" charset="-128"/>
              <a:ea typeface="HGPｺﾞｼｯｸE" panose="020B0900000000000000" pitchFamily="50" charset="-128"/>
              <a:cs typeface="A-OTF 新ゴ Pro R"/>
            </a:endParaRPr>
          </a:p>
        </p:txBody>
      </p:sp>
      <p:sp>
        <p:nvSpPr>
          <p:cNvPr id="3" name="テキスト ボックス 2"/>
          <p:cNvSpPr txBox="1"/>
          <p:nvPr/>
        </p:nvSpPr>
        <p:spPr>
          <a:xfrm>
            <a:off x="467544" y="4653136"/>
            <a:ext cx="3168352" cy="634020"/>
          </a:xfrm>
          <a:prstGeom prst="rect">
            <a:avLst/>
          </a:prstGeom>
          <a:noFill/>
        </p:spPr>
        <p:txBody>
          <a:bodyPr wrap="square" rtlCol="0">
            <a:spAutoFit/>
          </a:bodyPr>
          <a:lstStyle/>
          <a:p>
            <a:pPr lvl="0" defTabSz="914400">
              <a:spcBef>
                <a:spcPct val="20000"/>
              </a:spcBef>
            </a:pPr>
            <a:r>
              <a:rPr lang="ja-JP" altLang="en-US" sz="1600" dirty="0" smtClean="0">
                <a:latin typeface="HGPｺﾞｼｯｸM" panose="020B0600000000000000" pitchFamily="50" charset="-128"/>
                <a:ea typeface="HGPｺﾞｼｯｸM" panose="020B0600000000000000" pitchFamily="50" charset="-128"/>
              </a:rPr>
              <a:t>第</a:t>
            </a:r>
            <a:r>
              <a:rPr lang="en-US" altLang="ja-JP" sz="1600" dirty="0" smtClean="0">
                <a:latin typeface="HGPｺﾞｼｯｸM" panose="020B0600000000000000" pitchFamily="50" charset="-128"/>
                <a:ea typeface="HGPｺﾞｼｯｸM" panose="020B0600000000000000" pitchFamily="50" charset="-128"/>
              </a:rPr>
              <a:t>1.10</a:t>
            </a:r>
            <a:r>
              <a:rPr lang="ja-JP" altLang="en-US" sz="1600" dirty="0" smtClean="0">
                <a:latin typeface="HGPｺﾞｼｯｸM" panose="020B0600000000000000" pitchFamily="50" charset="-128"/>
                <a:ea typeface="HGPｺﾞｼｯｸM" panose="020B0600000000000000" pitchFamily="50" charset="-128"/>
              </a:rPr>
              <a:t>版</a:t>
            </a:r>
            <a:endParaRPr lang="en-US" altLang="ja-JP" sz="1600" dirty="0" smtClean="0">
              <a:latin typeface="HGPｺﾞｼｯｸM" panose="020B0600000000000000" pitchFamily="50" charset="-128"/>
              <a:ea typeface="HGPｺﾞｼｯｸM" panose="020B0600000000000000" pitchFamily="50" charset="-128"/>
            </a:endParaRPr>
          </a:p>
          <a:p>
            <a:pPr lvl="0" defTabSz="914400">
              <a:spcBef>
                <a:spcPct val="20000"/>
              </a:spcBef>
            </a:pPr>
            <a:r>
              <a:rPr lang="en-US" altLang="ja-JP" sz="1600" dirty="0" smtClean="0">
                <a:latin typeface="HGPｺﾞｼｯｸM" panose="020B0600000000000000" pitchFamily="50" charset="-128"/>
                <a:ea typeface="HGPｺﾞｼｯｸM" panose="020B0600000000000000" pitchFamily="50" charset="-128"/>
              </a:rPr>
              <a:t>2018</a:t>
            </a:r>
            <a:r>
              <a:rPr lang="ja-JP" altLang="en-US" sz="1600" dirty="0" smtClean="0">
                <a:latin typeface="HGPｺﾞｼｯｸM" panose="020B0600000000000000" pitchFamily="50" charset="-128"/>
                <a:ea typeface="HGPｺﾞｼｯｸM" panose="020B0600000000000000" pitchFamily="50" charset="-128"/>
              </a:rPr>
              <a:t>年</a:t>
            </a:r>
            <a:r>
              <a:rPr lang="en-US" altLang="ja-JP" sz="1600" dirty="0" smtClean="0">
                <a:latin typeface="HGPｺﾞｼｯｸM" panose="020B0600000000000000" pitchFamily="50" charset="-128"/>
                <a:ea typeface="HGPｺﾞｼｯｸM" panose="020B0600000000000000" pitchFamily="50" charset="-128"/>
              </a:rPr>
              <a:t>08</a:t>
            </a:r>
            <a:r>
              <a:rPr lang="ja-JP" altLang="en-US" sz="1600" dirty="0" smtClean="0">
                <a:latin typeface="HGPｺﾞｼｯｸM" panose="020B0600000000000000" pitchFamily="50" charset="-128"/>
                <a:ea typeface="HGPｺﾞｼｯｸM" panose="020B0600000000000000" pitchFamily="50" charset="-128"/>
              </a:rPr>
              <a:t>月</a:t>
            </a:r>
            <a:r>
              <a:rPr lang="en-US" altLang="ja-JP" sz="1600" dirty="0">
                <a:latin typeface="HGPｺﾞｼｯｸM" panose="020B0600000000000000" pitchFamily="50" charset="-128"/>
                <a:ea typeface="HGPｺﾞｼｯｸM" panose="020B0600000000000000" pitchFamily="50" charset="-128"/>
              </a:rPr>
              <a:t>29</a:t>
            </a:r>
            <a:r>
              <a:rPr lang="ja-JP" altLang="en-US" sz="1600" dirty="0" smtClean="0">
                <a:latin typeface="HGPｺﾞｼｯｸM" panose="020B0600000000000000" pitchFamily="50" charset="-128"/>
                <a:ea typeface="HGPｺﾞｼｯｸM" panose="020B0600000000000000" pitchFamily="50" charset="-128"/>
              </a:rPr>
              <a:t>日</a:t>
            </a:r>
            <a:endParaRPr lang="ja-JP" altLang="en-US" sz="16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0898761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10</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２．要件検証の観点・方法</a:t>
            </a:r>
            <a:endParaRPr lang="ja-JP" altLang="en-US" dirty="0"/>
          </a:p>
        </p:txBody>
      </p:sp>
      <p:sp>
        <p:nvSpPr>
          <p:cNvPr id="9" name="テキスト ボックス 8"/>
          <p:cNvSpPr txBox="1"/>
          <p:nvPr/>
        </p:nvSpPr>
        <p:spPr>
          <a:xfrm>
            <a:off x="539552" y="1196752"/>
            <a:ext cx="8136904" cy="1200329"/>
          </a:xfrm>
          <a:prstGeom prst="rect">
            <a:avLst/>
          </a:prstGeom>
          <a:noFill/>
        </p:spPr>
        <p:txBody>
          <a:bodyPr wrap="square" rtlCol="0">
            <a:spAutoFit/>
          </a:bodyPr>
          <a:lstStyle/>
          <a:p>
            <a:pPr marL="628650" lvl="1" indent="-171450">
              <a:buFont typeface="Wingdings" panose="05000000000000000000" pitchFamily="2" charset="2"/>
              <a:buChar char="Ø"/>
            </a:pPr>
            <a:r>
              <a:rPr lang="ja-JP" altLang="en-US" sz="1200" dirty="0" smtClean="0">
                <a:latin typeface="HGPｺﾞｼｯｸM" panose="020B0600000000000000" pitchFamily="50" charset="-128"/>
                <a:ea typeface="HGPｺﾞｼｯｸM" panose="020B0600000000000000" pitchFamily="50" charset="-128"/>
              </a:rPr>
              <a:t>検証は段階的に行い、要件定義書の完成後に再確認する。</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a:latin typeface="HGPｺﾞｼｯｸM" panose="020B0600000000000000" pitchFamily="50" charset="-128"/>
                <a:ea typeface="HGPｺﾞｼｯｸM" panose="020B0600000000000000" pitchFamily="50" charset="-128"/>
              </a:rPr>
              <a:t>要件</a:t>
            </a:r>
            <a:r>
              <a:rPr lang="ja-JP" altLang="en-US" sz="1200" dirty="0" smtClean="0">
                <a:latin typeface="HGPｺﾞｼｯｸM" panose="020B0600000000000000" pitchFamily="50" charset="-128"/>
                <a:ea typeface="HGPｺﾞｼｯｸM" panose="020B0600000000000000" pitchFamily="50" charset="-128"/>
              </a:rPr>
              <a:t>定義書完成後に一括して行う検証</a:t>
            </a:r>
            <a:r>
              <a:rPr lang="ja-JP" altLang="en-US" sz="1200" dirty="0">
                <a:latin typeface="HGPｺﾞｼｯｸM" panose="020B0600000000000000" pitchFamily="50" charset="-128"/>
                <a:ea typeface="HGPｺﾞｼｯｸM" panose="020B0600000000000000" pitchFamily="50" charset="-128"/>
              </a:rPr>
              <a:t>では</a:t>
            </a:r>
            <a:r>
              <a:rPr lang="ja-JP" altLang="en-US" sz="1200" dirty="0" smtClean="0">
                <a:latin typeface="HGPｺﾞｼｯｸM" panose="020B0600000000000000" pitchFamily="50" charset="-128"/>
                <a:ea typeface="HGPｺﾞｼｯｸM" panose="020B0600000000000000" pitchFamily="50" charset="-128"/>
              </a:rPr>
              <a:t>、手戻りによる影響リスクや検証負荷</a:t>
            </a:r>
            <a:r>
              <a:rPr lang="ja-JP" altLang="en-US" sz="1200" dirty="0">
                <a:latin typeface="HGPｺﾞｼｯｸM" panose="020B0600000000000000" pitchFamily="50" charset="-128"/>
                <a:ea typeface="HGPｺﾞｼｯｸM" panose="020B0600000000000000" pitchFamily="50" charset="-128"/>
              </a:rPr>
              <a:t>が高く</a:t>
            </a:r>
            <a:r>
              <a:rPr lang="ja-JP" altLang="en-US" sz="1200" dirty="0" smtClean="0">
                <a:latin typeface="HGPｺﾞｼｯｸM" panose="020B0600000000000000" pitchFamily="50" charset="-128"/>
                <a:ea typeface="HGPｺﾞｼｯｸM" panose="020B0600000000000000" pitchFamily="50" charset="-128"/>
              </a:rPr>
              <a:t>なる。</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その</a:t>
            </a:r>
            <a:r>
              <a:rPr lang="ja-JP" altLang="en-US" sz="1200" dirty="0">
                <a:latin typeface="HGPｺﾞｼｯｸM" panose="020B0600000000000000" pitchFamily="50" charset="-128"/>
                <a:ea typeface="HGPｺﾞｼｯｸM" panose="020B0600000000000000" pitchFamily="50" charset="-128"/>
              </a:rPr>
              <a:t>ため、「要求の収集」から始まる要件定義活動内でインクリメンタルに検証を実施する</a:t>
            </a:r>
            <a:r>
              <a:rPr lang="ja-JP" altLang="en-US" sz="1200" dirty="0" smtClean="0">
                <a:latin typeface="HGPｺﾞｼｯｸM" panose="020B0600000000000000" pitchFamily="50" charset="-128"/>
                <a:ea typeface="HGPｺﾞｼｯｸM" panose="020B0600000000000000" pitchFamily="50" charset="-128"/>
              </a:rPr>
              <a:t>ことも検討</a:t>
            </a:r>
            <a:r>
              <a:rPr lang="ja-JP" altLang="en-US" sz="1200" dirty="0">
                <a:latin typeface="HGPｺﾞｼｯｸM" panose="020B0600000000000000" pitchFamily="50" charset="-128"/>
                <a:ea typeface="HGPｺﾞｼｯｸM" panose="020B0600000000000000" pitchFamily="50" charset="-128"/>
              </a:rPr>
              <a:t>する。</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smtClean="0">
                <a:latin typeface="HGPｺﾞｼｯｸM" panose="020B0600000000000000" pitchFamily="50" charset="-128"/>
                <a:ea typeface="HGPｺﾞｼｯｸM" panose="020B0600000000000000" pitchFamily="50" charset="-128"/>
              </a:rPr>
              <a:t>「要件検証の観点一覧」は、</a:t>
            </a:r>
            <a:r>
              <a:rPr lang="ja-JP" altLang="en-US" sz="1200" dirty="0">
                <a:latin typeface="HGPｺﾞｼｯｸM" panose="020B0600000000000000" pitchFamily="50" charset="-128"/>
                <a:ea typeface="HGPｺﾞｼｯｸM" panose="020B0600000000000000" pitchFamily="50" charset="-128"/>
              </a:rPr>
              <a:t>インクリ</a:t>
            </a:r>
            <a:r>
              <a:rPr lang="ja-JP" altLang="en-US" sz="1200" dirty="0" smtClean="0">
                <a:latin typeface="HGPｺﾞｼｯｸM" panose="020B0600000000000000" pitchFamily="50" charset="-128"/>
                <a:ea typeface="HGPｺﾞｼｯｸM" panose="020B0600000000000000" pitchFamily="50" charset="-128"/>
              </a:rPr>
              <a:t>メンタルに検証を行うことを想定して検証タイミングを設定して</a:t>
            </a:r>
            <a:r>
              <a:rPr lang="ja-JP" altLang="en-US" sz="1200" dirty="0">
                <a:latin typeface="HGPｺﾞｼｯｸM" panose="020B0600000000000000" pitchFamily="50" charset="-128"/>
                <a:ea typeface="HGPｺﾞｼｯｸM" panose="020B0600000000000000" pitchFamily="50" charset="-128"/>
              </a:rPr>
              <a:t>いる</a:t>
            </a:r>
            <a:r>
              <a:rPr lang="ja-JP" altLang="en-US" sz="1200" dirty="0" smtClean="0">
                <a:latin typeface="HGPｺﾞｼｯｸM" panose="020B0600000000000000" pitchFamily="50" charset="-128"/>
                <a:ea typeface="HGPｺﾞｼｯｸM" panose="020B0600000000000000" pitchFamily="50" charset="-128"/>
              </a:rPr>
              <a:t>。</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検証区分＝</a:t>
            </a: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smtClean="0">
                <a:latin typeface="HGPｺﾞｼｯｸM" panose="020B0600000000000000" pitchFamily="50" charset="-128"/>
                <a:ea typeface="HGPｺﾞｼｯｸM" panose="020B0600000000000000" pitchFamily="50" charset="-128"/>
              </a:rPr>
              <a:t>単体“の観点は、その成果物が作成されたタイミング、検証区分＝</a:t>
            </a: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smtClean="0">
                <a:latin typeface="HGPｺﾞｼｯｸM" panose="020B0600000000000000" pitchFamily="50" charset="-128"/>
                <a:ea typeface="HGPｺﾞｼｯｸM" panose="020B0600000000000000" pitchFamily="50" charset="-128"/>
              </a:rPr>
              <a:t>関連“の観点は、関連する成果物が作成されたタイミングを検証タイミングとして設定している。</a:t>
            </a:r>
            <a:endParaRPr lang="en-US" altLang="ja-JP" sz="1200" dirty="0" smtClean="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3213147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a:t>
            </a:fld>
            <a:endParaRPr lang="ja-JP" altLang="en-US" dirty="0"/>
          </a:p>
        </p:txBody>
      </p:sp>
      <p:sp>
        <p:nvSpPr>
          <p:cNvPr id="4" name="テキスト ボックス 3"/>
          <p:cNvSpPr txBox="1"/>
          <p:nvPr/>
        </p:nvSpPr>
        <p:spPr>
          <a:xfrm>
            <a:off x="539552" y="3419708"/>
            <a:ext cx="8208912" cy="461665"/>
          </a:xfrm>
          <a:prstGeom prst="rect">
            <a:avLst/>
          </a:prstGeom>
          <a:noFill/>
        </p:spPr>
        <p:txBody>
          <a:bodyPr wrap="square" rtlCol="0">
            <a:spAutoFit/>
          </a:bodyPr>
          <a:lstStyle/>
          <a:p>
            <a:pPr algn="ctr"/>
            <a:r>
              <a:rPr lang="ja-JP" altLang="en-US" sz="2400" dirty="0" smtClean="0">
                <a:latin typeface="HGPｺﾞｼｯｸE" panose="020B0900000000000000" pitchFamily="50" charset="-128"/>
                <a:ea typeface="HGPｺﾞｼｯｸE" panose="020B0900000000000000" pitchFamily="50" charset="-128"/>
              </a:rPr>
              <a:t>１．要件検証の概要</a:t>
            </a:r>
            <a:endParaRPr lang="en-US" altLang="ja-JP" sz="2400" dirty="0" smtClean="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37647262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１．要件検証の概要</a:t>
            </a:r>
            <a:endParaRPr lang="ja-JP" altLang="en-US" dirty="0"/>
          </a:p>
        </p:txBody>
      </p:sp>
      <p:sp>
        <p:nvSpPr>
          <p:cNvPr id="16" name="テキスト ボックス 15"/>
          <p:cNvSpPr txBox="1"/>
          <p:nvPr/>
        </p:nvSpPr>
        <p:spPr>
          <a:xfrm>
            <a:off x="539552" y="1105574"/>
            <a:ext cx="8208912" cy="4339650"/>
          </a:xfrm>
          <a:prstGeom prst="rect">
            <a:avLst/>
          </a:prstGeom>
          <a:noFill/>
        </p:spPr>
        <p:txBody>
          <a:bodyPr wrap="square" rtlCol="0">
            <a:spAutoFit/>
          </a:bodyPr>
          <a:lstStyle/>
          <a:p>
            <a:pPr marL="355600" indent="-35560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本書の目的</a:t>
            </a:r>
            <a:r>
              <a:rPr lang="en-US" altLang="ja-JP" sz="1200" u="sng" dirty="0" smtClean="0">
                <a:latin typeface="HGPｺﾞｼｯｸM" panose="020B0600000000000000" pitchFamily="50" charset="-128"/>
                <a:ea typeface="HGPｺﾞｼｯｸM" panose="020B0600000000000000" pitchFamily="50" charset="-128"/>
              </a:rPr>
              <a:t/>
            </a:r>
            <a:br>
              <a:rPr lang="en-US" altLang="ja-JP" sz="1200" u="sng"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本書の目的は、「要件定義フレームワークの成果物を利用して要件定義を実践</a:t>
            </a:r>
            <a:r>
              <a:rPr lang="ja-JP" altLang="en-US" sz="1200" dirty="0">
                <a:latin typeface="HGPｺﾞｼｯｸM" panose="020B0600000000000000" pitchFamily="50" charset="-128"/>
                <a:ea typeface="HGPｺﾞｼｯｸM" panose="020B0600000000000000" pitchFamily="50" charset="-128"/>
              </a:rPr>
              <a:t>する</a:t>
            </a:r>
            <a:r>
              <a:rPr lang="ja-JP" altLang="en-US" sz="1200" dirty="0" smtClean="0">
                <a:latin typeface="HGPｺﾞｼｯｸM" panose="020B0600000000000000" pitchFamily="50" charset="-128"/>
                <a:ea typeface="HGPｺﾞｼｯｸM" panose="020B0600000000000000" pitchFamily="50" charset="-128"/>
              </a:rPr>
              <a:t>際の、</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要件検証の観点や方法を明らかにし、現場での検証実践を可能にする」 こと</a:t>
            </a:r>
            <a:r>
              <a:rPr lang="ja-JP" altLang="en-US" sz="1200" dirty="0">
                <a:latin typeface="HGPｺﾞｼｯｸM" panose="020B0600000000000000" pitchFamily="50" charset="-128"/>
                <a:ea typeface="HGPｺﾞｼｯｸM" panose="020B0600000000000000" pitchFamily="50" charset="-128"/>
              </a:rPr>
              <a:t>です</a:t>
            </a:r>
            <a:r>
              <a:rPr lang="ja-JP" altLang="en-US" sz="1200" dirty="0" smtClean="0">
                <a:latin typeface="HGPｺﾞｼｯｸM" panose="020B0600000000000000" pitchFamily="50" charset="-128"/>
                <a:ea typeface="HGPｺﾞｼｯｸM" panose="020B0600000000000000" pitchFamily="50" charset="-128"/>
              </a:rPr>
              <a:t>。</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endParaRPr lang="en-US" altLang="ja-JP" sz="1200" dirty="0" smtClean="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要件検証とは</a:t>
            </a:r>
            <a:r>
              <a:rPr lang="en-US" altLang="ja-JP" sz="1200" b="1" dirty="0" smtClean="0">
                <a:latin typeface="HGPｺﾞｼｯｸM" panose="020B0600000000000000" pitchFamily="50" charset="-128"/>
                <a:ea typeface="HGPｺﾞｼｯｸM" panose="020B0600000000000000" pitchFamily="50" charset="-128"/>
              </a:rPr>
              <a:t/>
            </a:r>
            <a:br>
              <a:rPr lang="en-US" altLang="ja-JP" sz="1200" b="1"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要件検証とは、定義した要件が「要件が持つ特性（表１－２を参照）」に照らして、正しいことを確認することです。</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一般的には、要件に関係するステークホルダーと「要件レビュー」を行い、確認します。</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endParaRPr lang="en-US" altLang="ja-JP" sz="1200" dirty="0">
              <a:latin typeface="HGPｺﾞｼｯｸM" panose="020B0600000000000000" pitchFamily="50" charset="-128"/>
              <a:ea typeface="HGPｺﾞｼｯｸM" panose="020B0600000000000000" pitchFamily="50" charset="-128"/>
            </a:endParaRPr>
          </a:p>
          <a:p>
            <a:pPr lvl="1"/>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endParaRPr lang="en-US" altLang="ja-JP" sz="1200" dirty="0" smtClean="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1200" dirty="0" smtClean="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1200"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1200" dirty="0" smtClean="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要件検証の目的</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定義した要件が正しいことを確認し、「妥当性確認ができるようにすること」、</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及び「後続工程のインプットとして有効活用できるようにすること」です。</a:t>
            </a:r>
            <a:endParaRPr lang="en-US" altLang="ja-JP" sz="1200" dirty="0" smtClean="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1200"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要件検証のプロセス</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要件定義フレームワークにおける、具体的な検証プロセスの進め方については、以下のプロセスガイドを参照して下さい。</a:t>
            </a:r>
            <a:endParaRPr lang="ja-JP" altLang="en-US" sz="1200" dirty="0">
              <a:latin typeface="HGPｺﾞｼｯｸM" panose="020B0600000000000000" pitchFamily="50" charset="-128"/>
              <a:ea typeface="HGPｺﾞｼｯｸM" panose="020B0600000000000000" pitchFamily="50" charset="-128"/>
            </a:endParaRPr>
          </a:p>
        </p:txBody>
      </p:sp>
      <p:graphicFrame>
        <p:nvGraphicFramePr>
          <p:cNvPr id="5" name="表 4"/>
          <p:cNvGraphicFramePr>
            <a:graphicFrameLocks noGrp="1"/>
          </p:cNvGraphicFramePr>
          <p:nvPr>
            <p:extLst>
              <p:ext uri="{D42A27DB-BD31-4B8C-83A1-F6EECF244321}">
                <p14:modId xmlns:p14="http://schemas.microsoft.com/office/powerpoint/2010/main" val="3564607682"/>
              </p:ext>
            </p:extLst>
          </p:nvPr>
        </p:nvGraphicFramePr>
        <p:xfrm>
          <a:off x="1259633" y="5428666"/>
          <a:ext cx="6595377" cy="1097280"/>
        </p:xfrm>
        <a:graphic>
          <a:graphicData uri="http://schemas.openxmlformats.org/drawingml/2006/table">
            <a:tbl>
              <a:tblPr firstRow="1" bandRow="1">
                <a:tableStyleId>{00A15C55-8517-42AA-B614-E9B94910E393}</a:tableStyleId>
              </a:tblPr>
              <a:tblGrid>
                <a:gridCol w="2219643"/>
                <a:gridCol w="1197293"/>
                <a:gridCol w="3178441"/>
              </a:tblGrid>
              <a:tr h="191829">
                <a:tc>
                  <a:txBody>
                    <a:bodyPr/>
                    <a:lstStyle/>
                    <a:p>
                      <a:r>
                        <a:rPr kumimoji="1" lang="ja-JP" altLang="en-US" sz="1200" dirty="0" smtClean="0">
                          <a:latin typeface="HGPｺﾞｼｯｸM" panose="020B0600000000000000" pitchFamily="50" charset="-128"/>
                          <a:ea typeface="HGPｺﾞｼｯｸM" panose="020B0600000000000000" pitchFamily="50" charset="-128"/>
                        </a:rPr>
                        <a:t>参照成果物名</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アクティビティ</a:t>
                      </a:r>
                      <a:r>
                        <a:rPr kumimoji="1" lang="en-US" altLang="ja-JP" sz="1200" dirty="0" smtClean="0">
                          <a:latin typeface="HGPｺﾞｼｯｸM" panose="020B0600000000000000" pitchFamily="50" charset="-128"/>
                          <a:ea typeface="HGPｺﾞｼｯｸM" panose="020B0600000000000000" pitchFamily="50" charset="-128"/>
                        </a:rPr>
                        <a:t>ID</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アクティビティ名</a:t>
                      </a:r>
                      <a:endParaRPr kumimoji="1" lang="ja-JP" altLang="en-US" sz="1200" dirty="0">
                        <a:latin typeface="HGPｺﾞｼｯｸM" panose="020B0600000000000000" pitchFamily="50" charset="-128"/>
                        <a:ea typeface="HGPｺﾞｼｯｸM" panose="020B0600000000000000" pitchFamily="50" charset="-128"/>
                      </a:endParaRPr>
                    </a:p>
                  </a:txBody>
                  <a:tcPr anchor="ctr"/>
                </a:tc>
              </a:tr>
              <a:tr h="236021">
                <a:tc>
                  <a:txBody>
                    <a:bodyPr/>
                    <a:lstStyle/>
                    <a:p>
                      <a:r>
                        <a:rPr kumimoji="1" lang="ja-JP" altLang="en-US" sz="1200" dirty="0" smtClean="0">
                          <a:latin typeface="HGPｺﾞｼｯｸM" panose="020B0600000000000000" pitchFamily="50" charset="-128"/>
                          <a:ea typeface="HGPｺﾞｼｯｸM" panose="020B0600000000000000" pitchFamily="50" charset="-128"/>
                        </a:rPr>
                        <a:t>要件定義計画プロセスガイド</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en-US" altLang="ja-JP" sz="1200" dirty="0" smtClean="0">
                          <a:latin typeface="HGPｺﾞｼｯｸM" panose="020B0600000000000000" pitchFamily="50" charset="-128"/>
                          <a:ea typeface="HGPｺﾞｼｯｸM" panose="020B0600000000000000" pitchFamily="50" charset="-128"/>
                        </a:rPr>
                        <a:t>C2-02-04</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検証の基準・方法の設定</a:t>
                      </a:r>
                      <a:endParaRPr kumimoji="1" lang="en-US" altLang="ja-JP" sz="1200" dirty="0" smtClean="0">
                        <a:latin typeface="HGPｺﾞｼｯｸM" panose="020B0600000000000000" pitchFamily="50" charset="-128"/>
                        <a:ea typeface="HGPｺﾞｼｯｸM" panose="020B0600000000000000" pitchFamily="50" charset="-128"/>
                      </a:endParaRPr>
                    </a:p>
                  </a:txBody>
                  <a:tcPr/>
                </a:tc>
              </a:tr>
              <a:tr h="208205">
                <a:tc>
                  <a:txBody>
                    <a:bodyPr/>
                    <a:lstStyle/>
                    <a:p>
                      <a:r>
                        <a:rPr kumimoji="1" lang="ja-JP" altLang="en-US" sz="1200" dirty="0" smtClean="0">
                          <a:latin typeface="HGPｺﾞｼｯｸM" panose="020B0600000000000000" pitchFamily="50" charset="-128"/>
                          <a:ea typeface="HGPｺﾞｼｯｸM" panose="020B0600000000000000" pitchFamily="50" charset="-128"/>
                        </a:rPr>
                        <a:t>業務要件定義プロセスガイド</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en-US" altLang="ja-JP" sz="1200" dirty="0" smtClean="0">
                          <a:latin typeface="HGPｺﾞｼｯｸM" panose="020B0600000000000000" pitchFamily="50" charset="-128"/>
                          <a:ea typeface="HGPｺﾞｼｯｸM" panose="020B0600000000000000" pitchFamily="50" charset="-128"/>
                        </a:rPr>
                        <a:t>G4-01-02</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業務要件の検証</a:t>
                      </a:r>
                      <a:endParaRPr kumimoji="1" lang="en-US" altLang="ja-JP" sz="1200" dirty="0" smtClean="0">
                        <a:latin typeface="HGPｺﾞｼｯｸM" panose="020B0600000000000000" pitchFamily="50" charset="-128"/>
                        <a:ea typeface="HGPｺﾞｼｯｸM" panose="020B0600000000000000" pitchFamily="50" charset="-128"/>
                      </a:endParaRPr>
                    </a:p>
                  </a:txBody>
                  <a:tcPr/>
                </a:tc>
              </a:tr>
              <a:tr h="0">
                <a:tc>
                  <a:txBody>
                    <a:bodyPr/>
                    <a:lstStyle/>
                    <a:p>
                      <a:r>
                        <a:rPr kumimoji="1" lang="ja-JP" altLang="en-US" sz="1200" dirty="0" smtClean="0">
                          <a:latin typeface="HGPｺﾞｼｯｸM" panose="020B0600000000000000" pitchFamily="50" charset="-128"/>
                          <a:ea typeface="HGPｺﾞｼｯｸM" panose="020B0600000000000000" pitchFamily="50" charset="-128"/>
                        </a:rPr>
                        <a:t>システム要件定義プロセスガイド</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en-US" altLang="ja-JP" sz="1200" dirty="0" smtClean="0">
                          <a:latin typeface="HGPｺﾞｼｯｸM" panose="020B0600000000000000" pitchFamily="50" charset="-128"/>
                          <a:ea typeface="HGPｺﾞｼｯｸM" panose="020B0600000000000000" pitchFamily="50" charset="-128"/>
                        </a:rPr>
                        <a:t>S4-01-01</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機能要件と非機能要件の検証</a:t>
                      </a:r>
                      <a:endParaRPr kumimoji="1" lang="en-US" altLang="ja-JP" sz="1200" dirty="0" smtClean="0">
                        <a:latin typeface="HGPｺﾞｼｯｸM" panose="020B0600000000000000" pitchFamily="50" charset="-128"/>
                        <a:ea typeface="HGPｺﾞｼｯｸM" panose="020B0600000000000000" pitchFamily="50" charset="-128"/>
                      </a:endParaRPr>
                    </a:p>
                  </a:txBody>
                  <a:tcPr/>
                </a:tc>
              </a:tr>
            </a:tbl>
          </a:graphicData>
        </a:graphic>
      </p:graphicFrame>
      <p:sp>
        <p:nvSpPr>
          <p:cNvPr id="6" name="テキスト ボックス 5"/>
          <p:cNvSpPr txBox="1"/>
          <p:nvPr/>
        </p:nvSpPr>
        <p:spPr>
          <a:xfrm>
            <a:off x="1259632" y="6464369"/>
            <a:ext cx="6085789"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表１－１．要件検証に関するプロセス一覧</a:t>
            </a:r>
            <a:endParaRPr lang="en-US" altLang="ja-JP" sz="1200" dirty="0" smtClean="0">
              <a:latin typeface="HGPｺﾞｼｯｸM" panose="020B0600000000000000" pitchFamily="50" charset="-128"/>
              <a:ea typeface="HGPｺﾞｼｯｸM" panose="020B0600000000000000" pitchFamily="50" charset="-128"/>
            </a:endParaRPr>
          </a:p>
        </p:txBody>
      </p:sp>
      <p:sp>
        <p:nvSpPr>
          <p:cNvPr id="3" name="角丸四角形 2"/>
          <p:cNvSpPr/>
          <p:nvPr/>
        </p:nvSpPr>
        <p:spPr>
          <a:xfrm>
            <a:off x="1115616" y="2852936"/>
            <a:ext cx="7560840" cy="936104"/>
          </a:xfrm>
          <a:prstGeom prst="roundRect">
            <a:avLst/>
          </a:prstGeom>
        </p:spPr>
        <p:style>
          <a:lnRef idx="1">
            <a:schemeClr val="accent6"/>
          </a:lnRef>
          <a:fillRef idx="2">
            <a:schemeClr val="accent6"/>
          </a:fillRef>
          <a:effectRef idx="1">
            <a:schemeClr val="accent6"/>
          </a:effectRef>
          <a:fontRef idx="minor">
            <a:schemeClr val="dk1"/>
          </a:fontRef>
        </p:style>
        <p:txBody>
          <a:bodyPr rtlCol="0" anchor="t"/>
          <a:lstStyle/>
          <a:p>
            <a:r>
              <a:rPr lang="en-US" altLang="ja-JP" sz="1000" dirty="0" smtClean="0">
                <a:latin typeface="HGPｺﾞｼｯｸM" panose="020B0600000000000000" pitchFamily="50" charset="-128"/>
                <a:ea typeface="HGPｺﾞｼｯｸM" panose="020B0600000000000000" pitchFamily="50" charset="-128"/>
              </a:rPr>
              <a:t>【</a:t>
            </a:r>
            <a:r>
              <a:rPr lang="ja-JP" altLang="en-US" sz="1000" dirty="0" smtClean="0">
                <a:latin typeface="HGPｺﾞｼｯｸM" panose="020B0600000000000000" pitchFamily="50" charset="-128"/>
                <a:ea typeface="HGPｺﾞｼｯｸM" panose="020B0600000000000000" pitchFamily="50" charset="-128"/>
              </a:rPr>
              <a:t>補足</a:t>
            </a:r>
            <a:r>
              <a:rPr lang="ja-JP" altLang="en-US" sz="1000" dirty="0">
                <a:latin typeface="HGPｺﾞｼｯｸM" panose="020B0600000000000000" pitchFamily="50" charset="-128"/>
                <a:ea typeface="HGPｺﾞｼｯｸM" panose="020B0600000000000000" pitchFamily="50" charset="-128"/>
              </a:rPr>
              <a:t>：</a:t>
            </a:r>
            <a:r>
              <a:rPr kumimoji="1" lang="ja-JP" altLang="en-US" sz="1000" dirty="0" smtClean="0">
                <a:latin typeface="HGPｺﾞｼｯｸM" panose="020B0600000000000000" pitchFamily="50" charset="-128"/>
                <a:ea typeface="HGPｺﾞｼｯｸM" panose="020B0600000000000000" pitchFamily="50" charset="-128"/>
              </a:rPr>
              <a:t>要件が持つ特性について</a:t>
            </a:r>
            <a:r>
              <a:rPr kumimoji="1" lang="en-US" altLang="ja-JP" sz="1000" dirty="0" smtClean="0">
                <a:latin typeface="HGPｺﾞｼｯｸM" panose="020B0600000000000000" pitchFamily="50" charset="-128"/>
                <a:ea typeface="HGPｺﾞｼｯｸM" panose="020B0600000000000000" pitchFamily="50" charset="-128"/>
              </a:rPr>
              <a:t>】</a:t>
            </a:r>
          </a:p>
          <a:p>
            <a:r>
              <a:rPr lang="ja-JP" altLang="en-US" sz="1000" dirty="0">
                <a:latin typeface="HGPｺﾞｼｯｸM" panose="020B0600000000000000" pitchFamily="50" charset="-128"/>
                <a:ea typeface="HGPｺﾞｼｯｸM" panose="020B0600000000000000" pitchFamily="50" charset="-128"/>
              </a:rPr>
              <a:t>「要件が持つ特性」とは、「要件を評価するための属性」、「要件が満たすべき条件」と言い換えることができ</a:t>
            </a:r>
            <a:r>
              <a:rPr lang="ja-JP" altLang="en-US" sz="1000" dirty="0" smtClean="0">
                <a:latin typeface="HGPｺﾞｼｯｸM" panose="020B0600000000000000" pitchFamily="50" charset="-128"/>
                <a:ea typeface="HGPｺﾞｼｯｸM" panose="020B0600000000000000" pitchFamily="50" charset="-128"/>
              </a:rPr>
              <a:t>、要件</a:t>
            </a:r>
            <a:r>
              <a:rPr lang="ja-JP" altLang="en-US" sz="1000" dirty="0">
                <a:latin typeface="HGPｺﾞｼｯｸM" panose="020B0600000000000000" pitchFamily="50" charset="-128"/>
                <a:ea typeface="HGPｺﾞｼｯｸM" panose="020B0600000000000000" pitchFamily="50" charset="-128"/>
              </a:rPr>
              <a:t>定義書の検証観点を抽出するフレームワークとして</a:t>
            </a:r>
            <a:r>
              <a:rPr lang="ja-JP" altLang="en-US" sz="1000" dirty="0" smtClean="0">
                <a:latin typeface="HGPｺﾞｼｯｸM" panose="020B0600000000000000" pitchFamily="50" charset="-128"/>
                <a:ea typeface="HGPｺﾞｼｯｸM" panose="020B0600000000000000" pitchFamily="50" charset="-128"/>
              </a:rPr>
              <a:t>活用できます。例えば、プロジェクト</a:t>
            </a:r>
            <a:r>
              <a:rPr lang="ja-JP" altLang="en-US" sz="1000" dirty="0">
                <a:latin typeface="HGPｺﾞｼｯｸM" panose="020B0600000000000000" pitchFamily="50" charset="-128"/>
                <a:ea typeface="HGPｺﾞｼｯｸM" panose="020B0600000000000000" pitchFamily="50" charset="-128"/>
              </a:rPr>
              <a:t>特性に合わせて検証で注力すべき点を「要件が持つ特性」から選定し、具体的な確認事項とその方法を定義</a:t>
            </a:r>
            <a:r>
              <a:rPr lang="ja-JP" altLang="en-US" sz="1000" dirty="0" smtClean="0">
                <a:latin typeface="HGPｺﾞｼｯｸM" panose="020B0600000000000000" pitchFamily="50" charset="-128"/>
                <a:ea typeface="HGPｺﾞｼｯｸM" panose="020B0600000000000000" pitchFamily="50" charset="-128"/>
              </a:rPr>
              <a:t>する、と</a:t>
            </a:r>
            <a:r>
              <a:rPr lang="ja-JP" altLang="en-US" sz="1000" dirty="0">
                <a:latin typeface="HGPｺﾞｼｯｸM" panose="020B0600000000000000" pitchFamily="50" charset="-128"/>
                <a:ea typeface="HGPｺﾞｼｯｸM" panose="020B0600000000000000" pitchFamily="50" charset="-128"/>
              </a:rPr>
              <a:t>いった使い方ができます</a:t>
            </a:r>
            <a:r>
              <a:rPr lang="ja-JP" altLang="en-US" sz="1000" dirty="0" smtClean="0">
                <a:latin typeface="HGPｺﾞｼｯｸM" panose="020B0600000000000000" pitchFamily="50" charset="-128"/>
                <a:ea typeface="HGPｺﾞｼｯｸM" panose="020B0600000000000000" pitchFamily="50" charset="-128"/>
              </a:rPr>
              <a:t>。</a:t>
            </a:r>
            <a:endParaRPr lang="en-US" altLang="ja-JP" sz="1000" dirty="0" smtClean="0">
              <a:latin typeface="HGPｺﾞｼｯｸM" panose="020B0600000000000000" pitchFamily="50" charset="-128"/>
              <a:ea typeface="HGPｺﾞｼｯｸM" panose="020B0600000000000000" pitchFamily="50" charset="-128"/>
            </a:endParaRPr>
          </a:p>
          <a:p>
            <a:r>
              <a:rPr lang="en-US" altLang="ja-JP" sz="1000" dirty="0" smtClean="0">
                <a:latin typeface="HGPｺﾞｼｯｸM" panose="020B0600000000000000" pitchFamily="50" charset="-128"/>
                <a:ea typeface="HGPｺﾞｼｯｸM" panose="020B0600000000000000" pitchFamily="50" charset="-128"/>
              </a:rPr>
              <a:t>※</a:t>
            </a:r>
            <a:r>
              <a:rPr lang="ja-JP" altLang="en-US" sz="1000" dirty="0" smtClean="0">
                <a:latin typeface="HGPｺﾞｼｯｸM" panose="020B0600000000000000" pitchFamily="50" charset="-128"/>
                <a:ea typeface="HGPｺﾞｼｯｸM" panose="020B0600000000000000" pitchFamily="50" charset="-128"/>
              </a:rPr>
              <a:t>本書の</a:t>
            </a:r>
            <a:r>
              <a:rPr kumimoji="1" lang="ja-JP" altLang="en-US" sz="1000" dirty="0" smtClean="0">
                <a:latin typeface="HGPｺﾞｼｯｸM" panose="020B0600000000000000" pitchFamily="50" charset="-128"/>
                <a:ea typeface="HGPｺﾞｼｯｸM" panose="020B0600000000000000" pitchFamily="50" charset="-128"/>
              </a:rPr>
              <a:t>「検証観点一覧」も、「要件が持つ特性」を参考に作成しています。</a:t>
            </a:r>
            <a:endParaRPr kumimoji="1" lang="en-US" altLang="ja-JP" sz="1000" dirty="0" smtClean="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4839262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１．要件検証の概要</a:t>
            </a:r>
            <a:endParaRPr lang="ja-JP" altLang="en-US" dirty="0"/>
          </a:p>
        </p:txBody>
      </p:sp>
      <p:sp>
        <p:nvSpPr>
          <p:cNvPr id="16" name="テキスト ボックス 15"/>
          <p:cNvSpPr txBox="1"/>
          <p:nvPr/>
        </p:nvSpPr>
        <p:spPr>
          <a:xfrm>
            <a:off x="513283" y="6279703"/>
            <a:ext cx="8208912" cy="461665"/>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表１－２．要件が持つ特性一覧</a:t>
            </a:r>
            <a:endParaRPr lang="en-US" altLang="ja-JP" sz="1200" dirty="0" smtClean="0">
              <a:latin typeface="HGPｺﾞｼｯｸM" panose="020B0600000000000000" pitchFamily="50" charset="-128"/>
              <a:ea typeface="HGPｺﾞｼｯｸM" panose="020B0600000000000000" pitchFamily="50" charset="-128"/>
            </a:endParaRPr>
          </a:p>
          <a:p>
            <a:pPr algn="ctr"/>
            <a:r>
              <a:rPr lang="en-US" altLang="ja-JP" sz="1200" dirty="0">
                <a:latin typeface="HGPｺﾞｼｯｸM" panose="020B0600000000000000" pitchFamily="50" charset="-128"/>
                <a:ea typeface="HGPｺﾞｼｯｸM" panose="020B0600000000000000" pitchFamily="50" charset="-128"/>
              </a:rPr>
              <a:t>[JISA『</a:t>
            </a:r>
            <a:r>
              <a:rPr lang="ja-JP" altLang="en-US" sz="1200" dirty="0">
                <a:latin typeface="HGPｺﾞｼｯｸM" panose="020B0600000000000000" pitchFamily="50" charset="-128"/>
                <a:ea typeface="HGPｺﾞｼｯｸM" panose="020B0600000000000000" pitchFamily="50" charset="-128"/>
              </a:rPr>
              <a:t>要求工学知識体系　第１版</a:t>
            </a:r>
            <a:r>
              <a:rPr lang="en-US" altLang="ja-JP" sz="1200" dirty="0">
                <a:latin typeface="HGPｺﾞｼｯｸM" panose="020B0600000000000000" pitchFamily="50" charset="-128"/>
                <a:ea typeface="HGPｺﾞｼｯｸM" panose="020B0600000000000000" pitchFamily="50" charset="-128"/>
              </a:rPr>
              <a:t>』[1]  P26</a:t>
            </a:r>
            <a:r>
              <a:rPr lang="ja-JP" altLang="en-US" sz="1200" dirty="0">
                <a:latin typeface="HGPｺﾞｼｯｸM" panose="020B0600000000000000" pitchFamily="50" charset="-128"/>
                <a:ea typeface="HGPｺﾞｼｯｸM" panose="020B0600000000000000" pitchFamily="50" charset="-128"/>
              </a:rPr>
              <a:t>の表</a:t>
            </a:r>
            <a:r>
              <a:rPr lang="en-US" altLang="ja-JP" sz="1200" dirty="0">
                <a:latin typeface="HGPｺﾞｼｯｸM" panose="020B0600000000000000" pitchFamily="50" charset="-128"/>
                <a:ea typeface="HGPｺﾞｼｯｸM" panose="020B0600000000000000" pitchFamily="50" charset="-128"/>
              </a:rPr>
              <a:t>1.4 </a:t>
            </a:r>
            <a:r>
              <a:rPr lang="ja-JP" altLang="en-US" sz="1200" dirty="0">
                <a:latin typeface="HGPｺﾞｼｯｸM" panose="020B0600000000000000" pitchFamily="50" charset="-128"/>
                <a:ea typeface="HGPｺﾞｼｯｸM" panose="020B0600000000000000" pitchFamily="50" charset="-128"/>
              </a:rPr>
              <a:t>要求の特性より引用、</a:t>
            </a:r>
            <a:r>
              <a:rPr lang="ja-JP" altLang="en-US" sz="1200" dirty="0" smtClean="0">
                <a:latin typeface="HGPｺﾞｼｯｸM" panose="020B0600000000000000" pitchFamily="50" charset="-128"/>
                <a:ea typeface="HGPｺﾞｼｯｸM" panose="020B0600000000000000" pitchFamily="50" charset="-128"/>
              </a:rPr>
              <a:t>一部</a:t>
            </a:r>
            <a:r>
              <a:rPr lang="ja-JP" altLang="en-US" sz="1200" dirty="0">
                <a:latin typeface="HGPｺﾞｼｯｸM" panose="020B0600000000000000" pitchFamily="50" charset="-128"/>
                <a:ea typeface="HGPｺﾞｼｯｸM" panose="020B0600000000000000" pitchFamily="50" charset="-128"/>
              </a:rPr>
              <a:t>改訂</a:t>
            </a:r>
            <a:r>
              <a:rPr lang="en-US" altLang="ja-JP" sz="1200" dirty="0" smtClean="0">
                <a:latin typeface="HGPｺﾞｼｯｸM" panose="020B0600000000000000" pitchFamily="50" charset="-128"/>
                <a:ea typeface="HGPｺﾞｼｯｸM" panose="020B0600000000000000" pitchFamily="50" charset="-128"/>
              </a:rPr>
              <a:t>]</a:t>
            </a:r>
          </a:p>
        </p:txBody>
      </p:sp>
      <p:graphicFrame>
        <p:nvGraphicFramePr>
          <p:cNvPr id="3" name="表 2"/>
          <p:cNvGraphicFramePr>
            <a:graphicFrameLocks noGrp="1"/>
          </p:cNvGraphicFramePr>
          <p:nvPr>
            <p:extLst>
              <p:ext uri="{D42A27DB-BD31-4B8C-83A1-F6EECF244321}">
                <p14:modId xmlns:p14="http://schemas.microsoft.com/office/powerpoint/2010/main" val="24029829"/>
              </p:ext>
            </p:extLst>
          </p:nvPr>
        </p:nvGraphicFramePr>
        <p:xfrm>
          <a:off x="467544" y="1196752"/>
          <a:ext cx="8640960" cy="5146724"/>
        </p:xfrm>
        <a:graphic>
          <a:graphicData uri="http://schemas.openxmlformats.org/drawingml/2006/table">
            <a:tbl>
              <a:tblPr firstRow="1" bandRow="1">
                <a:tableStyleId>{00A15C55-8517-42AA-B614-E9B94910E393}</a:tableStyleId>
              </a:tblPr>
              <a:tblGrid>
                <a:gridCol w="433705"/>
                <a:gridCol w="843280"/>
                <a:gridCol w="3763574"/>
                <a:gridCol w="3600401"/>
              </a:tblGrid>
              <a:tr h="265849">
                <a:tc>
                  <a:txBody>
                    <a:bodyPr/>
                    <a:lstStyle/>
                    <a:p>
                      <a:r>
                        <a:rPr kumimoji="1" lang="en-US" altLang="ja-JP" sz="1200" dirty="0" smtClean="0">
                          <a:latin typeface="HGPｺﾞｼｯｸM" panose="020B0600000000000000" pitchFamily="50" charset="-128"/>
                          <a:ea typeface="HGPｺﾞｼｯｸM" panose="020B0600000000000000" pitchFamily="50" charset="-128"/>
                        </a:rPr>
                        <a:t>No</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特性</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説明</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欠陥の例</a:t>
                      </a:r>
                      <a:endParaRPr kumimoji="1" lang="ja-JP" altLang="en-US" sz="1200" dirty="0">
                        <a:latin typeface="HGPｺﾞｼｯｸM" panose="020B0600000000000000" pitchFamily="50" charset="-128"/>
                        <a:ea typeface="HGPｺﾞｼｯｸM" panose="020B0600000000000000" pitchFamily="50" charset="-128"/>
                      </a:endParaRPr>
                    </a:p>
                  </a:txBody>
                  <a:tcPr anchor="ctr"/>
                </a:tc>
              </a:tr>
              <a:tr h="346620">
                <a:tc>
                  <a:txBody>
                    <a:bodyPr/>
                    <a:lstStyle/>
                    <a:p>
                      <a:r>
                        <a:rPr kumimoji="1" lang="en-US" altLang="ja-JP" sz="1200" dirty="0" smtClean="0">
                          <a:latin typeface="HGPｺﾞｼｯｸM" panose="020B0600000000000000" pitchFamily="50" charset="-128"/>
                          <a:ea typeface="HGPｺﾞｼｯｸM" panose="020B0600000000000000" pitchFamily="50" charset="-128"/>
                        </a:rPr>
                        <a:t>1</a:t>
                      </a: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単一性</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性質の異なる複数の要件を一つの要件（一つの要件説明文）とせず、要件の対象が一つであること。</a:t>
                      </a:r>
                      <a:endParaRPr kumimoji="1" lang="en-US" altLang="ja-JP" sz="1200" dirty="0" smtClean="0">
                        <a:latin typeface="HGPｺﾞｼｯｸM" panose="020B0600000000000000" pitchFamily="50" charset="-128"/>
                        <a:ea typeface="HGPｺﾞｼｯｸM" panose="020B0600000000000000" pitchFamily="50" charset="-128"/>
                      </a:endParaRPr>
                    </a:p>
                  </a:txBody>
                  <a:tcPr/>
                </a:tc>
                <a:tc>
                  <a:txBody>
                    <a:bodyPr/>
                    <a:lstStyle/>
                    <a:p>
                      <a:pPr marL="85725" indent="-85725">
                        <a:buFont typeface="Arial" panose="020B0604020202020204" pitchFamily="34" charset="0"/>
                        <a:buChar char="•"/>
                      </a:pPr>
                      <a:r>
                        <a:rPr kumimoji="1" lang="ja-JP" altLang="en-US" sz="1200" dirty="0" smtClean="0">
                          <a:latin typeface="HGPｺﾞｼｯｸM" panose="020B0600000000000000" pitchFamily="50" charset="-128"/>
                          <a:ea typeface="HGPｺﾞｼｯｸM" panose="020B0600000000000000" pitchFamily="50" charset="-128"/>
                        </a:rPr>
                        <a:t>特定システム機能要件の説明内で、他のシステム機能要件に触れている。</a:t>
                      </a:r>
                      <a:endParaRPr kumimoji="1" lang="ja-JP" altLang="en-US" sz="1200" dirty="0">
                        <a:latin typeface="HGPｺﾞｼｯｸM" panose="020B0600000000000000" pitchFamily="50" charset="-128"/>
                        <a:ea typeface="HGPｺﾞｼｯｸM" panose="020B0600000000000000" pitchFamily="50" charset="-128"/>
                      </a:endParaRPr>
                    </a:p>
                  </a:txBody>
                  <a:tcPr/>
                </a:tc>
              </a:tr>
              <a:tr h="346620">
                <a:tc>
                  <a:txBody>
                    <a:bodyPr/>
                    <a:lstStyle/>
                    <a:p>
                      <a:r>
                        <a:rPr kumimoji="1" lang="en-US" altLang="ja-JP" sz="1200" dirty="0" smtClean="0">
                          <a:latin typeface="HGPｺﾞｼｯｸM" panose="020B0600000000000000" pitchFamily="50" charset="-128"/>
                          <a:ea typeface="HGPｺﾞｼｯｸM" panose="020B0600000000000000" pitchFamily="50" charset="-128"/>
                        </a:rPr>
                        <a:t>2</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完全性</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要件および要件説明に漏れがなく、必要な情報が全て記述されていること。</a:t>
                      </a:r>
                      <a:endParaRPr kumimoji="1" lang="en-US" altLang="ja-JP" sz="1200" dirty="0" smtClean="0">
                        <a:latin typeface="HGPｺﾞｼｯｸM" panose="020B0600000000000000" pitchFamily="50" charset="-128"/>
                        <a:ea typeface="HGPｺﾞｼｯｸM" panose="020B0600000000000000" pitchFamily="50" charset="-128"/>
                      </a:endParaRPr>
                    </a:p>
                  </a:txBody>
                  <a:tcPr/>
                </a:tc>
                <a:tc>
                  <a:txBody>
                    <a:bodyPr/>
                    <a:lstStyle/>
                    <a:p>
                      <a:pPr marL="85725" indent="-85725">
                        <a:buFont typeface="Arial" panose="020B0604020202020204" pitchFamily="34" charset="0"/>
                        <a:buChar char="•"/>
                      </a:pPr>
                      <a:r>
                        <a:rPr kumimoji="1" lang="ja-JP" altLang="en-US" sz="1200" dirty="0" smtClean="0">
                          <a:latin typeface="HGPｺﾞｼｯｸM" panose="020B0600000000000000" pitchFamily="50" charset="-128"/>
                          <a:ea typeface="HGPｺﾞｼｯｸM" panose="020B0600000000000000" pitchFamily="50" charset="-128"/>
                        </a:rPr>
                        <a:t>異常時の業務フローが定義されていない。</a:t>
                      </a:r>
                      <a:endParaRPr kumimoji="1" lang="ja-JP" altLang="en-US" sz="1200" dirty="0">
                        <a:latin typeface="HGPｺﾞｼｯｸM" panose="020B0600000000000000" pitchFamily="50" charset="-128"/>
                        <a:ea typeface="HGPｺﾞｼｯｸM" panose="020B0600000000000000" pitchFamily="50" charset="-128"/>
                      </a:endParaRPr>
                    </a:p>
                  </a:txBody>
                  <a:tcPr/>
                </a:tc>
              </a:tr>
              <a:tr h="346620">
                <a:tc>
                  <a:txBody>
                    <a:bodyPr/>
                    <a:lstStyle/>
                    <a:p>
                      <a:r>
                        <a:rPr kumimoji="1" lang="en-US" altLang="ja-JP" sz="1200" dirty="0" smtClean="0">
                          <a:latin typeface="HGPｺﾞｼｯｸM" panose="020B0600000000000000" pitchFamily="50" charset="-128"/>
                          <a:ea typeface="HGPｺﾞｼｯｸM" panose="020B0600000000000000" pitchFamily="50" charset="-128"/>
                        </a:rPr>
                        <a:t>3</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一貫性</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各要件間で矛盾がなく、要件定義文書間の記述内容も矛盾していないこと。（用語の使い方も一貫している）</a:t>
                      </a:r>
                      <a:endParaRPr kumimoji="1" lang="en-US" altLang="ja-JP" sz="1200" dirty="0" smtClean="0">
                        <a:latin typeface="HGPｺﾞｼｯｸM" panose="020B0600000000000000" pitchFamily="50" charset="-128"/>
                        <a:ea typeface="HGPｺﾞｼｯｸM" panose="020B0600000000000000" pitchFamily="50" charset="-128"/>
                      </a:endParaRPr>
                    </a:p>
                  </a:txBody>
                  <a:tcPr/>
                </a:tc>
                <a:tc>
                  <a:txBody>
                    <a:bodyPr/>
                    <a:lstStyle/>
                    <a:p>
                      <a:pPr marL="85725" indent="-85725">
                        <a:buFont typeface="Arial" panose="020B0604020202020204" pitchFamily="34" charset="0"/>
                        <a:buChar char="•"/>
                      </a:pPr>
                      <a:r>
                        <a:rPr kumimoji="1" lang="ja-JP" altLang="en-US" sz="1200" dirty="0" smtClean="0">
                          <a:latin typeface="HGPｺﾞｼｯｸM" panose="020B0600000000000000" pitchFamily="50" charset="-128"/>
                          <a:ea typeface="HGPｺﾞｼｯｸM" panose="020B0600000000000000" pitchFamily="50" charset="-128"/>
                        </a:rPr>
                        <a:t>一方の要件実現により、他方の要件が実現できない。</a:t>
                      </a:r>
                      <a:endParaRPr kumimoji="1" lang="ja-JP" altLang="en-US" sz="1200" dirty="0">
                        <a:latin typeface="HGPｺﾞｼｯｸM" panose="020B0600000000000000" pitchFamily="50" charset="-128"/>
                        <a:ea typeface="HGPｺﾞｼｯｸM" panose="020B0600000000000000" pitchFamily="50" charset="-128"/>
                      </a:endParaRPr>
                    </a:p>
                  </a:txBody>
                  <a:tcPr/>
                </a:tc>
              </a:tr>
              <a:tr h="346620">
                <a:tc>
                  <a:txBody>
                    <a:bodyPr/>
                    <a:lstStyle/>
                    <a:p>
                      <a:r>
                        <a:rPr kumimoji="1" lang="en-US" altLang="ja-JP" sz="1200" dirty="0" smtClean="0">
                          <a:latin typeface="HGPｺﾞｼｯｸM" panose="020B0600000000000000" pitchFamily="50" charset="-128"/>
                          <a:ea typeface="HGPｺﾞｼｯｸM" panose="020B0600000000000000" pitchFamily="50" charset="-128"/>
                        </a:rPr>
                        <a:t>4</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法令遵守</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法律や規制などに要件が準拠していること。</a:t>
                      </a:r>
                      <a:endParaRPr kumimoji="1" lang="en-US" altLang="ja-JP" sz="1200" dirty="0" smtClean="0">
                        <a:latin typeface="HGPｺﾞｼｯｸM" panose="020B0600000000000000" pitchFamily="50" charset="-128"/>
                        <a:ea typeface="HGPｺﾞｼｯｸM" panose="020B0600000000000000" pitchFamily="50" charset="-128"/>
                      </a:endParaRPr>
                    </a:p>
                  </a:txBody>
                  <a:tcPr/>
                </a:tc>
                <a:tc>
                  <a:txBody>
                    <a:bodyPr/>
                    <a:lstStyle/>
                    <a:p>
                      <a:pPr marL="85725" indent="-85725">
                        <a:buFont typeface="Arial" panose="020B0604020202020204" pitchFamily="34" charset="0"/>
                        <a:buChar char="•"/>
                      </a:pPr>
                      <a:r>
                        <a:rPr kumimoji="1" lang="ja-JP" altLang="en-US" sz="1200" dirty="0" smtClean="0">
                          <a:latin typeface="HGPｺﾞｼｯｸM" panose="020B0600000000000000" pitchFamily="50" charset="-128"/>
                          <a:ea typeface="HGPｺﾞｼｯｸM" panose="020B0600000000000000" pitchFamily="50" charset="-128"/>
                        </a:rPr>
                        <a:t>業界の法令に反する要求事項をそのまま要件としている。</a:t>
                      </a:r>
                      <a:endParaRPr kumimoji="1" lang="ja-JP" altLang="en-US" sz="1200" dirty="0">
                        <a:latin typeface="HGPｺﾞｼｯｸM" panose="020B0600000000000000" pitchFamily="50" charset="-128"/>
                        <a:ea typeface="HGPｺﾞｼｯｸM" panose="020B0600000000000000" pitchFamily="50" charset="-128"/>
                      </a:endParaRPr>
                    </a:p>
                  </a:txBody>
                  <a:tcPr/>
                </a:tc>
              </a:tr>
              <a:tr h="346620">
                <a:tc>
                  <a:txBody>
                    <a:bodyPr/>
                    <a:lstStyle/>
                    <a:p>
                      <a:r>
                        <a:rPr kumimoji="1" lang="en-US" altLang="ja-JP" sz="1200" dirty="0" smtClean="0">
                          <a:latin typeface="HGPｺﾞｼｯｸM" panose="020B0600000000000000" pitchFamily="50" charset="-128"/>
                          <a:ea typeface="HGPｺﾞｼｯｸM" panose="020B0600000000000000" pitchFamily="50" charset="-128"/>
                        </a:rPr>
                        <a:t>5</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独立性</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要件内容が不適切または暗黙の認識を前提としていないこと</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85725" indent="-85725">
                        <a:buFont typeface="Arial" panose="020B0604020202020204" pitchFamily="34" charset="0"/>
                        <a:buChar char="•"/>
                      </a:pPr>
                      <a:r>
                        <a:rPr kumimoji="1" lang="ja-JP" altLang="en-US" sz="1200" dirty="0" smtClean="0">
                          <a:latin typeface="HGPｺﾞｼｯｸM" panose="020B0600000000000000" pitchFamily="50" charset="-128"/>
                          <a:ea typeface="HGPｺﾞｼｯｸM" panose="020B0600000000000000" pitchFamily="50" charset="-128"/>
                        </a:rPr>
                        <a:t>システム機能要件が、理由なく特定のミドルウェア依存の内容になっている。</a:t>
                      </a:r>
                      <a:endParaRPr kumimoji="1" lang="ja-JP" altLang="en-US" sz="1200" dirty="0">
                        <a:latin typeface="HGPｺﾞｼｯｸM" panose="020B0600000000000000" pitchFamily="50" charset="-128"/>
                        <a:ea typeface="HGPｺﾞｼｯｸM" panose="020B0600000000000000" pitchFamily="50" charset="-128"/>
                      </a:endParaRPr>
                    </a:p>
                  </a:txBody>
                  <a:tcPr/>
                </a:tc>
              </a:tr>
              <a:tr h="346620">
                <a:tc>
                  <a:txBody>
                    <a:bodyPr/>
                    <a:lstStyle/>
                    <a:p>
                      <a:r>
                        <a:rPr kumimoji="1" lang="en-US" altLang="ja-JP" sz="1200" dirty="0" smtClean="0">
                          <a:latin typeface="HGPｺﾞｼｯｸM" panose="020B0600000000000000" pitchFamily="50" charset="-128"/>
                          <a:ea typeface="HGPｺﾞｼｯｸM" panose="020B0600000000000000" pitchFamily="50" charset="-128"/>
                        </a:rPr>
                        <a:t>6</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追跡</a:t>
                      </a:r>
                      <a:endParaRPr kumimoji="1" lang="en-US" altLang="ja-JP" sz="1200" dirty="0" smtClean="0">
                        <a:latin typeface="HGPｺﾞｼｯｸM" panose="020B0600000000000000" pitchFamily="50" charset="-128"/>
                        <a:ea typeface="HGPｺﾞｼｯｸM" panose="020B0600000000000000" pitchFamily="50" charset="-128"/>
                      </a:endParaRPr>
                    </a:p>
                    <a:p>
                      <a:r>
                        <a:rPr kumimoji="1" lang="ja-JP" altLang="en-US" sz="1200" dirty="0" smtClean="0">
                          <a:latin typeface="HGPｺﾞｼｯｸM" panose="020B0600000000000000" pitchFamily="50" charset="-128"/>
                          <a:ea typeface="HGPｺﾞｼｯｸM" panose="020B0600000000000000" pitchFamily="50" charset="-128"/>
                        </a:rPr>
                        <a:t>可能性</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前後の工程で定義した要件、設計との関連性、及び要件定義成果物間の関連性が明確で、追跡可能であること。</a:t>
                      </a:r>
                      <a:endParaRPr kumimoji="1" lang="en-US" altLang="ja-JP" sz="1200" dirty="0" smtClean="0">
                        <a:latin typeface="HGPｺﾞｼｯｸM" panose="020B0600000000000000" pitchFamily="50" charset="-128"/>
                        <a:ea typeface="HGPｺﾞｼｯｸM" panose="020B0600000000000000" pitchFamily="50" charset="-128"/>
                      </a:endParaRPr>
                    </a:p>
                  </a:txBody>
                  <a:tcPr/>
                </a:tc>
                <a:tc>
                  <a:txBody>
                    <a:bodyPr/>
                    <a:lstStyle/>
                    <a:p>
                      <a:pPr marL="85725" indent="-85725">
                        <a:buFont typeface="Arial" panose="020B0604020202020204" pitchFamily="34" charset="0"/>
                        <a:buChar char="•"/>
                      </a:pPr>
                      <a:r>
                        <a:rPr kumimoji="1" lang="ja-JP" altLang="en-US" sz="1200" dirty="0" smtClean="0">
                          <a:latin typeface="HGPｺﾞｼｯｸM" panose="020B0600000000000000" pitchFamily="50" charset="-128"/>
                          <a:ea typeface="HGPｺﾞｼｯｸM" panose="020B0600000000000000" pitchFamily="50" charset="-128"/>
                        </a:rPr>
                        <a:t>ビジネス目的・目標と業務要件の関連が確認できない。</a:t>
                      </a:r>
                      <a:endParaRPr kumimoji="1" lang="en-US" altLang="ja-JP" sz="1200" dirty="0" smtClean="0">
                        <a:latin typeface="HGPｺﾞｼｯｸM" panose="020B0600000000000000" pitchFamily="50" charset="-128"/>
                        <a:ea typeface="HGPｺﾞｼｯｸM" panose="020B0600000000000000" pitchFamily="50" charset="-128"/>
                      </a:endParaRPr>
                    </a:p>
                    <a:p>
                      <a:pPr marL="85725" indent="-85725">
                        <a:buFont typeface="Arial" panose="020B0604020202020204" pitchFamily="34" charset="0"/>
                        <a:buChar char="•"/>
                      </a:pPr>
                      <a:r>
                        <a:rPr kumimoji="1" lang="ja-JP" altLang="en-US" sz="1200" dirty="0" smtClean="0">
                          <a:latin typeface="HGPｺﾞｼｯｸM" panose="020B0600000000000000" pitchFamily="50" charset="-128"/>
                          <a:ea typeface="HGPｺﾞｼｯｸM" panose="020B0600000000000000" pitchFamily="50" charset="-128"/>
                        </a:rPr>
                        <a:t>システム機能と業務プロセスの関連が確認できない。</a:t>
                      </a:r>
                      <a:endParaRPr kumimoji="1" lang="ja-JP" altLang="en-US" sz="1200" dirty="0">
                        <a:latin typeface="HGPｺﾞｼｯｸM" panose="020B0600000000000000" pitchFamily="50" charset="-128"/>
                        <a:ea typeface="HGPｺﾞｼｯｸM" panose="020B0600000000000000" pitchFamily="50" charset="-128"/>
                      </a:endParaRPr>
                    </a:p>
                  </a:txBody>
                  <a:tcPr/>
                </a:tc>
              </a:tr>
              <a:tr h="346620">
                <a:tc>
                  <a:txBody>
                    <a:bodyPr/>
                    <a:lstStyle/>
                    <a:p>
                      <a:r>
                        <a:rPr kumimoji="1" lang="en-US" altLang="ja-JP" sz="1200" dirty="0" smtClean="0">
                          <a:latin typeface="HGPｺﾞｼｯｸM" panose="020B0600000000000000" pitchFamily="50" charset="-128"/>
                          <a:ea typeface="HGPｺﾞｼｯｸM" panose="020B0600000000000000" pitchFamily="50" charset="-128"/>
                        </a:rPr>
                        <a:t>7</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最新性</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要件が最新の条件に基づいていること。</a:t>
                      </a:r>
                      <a:endParaRPr kumimoji="1" lang="en-US" altLang="ja-JP" sz="1200" dirty="0" smtClean="0">
                        <a:latin typeface="HGPｺﾞｼｯｸM" panose="020B0600000000000000" pitchFamily="50" charset="-128"/>
                        <a:ea typeface="HGPｺﾞｼｯｸM" panose="020B0600000000000000" pitchFamily="50" charset="-128"/>
                      </a:endParaRPr>
                    </a:p>
                  </a:txBody>
                  <a:tcPr/>
                </a:tc>
                <a:tc>
                  <a:txBody>
                    <a:bodyPr/>
                    <a:lstStyle/>
                    <a:p>
                      <a:pPr marL="85725" indent="-85725">
                        <a:buFont typeface="Arial" panose="020B0604020202020204" pitchFamily="34" charset="0"/>
                        <a:buChar char="•"/>
                      </a:pPr>
                      <a:r>
                        <a:rPr kumimoji="1" lang="ja-JP" altLang="en-US" sz="1200" dirty="0" smtClean="0">
                          <a:latin typeface="HGPｺﾞｼｯｸM" panose="020B0600000000000000" pitchFamily="50" charset="-128"/>
                          <a:ea typeface="HGPｺﾞｼｯｸM" panose="020B0600000000000000" pitchFamily="50" charset="-128"/>
                        </a:rPr>
                        <a:t>古い現行業務、現行システムの情報を元に、要件を定義している。</a:t>
                      </a:r>
                      <a:endParaRPr kumimoji="1" lang="en-US" altLang="ja-JP" sz="1200" dirty="0" smtClean="0">
                        <a:latin typeface="HGPｺﾞｼｯｸM" panose="020B0600000000000000" pitchFamily="50" charset="-128"/>
                        <a:ea typeface="HGPｺﾞｼｯｸM" panose="020B0600000000000000" pitchFamily="50" charset="-128"/>
                      </a:endParaRPr>
                    </a:p>
                  </a:txBody>
                  <a:tcPr/>
                </a:tc>
              </a:tr>
              <a:tr h="346620">
                <a:tc>
                  <a:txBody>
                    <a:bodyPr/>
                    <a:lstStyle/>
                    <a:p>
                      <a:r>
                        <a:rPr kumimoji="1" lang="en-US" altLang="ja-JP" sz="1200" dirty="0" smtClean="0">
                          <a:latin typeface="HGPｺﾞｼｯｸM" panose="020B0600000000000000" pitchFamily="50" charset="-128"/>
                          <a:ea typeface="HGPｺﾞｼｯｸM" panose="020B0600000000000000" pitchFamily="50" charset="-128"/>
                        </a:rPr>
                        <a:t>8</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実現</a:t>
                      </a:r>
                      <a:endParaRPr kumimoji="1" lang="en-US" altLang="ja-JP" sz="1200" dirty="0" smtClean="0">
                        <a:latin typeface="HGPｺﾞｼｯｸM" panose="020B0600000000000000" pitchFamily="50" charset="-128"/>
                        <a:ea typeface="HGPｺﾞｼｯｸM" panose="020B0600000000000000" pitchFamily="50" charset="-128"/>
                      </a:endParaRPr>
                    </a:p>
                    <a:p>
                      <a:r>
                        <a:rPr kumimoji="1" lang="ja-JP" altLang="en-US" sz="1200" dirty="0" smtClean="0">
                          <a:latin typeface="HGPｺﾞｼｯｸM" panose="020B0600000000000000" pitchFamily="50" charset="-128"/>
                          <a:ea typeface="HGPｺﾞｼｯｸM" panose="020B0600000000000000" pitchFamily="50" charset="-128"/>
                        </a:rPr>
                        <a:t>可能性</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要件がプロジェクトリソースや技術面など制約の下で、実現可能であること。</a:t>
                      </a:r>
                      <a:endParaRPr kumimoji="1" lang="en-US" altLang="ja-JP" sz="1200" dirty="0" smtClean="0">
                        <a:latin typeface="HGPｺﾞｼｯｸM" panose="020B0600000000000000" pitchFamily="50" charset="-128"/>
                        <a:ea typeface="HGPｺﾞｼｯｸM" panose="020B0600000000000000" pitchFamily="50" charset="-128"/>
                      </a:endParaRPr>
                    </a:p>
                  </a:txBody>
                  <a:tcPr/>
                </a:tc>
                <a:tc>
                  <a:txBody>
                    <a:bodyPr/>
                    <a:lstStyle/>
                    <a:p>
                      <a:pPr marL="85725" indent="-85725">
                        <a:buFont typeface="Arial" panose="020B0604020202020204" pitchFamily="34" charset="0"/>
                        <a:buChar char="•"/>
                      </a:pPr>
                      <a:r>
                        <a:rPr kumimoji="1" lang="ja-JP" altLang="en-US" sz="1200" dirty="0" smtClean="0">
                          <a:latin typeface="HGPｺﾞｼｯｸM" panose="020B0600000000000000" pitchFamily="50" charset="-128"/>
                          <a:ea typeface="HGPｺﾞｼｯｸM" panose="020B0600000000000000" pitchFamily="50" charset="-128"/>
                        </a:rPr>
                        <a:t>実業務で運用不可能な業務フローが定義されている。</a:t>
                      </a:r>
                      <a:endParaRPr kumimoji="1" lang="en-US" altLang="ja-JP" sz="1200" dirty="0" smtClean="0">
                        <a:latin typeface="HGPｺﾞｼｯｸM" panose="020B0600000000000000" pitchFamily="50" charset="-128"/>
                        <a:ea typeface="HGPｺﾞｼｯｸM" panose="020B0600000000000000" pitchFamily="50" charset="-128"/>
                      </a:endParaRPr>
                    </a:p>
                    <a:p>
                      <a:pPr marL="85725" indent="-85725">
                        <a:buFont typeface="Arial" panose="020B0604020202020204" pitchFamily="34" charset="0"/>
                        <a:buChar char="•"/>
                      </a:pPr>
                      <a:r>
                        <a:rPr kumimoji="1" lang="ja-JP" altLang="en-US" sz="1200" dirty="0" smtClean="0">
                          <a:latin typeface="HGPｺﾞｼｯｸM" panose="020B0600000000000000" pitchFamily="50" charset="-128"/>
                          <a:ea typeface="HGPｺﾞｼｯｸM" panose="020B0600000000000000" pitchFamily="50" charset="-128"/>
                        </a:rPr>
                        <a:t>技術的に不可能なシステム要件が定義されている。</a:t>
                      </a:r>
                      <a:endParaRPr kumimoji="1" lang="ja-JP" altLang="en-US" sz="1200" dirty="0">
                        <a:latin typeface="HGPｺﾞｼｯｸM" panose="020B0600000000000000" pitchFamily="50" charset="-128"/>
                        <a:ea typeface="HGPｺﾞｼｯｸM" panose="020B0600000000000000" pitchFamily="50" charset="-128"/>
                      </a:endParaRPr>
                    </a:p>
                  </a:txBody>
                  <a:tcPr/>
                </a:tc>
              </a:tr>
              <a:tr h="346620">
                <a:tc>
                  <a:txBody>
                    <a:bodyPr/>
                    <a:lstStyle/>
                    <a:p>
                      <a:r>
                        <a:rPr kumimoji="1" lang="en-US" altLang="ja-JP" sz="1200" dirty="0" smtClean="0">
                          <a:latin typeface="HGPｺﾞｼｯｸM" panose="020B0600000000000000" pitchFamily="50" charset="-128"/>
                          <a:ea typeface="HGPｺﾞｼｯｸM" panose="020B0600000000000000" pitchFamily="50" charset="-128"/>
                        </a:rPr>
                        <a:t>9</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無曖昧性</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複数の異なる解釈が可能な曖昧さがなく、理解可能であること。</a:t>
                      </a:r>
                      <a:endParaRPr kumimoji="1" lang="en-US" altLang="ja-JP" sz="1200" dirty="0" smtClean="0">
                        <a:latin typeface="HGPｺﾞｼｯｸM" panose="020B0600000000000000" pitchFamily="50" charset="-128"/>
                        <a:ea typeface="HGPｺﾞｼｯｸM" panose="020B0600000000000000" pitchFamily="50" charset="-128"/>
                      </a:endParaRPr>
                    </a:p>
                  </a:txBody>
                  <a:tcPr/>
                </a:tc>
                <a:tc>
                  <a:txBody>
                    <a:bodyPr/>
                    <a:lstStyle/>
                    <a:p>
                      <a:pPr marL="85725" indent="-85725">
                        <a:buFont typeface="Arial" panose="020B0604020202020204" pitchFamily="34" charset="0"/>
                        <a:buChar char="•"/>
                      </a:pPr>
                      <a:r>
                        <a:rPr kumimoji="1" lang="ja-JP" altLang="en-US" sz="1200" dirty="0" smtClean="0">
                          <a:latin typeface="HGPｺﾞｼｯｸM" panose="020B0600000000000000" pitchFamily="50" charset="-128"/>
                          <a:ea typeface="HGPｺﾞｼｯｸM" panose="020B0600000000000000" pitchFamily="50" charset="-128"/>
                        </a:rPr>
                        <a:t>用語が未定義で、読み手により要件内容の解釈が異なる。</a:t>
                      </a:r>
                      <a:endParaRPr kumimoji="1" lang="en-US" altLang="ja-JP" sz="1200" dirty="0" smtClean="0">
                        <a:latin typeface="HGPｺﾞｼｯｸM" panose="020B0600000000000000" pitchFamily="50" charset="-128"/>
                        <a:ea typeface="HGPｺﾞｼｯｸM" panose="020B0600000000000000" pitchFamily="50" charset="-128"/>
                      </a:endParaRPr>
                    </a:p>
                  </a:txBody>
                  <a:tcPr/>
                </a:tc>
              </a:tr>
              <a:tr h="300404">
                <a:tc>
                  <a:txBody>
                    <a:bodyPr/>
                    <a:lstStyle/>
                    <a:p>
                      <a:r>
                        <a:rPr kumimoji="1" lang="en-US" altLang="ja-JP" sz="1200" dirty="0" smtClean="0">
                          <a:latin typeface="HGPｺﾞｼｯｸM" panose="020B0600000000000000" pitchFamily="50" charset="-128"/>
                          <a:ea typeface="HGPｺﾞｼｯｸM" panose="020B0600000000000000" pitchFamily="50" charset="-128"/>
                        </a:rPr>
                        <a:t>10</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必要性</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要件が必要とされる理由が明確であること。</a:t>
                      </a:r>
                      <a:endParaRPr kumimoji="1" lang="en-US" altLang="ja-JP" sz="1200" dirty="0" smtClean="0">
                        <a:latin typeface="HGPｺﾞｼｯｸM" panose="020B0600000000000000" pitchFamily="50" charset="-128"/>
                        <a:ea typeface="HGPｺﾞｼｯｸM" panose="020B0600000000000000" pitchFamily="50" charset="-128"/>
                      </a:endParaRPr>
                    </a:p>
                  </a:txBody>
                  <a:tcPr/>
                </a:tc>
                <a:tc>
                  <a:txBody>
                    <a:bodyPr/>
                    <a:lstStyle/>
                    <a:p>
                      <a:pPr marL="85725" indent="-85725">
                        <a:buFont typeface="Arial" panose="020B0604020202020204" pitchFamily="34" charset="0"/>
                        <a:buChar char="•"/>
                      </a:pPr>
                      <a:r>
                        <a:rPr kumimoji="1" lang="ja-JP" altLang="en-US" sz="1200" dirty="0" smtClean="0">
                          <a:latin typeface="HGPｺﾞｼｯｸM" panose="020B0600000000000000" pitchFamily="50" charset="-128"/>
                          <a:ea typeface="HGPｺﾞｼｯｸM" panose="020B0600000000000000" pitchFamily="50" charset="-128"/>
                        </a:rPr>
                        <a:t>システム機能を必要としている業務が特定できない。</a:t>
                      </a:r>
                      <a:endParaRPr kumimoji="1" lang="ja-JP" altLang="en-US" sz="1200" dirty="0">
                        <a:latin typeface="HGPｺﾞｼｯｸM" panose="020B0600000000000000" pitchFamily="50" charset="-128"/>
                        <a:ea typeface="HGPｺﾞｼｯｸM" panose="020B0600000000000000" pitchFamily="50" charset="-128"/>
                      </a:endParaRPr>
                    </a:p>
                  </a:txBody>
                  <a:tcPr/>
                </a:tc>
              </a:tr>
              <a:tr h="346620">
                <a:tc>
                  <a:txBody>
                    <a:bodyPr/>
                    <a:lstStyle/>
                    <a:p>
                      <a:r>
                        <a:rPr kumimoji="1" lang="ja-JP" altLang="en-US" sz="1200" dirty="0" smtClean="0">
                          <a:latin typeface="HGPｺﾞｼｯｸM" panose="020B0600000000000000" pitchFamily="50" charset="-128"/>
                          <a:ea typeface="HGPｺﾞｼｯｸM" panose="020B0600000000000000" pitchFamily="50" charset="-128"/>
                        </a:rPr>
                        <a:t>１１</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検証</a:t>
                      </a:r>
                      <a:endParaRPr kumimoji="1" lang="en-US" altLang="ja-JP" sz="1200" dirty="0" smtClean="0">
                        <a:latin typeface="HGPｺﾞｼｯｸM" panose="020B0600000000000000" pitchFamily="50" charset="-128"/>
                        <a:ea typeface="HGPｺﾞｼｯｸM" panose="020B0600000000000000" pitchFamily="50" charset="-128"/>
                      </a:endParaRPr>
                    </a:p>
                    <a:p>
                      <a:r>
                        <a:rPr kumimoji="1" lang="ja-JP" altLang="en-US" sz="1200" dirty="0" smtClean="0">
                          <a:latin typeface="HGPｺﾞｼｯｸM" panose="020B0600000000000000" pitchFamily="50" charset="-128"/>
                          <a:ea typeface="HGPｺﾞｼｯｸM" panose="020B0600000000000000" pitchFamily="50" charset="-128"/>
                        </a:rPr>
                        <a:t>可能性</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要件が実現されたことを、検証可能であること。</a:t>
                      </a:r>
                      <a:endParaRPr kumimoji="1" lang="en-US" altLang="ja-JP" sz="1200" dirty="0" smtClean="0">
                        <a:latin typeface="HGPｺﾞｼｯｸM" panose="020B0600000000000000" pitchFamily="50" charset="-128"/>
                        <a:ea typeface="HGPｺﾞｼｯｸM" panose="020B0600000000000000" pitchFamily="50" charset="-128"/>
                      </a:endParaRPr>
                    </a:p>
                  </a:txBody>
                  <a:tcPr/>
                </a:tc>
                <a:tc>
                  <a:txBody>
                    <a:bodyPr/>
                    <a:lstStyle/>
                    <a:p>
                      <a:pPr marL="85725" indent="-85725">
                        <a:buFont typeface="Arial" panose="020B0604020202020204" pitchFamily="34" charset="0"/>
                        <a:buChar char="•"/>
                      </a:pPr>
                      <a:r>
                        <a:rPr kumimoji="1" lang="ja-JP" altLang="en-US" sz="1200" dirty="0" smtClean="0">
                          <a:latin typeface="HGPｺﾞｼｯｸM" panose="020B0600000000000000" pitchFamily="50" charset="-128"/>
                          <a:ea typeface="HGPｺﾞｼｯｸM" panose="020B0600000000000000" pitchFamily="50" charset="-128"/>
                        </a:rPr>
                        <a:t>「○○は決して起きてはならない。」といった、検証範囲や内容が特定困難な要件が定義されている。　</a:t>
                      </a:r>
                      <a:endParaRPr kumimoji="1" lang="ja-JP" altLang="en-US" sz="1200" dirty="0">
                        <a:latin typeface="HGPｺﾞｼｯｸM" panose="020B0600000000000000" pitchFamily="50" charset="-128"/>
                        <a:ea typeface="HGPｺﾞｼｯｸM" panose="020B0600000000000000" pitchFamily="50" charset="-128"/>
                      </a:endParaRPr>
                    </a:p>
                  </a:txBody>
                  <a:tcPr/>
                </a:tc>
              </a:tr>
            </a:tbl>
          </a:graphicData>
        </a:graphic>
      </p:graphicFrame>
    </p:spTree>
    <p:extLst>
      <p:ext uri="{BB962C8B-B14F-4D97-AF65-F5344CB8AC3E}">
        <p14:creationId xmlns:p14="http://schemas.microsoft.com/office/powerpoint/2010/main" val="3122899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a:t>
            </a:fld>
            <a:endParaRPr lang="ja-JP" altLang="en-US" dirty="0"/>
          </a:p>
        </p:txBody>
      </p:sp>
      <p:sp>
        <p:nvSpPr>
          <p:cNvPr id="4" name="テキスト ボックス 3"/>
          <p:cNvSpPr txBox="1"/>
          <p:nvPr/>
        </p:nvSpPr>
        <p:spPr>
          <a:xfrm>
            <a:off x="539552" y="3419708"/>
            <a:ext cx="8208912" cy="461665"/>
          </a:xfrm>
          <a:prstGeom prst="rect">
            <a:avLst/>
          </a:prstGeom>
          <a:noFill/>
        </p:spPr>
        <p:txBody>
          <a:bodyPr wrap="square" rtlCol="0">
            <a:spAutoFit/>
          </a:bodyPr>
          <a:lstStyle/>
          <a:p>
            <a:pPr algn="ctr"/>
            <a:r>
              <a:rPr lang="ja-JP" altLang="en-US" sz="2400" dirty="0" smtClean="0">
                <a:latin typeface="HGPｺﾞｼｯｸE" panose="020B0900000000000000" pitchFamily="50" charset="-128"/>
                <a:ea typeface="HGPｺﾞｼｯｸE" panose="020B0900000000000000" pitchFamily="50" charset="-128"/>
              </a:rPr>
              <a:t>２．要件検証の観点・方法</a:t>
            </a:r>
            <a:endParaRPr lang="en-US" altLang="ja-JP" sz="2400" dirty="0" smtClean="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34290988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6</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２．要件検証の観点・方法</a:t>
            </a:r>
            <a:endParaRPr lang="ja-JP" altLang="en-US" dirty="0"/>
          </a:p>
        </p:txBody>
      </p:sp>
      <p:sp>
        <p:nvSpPr>
          <p:cNvPr id="16" name="テキスト ボックス 15"/>
          <p:cNvSpPr txBox="1"/>
          <p:nvPr/>
        </p:nvSpPr>
        <p:spPr>
          <a:xfrm>
            <a:off x="539552" y="1124158"/>
            <a:ext cx="8136904" cy="1015663"/>
          </a:xfrm>
          <a:prstGeom prst="rect">
            <a:avLst/>
          </a:prstGeom>
          <a:noFill/>
        </p:spPr>
        <p:txBody>
          <a:bodyPr wrap="square" rtlCol="0">
            <a:spAutoFit/>
          </a:bodyPr>
          <a:lstStyle/>
          <a:p>
            <a:r>
              <a:rPr lang="ja-JP" altLang="en-US" sz="1200" dirty="0" smtClean="0">
                <a:latin typeface="HGPｺﾞｼｯｸM" panose="020B0600000000000000" pitchFamily="50" charset="-128"/>
                <a:ea typeface="HGPｺﾞｼｯｸM" panose="020B0600000000000000" pitchFamily="50" charset="-128"/>
              </a:rPr>
              <a:t>本章</a:t>
            </a:r>
            <a:r>
              <a:rPr lang="ja-JP" altLang="en-US" sz="1200" dirty="0">
                <a:latin typeface="HGPｺﾞｼｯｸM" panose="020B0600000000000000" pitchFamily="50" charset="-128"/>
                <a:ea typeface="HGPｺﾞｼｯｸM" panose="020B0600000000000000" pitchFamily="50" charset="-128"/>
              </a:rPr>
              <a:t>では</a:t>
            </a:r>
            <a:r>
              <a:rPr lang="ja-JP" altLang="en-US" sz="1200" dirty="0" smtClean="0">
                <a:latin typeface="HGPｺﾞｼｯｸM" panose="020B0600000000000000" pitchFamily="50" charset="-128"/>
                <a:ea typeface="HGPｺﾞｼｯｸM" panose="020B0600000000000000" pitchFamily="50" charset="-128"/>
              </a:rPr>
              <a:t>、要件定義フレームワークの成果物を利用して要件定義を実践</a:t>
            </a:r>
            <a:r>
              <a:rPr lang="ja-JP" altLang="en-US" sz="1200" dirty="0">
                <a:latin typeface="HGPｺﾞｼｯｸM" panose="020B0600000000000000" pitchFamily="50" charset="-128"/>
                <a:ea typeface="HGPｺﾞｼｯｸM" panose="020B0600000000000000" pitchFamily="50" charset="-128"/>
              </a:rPr>
              <a:t>する</a:t>
            </a:r>
            <a:r>
              <a:rPr lang="ja-JP" altLang="en-US" sz="1200" dirty="0" smtClean="0">
                <a:latin typeface="HGPｺﾞｼｯｸM" panose="020B0600000000000000" pitchFamily="50" charset="-128"/>
                <a:ea typeface="HGPｺﾞｼｯｸM" panose="020B0600000000000000" pitchFamily="50" charset="-128"/>
              </a:rPr>
              <a:t>際の、検証観点と検証方法について</a:t>
            </a:r>
            <a:r>
              <a:rPr lang="ja-JP" altLang="en-US" sz="1200" dirty="0">
                <a:latin typeface="HGPｺﾞｼｯｸM" panose="020B0600000000000000" pitchFamily="50" charset="-128"/>
                <a:ea typeface="HGPｺﾞｼｯｸM" panose="020B0600000000000000" pitchFamily="50" charset="-128"/>
              </a:rPr>
              <a:t>説明</a:t>
            </a:r>
            <a:r>
              <a:rPr lang="ja-JP" altLang="en-US" sz="1200" dirty="0" smtClean="0">
                <a:latin typeface="HGPｺﾞｼｯｸM" panose="020B0600000000000000" pitchFamily="50" charset="-128"/>
                <a:ea typeface="HGPｺﾞｼｯｸM" panose="020B0600000000000000" pitchFamily="50" charset="-128"/>
              </a:rPr>
              <a:t>します。</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endParaRPr lang="en-US" altLang="ja-JP" sz="1200" dirty="0" smtClean="0">
              <a:latin typeface="HGPｺﾞｼｯｸM" panose="020B0600000000000000" pitchFamily="50" charset="-128"/>
              <a:ea typeface="HGPｺﾞｼｯｸM" panose="020B0600000000000000" pitchFamily="50" charset="-128"/>
            </a:endParaRPr>
          </a:p>
          <a:p>
            <a:pPr marL="171450" indent="-17145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検証観点の分類</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要件検証の観点を大きく分類すると、以下になります。</a:t>
            </a:r>
            <a:endParaRPr lang="en-US" altLang="ja-JP" sz="1200" dirty="0">
              <a:latin typeface="HGPｺﾞｼｯｸM" panose="020B0600000000000000" pitchFamily="50" charset="-128"/>
              <a:ea typeface="HGPｺﾞｼｯｸM" panose="020B0600000000000000" pitchFamily="50" charset="-128"/>
            </a:endParaRPr>
          </a:p>
        </p:txBody>
      </p:sp>
      <p:graphicFrame>
        <p:nvGraphicFramePr>
          <p:cNvPr id="7" name="表 6"/>
          <p:cNvGraphicFramePr>
            <a:graphicFrameLocks noGrp="1"/>
          </p:cNvGraphicFramePr>
          <p:nvPr>
            <p:extLst>
              <p:ext uri="{D42A27DB-BD31-4B8C-83A1-F6EECF244321}">
                <p14:modId xmlns:p14="http://schemas.microsoft.com/office/powerpoint/2010/main" val="765958887"/>
              </p:ext>
            </p:extLst>
          </p:nvPr>
        </p:nvGraphicFramePr>
        <p:xfrm>
          <a:off x="755576" y="2304301"/>
          <a:ext cx="7937514" cy="822960"/>
        </p:xfrm>
        <a:graphic>
          <a:graphicData uri="http://schemas.openxmlformats.org/drawingml/2006/table">
            <a:tbl>
              <a:tblPr firstRow="1" bandRow="1">
                <a:tableStyleId>{00A15C55-8517-42AA-B614-E9B94910E393}</a:tableStyleId>
              </a:tblPr>
              <a:tblGrid>
                <a:gridCol w="367030"/>
                <a:gridCol w="2748280"/>
                <a:gridCol w="4822204"/>
              </a:tblGrid>
              <a:tr h="0">
                <a:tc>
                  <a:txBody>
                    <a:bodyPr/>
                    <a:lstStyle/>
                    <a:p>
                      <a:r>
                        <a:rPr kumimoji="1" lang="en-US" altLang="ja-JP" sz="1200" dirty="0" smtClean="0">
                          <a:latin typeface="HGPｺﾞｼｯｸM" panose="020B0600000000000000" pitchFamily="50" charset="-128"/>
                          <a:ea typeface="HGPｺﾞｼｯｸM" panose="020B0600000000000000" pitchFamily="50" charset="-128"/>
                        </a:rPr>
                        <a:t>No</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観点分類</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内容</a:t>
                      </a:r>
                      <a:endParaRPr kumimoji="1" lang="ja-JP" altLang="en-US" sz="1200" dirty="0">
                        <a:latin typeface="HGPｺﾞｼｯｸM" panose="020B0600000000000000" pitchFamily="50" charset="-128"/>
                        <a:ea typeface="HGPｺﾞｼｯｸM" panose="020B0600000000000000" pitchFamily="50" charset="-128"/>
                      </a:endParaRPr>
                    </a:p>
                  </a:txBody>
                  <a:tcPr anchor="ctr"/>
                </a:tc>
              </a:tr>
              <a:tr h="0">
                <a:tc>
                  <a:txBody>
                    <a:bodyPr/>
                    <a:lstStyle/>
                    <a:p>
                      <a:r>
                        <a:rPr kumimoji="1" lang="en-US" altLang="ja-JP" sz="1200" dirty="0" smtClean="0">
                          <a:latin typeface="HGPｺﾞｼｯｸM" panose="020B0600000000000000" pitchFamily="50" charset="-128"/>
                          <a:ea typeface="HGPｺﾞｼｯｸM" panose="020B0600000000000000" pitchFamily="50" charset="-128"/>
                        </a:rPr>
                        <a:t>1</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ja-JP" altLang="en-US" sz="1200" dirty="0" smtClean="0">
                          <a:latin typeface="HGPｺﾞｼｯｸM" panose="020B0600000000000000" pitchFamily="50" charset="-128"/>
                          <a:ea typeface="HGPｺﾞｼｯｸM" panose="020B0600000000000000" pitchFamily="50" charset="-128"/>
                        </a:rPr>
                        <a:t>要件定義書の表現（体裁）に関する検証</a:t>
                      </a:r>
                      <a:endParaRPr lang="en-US" altLang="ja-JP" sz="1200" dirty="0" smtClean="0">
                        <a:latin typeface="HGPｺﾞｼｯｸM" panose="020B0600000000000000" pitchFamily="50" charset="-128"/>
                        <a:ea typeface="HGPｺﾞｼｯｸM" panose="020B0600000000000000" pitchFamily="50" charset="-128"/>
                      </a:endParaRPr>
                    </a:p>
                  </a:txBody>
                  <a:tcPr anchor="ct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latin typeface="HGPｺﾞｼｯｸM" panose="020B0600000000000000" pitchFamily="50" charset="-128"/>
                          <a:ea typeface="HGPｺﾞｼｯｸM" panose="020B0600000000000000" pitchFamily="50" charset="-128"/>
                        </a:rPr>
                        <a:t>定義した成果物標準に準拠した要件定義書になっているかを検証する。</a:t>
                      </a:r>
                    </a:p>
                  </a:txBody>
                  <a:tcPr anchor="ctr"/>
                </a:tc>
              </a:tr>
              <a:tr h="0">
                <a:tc>
                  <a:txBody>
                    <a:bodyPr/>
                    <a:lstStyle/>
                    <a:p>
                      <a:r>
                        <a:rPr kumimoji="1" lang="en-US" altLang="ja-JP" sz="1200" dirty="0" smtClean="0">
                          <a:latin typeface="HGPｺﾞｼｯｸM" panose="020B0600000000000000" pitchFamily="50" charset="-128"/>
                          <a:ea typeface="HGPｺﾞｼｯｸM" panose="020B0600000000000000" pitchFamily="50" charset="-128"/>
                        </a:rPr>
                        <a:t>2</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要件定義書の内容に関する検証</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ja-JP" altLang="en-US" sz="1200" dirty="0" smtClean="0">
                          <a:latin typeface="HGPｺﾞｼｯｸM" panose="020B0600000000000000" pitchFamily="50" charset="-128"/>
                          <a:ea typeface="HGPｺﾞｼｯｸM" panose="020B0600000000000000" pitchFamily="50" charset="-128"/>
                        </a:rPr>
                        <a:t>要件が漏れなく、正しい内容で定義されているかを検証する。</a:t>
                      </a:r>
                      <a:endParaRPr lang="en-US" altLang="ja-JP" sz="1200" dirty="0" smtClean="0">
                        <a:latin typeface="HGPｺﾞｼｯｸM" panose="020B0600000000000000" pitchFamily="50" charset="-128"/>
                        <a:ea typeface="HGPｺﾞｼｯｸM" panose="020B0600000000000000" pitchFamily="50" charset="-128"/>
                      </a:endParaRPr>
                    </a:p>
                  </a:txBody>
                  <a:tcPr anchor="ctr"/>
                </a:tc>
              </a:tr>
            </a:tbl>
          </a:graphicData>
        </a:graphic>
      </p:graphicFrame>
      <p:sp>
        <p:nvSpPr>
          <p:cNvPr id="9" name="テキスト ボックス 8"/>
          <p:cNvSpPr txBox="1"/>
          <p:nvPr/>
        </p:nvSpPr>
        <p:spPr>
          <a:xfrm>
            <a:off x="467544" y="3753614"/>
            <a:ext cx="8136904" cy="2123658"/>
          </a:xfrm>
          <a:prstGeom prst="rect">
            <a:avLst/>
          </a:prstGeom>
          <a:noFill/>
        </p:spPr>
        <p:txBody>
          <a:bodyPr wrap="square" rtlCol="0">
            <a:spAutoFit/>
          </a:bodyPr>
          <a:lstStyle/>
          <a:p>
            <a:pPr marL="171450" indent="-17145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「要件定義書の表現（体裁）に関する検証」 の 観点・方法</a:t>
            </a:r>
            <a:r>
              <a:rPr lang="en-US" altLang="ja-JP" sz="1200" u="sng" dirty="0" smtClean="0">
                <a:latin typeface="HGPｺﾞｼｯｸM" panose="020B0600000000000000" pitchFamily="50" charset="-128"/>
                <a:ea typeface="HGPｺﾞｼｯｸM" panose="020B0600000000000000" pitchFamily="50" charset="-128"/>
              </a:rPr>
              <a:t/>
            </a:r>
            <a:br>
              <a:rPr lang="en-US" altLang="ja-JP" sz="1200" u="sng"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「要件定義書の表現（体裁）に関する検証」の検証観点・検証方法は、他工程で実施する検証と相違がないため、</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本書での詳細な説明は割愛しますが、例えば、以下のような観点での検証を想定しています。</a:t>
            </a:r>
            <a:endParaRPr lang="en-US" altLang="ja-JP" sz="1200" dirty="0" smtClean="0">
              <a:latin typeface="HGPｺﾞｼｯｸM" panose="020B0600000000000000" pitchFamily="50" charset="-128"/>
              <a:ea typeface="HGPｺﾞｼｯｸM" panose="020B0600000000000000" pitchFamily="50" charset="-128"/>
            </a:endParaRPr>
          </a:p>
          <a:p>
            <a:pPr marL="171450" indent="-171450">
              <a:buFont typeface="Wingdings" panose="05000000000000000000" pitchFamily="2" charset="2"/>
              <a:buChar char="n"/>
            </a:pPr>
            <a:endParaRPr lang="en-US" altLang="ja-JP" sz="1200" dirty="0">
              <a:latin typeface="HGPｺﾞｼｯｸM" panose="020B0600000000000000" pitchFamily="50" charset="-128"/>
              <a:ea typeface="HGPｺﾞｼｯｸM" panose="020B0600000000000000" pitchFamily="50" charset="-128"/>
            </a:endParaRPr>
          </a:p>
          <a:p>
            <a:pPr marL="628650" lvl="1" indent="-171450">
              <a:buFont typeface="Wingdings" panose="05000000000000000000" pitchFamily="2" charset="2"/>
              <a:buChar char="ü"/>
            </a:pPr>
            <a:r>
              <a:rPr lang="ja-JP" altLang="en-US" sz="1200" dirty="0" smtClean="0">
                <a:latin typeface="HGPｺﾞｼｯｸM" panose="020B0600000000000000" pitchFamily="50" charset="-128"/>
                <a:ea typeface="HGPｺﾞｼｯｸM" panose="020B0600000000000000" pitchFamily="50" charset="-128"/>
              </a:rPr>
              <a:t>成果物標準に準拠した文書構成（表紙、履歴、目次、本文など）であること。</a:t>
            </a:r>
            <a:endParaRPr lang="en-US" altLang="ja-JP" sz="1200" dirty="0" smtClean="0">
              <a:latin typeface="HGPｺﾞｼｯｸM" panose="020B0600000000000000" pitchFamily="50" charset="-128"/>
              <a:ea typeface="HGPｺﾞｼｯｸM" panose="020B0600000000000000" pitchFamily="50" charset="-128"/>
            </a:endParaRPr>
          </a:p>
          <a:p>
            <a:pPr marL="628650" lvl="1" indent="-171450">
              <a:buFont typeface="Wingdings" panose="05000000000000000000" pitchFamily="2" charset="2"/>
              <a:buChar char="ü"/>
            </a:pPr>
            <a:r>
              <a:rPr lang="ja-JP" altLang="en-US" sz="1200" dirty="0" smtClean="0">
                <a:latin typeface="HGPｺﾞｼｯｸM" panose="020B0600000000000000" pitchFamily="50" charset="-128"/>
                <a:ea typeface="HGPｺﾞｼｯｸM" panose="020B0600000000000000" pitchFamily="50" charset="-128"/>
              </a:rPr>
              <a:t>成果物標準に準拠したフォント設定（太字、下線、斜体、文字色、フォント、フォントサイズなど）であること。</a:t>
            </a:r>
            <a:endParaRPr lang="en-US" altLang="ja-JP" sz="1200" dirty="0" smtClean="0">
              <a:latin typeface="HGPｺﾞｼｯｸM" panose="020B0600000000000000" pitchFamily="50" charset="-128"/>
              <a:ea typeface="HGPｺﾞｼｯｸM" panose="020B0600000000000000" pitchFamily="50" charset="-128"/>
            </a:endParaRPr>
          </a:p>
          <a:p>
            <a:pPr marL="628650" lvl="1" indent="-171450">
              <a:buFont typeface="Wingdings" panose="05000000000000000000" pitchFamily="2" charset="2"/>
              <a:buChar char="ü"/>
            </a:pPr>
            <a:r>
              <a:rPr lang="ja-JP" altLang="en-US" sz="1200" dirty="0" smtClean="0">
                <a:latin typeface="HGPｺﾞｼｯｸM" panose="020B0600000000000000" pitchFamily="50" charset="-128"/>
                <a:ea typeface="HGPｺﾞｼｯｸM" panose="020B0600000000000000" pitchFamily="50" charset="-128"/>
              </a:rPr>
              <a:t>成果物標準に準拠した表記法（図や表）であること。</a:t>
            </a:r>
            <a:endParaRPr lang="en-US" altLang="ja-JP" sz="1200" dirty="0" smtClean="0">
              <a:latin typeface="HGPｺﾞｼｯｸM" panose="020B0600000000000000" pitchFamily="50" charset="-128"/>
              <a:ea typeface="HGPｺﾞｼｯｸM" panose="020B0600000000000000" pitchFamily="50" charset="-128"/>
            </a:endParaRPr>
          </a:p>
          <a:p>
            <a:pPr marL="628650" lvl="1" indent="-171450">
              <a:buFont typeface="Wingdings" panose="05000000000000000000" pitchFamily="2" charset="2"/>
              <a:buChar char="ü"/>
            </a:pPr>
            <a:r>
              <a:rPr lang="ja-JP" altLang="en-US" sz="1200" dirty="0" smtClean="0">
                <a:latin typeface="HGPｺﾞｼｯｸM" panose="020B0600000000000000" pitchFamily="50" charset="-128"/>
                <a:ea typeface="HGPｺﾞｼｯｸM" panose="020B0600000000000000" pitchFamily="50" charset="-128"/>
              </a:rPr>
              <a:t>成果物標準に準拠した識別子（各</a:t>
            </a:r>
            <a:r>
              <a:rPr lang="en-US" altLang="ja-JP" sz="1200" dirty="0" smtClean="0">
                <a:latin typeface="HGPｺﾞｼｯｸM" panose="020B0600000000000000" pitchFamily="50" charset="-128"/>
                <a:ea typeface="HGPｺﾞｼｯｸM" panose="020B0600000000000000" pitchFamily="50" charset="-128"/>
              </a:rPr>
              <a:t>ID</a:t>
            </a:r>
            <a:r>
              <a:rPr lang="ja-JP" altLang="en-US" sz="1200" dirty="0" smtClean="0">
                <a:latin typeface="HGPｺﾞｼｯｸM" panose="020B0600000000000000" pitchFamily="50" charset="-128"/>
                <a:ea typeface="HGPｺﾞｼｯｸM" panose="020B0600000000000000" pitchFamily="50" charset="-128"/>
              </a:rPr>
              <a:t>体系など）であること。</a:t>
            </a:r>
            <a:endParaRPr lang="en-US" altLang="ja-JP" sz="1200" dirty="0" smtClean="0">
              <a:latin typeface="HGPｺﾞｼｯｸM" panose="020B0600000000000000" pitchFamily="50" charset="-128"/>
              <a:ea typeface="HGPｺﾞｼｯｸM" panose="020B0600000000000000" pitchFamily="50" charset="-128"/>
            </a:endParaRPr>
          </a:p>
          <a:p>
            <a:pPr marL="628650" lvl="1" indent="-171450">
              <a:buFont typeface="Wingdings" panose="05000000000000000000" pitchFamily="2" charset="2"/>
              <a:buChar char="ü"/>
            </a:pPr>
            <a:r>
              <a:rPr lang="ja-JP" altLang="en-US" sz="1200" dirty="0" smtClean="0">
                <a:latin typeface="HGPｺﾞｼｯｸM" panose="020B0600000000000000" pitchFamily="50" charset="-128"/>
                <a:ea typeface="HGPｺﾞｼｯｸM" panose="020B0600000000000000" pitchFamily="50" charset="-128"/>
              </a:rPr>
              <a:t>誤字・脱字がないこと。</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など</a:t>
            </a:r>
            <a:endParaRPr lang="en-US" altLang="ja-JP" sz="1200" dirty="0" smtClean="0">
              <a:latin typeface="HGPｺﾞｼｯｸM" panose="020B0600000000000000" pitchFamily="50" charset="-128"/>
              <a:ea typeface="HGPｺﾞｼｯｸM" panose="020B0600000000000000" pitchFamily="50" charset="-128"/>
            </a:endParaRPr>
          </a:p>
        </p:txBody>
      </p:sp>
      <p:sp>
        <p:nvSpPr>
          <p:cNvPr id="10" name="テキスト ボックス 9"/>
          <p:cNvSpPr txBox="1"/>
          <p:nvPr/>
        </p:nvSpPr>
        <p:spPr>
          <a:xfrm>
            <a:off x="985961" y="3152001"/>
            <a:ext cx="7510477"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表２－１．検証観点の分類</a:t>
            </a:r>
            <a:endParaRPr lang="en-US" altLang="ja-JP" sz="1200" dirty="0" smtClean="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6135652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２．要件検証の観点・方法</a:t>
            </a:r>
            <a:endParaRPr lang="ja-JP" altLang="en-US" dirty="0"/>
          </a:p>
        </p:txBody>
      </p:sp>
      <p:sp>
        <p:nvSpPr>
          <p:cNvPr id="16" name="テキスト ボックス 15"/>
          <p:cNvSpPr txBox="1"/>
          <p:nvPr/>
        </p:nvSpPr>
        <p:spPr>
          <a:xfrm>
            <a:off x="539552" y="1124158"/>
            <a:ext cx="8136904" cy="1200329"/>
          </a:xfrm>
          <a:prstGeom prst="rect">
            <a:avLst/>
          </a:prstGeom>
          <a:noFill/>
        </p:spPr>
        <p:txBody>
          <a:bodyPr wrap="square" rtlCol="0">
            <a:spAutoFit/>
          </a:bodyPr>
          <a:lstStyle/>
          <a:p>
            <a:pPr marL="171450" indent="-17145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「要件定義書の内容に関する検証」 の 観点・方法</a:t>
            </a:r>
            <a:r>
              <a:rPr lang="en-US" altLang="ja-JP" sz="1200" u="sng" dirty="0" smtClean="0">
                <a:latin typeface="HGPｺﾞｼｯｸM" panose="020B0600000000000000" pitchFamily="50" charset="-128"/>
                <a:ea typeface="HGPｺﾞｼｯｸM" panose="020B0600000000000000" pitchFamily="50" charset="-128"/>
              </a:rPr>
              <a:t/>
            </a:r>
            <a:br>
              <a:rPr lang="en-US" altLang="ja-JP" sz="1200" u="sng"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「要件定義書の内容に関する検証」の具体的な観点とその検証方法は、「別紙：要件検証の観点一覧（業務要件定義）」を</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参照して下さい。</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この「要件検証の観点一覧」は、「要件の持つ特性（表１－２）」を参考に、検証対象となる成果物毎に検証観点と検証方法を一覧化したものです</a:t>
            </a:r>
            <a:r>
              <a:rPr lang="ja-JP" altLang="en-US" sz="1200" dirty="0">
                <a:latin typeface="HGPｺﾞｼｯｸM" panose="020B0600000000000000" pitchFamily="50" charset="-128"/>
                <a:ea typeface="HGPｺﾞｼｯｸM" panose="020B0600000000000000" pitchFamily="50" charset="-128"/>
              </a:rPr>
              <a:t>。</a:t>
            </a:r>
            <a:r>
              <a:rPr lang="ja-JP" altLang="en-US" sz="1200" dirty="0" smtClean="0">
                <a:latin typeface="HGPｺﾞｼｯｸM" panose="020B0600000000000000" pitchFamily="50" charset="-128"/>
                <a:ea typeface="HGPｺﾞｼｯｸM" panose="020B0600000000000000" pitchFamily="50" charset="-128"/>
              </a:rPr>
              <a:t>一覧化した項目は、以下の通りです。</a:t>
            </a:r>
            <a:endParaRPr lang="en-US" altLang="ja-JP" sz="1200" dirty="0" smtClean="0">
              <a:latin typeface="HGPｺﾞｼｯｸM" panose="020B0600000000000000" pitchFamily="50" charset="-128"/>
              <a:ea typeface="HGPｺﾞｼｯｸM" panose="020B0600000000000000" pitchFamily="50" charset="-128"/>
            </a:endParaRPr>
          </a:p>
        </p:txBody>
      </p:sp>
      <p:graphicFrame>
        <p:nvGraphicFramePr>
          <p:cNvPr id="8" name="表 7"/>
          <p:cNvGraphicFramePr>
            <a:graphicFrameLocks noGrp="1"/>
          </p:cNvGraphicFramePr>
          <p:nvPr>
            <p:extLst>
              <p:ext uri="{D42A27DB-BD31-4B8C-83A1-F6EECF244321}">
                <p14:modId xmlns:p14="http://schemas.microsoft.com/office/powerpoint/2010/main" val="3620837270"/>
              </p:ext>
            </p:extLst>
          </p:nvPr>
        </p:nvGraphicFramePr>
        <p:xfrm>
          <a:off x="1303227" y="2555329"/>
          <a:ext cx="7157205" cy="2468880"/>
        </p:xfrm>
        <a:graphic>
          <a:graphicData uri="http://schemas.openxmlformats.org/drawingml/2006/table">
            <a:tbl>
              <a:tblPr firstRow="1" bandRow="1">
                <a:tableStyleId>{00A15C55-8517-42AA-B614-E9B94910E393}</a:tableStyleId>
              </a:tblPr>
              <a:tblGrid>
                <a:gridCol w="367030"/>
                <a:gridCol w="1298893"/>
                <a:gridCol w="5491282"/>
              </a:tblGrid>
              <a:tr h="243840">
                <a:tc>
                  <a:txBody>
                    <a:bodyPr/>
                    <a:lstStyle/>
                    <a:p>
                      <a:r>
                        <a:rPr kumimoji="1" lang="en-US" altLang="ja-JP" sz="1200" dirty="0" smtClean="0">
                          <a:latin typeface="HGPｺﾞｼｯｸM" panose="020B0600000000000000" pitchFamily="50" charset="-128"/>
                          <a:ea typeface="HGPｺﾞｼｯｸM" panose="020B0600000000000000" pitchFamily="50" charset="-128"/>
                        </a:rPr>
                        <a:t>No</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項目名</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項目説明</a:t>
                      </a:r>
                      <a:endParaRPr kumimoji="1" lang="ja-JP" altLang="en-US" sz="1200" dirty="0">
                        <a:latin typeface="HGPｺﾞｼｯｸM" panose="020B0600000000000000" pitchFamily="50" charset="-128"/>
                        <a:ea typeface="HGPｺﾞｼｯｸM" panose="020B0600000000000000" pitchFamily="50" charset="-128"/>
                      </a:endParaRPr>
                    </a:p>
                  </a:txBody>
                  <a:tcPr anchor="ctr"/>
                </a:tc>
              </a:tr>
              <a:tr h="274320">
                <a:tc>
                  <a:txBody>
                    <a:bodyPr/>
                    <a:lstStyle/>
                    <a:p>
                      <a:r>
                        <a:rPr kumimoji="1" lang="en-US" altLang="ja-JP" sz="1200" dirty="0" smtClean="0">
                          <a:latin typeface="HGPｺﾞｼｯｸM" panose="020B0600000000000000" pitchFamily="50" charset="-128"/>
                          <a:ea typeface="HGPｺﾞｼｯｸM" panose="020B0600000000000000" pitchFamily="50" charset="-128"/>
                        </a:rPr>
                        <a:t>1</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ja-JP" altLang="en-US" sz="1200" dirty="0" smtClean="0">
                          <a:latin typeface="HGPｺﾞｼｯｸM" panose="020B0600000000000000" pitchFamily="50" charset="-128"/>
                          <a:ea typeface="HGPｺﾞｼｯｸM" panose="020B0600000000000000" pitchFamily="50" charset="-128"/>
                        </a:rPr>
                        <a:t>成果物</a:t>
                      </a:r>
                      <a:endParaRPr lang="en-US" altLang="ja-JP" sz="1200" dirty="0" smtClean="0">
                        <a:latin typeface="HGPｺﾞｼｯｸM" panose="020B0600000000000000" pitchFamily="50" charset="-128"/>
                        <a:ea typeface="HGPｺﾞｼｯｸM" panose="020B0600000000000000" pitchFamily="50" charset="-128"/>
                      </a:endParaRPr>
                    </a:p>
                  </a:txBody>
                  <a:tcPr anchor="ct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ja-JP" altLang="en-US" sz="1200" dirty="0" smtClean="0">
                          <a:latin typeface="HGPｺﾞｼｯｸM" panose="020B0600000000000000" pitchFamily="50" charset="-128"/>
                          <a:ea typeface="HGPｺﾞｼｯｸM" panose="020B0600000000000000" pitchFamily="50" charset="-128"/>
                        </a:rPr>
                        <a:t>検証対象の要件定義フレームワーク成果物名</a:t>
                      </a:r>
                      <a:endParaRPr lang="en-US" altLang="ja-JP" sz="1200" dirty="0" smtClean="0">
                        <a:latin typeface="HGPｺﾞｼｯｸM" panose="020B0600000000000000" pitchFamily="50" charset="-128"/>
                        <a:ea typeface="HGPｺﾞｼｯｸM" panose="020B0600000000000000" pitchFamily="50" charset="-128"/>
                      </a:endParaRPr>
                    </a:p>
                  </a:txBody>
                  <a:tcPr anchor="ctr"/>
                </a:tc>
              </a:tr>
              <a:tr h="274320">
                <a:tc>
                  <a:txBody>
                    <a:bodyPr/>
                    <a:lstStyle/>
                    <a:p>
                      <a:r>
                        <a:rPr kumimoji="1" lang="en-US" altLang="ja-JP" sz="1200" dirty="0" smtClean="0">
                          <a:latin typeface="HGPｺﾞｼｯｸM" panose="020B0600000000000000" pitchFamily="50" charset="-128"/>
                          <a:ea typeface="HGPｺﾞｼｯｸM" panose="020B0600000000000000" pitchFamily="50" charset="-128"/>
                        </a:rPr>
                        <a:t>2</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検証区分</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単体（成果物単体での検証）／関連（成果物間での検証）の区分</a:t>
                      </a:r>
                      <a:endParaRPr kumimoji="1" lang="ja-JP" altLang="en-US" sz="1200" dirty="0">
                        <a:latin typeface="HGPｺﾞｼｯｸM" panose="020B0600000000000000" pitchFamily="50" charset="-128"/>
                        <a:ea typeface="HGPｺﾞｼｯｸM" panose="020B0600000000000000" pitchFamily="50" charset="-128"/>
                      </a:endParaRPr>
                    </a:p>
                  </a:txBody>
                  <a:tcPr anchor="ctr"/>
                </a:tc>
              </a:tr>
              <a:tr h="274320">
                <a:tc>
                  <a:txBody>
                    <a:bodyPr/>
                    <a:lstStyle/>
                    <a:p>
                      <a:r>
                        <a:rPr kumimoji="1" lang="en-US" altLang="ja-JP" sz="1200" dirty="0" smtClean="0">
                          <a:latin typeface="HGPｺﾞｼｯｸM" panose="020B0600000000000000" pitchFamily="50" charset="-128"/>
                          <a:ea typeface="HGPｺﾞｼｯｸM" panose="020B0600000000000000" pitchFamily="50" charset="-128"/>
                        </a:rPr>
                        <a:t>3</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特性区分</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検証内容が属する「要件が持つ特性」</a:t>
                      </a:r>
                      <a:endParaRPr kumimoji="1" lang="ja-JP" altLang="en-US" sz="1200" dirty="0">
                        <a:latin typeface="HGPｺﾞｼｯｸM" panose="020B0600000000000000" pitchFamily="50" charset="-128"/>
                        <a:ea typeface="HGPｺﾞｼｯｸM" panose="020B0600000000000000" pitchFamily="50" charset="-128"/>
                      </a:endParaRPr>
                    </a:p>
                  </a:txBody>
                  <a:tcPr anchor="ctr"/>
                </a:tc>
              </a:tr>
              <a:tr h="274320">
                <a:tc>
                  <a:txBody>
                    <a:bodyPr/>
                    <a:lstStyle/>
                    <a:p>
                      <a:r>
                        <a:rPr kumimoji="1" lang="en-US" altLang="ja-JP" sz="1200" dirty="0" smtClean="0">
                          <a:latin typeface="HGPｺﾞｼｯｸM" panose="020B0600000000000000" pitchFamily="50" charset="-128"/>
                          <a:ea typeface="HGPｺﾞｼｯｸM" panose="020B0600000000000000" pitchFamily="50" charset="-128"/>
                        </a:rPr>
                        <a:t>4</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検証観点</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具体的な検証観点</a:t>
                      </a:r>
                      <a:endParaRPr kumimoji="1" lang="ja-JP" altLang="en-US" sz="1200" dirty="0">
                        <a:latin typeface="HGPｺﾞｼｯｸM" panose="020B0600000000000000" pitchFamily="50" charset="-128"/>
                        <a:ea typeface="HGPｺﾞｼｯｸM" panose="020B0600000000000000" pitchFamily="50" charset="-128"/>
                      </a:endParaRPr>
                    </a:p>
                  </a:txBody>
                  <a:tcPr anchor="ctr"/>
                </a:tc>
              </a:tr>
              <a:tr h="274320">
                <a:tc>
                  <a:txBody>
                    <a:bodyPr/>
                    <a:lstStyle/>
                    <a:p>
                      <a:r>
                        <a:rPr kumimoji="1" lang="en-US" altLang="ja-JP" sz="1200" dirty="0" smtClean="0">
                          <a:latin typeface="HGPｺﾞｼｯｸM" panose="020B0600000000000000" pitchFamily="50" charset="-128"/>
                          <a:ea typeface="HGPｺﾞｼｯｸM" panose="020B0600000000000000" pitchFamily="50" charset="-128"/>
                        </a:rPr>
                        <a:t>5</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重要検証ポイント</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要件定義の品質や後続工程の見積正確度への影響が大きい重要な観点</a:t>
                      </a:r>
                      <a:endParaRPr kumimoji="1" lang="ja-JP" altLang="en-US" sz="1200" dirty="0">
                        <a:latin typeface="HGPｺﾞｼｯｸM" panose="020B0600000000000000" pitchFamily="50" charset="-128"/>
                        <a:ea typeface="HGPｺﾞｼｯｸM" panose="020B0600000000000000" pitchFamily="50" charset="-128"/>
                      </a:endParaRPr>
                    </a:p>
                  </a:txBody>
                  <a:tcPr anchor="ctr"/>
                </a:tc>
              </a:tr>
              <a:tr h="274320">
                <a:tc>
                  <a:txBody>
                    <a:bodyPr/>
                    <a:lstStyle/>
                    <a:p>
                      <a:r>
                        <a:rPr kumimoji="1" lang="en-US" altLang="ja-JP" sz="1200" dirty="0" smtClean="0">
                          <a:latin typeface="HGPｺﾞｼｯｸM" panose="020B0600000000000000" pitchFamily="50" charset="-128"/>
                          <a:ea typeface="HGPｺﾞｼｯｸM" panose="020B0600000000000000" pitchFamily="50" charset="-128"/>
                        </a:rPr>
                        <a:t>6</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検証タイミング</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検証すべきタイミング（要件定義フレームワークのアクティビティ名で指定）</a:t>
                      </a:r>
                      <a:endParaRPr kumimoji="1" lang="ja-JP" altLang="en-US" sz="1200" dirty="0">
                        <a:latin typeface="HGPｺﾞｼｯｸM" panose="020B0600000000000000" pitchFamily="50" charset="-128"/>
                        <a:ea typeface="HGPｺﾞｼｯｸM" panose="020B0600000000000000" pitchFamily="50" charset="-128"/>
                      </a:endParaRPr>
                    </a:p>
                  </a:txBody>
                  <a:tcPr anchor="ctr"/>
                </a:tc>
              </a:tr>
              <a:tr h="274320">
                <a:tc>
                  <a:txBody>
                    <a:bodyPr/>
                    <a:lstStyle/>
                    <a:p>
                      <a:r>
                        <a:rPr kumimoji="1" lang="en-US" altLang="ja-JP" sz="1200" dirty="0" smtClean="0">
                          <a:latin typeface="HGPｺﾞｼｯｸM" panose="020B0600000000000000" pitchFamily="50" charset="-128"/>
                          <a:ea typeface="HGPｺﾞｼｯｸM" panose="020B0600000000000000" pitchFamily="50" charset="-128"/>
                        </a:rPr>
                        <a:t>7</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検証方法</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検証のやり方</a:t>
                      </a:r>
                      <a:endParaRPr kumimoji="1" lang="ja-JP" altLang="en-US" sz="1200" dirty="0">
                        <a:latin typeface="HGPｺﾞｼｯｸM" panose="020B0600000000000000" pitchFamily="50" charset="-128"/>
                        <a:ea typeface="HGPｺﾞｼｯｸM" panose="020B0600000000000000" pitchFamily="50" charset="-128"/>
                      </a:endParaRPr>
                    </a:p>
                  </a:txBody>
                  <a:tcPr anchor="ctr"/>
                </a:tc>
              </a:tr>
              <a:tr h="274320">
                <a:tc>
                  <a:txBody>
                    <a:bodyPr/>
                    <a:lstStyle/>
                    <a:p>
                      <a:r>
                        <a:rPr kumimoji="1" lang="en-US" altLang="ja-JP" sz="1200" dirty="0" smtClean="0">
                          <a:latin typeface="HGPｺﾞｼｯｸM" panose="020B0600000000000000" pitchFamily="50" charset="-128"/>
                          <a:ea typeface="HGPｺﾞｼｯｸM" panose="020B0600000000000000" pitchFamily="50" charset="-128"/>
                        </a:rPr>
                        <a:t>8</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影響例</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検証しないことで発生するマイナス要因の例</a:t>
                      </a:r>
                      <a:endParaRPr kumimoji="1" lang="ja-JP" altLang="en-US" sz="1200" dirty="0">
                        <a:latin typeface="HGPｺﾞｼｯｸM" panose="020B0600000000000000" pitchFamily="50" charset="-128"/>
                        <a:ea typeface="HGPｺﾞｼｯｸM" panose="020B0600000000000000" pitchFamily="50" charset="-128"/>
                      </a:endParaRPr>
                    </a:p>
                  </a:txBody>
                  <a:tcPr anchor="ctr"/>
                </a:tc>
              </a:tr>
            </a:tbl>
          </a:graphicData>
        </a:graphic>
      </p:graphicFrame>
      <p:sp>
        <p:nvSpPr>
          <p:cNvPr id="9" name="テキスト ボックス 8"/>
          <p:cNvSpPr txBox="1"/>
          <p:nvPr/>
        </p:nvSpPr>
        <p:spPr>
          <a:xfrm>
            <a:off x="1303227" y="5024209"/>
            <a:ext cx="7157205"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a:t>
            </a:r>
            <a:r>
              <a:rPr lang="ja-JP" altLang="en-US" sz="1200" dirty="0">
                <a:latin typeface="HGPｺﾞｼｯｸM" panose="020B0600000000000000" pitchFamily="50" charset="-128"/>
                <a:ea typeface="HGPｺﾞｼｯｸM" panose="020B0600000000000000" pitchFamily="50" charset="-128"/>
              </a:rPr>
              <a:t>２－２</a:t>
            </a:r>
            <a:r>
              <a:rPr lang="ja-JP" altLang="en-US" sz="1200" dirty="0" smtClean="0">
                <a:latin typeface="HGPｺﾞｼｯｸM" panose="020B0600000000000000" pitchFamily="50" charset="-128"/>
                <a:ea typeface="HGPｺﾞｼｯｸM" panose="020B0600000000000000" pitchFamily="50" charset="-128"/>
              </a:rPr>
              <a:t>．「要件検証の観点一覧」の項目説明</a:t>
            </a:r>
            <a:endParaRPr lang="en-US" altLang="ja-JP" sz="1200" dirty="0" smtClean="0">
              <a:latin typeface="HGPｺﾞｼｯｸM" panose="020B0600000000000000" pitchFamily="50" charset="-128"/>
              <a:ea typeface="HGPｺﾞｼｯｸM" panose="020B0600000000000000" pitchFamily="50" charset="-128"/>
            </a:endParaRPr>
          </a:p>
        </p:txBody>
      </p:sp>
      <p:sp>
        <p:nvSpPr>
          <p:cNvPr id="7" name="角丸四角形 6"/>
          <p:cNvSpPr/>
          <p:nvPr/>
        </p:nvSpPr>
        <p:spPr>
          <a:xfrm>
            <a:off x="827584" y="5517232"/>
            <a:ext cx="7632849" cy="792088"/>
          </a:xfrm>
          <a:prstGeom prst="roundRect">
            <a:avLst/>
          </a:prstGeom>
        </p:spPr>
        <p:style>
          <a:lnRef idx="1">
            <a:schemeClr val="accent6"/>
          </a:lnRef>
          <a:fillRef idx="2">
            <a:schemeClr val="accent6"/>
          </a:fillRef>
          <a:effectRef idx="1">
            <a:schemeClr val="accent6"/>
          </a:effectRef>
          <a:fontRef idx="minor">
            <a:schemeClr val="dk1"/>
          </a:fontRef>
        </p:style>
        <p:txBody>
          <a:bodyPr rtlCol="0" anchor="t"/>
          <a:lstStyle/>
          <a:p>
            <a:r>
              <a:rPr lang="en-US" altLang="ja-JP" sz="1000" dirty="0" smtClean="0">
                <a:latin typeface="HGPｺﾞｼｯｸM" panose="020B0600000000000000" pitchFamily="50" charset="-128"/>
                <a:ea typeface="HGPｺﾞｼｯｸM" panose="020B0600000000000000" pitchFamily="50" charset="-128"/>
              </a:rPr>
              <a:t>【</a:t>
            </a:r>
            <a:r>
              <a:rPr lang="ja-JP" altLang="en-US" sz="1000" dirty="0" smtClean="0">
                <a:latin typeface="HGPｺﾞｼｯｸM" panose="020B0600000000000000" pitchFamily="50" charset="-128"/>
                <a:ea typeface="HGPｺﾞｼｯｸM" panose="020B0600000000000000" pitchFamily="50" charset="-128"/>
              </a:rPr>
              <a:t>補足：重要検証ポイントについて</a:t>
            </a:r>
            <a:r>
              <a:rPr kumimoji="1" lang="en-US" altLang="ja-JP" sz="1000" dirty="0" smtClean="0">
                <a:latin typeface="HGPｺﾞｼｯｸM" panose="020B0600000000000000" pitchFamily="50" charset="-128"/>
                <a:ea typeface="HGPｺﾞｼｯｸM" panose="020B0600000000000000" pitchFamily="50" charset="-128"/>
              </a:rPr>
              <a:t>】</a:t>
            </a:r>
          </a:p>
          <a:p>
            <a:r>
              <a:rPr lang="ja-JP" altLang="en-US" sz="1000" dirty="0">
                <a:latin typeface="HGPｺﾞｼｯｸM" panose="020B0600000000000000" pitchFamily="50" charset="-128"/>
                <a:ea typeface="HGPｺﾞｼｯｸM" panose="020B0600000000000000" pitchFamily="50" charset="-128"/>
              </a:rPr>
              <a:t>重要検証ポイントは、以下の基本方針で設定しています。</a:t>
            </a:r>
          </a:p>
          <a:p>
            <a:pPr marL="228600" indent="-228600">
              <a:buFont typeface="+mj-ea"/>
              <a:buAutoNum type="circleNumDbPlain"/>
            </a:pPr>
            <a:r>
              <a:rPr lang="ja-JP" altLang="en-US" sz="1000" dirty="0" smtClean="0">
                <a:latin typeface="HGPｺﾞｼｯｸM" panose="020B0600000000000000" pitchFamily="50" charset="-128"/>
                <a:ea typeface="HGPｺﾞｼｯｸM" panose="020B0600000000000000" pitchFamily="50" charset="-128"/>
              </a:rPr>
              <a:t>特</a:t>
            </a:r>
            <a:r>
              <a:rPr lang="ja-JP" altLang="en-US" sz="1000" dirty="0">
                <a:latin typeface="HGPｺﾞｼｯｸM" panose="020B0600000000000000" pitchFamily="50" charset="-128"/>
                <a:ea typeface="HGPｺﾞｼｯｸM" panose="020B0600000000000000" pitchFamily="50" charset="-128"/>
              </a:rPr>
              <a:t>に重要と考える特性区分＝</a:t>
            </a:r>
            <a:r>
              <a:rPr lang="en-US" altLang="ja-JP" sz="1000" dirty="0">
                <a:latin typeface="HGPｺﾞｼｯｸM" panose="020B0600000000000000" pitchFamily="50" charset="-128"/>
                <a:ea typeface="HGPｺﾞｼｯｸM" panose="020B0600000000000000" pitchFamily="50" charset="-128"/>
              </a:rPr>
              <a:t>{</a:t>
            </a:r>
            <a:r>
              <a:rPr lang="ja-JP" altLang="en-US" sz="1000" dirty="0">
                <a:latin typeface="HGPｺﾞｼｯｸM" panose="020B0600000000000000" pitchFamily="50" charset="-128"/>
                <a:ea typeface="HGPｺﾞｼｯｸM" panose="020B0600000000000000" pitchFamily="50" charset="-128"/>
              </a:rPr>
              <a:t>完全性、一貫性、法令遵守、追跡可能性、実現可能性、無曖昧性、必要性</a:t>
            </a:r>
            <a:r>
              <a:rPr lang="en-US" altLang="ja-JP" sz="1000" dirty="0">
                <a:latin typeface="HGPｺﾞｼｯｸM" panose="020B0600000000000000" pitchFamily="50" charset="-128"/>
                <a:ea typeface="HGPｺﾞｼｯｸM" panose="020B0600000000000000" pitchFamily="50" charset="-128"/>
              </a:rPr>
              <a:t>}</a:t>
            </a:r>
            <a:r>
              <a:rPr lang="ja-JP" altLang="en-US" sz="1000" dirty="0">
                <a:latin typeface="HGPｺﾞｼｯｸM" panose="020B0600000000000000" pitchFamily="50" charset="-128"/>
                <a:ea typeface="HGPｺﾞｼｯｸM" panose="020B0600000000000000" pitchFamily="50" charset="-128"/>
              </a:rPr>
              <a:t>から重要検証ポイントを選定</a:t>
            </a:r>
          </a:p>
          <a:p>
            <a:pPr marL="228600" indent="-228600">
              <a:buFont typeface="+mj-ea"/>
              <a:buAutoNum type="circleNumDbPlain"/>
            </a:pPr>
            <a:r>
              <a:rPr lang="ja-JP" altLang="en-US" sz="1000" dirty="0" smtClean="0">
                <a:latin typeface="HGPｺﾞｼｯｸM" panose="020B0600000000000000" pitchFamily="50" charset="-128"/>
                <a:ea typeface="HGPｺﾞｼｯｸM" panose="020B0600000000000000" pitchFamily="50" charset="-128"/>
              </a:rPr>
              <a:t>補助的</a:t>
            </a:r>
            <a:r>
              <a:rPr lang="ja-JP" altLang="en-US" sz="1000" dirty="0">
                <a:latin typeface="HGPｺﾞｼｯｸM" panose="020B0600000000000000" pitchFamily="50" charset="-128"/>
                <a:ea typeface="HGPｺﾞｼｯｸM" panose="020B0600000000000000" pitchFamily="50" charset="-128"/>
              </a:rPr>
              <a:t>な位置付けの成果物（アクター一覧など）は、重要検証ポイントから除外</a:t>
            </a:r>
            <a:endParaRPr kumimoji="1" lang="en-US" altLang="ja-JP" sz="1000" dirty="0" smtClean="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2539006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8</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２．要件検証の観点・方法</a:t>
            </a:r>
            <a:endParaRPr lang="ja-JP" altLang="en-US" dirty="0"/>
          </a:p>
        </p:txBody>
      </p:sp>
      <p:sp>
        <p:nvSpPr>
          <p:cNvPr id="16" name="テキスト ボックス 15"/>
          <p:cNvSpPr txBox="1"/>
          <p:nvPr/>
        </p:nvSpPr>
        <p:spPr>
          <a:xfrm>
            <a:off x="539552" y="1124158"/>
            <a:ext cx="8136904" cy="646331"/>
          </a:xfrm>
          <a:prstGeom prst="rect">
            <a:avLst/>
          </a:prstGeom>
          <a:noFill/>
        </p:spPr>
        <p:txBody>
          <a:bodyPr wrap="square" rtlCol="0">
            <a:spAutoFit/>
          </a:bodyPr>
          <a:lstStyle/>
          <a:p>
            <a:pPr marL="171450" indent="-17145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「要件検証の観点一覧」の利用用途</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「別紙：要件検証の観点一覧（業務要件定義）」の想定利用タイミング・用途は、以下になります。</a:t>
            </a:r>
            <a:endParaRPr lang="en-US" altLang="ja-JP" sz="1200" dirty="0" smtClean="0">
              <a:latin typeface="HGPｺﾞｼｯｸM" panose="020B0600000000000000" pitchFamily="50" charset="-128"/>
              <a:ea typeface="HGPｺﾞｼｯｸM" panose="020B0600000000000000"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2061613562"/>
              </p:ext>
            </p:extLst>
          </p:nvPr>
        </p:nvGraphicFramePr>
        <p:xfrm>
          <a:off x="832409" y="1916832"/>
          <a:ext cx="7844047" cy="1920240"/>
        </p:xfrm>
        <a:graphic>
          <a:graphicData uri="http://schemas.openxmlformats.org/drawingml/2006/table">
            <a:tbl>
              <a:tblPr firstRow="1" bandRow="1">
                <a:tableStyleId>{00A15C55-8517-42AA-B614-E9B94910E393}</a:tableStyleId>
              </a:tblPr>
              <a:tblGrid>
                <a:gridCol w="367030"/>
                <a:gridCol w="1998980"/>
                <a:gridCol w="5478037"/>
              </a:tblGrid>
              <a:tr h="144016">
                <a:tc>
                  <a:txBody>
                    <a:bodyPr/>
                    <a:lstStyle/>
                    <a:p>
                      <a:r>
                        <a:rPr kumimoji="1" lang="en-US" altLang="ja-JP" sz="1200" dirty="0" smtClean="0">
                          <a:latin typeface="HGPｺﾞｼｯｸM" panose="020B0600000000000000" pitchFamily="50" charset="-128"/>
                          <a:ea typeface="HGPｺﾞｼｯｸM" panose="020B0600000000000000" pitchFamily="50" charset="-128"/>
                        </a:rPr>
                        <a:t>No</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タイミング</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用途</a:t>
                      </a:r>
                      <a:endParaRPr kumimoji="1" lang="ja-JP" altLang="en-US" sz="1200" dirty="0">
                        <a:latin typeface="HGPｺﾞｼｯｸM" panose="020B0600000000000000" pitchFamily="50" charset="-128"/>
                        <a:ea typeface="HGPｺﾞｼｯｸM" panose="020B0600000000000000" pitchFamily="50" charset="-128"/>
                      </a:endParaRPr>
                    </a:p>
                  </a:txBody>
                  <a:tcPr anchor="ctr"/>
                </a:tc>
              </a:tr>
              <a:tr h="0">
                <a:tc>
                  <a:txBody>
                    <a:bodyPr/>
                    <a:lstStyle/>
                    <a:p>
                      <a:r>
                        <a:rPr kumimoji="1" lang="en-US" altLang="ja-JP" sz="1200" dirty="0" smtClean="0">
                          <a:latin typeface="HGPｺﾞｼｯｸM" panose="020B0600000000000000" pitchFamily="50" charset="-128"/>
                          <a:ea typeface="HGPｺﾞｼｯｸM" panose="020B0600000000000000" pitchFamily="50" charset="-128"/>
                        </a:rPr>
                        <a:t>1</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latin typeface="HGPｺﾞｼｯｸM" panose="020B0600000000000000" pitchFamily="50" charset="-128"/>
                          <a:ea typeface="HGPｺﾞｼｯｸM" panose="020B0600000000000000" pitchFamily="50" charset="-128"/>
                        </a:rPr>
                        <a:t>要件定義計画時</a:t>
                      </a:r>
                    </a:p>
                  </a:txBody>
                  <a:tcPr anchor="ctr"/>
                </a:tc>
                <a:tc>
                  <a:txBody>
                    <a:bodyPr/>
                    <a:lstStyle/>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200" dirty="0" smtClean="0">
                          <a:latin typeface="HGPｺﾞｼｯｸM" panose="020B0600000000000000" pitchFamily="50" charset="-128"/>
                          <a:ea typeface="HGPｺﾞｼｯｸM" panose="020B0600000000000000" pitchFamily="50" charset="-128"/>
                        </a:rPr>
                        <a:t>要件定義計画時の「</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C2-02-04</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a:t>
                      </a:r>
                      <a:r>
                        <a:rPr lang="ja-JP" altLang="en-US" sz="1200" dirty="0" smtClean="0">
                          <a:solidFill>
                            <a:schemeClr val="tx1"/>
                          </a:solidFill>
                          <a:latin typeface="HGPｺﾞｼｯｸM" panose="020B0600000000000000" pitchFamily="50" charset="-128"/>
                          <a:ea typeface="HGPｺﾞｼｯｸM" panose="020B0600000000000000" pitchFamily="50" charset="-128"/>
                        </a:rPr>
                        <a:t>検証</a:t>
                      </a:r>
                      <a:r>
                        <a:rPr lang="ja-JP" altLang="en-US" sz="1200" dirty="0" smtClean="0">
                          <a:latin typeface="HGPｺﾞｼｯｸM" panose="020B0600000000000000" pitchFamily="50" charset="-128"/>
                          <a:ea typeface="HGPｺﾞｼｯｸM" panose="020B0600000000000000" pitchFamily="50" charset="-128"/>
                        </a:rPr>
                        <a:t>の基準・方法の設定」で、</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「要件が持つ特性」から選定した重要な検証ポイントに対応する</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具体的な「検証観点」を、「要件検証の観点一覧」から抽出する。</a:t>
                      </a:r>
                      <a:endParaRPr lang="en-US" altLang="ja-JP" sz="1200" dirty="0" smtClean="0">
                        <a:latin typeface="HGPｺﾞｼｯｸM" panose="020B0600000000000000" pitchFamily="50" charset="-128"/>
                        <a:ea typeface="HGPｺﾞｼｯｸM" panose="020B0600000000000000" pitchFamily="50" charset="-128"/>
                      </a:endParaRPr>
                    </a:p>
                  </a:txBody>
                  <a:tcPr anchor="ctr"/>
                </a:tc>
              </a:tr>
              <a:tr h="0">
                <a:tc>
                  <a:txBody>
                    <a:bodyPr/>
                    <a:lstStyle/>
                    <a:p>
                      <a:r>
                        <a:rPr kumimoji="1" lang="en-US" altLang="ja-JP" sz="1200" dirty="0" smtClean="0">
                          <a:latin typeface="HGPｺﾞｼｯｸM" panose="020B0600000000000000" pitchFamily="50" charset="-128"/>
                          <a:ea typeface="HGPｺﾞｼｯｸM" panose="020B0600000000000000" pitchFamily="50" charset="-128"/>
                        </a:rPr>
                        <a:t>2</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要件の検証時</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pPr marL="171450" indent="-171450">
                        <a:buFont typeface="Arial" panose="020B0604020202020204" pitchFamily="34" charset="0"/>
                        <a:buChar char="•"/>
                      </a:pPr>
                      <a:r>
                        <a:rPr kumimoji="1" lang="ja-JP" altLang="en-US" sz="1200" dirty="0" smtClean="0">
                          <a:latin typeface="HGPｺﾞｼｯｸM" panose="020B0600000000000000" pitchFamily="50" charset="-128"/>
                          <a:ea typeface="HGPｺﾞｼｯｸM" panose="020B0600000000000000" pitchFamily="50" charset="-128"/>
                        </a:rPr>
                        <a:t>要件定義計画時に選定した重要な検証ポイントが見直された場合に、</a:t>
                      </a:r>
                      <a:r>
                        <a:rPr kumimoji="1" lang="en-US" altLang="ja-JP" sz="1200" dirty="0" smtClean="0">
                          <a:latin typeface="HGPｺﾞｼｯｸM" panose="020B0600000000000000" pitchFamily="50" charset="-128"/>
                          <a:ea typeface="HGPｺﾞｼｯｸM" panose="020B0600000000000000" pitchFamily="50" charset="-128"/>
                        </a:rPr>
                        <a:t/>
                      </a:r>
                      <a:br>
                        <a:rPr kumimoji="1" lang="en-US" altLang="ja-JP" sz="1200" dirty="0" smtClean="0">
                          <a:latin typeface="HGPｺﾞｼｯｸM" panose="020B0600000000000000" pitchFamily="50" charset="-128"/>
                          <a:ea typeface="HGPｺﾞｼｯｸM" panose="020B0600000000000000" pitchFamily="50" charset="-128"/>
                        </a:rPr>
                      </a:br>
                      <a:r>
                        <a:rPr kumimoji="1" lang="ja-JP" altLang="en-US" sz="1200" dirty="0" smtClean="0">
                          <a:latin typeface="HGPｺﾞｼｯｸM" panose="020B0600000000000000" pitchFamily="50" charset="-128"/>
                          <a:ea typeface="HGPｺﾞｼｯｸM" panose="020B0600000000000000" pitchFamily="50" charset="-128"/>
                        </a:rPr>
                        <a:t>計画時と同様に具体的な検証観点を抽出する。</a:t>
                      </a:r>
                      <a:endParaRPr kumimoji="1" lang="en-US" altLang="ja-JP" sz="1200" dirty="0" smtClean="0">
                        <a:latin typeface="HGPｺﾞｼｯｸM" panose="020B0600000000000000" pitchFamily="50" charset="-128"/>
                        <a:ea typeface="HGPｺﾞｼｯｸM" panose="020B0600000000000000" pitchFamily="50" charset="-128"/>
                      </a:endParaRPr>
                    </a:p>
                    <a:p>
                      <a:pPr marL="171450" indent="-171450">
                        <a:buFont typeface="Arial" panose="020B0604020202020204" pitchFamily="34" charset="0"/>
                        <a:buChar char="•"/>
                      </a:pPr>
                      <a:r>
                        <a:rPr kumimoji="1" lang="ja-JP" altLang="en-US" sz="1200" dirty="0" smtClean="0">
                          <a:latin typeface="HGPｺﾞｼｯｸM" panose="020B0600000000000000" pitchFamily="50" charset="-128"/>
                          <a:ea typeface="HGPｺﾞｼｯｸM" panose="020B0600000000000000" pitchFamily="50" charset="-128"/>
                        </a:rPr>
                        <a:t>「要件検証の観点一覧」をカスタマイズし、実際の検証作業で使用する</a:t>
                      </a:r>
                      <a:r>
                        <a:rPr kumimoji="1" lang="en-US" altLang="ja-JP" sz="1200" dirty="0" smtClean="0">
                          <a:latin typeface="HGPｺﾞｼｯｸM" panose="020B0600000000000000" pitchFamily="50" charset="-128"/>
                          <a:ea typeface="HGPｺﾞｼｯｸM" panose="020B0600000000000000" pitchFamily="50" charset="-128"/>
                        </a:rPr>
                        <a:t/>
                      </a:r>
                      <a:br>
                        <a:rPr kumimoji="1" lang="en-US" altLang="ja-JP" sz="1200" dirty="0" smtClean="0">
                          <a:latin typeface="HGPｺﾞｼｯｸM" panose="020B0600000000000000" pitchFamily="50" charset="-128"/>
                          <a:ea typeface="HGPｺﾞｼｯｸM" panose="020B0600000000000000" pitchFamily="50" charset="-128"/>
                        </a:rPr>
                      </a:br>
                      <a:r>
                        <a:rPr kumimoji="1" lang="ja-JP" altLang="en-US" sz="1200" dirty="0" smtClean="0">
                          <a:latin typeface="HGPｺﾞｼｯｸM" panose="020B0600000000000000" pitchFamily="50" charset="-128"/>
                          <a:ea typeface="HGPｺﾞｼｯｸM" panose="020B0600000000000000" pitchFamily="50" charset="-128"/>
                        </a:rPr>
                        <a:t>検証チェックリストを作成する。</a:t>
                      </a:r>
                      <a:r>
                        <a:rPr kumimoji="1" lang="en-US" altLang="ja-JP" sz="1200" dirty="0" smtClean="0">
                          <a:latin typeface="HGPｺﾞｼｯｸM" panose="020B0600000000000000" pitchFamily="50" charset="-128"/>
                          <a:ea typeface="HGPｺﾞｼｯｸM" panose="020B0600000000000000" pitchFamily="50" charset="-128"/>
                        </a:rPr>
                        <a:t/>
                      </a:r>
                      <a:br>
                        <a:rPr kumimoji="1" lang="en-US" altLang="ja-JP" sz="1200" dirty="0" smtClean="0">
                          <a:latin typeface="HGPｺﾞｼｯｸM" panose="020B0600000000000000" pitchFamily="50" charset="-128"/>
                          <a:ea typeface="HGPｺﾞｼｯｸM" panose="020B0600000000000000" pitchFamily="50" charset="-128"/>
                        </a:rPr>
                      </a:br>
                      <a:r>
                        <a:rPr kumimoji="1" lang="ja-JP" altLang="en-US" sz="1200" dirty="0" smtClean="0">
                          <a:latin typeface="HGPｺﾞｼｯｸM" panose="020B0600000000000000" pitchFamily="50" charset="-128"/>
                          <a:ea typeface="HGPｺﾞｼｯｸM" panose="020B0600000000000000" pitchFamily="50" charset="-128"/>
                        </a:rPr>
                        <a:t>（検証内容、検証者、検証結果、検証日などの項目追加）</a:t>
                      </a:r>
                      <a:endParaRPr kumimoji="1" lang="en-US" altLang="ja-JP" sz="1200" dirty="0" smtClean="0">
                        <a:latin typeface="HGPｺﾞｼｯｸM" panose="020B0600000000000000" pitchFamily="50" charset="-128"/>
                        <a:ea typeface="HGPｺﾞｼｯｸM" panose="020B0600000000000000" pitchFamily="50" charset="-128"/>
                      </a:endParaRPr>
                    </a:p>
                  </a:txBody>
                  <a:tcPr anchor="ctr"/>
                </a:tc>
              </a:tr>
            </a:tbl>
          </a:graphicData>
        </a:graphic>
      </p:graphicFrame>
      <p:sp>
        <p:nvSpPr>
          <p:cNvPr id="9" name="テキスト ボックス 8"/>
          <p:cNvSpPr txBox="1"/>
          <p:nvPr/>
        </p:nvSpPr>
        <p:spPr>
          <a:xfrm>
            <a:off x="832409" y="3944089"/>
            <a:ext cx="7871827"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表２－３．「要件検証の観点一覧」の利用用途</a:t>
            </a:r>
            <a:endParaRPr lang="en-US" altLang="ja-JP" sz="1200" dirty="0" smtClean="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9449570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p:cNvSpPr txBox="1"/>
          <p:nvPr/>
        </p:nvSpPr>
        <p:spPr>
          <a:xfrm>
            <a:off x="539552" y="1139260"/>
            <a:ext cx="8136904" cy="1754326"/>
          </a:xfrm>
          <a:prstGeom prst="rect">
            <a:avLst/>
          </a:prstGeom>
          <a:noFill/>
        </p:spPr>
        <p:txBody>
          <a:bodyPr wrap="square" rtlCol="0">
            <a:spAutoFit/>
          </a:bodyPr>
          <a:lstStyle/>
          <a:p>
            <a:pPr marL="171450" indent="-171450">
              <a:buFont typeface="Wingdings" panose="05000000000000000000" pitchFamily="2" charset="2"/>
              <a:buChar char="n"/>
            </a:pPr>
            <a:r>
              <a:rPr lang="ja-JP" altLang="en-US" sz="1200" dirty="0" smtClean="0">
                <a:latin typeface="HGPｺﾞｼｯｸM" panose="020B0600000000000000" pitchFamily="50" charset="-128"/>
                <a:ea typeface="HGPｺﾞｼｯｸM" panose="020B0600000000000000" pitchFamily="50" charset="-128"/>
              </a:rPr>
              <a:t>注意事項</a:t>
            </a:r>
            <a:endParaRPr lang="en-US" altLang="ja-JP" sz="1200" dirty="0">
              <a:latin typeface="HGPｺﾞｼｯｸM" panose="020B0600000000000000" pitchFamily="50" charset="-128"/>
              <a:ea typeface="HGPｺﾞｼｯｸM" panose="020B0600000000000000" pitchFamily="50" charset="-128"/>
            </a:endParaRPr>
          </a:p>
          <a:p>
            <a:pPr marL="171450" indent="-171450">
              <a:buFont typeface="Wingdings" panose="05000000000000000000" pitchFamily="2" charset="2"/>
              <a:buChar char="n"/>
            </a:pPr>
            <a:endParaRPr lang="en-US" altLang="ja-JP" sz="1200" dirty="0" smtClean="0">
              <a:latin typeface="HGPｺﾞｼｯｸM" panose="020B0600000000000000" pitchFamily="50" charset="-128"/>
              <a:ea typeface="HGPｺﾞｼｯｸM" panose="020B0600000000000000" pitchFamily="50" charset="-128"/>
            </a:endParaRPr>
          </a:p>
          <a:p>
            <a:pPr marL="628650" lvl="1" indent="-171450">
              <a:buFont typeface="Wingdings" panose="05000000000000000000" pitchFamily="2" charset="2"/>
              <a:buChar char="Ø"/>
            </a:pPr>
            <a:r>
              <a:rPr lang="ja-JP" altLang="en-US" sz="1200" dirty="0" smtClean="0">
                <a:latin typeface="HGPｺﾞｼｯｸM" panose="020B0600000000000000" pitchFamily="50" charset="-128"/>
                <a:ea typeface="HGPｺﾞｼｯｸM" panose="020B0600000000000000" pitchFamily="50" charset="-128"/>
              </a:rPr>
              <a:t>「要件検証の観点一覧」以外の観点の必要性も検討する。</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プロジェクト</a:t>
            </a:r>
            <a:r>
              <a:rPr lang="ja-JP" altLang="en-US" sz="1200" dirty="0">
                <a:latin typeface="HGPｺﾞｼｯｸM" panose="020B0600000000000000" pitchFamily="50" charset="-128"/>
                <a:ea typeface="HGPｺﾞｼｯｸM" panose="020B0600000000000000" pitchFamily="50" charset="-128"/>
              </a:rPr>
              <a:t>やお客さま、</a:t>
            </a:r>
            <a:r>
              <a:rPr lang="ja-JP" altLang="en-US" sz="1200" dirty="0" smtClean="0">
                <a:latin typeface="HGPｺﾞｼｯｸM" panose="020B0600000000000000" pitchFamily="50" charset="-128"/>
                <a:ea typeface="HGPｺﾞｼｯｸM" panose="020B0600000000000000" pitchFamily="50" charset="-128"/>
              </a:rPr>
              <a:t>要件の特性に依存した個別観点は、プロジェクトで整理する必要がある。</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endParaRPr lang="en-US" altLang="ja-JP" sz="1200" dirty="0">
              <a:latin typeface="HGPｺﾞｼｯｸM" panose="020B0600000000000000" pitchFamily="50" charset="-128"/>
              <a:ea typeface="HGPｺﾞｼｯｸM" panose="020B0600000000000000" pitchFamily="50" charset="-128"/>
            </a:endParaRPr>
          </a:p>
          <a:p>
            <a:pPr marL="628650" lvl="1" indent="-171450">
              <a:buFont typeface="Wingdings" panose="05000000000000000000" pitchFamily="2" charset="2"/>
              <a:buChar char="Ø"/>
            </a:pPr>
            <a:r>
              <a:rPr lang="ja-JP" altLang="en-US" sz="1200" dirty="0" smtClean="0">
                <a:latin typeface="HGPｺﾞｼｯｸM" panose="020B0600000000000000" pitchFamily="50" charset="-128"/>
                <a:ea typeface="HGPｺﾞｼｯｸM" panose="020B0600000000000000" pitchFamily="50" charset="-128"/>
              </a:rPr>
              <a:t>全体的に均一な検証が必須では</a:t>
            </a:r>
            <a:r>
              <a:rPr lang="ja-JP" altLang="en-US" sz="1200" dirty="0">
                <a:latin typeface="HGPｺﾞｼｯｸM" panose="020B0600000000000000" pitchFamily="50" charset="-128"/>
                <a:ea typeface="HGPｺﾞｼｯｸM" panose="020B0600000000000000" pitchFamily="50" charset="-128"/>
              </a:rPr>
              <a:t>ない</a:t>
            </a:r>
            <a:r>
              <a:rPr lang="ja-JP" altLang="en-US" sz="1200" dirty="0" smtClean="0">
                <a:latin typeface="HGPｺﾞｼｯｸM" panose="020B0600000000000000" pitchFamily="50" charset="-128"/>
                <a:ea typeface="HGPｺﾞｼｯｸM" panose="020B0600000000000000" pitchFamily="50" charset="-128"/>
              </a:rPr>
              <a:t>。</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全観点</a:t>
            </a: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smtClean="0">
                <a:latin typeface="HGPｺﾞｼｯｸM" panose="020B0600000000000000" pitchFamily="50" charset="-128"/>
                <a:ea typeface="HGPｺﾞｼｯｸM" panose="020B0600000000000000" pitchFamily="50" charset="-128"/>
              </a:rPr>
              <a:t>全成果物の検証を行うことは、現実的ではない場合がある。限られた</a:t>
            </a:r>
            <a:r>
              <a:rPr lang="ja-JP" altLang="en-US" sz="1200" dirty="0">
                <a:latin typeface="HGPｺﾞｼｯｸM" panose="020B0600000000000000" pitchFamily="50" charset="-128"/>
                <a:ea typeface="HGPｺﾞｼｯｸM" panose="020B0600000000000000" pitchFamily="50" charset="-128"/>
              </a:rPr>
              <a:t>プロジェクトリソース内</a:t>
            </a:r>
            <a:r>
              <a:rPr lang="ja-JP" altLang="en-US" sz="1200" dirty="0" smtClean="0">
                <a:latin typeface="HGPｺﾞｼｯｸM" panose="020B0600000000000000" pitchFamily="50" charset="-128"/>
                <a:ea typeface="HGPｺﾞｼｯｸM" panose="020B0600000000000000" pitchFamily="50" charset="-128"/>
              </a:rPr>
              <a:t>で実施できる</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効果的</a:t>
            </a:r>
            <a:r>
              <a:rPr lang="ja-JP" altLang="en-US" sz="1200" dirty="0">
                <a:latin typeface="HGPｺﾞｼｯｸM" panose="020B0600000000000000" pitchFamily="50" charset="-128"/>
                <a:ea typeface="HGPｺﾞｼｯｸM" panose="020B0600000000000000" pitchFamily="50" charset="-128"/>
              </a:rPr>
              <a:t>な</a:t>
            </a:r>
            <a:r>
              <a:rPr lang="ja-JP" altLang="en-US" sz="1200" dirty="0" smtClean="0">
                <a:latin typeface="HGPｺﾞｼｯｸM" panose="020B0600000000000000" pitchFamily="50" charset="-128"/>
                <a:ea typeface="HGPｺﾞｼｯｸM" panose="020B0600000000000000" pitchFamily="50" charset="-128"/>
              </a:rPr>
              <a:t>検証を検討することが重要</a:t>
            </a:r>
            <a:r>
              <a:rPr lang="ja-JP" altLang="en-US" sz="1200" dirty="0">
                <a:latin typeface="HGPｺﾞｼｯｸM" panose="020B0600000000000000" pitchFamily="50" charset="-128"/>
                <a:ea typeface="HGPｺﾞｼｯｸM" panose="020B0600000000000000" pitchFamily="50" charset="-128"/>
              </a:rPr>
              <a:t>である</a:t>
            </a:r>
            <a:r>
              <a:rPr lang="ja-JP" altLang="en-US" sz="1200" dirty="0" smtClean="0">
                <a:latin typeface="HGPｺﾞｼｯｸM" panose="020B0600000000000000" pitchFamily="50" charset="-128"/>
                <a:ea typeface="HGPｺﾞｼｯｸM" panose="020B0600000000000000" pitchFamily="50" charset="-128"/>
              </a:rPr>
              <a:t>。要件</a:t>
            </a:r>
            <a:r>
              <a:rPr lang="ja-JP" altLang="en-US" sz="1200" dirty="0">
                <a:latin typeface="HGPｺﾞｼｯｸM" panose="020B0600000000000000" pitchFamily="50" charset="-128"/>
                <a:ea typeface="HGPｺﾞｼｯｸM" panose="020B0600000000000000" pitchFamily="50" charset="-128"/>
              </a:rPr>
              <a:t>定義書の</a:t>
            </a:r>
            <a:r>
              <a:rPr lang="ja-JP" altLang="en-US" sz="1200" dirty="0" smtClean="0">
                <a:latin typeface="HGPｺﾞｼｯｸM" panose="020B0600000000000000" pitchFamily="50" charset="-128"/>
                <a:ea typeface="HGPｺﾞｼｯｸM" panose="020B0600000000000000" pitchFamily="50" charset="-128"/>
              </a:rPr>
              <a:t>品質リスク</a:t>
            </a:r>
            <a:r>
              <a:rPr lang="ja-JP" altLang="en-US" sz="1200" dirty="0">
                <a:latin typeface="HGPｺﾞｼｯｸM" panose="020B0600000000000000" pitchFamily="50" charset="-128"/>
                <a:ea typeface="HGPｺﾞｼｯｸM" panose="020B0600000000000000" pitchFamily="50" charset="-128"/>
              </a:rPr>
              <a:t>分析を行い</a:t>
            </a:r>
            <a:r>
              <a:rPr lang="ja-JP" altLang="en-US" sz="1200" dirty="0" smtClean="0">
                <a:latin typeface="HGPｺﾞｼｯｸM" panose="020B0600000000000000" pitchFamily="50" charset="-128"/>
                <a:ea typeface="HGPｺﾞｼｯｸM" panose="020B0600000000000000" pitchFamily="50" charset="-128"/>
              </a:rPr>
              <a:t>、検証対象・観点</a:t>
            </a:r>
            <a:r>
              <a:rPr lang="ja-JP" altLang="en-US" sz="1200" dirty="0">
                <a:latin typeface="HGPｺﾞｼｯｸM" panose="020B0600000000000000" pitchFamily="50" charset="-128"/>
                <a:ea typeface="HGPｺﾞｼｯｸM" panose="020B0600000000000000" pitchFamily="50" charset="-128"/>
              </a:rPr>
              <a:t>を</a:t>
            </a:r>
            <a:r>
              <a:rPr lang="ja-JP" altLang="en-US" sz="1200" dirty="0" smtClean="0">
                <a:latin typeface="HGPｺﾞｼｯｸM" panose="020B0600000000000000" pitchFamily="50" charset="-128"/>
                <a:ea typeface="HGPｺﾞｼｯｸM" panose="020B0600000000000000" pitchFamily="50" charset="-128"/>
              </a:rPr>
              <a:t>取捨選択する</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こと</a:t>
            </a:r>
            <a:r>
              <a:rPr lang="ja-JP" altLang="en-US" sz="1200" dirty="0">
                <a:latin typeface="HGPｺﾞｼｯｸM" panose="020B0600000000000000" pitchFamily="50" charset="-128"/>
                <a:ea typeface="HGPｺﾞｼｯｸM" panose="020B0600000000000000" pitchFamily="50" charset="-128"/>
              </a:rPr>
              <a:t>も</a:t>
            </a:r>
            <a:r>
              <a:rPr lang="ja-JP" altLang="en-US" sz="1200" dirty="0" smtClean="0">
                <a:latin typeface="HGPｺﾞｼｯｸM" panose="020B0600000000000000" pitchFamily="50" charset="-128"/>
                <a:ea typeface="HGPｺﾞｼｯｸM" panose="020B0600000000000000" pitchFamily="50" charset="-128"/>
              </a:rPr>
              <a:t>検討</a:t>
            </a:r>
            <a:r>
              <a:rPr lang="ja-JP" altLang="en-US" sz="1200" dirty="0">
                <a:latin typeface="HGPｺﾞｼｯｸM" panose="020B0600000000000000" pitchFamily="50" charset="-128"/>
                <a:ea typeface="HGPｺﾞｼｯｸM" panose="020B0600000000000000" pitchFamily="50" charset="-128"/>
              </a:rPr>
              <a:t>する</a:t>
            </a:r>
            <a:r>
              <a:rPr lang="ja-JP" altLang="en-US" sz="1200" dirty="0" smtClean="0">
                <a:latin typeface="HGPｺﾞｼｯｸM" panose="020B0600000000000000" pitchFamily="50" charset="-128"/>
                <a:ea typeface="HGPｺﾞｼｯｸM" panose="020B0600000000000000" pitchFamily="50" charset="-128"/>
              </a:rPr>
              <a:t>。検証対象・観点を取捨選択する際の選択基準例は、以下の通り。</a:t>
            </a:r>
            <a:endParaRPr lang="en-US" altLang="ja-JP" sz="1200" dirty="0" smtClean="0">
              <a:latin typeface="HGPｺﾞｼｯｸM" panose="020B0600000000000000" pitchFamily="50" charset="-128"/>
              <a:ea typeface="HGPｺﾞｼｯｸM" panose="020B0600000000000000" pitchFamily="50" charset="-128"/>
            </a:endParaRP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9</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２．要件検証の観点・方法</a:t>
            </a:r>
            <a:endParaRPr lang="ja-JP" altLang="en-US" dirty="0"/>
          </a:p>
        </p:txBody>
      </p:sp>
      <p:graphicFrame>
        <p:nvGraphicFramePr>
          <p:cNvPr id="12" name="表 11"/>
          <p:cNvGraphicFramePr>
            <a:graphicFrameLocks noGrp="1"/>
          </p:cNvGraphicFramePr>
          <p:nvPr>
            <p:extLst>
              <p:ext uri="{D42A27DB-BD31-4B8C-83A1-F6EECF244321}">
                <p14:modId xmlns:p14="http://schemas.microsoft.com/office/powerpoint/2010/main" val="973639987"/>
              </p:ext>
            </p:extLst>
          </p:nvPr>
        </p:nvGraphicFramePr>
        <p:xfrm>
          <a:off x="971600" y="2925182"/>
          <a:ext cx="7535595" cy="2834640"/>
        </p:xfrm>
        <a:graphic>
          <a:graphicData uri="http://schemas.openxmlformats.org/drawingml/2006/table">
            <a:tbl>
              <a:tblPr firstRow="1" bandRow="1">
                <a:tableStyleId>{00A15C55-8517-42AA-B614-E9B94910E393}</a:tableStyleId>
              </a:tblPr>
              <a:tblGrid>
                <a:gridCol w="367030"/>
                <a:gridCol w="1284605"/>
                <a:gridCol w="5883960"/>
              </a:tblGrid>
              <a:tr h="243840">
                <a:tc>
                  <a:txBody>
                    <a:bodyPr/>
                    <a:lstStyle/>
                    <a:p>
                      <a:r>
                        <a:rPr kumimoji="1" lang="en-US" altLang="ja-JP" sz="1200" dirty="0" smtClean="0">
                          <a:latin typeface="HGPｺﾞｼｯｸM" panose="020B0600000000000000" pitchFamily="50" charset="-128"/>
                          <a:ea typeface="HGPｺﾞｼｯｸM" panose="020B0600000000000000" pitchFamily="50" charset="-128"/>
                        </a:rPr>
                        <a:t>No</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区分</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選択基準例</a:t>
                      </a:r>
                      <a:endParaRPr kumimoji="1" lang="ja-JP" altLang="en-US" sz="1200" dirty="0">
                        <a:latin typeface="HGPｺﾞｼｯｸM" panose="020B0600000000000000" pitchFamily="50" charset="-128"/>
                        <a:ea typeface="HGPｺﾞｼｯｸM" panose="020B0600000000000000" pitchFamily="50" charset="-128"/>
                      </a:endParaRPr>
                    </a:p>
                  </a:txBody>
                  <a:tcPr anchor="ctr"/>
                </a:tc>
              </a:tr>
              <a:tr h="0">
                <a:tc>
                  <a:txBody>
                    <a:bodyPr/>
                    <a:lstStyle/>
                    <a:p>
                      <a:r>
                        <a:rPr kumimoji="1" lang="en-US" altLang="ja-JP" sz="1200" dirty="0" smtClean="0">
                          <a:latin typeface="HGPｺﾞｼｯｸM" panose="020B0600000000000000" pitchFamily="50" charset="-128"/>
                          <a:ea typeface="HGPｺﾞｼｯｸM" panose="020B0600000000000000" pitchFamily="50" charset="-128"/>
                        </a:rPr>
                        <a:t>1</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ja-JP" altLang="en-US" sz="1200" dirty="0" smtClean="0">
                          <a:latin typeface="HGPｺﾞｼｯｸM" panose="020B0600000000000000" pitchFamily="50" charset="-128"/>
                          <a:ea typeface="HGPｺﾞｼｯｸM" panose="020B0600000000000000" pitchFamily="50" charset="-128"/>
                        </a:rPr>
                        <a:t>検証対象の選択</a:t>
                      </a:r>
                      <a:endParaRPr lang="en-US" altLang="ja-JP" sz="1200" dirty="0" smtClean="0">
                        <a:latin typeface="HGPｺﾞｼｯｸM" panose="020B0600000000000000" pitchFamily="50" charset="-128"/>
                        <a:ea typeface="HGPｺﾞｼｯｸM" panose="020B0600000000000000" pitchFamily="50" charset="-128"/>
                      </a:endParaRPr>
                    </a:p>
                  </a:txBody>
                  <a:tcPr anchor="ctr"/>
                </a:tc>
                <a:tc>
                  <a:txBody>
                    <a:bodyPr/>
                    <a:lstStyle/>
                    <a:p>
                      <a:pPr marL="85725" marR="0" lvl="1"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200" dirty="0" smtClean="0">
                          <a:latin typeface="HGPｺﾞｼｯｸM" panose="020B0600000000000000" pitchFamily="50" charset="-128"/>
                          <a:ea typeface="HGPｺﾞｼｯｸM" panose="020B0600000000000000" pitchFamily="50" charset="-128"/>
                        </a:rPr>
                        <a:t>重要度の高い、根幹となる業務に対する要件</a:t>
                      </a:r>
                      <a:endParaRPr lang="en-US" altLang="ja-JP" sz="1200" dirty="0" smtClean="0">
                        <a:latin typeface="HGPｺﾞｼｯｸM" panose="020B0600000000000000" pitchFamily="50" charset="-128"/>
                        <a:ea typeface="HGPｺﾞｼｯｸM" panose="020B0600000000000000" pitchFamily="50" charset="-128"/>
                      </a:endParaRPr>
                    </a:p>
                    <a:p>
                      <a:pPr marL="85725" marR="0" lvl="1"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200" dirty="0" smtClean="0">
                          <a:latin typeface="HGPｺﾞｼｯｸM" panose="020B0600000000000000" pitchFamily="50" charset="-128"/>
                          <a:ea typeface="HGPｺﾞｼｯｸM" panose="020B0600000000000000" pitchFamily="50" charset="-128"/>
                        </a:rPr>
                        <a:t>優先度の高い要件</a:t>
                      </a:r>
                      <a:endParaRPr lang="en-US" altLang="ja-JP" sz="1200" dirty="0" smtClean="0">
                        <a:latin typeface="HGPｺﾞｼｯｸM" panose="020B0600000000000000" pitchFamily="50" charset="-128"/>
                        <a:ea typeface="HGPｺﾞｼｯｸM" panose="020B0600000000000000" pitchFamily="50" charset="-128"/>
                      </a:endParaRPr>
                    </a:p>
                    <a:p>
                      <a:pPr marL="85725" marR="0" lvl="1"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200" dirty="0" smtClean="0">
                          <a:latin typeface="HGPｺﾞｼｯｸM" panose="020B0600000000000000" pitchFamily="50" charset="-128"/>
                          <a:ea typeface="HGPｺﾞｼｯｸM" panose="020B0600000000000000" pitchFamily="50" charset="-128"/>
                        </a:rPr>
                        <a:t>複雑度・難易度の高い要件</a:t>
                      </a:r>
                      <a:endParaRPr lang="en-US" altLang="ja-JP" sz="1200" dirty="0" smtClean="0">
                        <a:latin typeface="HGPｺﾞｼｯｸM" panose="020B0600000000000000" pitchFamily="50" charset="-128"/>
                        <a:ea typeface="HGPｺﾞｼｯｸM" panose="020B0600000000000000" pitchFamily="50" charset="-128"/>
                      </a:endParaRPr>
                    </a:p>
                    <a:p>
                      <a:pPr marL="85725" marR="0" lvl="1"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200" dirty="0" smtClean="0">
                          <a:latin typeface="HGPｺﾞｼｯｸM" panose="020B0600000000000000" pitchFamily="50" charset="-128"/>
                          <a:ea typeface="HGPｺﾞｼｯｸM" panose="020B0600000000000000" pitchFamily="50" charset="-128"/>
                        </a:rPr>
                        <a:t>関連ステークホルダーの多い要件</a:t>
                      </a:r>
                      <a:endParaRPr lang="en-US" altLang="ja-JP" sz="1200" dirty="0" smtClean="0">
                        <a:latin typeface="HGPｺﾞｼｯｸM" panose="020B0600000000000000" pitchFamily="50" charset="-128"/>
                        <a:ea typeface="HGPｺﾞｼｯｸM" panose="020B0600000000000000" pitchFamily="50" charset="-128"/>
                      </a:endParaRPr>
                    </a:p>
                    <a:p>
                      <a:pPr marL="85725" marR="0" lvl="1"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200" dirty="0" smtClean="0">
                          <a:latin typeface="HGPｺﾞｼｯｸM" panose="020B0600000000000000" pitchFamily="50" charset="-128"/>
                          <a:ea typeface="HGPｺﾞｼｯｸM" panose="020B0600000000000000" pitchFamily="50" charset="-128"/>
                        </a:rPr>
                        <a:t>実現性が疑われる要件</a:t>
                      </a:r>
                      <a:endParaRPr lang="en-US" altLang="ja-JP" sz="1200" dirty="0" smtClean="0">
                        <a:latin typeface="HGPｺﾞｼｯｸM" panose="020B0600000000000000" pitchFamily="50" charset="-128"/>
                        <a:ea typeface="HGPｺﾞｼｯｸM" panose="020B0600000000000000" pitchFamily="50" charset="-128"/>
                      </a:endParaRPr>
                    </a:p>
                    <a:p>
                      <a:pPr marL="85725" marR="0" lvl="1"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200" dirty="0" smtClean="0">
                          <a:latin typeface="HGPｺﾞｼｯｸM" panose="020B0600000000000000" pitchFamily="50" charset="-128"/>
                          <a:ea typeface="HGPｺﾞｼｯｸM" panose="020B0600000000000000" pitchFamily="50" charset="-128"/>
                        </a:rPr>
                        <a:t>認識齟齬が疑われる要件</a:t>
                      </a:r>
                      <a:endParaRPr lang="en-US" altLang="ja-JP" sz="1200" dirty="0" smtClean="0">
                        <a:latin typeface="HGPｺﾞｼｯｸM" panose="020B0600000000000000" pitchFamily="50" charset="-128"/>
                        <a:ea typeface="HGPｺﾞｼｯｸM" panose="020B0600000000000000" pitchFamily="50" charset="-128"/>
                      </a:endParaRPr>
                    </a:p>
                    <a:p>
                      <a:pPr marL="85725" marR="0" lvl="1"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200" dirty="0" smtClean="0">
                          <a:latin typeface="HGPｺﾞｼｯｸM" panose="020B0600000000000000" pitchFamily="50" charset="-128"/>
                          <a:ea typeface="HGPｺﾞｼｯｸM" panose="020B0600000000000000" pitchFamily="50" charset="-128"/>
                        </a:rPr>
                        <a:t>紆余曲折を経て、決定された要件</a:t>
                      </a:r>
                      <a:endParaRPr lang="en-US" altLang="ja-JP" sz="1200" dirty="0" smtClean="0">
                        <a:latin typeface="HGPｺﾞｼｯｸM" panose="020B0600000000000000" pitchFamily="50" charset="-128"/>
                        <a:ea typeface="HGPｺﾞｼｯｸM" panose="020B0600000000000000" pitchFamily="50" charset="-128"/>
                      </a:endParaRPr>
                    </a:p>
                    <a:p>
                      <a:pPr marL="0" marR="0" lvl="1" indent="0" algn="l" defTabSz="457200" rtl="0" eaLnBrk="1" fontAlgn="auto" latinLnBrk="0" hangingPunct="1">
                        <a:lnSpc>
                          <a:spcPct val="100000"/>
                        </a:lnSpc>
                        <a:spcBef>
                          <a:spcPts val="0"/>
                        </a:spcBef>
                        <a:spcAft>
                          <a:spcPts val="0"/>
                        </a:spcAft>
                        <a:buClrTx/>
                        <a:buSzTx/>
                        <a:buFontTx/>
                        <a:buNone/>
                        <a:tabLst/>
                        <a:defRPr/>
                      </a:pPr>
                      <a:r>
                        <a:rPr lang="ja-JP" altLang="en-US" sz="1200" dirty="0" smtClean="0">
                          <a:latin typeface="HGPｺﾞｼｯｸM" panose="020B0600000000000000" pitchFamily="50" charset="-128"/>
                          <a:ea typeface="HGPｺﾞｼｯｸM" panose="020B0600000000000000" pitchFamily="50" charset="-128"/>
                        </a:rPr>
                        <a:t>など</a:t>
                      </a:r>
                      <a:endParaRPr lang="en-US" altLang="ja-JP" sz="1200" dirty="0" smtClean="0">
                        <a:latin typeface="HGPｺﾞｼｯｸM" panose="020B0600000000000000" pitchFamily="50" charset="-128"/>
                        <a:ea typeface="HGPｺﾞｼｯｸM" panose="020B0600000000000000" pitchFamily="50" charset="-128"/>
                      </a:endParaRPr>
                    </a:p>
                  </a:txBody>
                  <a:tcPr anchor="ctr"/>
                </a:tc>
              </a:tr>
              <a:tr h="0">
                <a:tc>
                  <a:txBody>
                    <a:bodyPr/>
                    <a:lstStyle/>
                    <a:p>
                      <a:r>
                        <a:rPr kumimoji="1" lang="en-US" altLang="ja-JP" sz="1200" dirty="0" smtClean="0">
                          <a:latin typeface="HGPｺﾞｼｯｸM" panose="020B0600000000000000" pitchFamily="50" charset="-128"/>
                          <a:ea typeface="HGPｺﾞｼｯｸM" panose="020B0600000000000000" pitchFamily="50" charset="-128"/>
                        </a:rPr>
                        <a:t>2</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検証観点の選択</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pPr marL="85725" indent="-85725">
                        <a:buFont typeface="Arial" panose="020B0604020202020204" pitchFamily="34" charset="0"/>
                        <a:buChar cha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品質不良が想定される検証観点</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marL="85725" indent="-85725">
                        <a:buFont typeface="Arial" panose="020B0604020202020204" pitchFamily="34" charset="0"/>
                        <a:buChar cha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サンプリングの検証で、品質不良が疑われる検証観点</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marL="85725" indent="-85725">
                        <a:buFont typeface="Arial" panose="020B0604020202020204" pitchFamily="34" charset="0"/>
                        <a:buChar cha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お客さまにとって重要な検証観点</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marL="85725" indent="-85725">
                        <a:buFont typeface="Arial" panose="020B0604020202020204" pitchFamily="34" charset="0"/>
                        <a:buChar cha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開発都合上の重要な検証観点</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r>
                        <a:rPr kumimoji="1" lang="ja-JP" altLang="en-US" sz="1200" dirty="0" smtClean="0">
                          <a:latin typeface="HGPｺﾞｼｯｸM" panose="020B0600000000000000" pitchFamily="50" charset="-128"/>
                          <a:ea typeface="HGPｺﾞｼｯｸM" panose="020B0600000000000000" pitchFamily="50" charset="-128"/>
                        </a:rPr>
                        <a:t>など</a:t>
                      </a:r>
                      <a:endParaRPr kumimoji="1" lang="ja-JP" altLang="en-US" sz="1200" dirty="0">
                        <a:latin typeface="HGPｺﾞｼｯｸM" panose="020B0600000000000000" pitchFamily="50" charset="-128"/>
                        <a:ea typeface="HGPｺﾞｼｯｸM" panose="020B0600000000000000" pitchFamily="50" charset="-128"/>
                      </a:endParaRPr>
                    </a:p>
                  </a:txBody>
                  <a:tcPr anchor="ctr"/>
                </a:tc>
              </a:tr>
            </a:tbl>
          </a:graphicData>
        </a:graphic>
      </p:graphicFrame>
      <p:sp>
        <p:nvSpPr>
          <p:cNvPr id="11" name="テキスト ボックス 10"/>
          <p:cNvSpPr txBox="1"/>
          <p:nvPr/>
        </p:nvSpPr>
        <p:spPr>
          <a:xfrm>
            <a:off x="971600" y="5759822"/>
            <a:ext cx="7535595"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表２－４．検証対象・観点の選択基準例</a:t>
            </a:r>
            <a:endParaRPr lang="en-US" altLang="ja-JP" sz="1200" dirty="0" smtClean="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918704040"/>
      </p:ext>
    </p:extLst>
  </p:cSld>
  <p:clrMapOvr>
    <a:masterClrMapping/>
  </p:clrMapOvr>
  <p:timing>
    <p:tnLst>
      <p:par>
        <p:cTn id="1" dur="indefinite" restart="never" nodeType="tmRoot"/>
      </p:par>
    </p:tnLst>
  </p:timing>
</p:sld>
</file>

<file path=ppt/theme/theme1.xml><?xml version="1.0" encoding="utf-8"?>
<a:theme xmlns:a="http://schemas.openxmlformats.org/drawingml/2006/main" name="表紙">
  <a:themeElements>
    <a:clrScheme name="ユーザー定義 2">
      <a:dk1>
        <a:srgbClr val="201815"/>
      </a:dk1>
      <a:lt1>
        <a:srgbClr val="FFFFFF"/>
      </a:lt1>
      <a:dk2>
        <a:srgbClr val="47C3D3"/>
      </a:dk2>
      <a:lt2>
        <a:srgbClr val="B3B3B3"/>
      </a:lt2>
      <a:accent1>
        <a:srgbClr val="5F6062"/>
      </a:accent1>
      <a:accent2>
        <a:srgbClr val="D74C77"/>
      </a:accent2>
      <a:accent3>
        <a:srgbClr val="8B7CBA"/>
      </a:accent3>
      <a:accent4>
        <a:srgbClr val="3E96D2"/>
      </a:accent4>
      <a:accent5>
        <a:srgbClr val="32A79D"/>
      </a:accent5>
      <a:accent6>
        <a:srgbClr val="ADD361"/>
      </a:accent6>
      <a:hlink>
        <a:srgbClr val="0070C0"/>
      </a:hlink>
      <a:folHlink>
        <a:srgbClr val="EBDE50"/>
      </a:folHlink>
    </a:clrScheme>
    <a:fontScheme name="ユーザー定義 2">
      <a:majorFont>
        <a:latin typeface="Gill Sans MT"/>
        <a:ea typeface="A-OTF 新ゴ Pro R"/>
        <a:cs typeface=""/>
      </a:majorFont>
      <a:minorFont>
        <a:latin typeface="Consolas"/>
        <a:ea typeface="HG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本文">
  <a:themeElements>
    <a:clrScheme name="ユーザー定義 2">
      <a:dk1>
        <a:srgbClr val="201815"/>
      </a:dk1>
      <a:lt1>
        <a:srgbClr val="FFFFFF"/>
      </a:lt1>
      <a:dk2>
        <a:srgbClr val="47C3D3"/>
      </a:dk2>
      <a:lt2>
        <a:srgbClr val="B3B3B3"/>
      </a:lt2>
      <a:accent1>
        <a:srgbClr val="5F6062"/>
      </a:accent1>
      <a:accent2>
        <a:srgbClr val="D74C77"/>
      </a:accent2>
      <a:accent3>
        <a:srgbClr val="8B7CBA"/>
      </a:accent3>
      <a:accent4>
        <a:srgbClr val="3E96D2"/>
      </a:accent4>
      <a:accent5>
        <a:srgbClr val="32A79D"/>
      </a:accent5>
      <a:accent6>
        <a:srgbClr val="ADD361"/>
      </a:accent6>
      <a:hlink>
        <a:srgbClr val="0070C0"/>
      </a:hlink>
      <a:folHlink>
        <a:srgbClr val="EBDE5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1214</Words>
  <Application>Microsoft Office PowerPoint</Application>
  <PresentationFormat>画面に合わせる (4:3)</PresentationFormat>
  <Paragraphs>192</Paragraphs>
  <Slides>10</Slides>
  <Notes>0</Notes>
  <HiddenSlides>0</HiddenSlides>
  <MMClips>0</MMClips>
  <ScaleCrop>false</ScaleCrop>
  <HeadingPairs>
    <vt:vector size="4" baseType="variant">
      <vt:variant>
        <vt:lpstr>テーマ</vt:lpstr>
      </vt:variant>
      <vt:variant>
        <vt:i4>2</vt:i4>
      </vt:variant>
      <vt:variant>
        <vt:lpstr>スライド タイトル</vt:lpstr>
      </vt:variant>
      <vt:variant>
        <vt:i4>10</vt:i4>
      </vt:variant>
    </vt:vector>
  </HeadingPairs>
  <TitlesOfParts>
    <vt:vector size="12" baseType="lpstr">
      <vt:lpstr>表紙</vt:lpstr>
      <vt:lpstr>本文</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2018-05-18T05:35:14Z</dcterms:created>
  <dcterms:modified xsi:type="dcterms:W3CDTF">2019-09-04T02:52:56Z</dcterms:modified>
</cp:coreProperties>
</file>