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17"/>
  </p:notesMasterIdLst>
  <p:sldIdLst>
    <p:sldId id="602" r:id="rId3"/>
    <p:sldId id="437" r:id="rId4"/>
    <p:sldId id="445" r:id="rId5"/>
    <p:sldId id="593" r:id="rId6"/>
    <p:sldId id="567" r:id="rId7"/>
    <p:sldId id="589" r:id="rId8"/>
    <p:sldId id="594" r:id="rId9"/>
    <p:sldId id="595" r:id="rId10"/>
    <p:sldId id="596" r:id="rId11"/>
    <p:sldId id="597" r:id="rId12"/>
    <p:sldId id="598" r:id="rId13"/>
    <p:sldId id="601" r:id="rId14"/>
    <p:sldId id="599" r:id="rId15"/>
    <p:sldId id="600" r:id="rId16"/>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9CCFF"/>
    <a:srgbClr val="6699FF"/>
    <a:srgbClr val="3333FF"/>
    <a:srgbClr val="FDF7EE"/>
    <a:srgbClr val="F9E9CB"/>
    <a:srgbClr val="F5DAA9"/>
    <a:srgbClr val="E8AD5F"/>
    <a:srgbClr val="1EA79D"/>
    <a:srgbClr val="4F9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92166" autoAdjust="0"/>
  </p:normalViewPr>
  <p:slideViewPr>
    <p:cSldViewPr snapToObjects="1">
      <p:cViewPr>
        <p:scale>
          <a:sx n="100" d="100"/>
          <a:sy n="100" d="100"/>
        </p:scale>
        <p:origin x="-1944" y="-43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63" tIns="45382" rIns="90763" bIns="4538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5" y="0"/>
            <a:ext cx="2918830" cy="493316"/>
          </a:xfrm>
          <a:prstGeom prst="rect">
            <a:avLst/>
          </a:prstGeom>
        </p:spPr>
        <p:txBody>
          <a:bodyPr vert="horz" lIns="90763" tIns="45382" rIns="90763" bIns="45382" rtlCol="0"/>
          <a:lstStyle>
            <a:lvl1pPr algn="r">
              <a:defRPr sz="1200"/>
            </a:lvl1pPr>
          </a:lstStyle>
          <a:p>
            <a:fld id="{6952135A-CF7D-4615-9482-B4F97B9D8950}" type="datetimeFigureOut">
              <a:rPr kumimoji="1" lang="ja-JP" altLang="en-US" smtClean="0"/>
              <a:pPr/>
              <a:t>2019/9/4</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63" tIns="45382" rIns="90763" bIns="45382"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0763" tIns="45382" rIns="90763" bIns="4538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63" tIns="45382" rIns="90763" bIns="4538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5" y="9371285"/>
            <a:ext cx="2918830" cy="493316"/>
          </a:xfrm>
          <a:prstGeom prst="rect">
            <a:avLst/>
          </a:prstGeom>
        </p:spPr>
        <p:txBody>
          <a:bodyPr vert="horz" lIns="90763" tIns="45382" rIns="90763" bIns="45382"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12397651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1063" y="5953210"/>
            <a:ext cx="825953" cy="295893"/>
          </a:xfrm>
          <a:prstGeom prst="rect">
            <a:avLst/>
          </a:prstGeom>
        </p:spPr>
      </p:pic>
      <p:sp>
        <p:nvSpPr>
          <p:cNvPr id="8" name="テキスト ボックス 7"/>
          <p:cNvSpPr txBox="1"/>
          <p:nvPr userDrawn="1"/>
        </p:nvSpPr>
        <p:spPr>
          <a:xfrm>
            <a:off x="491063" y="625074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3"/>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3"/>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userDrawn="1"/>
        </p:nvSpPr>
        <p:spPr>
          <a:xfrm>
            <a:off x="491063" y="6536297"/>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要件定義フレームワーク</a:t>
            </a:r>
            <a:r>
              <a:rPr lang="en-US" altLang="ja-JP" sz="1100" dirty="0" smtClean="0">
                <a:latin typeface="HGPｺﾞｼｯｸM" panose="020B0600000000000000" pitchFamily="50" charset="-128"/>
                <a:ea typeface="HGPｺﾞｼｯｸM" panose="020B0600000000000000" pitchFamily="50" charset="-128"/>
              </a:rPr>
              <a:t>©2018 TIS INC. </a:t>
            </a:r>
            <a:r>
              <a:rPr lang="ja-JP" altLang="en-US" sz="1100" dirty="0" smtClean="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smtClean="0">
                <a:latin typeface="HGPｺﾞｼｯｸM" panose="020B0600000000000000" pitchFamily="50" charset="-128"/>
                <a:ea typeface="HGPｺﾞｼｯｸM" panose="020B0600000000000000" pitchFamily="50" charset="-128"/>
              </a:rPr>
              <a:t>-</a:t>
            </a:r>
            <a:r>
              <a:rPr lang="ja-JP" altLang="en-US" sz="1100" dirty="0" smtClean="0">
                <a:latin typeface="HGPｺﾞｼｯｸM" panose="020B0600000000000000" pitchFamily="50" charset="-128"/>
                <a:ea typeface="HGPｺﾞｼｯｸM" panose="020B0600000000000000" pitchFamily="50" charset="-128"/>
              </a:rPr>
              <a:t>継承 </a:t>
            </a:r>
            <a:r>
              <a:rPr lang="en-US" altLang="ja-JP" sz="1100" dirty="0" smtClean="0">
                <a:latin typeface="HGPｺﾞｼｯｸM" panose="020B0600000000000000" pitchFamily="50" charset="-128"/>
                <a:ea typeface="HGPｺﾞｼｯｸM" panose="020B0600000000000000" pitchFamily="50" charset="-128"/>
              </a:rPr>
              <a:t>4.0 </a:t>
            </a:r>
            <a:r>
              <a:rPr lang="ja-JP" altLang="en-US" sz="1100" dirty="0" smtClean="0">
                <a:latin typeface="HGPｺﾞｼｯｸM" panose="020B0600000000000000" pitchFamily="50" charset="-128"/>
                <a:ea typeface="HGPｺﾞｼｯｸM" panose="020B0600000000000000" pitchFamily="50" charset="-128"/>
              </a:rPr>
              <a:t>国際）</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337817955"/>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92088"/>
          </a:xfrm>
          <a:prstGeom prst="rect">
            <a:avLst/>
          </a:prstGeom>
        </p:spPr>
        <p:txBody>
          <a:bodyPr/>
          <a:lstStyle/>
          <a:p>
            <a:pPr lvl="0">
              <a:spcBef>
                <a:spcPct val="0"/>
              </a:spcBef>
              <a:defRPr/>
            </a:pPr>
            <a:r>
              <a:rPr lang="ja-JP" altLang="en-US" sz="2400" dirty="0">
                <a:latin typeface="HGPｺﾞｼｯｸE" panose="020B0900000000000000" pitchFamily="50" charset="-128"/>
                <a:ea typeface="HGPｺﾞｼｯｸE" panose="020B0900000000000000" pitchFamily="50" charset="-128"/>
                <a:cs typeface="A-OTF 新ゴ Pro R"/>
              </a:rPr>
              <a:t>要件</a:t>
            </a:r>
            <a:r>
              <a:rPr lang="ja-JP" altLang="en-US" sz="2400" dirty="0" smtClean="0">
                <a:latin typeface="HGPｺﾞｼｯｸE" panose="020B0900000000000000" pitchFamily="50" charset="-128"/>
                <a:ea typeface="HGPｺﾞｼｯｸE" panose="020B0900000000000000" pitchFamily="50" charset="-128"/>
                <a:cs typeface="A-OTF 新ゴ Pro R"/>
              </a:rPr>
              <a:t>定義技法ガイド</a:t>
            </a:r>
            <a:r>
              <a:rPr lang="ja-JP" altLang="en-US" sz="2400" dirty="0">
                <a:latin typeface="HGPｺﾞｼｯｸE" panose="020B0900000000000000" pitchFamily="50" charset="-128"/>
                <a:ea typeface="HGPｺﾞｼｯｸE" panose="020B0900000000000000" pitchFamily="50" charset="-128"/>
                <a:cs typeface="A-OTF 新ゴ Pro R"/>
              </a:rPr>
              <a:t>　</a:t>
            </a:r>
            <a:endParaRPr lang="en-US" altLang="ja-JP" sz="2400" dirty="0" smtClean="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en-US" altLang="ja-JP" sz="2400" dirty="0" smtClean="0">
                <a:latin typeface="HGPｺﾞｼｯｸE" panose="020B0900000000000000" pitchFamily="50" charset="-128"/>
                <a:ea typeface="HGPｺﾞｼｯｸE" panose="020B0900000000000000" pitchFamily="50" charset="-128"/>
                <a:cs typeface="A-OTF 新ゴ Pro R"/>
              </a:rPr>
              <a:t>DFD</a:t>
            </a:r>
            <a:r>
              <a:rPr lang="ja-JP" altLang="en-US" sz="2400" dirty="0" smtClean="0">
                <a:latin typeface="HGPｺﾞｼｯｸE" panose="020B0900000000000000" pitchFamily="50" charset="-128"/>
                <a:ea typeface="HGPｺﾞｼｯｸE" panose="020B0900000000000000" pitchFamily="50" charset="-128"/>
                <a:cs typeface="A-OTF 新ゴ Pro R"/>
              </a:rPr>
              <a:t>記述ガイド編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52344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a:t>DFD</a:t>
            </a:r>
            <a:r>
              <a:rPr lang="ja-JP" altLang="en-US" dirty="0" smtClean="0"/>
              <a:t>記述方法</a:t>
            </a:r>
            <a:endParaRPr lang="ja-JP" altLang="en-US" dirty="0"/>
          </a:p>
        </p:txBody>
      </p:sp>
      <p:sp>
        <p:nvSpPr>
          <p:cNvPr id="16" name="テキスト ボックス 15"/>
          <p:cNvSpPr txBox="1"/>
          <p:nvPr/>
        </p:nvSpPr>
        <p:spPr>
          <a:xfrm>
            <a:off x="539552" y="1124158"/>
            <a:ext cx="8136904" cy="1200329"/>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本章では、</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の表記法や表記ルールを説明します。</a:t>
            </a:r>
            <a:endParaRPr lang="en-US" altLang="ja-JP" sz="1200" dirty="0" smtClean="0">
              <a:latin typeface="HGPｺﾞｼｯｸM" panose="020B0600000000000000" pitchFamily="50" charset="-128"/>
              <a:ea typeface="HGPｺﾞｼｯｸM" panose="020B0600000000000000" pitchFamily="50" charset="-128"/>
            </a:endParaRPr>
          </a:p>
          <a:p>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表記</a:t>
            </a:r>
            <a:r>
              <a:rPr lang="ja-JP" altLang="en-US" sz="1200" u="sng" dirty="0">
                <a:latin typeface="HGPｺﾞｼｯｸM" panose="020B0600000000000000" pitchFamily="50" charset="-128"/>
                <a:ea typeface="HGPｺﾞｼｯｸM" panose="020B0600000000000000" pitchFamily="50" charset="-128"/>
              </a:rPr>
              <a:t>法</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の表記法には、「デマルコ式」と「ゲイン</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サーソン式」があります。各要素の表記形式の違いは、下表の通りです。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本書は、「デマルコ式」で表現しておりますが、各プロジェクトで</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を作成する場合は、</a:t>
            </a:r>
            <a:r>
              <a:rPr lang="ja-JP" altLang="en-US" sz="1200" dirty="0">
                <a:latin typeface="HGPｺﾞｼｯｸM" panose="020B0600000000000000" pitchFamily="50" charset="-128"/>
                <a:ea typeface="HGPｺﾞｼｯｸM" panose="020B0600000000000000" pitchFamily="50" charset="-128"/>
              </a:rPr>
              <a:t>いずれか</a:t>
            </a:r>
            <a:r>
              <a:rPr lang="ja-JP" altLang="en-US" sz="1200" dirty="0" smtClean="0">
                <a:latin typeface="HGPｺﾞｼｯｸM" panose="020B0600000000000000" pitchFamily="50" charset="-128"/>
                <a:ea typeface="HGPｺﾞｼｯｸM" panose="020B0600000000000000" pitchFamily="50" charset="-128"/>
              </a:rPr>
              <a:t>の表記方法を選択して下さい。</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707751129"/>
              </p:ext>
            </p:extLst>
          </p:nvPr>
        </p:nvGraphicFramePr>
        <p:xfrm>
          <a:off x="2023939" y="2434112"/>
          <a:ext cx="5256584" cy="3469000"/>
        </p:xfrm>
        <a:graphic>
          <a:graphicData uri="http://schemas.openxmlformats.org/drawingml/2006/table">
            <a:tbl>
              <a:tblPr firstRow="1">
                <a:tableStyleId>{00A15C55-8517-42AA-B614-E9B94910E393}</a:tableStyleId>
              </a:tblPr>
              <a:tblGrid>
                <a:gridCol w="1278255"/>
                <a:gridCol w="2034113"/>
                <a:gridCol w="1944216"/>
              </a:tblGrid>
              <a:tr h="360040">
                <a:tc>
                  <a:txBody>
                    <a:bodyPr/>
                    <a:lstStyle/>
                    <a:p>
                      <a:r>
                        <a:rPr kumimoji="1" lang="ja-JP" altLang="en-US" sz="1200" dirty="0" smtClean="0">
                          <a:latin typeface="HGPｺﾞｼｯｸM" panose="020B0600000000000000" pitchFamily="50" charset="-128"/>
                          <a:ea typeface="HGPｺﾞｼｯｸM" panose="020B0600000000000000" pitchFamily="50" charset="-128"/>
                        </a:rPr>
                        <a:t>要素</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デマルコ式</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ゲイン</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サーソン式</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508292">
                <a:tc>
                  <a:txBody>
                    <a:bodyPr/>
                    <a:lstStyle/>
                    <a:p>
                      <a:r>
                        <a:rPr kumimoji="1" lang="ja-JP" altLang="en-US" sz="1200" dirty="0" smtClean="0">
                          <a:latin typeface="HGPｺﾞｼｯｸM" panose="020B0600000000000000" pitchFamily="50" charset="-128"/>
                          <a:ea typeface="HGPｺﾞｼｯｸM" panose="020B0600000000000000" pitchFamily="50" charset="-128"/>
                        </a:rPr>
                        <a:t>外部エンティティ</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r h="508292">
                <a:tc>
                  <a:txBody>
                    <a:bodyPr/>
                    <a:lstStyle/>
                    <a:p>
                      <a:r>
                        <a:rPr kumimoji="1" lang="ja-JP" altLang="en-US" sz="1200" dirty="0" smtClean="0">
                          <a:latin typeface="HGPｺﾞｼｯｸM" panose="020B0600000000000000" pitchFamily="50" charset="-128"/>
                          <a:ea typeface="HGPｺﾞｼｯｸM" panose="020B0600000000000000" pitchFamily="50" charset="-128"/>
                        </a:rPr>
                        <a:t>プロセス</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r h="508292">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データストア</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r h="508292">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627485" y="6074666"/>
            <a:ext cx="770485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a:t>
            </a:r>
            <a:r>
              <a:rPr lang="ja-JP" altLang="en-US" sz="1200" dirty="0">
                <a:latin typeface="HGPｺﾞｼｯｸM" panose="020B0600000000000000" pitchFamily="50" charset="-128"/>
                <a:ea typeface="HGPｺﾞｼｯｸM" panose="020B0600000000000000" pitchFamily="50" charset="-128"/>
              </a:rPr>
              <a:t>３</a:t>
            </a:r>
            <a:r>
              <a:rPr lang="ja-JP" altLang="en-US" sz="1200" dirty="0" smtClean="0">
                <a:latin typeface="HGPｺﾞｼｯｸM" panose="020B0600000000000000" pitchFamily="50" charset="-128"/>
                <a:ea typeface="HGPｺﾞｼｯｸM" panose="020B0600000000000000" pitchFamily="50" charset="-128"/>
              </a:rPr>
              <a:t>－１．</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要素の表記形式</a:t>
            </a:r>
            <a:endParaRPr lang="en-US" altLang="ja-JP" sz="1200" dirty="0">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107" y="2843162"/>
            <a:ext cx="13716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107" y="4681462"/>
            <a:ext cx="13906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131" y="3593157"/>
            <a:ext cx="8477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2331" y="2871737"/>
            <a:ext cx="13716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1832" y="5329534"/>
            <a:ext cx="12001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056" y="5329534"/>
            <a:ext cx="12001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2331" y="4700511"/>
            <a:ext cx="1447800" cy="428625"/>
          </a:xfrm>
          <a:prstGeom prst="rect">
            <a:avLst/>
          </a:prstGeom>
        </p:spPr>
      </p:pic>
      <p:pic>
        <p:nvPicPr>
          <p:cNvPr id="6" name="図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8081" y="3602681"/>
            <a:ext cx="800100" cy="828675"/>
          </a:xfrm>
          <a:prstGeom prst="rect">
            <a:avLst/>
          </a:prstGeom>
        </p:spPr>
      </p:pic>
    </p:spTree>
    <p:extLst>
      <p:ext uri="{BB962C8B-B14F-4D97-AF65-F5344CB8AC3E}">
        <p14:creationId xmlns:p14="http://schemas.microsoft.com/office/powerpoint/2010/main" val="3787140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a:t>DFD</a:t>
            </a:r>
            <a:r>
              <a:rPr lang="ja-JP" altLang="en-US" dirty="0" smtClean="0"/>
              <a:t>記述方法</a:t>
            </a:r>
            <a:endParaRPr lang="ja-JP" altLang="en-US" dirty="0"/>
          </a:p>
        </p:txBody>
      </p:sp>
      <p:sp>
        <p:nvSpPr>
          <p:cNvPr id="16" name="テキスト ボックス 15"/>
          <p:cNvSpPr txBox="1"/>
          <p:nvPr/>
        </p:nvSpPr>
        <p:spPr>
          <a:xfrm>
            <a:off x="539552" y="1124158"/>
            <a:ext cx="8136904" cy="83099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記述</a:t>
            </a:r>
            <a:r>
              <a:rPr lang="ja-JP" altLang="en-US" sz="1200" u="sng" dirty="0">
                <a:latin typeface="HGPｺﾞｼｯｸM" panose="020B0600000000000000" pitchFamily="50" charset="-128"/>
                <a:ea typeface="HGPｺﾞｼｯｸM" panose="020B0600000000000000" pitchFamily="50" charset="-128"/>
              </a:rPr>
              <a:t>ルール</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は、次頁の</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表３－３</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に記載された記述ルールに従い、作成します。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以下の図３－２は、その記述ルールに準拠した</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の例になります。</a:t>
            </a:r>
            <a:endParaRPr lang="en-US" altLang="ja-JP" sz="1200" dirty="0" smtClean="0">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68691"/>
            <a:ext cx="4630593"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1187624" y="3189711"/>
            <a:ext cx="4630593"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図３－２．記述ルールに準拠した</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の例</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8510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a:t>DFD</a:t>
            </a:r>
            <a:r>
              <a:rPr lang="ja-JP" altLang="en-US" dirty="0" smtClean="0"/>
              <a:t>記述方法</a:t>
            </a: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428163792"/>
              </p:ext>
            </p:extLst>
          </p:nvPr>
        </p:nvGraphicFramePr>
        <p:xfrm>
          <a:off x="755576" y="1220728"/>
          <a:ext cx="8064896" cy="5206360"/>
        </p:xfrm>
        <a:graphic>
          <a:graphicData uri="http://schemas.openxmlformats.org/drawingml/2006/table">
            <a:tbl>
              <a:tblPr firstRow="1">
                <a:tableStyleId>{00A15C55-8517-42AA-B614-E9B94910E393}</a:tableStyleId>
              </a:tblPr>
              <a:tblGrid>
                <a:gridCol w="406613"/>
                <a:gridCol w="5210011"/>
                <a:gridCol w="2448272"/>
              </a:tblGrid>
              <a:tr h="3600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記述ルール</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備考</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b="0" u="sng" dirty="0" smtClean="0">
                          <a:latin typeface="HGPｺﾞｼｯｸM" panose="020B0600000000000000" pitchFamily="50" charset="-128"/>
                          <a:ea typeface="HGPｺﾞｼｯｸM" panose="020B0600000000000000" pitchFamily="50" charset="-128"/>
                        </a:rPr>
                        <a:t>どのプロセスも、少なくとも１つの入力データフローと１つの出力データフローを持つこと。</a:t>
                      </a:r>
                      <a:endParaRPr kumimoji="1" lang="en-US" altLang="ja-JP" sz="1200" b="0" u="sng"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u="sng" dirty="0" smtClean="0">
                          <a:latin typeface="HGPｺﾞｼｯｸM" panose="020B0600000000000000" pitchFamily="50" charset="-128"/>
                          <a:ea typeface="HGPｺﾞｼｯｸM" panose="020B0600000000000000" pitchFamily="50" charset="-128"/>
                        </a:rPr>
                        <a:t>どのプロセスも、入力データを変換して新しい形の出力データを作成すること。</a:t>
                      </a: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PｺﾞｼｯｸM" panose="020B0600000000000000" pitchFamily="50" charset="-128"/>
                          <a:ea typeface="HGPｺﾞｼｯｸM" panose="020B0600000000000000" pitchFamily="50" charset="-128"/>
                        </a:rPr>
                        <a:t>承認などの業務の場合は、データ名</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未承認）、データ名（承認済み</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などで区別する。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u="sng" dirty="0" smtClean="0">
                          <a:latin typeface="HGPｺﾞｼｯｸM" panose="020B0600000000000000" pitchFamily="50" charset="-128"/>
                          <a:ea typeface="HGPｺﾞｼｯｸM" panose="020B0600000000000000" pitchFamily="50" charset="-128"/>
                        </a:rPr>
                        <a:t>各データストアは、少なくとも１つのデータフローに結合していること。</a:t>
                      </a: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755576" y="6427088"/>
            <a:ext cx="7704856"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３－３．</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の基本的な記述ルール（１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２）</a:t>
            </a:r>
            <a:endParaRPr lang="en-US" altLang="ja-JP" sz="1200" dirty="0">
              <a:latin typeface="HGPｺﾞｼｯｸM" panose="020B0600000000000000" pitchFamily="50" charset="-128"/>
              <a:ea typeface="HGPｺﾞｼｯｸM" panose="020B0600000000000000" pitchFamily="50" charset="-128"/>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71583"/>
            <a:ext cx="4968551" cy="1170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645025"/>
            <a:ext cx="4968551" cy="1076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5157192"/>
            <a:ext cx="4968551" cy="1113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66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a:t>DFD</a:t>
            </a:r>
            <a:r>
              <a:rPr lang="ja-JP" altLang="en-US" dirty="0" smtClean="0"/>
              <a:t>記述方法</a:t>
            </a: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089611028"/>
              </p:ext>
            </p:extLst>
          </p:nvPr>
        </p:nvGraphicFramePr>
        <p:xfrm>
          <a:off x="755576" y="1196752"/>
          <a:ext cx="8064896" cy="3651880"/>
        </p:xfrm>
        <a:graphic>
          <a:graphicData uri="http://schemas.openxmlformats.org/drawingml/2006/table">
            <a:tbl>
              <a:tblPr firstRow="1">
                <a:tableStyleId>{00A15C55-8517-42AA-B614-E9B94910E393}</a:tableStyleId>
              </a:tblPr>
              <a:tblGrid>
                <a:gridCol w="406613"/>
                <a:gridCol w="5210011"/>
                <a:gridCol w="2448272"/>
              </a:tblGrid>
              <a:tr h="3600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記述ルール</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備考</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b="0" u="sng" dirty="0" smtClean="0">
                          <a:latin typeface="HGPｺﾞｼｯｸM" panose="020B0600000000000000" pitchFamily="50" charset="-128"/>
                          <a:ea typeface="HGPｺﾞｼｯｸM" panose="020B0600000000000000" pitchFamily="50" charset="-128"/>
                        </a:rPr>
                        <a:t>各外部エンティティは、少なくとも１つのデータフローに結合していること。</a:t>
                      </a:r>
                      <a:endParaRPr kumimoji="1" lang="en-US" altLang="ja-JP" sz="1200" b="0" u="sng"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u="sng" dirty="0" smtClean="0">
                          <a:latin typeface="HGPｺﾞｼｯｸM" panose="020B0600000000000000" pitchFamily="50" charset="-128"/>
                          <a:ea typeface="HGPｺﾞｼｯｸM" panose="020B0600000000000000" pitchFamily="50" charset="-128"/>
                        </a:rPr>
                        <a:t>データフローは、少なくとも１つのプロセスに結合していること。</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755576" y="4848632"/>
            <a:ext cx="770485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表３－３．</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の基本的な記述ルール（</a:t>
            </a:r>
            <a:r>
              <a:rPr lang="ja-JP" altLang="en-US" sz="1200" dirty="0">
                <a:latin typeface="HGPｺﾞｼｯｸM" panose="020B0600000000000000" pitchFamily="50" charset="-128"/>
                <a:ea typeface="HGPｺﾞｼｯｸM" panose="020B0600000000000000" pitchFamily="50" charset="-128"/>
              </a:rPr>
              <a:t>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２）</a:t>
            </a:r>
            <a:endParaRPr lang="en-US" altLang="ja-JP" sz="1200" dirty="0">
              <a:latin typeface="HGPｺﾞｼｯｸM" panose="020B0600000000000000" pitchFamily="50" charset="-128"/>
              <a:ea typeface="HGPｺﾞｼｯｸM" panose="020B0600000000000000" pitchFamily="50"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4824535" cy="1094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392032"/>
            <a:ext cx="4824535" cy="1363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034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smtClean="0"/>
              <a:t>DFD</a:t>
            </a:r>
            <a:r>
              <a:rPr lang="ja-JP" altLang="en-US" dirty="0" smtClean="0"/>
              <a:t>記述方法</a:t>
            </a:r>
            <a:endParaRPr lang="ja-JP" altLang="en-US" dirty="0"/>
          </a:p>
        </p:txBody>
      </p:sp>
      <p:sp>
        <p:nvSpPr>
          <p:cNvPr id="16" name="テキスト ボックス 15"/>
          <p:cNvSpPr txBox="1"/>
          <p:nvPr/>
        </p:nvSpPr>
        <p:spPr>
          <a:xfrm>
            <a:off x="539552" y="1124158"/>
            <a:ext cx="8136904" cy="2308324"/>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注意</a:t>
            </a:r>
            <a:r>
              <a:rPr lang="ja-JP" altLang="en-US" sz="1200" u="sng" dirty="0" smtClean="0">
                <a:latin typeface="HGPｺﾞｼｯｸM" panose="020B0600000000000000" pitchFamily="50" charset="-128"/>
                <a:ea typeface="HGPｺﾞｼｯｸM" panose="020B0600000000000000" pitchFamily="50" charset="-128"/>
              </a:rPr>
              <a:t>事項、他</a:t>
            </a:r>
            <a:endParaRPr lang="en-US" altLang="ja-JP" sz="1200" dirty="0">
              <a:latin typeface="HGPｺﾞｼｯｸM" panose="020B0600000000000000" pitchFamily="50" charset="-128"/>
              <a:ea typeface="HGPｺﾞｼｯｸM" panose="020B0600000000000000" pitchFamily="50" charset="-128"/>
            </a:endParaRPr>
          </a:p>
          <a:p>
            <a:pPr lvl="1"/>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同一階層レベルの</a:t>
            </a:r>
            <a:r>
              <a:rPr lang="en-US" altLang="ja-JP" sz="1200" dirty="0" smtClean="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のプロセス粒度を合わせる。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プロセス粒度がばらばらであると、業務の網羅性や全体像が、正しく把握できなくなってしまう。</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また、「業務階層定義」のインプットとしての活用もし難くなる。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そのため、同一階層レベルの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内に記述する業務プロセス粒度が一定になるように注意する必要がある。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データストア名に実装手段を限定するような、名称をつけない。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要求分析の段階で作成</a:t>
            </a:r>
            <a:r>
              <a:rPr lang="ja-JP" altLang="en-US" sz="1200" dirty="0" smtClean="0">
                <a:latin typeface="HGPｺﾞｼｯｸM" panose="020B0600000000000000" pitchFamily="50" charset="-128"/>
                <a:ea typeface="HGPｺﾞｼｯｸM" panose="020B0600000000000000" pitchFamily="50" charset="-128"/>
              </a:rPr>
              <a:t>する</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で</a:t>
            </a:r>
            <a:r>
              <a:rPr lang="ja-JP" altLang="en-US" sz="1200" dirty="0">
                <a:latin typeface="HGPｺﾞｼｯｸM" panose="020B0600000000000000" pitchFamily="50" charset="-128"/>
                <a:ea typeface="HGPｺﾞｼｯｸM" panose="020B0600000000000000" pitchFamily="50" charset="-128"/>
              </a:rPr>
              <a:t>あるため、実装手段を限定するような○○ファイル、○○テーブルといった名称にはせず</a:t>
            </a:r>
            <a:r>
              <a:rPr lang="ja-JP" altLang="en-US" sz="1200" dirty="0" smtClean="0">
                <a:latin typeface="HGPｺﾞｼｯｸM" panose="020B0600000000000000" pitchFamily="50" charset="-128"/>
                <a:ea typeface="HGPｺﾞｼｯｸM" panose="020B0600000000000000" pitchFamily="50" charset="-128"/>
              </a:rPr>
              <a:t>、データ内容が</a:t>
            </a:r>
            <a:r>
              <a:rPr lang="ja-JP" altLang="en-US" sz="1200" dirty="0">
                <a:latin typeface="HGPｺﾞｼｯｸM" panose="020B0600000000000000" pitchFamily="50" charset="-128"/>
                <a:ea typeface="HGPｺﾞｼｯｸM" panose="020B0600000000000000" pitchFamily="50" charset="-128"/>
              </a:rPr>
              <a:t>明確になるレベル</a:t>
            </a:r>
            <a:r>
              <a:rPr lang="ja-JP" altLang="en-US" sz="1200" dirty="0" smtClean="0">
                <a:latin typeface="HGPｺﾞｼｯｸM" panose="020B0600000000000000" pitchFamily="50" charset="-128"/>
                <a:ea typeface="HGPｺﾞｼｯｸM" panose="020B0600000000000000" pitchFamily="50" charset="-128"/>
              </a:rPr>
              <a:t>で記述した方が良い。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ただし</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As-Is</a:t>
            </a:r>
            <a:r>
              <a:rPr lang="ja-JP" altLang="en-US" sz="1200" dirty="0" smtClean="0">
                <a:latin typeface="HGPｺﾞｼｯｸM" panose="020B0600000000000000" pitchFamily="50" charset="-128"/>
                <a:ea typeface="HGPｺﾞｼｯｸM" panose="020B0600000000000000" pitchFamily="50" charset="-128"/>
              </a:rPr>
              <a:t>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を作成する場合は、現行業務を正確に理解するために、実装手段を意識した書き方をした方が</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良いケースも</a:t>
            </a:r>
            <a:r>
              <a:rPr lang="ja-JP" altLang="en-US" sz="1200" dirty="0">
                <a:latin typeface="HGPｺﾞｼｯｸM" panose="020B0600000000000000" pitchFamily="50" charset="-128"/>
                <a:ea typeface="HGPｺﾞｼｯｸM" panose="020B0600000000000000" pitchFamily="50" charset="-128"/>
              </a:rPr>
              <a:t>ある。</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74037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a:t>
            </a:r>
            <a:r>
              <a:rPr lang="en-US" altLang="ja-JP" sz="2400" dirty="0">
                <a:latin typeface="HGPｺﾞｼｯｸE" panose="020B0900000000000000" pitchFamily="50" charset="-128"/>
                <a:ea typeface="HGPｺﾞｼｯｸE" panose="020B0900000000000000" pitchFamily="50" charset="-128"/>
              </a:rPr>
              <a:t>DFD</a:t>
            </a:r>
            <a:r>
              <a:rPr lang="ja-JP" altLang="en-US" sz="2400" dirty="0" smtClean="0">
                <a:latin typeface="HGPｺﾞｼｯｸE" panose="020B0900000000000000" pitchFamily="50" charset="-128"/>
                <a:ea typeface="HGPｺﾞｼｯｸE" panose="020B0900000000000000" pitchFamily="50" charset="-128"/>
              </a:rPr>
              <a:t>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a:t>
            </a:r>
            <a:r>
              <a:rPr lang="en-US" altLang="ja-JP" dirty="0"/>
              <a:t>DFD</a:t>
            </a:r>
            <a:r>
              <a:rPr lang="ja-JP" altLang="en-US" dirty="0" smtClean="0"/>
              <a:t>概要</a:t>
            </a:r>
            <a:endParaRPr lang="ja-JP" altLang="en-US" dirty="0"/>
          </a:p>
        </p:txBody>
      </p:sp>
      <p:sp>
        <p:nvSpPr>
          <p:cNvPr id="16" name="テキスト ボックス 15"/>
          <p:cNvSpPr txBox="1"/>
          <p:nvPr/>
        </p:nvSpPr>
        <p:spPr>
          <a:xfrm>
            <a:off x="539552" y="1105574"/>
            <a:ext cx="8208912" cy="1938992"/>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本書の目的は、「要件定義フレームワークにおける</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の利用目的・用途の理解と</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の記述方法をガイドする」ことです。</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en-US" altLang="ja-JP" sz="1200" u="sng" dirty="0">
                <a:latin typeface="HGPｺﾞｼｯｸM" panose="020B0600000000000000" pitchFamily="50" charset="-128"/>
                <a:ea typeface="HGPｺﾞｼｯｸM" panose="020B0600000000000000" pitchFamily="50" charset="-128"/>
              </a:rPr>
              <a:t>DFD</a:t>
            </a:r>
            <a:r>
              <a:rPr lang="ja-JP" altLang="en-US" sz="1200" u="sng" dirty="0" smtClean="0">
                <a:latin typeface="HGPｺﾞｼｯｸM" panose="020B0600000000000000" pitchFamily="50" charset="-128"/>
                <a:ea typeface="HGPｺﾞｼｯｸM" panose="020B0600000000000000" pitchFamily="50" charset="-128"/>
              </a:rPr>
              <a:t>とは</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とは、Ｄａｔａ Ｆｌｏｗ Ｄｉａｇｒａｍの略称であり、</a:t>
            </a:r>
            <a:r>
              <a:rPr lang="ja-JP" altLang="en-US" sz="1200" dirty="0">
                <a:latin typeface="HGPｺﾞｼｯｸM" panose="020B0600000000000000" pitchFamily="50" charset="-128"/>
                <a:ea typeface="HGPｺﾞｼｯｸM" panose="020B0600000000000000" pitchFamily="50" charset="-128"/>
              </a:rPr>
              <a:t>データ</a:t>
            </a:r>
            <a:r>
              <a:rPr lang="ja-JP" altLang="en-US" sz="1200" dirty="0" smtClean="0">
                <a:latin typeface="HGPｺﾞｼｯｸM" panose="020B0600000000000000" pitchFamily="50" charset="-128"/>
                <a:ea typeface="HGPｺﾞｼｯｸM" panose="020B0600000000000000" pitchFamily="50" charset="-128"/>
              </a:rPr>
              <a:t>が業務・システムをどのように流れるかを視覚的に表現したものです。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インプットとして</a:t>
            </a:r>
            <a:r>
              <a:rPr lang="ja-JP" altLang="en-US" sz="1200" dirty="0">
                <a:latin typeface="HGPｺﾞｼｯｸM" panose="020B0600000000000000" pitchFamily="50" charset="-128"/>
                <a:ea typeface="HGPｺﾞｼｯｸM" panose="020B0600000000000000" pitchFamily="50" charset="-128"/>
              </a:rPr>
              <a:t>データ</a:t>
            </a:r>
            <a:r>
              <a:rPr lang="ja-JP" altLang="en-US" sz="1200" dirty="0" smtClean="0">
                <a:latin typeface="HGPｺﾞｼｯｸM" panose="020B0600000000000000" pitchFamily="50" charset="-128"/>
                <a:ea typeface="HGPｺﾞｼｯｸM" panose="020B0600000000000000" pitchFamily="50" charset="-128"/>
              </a:rPr>
              <a:t>が業務やシステムに取り込まれてから、処理及び格納され、アウトプットとして外に出ていくまでの流れを示します。</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は、プロセスの流れを描くのではなく、データの流れを描くために利用します。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のイメージ及び</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を構成する要素については、図１－１、表１－２を参照して下さい。</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14" name="テキスト ボックス 13"/>
          <p:cNvSpPr txBox="1"/>
          <p:nvPr/>
        </p:nvSpPr>
        <p:spPr>
          <a:xfrm>
            <a:off x="1979711" y="6149146"/>
            <a:ext cx="514995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図１－１．</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のイメージ</a:t>
            </a:r>
            <a:endParaRPr lang="en-US" altLang="ja-JP" sz="1200" dirty="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141" y="3155304"/>
            <a:ext cx="4199096" cy="3024302"/>
          </a:xfrm>
          <a:prstGeom prst="rect">
            <a:avLst/>
          </a:prstGeom>
        </p:spPr>
      </p:pic>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a:t>
            </a:r>
            <a:r>
              <a:rPr lang="en-US" altLang="ja-JP" dirty="0"/>
              <a:t>DFD</a:t>
            </a:r>
            <a:r>
              <a:rPr lang="ja-JP" altLang="en-US" dirty="0" smtClean="0"/>
              <a:t>概要</a:t>
            </a:r>
            <a:endParaRPr lang="ja-JP" altLang="en-US" dirty="0"/>
          </a:p>
        </p:txBody>
      </p:sp>
      <p:sp>
        <p:nvSpPr>
          <p:cNvPr id="14" name="テキスト ボックス 13"/>
          <p:cNvSpPr txBox="1"/>
          <p:nvPr/>
        </p:nvSpPr>
        <p:spPr>
          <a:xfrm>
            <a:off x="1979711" y="3090535"/>
            <a:ext cx="514995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表１－２．</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の構成要素</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326724759"/>
              </p:ext>
            </p:extLst>
          </p:nvPr>
        </p:nvGraphicFramePr>
        <p:xfrm>
          <a:off x="971600" y="1170295"/>
          <a:ext cx="7488832" cy="1920240"/>
        </p:xfrm>
        <a:graphic>
          <a:graphicData uri="http://schemas.openxmlformats.org/drawingml/2006/table">
            <a:tbl>
              <a:tblPr firstRow="1">
                <a:tableStyleId>{00A15C55-8517-42AA-B614-E9B94910E393}</a:tableStyleId>
              </a:tblPr>
              <a:tblGrid>
                <a:gridCol w="1278255"/>
                <a:gridCol w="6210577"/>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要素名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外部エンティティ</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データの情報源または出力先を指す。</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モデル化対象となる業務やシステムの外部に存在する人・組織、システムが該当する。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プロセス</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何らかの方法で、インプットデータを処理・加工するものを指す。</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業務プロセスやシステム処理などが該当する。</a:t>
                      </a:r>
                      <a:endParaRPr kumimoji="1" lang="ja-JP" altLang="en-US" sz="1200" dirty="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データストア</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データの保管場所を指す。</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帳簿などのファイルや、データベースのエンティティなどが該当する。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プロセスと外部エンティティ間やプロセスとデータストア間などのデータの流れを指す。</a:t>
                      </a:r>
                    </a:p>
                  </a:txBody>
                  <a:tcPr/>
                </a:tc>
              </a:tr>
            </a:tbl>
          </a:graphicData>
        </a:graphic>
      </p:graphicFrame>
      <p:sp>
        <p:nvSpPr>
          <p:cNvPr id="8" name="テキスト ボックス 7"/>
          <p:cNvSpPr txBox="1"/>
          <p:nvPr/>
        </p:nvSpPr>
        <p:spPr>
          <a:xfrm>
            <a:off x="450233" y="3284984"/>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en-US" altLang="ja-JP" sz="1200" u="sng" dirty="0">
                <a:latin typeface="HGPｺﾞｼｯｸM" panose="020B0600000000000000" pitchFamily="50" charset="-128"/>
                <a:ea typeface="HGPｺﾞｼｯｸM" panose="020B0600000000000000" pitchFamily="50" charset="-128"/>
              </a:rPr>
              <a:t>DFD</a:t>
            </a:r>
            <a:r>
              <a:rPr lang="ja-JP" altLang="en-US" sz="1200" u="sng" dirty="0" smtClean="0">
                <a:latin typeface="HGPｺﾞｼｯｸM" panose="020B0600000000000000" pitchFamily="50" charset="-128"/>
                <a:ea typeface="HGPｺﾞｼｯｸM" panose="020B0600000000000000" pitchFamily="50" charset="-128"/>
              </a:rPr>
              <a:t>の特徴</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の特徴は、下表の通りです。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組織や場所にとらわれずに、業務データの流れの視点で純粋に業務を分析することにより、業務の目的を達成するために</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必要となる業務を見出すことができます。</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761035465"/>
              </p:ext>
            </p:extLst>
          </p:nvPr>
        </p:nvGraphicFramePr>
        <p:xfrm>
          <a:off x="899592" y="4300647"/>
          <a:ext cx="7488832" cy="1920240"/>
        </p:xfrm>
        <a:graphic>
          <a:graphicData uri="http://schemas.openxmlformats.org/drawingml/2006/table">
            <a:tbl>
              <a:tblPr firstRow="1">
                <a:tableStyleId>{00A15C55-8517-42AA-B614-E9B94910E393}</a:tableStyleId>
              </a:tblPr>
              <a:tblGrid>
                <a:gridCol w="1278255"/>
                <a:gridCol w="6210577"/>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表現可否</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rowSpan="3">
                  <a:txBody>
                    <a:bodyPr/>
                    <a:lstStyle/>
                    <a:p>
                      <a:r>
                        <a:rPr kumimoji="1" lang="ja-JP" altLang="en-US" sz="1200" dirty="0" smtClean="0">
                          <a:latin typeface="HGPｺﾞｼｯｸM" panose="020B0600000000000000" pitchFamily="50" charset="-128"/>
                          <a:ea typeface="HGPｺﾞｼｯｸM" panose="020B0600000000000000" pitchFamily="50" charset="-128"/>
                        </a:rPr>
                        <a:t>○：表現可能</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業務や処理の範囲が特定される。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どんな業務や処理が実施されるかが記述される。</a:t>
                      </a:r>
                      <a:endParaRPr kumimoji="1" lang="ja-JP" altLang="en-US" sz="1200" dirty="0">
                        <a:latin typeface="HGPｺﾞｼｯｸM" panose="020B0600000000000000" pitchFamily="50" charset="-128"/>
                        <a:ea typeface="HGPｺﾞｼｯｸM" panose="020B0600000000000000" pitchFamily="50" charset="-128"/>
                      </a:endParaRPr>
                    </a:p>
                  </a:txBody>
                  <a:tcPr/>
                </a:tc>
              </a:tr>
              <a:tr h="0">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「データの流れ」が具体的に記述される。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rowSpan="3">
                  <a:txBody>
                    <a:bodyPr/>
                    <a:lstStyle/>
                    <a:p>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：表現不可能</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業務や処理の主体者は、記述されない。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0">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業務や処理の「順序」、「タイミング」は、記述されない。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0">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業務や処理の「実施場所」や「実施理由」は、記述されない。</a:t>
                      </a:r>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10" name="テキスト ボックス 9"/>
          <p:cNvSpPr txBox="1"/>
          <p:nvPr/>
        </p:nvSpPr>
        <p:spPr>
          <a:xfrm>
            <a:off x="899592" y="6228972"/>
            <a:ext cx="7488832" cy="461665"/>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表１－３．</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の特徴</a:t>
            </a:r>
            <a:endParaRPr lang="en-US" altLang="ja-JP" sz="1200" dirty="0" smtClean="0">
              <a:latin typeface="HGPｺﾞｼｯｸM" panose="020B0600000000000000" pitchFamily="50" charset="-128"/>
              <a:ea typeface="HGPｺﾞｼｯｸM" panose="020B0600000000000000" pitchFamily="50" charset="-128"/>
            </a:endParaRPr>
          </a:p>
          <a:p>
            <a:pPr algn="ct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日経 </a:t>
            </a:r>
            <a:r>
              <a:rPr lang="en-US" altLang="ja-JP" sz="1200" dirty="0">
                <a:latin typeface="HGPｺﾞｼｯｸM" panose="020B0600000000000000" pitchFamily="50" charset="-128"/>
                <a:ea typeface="HGPｺﾞｼｯｸM" panose="020B0600000000000000" pitchFamily="50" charset="-128"/>
              </a:rPr>
              <a:t>×TECH 『</a:t>
            </a:r>
            <a:r>
              <a:rPr lang="ja-JP" altLang="en-US" sz="1200" dirty="0">
                <a:latin typeface="HGPｺﾞｼｯｸM" panose="020B0600000000000000" pitchFamily="50" charset="-128"/>
                <a:ea typeface="HGPｺﾞｼｯｸM" panose="020B0600000000000000" pitchFamily="50" charset="-128"/>
              </a:rPr>
              <a:t>図解で極める要件定義　木村さんが指南する</a:t>
            </a:r>
            <a:r>
              <a:rPr lang="en-US" altLang="ja-JP" sz="1200" dirty="0">
                <a:latin typeface="HGPｺﾞｼｯｸM" panose="020B0600000000000000" pitchFamily="50" charset="-128"/>
                <a:ea typeface="HGPｺﾞｼｯｸM" panose="020B0600000000000000" pitchFamily="50" charset="-128"/>
              </a:rPr>
              <a:t>DFD</a:t>
            </a:r>
            <a:r>
              <a:rPr lang="ja-JP" altLang="en-US" sz="1200" dirty="0">
                <a:latin typeface="HGPｺﾞｼｯｸM" panose="020B0600000000000000" pitchFamily="50" charset="-128"/>
                <a:ea typeface="HGPｺﾞｼｯｸM" panose="020B0600000000000000" pitchFamily="50" charset="-128"/>
              </a:rPr>
              <a:t>の上手な書き方</a:t>
            </a:r>
            <a:r>
              <a:rPr lang="en-US" altLang="ja-JP" sz="1200" dirty="0" smtClean="0">
                <a:latin typeface="HGPｺﾞｼｯｸM" panose="020B0600000000000000" pitchFamily="50" charset="-128"/>
                <a:ea typeface="HGPｺﾞｼｯｸM" panose="020B0600000000000000" pitchFamily="50" charset="-128"/>
              </a:rPr>
              <a:t>』[5] </a:t>
            </a:r>
            <a:r>
              <a:rPr lang="ja-JP" altLang="en-US" sz="1200" dirty="0" smtClean="0">
                <a:latin typeface="HGPｺﾞｼｯｸM" panose="020B0600000000000000" pitchFamily="50" charset="-128"/>
                <a:ea typeface="HGPｺﾞｼｯｸM" panose="020B0600000000000000" pitchFamily="50" charset="-128"/>
              </a:rPr>
              <a:t> 図１を参考に作成</a:t>
            </a:r>
            <a:r>
              <a:rPr lang="en-US" altLang="ja-JP"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6729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２．要件定義フレームワークにおける</a:t>
            </a:r>
            <a:r>
              <a:rPr lang="en-US" altLang="ja-JP" sz="2400" dirty="0">
                <a:latin typeface="HGPｺﾞｼｯｸE" panose="020B0900000000000000" pitchFamily="50" charset="-128"/>
                <a:ea typeface="HGPｺﾞｼｯｸE" panose="020B0900000000000000" pitchFamily="50" charset="-128"/>
              </a:rPr>
              <a:t>DFD</a:t>
            </a:r>
            <a:r>
              <a:rPr lang="ja-JP" altLang="en-US" sz="2400" dirty="0" smtClean="0">
                <a:latin typeface="HGPｺﾞｼｯｸE" panose="020B0900000000000000" pitchFamily="50" charset="-128"/>
                <a:ea typeface="HGPｺﾞｼｯｸE" panose="020B0900000000000000" pitchFamily="50" charset="-128"/>
              </a:rPr>
              <a:t>利用</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２．要件定義フレームワークにおける</a:t>
            </a:r>
            <a:r>
              <a:rPr lang="en-US" altLang="ja-JP" dirty="0"/>
              <a:t>DFD</a:t>
            </a:r>
            <a:r>
              <a:rPr lang="ja-JP" altLang="en-US" dirty="0" smtClean="0"/>
              <a:t>利用</a:t>
            </a:r>
            <a:endParaRPr lang="ja-JP" altLang="en-US" dirty="0"/>
          </a:p>
        </p:txBody>
      </p:sp>
      <p:sp>
        <p:nvSpPr>
          <p:cNvPr id="16" name="テキスト ボックス 15"/>
          <p:cNvSpPr txBox="1"/>
          <p:nvPr/>
        </p:nvSpPr>
        <p:spPr>
          <a:xfrm>
            <a:off x="539552" y="1124158"/>
            <a:ext cx="8136904" cy="2308324"/>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本章では、要件定義フレームワークでの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の利用目的・用途などについて説明します。</a:t>
            </a:r>
            <a:endParaRPr lang="en-US" altLang="ja-JP" sz="1200" dirty="0" smtClean="0">
              <a:latin typeface="HGPｺﾞｼｯｸM" panose="020B0600000000000000" pitchFamily="50" charset="-128"/>
              <a:ea typeface="HGPｺﾞｼｯｸM" panose="020B0600000000000000" pitchFamily="50" charset="-128"/>
            </a:endParaRPr>
          </a:p>
          <a:p>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利用目的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a:t>
            </a:r>
            <a:r>
              <a:rPr lang="ja-JP" altLang="en-US" sz="1200" dirty="0" smtClean="0">
                <a:latin typeface="HGPｺﾞｼｯｸM" panose="020B0600000000000000" pitchFamily="50" charset="-128"/>
                <a:ea typeface="HGPｺﾞｼｯｸM" panose="020B0600000000000000" pitchFamily="50" charset="-128"/>
              </a:rPr>
              <a:t>定義フレームワーク</a:t>
            </a:r>
            <a:r>
              <a:rPr lang="ja-JP" altLang="en-US" sz="1200" dirty="0">
                <a:latin typeface="HGPｺﾞｼｯｸM" panose="020B0600000000000000" pitchFamily="50" charset="-128"/>
                <a:ea typeface="HGPｺﾞｼｯｸM" panose="020B0600000000000000" pitchFamily="50" charset="-128"/>
              </a:rPr>
              <a:t>に</a:t>
            </a:r>
            <a:r>
              <a:rPr lang="ja-JP" altLang="en-US" sz="1200" dirty="0" smtClean="0">
                <a:latin typeface="HGPｺﾞｼｯｸM" panose="020B0600000000000000" pitchFamily="50" charset="-128"/>
                <a:ea typeface="HGPｺﾞｼｯｸM" panose="020B0600000000000000" pitchFamily="50" charset="-128"/>
              </a:rPr>
              <a:t>おける</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作成の目的は、「業務データの流れの視点で、業務を上位から下位に向かい徐々に</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詳細化・視覚化することで、業務データと業務の関係を階層構造で漏れなく抽出する」ことになります。</a:t>
            </a: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利用用途</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作成した</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は、以下の成果物作成に利用することを想定しています。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特に、「業務階層定義」は、各種業務モデルを作成する起点になる重要な成果物で</a:t>
            </a:r>
            <a:r>
              <a:rPr lang="ja-JP" altLang="en-US" sz="1200" dirty="0">
                <a:latin typeface="HGPｺﾞｼｯｸM" panose="020B0600000000000000" pitchFamily="50" charset="-128"/>
                <a:ea typeface="HGPｺﾞｼｯｸM" panose="020B0600000000000000" pitchFamily="50" charset="-128"/>
              </a:rPr>
              <a:t>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この成果物に、業務を漏れなく定義するために、</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a:t>
            </a:r>
            <a:r>
              <a:rPr lang="ja-JP" altLang="en-US" sz="1200" dirty="0">
                <a:latin typeface="HGPｺﾞｼｯｸM" panose="020B0600000000000000" pitchFamily="50" charset="-128"/>
                <a:ea typeface="HGPｺﾞｼｯｸM" panose="020B0600000000000000" pitchFamily="50" charset="-128"/>
              </a:rPr>
              <a:t>利用</a:t>
            </a:r>
            <a:r>
              <a:rPr lang="ja-JP" altLang="en-US" sz="1200" dirty="0" smtClean="0">
                <a:latin typeface="HGPｺﾞｼｯｸM" panose="020B0600000000000000" pitchFamily="50" charset="-128"/>
                <a:ea typeface="HGPｺﾞｼｯｸM" panose="020B0600000000000000" pitchFamily="50" charset="-128"/>
              </a:rPr>
              <a:t>します</a:t>
            </a:r>
            <a:r>
              <a:rPr lang="ja-JP" altLang="en-US" sz="1200" dirty="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315790961"/>
              </p:ext>
            </p:extLst>
          </p:nvPr>
        </p:nvGraphicFramePr>
        <p:xfrm>
          <a:off x="827584" y="5463256"/>
          <a:ext cx="7560840" cy="822960"/>
        </p:xfrm>
        <a:graphic>
          <a:graphicData uri="http://schemas.openxmlformats.org/drawingml/2006/table">
            <a:tbl>
              <a:tblPr firstRow="1">
                <a:tableStyleId>{00A15C55-8517-42AA-B614-E9B94910E393}</a:tableStyleId>
              </a:tblPr>
              <a:tblGrid>
                <a:gridCol w="1983105"/>
                <a:gridCol w="1216343"/>
                <a:gridCol w="4361392"/>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a:t>
                      </a:r>
                      <a:r>
                        <a:rPr kumimoji="1" lang="en-US" altLang="ja-JP" sz="1200" dirty="0" smtClean="0">
                          <a:latin typeface="HGPｺﾞｼｯｸM" panose="020B0600000000000000" pitchFamily="50" charset="-128"/>
                          <a:ea typeface="HGPｺﾞｼｯｸM" panose="020B0600000000000000" pitchFamily="50" charset="-128"/>
                        </a:rPr>
                        <a:t>FW</a:t>
                      </a:r>
                      <a:r>
                        <a:rPr kumimoji="1" lang="ja-JP" altLang="en-US" sz="1200" dirty="0" smtClean="0">
                          <a:latin typeface="HGPｺﾞｼｯｸM" panose="020B0600000000000000" pitchFamily="50" charset="-128"/>
                          <a:ea typeface="HGPｺﾞｼｯｸM" panose="020B0600000000000000" pitchFamily="50" charset="-128"/>
                        </a:rPr>
                        <a:t>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アクティビティＩＤ</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rowSpan="2">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G1-01-01</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現行業務プロセスの調査</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36021">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G2-02-02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業務プロセスのモデル化</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827584" y="6280717"/>
            <a:ext cx="7560840"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表２－２．</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作成に関する要件定義フレームワークのプロセス</a:t>
            </a:r>
            <a:endParaRPr lang="en-US" altLang="ja-JP" sz="1200"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92089" y="4604378"/>
            <a:ext cx="8136904" cy="83099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作成タイミング</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要件定義フレームワーク</a:t>
            </a:r>
            <a:r>
              <a:rPr lang="ja-JP" altLang="en-US" sz="1200" dirty="0">
                <a:latin typeface="HGPｺﾞｼｯｸM" panose="020B0600000000000000" pitchFamily="50" charset="-128"/>
                <a:ea typeface="HGPｺﾞｼｯｸM" panose="020B0600000000000000" pitchFamily="50" charset="-128"/>
              </a:rPr>
              <a:t>においては</a:t>
            </a:r>
            <a:r>
              <a:rPr lang="ja-JP" altLang="en-US" sz="1200" dirty="0" smtClean="0">
                <a:latin typeface="HGPｺﾞｼｯｸM" panose="020B0600000000000000" pitchFamily="50" charset="-128"/>
                <a:ea typeface="HGPｺﾞｼｯｸM" panose="020B0600000000000000" pitchFamily="50" charset="-128"/>
              </a:rPr>
              <a:t>、業務要件定義で</a:t>
            </a:r>
            <a:r>
              <a:rPr lang="en-US" altLang="ja-JP" sz="1200" dirty="0" smtClean="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を作成します。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作成を含めた、プロセス全体の進め方については、業務要件定義プロセスガイドの以下のアクティビティを参照して下さい。</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111638394"/>
              </p:ext>
            </p:extLst>
          </p:nvPr>
        </p:nvGraphicFramePr>
        <p:xfrm>
          <a:off x="755576" y="3501008"/>
          <a:ext cx="7776864" cy="822960"/>
        </p:xfrm>
        <a:graphic>
          <a:graphicData uri="http://schemas.openxmlformats.org/drawingml/2006/table">
            <a:tbl>
              <a:tblPr firstRow="1">
                <a:tableStyleId>{00A15C55-8517-42AA-B614-E9B94910E393}</a:tableStyleId>
              </a:tblPr>
              <a:tblGrid>
                <a:gridCol w="1677967"/>
                <a:gridCol w="6098897"/>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業務階層定義</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DFD</a:t>
                      </a:r>
                      <a:r>
                        <a:rPr kumimoji="1" lang="ja-JP" altLang="en-US" sz="1200" dirty="0" smtClean="0">
                          <a:latin typeface="HGPｺﾞｼｯｸM" panose="020B0600000000000000" pitchFamily="50" charset="-128"/>
                          <a:ea typeface="HGPｺﾞｼｯｸM" panose="020B0600000000000000" pitchFamily="50" charset="-128"/>
                        </a:rPr>
                        <a:t> で抽出された業務プロセスを、業務階層定義の階層化された業務として利用する。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概念データモデル定義</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DFD</a:t>
                      </a:r>
                      <a:r>
                        <a:rPr kumimoji="1" lang="ja-JP" altLang="en-US" sz="1200" dirty="0" smtClean="0">
                          <a:latin typeface="HGPｺﾞｼｯｸM" panose="020B0600000000000000" pitchFamily="50" charset="-128"/>
                          <a:ea typeface="HGPｺﾞｼｯｸM" panose="020B0600000000000000" pitchFamily="50" charset="-128"/>
                        </a:rPr>
                        <a:t> で抽出された業務データを、概念データモデルのエンティティとして利用する。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755576" y="4323968"/>
            <a:ext cx="770485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表２－１．利用用途</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1356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２．要件定義フレームワークにおける</a:t>
            </a:r>
            <a:r>
              <a:rPr lang="en-US" altLang="ja-JP" dirty="0"/>
              <a:t>DFD</a:t>
            </a:r>
            <a:r>
              <a:rPr lang="ja-JP" altLang="en-US" dirty="0" smtClean="0"/>
              <a:t>利用</a:t>
            </a:r>
            <a:endParaRPr lang="ja-JP" altLang="en-US" dirty="0"/>
          </a:p>
        </p:txBody>
      </p:sp>
      <p:sp>
        <p:nvSpPr>
          <p:cNvPr id="16" name="テキスト ボックス 15"/>
          <p:cNvSpPr txBox="1"/>
          <p:nvPr/>
        </p:nvSpPr>
        <p:spPr>
          <a:xfrm>
            <a:off x="539552" y="1124158"/>
            <a:ext cx="8352928" cy="1938992"/>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業務の可視化範囲定義</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は</a:t>
            </a:r>
            <a:r>
              <a:rPr lang="ja-JP" altLang="en-US" sz="1200" dirty="0">
                <a:latin typeface="HGPｺﾞｼｯｸM" panose="020B0600000000000000" pitchFamily="50" charset="-128"/>
                <a:ea typeface="HGPｺﾞｼｯｸM" panose="020B0600000000000000" pitchFamily="50" charset="-128"/>
              </a:rPr>
              <a:t>、プロセスの粒度をビジネスプロセスレベルからシステム内部の手続きレベルまで設定すること</a:t>
            </a:r>
            <a:r>
              <a:rPr lang="ja-JP" altLang="en-US" sz="1200" dirty="0" smtClean="0">
                <a:latin typeface="HGPｺﾞｼｯｸM" panose="020B0600000000000000" pitchFamily="50" charset="-128"/>
                <a:ea typeface="HGPｺﾞｼｯｸM" panose="020B0600000000000000" pitchFamily="50" charset="-128"/>
              </a:rPr>
              <a:t>が</a:t>
            </a:r>
            <a:r>
              <a:rPr lang="ja-JP" altLang="en-US" sz="1200" dirty="0">
                <a:latin typeface="HGPｺﾞｼｯｸM" panose="020B0600000000000000" pitchFamily="50" charset="-128"/>
                <a:ea typeface="HGPｺﾞｼｯｸM" panose="020B0600000000000000" pitchFamily="50" charset="-128"/>
              </a:rPr>
              <a:t>できます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そのため、</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の作成に取り掛かる前に、どの業務粒度まで可視化するか</a:t>
            </a:r>
            <a:r>
              <a:rPr lang="ja-JP" altLang="en-US" sz="1200" dirty="0">
                <a:latin typeface="HGPｺﾞｼｯｸM" panose="020B0600000000000000" pitchFamily="50" charset="-128"/>
                <a:ea typeface="HGPｺﾞｼｯｸM" panose="020B0600000000000000" pitchFamily="50" charset="-128"/>
              </a:rPr>
              <a:t>を定義しておく必要があります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各プロジェクトにおいては、プロジェクトや業務の特性、及び他の要件定義成果物の関連性などを考慮した上で、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に</a:t>
            </a:r>
            <a:r>
              <a:rPr lang="ja-JP" altLang="en-US" sz="1200" dirty="0">
                <a:latin typeface="HGPｺﾞｼｯｸM" panose="020B0600000000000000" pitchFamily="50" charset="-128"/>
                <a:ea typeface="HGPｺﾞｼｯｸM" panose="020B0600000000000000" pitchFamily="50" charset="-128"/>
              </a:rPr>
              <a:t>おける</a:t>
            </a:r>
            <a:r>
              <a:rPr lang="ja-JP" altLang="en-US" sz="1200" dirty="0" smtClean="0">
                <a:latin typeface="HGPｺﾞｼｯｸM" panose="020B0600000000000000" pitchFamily="50" charset="-128"/>
                <a:ea typeface="HGPｺﾞｼｯｸM" panose="020B0600000000000000" pitchFamily="50" charset="-128"/>
              </a:rPr>
              <a:t>業務の可視化範囲を定義して下さい。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&lt;</a:t>
            </a:r>
            <a:r>
              <a:rPr lang="ja-JP" altLang="en-US" sz="1200" dirty="0" smtClean="0">
                <a:latin typeface="HGPｺﾞｼｯｸM" panose="020B0600000000000000" pitchFamily="50" charset="-128"/>
                <a:ea typeface="HGPｺﾞｼｯｸM" panose="020B0600000000000000" pitchFamily="50" charset="-128"/>
              </a:rPr>
              <a:t>可視化範囲定義の検討例</a:t>
            </a:r>
            <a:r>
              <a:rPr lang="en-US" altLang="ja-JP" sz="1200" dirty="0" smtClean="0">
                <a:latin typeface="HGPｺﾞｼｯｸM" panose="020B0600000000000000" pitchFamily="50" charset="-128"/>
                <a:ea typeface="HGPｺﾞｼｯｸM" panose="020B0600000000000000" pitchFamily="50" charset="-128"/>
              </a:rPr>
              <a:t>&gt;</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例えば、業務階層</a:t>
            </a:r>
            <a:r>
              <a:rPr lang="ja-JP" altLang="en-US" sz="1200" dirty="0">
                <a:latin typeface="HGPｺﾞｼｯｸM" panose="020B0600000000000000" pitchFamily="50" charset="-128"/>
                <a:ea typeface="HGPｺﾞｼｯｸM" panose="020B0600000000000000" pitchFamily="50" charset="-128"/>
              </a:rPr>
              <a:t>毎</a:t>
            </a:r>
            <a:r>
              <a:rPr lang="ja-JP" altLang="en-US" sz="1200" dirty="0" smtClean="0">
                <a:latin typeface="HGPｺﾞｼｯｸM" panose="020B0600000000000000" pitchFamily="50" charset="-128"/>
                <a:ea typeface="HGPｺﾞｼｯｸM" panose="020B0600000000000000" pitchFamily="50" charset="-128"/>
              </a:rPr>
              <a:t>の業務粒度を“表２－３”のように定義した場合、レベル４の業務粒度は、業務フローで可視化するため、その上位のレベル３の業務粒度までを</a:t>
            </a:r>
            <a:r>
              <a:rPr lang="en-US" altLang="ja-JP" sz="1200" dirty="0" smtClean="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で明らかにするなどの方針をプロジェクト毎に検討します。</a:t>
            </a:r>
            <a:endParaRPr lang="ja-JP" altLang="en-US" sz="1200" dirty="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4048062012"/>
              </p:ext>
            </p:extLst>
          </p:nvPr>
        </p:nvGraphicFramePr>
        <p:xfrm>
          <a:off x="467544" y="3435930"/>
          <a:ext cx="8496944" cy="2743200"/>
        </p:xfrm>
        <a:graphic>
          <a:graphicData uri="http://schemas.openxmlformats.org/drawingml/2006/table">
            <a:tbl>
              <a:tblPr firstRow="1">
                <a:tableStyleId>{00A15C55-8517-42AA-B614-E9B94910E393}</a:tableStyleId>
              </a:tblPr>
              <a:tblGrid>
                <a:gridCol w="749708"/>
                <a:gridCol w="1394566"/>
                <a:gridCol w="2896286"/>
                <a:gridCol w="3456384"/>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階層</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レベル</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階層領域</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業務粒度の例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レベル１</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事業機能</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事業を推進するための事業活動単位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販売、生産、調達、物流など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レベル２</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業務機能</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事業機能を構成する、基本的な業務機能単位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事業機能の「販売」を例にした場合、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顧客管理、受注管理、出荷管理、請求管理など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業務プロセス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業務機能を構成する、業務イベントをトリガーに開始される連続した業務活動の集合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業務機能の「受注管理」を例にした場合、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見積業務、受注入力業務、出荷指示業務など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レベル４</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業務アクティビティ</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業務プロセスを構成する、業務主体者が明確になる業務活動単位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業務プロセスの「受注入力業務」を例にした場合、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注文書受領、受注登録、注文請書送付など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レベル５</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業務タスク</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業務アクティビティを構成する、業務主体者のタスク単位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業務アクティビティの「受注登録」を例にした場合、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受注入力、受注入力確認、受注入力完了など。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480492" y="6179130"/>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表２－３．業務階層レベル毎の業務粒度の例</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59463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２．要件定義フレームワークにおける</a:t>
            </a:r>
            <a:r>
              <a:rPr lang="en-US" altLang="ja-JP" dirty="0"/>
              <a:t>DFD</a:t>
            </a:r>
            <a:r>
              <a:rPr lang="ja-JP" altLang="en-US" dirty="0" smtClean="0"/>
              <a:t>利用</a:t>
            </a:r>
            <a:endParaRPr lang="ja-JP" altLang="en-US" dirty="0"/>
          </a:p>
        </p:txBody>
      </p:sp>
      <p:sp>
        <p:nvSpPr>
          <p:cNvPr id="16" name="テキスト ボックス 15"/>
          <p:cNvSpPr txBox="1"/>
          <p:nvPr/>
        </p:nvSpPr>
        <p:spPr>
          <a:xfrm>
            <a:off x="539552" y="1124158"/>
            <a:ext cx="8136904" cy="1015663"/>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作成の流れ</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作成の手順は、以下の通りです。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対象業務範囲を示す</a:t>
            </a:r>
            <a:r>
              <a:rPr lang="ja-JP" altLang="en-US" sz="1200" dirty="0">
                <a:latin typeface="HGPｺﾞｼｯｸM" panose="020B0600000000000000" pitchFamily="50" charset="-128"/>
                <a:ea typeface="HGPｺﾞｼｯｸM" panose="020B0600000000000000" pitchFamily="50" charset="-128"/>
              </a:rPr>
              <a:t>最上</a:t>
            </a:r>
            <a:r>
              <a:rPr lang="ja-JP" altLang="en-US" sz="1200" dirty="0" smtClean="0">
                <a:latin typeface="HGPｺﾞｼｯｸM" panose="020B0600000000000000" pitchFamily="50" charset="-128"/>
                <a:ea typeface="HGPｺﾞｼｯｸM" panose="020B0600000000000000" pitchFamily="50" charset="-128"/>
              </a:rPr>
              <a:t>位階層の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から徐々に業務を詳細化した下位の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を作成することで、</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業務の漏れや不整合を防止します。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521126943"/>
              </p:ext>
            </p:extLst>
          </p:nvPr>
        </p:nvGraphicFramePr>
        <p:xfrm>
          <a:off x="683566" y="2171844"/>
          <a:ext cx="8280921" cy="1371600"/>
        </p:xfrm>
        <a:graphic>
          <a:graphicData uri="http://schemas.openxmlformats.org/drawingml/2006/table">
            <a:tbl>
              <a:tblPr firstRow="1">
                <a:tableStyleId>{00A15C55-8517-42AA-B614-E9B94910E393}</a:tableStyleId>
              </a:tblPr>
              <a:tblGrid>
                <a:gridCol w="363855"/>
                <a:gridCol w="5312269"/>
                <a:gridCol w="2604797"/>
              </a:tblGrid>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手順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備考</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業務の可視化範囲を定義する。（作成準備作業）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詳細は、前頁参照</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対象業務の全体像を表現した最上位階層の</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DFD</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を作成する。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対象業務範囲を明確にすることが目的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上位階層の</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DFD</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の各業務プロセス単位に詳細化した下位階層の</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DFD</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を作成する。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業務を階層的に分析することが目的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4</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で定義した記述粒度になるまで、“</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を繰り返す。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715452" y="3543444"/>
            <a:ext cx="7721180"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表２－４．</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作成手順</a:t>
            </a:r>
            <a:endParaRPr lang="en-US" altLang="ja-JP" sz="1200" dirty="0">
              <a:latin typeface="HGPｺﾞｼｯｸM" panose="020B0600000000000000" pitchFamily="50" charset="-128"/>
              <a:ea typeface="HGPｺﾞｼｯｸM" panose="020B0600000000000000" pitchFamily="50" charset="-128"/>
            </a:endParaRPr>
          </a:p>
        </p:txBody>
      </p:sp>
      <p:sp>
        <p:nvSpPr>
          <p:cNvPr id="14" name="テキスト ボックス 13"/>
          <p:cNvSpPr txBox="1"/>
          <p:nvPr/>
        </p:nvSpPr>
        <p:spPr>
          <a:xfrm>
            <a:off x="960512" y="6309320"/>
            <a:ext cx="7721180" cy="461665"/>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図</a:t>
            </a:r>
            <a:r>
              <a:rPr lang="ja-JP" altLang="en-US" sz="1200" dirty="0" smtClean="0">
                <a:latin typeface="HGPｺﾞｼｯｸM" panose="020B0600000000000000" pitchFamily="50" charset="-128"/>
                <a:ea typeface="HGPｺﾞｼｯｸM" panose="020B0600000000000000" pitchFamily="50" charset="-128"/>
              </a:rPr>
              <a:t>２－５．階層化した</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のイメージ</a:t>
            </a:r>
            <a:endParaRPr lang="en-US" altLang="ja-JP" sz="1200" dirty="0" smtClean="0">
              <a:latin typeface="HGPｺﾞｼｯｸM" panose="020B0600000000000000" pitchFamily="50" charset="-128"/>
              <a:ea typeface="HGPｺﾞｼｯｸM" panose="020B0600000000000000" pitchFamily="50" charset="-128"/>
            </a:endParaRPr>
          </a:p>
          <a:p>
            <a:pPr algn="ct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SE</a:t>
            </a:r>
            <a:r>
              <a:rPr lang="ja-JP" altLang="en-US" sz="1200" dirty="0">
                <a:latin typeface="HGPｺﾞｼｯｸM" panose="020B0600000000000000" pitchFamily="50" charset="-128"/>
                <a:ea typeface="HGPｺﾞｼｯｸM" panose="020B0600000000000000" pitchFamily="50" charset="-128"/>
              </a:rPr>
              <a:t>のための～ </a:t>
            </a:r>
            <a:r>
              <a:rPr lang="en-US" altLang="ja-JP" sz="1200" dirty="0">
                <a:latin typeface="HGPｺﾞｼｯｸM" panose="020B0600000000000000" pitchFamily="50" charset="-128"/>
                <a:ea typeface="HGPｺﾞｼｯｸM" panose="020B0600000000000000" pitchFamily="50" charset="-128"/>
              </a:rPr>
              <a:t>DOA</a:t>
            </a:r>
            <a:r>
              <a:rPr lang="ja-JP" altLang="en-US" sz="1200" dirty="0">
                <a:latin typeface="HGPｺﾞｼｯｸM" panose="020B0600000000000000" pitchFamily="50" charset="-128"/>
                <a:ea typeface="HGPｺﾞｼｯｸM" panose="020B0600000000000000" pitchFamily="50" charset="-128"/>
              </a:rPr>
              <a:t>再入門講座</a:t>
            </a:r>
            <a:r>
              <a:rPr lang="en-US" altLang="ja-JP" sz="1200" dirty="0" smtClean="0">
                <a:latin typeface="HGPｺﾞｼｯｸM" panose="020B0600000000000000" pitchFamily="50" charset="-128"/>
                <a:ea typeface="HGPｺﾞｼｯｸM" panose="020B0600000000000000" pitchFamily="50" charset="-128"/>
              </a:rPr>
              <a:t>』[4]</a:t>
            </a:r>
            <a:r>
              <a:rPr lang="ja-JP" altLang="en-US" sz="1200" dirty="0">
                <a:latin typeface="HGPｺﾞｼｯｸM" panose="020B0600000000000000" pitchFamily="50" charset="-128"/>
                <a:ea typeface="HGPｺﾞｼｯｸM" panose="020B0600000000000000" pitchFamily="50" charset="-128"/>
              </a:rPr>
              <a:t>の</a:t>
            </a:r>
            <a:r>
              <a:rPr lang="en-US" altLang="ja-JP" sz="1200" dirty="0">
                <a:latin typeface="HGPｺﾞｼｯｸM" panose="020B0600000000000000" pitchFamily="50" charset="-128"/>
                <a:ea typeface="HGPｺﾞｼｯｸM" panose="020B0600000000000000" pitchFamily="50" charset="-128"/>
              </a:rPr>
              <a:t>P34 </a:t>
            </a:r>
            <a:r>
              <a:rPr lang="ja-JP" altLang="en-US" sz="1200" dirty="0">
                <a:latin typeface="HGPｺﾞｼｯｸM" panose="020B0600000000000000" pitchFamily="50" charset="-128"/>
                <a:ea typeface="HGPｺﾞｼｯｸM" panose="020B0600000000000000" pitchFamily="50" charset="-128"/>
              </a:rPr>
              <a:t>図</a:t>
            </a:r>
            <a:r>
              <a:rPr lang="en-US" altLang="ja-JP" sz="1200" dirty="0">
                <a:latin typeface="HGPｺﾞｼｯｸM" panose="020B0600000000000000" pitchFamily="50" charset="-128"/>
                <a:ea typeface="HGPｺﾞｼｯｸM" panose="020B0600000000000000" pitchFamily="50" charset="-128"/>
              </a:rPr>
              <a:t>3-2</a:t>
            </a:r>
            <a:r>
              <a:rPr lang="ja-JP" altLang="en-US" sz="1200" dirty="0">
                <a:latin typeface="HGPｺﾞｼｯｸM" panose="020B0600000000000000" pitchFamily="50" charset="-128"/>
                <a:ea typeface="HGPｺﾞｼｯｸM" panose="020B0600000000000000" pitchFamily="50" charset="-128"/>
              </a:rPr>
              <a:t>から引用、</a:t>
            </a:r>
            <a:r>
              <a:rPr lang="ja-JP" altLang="en-US" sz="1200" dirty="0" smtClean="0">
                <a:latin typeface="HGPｺﾞｼｯｸM" panose="020B0600000000000000" pitchFamily="50" charset="-128"/>
                <a:ea typeface="HGPｺﾞｼｯｸM" panose="020B0600000000000000" pitchFamily="50" charset="-128"/>
              </a:rPr>
              <a:t>一部</a:t>
            </a:r>
            <a:r>
              <a:rPr lang="ja-JP" altLang="en-US" sz="1200" dirty="0">
                <a:latin typeface="HGPｺﾞｼｯｸM" panose="020B0600000000000000" pitchFamily="50" charset="-128"/>
                <a:ea typeface="HGPｺﾞｼｯｸM" panose="020B0600000000000000" pitchFamily="50" charset="-128"/>
              </a:rPr>
              <a:t>改訂</a:t>
            </a:r>
            <a:r>
              <a:rPr lang="en-US" altLang="ja-JP"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grpSp>
        <p:nvGrpSpPr>
          <p:cNvPr id="3" name="グループ化 2"/>
          <p:cNvGrpSpPr/>
          <p:nvPr/>
        </p:nvGrpSpPr>
        <p:grpSpPr>
          <a:xfrm>
            <a:off x="2071799" y="3998129"/>
            <a:ext cx="5177259" cy="2274882"/>
            <a:chOff x="2123728" y="3635410"/>
            <a:chExt cx="5868526" cy="2578624"/>
          </a:xfrm>
        </p:grpSpPr>
        <p:grpSp>
          <p:nvGrpSpPr>
            <p:cNvPr id="4107" name="グループ化 4106"/>
            <p:cNvGrpSpPr/>
            <p:nvPr/>
          </p:nvGrpSpPr>
          <p:grpSpPr>
            <a:xfrm>
              <a:off x="2123728" y="3887389"/>
              <a:ext cx="4536504" cy="2326645"/>
              <a:chOff x="9290917" y="3368635"/>
              <a:chExt cx="4733664" cy="2427763"/>
            </a:xfrm>
          </p:grpSpPr>
          <p:sp>
            <p:nvSpPr>
              <p:cNvPr id="18" name="平行四辺形 17"/>
              <p:cNvSpPr/>
              <p:nvPr/>
            </p:nvSpPr>
            <p:spPr>
              <a:xfrm>
                <a:off x="9290917" y="3368635"/>
                <a:ext cx="1728192" cy="914400"/>
              </a:xfrm>
              <a:prstGeom prst="parallelogram">
                <a:avLst>
                  <a:gd name="adj" fmla="val 33333"/>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0424" y="3618390"/>
                <a:ext cx="1249177" cy="49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平行四辺形 23"/>
              <p:cNvSpPr/>
              <p:nvPr/>
            </p:nvSpPr>
            <p:spPr>
              <a:xfrm>
                <a:off x="10779601" y="4133454"/>
                <a:ext cx="1728192" cy="914400"/>
              </a:xfrm>
              <a:prstGeom prst="parallelogram">
                <a:avLst>
                  <a:gd name="adj" fmla="val 33333"/>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212" y="4328716"/>
                <a:ext cx="1249177" cy="49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直線コネクタ 25"/>
              <p:cNvCxnSpPr/>
              <p:nvPr/>
            </p:nvCxnSpPr>
            <p:spPr>
              <a:xfrm>
                <a:off x="10260632" y="3825835"/>
                <a:ext cx="518969" cy="1205166"/>
              </a:xfrm>
              <a:prstGeom prst="line">
                <a:avLst/>
              </a:prstGeom>
              <a:ln w="19050">
                <a:prstDash val="sysDash"/>
              </a:ln>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a:off x="10404648" y="3733999"/>
                <a:ext cx="2103145" cy="399455"/>
              </a:xfrm>
              <a:prstGeom prst="line">
                <a:avLst/>
              </a:prstGeom>
              <a:ln w="19050">
                <a:prstDash val="sysDash"/>
              </a:ln>
            </p:spPr>
            <p:style>
              <a:lnRef idx="2">
                <a:schemeClr val="accent1"/>
              </a:lnRef>
              <a:fillRef idx="0">
                <a:schemeClr val="accent1"/>
              </a:fillRef>
              <a:effectRef idx="1">
                <a:schemeClr val="accent1"/>
              </a:effectRef>
              <a:fontRef idx="minor">
                <a:schemeClr val="tx1"/>
              </a:fontRef>
            </p:style>
          </p:cxnSp>
          <p:sp>
            <p:nvSpPr>
              <p:cNvPr id="37" name="平行四辺形 36"/>
              <p:cNvSpPr/>
              <p:nvPr/>
            </p:nvSpPr>
            <p:spPr>
              <a:xfrm>
                <a:off x="12296389" y="4881998"/>
                <a:ext cx="1728192" cy="914400"/>
              </a:xfrm>
              <a:prstGeom prst="parallelogram">
                <a:avLst>
                  <a:gd name="adj" fmla="val 33333"/>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40" name="直線コネクタ 39"/>
              <p:cNvCxnSpPr/>
              <p:nvPr/>
            </p:nvCxnSpPr>
            <p:spPr>
              <a:xfrm>
                <a:off x="11772800" y="4509812"/>
                <a:ext cx="523589" cy="1286586"/>
              </a:xfrm>
              <a:prstGeom prst="line">
                <a:avLst/>
              </a:prstGeom>
              <a:ln w="19050">
                <a:prstDash val="sysDash"/>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a:xfrm>
                <a:off x="11916816" y="4428418"/>
                <a:ext cx="2107765" cy="453580"/>
              </a:xfrm>
              <a:prstGeom prst="line">
                <a:avLst/>
              </a:prstGeom>
              <a:ln w="19050">
                <a:prstDash val="sysDash"/>
              </a:ln>
            </p:spPr>
            <p:style>
              <a:lnRef idx="2">
                <a:schemeClr val="accent1"/>
              </a:lnRef>
              <a:fillRef idx="0">
                <a:schemeClr val="accent1"/>
              </a:fillRef>
              <a:effectRef idx="1">
                <a:schemeClr val="accent1"/>
              </a:effectRef>
              <a:fontRef idx="minor">
                <a:schemeClr val="tx1"/>
              </a:fontRef>
            </p:style>
          </p:cxnSp>
        </p:grpSp>
        <p:sp>
          <p:nvSpPr>
            <p:cNvPr id="48" name="線吹き出し 2 (枠付き) 47"/>
            <p:cNvSpPr/>
            <p:nvPr/>
          </p:nvSpPr>
          <p:spPr>
            <a:xfrm>
              <a:off x="6444208" y="4362583"/>
              <a:ext cx="1548046" cy="612648"/>
            </a:xfrm>
            <a:prstGeom prst="borderCallout2">
              <a:avLst>
                <a:gd name="adj1" fmla="val 17195"/>
                <a:gd name="adj2" fmla="val -5825"/>
                <a:gd name="adj3" fmla="val 18750"/>
                <a:gd name="adj4" fmla="val -18624"/>
                <a:gd name="adj5" fmla="val 72076"/>
                <a:gd name="adj6" fmla="val -87641"/>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1000" dirty="0" smtClean="0">
                  <a:latin typeface="HGPｺﾞｼｯｸM" panose="020B0600000000000000" pitchFamily="50" charset="-128"/>
                  <a:ea typeface="HGPｺﾞｼｯｸM" panose="020B0600000000000000" pitchFamily="50" charset="-128"/>
                </a:rPr>
                <a:t>上位の各プロセスを</a:t>
              </a:r>
              <a:endParaRPr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詳細化した</a:t>
              </a:r>
              <a:r>
                <a:rPr lang="en-US" altLang="ja-JP" sz="1000" dirty="0">
                  <a:latin typeface="HGPｺﾞｼｯｸM" panose="020B0600000000000000" pitchFamily="50" charset="-128"/>
                  <a:ea typeface="HGPｺﾞｼｯｸM" panose="020B0600000000000000" pitchFamily="50" charset="-128"/>
                </a:rPr>
                <a:t>DFD</a:t>
              </a:r>
              <a:endParaRPr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（手順：</a:t>
              </a:r>
              <a:r>
                <a:rPr lang="en-US" altLang="ja-JP" sz="1000" dirty="0" smtClean="0">
                  <a:latin typeface="HGPｺﾞｼｯｸM" panose="020B0600000000000000" pitchFamily="50" charset="-128"/>
                  <a:ea typeface="HGPｺﾞｼｯｸM" panose="020B0600000000000000" pitchFamily="50" charset="-128"/>
                </a:rPr>
                <a:t>3</a:t>
              </a:r>
              <a:r>
                <a:rPr lang="en-US" altLang="ja-JP" sz="1000" dirty="0">
                  <a:latin typeface="HGPｺﾞｼｯｸM" panose="020B0600000000000000" pitchFamily="50" charset="-128"/>
                  <a:ea typeface="HGPｺﾞｼｯｸM" panose="020B0600000000000000" pitchFamily="50" charset="-128"/>
                </a:rPr>
                <a:t>,</a:t>
              </a:r>
              <a:r>
                <a:rPr lang="en-US" altLang="ja-JP" sz="1000" dirty="0" smtClean="0">
                  <a:latin typeface="HGPｺﾞｼｯｸM" panose="020B0600000000000000" pitchFamily="50" charset="-128"/>
                  <a:ea typeface="HGPｺﾞｼｯｸM" panose="020B0600000000000000" pitchFamily="50" charset="-128"/>
                </a:rPr>
                <a:t>4</a:t>
              </a:r>
              <a:r>
                <a:rPr lang="ja-JP" altLang="en-US" sz="1000" dirty="0" smtClean="0">
                  <a:latin typeface="HGPｺﾞｼｯｸM" panose="020B0600000000000000" pitchFamily="50" charset="-128"/>
                  <a:ea typeface="HGPｺﾞｼｯｸM" panose="020B0600000000000000" pitchFamily="50" charset="-128"/>
                </a:rPr>
                <a:t>）</a:t>
              </a:r>
              <a:endParaRPr lang="en-US" altLang="ja-JP" sz="1000" dirty="0" smtClean="0">
                <a:latin typeface="HGPｺﾞｼｯｸM" panose="020B0600000000000000" pitchFamily="50" charset="-128"/>
                <a:ea typeface="HGPｺﾞｼｯｸM" panose="020B0600000000000000" pitchFamily="50" charset="-128"/>
              </a:endParaRPr>
            </a:p>
          </p:txBody>
        </p:sp>
        <p:sp>
          <p:nvSpPr>
            <p:cNvPr id="50" name="線吹き出し 2 (枠付き) 49"/>
            <p:cNvSpPr/>
            <p:nvPr/>
          </p:nvSpPr>
          <p:spPr>
            <a:xfrm>
              <a:off x="4781996" y="3635410"/>
              <a:ext cx="1481719" cy="612648"/>
            </a:xfrm>
            <a:prstGeom prst="borderCallout2">
              <a:avLst>
                <a:gd name="adj1" fmla="val 17195"/>
                <a:gd name="adj2" fmla="val -5825"/>
                <a:gd name="adj3" fmla="val 18750"/>
                <a:gd name="adj4" fmla="val -18624"/>
                <a:gd name="adj5" fmla="val 65857"/>
                <a:gd name="adj6" fmla="val -6938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00" dirty="0" smtClean="0">
                  <a:latin typeface="HGPｺﾞｼｯｸM" panose="020B0600000000000000" pitchFamily="50" charset="-128"/>
                  <a:ea typeface="HGPｺﾞｼｯｸM" panose="020B0600000000000000" pitchFamily="50" charset="-128"/>
                </a:rPr>
                <a:t>最上位階層の</a:t>
              </a:r>
              <a:r>
                <a:rPr lang="en-US" altLang="ja-JP" sz="1000" dirty="0">
                  <a:latin typeface="HGPｺﾞｼｯｸM" panose="020B0600000000000000" pitchFamily="50" charset="-128"/>
                  <a:ea typeface="HGPｺﾞｼｯｸM" panose="020B0600000000000000" pitchFamily="50" charset="-128"/>
                </a:rPr>
                <a:t>DFD</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（手順</a:t>
              </a:r>
              <a:r>
                <a:rPr lang="ja-JP" altLang="en-US" sz="1000" dirty="0">
                  <a:latin typeface="HGPｺﾞｼｯｸM" panose="020B0600000000000000" pitchFamily="50" charset="-128"/>
                  <a:ea typeface="HGPｺﾞｼｯｸM" panose="020B0600000000000000" pitchFamily="50" charset="-128"/>
                </a:rPr>
                <a:t>：</a:t>
              </a:r>
              <a:r>
                <a:rPr kumimoji="1" lang="en-US" altLang="ja-JP" sz="1000" dirty="0" smtClean="0">
                  <a:latin typeface="HGPｺﾞｼｯｸM" panose="020B0600000000000000" pitchFamily="50" charset="-128"/>
                  <a:ea typeface="HGPｺﾞｼｯｸM" panose="020B0600000000000000" pitchFamily="50" charset="-128"/>
                </a:rPr>
                <a:t>2</a:t>
              </a:r>
              <a:r>
                <a:rPr kumimoji="1" lang="ja-JP" altLang="en-US" sz="1000" dirty="0" smtClean="0">
                  <a:latin typeface="HGPｺﾞｼｯｸM" panose="020B0600000000000000" pitchFamily="50" charset="-128"/>
                  <a:ea typeface="HGPｺﾞｼｯｸM" panose="020B0600000000000000" pitchFamily="50" charset="-128"/>
                </a:rPr>
                <a:t>）</a:t>
              </a:r>
              <a:endParaRPr kumimoji="1" lang="en-US" altLang="ja-JP" sz="1000" dirty="0" smtClean="0">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2556196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３．</a:t>
            </a:r>
            <a:r>
              <a:rPr lang="en-US" altLang="ja-JP" sz="2400" dirty="0">
                <a:latin typeface="HGPｺﾞｼｯｸE" panose="020B0900000000000000" pitchFamily="50" charset="-128"/>
                <a:ea typeface="HGPｺﾞｼｯｸE" panose="020B0900000000000000" pitchFamily="50" charset="-128"/>
              </a:rPr>
              <a:t>DFD</a:t>
            </a:r>
            <a:r>
              <a:rPr lang="ja-JP" altLang="en-US" sz="2400" dirty="0" smtClean="0">
                <a:latin typeface="HGPｺﾞｼｯｸE" panose="020B0900000000000000" pitchFamily="50" charset="-128"/>
                <a:ea typeface="HGPｺﾞｼｯｸE" panose="020B0900000000000000" pitchFamily="50" charset="-128"/>
              </a:rPr>
              <a:t>記述方法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004937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1012</Words>
  <Application>Microsoft Office PowerPoint</Application>
  <PresentationFormat>画面に合わせる (4:3)</PresentationFormat>
  <Paragraphs>206</Paragraphs>
  <Slides>14</Slides>
  <Notes>0</Notes>
  <HiddenSlides>0</HiddenSlides>
  <MMClips>0</MMClips>
  <ScaleCrop>false</ScaleCrop>
  <HeadingPairs>
    <vt:vector size="4" baseType="variant">
      <vt:variant>
        <vt:lpstr>テーマ</vt:lpstr>
      </vt:variant>
      <vt:variant>
        <vt:i4>2</vt:i4>
      </vt:variant>
      <vt:variant>
        <vt:lpstr>スライド タイトル</vt:lpstr>
      </vt:variant>
      <vt:variant>
        <vt:i4>14</vt:i4>
      </vt:variant>
    </vt:vector>
  </HeadingPairs>
  <TitlesOfParts>
    <vt:vector size="16"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2018-05-22T06:43:28Z</dcterms:created>
  <dcterms:modified xsi:type="dcterms:W3CDTF">2019-09-04T02:35:24Z</dcterms:modified>
</cp:coreProperties>
</file>