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6" r:id="rId1"/>
    <p:sldMasterId id="2147483663" r:id="rId2"/>
  </p:sldMasterIdLst>
  <p:notesMasterIdLst>
    <p:notesMasterId r:id="rId62"/>
  </p:notesMasterIdLst>
  <p:sldIdLst>
    <p:sldId id="424" r:id="rId3"/>
    <p:sldId id="419" r:id="rId4"/>
    <p:sldId id="263" r:id="rId5"/>
    <p:sldId id="265" r:id="rId6"/>
    <p:sldId id="325" r:id="rId7"/>
    <p:sldId id="268" r:id="rId8"/>
    <p:sldId id="322" r:id="rId9"/>
    <p:sldId id="269" r:id="rId10"/>
    <p:sldId id="334" r:id="rId11"/>
    <p:sldId id="372" r:id="rId12"/>
    <p:sldId id="335" r:id="rId13"/>
    <p:sldId id="337" r:id="rId14"/>
    <p:sldId id="423" r:id="rId15"/>
    <p:sldId id="336" r:id="rId16"/>
    <p:sldId id="331" r:id="rId17"/>
    <p:sldId id="333" r:id="rId18"/>
    <p:sldId id="373" r:id="rId19"/>
    <p:sldId id="330" r:id="rId20"/>
    <p:sldId id="392" r:id="rId21"/>
    <p:sldId id="338" r:id="rId22"/>
    <p:sldId id="408" r:id="rId23"/>
    <p:sldId id="409" r:id="rId24"/>
    <p:sldId id="420" r:id="rId25"/>
    <p:sldId id="410" r:id="rId26"/>
    <p:sldId id="411" r:id="rId27"/>
    <p:sldId id="412" r:id="rId28"/>
    <p:sldId id="413" r:id="rId29"/>
    <p:sldId id="414" r:id="rId30"/>
    <p:sldId id="415" r:id="rId31"/>
    <p:sldId id="416" r:id="rId32"/>
    <p:sldId id="417" r:id="rId33"/>
    <p:sldId id="339" r:id="rId34"/>
    <p:sldId id="395" r:id="rId35"/>
    <p:sldId id="394" r:id="rId36"/>
    <p:sldId id="399" r:id="rId37"/>
    <p:sldId id="421" r:id="rId38"/>
    <p:sldId id="422" r:id="rId39"/>
    <p:sldId id="342" r:id="rId40"/>
    <p:sldId id="405" r:id="rId41"/>
    <p:sldId id="347" r:id="rId42"/>
    <p:sldId id="386" r:id="rId43"/>
    <p:sldId id="346" r:id="rId44"/>
    <p:sldId id="400" r:id="rId45"/>
    <p:sldId id="385" r:id="rId46"/>
    <p:sldId id="341" r:id="rId47"/>
    <p:sldId id="383" r:id="rId48"/>
    <p:sldId id="343" r:id="rId49"/>
    <p:sldId id="402" r:id="rId50"/>
    <p:sldId id="403" r:id="rId51"/>
    <p:sldId id="404" r:id="rId52"/>
    <p:sldId id="406" r:id="rId53"/>
    <p:sldId id="418" r:id="rId54"/>
    <p:sldId id="358" r:id="rId55"/>
    <p:sldId id="355" r:id="rId56"/>
    <p:sldId id="407" r:id="rId57"/>
    <p:sldId id="359" r:id="rId58"/>
    <p:sldId id="356" r:id="rId59"/>
    <p:sldId id="425" r:id="rId60"/>
    <p:sldId id="267" r:id="rId61"/>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9CB"/>
    <a:srgbClr val="FDF7EE"/>
    <a:srgbClr val="F5DAA9"/>
    <a:srgbClr val="E8AD5F"/>
    <a:srgbClr val="1EA79D"/>
    <a:srgbClr val="4F9D99"/>
    <a:srgbClr val="499491"/>
    <a:srgbClr val="DDEEED"/>
    <a:srgbClr val="A0D2CF"/>
    <a:srgbClr val="69BD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1224" autoAdjust="0"/>
    <p:restoredTop sz="87327" autoAdjust="0"/>
  </p:normalViewPr>
  <p:slideViewPr>
    <p:cSldViewPr snapToObjects="1">
      <p:cViewPr>
        <p:scale>
          <a:sx n="100" d="100"/>
          <a:sy n="100" d="100"/>
        </p:scale>
        <p:origin x="-1944" y="-444"/>
      </p:cViewPr>
      <p:guideLst>
        <p:guide orient="horz" pos="429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73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52135A-CF7D-4615-9482-B4F97B9D8950}" type="datetimeFigureOut">
              <a:rPr kumimoji="1" lang="ja-JP" altLang="en-US" smtClean="0"/>
              <a:pPr/>
              <a:t>2018/9/11</a:t>
            </a:fld>
            <a:endParaRPr kumimoji="1" lang="ja-JP" altLang="en-US" dirty="0"/>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DEF6AA-C012-4C4D-A522-9C25638D8620}" type="slidenum">
              <a:rPr kumimoji="1" lang="ja-JP" altLang="en-US" smtClean="0"/>
              <a:pPr/>
              <a:t>‹#›</a:t>
            </a:fld>
            <a:endParaRPr kumimoji="1" lang="ja-JP" altLang="en-US" dirty="0"/>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a:t>
            </a:fld>
            <a:endParaRPr kumimoji="1" lang="ja-JP" altLang="en-US" dirty="0"/>
          </a:p>
        </p:txBody>
      </p:sp>
    </p:spTree>
    <p:extLst>
      <p:ext uri="{BB962C8B-B14F-4D97-AF65-F5344CB8AC3E}">
        <p14:creationId xmlns:p14="http://schemas.microsoft.com/office/powerpoint/2010/main" val="216910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26</a:t>
            </a:fld>
            <a:endParaRPr kumimoji="1" lang="ja-JP" altLang="en-US" dirty="0"/>
          </a:p>
        </p:txBody>
      </p:sp>
    </p:spTree>
    <p:extLst>
      <p:ext uri="{BB962C8B-B14F-4D97-AF65-F5344CB8AC3E}">
        <p14:creationId xmlns:p14="http://schemas.microsoft.com/office/powerpoint/2010/main" val="1582588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27</a:t>
            </a:fld>
            <a:endParaRPr kumimoji="1" lang="ja-JP" altLang="en-US" dirty="0"/>
          </a:p>
        </p:txBody>
      </p:sp>
    </p:spTree>
    <p:extLst>
      <p:ext uri="{BB962C8B-B14F-4D97-AF65-F5344CB8AC3E}">
        <p14:creationId xmlns:p14="http://schemas.microsoft.com/office/powerpoint/2010/main" val="1582588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31</a:t>
            </a:fld>
            <a:endParaRPr kumimoji="1" lang="ja-JP" altLang="en-US" dirty="0"/>
          </a:p>
        </p:txBody>
      </p:sp>
    </p:spTree>
    <p:extLst>
      <p:ext uri="{BB962C8B-B14F-4D97-AF65-F5344CB8AC3E}">
        <p14:creationId xmlns:p14="http://schemas.microsoft.com/office/powerpoint/2010/main" val="3171359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32</a:t>
            </a:fld>
            <a:endParaRPr kumimoji="1" lang="ja-JP" altLang="en-US" dirty="0"/>
          </a:p>
        </p:txBody>
      </p:sp>
    </p:spTree>
    <p:extLst>
      <p:ext uri="{BB962C8B-B14F-4D97-AF65-F5344CB8AC3E}">
        <p14:creationId xmlns:p14="http://schemas.microsoft.com/office/powerpoint/2010/main" val="2153109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33</a:t>
            </a:fld>
            <a:endParaRPr kumimoji="1" lang="ja-JP" altLang="en-US" dirty="0"/>
          </a:p>
        </p:txBody>
      </p:sp>
    </p:spTree>
    <p:extLst>
      <p:ext uri="{BB962C8B-B14F-4D97-AF65-F5344CB8AC3E}">
        <p14:creationId xmlns:p14="http://schemas.microsoft.com/office/powerpoint/2010/main" val="2153109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34</a:t>
            </a:fld>
            <a:endParaRPr kumimoji="1" lang="ja-JP" altLang="en-US" dirty="0"/>
          </a:p>
        </p:txBody>
      </p:sp>
    </p:spTree>
    <p:extLst>
      <p:ext uri="{BB962C8B-B14F-4D97-AF65-F5344CB8AC3E}">
        <p14:creationId xmlns:p14="http://schemas.microsoft.com/office/powerpoint/2010/main" val="2297793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35</a:t>
            </a:fld>
            <a:endParaRPr kumimoji="1" lang="ja-JP" altLang="en-US" dirty="0"/>
          </a:p>
        </p:txBody>
      </p:sp>
    </p:spTree>
    <p:extLst>
      <p:ext uri="{BB962C8B-B14F-4D97-AF65-F5344CB8AC3E}">
        <p14:creationId xmlns:p14="http://schemas.microsoft.com/office/powerpoint/2010/main" val="3250634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36</a:t>
            </a:fld>
            <a:endParaRPr kumimoji="1" lang="ja-JP" altLang="en-US" dirty="0"/>
          </a:p>
        </p:txBody>
      </p:sp>
    </p:spTree>
    <p:extLst>
      <p:ext uri="{BB962C8B-B14F-4D97-AF65-F5344CB8AC3E}">
        <p14:creationId xmlns:p14="http://schemas.microsoft.com/office/powerpoint/2010/main" val="2297793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37</a:t>
            </a:fld>
            <a:endParaRPr kumimoji="1" lang="ja-JP" altLang="en-US" dirty="0"/>
          </a:p>
        </p:txBody>
      </p:sp>
    </p:spTree>
    <p:extLst>
      <p:ext uri="{BB962C8B-B14F-4D97-AF65-F5344CB8AC3E}">
        <p14:creationId xmlns:p14="http://schemas.microsoft.com/office/powerpoint/2010/main" val="2297793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38</a:t>
            </a:fld>
            <a:endParaRPr kumimoji="1" lang="ja-JP" altLang="en-US" dirty="0"/>
          </a:p>
        </p:txBody>
      </p:sp>
    </p:spTree>
    <p:extLst>
      <p:ext uri="{BB962C8B-B14F-4D97-AF65-F5344CB8AC3E}">
        <p14:creationId xmlns:p14="http://schemas.microsoft.com/office/powerpoint/2010/main" val="2675240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12</a:t>
            </a:fld>
            <a:endParaRPr kumimoji="1" lang="ja-JP" altLang="en-US" dirty="0"/>
          </a:p>
        </p:txBody>
      </p:sp>
    </p:spTree>
    <p:extLst>
      <p:ext uri="{BB962C8B-B14F-4D97-AF65-F5344CB8AC3E}">
        <p14:creationId xmlns:p14="http://schemas.microsoft.com/office/powerpoint/2010/main" val="1296030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39</a:t>
            </a:fld>
            <a:endParaRPr kumimoji="1" lang="ja-JP" altLang="en-US" dirty="0"/>
          </a:p>
        </p:txBody>
      </p:sp>
    </p:spTree>
    <p:extLst>
      <p:ext uri="{BB962C8B-B14F-4D97-AF65-F5344CB8AC3E}">
        <p14:creationId xmlns:p14="http://schemas.microsoft.com/office/powerpoint/2010/main" val="26752401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40</a:t>
            </a:fld>
            <a:endParaRPr kumimoji="1" lang="ja-JP" altLang="en-US" dirty="0"/>
          </a:p>
        </p:txBody>
      </p:sp>
    </p:spTree>
    <p:extLst>
      <p:ext uri="{BB962C8B-B14F-4D97-AF65-F5344CB8AC3E}">
        <p14:creationId xmlns:p14="http://schemas.microsoft.com/office/powerpoint/2010/main" val="1588182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41</a:t>
            </a:fld>
            <a:endParaRPr kumimoji="1" lang="ja-JP" altLang="en-US" dirty="0"/>
          </a:p>
        </p:txBody>
      </p:sp>
    </p:spTree>
    <p:extLst>
      <p:ext uri="{BB962C8B-B14F-4D97-AF65-F5344CB8AC3E}">
        <p14:creationId xmlns:p14="http://schemas.microsoft.com/office/powerpoint/2010/main" val="873889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42</a:t>
            </a:fld>
            <a:endParaRPr kumimoji="1" lang="ja-JP" altLang="en-US" dirty="0"/>
          </a:p>
        </p:txBody>
      </p:sp>
    </p:spTree>
    <p:extLst>
      <p:ext uri="{BB962C8B-B14F-4D97-AF65-F5344CB8AC3E}">
        <p14:creationId xmlns:p14="http://schemas.microsoft.com/office/powerpoint/2010/main" val="478048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43</a:t>
            </a:fld>
            <a:endParaRPr kumimoji="1" lang="ja-JP" altLang="en-US" dirty="0"/>
          </a:p>
        </p:txBody>
      </p:sp>
    </p:spTree>
    <p:extLst>
      <p:ext uri="{BB962C8B-B14F-4D97-AF65-F5344CB8AC3E}">
        <p14:creationId xmlns:p14="http://schemas.microsoft.com/office/powerpoint/2010/main" val="4780486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44</a:t>
            </a:fld>
            <a:endParaRPr kumimoji="1" lang="ja-JP" altLang="en-US" dirty="0"/>
          </a:p>
        </p:txBody>
      </p:sp>
    </p:spTree>
    <p:extLst>
      <p:ext uri="{BB962C8B-B14F-4D97-AF65-F5344CB8AC3E}">
        <p14:creationId xmlns:p14="http://schemas.microsoft.com/office/powerpoint/2010/main" val="3792331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smtClean="0">
              <a:solidFill>
                <a:schemeClr val="tx1"/>
              </a:solidFill>
            </a:endParaRPr>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45</a:t>
            </a:fld>
            <a:endParaRPr kumimoji="1" lang="ja-JP" altLang="en-US" dirty="0"/>
          </a:p>
        </p:txBody>
      </p:sp>
    </p:spTree>
    <p:extLst>
      <p:ext uri="{BB962C8B-B14F-4D97-AF65-F5344CB8AC3E}">
        <p14:creationId xmlns:p14="http://schemas.microsoft.com/office/powerpoint/2010/main" val="3792331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smtClean="0">
              <a:solidFill>
                <a:schemeClr val="tx1"/>
              </a:solidFill>
            </a:endParaRPr>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46</a:t>
            </a:fld>
            <a:endParaRPr kumimoji="1" lang="ja-JP" altLang="en-US" dirty="0"/>
          </a:p>
        </p:txBody>
      </p:sp>
    </p:spTree>
    <p:extLst>
      <p:ext uri="{BB962C8B-B14F-4D97-AF65-F5344CB8AC3E}">
        <p14:creationId xmlns:p14="http://schemas.microsoft.com/office/powerpoint/2010/main" val="379233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47</a:t>
            </a:fld>
            <a:endParaRPr kumimoji="1" lang="ja-JP" altLang="en-US" dirty="0"/>
          </a:p>
        </p:txBody>
      </p:sp>
    </p:spTree>
    <p:extLst>
      <p:ext uri="{BB962C8B-B14F-4D97-AF65-F5344CB8AC3E}">
        <p14:creationId xmlns:p14="http://schemas.microsoft.com/office/powerpoint/2010/main" val="577655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48</a:t>
            </a:fld>
            <a:endParaRPr kumimoji="1" lang="ja-JP" altLang="en-US" dirty="0"/>
          </a:p>
        </p:txBody>
      </p:sp>
    </p:spTree>
    <p:extLst>
      <p:ext uri="{BB962C8B-B14F-4D97-AF65-F5344CB8AC3E}">
        <p14:creationId xmlns:p14="http://schemas.microsoft.com/office/powerpoint/2010/main" val="57765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15</a:t>
            </a:fld>
            <a:endParaRPr kumimoji="1" lang="ja-JP" altLang="en-US" dirty="0"/>
          </a:p>
        </p:txBody>
      </p:sp>
    </p:spTree>
    <p:extLst>
      <p:ext uri="{BB962C8B-B14F-4D97-AF65-F5344CB8AC3E}">
        <p14:creationId xmlns:p14="http://schemas.microsoft.com/office/powerpoint/2010/main" val="22701674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49</a:t>
            </a:fld>
            <a:endParaRPr kumimoji="1" lang="ja-JP" altLang="en-US" dirty="0"/>
          </a:p>
        </p:txBody>
      </p:sp>
    </p:spTree>
    <p:extLst>
      <p:ext uri="{BB962C8B-B14F-4D97-AF65-F5344CB8AC3E}">
        <p14:creationId xmlns:p14="http://schemas.microsoft.com/office/powerpoint/2010/main" val="577655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50</a:t>
            </a:fld>
            <a:endParaRPr kumimoji="1" lang="ja-JP" altLang="en-US" dirty="0"/>
          </a:p>
        </p:txBody>
      </p:sp>
    </p:spTree>
    <p:extLst>
      <p:ext uri="{BB962C8B-B14F-4D97-AF65-F5344CB8AC3E}">
        <p14:creationId xmlns:p14="http://schemas.microsoft.com/office/powerpoint/2010/main" val="577655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51</a:t>
            </a:fld>
            <a:endParaRPr kumimoji="1" lang="ja-JP" altLang="en-US" dirty="0"/>
          </a:p>
        </p:txBody>
      </p:sp>
    </p:spTree>
    <p:extLst>
      <p:ext uri="{BB962C8B-B14F-4D97-AF65-F5344CB8AC3E}">
        <p14:creationId xmlns:p14="http://schemas.microsoft.com/office/powerpoint/2010/main" val="32738965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52</a:t>
            </a:fld>
            <a:endParaRPr kumimoji="1" lang="ja-JP" altLang="en-US" dirty="0"/>
          </a:p>
        </p:txBody>
      </p:sp>
    </p:spTree>
    <p:extLst>
      <p:ext uri="{BB962C8B-B14F-4D97-AF65-F5344CB8AC3E}">
        <p14:creationId xmlns:p14="http://schemas.microsoft.com/office/powerpoint/2010/main" val="6501542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54</a:t>
            </a:fld>
            <a:endParaRPr kumimoji="1" lang="ja-JP" altLang="en-US" dirty="0"/>
          </a:p>
        </p:txBody>
      </p:sp>
    </p:spTree>
    <p:extLst>
      <p:ext uri="{BB962C8B-B14F-4D97-AF65-F5344CB8AC3E}">
        <p14:creationId xmlns:p14="http://schemas.microsoft.com/office/powerpoint/2010/main" val="32347897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55</a:t>
            </a:fld>
            <a:endParaRPr kumimoji="1" lang="ja-JP" altLang="en-US" dirty="0"/>
          </a:p>
        </p:txBody>
      </p:sp>
    </p:spTree>
    <p:extLst>
      <p:ext uri="{BB962C8B-B14F-4D97-AF65-F5344CB8AC3E}">
        <p14:creationId xmlns:p14="http://schemas.microsoft.com/office/powerpoint/2010/main" val="3234789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16</a:t>
            </a:fld>
            <a:endParaRPr kumimoji="1" lang="ja-JP" altLang="en-US" dirty="0"/>
          </a:p>
        </p:txBody>
      </p:sp>
    </p:spTree>
    <p:extLst>
      <p:ext uri="{BB962C8B-B14F-4D97-AF65-F5344CB8AC3E}">
        <p14:creationId xmlns:p14="http://schemas.microsoft.com/office/powerpoint/2010/main" val="429433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solidFill>
                <a:srgbClr val="0070C0"/>
              </a:solidFill>
            </a:endParaRPr>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solidFill>
                  <a:prstClr val="black"/>
                </a:solidFill>
              </a:rPr>
              <a:pPr/>
              <a:t>17</a:t>
            </a:fld>
            <a:endParaRPr lang="ja-JP" altLang="en-US" dirty="0">
              <a:solidFill>
                <a:prstClr val="black"/>
              </a:solidFill>
            </a:endParaRPr>
          </a:p>
        </p:txBody>
      </p:sp>
    </p:spTree>
    <p:extLst>
      <p:ext uri="{BB962C8B-B14F-4D97-AF65-F5344CB8AC3E}">
        <p14:creationId xmlns:p14="http://schemas.microsoft.com/office/powerpoint/2010/main" val="429433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solidFill>
                <a:srgbClr val="0070C0"/>
              </a:solidFill>
            </a:endParaRPr>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18</a:t>
            </a:fld>
            <a:endParaRPr kumimoji="1" lang="ja-JP" altLang="en-US" dirty="0"/>
          </a:p>
        </p:txBody>
      </p:sp>
    </p:spTree>
    <p:extLst>
      <p:ext uri="{BB962C8B-B14F-4D97-AF65-F5344CB8AC3E}">
        <p14:creationId xmlns:p14="http://schemas.microsoft.com/office/powerpoint/2010/main" val="3250634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19</a:t>
            </a:fld>
            <a:endParaRPr kumimoji="1" lang="ja-JP" altLang="en-US" dirty="0"/>
          </a:p>
        </p:txBody>
      </p:sp>
    </p:spTree>
    <p:extLst>
      <p:ext uri="{BB962C8B-B14F-4D97-AF65-F5344CB8AC3E}">
        <p14:creationId xmlns:p14="http://schemas.microsoft.com/office/powerpoint/2010/main" val="3250634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21</a:t>
            </a:fld>
            <a:endParaRPr kumimoji="1" lang="ja-JP" altLang="en-US" dirty="0"/>
          </a:p>
        </p:txBody>
      </p:sp>
    </p:spTree>
    <p:extLst>
      <p:ext uri="{BB962C8B-B14F-4D97-AF65-F5344CB8AC3E}">
        <p14:creationId xmlns:p14="http://schemas.microsoft.com/office/powerpoint/2010/main" val="1696773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22</a:t>
            </a:fld>
            <a:endParaRPr kumimoji="1" lang="ja-JP" altLang="en-US" dirty="0"/>
          </a:p>
        </p:txBody>
      </p:sp>
    </p:spTree>
    <p:extLst>
      <p:ext uri="{BB962C8B-B14F-4D97-AF65-F5344CB8AC3E}">
        <p14:creationId xmlns:p14="http://schemas.microsoft.com/office/powerpoint/2010/main" val="455252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54244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END_ロゴ">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8275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本文">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a:xfrm>
            <a:off x="7839000" y="6580584"/>
            <a:ext cx="1269504" cy="288032"/>
          </a:xfrm>
          <a:prstGeom prst="rect">
            <a:avLst/>
          </a:prstGeom>
        </p:spPr>
        <p:txBody>
          <a:bodyPr/>
          <a:lstStyle>
            <a:lvl1pPr algn="r">
              <a:defRPr sz="1200">
                <a:latin typeface="+mj-lt"/>
                <a:ea typeface="A-OTF 新ゴ Pro L" pitchFamily="34" charset="-128"/>
              </a:defRPr>
            </a:lvl1pPr>
          </a:lstStyle>
          <a:p>
            <a:fld id="{99AD903E-2787-9244-93D6-61CE01669DE3}" type="slidenum">
              <a:rPr lang="ja-JP" altLang="en-US" smtClean="0"/>
              <a:pPr/>
              <a:t>‹#›</a:t>
            </a:fld>
            <a:endParaRPr lang="ja-JP" altLang="en-US" dirty="0"/>
          </a:p>
        </p:txBody>
      </p:sp>
      <p:sp>
        <p:nvSpPr>
          <p:cNvPr id="6" name="テキスト プレースホルダー 9"/>
          <p:cNvSpPr>
            <a:spLocks noGrp="1"/>
          </p:cNvSpPr>
          <p:nvPr>
            <p:ph type="body" sz="quarter" idx="13"/>
          </p:nvPr>
        </p:nvSpPr>
        <p:spPr>
          <a:xfrm>
            <a:off x="592089" y="692696"/>
            <a:ext cx="5832475" cy="360040"/>
          </a:xfrm>
          <a:prstGeom prst="rect">
            <a:avLst/>
          </a:prstGeom>
        </p:spPr>
        <p:txBody>
          <a:bodyPr/>
          <a:lstStyle>
            <a:lvl1pPr marL="0" indent="0">
              <a:buNone/>
              <a:defRPr sz="1800">
                <a:latin typeface="HGPｺﾞｼｯｸE" panose="020B0900000000000000" pitchFamily="50" charset="-128"/>
                <a:ea typeface="HGPｺﾞｼｯｸE" panose="020B0900000000000000" pitchFamily="50" charset="-128"/>
              </a:defRPr>
            </a:lvl1pPr>
            <a:lvl5pPr>
              <a:defRPr/>
            </a:lvl5pPr>
          </a:lstStyle>
          <a:p>
            <a:pPr lvl="0"/>
            <a:endParaRPr kumimoji="1"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519392913"/>
      </p:ext>
    </p:extLst>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userDrawn="1"/>
        </p:nvPicPr>
        <p:blipFill rotWithShape="1">
          <a:blip r:embed="rId4">
            <a:extLst>
              <a:ext uri="{28A0092B-C50C-407E-A947-70E740481C1C}">
                <a14:useLocalDpi xmlns:a14="http://schemas.microsoft.com/office/drawing/2010/main" val="0"/>
              </a:ext>
            </a:extLst>
          </a:blip>
          <a:srcRect/>
          <a:stretch/>
        </p:blipFill>
        <p:spPr>
          <a:xfrm>
            <a:off x="0" y="0"/>
            <a:ext cx="298938" cy="6858000"/>
          </a:xfrm>
          <a:prstGeom prst="rect">
            <a:avLst/>
          </a:prstGeom>
        </p:spPr>
      </p:pic>
      <p:cxnSp>
        <p:nvCxnSpPr>
          <p:cNvPr id="3" name="直線コネクタ 2"/>
          <p:cNvCxnSpPr/>
          <p:nvPr userDrawn="1"/>
        </p:nvCxnSpPr>
        <p:spPr>
          <a:xfrm>
            <a:off x="576000" y="3784602"/>
            <a:ext cx="52914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0565151"/>
      </p:ext>
    </p:extLst>
  </p:cSld>
  <p:clrMap bg1="lt1" tx1="dk1" bg2="lt2" tx2="dk2" accent1="accent1" accent2="accent2" accent3="accent3" accent4="accent4" accent5="accent5" accent6="accent6" hlink="hlink" folHlink="folHlink"/>
  <p:sldLayoutIdLst>
    <p:sldLayoutId id="2147483658" r:id="rId1"/>
    <p:sldLayoutId id="2147483665" r:id="rId2"/>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3" name="直線コネクタ 12"/>
          <p:cNvCxnSpPr/>
          <p:nvPr/>
        </p:nvCxnSpPr>
        <p:spPr>
          <a:xfrm>
            <a:off x="576000" y="1080000"/>
            <a:ext cx="8030704" cy="1588"/>
          </a:xfrm>
          <a:prstGeom prst="line">
            <a:avLst/>
          </a:prstGeom>
          <a:ln w="3175">
            <a:solidFill>
              <a:srgbClr val="1BADBD"/>
            </a:solidFill>
          </a:ln>
          <a:effectLst/>
        </p:spPr>
        <p:style>
          <a:lnRef idx="2">
            <a:schemeClr val="accent1"/>
          </a:lnRef>
          <a:fillRef idx="0">
            <a:schemeClr val="accent1"/>
          </a:fillRef>
          <a:effectRef idx="1">
            <a:schemeClr val="accent1"/>
          </a:effectRef>
          <a:fontRef idx="minor">
            <a:schemeClr val="tx1"/>
          </a:fontRef>
        </p:style>
      </p:cxn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64" r:id="rId1"/>
  </p:sldLayoutIdLst>
  <p:timing>
    <p:tnLst>
      <p:par>
        <p:cTn id="1" dur="indefinite" restart="never" nodeType="tmRoot"/>
      </p:par>
    </p:tnLst>
  </p:timing>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wmf"/><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064" y="6237312"/>
            <a:ext cx="825953" cy="295893"/>
          </a:xfrm>
          <a:prstGeom prst="rect">
            <a:avLst/>
          </a:prstGeom>
        </p:spPr>
      </p:pic>
      <p:sp>
        <p:nvSpPr>
          <p:cNvPr id="13" name="テキスト ボックス 12"/>
          <p:cNvSpPr txBox="1"/>
          <p:nvPr/>
        </p:nvSpPr>
        <p:spPr>
          <a:xfrm>
            <a:off x="491064" y="6512356"/>
            <a:ext cx="7632848" cy="261610"/>
          </a:xfrm>
          <a:prstGeom prst="rect">
            <a:avLst/>
          </a:prstGeom>
          <a:noFill/>
        </p:spPr>
        <p:txBody>
          <a:bodyPr wrap="square" rtlCol="0">
            <a:spAutoFit/>
          </a:bodyPr>
          <a:lstStyle/>
          <a:p>
            <a:r>
              <a:rPr lang="ja-JP" altLang="en-US" sz="1100" dirty="0" smtClean="0">
                <a:latin typeface="HGPｺﾞｼｯｸM" panose="020B0600000000000000" pitchFamily="50" charset="-128"/>
                <a:ea typeface="HGPｺﾞｼｯｸM" panose="020B0600000000000000" pitchFamily="50" charset="-128"/>
              </a:rPr>
              <a:t>この 作品 は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2"/>
              </a:rPr>
              <a:t>クリエイティブ・コモンズ 表示 </a:t>
            </a:r>
            <a:r>
              <a:rPr lang="en-US" altLang="ja-JP" sz="1100" dirty="0" smtClean="0">
                <a:solidFill>
                  <a:schemeClr val="tx1"/>
                </a:solidFill>
                <a:latin typeface="HGPｺﾞｼｯｸM" panose="020B0600000000000000" pitchFamily="50" charset="-128"/>
                <a:ea typeface="HGPｺﾞｼｯｸM" panose="020B0600000000000000" pitchFamily="50" charset="-128"/>
                <a:hlinkClick r:id="rId2"/>
              </a:rPr>
              <a:t>-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2"/>
              </a:rPr>
              <a:t>継承 </a:t>
            </a:r>
            <a:r>
              <a:rPr lang="en-US" altLang="ja-JP" sz="1100" dirty="0" smtClean="0">
                <a:solidFill>
                  <a:schemeClr val="tx1"/>
                </a:solidFill>
                <a:latin typeface="HGPｺﾞｼｯｸM" panose="020B0600000000000000" pitchFamily="50" charset="-128"/>
                <a:ea typeface="HGPｺﾞｼｯｸM" panose="020B0600000000000000" pitchFamily="50" charset="-128"/>
                <a:hlinkClick r:id="rId2"/>
              </a:rPr>
              <a:t>4.0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2"/>
              </a:rPr>
              <a:t>国際 ライセンス</a:t>
            </a:r>
            <a:r>
              <a:rPr lang="ja-JP" altLang="en-US" sz="1100" dirty="0" smtClean="0">
                <a:solidFill>
                  <a:srgbClr val="FF0000"/>
                </a:solidFill>
                <a:latin typeface="HGPｺﾞｼｯｸM" panose="020B0600000000000000" pitchFamily="50" charset="-128"/>
                <a:ea typeface="HGPｺﾞｼｯｸM" panose="020B0600000000000000" pitchFamily="50" charset="-128"/>
              </a:rPr>
              <a:t> </a:t>
            </a:r>
            <a:r>
              <a:rPr lang="ja-JP" altLang="en-US" sz="1100" dirty="0" smtClean="0">
                <a:latin typeface="HGPｺﾞｼｯｸM" panose="020B0600000000000000" pitchFamily="50" charset="-128"/>
                <a:ea typeface="HGPｺﾞｼｯｸM" panose="020B0600000000000000" pitchFamily="50" charset="-128"/>
              </a:rPr>
              <a:t>の下に提供されています。</a:t>
            </a:r>
            <a:endParaRPr lang="ja-JP" altLang="en-US" sz="1100" dirty="0">
              <a:latin typeface="HGPｺﾞｼｯｸM" panose="020B0600000000000000" pitchFamily="50" charset="-128"/>
              <a:ea typeface="HGPｺﾞｼｯｸM" panose="020B0600000000000000" pitchFamily="50" charset="-128"/>
            </a:endParaRPr>
          </a:p>
        </p:txBody>
      </p:sp>
      <p:sp>
        <p:nvSpPr>
          <p:cNvPr id="14" name="タイトル 1"/>
          <p:cNvSpPr txBox="1">
            <a:spLocks/>
          </p:cNvSpPr>
          <p:nvPr/>
        </p:nvSpPr>
        <p:spPr>
          <a:xfrm>
            <a:off x="491065" y="2958480"/>
            <a:ext cx="5593103" cy="758552"/>
          </a:xfrm>
          <a:prstGeom prst="rect">
            <a:avLst/>
          </a:prstGeom>
        </p:spPr>
        <p:txBody>
          <a:bodyPr/>
          <a:lstStyle/>
          <a:p>
            <a:pPr lvl="0">
              <a:spcBef>
                <a:spcPct val="0"/>
              </a:spcBef>
              <a:defRPr/>
            </a:pPr>
            <a:r>
              <a:rPr lang="ja-JP" altLang="en-US" sz="2400" dirty="0" smtClean="0">
                <a:latin typeface="HGPｺﾞｼｯｸE" panose="020B0900000000000000" pitchFamily="50" charset="-128"/>
                <a:ea typeface="HGPｺﾞｼｯｸE" panose="020B0900000000000000" pitchFamily="50" charset="-128"/>
                <a:cs typeface="A-OTF 新ゴ Pro R"/>
              </a:rPr>
              <a:t>要件定義計画成果物サンプル＆ガイド</a:t>
            </a:r>
            <a:r>
              <a:rPr lang="ja-JP" altLang="en-US" sz="2400" dirty="0">
                <a:latin typeface="HGPｺﾞｼｯｸE" panose="020B0900000000000000" pitchFamily="50" charset="-128"/>
                <a:ea typeface="HGPｺﾞｼｯｸE" panose="020B0900000000000000" pitchFamily="50" charset="-128"/>
                <a:cs typeface="A-OTF 新ゴ Pro R"/>
              </a:rPr>
              <a:t>　</a:t>
            </a:r>
            <a:endParaRPr lang="en-US" altLang="ja-JP" sz="2400" dirty="0" smtClean="0">
              <a:latin typeface="HGPｺﾞｼｯｸE" panose="020B0900000000000000" pitchFamily="50" charset="-128"/>
              <a:ea typeface="HGPｺﾞｼｯｸE" panose="020B0900000000000000" pitchFamily="50" charset="-128"/>
              <a:cs typeface="A-OTF 新ゴ Pro R"/>
            </a:endParaRPr>
          </a:p>
          <a:p>
            <a:pPr lvl="0">
              <a:spcBef>
                <a:spcPct val="0"/>
              </a:spcBef>
              <a:defRPr/>
            </a:pPr>
            <a:r>
              <a:rPr lang="en-US" altLang="ja-JP" sz="2400" noProof="0" dirty="0" smtClean="0">
                <a:latin typeface="HGPｺﾞｼｯｸE" panose="020B0900000000000000" pitchFamily="50" charset="-128"/>
                <a:ea typeface="HGPｺﾞｼｯｸE" panose="020B0900000000000000" pitchFamily="50" charset="-128"/>
                <a:cs typeface="A-OTF 新ゴ Pro R"/>
              </a:rPr>
              <a:t>DC-101</a:t>
            </a:r>
            <a:r>
              <a:rPr lang="ja-JP" altLang="en-US" sz="2400" noProof="0" dirty="0" smtClean="0">
                <a:latin typeface="HGPｺﾞｼｯｸE" panose="020B0900000000000000" pitchFamily="50" charset="-128"/>
                <a:ea typeface="HGPｺﾞｼｯｸE" panose="020B0900000000000000" pitchFamily="50" charset="-128"/>
                <a:cs typeface="A-OTF 新ゴ Pro R"/>
              </a:rPr>
              <a:t> ： 要件定義計画書</a:t>
            </a:r>
            <a:endParaRPr kumimoji="1" lang="ja-JP" altLang="en-US" sz="2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sp>
        <p:nvSpPr>
          <p:cNvPr id="15" name="テキスト ボックス 14"/>
          <p:cNvSpPr txBox="1"/>
          <p:nvPr/>
        </p:nvSpPr>
        <p:spPr>
          <a:xfrm>
            <a:off x="467544" y="4653136"/>
            <a:ext cx="3168352" cy="634020"/>
          </a:xfrm>
          <a:prstGeom prst="rect">
            <a:avLst/>
          </a:prstGeom>
          <a:noFill/>
        </p:spPr>
        <p:txBody>
          <a:bodyPr wrap="square" rtlCol="0">
            <a:spAutoFit/>
          </a:bodyPr>
          <a:lstStyle/>
          <a:p>
            <a:pPr lvl="0" defTabSz="914400">
              <a:spcBef>
                <a:spcPct val="20000"/>
              </a:spcBef>
            </a:pPr>
            <a:r>
              <a:rPr lang="ja-JP" altLang="en-US" sz="1600" dirty="0" smtClean="0">
                <a:latin typeface="HGPｺﾞｼｯｸM" panose="020B0600000000000000" pitchFamily="50" charset="-128"/>
                <a:ea typeface="HGPｺﾞｼｯｸM" panose="020B0600000000000000" pitchFamily="50" charset="-128"/>
              </a:rPr>
              <a:t>第</a:t>
            </a:r>
            <a:r>
              <a:rPr lang="en-US" altLang="ja-JP" sz="1600" dirty="0" smtClean="0">
                <a:latin typeface="HGPｺﾞｼｯｸM" panose="020B0600000000000000" pitchFamily="50" charset="-128"/>
                <a:ea typeface="HGPｺﾞｼｯｸM" panose="020B0600000000000000" pitchFamily="50" charset="-128"/>
              </a:rPr>
              <a:t>1.10</a:t>
            </a:r>
            <a:r>
              <a:rPr lang="ja-JP" altLang="en-US" sz="1600" dirty="0" smtClean="0">
                <a:latin typeface="HGPｺﾞｼｯｸM" panose="020B0600000000000000" pitchFamily="50" charset="-128"/>
                <a:ea typeface="HGPｺﾞｼｯｸM" panose="020B0600000000000000" pitchFamily="50" charset="-128"/>
              </a:rPr>
              <a:t>版</a:t>
            </a:r>
            <a:endParaRPr lang="en-US" altLang="ja-JP" sz="1600" dirty="0" smtClean="0">
              <a:latin typeface="HGPｺﾞｼｯｸM" panose="020B0600000000000000" pitchFamily="50" charset="-128"/>
              <a:ea typeface="HGPｺﾞｼｯｸM" panose="020B0600000000000000" pitchFamily="50" charset="-128"/>
            </a:endParaRPr>
          </a:p>
          <a:p>
            <a:pPr lvl="0" defTabSz="914400">
              <a:spcBef>
                <a:spcPct val="20000"/>
              </a:spcBef>
            </a:pPr>
            <a:r>
              <a:rPr lang="en-US" altLang="ja-JP" sz="1600" dirty="0" smtClean="0">
                <a:latin typeface="HGPｺﾞｼｯｸM" panose="020B0600000000000000" pitchFamily="50" charset="-128"/>
                <a:ea typeface="HGPｺﾞｼｯｸM" panose="020B0600000000000000" pitchFamily="50" charset="-128"/>
              </a:rPr>
              <a:t>2018</a:t>
            </a:r>
            <a:r>
              <a:rPr lang="ja-JP" altLang="en-US" sz="1600" dirty="0" smtClean="0">
                <a:latin typeface="HGPｺﾞｼｯｸM" panose="020B0600000000000000" pitchFamily="50" charset="-128"/>
                <a:ea typeface="HGPｺﾞｼｯｸM" panose="020B0600000000000000" pitchFamily="50" charset="-128"/>
              </a:rPr>
              <a:t>年</a:t>
            </a:r>
            <a:r>
              <a:rPr lang="en-US" altLang="ja-JP" sz="1600" dirty="0" smtClean="0">
                <a:latin typeface="HGPｺﾞｼｯｸM" panose="020B0600000000000000" pitchFamily="50" charset="-128"/>
                <a:ea typeface="HGPｺﾞｼｯｸM" panose="020B0600000000000000" pitchFamily="50" charset="-128"/>
              </a:rPr>
              <a:t>08</a:t>
            </a:r>
            <a:r>
              <a:rPr lang="ja-JP" altLang="en-US" sz="1600" dirty="0" smtClean="0">
                <a:latin typeface="HGPｺﾞｼｯｸM" panose="020B0600000000000000" pitchFamily="50" charset="-128"/>
                <a:ea typeface="HGPｺﾞｼｯｸM" panose="020B0600000000000000" pitchFamily="50" charset="-128"/>
              </a:rPr>
              <a:t>月</a:t>
            </a:r>
            <a:r>
              <a:rPr lang="en-US" altLang="ja-JP" sz="1600" dirty="0">
                <a:latin typeface="HGPｺﾞｼｯｸM" panose="020B0600000000000000" pitchFamily="50" charset="-128"/>
                <a:ea typeface="HGPｺﾞｼｯｸM" panose="020B0600000000000000" pitchFamily="50" charset="-128"/>
              </a:rPr>
              <a:t>29</a:t>
            </a:r>
            <a:r>
              <a:rPr lang="ja-JP" altLang="en-US" sz="1600" dirty="0" smtClean="0">
                <a:latin typeface="HGPｺﾞｼｯｸM" panose="020B0600000000000000" pitchFamily="50" charset="-128"/>
                <a:ea typeface="HGPｺﾞｼｯｸM" panose="020B0600000000000000" pitchFamily="50" charset="-128"/>
              </a:rPr>
              <a:t>日</a:t>
            </a:r>
            <a:endParaRPr lang="ja-JP" altLang="en-US" sz="1600" dirty="0">
              <a:latin typeface="HGPｺﾞｼｯｸM" panose="020B0600000000000000" pitchFamily="50" charset="-128"/>
              <a:ea typeface="HGPｺﾞｼｯｸM" panose="020B0600000000000000" pitchFamily="50" charset="-128"/>
            </a:endParaRPr>
          </a:p>
        </p:txBody>
      </p:sp>
      <p:sp>
        <p:nvSpPr>
          <p:cNvPr id="16" name="テキスト ボックス 15"/>
          <p:cNvSpPr txBox="1"/>
          <p:nvPr/>
        </p:nvSpPr>
        <p:spPr>
          <a:xfrm>
            <a:off x="491064" y="5268526"/>
            <a:ext cx="2064712" cy="338554"/>
          </a:xfrm>
          <a:prstGeom prst="rect">
            <a:avLst/>
          </a:prstGeom>
          <a:noFill/>
        </p:spPr>
        <p:txBody>
          <a:bodyPr wrap="square" rtlCol="0">
            <a:spAutoFit/>
          </a:bodyPr>
          <a:lstStyle/>
          <a:p>
            <a:r>
              <a:rPr kumimoji="1" lang="en-US" altLang="ja-JP" sz="1600" dirty="0" smtClean="0">
                <a:latin typeface="HGPｺﾞｼｯｸM" panose="020B0600000000000000" pitchFamily="50" charset="-128"/>
                <a:ea typeface="HGPｺﾞｼｯｸM" panose="020B0600000000000000" pitchFamily="50" charset="-128"/>
              </a:rPr>
              <a:t>TIS</a:t>
            </a:r>
            <a:r>
              <a:rPr kumimoji="1" lang="ja-JP" altLang="en-US" sz="1600" dirty="0" smtClean="0">
                <a:latin typeface="HGPｺﾞｼｯｸM" panose="020B0600000000000000" pitchFamily="50" charset="-128"/>
                <a:ea typeface="HGPｺﾞｼｯｸM" panose="020B0600000000000000" pitchFamily="50" charset="-128"/>
              </a:rPr>
              <a:t>株式会社</a:t>
            </a:r>
            <a:endParaRPr kumimoji="1" lang="ja-JP" altLang="en-US"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320441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a:xfrm>
            <a:off x="323528" y="5229200"/>
            <a:ext cx="8640959" cy="1295425"/>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spcBef>
                <a:spcPts val="600"/>
              </a:spcBef>
            </a:pPr>
            <a:endPar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10</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a:t>
            </a:r>
            <a:r>
              <a:rPr lang="ja-JP" altLang="en-US" dirty="0" smtClean="0"/>
              <a:t>方針</a:t>
            </a:r>
            <a:endParaRPr lang="ja-JP" altLang="en-US" dirty="0"/>
          </a:p>
        </p:txBody>
      </p:sp>
      <p:sp>
        <p:nvSpPr>
          <p:cNvPr id="4" name="正方形/長方形 3"/>
          <p:cNvSpPr/>
          <p:nvPr/>
        </p:nvSpPr>
        <p:spPr>
          <a:xfrm>
            <a:off x="395287" y="1196752"/>
            <a:ext cx="8353424" cy="432395"/>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ja-JP" altLang="en-US" b="1" dirty="0">
                <a:solidFill>
                  <a:srgbClr val="FFFFFF"/>
                </a:solidFill>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b="1" dirty="0" smtClean="0">
                <a:solidFill>
                  <a:srgbClr val="FFFFFF"/>
                </a:solidFill>
                <a:latin typeface="HGPｺﾞｼｯｸM" panose="020B0600000000000000" pitchFamily="50" charset="-128"/>
                <a:ea typeface="HGPｺﾞｼｯｸM" panose="020B0600000000000000" pitchFamily="50" charset="-128"/>
                <a:cs typeface="メイリオ" panose="020B0604030504040204" pitchFamily="50" charset="-128"/>
              </a:rPr>
              <a:t>△△△システム再構築」プロジェクトの目的と目標</a:t>
            </a:r>
          </a:p>
        </p:txBody>
      </p:sp>
      <p:sp>
        <p:nvSpPr>
          <p:cNvPr id="5" name="正方形/長方形 4"/>
          <p:cNvSpPr/>
          <p:nvPr/>
        </p:nvSpPr>
        <p:spPr>
          <a:xfrm>
            <a:off x="395288" y="1628800"/>
            <a:ext cx="8353424" cy="936104"/>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600"/>
              </a:spcBef>
            </a:pPr>
            <a:r>
              <a:rPr lang="ja-JP" altLang="en-US" sz="16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顧客へのサービス力強化によるビジネス規模の拡大、及びコストの削減により事業収益性を高める。</a:t>
            </a:r>
          </a:p>
          <a:p>
            <a:pPr marL="898525">
              <a:spcBef>
                <a:spcPts val="600"/>
              </a:spcBef>
            </a:pP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　　</a:t>
            </a:r>
            <a:r>
              <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ビジネス規模拡大により、</a:t>
            </a:r>
            <a:r>
              <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3</a:t>
            </a: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年後の売上高○○億円を達成する。</a:t>
            </a:r>
          </a:p>
          <a:p>
            <a:pPr marL="898525">
              <a:spcBef>
                <a:spcPts val="600"/>
              </a:spcBef>
            </a:pP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　　</a:t>
            </a:r>
            <a:r>
              <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コスト削減により、売上高総利益率を○○％に伸ばす。</a:t>
            </a:r>
            <a:endParaRPr lang="en-US" altLang="ja-JP" sz="12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7" name="正方形/長方形 6"/>
          <p:cNvSpPr/>
          <p:nvPr/>
        </p:nvSpPr>
        <p:spPr bwMode="auto">
          <a:xfrm>
            <a:off x="573863" y="2989810"/>
            <a:ext cx="2620800" cy="576064"/>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57263" fontAlgn="base">
              <a:spcBef>
                <a:spcPct val="0"/>
              </a:spcBef>
              <a:spcAft>
                <a:spcPct val="0"/>
              </a:spcAft>
            </a:pPr>
            <a:r>
              <a:rPr lang="en-US" altLang="ja-JP" sz="1200" dirty="0">
                <a:solidFill>
                  <a:srgbClr val="201815"/>
                </a:solidFill>
                <a:latin typeface="HGPｺﾞｼｯｸM" panose="020B0600000000000000" pitchFamily="50" charset="-128"/>
                <a:ea typeface="HGPｺﾞｼｯｸM" panose="020B0600000000000000" pitchFamily="50" charset="-128"/>
                <a:cs typeface="メイリオ" pitchFamily="50" charset="-128"/>
              </a:rPr>
              <a:t>3</a:t>
            </a: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itchFamily="50" charset="-128"/>
              </a:rPr>
              <a:t>年後の目標売上高○○億円達成に向けて、月間売上件数を○件に</a:t>
            </a:r>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itchFamily="50" charset="-128"/>
              </a:rPr>
              <a:t>、</a:t>
            </a:r>
            <a:endParaRPr lang="en-US" altLang="ja-JP" sz="1200" dirty="0" smtClean="0">
              <a:solidFill>
                <a:srgbClr val="201815"/>
              </a:solidFill>
              <a:latin typeface="HGPｺﾞｼｯｸM" panose="020B0600000000000000" pitchFamily="50" charset="-128"/>
              <a:ea typeface="HGPｺﾞｼｯｸM" panose="020B0600000000000000" pitchFamily="50" charset="-128"/>
              <a:cs typeface="メイリオ" pitchFamily="50" charset="-128"/>
            </a:endParaRPr>
          </a:p>
          <a:p>
            <a:pPr defTabSz="957263" fontAlgn="base">
              <a:spcBef>
                <a:spcPct val="0"/>
              </a:spcBef>
              <a:spcAft>
                <a:spcPct val="0"/>
              </a:spcAft>
            </a:pPr>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itchFamily="50" charset="-128"/>
              </a:rPr>
              <a:t>売上高</a:t>
            </a: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itchFamily="50" charset="-128"/>
              </a:rPr>
              <a:t>を○億に引き上げる。</a:t>
            </a:r>
            <a:endPar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8" name="正方形/長方形 7"/>
          <p:cNvSpPr/>
          <p:nvPr/>
        </p:nvSpPr>
        <p:spPr bwMode="auto">
          <a:xfrm>
            <a:off x="573863" y="3717032"/>
            <a:ext cx="2620800"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endParaRPr lang="ja-JP" altLang="en-US" sz="1200"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9" name="正方形/長方形 8"/>
          <p:cNvSpPr/>
          <p:nvPr/>
        </p:nvSpPr>
        <p:spPr bwMode="auto">
          <a:xfrm>
            <a:off x="3364573" y="3717032"/>
            <a:ext cx="2620062"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sz="1200"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rPr>
              <a:t>グループ各社における</a:t>
            </a:r>
            <a:endParaRPr lang="en-US" altLang="ja-JP" sz="1200"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endParaRPr>
          </a:p>
          <a:p>
            <a:pPr algn="ctr" defTabSz="957263" fontAlgn="base">
              <a:spcBef>
                <a:spcPct val="0"/>
              </a:spcBef>
              <a:spcAft>
                <a:spcPct val="0"/>
              </a:spcAft>
            </a:pPr>
            <a:r>
              <a:rPr lang="ja-JP" altLang="en-US" sz="1200"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rPr>
              <a:t>販売管理業務の抜本的効率化</a:t>
            </a:r>
            <a:endParaRPr lang="en-US" altLang="ja-JP" sz="1200"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14" name="正方形/長方形 13"/>
          <p:cNvSpPr/>
          <p:nvPr/>
        </p:nvSpPr>
        <p:spPr bwMode="auto">
          <a:xfrm>
            <a:off x="6130058" y="2989809"/>
            <a:ext cx="2620800" cy="576064"/>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57263" fontAlgn="base">
              <a:spcBef>
                <a:spcPct val="0"/>
              </a:spcBef>
              <a:spcAft>
                <a:spcPct val="0"/>
              </a:spcAft>
            </a:pP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itchFamily="50" charset="-128"/>
              </a:rPr>
              <a:t>販売管理にかかるシステム運用費</a:t>
            </a:r>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itchFamily="50" charset="-128"/>
              </a:rPr>
              <a:t>を</a:t>
            </a:r>
            <a:endParaRPr lang="en-US" altLang="ja-JP" sz="1200" dirty="0" smtClean="0">
              <a:solidFill>
                <a:srgbClr val="201815"/>
              </a:solidFill>
              <a:latin typeface="HGPｺﾞｼｯｸM" panose="020B0600000000000000" pitchFamily="50" charset="-128"/>
              <a:ea typeface="HGPｺﾞｼｯｸM" panose="020B0600000000000000" pitchFamily="50" charset="-128"/>
              <a:cs typeface="メイリオ" pitchFamily="50" charset="-128"/>
            </a:endParaRPr>
          </a:p>
          <a:p>
            <a:pPr defTabSz="957263" fontAlgn="base">
              <a:spcBef>
                <a:spcPct val="0"/>
              </a:spcBef>
              <a:spcAft>
                <a:spcPct val="0"/>
              </a:spcAft>
            </a:pPr>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itchFamily="50" charset="-128"/>
              </a:rPr>
              <a:t>○億</a:t>
            </a: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itchFamily="50" charset="-128"/>
              </a:rPr>
              <a:t>から△千万円に削減する。</a:t>
            </a:r>
            <a:endPar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16" name="正方形/長方形 15"/>
          <p:cNvSpPr/>
          <p:nvPr/>
        </p:nvSpPr>
        <p:spPr bwMode="auto">
          <a:xfrm>
            <a:off x="3364573" y="2989809"/>
            <a:ext cx="2620800" cy="576064"/>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57263" fontAlgn="base">
              <a:spcBef>
                <a:spcPct val="0"/>
              </a:spcBef>
              <a:spcAft>
                <a:spcPct val="0"/>
              </a:spcAft>
            </a:pP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itchFamily="50" charset="-128"/>
              </a:rPr>
              <a:t>販売管理にかかる人件費コスト</a:t>
            </a:r>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itchFamily="50" charset="-128"/>
              </a:rPr>
              <a:t>を</a:t>
            </a:r>
            <a:endParaRPr lang="en-US" altLang="ja-JP" sz="1200" dirty="0" smtClean="0">
              <a:solidFill>
                <a:srgbClr val="201815"/>
              </a:solidFill>
              <a:latin typeface="HGPｺﾞｼｯｸM" panose="020B0600000000000000" pitchFamily="50" charset="-128"/>
              <a:ea typeface="HGPｺﾞｼｯｸM" panose="020B0600000000000000" pitchFamily="50" charset="-128"/>
              <a:cs typeface="メイリオ" pitchFamily="50" charset="-128"/>
            </a:endParaRPr>
          </a:p>
          <a:p>
            <a:pPr defTabSz="957263" fontAlgn="base">
              <a:spcBef>
                <a:spcPct val="0"/>
              </a:spcBef>
              <a:spcAft>
                <a:spcPct val="0"/>
              </a:spcAft>
            </a:pPr>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itchFamily="50" charset="-128"/>
              </a:rPr>
              <a:t>○億</a:t>
            </a: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itchFamily="50" charset="-128"/>
              </a:rPr>
              <a:t>から△千万円に削減する。</a:t>
            </a:r>
            <a:endPar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20" name="正方形/長方形 19"/>
          <p:cNvSpPr/>
          <p:nvPr/>
        </p:nvSpPr>
        <p:spPr bwMode="auto">
          <a:xfrm>
            <a:off x="323527" y="6093344"/>
            <a:ext cx="8640959" cy="432000"/>
          </a:xfrm>
          <a:prstGeom prst="rect">
            <a:avLst/>
          </a:prstGeom>
          <a:solidFill>
            <a:srgbClr val="FF0000"/>
          </a:solidFill>
          <a:ln w="9525" cap="flat" cmpd="sng" algn="ctr">
            <a:solidFill>
              <a:srgbClr val="00A79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b="1"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rPr>
              <a:t>上記目的・目標の実現で直面する、□□□業務の重要</a:t>
            </a:r>
            <a:r>
              <a:rPr lang="ja-JP" altLang="en-US" b="1" dirty="0">
                <a:solidFill>
                  <a:srgbClr val="FFFFFF"/>
                </a:solidFill>
                <a:latin typeface="HGPｺﾞｼｯｸM" panose="020B0600000000000000" pitchFamily="50" charset="-128"/>
                <a:ea typeface="HGPｺﾞｼｯｸM" panose="020B0600000000000000" pitchFamily="50" charset="-128"/>
                <a:cs typeface="メイリオ" pitchFamily="50" charset="-128"/>
              </a:rPr>
              <a:t>課題</a:t>
            </a:r>
            <a:endParaRPr lang="ja-JP" altLang="en-US" b="1"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21" name="正方形/長方形 20"/>
          <p:cNvSpPr/>
          <p:nvPr/>
        </p:nvSpPr>
        <p:spPr bwMode="auto">
          <a:xfrm>
            <a:off x="6130058" y="3709890"/>
            <a:ext cx="2620800"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sz="1200"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rPr>
              <a:t>システム運用コストの</a:t>
            </a:r>
            <a:endParaRPr lang="en-US" altLang="ja-JP" sz="1200"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endParaRPr>
          </a:p>
          <a:p>
            <a:pPr algn="ctr" defTabSz="957263" fontAlgn="base">
              <a:spcBef>
                <a:spcPct val="0"/>
              </a:spcBef>
              <a:spcAft>
                <a:spcPct val="0"/>
              </a:spcAft>
            </a:pPr>
            <a:r>
              <a:rPr lang="ja-JP" altLang="en-US" sz="1200"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rPr>
              <a:t>抜本的効率化</a:t>
            </a:r>
            <a:endParaRPr lang="en-US" altLang="ja-JP" sz="1200"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cxnSp>
        <p:nvCxnSpPr>
          <p:cNvPr id="23" name="直線コネクタ 22"/>
          <p:cNvCxnSpPr>
            <a:stCxn id="16" idx="2"/>
            <a:endCxn id="9" idx="0"/>
          </p:cNvCxnSpPr>
          <p:nvPr/>
        </p:nvCxnSpPr>
        <p:spPr>
          <a:xfrm flipH="1">
            <a:off x="4674604" y="3565873"/>
            <a:ext cx="369" cy="151159"/>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線コネクタ 23"/>
          <p:cNvCxnSpPr>
            <a:stCxn id="14" idx="2"/>
            <a:endCxn id="21" idx="0"/>
          </p:cNvCxnSpPr>
          <p:nvPr/>
        </p:nvCxnSpPr>
        <p:spPr>
          <a:xfrm>
            <a:off x="7440458" y="3565873"/>
            <a:ext cx="0" cy="144017"/>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線コネクタ 26"/>
          <p:cNvCxnSpPr>
            <a:stCxn id="7" idx="2"/>
            <a:endCxn id="8" idx="0"/>
          </p:cNvCxnSpPr>
          <p:nvPr/>
        </p:nvCxnSpPr>
        <p:spPr>
          <a:xfrm>
            <a:off x="1884263" y="3565874"/>
            <a:ext cx="0" cy="151158"/>
          </a:xfrm>
          <a:prstGeom prst="line">
            <a:avLst/>
          </a:prstGeom>
        </p:spPr>
        <p:style>
          <a:lnRef idx="2">
            <a:schemeClr val="accent1"/>
          </a:lnRef>
          <a:fillRef idx="0">
            <a:schemeClr val="accent1"/>
          </a:fillRef>
          <a:effectRef idx="1">
            <a:schemeClr val="accent1"/>
          </a:effectRef>
          <a:fontRef idx="minor">
            <a:schemeClr val="tx1"/>
          </a:fontRef>
        </p:style>
      </p:cxnSp>
      <p:sp>
        <p:nvSpPr>
          <p:cNvPr id="30" name="正方形/長方形 29"/>
          <p:cNvSpPr/>
          <p:nvPr/>
        </p:nvSpPr>
        <p:spPr bwMode="auto">
          <a:xfrm>
            <a:off x="573863" y="4509120"/>
            <a:ext cx="1837897"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endParaRPr lang="ja-JP" altLang="en-US" sz="1200"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33" name="正方形/長方形 32"/>
          <p:cNvSpPr/>
          <p:nvPr/>
        </p:nvSpPr>
        <p:spPr bwMode="auto">
          <a:xfrm>
            <a:off x="6912961" y="4509120"/>
            <a:ext cx="1837897"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endParaRPr lang="ja-JP" altLang="en-US" sz="1200"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34" name="正方形/長方形 33"/>
          <p:cNvSpPr/>
          <p:nvPr/>
        </p:nvSpPr>
        <p:spPr bwMode="auto">
          <a:xfrm>
            <a:off x="2686896" y="4509120"/>
            <a:ext cx="1837897"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endParaRPr lang="ja-JP" altLang="en-US" sz="1200"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35" name="正方形/長方形 34"/>
          <p:cNvSpPr/>
          <p:nvPr/>
        </p:nvSpPr>
        <p:spPr bwMode="auto">
          <a:xfrm>
            <a:off x="4799929" y="4509120"/>
            <a:ext cx="1837897"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endParaRPr lang="ja-JP" altLang="en-US" sz="1200"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36" name="正方形/長方形 35"/>
          <p:cNvSpPr/>
          <p:nvPr/>
        </p:nvSpPr>
        <p:spPr bwMode="auto">
          <a:xfrm>
            <a:off x="573863" y="5373216"/>
            <a:ext cx="1576811"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sz="1200"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rPr>
              <a:t>重要課題　</a:t>
            </a:r>
            <a:r>
              <a:rPr lang="en-US" altLang="ja-JP" sz="1200"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rPr>
              <a:t>A</a:t>
            </a:r>
            <a:endParaRPr lang="ja-JP" altLang="en-US" sz="1200"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37" name="正方形/長方形 36"/>
          <p:cNvSpPr/>
          <p:nvPr/>
        </p:nvSpPr>
        <p:spPr bwMode="auto">
          <a:xfrm>
            <a:off x="7171900" y="5373216"/>
            <a:ext cx="1576811"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重要課題　</a:t>
            </a:r>
            <a:r>
              <a:rPr lang="en-US" altLang="ja-JP" sz="1200"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rPr>
              <a:t>E</a:t>
            </a:r>
            <a:endPar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38" name="正方形/長方形 37"/>
          <p:cNvSpPr/>
          <p:nvPr/>
        </p:nvSpPr>
        <p:spPr bwMode="auto">
          <a:xfrm>
            <a:off x="2223372" y="5373216"/>
            <a:ext cx="1576811"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重要課題　</a:t>
            </a:r>
            <a:r>
              <a:rPr lang="en-US" altLang="ja-JP"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B</a:t>
            </a:r>
            <a:endPar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39" name="正方形/長方形 38"/>
          <p:cNvSpPr/>
          <p:nvPr/>
        </p:nvSpPr>
        <p:spPr bwMode="auto">
          <a:xfrm>
            <a:off x="3872881" y="5373216"/>
            <a:ext cx="1576811"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重要課題　</a:t>
            </a:r>
            <a:r>
              <a:rPr lang="en-US" altLang="ja-JP"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C</a:t>
            </a:r>
            <a:endPar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40" name="正方形/長方形 39"/>
          <p:cNvSpPr/>
          <p:nvPr/>
        </p:nvSpPr>
        <p:spPr bwMode="auto">
          <a:xfrm>
            <a:off x="5522390" y="5373216"/>
            <a:ext cx="1576811"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重要課題　</a:t>
            </a:r>
            <a:r>
              <a:rPr lang="en-US" altLang="ja-JP" sz="1200"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rPr>
              <a:t>D</a:t>
            </a:r>
            <a:endPar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cxnSp>
        <p:nvCxnSpPr>
          <p:cNvPr id="41" name="直線コネクタ 40"/>
          <p:cNvCxnSpPr>
            <a:stCxn id="8" idx="2"/>
            <a:endCxn id="30" idx="0"/>
          </p:cNvCxnSpPr>
          <p:nvPr/>
        </p:nvCxnSpPr>
        <p:spPr>
          <a:xfrm flipH="1">
            <a:off x="1492812" y="4293096"/>
            <a:ext cx="391451" cy="216024"/>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直線コネクタ 43"/>
          <p:cNvCxnSpPr>
            <a:stCxn id="30" idx="2"/>
            <a:endCxn id="36" idx="0"/>
          </p:cNvCxnSpPr>
          <p:nvPr/>
        </p:nvCxnSpPr>
        <p:spPr>
          <a:xfrm flipH="1">
            <a:off x="1362269" y="5085184"/>
            <a:ext cx="130543" cy="288032"/>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直線コネクタ 46"/>
          <p:cNvCxnSpPr>
            <a:stCxn id="30" idx="2"/>
            <a:endCxn id="38" idx="0"/>
          </p:cNvCxnSpPr>
          <p:nvPr/>
        </p:nvCxnSpPr>
        <p:spPr>
          <a:xfrm>
            <a:off x="1492812" y="5085184"/>
            <a:ext cx="1518966" cy="288032"/>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直線コネクタ 49"/>
          <p:cNvCxnSpPr>
            <a:stCxn id="9" idx="2"/>
            <a:endCxn id="34" idx="0"/>
          </p:cNvCxnSpPr>
          <p:nvPr/>
        </p:nvCxnSpPr>
        <p:spPr>
          <a:xfrm flipH="1">
            <a:off x="3605845" y="4293096"/>
            <a:ext cx="1068759" cy="216024"/>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直線コネクタ 52"/>
          <p:cNvCxnSpPr>
            <a:stCxn id="9" idx="2"/>
            <a:endCxn id="35" idx="0"/>
          </p:cNvCxnSpPr>
          <p:nvPr/>
        </p:nvCxnSpPr>
        <p:spPr>
          <a:xfrm>
            <a:off x="4674604" y="4293096"/>
            <a:ext cx="1044274" cy="216024"/>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直線コネクタ 55"/>
          <p:cNvCxnSpPr>
            <a:stCxn id="34" idx="2"/>
            <a:endCxn id="39" idx="0"/>
          </p:cNvCxnSpPr>
          <p:nvPr/>
        </p:nvCxnSpPr>
        <p:spPr>
          <a:xfrm>
            <a:off x="3605845" y="5085184"/>
            <a:ext cx="1055442" cy="288032"/>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直線コネクタ 58"/>
          <p:cNvCxnSpPr>
            <a:stCxn id="35" idx="2"/>
            <a:endCxn id="40" idx="0"/>
          </p:cNvCxnSpPr>
          <p:nvPr/>
        </p:nvCxnSpPr>
        <p:spPr>
          <a:xfrm>
            <a:off x="5718878" y="5085184"/>
            <a:ext cx="591918" cy="288032"/>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直線コネクタ 61"/>
          <p:cNvCxnSpPr>
            <a:stCxn id="21" idx="2"/>
            <a:endCxn id="33" idx="0"/>
          </p:cNvCxnSpPr>
          <p:nvPr/>
        </p:nvCxnSpPr>
        <p:spPr>
          <a:xfrm>
            <a:off x="7440458" y="4285954"/>
            <a:ext cx="391452" cy="223166"/>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直線コネクタ 64"/>
          <p:cNvCxnSpPr>
            <a:stCxn id="33" idx="2"/>
            <a:endCxn id="37" idx="0"/>
          </p:cNvCxnSpPr>
          <p:nvPr/>
        </p:nvCxnSpPr>
        <p:spPr>
          <a:xfrm>
            <a:off x="7831910" y="5085184"/>
            <a:ext cx="128396" cy="288032"/>
          </a:xfrm>
          <a:prstGeom prst="line">
            <a:avLst/>
          </a:prstGeom>
        </p:spPr>
        <p:style>
          <a:lnRef idx="2">
            <a:schemeClr val="accent1"/>
          </a:lnRef>
          <a:fillRef idx="0">
            <a:schemeClr val="accent1"/>
          </a:fillRef>
          <a:effectRef idx="1">
            <a:schemeClr val="accent1"/>
          </a:effectRef>
          <a:fontRef idx="minor">
            <a:schemeClr val="tx1"/>
          </a:fontRef>
        </p:style>
      </p:cxnSp>
      <p:sp>
        <p:nvSpPr>
          <p:cNvPr id="68" name="四角形吹き出し 67"/>
          <p:cNvSpPr/>
          <p:nvPr/>
        </p:nvSpPr>
        <p:spPr>
          <a:xfrm>
            <a:off x="2555776" y="188640"/>
            <a:ext cx="3277147" cy="810377"/>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２．１の図説</a:t>
            </a:r>
            <a:r>
              <a:rPr lang="ja-JP" altLang="en-US" sz="1200" dirty="0" smtClean="0">
                <a:solidFill>
                  <a:schemeClr val="tx1"/>
                </a:solidFill>
                <a:latin typeface="HGPｺﾞｼｯｸM" panose="020B0600000000000000" pitchFamily="50" charset="-128"/>
                <a:ea typeface="HGPｺﾞｼｯｸM" panose="020B0600000000000000" pitchFamily="50" charset="-128"/>
              </a:rPr>
              <a:t>。目的・目標と</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解決すべき課題の</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構造を可視化し、お客さまと認識を合わせる。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
        <p:nvSpPr>
          <p:cNvPr id="70" name="フローチャート : 組合せ 69"/>
          <p:cNvSpPr/>
          <p:nvPr/>
        </p:nvSpPr>
        <p:spPr>
          <a:xfrm>
            <a:off x="1322456" y="2780928"/>
            <a:ext cx="1062965" cy="216024"/>
          </a:xfrm>
          <a:prstGeom prst="flowChartMerge">
            <a:avLst/>
          </a:prstGeom>
          <a:solidFill>
            <a:srgbClr val="C00000"/>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72" name="フローチャート : 組合せ 71"/>
          <p:cNvSpPr/>
          <p:nvPr/>
        </p:nvSpPr>
        <p:spPr>
          <a:xfrm>
            <a:off x="5540090" y="2781732"/>
            <a:ext cx="1062965" cy="216024"/>
          </a:xfrm>
          <a:prstGeom prst="flowChartMerge">
            <a:avLst/>
          </a:prstGeom>
          <a:solidFill>
            <a:srgbClr val="C00000"/>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69" name="正方形/長方形 68"/>
          <p:cNvSpPr/>
          <p:nvPr/>
        </p:nvSpPr>
        <p:spPr bwMode="auto">
          <a:xfrm>
            <a:off x="636688" y="2564100"/>
            <a:ext cx="2557975" cy="28803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itchFamily="50" charset="-128"/>
              </a:rPr>
              <a:t>ビジネス規模拡大</a:t>
            </a:r>
          </a:p>
        </p:txBody>
      </p:sp>
      <p:sp>
        <p:nvSpPr>
          <p:cNvPr id="71" name="正方形/長方形 70"/>
          <p:cNvSpPr/>
          <p:nvPr/>
        </p:nvSpPr>
        <p:spPr bwMode="auto">
          <a:xfrm>
            <a:off x="4854322" y="2564904"/>
            <a:ext cx="2557975" cy="28803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itchFamily="50" charset="-128"/>
              </a:rPr>
              <a:t>コスト削減</a:t>
            </a:r>
          </a:p>
        </p:txBody>
      </p:sp>
    </p:spTree>
    <p:extLst>
      <p:ext uri="{BB962C8B-B14F-4D97-AF65-F5344CB8AC3E}">
        <p14:creationId xmlns:p14="http://schemas.microsoft.com/office/powerpoint/2010/main" val="89550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11</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a:t>
            </a:r>
            <a:r>
              <a:rPr lang="ja-JP" altLang="en-US" dirty="0" smtClean="0"/>
              <a:t>方針</a:t>
            </a:r>
            <a:endParaRPr kumimoji="1" lang="ja-JP" altLang="en-US" dirty="0"/>
          </a:p>
        </p:txBody>
      </p:sp>
      <p:sp>
        <p:nvSpPr>
          <p:cNvPr id="5" name="テキスト ボックス 4"/>
          <p:cNvSpPr txBox="1"/>
          <p:nvPr/>
        </p:nvSpPr>
        <p:spPr>
          <a:xfrm>
            <a:off x="613457" y="1300118"/>
            <a:ext cx="8495047" cy="1231106"/>
          </a:xfrm>
          <a:prstGeom prst="rect">
            <a:avLst/>
          </a:prstGeom>
          <a:noFill/>
        </p:spPr>
        <p:txBody>
          <a:bodyPr wrap="square" rtlCol="0">
            <a:spAutoFit/>
          </a:bodyPr>
          <a:lstStyle/>
          <a:p>
            <a:r>
              <a:rPr lang="ja-JP" altLang="en-US" sz="1600" dirty="0" smtClean="0">
                <a:latin typeface="HGPｺﾞｼｯｸM" panose="020B0600000000000000" pitchFamily="50" charset="-128"/>
                <a:ea typeface="HGPｺﾞｼｯｸM" panose="020B0600000000000000" pitchFamily="50" charset="-128"/>
              </a:rPr>
              <a:t>２．２．</a:t>
            </a:r>
            <a:r>
              <a:rPr lang="ja-JP" altLang="en-US" sz="1600" dirty="0">
                <a:latin typeface="HGPｺﾞｼｯｸM" panose="020B0600000000000000" pitchFamily="50" charset="-128"/>
                <a:ea typeface="HGPｺﾞｼｯｸM" panose="020B0600000000000000" pitchFamily="50" charset="-128"/>
              </a:rPr>
              <a:t>要件定義</a:t>
            </a:r>
            <a:r>
              <a:rPr lang="ja-JP" altLang="en-US" sz="1600" dirty="0" smtClean="0">
                <a:latin typeface="HGPｺﾞｼｯｸM" panose="020B0600000000000000" pitchFamily="50" charset="-128"/>
                <a:ea typeface="HGPｺﾞｼｯｸM" panose="020B0600000000000000" pitchFamily="50" charset="-128"/>
              </a:rPr>
              <a:t>スコープ</a:t>
            </a:r>
            <a:endParaRPr lang="en-US" altLang="ja-JP" sz="1600" dirty="0" smtClean="0">
              <a:latin typeface="HGPｺﾞｼｯｸM" panose="020B0600000000000000" pitchFamily="50" charset="-128"/>
              <a:ea typeface="HGPｺﾞｼｯｸM" panose="020B0600000000000000" pitchFamily="50" charset="-128"/>
            </a:endParaRPr>
          </a:p>
          <a:p>
            <a:pPr marL="361950"/>
            <a:endParaRPr lang="en-US" altLang="ja-JP" sz="1400" dirty="0" smtClean="0">
              <a:latin typeface="HGPｺﾞｼｯｸM" panose="020B0600000000000000" pitchFamily="50" charset="-128"/>
              <a:ea typeface="HGPｺﾞｼｯｸM" panose="020B0600000000000000" pitchFamily="50" charset="-128"/>
            </a:endParaRPr>
          </a:p>
          <a:p>
            <a:pPr marL="361950"/>
            <a:r>
              <a:rPr lang="ja-JP" altLang="en-US" sz="1400" dirty="0" smtClean="0">
                <a:latin typeface="HGPｺﾞｼｯｸM" panose="020B0600000000000000" pitchFamily="50" charset="-128"/>
                <a:ea typeface="HGPｺﾞｼｯｸM" panose="020B0600000000000000" pitchFamily="50" charset="-128"/>
              </a:rPr>
              <a:t>要件</a:t>
            </a:r>
            <a:r>
              <a:rPr lang="ja-JP" altLang="en-US" sz="1400" dirty="0">
                <a:latin typeface="HGPｺﾞｼｯｸM" panose="020B0600000000000000" pitchFamily="50" charset="-128"/>
                <a:ea typeface="HGPｺﾞｼｯｸM" panose="020B0600000000000000" pitchFamily="50" charset="-128"/>
              </a:rPr>
              <a:t>定義工程で</a:t>
            </a:r>
            <a:r>
              <a:rPr lang="ja-JP" altLang="en-US" sz="1400" dirty="0" smtClean="0">
                <a:latin typeface="HGPｺﾞｼｯｸM" panose="020B0600000000000000" pitchFamily="50" charset="-128"/>
                <a:ea typeface="HGPｺﾞｼｯｸM" panose="020B0600000000000000" pitchFamily="50" charset="-128"/>
              </a:rPr>
              <a:t>の業務およびシステム要件検討</a:t>
            </a:r>
            <a:r>
              <a:rPr lang="ja-JP" altLang="en-US" sz="1400" dirty="0">
                <a:latin typeface="HGPｺﾞｼｯｸM" panose="020B0600000000000000" pitchFamily="50" charset="-128"/>
                <a:ea typeface="HGPｺﾞｼｯｸM" panose="020B0600000000000000" pitchFamily="50" charset="-128"/>
              </a:rPr>
              <a:t>範囲、検討内容、弊社実施作業等のスコープを定義します。</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endParaRPr lang="en-US" altLang="ja-JP" sz="1600" dirty="0">
              <a:latin typeface="HGPｺﾞｼｯｸM" panose="020B0600000000000000" pitchFamily="50" charset="-128"/>
              <a:ea typeface="HGPｺﾞｼｯｸM" panose="020B0600000000000000" pitchFamily="50" charset="-128"/>
            </a:endParaRPr>
          </a:p>
          <a:p>
            <a:endParaRPr kumimoji="1" lang="en-US" altLang="ja-JP" sz="1400" dirty="0" smtClean="0"/>
          </a:p>
        </p:txBody>
      </p:sp>
      <p:sp>
        <p:nvSpPr>
          <p:cNvPr id="6" name="正方形/長方形 5"/>
          <p:cNvSpPr/>
          <p:nvPr/>
        </p:nvSpPr>
        <p:spPr>
          <a:xfrm>
            <a:off x="2868083" y="1300118"/>
            <a:ext cx="1080120"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C1-01</a:t>
            </a:r>
            <a:endParaRPr kumimoji="1" lang="ja-JP" altLang="en-US" dirty="0">
              <a:solidFill>
                <a:schemeClr val="tx1"/>
              </a:solidFill>
            </a:endParaRPr>
          </a:p>
        </p:txBody>
      </p:sp>
    </p:spTree>
    <p:extLst>
      <p:ext uri="{BB962C8B-B14F-4D97-AF65-F5344CB8AC3E}">
        <p14:creationId xmlns:p14="http://schemas.microsoft.com/office/powerpoint/2010/main" val="348411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 name="Group 308"/>
          <p:cNvGraphicFramePr>
            <a:graphicFrameLocks noGrp="1"/>
          </p:cNvGraphicFramePr>
          <p:nvPr>
            <p:extLst>
              <p:ext uri="{D42A27DB-BD31-4B8C-83A1-F6EECF244321}">
                <p14:modId xmlns:p14="http://schemas.microsoft.com/office/powerpoint/2010/main" val="3243894675"/>
              </p:ext>
            </p:extLst>
          </p:nvPr>
        </p:nvGraphicFramePr>
        <p:xfrm>
          <a:off x="274383" y="2038900"/>
          <a:ext cx="8767953" cy="4615652"/>
        </p:xfrm>
        <a:graphic>
          <a:graphicData uri="http://schemas.openxmlformats.org/drawingml/2006/table">
            <a:tbl>
              <a:tblPr/>
              <a:tblGrid>
                <a:gridCol w="208260"/>
                <a:gridCol w="1106221"/>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tblGrid>
              <a:tr h="288101">
                <a:tc rowSpan="3"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ja-JP" altLang="en-US" sz="11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rowSpan="3" hMerge="1">
                  <a:txBody>
                    <a:bodyPr/>
                    <a:lstStyle/>
                    <a:p>
                      <a:endParaRPr kumimoji="1" lang="ja-JP" altLang="en-US"/>
                    </a:p>
                  </a:txBody>
                  <a:tcPr/>
                </a:tc>
                <a:tc gridSpan="9">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2015</a:t>
                      </a: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年</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ja-JP" altLang="en-US" sz="1100" b="1" i="0" u="none" strike="noStrike" cap="none" normalizeH="0" baseline="0" dirty="0" smtClean="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2016</a:t>
                      </a: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年</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ja-JP" altLang="en-US" sz="1100" b="1" i="0" u="none" strike="noStrike" cap="none" normalizeH="0" baseline="0" dirty="0" smtClean="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100" b="1" i="0" u="none" strike="noStrike" cap="none" normalizeH="0" baseline="0" dirty="0" smtClean="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100" b="1" i="0" u="none" strike="noStrike" cap="none" normalizeH="0" baseline="0" dirty="0" smtClean="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100" b="1" i="0" u="none" strike="noStrike" cap="none" normalizeH="0" baseline="0" dirty="0" smtClean="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100" b="1" i="0" u="none" strike="noStrike" cap="none" normalizeH="0" baseline="0" dirty="0" smtClean="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100" b="1" i="0" u="none" strike="noStrike" cap="none" normalizeH="0" baseline="0" dirty="0" smtClean="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100" b="1" i="0" u="none" strike="noStrike" cap="none" normalizeH="0" baseline="0" dirty="0" smtClean="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100" b="1" i="0" u="none" strike="noStrike" cap="none" normalizeH="0" baseline="0" dirty="0" smtClean="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100" b="1" i="0" u="none" strike="noStrike" cap="none" normalizeH="0" baseline="0" dirty="0" smtClean="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288101">
                <a:tc gridSpan="2"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1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91430" marR="9143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vMerge="1">
                  <a:txBody>
                    <a:bodyPr/>
                    <a:lstStyle/>
                    <a:p>
                      <a:endParaRPr kumimoji="1" lang="ja-JP" altLang="en-US"/>
                    </a:p>
                  </a:txBody>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11</a:t>
                      </a: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12</a:t>
                      </a: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1</a:t>
                      </a: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2</a:t>
                      </a: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3</a:t>
                      </a: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4</a:t>
                      </a: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5</a:t>
                      </a: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6</a:t>
                      </a: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7</a:t>
                      </a: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8</a:t>
                      </a: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9</a:t>
                      </a: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10</a:t>
                      </a: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288101">
                <a:tc gridSpan="2"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1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91430" marR="9143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vMerge="1">
                  <a:txBody>
                    <a:bodyPr/>
                    <a:lstStyle/>
                    <a:p>
                      <a:endParaRPr kumimoji="1" lang="ja-JP" altLang="en-US"/>
                    </a:p>
                  </a:txBody>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30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30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r>
              <a:tr h="33894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a:t>
                      </a:r>
                      <a:endPar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工程</a:t>
                      </a: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49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a:t>
                      </a:r>
                      <a:endPar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マイルストーン</a:t>
                      </a: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2186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貴社</a:t>
                      </a: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21865">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弊社</a:t>
                      </a: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インフラ</a:t>
                      </a:r>
                      <a:endParaRPr kumimoji="1" lang="en-US" altLang="ja-JP"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ストラクチャ</a:t>
                      </a:r>
                      <a:endParaRPr kumimoji="1" lang="en-US" altLang="ja-JP"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21865">
                <a:tc v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アーキテクチャ</a:t>
                      </a: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21865">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ja-JP" altLang="en-US" sz="1400" b="1" i="0" u="none" strike="noStrike" cap="none" normalizeH="0" baseline="0" dirty="0" smtClean="0">
                        <a:ln>
                          <a:noFill/>
                        </a:ln>
                        <a:solidFill>
                          <a:schemeClr val="tx1"/>
                        </a:solidFill>
                        <a:effectLst/>
                        <a:latin typeface="Meiryo UI" pitchFamily="50" charset="-128"/>
                        <a:ea typeface="Meiryo UI" pitchFamily="50" charset="-128"/>
                        <a:cs typeface="Meiryo UI" pitchFamily="50" charset="-128"/>
                      </a:endParaRPr>
                    </a:p>
                  </a:txBody>
                  <a:tcPr marL="91430" marR="9143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アプリケーション</a:t>
                      </a: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12</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a:t>
            </a:r>
            <a:r>
              <a:rPr lang="ja-JP" altLang="en-US" dirty="0" smtClean="0"/>
              <a:t>方針</a:t>
            </a:r>
            <a:endParaRPr kumimoji="1" lang="ja-JP" altLang="en-US" dirty="0"/>
          </a:p>
        </p:txBody>
      </p:sp>
      <p:sp>
        <p:nvSpPr>
          <p:cNvPr id="5" name="テキスト ボックス 4"/>
          <p:cNvSpPr txBox="1"/>
          <p:nvPr/>
        </p:nvSpPr>
        <p:spPr>
          <a:xfrm>
            <a:off x="613457" y="1300118"/>
            <a:ext cx="8454559" cy="738664"/>
          </a:xfrm>
          <a:prstGeom prst="rect">
            <a:avLst/>
          </a:prstGeom>
          <a:noFill/>
        </p:spPr>
        <p:txBody>
          <a:bodyPr wrap="none" rtlCol="0">
            <a:spAutoFit/>
          </a:bodyPr>
          <a:lstStyle/>
          <a:p>
            <a:r>
              <a:rPr kumimoji="1" lang="ja-JP" altLang="en-US" sz="1400" dirty="0">
                <a:latin typeface="HGPｺﾞｼｯｸM" panose="020B0600000000000000" pitchFamily="50" charset="-128"/>
                <a:ea typeface="HGPｺﾞｼｯｸM" panose="020B0600000000000000" pitchFamily="50" charset="-128"/>
              </a:rPr>
              <a:t>　</a:t>
            </a:r>
            <a:r>
              <a:rPr kumimoji="1" lang="ja-JP" altLang="en-US" sz="1400" dirty="0" smtClean="0">
                <a:latin typeface="HGPｺﾞｼｯｸM" panose="020B0600000000000000" pitchFamily="50" charset="-128"/>
                <a:ea typeface="HGPｺﾞｼｯｸM" panose="020B0600000000000000" pitchFamily="50" charset="-128"/>
              </a:rPr>
              <a:t>　２．２．１．要件定義工程の作業範囲</a:t>
            </a:r>
            <a:endParaRPr kumimoji="1" lang="en-US" altLang="ja-JP" sz="1400" dirty="0" smtClean="0">
              <a:latin typeface="HGPｺﾞｼｯｸM" panose="020B0600000000000000" pitchFamily="50" charset="-128"/>
              <a:ea typeface="HGPｺﾞｼｯｸM" panose="020B0600000000000000" pitchFamily="50" charset="-128"/>
            </a:endParaRPr>
          </a:p>
          <a:p>
            <a:pPr marL="806450"/>
            <a:r>
              <a:rPr lang="ja-JP" altLang="en-US" sz="1400" dirty="0" smtClean="0">
                <a:latin typeface="HGPｺﾞｼｯｸM" panose="020B0600000000000000" pitchFamily="50" charset="-128"/>
                <a:ea typeface="HGPｺﾞｼｯｸM" panose="020B0600000000000000" pitchFamily="50" charset="-128"/>
              </a:rPr>
              <a:t>本プロジェクトの開発工程における、要件定義工程の弊社作業範囲は下図のとおりです。</a:t>
            </a:r>
            <a:endParaRPr lang="en-US" altLang="ja-JP" sz="1400" dirty="0" smtClean="0">
              <a:latin typeface="HGPｺﾞｼｯｸM" panose="020B0600000000000000" pitchFamily="50" charset="-128"/>
              <a:ea typeface="HGPｺﾞｼｯｸM" panose="020B0600000000000000" pitchFamily="50" charset="-128"/>
            </a:endParaRPr>
          </a:p>
          <a:p>
            <a:pPr marL="806450"/>
            <a:r>
              <a:rPr lang="ja-JP" altLang="en-US" sz="1400" dirty="0" smtClean="0">
                <a:latin typeface="HGPｺﾞｼｯｸM" panose="020B0600000000000000" pitchFamily="50" charset="-128"/>
                <a:ea typeface="HGPｺﾞｼｯｸM" panose="020B0600000000000000" pitchFamily="50" charset="-128"/>
              </a:rPr>
              <a:t>弊社作業の内容</a:t>
            </a:r>
            <a:r>
              <a:rPr lang="ja-JP" altLang="en-US" sz="1400" dirty="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進め方・成果物および貴社対応事項等を「３．要件</a:t>
            </a:r>
            <a:r>
              <a:rPr lang="ja-JP" altLang="en-US" sz="1400" dirty="0">
                <a:latin typeface="HGPｺﾞｼｯｸM" panose="020B0600000000000000" pitchFamily="50" charset="-128"/>
                <a:ea typeface="HGPｺﾞｼｯｸM" panose="020B0600000000000000" pitchFamily="50" charset="-128"/>
              </a:rPr>
              <a:t>定義実施計画</a:t>
            </a:r>
            <a:r>
              <a:rPr lang="ja-JP" altLang="en-US" sz="1400" dirty="0" smtClean="0">
                <a:latin typeface="HGPｺﾞｼｯｸM" panose="020B0600000000000000" pitchFamily="50" charset="-128"/>
                <a:ea typeface="HGPｺﾞｼｯｸM" panose="020B0600000000000000" pitchFamily="50" charset="-128"/>
              </a:rPr>
              <a:t>」で定義します。</a:t>
            </a:r>
            <a:endParaRPr lang="en-US" altLang="ja-JP" sz="1400" dirty="0">
              <a:latin typeface="HGPｺﾞｼｯｸM" panose="020B0600000000000000" pitchFamily="50" charset="-128"/>
              <a:ea typeface="HGPｺﾞｼｯｸM" panose="020B0600000000000000" pitchFamily="50" charset="-128"/>
            </a:endParaRPr>
          </a:p>
        </p:txBody>
      </p:sp>
      <p:sp>
        <p:nvSpPr>
          <p:cNvPr id="52" name="AutoShape 222"/>
          <p:cNvSpPr>
            <a:spLocks noChangeArrowheads="1"/>
          </p:cNvSpPr>
          <p:nvPr/>
        </p:nvSpPr>
        <p:spPr bwMode="auto">
          <a:xfrm>
            <a:off x="2339752" y="2975004"/>
            <a:ext cx="924297" cy="241300"/>
          </a:xfrm>
          <a:prstGeom prst="homePlate">
            <a:avLst>
              <a:gd name="adj" fmla="val 20632"/>
            </a:avLst>
          </a:prstGeom>
          <a:ln>
            <a:headEnd/>
            <a:tailEnd/>
          </a:ln>
        </p:spPr>
        <p:style>
          <a:lnRef idx="2">
            <a:schemeClr val="dk1"/>
          </a:lnRef>
          <a:fillRef idx="1">
            <a:schemeClr val="lt1"/>
          </a:fillRef>
          <a:effectRef idx="0">
            <a:schemeClr val="dk1"/>
          </a:effectRef>
          <a:fontRef idx="minor">
            <a:schemeClr val="dk1"/>
          </a:fontRef>
        </p:style>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要件定義</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53" name="AutoShape 222"/>
          <p:cNvSpPr>
            <a:spLocks noChangeArrowheads="1"/>
          </p:cNvSpPr>
          <p:nvPr/>
        </p:nvSpPr>
        <p:spPr bwMode="auto">
          <a:xfrm>
            <a:off x="4198437" y="2975004"/>
            <a:ext cx="2240275" cy="241301"/>
          </a:xfrm>
          <a:prstGeom prst="homePlate">
            <a:avLst>
              <a:gd name="adj" fmla="val 20632"/>
            </a:avLst>
          </a:prstGeom>
          <a:ln>
            <a:headEnd/>
            <a:tailEnd/>
          </a:ln>
        </p:spPr>
        <p:style>
          <a:lnRef idx="2">
            <a:schemeClr val="dk1"/>
          </a:lnRef>
          <a:fillRef idx="1">
            <a:schemeClr val="lt1"/>
          </a:fillRef>
          <a:effectRef idx="0">
            <a:schemeClr val="dk1"/>
          </a:effectRef>
          <a:fontRef idx="minor">
            <a:schemeClr val="dk1"/>
          </a:fontRef>
        </p:style>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開発</a:t>
            </a:r>
            <a:r>
              <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a:t>
            </a: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内部設計</a:t>
            </a:r>
            <a:r>
              <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a:t>
            </a: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製造</a:t>
            </a:r>
            <a:r>
              <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a:t>
            </a: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単テ</a:t>
            </a:r>
            <a:r>
              <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a:t>
            </a: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結テ</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54" name="AutoShape 222"/>
          <p:cNvSpPr>
            <a:spLocks noChangeArrowheads="1"/>
          </p:cNvSpPr>
          <p:nvPr/>
        </p:nvSpPr>
        <p:spPr bwMode="auto">
          <a:xfrm>
            <a:off x="6501585" y="2975004"/>
            <a:ext cx="1080894" cy="241300"/>
          </a:xfrm>
          <a:prstGeom prst="homePlate">
            <a:avLst>
              <a:gd name="adj" fmla="val 20632"/>
            </a:avLst>
          </a:prstGeom>
          <a:ln>
            <a:headEnd/>
            <a:tailEnd/>
          </a:ln>
        </p:spPr>
        <p:style>
          <a:lnRef idx="2">
            <a:schemeClr val="dk1"/>
          </a:lnRef>
          <a:fillRef idx="1">
            <a:schemeClr val="lt1"/>
          </a:fillRef>
          <a:effectRef idx="0">
            <a:schemeClr val="dk1"/>
          </a:effectRef>
          <a:fontRef idx="minor">
            <a:schemeClr val="dk1"/>
          </a:fontRef>
        </p:style>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テスト～移行</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55" name="Text Box 87"/>
          <p:cNvSpPr txBox="1">
            <a:spLocks noChangeArrowheads="1"/>
          </p:cNvSpPr>
          <p:nvPr/>
        </p:nvSpPr>
        <p:spPr bwMode="auto">
          <a:xfrm>
            <a:off x="3138564" y="3267857"/>
            <a:ext cx="1076183" cy="21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kumimoji="1" sz="1000">
                <a:solidFill>
                  <a:schemeClr val="tx1"/>
                </a:solidFill>
                <a:latin typeface="Arial" charset="0"/>
                <a:ea typeface="ＭＳ Ｐゴシック" charset="-128"/>
              </a:defRPr>
            </a:lvl1pPr>
            <a:lvl2pPr marL="742950" indent="-285750" eaLnBrk="0" hangingPunct="0">
              <a:defRPr kumimoji="1" sz="1000">
                <a:solidFill>
                  <a:schemeClr val="tx1"/>
                </a:solidFill>
                <a:latin typeface="Arial" charset="0"/>
                <a:ea typeface="ＭＳ Ｐゴシック" charset="-128"/>
              </a:defRPr>
            </a:lvl2pPr>
            <a:lvl3pPr marL="1143000" indent="-228600" eaLnBrk="0" hangingPunct="0">
              <a:defRPr kumimoji="1" sz="1000">
                <a:solidFill>
                  <a:schemeClr val="tx1"/>
                </a:solidFill>
                <a:latin typeface="Arial" charset="0"/>
                <a:ea typeface="ＭＳ Ｐゴシック" charset="-128"/>
              </a:defRPr>
            </a:lvl3pPr>
            <a:lvl4pPr marL="1600200" indent="-228600" eaLnBrk="0" hangingPunct="0">
              <a:defRPr kumimoji="1" sz="1000">
                <a:solidFill>
                  <a:schemeClr val="tx1"/>
                </a:solidFill>
                <a:latin typeface="Arial" charset="0"/>
                <a:ea typeface="ＭＳ Ｐゴシック" charset="-128"/>
              </a:defRPr>
            </a:lvl4pPr>
            <a:lvl5pPr marL="2057400" indent="-228600" eaLnBrk="0" hangingPunct="0">
              <a:defRPr kumimoji="1" sz="10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Arial" charset="0"/>
                <a:ea typeface="ＭＳ Ｐゴシック" charset="-128"/>
              </a:defRPr>
            </a:lvl9pPr>
          </a:lstStyle>
          <a:p>
            <a:pPr defTabSz="914400" eaLnBrk="1" fontAlgn="base" hangingPunct="1">
              <a:spcBef>
                <a:spcPct val="0"/>
              </a:spcBef>
              <a:spcAft>
                <a:spcPct val="0"/>
              </a:spcAft>
            </a:pPr>
            <a:r>
              <a:rPr lang="en-US" altLang="ja-JP" sz="900" dirty="0" smtClean="0">
                <a:latin typeface="HGPｺﾞｼｯｸM" panose="020B0600000000000000" pitchFamily="50" charset="-128"/>
                <a:ea typeface="HGPｺﾞｼｯｸM" panose="020B0600000000000000" pitchFamily="50" charset="-128"/>
                <a:cs typeface="メイリオ" pitchFamily="50" charset="-128"/>
              </a:rPr>
              <a:t>▲</a:t>
            </a:r>
            <a:r>
              <a:rPr lang="ja-JP" altLang="en-US" sz="900" dirty="0" smtClean="0">
                <a:latin typeface="HGPｺﾞｼｯｸM" panose="020B0600000000000000" pitchFamily="50" charset="-128"/>
                <a:ea typeface="HGPｺﾞｼｯｸM" panose="020B0600000000000000" pitchFamily="50" charset="-128"/>
                <a:cs typeface="メイリオ" pitchFamily="50" charset="-128"/>
              </a:rPr>
              <a:t>再見積</a:t>
            </a:r>
            <a:r>
              <a:rPr lang="en-US" altLang="ja-JP" sz="900" dirty="0" smtClean="0">
                <a:latin typeface="HGPｺﾞｼｯｸM" panose="020B0600000000000000" pitchFamily="50" charset="-128"/>
                <a:ea typeface="HGPｺﾞｼｯｸM" panose="020B0600000000000000" pitchFamily="50" charset="-128"/>
                <a:cs typeface="メイリオ" pitchFamily="50" charset="-128"/>
              </a:rPr>
              <a:t>(</a:t>
            </a:r>
            <a:r>
              <a:rPr lang="ja-JP" altLang="en-US" sz="900" dirty="0" smtClean="0">
                <a:latin typeface="HGPｺﾞｼｯｸM" panose="020B0600000000000000" pitchFamily="50" charset="-128"/>
                <a:ea typeface="HGPｺﾞｼｯｸM" panose="020B0600000000000000" pitchFamily="50" charset="-128"/>
                <a:cs typeface="メイリオ" pitchFamily="50" charset="-128"/>
              </a:rPr>
              <a:t>暫定工数</a:t>
            </a:r>
            <a:r>
              <a:rPr lang="en-US" altLang="ja-JP" sz="900" dirty="0" smtClean="0">
                <a:latin typeface="HGPｺﾞｼｯｸM" panose="020B0600000000000000" pitchFamily="50" charset="-128"/>
                <a:ea typeface="HGPｺﾞｼｯｸM" panose="020B0600000000000000" pitchFamily="50" charset="-128"/>
                <a:cs typeface="メイリオ" pitchFamily="50" charset="-128"/>
              </a:rPr>
              <a:t>)</a:t>
            </a:r>
            <a:endParaRPr lang="en-US" altLang="ja-JP" sz="900" dirty="0">
              <a:latin typeface="HGPｺﾞｼｯｸM" panose="020B0600000000000000" pitchFamily="50" charset="-128"/>
              <a:ea typeface="HGPｺﾞｼｯｸM" panose="020B0600000000000000" pitchFamily="50" charset="-128"/>
              <a:cs typeface="メイリオ" pitchFamily="50" charset="-128"/>
            </a:endParaRPr>
          </a:p>
        </p:txBody>
      </p:sp>
      <p:sp>
        <p:nvSpPr>
          <p:cNvPr id="56" name="Text Box 87"/>
          <p:cNvSpPr txBox="1">
            <a:spLocks noChangeArrowheads="1"/>
          </p:cNvSpPr>
          <p:nvPr/>
        </p:nvSpPr>
        <p:spPr bwMode="auto">
          <a:xfrm>
            <a:off x="2123728" y="3252469"/>
            <a:ext cx="889000" cy="226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eaLnBrk="0" hangingPunct="0">
              <a:defRPr kumimoji="1" sz="1000">
                <a:solidFill>
                  <a:schemeClr val="tx1"/>
                </a:solidFill>
                <a:latin typeface="Arial" charset="0"/>
                <a:ea typeface="ＭＳ Ｐゴシック" charset="-128"/>
              </a:defRPr>
            </a:lvl1pPr>
            <a:lvl2pPr marL="742950" indent="-285750" eaLnBrk="0" hangingPunct="0">
              <a:defRPr kumimoji="1" sz="1000">
                <a:solidFill>
                  <a:schemeClr val="tx1"/>
                </a:solidFill>
                <a:latin typeface="Arial" charset="0"/>
                <a:ea typeface="ＭＳ Ｐゴシック" charset="-128"/>
              </a:defRPr>
            </a:lvl2pPr>
            <a:lvl3pPr marL="1143000" indent="-228600" eaLnBrk="0" hangingPunct="0">
              <a:defRPr kumimoji="1" sz="1000">
                <a:solidFill>
                  <a:schemeClr val="tx1"/>
                </a:solidFill>
                <a:latin typeface="Arial" charset="0"/>
                <a:ea typeface="ＭＳ Ｐゴシック" charset="-128"/>
              </a:defRPr>
            </a:lvl3pPr>
            <a:lvl4pPr marL="1600200" indent="-228600" eaLnBrk="0" hangingPunct="0">
              <a:defRPr kumimoji="1" sz="1000">
                <a:solidFill>
                  <a:schemeClr val="tx1"/>
                </a:solidFill>
                <a:latin typeface="Arial" charset="0"/>
                <a:ea typeface="ＭＳ Ｐゴシック" charset="-128"/>
              </a:defRPr>
            </a:lvl4pPr>
            <a:lvl5pPr marL="2057400" indent="-228600" eaLnBrk="0" hangingPunct="0">
              <a:defRPr kumimoji="1" sz="10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Arial" charset="0"/>
                <a:ea typeface="ＭＳ Ｐゴシック" charset="-128"/>
              </a:defRPr>
            </a:lvl9pPr>
          </a:lstStyle>
          <a:p>
            <a:pPr defTabSz="914400" eaLnBrk="1" fontAlgn="base" hangingPunct="1">
              <a:spcBef>
                <a:spcPct val="0"/>
              </a:spcBef>
              <a:spcAft>
                <a:spcPct val="0"/>
              </a:spcAft>
            </a:pPr>
            <a:r>
              <a:rPr lang="ja-JP" altLang="en-US" dirty="0" smtClean="0">
                <a:solidFill>
                  <a:srgbClr val="000000"/>
                </a:solidFill>
                <a:latin typeface="HGPｺﾞｼｯｸM" panose="020B0600000000000000" pitchFamily="50" charset="-128"/>
                <a:ea typeface="HGPｺﾞｼｯｸM" panose="020B0600000000000000" pitchFamily="50" charset="-128"/>
                <a:cs typeface="メイリオ" pitchFamily="50" charset="-128"/>
              </a:rPr>
              <a:t>▲</a:t>
            </a:r>
            <a:r>
              <a:rPr lang="en-US" altLang="ja-JP" dirty="0" smtClean="0">
                <a:solidFill>
                  <a:srgbClr val="000000"/>
                </a:solidFill>
                <a:latin typeface="HGPｺﾞｼｯｸM" panose="020B0600000000000000" pitchFamily="50" charset="-128"/>
                <a:ea typeface="HGPｺﾞｼｯｸM" panose="020B0600000000000000" pitchFamily="50" charset="-128"/>
                <a:cs typeface="メイリオ" pitchFamily="50" charset="-128"/>
              </a:rPr>
              <a:t>Kickoff</a:t>
            </a:r>
            <a:endParaRPr lang="en-US" altLang="ja-JP" dirty="0">
              <a:solidFill>
                <a:srgbClr val="000000"/>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58" name="AutoShape 222"/>
          <p:cNvSpPr>
            <a:spLocks noChangeArrowheads="1"/>
          </p:cNvSpPr>
          <p:nvPr/>
        </p:nvSpPr>
        <p:spPr bwMode="auto">
          <a:xfrm>
            <a:off x="7657052" y="2975004"/>
            <a:ext cx="1379444" cy="241299"/>
          </a:xfrm>
          <a:prstGeom prst="homePlate">
            <a:avLst>
              <a:gd name="adj" fmla="val 20632"/>
            </a:avLst>
          </a:prstGeom>
          <a:ln>
            <a:headEnd/>
            <a:tailEnd/>
          </a:ln>
        </p:spPr>
        <p:style>
          <a:lnRef idx="2">
            <a:schemeClr val="dk1"/>
          </a:lnRef>
          <a:fillRef idx="1">
            <a:schemeClr val="lt1"/>
          </a:fillRef>
          <a:effectRef idx="0">
            <a:schemeClr val="dk1"/>
          </a:effectRef>
          <a:fontRef idx="minor">
            <a:schemeClr val="dk1"/>
          </a:fontRef>
        </p:style>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保守・運用</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59" name="Text Box 87"/>
          <p:cNvSpPr txBox="1">
            <a:spLocks noChangeArrowheads="1"/>
          </p:cNvSpPr>
          <p:nvPr/>
        </p:nvSpPr>
        <p:spPr bwMode="auto">
          <a:xfrm>
            <a:off x="7609137" y="3252469"/>
            <a:ext cx="779287" cy="226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kumimoji="1" sz="1000">
                <a:solidFill>
                  <a:schemeClr val="tx1"/>
                </a:solidFill>
                <a:latin typeface="Arial" charset="0"/>
                <a:ea typeface="ＭＳ Ｐゴシック" charset="-128"/>
              </a:defRPr>
            </a:lvl1pPr>
            <a:lvl2pPr marL="742950" indent="-285750" eaLnBrk="0" hangingPunct="0">
              <a:defRPr kumimoji="1" sz="1000">
                <a:solidFill>
                  <a:schemeClr val="tx1"/>
                </a:solidFill>
                <a:latin typeface="Arial" charset="0"/>
                <a:ea typeface="ＭＳ Ｐゴシック" charset="-128"/>
              </a:defRPr>
            </a:lvl2pPr>
            <a:lvl3pPr marL="1143000" indent="-228600" eaLnBrk="0" hangingPunct="0">
              <a:defRPr kumimoji="1" sz="1000">
                <a:solidFill>
                  <a:schemeClr val="tx1"/>
                </a:solidFill>
                <a:latin typeface="Arial" charset="0"/>
                <a:ea typeface="ＭＳ Ｐゴシック" charset="-128"/>
              </a:defRPr>
            </a:lvl3pPr>
            <a:lvl4pPr marL="1600200" indent="-228600" eaLnBrk="0" hangingPunct="0">
              <a:defRPr kumimoji="1" sz="1000">
                <a:solidFill>
                  <a:schemeClr val="tx1"/>
                </a:solidFill>
                <a:latin typeface="Arial" charset="0"/>
                <a:ea typeface="ＭＳ Ｐゴシック" charset="-128"/>
              </a:defRPr>
            </a:lvl4pPr>
            <a:lvl5pPr marL="2057400" indent="-228600" eaLnBrk="0" hangingPunct="0">
              <a:defRPr kumimoji="1" sz="10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Arial" charset="0"/>
                <a:ea typeface="ＭＳ Ｐゴシック" charset="-128"/>
              </a:defRPr>
            </a:lvl9pPr>
          </a:lstStyle>
          <a:p>
            <a:pPr defTabSz="914400" eaLnBrk="1" fontAlgn="base" hangingPunct="1">
              <a:spcBef>
                <a:spcPct val="0"/>
              </a:spcBef>
              <a:spcAft>
                <a:spcPct val="0"/>
              </a:spcAft>
            </a:pPr>
            <a:r>
              <a:rPr lang="ja-JP" altLang="en-US" dirty="0">
                <a:latin typeface="HGPｺﾞｼｯｸM" panose="020B0600000000000000" pitchFamily="50" charset="-128"/>
                <a:ea typeface="HGPｺﾞｼｯｸM" panose="020B0600000000000000" pitchFamily="50" charset="-128"/>
                <a:cs typeface="メイリオ" pitchFamily="50" charset="-128"/>
              </a:rPr>
              <a:t>▲</a:t>
            </a:r>
            <a:r>
              <a:rPr lang="en-US" altLang="ja-JP" dirty="0" smtClean="0">
                <a:latin typeface="HGPｺﾞｼｯｸM" panose="020B0600000000000000" pitchFamily="50" charset="-128"/>
                <a:ea typeface="HGPｺﾞｼｯｸM" panose="020B0600000000000000" pitchFamily="50" charset="-128"/>
                <a:cs typeface="メイリオ" pitchFamily="50" charset="-128"/>
              </a:rPr>
              <a:t>C/O</a:t>
            </a:r>
            <a:r>
              <a:rPr lang="ja-JP" altLang="en-US" dirty="0" smtClean="0">
                <a:latin typeface="HGPｺﾞｼｯｸM" panose="020B0600000000000000" pitchFamily="50" charset="-128"/>
                <a:ea typeface="HGPｺﾞｼｯｸM" panose="020B0600000000000000" pitchFamily="50" charset="-128"/>
                <a:cs typeface="メイリオ" pitchFamily="50" charset="-128"/>
              </a:rPr>
              <a:t>判定</a:t>
            </a:r>
            <a:endParaRPr lang="en-US" altLang="ja-JP" dirty="0">
              <a:latin typeface="HGPｺﾞｼｯｸM" panose="020B0600000000000000" pitchFamily="50" charset="-128"/>
              <a:ea typeface="HGPｺﾞｼｯｸM" panose="020B0600000000000000" pitchFamily="50" charset="-128"/>
              <a:cs typeface="メイリオ" pitchFamily="50" charset="-128"/>
            </a:endParaRPr>
          </a:p>
        </p:txBody>
      </p:sp>
      <p:sp>
        <p:nvSpPr>
          <p:cNvPr id="60" name="AutoShape 222"/>
          <p:cNvSpPr>
            <a:spLocks noChangeArrowheads="1"/>
          </p:cNvSpPr>
          <p:nvPr/>
        </p:nvSpPr>
        <p:spPr bwMode="auto">
          <a:xfrm>
            <a:off x="3346548" y="2975004"/>
            <a:ext cx="804488" cy="241300"/>
          </a:xfrm>
          <a:prstGeom prst="homePlate">
            <a:avLst>
              <a:gd name="adj" fmla="val 20632"/>
            </a:avLst>
          </a:prstGeom>
          <a:ln>
            <a:headEnd/>
            <a:tailEnd/>
          </a:ln>
        </p:spPr>
        <p:style>
          <a:lnRef idx="2">
            <a:schemeClr val="dk1"/>
          </a:lnRef>
          <a:fillRef idx="1">
            <a:schemeClr val="lt1"/>
          </a:fillRef>
          <a:effectRef idx="0">
            <a:schemeClr val="dk1"/>
          </a:effectRef>
          <a:fontRef idx="minor">
            <a:schemeClr val="dk1"/>
          </a:fontRef>
        </p:style>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外部設計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61" name="Text Box 87"/>
          <p:cNvSpPr txBox="1">
            <a:spLocks noChangeArrowheads="1"/>
          </p:cNvSpPr>
          <p:nvPr/>
        </p:nvSpPr>
        <p:spPr bwMode="auto">
          <a:xfrm>
            <a:off x="4086689" y="3356992"/>
            <a:ext cx="1076183" cy="21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kumimoji="1" sz="1000">
                <a:solidFill>
                  <a:schemeClr val="tx1"/>
                </a:solidFill>
                <a:latin typeface="Arial" charset="0"/>
                <a:ea typeface="ＭＳ Ｐゴシック" charset="-128"/>
              </a:defRPr>
            </a:lvl1pPr>
            <a:lvl2pPr marL="742950" indent="-285750" eaLnBrk="0" hangingPunct="0">
              <a:defRPr kumimoji="1" sz="1000">
                <a:solidFill>
                  <a:schemeClr val="tx1"/>
                </a:solidFill>
                <a:latin typeface="Arial" charset="0"/>
                <a:ea typeface="ＭＳ Ｐゴシック" charset="-128"/>
              </a:defRPr>
            </a:lvl2pPr>
            <a:lvl3pPr marL="1143000" indent="-228600" eaLnBrk="0" hangingPunct="0">
              <a:defRPr kumimoji="1" sz="1000">
                <a:solidFill>
                  <a:schemeClr val="tx1"/>
                </a:solidFill>
                <a:latin typeface="Arial" charset="0"/>
                <a:ea typeface="ＭＳ Ｐゴシック" charset="-128"/>
              </a:defRPr>
            </a:lvl3pPr>
            <a:lvl4pPr marL="1600200" indent="-228600" eaLnBrk="0" hangingPunct="0">
              <a:defRPr kumimoji="1" sz="1000">
                <a:solidFill>
                  <a:schemeClr val="tx1"/>
                </a:solidFill>
                <a:latin typeface="Arial" charset="0"/>
                <a:ea typeface="ＭＳ Ｐゴシック" charset="-128"/>
              </a:defRPr>
            </a:lvl4pPr>
            <a:lvl5pPr marL="2057400" indent="-228600" eaLnBrk="0" hangingPunct="0">
              <a:defRPr kumimoji="1" sz="10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Arial" charset="0"/>
                <a:ea typeface="ＭＳ Ｐゴシック" charset="-128"/>
              </a:defRPr>
            </a:lvl9pPr>
          </a:lstStyle>
          <a:p>
            <a:pPr defTabSz="914400" eaLnBrk="1" fontAlgn="base" hangingPunct="1">
              <a:spcBef>
                <a:spcPct val="0"/>
              </a:spcBef>
              <a:spcAft>
                <a:spcPct val="0"/>
              </a:spcAft>
            </a:pPr>
            <a:r>
              <a:rPr lang="en-US" altLang="ja-JP" sz="900" dirty="0" smtClean="0">
                <a:latin typeface="HGPｺﾞｼｯｸM" panose="020B0600000000000000" pitchFamily="50" charset="-128"/>
                <a:ea typeface="HGPｺﾞｼｯｸM" panose="020B0600000000000000" pitchFamily="50" charset="-128"/>
                <a:cs typeface="メイリオ" pitchFamily="50" charset="-128"/>
              </a:rPr>
              <a:t>▲</a:t>
            </a:r>
            <a:r>
              <a:rPr lang="ja-JP" altLang="en-US" sz="900" dirty="0" smtClean="0">
                <a:latin typeface="HGPｺﾞｼｯｸM" panose="020B0600000000000000" pitchFamily="50" charset="-128"/>
                <a:ea typeface="HGPｺﾞｼｯｸM" panose="020B0600000000000000" pitchFamily="50" charset="-128"/>
                <a:cs typeface="メイリオ" pitchFamily="50" charset="-128"/>
              </a:rPr>
              <a:t>再見積</a:t>
            </a:r>
            <a:r>
              <a:rPr lang="en-US" altLang="ja-JP" sz="900" dirty="0" smtClean="0">
                <a:latin typeface="HGPｺﾞｼｯｸM" panose="020B0600000000000000" pitchFamily="50" charset="-128"/>
                <a:ea typeface="HGPｺﾞｼｯｸM" panose="020B0600000000000000" pitchFamily="50" charset="-128"/>
                <a:cs typeface="メイリオ" pitchFamily="50" charset="-128"/>
              </a:rPr>
              <a:t>(</a:t>
            </a:r>
            <a:r>
              <a:rPr lang="ja-JP" altLang="en-US" sz="900" dirty="0" smtClean="0">
                <a:latin typeface="HGPｺﾞｼｯｸM" panose="020B0600000000000000" pitchFamily="50" charset="-128"/>
                <a:ea typeface="HGPｺﾞｼｯｸM" panose="020B0600000000000000" pitchFamily="50" charset="-128"/>
                <a:cs typeface="メイリオ" pitchFamily="50" charset="-128"/>
              </a:rPr>
              <a:t>確定工数</a:t>
            </a:r>
            <a:r>
              <a:rPr lang="en-US" altLang="ja-JP" sz="900" dirty="0" smtClean="0">
                <a:latin typeface="HGPｺﾞｼｯｸM" panose="020B0600000000000000" pitchFamily="50" charset="-128"/>
                <a:ea typeface="HGPｺﾞｼｯｸM" panose="020B0600000000000000" pitchFamily="50" charset="-128"/>
                <a:cs typeface="メイリオ" pitchFamily="50" charset="-128"/>
              </a:rPr>
              <a:t>)</a:t>
            </a:r>
            <a:endParaRPr lang="en-US" altLang="ja-JP" sz="900" dirty="0">
              <a:latin typeface="HGPｺﾞｼｯｸM" panose="020B0600000000000000" pitchFamily="50" charset="-128"/>
              <a:ea typeface="HGPｺﾞｼｯｸM" panose="020B0600000000000000" pitchFamily="50" charset="-128"/>
              <a:cs typeface="メイリオ" pitchFamily="50" charset="-128"/>
            </a:endParaRPr>
          </a:p>
        </p:txBody>
      </p:sp>
      <p:sp>
        <p:nvSpPr>
          <p:cNvPr id="67" name="AutoShape 222"/>
          <p:cNvSpPr>
            <a:spLocks noChangeArrowheads="1"/>
          </p:cNvSpPr>
          <p:nvPr/>
        </p:nvSpPr>
        <p:spPr bwMode="auto">
          <a:xfrm>
            <a:off x="1619672" y="2975004"/>
            <a:ext cx="648071" cy="241300"/>
          </a:xfrm>
          <a:prstGeom prst="homePlate">
            <a:avLst>
              <a:gd name="adj" fmla="val 20632"/>
            </a:avLst>
          </a:prstGeom>
          <a:ln>
            <a:headEnd/>
            <a:tailEnd/>
          </a:ln>
        </p:spPr>
        <p:style>
          <a:lnRef idx="2">
            <a:schemeClr val="dk1"/>
          </a:lnRef>
          <a:fillRef idx="1">
            <a:schemeClr val="lt1"/>
          </a:fillRef>
          <a:effectRef idx="0">
            <a:schemeClr val="dk1"/>
          </a:effectRef>
          <a:fontRef idx="minor">
            <a:schemeClr val="dk1"/>
          </a:fontRef>
        </p:style>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現行調査</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68" name="Text Box 87"/>
          <p:cNvSpPr txBox="1">
            <a:spLocks noChangeArrowheads="1"/>
          </p:cNvSpPr>
          <p:nvPr/>
        </p:nvSpPr>
        <p:spPr bwMode="auto">
          <a:xfrm>
            <a:off x="7738568" y="3429000"/>
            <a:ext cx="1009896" cy="234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kumimoji="1" sz="1000">
                <a:solidFill>
                  <a:schemeClr val="tx1"/>
                </a:solidFill>
                <a:latin typeface="Arial" charset="0"/>
                <a:ea typeface="ＭＳ Ｐゴシック" charset="-128"/>
              </a:defRPr>
            </a:lvl1pPr>
            <a:lvl2pPr marL="742950" indent="-285750" eaLnBrk="0" hangingPunct="0">
              <a:defRPr kumimoji="1" sz="1000">
                <a:solidFill>
                  <a:schemeClr val="tx1"/>
                </a:solidFill>
                <a:latin typeface="Arial" charset="0"/>
                <a:ea typeface="ＭＳ Ｐゴシック" charset="-128"/>
              </a:defRPr>
            </a:lvl2pPr>
            <a:lvl3pPr marL="1143000" indent="-228600" eaLnBrk="0" hangingPunct="0">
              <a:defRPr kumimoji="1" sz="1000">
                <a:solidFill>
                  <a:schemeClr val="tx1"/>
                </a:solidFill>
                <a:latin typeface="Arial" charset="0"/>
                <a:ea typeface="ＭＳ Ｐゴシック" charset="-128"/>
              </a:defRPr>
            </a:lvl3pPr>
            <a:lvl4pPr marL="1600200" indent="-228600" eaLnBrk="0" hangingPunct="0">
              <a:defRPr kumimoji="1" sz="1000">
                <a:solidFill>
                  <a:schemeClr val="tx1"/>
                </a:solidFill>
                <a:latin typeface="Arial" charset="0"/>
                <a:ea typeface="ＭＳ Ｐゴシック" charset="-128"/>
              </a:defRPr>
            </a:lvl4pPr>
            <a:lvl5pPr marL="2057400" indent="-228600" eaLnBrk="0" hangingPunct="0">
              <a:defRPr kumimoji="1" sz="10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Arial" charset="0"/>
                <a:ea typeface="ＭＳ Ｐゴシック" charset="-128"/>
              </a:defRPr>
            </a:lvl9pPr>
          </a:lstStyle>
          <a:p>
            <a:pPr defTabSz="914400" eaLnBrk="1" fontAlgn="base" hangingPunct="1">
              <a:spcBef>
                <a:spcPct val="0"/>
              </a:spcBef>
              <a:spcAft>
                <a:spcPct val="0"/>
              </a:spcAft>
            </a:pPr>
            <a:r>
              <a:rPr lang="ja-JP" altLang="en-US" dirty="0">
                <a:solidFill>
                  <a:srgbClr val="000000"/>
                </a:solidFill>
                <a:latin typeface="HGPｺﾞｼｯｸM" panose="020B0600000000000000" pitchFamily="50" charset="-128"/>
                <a:ea typeface="HGPｺﾞｼｯｸM" panose="020B0600000000000000" pitchFamily="50" charset="-128"/>
                <a:cs typeface="メイリオ" pitchFamily="50" charset="-128"/>
              </a:rPr>
              <a:t>▲</a:t>
            </a:r>
            <a:r>
              <a:rPr lang="en-US" altLang="ja-JP" dirty="0" smtClean="0">
                <a:solidFill>
                  <a:srgbClr val="000000"/>
                </a:solidFill>
                <a:latin typeface="HGPｺﾞｼｯｸM" panose="020B0600000000000000" pitchFamily="50" charset="-128"/>
                <a:ea typeface="HGPｺﾞｼｯｸM" panose="020B0600000000000000" pitchFamily="50" charset="-128"/>
                <a:cs typeface="メイリオ" pitchFamily="50" charset="-128"/>
              </a:rPr>
              <a:t>C/O</a:t>
            </a:r>
            <a:endParaRPr lang="en-US" altLang="ja-JP" dirty="0">
              <a:solidFill>
                <a:srgbClr val="000000"/>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69" name="AutoShape 222"/>
          <p:cNvSpPr>
            <a:spLocks noChangeArrowheads="1"/>
          </p:cNvSpPr>
          <p:nvPr/>
        </p:nvSpPr>
        <p:spPr bwMode="auto">
          <a:xfrm>
            <a:off x="4151036" y="4180539"/>
            <a:ext cx="2287676" cy="288000"/>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業務・データ移行設計</a:t>
            </a:r>
            <a:r>
              <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a:t>
            </a: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テスト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70" name="AutoShape 222"/>
          <p:cNvSpPr>
            <a:spLocks noChangeArrowheads="1"/>
          </p:cNvSpPr>
          <p:nvPr/>
        </p:nvSpPr>
        <p:spPr bwMode="auto">
          <a:xfrm>
            <a:off x="2339752" y="3817219"/>
            <a:ext cx="911918" cy="288000"/>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要件定義</a:t>
            </a:r>
            <a:endPar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参画</a:t>
            </a:r>
            <a:r>
              <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&amp;</a:t>
            </a: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レビュー</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71" name="AutoShape 222"/>
          <p:cNvSpPr>
            <a:spLocks noChangeArrowheads="1"/>
          </p:cNvSpPr>
          <p:nvPr/>
        </p:nvSpPr>
        <p:spPr bwMode="auto">
          <a:xfrm>
            <a:off x="3346548" y="3817219"/>
            <a:ext cx="740141" cy="288000"/>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外部</a:t>
            </a: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設計</a:t>
            </a:r>
            <a:endPar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参画</a:t>
            </a:r>
            <a:r>
              <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&amp;</a:t>
            </a: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レビュー</a:t>
            </a:r>
            <a:endPar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72" name="AutoShape 222"/>
          <p:cNvSpPr>
            <a:spLocks noChangeArrowheads="1"/>
          </p:cNvSpPr>
          <p:nvPr/>
        </p:nvSpPr>
        <p:spPr bwMode="auto">
          <a:xfrm>
            <a:off x="6501585" y="3817219"/>
            <a:ext cx="1103897" cy="288000"/>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システムテスト</a:t>
            </a:r>
            <a:endPar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ユーザー</a:t>
            </a: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教育</a:t>
            </a:r>
            <a:endPar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73" name="AutoShape 222"/>
          <p:cNvSpPr>
            <a:spLocks noChangeArrowheads="1"/>
          </p:cNvSpPr>
          <p:nvPr/>
        </p:nvSpPr>
        <p:spPr bwMode="auto">
          <a:xfrm>
            <a:off x="6501585" y="4180539"/>
            <a:ext cx="1103897" cy="288000"/>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移行リハーサル</a:t>
            </a:r>
            <a:endPar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74" name="AutoShape 222"/>
          <p:cNvSpPr>
            <a:spLocks noChangeArrowheads="1"/>
          </p:cNvSpPr>
          <p:nvPr/>
        </p:nvSpPr>
        <p:spPr bwMode="auto">
          <a:xfrm>
            <a:off x="8029306" y="4180539"/>
            <a:ext cx="575142" cy="288000"/>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現行システム</a:t>
            </a:r>
            <a:endPar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停止</a:t>
            </a:r>
            <a:endPar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75" name="AutoShape 222"/>
          <p:cNvSpPr>
            <a:spLocks noChangeArrowheads="1"/>
          </p:cNvSpPr>
          <p:nvPr/>
        </p:nvSpPr>
        <p:spPr bwMode="auto">
          <a:xfrm>
            <a:off x="2352130" y="4180539"/>
            <a:ext cx="1734559" cy="288000"/>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移行要件定義</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76" name="角丸四角形 64"/>
          <p:cNvSpPr>
            <a:spLocks noChangeArrowheads="1"/>
          </p:cNvSpPr>
          <p:nvPr/>
        </p:nvSpPr>
        <p:spPr bwMode="auto">
          <a:xfrm>
            <a:off x="6501584" y="691197"/>
            <a:ext cx="2534911" cy="361539"/>
          </a:xfrm>
          <a:prstGeom prst="roundRect">
            <a:avLst>
              <a:gd name="adj" fmla="val 19541"/>
            </a:avLst>
          </a:prstGeom>
          <a:ln w="9525">
            <a:headEnd/>
            <a:tailEnd/>
          </a:ln>
        </p:spPr>
        <p:style>
          <a:lnRef idx="2">
            <a:schemeClr val="dk1"/>
          </a:lnRef>
          <a:fillRef idx="1">
            <a:schemeClr val="lt1"/>
          </a:fillRef>
          <a:effectRef idx="0">
            <a:schemeClr val="dk1"/>
          </a:effectRef>
          <a:fontRef idx="minor">
            <a:schemeClr val="dk1"/>
          </a:fontRef>
        </p:style>
        <p:txBody>
          <a:bodyPr lIns="92075" tIns="46038" rIns="92075" bIns="46038" anchor="ctr"/>
          <a:lstStyle/>
          <a:p>
            <a:pPr algn="ctr" eaLnBrk="0" hangingPunct="0"/>
            <a:endParaRPr kumimoji="0" lang="ja-JP" altLang="en-US" dirty="0">
              <a:latin typeface="HGPｺﾞｼｯｸM" panose="020B0600000000000000" pitchFamily="50" charset="-128"/>
              <a:ea typeface="HGPｺﾞｼｯｸM" panose="020B0600000000000000" pitchFamily="50" charset="-128"/>
            </a:endParaRPr>
          </a:p>
        </p:txBody>
      </p:sp>
      <p:sp>
        <p:nvSpPr>
          <p:cNvPr id="77" name="正方形/長方形 65"/>
          <p:cNvSpPr>
            <a:spLocks noChangeArrowheads="1"/>
          </p:cNvSpPr>
          <p:nvPr/>
        </p:nvSpPr>
        <p:spPr bwMode="auto">
          <a:xfrm>
            <a:off x="6517957" y="692696"/>
            <a:ext cx="646331" cy="276999"/>
          </a:xfrm>
          <a:prstGeom prst="rect">
            <a:avLst/>
          </a:prstGeom>
          <a:noFill/>
          <a:ln w="9525">
            <a:noFill/>
            <a:miter lim="800000"/>
            <a:headEnd/>
            <a:tailEnd/>
          </a:ln>
        </p:spPr>
        <p:txBody>
          <a:bodyPr wrap="none">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凡例</a:t>
            </a:r>
            <a:r>
              <a:rPr lang="en-US" altLang="ja-JP" sz="1200" dirty="0">
                <a:latin typeface="HGPｺﾞｼｯｸM" panose="020B0600000000000000" pitchFamily="50" charset="-128"/>
                <a:ea typeface="HGPｺﾞｼｯｸM" panose="020B0600000000000000" pitchFamily="50" charset="-128"/>
              </a:rPr>
              <a:t>】</a:t>
            </a:r>
          </a:p>
        </p:txBody>
      </p:sp>
      <p:sp>
        <p:nvSpPr>
          <p:cNvPr id="78" name="AutoShape 222"/>
          <p:cNvSpPr>
            <a:spLocks noChangeArrowheads="1"/>
          </p:cNvSpPr>
          <p:nvPr/>
        </p:nvSpPr>
        <p:spPr bwMode="auto">
          <a:xfrm>
            <a:off x="7206838" y="723607"/>
            <a:ext cx="749538" cy="296718"/>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9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貴社</a:t>
            </a:r>
            <a:endParaRPr lang="en-US" altLang="ja-JP" sz="9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endParaRPr>
          </a:p>
          <a:p>
            <a:pPr algn="ctr" defTabSz="914400">
              <a:lnSpc>
                <a:spcPct val="80000"/>
              </a:lnSpc>
              <a:defRPr/>
            </a:pPr>
            <a:r>
              <a:rPr lang="ja-JP" altLang="en-US" sz="9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作業</a:t>
            </a:r>
            <a:endParaRPr lang="en-US" altLang="ja-JP" sz="9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80" name="AutoShape 222"/>
          <p:cNvSpPr>
            <a:spLocks noChangeArrowheads="1"/>
          </p:cNvSpPr>
          <p:nvPr/>
        </p:nvSpPr>
        <p:spPr bwMode="auto">
          <a:xfrm>
            <a:off x="8142942" y="723607"/>
            <a:ext cx="749538" cy="296718"/>
          </a:xfrm>
          <a:prstGeom prst="homePlate">
            <a:avLst>
              <a:gd name="adj" fmla="val 20632"/>
            </a:avLst>
          </a:prstGeom>
          <a:solidFill>
            <a:schemeClr val="tx2">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9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弊社</a:t>
            </a:r>
            <a:endParaRPr lang="en-US" altLang="ja-JP" sz="9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endParaRPr>
          </a:p>
          <a:p>
            <a:pPr algn="ctr" defTabSz="914400">
              <a:lnSpc>
                <a:spcPct val="80000"/>
              </a:lnSpc>
              <a:defRPr/>
            </a:pPr>
            <a:r>
              <a:rPr lang="ja-JP" altLang="en-US" sz="900" dirty="0">
                <a:solidFill>
                  <a:srgbClr val="000000"/>
                </a:solidFill>
                <a:latin typeface="HGPｺﾞｼｯｸM" panose="020B0600000000000000" pitchFamily="50" charset="-128"/>
                <a:ea typeface="HGPｺﾞｼｯｸM" panose="020B0600000000000000" pitchFamily="50" charset="-128"/>
                <a:cs typeface="Meiryo UI" pitchFamily="50" charset="-128"/>
              </a:rPr>
              <a:t>作業</a:t>
            </a:r>
            <a:endParaRPr lang="en-US" altLang="ja-JP" sz="9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82" name="AutoShape 222"/>
          <p:cNvSpPr>
            <a:spLocks noChangeArrowheads="1"/>
          </p:cNvSpPr>
          <p:nvPr/>
        </p:nvSpPr>
        <p:spPr bwMode="auto">
          <a:xfrm>
            <a:off x="2339753" y="5976458"/>
            <a:ext cx="462147"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業務</a:t>
            </a:r>
            <a:endPar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要件</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84" name="AutoShape 222"/>
          <p:cNvSpPr>
            <a:spLocks noChangeArrowheads="1"/>
          </p:cNvSpPr>
          <p:nvPr/>
        </p:nvSpPr>
        <p:spPr bwMode="auto">
          <a:xfrm>
            <a:off x="3346549" y="5976458"/>
            <a:ext cx="812278"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外部設計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85" name="AutoShape 222"/>
          <p:cNvSpPr>
            <a:spLocks noChangeArrowheads="1"/>
          </p:cNvSpPr>
          <p:nvPr/>
        </p:nvSpPr>
        <p:spPr bwMode="auto">
          <a:xfrm>
            <a:off x="2801900" y="6303546"/>
            <a:ext cx="521779"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非機能</a:t>
            </a:r>
            <a:endPar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要件</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86" name="AutoShape 222"/>
          <p:cNvSpPr>
            <a:spLocks noChangeArrowheads="1"/>
          </p:cNvSpPr>
          <p:nvPr/>
        </p:nvSpPr>
        <p:spPr bwMode="auto">
          <a:xfrm>
            <a:off x="2339752" y="5241025"/>
            <a:ext cx="924297"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方式設計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87" name="AutoShape 222"/>
          <p:cNvSpPr>
            <a:spLocks noChangeArrowheads="1"/>
          </p:cNvSpPr>
          <p:nvPr/>
        </p:nvSpPr>
        <p:spPr bwMode="auto">
          <a:xfrm>
            <a:off x="5903396" y="5976458"/>
            <a:ext cx="576064"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結合</a:t>
            </a: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テスト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88" name="AutoShape 222"/>
          <p:cNvSpPr>
            <a:spLocks noChangeArrowheads="1"/>
          </p:cNvSpPr>
          <p:nvPr/>
        </p:nvSpPr>
        <p:spPr bwMode="auto">
          <a:xfrm>
            <a:off x="7657052" y="5976458"/>
            <a:ext cx="1379444" cy="288032"/>
          </a:xfrm>
          <a:prstGeom prst="homePlate">
            <a:avLst>
              <a:gd name="adj" fmla="val 20632"/>
            </a:avLst>
          </a:prstGeom>
          <a:solidFill>
            <a:schemeClr val="accent5">
              <a:lumMod val="40000"/>
              <a:lumOff val="60000"/>
            </a:schemeClr>
          </a:solidFill>
          <a:ln w="19050" algn="ctr">
            <a:solidFill>
              <a:srgbClr val="6D5F6D"/>
            </a:solidFill>
            <a:prstDash val="dash"/>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アプリ保守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91" name="AutoShape 222"/>
          <p:cNvSpPr>
            <a:spLocks noChangeArrowheads="1"/>
          </p:cNvSpPr>
          <p:nvPr/>
        </p:nvSpPr>
        <p:spPr bwMode="auto">
          <a:xfrm>
            <a:off x="4205706" y="5976458"/>
            <a:ext cx="576064"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内部設計</a:t>
            </a:r>
            <a:endPar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92" name="AutoShape 222"/>
          <p:cNvSpPr>
            <a:spLocks noChangeArrowheads="1"/>
          </p:cNvSpPr>
          <p:nvPr/>
        </p:nvSpPr>
        <p:spPr bwMode="auto">
          <a:xfrm>
            <a:off x="4788023" y="5976458"/>
            <a:ext cx="1108237"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開発・単体テスト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93" name="AutoShape 222"/>
          <p:cNvSpPr>
            <a:spLocks noChangeArrowheads="1"/>
          </p:cNvSpPr>
          <p:nvPr/>
        </p:nvSpPr>
        <p:spPr bwMode="auto">
          <a:xfrm>
            <a:off x="6482661" y="5976458"/>
            <a:ext cx="1126023"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システムテスト</a:t>
            </a:r>
            <a:endPar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支援</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94" name="AutoShape 222"/>
          <p:cNvSpPr>
            <a:spLocks noChangeArrowheads="1"/>
          </p:cNvSpPr>
          <p:nvPr/>
        </p:nvSpPr>
        <p:spPr bwMode="auto">
          <a:xfrm>
            <a:off x="2339752" y="5544410"/>
            <a:ext cx="924297"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設計標準策定</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95" name="AutoShape 222"/>
          <p:cNvSpPr>
            <a:spLocks noChangeArrowheads="1"/>
          </p:cNvSpPr>
          <p:nvPr/>
        </p:nvSpPr>
        <p:spPr bwMode="auto">
          <a:xfrm>
            <a:off x="3346549" y="5241025"/>
            <a:ext cx="1369467"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アプリ基盤開発</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96" name="AutoShape 222"/>
          <p:cNvSpPr>
            <a:spLocks noChangeArrowheads="1"/>
          </p:cNvSpPr>
          <p:nvPr/>
        </p:nvSpPr>
        <p:spPr bwMode="auto">
          <a:xfrm>
            <a:off x="3347864" y="5544410"/>
            <a:ext cx="803171"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実装</a:t>
            </a: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標準策定</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97" name="AutoShape 222"/>
          <p:cNvSpPr>
            <a:spLocks noChangeArrowheads="1"/>
          </p:cNvSpPr>
          <p:nvPr/>
        </p:nvSpPr>
        <p:spPr bwMode="auto">
          <a:xfrm>
            <a:off x="4205706" y="5556202"/>
            <a:ext cx="2233005"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開発・テスト支援</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98" name="AutoShape 222"/>
          <p:cNvSpPr>
            <a:spLocks noChangeArrowheads="1"/>
          </p:cNvSpPr>
          <p:nvPr/>
        </p:nvSpPr>
        <p:spPr bwMode="auto">
          <a:xfrm>
            <a:off x="2339752" y="4536298"/>
            <a:ext cx="924297"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インフラ要件</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99" name="AutoShape 222"/>
          <p:cNvSpPr>
            <a:spLocks noChangeArrowheads="1"/>
          </p:cNvSpPr>
          <p:nvPr/>
        </p:nvSpPr>
        <p:spPr bwMode="auto">
          <a:xfrm>
            <a:off x="3346549" y="4529193"/>
            <a:ext cx="577379"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インフラ</a:t>
            </a:r>
            <a:endPar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設計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0" name="AutoShape 222"/>
          <p:cNvSpPr>
            <a:spLocks noChangeArrowheads="1"/>
          </p:cNvSpPr>
          <p:nvPr/>
        </p:nvSpPr>
        <p:spPr bwMode="auto">
          <a:xfrm>
            <a:off x="3974125" y="4529193"/>
            <a:ext cx="741891"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開発環境</a:t>
            </a:r>
            <a:endPar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構築・テスト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1" name="AutoShape 222"/>
          <p:cNvSpPr>
            <a:spLocks noChangeArrowheads="1"/>
          </p:cNvSpPr>
          <p:nvPr/>
        </p:nvSpPr>
        <p:spPr bwMode="auto">
          <a:xfrm>
            <a:off x="4781769" y="4529193"/>
            <a:ext cx="1656943"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システムテスト・本番環境</a:t>
            </a:r>
            <a:endPar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構築・テスト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2" name="AutoShape 222"/>
          <p:cNvSpPr>
            <a:spLocks noChangeArrowheads="1"/>
          </p:cNvSpPr>
          <p:nvPr/>
        </p:nvSpPr>
        <p:spPr bwMode="auto">
          <a:xfrm>
            <a:off x="7657052" y="4529193"/>
            <a:ext cx="1379444" cy="288032"/>
          </a:xfrm>
          <a:prstGeom prst="homePlate">
            <a:avLst>
              <a:gd name="adj" fmla="val 20632"/>
            </a:avLst>
          </a:prstGeom>
          <a:solidFill>
            <a:schemeClr val="accent5">
              <a:lumMod val="40000"/>
              <a:lumOff val="60000"/>
            </a:schemeClr>
          </a:solidFill>
          <a:ln w="19050" algn="ctr">
            <a:solidFill>
              <a:srgbClr val="6D5F6D"/>
            </a:solidFill>
            <a:prstDash val="dash"/>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インフラ運用・保守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3" name="AutoShape 222"/>
          <p:cNvSpPr>
            <a:spLocks noChangeArrowheads="1"/>
          </p:cNvSpPr>
          <p:nvPr/>
        </p:nvSpPr>
        <p:spPr bwMode="auto">
          <a:xfrm>
            <a:off x="3346549" y="4828624"/>
            <a:ext cx="1369467"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システム運用設計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4" name="AutoShape 222"/>
          <p:cNvSpPr>
            <a:spLocks noChangeArrowheads="1"/>
          </p:cNvSpPr>
          <p:nvPr/>
        </p:nvSpPr>
        <p:spPr bwMode="auto">
          <a:xfrm>
            <a:off x="4781769" y="4828624"/>
            <a:ext cx="1656943"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システム運用テスト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5" name="AutoShape 222"/>
          <p:cNvSpPr>
            <a:spLocks noChangeArrowheads="1"/>
          </p:cNvSpPr>
          <p:nvPr/>
        </p:nvSpPr>
        <p:spPr bwMode="auto">
          <a:xfrm>
            <a:off x="3352729" y="6303546"/>
            <a:ext cx="1369467"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業務運用設計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6" name="AutoShape 222"/>
          <p:cNvSpPr>
            <a:spLocks noChangeArrowheads="1"/>
          </p:cNvSpPr>
          <p:nvPr/>
        </p:nvSpPr>
        <p:spPr bwMode="auto">
          <a:xfrm>
            <a:off x="4781769" y="6303546"/>
            <a:ext cx="1656943"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業務</a:t>
            </a: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運用テスト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7" name="AutoShape 222"/>
          <p:cNvSpPr>
            <a:spLocks noChangeArrowheads="1"/>
          </p:cNvSpPr>
          <p:nvPr/>
        </p:nvSpPr>
        <p:spPr bwMode="auto">
          <a:xfrm>
            <a:off x="6482661" y="4529193"/>
            <a:ext cx="1126023"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システムテスト</a:t>
            </a:r>
            <a:endPar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支援</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8" name="AutoShape 222"/>
          <p:cNvSpPr>
            <a:spLocks noChangeArrowheads="1"/>
          </p:cNvSpPr>
          <p:nvPr/>
        </p:nvSpPr>
        <p:spPr bwMode="auto">
          <a:xfrm>
            <a:off x="6482661" y="6303546"/>
            <a:ext cx="1126023"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ユーザー教育</a:t>
            </a:r>
            <a:endPar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支援</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9" name="AutoShape 222"/>
          <p:cNvSpPr>
            <a:spLocks noChangeArrowheads="1"/>
          </p:cNvSpPr>
          <p:nvPr/>
        </p:nvSpPr>
        <p:spPr bwMode="auto">
          <a:xfrm>
            <a:off x="7625940" y="4180539"/>
            <a:ext cx="330436" cy="288000"/>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移行</a:t>
            </a:r>
            <a:endPar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10" name="正方形/長方形 109"/>
          <p:cNvSpPr/>
          <p:nvPr/>
        </p:nvSpPr>
        <p:spPr>
          <a:xfrm>
            <a:off x="2267743" y="4468539"/>
            <a:ext cx="1055936" cy="2207982"/>
          </a:xfrm>
          <a:prstGeom prst="rect">
            <a:avLst/>
          </a:prstGeom>
          <a:noFill/>
          <a:ln w="3175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1" name="テキスト ボックス 110"/>
          <p:cNvSpPr txBox="1"/>
          <p:nvPr/>
        </p:nvSpPr>
        <p:spPr>
          <a:xfrm>
            <a:off x="5436096" y="6654552"/>
            <a:ext cx="3384376" cy="230832"/>
          </a:xfrm>
          <a:prstGeom prst="rect">
            <a:avLst/>
          </a:prstGeom>
          <a:noFill/>
        </p:spPr>
        <p:txBody>
          <a:bodyPr wrap="square" rtlCol="0">
            <a:spAutoFit/>
          </a:bodyPr>
          <a:lstStyle/>
          <a:p>
            <a:pPr algn="ctr"/>
            <a:r>
              <a:rPr lang="ja-JP" altLang="en-US" sz="900" dirty="0" smtClean="0">
                <a:latin typeface="HGPｺﾞｼｯｸM" panose="020B0600000000000000" pitchFamily="50" charset="-128"/>
                <a:ea typeface="HGPｺﾞｼｯｸM" panose="020B0600000000000000" pitchFamily="50" charset="-128"/>
              </a:rPr>
              <a:t>「△</a:t>
            </a:r>
            <a:r>
              <a:rPr lang="ja-JP" altLang="en-US" sz="900" dirty="0">
                <a:latin typeface="HGPｺﾞｼｯｸM" panose="020B0600000000000000" pitchFamily="50" charset="-128"/>
                <a:ea typeface="HGPｺﾞｼｯｸM" panose="020B0600000000000000" pitchFamily="50" charset="-128"/>
              </a:rPr>
              <a:t>△△</a:t>
            </a:r>
            <a:r>
              <a:rPr lang="ja-JP" altLang="en-US" sz="900" dirty="0" smtClean="0">
                <a:latin typeface="HGPｺﾞｼｯｸM" panose="020B0600000000000000" pitchFamily="50" charset="-128"/>
                <a:ea typeface="HGPｺﾞｼｯｸM" panose="020B0600000000000000" pitchFamily="50" charset="-128"/>
              </a:rPr>
              <a:t>再構築プロジェクト計画書</a:t>
            </a:r>
            <a:r>
              <a:rPr lang="en-US" altLang="ja-JP" sz="900" dirty="0" smtClean="0">
                <a:latin typeface="HGPｺﾞｼｯｸM" panose="020B0600000000000000" pitchFamily="50" charset="-128"/>
                <a:ea typeface="HGPｺﾞｼｯｸM" panose="020B0600000000000000" pitchFamily="50" charset="-128"/>
              </a:rPr>
              <a:t>&lt;</a:t>
            </a:r>
            <a:r>
              <a:rPr lang="ja-JP" altLang="en-US" sz="900" dirty="0">
                <a:latin typeface="HGPｺﾞｼｯｸM" panose="020B0600000000000000" pitchFamily="50" charset="-128"/>
                <a:ea typeface="HGPｺﾞｼｯｸM" panose="020B0600000000000000" pitchFamily="50" charset="-128"/>
              </a:rPr>
              <a:t>第</a:t>
            </a:r>
            <a:r>
              <a:rPr lang="en-US" altLang="ja-JP" sz="900" dirty="0">
                <a:latin typeface="HGPｺﾞｼｯｸM" panose="020B0600000000000000" pitchFamily="50" charset="-128"/>
                <a:ea typeface="HGPｺﾞｼｯｸM" panose="020B0600000000000000" pitchFamily="50" charset="-128"/>
              </a:rPr>
              <a:t>1.0</a:t>
            </a:r>
            <a:r>
              <a:rPr lang="ja-JP" altLang="en-US" sz="900" dirty="0">
                <a:latin typeface="HGPｺﾞｼｯｸM" panose="020B0600000000000000" pitchFamily="50" charset="-128"/>
                <a:ea typeface="HGPｺﾞｼｯｸM" panose="020B0600000000000000" pitchFamily="50" charset="-128"/>
              </a:rPr>
              <a:t>版</a:t>
            </a:r>
            <a:r>
              <a:rPr lang="en-US" altLang="ja-JP" sz="900" dirty="0" smtClean="0">
                <a:latin typeface="HGPｺﾞｼｯｸM" panose="020B0600000000000000" pitchFamily="50" charset="-128"/>
                <a:ea typeface="HGPｺﾞｼｯｸM" panose="020B0600000000000000" pitchFamily="50" charset="-128"/>
              </a:rPr>
              <a:t>&gt;</a:t>
            </a:r>
            <a:r>
              <a:rPr lang="ja-JP" altLang="en-US" sz="900" dirty="0" smtClean="0">
                <a:latin typeface="HGPｺﾞｼｯｸM" panose="020B0600000000000000" pitchFamily="50" charset="-128"/>
                <a:ea typeface="HGPｺﾞｼｯｸM" panose="020B0600000000000000" pitchFamily="50" charset="-128"/>
              </a:rPr>
              <a:t>大日程」を転載</a:t>
            </a:r>
            <a:endParaRPr kumimoji="1" lang="ja-JP" altLang="en-US" sz="900" dirty="0">
              <a:latin typeface="HGPｺﾞｼｯｸM" panose="020B0600000000000000" pitchFamily="50" charset="-128"/>
              <a:ea typeface="HGPｺﾞｼｯｸM" panose="020B0600000000000000" pitchFamily="50" charset="-128"/>
            </a:endParaRPr>
          </a:p>
        </p:txBody>
      </p:sp>
      <p:sp>
        <p:nvSpPr>
          <p:cNvPr id="112" name="AutoShape 222"/>
          <p:cNvSpPr>
            <a:spLocks noChangeArrowheads="1"/>
          </p:cNvSpPr>
          <p:nvPr/>
        </p:nvSpPr>
        <p:spPr bwMode="auto">
          <a:xfrm>
            <a:off x="2801900" y="5976458"/>
            <a:ext cx="521779"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機能</a:t>
            </a:r>
            <a:endPar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要件</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14" name="AutoShape 222"/>
          <p:cNvSpPr>
            <a:spLocks noChangeArrowheads="1"/>
          </p:cNvSpPr>
          <p:nvPr/>
        </p:nvSpPr>
        <p:spPr bwMode="auto">
          <a:xfrm>
            <a:off x="1619672" y="3817219"/>
            <a:ext cx="648071" cy="288000"/>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現行調査</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62" name="四角形吹き出し 61"/>
          <p:cNvSpPr/>
          <p:nvPr/>
        </p:nvSpPr>
        <p:spPr>
          <a:xfrm>
            <a:off x="2483768" y="332656"/>
            <a:ext cx="3096344" cy="666361"/>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プロジェクト全体に対する、</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本計画の対象範囲を明確に</a:t>
            </a:r>
            <a:r>
              <a:rPr lang="ja-JP" altLang="en-US" sz="1200" dirty="0" smtClean="0">
                <a:solidFill>
                  <a:schemeClr val="tx1"/>
                </a:solidFill>
                <a:latin typeface="HGPｺﾞｼｯｸM" panose="020B0600000000000000" pitchFamily="50" charset="-128"/>
                <a:ea typeface="HGPｺﾞｼｯｸM" panose="020B0600000000000000" pitchFamily="50" charset="-128"/>
              </a:rPr>
              <a:t>する。</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
        <p:nvSpPr>
          <p:cNvPr id="113" name="四角形吹き出し 112"/>
          <p:cNvSpPr/>
          <p:nvPr/>
        </p:nvSpPr>
        <p:spPr>
          <a:xfrm>
            <a:off x="683568" y="4105219"/>
            <a:ext cx="1555120" cy="524129"/>
          </a:xfrm>
          <a:prstGeom prst="wedgeRectCallout">
            <a:avLst>
              <a:gd name="adj1" fmla="val 51050"/>
              <a:gd name="adj2" fmla="val 81446"/>
            </a:avLst>
          </a:prstGeom>
          <a:ln w="25400"/>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400" dirty="0" smtClean="0">
                <a:latin typeface="HGPｺﾞｼｯｸM" panose="020B0600000000000000" pitchFamily="50" charset="-128"/>
                <a:ea typeface="HGPｺﾞｼｯｸM" panose="020B0600000000000000" pitchFamily="50" charset="-128"/>
              </a:rPr>
              <a:t>要件定義工程</a:t>
            </a:r>
            <a:endParaRPr kumimoji="1" lang="en-US" altLang="ja-JP" sz="1400" dirty="0" smtClean="0">
              <a:latin typeface="HGPｺﾞｼｯｸM" panose="020B0600000000000000" pitchFamily="50" charset="-128"/>
              <a:ea typeface="HGPｺﾞｼｯｸM" panose="020B0600000000000000" pitchFamily="50" charset="-128"/>
            </a:endParaRPr>
          </a:p>
          <a:p>
            <a:pPr algn="ctr"/>
            <a:r>
              <a:rPr lang="ja-JP" altLang="en-US" sz="1400" dirty="0" smtClean="0">
                <a:latin typeface="HGPｺﾞｼｯｸM" panose="020B0600000000000000" pitchFamily="50" charset="-128"/>
                <a:ea typeface="HGPｺﾞｼｯｸM" panose="020B0600000000000000" pitchFamily="50" charset="-128"/>
              </a:rPr>
              <a:t>作業範囲</a:t>
            </a:r>
            <a:endParaRPr kumimoji="1" lang="ja-JP" altLang="en-US"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4066639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13</a:t>
            </a:fld>
            <a:endParaRPr lang="ja-JP" altLang="en-US" dirty="0">
              <a:solidFill>
                <a:srgbClr val="201815"/>
              </a:solidFill>
            </a:endParaRPr>
          </a:p>
        </p:txBody>
      </p:sp>
      <p:sp>
        <p:nvSpPr>
          <p:cNvPr id="3" name="テキスト プレースホルダー 2"/>
          <p:cNvSpPr>
            <a:spLocks noGrp="1"/>
          </p:cNvSpPr>
          <p:nvPr>
            <p:ph type="body" sz="quarter" idx="13"/>
          </p:nvPr>
        </p:nvSpPr>
        <p:spPr/>
        <p:txBody>
          <a:bodyPr/>
          <a:lstStyle/>
          <a:p>
            <a:r>
              <a:rPr lang="ja-JP" altLang="en-US" dirty="0"/>
              <a:t>２．要件定義方針</a:t>
            </a:r>
            <a:endParaRPr kumimoji="1" lang="ja-JP" altLang="en-US" dirty="0"/>
          </a:p>
        </p:txBody>
      </p:sp>
      <p:sp>
        <p:nvSpPr>
          <p:cNvPr id="4" name="正方形/長方形 3"/>
          <p:cNvSpPr/>
          <p:nvPr/>
        </p:nvSpPr>
        <p:spPr>
          <a:xfrm>
            <a:off x="1179035" y="2060699"/>
            <a:ext cx="4632511" cy="1050233"/>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ltLang="en-US" dirty="0">
              <a:solidFill>
                <a:srgbClr val="201815"/>
              </a:solidFill>
              <a:latin typeface="HGPｺﾞｼｯｸM" panose="020B0600000000000000" pitchFamily="50" charset="-128"/>
              <a:ea typeface="HGPｺﾞｼｯｸM" panose="020B0600000000000000" pitchFamily="50" charset="-128"/>
            </a:endParaRPr>
          </a:p>
        </p:txBody>
      </p:sp>
      <p:sp>
        <p:nvSpPr>
          <p:cNvPr id="5" name="正方形/長方形 4"/>
          <p:cNvSpPr/>
          <p:nvPr/>
        </p:nvSpPr>
        <p:spPr>
          <a:xfrm>
            <a:off x="1179035" y="4718976"/>
            <a:ext cx="4632511" cy="192180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ltLang="en-US"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6" name="正方形/長方形 5"/>
          <p:cNvSpPr/>
          <p:nvPr/>
        </p:nvSpPr>
        <p:spPr>
          <a:xfrm>
            <a:off x="1179035" y="3158556"/>
            <a:ext cx="4632511" cy="1512795"/>
          </a:xfrm>
          <a:prstGeom prst="rect">
            <a:avLst/>
          </a:prstGeom>
          <a:gradFill>
            <a:gsLst>
              <a:gs pos="0">
                <a:schemeClr val="accent3">
                  <a:tint val="50000"/>
                  <a:satMod val="300000"/>
                </a:schemeClr>
              </a:gs>
              <a:gs pos="74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wrap="none" rtlCol="0" anchor="t" anchorCtr="0"/>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ltLang="en-US" dirty="0">
              <a:solidFill>
                <a:srgbClr val="201815"/>
              </a:solidFill>
              <a:latin typeface="HGPｺﾞｼｯｸM" panose="020B0600000000000000" pitchFamily="50" charset="-128"/>
              <a:ea typeface="HGPｺﾞｼｯｸM" panose="020B0600000000000000" pitchFamily="50" charset="-128"/>
            </a:endParaRPr>
          </a:p>
        </p:txBody>
      </p:sp>
      <p:cxnSp>
        <p:nvCxnSpPr>
          <p:cNvPr id="7" name="直線矢印コネクタ 6"/>
          <p:cNvCxnSpPr/>
          <p:nvPr/>
        </p:nvCxnSpPr>
        <p:spPr>
          <a:xfrm>
            <a:off x="2254812" y="5701282"/>
            <a:ext cx="501815" cy="0"/>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pic>
        <p:nvPicPr>
          <p:cNvPr id="8" name="Picture 2" descr="C:\Users\tis301710.TISNT\AppData\Local\Microsoft\Windows\Temporary Internet Files\Content.IE5\L8IQW92U\MC90043482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6271" y="4428241"/>
            <a:ext cx="696021" cy="68145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is301710.TISNT\AppData\Local\Microsoft\Windows\Temporary Internet Files\Content.IE5\09YNHFYL\MC90043259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6161" y="4389479"/>
            <a:ext cx="778938" cy="76437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直線矢印コネクタ 9"/>
          <p:cNvCxnSpPr/>
          <p:nvPr/>
        </p:nvCxnSpPr>
        <p:spPr>
          <a:xfrm flipV="1">
            <a:off x="3254070" y="5037421"/>
            <a:ext cx="0" cy="466118"/>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flipV="1">
            <a:off x="4804509" y="5037421"/>
            <a:ext cx="0" cy="466118"/>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p:nvPr/>
        </p:nvCxnSpPr>
        <p:spPr>
          <a:xfrm flipH="1" flipV="1">
            <a:off x="4804508" y="4127146"/>
            <a:ext cx="1" cy="284670"/>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pic>
        <p:nvPicPr>
          <p:cNvPr id="13" name="Picture 5" descr="C:\Users\tis301710.TISNT\AppData\Local\Microsoft\Windows\Temporary Internet Files\Content.IE5\I44TN9R5\MC900303935[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9306" y="2100371"/>
            <a:ext cx="656677" cy="690446"/>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線矢印コネクタ 13"/>
          <p:cNvCxnSpPr/>
          <p:nvPr/>
        </p:nvCxnSpPr>
        <p:spPr>
          <a:xfrm flipV="1">
            <a:off x="3341732" y="3393320"/>
            <a:ext cx="333413" cy="2335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pic>
        <p:nvPicPr>
          <p:cNvPr id="15" name="Picture 2" descr="C:\Users\tis301710.TISNT\AppData\Local\Microsoft\Windows\Temporary Internet Files\Content.IE5\L8IQW92U\MC90043482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6128" y="2133780"/>
            <a:ext cx="696021" cy="68481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31"/>
          <p:cNvSpPr txBox="1"/>
          <p:nvPr/>
        </p:nvSpPr>
        <p:spPr>
          <a:xfrm>
            <a:off x="4709375" y="4895801"/>
            <a:ext cx="741834" cy="29245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帳票</a:t>
            </a:r>
          </a:p>
        </p:txBody>
      </p:sp>
      <p:sp>
        <p:nvSpPr>
          <p:cNvPr id="17" name="テキスト ボックス 33"/>
          <p:cNvSpPr txBox="1"/>
          <p:nvPr/>
        </p:nvSpPr>
        <p:spPr>
          <a:xfrm>
            <a:off x="4489054" y="2560484"/>
            <a:ext cx="882556" cy="29245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サービス</a:t>
            </a:r>
          </a:p>
        </p:txBody>
      </p:sp>
      <p:sp>
        <p:nvSpPr>
          <p:cNvPr id="18" name="テキスト ボックス 34"/>
          <p:cNvSpPr txBox="1"/>
          <p:nvPr/>
        </p:nvSpPr>
        <p:spPr>
          <a:xfrm>
            <a:off x="3389815" y="2560484"/>
            <a:ext cx="884798" cy="29245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商品</a:t>
            </a:r>
          </a:p>
        </p:txBody>
      </p:sp>
      <p:sp>
        <p:nvSpPr>
          <p:cNvPr id="19" name="メモ 18"/>
          <p:cNvSpPr/>
          <p:nvPr/>
        </p:nvSpPr>
        <p:spPr>
          <a:xfrm>
            <a:off x="5947910" y="2060847"/>
            <a:ext cx="3088586" cy="1050729"/>
          </a:xfrm>
          <a:prstGeom prst="foldedCorner">
            <a:avLst/>
          </a:prstGeom>
        </p:spPr>
        <p:style>
          <a:lnRef idx="1">
            <a:schemeClr val="accent6"/>
          </a:lnRef>
          <a:fillRef idx="2">
            <a:schemeClr val="accent6"/>
          </a:fillRef>
          <a:effectRef idx="1">
            <a:schemeClr val="accent6"/>
          </a:effectRef>
          <a:fontRef idx="minor">
            <a:schemeClr val="dk1"/>
          </a:fontRef>
        </p:style>
        <p:txBody>
          <a:bodyPr wrap="square" rtlCol="0" anchor="t" anchorCtr="0"/>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・システム化の目標、ゴール</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・商品、サービスの仕様</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・システム化対象業務</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・システム化方針</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cxnSp>
        <p:nvCxnSpPr>
          <p:cNvPr id="20" name="直線矢印コネクタ 19"/>
          <p:cNvCxnSpPr>
            <a:stCxn id="8" idx="0"/>
          </p:cNvCxnSpPr>
          <p:nvPr/>
        </p:nvCxnSpPr>
        <p:spPr>
          <a:xfrm flipV="1">
            <a:off x="3243161" y="4094248"/>
            <a:ext cx="3359" cy="333993"/>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p:nvPr/>
        </p:nvCxnSpPr>
        <p:spPr>
          <a:xfrm flipV="1">
            <a:off x="3440485" y="4056148"/>
            <a:ext cx="1022994" cy="37151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2" name="直線矢印コネクタ 21"/>
          <p:cNvCxnSpPr/>
          <p:nvPr/>
        </p:nvCxnSpPr>
        <p:spPr>
          <a:xfrm flipH="1" flipV="1">
            <a:off x="4368229" y="3390629"/>
            <a:ext cx="321609" cy="291243"/>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pic>
        <p:nvPicPr>
          <p:cNvPr id="23" name="Picture 4" descr="C:\Users\tis301710.TISNT\AppData\Local\Microsoft\Windows\Temporary Internet Files\Content.IE5\O91ZKIT7\MC900434822[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7685" y="3626901"/>
            <a:ext cx="647435" cy="63959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C:\Users\tis301710.TISNT\AppData\Local\Microsoft\Windows\Temporary Internet Files\Content.IE5\O91ZKIT7\MC900434822[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0757" y="3626901"/>
            <a:ext cx="647435" cy="639590"/>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直線矢印コネクタ 24"/>
          <p:cNvCxnSpPr>
            <a:stCxn id="26" idx="0"/>
          </p:cNvCxnSpPr>
          <p:nvPr/>
        </p:nvCxnSpPr>
        <p:spPr>
          <a:xfrm flipV="1">
            <a:off x="4018676" y="2625717"/>
            <a:ext cx="0" cy="265493"/>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pic>
        <p:nvPicPr>
          <p:cNvPr id="26" name="Picture 4" descr="C:\Users\tis301710.TISNT\AppData\Local\Microsoft\Windows\Temporary Internet Files\Content.IE5\O91ZKIT7\MC900434822[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6079" y="2891210"/>
            <a:ext cx="647435" cy="636229"/>
          </a:xfrm>
          <a:prstGeom prst="rect">
            <a:avLst/>
          </a:prstGeom>
          <a:noFill/>
          <a:extLst>
            <a:ext uri="{909E8E84-426E-40DD-AFC4-6F175D3DCCD1}">
              <a14:hiddenFill xmlns:a14="http://schemas.microsoft.com/office/drawing/2010/main">
                <a:solidFill>
                  <a:srgbClr val="FFFFFF"/>
                </a:solidFill>
              </a14:hiddenFill>
            </a:ext>
          </a:extLst>
        </p:spPr>
      </p:pic>
      <p:sp>
        <p:nvSpPr>
          <p:cNvPr id="27" name="角丸四角形 26"/>
          <p:cNvSpPr/>
          <p:nvPr/>
        </p:nvSpPr>
        <p:spPr>
          <a:xfrm>
            <a:off x="2762986" y="5410379"/>
            <a:ext cx="2600885" cy="53900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ビジネスロジック</a:t>
            </a:r>
          </a:p>
        </p:txBody>
      </p:sp>
      <p:pic>
        <p:nvPicPr>
          <p:cNvPr id="28" name="Picture 7" descr="C:\Users\tis301710.TISNT\AppData\Local\Microsoft\Windows\Temporary Internet Files\Content.IE5\O91ZKIT7\MC900432614[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9313" y="5259439"/>
            <a:ext cx="768028" cy="753461"/>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9"/>
          <p:cNvSpPr txBox="1"/>
          <p:nvPr/>
        </p:nvSpPr>
        <p:spPr>
          <a:xfrm>
            <a:off x="3153445" y="4895801"/>
            <a:ext cx="833783" cy="29245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画面</a:t>
            </a:r>
          </a:p>
        </p:txBody>
      </p:sp>
      <p:grpSp>
        <p:nvGrpSpPr>
          <p:cNvPr id="30" name="グループ化 29"/>
          <p:cNvGrpSpPr/>
          <p:nvPr/>
        </p:nvGrpSpPr>
        <p:grpSpPr>
          <a:xfrm>
            <a:off x="1338718" y="5232766"/>
            <a:ext cx="912159" cy="913279"/>
            <a:chOff x="1165413" y="3720020"/>
            <a:chExt cx="914400" cy="933450"/>
          </a:xfrm>
        </p:grpSpPr>
        <p:sp>
          <p:nvSpPr>
            <p:cNvPr id="50" name="フローチャート : 磁気ディスク 49"/>
            <p:cNvSpPr/>
            <p:nvPr/>
          </p:nvSpPr>
          <p:spPr>
            <a:xfrm>
              <a:off x="1165413" y="3720020"/>
              <a:ext cx="304800" cy="381000"/>
            </a:xfrm>
            <a:prstGeom prst="flowChartMagneticDisk">
              <a:avLst/>
            </a:prstGeom>
          </p:spPr>
          <p:style>
            <a:lnRef idx="1">
              <a:schemeClr val="accent5"/>
            </a:lnRef>
            <a:fillRef idx="2">
              <a:schemeClr val="accent5"/>
            </a:fillRef>
            <a:effectRef idx="1">
              <a:schemeClr val="accent5"/>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51" name="フローチャート : 磁気ディスク 50"/>
            <p:cNvSpPr/>
            <p:nvPr/>
          </p:nvSpPr>
          <p:spPr>
            <a:xfrm>
              <a:off x="1775013" y="4272470"/>
              <a:ext cx="304800" cy="381000"/>
            </a:xfrm>
            <a:prstGeom prst="flowChartMagneticDisk">
              <a:avLst/>
            </a:prstGeom>
          </p:spPr>
          <p:style>
            <a:lnRef idx="1">
              <a:schemeClr val="accent5"/>
            </a:lnRef>
            <a:fillRef idx="2">
              <a:schemeClr val="accent5"/>
            </a:fillRef>
            <a:effectRef idx="1">
              <a:schemeClr val="accent5"/>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52" name="フローチャート : 磁気ディスク 51"/>
            <p:cNvSpPr/>
            <p:nvPr/>
          </p:nvSpPr>
          <p:spPr>
            <a:xfrm>
              <a:off x="1775013" y="3720020"/>
              <a:ext cx="304800" cy="381000"/>
            </a:xfrm>
            <a:prstGeom prst="flowChartMagneticDisk">
              <a:avLst/>
            </a:prstGeom>
          </p:spPr>
          <p:style>
            <a:lnRef idx="1">
              <a:schemeClr val="accent5"/>
            </a:lnRef>
            <a:fillRef idx="2">
              <a:schemeClr val="accent5"/>
            </a:fillRef>
            <a:effectRef idx="1">
              <a:schemeClr val="accent5"/>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53" name="フローチャート : 磁気ディスク 52"/>
            <p:cNvSpPr/>
            <p:nvPr/>
          </p:nvSpPr>
          <p:spPr>
            <a:xfrm>
              <a:off x="1165413" y="4272470"/>
              <a:ext cx="304800" cy="381000"/>
            </a:xfrm>
            <a:prstGeom prst="flowChartMagneticDisk">
              <a:avLst/>
            </a:prstGeom>
          </p:spPr>
          <p:style>
            <a:lnRef idx="1">
              <a:schemeClr val="accent5"/>
            </a:lnRef>
            <a:fillRef idx="2">
              <a:schemeClr val="accent5"/>
            </a:fillRef>
            <a:effectRef idx="1">
              <a:schemeClr val="accent5"/>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cxnSp>
          <p:nvCxnSpPr>
            <p:cNvPr id="54" name="直線コネクタ 53"/>
            <p:cNvCxnSpPr>
              <a:stCxn id="50" idx="4"/>
              <a:endCxn id="52" idx="2"/>
            </p:cNvCxnSpPr>
            <p:nvPr/>
          </p:nvCxnSpPr>
          <p:spPr>
            <a:xfrm>
              <a:off x="1470213" y="391052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線コネクタ 54"/>
            <p:cNvCxnSpPr>
              <a:stCxn id="52" idx="3"/>
              <a:endCxn id="51" idx="1"/>
            </p:cNvCxnSpPr>
            <p:nvPr/>
          </p:nvCxnSpPr>
          <p:spPr>
            <a:xfrm>
              <a:off x="1927413" y="4101020"/>
              <a:ext cx="0" cy="171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線コネクタ 55"/>
            <p:cNvCxnSpPr>
              <a:stCxn id="50" idx="3"/>
              <a:endCxn id="51" idx="1"/>
            </p:cNvCxnSpPr>
            <p:nvPr/>
          </p:nvCxnSpPr>
          <p:spPr>
            <a:xfrm>
              <a:off x="1317813" y="4101020"/>
              <a:ext cx="609600" cy="171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線コネクタ 56"/>
            <p:cNvCxnSpPr>
              <a:stCxn id="53" idx="4"/>
              <a:endCxn id="51" idx="2"/>
            </p:cNvCxnSpPr>
            <p:nvPr/>
          </p:nvCxnSpPr>
          <p:spPr>
            <a:xfrm>
              <a:off x="1470213" y="4462970"/>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テキスト ボックス 31"/>
            <p:cNvSpPr txBox="1"/>
            <p:nvPr/>
          </p:nvSpPr>
          <p:spPr>
            <a:xfrm>
              <a:off x="1251625" y="3966882"/>
              <a:ext cx="744076" cy="29891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データ</a:t>
              </a:r>
            </a:p>
          </p:txBody>
        </p:sp>
      </p:grpSp>
      <p:sp>
        <p:nvSpPr>
          <p:cNvPr id="31" name="テキスト ボックス 31"/>
          <p:cNvSpPr txBox="1"/>
          <p:nvPr/>
        </p:nvSpPr>
        <p:spPr>
          <a:xfrm>
            <a:off x="4130591" y="3119669"/>
            <a:ext cx="1452355" cy="29245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ビジネスフロー</a:t>
            </a:r>
          </a:p>
        </p:txBody>
      </p:sp>
      <p:sp>
        <p:nvSpPr>
          <p:cNvPr id="32" name="テキスト ボックス 31"/>
          <p:cNvSpPr txBox="1"/>
          <p:nvPr/>
        </p:nvSpPr>
        <p:spPr>
          <a:xfrm>
            <a:off x="4842724" y="3906322"/>
            <a:ext cx="1054547" cy="29245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業務フロー</a:t>
            </a:r>
          </a:p>
        </p:txBody>
      </p:sp>
      <p:pic>
        <p:nvPicPr>
          <p:cNvPr id="33" name="図 32" descr="C:\Users\tis301710.TISNT\AppData\Local\Microsoft\Windows\Temporary Internet Files\Content.IE5\L8IQW92U\MC900039006[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14919" y="3551883"/>
            <a:ext cx="855009" cy="77567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直線矢印コネクタ 33"/>
          <p:cNvCxnSpPr>
            <a:stCxn id="33" idx="3"/>
            <a:endCxn id="23" idx="1"/>
          </p:cNvCxnSpPr>
          <p:nvPr/>
        </p:nvCxnSpPr>
        <p:spPr>
          <a:xfrm>
            <a:off x="2269928" y="3938038"/>
            <a:ext cx="577757" cy="6977"/>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sp>
        <p:nvSpPr>
          <p:cNvPr id="35" name="テキスト ボックス 31"/>
          <p:cNvSpPr txBox="1"/>
          <p:nvPr/>
        </p:nvSpPr>
        <p:spPr>
          <a:xfrm>
            <a:off x="1243954" y="4128198"/>
            <a:ext cx="1235523" cy="29245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業務ルール</a:t>
            </a:r>
          </a:p>
        </p:txBody>
      </p:sp>
      <p:sp>
        <p:nvSpPr>
          <p:cNvPr id="36" name="円/楕円 35"/>
          <p:cNvSpPr/>
          <p:nvPr/>
        </p:nvSpPr>
        <p:spPr>
          <a:xfrm>
            <a:off x="1214893" y="4748262"/>
            <a:ext cx="1509993" cy="399339"/>
          </a:xfrm>
          <a:prstGeom prst="ellipse">
            <a:avLst/>
          </a:prstGeom>
        </p:spPr>
        <p:style>
          <a:lnRef idx="0">
            <a:schemeClr val="accent6"/>
          </a:lnRef>
          <a:fillRef idx="3">
            <a:schemeClr val="accent6"/>
          </a:fillRef>
          <a:effectRef idx="3">
            <a:schemeClr val="accent6"/>
          </a:effectRef>
          <a:fontRef idx="minor">
            <a:schemeClr val="lt1"/>
          </a:fontRef>
        </p:style>
        <p:txBody>
          <a:bodyPr wrap="none" rtlCol="0" anchor="ctr" anchorCtr="1">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sz="1600" dirty="0">
                <a:solidFill>
                  <a:sysClr val="windowText" lastClr="000000"/>
                </a:solidFill>
                <a:latin typeface="HGPｺﾞｼｯｸM" panose="020B0600000000000000" pitchFamily="50" charset="-128"/>
                <a:ea typeface="HGPｺﾞｼｯｸM" panose="020B0600000000000000" pitchFamily="50" charset="-128"/>
                <a:cs typeface="メイリオ" panose="020B0604030504040204" pitchFamily="50" charset="-128"/>
              </a:rPr>
              <a:t>システム要件領域</a:t>
            </a:r>
          </a:p>
        </p:txBody>
      </p:sp>
      <p:sp>
        <p:nvSpPr>
          <p:cNvPr id="37" name="円/楕円 36"/>
          <p:cNvSpPr/>
          <p:nvPr/>
        </p:nvSpPr>
        <p:spPr>
          <a:xfrm>
            <a:off x="1224418" y="3197368"/>
            <a:ext cx="1509993" cy="399339"/>
          </a:xfrm>
          <a:prstGeom prst="ellipse">
            <a:avLst/>
          </a:prstGeom>
        </p:spPr>
        <p:style>
          <a:lnRef idx="0">
            <a:schemeClr val="accent6"/>
          </a:lnRef>
          <a:fillRef idx="3">
            <a:schemeClr val="accent6"/>
          </a:fillRef>
          <a:effectRef idx="3">
            <a:schemeClr val="accent6"/>
          </a:effectRef>
          <a:fontRef idx="minor">
            <a:schemeClr val="lt1"/>
          </a:fontRef>
        </p:style>
        <p:txBody>
          <a:bodyPr wrap="none" rtlCol="0" anchor="ctr" anchorCtr="1">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sz="1600" dirty="0">
                <a:solidFill>
                  <a:sysClr val="windowText" lastClr="000000"/>
                </a:solidFill>
                <a:latin typeface="HGPｺﾞｼｯｸM" panose="020B0600000000000000" pitchFamily="50" charset="-128"/>
                <a:ea typeface="HGPｺﾞｼｯｸM" panose="020B0600000000000000" pitchFamily="50" charset="-128"/>
                <a:cs typeface="メイリオ" panose="020B0604030504040204" pitchFamily="50" charset="-128"/>
              </a:rPr>
              <a:t>業務要件領域</a:t>
            </a:r>
          </a:p>
        </p:txBody>
      </p:sp>
      <p:sp>
        <p:nvSpPr>
          <p:cNvPr id="38" name="円/楕円 37"/>
          <p:cNvSpPr/>
          <p:nvPr/>
        </p:nvSpPr>
        <p:spPr>
          <a:xfrm>
            <a:off x="1233943" y="2132856"/>
            <a:ext cx="1509993" cy="399339"/>
          </a:xfrm>
          <a:prstGeom prst="ellipse">
            <a:avLst/>
          </a:prstGeom>
        </p:spPr>
        <p:style>
          <a:lnRef idx="0">
            <a:schemeClr val="accent6"/>
          </a:lnRef>
          <a:fillRef idx="3">
            <a:schemeClr val="accent6"/>
          </a:fillRef>
          <a:effectRef idx="3">
            <a:schemeClr val="accent6"/>
          </a:effectRef>
          <a:fontRef idx="minor">
            <a:schemeClr val="lt1"/>
          </a:fontRef>
        </p:style>
        <p:txBody>
          <a:bodyPr wrap="none" rtlCol="0" anchor="ctr" anchorCtr="1">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dirty="0">
                <a:solidFill>
                  <a:sysClr val="windowText" lastClr="000000"/>
                </a:solidFill>
                <a:latin typeface="HGPｺﾞｼｯｸM" panose="020B0600000000000000" pitchFamily="50" charset="-128"/>
                <a:ea typeface="HGPｺﾞｼｯｸM" panose="020B0600000000000000" pitchFamily="50" charset="-128"/>
                <a:cs typeface="メイリオ" panose="020B0604030504040204" pitchFamily="50" charset="-128"/>
              </a:rPr>
              <a:t>ビジネス要件領域</a:t>
            </a:r>
          </a:p>
        </p:txBody>
      </p:sp>
      <p:sp>
        <p:nvSpPr>
          <p:cNvPr id="39" name="上矢印 38"/>
          <p:cNvSpPr/>
          <p:nvPr/>
        </p:nvSpPr>
        <p:spPr>
          <a:xfrm>
            <a:off x="173305" y="2043203"/>
            <a:ext cx="512109" cy="4580403"/>
          </a:xfrm>
          <a:prstGeom prst="upArrow">
            <a:avLst/>
          </a:prstGeom>
        </p:spPr>
        <p:style>
          <a:lnRef idx="1">
            <a:schemeClr val="accent6"/>
          </a:lnRef>
          <a:fillRef idx="2">
            <a:schemeClr val="accent6"/>
          </a:fillRef>
          <a:effectRef idx="1">
            <a:schemeClr val="accent6"/>
          </a:effectRef>
          <a:fontRef idx="minor">
            <a:schemeClr val="dk1"/>
          </a:fontRef>
        </p:style>
        <p:txBody>
          <a:bodyPr vert="wordArtVertRtl"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24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目的</a:t>
            </a:r>
          </a:p>
        </p:txBody>
      </p:sp>
      <p:sp>
        <p:nvSpPr>
          <p:cNvPr id="40" name="下矢印 39"/>
          <p:cNvSpPr/>
          <p:nvPr/>
        </p:nvSpPr>
        <p:spPr>
          <a:xfrm>
            <a:off x="626585" y="2060698"/>
            <a:ext cx="533400" cy="4608661"/>
          </a:xfrm>
          <a:prstGeom prst="downArrow">
            <a:avLst/>
          </a:prstGeom>
          <a:gradFill>
            <a:gsLst>
              <a:gs pos="0">
                <a:schemeClr val="tx2">
                  <a:lumMod val="60000"/>
                  <a:lumOff val="40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vert="wordArtVertRtl" wrap="none"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24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手段</a:t>
            </a:r>
          </a:p>
        </p:txBody>
      </p:sp>
      <p:sp>
        <p:nvSpPr>
          <p:cNvPr id="41" name="角丸四角形 40"/>
          <p:cNvSpPr/>
          <p:nvPr/>
        </p:nvSpPr>
        <p:spPr>
          <a:xfrm>
            <a:off x="1224185" y="6246058"/>
            <a:ext cx="1026691" cy="351960"/>
          </a:xfrm>
          <a:prstGeom prst="roundRect">
            <a:avLst/>
          </a:prstGeom>
          <a:gradFill>
            <a:gsLst>
              <a:gs pos="0">
                <a:schemeClr val="accent6">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非機能要件</a:t>
            </a:r>
            <a:endPar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42" name="角丸四角形 41"/>
          <p:cNvSpPr/>
          <p:nvPr/>
        </p:nvSpPr>
        <p:spPr>
          <a:xfrm>
            <a:off x="2315540" y="6246058"/>
            <a:ext cx="1230584" cy="351960"/>
          </a:xfrm>
          <a:prstGeom prst="roundRect">
            <a:avLst/>
          </a:prstGeom>
          <a:gradFill>
            <a:gsLst>
              <a:gs pos="0">
                <a:schemeClr val="accent6">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ソフトウエア方式</a:t>
            </a:r>
            <a:endPar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43" name="角丸四角形 42"/>
          <p:cNvSpPr/>
          <p:nvPr/>
        </p:nvSpPr>
        <p:spPr>
          <a:xfrm>
            <a:off x="3610788" y="6246058"/>
            <a:ext cx="1008112" cy="351960"/>
          </a:xfrm>
          <a:prstGeom prst="roundRect">
            <a:avLst/>
          </a:prstGeom>
          <a:gradFill>
            <a:gsLst>
              <a:gs pos="0">
                <a:schemeClr val="accent6">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インフラ方式</a:t>
            </a:r>
            <a:endPar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44" name="角丸四角形 43"/>
          <p:cNvSpPr/>
          <p:nvPr/>
        </p:nvSpPr>
        <p:spPr>
          <a:xfrm>
            <a:off x="4683564" y="6246058"/>
            <a:ext cx="545092" cy="351960"/>
          </a:xfrm>
          <a:prstGeom prst="roundRect">
            <a:avLst/>
          </a:prstGeom>
          <a:gradFill>
            <a:gsLst>
              <a:gs pos="0">
                <a:schemeClr val="accent6">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運用</a:t>
            </a:r>
          </a:p>
        </p:txBody>
      </p:sp>
      <p:sp>
        <p:nvSpPr>
          <p:cNvPr id="45" name="角丸四角形 44"/>
          <p:cNvSpPr/>
          <p:nvPr/>
        </p:nvSpPr>
        <p:spPr>
          <a:xfrm>
            <a:off x="5293322" y="6246058"/>
            <a:ext cx="502814" cy="351960"/>
          </a:xfrm>
          <a:prstGeom prst="roundRect">
            <a:avLst/>
          </a:prstGeom>
          <a:gradFill>
            <a:gsLst>
              <a:gs pos="0">
                <a:schemeClr val="accent6">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etc</a:t>
            </a:r>
            <a:endPar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46" name="メモ 45"/>
          <p:cNvSpPr/>
          <p:nvPr/>
        </p:nvSpPr>
        <p:spPr>
          <a:xfrm>
            <a:off x="5947910" y="3158556"/>
            <a:ext cx="3088586" cy="1512000"/>
          </a:xfrm>
          <a:prstGeom prst="foldedCorner">
            <a:avLst/>
          </a:prstGeom>
        </p:spPr>
        <p:style>
          <a:lnRef idx="1">
            <a:schemeClr val="accent6"/>
          </a:lnRef>
          <a:fillRef idx="2">
            <a:schemeClr val="accent6"/>
          </a:fillRef>
          <a:effectRef idx="1">
            <a:schemeClr val="accent6"/>
          </a:effectRef>
          <a:fontRef idx="minor">
            <a:schemeClr val="dk1"/>
          </a:fontRef>
        </p:style>
        <p:txBody>
          <a:bodyPr wrap="square" rtlCol="0" anchor="t" anchorCtr="0"/>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・システム化目標、ゴールに対する課題</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・業務プロセス一覧</a:t>
            </a: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・業務プロセスを構成する業務と流れ、条件</a:t>
            </a: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・業務の内容、手順、ルール</a:t>
            </a: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・システム化対象</a:t>
            </a:r>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業務、必要機能の</a:t>
            </a: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選別</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47" name="メモ 46"/>
          <p:cNvSpPr/>
          <p:nvPr/>
        </p:nvSpPr>
        <p:spPr>
          <a:xfrm>
            <a:off x="5947910" y="4718976"/>
            <a:ext cx="3088586" cy="1922400"/>
          </a:xfrm>
          <a:prstGeom prst="foldedCorner">
            <a:avLst/>
          </a:prstGeom>
        </p:spPr>
        <p:style>
          <a:lnRef idx="1">
            <a:schemeClr val="accent6"/>
          </a:lnRef>
          <a:fillRef idx="2">
            <a:schemeClr val="accent6"/>
          </a:fillRef>
          <a:effectRef idx="1">
            <a:schemeClr val="accent6"/>
          </a:effectRef>
          <a:fontRef idx="minor">
            <a:schemeClr val="dk1"/>
          </a:fontRef>
        </p:style>
        <p:txBody>
          <a:bodyPr wrap="square" rtlCol="0" anchor="t" anchorCtr="0"/>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・システム構成</a:t>
            </a: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・サブシステム定義</a:t>
            </a: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・システム機能一覧</a:t>
            </a: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・システム機能の</a:t>
            </a:r>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概要</a:t>
            </a:r>
            <a:endParaRPr lang="en-US" altLang="ja-JP" sz="12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・論理データモデル</a:t>
            </a:r>
            <a:endPar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・性能、運用等の非機能</a:t>
            </a:r>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要件</a:t>
            </a:r>
            <a:endParaRPr lang="en-US" altLang="ja-JP" sz="12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・移行要件</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48" name="テキスト ボックス 31"/>
          <p:cNvSpPr txBox="1"/>
          <p:nvPr/>
        </p:nvSpPr>
        <p:spPr>
          <a:xfrm>
            <a:off x="6042315" y="1783849"/>
            <a:ext cx="2819473"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2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&lt;</a:t>
            </a:r>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主</a:t>
            </a: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な定義</a:t>
            </a:r>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事項</a:t>
            </a:r>
            <a:r>
              <a:rPr lang="en-US" altLang="ja-JP" sz="12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&gt;</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49" name="テキスト ボックス 31"/>
          <p:cNvSpPr txBox="1"/>
          <p:nvPr/>
        </p:nvSpPr>
        <p:spPr>
          <a:xfrm>
            <a:off x="2810538" y="1783849"/>
            <a:ext cx="145235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2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&lt;</a:t>
            </a:r>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各領域</a:t>
            </a: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の</a:t>
            </a:r>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範囲</a:t>
            </a:r>
            <a:r>
              <a:rPr lang="en-US" altLang="ja-JP" sz="12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&gt;</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60" name="角丸四角形 59"/>
          <p:cNvSpPr/>
          <p:nvPr/>
        </p:nvSpPr>
        <p:spPr>
          <a:xfrm>
            <a:off x="1069642" y="3012833"/>
            <a:ext cx="7966854" cy="3656527"/>
          </a:xfrm>
          <a:prstGeom prst="roundRect">
            <a:avLst>
              <a:gd name="adj" fmla="val 5538"/>
            </a:avLst>
          </a:prstGeom>
          <a:noFill/>
          <a:ln w="25400">
            <a:solidFill>
              <a:schemeClr val="accent6">
                <a:lumMod val="50000"/>
              </a:schemeClr>
            </a:solidFill>
            <a:prstDash val="sysDash"/>
          </a:ln>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61" name="テキスト ボックス 60"/>
          <p:cNvSpPr txBox="1"/>
          <p:nvPr/>
        </p:nvSpPr>
        <p:spPr>
          <a:xfrm>
            <a:off x="613457" y="1300118"/>
            <a:ext cx="5538696" cy="307777"/>
          </a:xfrm>
          <a:prstGeom prst="rect">
            <a:avLst/>
          </a:prstGeom>
          <a:noFill/>
        </p:spPr>
        <p:txBody>
          <a:bodyPr wrap="none" rtlCol="0">
            <a:spAutoFit/>
          </a:bodyPr>
          <a:lstStyle/>
          <a:p>
            <a:r>
              <a:rPr lang="ja-JP" altLang="en-US" sz="1400" dirty="0">
                <a:latin typeface="HGPｺﾞｼｯｸM" panose="020B0600000000000000" pitchFamily="50" charset="-128"/>
                <a:ea typeface="HGPｺﾞｼｯｸM" panose="020B0600000000000000" pitchFamily="50" charset="-128"/>
              </a:rPr>
              <a:t>　　</a:t>
            </a:r>
            <a:r>
              <a:rPr lang="ja-JP" altLang="en-US" sz="1400" dirty="0" smtClean="0">
                <a:latin typeface="HGPｺﾞｼｯｸM" panose="020B0600000000000000" pitchFamily="50" charset="-128"/>
                <a:ea typeface="HGPｺﾞｼｯｸM" panose="020B0600000000000000" pitchFamily="50" charset="-128"/>
              </a:rPr>
              <a:t>確定</a:t>
            </a:r>
            <a:r>
              <a:rPr lang="ja-JP" altLang="en-US" sz="1400" dirty="0">
                <a:latin typeface="HGPｺﾞｼｯｸM" panose="020B0600000000000000" pitchFamily="50" charset="-128"/>
                <a:ea typeface="HGPｺﾞｼｯｸM" panose="020B0600000000000000" pitchFamily="50" charset="-128"/>
              </a:rPr>
              <a:t>させた</a:t>
            </a:r>
            <a:r>
              <a:rPr lang="ja-JP" altLang="en-US" sz="1400" dirty="0" smtClean="0">
                <a:latin typeface="HGPｺﾞｼｯｸM" panose="020B0600000000000000" pitchFamily="50" charset="-128"/>
                <a:ea typeface="HGPｺﾞｼｯｸM" panose="020B0600000000000000" pitchFamily="50" charset="-128"/>
              </a:rPr>
              <a:t>業務</a:t>
            </a:r>
            <a:r>
              <a:rPr lang="ja-JP" altLang="en-US" sz="1400" dirty="0">
                <a:latin typeface="HGPｺﾞｼｯｸM" panose="020B0600000000000000" pitchFamily="50" charset="-128"/>
                <a:ea typeface="HGPｺﾞｼｯｸM" panose="020B0600000000000000" pitchFamily="50" charset="-128"/>
              </a:rPr>
              <a:t>要件を元に、各種のシステム要件の定義を進めます。</a:t>
            </a:r>
            <a:endParaRPr lang="en-US" altLang="ja-JP"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9650093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14</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a:t>
            </a:r>
            <a:r>
              <a:rPr lang="ja-JP" altLang="en-US" dirty="0" smtClean="0"/>
              <a:t>方針</a:t>
            </a:r>
            <a:endParaRPr kumimoji="1" lang="ja-JP" altLang="en-US" dirty="0"/>
          </a:p>
        </p:txBody>
      </p:sp>
      <p:sp>
        <p:nvSpPr>
          <p:cNvPr id="6" name="正方形/長方形 5"/>
          <p:cNvSpPr/>
          <p:nvPr/>
        </p:nvSpPr>
        <p:spPr>
          <a:xfrm>
            <a:off x="1619672" y="1988840"/>
            <a:ext cx="6120680" cy="4536504"/>
          </a:xfrm>
          <a:prstGeom prst="rect">
            <a:avLst/>
          </a:prstGeom>
        </p:spPr>
        <p:style>
          <a:lnRef idx="1">
            <a:schemeClr val="accent6"/>
          </a:lnRef>
          <a:fillRef idx="2">
            <a:schemeClr val="accent6"/>
          </a:fillRef>
          <a:effectRef idx="1">
            <a:schemeClr val="accent6"/>
          </a:effectRef>
          <a:fontRef idx="minor">
            <a:schemeClr val="dk1"/>
          </a:fontRef>
        </p:style>
        <p:txBody>
          <a:bodyPr rtlCol="0" anchor="t" anchorCtr="0"/>
          <a:lstStyle/>
          <a:p>
            <a:r>
              <a:rPr kumimoji="1" lang="ja-JP" altLang="en-US" sz="1400" dirty="0" smtClean="0">
                <a:latin typeface="HGPｺﾞｼｯｸM" panose="020B0600000000000000" pitchFamily="50" charset="-128"/>
                <a:ea typeface="HGPｺﾞｼｯｸM" panose="020B0600000000000000" pitchFamily="50" charset="-128"/>
              </a:rPr>
              <a:t>◯◯◯社</a:t>
            </a:r>
            <a:endParaRPr kumimoji="1" lang="ja-JP" altLang="en-US" sz="1400"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3419872" y="2348880"/>
            <a:ext cx="2736304" cy="2808312"/>
          </a:xfrm>
          <a:prstGeom prst="rect">
            <a:avLst/>
          </a:prstGeom>
        </p:spPr>
        <p:style>
          <a:lnRef idx="1">
            <a:schemeClr val="accent6"/>
          </a:lnRef>
          <a:fillRef idx="2">
            <a:schemeClr val="accent6"/>
          </a:fillRef>
          <a:effectRef idx="1">
            <a:schemeClr val="accent6"/>
          </a:effectRef>
          <a:fontRef idx="minor">
            <a:schemeClr val="dk1"/>
          </a:fontRef>
        </p:style>
        <p:txBody>
          <a:bodyPr rtlCol="0" anchor="t" anchorCtr="0"/>
          <a:lstStyle/>
          <a:p>
            <a:r>
              <a:rPr lang="ja-JP" altLang="en-US" sz="1400" dirty="0">
                <a:latin typeface="HGPｺﾞｼｯｸM" panose="020B0600000000000000" pitchFamily="50" charset="-128"/>
                <a:ea typeface="HGPｺﾞｼｯｸM" panose="020B0600000000000000" pitchFamily="50" charset="-128"/>
              </a:rPr>
              <a:t>物流</a:t>
            </a:r>
            <a:r>
              <a:rPr kumimoji="1" lang="ja-JP" altLang="en-US" sz="1400" dirty="0" smtClean="0">
                <a:latin typeface="HGPｺﾞｼｯｸM" panose="020B0600000000000000" pitchFamily="50" charset="-128"/>
                <a:ea typeface="HGPｺﾞｼｯｸM" panose="020B0600000000000000" pitchFamily="50" charset="-128"/>
              </a:rPr>
              <a:t>センター</a:t>
            </a:r>
            <a:endParaRPr kumimoji="1" lang="ja-JP" altLang="en-US" sz="1400" dirty="0">
              <a:latin typeface="HGPｺﾞｼｯｸM" panose="020B0600000000000000" pitchFamily="50" charset="-128"/>
              <a:ea typeface="HGPｺﾞｼｯｸM" panose="020B0600000000000000" pitchFamily="50" charset="-128"/>
            </a:endParaRPr>
          </a:p>
        </p:txBody>
      </p:sp>
      <p:sp>
        <p:nvSpPr>
          <p:cNvPr id="8" name="正方形/長方形 7"/>
          <p:cNvSpPr/>
          <p:nvPr/>
        </p:nvSpPr>
        <p:spPr>
          <a:xfrm>
            <a:off x="1763688" y="5229200"/>
            <a:ext cx="5832648" cy="1224136"/>
          </a:xfrm>
          <a:prstGeom prst="rect">
            <a:avLst/>
          </a:prstGeom>
        </p:spPr>
        <p:style>
          <a:lnRef idx="1">
            <a:schemeClr val="accent6"/>
          </a:lnRef>
          <a:fillRef idx="2">
            <a:schemeClr val="accent6"/>
          </a:fillRef>
          <a:effectRef idx="1">
            <a:schemeClr val="accent6"/>
          </a:effectRef>
          <a:fontRef idx="minor">
            <a:schemeClr val="dk1"/>
          </a:fontRef>
        </p:style>
        <p:txBody>
          <a:bodyPr rtlCol="0" anchor="t" anchorCtr="0"/>
          <a:lstStyle/>
          <a:p>
            <a:r>
              <a:rPr kumimoji="1" lang="ja-JP" altLang="en-US" sz="1400" dirty="0" smtClean="0">
                <a:latin typeface="HGPｺﾞｼｯｸM" panose="020B0600000000000000" pitchFamily="50" charset="-128"/>
                <a:ea typeface="HGPｺﾞｼｯｸM" panose="020B0600000000000000" pitchFamily="50" charset="-128"/>
              </a:rPr>
              <a:t>本社</a:t>
            </a:r>
            <a:endParaRPr kumimoji="1" lang="ja-JP" altLang="en-US" sz="1400" dirty="0">
              <a:latin typeface="HGPｺﾞｼｯｸM" panose="020B0600000000000000" pitchFamily="50" charset="-128"/>
              <a:ea typeface="HGPｺﾞｼｯｸM" panose="020B0600000000000000" pitchFamily="50" charset="-128"/>
            </a:endParaRPr>
          </a:p>
        </p:txBody>
      </p:sp>
      <p:sp>
        <p:nvSpPr>
          <p:cNvPr id="9" name="正方形/長方形 8"/>
          <p:cNvSpPr/>
          <p:nvPr/>
        </p:nvSpPr>
        <p:spPr>
          <a:xfrm>
            <a:off x="6228184" y="2114314"/>
            <a:ext cx="1440160" cy="3042878"/>
          </a:xfrm>
          <a:prstGeom prst="rect">
            <a:avLst/>
          </a:prstGeom>
        </p:spPr>
        <p:style>
          <a:lnRef idx="1">
            <a:schemeClr val="accent6"/>
          </a:lnRef>
          <a:fillRef idx="2">
            <a:schemeClr val="accent6"/>
          </a:fillRef>
          <a:effectRef idx="1">
            <a:schemeClr val="accent6"/>
          </a:effectRef>
          <a:fontRef idx="minor">
            <a:schemeClr val="dk1"/>
          </a:fontRef>
        </p:style>
        <p:txBody>
          <a:bodyPr rtlCol="0" anchor="t" anchorCtr="0"/>
          <a:lstStyle/>
          <a:p>
            <a:r>
              <a:rPr kumimoji="1" lang="ja-JP" altLang="en-US" sz="1400" dirty="0" smtClean="0">
                <a:latin typeface="HGPｺﾞｼｯｸM" panose="020B0600000000000000" pitchFamily="50" charset="-128"/>
                <a:ea typeface="HGPｺﾞｼｯｸM" panose="020B0600000000000000" pitchFamily="50" charset="-128"/>
              </a:rPr>
              <a:t>営業部</a:t>
            </a:r>
            <a:endParaRPr kumimoji="1" lang="ja-JP" altLang="en-US" sz="1400" dirty="0">
              <a:latin typeface="HGPｺﾞｼｯｸM" panose="020B0600000000000000" pitchFamily="50" charset="-128"/>
              <a:ea typeface="HGPｺﾞｼｯｸM" panose="020B0600000000000000" pitchFamily="50" charset="-128"/>
            </a:endParaRPr>
          </a:p>
        </p:txBody>
      </p:sp>
      <p:sp>
        <p:nvSpPr>
          <p:cNvPr id="10" name="正方形/長方形 9"/>
          <p:cNvSpPr/>
          <p:nvPr/>
        </p:nvSpPr>
        <p:spPr>
          <a:xfrm>
            <a:off x="1763688" y="2348880"/>
            <a:ext cx="1440160" cy="2808312"/>
          </a:xfrm>
          <a:prstGeom prst="rect">
            <a:avLst/>
          </a:prstGeom>
        </p:spPr>
        <p:style>
          <a:lnRef idx="1">
            <a:schemeClr val="accent6"/>
          </a:lnRef>
          <a:fillRef idx="2">
            <a:schemeClr val="accent6"/>
          </a:fillRef>
          <a:effectRef idx="1">
            <a:schemeClr val="accent6"/>
          </a:effectRef>
          <a:fontRef idx="minor">
            <a:schemeClr val="dk1"/>
          </a:fontRef>
        </p:style>
        <p:txBody>
          <a:bodyPr rtlCol="0" anchor="t" anchorCtr="0"/>
          <a:lstStyle/>
          <a:p>
            <a:r>
              <a:rPr lang="ja-JP" altLang="en-US" sz="1400" dirty="0">
                <a:latin typeface="HGPｺﾞｼｯｸM" panose="020B0600000000000000" pitchFamily="50" charset="-128"/>
                <a:ea typeface="HGPｺﾞｼｯｸM" panose="020B0600000000000000" pitchFamily="50" charset="-128"/>
              </a:rPr>
              <a:t>購買</a:t>
            </a:r>
            <a:r>
              <a:rPr kumimoji="1" lang="ja-JP" altLang="en-US" sz="1400" dirty="0" smtClean="0">
                <a:latin typeface="HGPｺﾞｼｯｸM" panose="020B0600000000000000" pitchFamily="50" charset="-128"/>
                <a:ea typeface="HGPｺﾞｼｯｸM" panose="020B0600000000000000" pitchFamily="50" charset="-128"/>
              </a:rPr>
              <a:t>部</a:t>
            </a:r>
            <a:endParaRPr kumimoji="1" lang="ja-JP" altLang="en-US" sz="1400" dirty="0">
              <a:latin typeface="HGPｺﾞｼｯｸM" panose="020B0600000000000000" pitchFamily="50" charset="-128"/>
              <a:ea typeface="HGPｺﾞｼｯｸM" panose="020B0600000000000000" pitchFamily="50" charset="-128"/>
            </a:endParaRPr>
          </a:p>
        </p:txBody>
      </p:sp>
      <p:sp>
        <p:nvSpPr>
          <p:cNvPr id="11" name="フローチャート: 処理 10"/>
          <p:cNvSpPr/>
          <p:nvPr/>
        </p:nvSpPr>
        <p:spPr>
          <a:xfrm>
            <a:off x="7956376" y="3573016"/>
            <a:ext cx="1008112" cy="540060"/>
          </a:xfrm>
          <a:prstGeom prst="flowChartProcess">
            <a:avLst/>
          </a:prstGeom>
          <a:solidFill>
            <a:schemeClr val="bg1">
              <a:lumMod val="65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得意先</a:t>
            </a:r>
            <a:endParaRPr kumimoji="1" lang="ja-JP" altLang="en-US" dirty="0"/>
          </a:p>
        </p:txBody>
      </p:sp>
      <p:sp>
        <p:nvSpPr>
          <p:cNvPr id="12" name="フローチャート: 処理 11"/>
          <p:cNvSpPr/>
          <p:nvPr/>
        </p:nvSpPr>
        <p:spPr>
          <a:xfrm>
            <a:off x="395536" y="3645024"/>
            <a:ext cx="1008112" cy="540060"/>
          </a:xfrm>
          <a:prstGeom prst="flowChartProcess">
            <a:avLst/>
          </a:prstGeom>
          <a:solidFill>
            <a:schemeClr val="bg1">
              <a:lumMod val="65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仕入先</a:t>
            </a:r>
            <a:endParaRPr kumimoji="1" lang="ja-JP" altLang="en-US" dirty="0"/>
          </a:p>
        </p:txBody>
      </p:sp>
      <p:sp>
        <p:nvSpPr>
          <p:cNvPr id="13" name="フローチャート: 処理 12"/>
          <p:cNvSpPr/>
          <p:nvPr/>
        </p:nvSpPr>
        <p:spPr>
          <a:xfrm>
            <a:off x="1979712" y="3645024"/>
            <a:ext cx="1008112" cy="540060"/>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dirty="0" smtClean="0">
                <a:solidFill>
                  <a:schemeClr val="tx1"/>
                </a:solidFill>
              </a:rPr>
              <a:t>仕入</a:t>
            </a:r>
            <a:endParaRPr kumimoji="1" lang="ja-JP" altLang="en-US" dirty="0">
              <a:solidFill>
                <a:schemeClr val="tx1"/>
              </a:solidFill>
            </a:endParaRPr>
          </a:p>
        </p:txBody>
      </p:sp>
      <p:sp>
        <p:nvSpPr>
          <p:cNvPr id="14" name="フローチャート: 処理 13"/>
          <p:cNvSpPr/>
          <p:nvPr/>
        </p:nvSpPr>
        <p:spPr>
          <a:xfrm>
            <a:off x="6444208" y="3573016"/>
            <a:ext cx="1008112" cy="540060"/>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dirty="0">
                <a:solidFill>
                  <a:schemeClr val="tx1"/>
                </a:solidFill>
              </a:rPr>
              <a:t>受注</a:t>
            </a:r>
            <a:endParaRPr kumimoji="1" lang="ja-JP" altLang="en-US" dirty="0">
              <a:solidFill>
                <a:schemeClr val="tx1"/>
              </a:solidFill>
            </a:endParaRPr>
          </a:p>
        </p:txBody>
      </p:sp>
      <p:sp>
        <p:nvSpPr>
          <p:cNvPr id="15" name="フローチャート: 処理 14"/>
          <p:cNvSpPr/>
          <p:nvPr/>
        </p:nvSpPr>
        <p:spPr>
          <a:xfrm>
            <a:off x="4864956" y="3573016"/>
            <a:ext cx="1008112" cy="540060"/>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dirty="0" smtClean="0">
                <a:solidFill>
                  <a:schemeClr val="tx1"/>
                </a:solidFill>
              </a:rPr>
              <a:t>集</a:t>
            </a:r>
            <a:r>
              <a:rPr kumimoji="1" lang="ja-JP" altLang="en-US" dirty="0" smtClean="0">
                <a:solidFill>
                  <a:schemeClr val="tx1"/>
                </a:solidFill>
              </a:rPr>
              <a:t>荷</a:t>
            </a:r>
            <a:endParaRPr kumimoji="1" lang="ja-JP" altLang="en-US" dirty="0">
              <a:solidFill>
                <a:schemeClr val="tx1"/>
              </a:solidFill>
            </a:endParaRPr>
          </a:p>
        </p:txBody>
      </p:sp>
      <p:sp>
        <p:nvSpPr>
          <p:cNvPr id="16" name="フローチャート: 処理 15"/>
          <p:cNvSpPr/>
          <p:nvPr/>
        </p:nvSpPr>
        <p:spPr>
          <a:xfrm>
            <a:off x="4860032" y="4545124"/>
            <a:ext cx="1008112" cy="540060"/>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dirty="0">
                <a:solidFill>
                  <a:schemeClr val="tx1"/>
                </a:solidFill>
              </a:rPr>
              <a:t>配送</a:t>
            </a:r>
            <a:endParaRPr kumimoji="1" lang="ja-JP" altLang="en-US" dirty="0">
              <a:solidFill>
                <a:schemeClr val="tx1"/>
              </a:solidFill>
            </a:endParaRPr>
          </a:p>
        </p:txBody>
      </p:sp>
      <p:sp>
        <p:nvSpPr>
          <p:cNvPr id="17" name="フローチャート: 処理 16"/>
          <p:cNvSpPr/>
          <p:nvPr/>
        </p:nvSpPr>
        <p:spPr>
          <a:xfrm>
            <a:off x="3563888" y="4005064"/>
            <a:ext cx="1008112" cy="540060"/>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dirty="0" smtClean="0">
                <a:solidFill>
                  <a:schemeClr val="tx1"/>
                </a:solidFill>
              </a:rPr>
              <a:t>在庫</a:t>
            </a:r>
            <a:endParaRPr kumimoji="1" lang="ja-JP" altLang="en-US" dirty="0">
              <a:solidFill>
                <a:schemeClr val="tx1"/>
              </a:solidFill>
            </a:endParaRPr>
          </a:p>
        </p:txBody>
      </p:sp>
      <p:sp>
        <p:nvSpPr>
          <p:cNvPr id="18" name="フローチャート: 処理 17"/>
          <p:cNvSpPr/>
          <p:nvPr/>
        </p:nvSpPr>
        <p:spPr>
          <a:xfrm>
            <a:off x="6419640" y="2708920"/>
            <a:ext cx="1008112" cy="540060"/>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dirty="0" smtClean="0">
                <a:solidFill>
                  <a:schemeClr val="tx1"/>
                </a:solidFill>
              </a:rPr>
              <a:t>営業</a:t>
            </a:r>
            <a:endParaRPr kumimoji="1" lang="ja-JP" altLang="en-US" dirty="0">
              <a:solidFill>
                <a:schemeClr val="tx1"/>
              </a:solidFill>
            </a:endParaRPr>
          </a:p>
        </p:txBody>
      </p:sp>
      <p:sp>
        <p:nvSpPr>
          <p:cNvPr id="19" name="フローチャート: 処理 18"/>
          <p:cNvSpPr/>
          <p:nvPr/>
        </p:nvSpPr>
        <p:spPr>
          <a:xfrm>
            <a:off x="6444208" y="5373216"/>
            <a:ext cx="1008112" cy="540060"/>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dirty="0" smtClean="0">
                <a:solidFill>
                  <a:schemeClr val="tx1"/>
                </a:solidFill>
              </a:rPr>
              <a:t>営業</a:t>
            </a:r>
            <a:endParaRPr kumimoji="1" lang="en-US" altLang="ja-JP" dirty="0" smtClean="0">
              <a:solidFill>
                <a:schemeClr val="tx1"/>
              </a:solidFill>
            </a:endParaRPr>
          </a:p>
          <a:p>
            <a:pPr algn="ctr"/>
            <a:r>
              <a:rPr kumimoji="1" lang="ja-JP" altLang="en-US" dirty="0" smtClean="0">
                <a:solidFill>
                  <a:schemeClr val="tx1"/>
                </a:solidFill>
              </a:rPr>
              <a:t>管理</a:t>
            </a:r>
            <a:endParaRPr kumimoji="1" lang="ja-JP" altLang="en-US" dirty="0">
              <a:solidFill>
                <a:schemeClr val="tx1"/>
              </a:solidFill>
            </a:endParaRPr>
          </a:p>
        </p:txBody>
      </p:sp>
      <p:sp>
        <p:nvSpPr>
          <p:cNvPr id="20" name="フローチャート: 処理 19"/>
          <p:cNvSpPr/>
          <p:nvPr/>
        </p:nvSpPr>
        <p:spPr>
          <a:xfrm>
            <a:off x="4257288" y="5767041"/>
            <a:ext cx="1008112" cy="540060"/>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dirty="0">
                <a:solidFill>
                  <a:schemeClr val="tx1"/>
                </a:solidFill>
              </a:rPr>
              <a:t>財務</a:t>
            </a:r>
            <a:endParaRPr kumimoji="1" lang="ja-JP" altLang="en-US" dirty="0">
              <a:solidFill>
                <a:schemeClr val="tx1"/>
              </a:solidFill>
            </a:endParaRPr>
          </a:p>
        </p:txBody>
      </p:sp>
      <p:cxnSp>
        <p:nvCxnSpPr>
          <p:cNvPr id="21" name="直線矢印コネクタ 20"/>
          <p:cNvCxnSpPr>
            <a:stCxn id="12" idx="3"/>
            <a:endCxn id="13" idx="1"/>
          </p:cNvCxnSpPr>
          <p:nvPr/>
        </p:nvCxnSpPr>
        <p:spPr>
          <a:xfrm>
            <a:off x="1403648" y="3915054"/>
            <a:ext cx="576064" cy="0"/>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cxnSp>
        <p:nvCxnSpPr>
          <p:cNvPr id="22" name="直線矢印コネクタ 23"/>
          <p:cNvCxnSpPr>
            <a:stCxn id="12" idx="2"/>
            <a:endCxn id="17" idx="2"/>
          </p:cNvCxnSpPr>
          <p:nvPr/>
        </p:nvCxnSpPr>
        <p:spPr>
          <a:xfrm rot="16200000" flipH="1">
            <a:off x="2303748" y="2780928"/>
            <a:ext cx="360040" cy="3168352"/>
          </a:xfrm>
          <a:prstGeom prst="bentConnector3">
            <a:avLst>
              <a:gd name="adj1" fmla="val 16349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カギ線コネクタ 22"/>
          <p:cNvCxnSpPr>
            <a:stCxn id="12" idx="2"/>
            <a:endCxn id="20" idx="1"/>
          </p:cNvCxnSpPr>
          <p:nvPr/>
        </p:nvCxnSpPr>
        <p:spPr>
          <a:xfrm rot="16200000" flipH="1">
            <a:off x="1652447" y="3432229"/>
            <a:ext cx="1851987" cy="335769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正方形/長方形 23"/>
          <p:cNvSpPr/>
          <p:nvPr/>
        </p:nvSpPr>
        <p:spPr>
          <a:xfrm>
            <a:off x="2339752" y="4766614"/>
            <a:ext cx="504056"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kumimoji="1" lang="ja-JP" altLang="en-US" sz="1000" dirty="0" smtClean="0"/>
              <a:t>商品</a:t>
            </a:r>
            <a:endParaRPr kumimoji="1" lang="ja-JP" altLang="en-US" sz="1000" dirty="0"/>
          </a:p>
        </p:txBody>
      </p:sp>
      <p:sp>
        <p:nvSpPr>
          <p:cNvPr id="25" name="正方形/長方形 24"/>
          <p:cNvSpPr/>
          <p:nvPr/>
        </p:nvSpPr>
        <p:spPr>
          <a:xfrm>
            <a:off x="1475656" y="3645024"/>
            <a:ext cx="504056"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lang="ja-JP" altLang="en-US" sz="1000" dirty="0"/>
              <a:t>発注</a:t>
            </a:r>
            <a:endParaRPr kumimoji="1" lang="ja-JP" altLang="en-US" sz="1000" dirty="0"/>
          </a:p>
        </p:txBody>
      </p:sp>
      <p:sp>
        <p:nvSpPr>
          <p:cNvPr id="26" name="正方形/長方形 25"/>
          <p:cNvSpPr/>
          <p:nvPr/>
        </p:nvSpPr>
        <p:spPr>
          <a:xfrm>
            <a:off x="7467120" y="3867571"/>
            <a:ext cx="504056"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lang="ja-JP" altLang="en-US" sz="1000" dirty="0" smtClean="0"/>
              <a:t>受注</a:t>
            </a:r>
            <a:endParaRPr kumimoji="1" lang="ja-JP" altLang="en-US" sz="1000" dirty="0"/>
          </a:p>
        </p:txBody>
      </p:sp>
      <p:cxnSp>
        <p:nvCxnSpPr>
          <p:cNvPr id="27" name="直線矢印コネクタ 23"/>
          <p:cNvCxnSpPr>
            <a:stCxn id="18" idx="3"/>
            <a:endCxn id="11" idx="0"/>
          </p:cNvCxnSpPr>
          <p:nvPr/>
        </p:nvCxnSpPr>
        <p:spPr>
          <a:xfrm>
            <a:off x="7427752" y="2978950"/>
            <a:ext cx="1032680" cy="59406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正方形/長方形 27"/>
          <p:cNvSpPr/>
          <p:nvPr/>
        </p:nvSpPr>
        <p:spPr>
          <a:xfrm>
            <a:off x="7442552" y="2966414"/>
            <a:ext cx="1080120" cy="462586"/>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lang="ja-JP" altLang="en-US" sz="1000" dirty="0" smtClean="0"/>
              <a:t>営業</a:t>
            </a:r>
            <a:endParaRPr lang="en-US" altLang="ja-JP" sz="1000" dirty="0" smtClean="0"/>
          </a:p>
          <a:p>
            <a:r>
              <a:rPr kumimoji="1" lang="ja-JP" altLang="en-US" sz="1000" dirty="0" smtClean="0"/>
              <a:t>得意先サポート</a:t>
            </a:r>
            <a:endParaRPr kumimoji="1" lang="ja-JP" altLang="en-US" sz="1000" dirty="0"/>
          </a:p>
        </p:txBody>
      </p:sp>
      <p:cxnSp>
        <p:nvCxnSpPr>
          <p:cNvPr id="29" name="直線矢印コネクタ 28"/>
          <p:cNvCxnSpPr>
            <a:stCxn id="11" idx="1"/>
            <a:endCxn id="14" idx="3"/>
          </p:cNvCxnSpPr>
          <p:nvPr/>
        </p:nvCxnSpPr>
        <p:spPr>
          <a:xfrm flipH="1">
            <a:off x="7452320" y="3843046"/>
            <a:ext cx="5040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14" idx="1"/>
            <a:endCxn id="15" idx="3"/>
          </p:cNvCxnSpPr>
          <p:nvPr/>
        </p:nvCxnSpPr>
        <p:spPr>
          <a:xfrm flipH="1">
            <a:off x="5873068" y="3843046"/>
            <a:ext cx="57114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a:stCxn id="15" idx="2"/>
            <a:endCxn id="16" idx="0"/>
          </p:cNvCxnSpPr>
          <p:nvPr/>
        </p:nvCxnSpPr>
        <p:spPr>
          <a:xfrm flipH="1">
            <a:off x="5364088" y="4113076"/>
            <a:ext cx="4924" cy="4320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23"/>
          <p:cNvCxnSpPr>
            <a:stCxn id="16" idx="3"/>
            <a:endCxn id="11" idx="2"/>
          </p:cNvCxnSpPr>
          <p:nvPr/>
        </p:nvCxnSpPr>
        <p:spPr>
          <a:xfrm flipV="1">
            <a:off x="5868144" y="4113076"/>
            <a:ext cx="2592288" cy="70207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正方形/長方形 32"/>
          <p:cNvSpPr/>
          <p:nvPr/>
        </p:nvSpPr>
        <p:spPr>
          <a:xfrm>
            <a:off x="7956376" y="4840486"/>
            <a:ext cx="504056"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lang="ja-JP" altLang="en-US" sz="1000" dirty="0"/>
              <a:t>商品</a:t>
            </a:r>
            <a:endParaRPr kumimoji="1" lang="ja-JP" altLang="en-US" sz="1000" dirty="0"/>
          </a:p>
        </p:txBody>
      </p:sp>
      <p:sp>
        <p:nvSpPr>
          <p:cNvPr id="34" name="正方形/長方形 33"/>
          <p:cNvSpPr/>
          <p:nvPr/>
        </p:nvSpPr>
        <p:spPr>
          <a:xfrm>
            <a:off x="5868144" y="3830510"/>
            <a:ext cx="756084"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lang="ja-JP" altLang="en-US" sz="1000" dirty="0" smtClean="0"/>
              <a:t>集</a:t>
            </a:r>
            <a:r>
              <a:rPr kumimoji="1" lang="ja-JP" altLang="en-US" sz="1000" dirty="0" smtClean="0"/>
              <a:t>荷指示</a:t>
            </a:r>
            <a:endParaRPr kumimoji="1" lang="ja-JP" altLang="en-US" sz="1000" dirty="0"/>
          </a:p>
        </p:txBody>
      </p:sp>
      <p:sp>
        <p:nvSpPr>
          <p:cNvPr id="35" name="正方形/長方形 34"/>
          <p:cNvSpPr/>
          <p:nvPr/>
        </p:nvSpPr>
        <p:spPr>
          <a:xfrm>
            <a:off x="5385924" y="4217553"/>
            <a:ext cx="756084"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kumimoji="1" lang="ja-JP" altLang="en-US" sz="1000" dirty="0" smtClean="0"/>
              <a:t>配送商品</a:t>
            </a:r>
            <a:endParaRPr kumimoji="1" lang="ja-JP" altLang="en-US" sz="1000" dirty="0"/>
          </a:p>
        </p:txBody>
      </p:sp>
      <p:cxnSp>
        <p:nvCxnSpPr>
          <p:cNvPr id="36" name="直線矢印コネクタ 23"/>
          <p:cNvCxnSpPr>
            <a:stCxn id="20" idx="3"/>
            <a:endCxn id="11" idx="2"/>
          </p:cNvCxnSpPr>
          <p:nvPr/>
        </p:nvCxnSpPr>
        <p:spPr>
          <a:xfrm flipV="1">
            <a:off x="5265400" y="4113076"/>
            <a:ext cx="3195032" cy="1923995"/>
          </a:xfrm>
          <a:prstGeom prst="bentConnector2">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7" name="正方形/長方形 36"/>
          <p:cNvSpPr/>
          <p:nvPr/>
        </p:nvSpPr>
        <p:spPr>
          <a:xfrm>
            <a:off x="5364088" y="6062758"/>
            <a:ext cx="504056"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lang="ja-JP" altLang="en-US" sz="1000" dirty="0" smtClean="0"/>
              <a:t>支払</a:t>
            </a:r>
            <a:endParaRPr kumimoji="1" lang="ja-JP" altLang="en-US" sz="1000" dirty="0"/>
          </a:p>
        </p:txBody>
      </p:sp>
      <p:sp>
        <p:nvSpPr>
          <p:cNvPr id="38" name="正方形/長方形 37"/>
          <p:cNvSpPr/>
          <p:nvPr/>
        </p:nvSpPr>
        <p:spPr>
          <a:xfrm>
            <a:off x="8499496" y="4892851"/>
            <a:ext cx="504056"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kumimoji="1" lang="ja-JP" altLang="en-US" sz="1000" dirty="0" smtClean="0"/>
              <a:t>請求</a:t>
            </a:r>
            <a:endParaRPr kumimoji="1" lang="ja-JP" altLang="en-US" sz="1000" dirty="0"/>
          </a:p>
        </p:txBody>
      </p:sp>
      <p:cxnSp>
        <p:nvCxnSpPr>
          <p:cNvPr id="39" name="直線矢印コネクタ 23"/>
          <p:cNvCxnSpPr>
            <a:stCxn id="15" idx="1"/>
            <a:endCxn id="17" idx="0"/>
          </p:cNvCxnSpPr>
          <p:nvPr/>
        </p:nvCxnSpPr>
        <p:spPr>
          <a:xfrm rot="10800000" flipV="1">
            <a:off x="4067944" y="3843046"/>
            <a:ext cx="797012" cy="16201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正方形/長方形 39"/>
          <p:cNvSpPr/>
          <p:nvPr/>
        </p:nvSpPr>
        <p:spPr>
          <a:xfrm>
            <a:off x="4139952" y="3645024"/>
            <a:ext cx="756084"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lang="ja-JP" altLang="en-US" sz="1000" dirty="0" smtClean="0"/>
              <a:t>集荷実績</a:t>
            </a:r>
            <a:endParaRPr kumimoji="1" lang="ja-JP" altLang="en-US" sz="1000" dirty="0"/>
          </a:p>
        </p:txBody>
      </p:sp>
      <p:cxnSp>
        <p:nvCxnSpPr>
          <p:cNvPr id="41" name="直線矢印コネクタ 23"/>
          <p:cNvCxnSpPr>
            <a:stCxn id="14" idx="0"/>
            <a:endCxn id="17" idx="0"/>
          </p:cNvCxnSpPr>
          <p:nvPr/>
        </p:nvCxnSpPr>
        <p:spPr>
          <a:xfrm rot="16200000" flipH="1" flipV="1">
            <a:off x="5292080" y="2348880"/>
            <a:ext cx="432048" cy="2880320"/>
          </a:xfrm>
          <a:prstGeom prst="bentConnector3">
            <a:avLst>
              <a:gd name="adj1" fmla="val -5291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正方形/長方形 41"/>
          <p:cNvSpPr/>
          <p:nvPr/>
        </p:nvSpPr>
        <p:spPr>
          <a:xfrm>
            <a:off x="5832140" y="3326454"/>
            <a:ext cx="756084"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kumimoji="1" lang="ja-JP" altLang="en-US" sz="1000" dirty="0" smtClean="0"/>
              <a:t>在庫引当</a:t>
            </a:r>
            <a:endParaRPr kumimoji="1" lang="ja-JP" altLang="en-US" sz="1000" dirty="0"/>
          </a:p>
        </p:txBody>
      </p:sp>
      <p:cxnSp>
        <p:nvCxnSpPr>
          <p:cNvPr id="43" name="直線矢印コネクタ 42"/>
          <p:cNvCxnSpPr>
            <a:endCxn id="19" idx="0"/>
          </p:cNvCxnSpPr>
          <p:nvPr/>
        </p:nvCxnSpPr>
        <p:spPr>
          <a:xfrm>
            <a:off x="6923696" y="4113076"/>
            <a:ext cx="24568" cy="12601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 name="正方形/長方形 43"/>
          <p:cNvSpPr/>
          <p:nvPr/>
        </p:nvSpPr>
        <p:spPr>
          <a:xfrm>
            <a:off x="6876256" y="4287545"/>
            <a:ext cx="720080"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kumimoji="1" lang="ja-JP" altLang="en-US" sz="1000" dirty="0" smtClean="0"/>
              <a:t>売上実績</a:t>
            </a:r>
            <a:endParaRPr kumimoji="1" lang="ja-JP" altLang="en-US" sz="1000" dirty="0"/>
          </a:p>
        </p:txBody>
      </p:sp>
      <p:sp>
        <p:nvSpPr>
          <p:cNvPr id="45" name="正方形/長方形 44"/>
          <p:cNvSpPr/>
          <p:nvPr/>
        </p:nvSpPr>
        <p:spPr>
          <a:xfrm>
            <a:off x="3275856" y="2592856"/>
            <a:ext cx="4563144" cy="2679752"/>
          </a:xfrm>
          <a:prstGeom prst="rect">
            <a:avLst/>
          </a:prstGeom>
          <a:noFill/>
          <a:ln w="412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kumimoji="1" lang="ja-JP" altLang="en-US" dirty="0" smtClean="0">
                <a:solidFill>
                  <a:schemeClr val="tx1"/>
                </a:solidFill>
              </a:rPr>
              <a:t>業務要件定義範囲</a:t>
            </a:r>
            <a:endParaRPr kumimoji="1" lang="ja-JP" altLang="en-US" dirty="0">
              <a:solidFill>
                <a:schemeClr val="tx1"/>
              </a:solidFill>
            </a:endParaRPr>
          </a:p>
        </p:txBody>
      </p:sp>
      <p:pic>
        <p:nvPicPr>
          <p:cNvPr id="46" name="Picture 3" descr="C:\Users\tis301710.TISNT\AppData\Local\Microsoft\Windows\Temporary Internet Files\Content.IE5\O91ZKIT7\MC90043488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032" y="2746143"/>
            <a:ext cx="638800" cy="638800"/>
          </a:xfrm>
          <a:prstGeom prst="rect">
            <a:avLst/>
          </a:prstGeom>
          <a:noFill/>
          <a:extLst>
            <a:ext uri="{909E8E84-426E-40DD-AFC4-6F175D3DCCD1}">
              <a14:hiddenFill xmlns:a14="http://schemas.microsoft.com/office/drawing/2010/main">
                <a:solidFill>
                  <a:srgbClr val="FFFFFF"/>
                </a:solidFill>
              </a14:hiddenFill>
            </a:ext>
          </a:extLst>
        </p:spPr>
      </p:pic>
      <p:sp>
        <p:nvSpPr>
          <p:cNvPr id="47" name="テキスト ボックス 46"/>
          <p:cNvSpPr txBox="1"/>
          <p:nvPr/>
        </p:nvSpPr>
        <p:spPr>
          <a:xfrm>
            <a:off x="1917392" y="3342184"/>
            <a:ext cx="720080" cy="230832"/>
          </a:xfrm>
          <a:prstGeom prst="rect">
            <a:avLst/>
          </a:prstGeom>
          <a:noFill/>
        </p:spPr>
        <p:txBody>
          <a:bodyPr wrap="square" rtlCol="0">
            <a:spAutoFit/>
          </a:bodyPr>
          <a:lstStyle/>
          <a:p>
            <a:pPr algn="ctr"/>
            <a:r>
              <a:rPr kumimoji="1" lang="ja-JP" altLang="en-US" sz="900" dirty="0" smtClean="0"/>
              <a:t>仕入担当</a:t>
            </a:r>
            <a:endParaRPr kumimoji="1" lang="ja-JP" altLang="en-US" sz="900" dirty="0"/>
          </a:p>
        </p:txBody>
      </p:sp>
      <p:pic>
        <p:nvPicPr>
          <p:cNvPr id="48" name="Picture 3" descr="C:\Users\tis301710.TISNT\AppData\Local\Microsoft\Windows\Temporary Internet Files\Content.IE5\O91ZKIT7\MC90043488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9984" y="1954055"/>
            <a:ext cx="638800" cy="638800"/>
          </a:xfrm>
          <a:prstGeom prst="rect">
            <a:avLst/>
          </a:prstGeom>
          <a:noFill/>
          <a:extLst>
            <a:ext uri="{909E8E84-426E-40DD-AFC4-6F175D3DCCD1}">
              <a14:hiddenFill xmlns:a14="http://schemas.microsoft.com/office/drawing/2010/main">
                <a:solidFill>
                  <a:srgbClr val="FFFFFF"/>
                </a:solidFill>
              </a14:hiddenFill>
            </a:ext>
          </a:extLst>
        </p:spPr>
      </p:pic>
      <p:sp>
        <p:nvSpPr>
          <p:cNvPr id="49" name="テキスト ボックス 48"/>
          <p:cNvSpPr txBox="1"/>
          <p:nvPr/>
        </p:nvSpPr>
        <p:spPr>
          <a:xfrm>
            <a:off x="7020272" y="2550096"/>
            <a:ext cx="720080" cy="230832"/>
          </a:xfrm>
          <a:prstGeom prst="rect">
            <a:avLst/>
          </a:prstGeom>
          <a:noFill/>
        </p:spPr>
        <p:txBody>
          <a:bodyPr wrap="square" rtlCol="0">
            <a:spAutoFit/>
          </a:bodyPr>
          <a:lstStyle/>
          <a:p>
            <a:pPr algn="ctr"/>
            <a:r>
              <a:rPr kumimoji="1" lang="ja-JP" altLang="en-US" sz="900" dirty="0" smtClean="0"/>
              <a:t>営業担当</a:t>
            </a:r>
            <a:endParaRPr kumimoji="1" lang="ja-JP" altLang="en-US" sz="900" dirty="0"/>
          </a:p>
        </p:txBody>
      </p:sp>
      <p:pic>
        <p:nvPicPr>
          <p:cNvPr id="50" name="Picture 4" descr="C:\Users\tis301710.TISNT\AppData\Local\Microsoft\Windows\Temporary Internet Files\Content.IE5\O91ZKIT7\MC900433948[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8661" y="3154337"/>
            <a:ext cx="713234" cy="713234"/>
          </a:xfrm>
          <a:prstGeom prst="rect">
            <a:avLst/>
          </a:prstGeom>
          <a:noFill/>
          <a:extLst>
            <a:ext uri="{909E8E84-426E-40DD-AFC4-6F175D3DCCD1}">
              <a14:hiddenFill xmlns:a14="http://schemas.microsoft.com/office/drawing/2010/main">
                <a:solidFill>
                  <a:srgbClr val="FFFFFF"/>
                </a:solidFill>
              </a14:hiddenFill>
            </a:ext>
          </a:extLst>
        </p:spPr>
      </p:pic>
      <p:sp>
        <p:nvSpPr>
          <p:cNvPr id="51" name="テキスト ボックス 50"/>
          <p:cNvSpPr txBox="1"/>
          <p:nvPr/>
        </p:nvSpPr>
        <p:spPr>
          <a:xfrm>
            <a:off x="3413020" y="3739855"/>
            <a:ext cx="720080" cy="230832"/>
          </a:xfrm>
          <a:prstGeom prst="rect">
            <a:avLst/>
          </a:prstGeom>
          <a:noFill/>
        </p:spPr>
        <p:txBody>
          <a:bodyPr wrap="square" rtlCol="0">
            <a:spAutoFit/>
          </a:bodyPr>
          <a:lstStyle/>
          <a:p>
            <a:pPr algn="ctr"/>
            <a:r>
              <a:rPr lang="ja-JP" altLang="en-US" sz="900" dirty="0"/>
              <a:t>配送</a:t>
            </a:r>
            <a:r>
              <a:rPr kumimoji="1" lang="ja-JP" altLang="en-US" sz="900" dirty="0" smtClean="0"/>
              <a:t>担当</a:t>
            </a:r>
            <a:endParaRPr kumimoji="1" lang="ja-JP" altLang="en-US" sz="900" dirty="0"/>
          </a:p>
        </p:txBody>
      </p:sp>
      <p:sp>
        <p:nvSpPr>
          <p:cNvPr id="52" name="テキスト ボックス 51"/>
          <p:cNvSpPr txBox="1"/>
          <p:nvPr/>
        </p:nvSpPr>
        <p:spPr>
          <a:xfrm>
            <a:off x="613457" y="1300118"/>
            <a:ext cx="5623975" cy="523220"/>
          </a:xfrm>
          <a:prstGeom prst="rect">
            <a:avLst/>
          </a:prstGeom>
          <a:noFill/>
        </p:spPr>
        <p:txBody>
          <a:bodyPr wrap="none" rtlCol="0">
            <a:spAutoFit/>
          </a:bodyPr>
          <a:lstStyle/>
          <a:p>
            <a:r>
              <a:rPr kumimoji="1" lang="ja-JP" altLang="en-US" sz="1400" dirty="0" smtClean="0">
                <a:latin typeface="HGPｺﾞｼｯｸM" panose="020B0600000000000000" pitchFamily="50" charset="-128"/>
                <a:ea typeface="HGPｺﾞｼｯｸM" panose="020B0600000000000000" pitchFamily="50" charset="-128"/>
              </a:rPr>
              <a:t>　　２．２．２．業務要件検討範囲</a:t>
            </a:r>
            <a:endParaRPr kumimoji="1" lang="en-US" altLang="ja-JP" sz="1400" dirty="0" smtClean="0">
              <a:latin typeface="HGPｺﾞｼｯｸM" panose="020B0600000000000000" pitchFamily="50" charset="-128"/>
              <a:ea typeface="HGPｺﾞｼｯｸM" panose="020B0600000000000000" pitchFamily="50" charset="-128"/>
            </a:endParaRPr>
          </a:p>
          <a:p>
            <a:pPr marL="715963"/>
            <a:r>
              <a:rPr kumimoji="1" lang="ja-JP" altLang="en-US" sz="1400" dirty="0" smtClean="0">
                <a:latin typeface="HGPｺﾞｼｯｸM" panose="020B0600000000000000" pitchFamily="50" charset="-128"/>
                <a:ea typeface="HGPｺﾞｼｯｸM" panose="020B0600000000000000" pitchFamily="50" charset="-128"/>
              </a:rPr>
              <a:t>業務要件定義に</a:t>
            </a:r>
            <a:r>
              <a:rPr lang="ja-JP" altLang="en-US" sz="1400" dirty="0" smtClean="0">
                <a:latin typeface="HGPｺﾞｼｯｸM" panose="020B0600000000000000" pitchFamily="50" charset="-128"/>
                <a:ea typeface="HGPｺﾞｼｯｸM" panose="020B0600000000000000" pitchFamily="50" charset="-128"/>
              </a:rPr>
              <a:t>おける、検討対象業務範囲は以下のとおりです。</a:t>
            </a:r>
            <a:endParaRPr kumimoji="1" lang="en-US" altLang="ja-JP" sz="1400" dirty="0" smtClean="0">
              <a:latin typeface="HGPｺﾞｼｯｸM" panose="020B0600000000000000" pitchFamily="50" charset="-128"/>
              <a:ea typeface="HGPｺﾞｼｯｸM" panose="020B0600000000000000" pitchFamily="50" charset="-128"/>
            </a:endParaRPr>
          </a:p>
        </p:txBody>
      </p:sp>
      <p:sp>
        <p:nvSpPr>
          <p:cNvPr id="54" name="四角形吹き出し 53"/>
          <p:cNvSpPr/>
          <p:nvPr/>
        </p:nvSpPr>
        <p:spPr>
          <a:xfrm>
            <a:off x="6948264" y="1209035"/>
            <a:ext cx="1944216" cy="705386"/>
          </a:xfrm>
          <a:prstGeom prst="wedgeRectCallout">
            <a:avLst>
              <a:gd name="adj1" fmla="val 598"/>
              <a:gd name="adj2" fmla="val 152154"/>
            </a:avLst>
          </a:prstGeom>
          <a:ln w="25400"/>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latin typeface="HGPｺﾞｼｯｸM" panose="020B0600000000000000" pitchFamily="50" charset="-128"/>
                <a:ea typeface="HGPｺﾞｼｯｸM" panose="020B0600000000000000" pitchFamily="50" charset="-128"/>
              </a:rPr>
              <a:t>業務要件</a:t>
            </a:r>
            <a:endParaRPr kumimoji="1" lang="en-US" altLang="ja-JP" dirty="0" smtClean="0">
              <a:latin typeface="HGPｺﾞｼｯｸM" panose="020B0600000000000000" pitchFamily="50" charset="-128"/>
              <a:ea typeface="HGPｺﾞｼｯｸM" panose="020B0600000000000000" pitchFamily="50" charset="-128"/>
            </a:endParaRPr>
          </a:p>
          <a:p>
            <a:pPr algn="ctr"/>
            <a:r>
              <a:rPr lang="ja-JP" altLang="en-US" dirty="0" smtClean="0">
                <a:latin typeface="HGPｺﾞｼｯｸM" panose="020B0600000000000000" pitchFamily="50" charset="-128"/>
                <a:ea typeface="HGPｺﾞｼｯｸM" panose="020B0600000000000000" pitchFamily="50" charset="-128"/>
              </a:rPr>
              <a:t>検討範囲</a:t>
            </a:r>
            <a:endParaRPr kumimoji="1" lang="ja-JP" altLang="en-US" dirty="0">
              <a:latin typeface="HGPｺﾞｼｯｸM" panose="020B0600000000000000" pitchFamily="50" charset="-128"/>
              <a:ea typeface="HGPｺﾞｼｯｸM" panose="020B0600000000000000" pitchFamily="50" charset="-128"/>
            </a:endParaRPr>
          </a:p>
        </p:txBody>
      </p:sp>
      <p:sp>
        <p:nvSpPr>
          <p:cNvPr id="53" name="四角形吹き出し 52"/>
          <p:cNvSpPr/>
          <p:nvPr/>
        </p:nvSpPr>
        <p:spPr>
          <a:xfrm>
            <a:off x="2519772" y="188640"/>
            <a:ext cx="3348372" cy="1020395"/>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ＲＦＰや提案書から確認可能な範囲で、</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お客さま業務の全体像をベースに、</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業務要件定義での検討範囲を明確化する。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プロジェクト目的・目標や課題と整合させる。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9360535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15</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a:t>
            </a:r>
            <a:r>
              <a:rPr lang="ja-JP" altLang="en-US" dirty="0" smtClean="0"/>
              <a:t>方針</a:t>
            </a:r>
            <a:endParaRPr kumimoji="1" lang="ja-JP" altLang="en-US" dirty="0"/>
          </a:p>
        </p:txBody>
      </p:sp>
      <p:sp>
        <p:nvSpPr>
          <p:cNvPr id="5" name="テキスト ボックス 4"/>
          <p:cNvSpPr txBox="1"/>
          <p:nvPr/>
        </p:nvSpPr>
        <p:spPr>
          <a:xfrm>
            <a:off x="613457" y="1300118"/>
            <a:ext cx="6600205" cy="523220"/>
          </a:xfrm>
          <a:prstGeom prst="rect">
            <a:avLst/>
          </a:prstGeom>
          <a:noFill/>
        </p:spPr>
        <p:txBody>
          <a:bodyPr wrap="none" rtlCol="0">
            <a:spAutoFit/>
          </a:bodyPr>
          <a:lstStyle/>
          <a:p>
            <a:r>
              <a:rPr kumimoji="1" lang="ja-JP" altLang="en-US" sz="1400" dirty="0">
                <a:latin typeface="HGPｺﾞｼｯｸM" panose="020B0600000000000000" pitchFamily="50" charset="-128"/>
                <a:ea typeface="HGPｺﾞｼｯｸM" panose="020B0600000000000000" pitchFamily="50" charset="-128"/>
              </a:rPr>
              <a:t>　</a:t>
            </a:r>
            <a:r>
              <a:rPr kumimoji="1" lang="ja-JP" altLang="en-US" sz="1400" dirty="0" smtClean="0">
                <a:latin typeface="HGPｺﾞｼｯｸM" panose="020B0600000000000000" pitchFamily="50" charset="-128"/>
                <a:ea typeface="HGPｺﾞｼｯｸM" panose="020B0600000000000000" pitchFamily="50" charset="-128"/>
              </a:rPr>
              <a:t>　２．２．３．システム要件検討範囲</a:t>
            </a:r>
            <a:endParaRPr kumimoji="1" lang="en-US" altLang="ja-JP" sz="1400" dirty="0" smtClean="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システム</a:t>
            </a:r>
            <a:r>
              <a:rPr lang="ja-JP" altLang="en-US" sz="1400" dirty="0" smtClean="0">
                <a:latin typeface="HGPｺﾞｼｯｸM" panose="020B0600000000000000" pitchFamily="50" charset="-128"/>
                <a:ea typeface="HGPｺﾞｼｯｸM" panose="020B0600000000000000" pitchFamily="50" charset="-128"/>
              </a:rPr>
              <a:t>要件</a:t>
            </a:r>
            <a:r>
              <a:rPr lang="ja-JP" altLang="en-US" sz="1400" dirty="0">
                <a:latin typeface="HGPｺﾞｼｯｸM" panose="020B0600000000000000" pitchFamily="50" charset="-128"/>
                <a:ea typeface="HGPｺﾞｼｯｸM" panose="020B0600000000000000" pitchFamily="50" charset="-128"/>
              </a:rPr>
              <a:t>定義における、検討</a:t>
            </a:r>
            <a:r>
              <a:rPr lang="ja-JP" altLang="en-US" sz="1400" dirty="0" smtClean="0">
                <a:latin typeface="HGPｺﾞｼｯｸM" panose="020B0600000000000000" pitchFamily="50" charset="-128"/>
                <a:ea typeface="HGPｺﾞｼｯｸM" panose="020B0600000000000000" pitchFamily="50" charset="-128"/>
              </a:rPr>
              <a:t>対象システム機能範囲</a:t>
            </a:r>
            <a:r>
              <a:rPr lang="ja-JP" altLang="en-US" sz="1400" dirty="0">
                <a:latin typeface="HGPｺﾞｼｯｸM" panose="020B0600000000000000" pitchFamily="50" charset="-128"/>
                <a:ea typeface="HGPｺﾞｼｯｸM" panose="020B0600000000000000" pitchFamily="50" charset="-128"/>
              </a:rPr>
              <a:t>は以下のとおりです。</a:t>
            </a:r>
            <a:endParaRPr kumimoji="1" lang="en-US" altLang="ja-JP" sz="1400" dirty="0" smtClean="0"/>
          </a:p>
        </p:txBody>
      </p:sp>
      <p:sp>
        <p:nvSpPr>
          <p:cNvPr id="8" name="Rectangle 1040"/>
          <p:cNvSpPr>
            <a:spLocks noChangeArrowheads="1"/>
          </p:cNvSpPr>
          <p:nvPr/>
        </p:nvSpPr>
        <p:spPr bwMode="auto">
          <a:xfrm>
            <a:off x="395536" y="2060849"/>
            <a:ext cx="7056784" cy="4519736"/>
          </a:xfrm>
          <a:prstGeom prst="rect">
            <a:avLst/>
          </a:prstGeom>
          <a:solidFill>
            <a:schemeClr val="accent4">
              <a:lumMod val="40000"/>
              <a:lumOff val="60000"/>
            </a:schemeClr>
          </a:solidFill>
          <a:ln>
            <a:headEnd/>
            <a:tailEnd/>
          </a:ln>
        </p:spPr>
        <p:style>
          <a:lnRef idx="1">
            <a:schemeClr val="accent5"/>
          </a:lnRef>
          <a:fillRef idx="2">
            <a:schemeClr val="accent5"/>
          </a:fillRef>
          <a:effectRef idx="1">
            <a:schemeClr val="accent5"/>
          </a:effectRef>
          <a:fontRef idx="minor">
            <a:schemeClr val="dk1"/>
          </a:fontRef>
        </p:style>
        <p:txBody>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9" name="Rectangle 1234"/>
          <p:cNvSpPr>
            <a:spLocks noChangeArrowheads="1"/>
          </p:cNvSpPr>
          <p:nvPr/>
        </p:nvSpPr>
        <p:spPr bwMode="auto">
          <a:xfrm>
            <a:off x="395536" y="2060849"/>
            <a:ext cx="7056784" cy="314325"/>
          </a:xfrm>
          <a:prstGeom prst="rect">
            <a:avLst/>
          </a:prstGeom>
          <a:ln/>
          <a:extLst/>
        </p:spPr>
        <p:style>
          <a:lnRef idx="0">
            <a:schemeClr val="accent4"/>
          </a:lnRef>
          <a:fillRef idx="3">
            <a:schemeClr val="accent4"/>
          </a:fillRef>
          <a:effectRef idx="3">
            <a:schemeClr val="accent4"/>
          </a:effectRef>
          <a:fontRef idx="minor">
            <a:schemeClr val="lt1"/>
          </a:fontRef>
        </p:style>
        <p:txBody>
          <a:bodyPr wrap="square" lIns="27432" tIns="18288" rIns="27432" bIns="18288" anchor="ctr" upright="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rtl="0">
              <a:defRPr sz="1000"/>
            </a:pPr>
            <a:r>
              <a:rPr lang="ja-JP" altLang="en-US" dirty="0">
                <a:solidFill>
                  <a:schemeClr val="tx1"/>
                </a:solidFill>
                <a:latin typeface="HGPｺﾞｼｯｸM" panose="020B0600000000000000" pitchFamily="50" charset="-128"/>
                <a:ea typeface="HGPｺﾞｼｯｸM" panose="020B0600000000000000" pitchFamily="50" charset="-128"/>
              </a:rPr>
              <a:t>○□△システム</a:t>
            </a:r>
          </a:p>
        </p:txBody>
      </p:sp>
      <p:sp>
        <p:nvSpPr>
          <p:cNvPr id="10" name="Text Box 1226"/>
          <p:cNvSpPr txBox="1">
            <a:spLocks noChangeArrowheads="1"/>
          </p:cNvSpPr>
          <p:nvPr/>
        </p:nvSpPr>
        <p:spPr bwMode="auto">
          <a:xfrm>
            <a:off x="7245821" y="3711615"/>
            <a:ext cx="685316" cy="141577"/>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65"/>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none" lIns="18288" tIns="18288" rIns="0" bIns="0" anchor="t" upright="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ja-JP" altLang="en-US" sz="800" dirty="0">
                <a:latin typeface="HGPｺﾞｼｯｸM" panose="020B0600000000000000" pitchFamily="50" charset="-128"/>
                <a:ea typeface="HGPｺﾞｼｯｸM" panose="020B0600000000000000" pitchFamily="50" charset="-128"/>
              </a:rPr>
              <a:t>与信・売上情報</a:t>
            </a:r>
          </a:p>
        </p:txBody>
      </p:sp>
      <p:grpSp>
        <p:nvGrpSpPr>
          <p:cNvPr id="11" name="グループ化 10"/>
          <p:cNvGrpSpPr/>
          <p:nvPr/>
        </p:nvGrpSpPr>
        <p:grpSpPr>
          <a:xfrm>
            <a:off x="7967262" y="3302868"/>
            <a:ext cx="998086" cy="1638300"/>
            <a:chOff x="962024" y="0"/>
            <a:chExt cx="1504951" cy="1638300"/>
          </a:xfrm>
        </p:grpSpPr>
        <p:sp>
          <p:nvSpPr>
            <p:cNvPr id="15" name="Rectangle 1040"/>
            <p:cNvSpPr>
              <a:spLocks noChangeArrowheads="1"/>
            </p:cNvSpPr>
            <p:nvPr/>
          </p:nvSpPr>
          <p:spPr bwMode="auto">
            <a:xfrm>
              <a:off x="962024" y="123825"/>
              <a:ext cx="1495425" cy="1514475"/>
            </a:xfrm>
            <a:prstGeom prst="rect">
              <a:avLst/>
            </a:prstGeom>
            <a:ln>
              <a:headEnd/>
              <a:tailEnd/>
            </a:ln>
          </p:spPr>
          <p:style>
            <a:lnRef idx="1">
              <a:schemeClr val="dk1"/>
            </a:lnRef>
            <a:fillRef idx="2">
              <a:schemeClr val="dk1"/>
            </a:fillRef>
            <a:effectRef idx="1">
              <a:schemeClr val="dk1"/>
            </a:effectRef>
            <a:fontRef idx="minor">
              <a:schemeClr val="dk1"/>
            </a:fontRef>
          </p:style>
          <p:txBody>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16" name="Rectangle 1234"/>
            <p:cNvSpPr>
              <a:spLocks noChangeArrowheads="1"/>
            </p:cNvSpPr>
            <p:nvPr/>
          </p:nvSpPr>
          <p:spPr bwMode="auto">
            <a:xfrm>
              <a:off x="962025" y="0"/>
              <a:ext cx="1504950" cy="295275"/>
            </a:xfrm>
            <a:prstGeom prst="rect">
              <a:avLst/>
            </a:prstGeom>
            <a:ln/>
            <a:extLst/>
          </p:spPr>
          <p:style>
            <a:lnRef idx="0">
              <a:schemeClr val="accent5"/>
            </a:lnRef>
            <a:fillRef idx="3">
              <a:schemeClr val="accent5"/>
            </a:fillRef>
            <a:effectRef idx="3">
              <a:schemeClr val="accent5"/>
            </a:effectRef>
            <a:fontRef idx="minor">
              <a:schemeClr val="lt1"/>
            </a:fontRef>
          </p:style>
          <p:txBody>
            <a:bodyPr wrap="square" lIns="27432" tIns="18288" rIns="27432" bIns="18288" anchor="ctr" upright="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rtl="0">
                <a:defRPr sz="1000"/>
              </a:pPr>
              <a:r>
                <a:rPr lang="ja-JP" altLang="en-US" sz="800" dirty="0">
                  <a:solidFill>
                    <a:schemeClr val="tx1"/>
                  </a:solidFill>
                  <a:latin typeface="HGPｺﾞｼｯｸM" panose="020B0600000000000000" pitchFamily="50" charset="-128"/>
                  <a:ea typeface="HGPｺﾞｼｯｸM" panose="020B0600000000000000" pitchFamily="50" charset="-128"/>
                </a:rPr>
                <a:t>外部システム</a:t>
              </a:r>
            </a:p>
          </p:txBody>
        </p:sp>
        <p:sp>
          <p:nvSpPr>
            <p:cNvPr id="17" name="正方形/長方形 16"/>
            <p:cNvSpPr/>
            <p:nvPr/>
          </p:nvSpPr>
          <p:spPr>
            <a:xfrm>
              <a:off x="1076324" y="438150"/>
              <a:ext cx="1304925" cy="333375"/>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800" dirty="0">
                  <a:solidFill>
                    <a:schemeClr val="tx1"/>
                  </a:solidFill>
                  <a:latin typeface="HGPｺﾞｼｯｸM" panose="020B0600000000000000" pitchFamily="50" charset="-128"/>
                  <a:ea typeface="HGPｺﾞｼｯｸM" panose="020B0600000000000000" pitchFamily="50" charset="-128"/>
                </a:rPr>
                <a:t>決済</a:t>
              </a:r>
              <a:r>
                <a:rPr kumimoji="1" lang="ja-JP" altLang="en-US" sz="800" dirty="0" smtClean="0">
                  <a:solidFill>
                    <a:schemeClr val="tx1"/>
                  </a:solidFill>
                  <a:latin typeface="HGPｺﾞｼｯｸM" panose="020B0600000000000000" pitchFamily="50" charset="-128"/>
                  <a:ea typeface="HGPｺﾞｼｯｸM" panose="020B0600000000000000" pitchFamily="50" charset="-128"/>
                </a:rPr>
                <a:t>代行</a:t>
              </a:r>
              <a:endParaRPr kumimoji="1" lang="en-US" altLang="ja-JP" sz="8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800" dirty="0" smtClean="0">
                  <a:solidFill>
                    <a:schemeClr val="tx1"/>
                  </a:solidFill>
                  <a:latin typeface="HGPｺﾞｼｯｸM" panose="020B0600000000000000" pitchFamily="50" charset="-128"/>
                  <a:ea typeface="HGPｺﾞｼｯｸM" panose="020B0600000000000000" pitchFamily="50" charset="-128"/>
                </a:rPr>
                <a:t>システム</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18" name="正方形/長方形 17"/>
            <p:cNvSpPr/>
            <p:nvPr/>
          </p:nvSpPr>
          <p:spPr>
            <a:xfrm>
              <a:off x="1076324" y="1057275"/>
              <a:ext cx="1304925" cy="333375"/>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800" dirty="0" smtClean="0">
                  <a:solidFill>
                    <a:schemeClr val="tx1"/>
                  </a:solidFill>
                  <a:latin typeface="HGPｺﾞｼｯｸM" panose="020B0600000000000000" pitchFamily="50" charset="-128"/>
                  <a:ea typeface="HGPｺﾞｼｯｸM" panose="020B0600000000000000" pitchFamily="50" charset="-128"/>
                </a:rPr>
                <a:t>会計</a:t>
              </a:r>
              <a:endParaRPr kumimoji="1" lang="en-US" altLang="ja-JP" sz="8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800" dirty="0" smtClean="0">
                  <a:solidFill>
                    <a:schemeClr val="tx1"/>
                  </a:solidFill>
                  <a:latin typeface="HGPｺﾞｼｯｸM" panose="020B0600000000000000" pitchFamily="50" charset="-128"/>
                  <a:ea typeface="HGPｺﾞｼｯｸM" panose="020B0600000000000000" pitchFamily="50" charset="-128"/>
                </a:rPr>
                <a:t>システム</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grpSp>
      <p:sp>
        <p:nvSpPr>
          <p:cNvPr id="12" name="Text Box 1226"/>
          <p:cNvSpPr txBox="1">
            <a:spLocks noChangeArrowheads="1"/>
          </p:cNvSpPr>
          <p:nvPr/>
        </p:nvSpPr>
        <p:spPr bwMode="auto">
          <a:xfrm>
            <a:off x="7331546" y="4293468"/>
            <a:ext cx="428835" cy="160533"/>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65"/>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none" lIns="18288" tIns="18288" rIns="0" bIns="0" anchor="t" upright="1">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ja-JP" altLang="en-US" sz="800" dirty="0">
                <a:latin typeface="HGPｺﾞｼｯｸM" panose="020B0600000000000000" pitchFamily="50" charset="-128"/>
                <a:ea typeface="HGPｺﾞｼｯｸM" panose="020B0600000000000000" pitchFamily="50" charset="-128"/>
              </a:rPr>
              <a:t>売上情報</a:t>
            </a:r>
          </a:p>
        </p:txBody>
      </p:sp>
      <p:sp>
        <p:nvSpPr>
          <p:cNvPr id="13" name="右矢印 12"/>
          <p:cNvSpPr/>
          <p:nvPr/>
        </p:nvSpPr>
        <p:spPr>
          <a:xfrm>
            <a:off x="7236296" y="3817218"/>
            <a:ext cx="855431" cy="228600"/>
          </a:xfrm>
          <a:prstGeom prst="rightArrow">
            <a:avLst/>
          </a:prstGeom>
        </p:spPr>
        <p:style>
          <a:lnRef idx="1">
            <a:schemeClr val="dk1"/>
          </a:lnRef>
          <a:fillRef idx="2">
            <a:schemeClr val="dk1"/>
          </a:fillRef>
          <a:effectRef idx="1">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14" name="右矢印 13"/>
          <p:cNvSpPr/>
          <p:nvPr/>
        </p:nvSpPr>
        <p:spPr>
          <a:xfrm>
            <a:off x="7245821" y="4436343"/>
            <a:ext cx="855431" cy="228600"/>
          </a:xfrm>
          <a:prstGeom prst="rightArrow">
            <a:avLst/>
          </a:prstGeom>
        </p:spPr>
        <p:style>
          <a:lnRef idx="1">
            <a:schemeClr val="dk1"/>
          </a:lnRef>
          <a:fillRef idx="2">
            <a:schemeClr val="dk1"/>
          </a:fillRef>
          <a:effectRef idx="1">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grpSp>
        <p:nvGrpSpPr>
          <p:cNvPr id="19" name="グループ化 18"/>
          <p:cNvGrpSpPr/>
          <p:nvPr/>
        </p:nvGrpSpPr>
        <p:grpSpPr>
          <a:xfrm>
            <a:off x="653380" y="2433637"/>
            <a:ext cx="6438900" cy="1021813"/>
            <a:chOff x="0" y="0"/>
            <a:chExt cx="6438900" cy="1021813"/>
          </a:xfrm>
        </p:grpSpPr>
        <p:sp>
          <p:nvSpPr>
            <p:cNvPr id="20" name="正方形/長方形 19"/>
            <p:cNvSpPr/>
            <p:nvPr/>
          </p:nvSpPr>
          <p:spPr>
            <a:xfrm>
              <a:off x="0" y="1"/>
              <a:ext cx="6438900" cy="102181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21" name="正方形/長方形 20"/>
            <p:cNvSpPr/>
            <p:nvPr/>
          </p:nvSpPr>
          <p:spPr>
            <a:xfrm>
              <a:off x="9524" y="0"/>
              <a:ext cx="6429375" cy="31432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商品管理</a:t>
              </a:r>
            </a:p>
          </p:txBody>
        </p:sp>
        <p:sp>
          <p:nvSpPr>
            <p:cNvPr id="22" name="フローチャート: 処理 21"/>
            <p:cNvSpPr/>
            <p:nvPr/>
          </p:nvSpPr>
          <p:spPr>
            <a:xfrm>
              <a:off x="114299"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商品</a:t>
              </a:r>
              <a:r>
                <a:rPr kumimoji="1" lang="ja-JP" altLang="en-US" sz="800" dirty="0" smtClean="0">
                  <a:solidFill>
                    <a:schemeClr val="tx1"/>
                  </a:solidFill>
                  <a:latin typeface="HGPｺﾞｼｯｸM" panose="020B0600000000000000" pitchFamily="50" charset="-128"/>
                  <a:ea typeface="HGPｺﾞｼｯｸM" panose="020B0600000000000000" pitchFamily="50" charset="-128"/>
                </a:rPr>
                <a:t>マスタ管理</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23" name="フローチャート: 処理 22"/>
            <p:cNvSpPr/>
            <p:nvPr/>
          </p:nvSpPr>
          <p:spPr>
            <a:xfrm>
              <a:off x="1676399"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smtClean="0">
                  <a:solidFill>
                    <a:schemeClr val="tx1"/>
                  </a:solidFill>
                  <a:latin typeface="HGPｺﾞｼｯｸM" panose="020B0600000000000000" pitchFamily="50" charset="-128"/>
                  <a:ea typeface="HGPｺﾞｼｯｸM" panose="020B0600000000000000" pitchFamily="50" charset="-128"/>
                </a:rPr>
                <a:t>販売分析・予測</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24" name="フローチャート: 処理 23"/>
            <p:cNvSpPr/>
            <p:nvPr/>
          </p:nvSpPr>
          <p:spPr>
            <a:xfrm>
              <a:off x="114299"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smtClean="0">
                  <a:solidFill>
                    <a:schemeClr val="tx1"/>
                  </a:solidFill>
                  <a:latin typeface="HGPｺﾞｼｯｸM" panose="020B0600000000000000" pitchFamily="50" charset="-128"/>
                  <a:ea typeface="HGPｺﾞｼｯｸM" panose="020B0600000000000000" pitchFamily="50" charset="-128"/>
                </a:rPr>
                <a:t>商品仕入管理</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25" name="フローチャート: 処理 24"/>
            <p:cNvSpPr/>
            <p:nvPr/>
          </p:nvSpPr>
          <p:spPr>
            <a:xfrm>
              <a:off x="1676399"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a:t>
              </a:r>
            </a:p>
          </p:txBody>
        </p:sp>
        <p:sp>
          <p:nvSpPr>
            <p:cNvPr id="28" name="フローチャート: 処理 27"/>
            <p:cNvSpPr/>
            <p:nvPr/>
          </p:nvSpPr>
          <p:spPr>
            <a:xfrm>
              <a:off x="3238499"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smtClean="0">
                  <a:solidFill>
                    <a:schemeClr val="tx1"/>
                  </a:solidFill>
                  <a:latin typeface="HGPｺﾞｼｯｸM" panose="020B0600000000000000" pitchFamily="50" charset="-128"/>
                  <a:ea typeface="HGPｺﾞｼｯｸM" panose="020B0600000000000000" pitchFamily="50" charset="-128"/>
                </a:rPr>
                <a:t>在庫管理</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29" name="フローチャート: 処理 28"/>
            <p:cNvSpPr/>
            <p:nvPr/>
          </p:nvSpPr>
          <p:spPr>
            <a:xfrm>
              <a:off x="3238499"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a:t>
              </a:r>
            </a:p>
          </p:txBody>
        </p:sp>
        <p:sp>
          <p:nvSpPr>
            <p:cNvPr id="31" name="フローチャート: 処理 30"/>
            <p:cNvSpPr/>
            <p:nvPr/>
          </p:nvSpPr>
          <p:spPr>
            <a:xfrm>
              <a:off x="4800599"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smtClean="0">
                  <a:solidFill>
                    <a:schemeClr val="tx1"/>
                  </a:solidFill>
                  <a:latin typeface="HGPｺﾞｼｯｸM" panose="020B0600000000000000" pitchFamily="50" charset="-128"/>
                  <a:ea typeface="HGPｺﾞｼｯｸM" panose="020B0600000000000000" pitchFamily="50" charset="-128"/>
                </a:rPr>
                <a:t>仕入取引先管理</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32" name="フローチャート: 処理 31"/>
            <p:cNvSpPr/>
            <p:nvPr/>
          </p:nvSpPr>
          <p:spPr>
            <a:xfrm>
              <a:off x="4800599"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a:t>
              </a:r>
            </a:p>
          </p:txBody>
        </p:sp>
      </p:grpSp>
      <p:grpSp>
        <p:nvGrpSpPr>
          <p:cNvPr id="35" name="グループ化 34"/>
          <p:cNvGrpSpPr/>
          <p:nvPr/>
        </p:nvGrpSpPr>
        <p:grpSpPr>
          <a:xfrm>
            <a:off x="653379" y="3717032"/>
            <a:ext cx="1647825" cy="1250005"/>
            <a:chOff x="0" y="0"/>
            <a:chExt cx="1647825" cy="1250005"/>
          </a:xfrm>
        </p:grpSpPr>
        <p:sp>
          <p:nvSpPr>
            <p:cNvPr id="36" name="正方形/長方形 35"/>
            <p:cNvSpPr/>
            <p:nvPr/>
          </p:nvSpPr>
          <p:spPr>
            <a:xfrm>
              <a:off x="0" y="0"/>
              <a:ext cx="1647825" cy="1250005"/>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37" name="正方形/長方形 36"/>
            <p:cNvSpPr/>
            <p:nvPr/>
          </p:nvSpPr>
          <p:spPr>
            <a:xfrm>
              <a:off x="19050" y="0"/>
              <a:ext cx="1628775" cy="31432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受注管理</a:t>
              </a:r>
            </a:p>
          </p:txBody>
        </p:sp>
        <p:sp>
          <p:nvSpPr>
            <p:cNvPr id="38" name="フローチャート: 処理 37"/>
            <p:cNvSpPr/>
            <p:nvPr/>
          </p:nvSpPr>
          <p:spPr>
            <a:xfrm>
              <a:off x="47625"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smtClean="0">
                  <a:solidFill>
                    <a:schemeClr val="tx1"/>
                  </a:solidFill>
                  <a:latin typeface="HGPｺﾞｼｯｸM" panose="020B0600000000000000" pitchFamily="50" charset="-128"/>
                  <a:ea typeface="HGPｺﾞｼｯｸM" panose="020B0600000000000000" pitchFamily="50" charset="-128"/>
                </a:rPr>
                <a:t>見積管理</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39" name="フローチャート: 処理 38"/>
            <p:cNvSpPr/>
            <p:nvPr/>
          </p:nvSpPr>
          <p:spPr>
            <a:xfrm>
              <a:off x="47625"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smtClean="0">
                  <a:solidFill>
                    <a:schemeClr val="tx1"/>
                  </a:solidFill>
                  <a:latin typeface="HGPｺﾞｼｯｸM" panose="020B0600000000000000" pitchFamily="50" charset="-128"/>
                  <a:ea typeface="HGPｺﾞｼｯｸM" panose="020B0600000000000000" pitchFamily="50" charset="-128"/>
                </a:rPr>
                <a:t>注文管理</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40" name="フローチャート: 処理 39"/>
            <p:cNvSpPr/>
            <p:nvPr/>
          </p:nvSpPr>
          <p:spPr>
            <a:xfrm>
              <a:off x="47625" y="9220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800" dirty="0" smtClean="0">
                  <a:solidFill>
                    <a:schemeClr val="tx1"/>
                  </a:solidFill>
                  <a:latin typeface="HGPｺﾞｼｯｸM" panose="020B0600000000000000" pitchFamily="50" charset="-128"/>
                  <a:ea typeface="HGPｺﾞｼｯｸM" panose="020B0600000000000000" pitchFamily="50" charset="-128"/>
                </a:rPr>
                <a:t>商談管理</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grpSp>
      <p:grpSp>
        <p:nvGrpSpPr>
          <p:cNvPr id="44" name="グループ化 43"/>
          <p:cNvGrpSpPr/>
          <p:nvPr/>
        </p:nvGrpSpPr>
        <p:grpSpPr>
          <a:xfrm>
            <a:off x="3092999" y="3717032"/>
            <a:ext cx="1647825" cy="1258431"/>
            <a:chOff x="0" y="0"/>
            <a:chExt cx="1647825" cy="1258431"/>
          </a:xfrm>
        </p:grpSpPr>
        <p:sp>
          <p:nvSpPr>
            <p:cNvPr id="45" name="正方形/長方形 44"/>
            <p:cNvSpPr/>
            <p:nvPr/>
          </p:nvSpPr>
          <p:spPr>
            <a:xfrm>
              <a:off x="0" y="1"/>
              <a:ext cx="1647825" cy="1258430"/>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46" name="正方形/長方形 45"/>
            <p:cNvSpPr/>
            <p:nvPr/>
          </p:nvSpPr>
          <p:spPr>
            <a:xfrm>
              <a:off x="9525" y="0"/>
              <a:ext cx="1628775" cy="31432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出荷管理</a:t>
              </a:r>
            </a:p>
          </p:txBody>
        </p:sp>
        <p:sp>
          <p:nvSpPr>
            <p:cNvPr id="47" name="フローチャート: 処理 46"/>
            <p:cNvSpPr/>
            <p:nvPr/>
          </p:nvSpPr>
          <p:spPr>
            <a:xfrm>
              <a:off x="47625"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smtClean="0">
                  <a:solidFill>
                    <a:schemeClr val="tx1"/>
                  </a:solidFill>
                  <a:latin typeface="HGPｺﾞｼｯｸM" panose="020B0600000000000000" pitchFamily="50" charset="-128"/>
                  <a:ea typeface="HGPｺﾞｼｯｸM" panose="020B0600000000000000" pitchFamily="50" charset="-128"/>
                </a:rPr>
                <a:t>在庫引当管理</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48" name="フローチャート: 処理 47"/>
            <p:cNvSpPr/>
            <p:nvPr/>
          </p:nvSpPr>
          <p:spPr>
            <a:xfrm>
              <a:off x="47625"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800" dirty="0">
                  <a:solidFill>
                    <a:schemeClr val="tx1"/>
                  </a:solidFill>
                  <a:latin typeface="HGPｺﾞｼｯｸM" panose="020B0600000000000000" pitchFamily="50" charset="-128"/>
                  <a:ea typeface="HGPｺﾞｼｯｸM" panose="020B0600000000000000" pitchFamily="50" charset="-128"/>
                </a:rPr>
                <a:t>・・・</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49" name="フローチャート: 処理 48"/>
            <p:cNvSpPr/>
            <p:nvPr/>
          </p:nvSpPr>
          <p:spPr>
            <a:xfrm>
              <a:off x="47625" y="9220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a:t>
              </a:r>
            </a:p>
          </p:txBody>
        </p:sp>
      </p:grpSp>
      <p:sp>
        <p:nvSpPr>
          <p:cNvPr id="53" name="Text Box 1226"/>
          <p:cNvSpPr txBox="1">
            <a:spLocks noChangeArrowheads="1"/>
          </p:cNvSpPr>
          <p:nvPr/>
        </p:nvSpPr>
        <p:spPr bwMode="auto">
          <a:xfrm>
            <a:off x="1546645" y="3500084"/>
            <a:ext cx="634020" cy="151836"/>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65"/>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none" lIns="18288" tIns="18288" rIns="0" bIns="0" anchor="t" upright="1">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ja-JP" altLang="en-US" sz="800" dirty="0" smtClean="0">
                <a:latin typeface="HGPｺﾞｼｯｸM" panose="020B0600000000000000" pitchFamily="50" charset="-128"/>
                <a:ea typeface="HGPｺﾞｼｯｸM" panose="020B0600000000000000" pitchFamily="50" charset="-128"/>
              </a:rPr>
              <a:t>商品</a:t>
            </a:r>
            <a:r>
              <a:rPr lang="ja-JP" altLang="en-US" sz="800" dirty="0">
                <a:latin typeface="HGPｺﾞｼｯｸM" panose="020B0600000000000000" pitchFamily="50" charset="-128"/>
                <a:ea typeface="HGPｺﾞｼｯｸM" panose="020B0600000000000000" pitchFamily="50" charset="-128"/>
              </a:rPr>
              <a:t>情報</a:t>
            </a:r>
          </a:p>
        </p:txBody>
      </p:sp>
      <p:sp>
        <p:nvSpPr>
          <p:cNvPr id="54" name="下矢印 53"/>
          <p:cNvSpPr/>
          <p:nvPr/>
        </p:nvSpPr>
        <p:spPr>
          <a:xfrm>
            <a:off x="1308432" y="3367562"/>
            <a:ext cx="200025" cy="390525"/>
          </a:xfrm>
          <a:prstGeom prst="downArrow">
            <a:avLst/>
          </a:prstGeom>
        </p:spPr>
        <p:style>
          <a:lnRef idx="1">
            <a:schemeClr val="accent4"/>
          </a:lnRef>
          <a:fillRef idx="2">
            <a:schemeClr val="accent4"/>
          </a:fillRef>
          <a:effectRef idx="1">
            <a:schemeClr val="accent4"/>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grpSp>
        <p:nvGrpSpPr>
          <p:cNvPr id="55" name="グループ化 54"/>
          <p:cNvGrpSpPr/>
          <p:nvPr/>
        </p:nvGrpSpPr>
        <p:grpSpPr>
          <a:xfrm>
            <a:off x="653380" y="5229200"/>
            <a:ext cx="6438900" cy="1296144"/>
            <a:chOff x="0" y="0"/>
            <a:chExt cx="6438900" cy="1296144"/>
          </a:xfrm>
        </p:grpSpPr>
        <p:sp>
          <p:nvSpPr>
            <p:cNvPr id="56" name="正方形/長方形 55"/>
            <p:cNvSpPr/>
            <p:nvPr/>
          </p:nvSpPr>
          <p:spPr>
            <a:xfrm>
              <a:off x="0" y="0"/>
              <a:ext cx="6438900" cy="1296144"/>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57" name="正方形/長方形 56"/>
            <p:cNvSpPr/>
            <p:nvPr/>
          </p:nvSpPr>
          <p:spPr>
            <a:xfrm>
              <a:off x="9524" y="0"/>
              <a:ext cx="6429375" cy="31432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顧客管理</a:t>
              </a:r>
            </a:p>
          </p:txBody>
        </p:sp>
        <p:sp>
          <p:nvSpPr>
            <p:cNvPr id="58" name="フローチャート: 処理 57"/>
            <p:cNvSpPr/>
            <p:nvPr/>
          </p:nvSpPr>
          <p:spPr>
            <a:xfrm>
              <a:off x="114299"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個人</a:t>
              </a:r>
              <a:r>
                <a:rPr kumimoji="1" lang="ja-JP" altLang="en-US" sz="800" dirty="0" smtClean="0">
                  <a:solidFill>
                    <a:schemeClr val="tx1"/>
                  </a:solidFill>
                  <a:latin typeface="HGPｺﾞｼｯｸM" panose="020B0600000000000000" pitchFamily="50" charset="-128"/>
                  <a:ea typeface="HGPｺﾞｼｯｸM" panose="020B0600000000000000" pitchFamily="50" charset="-128"/>
                </a:rPr>
                <a:t>会員管理</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59" name="フローチャート: 処理 58"/>
            <p:cNvSpPr/>
            <p:nvPr/>
          </p:nvSpPr>
          <p:spPr>
            <a:xfrm>
              <a:off x="1676399"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ja-JP" altLang="en-US" sz="800" dirty="0" smtClean="0">
                  <a:solidFill>
                    <a:schemeClr val="tx1"/>
                  </a:solidFill>
                  <a:latin typeface="HGPｺﾞｼｯｸM" panose="020B0600000000000000" pitchFamily="50" charset="-128"/>
                  <a:ea typeface="HGPｺﾞｼｯｸM" panose="020B0600000000000000" pitchFamily="50" charset="-128"/>
                </a:rPr>
                <a:t>法人会員管理</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60" name="フローチャート: 処理 59"/>
            <p:cNvSpPr/>
            <p:nvPr/>
          </p:nvSpPr>
          <p:spPr>
            <a:xfrm>
              <a:off x="114299"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smtClean="0">
                  <a:solidFill>
                    <a:schemeClr val="tx1"/>
                  </a:solidFill>
                  <a:latin typeface="HGPｺﾞｼｯｸM" panose="020B0600000000000000" pitchFamily="50" charset="-128"/>
                  <a:ea typeface="HGPｺﾞｼｯｸM" panose="020B0600000000000000" pitchFamily="50" charset="-128"/>
                </a:rPr>
                <a:t>顧客分析</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61" name="フローチャート: 処理 60"/>
            <p:cNvSpPr/>
            <p:nvPr/>
          </p:nvSpPr>
          <p:spPr>
            <a:xfrm>
              <a:off x="1676399"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800" dirty="0">
                  <a:solidFill>
                    <a:schemeClr val="tx1"/>
                  </a:solidFill>
                  <a:latin typeface="HGPｺﾞｼｯｸM" panose="020B0600000000000000" pitchFamily="50" charset="-128"/>
                  <a:ea typeface="HGPｺﾞｼｯｸM" panose="020B0600000000000000" pitchFamily="50" charset="-128"/>
                </a:rPr>
                <a:t>・・・</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62" name="フローチャート: 処理 61"/>
            <p:cNvSpPr/>
            <p:nvPr/>
          </p:nvSpPr>
          <p:spPr>
            <a:xfrm>
              <a:off x="114299" y="93154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a:t>
              </a:r>
            </a:p>
          </p:txBody>
        </p:sp>
        <p:sp>
          <p:nvSpPr>
            <p:cNvPr id="63" name="フローチャート: 処理 62"/>
            <p:cNvSpPr/>
            <p:nvPr/>
          </p:nvSpPr>
          <p:spPr>
            <a:xfrm>
              <a:off x="1676399" y="93154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a:t>
              </a:r>
            </a:p>
          </p:txBody>
        </p:sp>
        <p:sp>
          <p:nvSpPr>
            <p:cNvPr id="66" name="フローチャート: 処理 65"/>
            <p:cNvSpPr/>
            <p:nvPr/>
          </p:nvSpPr>
          <p:spPr>
            <a:xfrm>
              <a:off x="3238499"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smtClean="0">
                  <a:solidFill>
                    <a:schemeClr val="tx1"/>
                  </a:solidFill>
                  <a:latin typeface="HGPｺﾞｼｯｸM" panose="020B0600000000000000" pitchFamily="50" charset="-128"/>
                  <a:ea typeface="HGPｺﾞｼｯｸM" panose="020B0600000000000000" pitchFamily="50" charset="-128"/>
                </a:rPr>
                <a:t>問い合わせ管理</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67" name="フローチャート: 処理 66"/>
            <p:cNvSpPr/>
            <p:nvPr/>
          </p:nvSpPr>
          <p:spPr>
            <a:xfrm>
              <a:off x="3238499"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800" dirty="0">
                  <a:solidFill>
                    <a:schemeClr val="tx1"/>
                  </a:solidFill>
                  <a:latin typeface="HGPｺﾞｼｯｸM" panose="020B0600000000000000" pitchFamily="50" charset="-128"/>
                  <a:ea typeface="HGPｺﾞｼｯｸM" panose="020B0600000000000000" pitchFamily="50" charset="-128"/>
                </a:rPr>
                <a:t>・・・</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68" name="フローチャート: 処理 67"/>
            <p:cNvSpPr/>
            <p:nvPr/>
          </p:nvSpPr>
          <p:spPr>
            <a:xfrm>
              <a:off x="3238499" y="93154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a:t>
              </a:r>
            </a:p>
          </p:txBody>
        </p:sp>
        <p:sp>
          <p:nvSpPr>
            <p:cNvPr id="70" name="フローチャート: 処理 69"/>
            <p:cNvSpPr/>
            <p:nvPr/>
          </p:nvSpPr>
          <p:spPr>
            <a:xfrm>
              <a:off x="4800599"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smtClean="0">
                  <a:solidFill>
                    <a:schemeClr val="tx1"/>
                  </a:solidFill>
                  <a:latin typeface="HGPｺﾞｼｯｸM" panose="020B0600000000000000" pitchFamily="50" charset="-128"/>
                  <a:ea typeface="HGPｺﾞｼｯｸM" panose="020B0600000000000000" pitchFamily="50" charset="-128"/>
                </a:rPr>
                <a:t>キャンペーン管理</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71" name="フローチャート: 処理 70"/>
            <p:cNvSpPr/>
            <p:nvPr/>
          </p:nvSpPr>
          <p:spPr>
            <a:xfrm>
              <a:off x="4800599"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800" dirty="0">
                  <a:solidFill>
                    <a:schemeClr val="tx1"/>
                  </a:solidFill>
                  <a:latin typeface="HGPｺﾞｼｯｸM" panose="020B0600000000000000" pitchFamily="50" charset="-128"/>
                  <a:ea typeface="HGPｺﾞｼｯｸM" panose="020B0600000000000000" pitchFamily="50" charset="-128"/>
                </a:rPr>
                <a:t>・・・</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72" name="フローチャート: 処理 71"/>
            <p:cNvSpPr/>
            <p:nvPr/>
          </p:nvSpPr>
          <p:spPr>
            <a:xfrm>
              <a:off x="4800599" y="93154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a:t>
              </a:r>
            </a:p>
          </p:txBody>
        </p:sp>
      </p:grpSp>
      <p:sp>
        <p:nvSpPr>
          <p:cNvPr id="77" name="Text Box 1226"/>
          <p:cNvSpPr txBox="1">
            <a:spLocks noChangeArrowheads="1"/>
          </p:cNvSpPr>
          <p:nvPr/>
        </p:nvSpPr>
        <p:spPr bwMode="auto">
          <a:xfrm>
            <a:off x="1546645" y="5072062"/>
            <a:ext cx="634020" cy="151836"/>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65"/>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none" lIns="18288" tIns="18288" rIns="0" bIns="0" anchor="t" upright="1">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ja-JP" altLang="en-US" sz="800" dirty="0" smtClean="0">
                <a:latin typeface="HGPｺﾞｼｯｸM" panose="020B0600000000000000" pitchFamily="50" charset="-128"/>
                <a:ea typeface="HGPｺﾞｼｯｸM" panose="020B0600000000000000" pitchFamily="50" charset="-128"/>
              </a:rPr>
              <a:t>顧客</a:t>
            </a:r>
            <a:r>
              <a:rPr lang="ja-JP" altLang="en-US" sz="800" dirty="0">
                <a:latin typeface="HGPｺﾞｼｯｸM" panose="020B0600000000000000" pitchFamily="50" charset="-128"/>
                <a:ea typeface="HGPｺﾞｼｯｸM" panose="020B0600000000000000" pitchFamily="50" charset="-128"/>
              </a:rPr>
              <a:t>情報</a:t>
            </a:r>
          </a:p>
        </p:txBody>
      </p:sp>
      <p:sp>
        <p:nvSpPr>
          <p:cNvPr id="78" name="上矢印 77"/>
          <p:cNvSpPr/>
          <p:nvPr/>
        </p:nvSpPr>
        <p:spPr>
          <a:xfrm>
            <a:off x="1308432" y="4949065"/>
            <a:ext cx="236393" cy="381000"/>
          </a:xfrm>
          <a:prstGeom prst="upArrow">
            <a:avLst/>
          </a:prstGeom>
        </p:spPr>
        <p:style>
          <a:lnRef idx="1">
            <a:schemeClr val="accent4"/>
          </a:lnRef>
          <a:fillRef idx="2">
            <a:schemeClr val="accent4"/>
          </a:fillRef>
          <a:effectRef idx="1">
            <a:schemeClr val="accent4"/>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grpSp>
        <p:nvGrpSpPr>
          <p:cNvPr id="79" name="グループ化 78"/>
          <p:cNvGrpSpPr/>
          <p:nvPr/>
        </p:nvGrpSpPr>
        <p:grpSpPr>
          <a:xfrm>
            <a:off x="5443065" y="3717032"/>
            <a:ext cx="1647825" cy="1250005"/>
            <a:chOff x="0" y="0"/>
            <a:chExt cx="1647825" cy="1250005"/>
          </a:xfrm>
        </p:grpSpPr>
        <p:sp>
          <p:nvSpPr>
            <p:cNvPr id="80" name="正方形/長方形 79"/>
            <p:cNvSpPr/>
            <p:nvPr/>
          </p:nvSpPr>
          <p:spPr>
            <a:xfrm>
              <a:off x="0" y="0"/>
              <a:ext cx="1647825" cy="1250005"/>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81" name="正方形/長方形 80"/>
            <p:cNvSpPr/>
            <p:nvPr/>
          </p:nvSpPr>
          <p:spPr>
            <a:xfrm>
              <a:off x="19050" y="0"/>
              <a:ext cx="1628775" cy="31432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請求管理</a:t>
              </a:r>
            </a:p>
          </p:txBody>
        </p:sp>
        <p:sp>
          <p:nvSpPr>
            <p:cNvPr id="82" name="フローチャート: 処理 81"/>
            <p:cNvSpPr/>
            <p:nvPr/>
          </p:nvSpPr>
          <p:spPr>
            <a:xfrm>
              <a:off x="47625"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smtClean="0">
                  <a:solidFill>
                    <a:schemeClr val="tx1"/>
                  </a:solidFill>
                  <a:latin typeface="HGPｺﾞｼｯｸM" panose="020B0600000000000000" pitchFamily="50" charset="-128"/>
                  <a:ea typeface="HGPｺﾞｼｯｸM" panose="020B0600000000000000" pitchFamily="50" charset="-128"/>
                </a:rPr>
                <a:t>請求書発行管理</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83" name="フローチャート: 処理 82"/>
            <p:cNvSpPr/>
            <p:nvPr/>
          </p:nvSpPr>
          <p:spPr>
            <a:xfrm>
              <a:off x="47625"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800" dirty="0">
                  <a:solidFill>
                    <a:schemeClr val="tx1"/>
                  </a:solidFill>
                  <a:latin typeface="HGPｺﾞｼｯｸM" panose="020B0600000000000000" pitchFamily="50" charset="-128"/>
                  <a:ea typeface="HGPｺﾞｼｯｸM" panose="020B0600000000000000" pitchFamily="50" charset="-128"/>
                </a:rPr>
                <a:t>・・・</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84" name="フローチャート: 処理 83"/>
            <p:cNvSpPr/>
            <p:nvPr/>
          </p:nvSpPr>
          <p:spPr>
            <a:xfrm>
              <a:off x="47625" y="9220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800" dirty="0">
                  <a:solidFill>
                    <a:schemeClr val="tx1"/>
                  </a:solidFill>
                  <a:latin typeface="HGPｺﾞｼｯｸM" panose="020B0600000000000000" pitchFamily="50" charset="-128"/>
                  <a:ea typeface="HGPｺﾞｼｯｸM" panose="020B0600000000000000" pitchFamily="50" charset="-128"/>
                </a:rPr>
                <a:t>・・・</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grpSp>
      <p:sp>
        <p:nvSpPr>
          <p:cNvPr id="89" name="Text Box 1226"/>
          <p:cNvSpPr txBox="1">
            <a:spLocks noChangeArrowheads="1"/>
          </p:cNvSpPr>
          <p:nvPr/>
        </p:nvSpPr>
        <p:spPr bwMode="auto">
          <a:xfrm>
            <a:off x="6342012" y="5054116"/>
            <a:ext cx="531428" cy="151836"/>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65"/>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none" lIns="18288" tIns="18288" rIns="0" bIns="0" anchor="t" upright="1">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ja-JP" altLang="en-US" sz="800" dirty="0">
                <a:latin typeface="HGPｺﾞｼｯｸM" panose="020B0600000000000000" pitchFamily="50" charset="-128"/>
                <a:ea typeface="HGPｺﾞｼｯｸM" panose="020B0600000000000000" pitchFamily="50" charset="-128"/>
              </a:rPr>
              <a:t>請求先情報</a:t>
            </a:r>
          </a:p>
        </p:txBody>
      </p:sp>
      <p:sp>
        <p:nvSpPr>
          <p:cNvPr id="91" name="上矢印 90"/>
          <p:cNvSpPr/>
          <p:nvPr/>
        </p:nvSpPr>
        <p:spPr>
          <a:xfrm>
            <a:off x="6113324" y="4912069"/>
            <a:ext cx="236393" cy="381000"/>
          </a:xfrm>
          <a:prstGeom prst="upArrow">
            <a:avLst/>
          </a:prstGeom>
        </p:spPr>
        <p:style>
          <a:lnRef idx="1">
            <a:schemeClr val="accent4"/>
          </a:lnRef>
          <a:fillRef idx="2">
            <a:schemeClr val="accent4"/>
          </a:fillRef>
          <a:effectRef idx="1">
            <a:schemeClr val="accent4"/>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93" name="Text Box 1226"/>
          <p:cNvSpPr txBox="1">
            <a:spLocks noChangeArrowheads="1"/>
          </p:cNvSpPr>
          <p:nvPr/>
        </p:nvSpPr>
        <p:spPr bwMode="auto">
          <a:xfrm>
            <a:off x="2397095" y="4178108"/>
            <a:ext cx="634020" cy="151836"/>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65"/>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none" lIns="18288" tIns="18288" rIns="0" bIns="0" anchor="t" upright="1">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ja-JP" altLang="en-US" sz="800" dirty="0">
                <a:latin typeface="HGPｺﾞｼｯｸM" panose="020B0600000000000000" pitchFamily="50" charset="-128"/>
                <a:ea typeface="HGPｺﾞｼｯｸM" panose="020B0600000000000000" pitchFamily="50" charset="-128"/>
              </a:rPr>
              <a:t>出荷指示情報</a:t>
            </a:r>
          </a:p>
        </p:txBody>
      </p:sp>
      <p:sp>
        <p:nvSpPr>
          <p:cNvPr id="94" name="Text Box 1226"/>
          <p:cNvSpPr txBox="1">
            <a:spLocks noChangeArrowheads="1"/>
          </p:cNvSpPr>
          <p:nvPr/>
        </p:nvSpPr>
        <p:spPr bwMode="auto">
          <a:xfrm>
            <a:off x="4778345" y="4178108"/>
            <a:ext cx="634020" cy="151836"/>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65"/>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none" lIns="18288" tIns="18288" rIns="0" bIns="0" anchor="t" upright="1">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ja-JP" altLang="en-US" sz="800" dirty="0">
                <a:latin typeface="HGPｺﾞｼｯｸM" panose="020B0600000000000000" pitchFamily="50" charset="-128"/>
                <a:ea typeface="HGPｺﾞｼｯｸM" panose="020B0600000000000000" pitchFamily="50" charset="-128"/>
              </a:rPr>
              <a:t>出荷完了情報</a:t>
            </a:r>
          </a:p>
        </p:txBody>
      </p:sp>
      <p:sp>
        <p:nvSpPr>
          <p:cNvPr id="95" name="右矢印 94"/>
          <p:cNvSpPr/>
          <p:nvPr/>
        </p:nvSpPr>
        <p:spPr>
          <a:xfrm>
            <a:off x="2385751" y="4312287"/>
            <a:ext cx="695325" cy="231138"/>
          </a:xfrm>
          <a:prstGeom prst="rightArrow">
            <a:avLst/>
          </a:prstGeom>
        </p:spPr>
        <p:style>
          <a:lnRef idx="1">
            <a:schemeClr val="accent4"/>
          </a:lnRef>
          <a:fillRef idx="2">
            <a:schemeClr val="accent4"/>
          </a:fillRef>
          <a:effectRef idx="1">
            <a:schemeClr val="accent4"/>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96" name="右矢印 95"/>
          <p:cNvSpPr/>
          <p:nvPr/>
        </p:nvSpPr>
        <p:spPr>
          <a:xfrm>
            <a:off x="4786051" y="4302761"/>
            <a:ext cx="638175" cy="2667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101" name="正方形/長方形 100"/>
          <p:cNvSpPr/>
          <p:nvPr/>
        </p:nvSpPr>
        <p:spPr>
          <a:xfrm>
            <a:off x="296887" y="1988840"/>
            <a:ext cx="7291591" cy="4680520"/>
          </a:xfrm>
          <a:prstGeom prst="rect">
            <a:avLst/>
          </a:prstGeom>
          <a:noFill/>
          <a:ln w="412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ja-JP" altLang="en-US" dirty="0">
                <a:solidFill>
                  <a:schemeClr val="tx1"/>
                </a:solidFill>
              </a:rPr>
              <a:t>システム</a:t>
            </a:r>
            <a:r>
              <a:rPr kumimoji="1" lang="ja-JP" altLang="en-US" dirty="0" smtClean="0">
                <a:solidFill>
                  <a:schemeClr val="tx1"/>
                </a:solidFill>
              </a:rPr>
              <a:t>要件定義範囲</a:t>
            </a:r>
            <a:endParaRPr kumimoji="1" lang="ja-JP" altLang="en-US" dirty="0">
              <a:solidFill>
                <a:schemeClr val="tx1"/>
              </a:solidFill>
            </a:endParaRPr>
          </a:p>
        </p:txBody>
      </p:sp>
      <p:sp>
        <p:nvSpPr>
          <p:cNvPr id="102" name="四角形吹き出し 101"/>
          <p:cNvSpPr/>
          <p:nvPr/>
        </p:nvSpPr>
        <p:spPr>
          <a:xfrm>
            <a:off x="7168382" y="1052736"/>
            <a:ext cx="1944216" cy="705386"/>
          </a:xfrm>
          <a:prstGeom prst="wedgeRectCallout">
            <a:avLst>
              <a:gd name="adj1" fmla="val -57821"/>
              <a:gd name="adj2" fmla="val 74375"/>
            </a:avLst>
          </a:prstGeom>
          <a:ln w="25400"/>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latin typeface="HGPｺﾞｼｯｸM" panose="020B0600000000000000" pitchFamily="50" charset="-128"/>
                <a:ea typeface="HGPｺﾞｼｯｸM" panose="020B0600000000000000" pitchFamily="50" charset="-128"/>
              </a:rPr>
              <a:t>システム</a:t>
            </a:r>
            <a:r>
              <a:rPr kumimoji="1" lang="ja-JP" altLang="en-US" dirty="0" smtClean="0">
                <a:latin typeface="HGPｺﾞｼｯｸM" panose="020B0600000000000000" pitchFamily="50" charset="-128"/>
                <a:ea typeface="HGPｺﾞｼｯｸM" panose="020B0600000000000000" pitchFamily="50" charset="-128"/>
              </a:rPr>
              <a:t>要件</a:t>
            </a:r>
            <a:endParaRPr kumimoji="1" lang="en-US" altLang="ja-JP" dirty="0" smtClean="0">
              <a:latin typeface="HGPｺﾞｼｯｸM" panose="020B0600000000000000" pitchFamily="50" charset="-128"/>
              <a:ea typeface="HGPｺﾞｼｯｸM" panose="020B0600000000000000" pitchFamily="50" charset="-128"/>
            </a:endParaRPr>
          </a:p>
          <a:p>
            <a:pPr algn="ctr"/>
            <a:r>
              <a:rPr lang="ja-JP" altLang="en-US" dirty="0" smtClean="0">
                <a:latin typeface="HGPｺﾞｼｯｸM" panose="020B0600000000000000" pitchFamily="50" charset="-128"/>
                <a:ea typeface="HGPｺﾞｼｯｸM" panose="020B0600000000000000" pitchFamily="50" charset="-128"/>
              </a:rPr>
              <a:t>検討範囲</a:t>
            </a:r>
            <a:endParaRPr kumimoji="1" lang="ja-JP" altLang="en-US" dirty="0">
              <a:latin typeface="HGPｺﾞｼｯｸM" panose="020B0600000000000000" pitchFamily="50" charset="-128"/>
              <a:ea typeface="HGPｺﾞｼｯｸM" panose="020B0600000000000000" pitchFamily="50" charset="-128"/>
            </a:endParaRPr>
          </a:p>
        </p:txBody>
      </p:sp>
      <p:sp>
        <p:nvSpPr>
          <p:cNvPr id="103" name="テキスト ボックス 102"/>
          <p:cNvSpPr txBox="1"/>
          <p:nvPr/>
        </p:nvSpPr>
        <p:spPr>
          <a:xfrm>
            <a:off x="7596336" y="5589240"/>
            <a:ext cx="1547664" cy="1061829"/>
          </a:xfrm>
          <a:prstGeom prst="rect">
            <a:avLst/>
          </a:prstGeom>
          <a:noFill/>
        </p:spPr>
        <p:txBody>
          <a:bodyPr wrap="square" rtlCol="0">
            <a:spAutoFit/>
          </a:bodyPr>
          <a:lstStyle/>
          <a:p>
            <a:r>
              <a:rPr kumimoji="1" lang="en-US" altLang="ja-JP" sz="900" dirty="0" smtClean="0">
                <a:latin typeface="HGPｺﾞｼｯｸM" panose="020B0600000000000000" pitchFamily="50" charset="-128"/>
                <a:ea typeface="HGPｺﾞｼｯｸM" panose="020B0600000000000000" pitchFamily="50" charset="-128"/>
              </a:rPr>
              <a:t>(</a:t>
            </a:r>
            <a:r>
              <a:rPr kumimoji="1" lang="ja-JP" altLang="en-US" sz="900" dirty="0" smtClean="0">
                <a:latin typeface="HGPｺﾞｼｯｸM" panose="020B0600000000000000" pitchFamily="50" charset="-128"/>
                <a:ea typeface="HGPｺﾞｼｯｸM" panose="020B0600000000000000" pitchFamily="50" charset="-128"/>
              </a:rPr>
              <a:t>注</a:t>
            </a:r>
            <a:r>
              <a:rPr kumimoji="1" lang="en-US" altLang="ja-JP" sz="900" dirty="0" smtClean="0">
                <a:latin typeface="HGPｺﾞｼｯｸM" panose="020B0600000000000000" pitchFamily="50" charset="-128"/>
                <a:ea typeface="HGPｺﾞｼｯｸM" panose="020B0600000000000000" pitchFamily="50" charset="-128"/>
              </a:rPr>
              <a:t>)</a:t>
            </a:r>
          </a:p>
          <a:p>
            <a:r>
              <a:rPr kumimoji="1" lang="ja-JP" altLang="en-US" sz="900" dirty="0" smtClean="0">
                <a:latin typeface="HGPｺﾞｼｯｸM" panose="020B0600000000000000" pitchFamily="50" charset="-128"/>
                <a:ea typeface="HGPｺﾞｼｯｸM" panose="020B0600000000000000" pitchFamily="50" charset="-128"/>
              </a:rPr>
              <a:t>システム機能構成</a:t>
            </a:r>
            <a:r>
              <a:rPr kumimoji="1" lang="en-US" altLang="ja-JP" sz="900" dirty="0" smtClean="0">
                <a:latin typeface="HGPｺﾞｼｯｸM" panose="020B0600000000000000" pitchFamily="50" charset="-128"/>
                <a:ea typeface="HGPｺﾞｼｯｸM" panose="020B0600000000000000" pitchFamily="50" charset="-128"/>
              </a:rPr>
              <a:t/>
            </a:r>
            <a:br>
              <a:rPr kumimoji="1" lang="en-US" altLang="ja-JP" sz="900" dirty="0" smtClean="0">
                <a:latin typeface="HGPｺﾞｼｯｸM" panose="020B0600000000000000" pitchFamily="50" charset="-128"/>
                <a:ea typeface="HGPｺﾞｼｯｸM" panose="020B0600000000000000" pitchFamily="50" charset="-128"/>
              </a:rPr>
            </a:br>
            <a:r>
              <a:rPr kumimoji="1" lang="ja-JP" altLang="en-US" sz="900" dirty="0" smtClean="0">
                <a:latin typeface="HGPｺﾞｼｯｸM" panose="020B0600000000000000" pitchFamily="50" charset="-128"/>
                <a:ea typeface="HGPｺﾞｼｯｸM" panose="020B0600000000000000" pitchFamily="50" charset="-128"/>
              </a:rPr>
              <a:t>や機能配置等は、</a:t>
            </a:r>
            <a:endParaRPr kumimoji="1" lang="en-US" altLang="ja-JP" sz="900" dirty="0" smtClean="0">
              <a:latin typeface="HGPｺﾞｼｯｸM" panose="020B0600000000000000" pitchFamily="50" charset="-128"/>
              <a:ea typeface="HGPｺﾞｼｯｸM" panose="020B0600000000000000" pitchFamily="50" charset="-128"/>
            </a:endParaRPr>
          </a:p>
          <a:p>
            <a:r>
              <a:rPr lang="ja-JP" altLang="en-US" sz="900" dirty="0">
                <a:latin typeface="HGPｺﾞｼｯｸM" panose="020B0600000000000000" pitchFamily="50" charset="-128"/>
                <a:ea typeface="HGPｺﾞｼｯｸM" panose="020B0600000000000000" pitchFamily="50" charset="-128"/>
              </a:rPr>
              <a:t>要件</a:t>
            </a:r>
            <a:r>
              <a:rPr lang="ja-JP" altLang="en-US" sz="900" dirty="0" smtClean="0">
                <a:latin typeface="HGPｺﾞｼｯｸM" panose="020B0600000000000000" pitchFamily="50" charset="-128"/>
                <a:ea typeface="HGPｺﾞｼｯｸM" panose="020B0600000000000000" pitchFamily="50" charset="-128"/>
              </a:rPr>
              <a:t>定義開始前の</a:t>
            </a:r>
            <a:r>
              <a:rPr lang="en-US" altLang="ja-JP" sz="900" dirty="0" smtClean="0">
                <a:latin typeface="HGPｺﾞｼｯｸM" panose="020B0600000000000000" pitchFamily="50" charset="-128"/>
                <a:ea typeface="HGPｺﾞｼｯｸM" panose="020B0600000000000000" pitchFamily="50" charset="-128"/>
              </a:rPr>
              <a:t/>
            </a:r>
            <a:br>
              <a:rPr lang="en-US" altLang="ja-JP" sz="900" dirty="0" smtClean="0">
                <a:latin typeface="HGPｺﾞｼｯｸM" panose="020B0600000000000000" pitchFamily="50" charset="-128"/>
                <a:ea typeface="HGPｺﾞｼｯｸM" panose="020B0600000000000000" pitchFamily="50" charset="-128"/>
              </a:rPr>
            </a:br>
            <a:r>
              <a:rPr lang="en-US" altLang="ja-JP" sz="900" dirty="0" smtClean="0">
                <a:latin typeface="HGPｺﾞｼｯｸM" panose="020B0600000000000000" pitchFamily="50" charset="-128"/>
                <a:ea typeface="HGPｺﾞｼｯｸM" panose="020B0600000000000000" pitchFamily="50" charset="-128"/>
              </a:rPr>
              <a:t>To-Be</a:t>
            </a:r>
            <a:r>
              <a:rPr lang="ja-JP" altLang="en-US" sz="900" dirty="0" smtClean="0">
                <a:latin typeface="HGPｺﾞｼｯｸM" panose="020B0600000000000000" pitchFamily="50" charset="-128"/>
                <a:ea typeface="HGPｺﾞｼｯｸM" panose="020B0600000000000000" pitchFamily="50" charset="-128"/>
              </a:rPr>
              <a:t>想定イメージであり、</a:t>
            </a:r>
            <a:endParaRPr lang="en-US" altLang="ja-JP" sz="900" dirty="0" smtClean="0">
              <a:latin typeface="HGPｺﾞｼｯｸM" panose="020B0600000000000000" pitchFamily="50" charset="-128"/>
              <a:ea typeface="HGPｺﾞｼｯｸM" panose="020B0600000000000000" pitchFamily="50" charset="-128"/>
            </a:endParaRPr>
          </a:p>
          <a:p>
            <a:r>
              <a:rPr kumimoji="1" lang="ja-JP" altLang="en-US" sz="900" dirty="0" smtClean="0">
                <a:latin typeface="HGPｺﾞｼｯｸM" panose="020B0600000000000000" pitchFamily="50" charset="-128"/>
                <a:ea typeface="HGPｺﾞｼｯｸM" panose="020B0600000000000000" pitchFamily="50" charset="-128"/>
              </a:rPr>
              <a:t>本内容でシステム実現を</a:t>
            </a:r>
            <a:endParaRPr kumimoji="1" lang="en-US" altLang="ja-JP" sz="900" dirty="0" smtClean="0">
              <a:latin typeface="HGPｺﾞｼｯｸM" panose="020B0600000000000000" pitchFamily="50" charset="-128"/>
              <a:ea typeface="HGPｺﾞｼｯｸM" panose="020B0600000000000000" pitchFamily="50" charset="-128"/>
            </a:endParaRPr>
          </a:p>
          <a:p>
            <a:r>
              <a:rPr lang="ja-JP" altLang="en-US" sz="900" dirty="0" smtClean="0">
                <a:latin typeface="HGPｺﾞｼｯｸM" panose="020B0600000000000000" pitchFamily="50" charset="-128"/>
                <a:ea typeface="HGPｺﾞｼｯｸM" panose="020B0600000000000000" pitchFamily="50" charset="-128"/>
              </a:rPr>
              <a:t>確定するものではありません。</a:t>
            </a:r>
            <a:endParaRPr kumimoji="1" lang="ja-JP" altLang="en-US" sz="900" dirty="0">
              <a:latin typeface="HGPｺﾞｼｯｸM" panose="020B0600000000000000" pitchFamily="50" charset="-128"/>
              <a:ea typeface="HGPｺﾞｼｯｸM" panose="020B0600000000000000" pitchFamily="50" charset="-128"/>
            </a:endParaRPr>
          </a:p>
        </p:txBody>
      </p:sp>
      <p:sp>
        <p:nvSpPr>
          <p:cNvPr id="73" name="四角形吹き出し 72"/>
          <p:cNvSpPr/>
          <p:nvPr/>
        </p:nvSpPr>
        <p:spPr>
          <a:xfrm>
            <a:off x="2519772" y="188640"/>
            <a:ext cx="3348372" cy="864096"/>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ＲＦＰや提案書から確認可能な範囲で、</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概念・論理レベルのシステム機能構成図で</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システム要件検討</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の範囲を明確にする。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0376544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16</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a:t>
            </a:r>
            <a:r>
              <a:rPr lang="ja-JP" altLang="en-US" dirty="0" smtClean="0"/>
              <a:t>方針</a:t>
            </a:r>
            <a:endParaRPr kumimoji="1" lang="ja-JP" altLang="en-US" dirty="0"/>
          </a:p>
        </p:txBody>
      </p:sp>
      <p:sp>
        <p:nvSpPr>
          <p:cNvPr id="5" name="テキスト ボックス 4"/>
          <p:cNvSpPr txBox="1"/>
          <p:nvPr/>
        </p:nvSpPr>
        <p:spPr>
          <a:xfrm>
            <a:off x="613457" y="1300118"/>
            <a:ext cx="7478650" cy="1169551"/>
          </a:xfrm>
          <a:prstGeom prst="rect">
            <a:avLst/>
          </a:prstGeom>
          <a:noFill/>
        </p:spPr>
        <p:txBody>
          <a:bodyPr wrap="none" rtlCol="0">
            <a:spAutoFit/>
          </a:bodyPr>
          <a:lstStyle/>
          <a:p>
            <a:r>
              <a:rPr kumimoji="1" lang="ja-JP" altLang="en-US" sz="1400" dirty="0">
                <a:latin typeface="HGPｺﾞｼｯｸM" panose="020B0600000000000000" pitchFamily="50" charset="-128"/>
                <a:ea typeface="HGPｺﾞｼｯｸM" panose="020B0600000000000000" pitchFamily="50" charset="-128"/>
              </a:rPr>
              <a:t>　</a:t>
            </a:r>
            <a:r>
              <a:rPr kumimoji="1" lang="ja-JP" altLang="en-US" sz="1400" dirty="0" smtClean="0">
                <a:latin typeface="HGPｺﾞｼｯｸM" panose="020B0600000000000000" pitchFamily="50" charset="-128"/>
                <a:ea typeface="HGPｺﾞｼｯｸM" panose="020B0600000000000000" pitchFamily="50" charset="-128"/>
              </a:rPr>
              <a:t>　２．２．４．貴社と弊社の役割範囲</a:t>
            </a:r>
            <a:endParaRPr kumimoji="1" lang="en-US" altLang="ja-JP" sz="1400" dirty="0" smtClean="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要件</a:t>
            </a:r>
            <a:r>
              <a:rPr lang="ja-JP" altLang="en-US" sz="1400" dirty="0" smtClean="0">
                <a:latin typeface="HGPｺﾞｼｯｸM" panose="020B0600000000000000" pitchFamily="50" charset="-128"/>
                <a:ea typeface="HGPｺﾞｼｯｸM" panose="020B0600000000000000" pitchFamily="50" charset="-128"/>
              </a:rPr>
              <a:t>定義工程における貴社と弊社の役割分担を、同工程内の作業フェーズごとに整理し、</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r>
              <a:rPr lang="ja-JP" altLang="en-US" sz="1400" dirty="0" smtClean="0">
                <a:latin typeface="HGPｺﾞｼｯｸM" panose="020B0600000000000000" pitchFamily="50" charset="-128"/>
                <a:ea typeface="HGPｺﾞｼｯｸM" panose="020B0600000000000000" pitchFamily="50" charset="-128"/>
              </a:rPr>
              <a:t>次項の表に定義します。</a:t>
            </a:r>
            <a:r>
              <a:rPr lang="en-US" altLang="ja-JP" sz="1400" dirty="0" smtClean="0">
                <a:latin typeface="HGPｺﾞｼｯｸM" panose="020B0600000000000000" pitchFamily="50" charset="-128"/>
                <a:ea typeface="HGPｺﾞｼｯｸM" panose="020B0600000000000000" pitchFamily="50" charset="-128"/>
              </a:rPr>
              <a:t/>
            </a:r>
            <a:br>
              <a:rPr lang="en-US" altLang="ja-JP" sz="1400" dirty="0" smtClean="0">
                <a:latin typeface="HGPｺﾞｼｯｸM" panose="020B0600000000000000" pitchFamily="50" charset="-128"/>
                <a:ea typeface="HGPｺﾞｼｯｸM" panose="020B0600000000000000" pitchFamily="50" charset="-128"/>
              </a:rPr>
            </a:br>
            <a:r>
              <a:rPr lang="ja-JP" altLang="en-US" sz="1400" dirty="0" smtClean="0">
                <a:latin typeface="HGPｺﾞｼｯｸM" panose="020B0600000000000000" pitchFamily="50" charset="-128"/>
                <a:ea typeface="HGPｺﾞｼｯｸM" panose="020B0600000000000000" pitchFamily="50" charset="-128"/>
              </a:rPr>
              <a:t>これらに準じ、具体的な作業の進め方や成果物を「</a:t>
            </a:r>
            <a:r>
              <a:rPr lang="ja-JP" altLang="en-US" sz="1400" dirty="0">
                <a:latin typeface="HGPｺﾞｼｯｸM" panose="020B0600000000000000" pitchFamily="50" charset="-128"/>
                <a:ea typeface="HGPｺﾞｼｯｸM" panose="020B0600000000000000" pitchFamily="50" charset="-128"/>
              </a:rPr>
              <a:t>３</a:t>
            </a:r>
            <a:r>
              <a:rPr lang="ja-JP" altLang="en-US" sz="1400" dirty="0" smtClean="0">
                <a:latin typeface="HGPｺﾞｼｯｸM" panose="020B0600000000000000" pitchFamily="50" charset="-128"/>
                <a:ea typeface="HGPｺﾞｼｯｸM" panose="020B0600000000000000" pitchFamily="50" charset="-128"/>
              </a:rPr>
              <a:t>．要件</a:t>
            </a:r>
            <a:r>
              <a:rPr lang="ja-JP" altLang="en-US" sz="1400" dirty="0">
                <a:latin typeface="HGPｺﾞｼｯｸM" panose="020B0600000000000000" pitchFamily="50" charset="-128"/>
                <a:ea typeface="HGPｺﾞｼｯｸM" panose="020B0600000000000000" pitchFamily="50" charset="-128"/>
              </a:rPr>
              <a:t>定義実施計画」で定義します。</a:t>
            </a:r>
            <a:endParaRPr lang="en-US" altLang="ja-JP" sz="1400" dirty="0" smtClean="0">
              <a:latin typeface="HGPｺﾞｼｯｸM" panose="020B0600000000000000" pitchFamily="50" charset="-128"/>
              <a:ea typeface="HGPｺﾞｼｯｸM" panose="020B0600000000000000" pitchFamily="50" charset="-128"/>
            </a:endParaRPr>
          </a:p>
          <a:p>
            <a:pPr marL="722313"/>
            <a:endParaRPr lang="en-US" altLang="ja-JP" sz="14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2571899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17</a:t>
            </a:fld>
            <a:endParaRPr lang="ja-JP" altLang="en-US" dirty="0">
              <a:solidFill>
                <a:srgbClr val="201815"/>
              </a:solidFill>
            </a:endParaRPr>
          </a:p>
        </p:txBody>
      </p:sp>
      <p:sp>
        <p:nvSpPr>
          <p:cNvPr id="3" name="テキスト プレースホルダー 2"/>
          <p:cNvSpPr>
            <a:spLocks noGrp="1"/>
          </p:cNvSpPr>
          <p:nvPr>
            <p:ph type="body" sz="quarter" idx="13"/>
          </p:nvPr>
        </p:nvSpPr>
        <p:spPr/>
        <p:txBody>
          <a:bodyPr/>
          <a:lstStyle/>
          <a:p>
            <a:r>
              <a:rPr lang="ja-JP" altLang="en-US" dirty="0"/>
              <a:t>２．要件定義</a:t>
            </a:r>
            <a:r>
              <a:rPr lang="ja-JP" altLang="en-US" dirty="0" smtClean="0"/>
              <a:t>方針</a:t>
            </a:r>
            <a:endParaRPr kumimoji="1" lang="ja-JP" altLang="en-US" dirty="0"/>
          </a:p>
        </p:txBody>
      </p:sp>
      <p:sp>
        <p:nvSpPr>
          <p:cNvPr id="5" name="テキスト ボックス 4"/>
          <p:cNvSpPr txBox="1"/>
          <p:nvPr/>
        </p:nvSpPr>
        <p:spPr>
          <a:xfrm>
            <a:off x="613457" y="1300118"/>
            <a:ext cx="3453189" cy="307777"/>
          </a:xfrm>
          <a:prstGeom prst="rect">
            <a:avLst/>
          </a:prstGeom>
          <a:noFill/>
        </p:spPr>
        <p:txBody>
          <a:bodyPr wrap="none" rtlCol="0">
            <a:spAutoFit/>
          </a:bodyPr>
          <a:lstStyle/>
          <a:p>
            <a:r>
              <a:rPr lang="ja-JP" altLang="en-US" sz="1400" dirty="0">
                <a:solidFill>
                  <a:srgbClr val="201815"/>
                </a:solidFill>
                <a:latin typeface="HGPｺﾞｼｯｸM" panose="020B0600000000000000" pitchFamily="50" charset="-128"/>
                <a:ea typeface="HGPｺﾞｼｯｸM" panose="020B0600000000000000" pitchFamily="50" charset="-128"/>
              </a:rPr>
              <a:t>　</a:t>
            </a:r>
            <a:r>
              <a:rPr lang="ja-JP" altLang="en-US" sz="1400" dirty="0" smtClean="0">
                <a:solidFill>
                  <a:srgbClr val="201815"/>
                </a:solidFill>
                <a:latin typeface="HGPｺﾞｼｯｸM" panose="020B0600000000000000" pitchFamily="50" charset="-128"/>
                <a:ea typeface="HGPｺﾞｼｯｸM" panose="020B0600000000000000" pitchFamily="50" charset="-128"/>
              </a:rPr>
              <a:t>　２．２．４．貴社と弊社の役割範囲</a:t>
            </a:r>
            <a:r>
              <a:rPr lang="en-US" altLang="ja-JP" sz="1400" dirty="0" smtClean="0">
                <a:solidFill>
                  <a:srgbClr val="201815"/>
                </a:solidFill>
                <a:latin typeface="HGPｺﾞｼｯｸM" panose="020B0600000000000000" pitchFamily="50" charset="-128"/>
                <a:ea typeface="HGPｺﾞｼｯｸM" panose="020B0600000000000000" pitchFamily="50" charset="-128"/>
              </a:rPr>
              <a:t>(</a:t>
            </a:r>
            <a:r>
              <a:rPr lang="ja-JP" altLang="en-US" sz="1400" dirty="0" smtClean="0">
                <a:solidFill>
                  <a:srgbClr val="201815"/>
                </a:solidFill>
                <a:latin typeface="HGPｺﾞｼｯｸM" panose="020B0600000000000000" pitchFamily="50" charset="-128"/>
                <a:ea typeface="HGPｺﾞｼｯｸM" panose="020B0600000000000000" pitchFamily="50" charset="-128"/>
              </a:rPr>
              <a:t>つづき</a:t>
            </a:r>
            <a:r>
              <a:rPr lang="en-US" altLang="ja-JP" sz="1400" dirty="0" smtClean="0">
                <a:solidFill>
                  <a:srgbClr val="201815"/>
                </a:solidFill>
                <a:latin typeface="HGPｺﾞｼｯｸM" panose="020B0600000000000000" pitchFamily="50" charset="-128"/>
                <a:ea typeface="HGPｺﾞｼｯｸM" panose="020B0600000000000000" pitchFamily="50" charset="-128"/>
              </a:rPr>
              <a:t>)</a:t>
            </a:r>
            <a:endParaRPr lang="en-US" altLang="ja-JP" sz="1400" dirty="0" smtClean="0">
              <a:solidFill>
                <a:srgbClr val="201815"/>
              </a:solidFill>
            </a:endParaRPr>
          </a:p>
        </p:txBody>
      </p:sp>
      <p:graphicFrame>
        <p:nvGraphicFramePr>
          <p:cNvPr id="4" name="表 3"/>
          <p:cNvGraphicFramePr>
            <a:graphicFrameLocks noGrp="1"/>
          </p:cNvGraphicFramePr>
          <p:nvPr>
            <p:extLst>
              <p:ext uri="{D42A27DB-BD31-4B8C-83A1-F6EECF244321}">
                <p14:modId xmlns:p14="http://schemas.microsoft.com/office/powerpoint/2010/main" val="2622612910"/>
              </p:ext>
            </p:extLst>
          </p:nvPr>
        </p:nvGraphicFramePr>
        <p:xfrm>
          <a:off x="592088" y="1700808"/>
          <a:ext cx="8156377" cy="4827100"/>
        </p:xfrm>
        <a:graphic>
          <a:graphicData uri="http://schemas.openxmlformats.org/drawingml/2006/table">
            <a:tbl>
              <a:tblPr firstRow="1" bandRow="1">
                <a:tableStyleId>{93296810-A885-4BE3-A3E7-6D5BEEA58F35}</a:tableStyleId>
              </a:tblPr>
              <a:tblGrid>
                <a:gridCol w="1646555"/>
                <a:gridCol w="3254911"/>
                <a:gridCol w="3254911"/>
              </a:tblGrid>
              <a:tr h="392440">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業務要件定義</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貴社</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弊社</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r h="800010">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要件定義前工程</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現行業務・システムの可視化、文書化</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u="none" dirty="0" smtClean="0">
                          <a:solidFill>
                            <a:schemeClr val="tx1"/>
                          </a:solidFill>
                          <a:latin typeface="HGPｺﾞｼｯｸM" panose="020B0600000000000000" pitchFamily="50" charset="-128"/>
                          <a:ea typeface="HGPｺﾞｼｯｸM" panose="020B0600000000000000" pitchFamily="50" charset="-128"/>
                        </a:rPr>
                        <a:t>業務とシステムの課題および解決方針</a:t>
                      </a:r>
                      <a:r>
                        <a:rPr kumimoji="1" lang="en-US" altLang="ja-JP" sz="1400" u="none" dirty="0" smtClean="0">
                          <a:solidFill>
                            <a:schemeClr val="tx1"/>
                          </a:solidFill>
                          <a:latin typeface="HGPｺﾞｼｯｸM" panose="020B0600000000000000" pitchFamily="50" charset="-128"/>
                          <a:ea typeface="HGPｺﾞｼｯｸM" panose="020B0600000000000000" pitchFamily="50" charset="-128"/>
                        </a:rPr>
                        <a:t/>
                      </a:r>
                      <a:br>
                        <a:rPr kumimoji="1" lang="en-US" altLang="ja-JP" sz="1400" u="none" dirty="0" smtClean="0">
                          <a:solidFill>
                            <a:schemeClr val="tx1"/>
                          </a:solidFill>
                          <a:latin typeface="HGPｺﾞｼｯｸM" panose="020B0600000000000000" pitchFamily="50" charset="-128"/>
                          <a:ea typeface="HGPｺﾞｼｯｸM" panose="020B0600000000000000" pitchFamily="50" charset="-128"/>
                        </a:rPr>
                      </a:br>
                      <a:r>
                        <a:rPr kumimoji="1" lang="en-US" altLang="ja-JP" sz="1400" u="none"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400" u="none" dirty="0" smtClean="0">
                          <a:solidFill>
                            <a:schemeClr val="tx1"/>
                          </a:solidFill>
                          <a:latin typeface="HGPｺﾞｼｯｸM" panose="020B0600000000000000" pitchFamily="50" charset="-128"/>
                          <a:ea typeface="HGPｺﾞｼｯｸM" panose="020B0600000000000000" pitchFamily="50" charset="-128"/>
                        </a:rPr>
                        <a:t>要求事項</a:t>
                      </a:r>
                      <a:r>
                        <a:rPr kumimoji="1" lang="en-US" altLang="ja-JP" sz="1400" u="none"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400" u="none" dirty="0" smtClean="0">
                          <a:solidFill>
                            <a:schemeClr val="tx1"/>
                          </a:solidFill>
                          <a:latin typeface="HGPｺﾞｼｯｸM" panose="020B0600000000000000" pitchFamily="50" charset="-128"/>
                          <a:ea typeface="HGPｺﾞｼｯｸM" panose="020B0600000000000000" pitchFamily="50" charset="-128"/>
                        </a:rPr>
                        <a:t>の具体化</a:t>
                      </a:r>
                      <a:endParaRPr kumimoji="1" lang="en-US" altLang="ja-JP" sz="1400" u="none" dirty="0" smtClean="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要件定義計画の確認と合意、承認</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要件定義工程計画検討と計画書作成</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r h="800010">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業務課題・要求の</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
                      </a:r>
                      <a:br>
                        <a:rPr kumimoji="1" lang="en-US" altLang="ja-JP" sz="1400" dirty="0" smtClean="0">
                          <a:solidFill>
                            <a:schemeClr val="tx1"/>
                          </a:solidFill>
                          <a:latin typeface="HGPｺﾞｼｯｸM" panose="020B0600000000000000" pitchFamily="50" charset="-128"/>
                          <a:ea typeface="HGPｺﾞｼｯｸM" panose="020B0600000000000000" pitchFamily="50" charset="-128"/>
                        </a:rPr>
                      </a:b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分析</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弊社への、現行業務、システムおよび</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
                      </a:r>
                      <a:br>
                        <a:rPr kumimoji="1" lang="en-US" altLang="ja-JP" sz="1400" dirty="0" smtClean="0">
                          <a:solidFill>
                            <a:schemeClr val="tx1"/>
                          </a:solidFill>
                          <a:latin typeface="HGPｺﾞｼｯｸM" panose="020B0600000000000000" pitchFamily="50" charset="-128"/>
                          <a:ea typeface="HGPｺﾞｼｯｸM" panose="020B0600000000000000" pitchFamily="50" charset="-128"/>
                        </a:rPr>
                      </a:b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課題と解決方針の説明</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弊社問い合せに関する調査および判断</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目標・課題・解決方針等関係性確認</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不明事項等の洗い出しと貴社問い合せ</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r h="800010">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業務要求モデル</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作成</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弊社問い合せに関する調査および判断</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弊社検討結果に関する社内調整と合意</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概算見積結果を踏まえた要求取捨選択</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各種</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To-Be</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モデルの検討</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
                      </a:r>
                      <a:br>
                        <a:rPr kumimoji="1" lang="en-US" altLang="ja-JP" sz="1400" dirty="0" smtClean="0">
                          <a:solidFill>
                            <a:schemeClr val="tx1"/>
                          </a:solidFill>
                          <a:latin typeface="HGPｺﾞｼｯｸM" panose="020B0600000000000000" pitchFamily="50" charset="-128"/>
                          <a:ea typeface="HGPｺﾞｼｯｸM" panose="020B0600000000000000" pitchFamily="50" charset="-128"/>
                        </a:rPr>
                      </a:b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業務プロセス</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ルール</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データモデル</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p>
                    <a:p>
                      <a:pPr marL="87313" indent="-87313">
                        <a:buFont typeface="Arial" panose="020B0604020202020204" pitchFamily="34" charset="0"/>
                        <a:buChar char="•"/>
                      </a:pP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To-Be</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システム機能の抽出</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概算工数、工期見積</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r h="8000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業務要求の</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検証・妥当性確認</a:t>
                      </a:r>
                    </a:p>
                  </a:txBody>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貴社担当分の検証・妥当性確認の実施</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不備対応内容に対する社内調整と合意</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検証・妥当性確認の実施</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検証・妥当性確認で抽出した不備等の</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
                      </a:r>
                      <a:br>
                        <a:rPr kumimoji="1" lang="en-US" altLang="ja-JP" sz="1400" dirty="0" smtClean="0">
                          <a:solidFill>
                            <a:schemeClr val="tx1"/>
                          </a:solidFill>
                          <a:latin typeface="HGPｺﾞｼｯｸM" panose="020B0600000000000000" pitchFamily="50" charset="-128"/>
                          <a:ea typeface="HGPｺﾞｼｯｸM" panose="020B0600000000000000" pitchFamily="50" charset="-128"/>
                        </a:rPr>
                      </a:b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分析、対応実施</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各モデル修正</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r h="800010">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業務要件定義書の</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合意・承認</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業務要件全体の確認および合意、承認</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業務要件説明</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
        <p:nvSpPr>
          <p:cNvPr id="6" name="四角形吹き出し 5"/>
          <p:cNvSpPr/>
          <p:nvPr/>
        </p:nvSpPr>
        <p:spPr>
          <a:xfrm>
            <a:off x="2663788" y="188640"/>
            <a:ext cx="3348372" cy="810377"/>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お客さまと自社の役割を大枠ですり合わせる。</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お客</a:t>
            </a:r>
            <a:r>
              <a:rPr lang="ja-JP" altLang="en-US" sz="1200" dirty="0" smtClean="0">
                <a:solidFill>
                  <a:schemeClr val="tx1"/>
                </a:solidFill>
                <a:latin typeface="HGPｺﾞｼｯｸM" panose="020B0600000000000000" pitchFamily="50" charset="-128"/>
                <a:ea typeface="HGPｺﾞｼｯｸM" panose="020B0600000000000000" pitchFamily="50" charset="-128"/>
              </a:rPr>
              <a:t>さまの作業内容や対応頂く事項の</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詳細を合意するために必要。</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5840613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18</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a:t>
            </a:r>
            <a:r>
              <a:rPr lang="ja-JP" altLang="en-US" dirty="0" smtClean="0"/>
              <a:t>方針</a:t>
            </a:r>
            <a:endParaRPr kumimoji="1" lang="ja-JP" altLang="en-US" dirty="0"/>
          </a:p>
        </p:txBody>
      </p:sp>
      <p:sp>
        <p:nvSpPr>
          <p:cNvPr id="5" name="テキスト ボックス 4"/>
          <p:cNvSpPr txBox="1"/>
          <p:nvPr/>
        </p:nvSpPr>
        <p:spPr>
          <a:xfrm>
            <a:off x="613457" y="1300118"/>
            <a:ext cx="8530543" cy="1477328"/>
          </a:xfrm>
          <a:prstGeom prst="rect">
            <a:avLst/>
          </a:prstGeom>
          <a:noFill/>
        </p:spPr>
        <p:txBody>
          <a:bodyPr wrap="square" rtlCol="0">
            <a:spAutoFit/>
          </a:bodyPr>
          <a:lstStyle/>
          <a:p>
            <a:r>
              <a:rPr lang="ja-JP" altLang="en-US" sz="1600" dirty="0" smtClean="0">
                <a:latin typeface="HGPｺﾞｼｯｸM" panose="020B0600000000000000" pitchFamily="50" charset="-128"/>
                <a:ea typeface="HGPｺﾞｼｯｸM" panose="020B0600000000000000" pitchFamily="50" charset="-128"/>
              </a:rPr>
              <a:t>２．３．</a:t>
            </a:r>
            <a:r>
              <a:rPr lang="ja-JP" altLang="en-US" sz="1600" dirty="0">
                <a:latin typeface="HGPｺﾞｼｯｸM" panose="020B0600000000000000" pitchFamily="50" charset="-128"/>
                <a:ea typeface="HGPｺﾞｼｯｸM" panose="020B0600000000000000" pitchFamily="50" charset="-128"/>
              </a:rPr>
              <a:t>要件定義遂行上の制約、</a:t>
            </a:r>
            <a:r>
              <a:rPr lang="ja-JP" altLang="en-US" sz="1600" dirty="0" smtClean="0">
                <a:latin typeface="HGPｺﾞｼｯｸM" panose="020B0600000000000000" pitchFamily="50" charset="-128"/>
                <a:ea typeface="HGPｺﾞｼｯｸM" panose="020B0600000000000000" pitchFamily="50" charset="-128"/>
              </a:rPr>
              <a:t>前提</a:t>
            </a:r>
            <a:endParaRPr lang="en-US" altLang="ja-JP" sz="1600" dirty="0">
              <a:latin typeface="HGPｺﾞｼｯｸM" panose="020B0600000000000000" pitchFamily="50" charset="-128"/>
              <a:ea typeface="HGPｺﾞｼｯｸM" panose="020B0600000000000000" pitchFamily="50" charset="-128"/>
            </a:endParaRPr>
          </a:p>
          <a:p>
            <a:pPr marL="358775"/>
            <a:r>
              <a:rPr lang="ja-JP" altLang="en-US" sz="1600" dirty="0" smtClean="0">
                <a:latin typeface="HGPｺﾞｼｯｸM" panose="020B0600000000000000" pitchFamily="50" charset="-128"/>
                <a:ea typeface="HGPｺﾞｼｯｸM" panose="020B0600000000000000" pitchFamily="50" charset="-128"/>
              </a:rPr>
              <a:t>本計画が遵守すべきまたは計画実行の必要条件で、不可変の事項を「制約」として定義します。本計画立案または実行の必要条件で、暫定的に決めた事項を「前提」として定義します。</a:t>
            </a:r>
            <a:endParaRPr lang="en-US" altLang="ja-JP" sz="1600" dirty="0" smtClean="0">
              <a:latin typeface="HGPｺﾞｼｯｸM" panose="020B0600000000000000" pitchFamily="50" charset="-128"/>
              <a:ea typeface="HGPｺﾞｼｯｸM" panose="020B0600000000000000" pitchFamily="50" charset="-128"/>
            </a:endParaRPr>
          </a:p>
          <a:p>
            <a:pPr marL="358775"/>
            <a:endParaRPr lang="en-US" altLang="ja-JP" sz="1400" dirty="0">
              <a:latin typeface="HGPｺﾞｼｯｸM" panose="020B0600000000000000" pitchFamily="50" charset="-128"/>
              <a:ea typeface="HGPｺﾞｼｯｸM" panose="020B0600000000000000" pitchFamily="50" charset="-128"/>
            </a:endParaRPr>
          </a:p>
          <a:p>
            <a:pPr marL="358775"/>
            <a:r>
              <a:rPr lang="ja-JP" altLang="en-US" sz="1400" dirty="0" smtClean="0">
                <a:latin typeface="HGPｺﾞｼｯｸM" panose="020B0600000000000000" pitchFamily="50" charset="-128"/>
                <a:ea typeface="HGPｺﾞｼｯｸM" panose="020B0600000000000000" pitchFamily="50" charset="-128"/>
              </a:rPr>
              <a:t>２．３．１．制約</a:t>
            </a:r>
            <a:endParaRPr lang="en-US" altLang="ja-JP" sz="1400" dirty="0" smtClean="0">
              <a:latin typeface="HGPｺﾞｼｯｸM" panose="020B0600000000000000" pitchFamily="50" charset="-128"/>
              <a:ea typeface="HGPｺﾞｼｯｸM" panose="020B0600000000000000" pitchFamily="50" charset="-128"/>
            </a:endParaRPr>
          </a:p>
          <a:p>
            <a:pPr marL="717550"/>
            <a:endParaRPr lang="en-US" altLang="ja-JP" sz="1400" dirty="0">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2819860018"/>
              </p:ext>
            </p:extLst>
          </p:nvPr>
        </p:nvGraphicFramePr>
        <p:xfrm>
          <a:off x="539552" y="2708920"/>
          <a:ext cx="8280919" cy="2792470"/>
        </p:xfrm>
        <a:graphic>
          <a:graphicData uri="http://schemas.openxmlformats.org/drawingml/2006/table">
            <a:tbl>
              <a:tblPr firstRow="1" bandRow="1">
                <a:tableStyleId>{93296810-A885-4BE3-A3E7-6D5BEEA58F35}</a:tableStyleId>
              </a:tblPr>
              <a:tblGrid>
                <a:gridCol w="304500"/>
                <a:gridCol w="1362100"/>
                <a:gridCol w="2869904"/>
                <a:gridCol w="2952328"/>
                <a:gridCol w="792087"/>
              </a:tblGrid>
              <a:tr h="392440">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制約名</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制約内容</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背景</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要求元</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r h="800010">
                <a:tc>
                  <a:txBody>
                    <a:bodyPr/>
                    <a:lstStyle/>
                    <a:p>
                      <a:pPr>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１</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要件定義終了期限</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本要件定義は計画に定めた終了条件を満たし、</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2015/1/31</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に終了する必要がある。</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2016/9</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サービスインおよび</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2016/2</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プレスリリース実施が、経営戦略上の必達事項となっている。</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貴社</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r h="800010">
                <a:tc>
                  <a:txBody>
                    <a:bodyPr/>
                    <a:lstStyle/>
                    <a:p>
                      <a:pPr>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２</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要件定義実施プロセスおよび成果物</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弊社内標準の要件定義プロセスおよび成果物の適用を必須とする。</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短期間で要件定義を終了させるために、実績あるプロセスと成果物の適用が効果的である。</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弊社</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r h="800010">
                <a:tc>
                  <a:txBody>
                    <a:bodyPr/>
                    <a:lstStyle/>
                    <a:p>
                      <a:pPr>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３</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要件定義成果物の利用範囲</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要件定義成果物は本プロジェクト内での利用のみとし、</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C/O</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後の保守・運用等での利用要件は考慮しない。</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短期間で要件定義を終了させるために、プロジェクト遂行に必要最低限の決定事項、成果物にする必要がある。</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弊社</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
        <p:nvSpPr>
          <p:cNvPr id="9" name="正方形/長方形 8"/>
          <p:cNvSpPr/>
          <p:nvPr/>
        </p:nvSpPr>
        <p:spPr>
          <a:xfrm>
            <a:off x="2267744" y="2205100"/>
            <a:ext cx="118813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C2-02-08</a:t>
            </a:r>
            <a:endParaRPr kumimoji="1" lang="ja-JP" altLang="en-US" dirty="0">
              <a:solidFill>
                <a:schemeClr val="tx1"/>
              </a:solidFill>
            </a:endParaRPr>
          </a:p>
        </p:txBody>
      </p:sp>
    </p:spTree>
    <p:extLst>
      <p:ext uri="{BB962C8B-B14F-4D97-AF65-F5344CB8AC3E}">
        <p14:creationId xmlns:p14="http://schemas.microsoft.com/office/powerpoint/2010/main" val="4034168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19</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a:t>
            </a:r>
            <a:r>
              <a:rPr lang="ja-JP" altLang="en-US" dirty="0" smtClean="0"/>
              <a:t>方針</a:t>
            </a:r>
            <a:endParaRPr kumimoji="1" lang="ja-JP" altLang="en-US" dirty="0"/>
          </a:p>
        </p:txBody>
      </p:sp>
      <p:sp>
        <p:nvSpPr>
          <p:cNvPr id="5" name="テキスト ボックス 4"/>
          <p:cNvSpPr txBox="1"/>
          <p:nvPr/>
        </p:nvSpPr>
        <p:spPr>
          <a:xfrm>
            <a:off x="613457" y="1300118"/>
            <a:ext cx="8530543" cy="523220"/>
          </a:xfrm>
          <a:prstGeom prst="rect">
            <a:avLst/>
          </a:prstGeom>
          <a:noFill/>
        </p:spPr>
        <p:txBody>
          <a:bodyPr wrap="square" rtlCol="0">
            <a:spAutoFit/>
          </a:bodyPr>
          <a:lstStyle/>
          <a:p>
            <a:pPr marL="358775"/>
            <a:r>
              <a:rPr lang="ja-JP" altLang="en-US" sz="1400" dirty="0" smtClean="0">
                <a:latin typeface="HGPｺﾞｼｯｸM" panose="020B0600000000000000" pitchFamily="50" charset="-128"/>
                <a:ea typeface="HGPｺﾞｼｯｸM" panose="020B0600000000000000" pitchFamily="50" charset="-128"/>
              </a:rPr>
              <a:t>２．３．２．前提</a:t>
            </a:r>
            <a:endParaRPr lang="en-US" altLang="ja-JP" sz="1400" dirty="0" smtClean="0">
              <a:latin typeface="HGPｺﾞｼｯｸM" panose="020B0600000000000000" pitchFamily="50" charset="-128"/>
              <a:ea typeface="HGPｺﾞｼｯｸM" panose="020B0600000000000000" pitchFamily="50" charset="-128"/>
            </a:endParaRPr>
          </a:p>
          <a:p>
            <a:pPr marL="717550"/>
            <a:endParaRPr lang="en-US" altLang="ja-JP" sz="1400" dirty="0">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4113013676"/>
              </p:ext>
            </p:extLst>
          </p:nvPr>
        </p:nvGraphicFramePr>
        <p:xfrm>
          <a:off x="467544" y="1705312"/>
          <a:ext cx="8280919" cy="4171960"/>
        </p:xfrm>
        <a:graphic>
          <a:graphicData uri="http://schemas.openxmlformats.org/drawingml/2006/table">
            <a:tbl>
              <a:tblPr firstRow="1" bandRow="1">
                <a:tableStyleId>{93296810-A885-4BE3-A3E7-6D5BEEA58F35}</a:tableStyleId>
              </a:tblPr>
              <a:tblGrid>
                <a:gridCol w="304500"/>
                <a:gridCol w="1362100"/>
                <a:gridCol w="2869904"/>
                <a:gridCol w="2952328"/>
                <a:gridCol w="792087"/>
              </a:tblGrid>
              <a:tr h="392440">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前提名</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前提内容</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背景</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要求元</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r h="944880">
                <a:tc>
                  <a:txBody>
                    <a:bodyPr/>
                    <a:lstStyle/>
                    <a:p>
                      <a:pPr>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１</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アプリ方式要件の検討方針</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弊社標準のアプリ基盤導入の方向でアプリ方式要件を検討致します。</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本プロジェクトの方式要件と親和性が高いと想定され、基盤選定の簡略化で要件定義期間の短縮が可能なため。</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弊社</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r h="944880">
                <a:tc>
                  <a:txBody>
                    <a:bodyPr/>
                    <a:lstStyle/>
                    <a:p>
                      <a:pPr>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２</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組織間の調整</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貴社部門間及び協業他社殿との調整は</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原則貴社で対応頂く。</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調整効率を鑑みた判断。弊社対応・支援が望ましい個別のケースについては、進め方を相談させて頂きます。</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弊社</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r h="944880">
                <a:tc>
                  <a:txBody>
                    <a:bodyPr/>
                    <a:lstStyle/>
                    <a:p>
                      <a:pPr>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３</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計画見直しの</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
                      </a:r>
                      <a:br>
                        <a:rPr kumimoji="1" lang="en-US" altLang="ja-JP" sz="1400" dirty="0" smtClean="0">
                          <a:solidFill>
                            <a:schemeClr val="tx1"/>
                          </a:solidFill>
                          <a:latin typeface="HGPｺﾞｼｯｸM" panose="020B0600000000000000" pitchFamily="50" charset="-128"/>
                          <a:ea typeface="HGPｺﾞｼｯｸM" panose="020B0600000000000000" pitchFamily="50" charset="-128"/>
                        </a:rPr>
                      </a:b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実施</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lang="ja-JP" altLang="en-US" sz="1400" dirty="0" smtClean="0">
                          <a:latin typeface="HGPｺﾞｼｯｸM" panose="020B0600000000000000" pitchFamily="50" charset="-128"/>
                          <a:ea typeface="HGPｺﾞｼｯｸM" panose="020B0600000000000000" pitchFamily="50" charset="-128"/>
                        </a:rPr>
                        <a:t>要求事項具体化に伴う、規模増大やスコープ変動等で計画変更が必要な場合、計画見直し、費用等をご相談させて頂く場合があります。</a:t>
                      </a:r>
                      <a:endParaRPr kumimoji="1" lang="en-US" altLang="ja-JP" sz="140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本要件定義計画は「△△△再構築に関する提案依頼</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&lt;</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第</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1.2</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版</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&gt;</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」記載事項を前提に策定しているため。</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弊社</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r h="944880">
                <a:tc>
                  <a:txBody>
                    <a:bodyPr/>
                    <a:lstStyle/>
                    <a:p>
                      <a:pPr>
                        <a:buFontTx/>
                        <a:buNone/>
                      </a:pP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
        <p:nvSpPr>
          <p:cNvPr id="7" name="正方形/長方形 6"/>
          <p:cNvSpPr/>
          <p:nvPr/>
        </p:nvSpPr>
        <p:spPr>
          <a:xfrm>
            <a:off x="2303748" y="1204004"/>
            <a:ext cx="118813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C2-02-08</a:t>
            </a:r>
            <a:endParaRPr kumimoji="1" lang="ja-JP" altLang="en-US" dirty="0">
              <a:solidFill>
                <a:schemeClr val="tx1"/>
              </a:solidFill>
            </a:endParaRPr>
          </a:p>
        </p:txBody>
      </p:sp>
    </p:spTree>
    <p:extLst>
      <p:ext uri="{BB962C8B-B14F-4D97-AF65-F5344CB8AC3E}">
        <p14:creationId xmlns:p14="http://schemas.microsoft.com/office/powerpoint/2010/main" val="8823778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endParaRPr kumimoji="1" lang="ja-JP" altLang="en-US" dirty="0"/>
          </a:p>
        </p:txBody>
      </p:sp>
      <p:sp>
        <p:nvSpPr>
          <p:cNvPr id="3" name="正方形/長方形 2"/>
          <p:cNvSpPr/>
          <p:nvPr/>
        </p:nvSpPr>
        <p:spPr>
          <a:xfrm>
            <a:off x="592089" y="692696"/>
            <a:ext cx="8012359" cy="5760640"/>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kumimoji="1" lang="en-US" altLang="ja-JP" dirty="0" smtClean="0">
                <a:solidFill>
                  <a:schemeClr val="tx1"/>
                </a:solidFill>
              </a:rPr>
              <a:t>【</a:t>
            </a:r>
            <a:r>
              <a:rPr kumimoji="1" lang="ja-JP" altLang="en-US" dirty="0" smtClean="0">
                <a:solidFill>
                  <a:schemeClr val="tx1"/>
                </a:solidFill>
              </a:rPr>
              <a:t>本書の目的</a:t>
            </a:r>
            <a:r>
              <a:rPr kumimoji="1" lang="en-US" altLang="ja-JP" dirty="0" smtClean="0">
                <a:solidFill>
                  <a:schemeClr val="tx1"/>
                </a:solidFill>
              </a:rPr>
              <a:t>】</a:t>
            </a:r>
          </a:p>
          <a:p>
            <a:pPr marL="265113"/>
            <a:r>
              <a:rPr lang="ja-JP" altLang="en-US" dirty="0" smtClean="0">
                <a:solidFill>
                  <a:schemeClr val="tx1"/>
                </a:solidFill>
              </a:rPr>
              <a:t>お客さまと共有する要件定義実行計画の「構成」「記述様式」「粒度」等の</a:t>
            </a:r>
            <a:r>
              <a:rPr lang="en-US" altLang="ja-JP" dirty="0" smtClean="0">
                <a:solidFill>
                  <a:schemeClr val="tx1"/>
                </a:solidFill>
              </a:rPr>
              <a:t/>
            </a:r>
            <a:br>
              <a:rPr lang="en-US" altLang="ja-JP" dirty="0" smtClean="0">
                <a:solidFill>
                  <a:schemeClr val="tx1"/>
                </a:solidFill>
              </a:rPr>
            </a:br>
            <a:r>
              <a:rPr lang="ja-JP" altLang="en-US" dirty="0" smtClean="0">
                <a:solidFill>
                  <a:schemeClr val="tx1"/>
                </a:solidFill>
              </a:rPr>
              <a:t>参考情報として参照することを想定して作成しました。</a:t>
            </a:r>
            <a:endParaRPr lang="en-US" altLang="ja-JP" dirty="0">
              <a:solidFill>
                <a:schemeClr val="tx1"/>
              </a:solidFill>
            </a:endParaRPr>
          </a:p>
          <a:p>
            <a:endParaRPr kumimoji="1" lang="en-US" altLang="ja-JP" dirty="0" smtClean="0">
              <a:solidFill>
                <a:schemeClr val="tx1"/>
              </a:solidFill>
            </a:endParaRPr>
          </a:p>
          <a:p>
            <a:endParaRPr lang="en-US" altLang="ja-JP" dirty="0">
              <a:solidFill>
                <a:schemeClr val="tx1"/>
              </a:solidFill>
            </a:endParaRPr>
          </a:p>
          <a:p>
            <a:r>
              <a:rPr kumimoji="1" lang="en-US" altLang="ja-JP" dirty="0" smtClean="0">
                <a:solidFill>
                  <a:schemeClr val="tx1"/>
                </a:solidFill>
              </a:rPr>
              <a:t>【</a:t>
            </a:r>
            <a:r>
              <a:rPr kumimoji="1" lang="ja-JP" altLang="en-US" dirty="0" smtClean="0">
                <a:solidFill>
                  <a:schemeClr val="tx1"/>
                </a:solidFill>
              </a:rPr>
              <a:t>本サンプルについての注意事項</a:t>
            </a:r>
            <a:r>
              <a:rPr kumimoji="1" lang="en-US" altLang="ja-JP" dirty="0" smtClean="0">
                <a:solidFill>
                  <a:schemeClr val="tx1"/>
                </a:solidFill>
              </a:rPr>
              <a:t>】</a:t>
            </a:r>
            <a:endParaRPr lang="en-US" altLang="ja-JP" dirty="0" smtClean="0">
              <a:solidFill>
                <a:schemeClr val="tx1"/>
              </a:solidFill>
            </a:endParaRPr>
          </a:p>
          <a:p>
            <a:pPr marL="285750" indent="-285750">
              <a:buFont typeface="Arial" panose="020B0604020202020204" pitchFamily="34" charset="0"/>
              <a:buChar char="•"/>
            </a:pPr>
            <a:r>
              <a:rPr lang="ja-JP" altLang="en-US" dirty="0" smtClean="0">
                <a:solidFill>
                  <a:schemeClr val="tx1"/>
                </a:solidFill>
              </a:rPr>
              <a:t>計画の進め方、ノウハウ等の詳細は「要件定義計画プロセスガイド」を</a:t>
            </a:r>
            <a:r>
              <a:rPr lang="en-US" altLang="ja-JP" dirty="0" smtClean="0">
                <a:solidFill>
                  <a:schemeClr val="tx1"/>
                </a:solidFill>
              </a:rPr>
              <a:t/>
            </a:r>
            <a:br>
              <a:rPr lang="en-US" altLang="ja-JP" dirty="0" smtClean="0">
                <a:solidFill>
                  <a:schemeClr val="tx1"/>
                </a:solidFill>
              </a:rPr>
            </a:br>
            <a:r>
              <a:rPr lang="ja-JP" altLang="en-US" dirty="0" smtClean="0">
                <a:solidFill>
                  <a:schemeClr val="tx1"/>
                </a:solidFill>
              </a:rPr>
              <a:t>参照してください。また本サンプルは同ガイドの考え方に則って作成しています。</a:t>
            </a:r>
            <a:r>
              <a:rPr lang="en-US" altLang="ja-JP" dirty="0">
                <a:solidFill>
                  <a:schemeClr val="tx1"/>
                </a:solidFill>
              </a:rPr>
              <a:t/>
            </a:r>
            <a:br>
              <a:rPr lang="en-US" altLang="ja-JP" dirty="0">
                <a:solidFill>
                  <a:schemeClr val="tx1"/>
                </a:solidFill>
              </a:rPr>
            </a:br>
            <a:r>
              <a:rPr lang="en-US" altLang="ja-JP" dirty="0" smtClean="0">
                <a:solidFill>
                  <a:schemeClr val="tx1"/>
                </a:solidFill>
              </a:rPr>
              <a:t>(</a:t>
            </a:r>
            <a:r>
              <a:rPr lang="ja-JP" altLang="en-US" dirty="0" smtClean="0">
                <a:solidFill>
                  <a:schemeClr val="tx1"/>
                </a:solidFill>
              </a:rPr>
              <a:t>計画書の各章節ごとに関連アクティビティ</a:t>
            </a:r>
            <a:r>
              <a:rPr lang="en-US" altLang="ja-JP" dirty="0" smtClean="0">
                <a:solidFill>
                  <a:schemeClr val="tx1"/>
                </a:solidFill>
              </a:rPr>
              <a:t>ID</a:t>
            </a:r>
            <a:r>
              <a:rPr lang="ja-JP" altLang="en-US" dirty="0" smtClean="0">
                <a:solidFill>
                  <a:schemeClr val="tx1"/>
                </a:solidFill>
              </a:rPr>
              <a:t>を記載しています</a:t>
            </a:r>
            <a:r>
              <a:rPr lang="en-US" altLang="ja-JP" dirty="0" smtClean="0">
                <a:solidFill>
                  <a:schemeClr val="tx1"/>
                </a:solidFill>
              </a:rPr>
              <a:t>)</a:t>
            </a:r>
            <a:br>
              <a:rPr lang="en-US" altLang="ja-JP" dirty="0" smtClean="0">
                <a:solidFill>
                  <a:schemeClr val="tx1"/>
                </a:solidFill>
              </a:rPr>
            </a:br>
            <a:endParaRPr lang="en-US" altLang="ja-JP" dirty="0">
              <a:solidFill>
                <a:schemeClr val="tx1"/>
              </a:solidFill>
            </a:endParaRPr>
          </a:p>
          <a:p>
            <a:pPr marL="285750" indent="-285750">
              <a:buFont typeface="Arial" panose="020B0604020202020204" pitchFamily="34" charset="0"/>
              <a:buChar char="•"/>
            </a:pPr>
            <a:r>
              <a:rPr kumimoji="1" lang="ja-JP" altLang="en-US" dirty="0" smtClean="0">
                <a:solidFill>
                  <a:schemeClr val="tx1"/>
                </a:solidFill>
              </a:rPr>
              <a:t>アプリ部分に限定した記述箇所</a:t>
            </a:r>
            <a:r>
              <a:rPr lang="ja-JP" altLang="en-US" dirty="0" smtClean="0">
                <a:solidFill>
                  <a:schemeClr val="tx1"/>
                </a:solidFill>
              </a:rPr>
              <a:t>があります。プロジェクトでの利用時は、</a:t>
            </a:r>
            <a:r>
              <a:rPr lang="en-US" altLang="ja-JP" dirty="0" smtClean="0">
                <a:solidFill>
                  <a:schemeClr val="tx1"/>
                </a:solidFill>
              </a:rPr>
              <a:t/>
            </a:r>
            <a:br>
              <a:rPr lang="en-US" altLang="ja-JP" dirty="0" smtClean="0">
                <a:solidFill>
                  <a:schemeClr val="tx1"/>
                </a:solidFill>
              </a:rPr>
            </a:br>
            <a:r>
              <a:rPr lang="ja-JP" altLang="en-US" dirty="0" smtClean="0">
                <a:solidFill>
                  <a:schemeClr val="tx1"/>
                </a:solidFill>
              </a:rPr>
              <a:t>インフラやアーキテクチャなどに関する計画を追加して下さい。</a:t>
            </a:r>
            <a:endParaRPr lang="en-US" altLang="ja-JP" dirty="0" smtClean="0">
              <a:solidFill>
                <a:schemeClr val="tx1"/>
              </a:solidFill>
            </a:endParaRPr>
          </a:p>
          <a:p>
            <a:pPr marL="285750" indent="-285750">
              <a:buFont typeface="Arial" panose="020B0604020202020204" pitchFamily="34" charset="0"/>
              <a:buChar char="•"/>
            </a:pPr>
            <a:endParaRPr kumimoji="1" lang="en-US" altLang="ja-JP" dirty="0" smtClean="0">
              <a:solidFill>
                <a:schemeClr val="tx1"/>
              </a:solidFill>
            </a:endParaRPr>
          </a:p>
          <a:p>
            <a:pPr marL="285750" indent="-285750">
              <a:buFont typeface="Arial" panose="020B0604020202020204" pitchFamily="34" charset="0"/>
              <a:buChar char="•"/>
            </a:pPr>
            <a:r>
              <a:rPr lang="ja-JP" altLang="en-US" dirty="0">
                <a:solidFill>
                  <a:schemeClr val="tx1"/>
                </a:solidFill>
              </a:rPr>
              <a:t>プロジェクト</a:t>
            </a:r>
            <a:r>
              <a:rPr kumimoji="1" lang="ja-JP" altLang="en-US" dirty="0" smtClean="0">
                <a:solidFill>
                  <a:schemeClr val="tx1"/>
                </a:solidFill>
              </a:rPr>
              <a:t>計画書が別途定義されている前提の要件定義計画としています。</a:t>
            </a:r>
            <a:r>
              <a:rPr kumimoji="1" lang="en-US" altLang="ja-JP" dirty="0" smtClean="0">
                <a:solidFill>
                  <a:schemeClr val="tx1"/>
                </a:solidFill>
              </a:rPr>
              <a:t/>
            </a:r>
            <a:br>
              <a:rPr kumimoji="1" lang="en-US" altLang="ja-JP" dirty="0" smtClean="0">
                <a:solidFill>
                  <a:schemeClr val="tx1"/>
                </a:solidFill>
              </a:rPr>
            </a:br>
            <a:r>
              <a:rPr kumimoji="1" lang="ja-JP" altLang="en-US" dirty="0" smtClean="0">
                <a:solidFill>
                  <a:schemeClr val="tx1"/>
                </a:solidFill>
              </a:rPr>
              <a:t>従って、全工程に適用する管理計画等は要件定義計画に含まれません。</a:t>
            </a:r>
            <a:endParaRPr kumimoji="1" lang="en-US" altLang="ja-JP" dirty="0" smtClean="0">
              <a:solidFill>
                <a:schemeClr val="tx1"/>
              </a:solidFill>
            </a:endParaRPr>
          </a:p>
          <a:p>
            <a:pPr marL="285750" indent="-285750">
              <a:buFont typeface="Arial" panose="020B0604020202020204" pitchFamily="34" charset="0"/>
              <a:buChar char="•"/>
            </a:pPr>
            <a:endParaRPr kumimoji="1" lang="en-US" altLang="ja-JP" dirty="0" smtClean="0">
              <a:solidFill>
                <a:schemeClr val="tx1"/>
              </a:solidFill>
            </a:endParaRPr>
          </a:p>
          <a:p>
            <a:pPr marL="285750" indent="-285750">
              <a:buFont typeface="Arial" panose="020B0604020202020204" pitchFamily="34" charset="0"/>
              <a:buChar char="•"/>
            </a:pPr>
            <a:r>
              <a:rPr lang="ja-JP" altLang="en-US" dirty="0" smtClean="0">
                <a:solidFill>
                  <a:schemeClr val="tx1"/>
                </a:solidFill>
              </a:rPr>
              <a:t>サンプルの記述内容そのものを安易にコピーして使用しないで下さい。</a:t>
            </a:r>
            <a:r>
              <a:rPr lang="en-US" altLang="ja-JP" dirty="0">
                <a:solidFill>
                  <a:schemeClr val="tx1"/>
                </a:solidFill>
              </a:rPr>
              <a:t/>
            </a:r>
            <a:br>
              <a:rPr lang="en-US" altLang="ja-JP" dirty="0">
                <a:solidFill>
                  <a:schemeClr val="tx1"/>
                </a:solidFill>
              </a:rPr>
            </a:br>
            <a:r>
              <a:rPr lang="ja-JP" altLang="en-US" dirty="0" smtClean="0">
                <a:solidFill>
                  <a:schemeClr val="tx1"/>
                </a:solidFill>
              </a:rPr>
              <a:t>プロジェクトの要件定義スコープや状況等との整合確認が必要です。</a:t>
            </a:r>
            <a:endParaRPr kumimoji="1" lang="en-US" altLang="ja-JP" dirty="0">
              <a:solidFill>
                <a:schemeClr val="tx1"/>
              </a:solidFill>
            </a:endParaRPr>
          </a:p>
          <a:p>
            <a:pPr marL="285750" indent="-285750">
              <a:buFont typeface="Arial" panose="020B0604020202020204" pitchFamily="34" charset="0"/>
              <a:buChar char="•"/>
            </a:pPr>
            <a:endParaRPr kumimoji="1" lang="ja-JP" altLang="en-US" dirty="0">
              <a:solidFill>
                <a:schemeClr val="tx1"/>
              </a:solidFill>
            </a:endParaRPr>
          </a:p>
        </p:txBody>
      </p:sp>
    </p:spTree>
    <p:extLst>
      <p:ext uri="{BB962C8B-B14F-4D97-AF65-F5344CB8AC3E}">
        <p14:creationId xmlns:p14="http://schemas.microsoft.com/office/powerpoint/2010/main" val="11746277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606153" y="3356992"/>
            <a:ext cx="7926287" cy="576064"/>
          </a:xfrm>
        </p:spPr>
        <p:txBody>
          <a:bodyPr/>
          <a:lstStyle/>
          <a:p>
            <a:pPr algn="ctr"/>
            <a:r>
              <a:rPr lang="ja-JP" altLang="en-US" sz="2800" dirty="0"/>
              <a:t>３</a:t>
            </a:r>
            <a:r>
              <a:rPr lang="ja-JP" altLang="en-US" sz="2800" dirty="0" smtClean="0"/>
              <a:t>．</a:t>
            </a:r>
            <a:r>
              <a:rPr lang="ja-JP" altLang="en-US" sz="2800" dirty="0"/>
              <a:t>　</a:t>
            </a:r>
            <a:r>
              <a:rPr lang="ja-JP" altLang="en-US" sz="2800" dirty="0" smtClean="0"/>
              <a:t>要件定義実施計画</a:t>
            </a:r>
            <a:endParaRPr kumimoji="1" lang="ja-JP" altLang="en-US" sz="2800" dirty="0"/>
          </a:p>
        </p:txBody>
      </p:sp>
    </p:spTree>
    <p:extLst>
      <p:ext uri="{BB962C8B-B14F-4D97-AF65-F5344CB8AC3E}">
        <p14:creationId xmlns:p14="http://schemas.microsoft.com/office/powerpoint/2010/main" val="35474323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21</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8321830" cy="1323439"/>
          </a:xfrm>
          <a:prstGeom prst="rect">
            <a:avLst/>
          </a:prstGeom>
          <a:noFill/>
        </p:spPr>
        <p:txBody>
          <a:bodyPr wrap="none" rtlCol="0">
            <a:spAutoFit/>
          </a:bodyPr>
          <a:lstStyle/>
          <a:p>
            <a:r>
              <a:rPr lang="ja-JP" altLang="en-US" sz="1600" dirty="0" smtClean="0">
                <a:latin typeface="HGPｺﾞｼｯｸM" panose="020B0600000000000000" pitchFamily="50" charset="-128"/>
                <a:ea typeface="HGPｺﾞｼｯｸM" panose="020B0600000000000000" pitchFamily="50" charset="-128"/>
              </a:rPr>
              <a:t>３．１．</a:t>
            </a:r>
            <a:r>
              <a:rPr lang="ja-JP" altLang="en-US" sz="1600" dirty="0">
                <a:latin typeface="HGPｺﾞｼｯｸM" panose="020B0600000000000000" pitchFamily="50" charset="-128"/>
                <a:ea typeface="HGPｺﾞｼｯｸM" panose="020B0600000000000000" pitchFamily="50" charset="-128"/>
              </a:rPr>
              <a:t>実施計画</a:t>
            </a:r>
            <a:r>
              <a:rPr lang="ja-JP" altLang="en-US" sz="1600" dirty="0" smtClean="0">
                <a:latin typeface="HGPｺﾞｼｯｸM" panose="020B0600000000000000" pitchFamily="50" charset="-128"/>
                <a:ea typeface="HGPｺﾞｼｯｸM" panose="020B0600000000000000" pitchFamily="50" charset="-128"/>
              </a:rPr>
              <a:t>概要</a:t>
            </a:r>
            <a:endParaRPr lang="en-US" altLang="ja-JP" sz="1600" dirty="0" smtClean="0">
              <a:latin typeface="HGPｺﾞｼｯｸM" panose="020B0600000000000000" pitchFamily="50" charset="-128"/>
              <a:ea typeface="HGPｺﾞｼｯｸM" panose="020B0600000000000000" pitchFamily="50" charset="-128"/>
            </a:endParaRPr>
          </a:p>
          <a:p>
            <a:pPr marL="715963"/>
            <a:r>
              <a:rPr kumimoji="1" lang="ja-JP" altLang="en-US" sz="1600" dirty="0">
                <a:latin typeface="HGPｺﾞｼｯｸM" panose="020B0600000000000000" pitchFamily="50" charset="-128"/>
                <a:ea typeface="HGPｺﾞｼｯｸM" panose="020B0600000000000000" pitchFamily="50" charset="-128"/>
              </a:rPr>
              <a:t>要件</a:t>
            </a:r>
            <a:r>
              <a:rPr kumimoji="1" lang="ja-JP" altLang="en-US" sz="1600" dirty="0" smtClean="0">
                <a:latin typeface="HGPｺﾞｼｯｸM" panose="020B0600000000000000" pitchFamily="50" charset="-128"/>
                <a:ea typeface="HGPｺﾞｼｯｸM" panose="020B0600000000000000" pitchFamily="50" charset="-128"/>
              </a:rPr>
              <a:t>定義には様々なアプローチや考え方が存在します。</a:t>
            </a:r>
            <a:endParaRPr kumimoji="1" lang="en-US" altLang="ja-JP" sz="1600" dirty="0" smtClean="0">
              <a:latin typeface="HGPｺﾞｼｯｸM" panose="020B0600000000000000" pitchFamily="50" charset="-128"/>
              <a:ea typeface="HGPｺﾞｼｯｸM" panose="020B0600000000000000" pitchFamily="50" charset="-128"/>
            </a:endParaRPr>
          </a:p>
          <a:p>
            <a:pPr marL="715963"/>
            <a:r>
              <a:rPr lang="ja-JP" altLang="en-US" sz="1600" dirty="0">
                <a:latin typeface="HGPｺﾞｼｯｸM" panose="020B0600000000000000" pitchFamily="50" charset="-128"/>
                <a:ea typeface="HGPｺﾞｼｯｸM" panose="020B0600000000000000" pitchFamily="50" charset="-128"/>
              </a:rPr>
              <a:t>よって、</a:t>
            </a:r>
            <a:r>
              <a:rPr kumimoji="1" lang="ja-JP" altLang="en-US" sz="1600" dirty="0" smtClean="0">
                <a:latin typeface="HGPｺﾞｼｯｸM" panose="020B0600000000000000" pitchFamily="50" charset="-128"/>
                <a:ea typeface="HGPｺﾞｼｯｸM" panose="020B0600000000000000" pitchFamily="50" charset="-128"/>
              </a:rPr>
              <a:t>プロジェクトが最適な選択を行い、</a:t>
            </a:r>
            <a:r>
              <a:rPr lang="ja-JP" altLang="en-US" sz="1600" dirty="0" smtClean="0">
                <a:latin typeface="HGPｺﾞｼｯｸM" panose="020B0600000000000000" pitchFamily="50" charset="-128"/>
                <a:ea typeface="HGPｺﾞｼｯｸM" panose="020B0600000000000000" pitchFamily="50" charset="-128"/>
              </a:rPr>
              <a:t>具体的な実施計画を立案することが重要です。</a:t>
            </a:r>
            <a:r>
              <a:rPr lang="en-US" altLang="ja-JP" sz="1600" dirty="0" smtClean="0">
                <a:latin typeface="HGPｺﾞｼｯｸM" panose="020B0600000000000000" pitchFamily="50" charset="-128"/>
                <a:ea typeface="HGPｺﾞｼｯｸM" panose="020B0600000000000000" pitchFamily="50" charset="-128"/>
              </a:rPr>
              <a:t/>
            </a:r>
            <a:br>
              <a:rPr lang="en-US" altLang="ja-JP" sz="1600" dirty="0" smtClean="0">
                <a:latin typeface="HGPｺﾞｼｯｸM" panose="020B0600000000000000" pitchFamily="50" charset="-128"/>
                <a:ea typeface="HGPｺﾞｼｯｸM" panose="020B0600000000000000" pitchFamily="50" charset="-128"/>
              </a:rPr>
            </a:br>
            <a:r>
              <a:rPr lang="ja-JP" altLang="en-US" sz="1600" dirty="0" smtClean="0">
                <a:latin typeface="HGPｺﾞｼｯｸM" panose="020B0600000000000000" pitchFamily="50" charset="-128"/>
                <a:ea typeface="HGPｺﾞｼｯｸM" panose="020B0600000000000000" pitchFamily="50" charset="-128"/>
              </a:rPr>
              <a:t>本節では、本プロジェクトの要件定義実施計画の基礎となる、</a:t>
            </a:r>
            <a:endParaRPr lang="en-US" altLang="ja-JP" sz="1600" dirty="0" smtClean="0">
              <a:latin typeface="HGPｺﾞｼｯｸM" panose="020B0600000000000000" pitchFamily="50" charset="-128"/>
              <a:ea typeface="HGPｺﾞｼｯｸM" panose="020B0600000000000000" pitchFamily="50" charset="-128"/>
            </a:endParaRPr>
          </a:p>
          <a:p>
            <a:pPr marL="715963"/>
            <a:r>
              <a:rPr lang="ja-JP" altLang="en-US" sz="1600" dirty="0" smtClean="0">
                <a:latin typeface="HGPｺﾞｼｯｸM" panose="020B0600000000000000" pitchFamily="50" charset="-128"/>
                <a:ea typeface="HGPｺﾞｼｯｸM" panose="020B0600000000000000" pitchFamily="50" charset="-128"/>
              </a:rPr>
              <a:t>要求抽出の考え方</a:t>
            </a:r>
            <a:r>
              <a:rPr lang="ja-JP" altLang="en-US" sz="1600" dirty="0">
                <a:latin typeface="HGPｺﾞｼｯｸM" panose="020B0600000000000000" pitchFamily="50" charset="-128"/>
                <a:ea typeface="HGPｺﾞｼｯｸM" panose="020B0600000000000000" pitchFamily="50" charset="-128"/>
              </a:rPr>
              <a:t>、</a:t>
            </a:r>
            <a:r>
              <a:rPr lang="ja-JP" altLang="en-US" sz="1600" dirty="0" smtClean="0">
                <a:latin typeface="HGPｺﾞｼｯｸM" panose="020B0600000000000000" pitchFamily="50" charset="-128"/>
                <a:ea typeface="HGPｺﾞｼｯｸM" panose="020B0600000000000000" pitchFamily="50" charset="-128"/>
              </a:rPr>
              <a:t>要件確定のアプローチ、段取り、検討事項を定義します。</a:t>
            </a:r>
            <a:endParaRPr kumimoji="1" lang="en-US" altLang="ja-JP" sz="1600" dirty="0" smtClean="0"/>
          </a:p>
        </p:txBody>
      </p:sp>
      <p:sp>
        <p:nvSpPr>
          <p:cNvPr id="9" name="四角形吹き出し 8"/>
          <p:cNvSpPr/>
          <p:nvPr/>
        </p:nvSpPr>
        <p:spPr>
          <a:xfrm>
            <a:off x="3131840" y="584684"/>
            <a:ext cx="3670511" cy="936104"/>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「３．２．要件定義の進め方」で述べる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具体的な決め事を円滑かつ実質的に合意するために、</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背景にある考え方や概念を解説する。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4916261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22</a:t>
            </a:fld>
            <a:endParaRPr lang="ja-JP" altLang="en-US" dirty="0"/>
          </a:p>
        </p:txBody>
      </p:sp>
      <p:sp>
        <p:nvSpPr>
          <p:cNvPr id="4"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8530543" cy="954107"/>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　</a:t>
            </a:r>
            <a:r>
              <a:rPr kumimoji="1" lang="ja-JP" altLang="en-US" sz="1400" dirty="0" smtClean="0">
                <a:latin typeface="HGPｺﾞｼｯｸM" panose="020B0600000000000000" pitchFamily="50" charset="-128"/>
                <a:ea typeface="HGPｺﾞｼｯｸM" panose="020B0600000000000000" pitchFamily="50" charset="-128"/>
              </a:rPr>
              <a:t>　３．１．１．要件領域の範囲と順序関係</a:t>
            </a:r>
            <a:endParaRPr kumimoji="1" lang="en-US" altLang="ja-JP" sz="1400" dirty="0" smtClean="0">
              <a:latin typeface="HGPｺﾞｼｯｸM" panose="020B0600000000000000" pitchFamily="50" charset="-128"/>
              <a:ea typeface="HGPｺﾞｼｯｸM" panose="020B0600000000000000" pitchFamily="50" charset="-128"/>
            </a:endParaRPr>
          </a:p>
          <a:p>
            <a:pPr marL="722313"/>
            <a:r>
              <a:rPr lang="ja-JP" altLang="en-US" sz="1400" dirty="0" smtClean="0">
                <a:latin typeface="HGPｺﾞｼｯｸM" panose="020B0600000000000000" pitchFamily="50" charset="-128"/>
                <a:ea typeface="HGPｺﾞｼｯｸM" panose="020B0600000000000000" pitchFamily="50" charset="-128"/>
              </a:rPr>
              <a:t>要件定義工程の検討領域間には下図の先行・後続関係が存在します。</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作業概要は次項以降参照</a:t>
            </a:r>
            <a:r>
              <a:rPr lang="en-US" altLang="ja-JP" sz="1400" dirty="0" smtClean="0">
                <a:latin typeface="HGPｺﾞｼｯｸM" panose="020B0600000000000000" pitchFamily="50" charset="-128"/>
                <a:ea typeface="HGPｺﾞｼｯｸM" panose="020B0600000000000000" pitchFamily="50" charset="-128"/>
              </a:rPr>
              <a:t>)</a:t>
            </a:r>
          </a:p>
          <a:p>
            <a:pPr marL="722313"/>
            <a:r>
              <a:rPr lang="ja-JP" altLang="en-US" sz="1400" dirty="0" smtClean="0">
                <a:latin typeface="HGPｺﾞｼｯｸM" panose="020B0600000000000000" pitchFamily="50" charset="-128"/>
                <a:ea typeface="HGPｺﾞｼｯｸM" panose="020B0600000000000000" pitchFamily="50" charset="-128"/>
              </a:rPr>
              <a:t>要件定義実施計画では、この順序関係に沿って作業プロセスを具体化します。</a:t>
            </a:r>
            <a:endParaRPr lang="en-US" altLang="ja-JP" sz="1400" dirty="0" smtClean="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ただし</a:t>
            </a:r>
            <a:r>
              <a:rPr lang="ja-JP" altLang="en-US" sz="1400" dirty="0" smtClean="0">
                <a:latin typeface="HGPｺﾞｼｯｸM" panose="020B0600000000000000" pitchFamily="50" charset="-128"/>
                <a:ea typeface="HGPｺﾞｼｯｸM" panose="020B0600000000000000" pitchFamily="50" charset="-128"/>
              </a:rPr>
              <a:t>、想定や仮定を元に先行作業を行う場合があり、順序関係を遵守した作業プロセスにはなりません。</a:t>
            </a:r>
            <a:endParaRPr lang="en-US" altLang="ja-JP" sz="1400" dirty="0" smtClean="0">
              <a:latin typeface="HGPｺﾞｼｯｸM" panose="020B0600000000000000" pitchFamily="50" charset="-128"/>
              <a:ea typeface="HGPｺﾞｼｯｸM" panose="020B0600000000000000" pitchFamily="50" charset="-128"/>
            </a:endParaRPr>
          </a:p>
        </p:txBody>
      </p:sp>
      <p:sp>
        <p:nvSpPr>
          <p:cNvPr id="3" name="フローチャート : 書類 2"/>
          <p:cNvSpPr/>
          <p:nvPr/>
        </p:nvSpPr>
        <p:spPr>
          <a:xfrm>
            <a:off x="683568" y="2780928"/>
            <a:ext cx="1411235" cy="79208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latin typeface="HGPｺﾞｼｯｸM" panose="020B0600000000000000" pitchFamily="50" charset="-128"/>
                <a:ea typeface="HGPｺﾞｼｯｸM" panose="020B0600000000000000" pitchFamily="50" charset="-128"/>
              </a:rPr>
              <a:t>業務要件</a:t>
            </a:r>
            <a:endParaRPr kumimoji="1" lang="ja-JP" altLang="en-US" dirty="0">
              <a:latin typeface="HGPｺﾞｼｯｸM" panose="020B0600000000000000" pitchFamily="50" charset="-128"/>
              <a:ea typeface="HGPｺﾞｼｯｸM" panose="020B0600000000000000" pitchFamily="50" charset="-128"/>
            </a:endParaRPr>
          </a:p>
        </p:txBody>
      </p:sp>
      <p:sp>
        <p:nvSpPr>
          <p:cNvPr id="7" name="フローチャート : 書類 6"/>
          <p:cNvSpPr/>
          <p:nvPr/>
        </p:nvSpPr>
        <p:spPr>
          <a:xfrm>
            <a:off x="2891813" y="2780928"/>
            <a:ext cx="1411235" cy="79208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latin typeface="HGPｺﾞｼｯｸM" panose="020B0600000000000000" pitchFamily="50" charset="-128"/>
                <a:ea typeface="HGPｺﾞｼｯｸM" panose="020B0600000000000000" pitchFamily="50" charset="-128"/>
              </a:rPr>
              <a:t>システム</a:t>
            </a:r>
            <a:endParaRPr kumimoji="1" lang="en-US" altLang="ja-JP" dirty="0" smtClean="0">
              <a:latin typeface="HGPｺﾞｼｯｸM" panose="020B0600000000000000" pitchFamily="50" charset="-128"/>
              <a:ea typeface="HGPｺﾞｼｯｸM" panose="020B0600000000000000" pitchFamily="50" charset="-128"/>
            </a:endParaRPr>
          </a:p>
          <a:p>
            <a:pPr algn="ctr"/>
            <a:r>
              <a:rPr lang="ja-JP" altLang="en-US" dirty="0" smtClean="0">
                <a:latin typeface="HGPｺﾞｼｯｸM" panose="020B0600000000000000" pitchFamily="50" charset="-128"/>
                <a:ea typeface="HGPｺﾞｼｯｸM" panose="020B0600000000000000" pitchFamily="50" charset="-128"/>
              </a:rPr>
              <a:t>機能要件</a:t>
            </a:r>
            <a:endParaRPr kumimoji="1" lang="ja-JP" altLang="en-US" dirty="0">
              <a:latin typeface="HGPｺﾞｼｯｸM" panose="020B0600000000000000" pitchFamily="50" charset="-128"/>
              <a:ea typeface="HGPｺﾞｼｯｸM" panose="020B0600000000000000" pitchFamily="50" charset="-128"/>
            </a:endParaRPr>
          </a:p>
        </p:txBody>
      </p:sp>
      <p:sp>
        <p:nvSpPr>
          <p:cNvPr id="8" name="フローチャート : 書類 7"/>
          <p:cNvSpPr/>
          <p:nvPr/>
        </p:nvSpPr>
        <p:spPr>
          <a:xfrm>
            <a:off x="2891813" y="4779149"/>
            <a:ext cx="1411235" cy="79208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latin typeface="HGPｺﾞｼｯｸM" panose="020B0600000000000000" pitchFamily="50" charset="-128"/>
                <a:ea typeface="HGPｺﾞｼｯｸM" panose="020B0600000000000000" pitchFamily="50" charset="-128"/>
              </a:rPr>
              <a:t>システム</a:t>
            </a:r>
            <a:endParaRPr kumimoji="1" lang="en-US" altLang="ja-JP" dirty="0" smtClean="0">
              <a:latin typeface="HGPｺﾞｼｯｸM" panose="020B0600000000000000" pitchFamily="50" charset="-128"/>
              <a:ea typeface="HGPｺﾞｼｯｸM" panose="020B0600000000000000" pitchFamily="50" charset="-128"/>
            </a:endParaRPr>
          </a:p>
          <a:p>
            <a:pPr algn="ctr"/>
            <a:r>
              <a:rPr lang="ja-JP" altLang="en-US" dirty="0" smtClean="0">
                <a:latin typeface="HGPｺﾞｼｯｸM" panose="020B0600000000000000" pitchFamily="50" charset="-128"/>
                <a:ea typeface="HGPｺﾞｼｯｸM" panose="020B0600000000000000" pitchFamily="50" charset="-128"/>
              </a:rPr>
              <a:t>非機能要件</a:t>
            </a:r>
            <a:endParaRPr kumimoji="1" lang="ja-JP" altLang="en-US" dirty="0">
              <a:latin typeface="HGPｺﾞｼｯｸM" panose="020B0600000000000000" pitchFamily="50" charset="-128"/>
              <a:ea typeface="HGPｺﾞｼｯｸM" panose="020B0600000000000000" pitchFamily="50" charset="-128"/>
            </a:endParaRPr>
          </a:p>
        </p:txBody>
      </p:sp>
      <p:sp>
        <p:nvSpPr>
          <p:cNvPr id="9" name="フローチャート : 書類 8"/>
          <p:cNvSpPr/>
          <p:nvPr/>
        </p:nvSpPr>
        <p:spPr>
          <a:xfrm>
            <a:off x="5100058" y="2780928"/>
            <a:ext cx="1411235" cy="79208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latin typeface="HGPｺﾞｼｯｸM" panose="020B0600000000000000" pitchFamily="50" charset="-128"/>
                <a:ea typeface="HGPｺﾞｼｯｸM" panose="020B0600000000000000" pitchFamily="50" charset="-128"/>
              </a:rPr>
              <a:t>方式設計</a:t>
            </a:r>
            <a:endParaRPr kumimoji="1" lang="ja-JP" altLang="en-US" dirty="0">
              <a:latin typeface="HGPｺﾞｼｯｸM" panose="020B0600000000000000" pitchFamily="50" charset="-128"/>
              <a:ea typeface="HGPｺﾞｼｯｸM" panose="020B0600000000000000" pitchFamily="50" charset="-128"/>
            </a:endParaRPr>
          </a:p>
        </p:txBody>
      </p:sp>
      <p:sp>
        <p:nvSpPr>
          <p:cNvPr id="10" name="フローチャート : 書類 9"/>
          <p:cNvSpPr/>
          <p:nvPr/>
        </p:nvSpPr>
        <p:spPr>
          <a:xfrm>
            <a:off x="5100058" y="4779149"/>
            <a:ext cx="1411235" cy="79208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latin typeface="HGPｺﾞｼｯｸM" panose="020B0600000000000000" pitchFamily="50" charset="-128"/>
                <a:ea typeface="HGPｺﾞｼｯｸM" panose="020B0600000000000000" pitchFamily="50" charset="-128"/>
              </a:rPr>
              <a:t>インフラ要件</a:t>
            </a:r>
            <a:endParaRPr kumimoji="1" lang="ja-JP" altLang="en-US" dirty="0">
              <a:latin typeface="HGPｺﾞｼｯｸM" panose="020B0600000000000000" pitchFamily="50" charset="-128"/>
              <a:ea typeface="HGPｺﾞｼｯｸM" panose="020B0600000000000000" pitchFamily="50" charset="-128"/>
            </a:endParaRPr>
          </a:p>
        </p:txBody>
      </p:sp>
      <p:sp>
        <p:nvSpPr>
          <p:cNvPr id="11" name="フローチャート : 書類 10"/>
          <p:cNvSpPr/>
          <p:nvPr/>
        </p:nvSpPr>
        <p:spPr>
          <a:xfrm>
            <a:off x="7308304" y="2780928"/>
            <a:ext cx="1411235" cy="79208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latin typeface="HGPｺﾞｼｯｸM" panose="020B0600000000000000" pitchFamily="50" charset="-128"/>
                <a:ea typeface="HGPｺﾞｼｯｸM" panose="020B0600000000000000" pitchFamily="50" charset="-128"/>
              </a:rPr>
              <a:t>設計標準</a:t>
            </a:r>
            <a:endParaRPr kumimoji="1" lang="ja-JP" altLang="en-US" dirty="0">
              <a:latin typeface="HGPｺﾞｼｯｸM" panose="020B0600000000000000" pitchFamily="50" charset="-128"/>
              <a:ea typeface="HGPｺﾞｼｯｸM" panose="020B0600000000000000" pitchFamily="50" charset="-128"/>
            </a:endParaRPr>
          </a:p>
        </p:txBody>
      </p:sp>
      <p:cxnSp>
        <p:nvCxnSpPr>
          <p:cNvPr id="13" name="直線矢印コネクタ 12"/>
          <p:cNvCxnSpPr>
            <a:stCxn id="3" idx="3"/>
            <a:endCxn id="7" idx="1"/>
          </p:cNvCxnSpPr>
          <p:nvPr/>
        </p:nvCxnSpPr>
        <p:spPr>
          <a:xfrm>
            <a:off x="2094803" y="3176972"/>
            <a:ext cx="79701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3" idx="3"/>
            <a:endCxn id="8" idx="1"/>
          </p:cNvCxnSpPr>
          <p:nvPr/>
        </p:nvCxnSpPr>
        <p:spPr>
          <a:xfrm>
            <a:off x="2094803" y="3176972"/>
            <a:ext cx="797010" cy="19982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7" idx="3"/>
            <a:endCxn id="9" idx="1"/>
          </p:cNvCxnSpPr>
          <p:nvPr/>
        </p:nvCxnSpPr>
        <p:spPr>
          <a:xfrm>
            <a:off x="4303048" y="3176972"/>
            <a:ext cx="79701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直線矢印コネクタ 19"/>
          <p:cNvCxnSpPr>
            <a:stCxn id="8" idx="3"/>
            <a:endCxn id="10" idx="1"/>
          </p:cNvCxnSpPr>
          <p:nvPr/>
        </p:nvCxnSpPr>
        <p:spPr>
          <a:xfrm>
            <a:off x="4303048" y="5175193"/>
            <a:ext cx="79701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9" idx="3"/>
            <a:endCxn id="11" idx="1"/>
          </p:cNvCxnSpPr>
          <p:nvPr/>
        </p:nvCxnSpPr>
        <p:spPr>
          <a:xfrm>
            <a:off x="6511293" y="3176972"/>
            <a:ext cx="79701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テキスト ボックス 26"/>
          <p:cNvSpPr txBox="1"/>
          <p:nvPr/>
        </p:nvSpPr>
        <p:spPr>
          <a:xfrm>
            <a:off x="699652" y="3573016"/>
            <a:ext cx="1632178" cy="1169551"/>
          </a:xfrm>
          <a:prstGeom prst="rect">
            <a:avLst/>
          </a:prstGeom>
          <a:noFill/>
        </p:spPr>
        <p:txBody>
          <a:bodyPr wrap="none" rtlCol="0">
            <a:spAutoFit/>
          </a:bodyPr>
          <a:lstStyle/>
          <a:p>
            <a:r>
              <a:rPr kumimoji="1" lang="ja-JP" altLang="en-US" sz="1400" dirty="0" smtClean="0">
                <a:latin typeface="HGPｺﾞｼｯｸM" panose="020B0600000000000000" pitchFamily="50" charset="-128"/>
                <a:ea typeface="HGPｺﾞｼｯｸM" panose="020B0600000000000000" pitchFamily="50" charset="-128"/>
              </a:rPr>
              <a:t>・業務フロー</a:t>
            </a:r>
            <a:endParaRPr kumimoji="1" lang="en-US" altLang="ja-JP" sz="1400" dirty="0" smtClean="0">
              <a:latin typeface="HGPｺﾞｼｯｸM" panose="020B0600000000000000" pitchFamily="50" charset="-128"/>
              <a:ea typeface="HGPｺﾞｼｯｸM" panose="020B0600000000000000" pitchFamily="50" charset="-128"/>
            </a:endParaRPr>
          </a:p>
          <a:p>
            <a:r>
              <a:rPr lang="ja-JP" altLang="en-US" sz="1400" dirty="0" smtClean="0">
                <a:latin typeface="HGPｺﾞｼｯｸM" panose="020B0600000000000000" pitchFamily="50" charset="-128"/>
                <a:ea typeface="HGPｺﾞｼｯｸM" panose="020B0600000000000000" pitchFamily="50" charset="-128"/>
              </a:rPr>
              <a:t>・業務ルール</a:t>
            </a:r>
            <a:endParaRPr lang="en-US" altLang="ja-JP" sz="1400" dirty="0" smtClean="0">
              <a:latin typeface="HGPｺﾞｼｯｸM" panose="020B0600000000000000" pitchFamily="50" charset="-128"/>
              <a:ea typeface="HGPｺﾞｼｯｸM" panose="020B0600000000000000" pitchFamily="50" charset="-128"/>
            </a:endParaRPr>
          </a:p>
          <a:p>
            <a:r>
              <a:rPr kumimoji="1" lang="ja-JP" altLang="en-US" sz="1400" dirty="0" smtClean="0">
                <a:latin typeface="HGPｺﾞｼｯｸM" panose="020B0600000000000000" pitchFamily="50" charset="-128"/>
                <a:ea typeface="HGPｺﾞｼｯｸM" panose="020B0600000000000000" pitchFamily="50" charset="-128"/>
              </a:rPr>
              <a:t>・概念</a:t>
            </a:r>
            <a:r>
              <a:rPr lang="ja-JP" altLang="en-US" sz="1400" dirty="0" smtClean="0">
                <a:latin typeface="HGPｺﾞｼｯｸM" panose="020B0600000000000000" pitchFamily="50" charset="-128"/>
                <a:ea typeface="HGPｺﾞｼｯｸM" panose="020B0600000000000000" pitchFamily="50" charset="-128"/>
              </a:rPr>
              <a:t>データモデル</a:t>
            </a:r>
            <a:endParaRPr lang="en-US" altLang="ja-JP" sz="1400" dirty="0" smtClean="0">
              <a:latin typeface="HGPｺﾞｼｯｸM" panose="020B0600000000000000" pitchFamily="50" charset="-128"/>
              <a:ea typeface="HGPｺﾞｼｯｸM" panose="020B0600000000000000" pitchFamily="50" charset="-128"/>
            </a:endParaRPr>
          </a:p>
          <a:p>
            <a:r>
              <a:rPr kumimoji="1" lang="ja-JP" altLang="en-US" sz="1400" dirty="0" smtClean="0">
                <a:latin typeface="HGPｺﾞｼｯｸM" panose="020B0600000000000000" pitchFamily="50" charset="-128"/>
                <a:ea typeface="HGPｺﾞｼｯｸM" panose="020B0600000000000000" pitchFamily="50" charset="-128"/>
              </a:rPr>
              <a:t>・システム機能一覧</a:t>
            </a:r>
            <a:endParaRPr kumimoji="1" lang="en-US" altLang="ja-JP" sz="1400" dirty="0" smtClean="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など</a:t>
            </a:r>
            <a:endParaRPr kumimoji="1" lang="en-US" altLang="ja-JP" sz="1400" dirty="0" smtClean="0">
              <a:latin typeface="HGPｺﾞｼｯｸM" panose="020B0600000000000000" pitchFamily="50" charset="-128"/>
              <a:ea typeface="HGPｺﾞｼｯｸM" panose="020B0600000000000000" pitchFamily="50" charset="-128"/>
            </a:endParaRPr>
          </a:p>
        </p:txBody>
      </p:sp>
      <p:sp>
        <p:nvSpPr>
          <p:cNvPr id="28" name="テキスト ボックス 27"/>
          <p:cNvSpPr txBox="1"/>
          <p:nvPr/>
        </p:nvSpPr>
        <p:spPr>
          <a:xfrm>
            <a:off x="2891813" y="3573016"/>
            <a:ext cx="1596912" cy="1169551"/>
          </a:xfrm>
          <a:prstGeom prst="rect">
            <a:avLst/>
          </a:prstGeom>
          <a:noFill/>
        </p:spPr>
        <p:txBody>
          <a:bodyPr wrap="none" rtlCol="0">
            <a:spAutoFit/>
          </a:bodyPr>
          <a:lstStyle/>
          <a:p>
            <a:r>
              <a:rPr kumimoji="1" lang="ja-JP" altLang="en-US" sz="1400" dirty="0" smtClean="0">
                <a:latin typeface="HGPｺﾞｼｯｸM" panose="020B0600000000000000" pitchFamily="50" charset="-128"/>
                <a:ea typeface="HGPｺﾞｼｯｸM" panose="020B0600000000000000" pitchFamily="50" charset="-128"/>
              </a:rPr>
              <a:t>・画面機能定義</a:t>
            </a:r>
            <a:endParaRPr kumimoji="1" lang="en-US" altLang="ja-JP" sz="1400" dirty="0" smtClean="0">
              <a:latin typeface="HGPｺﾞｼｯｸM" panose="020B0600000000000000" pitchFamily="50" charset="-128"/>
              <a:ea typeface="HGPｺﾞｼｯｸM" panose="020B0600000000000000" pitchFamily="50" charset="-128"/>
            </a:endParaRPr>
          </a:p>
          <a:p>
            <a:r>
              <a:rPr lang="ja-JP" altLang="en-US" sz="1400" dirty="0" smtClean="0">
                <a:latin typeface="HGPｺﾞｼｯｸM" panose="020B0600000000000000" pitchFamily="50" charset="-128"/>
                <a:ea typeface="HGPｺﾞｼｯｸM" panose="020B0600000000000000" pitchFamily="50" charset="-128"/>
              </a:rPr>
              <a:t>・バッチ機能定義</a:t>
            </a:r>
            <a:endParaRPr lang="en-US" altLang="ja-JP" sz="1400" dirty="0" smtClean="0">
              <a:latin typeface="HGPｺﾞｼｯｸM" panose="020B0600000000000000" pitchFamily="50" charset="-128"/>
              <a:ea typeface="HGPｺﾞｼｯｸM" panose="020B0600000000000000" pitchFamily="50" charset="-128"/>
            </a:endParaRPr>
          </a:p>
          <a:p>
            <a:r>
              <a:rPr kumimoji="1" lang="ja-JP" altLang="en-US" sz="1400" dirty="0" smtClean="0">
                <a:latin typeface="HGPｺﾞｼｯｸM" panose="020B0600000000000000" pitchFamily="50" charset="-128"/>
                <a:ea typeface="HGPｺﾞｼｯｸM" panose="020B0600000000000000" pitchFamily="50" charset="-128"/>
              </a:rPr>
              <a:t>・外部ＩＦ定義</a:t>
            </a:r>
            <a:endParaRPr lang="en-US" altLang="ja-JP" sz="1400" dirty="0" smtClean="0">
              <a:latin typeface="HGPｺﾞｼｯｸM" panose="020B0600000000000000" pitchFamily="50" charset="-128"/>
              <a:ea typeface="HGPｺﾞｼｯｸM" panose="020B0600000000000000" pitchFamily="50" charset="-128"/>
            </a:endParaRPr>
          </a:p>
          <a:p>
            <a:r>
              <a:rPr kumimoji="1" lang="ja-JP" altLang="en-US" sz="1400" dirty="0" smtClean="0">
                <a:latin typeface="HGPｺﾞｼｯｸM" panose="020B0600000000000000" pitchFamily="50" charset="-128"/>
                <a:ea typeface="HGPｺﾞｼｯｸM" panose="020B0600000000000000" pitchFamily="50" charset="-128"/>
              </a:rPr>
              <a:t>・概念データモデル</a:t>
            </a:r>
            <a:endParaRPr kumimoji="1" lang="en-US" altLang="ja-JP" sz="1400" dirty="0" smtClean="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など</a:t>
            </a:r>
            <a:endParaRPr kumimoji="1" lang="en-US" altLang="ja-JP" sz="1400" dirty="0" smtClean="0">
              <a:latin typeface="HGPｺﾞｼｯｸM" panose="020B0600000000000000" pitchFamily="50" charset="-128"/>
              <a:ea typeface="HGPｺﾞｼｯｸM" panose="020B0600000000000000" pitchFamily="50" charset="-128"/>
            </a:endParaRPr>
          </a:p>
        </p:txBody>
      </p:sp>
      <p:sp>
        <p:nvSpPr>
          <p:cNvPr id="29" name="テキスト ボックス 28"/>
          <p:cNvSpPr txBox="1"/>
          <p:nvPr/>
        </p:nvSpPr>
        <p:spPr>
          <a:xfrm>
            <a:off x="5100058" y="3573016"/>
            <a:ext cx="2052165" cy="1169551"/>
          </a:xfrm>
          <a:prstGeom prst="rect">
            <a:avLst/>
          </a:prstGeom>
          <a:noFill/>
        </p:spPr>
        <p:txBody>
          <a:bodyPr wrap="none" rtlCol="0">
            <a:spAutoFit/>
          </a:bodyPr>
          <a:lstStyle/>
          <a:p>
            <a:r>
              <a:rPr kumimoji="1" lang="ja-JP" altLang="en-US" sz="1400" dirty="0" smtClean="0">
                <a:latin typeface="HGPｺﾞｼｯｸM" panose="020B0600000000000000" pitchFamily="50" charset="-128"/>
                <a:ea typeface="HGPｺﾞｼｯｸM" panose="020B0600000000000000" pitchFamily="50" charset="-128"/>
              </a:rPr>
              <a:t>・画面</a:t>
            </a:r>
            <a:r>
              <a:rPr lang="ja-JP" altLang="en-US" sz="1400" dirty="0" smtClean="0">
                <a:latin typeface="HGPｺﾞｼｯｸM" panose="020B0600000000000000" pitchFamily="50" charset="-128"/>
                <a:ea typeface="HGPｺﾞｼｯｸM" panose="020B0600000000000000" pitchFamily="50" charset="-128"/>
              </a:rPr>
              <a:t>等の実行処理方式</a:t>
            </a:r>
            <a:endParaRPr lang="en-US" altLang="ja-JP" sz="1400" dirty="0" smtClean="0">
              <a:latin typeface="HGPｺﾞｼｯｸM" panose="020B0600000000000000" pitchFamily="50" charset="-128"/>
              <a:ea typeface="HGPｺﾞｼｯｸM" panose="020B0600000000000000" pitchFamily="50" charset="-128"/>
            </a:endParaRPr>
          </a:p>
          <a:p>
            <a:r>
              <a:rPr kumimoji="1" lang="ja-JP" altLang="en-US" sz="1400" dirty="0" smtClean="0">
                <a:latin typeface="HGPｺﾞｼｯｸM" panose="020B0600000000000000" pitchFamily="50" charset="-128"/>
                <a:ea typeface="HGPｺﾞｼｯｸM" panose="020B0600000000000000" pitchFamily="50" charset="-128"/>
              </a:rPr>
              <a:t>・共通処理方式</a:t>
            </a:r>
            <a:endParaRPr kumimoji="1" lang="en-US" altLang="ja-JP" sz="1400" dirty="0" smtClean="0">
              <a:latin typeface="HGPｺﾞｼｯｸM" panose="020B0600000000000000" pitchFamily="50" charset="-128"/>
              <a:ea typeface="HGPｺﾞｼｯｸM" panose="020B0600000000000000" pitchFamily="50" charset="-128"/>
            </a:endParaRPr>
          </a:p>
          <a:p>
            <a:r>
              <a:rPr lang="ja-JP" altLang="en-US" sz="1400" dirty="0" smtClean="0">
                <a:latin typeface="HGPｺﾞｼｯｸM" panose="020B0600000000000000" pitchFamily="50" charset="-128"/>
                <a:ea typeface="HGPｺﾞｼｯｸM" panose="020B0600000000000000" pitchFamily="50" charset="-128"/>
              </a:rPr>
              <a:t>・セキュリティ設計</a:t>
            </a:r>
            <a:endParaRPr lang="en-US" altLang="ja-JP" sz="1400" dirty="0" smtClean="0">
              <a:latin typeface="HGPｺﾞｼｯｸM" panose="020B0600000000000000" pitchFamily="50" charset="-128"/>
              <a:ea typeface="HGPｺﾞｼｯｸM" panose="020B0600000000000000" pitchFamily="50" charset="-128"/>
            </a:endParaRPr>
          </a:p>
          <a:p>
            <a:r>
              <a:rPr kumimoji="1" lang="ja-JP" altLang="en-US" sz="1400" dirty="0" smtClean="0">
                <a:latin typeface="HGPｺﾞｼｯｸM" panose="020B0600000000000000" pitchFamily="50" charset="-128"/>
                <a:ea typeface="HGPｺﾞｼｯｸM" panose="020B0600000000000000" pitchFamily="50" charset="-128"/>
              </a:rPr>
              <a:t>・性能設計</a:t>
            </a:r>
            <a:endParaRPr kumimoji="1" lang="en-US" altLang="ja-JP" sz="1400" dirty="0" smtClean="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など</a:t>
            </a:r>
            <a:endParaRPr lang="en-US" altLang="ja-JP" sz="1400" dirty="0" smtClean="0">
              <a:latin typeface="HGPｺﾞｼｯｸM" panose="020B0600000000000000" pitchFamily="50" charset="-128"/>
              <a:ea typeface="HGPｺﾞｼｯｸM" panose="020B0600000000000000" pitchFamily="50" charset="-128"/>
            </a:endParaRPr>
          </a:p>
        </p:txBody>
      </p:sp>
      <p:sp>
        <p:nvSpPr>
          <p:cNvPr id="30" name="テキスト ボックス 29"/>
          <p:cNvSpPr txBox="1"/>
          <p:nvPr/>
        </p:nvSpPr>
        <p:spPr>
          <a:xfrm>
            <a:off x="7308304" y="3573016"/>
            <a:ext cx="1225015" cy="954107"/>
          </a:xfrm>
          <a:prstGeom prst="rect">
            <a:avLst/>
          </a:prstGeom>
          <a:noFill/>
        </p:spPr>
        <p:txBody>
          <a:bodyPr wrap="none" rtlCol="0">
            <a:spAutoFit/>
          </a:bodyPr>
          <a:lstStyle/>
          <a:p>
            <a:r>
              <a:rPr kumimoji="1" lang="ja-JP" altLang="en-US" sz="1400" dirty="0" smtClean="0">
                <a:latin typeface="HGPｺﾞｼｯｸM" panose="020B0600000000000000" pitchFamily="50" charset="-128"/>
                <a:ea typeface="HGPｺﾞｼｯｸM" panose="020B0600000000000000" pitchFamily="50" charset="-128"/>
              </a:rPr>
              <a:t>・設計書様式</a:t>
            </a:r>
            <a:endParaRPr kumimoji="1" lang="en-US" altLang="ja-JP" sz="1400" dirty="0" smtClean="0">
              <a:latin typeface="HGPｺﾞｼｯｸM" panose="020B0600000000000000" pitchFamily="50" charset="-128"/>
              <a:ea typeface="HGPｺﾞｼｯｸM" panose="020B0600000000000000" pitchFamily="50" charset="-128"/>
            </a:endParaRPr>
          </a:p>
          <a:p>
            <a:r>
              <a:rPr lang="ja-JP" altLang="en-US" sz="1400" dirty="0" smtClean="0">
                <a:latin typeface="HGPｺﾞｼｯｸM" panose="020B0600000000000000" pitchFamily="50" charset="-128"/>
                <a:ea typeface="HGPｺﾞｼｯｸM" panose="020B0600000000000000" pitchFamily="50" charset="-128"/>
              </a:rPr>
              <a:t>・設計プロセス</a:t>
            </a:r>
            <a:endParaRPr lang="en-US" altLang="ja-JP" sz="1400" dirty="0" smtClean="0">
              <a:latin typeface="HGPｺﾞｼｯｸM" panose="020B0600000000000000" pitchFamily="50" charset="-128"/>
              <a:ea typeface="HGPｺﾞｼｯｸM" panose="020B0600000000000000" pitchFamily="50" charset="-128"/>
            </a:endParaRPr>
          </a:p>
          <a:p>
            <a:r>
              <a:rPr lang="ja-JP" altLang="en-US" sz="1400" dirty="0" smtClean="0">
                <a:latin typeface="HGPｺﾞｼｯｸM" panose="020B0600000000000000" pitchFamily="50" charset="-128"/>
                <a:ea typeface="HGPｺﾞｼｯｸM" panose="020B0600000000000000" pitchFamily="50" charset="-128"/>
              </a:rPr>
              <a:t>・設計標準</a:t>
            </a:r>
            <a:endParaRPr lang="en-US" altLang="ja-JP" sz="1400" dirty="0" smtClean="0">
              <a:latin typeface="HGPｺﾞｼｯｸM" panose="020B0600000000000000" pitchFamily="50" charset="-128"/>
              <a:ea typeface="HGPｺﾞｼｯｸM" panose="020B0600000000000000" pitchFamily="50" charset="-128"/>
            </a:endParaRPr>
          </a:p>
          <a:p>
            <a:r>
              <a:rPr kumimoji="1" lang="ja-JP" altLang="en-US" sz="1400" dirty="0" smtClean="0">
                <a:latin typeface="HGPｺﾞｼｯｸM" panose="020B0600000000000000" pitchFamily="50" charset="-128"/>
                <a:ea typeface="HGPｺﾞｼｯｸM" panose="020B0600000000000000" pitchFamily="50" charset="-128"/>
              </a:rPr>
              <a:t>など</a:t>
            </a:r>
            <a:endParaRPr kumimoji="1" lang="en-US" altLang="ja-JP" sz="1400" dirty="0" smtClean="0">
              <a:latin typeface="HGPｺﾞｼｯｸM" panose="020B0600000000000000" pitchFamily="50" charset="-128"/>
              <a:ea typeface="HGPｺﾞｼｯｸM" panose="020B0600000000000000" pitchFamily="50" charset="-128"/>
            </a:endParaRPr>
          </a:p>
        </p:txBody>
      </p:sp>
      <p:sp>
        <p:nvSpPr>
          <p:cNvPr id="31" name="テキスト ボックス 30"/>
          <p:cNvSpPr txBox="1"/>
          <p:nvPr/>
        </p:nvSpPr>
        <p:spPr>
          <a:xfrm>
            <a:off x="2893035" y="5571237"/>
            <a:ext cx="1632178" cy="954107"/>
          </a:xfrm>
          <a:prstGeom prst="rect">
            <a:avLst/>
          </a:prstGeom>
          <a:noFill/>
        </p:spPr>
        <p:txBody>
          <a:bodyPr wrap="none" rtlCol="0">
            <a:spAutoFit/>
          </a:bodyPr>
          <a:lstStyle/>
          <a:p>
            <a:r>
              <a:rPr kumimoji="1" lang="ja-JP" altLang="en-US" sz="1400" dirty="0" smtClean="0">
                <a:latin typeface="HGPｺﾞｼｯｸM" panose="020B0600000000000000" pitchFamily="50" charset="-128"/>
                <a:ea typeface="HGPｺﾞｼｯｸM" panose="020B0600000000000000" pitchFamily="50" charset="-128"/>
              </a:rPr>
              <a:t>・可用性要件</a:t>
            </a:r>
            <a:endParaRPr kumimoji="1" lang="en-US" altLang="ja-JP" sz="1400" dirty="0" smtClean="0">
              <a:latin typeface="HGPｺﾞｼｯｸM" panose="020B0600000000000000" pitchFamily="50" charset="-128"/>
              <a:ea typeface="HGPｺﾞｼｯｸM" panose="020B0600000000000000" pitchFamily="50" charset="-128"/>
            </a:endParaRPr>
          </a:p>
          <a:p>
            <a:r>
              <a:rPr lang="ja-JP" altLang="en-US" sz="1400" dirty="0" smtClean="0">
                <a:latin typeface="HGPｺﾞｼｯｸM" panose="020B0600000000000000" pitchFamily="50" charset="-128"/>
                <a:ea typeface="HGPｺﾞｼｯｸM" panose="020B0600000000000000" pitchFamily="50" charset="-128"/>
              </a:rPr>
              <a:t>・性能</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拡張性要件</a:t>
            </a:r>
            <a:endParaRPr lang="en-US" altLang="ja-JP" sz="1400" dirty="0" smtClean="0">
              <a:latin typeface="HGPｺﾞｼｯｸM" panose="020B0600000000000000" pitchFamily="50" charset="-128"/>
              <a:ea typeface="HGPｺﾞｼｯｸM" panose="020B0600000000000000" pitchFamily="50" charset="-128"/>
            </a:endParaRPr>
          </a:p>
          <a:p>
            <a:r>
              <a:rPr kumimoji="1" lang="ja-JP" altLang="en-US" sz="1400" dirty="0" smtClean="0">
                <a:latin typeface="HGPｺﾞｼｯｸM" panose="020B0600000000000000" pitchFamily="50" charset="-128"/>
                <a:ea typeface="HGPｺﾞｼｯｸM" panose="020B0600000000000000" pitchFamily="50" charset="-128"/>
              </a:rPr>
              <a:t>・運用</a:t>
            </a:r>
            <a:r>
              <a:rPr kumimoji="1" lang="en-US" altLang="ja-JP" sz="1400" dirty="0" smtClean="0">
                <a:latin typeface="HGPｺﾞｼｯｸM" panose="020B0600000000000000" pitchFamily="50" charset="-128"/>
                <a:ea typeface="HGPｺﾞｼｯｸM" panose="020B0600000000000000" pitchFamily="50" charset="-128"/>
              </a:rPr>
              <a:t>/</a:t>
            </a:r>
            <a:r>
              <a:rPr kumimoji="1" lang="ja-JP" altLang="en-US" sz="1400" dirty="0" smtClean="0">
                <a:latin typeface="HGPｺﾞｼｯｸM" panose="020B0600000000000000" pitchFamily="50" charset="-128"/>
                <a:ea typeface="HGPｺﾞｼｯｸM" panose="020B0600000000000000" pitchFamily="50" charset="-128"/>
              </a:rPr>
              <a:t>保守要件</a:t>
            </a:r>
            <a:endParaRPr lang="en-US" altLang="ja-JP" sz="1400" dirty="0" smtClean="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など</a:t>
            </a:r>
            <a:endParaRPr kumimoji="1" lang="en-US" altLang="ja-JP" sz="1400" dirty="0" smtClean="0">
              <a:latin typeface="HGPｺﾞｼｯｸM" panose="020B0600000000000000" pitchFamily="50" charset="-128"/>
              <a:ea typeface="HGPｺﾞｼｯｸM" panose="020B0600000000000000" pitchFamily="50" charset="-128"/>
            </a:endParaRPr>
          </a:p>
        </p:txBody>
      </p:sp>
      <p:sp>
        <p:nvSpPr>
          <p:cNvPr id="32" name="テキスト ボックス 31"/>
          <p:cNvSpPr txBox="1"/>
          <p:nvPr/>
        </p:nvSpPr>
        <p:spPr>
          <a:xfrm>
            <a:off x="5100058" y="5571237"/>
            <a:ext cx="1524776" cy="1169551"/>
          </a:xfrm>
          <a:prstGeom prst="rect">
            <a:avLst/>
          </a:prstGeom>
          <a:noFill/>
        </p:spPr>
        <p:txBody>
          <a:bodyPr wrap="none" rtlCol="0">
            <a:spAutoFit/>
          </a:bodyPr>
          <a:lstStyle/>
          <a:p>
            <a:r>
              <a:rPr kumimoji="1" lang="ja-JP" altLang="en-US" sz="1400" dirty="0" smtClean="0">
                <a:latin typeface="HGPｺﾞｼｯｸM" panose="020B0600000000000000" pitchFamily="50" charset="-128"/>
                <a:ea typeface="HGPｺﾞｼｯｸM" panose="020B0600000000000000" pitchFamily="50" charset="-128"/>
              </a:rPr>
              <a:t>・ハードウエア構成</a:t>
            </a:r>
            <a:endParaRPr kumimoji="1" lang="en-US" altLang="ja-JP" sz="1400" dirty="0" smtClean="0">
              <a:latin typeface="HGPｺﾞｼｯｸM" panose="020B0600000000000000" pitchFamily="50" charset="-128"/>
              <a:ea typeface="HGPｺﾞｼｯｸM" panose="020B0600000000000000" pitchFamily="50" charset="-128"/>
            </a:endParaRPr>
          </a:p>
          <a:p>
            <a:r>
              <a:rPr lang="ja-JP" altLang="en-US" sz="1400" dirty="0" smtClean="0">
                <a:latin typeface="HGPｺﾞｼｯｸM" panose="020B0600000000000000" pitchFamily="50" charset="-128"/>
                <a:ea typeface="HGPｺﾞｼｯｸM" panose="020B0600000000000000" pitchFamily="50" charset="-128"/>
              </a:rPr>
              <a:t>・ネットワーク構成</a:t>
            </a:r>
            <a:endParaRPr lang="en-US" altLang="ja-JP" sz="1400" dirty="0" smtClean="0">
              <a:latin typeface="HGPｺﾞｼｯｸM" panose="020B0600000000000000" pitchFamily="50" charset="-128"/>
              <a:ea typeface="HGPｺﾞｼｯｸM" panose="020B0600000000000000" pitchFamily="50" charset="-128"/>
            </a:endParaRPr>
          </a:p>
          <a:p>
            <a:r>
              <a:rPr kumimoji="1" lang="ja-JP" altLang="en-US" sz="1400" dirty="0" smtClean="0">
                <a:latin typeface="HGPｺﾞｼｯｸM" panose="020B0600000000000000" pitchFamily="50" charset="-128"/>
                <a:ea typeface="HGPｺﾞｼｯｸM" panose="020B0600000000000000" pitchFamily="50" charset="-128"/>
              </a:rPr>
              <a:t>・ストレージ</a:t>
            </a:r>
            <a:endParaRPr lang="en-US" altLang="ja-JP" sz="1400" dirty="0" smtClean="0">
              <a:latin typeface="HGPｺﾞｼｯｸM" panose="020B0600000000000000" pitchFamily="50" charset="-128"/>
              <a:ea typeface="HGPｺﾞｼｯｸM" panose="020B0600000000000000" pitchFamily="50" charset="-128"/>
            </a:endParaRPr>
          </a:p>
          <a:p>
            <a:r>
              <a:rPr kumimoji="1" lang="ja-JP" altLang="en-US" sz="1400" dirty="0" smtClean="0">
                <a:latin typeface="HGPｺﾞｼｯｸM" panose="020B0600000000000000" pitchFamily="50" charset="-128"/>
                <a:ea typeface="HGPｺﾞｼｯｸM" panose="020B0600000000000000" pitchFamily="50" charset="-128"/>
              </a:rPr>
              <a:t>・ミドルウエア</a:t>
            </a:r>
            <a:r>
              <a:rPr kumimoji="1" lang="en-US" altLang="ja-JP" sz="1400" dirty="0" smtClean="0">
                <a:latin typeface="HGPｺﾞｼｯｸM" panose="020B0600000000000000" pitchFamily="50" charset="-128"/>
                <a:ea typeface="HGPｺﾞｼｯｸM" panose="020B0600000000000000" pitchFamily="50" charset="-128"/>
              </a:rPr>
              <a:t>/OS</a:t>
            </a:r>
          </a:p>
          <a:p>
            <a:r>
              <a:rPr lang="ja-JP" altLang="en-US" sz="1400" dirty="0">
                <a:latin typeface="HGPｺﾞｼｯｸM" panose="020B0600000000000000" pitchFamily="50" charset="-128"/>
                <a:ea typeface="HGPｺﾞｼｯｸM" panose="020B0600000000000000" pitchFamily="50" charset="-128"/>
              </a:rPr>
              <a:t>など</a:t>
            </a:r>
            <a:endParaRPr kumimoji="1" lang="en-US" altLang="ja-JP" sz="1400" dirty="0" smtClean="0">
              <a:latin typeface="HGPｺﾞｼｯｸM" panose="020B0600000000000000" pitchFamily="50" charset="-128"/>
              <a:ea typeface="HGPｺﾞｼｯｸM" panose="020B0600000000000000" pitchFamily="50" charset="-128"/>
            </a:endParaRPr>
          </a:p>
        </p:txBody>
      </p:sp>
      <p:cxnSp>
        <p:nvCxnSpPr>
          <p:cNvPr id="22" name="直線矢印コネクタ 21"/>
          <p:cNvCxnSpPr>
            <a:stCxn id="8" idx="3"/>
            <a:endCxn id="9" idx="1"/>
          </p:cNvCxnSpPr>
          <p:nvPr/>
        </p:nvCxnSpPr>
        <p:spPr>
          <a:xfrm flipV="1">
            <a:off x="4303048" y="3176972"/>
            <a:ext cx="797010" cy="19982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左右矢印 11"/>
          <p:cNvSpPr/>
          <p:nvPr/>
        </p:nvSpPr>
        <p:spPr>
          <a:xfrm>
            <a:off x="467544" y="2254225"/>
            <a:ext cx="1819671" cy="454695"/>
          </a:xfrm>
          <a:prstGeom prst="lef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業務要件領域</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p:txBody>
      </p:sp>
      <p:sp>
        <p:nvSpPr>
          <p:cNvPr id="25" name="左右矢印 24"/>
          <p:cNvSpPr/>
          <p:nvPr/>
        </p:nvSpPr>
        <p:spPr>
          <a:xfrm>
            <a:off x="2669054" y="2254225"/>
            <a:ext cx="6223426" cy="454695"/>
          </a:xfrm>
          <a:prstGeom prst="leftRightArrow">
            <a:avLst/>
          </a:prstGeom>
          <a:gradFill>
            <a:gsLst>
              <a:gs pos="0">
                <a:srgbClr val="00B05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システム</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要件領域</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7025732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23</a:t>
            </a:fld>
            <a:endParaRPr lang="ja-JP" altLang="en-US" dirty="0"/>
          </a:p>
        </p:txBody>
      </p:sp>
      <p:sp>
        <p:nvSpPr>
          <p:cNvPr id="4" name="テキスト プレースホルダー 2"/>
          <p:cNvSpPr>
            <a:spLocks noGrp="1"/>
          </p:cNvSpPr>
          <p:nvPr>
            <p:ph type="body" sz="quarter" idx="13"/>
          </p:nvPr>
        </p:nvSpPr>
        <p:spPr/>
        <p:txBody>
          <a:bodyPr/>
          <a:lstStyle/>
          <a:p>
            <a:r>
              <a:rPr lang="ja-JP" altLang="en-US" dirty="0"/>
              <a:t>３．要件定義実施計画</a:t>
            </a:r>
          </a:p>
        </p:txBody>
      </p:sp>
      <p:graphicFrame>
        <p:nvGraphicFramePr>
          <p:cNvPr id="6" name="表 5"/>
          <p:cNvGraphicFramePr>
            <a:graphicFrameLocks noGrp="1"/>
          </p:cNvGraphicFramePr>
          <p:nvPr>
            <p:extLst>
              <p:ext uri="{D42A27DB-BD31-4B8C-83A1-F6EECF244321}">
                <p14:modId xmlns:p14="http://schemas.microsoft.com/office/powerpoint/2010/main" val="2580103427"/>
              </p:ext>
            </p:extLst>
          </p:nvPr>
        </p:nvGraphicFramePr>
        <p:xfrm>
          <a:off x="395536" y="1556792"/>
          <a:ext cx="8424936" cy="4693920"/>
        </p:xfrm>
        <a:graphic>
          <a:graphicData uri="http://schemas.openxmlformats.org/drawingml/2006/table">
            <a:tbl>
              <a:tblPr firstRow="1" bandRow="1">
                <a:tableStyleId>{93296810-A885-4BE3-A3E7-6D5BEEA58F35}</a:tableStyleId>
              </a:tblPr>
              <a:tblGrid>
                <a:gridCol w="1630680"/>
                <a:gridCol w="1308418"/>
                <a:gridCol w="3325598"/>
                <a:gridCol w="2160240"/>
              </a:tblGrid>
              <a:tr h="296293">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分類</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作業領域</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実施内容</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次プロセス内容</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r h="718703">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インフラ</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インフラ要件</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システムのインフラ構築 及びシステム運用を包括する要件を収集し、インフラの全体構成定義と構築計画立案を実施</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インフラ機能設計</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システム運用設計</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r>
              <a:tr h="718703">
                <a:tc rowSpan="2">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アーキテクチャ</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方式設計</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c>
                  <a:txBody>
                    <a:bodyPr/>
                    <a:lstStyle/>
                    <a:p>
                      <a:pPr marL="90488" indent="-90488">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アプリケーション開発における設計・実装上の指針定義および実行処理方式の定義、設計を実施</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実行処理方式実装</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
                      </a:r>
                      <a:br>
                        <a:rPr kumimoji="1" lang="en-US" altLang="ja-JP" sz="1400" dirty="0" smtClean="0">
                          <a:solidFill>
                            <a:schemeClr val="tx1"/>
                          </a:solidFill>
                          <a:latin typeface="HGPｺﾞｼｯｸM" panose="020B0600000000000000" pitchFamily="50" charset="-128"/>
                          <a:ea typeface="HGPｺﾞｼｯｸM" panose="020B0600000000000000" pitchFamily="50" charset="-128"/>
                        </a:rPr>
                      </a:b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アプリ基盤開発</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r>
              <a:tr h="718703">
                <a:tc vMerge="1">
                  <a:txBody>
                    <a:bodyPr/>
                    <a:lstStyle/>
                    <a:p>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設計標準策定</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システム開発標準</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設計標準、プログラミング標準、</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SQL</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標準、インタフェース一覧等</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を定義</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開発者への標準展開</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標準遵守状況の確認</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r>
              <a:tr h="718703">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アプリケーション</a:t>
                      </a:r>
                    </a:p>
                  </a:txBody>
                  <a:tcPr>
                    <a:solidFill>
                      <a:srgbClr val="F9E9CB"/>
                    </a:solidFill>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業務要件</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システム化目的、課題、解決策の分析を踏まえ、あるべき業務構造、業務プロセス、ルールを定義</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機能要件定義</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r>
              <a:tr h="71870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ja-JP" altLang="en-US" sz="14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機能要件</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あるべき業務プロセス、ルール等を実業務で運用するために必要なシステム機能要件を定義</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アプリ外部設計</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r>
              <a:tr h="718703">
                <a:tc vMerge="1">
                  <a:txBody>
                    <a:bodyPr/>
                    <a:lstStyle/>
                    <a:p>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非機能要件</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耐障害性や処理性能、セキュリティなど、システムに要求される非機能面の要件を定義</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インフラ要件、方式設計で非機能要件の具体的な実現方法を検討</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r>
            </a:tbl>
          </a:graphicData>
        </a:graphic>
      </p:graphicFrame>
    </p:spTree>
    <p:extLst>
      <p:ext uri="{BB962C8B-B14F-4D97-AF65-F5344CB8AC3E}">
        <p14:creationId xmlns:p14="http://schemas.microsoft.com/office/powerpoint/2010/main" val="3289468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24</a:t>
            </a:fld>
            <a:endParaRPr lang="ja-JP" altLang="en-US" dirty="0"/>
          </a:p>
        </p:txBody>
      </p:sp>
      <p:sp>
        <p:nvSpPr>
          <p:cNvPr id="4"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8530543" cy="5047536"/>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　</a:t>
            </a:r>
            <a:r>
              <a:rPr kumimoji="1" lang="ja-JP" altLang="en-US" sz="1400" dirty="0" smtClean="0">
                <a:latin typeface="HGPｺﾞｼｯｸM" panose="020B0600000000000000" pitchFamily="50" charset="-128"/>
                <a:ea typeface="HGPｺﾞｼｯｸM" panose="020B0600000000000000" pitchFamily="50" charset="-128"/>
              </a:rPr>
              <a:t>　</a:t>
            </a:r>
            <a:r>
              <a:rPr lang="ja-JP" altLang="en-US" sz="1400" dirty="0">
                <a:latin typeface="HGPｺﾞｼｯｸM" panose="020B0600000000000000" pitchFamily="50" charset="-128"/>
                <a:ea typeface="HGPｺﾞｼｯｸM" panose="020B0600000000000000" pitchFamily="50" charset="-128"/>
              </a:rPr>
              <a:t>３．１</a:t>
            </a:r>
            <a:r>
              <a:rPr kumimoji="1" lang="ja-JP" altLang="en-US" sz="1400" dirty="0" smtClean="0">
                <a:latin typeface="HGPｺﾞｼｯｸM" panose="020B0600000000000000" pitchFamily="50" charset="-128"/>
                <a:ea typeface="HGPｺﾞｼｯｸM" panose="020B0600000000000000" pitchFamily="50" charset="-128"/>
              </a:rPr>
              <a:t>．２．要件定義作業プロセス</a:t>
            </a:r>
            <a:endParaRPr kumimoji="1" lang="en-US" altLang="ja-JP" sz="1400" dirty="0" smtClean="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以下の流れを基本とした要件定義作業プロセスを計画します</a:t>
            </a:r>
            <a:r>
              <a:rPr lang="ja-JP" altLang="en-US" sz="1400" dirty="0" smtClean="0">
                <a:latin typeface="HGPｺﾞｼｯｸM" panose="020B0600000000000000" pitchFamily="50" charset="-128"/>
                <a:ea typeface="HGPｺﾞｼｯｸM" panose="020B0600000000000000" pitchFamily="50" charset="-128"/>
              </a:rPr>
              <a:t>。</a:t>
            </a:r>
            <a:endParaRPr lang="en-US" altLang="ja-JP" sz="1400" dirty="0" smtClean="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smtClean="0">
                <a:latin typeface="HGPｺﾞｼｯｸM" panose="020B0600000000000000" pitchFamily="50" charset="-128"/>
                <a:ea typeface="HGPｺﾞｼｯｸM" panose="020B0600000000000000" pitchFamily="50" charset="-128"/>
              </a:rPr>
              <a:t>このプロセスは、「２．２．１</a:t>
            </a:r>
            <a:r>
              <a:rPr lang="ja-JP" altLang="en-US" sz="1400" dirty="0">
                <a:latin typeface="HGPｺﾞｼｯｸM" panose="020B0600000000000000" pitchFamily="50" charset="-128"/>
                <a:ea typeface="HGPｺﾞｼｯｸM" panose="020B0600000000000000" pitchFamily="50" charset="-128"/>
              </a:rPr>
              <a:t>．要件定義工程の作業範囲</a:t>
            </a:r>
            <a:r>
              <a:rPr lang="ja-JP" altLang="en-US" sz="1400" dirty="0" smtClean="0">
                <a:latin typeface="HGPｺﾞｼｯｸM" panose="020B0600000000000000" pitchFamily="50" charset="-128"/>
                <a:ea typeface="HGPｺﾞｼｯｸM" panose="020B0600000000000000" pitchFamily="50" charset="-128"/>
              </a:rPr>
              <a:t>」に示した作業領域や、</a:t>
            </a:r>
            <a:r>
              <a:rPr lang="en-US" altLang="ja-JP" sz="1400" dirty="0" smtClean="0">
                <a:latin typeface="HGPｺﾞｼｯｸM" panose="020B0600000000000000" pitchFamily="50" charset="-128"/>
                <a:ea typeface="HGPｺﾞｼｯｸM" panose="020B0600000000000000" pitchFamily="50" charset="-128"/>
              </a:rPr>
              <a:t/>
            </a:r>
            <a:br>
              <a:rPr lang="en-US" altLang="ja-JP" sz="1400" dirty="0" smtClean="0">
                <a:latin typeface="HGPｺﾞｼｯｸM" panose="020B0600000000000000" pitchFamily="50" charset="-128"/>
                <a:ea typeface="HGPｺﾞｼｯｸM" panose="020B0600000000000000" pitchFamily="50" charset="-128"/>
              </a:rPr>
            </a:br>
            <a:r>
              <a:rPr lang="ja-JP" altLang="en-US" sz="1400" dirty="0" smtClean="0">
                <a:latin typeface="HGPｺﾞｼｯｸM" panose="020B0600000000000000" pitchFamily="50" charset="-128"/>
                <a:ea typeface="HGPｺﾞｼｯｸM" panose="020B0600000000000000" pitchFamily="50" charset="-128"/>
              </a:rPr>
              <a:t>業務、システム機能の単位で、要件定義の対象領域を分割して実施します。</a:t>
            </a:r>
            <a:r>
              <a:rPr lang="en-US" altLang="ja-JP" sz="1400" dirty="0" smtClean="0">
                <a:latin typeface="HGPｺﾞｼｯｸM" panose="020B0600000000000000" pitchFamily="50" charset="-128"/>
                <a:ea typeface="HGPｺﾞｼｯｸM" panose="020B0600000000000000" pitchFamily="50" charset="-128"/>
              </a:rPr>
              <a:t/>
            </a:r>
            <a:br>
              <a:rPr lang="en-US" altLang="ja-JP" sz="1400" dirty="0" smtClean="0">
                <a:latin typeface="HGPｺﾞｼｯｸM" panose="020B0600000000000000" pitchFamily="50" charset="-128"/>
                <a:ea typeface="HGPｺﾞｼｯｸM" panose="020B0600000000000000" pitchFamily="50" charset="-128"/>
              </a:rPr>
            </a:br>
            <a:r>
              <a:rPr lang="ja-JP" altLang="en-US" sz="1400" dirty="0" smtClean="0">
                <a:latin typeface="HGPｺﾞｼｯｸM" panose="020B0600000000000000" pitchFamily="50" charset="-128"/>
                <a:ea typeface="HGPｺﾞｼｯｸM" panose="020B0600000000000000" pitchFamily="50" charset="-128"/>
              </a:rPr>
              <a:t>また、同単位で貴社の主担当者をアサイン頂き、弊社担当者とのコミュニケーションおよび</a:t>
            </a:r>
            <a:r>
              <a:rPr lang="en-US" altLang="ja-JP" sz="1400" dirty="0" smtClean="0">
                <a:latin typeface="HGPｺﾞｼｯｸM" panose="020B0600000000000000" pitchFamily="50" charset="-128"/>
                <a:ea typeface="HGPｺﾞｼｯｸM" panose="020B0600000000000000" pitchFamily="50" charset="-128"/>
              </a:rPr>
              <a:t/>
            </a:r>
            <a:br>
              <a:rPr lang="en-US" altLang="ja-JP" sz="1400" dirty="0" smtClean="0">
                <a:latin typeface="HGPｺﾞｼｯｸM" panose="020B0600000000000000" pitchFamily="50" charset="-128"/>
                <a:ea typeface="HGPｺﾞｼｯｸM" panose="020B0600000000000000" pitchFamily="50" charset="-128"/>
              </a:rPr>
            </a:br>
            <a:r>
              <a:rPr lang="ja-JP" altLang="en-US" sz="1400" dirty="0" smtClean="0">
                <a:latin typeface="HGPｺﾞｼｯｸM" panose="020B0600000000000000" pitchFamily="50" charset="-128"/>
                <a:ea typeface="HGPｺﾞｼｯｸM" panose="020B0600000000000000" pitchFamily="50" charset="-128"/>
              </a:rPr>
              <a:t>各種対応をご担当頂きます。具体的な単位は「３．７．スケジュール」に示します。</a:t>
            </a:r>
            <a:endParaRPr lang="en-US" altLang="ja-JP" sz="1400" dirty="0" smtClean="0">
              <a:latin typeface="HGPｺﾞｼｯｸM" panose="020B0600000000000000" pitchFamily="50" charset="-128"/>
              <a:ea typeface="HGPｺﾞｼｯｸM" panose="020B0600000000000000" pitchFamily="50" charset="-128"/>
            </a:endParaRPr>
          </a:p>
          <a:p>
            <a:pPr marL="1065213" indent="-342900">
              <a:buFont typeface="+mj-ea"/>
              <a:buAutoNum type="circleNumDbPlain"/>
            </a:pPr>
            <a:endParaRPr lang="en-US" altLang="ja-JP" sz="1400" dirty="0" smtClean="0">
              <a:latin typeface="HGPｺﾞｼｯｸM" panose="020B0600000000000000" pitchFamily="50" charset="-128"/>
              <a:ea typeface="HGPｺﾞｼｯｸM" panose="020B0600000000000000" pitchFamily="50" charset="-128"/>
            </a:endParaRPr>
          </a:p>
          <a:p>
            <a:pPr marL="1433513" indent="-342900">
              <a:buFont typeface="+mj-ea"/>
              <a:buAutoNum type="circleNumDbPlain"/>
            </a:pPr>
            <a:r>
              <a:rPr lang="ja-JP" altLang="en-US" sz="1400" dirty="0" smtClean="0">
                <a:latin typeface="HGPｺﾞｼｯｸM" panose="020B0600000000000000" pitchFamily="50" charset="-128"/>
                <a:ea typeface="HGPｺﾞｼｯｸM" panose="020B0600000000000000" pitchFamily="50" charset="-128"/>
              </a:rPr>
              <a:t>貴社要求事項と目的・目標・課題等の関係に重点を置いた</a:t>
            </a:r>
            <a:r>
              <a:rPr lang="ja-JP" altLang="en-US" sz="1400" u="sng" dirty="0" smtClean="0">
                <a:latin typeface="HGPｺﾞｼｯｸM" panose="020B0600000000000000" pitchFamily="50" charset="-128"/>
                <a:ea typeface="HGPｺﾞｼｯｸM" panose="020B0600000000000000" pitchFamily="50" charset="-128"/>
              </a:rPr>
              <a:t>要求内容確認</a:t>
            </a:r>
            <a:r>
              <a:rPr lang="ja-JP" altLang="en-US" sz="1400" dirty="0" smtClean="0">
                <a:latin typeface="HGPｺﾞｼｯｸM" panose="020B0600000000000000" pitchFamily="50" charset="-128"/>
                <a:ea typeface="HGPｺﾞｼｯｸM" panose="020B0600000000000000" pitchFamily="50" charset="-128"/>
              </a:rPr>
              <a:t>を実施する。</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１</a:t>
            </a:r>
            <a:r>
              <a:rPr lang="en-US" altLang="ja-JP" sz="1400" dirty="0" smtClean="0">
                <a:latin typeface="HGPｺﾞｼｯｸM" panose="020B0600000000000000" pitchFamily="50" charset="-128"/>
                <a:ea typeface="HGPｺﾞｼｯｸM" panose="020B0600000000000000" pitchFamily="50" charset="-128"/>
              </a:rPr>
              <a:t>)</a:t>
            </a:r>
          </a:p>
          <a:p>
            <a:pPr marL="1433513" indent="-342900">
              <a:buFont typeface="+mj-ea"/>
              <a:buAutoNum type="circleNumDbPlain"/>
            </a:pPr>
            <a:r>
              <a:rPr lang="ja-JP" altLang="en-US" sz="1400" dirty="0" smtClean="0">
                <a:latin typeface="HGPｺﾞｼｯｸM" panose="020B0600000000000000" pitchFamily="50" charset="-128"/>
                <a:ea typeface="HGPｺﾞｼｯｸM" panose="020B0600000000000000" pitchFamily="50" charset="-128"/>
              </a:rPr>
              <a:t>不明事項の問い合せや懸案事項に対する改善提案を実施し、貴社に判断頂く。</a:t>
            </a:r>
            <a:endParaRPr lang="en-US" altLang="ja-JP" sz="1400" dirty="0" smtClean="0">
              <a:latin typeface="HGPｺﾞｼｯｸM" panose="020B0600000000000000" pitchFamily="50" charset="-128"/>
              <a:ea typeface="HGPｺﾞｼｯｸM" panose="020B0600000000000000" pitchFamily="50" charset="-128"/>
            </a:endParaRPr>
          </a:p>
          <a:p>
            <a:pPr marL="1433513" indent="-342900">
              <a:buFont typeface="+mj-ea"/>
              <a:buAutoNum type="circleNumDbPlain"/>
            </a:pPr>
            <a:r>
              <a:rPr lang="ja-JP" altLang="en-US" sz="1400" dirty="0" smtClean="0">
                <a:latin typeface="HGPｺﾞｼｯｸM" panose="020B0600000000000000" pitchFamily="50" charset="-128"/>
                <a:ea typeface="HGPｺﾞｼｯｸM" panose="020B0600000000000000" pitchFamily="50" charset="-128"/>
              </a:rPr>
              <a:t>業務</a:t>
            </a:r>
            <a:r>
              <a:rPr lang="ja-JP" altLang="en-US" sz="1400" dirty="0">
                <a:latin typeface="HGPｺﾞｼｯｸM" panose="020B0600000000000000" pitchFamily="50" charset="-128"/>
                <a:ea typeface="HGPｺﾞｼｯｸM" panose="020B0600000000000000" pitchFamily="50" charset="-128"/>
              </a:rPr>
              <a:t>や</a:t>
            </a:r>
            <a:r>
              <a:rPr lang="ja-JP" altLang="en-US" sz="1400" dirty="0" smtClean="0">
                <a:latin typeface="HGPｺﾞｼｯｸM" panose="020B0600000000000000" pitchFamily="50" charset="-128"/>
                <a:ea typeface="HGPｺﾞｼｯｸM" panose="020B0600000000000000" pitchFamily="50" charset="-128"/>
              </a:rPr>
              <a:t>システム</a:t>
            </a:r>
            <a:r>
              <a:rPr lang="ja-JP" altLang="en-US" sz="1400" dirty="0">
                <a:latin typeface="HGPｺﾞｼｯｸM" panose="020B0600000000000000" pitchFamily="50" charset="-128"/>
                <a:ea typeface="HGPｺﾞｼｯｸM" panose="020B0600000000000000" pitchFamily="50" charset="-128"/>
              </a:rPr>
              <a:t>で</a:t>
            </a:r>
            <a:r>
              <a:rPr lang="ja-JP" altLang="en-US" sz="1400" dirty="0" smtClean="0">
                <a:latin typeface="HGPｺﾞｼｯｸM" panose="020B0600000000000000" pitchFamily="50" charset="-128"/>
                <a:ea typeface="HGPｺﾞｼｯｸM" panose="020B0600000000000000" pitchFamily="50" charset="-128"/>
              </a:rPr>
              <a:t>の具体的な</a:t>
            </a:r>
            <a:r>
              <a:rPr lang="ja-JP" altLang="en-US" sz="1400" u="sng" dirty="0" smtClean="0">
                <a:latin typeface="HGPｺﾞｼｯｸM" panose="020B0600000000000000" pitchFamily="50" charset="-128"/>
                <a:ea typeface="HGPｺﾞｼｯｸM" panose="020B0600000000000000" pitchFamily="50" charset="-128"/>
              </a:rPr>
              <a:t>要求対応内容をモデル等で文書化</a:t>
            </a:r>
            <a:r>
              <a:rPr lang="ja-JP" altLang="en-US" sz="1400" dirty="0" smtClean="0">
                <a:latin typeface="HGPｺﾞｼｯｸM" panose="020B0600000000000000" pitchFamily="50" charset="-128"/>
                <a:ea typeface="HGPｺﾞｼｯｸM" panose="020B0600000000000000" pitchFamily="50" charset="-128"/>
              </a:rPr>
              <a:t>する。</a:t>
            </a:r>
            <a:endParaRPr lang="en-US" altLang="ja-JP" sz="1400" dirty="0" smtClean="0">
              <a:latin typeface="HGPｺﾞｼｯｸM" panose="020B0600000000000000" pitchFamily="50" charset="-128"/>
              <a:ea typeface="HGPｺﾞｼｯｸM" panose="020B0600000000000000" pitchFamily="50" charset="-128"/>
            </a:endParaRPr>
          </a:p>
          <a:p>
            <a:pPr marL="1433513" indent="-342900">
              <a:buFont typeface="+mj-ea"/>
              <a:buAutoNum type="circleNumDbPlain"/>
            </a:pPr>
            <a:r>
              <a:rPr lang="ja-JP" altLang="en-US" sz="1400" dirty="0" smtClean="0">
                <a:latin typeface="HGPｺﾞｼｯｸM" panose="020B0600000000000000" pitchFamily="50" charset="-128"/>
                <a:ea typeface="HGPｺﾞｼｯｸM" panose="020B0600000000000000" pitchFamily="50" charset="-128"/>
              </a:rPr>
              <a:t>要求事項を具体化した対応内容を元に暫定工数を見積もる。</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２</a:t>
            </a:r>
            <a:r>
              <a:rPr lang="en-US" altLang="ja-JP" sz="1400" dirty="0" smtClean="0">
                <a:latin typeface="HGPｺﾞｼｯｸM" panose="020B0600000000000000" pitchFamily="50" charset="-128"/>
                <a:ea typeface="HGPｺﾞｼｯｸM" panose="020B0600000000000000" pitchFamily="50" charset="-128"/>
              </a:rPr>
              <a:t>)</a:t>
            </a:r>
          </a:p>
          <a:p>
            <a:pPr marL="1433513" indent="-342900">
              <a:buFont typeface="+mj-ea"/>
              <a:buAutoNum type="circleNumDbPlain"/>
            </a:pPr>
            <a:r>
              <a:rPr lang="ja-JP" altLang="en-US" sz="1400" dirty="0" smtClean="0">
                <a:latin typeface="HGPｺﾞｼｯｸM" panose="020B0600000000000000" pitchFamily="50" charset="-128"/>
                <a:ea typeface="HGPｺﾞｼｯｸM" panose="020B0600000000000000" pitchFamily="50" charset="-128"/>
              </a:rPr>
              <a:t>観点や内容が明確な</a:t>
            </a:r>
            <a:r>
              <a:rPr lang="ja-JP" altLang="en-US" sz="1400" u="sng" dirty="0" smtClean="0">
                <a:latin typeface="HGPｺﾞｼｯｸM" panose="020B0600000000000000" pitchFamily="50" charset="-128"/>
                <a:ea typeface="HGPｺﾞｼｯｸM" panose="020B0600000000000000" pitchFamily="50" charset="-128"/>
              </a:rPr>
              <a:t>検証・妥当性確認</a:t>
            </a:r>
            <a:r>
              <a:rPr lang="ja-JP" altLang="en-US" sz="1400" dirty="0">
                <a:latin typeface="HGPｺﾞｼｯｸM" panose="020B0600000000000000" pitchFamily="50" charset="-128"/>
                <a:ea typeface="HGPｺﾞｼｯｸM" panose="020B0600000000000000" pitchFamily="50" charset="-128"/>
              </a:rPr>
              <a:t>を対応内容に</a:t>
            </a:r>
            <a:r>
              <a:rPr lang="ja-JP" altLang="en-US" sz="1400" dirty="0" smtClean="0">
                <a:latin typeface="HGPｺﾞｼｯｸM" panose="020B0600000000000000" pitchFamily="50" charset="-128"/>
                <a:ea typeface="HGPｺﾞｼｯｸM" panose="020B0600000000000000" pitchFamily="50" charset="-128"/>
              </a:rPr>
              <a:t>対して実施し、問題点を是正する。</a:t>
            </a:r>
            <a:endParaRPr lang="en-US" altLang="ja-JP" sz="1400" dirty="0" smtClean="0">
              <a:latin typeface="HGPｺﾞｼｯｸM" panose="020B0600000000000000" pitchFamily="50" charset="-128"/>
              <a:ea typeface="HGPｺﾞｼｯｸM" panose="020B0600000000000000" pitchFamily="50" charset="-128"/>
            </a:endParaRPr>
          </a:p>
          <a:p>
            <a:pPr marL="1433513" indent="-342900">
              <a:buFont typeface="+mj-ea"/>
              <a:buAutoNum type="circleNumDbPlain"/>
            </a:pPr>
            <a:r>
              <a:rPr lang="ja-JP" altLang="en-US" sz="1400" dirty="0" smtClean="0">
                <a:latin typeface="HGPｺﾞｼｯｸM" panose="020B0600000000000000" pitchFamily="50" charset="-128"/>
                <a:ea typeface="HGPｺﾞｼｯｸM" panose="020B0600000000000000" pitchFamily="50" charset="-128"/>
              </a:rPr>
              <a:t>具体化</a:t>
            </a:r>
            <a:r>
              <a:rPr lang="ja-JP" altLang="en-US" sz="1400" dirty="0">
                <a:latin typeface="HGPｺﾞｼｯｸM" panose="020B0600000000000000" pitchFamily="50" charset="-128"/>
                <a:ea typeface="HGPｺﾞｼｯｸM" panose="020B0600000000000000" pitchFamily="50" charset="-128"/>
              </a:rPr>
              <a:t>した要求内容</a:t>
            </a:r>
            <a:r>
              <a:rPr lang="ja-JP" altLang="en-US" sz="1400" dirty="0" smtClean="0">
                <a:latin typeface="HGPｺﾞｼｯｸM" panose="020B0600000000000000" pitchFamily="50" charset="-128"/>
                <a:ea typeface="HGPｺﾞｼｯｸM" panose="020B0600000000000000" pitchFamily="50" charset="-128"/>
              </a:rPr>
              <a:t>を説明し、ステークホルダーに</a:t>
            </a:r>
            <a:r>
              <a:rPr lang="ja-JP" altLang="en-US" sz="1400" u="sng" dirty="0" smtClean="0">
                <a:latin typeface="HGPｺﾞｼｯｸM" panose="020B0600000000000000" pitchFamily="50" charset="-128"/>
                <a:ea typeface="HGPｺﾞｼｯｸM" panose="020B0600000000000000" pitchFamily="50" charset="-128"/>
              </a:rPr>
              <a:t>合意を頂く</a:t>
            </a:r>
            <a:r>
              <a:rPr lang="ja-JP" altLang="en-US" sz="1400" dirty="0" smtClean="0">
                <a:latin typeface="HGPｺﾞｼｯｸM" panose="020B0600000000000000" pitchFamily="50" charset="-128"/>
                <a:ea typeface="HGPｺﾞｼｯｸM" panose="020B0600000000000000" pitchFamily="50" charset="-128"/>
              </a:rPr>
              <a:t>。</a:t>
            </a:r>
            <a:endParaRPr lang="en-US" altLang="ja-JP" sz="1400" dirty="0" smtClean="0">
              <a:latin typeface="HGPｺﾞｼｯｸM" panose="020B0600000000000000" pitchFamily="50" charset="-128"/>
              <a:ea typeface="HGPｺﾞｼｯｸM" panose="020B0600000000000000" pitchFamily="50" charset="-128"/>
            </a:endParaRPr>
          </a:p>
          <a:p>
            <a:pPr marL="1433513" indent="-342900">
              <a:buFont typeface="+mj-ea"/>
              <a:buAutoNum type="circleNumDbPlain"/>
            </a:pPr>
            <a:r>
              <a:rPr lang="ja-JP" altLang="en-US" sz="1400" dirty="0" smtClean="0">
                <a:latin typeface="HGPｺﾞｼｯｸM" panose="020B0600000000000000" pitchFamily="50" charset="-128"/>
                <a:ea typeface="HGPｺﾞｼｯｸM" panose="020B0600000000000000" pitchFamily="50" charset="-128"/>
              </a:rPr>
              <a:t>プロジェクトオーナー等のステークホルダーに要件定義成果物を</a:t>
            </a:r>
            <a:r>
              <a:rPr lang="ja-JP" altLang="en-US" sz="1400" u="sng" dirty="0" smtClean="0">
                <a:latin typeface="HGPｺﾞｼｯｸM" panose="020B0600000000000000" pitchFamily="50" charset="-128"/>
                <a:ea typeface="HGPｺﾞｼｯｸM" panose="020B0600000000000000" pitchFamily="50" charset="-128"/>
              </a:rPr>
              <a:t>承認頂く</a:t>
            </a:r>
            <a:r>
              <a:rPr lang="ja-JP" altLang="en-US" sz="1400" dirty="0" smtClean="0">
                <a:latin typeface="HGPｺﾞｼｯｸM" panose="020B0600000000000000" pitchFamily="50" charset="-128"/>
                <a:ea typeface="HGPｺﾞｼｯｸM" panose="020B0600000000000000" pitchFamily="50" charset="-128"/>
              </a:rPr>
              <a:t>。</a:t>
            </a:r>
            <a:endParaRPr lang="en-US" altLang="ja-JP" sz="1400" dirty="0" smtClean="0">
              <a:latin typeface="HGPｺﾞｼｯｸM" panose="020B0600000000000000" pitchFamily="50" charset="-128"/>
              <a:ea typeface="HGPｺﾞｼｯｸM" panose="020B0600000000000000" pitchFamily="50" charset="-128"/>
            </a:endParaRPr>
          </a:p>
          <a:p>
            <a:pPr marL="722313"/>
            <a:endParaRPr lang="en-US" altLang="ja-JP" sz="1400" dirty="0" smtClean="0">
              <a:latin typeface="HGPｺﾞｼｯｸM" panose="020B0600000000000000" pitchFamily="50" charset="-128"/>
              <a:ea typeface="HGPｺﾞｼｯｸM" panose="020B0600000000000000" pitchFamily="50" charset="-128"/>
            </a:endParaRPr>
          </a:p>
          <a:p>
            <a:pPr marL="1439863" indent="-285750"/>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１：</a:t>
            </a:r>
            <a:r>
              <a:rPr lang="ja-JP" altLang="en-US" sz="1400" dirty="0">
                <a:latin typeface="HGPｺﾞｼｯｸM" panose="020B0600000000000000" pitchFamily="50" charset="-128"/>
                <a:ea typeface="HGPｺﾞｼｯｸM" panose="020B0600000000000000" pitchFamily="50" charset="-128"/>
              </a:rPr>
              <a:t>要求事項自体の抽出は実施しません</a:t>
            </a:r>
            <a:endParaRPr lang="en-US" altLang="ja-JP" sz="1400" dirty="0" smtClean="0">
              <a:latin typeface="HGPｺﾞｼｯｸM" panose="020B0600000000000000" pitchFamily="50" charset="-128"/>
              <a:ea typeface="HGPｺﾞｼｯｸM" panose="020B0600000000000000" pitchFamily="50" charset="-128"/>
            </a:endParaRPr>
          </a:p>
          <a:p>
            <a:pPr marL="1439863" indent="-285750"/>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２</a:t>
            </a:r>
            <a:r>
              <a:rPr lang="ja-JP" altLang="en-US" sz="1400" dirty="0" smtClean="0">
                <a:latin typeface="HGPｺﾞｼｯｸM" panose="020B0600000000000000" pitchFamily="50" charset="-128"/>
                <a:ea typeface="HGPｺﾞｼｯｸM" panose="020B0600000000000000" pitchFamily="50" charset="-128"/>
              </a:rPr>
              <a:t>：暫定見積工数が予定</a:t>
            </a:r>
            <a:r>
              <a:rPr lang="ja-JP" altLang="en-US" sz="1400" dirty="0">
                <a:latin typeface="HGPｺﾞｼｯｸM" panose="020B0600000000000000" pitchFamily="50" charset="-128"/>
                <a:ea typeface="HGPｺﾞｼｯｸM" panose="020B0600000000000000" pitchFamily="50" charset="-128"/>
              </a:rPr>
              <a:t>コストを超過する場合、</a:t>
            </a:r>
            <a:r>
              <a:rPr lang="ja-JP" altLang="en-US" sz="1400" u="sng" dirty="0" smtClean="0">
                <a:latin typeface="HGPｺﾞｼｯｸM" panose="020B0600000000000000" pitchFamily="50" charset="-128"/>
                <a:ea typeface="HGPｺﾞｼｯｸM" panose="020B0600000000000000" pitchFamily="50" charset="-128"/>
              </a:rPr>
              <a:t>要求と予定コストの調整</a:t>
            </a:r>
            <a:r>
              <a:rPr lang="ja-JP" altLang="en-US" sz="1400" dirty="0" smtClean="0">
                <a:latin typeface="HGPｺﾞｼｯｸM" panose="020B0600000000000000" pitchFamily="50" charset="-128"/>
                <a:ea typeface="HGPｺﾞｼｯｸM" panose="020B0600000000000000" pitchFamily="50" charset="-128"/>
              </a:rPr>
              <a:t>を実施します。</a:t>
            </a:r>
            <a:endParaRPr lang="en-US" altLang="ja-JP" sz="1400" dirty="0">
              <a:latin typeface="HGPｺﾞｼｯｸM" panose="020B0600000000000000" pitchFamily="50" charset="-128"/>
              <a:ea typeface="HGPｺﾞｼｯｸM" panose="020B0600000000000000" pitchFamily="50" charset="-128"/>
            </a:endParaRPr>
          </a:p>
          <a:p>
            <a:pPr marL="1439863" indent="-285750">
              <a:buFont typeface="HGPｺﾞｼｯｸM" panose="020B0600000000000000" pitchFamily="50" charset="-128"/>
              <a:buChar char="※"/>
            </a:pPr>
            <a:r>
              <a:rPr lang="ja-JP" altLang="en-US" sz="1400" dirty="0" smtClean="0">
                <a:latin typeface="HGPｺﾞｼｯｸM" panose="020B0600000000000000" pitchFamily="50" charset="-128"/>
                <a:ea typeface="HGPｺﾞｼｯｸM" panose="020B0600000000000000" pitchFamily="50" charset="-128"/>
              </a:rPr>
              <a:t>インフラ要件、方式設計、設計標準は、機能</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非機能要件をインプットとして上記を進めます。</a:t>
            </a:r>
            <a:endParaRPr lang="en-US" altLang="ja-JP" sz="1400" dirty="0" smtClean="0">
              <a:latin typeface="HGPｺﾞｼｯｸM" panose="020B0600000000000000" pitchFamily="50" charset="-128"/>
              <a:ea typeface="HGPｺﾞｼｯｸM" panose="020B0600000000000000" pitchFamily="50" charset="-128"/>
            </a:endParaRPr>
          </a:p>
          <a:p>
            <a:pPr marL="722313" lvl="0"/>
            <a:endParaRPr lang="en-US" altLang="ja-JP" sz="1400" dirty="0">
              <a:solidFill>
                <a:srgbClr val="201815"/>
              </a:solidFill>
              <a:latin typeface="HGPｺﾞｼｯｸM" panose="020B0600000000000000" pitchFamily="50" charset="-128"/>
              <a:ea typeface="HGPｺﾞｼｯｸM" panose="020B0600000000000000" pitchFamily="50" charset="-128"/>
            </a:endParaRPr>
          </a:p>
          <a:p>
            <a:pPr marL="722313" lvl="0"/>
            <a:r>
              <a:rPr lang="ja-JP" altLang="en-US" sz="1400" dirty="0">
                <a:solidFill>
                  <a:srgbClr val="201815"/>
                </a:solidFill>
                <a:latin typeface="HGPｺﾞｼｯｸM" panose="020B0600000000000000" pitchFamily="50" charset="-128"/>
                <a:ea typeface="HGPｺﾞｼｯｸM" panose="020B0600000000000000" pitchFamily="50" charset="-128"/>
              </a:rPr>
              <a:t>これにより、明確な必要性や目標効果と整合した、投資対効果の高い要求事項定義を目指します。</a:t>
            </a:r>
            <a:endParaRPr lang="en-US" altLang="ja-JP" sz="1400" dirty="0">
              <a:solidFill>
                <a:srgbClr val="201815"/>
              </a:solidFill>
              <a:latin typeface="HGPｺﾞｼｯｸM" panose="020B0600000000000000" pitchFamily="50" charset="-128"/>
              <a:ea typeface="HGPｺﾞｼｯｸM" panose="020B0600000000000000" pitchFamily="50" charset="-128"/>
            </a:endParaRPr>
          </a:p>
          <a:p>
            <a:pPr marL="722313"/>
            <a:endParaRPr lang="en-US" altLang="ja-JP" sz="1400" dirty="0" smtClean="0">
              <a:latin typeface="HGPｺﾞｼｯｸM" panose="020B0600000000000000" pitchFamily="50" charset="-128"/>
              <a:ea typeface="HGPｺﾞｼｯｸM" panose="020B0600000000000000" pitchFamily="50" charset="-128"/>
            </a:endParaRPr>
          </a:p>
          <a:p>
            <a:pPr marL="722313"/>
            <a:r>
              <a:rPr lang="ja-JP" altLang="en-US" sz="1400" dirty="0" smtClean="0">
                <a:latin typeface="HGPｺﾞｼｯｸM" panose="020B0600000000000000" pitchFamily="50" charset="-128"/>
                <a:ea typeface="HGPｺﾞｼｯｸM" panose="020B0600000000000000" pitchFamily="50" charset="-128"/>
              </a:rPr>
              <a:t>以降、</a:t>
            </a:r>
            <a:r>
              <a:rPr lang="ja-JP" altLang="en-US" sz="1400" dirty="0">
                <a:latin typeface="HGPｺﾞｼｯｸM" panose="020B0600000000000000" pitchFamily="50" charset="-128"/>
                <a:ea typeface="HGPｺﾞｼｯｸM" panose="020B0600000000000000" pitchFamily="50" charset="-128"/>
              </a:rPr>
              <a:t>３．１</a:t>
            </a:r>
            <a:r>
              <a:rPr lang="ja-JP" altLang="en-US" sz="1400" dirty="0" smtClean="0">
                <a:latin typeface="HGPｺﾞｼｯｸM" panose="020B0600000000000000" pitchFamily="50" charset="-128"/>
                <a:ea typeface="HGPｺﾞｼｯｸM" panose="020B0600000000000000" pitchFamily="50" charset="-128"/>
              </a:rPr>
              <a:t>．３から３．１．７で、下線部分の実施方針を示します。</a:t>
            </a:r>
            <a:endParaRPr lang="en-US" altLang="ja-JP" sz="1400" dirty="0" smtClean="0">
              <a:latin typeface="HGPｺﾞｼｯｸM" panose="020B0600000000000000" pitchFamily="50" charset="-128"/>
              <a:ea typeface="HGPｺﾞｼｯｸM" panose="020B0600000000000000" pitchFamily="50" charset="-128"/>
            </a:endParaRPr>
          </a:p>
        </p:txBody>
      </p:sp>
      <p:sp>
        <p:nvSpPr>
          <p:cNvPr id="6" name="正方形/長方形 5"/>
          <p:cNvSpPr/>
          <p:nvPr/>
        </p:nvSpPr>
        <p:spPr>
          <a:xfrm>
            <a:off x="3419872" y="1204004"/>
            <a:ext cx="118813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C2-02-01</a:t>
            </a:r>
            <a:endParaRPr kumimoji="1" lang="ja-JP" altLang="en-US" dirty="0">
              <a:solidFill>
                <a:schemeClr val="tx1"/>
              </a:solidFill>
            </a:endParaRPr>
          </a:p>
        </p:txBody>
      </p:sp>
    </p:spTree>
    <p:extLst>
      <p:ext uri="{BB962C8B-B14F-4D97-AF65-F5344CB8AC3E}">
        <p14:creationId xmlns:p14="http://schemas.microsoft.com/office/powerpoint/2010/main" val="6909559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25</a:t>
            </a:fld>
            <a:endParaRPr lang="ja-JP" altLang="en-US" dirty="0"/>
          </a:p>
        </p:txBody>
      </p:sp>
      <p:sp>
        <p:nvSpPr>
          <p:cNvPr id="4"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8692123" cy="1169551"/>
          </a:xfrm>
          <a:prstGeom prst="rect">
            <a:avLst/>
          </a:prstGeom>
          <a:noFill/>
        </p:spPr>
        <p:txBody>
          <a:bodyPr wrap="none" rtlCol="0">
            <a:spAutoFit/>
          </a:bodyPr>
          <a:lstStyle/>
          <a:p>
            <a:r>
              <a:rPr kumimoji="1" lang="ja-JP" altLang="en-US" sz="1400" dirty="0">
                <a:latin typeface="HGPｺﾞｼｯｸM" panose="020B0600000000000000" pitchFamily="50" charset="-128"/>
                <a:ea typeface="HGPｺﾞｼｯｸM" panose="020B0600000000000000" pitchFamily="50" charset="-128"/>
              </a:rPr>
              <a:t>　</a:t>
            </a:r>
            <a:r>
              <a:rPr kumimoji="1" lang="ja-JP" altLang="en-US" sz="1400" dirty="0" smtClean="0">
                <a:latin typeface="HGPｺﾞｼｯｸM" panose="020B0600000000000000" pitchFamily="50" charset="-128"/>
                <a:ea typeface="HGPｺﾞｼｯｸM" panose="020B0600000000000000" pitchFamily="50" charset="-128"/>
              </a:rPr>
              <a:t>　</a:t>
            </a:r>
            <a:r>
              <a:rPr lang="ja-JP" altLang="en-US" sz="1400" dirty="0">
                <a:latin typeface="HGPｺﾞｼｯｸM" panose="020B0600000000000000" pitchFamily="50" charset="-128"/>
                <a:ea typeface="HGPｺﾞｼｯｸM" panose="020B0600000000000000" pitchFamily="50" charset="-128"/>
              </a:rPr>
              <a:t>３．１</a:t>
            </a:r>
            <a:r>
              <a:rPr kumimoji="1" lang="ja-JP" altLang="en-US" sz="1400" dirty="0" smtClean="0">
                <a:latin typeface="HGPｺﾞｼｯｸM" panose="020B0600000000000000" pitchFamily="50" charset="-128"/>
                <a:ea typeface="HGPｺﾞｼｯｸM" panose="020B0600000000000000" pitchFamily="50" charset="-128"/>
              </a:rPr>
              <a:t>．３．要求内容確認の考え方</a:t>
            </a:r>
            <a:endParaRPr kumimoji="1" lang="en-US" altLang="ja-JP" sz="1400" dirty="0" smtClean="0">
              <a:latin typeface="HGPｺﾞｼｯｸM" panose="020B0600000000000000" pitchFamily="50" charset="-128"/>
              <a:ea typeface="HGPｺﾞｼｯｸM" panose="020B0600000000000000" pitchFamily="50" charset="-128"/>
            </a:endParaRPr>
          </a:p>
          <a:p>
            <a:pPr marL="722313"/>
            <a:r>
              <a:rPr lang="ja-JP" altLang="en-US" sz="1400" dirty="0" smtClean="0">
                <a:latin typeface="HGPｺﾞｼｯｸM" panose="020B0600000000000000" pitchFamily="50" charset="-128"/>
                <a:ea typeface="HGPｺﾞｼｯｸM" panose="020B0600000000000000" pitchFamily="50" charset="-128"/>
              </a:rPr>
              <a:t>本プロジェクトでは、あるべき姿と現状の差異</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課題</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から要求事項が導出される</a:t>
            </a:r>
            <a:r>
              <a:rPr lang="en-US" altLang="ja-JP" sz="1400" dirty="0" smtClean="0">
                <a:latin typeface="HGPｺﾞｼｯｸM" panose="020B0600000000000000" pitchFamily="50" charset="-128"/>
                <a:ea typeface="HGPｺﾞｼｯｸM" panose="020B0600000000000000" pitchFamily="50" charset="-128"/>
              </a:rPr>
              <a:t/>
            </a:r>
            <a:br>
              <a:rPr lang="en-US" altLang="ja-JP" sz="1400" dirty="0" smtClean="0">
                <a:latin typeface="HGPｺﾞｼｯｸM" panose="020B0600000000000000" pitchFamily="50" charset="-128"/>
                <a:ea typeface="HGPｺﾞｼｯｸM" panose="020B0600000000000000" pitchFamily="50" charset="-128"/>
              </a:rPr>
            </a:br>
            <a:r>
              <a:rPr lang="ja-JP" altLang="en-US" sz="1400" dirty="0" smtClean="0">
                <a:latin typeface="HGPｺﾞｼｯｸM" panose="020B0600000000000000" pitchFamily="50" charset="-128"/>
                <a:ea typeface="HGPｺﾞｼｯｸM" panose="020B0600000000000000" pitchFamily="50" charset="-128"/>
              </a:rPr>
              <a:t>オーソドックスな要求構造の考え方を軸に、貴社要求事項の内容確認を行います。</a:t>
            </a:r>
            <a:endParaRPr lang="en-US" altLang="ja-JP" sz="1400" dirty="0" smtClean="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これにより、背景を含めお客さま要求事項の理解を深め、より適切な要件の分析・定義を目指します。</a:t>
            </a:r>
            <a:r>
              <a:rPr lang="en-US" altLang="ja-JP" sz="1400" dirty="0" smtClean="0">
                <a:latin typeface="HGPｺﾞｼｯｸM" panose="020B0600000000000000" pitchFamily="50" charset="-128"/>
                <a:ea typeface="HGPｺﾞｼｯｸM" panose="020B0600000000000000" pitchFamily="50" charset="-128"/>
              </a:rPr>
              <a:t/>
            </a:r>
            <a:br>
              <a:rPr lang="en-US" altLang="ja-JP" sz="1400" dirty="0" smtClean="0">
                <a:latin typeface="HGPｺﾞｼｯｸM" panose="020B0600000000000000" pitchFamily="50" charset="-128"/>
                <a:ea typeface="HGPｺﾞｼｯｸM" panose="020B0600000000000000" pitchFamily="50" charset="-128"/>
              </a:rPr>
            </a:br>
            <a:r>
              <a:rPr lang="ja-JP" altLang="en-US" sz="1400" dirty="0" smtClean="0">
                <a:latin typeface="HGPｺﾞｼｯｸM" panose="020B0600000000000000" pitchFamily="50" charset="-128"/>
                <a:ea typeface="HGPｺﾞｼｯｸM" panose="020B0600000000000000" pitchFamily="50" charset="-128"/>
              </a:rPr>
              <a:t>ついては、「要求事項」とその他情報の関連が整理された状態で、貴社から提示頂きたくお願い致します。</a:t>
            </a:r>
            <a:endParaRPr lang="en-US" altLang="ja-JP" sz="1400" dirty="0" smtClean="0">
              <a:latin typeface="HGPｺﾞｼｯｸM" panose="020B0600000000000000" pitchFamily="50" charset="-128"/>
              <a:ea typeface="HGPｺﾞｼｯｸM" panose="020B0600000000000000" pitchFamily="50" charset="-128"/>
            </a:endParaRPr>
          </a:p>
        </p:txBody>
      </p:sp>
      <p:sp>
        <p:nvSpPr>
          <p:cNvPr id="6" name="Oval 68"/>
          <p:cNvSpPr>
            <a:spLocks noChangeArrowheads="1"/>
          </p:cNvSpPr>
          <p:nvPr/>
        </p:nvSpPr>
        <p:spPr bwMode="auto">
          <a:xfrm>
            <a:off x="3519601" y="3918655"/>
            <a:ext cx="956582" cy="89398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ja-JP" altLang="en-US" dirty="0"/>
          </a:p>
        </p:txBody>
      </p:sp>
      <p:sp>
        <p:nvSpPr>
          <p:cNvPr id="7" name="Text Box 69"/>
          <p:cNvSpPr txBox="1">
            <a:spLocks noChangeArrowheads="1"/>
          </p:cNvSpPr>
          <p:nvPr/>
        </p:nvSpPr>
        <p:spPr bwMode="auto">
          <a:xfrm>
            <a:off x="3614851" y="4162223"/>
            <a:ext cx="727982" cy="397328"/>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square" lIns="27432" tIns="18288"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ja-JP" altLang="en-US" sz="1100" i="0" u="none" strike="noStrike" baseline="0" dirty="0">
                <a:solidFill>
                  <a:srgbClr val="000000"/>
                </a:solidFill>
                <a:latin typeface="HGPｺﾞｼｯｸM" panose="020B0600000000000000" pitchFamily="50" charset="-128"/>
                <a:ea typeface="HGPｺﾞｼｯｸM" panose="020B0600000000000000" pitchFamily="50" charset="-128"/>
              </a:rPr>
              <a:t>課題</a:t>
            </a:r>
          </a:p>
        </p:txBody>
      </p:sp>
      <p:sp>
        <p:nvSpPr>
          <p:cNvPr id="8" name="Oval 70"/>
          <p:cNvSpPr>
            <a:spLocks noChangeArrowheads="1"/>
          </p:cNvSpPr>
          <p:nvPr/>
        </p:nvSpPr>
        <p:spPr bwMode="auto">
          <a:xfrm>
            <a:off x="2963069" y="5337880"/>
            <a:ext cx="956582" cy="89943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ja-JP" altLang="en-US" dirty="0"/>
          </a:p>
        </p:txBody>
      </p:sp>
      <p:sp>
        <p:nvSpPr>
          <p:cNvPr id="9" name="Text Box 71"/>
          <p:cNvSpPr txBox="1">
            <a:spLocks noChangeArrowheads="1"/>
          </p:cNvSpPr>
          <p:nvPr/>
        </p:nvSpPr>
        <p:spPr bwMode="auto">
          <a:xfrm>
            <a:off x="3096420" y="5586890"/>
            <a:ext cx="625414" cy="364934"/>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square" lIns="27432" tIns="18288"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ja-JP" altLang="en-US" sz="1100" i="0" u="none" strike="noStrike" baseline="0" dirty="0">
                <a:solidFill>
                  <a:srgbClr val="000000"/>
                </a:solidFill>
                <a:latin typeface="HGPｺﾞｼｯｸM" panose="020B0600000000000000" pitchFamily="50" charset="-128"/>
                <a:ea typeface="HGPｺﾞｼｯｸM" panose="020B0600000000000000" pitchFamily="50" charset="-128"/>
              </a:rPr>
              <a:t>原因</a:t>
            </a:r>
          </a:p>
        </p:txBody>
      </p:sp>
      <p:sp>
        <p:nvSpPr>
          <p:cNvPr id="10" name="Oval 72"/>
          <p:cNvSpPr>
            <a:spLocks noChangeArrowheads="1"/>
          </p:cNvSpPr>
          <p:nvPr/>
        </p:nvSpPr>
        <p:spPr bwMode="auto">
          <a:xfrm>
            <a:off x="5108915" y="3928180"/>
            <a:ext cx="966107" cy="89398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ja-JP" altLang="en-US" dirty="0"/>
          </a:p>
        </p:txBody>
      </p:sp>
      <p:sp>
        <p:nvSpPr>
          <p:cNvPr id="11" name="Text Box 73"/>
          <p:cNvSpPr txBox="1">
            <a:spLocks noChangeArrowheads="1"/>
          </p:cNvSpPr>
          <p:nvPr/>
        </p:nvSpPr>
        <p:spPr bwMode="auto">
          <a:xfrm>
            <a:off x="5270841" y="4152699"/>
            <a:ext cx="616404" cy="465364"/>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square" lIns="27432" tIns="18288"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300"/>
              </a:lnSpc>
              <a:defRPr sz="1000"/>
            </a:pPr>
            <a:r>
              <a:rPr lang="ja-JP" altLang="en-US" sz="1100" i="0" u="none" strike="noStrike" baseline="0" dirty="0">
                <a:solidFill>
                  <a:srgbClr val="000000"/>
                </a:solidFill>
                <a:latin typeface="HGPｺﾞｼｯｸM" panose="020B0600000000000000" pitchFamily="50" charset="-128"/>
                <a:ea typeface="HGPｺﾞｼｯｸM" panose="020B0600000000000000" pitchFamily="50" charset="-128"/>
              </a:rPr>
              <a:t>改善</a:t>
            </a:r>
          </a:p>
          <a:p>
            <a:pPr algn="ctr" rtl="0">
              <a:lnSpc>
                <a:spcPts val="1300"/>
              </a:lnSpc>
              <a:defRPr sz="1000"/>
            </a:pPr>
            <a:r>
              <a:rPr lang="ja-JP" altLang="en-US" sz="1100" i="0" u="none" strike="noStrike" baseline="0" dirty="0">
                <a:solidFill>
                  <a:srgbClr val="000000"/>
                </a:solidFill>
                <a:latin typeface="HGPｺﾞｼｯｸM" panose="020B0600000000000000" pitchFamily="50" charset="-128"/>
                <a:ea typeface="HGPｺﾞｼｯｸM" panose="020B0600000000000000" pitchFamily="50" charset="-128"/>
              </a:rPr>
              <a:t>目標</a:t>
            </a:r>
          </a:p>
        </p:txBody>
      </p:sp>
      <p:sp>
        <p:nvSpPr>
          <p:cNvPr id="12" name="Oval 74"/>
          <p:cNvSpPr>
            <a:spLocks noChangeArrowheads="1"/>
          </p:cNvSpPr>
          <p:nvPr/>
        </p:nvSpPr>
        <p:spPr bwMode="auto">
          <a:xfrm>
            <a:off x="5684497" y="5337880"/>
            <a:ext cx="956582" cy="89943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ja-JP" altLang="en-US" dirty="0"/>
          </a:p>
        </p:txBody>
      </p:sp>
      <p:sp>
        <p:nvSpPr>
          <p:cNvPr id="13" name="Text Box 75"/>
          <p:cNvSpPr txBox="1">
            <a:spLocks noChangeArrowheads="1"/>
          </p:cNvSpPr>
          <p:nvPr/>
        </p:nvSpPr>
        <p:spPr bwMode="auto">
          <a:xfrm>
            <a:off x="5627043" y="5596415"/>
            <a:ext cx="1082427" cy="373897"/>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square" lIns="27432" tIns="18288"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ja-JP" altLang="ja-JP" sz="1000" i="0" baseline="0" dirty="0">
                <a:effectLst/>
                <a:latin typeface="HGPｺﾞｼｯｸM" panose="020B0600000000000000" pitchFamily="50" charset="-128"/>
                <a:ea typeface="HGPｺﾞｼｯｸM" panose="020B0600000000000000" pitchFamily="50" charset="-128"/>
              </a:rPr>
              <a:t>解決</a:t>
            </a:r>
            <a:r>
              <a:rPr lang="ja-JP" altLang="ja-JP" sz="1000" i="0" baseline="0" dirty="0" smtClean="0">
                <a:effectLst/>
                <a:latin typeface="HGPｺﾞｼｯｸM" panose="020B0600000000000000" pitchFamily="50" charset="-128"/>
                <a:ea typeface="HGPｺﾞｼｯｸM" panose="020B0600000000000000" pitchFamily="50" charset="-128"/>
              </a:rPr>
              <a:t>手段</a:t>
            </a:r>
            <a:endParaRPr lang="en-US" altLang="ja-JP" sz="1000" i="0" baseline="0" dirty="0" smtClean="0">
              <a:effectLst/>
              <a:latin typeface="HGPｺﾞｼｯｸM" panose="020B0600000000000000" pitchFamily="50" charset="-128"/>
              <a:ea typeface="HGPｺﾞｼｯｸM" panose="020B0600000000000000" pitchFamily="50" charset="-128"/>
            </a:endParaRPr>
          </a:p>
          <a:p>
            <a:pPr algn="ctr" rtl="0">
              <a:defRPr sz="1000"/>
            </a:pPr>
            <a:r>
              <a:rPr lang="ja-JP" altLang="en-US" sz="1000" i="0" baseline="0" dirty="0" smtClean="0">
                <a:effectLst/>
                <a:latin typeface="HGPｺﾞｼｯｸM" panose="020B0600000000000000" pitchFamily="50" charset="-128"/>
                <a:ea typeface="HGPｺﾞｼｯｸM" panose="020B0600000000000000" pitchFamily="50" charset="-128"/>
              </a:rPr>
              <a:t>＝</a:t>
            </a:r>
            <a:endParaRPr lang="en-US" altLang="ja-JP" sz="1000" i="0" baseline="0" dirty="0" smtClean="0">
              <a:effectLst/>
              <a:latin typeface="HGPｺﾞｼｯｸM" panose="020B0600000000000000" pitchFamily="50" charset="-128"/>
              <a:ea typeface="HGPｺﾞｼｯｸM" panose="020B0600000000000000" pitchFamily="50" charset="-128"/>
            </a:endParaRPr>
          </a:p>
          <a:p>
            <a:pPr algn="ctr" rtl="0">
              <a:defRPr sz="1000"/>
            </a:pPr>
            <a:r>
              <a:rPr lang="ja-JP" altLang="en-US" sz="1800" b="1" u="sng" strike="noStrike" dirty="0">
                <a:solidFill>
                  <a:srgbClr val="FF0000"/>
                </a:solidFill>
                <a:latin typeface="HGPｺﾞｼｯｸM" panose="020B0600000000000000" pitchFamily="50" charset="-128"/>
                <a:ea typeface="HGPｺﾞｼｯｸM" panose="020B0600000000000000" pitchFamily="50" charset="-128"/>
              </a:rPr>
              <a:t>要求事項</a:t>
            </a:r>
            <a:endParaRPr lang="ja-JP" altLang="en-US" sz="1800" b="1" i="0" u="sng" strike="noStrike" baseline="0" dirty="0">
              <a:solidFill>
                <a:srgbClr val="FF0000"/>
              </a:solidFill>
              <a:latin typeface="HGPｺﾞｼｯｸM" panose="020B0600000000000000" pitchFamily="50" charset="-128"/>
              <a:ea typeface="HGPｺﾞｼｯｸM" panose="020B0600000000000000" pitchFamily="50" charset="-128"/>
            </a:endParaRPr>
          </a:p>
        </p:txBody>
      </p:sp>
      <p:sp>
        <p:nvSpPr>
          <p:cNvPr id="14" name="Line 78"/>
          <p:cNvSpPr>
            <a:spLocks noChangeShapeType="1"/>
          </p:cNvSpPr>
          <p:nvPr/>
        </p:nvSpPr>
        <p:spPr bwMode="auto">
          <a:xfrm flipH="1">
            <a:off x="4190433" y="3363483"/>
            <a:ext cx="333375" cy="574222"/>
          </a:xfrm>
          <a:prstGeom prst="line">
            <a:avLst/>
          </a:prstGeom>
          <a:noFill/>
          <a:ln w="28575">
            <a:solidFill>
              <a:srgbClr xmlns:mc="http://schemas.openxmlformats.org/markup-compatibility/2006" xmlns:a14="http://schemas.microsoft.com/office/drawing/2010/main" val="000000" mc:Ignorable="a14" a14:legacySpreadsheetColorIndex="64"/>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dirty="0"/>
          </a:p>
        </p:txBody>
      </p:sp>
      <p:sp>
        <p:nvSpPr>
          <p:cNvPr id="15" name="Line 79"/>
          <p:cNvSpPr>
            <a:spLocks noChangeShapeType="1"/>
          </p:cNvSpPr>
          <p:nvPr/>
        </p:nvSpPr>
        <p:spPr bwMode="auto">
          <a:xfrm>
            <a:off x="5099390" y="3344433"/>
            <a:ext cx="352425" cy="602797"/>
          </a:xfrm>
          <a:prstGeom prst="line">
            <a:avLst/>
          </a:prstGeom>
          <a:noFill/>
          <a:ln w="28575">
            <a:solidFill>
              <a:srgbClr xmlns:mc="http://schemas.openxmlformats.org/markup-compatibility/2006" xmlns:a14="http://schemas.microsoft.com/office/drawing/2010/main" val="000000" mc:Ignorable="a14" a14:legacySpreadsheetColorIndex="64"/>
            </a:solidFill>
            <a:round/>
            <a:headEnd type="stealth" w="med" len="lg"/>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dirty="0"/>
          </a:p>
        </p:txBody>
      </p:sp>
      <p:sp>
        <p:nvSpPr>
          <p:cNvPr id="16" name="Line 82"/>
          <p:cNvSpPr>
            <a:spLocks noChangeShapeType="1"/>
          </p:cNvSpPr>
          <p:nvPr/>
        </p:nvSpPr>
        <p:spPr bwMode="auto">
          <a:xfrm flipV="1">
            <a:off x="4477544" y="4453415"/>
            <a:ext cx="647699" cy="0"/>
          </a:xfrm>
          <a:prstGeom prst="line">
            <a:avLst/>
          </a:prstGeom>
          <a:noFill/>
          <a:ln w="28575">
            <a:solidFill>
              <a:srgbClr xmlns:mc="http://schemas.openxmlformats.org/markup-compatibility/2006" xmlns:a14="http://schemas.microsoft.com/office/drawing/2010/main" val="000000" mc:Ignorable="a14" a14:legacySpreadsheetColorIndex="64"/>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dirty="0"/>
          </a:p>
        </p:txBody>
      </p:sp>
      <p:sp>
        <p:nvSpPr>
          <p:cNvPr id="17" name="Line 83"/>
          <p:cNvSpPr>
            <a:spLocks noChangeShapeType="1"/>
          </p:cNvSpPr>
          <p:nvPr/>
        </p:nvSpPr>
        <p:spPr bwMode="auto">
          <a:xfrm flipV="1">
            <a:off x="3929176" y="5811408"/>
            <a:ext cx="1736271" cy="0"/>
          </a:xfrm>
          <a:prstGeom prst="line">
            <a:avLst/>
          </a:prstGeom>
          <a:noFill/>
          <a:ln w="28575">
            <a:solidFill>
              <a:srgbClr xmlns:mc="http://schemas.openxmlformats.org/markup-compatibility/2006" xmlns:a14="http://schemas.microsoft.com/office/drawing/2010/main" val="000000" mc:Ignorable="a14" a14:legacySpreadsheetColorIndex="64"/>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dirty="0"/>
          </a:p>
        </p:txBody>
      </p:sp>
      <p:sp>
        <p:nvSpPr>
          <p:cNvPr id="18" name="Line 84"/>
          <p:cNvSpPr>
            <a:spLocks noChangeShapeType="1"/>
          </p:cNvSpPr>
          <p:nvPr/>
        </p:nvSpPr>
        <p:spPr bwMode="auto">
          <a:xfrm flipH="1">
            <a:off x="3471976" y="4788151"/>
            <a:ext cx="333375" cy="564697"/>
          </a:xfrm>
          <a:prstGeom prst="line">
            <a:avLst/>
          </a:prstGeom>
          <a:noFill/>
          <a:ln w="28575">
            <a:solidFill>
              <a:srgbClr xmlns:mc="http://schemas.openxmlformats.org/markup-compatibility/2006" xmlns:a14="http://schemas.microsoft.com/office/drawing/2010/main" val="000000" mc:Ignorable="a14" a14:legacySpreadsheetColorIndex="64"/>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dirty="0"/>
          </a:p>
        </p:txBody>
      </p:sp>
      <p:sp>
        <p:nvSpPr>
          <p:cNvPr id="19" name="Line 85"/>
          <p:cNvSpPr>
            <a:spLocks noChangeShapeType="1"/>
          </p:cNvSpPr>
          <p:nvPr/>
        </p:nvSpPr>
        <p:spPr bwMode="auto">
          <a:xfrm>
            <a:off x="5798797" y="4750051"/>
            <a:ext cx="346982" cy="568779"/>
          </a:xfrm>
          <a:prstGeom prst="line">
            <a:avLst/>
          </a:prstGeom>
          <a:noFill/>
          <a:ln w="28575">
            <a:solidFill>
              <a:srgbClr xmlns:mc="http://schemas.openxmlformats.org/markup-compatibility/2006" xmlns:a14="http://schemas.microsoft.com/office/drawing/2010/main" val="000000" mc:Ignorable="a14" a14:legacySpreadsheetColorIndex="64"/>
            </a:solidFill>
            <a:round/>
            <a:headEnd type="stealth" w="med" len="lg"/>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dirty="0"/>
          </a:p>
        </p:txBody>
      </p:sp>
      <p:sp>
        <p:nvSpPr>
          <p:cNvPr id="20" name="Oval 131"/>
          <p:cNvSpPr>
            <a:spLocks noChangeArrowheads="1"/>
          </p:cNvSpPr>
          <p:nvPr/>
        </p:nvSpPr>
        <p:spPr bwMode="auto">
          <a:xfrm>
            <a:off x="4314258" y="2513037"/>
            <a:ext cx="947057" cy="94161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ja-JP" altLang="en-US" dirty="0"/>
          </a:p>
        </p:txBody>
      </p:sp>
      <p:sp>
        <p:nvSpPr>
          <p:cNvPr id="21" name="Oval 132"/>
          <p:cNvSpPr>
            <a:spLocks noChangeArrowheads="1"/>
          </p:cNvSpPr>
          <p:nvPr/>
        </p:nvSpPr>
        <p:spPr bwMode="auto">
          <a:xfrm>
            <a:off x="4371408" y="2570187"/>
            <a:ext cx="832757" cy="82187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lang="ja-JP" altLang="en-US" b="1" dirty="0">
              <a:latin typeface="HGPｺﾞｼｯｸM" panose="020B0600000000000000" pitchFamily="50" charset="-128"/>
              <a:ea typeface="HGPｺﾞｼｯｸM" panose="020B0600000000000000" pitchFamily="50" charset="-128"/>
            </a:endParaRPr>
          </a:p>
        </p:txBody>
      </p:sp>
      <p:sp>
        <p:nvSpPr>
          <p:cNvPr id="22" name="テキスト ボックス 18"/>
          <p:cNvSpPr txBox="1"/>
          <p:nvPr/>
        </p:nvSpPr>
        <p:spPr>
          <a:xfrm>
            <a:off x="3048794" y="3360762"/>
            <a:ext cx="1847850" cy="5619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100" dirty="0">
                <a:latin typeface="HGPｺﾞｼｯｸM" panose="020B0600000000000000" pitchFamily="50" charset="-128"/>
                <a:ea typeface="HGPｺﾞｼｯｸM" panose="020B0600000000000000" pitchFamily="50" charset="-128"/>
              </a:rPr>
              <a:t>何がどの程度問題か</a:t>
            </a:r>
            <a:endParaRPr kumimoji="1" lang="en-US" altLang="ja-JP" sz="1100" dirty="0">
              <a:latin typeface="HGPｺﾞｼｯｸM" panose="020B0600000000000000" pitchFamily="50" charset="-128"/>
              <a:ea typeface="HGPｺﾞｼｯｸM" panose="020B0600000000000000" pitchFamily="50" charset="-128"/>
            </a:endParaRPr>
          </a:p>
          <a:p>
            <a:pPr algn="ctr"/>
            <a:r>
              <a:rPr kumimoji="1" lang="en-US" altLang="ja-JP" sz="1100" dirty="0">
                <a:latin typeface="HGPｺﾞｼｯｸM" panose="020B0600000000000000" pitchFamily="50" charset="-128"/>
                <a:ea typeface="HGPｺﾞｼｯｸM" panose="020B0600000000000000" pitchFamily="50" charset="-128"/>
              </a:rPr>
              <a:t>(</a:t>
            </a:r>
            <a:r>
              <a:rPr kumimoji="1" lang="ja-JP" altLang="en-US" sz="1100" dirty="0">
                <a:latin typeface="HGPｺﾞｼｯｸM" panose="020B0600000000000000" pitchFamily="50" charset="-128"/>
                <a:ea typeface="HGPｺﾞｼｯｸM" panose="020B0600000000000000" pitchFamily="50" charset="-128"/>
              </a:rPr>
              <a:t>現状と未来の差異</a:t>
            </a:r>
            <a:r>
              <a:rPr kumimoji="1" lang="en-US" altLang="ja-JP" sz="1100" dirty="0">
                <a:latin typeface="HGPｺﾞｼｯｸM" panose="020B0600000000000000" pitchFamily="50" charset="-128"/>
                <a:ea typeface="HGPｺﾞｼｯｸM" panose="020B0600000000000000" pitchFamily="50" charset="-128"/>
              </a:rPr>
              <a:t>)</a:t>
            </a:r>
            <a:endParaRPr kumimoji="1" lang="ja-JP" altLang="en-US" sz="1100" dirty="0">
              <a:latin typeface="HGPｺﾞｼｯｸM" panose="020B0600000000000000" pitchFamily="50" charset="-128"/>
              <a:ea typeface="HGPｺﾞｼｯｸM" panose="020B0600000000000000" pitchFamily="50" charset="-128"/>
            </a:endParaRPr>
          </a:p>
        </p:txBody>
      </p:sp>
      <p:sp>
        <p:nvSpPr>
          <p:cNvPr id="23" name="テキスト ボックス 19"/>
          <p:cNvSpPr txBox="1"/>
          <p:nvPr/>
        </p:nvSpPr>
        <p:spPr>
          <a:xfrm>
            <a:off x="5029994" y="3522687"/>
            <a:ext cx="1514475" cy="3048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100" dirty="0">
                <a:latin typeface="HGPｺﾞｼｯｸM" panose="020B0600000000000000" pitchFamily="50" charset="-128"/>
                <a:ea typeface="HGPｺﾞｼｯｸM" panose="020B0600000000000000" pitchFamily="50" charset="-128"/>
              </a:rPr>
              <a:t>実現できるか</a:t>
            </a:r>
          </a:p>
        </p:txBody>
      </p:sp>
      <p:sp>
        <p:nvSpPr>
          <p:cNvPr id="24" name="テキスト ボックス 20"/>
          <p:cNvSpPr txBox="1"/>
          <p:nvPr/>
        </p:nvSpPr>
        <p:spPr>
          <a:xfrm>
            <a:off x="2267744" y="4856187"/>
            <a:ext cx="1847850" cy="3048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100" dirty="0">
                <a:latin typeface="HGPｺﾞｼｯｸM" panose="020B0600000000000000" pitchFamily="50" charset="-128"/>
                <a:ea typeface="HGPｺﾞｼｯｸM" panose="020B0600000000000000" pitchFamily="50" charset="-128"/>
              </a:rPr>
              <a:t>何が原因か</a:t>
            </a:r>
          </a:p>
        </p:txBody>
      </p:sp>
      <p:sp>
        <p:nvSpPr>
          <p:cNvPr id="25" name="テキスト ボックス 21"/>
          <p:cNvSpPr txBox="1"/>
          <p:nvPr/>
        </p:nvSpPr>
        <p:spPr>
          <a:xfrm>
            <a:off x="3620293" y="5522937"/>
            <a:ext cx="2333625" cy="3048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100" dirty="0">
                <a:latin typeface="HGPｺﾞｼｯｸM" panose="020B0600000000000000" pitchFamily="50" charset="-128"/>
                <a:ea typeface="HGPｺﾞｼｯｸM" panose="020B0600000000000000" pitchFamily="50" charset="-128"/>
              </a:rPr>
              <a:t>どう原因を取り除くか</a:t>
            </a:r>
          </a:p>
        </p:txBody>
      </p:sp>
      <p:sp>
        <p:nvSpPr>
          <p:cNvPr id="26" name="テキスト ボックス 22"/>
          <p:cNvSpPr txBox="1"/>
          <p:nvPr/>
        </p:nvSpPr>
        <p:spPr>
          <a:xfrm>
            <a:off x="4296569" y="4437087"/>
            <a:ext cx="971550" cy="5524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100" dirty="0">
                <a:latin typeface="HGPｺﾞｼｯｸM" panose="020B0600000000000000" pitchFamily="50" charset="-128"/>
                <a:ea typeface="HGPｺﾞｼｯｸM" panose="020B0600000000000000" pitchFamily="50" charset="-128"/>
              </a:rPr>
              <a:t>どこまで</a:t>
            </a:r>
            <a:endParaRPr kumimoji="1" lang="en-US" altLang="ja-JP" sz="1100" dirty="0">
              <a:latin typeface="HGPｺﾞｼｯｸM" panose="020B0600000000000000" pitchFamily="50" charset="-128"/>
              <a:ea typeface="HGPｺﾞｼｯｸM" panose="020B0600000000000000" pitchFamily="50" charset="-128"/>
            </a:endParaRPr>
          </a:p>
          <a:p>
            <a:pPr algn="ctr"/>
            <a:r>
              <a:rPr kumimoji="1" lang="ja-JP" altLang="en-US" sz="1100" dirty="0">
                <a:latin typeface="HGPｺﾞｼｯｸM" panose="020B0600000000000000" pitchFamily="50" charset="-128"/>
                <a:ea typeface="HGPｺﾞｼｯｸM" panose="020B0600000000000000" pitchFamily="50" charset="-128"/>
              </a:rPr>
              <a:t>解決するか</a:t>
            </a:r>
          </a:p>
        </p:txBody>
      </p:sp>
      <p:sp>
        <p:nvSpPr>
          <p:cNvPr id="27" name="テキスト ボックス 24"/>
          <p:cNvSpPr txBox="1"/>
          <p:nvPr/>
        </p:nvSpPr>
        <p:spPr>
          <a:xfrm>
            <a:off x="5696744" y="4856187"/>
            <a:ext cx="1514475" cy="3048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100" dirty="0">
                <a:latin typeface="HGPｺﾞｼｯｸM" panose="020B0600000000000000" pitchFamily="50" charset="-128"/>
                <a:ea typeface="HGPｺﾞｼｯｸM" panose="020B0600000000000000" pitchFamily="50" charset="-128"/>
              </a:rPr>
              <a:t>実現できるか</a:t>
            </a:r>
          </a:p>
        </p:txBody>
      </p:sp>
      <p:sp>
        <p:nvSpPr>
          <p:cNvPr id="28" name="Oval 68"/>
          <p:cNvSpPr>
            <a:spLocks noChangeArrowheads="1"/>
          </p:cNvSpPr>
          <p:nvPr/>
        </p:nvSpPr>
        <p:spPr bwMode="auto">
          <a:xfrm>
            <a:off x="2715419" y="2513037"/>
            <a:ext cx="956582" cy="91303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dirty="0">
                <a:latin typeface="HGPｺﾞｼｯｸM" panose="020B0600000000000000" pitchFamily="50" charset="-128"/>
                <a:ea typeface="HGPｺﾞｼｯｸM" panose="020B0600000000000000" pitchFamily="50" charset="-128"/>
              </a:rPr>
              <a:t>現状</a:t>
            </a:r>
          </a:p>
        </p:txBody>
      </p:sp>
      <p:sp>
        <p:nvSpPr>
          <p:cNvPr id="29" name="Line 78"/>
          <p:cNvSpPr>
            <a:spLocks noChangeShapeType="1"/>
          </p:cNvSpPr>
          <p:nvPr/>
        </p:nvSpPr>
        <p:spPr bwMode="auto">
          <a:xfrm>
            <a:off x="3495108" y="3353958"/>
            <a:ext cx="333375" cy="574222"/>
          </a:xfrm>
          <a:prstGeom prst="line">
            <a:avLst/>
          </a:prstGeom>
          <a:noFill/>
          <a:ln w="28575">
            <a:solidFill>
              <a:srgbClr xmlns:mc="http://schemas.openxmlformats.org/markup-compatibility/2006" xmlns:a14="http://schemas.microsoft.com/office/drawing/2010/main" val="000000" mc:Ignorable="a14" a14:legacySpreadsheetColorIndex="64"/>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dirty="0"/>
          </a:p>
        </p:txBody>
      </p:sp>
      <p:sp>
        <p:nvSpPr>
          <p:cNvPr id="30" name="Text Box 73"/>
          <p:cNvSpPr txBox="1">
            <a:spLocks noChangeArrowheads="1"/>
          </p:cNvSpPr>
          <p:nvPr/>
        </p:nvSpPr>
        <p:spPr bwMode="auto">
          <a:xfrm>
            <a:off x="4344194" y="2741637"/>
            <a:ext cx="895350" cy="474889"/>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square" lIns="27432" tIns="18288"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300"/>
              </a:lnSpc>
              <a:defRPr sz="1000"/>
            </a:pPr>
            <a:r>
              <a:rPr lang="ja-JP" altLang="en-US" sz="1100" i="0" u="none" strike="noStrike" baseline="0" dirty="0" smtClean="0">
                <a:solidFill>
                  <a:srgbClr val="000000"/>
                </a:solidFill>
                <a:latin typeface="HGPｺﾞｼｯｸM" panose="020B0600000000000000" pitchFamily="50" charset="-128"/>
                <a:ea typeface="HGPｺﾞｼｯｸM" panose="020B0600000000000000" pitchFamily="50" charset="-128"/>
              </a:rPr>
              <a:t>業務目標や</a:t>
            </a:r>
            <a:endParaRPr lang="en-US" altLang="ja-JP" sz="1100" i="0" u="none" strike="noStrike" baseline="0" dirty="0" smtClean="0">
              <a:solidFill>
                <a:srgbClr val="000000"/>
              </a:solidFill>
              <a:latin typeface="HGPｺﾞｼｯｸM" panose="020B0600000000000000" pitchFamily="50" charset="-128"/>
              <a:ea typeface="HGPｺﾞｼｯｸM" panose="020B0600000000000000" pitchFamily="50" charset="-128"/>
            </a:endParaRPr>
          </a:p>
          <a:p>
            <a:pPr algn="ctr" rtl="0">
              <a:lnSpc>
                <a:spcPts val="1300"/>
              </a:lnSpc>
              <a:defRPr sz="1000"/>
            </a:pPr>
            <a:r>
              <a:rPr lang="ja-JP" altLang="en-US" dirty="0">
                <a:solidFill>
                  <a:srgbClr val="000000"/>
                </a:solidFill>
                <a:latin typeface="HGPｺﾞｼｯｸM" panose="020B0600000000000000" pitchFamily="50" charset="-128"/>
                <a:ea typeface="HGPｺﾞｼｯｸM" panose="020B0600000000000000" pitchFamily="50" charset="-128"/>
              </a:rPr>
              <a:t>ある</a:t>
            </a:r>
            <a:r>
              <a:rPr lang="ja-JP" altLang="en-US" dirty="0" smtClean="0">
                <a:solidFill>
                  <a:srgbClr val="000000"/>
                </a:solidFill>
                <a:latin typeface="HGPｺﾞｼｯｸM" panose="020B0600000000000000" pitchFamily="50" charset="-128"/>
                <a:ea typeface="HGPｺﾞｼｯｸM" panose="020B0600000000000000" pitchFamily="50" charset="-128"/>
              </a:rPr>
              <a:t>べき姿</a:t>
            </a:r>
            <a:endParaRPr lang="ja-JP" altLang="en-US" sz="1100" i="0" u="none" strike="noStrike" baseline="0" dirty="0">
              <a:solidFill>
                <a:srgbClr val="000000"/>
              </a:solidFill>
              <a:latin typeface="HGPｺﾞｼｯｸM" panose="020B0600000000000000" pitchFamily="50" charset="-128"/>
              <a:ea typeface="HGPｺﾞｼｯｸM" panose="020B0600000000000000" pitchFamily="50" charset="-128"/>
            </a:endParaRPr>
          </a:p>
        </p:txBody>
      </p:sp>
      <p:sp>
        <p:nvSpPr>
          <p:cNvPr id="36" name="テキスト ボックス 35"/>
          <p:cNvSpPr txBox="1"/>
          <p:nvPr/>
        </p:nvSpPr>
        <p:spPr>
          <a:xfrm>
            <a:off x="1387352" y="6237312"/>
            <a:ext cx="3616696" cy="307777"/>
          </a:xfrm>
          <a:prstGeom prst="rect">
            <a:avLst/>
          </a:prstGeom>
          <a:noFill/>
        </p:spPr>
        <p:txBody>
          <a:bodyPr wrap="none" rtlCol="0">
            <a:spAutoFit/>
          </a:bodyPr>
          <a:lstStyle/>
          <a:p>
            <a:r>
              <a:rPr kumimoji="1" lang="en-US" altLang="ja-JP" sz="1400" dirty="0" smtClean="0">
                <a:latin typeface="HGPｺﾞｼｯｸM" panose="020B0600000000000000" pitchFamily="50" charset="-128"/>
                <a:ea typeface="HGPｺﾞｼｯｸM" panose="020B0600000000000000" pitchFamily="50" charset="-128"/>
              </a:rPr>
              <a:t>※</a:t>
            </a:r>
            <a:r>
              <a:rPr kumimoji="1" lang="ja-JP" altLang="en-US" sz="1400" dirty="0" smtClean="0">
                <a:latin typeface="HGPｺﾞｼｯｸM" panose="020B0600000000000000" pitchFamily="50" charset="-128"/>
                <a:ea typeface="HGPｺﾞｼｯｸM" panose="020B0600000000000000" pitchFamily="50" charset="-128"/>
              </a:rPr>
              <a:t>主に、業務</a:t>
            </a:r>
            <a:r>
              <a:rPr kumimoji="1" lang="en-US" altLang="ja-JP" sz="1400" dirty="0" smtClean="0">
                <a:latin typeface="HGPｺﾞｼｯｸM" panose="020B0600000000000000" pitchFamily="50" charset="-128"/>
                <a:ea typeface="HGPｺﾞｼｯｸM" panose="020B0600000000000000" pitchFamily="50" charset="-128"/>
              </a:rPr>
              <a:t>/</a:t>
            </a:r>
            <a:r>
              <a:rPr kumimoji="1" lang="ja-JP" altLang="en-US" sz="1400" dirty="0" smtClean="0">
                <a:latin typeface="HGPｺﾞｼｯｸM" panose="020B0600000000000000" pitchFamily="50" charset="-128"/>
                <a:ea typeface="HGPｺﾞｼｯｸM" panose="020B0600000000000000" pitchFamily="50" charset="-128"/>
              </a:rPr>
              <a:t>機能</a:t>
            </a:r>
            <a:r>
              <a:rPr kumimoji="1" lang="en-US" altLang="ja-JP" sz="1400" dirty="0" smtClean="0">
                <a:latin typeface="HGPｺﾞｼｯｸM" panose="020B0600000000000000" pitchFamily="50" charset="-128"/>
                <a:ea typeface="HGPｺﾞｼｯｸM" panose="020B0600000000000000" pitchFamily="50" charset="-128"/>
              </a:rPr>
              <a:t>/</a:t>
            </a:r>
            <a:r>
              <a:rPr kumimoji="1" lang="ja-JP" altLang="en-US" sz="1400" dirty="0" smtClean="0">
                <a:latin typeface="HGPｺﾞｼｯｸM" panose="020B0600000000000000" pitchFamily="50" charset="-128"/>
                <a:ea typeface="HGPｺﾞｼｯｸM" panose="020B0600000000000000" pitchFamily="50" charset="-128"/>
              </a:rPr>
              <a:t>非機能要件に対して適用</a:t>
            </a:r>
            <a:endParaRPr kumimoji="1" lang="en-US" altLang="ja-JP" sz="1400" dirty="0" smtClean="0">
              <a:latin typeface="HGPｺﾞｼｯｸM" panose="020B0600000000000000" pitchFamily="50" charset="-128"/>
              <a:ea typeface="HGPｺﾞｼｯｸM" panose="020B0600000000000000" pitchFamily="50" charset="-128"/>
            </a:endParaRPr>
          </a:p>
        </p:txBody>
      </p:sp>
      <p:sp>
        <p:nvSpPr>
          <p:cNvPr id="31" name="四角形吹き出し 30"/>
          <p:cNvSpPr/>
          <p:nvPr/>
        </p:nvSpPr>
        <p:spPr>
          <a:xfrm>
            <a:off x="3061388" y="224644"/>
            <a:ext cx="3670511" cy="936104"/>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新規サービス創出、業務改革等、</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To-Be</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定義を優先・先行するケースもある。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プロジェクトごとに考え方をお客さまと確認してください。</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4648421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26</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p:txBody>
      </p:sp>
      <p:sp>
        <p:nvSpPr>
          <p:cNvPr id="4" name="テキスト ボックス 3"/>
          <p:cNvSpPr txBox="1"/>
          <p:nvPr/>
        </p:nvSpPr>
        <p:spPr>
          <a:xfrm>
            <a:off x="613456" y="1300118"/>
            <a:ext cx="7990991" cy="738664"/>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　</a:t>
            </a:r>
            <a:r>
              <a:rPr kumimoji="1" lang="ja-JP" altLang="en-US" sz="1400" dirty="0" smtClean="0">
                <a:latin typeface="HGPｺﾞｼｯｸM" panose="020B0600000000000000" pitchFamily="50" charset="-128"/>
                <a:ea typeface="HGPｺﾞｼｯｸM" panose="020B0600000000000000" pitchFamily="50" charset="-128"/>
              </a:rPr>
              <a:t>　</a:t>
            </a:r>
            <a:r>
              <a:rPr lang="ja-JP" altLang="en-US" sz="1400" dirty="0">
                <a:latin typeface="HGPｺﾞｼｯｸM" panose="020B0600000000000000" pitchFamily="50" charset="-128"/>
                <a:ea typeface="HGPｺﾞｼｯｸM" panose="020B0600000000000000" pitchFamily="50" charset="-128"/>
              </a:rPr>
              <a:t>３．１</a:t>
            </a:r>
            <a:r>
              <a:rPr kumimoji="1" lang="ja-JP" altLang="en-US" sz="1400" dirty="0" smtClean="0">
                <a:latin typeface="HGPｺﾞｼｯｸM" panose="020B0600000000000000" pitchFamily="50" charset="-128"/>
                <a:ea typeface="HGPｺﾞｼｯｸM" panose="020B0600000000000000" pitchFamily="50" charset="-128"/>
              </a:rPr>
              <a:t>．４．要求モデル化の考え方</a:t>
            </a:r>
            <a:endParaRPr kumimoji="1" lang="en-US" altLang="ja-JP" sz="1400" dirty="0" smtClean="0">
              <a:latin typeface="HGPｺﾞｼｯｸM" panose="020B0600000000000000" pitchFamily="50" charset="-128"/>
              <a:ea typeface="HGPｺﾞｼｯｸM" panose="020B0600000000000000" pitchFamily="50" charset="-128"/>
            </a:endParaRPr>
          </a:p>
          <a:p>
            <a:pPr marL="722313"/>
            <a:r>
              <a:rPr lang="ja-JP" altLang="en-US" sz="1400" dirty="0" smtClean="0">
                <a:latin typeface="HGPｺﾞｼｯｸM" panose="020B0600000000000000" pitchFamily="50" charset="-128"/>
                <a:ea typeface="HGPｺﾞｼｯｸM" panose="020B0600000000000000" pitchFamily="50" charset="-128"/>
              </a:rPr>
              <a:t>次頁に示す、各モデルとそれぞれの関係性を元にした要件定義成果物を作成することで、</a:t>
            </a:r>
            <a:r>
              <a:rPr lang="en-US" altLang="ja-JP" sz="1400" dirty="0" smtClean="0">
                <a:latin typeface="HGPｺﾞｼｯｸM" panose="020B0600000000000000" pitchFamily="50" charset="-128"/>
                <a:ea typeface="HGPｺﾞｼｯｸM" panose="020B0600000000000000" pitchFamily="50" charset="-128"/>
              </a:rPr>
              <a:t/>
            </a:r>
            <a:br>
              <a:rPr lang="en-US" altLang="ja-JP" sz="1400" dirty="0" smtClean="0">
                <a:latin typeface="HGPｺﾞｼｯｸM" panose="020B0600000000000000" pitchFamily="50" charset="-128"/>
                <a:ea typeface="HGPｺﾞｼｯｸM" panose="020B0600000000000000" pitchFamily="50" charset="-128"/>
              </a:rPr>
            </a:br>
            <a:r>
              <a:rPr lang="ja-JP" altLang="en-US" sz="1400" dirty="0" smtClean="0">
                <a:latin typeface="HGPｺﾞｼｯｸM" panose="020B0600000000000000" pitchFamily="50" charset="-128"/>
                <a:ea typeface="HGPｺﾞｼｯｸM" panose="020B0600000000000000" pitchFamily="50" charset="-128"/>
              </a:rPr>
              <a:t>プロジェクト目的・目標や課題に整合した業務要件、システム要件の定義を目指します。</a:t>
            </a:r>
            <a:endParaRPr lang="en-US" altLang="ja-JP" sz="1400" dirty="0" smtClean="0">
              <a:latin typeface="HGPｺﾞｼｯｸM" panose="020B0600000000000000" pitchFamily="50" charset="-128"/>
              <a:ea typeface="HGPｺﾞｼｯｸM" panose="020B0600000000000000" pitchFamily="50" charset="-128"/>
            </a:endParaRPr>
          </a:p>
        </p:txBody>
      </p:sp>
      <p:sp>
        <p:nvSpPr>
          <p:cNvPr id="5" name="四角形吹き出し 4"/>
          <p:cNvSpPr/>
          <p:nvPr/>
        </p:nvSpPr>
        <p:spPr>
          <a:xfrm>
            <a:off x="3061387" y="116632"/>
            <a:ext cx="3670511" cy="936104"/>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詳細な成果物内容・様式は付属資料で明示する前提。</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ここで</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は</a:t>
            </a:r>
            <a:r>
              <a:rPr lang="ja-JP" altLang="en-US" sz="1200" dirty="0" smtClean="0">
                <a:solidFill>
                  <a:schemeClr val="tx1"/>
                </a:solidFill>
                <a:latin typeface="HGPｺﾞｼｯｸM" panose="020B0600000000000000" pitchFamily="50" charset="-128"/>
                <a:ea typeface="HGPｺﾞｼｯｸM" panose="020B0600000000000000" pitchFamily="50" charset="-128"/>
              </a:rPr>
              <a:t>要件定義の正しさ・確かさを確保するための、</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成果物体系を理解頂くことを主旨としている。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
        <p:nvSpPr>
          <p:cNvPr id="6" name="正方形/長方形 5"/>
          <p:cNvSpPr/>
          <p:nvPr/>
        </p:nvSpPr>
        <p:spPr>
          <a:xfrm>
            <a:off x="3455876" y="1199068"/>
            <a:ext cx="118813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C2-01</a:t>
            </a:r>
            <a:endParaRPr kumimoji="1" lang="ja-JP" altLang="en-US" dirty="0">
              <a:solidFill>
                <a:schemeClr val="tx1"/>
              </a:solidFill>
            </a:endParaRPr>
          </a:p>
        </p:txBody>
      </p:sp>
    </p:spTree>
    <p:extLst>
      <p:ext uri="{BB962C8B-B14F-4D97-AF65-F5344CB8AC3E}">
        <p14:creationId xmlns:p14="http://schemas.microsoft.com/office/powerpoint/2010/main" val="29687596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27</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p:txBody>
      </p:sp>
      <p:sp>
        <p:nvSpPr>
          <p:cNvPr id="5" name="正方形/長方形 4"/>
          <p:cNvSpPr/>
          <p:nvPr/>
        </p:nvSpPr>
        <p:spPr>
          <a:xfrm>
            <a:off x="4001352" y="1139428"/>
            <a:ext cx="5087904" cy="543544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 name="Text Box 15"/>
          <p:cNvSpPr txBox="1">
            <a:spLocks noChangeArrowheads="1"/>
          </p:cNvSpPr>
          <p:nvPr/>
        </p:nvSpPr>
        <p:spPr bwMode="auto">
          <a:xfrm>
            <a:off x="446571" y="1570612"/>
            <a:ext cx="2152972"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smtClean="0">
                <a:latin typeface="メイリオ" pitchFamily="50" charset="-128"/>
                <a:ea typeface="メイリオ" pitchFamily="50" charset="-128"/>
                <a:cs typeface="メイリオ" pitchFamily="50" charset="-128"/>
              </a:rPr>
              <a:t>■業務課題一覧</a:t>
            </a:r>
            <a:endParaRPr lang="en-US" altLang="ja-JP" sz="1200" dirty="0" smtClean="0">
              <a:latin typeface="メイリオ" pitchFamily="50" charset="-128"/>
              <a:ea typeface="メイリオ" pitchFamily="50" charset="-128"/>
              <a:cs typeface="メイリオ" pitchFamily="50" charset="-128"/>
            </a:endParaRPr>
          </a:p>
        </p:txBody>
      </p:sp>
      <p:sp>
        <p:nvSpPr>
          <p:cNvPr id="7" name="線吹き出し 1 (枠付き) 6"/>
          <p:cNvSpPr/>
          <p:nvPr/>
        </p:nvSpPr>
        <p:spPr>
          <a:xfrm>
            <a:off x="323528" y="2813555"/>
            <a:ext cx="1766995" cy="630127"/>
          </a:xfrm>
          <a:prstGeom prst="borderCallout1">
            <a:avLst>
              <a:gd name="adj1" fmla="val 43384"/>
              <a:gd name="adj2" fmla="val 100954"/>
              <a:gd name="adj3" fmla="val 82408"/>
              <a:gd name="adj4" fmla="val 128281"/>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r>
              <a:rPr lang="en-US" altLang="ja-JP" sz="1200" dirty="0" smtClean="0">
                <a:solidFill>
                  <a:schemeClr val="tx1"/>
                </a:solidFill>
                <a:latin typeface="HGPｺﾞｼｯｸM" panose="020B0600000000000000" pitchFamily="50" charset="-128"/>
                <a:ea typeface="HGPｺﾞｼｯｸM" panose="020B0600000000000000" pitchFamily="50" charset="-128"/>
              </a:rPr>
              <a:t>PJ</a:t>
            </a:r>
            <a:r>
              <a:rPr lang="ja-JP" altLang="en-US" sz="1200" dirty="0" smtClean="0">
                <a:solidFill>
                  <a:schemeClr val="tx1"/>
                </a:solidFill>
                <a:latin typeface="HGPｺﾞｼｯｸM" panose="020B0600000000000000" pitchFamily="50" charset="-128"/>
                <a:ea typeface="HGPｺﾞｼｯｸM" panose="020B0600000000000000" pitchFamily="50" charset="-128"/>
              </a:rPr>
              <a:t>方針・制約等を踏まえ、</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解決の方向性を具体的な解決手段に展開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8" name="Text Box 15"/>
          <p:cNvSpPr txBox="1">
            <a:spLocks noChangeArrowheads="1"/>
          </p:cNvSpPr>
          <p:nvPr/>
        </p:nvSpPr>
        <p:spPr bwMode="auto">
          <a:xfrm>
            <a:off x="323375" y="3458500"/>
            <a:ext cx="2152972"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smtClean="0">
                <a:latin typeface="メイリオ" pitchFamily="50" charset="-128"/>
                <a:ea typeface="メイリオ" pitchFamily="50" charset="-128"/>
                <a:cs typeface="メイリオ" pitchFamily="50" charset="-128"/>
              </a:rPr>
              <a:t>■業務要求一覧</a:t>
            </a:r>
            <a:endParaRPr lang="en-US" altLang="ja-JP" sz="1200" dirty="0" smtClean="0">
              <a:latin typeface="メイリオ" pitchFamily="50" charset="-128"/>
              <a:ea typeface="メイリオ" pitchFamily="50" charset="-128"/>
              <a:cs typeface="メイリオ" pitchFamily="50" charset="-128"/>
            </a:endParaRPr>
          </a:p>
        </p:txBody>
      </p:sp>
      <p:cxnSp>
        <p:nvCxnSpPr>
          <p:cNvPr id="9" name="直線矢印コネクタ 8"/>
          <p:cNvCxnSpPr/>
          <p:nvPr/>
        </p:nvCxnSpPr>
        <p:spPr>
          <a:xfrm>
            <a:off x="2599543" y="2654004"/>
            <a:ext cx="0" cy="10630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線吹き出し 1 (枠付き) 9"/>
          <p:cNvSpPr/>
          <p:nvPr/>
        </p:nvSpPr>
        <p:spPr>
          <a:xfrm>
            <a:off x="283216" y="4574114"/>
            <a:ext cx="1260636" cy="655086"/>
          </a:xfrm>
          <a:prstGeom prst="borderCallout1">
            <a:avLst>
              <a:gd name="adj1" fmla="val -3827"/>
              <a:gd name="adj2" fmla="val 33464"/>
              <a:gd name="adj3" fmla="val -35086"/>
              <a:gd name="adj4" fmla="val 81430"/>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具体的解決手段</a:t>
            </a:r>
            <a:r>
              <a:rPr lang="ja-JP" altLang="en-US" sz="1200" dirty="0" smtClean="0">
                <a:solidFill>
                  <a:schemeClr val="tx1"/>
                </a:solidFill>
                <a:latin typeface="HGPｺﾞｼｯｸM" panose="020B0600000000000000" pitchFamily="50" charset="-128"/>
                <a:ea typeface="HGPｺﾞｼｯｸM" panose="020B0600000000000000" pitchFamily="50" charset="-128"/>
              </a:rPr>
              <a:t>優先順位</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関連モデル</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
        <p:nvSpPr>
          <p:cNvPr id="11" name="Text Box 15"/>
          <p:cNvSpPr txBox="1">
            <a:spLocks noChangeArrowheads="1"/>
          </p:cNvSpPr>
          <p:nvPr/>
        </p:nvSpPr>
        <p:spPr bwMode="auto">
          <a:xfrm>
            <a:off x="4369272" y="2545969"/>
            <a:ext cx="1800225"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smtClean="0">
                <a:latin typeface="メイリオ" pitchFamily="50" charset="-128"/>
                <a:ea typeface="メイリオ" pitchFamily="50" charset="-128"/>
                <a:cs typeface="メイリオ" pitchFamily="50" charset="-128"/>
              </a:rPr>
              <a:t>■業務フロー</a:t>
            </a:r>
            <a:endParaRPr lang="en-US" altLang="ja-JP" sz="1200" dirty="0" smtClean="0">
              <a:latin typeface="メイリオ" pitchFamily="50" charset="-128"/>
              <a:ea typeface="メイリオ" pitchFamily="50" charset="-128"/>
              <a:cs typeface="メイリオ" pitchFamily="50" charset="-128"/>
            </a:endParaRPr>
          </a:p>
        </p:txBody>
      </p:sp>
      <p:sp>
        <p:nvSpPr>
          <p:cNvPr id="12" name="線吹き出し 1 (枠付き) 11"/>
          <p:cNvSpPr/>
          <p:nvPr/>
        </p:nvSpPr>
        <p:spPr>
          <a:xfrm>
            <a:off x="7069684" y="1182466"/>
            <a:ext cx="1318740" cy="488261"/>
          </a:xfrm>
          <a:prstGeom prst="borderCallout1">
            <a:avLst>
              <a:gd name="adj1" fmla="val 24466"/>
              <a:gd name="adj2" fmla="val -2415"/>
              <a:gd name="adj3" fmla="val 70687"/>
              <a:gd name="adj4" fmla="val -33582"/>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lang="ja-JP" altLang="en-US" sz="1200" dirty="0" smtClean="0">
                <a:solidFill>
                  <a:schemeClr val="tx1"/>
                </a:solidFill>
                <a:latin typeface="HGPｺﾞｼｯｸM" panose="020B0600000000000000" pitchFamily="50" charset="-128"/>
                <a:ea typeface="HGPｺﾞｼｯｸM" panose="020B0600000000000000" pitchFamily="50" charset="-128"/>
              </a:rPr>
              <a:t>業務全体構造を階層的に整理</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13" name="Text Box 15"/>
          <p:cNvSpPr txBox="1">
            <a:spLocks noChangeArrowheads="1"/>
          </p:cNvSpPr>
          <p:nvPr/>
        </p:nvSpPr>
        <p:spPr bwMode="auto">
          <a:xfrm>
            <a:off x="6732240" y="2420888"/>
            <a:ext cx="1500219"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smtClean="0">
                <a:latin typeface="メイリオ" pitchFamily="50" charset="-128"/>
                <a:ea typeface="メイリオ" pitchFamily="50" charset="-128"/>
                <a:cs typeface="メイリオ" pitchFamily="50" charset="-128"/>
              </a:rPr>
              <a:t>■業務ルール定義</a:t>
            </a:r>
            <a:endParaRPr lang="en-US" altLang="ja-JP" sz="1200" dirty="0" smtClean="0">
              <a:latin typeface="メイリオ" pitchFamily="50" charset="-128"/>
              <a:ea typeface="メイリオ" pitchFamily="50" charset="-128"/>
              <a:cs typeface="メイリオ" pitchFamily="50" charset="-128"/>
            </a:endParaRPr>
          </a:p>
        </p:txBody>
      </p:sp>
      <p:sp>
        <p:nvSpPr>
          <p:cNvPr id="14" name="Text Box 15"/>
          <p:cNvSpPr txBox="1">
            <a:spLocks noChangeArrowheads="1"/>
          </p:cNvSpPr>
          <p:nvPr/>
        </p:nvSpPr>
        <p:spPr bwMode="auto">
          <a:xfrm>
            <a:off x="6974780" y="5158873"/>
            <a:ext cx="1864940"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smtClean="0">
                <a:latin typeface="メイリオ" pitchFamily="50" charset="-128"/>
                <a:ea typeface="メイリオ" pitchFamily="50" charset="-128"/>
                <a:cs typeface="メイリオ" pitchFamily="50" charset="-128"/>
              </a:rPr>
              <a:t>■概念データモデル</a:t>
            </a:r>
            <a:endParaRPr lang="en-US" altLang="ja-JP" sz="1200" dirty="0" smtClean="0">
              <a:latin typeface="メイリオ" pitchFamily="50" charset="-128"/>
              <a:ea typeface="メイリオ" pitchFamily="50" charset="-128"/>
              <a:cs typeface="メイリオ" pitchFamily="50" charset="-128"/>
            </a:endParaRPr>
          </a:p>
        </p:txBody>
      </p:sp>
      <p:sp>
        <p:nvSpPr>
          <p:cNvPr id="15" name="Text Box 15"/>
          <p:cNvSpPr txBox="1">
            <a:spLocks noChangeArrowheads="1"/>
          </p:cNvSpPr>
          <p:nvPr/>
        </p:nvSpPr>
        <p:spPr bwMode="auto">
          <a:xfrm>
            <a:off x="3995936" y="3896813"/>
            <a:ext cx="2152972"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smtClean="0">
                <a:latin typeface="メイリオ" pitchFamily="50" charset="-128"/>
                <a:ea typeface="メイリオ" pitchFamily="50" charset="-128"/>
                <a:cs typeface="メイリオ" pitchFamily="50" charset="-128"/>
              </a:rPr>
              <a:t>■システム機能一覧</a:t>
            </a:r>
            <a:endParaRPr lang="en-US" altLang="ja-JP" sz="1200" dirty="0" smtClean="0">
              <a:latin typeface="メイリオ" pitchFamily="50" charset="-128"/>
              <a:ea typeface="メイリオ" pitchFamily="50" charset="-128"/>
              <a:cs typeface="メイリオ" pitchFamily="50" charset="-128"/>
            </a:endParaRPr>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572" y="1873624"/>
            <a:ext cx="3045308" cy="76236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3717031"/>
            <a:ext cx="3237930" cy="58232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8" name="直線矢印コネクタ 17"/>
          <p:cNvCxnSpPr>
            <a:stCxn id="17" idx="3"/>
          </p:cNvCxnSpPr>
          <p:nvPr/>
        </p:nvCxnSpPr>
        <p:spPr>
          <a:xfrm flipV="1">
            <a:off x="3561458" y="4008195"/>
            <a:ext cx="434478"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線吹き出し 1 (枠付き) 18"/>
          <p:cNvSpPr/>
          <p:nvPr/>
        </p:nvSpPr>
        <p:spPr>
          <a:xfrm>
            <a:off x="2090523" y="4495096"/>
            <a:ext cx="2027560" cy="655086"/>
          </a:xfrm>
          <a:prstGeom prst="borderCallout1">
            <a:avLst>
              <a:gd name="adj1" fmla="val 319"/>
              <a:gd name="adj2" fmla="val 89481"/>
              <a:gd name="adj3" fmla="val -68255"/>
              <a:gd name="adj4" fmla="val 83924"/>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具体的解決手段を、</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複数視点でモデルに整理し、</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To-Be</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a:t>
            </a:r>
            <a:r>
              <a:rPr lang="ja-JP" altLang="en-US" sz="1200" dirty="0" smtClean="0">
                <a:solidFill>
                  <a:schemeClr val="tx1"/>
                </a:solidFill>
                <a:latin typeface="HGPｺﾞｼｯｸM" panose="020B0600000000000000" pitchFamily="50" charset="-128"/>
                <a:ea typeface="HGPｺﾞｼｯｸM" panose="020B0600000000000000" pitchFamily="50" charset="-128"/>
              </a:rPr>
              <a:t>像を明確化</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
        <p:nvSpPr>
          <p:cNvPr id="20" name="Text Box 15"/>
          <p:cNvSpPr txBox="1">
            <a:spLocks noChangeArrowheads="1"/>
          </p:cNvSpPr>
          <p:nvPr/>
        </p:nvSpPr>
        <p:spPr bwMode="auto">
          <a:xfrm>
            <a:off x="2843808" y="1556792"/>
            <a:ext cx="943136"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smtClean="0">
                <a:latin typeface="メイリオ" pitchFamily="50" charset="-128"/>
                <a:ea typeface="メイリオ" pitchFamily="50" charset="-128"/>
                <a:cs typeface="メイリオ" pitchFamily="50" charset="-128"/>
              </a:rPr>
              <a:t>■</a:t>
            </a:r>
            <a:r>
              <a:rPr lang="en-US" altLang="ja-JP" sz="1200" dirty="0" smtClean="0">
                <a:latin typeface="メイリオ" pitchFamily="50" charset="-128"/>
                <a:ea typeface="メイリオ" pitchFamily="50" charset="-128"/>
                <a:cs typeface="メイリオ" pitchFamily="50" charset="-128"/>
              </a:rPr>
              <a:t>RFP</a:t>
            </a:r>
          </a:p>
        </p:txBody>
      </p:sp>
      <p:sp>
        <p:nvSpPr>
          <p:cNvPr id="21" name="フローチャート : 書類 20"/>
          <p:cNvSpPr/>
          <p:nvPr/>
        </p:nvSpPr>
        <p:spPr>
          <a:xfrm>
            <a:off x="2965069" y="1788418"/>
            <a:ext cx="958860" cy="59275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pic>
        <p:nvPicPr>
          <p:cNvPr id="2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016" y="2775470"/>
            <a:ext cx="1551219" cy="7975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9280" y="1437738"/>
            <a:ext cx="2210952" cy="695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 Box 15"/>
          <p:cNvSpPr txBox="1">
            <a:spLocks noChangeArrowheads="1"/>
          </p:cNvSpPr>
          <p:nvPr/>
        </p:nvSpPr>
        <p:spPr bwMode="auto">
          <a:xfrm>
            <a:off x="4381606" y="1139428"/>
            <a:ext cx="1617980"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smtClean="0">
                <a:latin typeface="メイリオ" pitchFamily="50" charset="-128"/>
                <a:ea typeface="メイリオ" pitchFamily="50" charset="-128"/>
                <a:cs typeface="メイリオ" pitchFamily="50" charset="-128"/>
              </a:rPr>
              <a:t>■業務階層定義</a:t>
            </a:r>
            <a:endParaRPr lang="en-US" altLang="ja-JP" sz="1200" dirty="0" smtClean="0">
              <a:latin typeface="メイリオ" pitchFamily="50" charset="-128"/>
              <a:ea typeface="メイリオ" pitchFamily="50" charset="-128"/>
              <a:cs typeface="メイリオ" pitchFamily="50" charset="-128"/>
            </a:endParaRPr>
          </a:p>
        </p:txBody>
      </p:sp>
      <p:cxnSp>
        <p:nvCxnSpPr>
          <p:cNvPr id="25" name="直線矢印コネクタ 24"/>
          <p:cNvCxnSpPr/>
          <p:nvPr/>
        </p:nvCxnSpPr>
        <p:spPr>
          <a:xfrm>
            <a:off x="5508104" y="2132856"/>
            <a:ext cx="0" cy="6531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76256" y="2680179"/>
            <a:ext cx="1356203" cy="88146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27" name="直線矢印コネクタ 26"/>
          <p:cNvCxnSpPr>
            <a:stCxn id="23" idx="2"/>
          </p:cNvCxnSpPr>
          <p:nvPr/>
        </p:nvCxnSpPr>
        <p:spPr>
          <a:xfrm>
            <a:off x="5554756" y="2132856"/>
            <a:ext cx="1321500" cy="8517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線吹き出し 1 (枠付き) 27"/>
          <p:cNvSpPr/>
          <p:nvPr/>
        </p:nvSpPr>
        <p:spPr>
          <a:xfrm>
            <a:off x="3055364" y="2804501"/>
            <a:ext cx="1422914" cy="498773"/>
          </a:xfrm>
          <a:prstGeom prst="borderCallout1">
            <a:avLst>
              <a:gd name="adj1" fmla="val -767"/>
              <a:gd name="adj2" fmla="val 48141"/>
              <a:gd name="adj3" fmla="val -26122"/>
              <a:gd name="adj4" fmla="val 98097"/>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個々の業務の流れとシステムの関係</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29" name="線吹き出し 1 (枠付き) 28"/>
          <p:cNvSpPr/>
          <p:nvPr/>
        </p:nvSpPr>
        <p:spPr>
          <a:xfrm>
            <a:off x="7099177" y="1844824"/>
            <a:ext cx="1937319" cy="322020"/>
          </a:xfrm>
          <a:prstGeom prst="borderCallout1">
            <a:avLst>
              <a:gd name="adj1" fmla="val 103016"/>
              <a:gd name="adj2" fmla="val 55592"/>
              <a:gd name="adj3" fmla="val 173543"/>
              <a:gd name="adj4" fmla="val 11875"/>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個々の業務におけるルール</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pic>
        <p:nvPicPr>
          <p:cNvPr id="3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0913" y="5432882"/>
            <a:ext cx="1756075" cy="92651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1" name="フローチャート : 書類 30"/>
          <p:cNvSpPr/>
          <p:nvPr/>
        </p:nvSpPr>
        <p:spPr>
          <a:xfrm>
            <a:off x="738364" y="5627786"/>
            <a:ext cx="958860" cy="59275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sp>
        <p:nvSpPr>
          <p:cNvPr id="32" name="フローチャート : 書類 31"/>
          <p:cNvSpPr/>
          <p:nvPr/>
        </p:nvSpPr>
        <p:spPr>
          <a:xfrm>
            <a:off x="890764" y="5780186"/>
            <a:ext cx="958860" cy="59275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sp>
        <p:nvSpPr>
          <p:cNvPr id="33" name="フローチャート : 書類 32"/>
          <p:cNvSpPr/>
          <p:nvPr/>
        </p:nvSpPr>
        <p:spPr>
          <a:xfrm>
            <a:off x="1043164" y="5932586"/>
            <a:ext cx="958860" cy="59275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sp>
        <p:nvSpPr>
          <p:cNvPr id="34" name="Text Box 15"/>
          <p:cNvSpPr txBox="1">
            <a:spLocks noChangeArrowheads="1"/>
          </p:cNvSpPr>
          <p:nvPr/>
        </p:nvSpPr>
        <p:spPr bwMode="auto">
          <a:xfrm>
            <a:off x="251520" y="5331145"/>
            <a:ext cx="2051832"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smtClean="0">
                <a:latin typeface="メイリオ" pitchFamily="50" charset="-128"/>
                <a:ea typeface="メイリオ" pitchFamily="50" charset="-128"/>
                <a:cs typeface="メイリオ" pitchFamily="50" charset="-128"/>
              </a:rPr>
              <a:t>■現行業務</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システム文書</a:t>
            </a:r>
            <a:endParaRPr lang="en-US" altLang="ja-JP" sz="1200" dirty="0" smtClean="0">
              <a:latin typeface="メイリオ" pitchFamily="50" charset="-128"/>
              <a:ea typeface="メイリオ" pitchFamily="50" charset="-128"/>
              <a:cs typeface="メイリオ" pitchFamily="50" charset="-128"/>
            </a:endParaRPr>
          </a:p>
        </p:txBody>
      </p:sp>
      <p:sp>
        <p:nvSpPr>
          <p:cNvPr id="35" name="線吹き出し 1 (枠付き) 34"/>
          <p:cNvSpPr/>
          <p:nvPr/>
        </p:nvSpPr>
        <p:spPr>
          <a:xfrm>
            <a:off x="7489630" y="4653136"/>
            <a:ext cx="1474858" cy="470836"/>
          </a:xfrm>
          <a:prstGeom prst="borderCallout1">
            <a:avLst>
              <a:gd name="adj1" fmla="val 50095"/>
              <a:gd name="adj2" fmla="val 54"/>
              <a:gd name="adj3" fmla="val 115593"/>
              <a:gd name="adj4" fmla="val -21096"/>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業務で扱うモノ・コト・カネ等の概念構造</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pic>
        <p:nvPicPr>
          <p:cNvPr id="3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08304" y="3170469"/>
            <a:ext cx="1708944" cy="64840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7"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59234" y="5258471"/>
            <a:ext cx="1697739" cy="124021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8" name="Text Box 15"/>
          <p:cNvSpPr txBox="1">
            <a:spLocks noChangeArrowheads="1"/>
          </p:cNvSpPr>
          <p:nvPr/>
        </p:nvSpPr>
        <p:spPr bwMode="auto">
          <a:xfrm>
            <a:off x="4355976" y="5013176"/>
            <a:ext cx="1309656"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smtClean="0">
                <a:latin typeface="メイリオ" pitchFamily="50" charset="-128"/>
                <a:ea typeface="メイリオ" pitchFamily="50" charset="-128"/>
                <a:cs typeface="メイリオ" pitchFamily="50" charset="-128"/>
              </a:rPr>
              <a:t>■ＣＲＵＤ図</a:t>
            </a:r>
            <a:endParaRPr lang="en-US" altLang="ja-JP" sz="1200" dirty="0" smtClean="0">
              <a:latin typeface="メイリオ" pitchFamily="50" charset="-128"/>
              <a:ea typeface="メイリオ" pitchFamily="50" charset="-128"/>
              <a:cs typeface="メイリオ" pitchFamily="50" charset="-128"/>
            </a:endParaRPr>
          </a:p>
        </p:txBody>
      </p:sp>
      <p:cxnSp>
        <p:nvCxnSpPr>
          <p:cNvPr id="39" name="直線矢印コネクタ 38"/>
          <p:cNvCxnSpPr/>
          <p:nvPr/>
        </p:nvCxnSpPr>
        <p:spPr>
          <a:xfrm>
            <a:off x="5508104" y="3573016"/>
            <a:ext cx="0" cy="5823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直線矢印コネクタ 39"/>
          <p:cNvCxnSpPr/>
          <p:nvPr/>
        </p:nvCxnSpPr>
        <p:spPr>
          <a:xfrm flipH="1">
            <a:off x="6392350" y="5917135"/>
            <a:ext cx="67007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41" name="線吹き出し 1 (枠付き) 40"/>
          <p:cNvSpPr/>
          <p:nvPr/>
        </p:nvSpPr>
        <p:spPr>
          <a:xfrm>
            <a:off x="6804248" y="6309320"/>
            <a:ext cx="1229467" cy="265556"/>
          </a:xfrm>
          <a:prstGeom prst="borderCallout1">
            <a:avLst>
              <a:gd name="adj1" fmla="val -8007"/>
              <a:gd name="adj2" fmla="val 19929"/>
              <a:gd name="adj3" fmla="val -145290"/>
              <a:gd name="adj4" fmla="val -14100"/>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概念エンティティ</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42" name="線吹き出し 1 (枠付き) 41"/>
          <p:cNvSpPr/>
          <p:nvPr/>
        </p:nvSpPr>
        <p:spPr>
          <a:xfrm>
            <a:off x="4159141" y="3638687"/>
            <a:ext cx="1113749" cy="265556"/>
          </a:xfrm>
          <a:prstGeom prst="borderCallout1">
            <a:avLst>
              <a:gd name="adj1" fmla="val 48211"/>
              <a:gd name="adj2" fmla="val 99517"/>
              <a:gd name="adj3" fmla="val 114718"/>
              <a:gd name="adj4" fmla="val 121619"/>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システム機能</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pic>
        <p:nvPicPr>
          <p:cNvPr id="4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11960" y="4155345"/>
            <a:ext cx="2956183" cy="51652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44" name="直線矢印コネクタ 43"/>
          <p:cNvCxnSpPr/>
          <p:nvPr/>
        </p:nvCxnSpPr>
        <p:spPr>
          <a:xfrm flipH="1">
            <a:off x="5554756" y="3443750"/>
            <a:ext cx="1321500" cy="7115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直線矢印コネクタ 44"/>
          <p:cNvCxnSpPr/>
          <p:nvPr/>
        </p:nvCxnSpPr>
        <p:spPr>
          <a:xfrm>
            <a:off x="5488447" y="4697631"/>
            <a:ext cx="3178" cy="54675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46" name="線吹き出し 1 (枠付き) 45"/>
          <p:cNvSpPr/>
          <p:nvPr/>
        </p:nvSpPr>
        <p:spPr>
          <a:xfrm>
            <a:off x="5835475" y="4804822"/>
            <a:ext cx="1113749" cy="265556"/>
          </a:xfrm>
          <a:prstGeom prst="borderCallout1">
            <a:avLst>
              <a:gd name="adj1" fmla="val 48211"/>
              <a:gd name="adj2" fmla="val 660"/>
              <a:gd name="adj3" fmla="val 58500"/>
              <a:gd name="adj4" fmla="val -30016"/>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システム機能</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47" name="線吹き出し 1 (枠付き) 46"/>
          <p:cNvSpPr/>
          <p:nvPr/>
        </p:nvSpPr>
        <p:spPr>
          <a:xfrm>
            <a:off x="6505554" y="3749041"/>
            <a:ext cx="1113749" cy="265556"/>
          </a:xfrm>
          <a:prstGeom prst="borderCallout1">
            <a:avLst>
              <a:gd name="adj1" fmla="val 55238"/>
              <a:gd name="adj2" fmla="val -1015"/>
              <a:gd name="adj3" fmla="val 47959"/>
              <a:gd name="adj4" fmla="val -38394"/>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システム機能</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cxnSp>
        <p:nvCxnSpPr>
          <p:cNvPr id="48" name="直線矢印コネクタ 47"/>
          <p:cNvCxnSpPr/>
          <p:nvPr/>
        </p:nvCxnSpPr>
        <p:spPr>
          <a:xfrm>
            <a:off x="2090523" y="6237312"/>
            <a:ext cx="190360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9" name="線吹き出し 1 (枠付き) 48"/>
          <p:cNvSpPr/>
          <p:nvPr/>
        </p:nvSpPr>
        <p:spPr>
          <a:xfrm>
            <a:off x="2612149" y="5470060"/>
            <a:ext cx="1743827" cy="623236"/>
          </a:xfrm>
          <a:prstGeom prst="borderCallout1">
            <a:avLst>
              <a:gd name="adj1" fmla="val -2304"/>
              <a:gd name="adj2" fmla="val 83524"/>
              <a:gd name="adj3" fmla="val -42435"/>
              <a:gd name="adj4" fmla="val 109523"/>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機能とデータの整合を</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確認し、不足をそれぞれにフィードバック</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50" name="線吹き出し 1 (枠付き) 49"/>
          <p:cNvSpPr/>
          <p:nvPr/>
        </p:nvSpPr>
        <p:spPr>
          <a:xfrm>
            <a:off x="7522715" y="4086606"/>
            <a:ext cx="1474858" cy="264476"/>
          </a:xfrm>
          <a:prstGeom prst="borderCallout1">
            <a:avLst>
              <a:gd name="adj1" fmla="val 50095"/>
              <a:gd name="adj2" fmla="val 54"/>
              <a:gd name="adj3" fmla="val 94179"/>
              <a:gd name="adj4" fmla="val -24891"/>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必要なシステム機能</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51" name="テキスト ボックス 50"/>
          <p:cNvSpPr txBox="1"/>
          <p:nvPr/>
        </p:nvSpPr>
        <p:spPr>
          <a:xfrm>
            <a:off x="395536" y="1124744"/>
            <a:ext cx="2376264" cy="307777"/>
          </a:xfrm>
          <a:prstGeom prst="rect">
            <a:avLst/>
          </a:prstGeom>
          <a:noFill/>
        </p:spPr>
        <p:txBody>
          <a:bodyPr wrap="square" rtlCol="0">
            <a:spAutoFit/>
          </a:bodyPr>
          <a:lstStyle/>
          <a:p>
            <a:r>
              <a:rPr lang="en-US" altLang="ja-JP" sz="1400" b="1" u="sng" dirty="0" smtClean="0">
                <a:latin typeface="HGPｺﾞｼｯｸM" panose="020B0600000000000000" pitchFamily="50" charset="-128"/>
                <a:ea typeface="HGPｺﾞｼｯｸM" panose="020B0600000000000000" pitchFamily="50" charset="-128"/>
              </a:rPr>
              <a:t>&lt;&lt;</a:t>
            </a:r>
            <a:r>
              <a:rPr lang="ja-JP" altLang="en-US" sz="1400" b="1" u="sng" dirty="0" smtClean="0">
                <a:latin typeface="HGPｺﾞｼｯｸM" panose="020B0600000000000000" pitchFamily="50" charset="-128"/>
                <a:ea typeface="HGPｺﾞｼｯｸM" panose="020B0600000000000000" pitchFamily="50" charset="-128"/>
              </a:rPr>
              <a:t>業務要件</a:t>
            </a:r>
            <a:r>
              <a:rPr lang="en-US" altLang="ja-JP" sz="1400" b="1" u="sng" dirty="0" smtClean="0">
                <a:latin typeface="HGPｺﾞｼｯｸM" panose="020B0600000000000000" pitchFamily="50" charset="-128"/>
                <a:ea typeface="HGPｺﾞｼｯｸM" panose="020B0600000000000000" pitchFamily="50" charset="-128"/>
              </a:rPr>
              <a:t>&gt;&gt;</a:t>
            </a:r>
          </a:p>
        </p:txBody>
      </p:sp>
    </p:spTree>
    <p:extLst>
      <p:ext uri="{BB962C8B-B14F-4D97-AF65-F5344CB8AC3E}">
        <p14:creationId xmlns:p14="http://schemas.microsoft.com/office/powerpoint/2010/main" val="3435006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28</a:t>
            </a:fld>
            <a:endParaRPr lang="ja-JP" altLang="en-US" dirty="0"/>
          </a:p>
        </p:txBody>
      </p:sp>
      <p:sp>
        <p:nvSpPr>
          <p:cNvPr id="4"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8351031" cy="5047536"/>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　</a:t>
            </a:r>
            <a:r>
              <a:rPr kumimoji="1" lang="ja-JP" altLang="en-US" sz="1400" dirty="0" smtClean="0">
                <a:latin typeface="HGPｺﾞｼｯｸM" panose="020B0600000000000000" pitchFamily="50" charset="-128"/>
                <a:ea typeface="HGPｺﾞｼｯｸM" panose="020B0600000000000000" pitchFamily="50" charset="-128"/>
              </a:rPr>
              <a:t>　</a:t>
            </a:r>
            <a:r>
              <a:rPr lang="ja-JP" altLang="en-US" sz="1400" dirty="0">
                <a:latin typeface="HGPｺﾞｼｯｸM" panose="020B0600000000000000" pitchFamily="50" charset="-128"/>
                <a:ea typeface="HGPｺﾞｼｯｸM" panose="020B0600000000000000" pitchFamily="50" charset="-128"/>
              </a:rPr>
              <a:t>３．１</a:t>
            </a:r>
            <a:r>
              <a:rPr kumimoji="1" lang="ja-JP" altLang="en-US" sz="1400" dirty="0" smtClean="0">
                <a:latin typeface="HGPｺﾞｼｯｸM" panose="020B0600000000000000" pitchFamily="50" charset="-128"/>
                <a:ea typeface="HGPｺﾞｼｯｸM" panose="020B0600000000000000" pitchFamily="50" charset="-128"/>
              </a:rPr>
              <a:t>．５．検証・妥当性確認の考え方</a:t>
            </a:r>
            <a:endParaRPr kumimoji="1" lang="en-US" altLang="ja-JP" sz="1400" dirty="0" smtClean="0">
              <a:latin typeface="HGPｺﾞｼｯｸM" panose="020B0600000000000000" pitchFamily="50" charset="-128"/>
              <a:ea typeface="HGPｺﾞｼｯｸM" panose="020B0600000000000000" pitchFamily="50" charset="-128"/>
            </a:endParaRPr>
          </a:p>
          <a:p>
            <a:pPr marL="722313"/>
            <a:r>
              <a:rPr lang="ja-JP" altLang="en-US" sz="1400" dirty="0" smtClean="0">
                <a:latin typeface="HGPｺﾞｼｯｸM" panose="020B0600000000000000" pitchFamily="50" charset="-128"/>
                <a:ea typeface="HGPｺﾞｼｯｸM" panose="020B0600000000000000" pitchFamily="50" charset="-128"/>
              </a:rPr>
              <a:t>要件定義の品質確保には下記２点が必要と考えます。</a:t>
            </a:r>
            <a:endParaRPr lang="en-US" altLang="ja-JP" sz="1400" dirty="0" smtClean="0">
              <a:latin typeface="HGPｺﾞｼｯｸM" panose="020B0600000000000000" pitchFamily="50" charset="-128"/>
              <a:ea typeface="HGPｺﾞｼｯｸM" panose="020B0600000000000000" pitchFamily="50" charset="-128"/>
            </a:endParaRPr>
          </a:p>
          <a:p>
            <a:pPr marL="722313"/>
            <a:endParaRPr lang="en-US" altLang="ja-JP" sz="1400" dirty="0" smtClean="0">
              <a:latin typeface="HGPｺﾞｼｯｸM" panose="020B0600000000000000" pitchFamily="50" charset="-128"/>
              <a:ea typeface="HGPｺﾞｼｯｸM" panose="020B0600000000000000" pitchFamily="50" charset="-128"/>
            </a:endParaRPr>
          </a:p>
          <a:p>
            <a:pPr marL="1258888" indent="-104775">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内容が具体的で、確認対象に対して適切な確認点の設定</a:t>
            </a:r>
            <a:endParaRPr lang="en-US" altLang="ja-JP" sz="1400" dirty="0" smtClean="0">
              <a:latin typeface="HGPｺﾞｼｯｸM" panose="020B0600000000000000" pitchFamily="50" charset="-128"/>
              <a:ea typeface="HGPｺﾞｼｯｸM" panose="020B0600000000000000" pitchFamily="50" charset="-128"/>
            </a:endParaRPr>
          </a:p>
          <a:p>
            <a:pPr marL="1258888" indent="-104775">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適切な確認担当者のアサイン</a:t>
            </a:r>
            <a:endParaRPr lang="en-US" altLang="ja-JP" sz="1400" dirty="0" smtClean="0">
              <a:latin typeface="HGPｺﾞｼｯｸM" panose="020B0600000000000000" pitchFamily="50" charset="-128"/>
              <a:ea typeface="HGPｺﾞｼｯｸM" panose="020B0600000000000000" pitchFamily="50" charset="-128"/>
            </a:endParaRPr>
          </a:p>
          <a:p>
            <a:pPr marL="722313"/>
            <a:endParaRPr lang="en-US" altLang="ja-JP" sz="1400" dirty="0" smtClean="0">
              <a:latin typeface="HGPｺﾞｼｯｸM" panose="020B0600000000000000" pitchFamily="50" charset="-128"/>
              <a:ea typeface="HGPｺﾞｼｯｸM" panose="020B0600000000000000" pitchFamily="50" charset="-128"/>
            </a:endParaRPr>
          </a:p>
          <a:p>
            <a:pPr marL="722313"/>
            <a:r>
              <a:rPr lang="ja-JP" altLang="en-US" sz="1400" dirty="0" smtClean="0">
                <a:latin typeface="HGPｺﾞｼｯｸM" panose="020B0600000000000000" pitchFamily="50" charset="-128"/>
                <a:ea typeface="HGPｺﾞｼｯｸM" panose="020B0600000000000000" pitchFamily="50" charset="-128"/>
              </a:rPr>
              <a:t>本プロジェクトでは上記</a:t>
            </a:r>
            <a:r>
              <a:rPr lang="ja-JP" altLang="en-US" sz="1400" dirty="0">
                <a:latin typeface="HGPｺﾞｼｯｸM" panose="020B0600000000000000" pitchFamily="50" charset="-128"/>
                <a:ea typeface="HGPｺﾞｼｯｸM" panose="020B0600000000000000" pitchFamily="50" charset="-128"/>
              </a:rPr>
              <a:t>に</a:t>
            </a:r>
            <a:r>
              <a:rPr lang="ja-JP" altLang="en-US" sz="1400" dirty="0" smtClean="0">
                <a:latin typeface="HGPｺﾞｼｯｸM" panose="020B0600000000000000" pitchFamily="50" charset="-128"/>
                <a:ea typeface="HGPｺﾞｼｯｸM" panose="020B0600000000000000" pitchFamily="50" charset="-128"/>
              </a:rPr>
              <a:t>基づき、品質確保のための活動として「検証」「妥当性確認」を</a:t>
            </a:r>
            <a:r>
              <a:rPr lang="ja-JP" altLang="en-US" sz="1400" dirty="0">
                <a:latin typeface="HGPｺﾞｼｯｸM" panose="020B0600000000000000" pitchFamily="50" charset="-128"/>
                <a:ea typeface="HGPｺﾞｼｯｸM" panose="020B0600000000000000" pitchFamily="50" charset="-128"/>
              </a:rPr>
              <a:t>計画</a:t>
            </a:r>
            <a:r>
              <a:rPr lang="ja-JP" altLang="en-US" sz="1400" dirty="0" smtClean="0">
                <a:latin typeface="HGPｺﾞｼｯｸM" panose="020B0600000000000000" pitchFamily="50" charset="-128"/>
                <a:ea typeface="HGPｺﾞｼｯｸM" panose="020B0600000000000000" pitchFamily="50" charset="-128"/>
              </a:rPr>
              <a:t>します。</a:t>
            </a:r>
            <a:endParaRPr lang="en-US" altLang="ja-JP" sz="1400" dirty="0" smtClean="0">
              <a:latin typeface="HGPｺﾞｼｯｸM" panose="020B0600000000000000" pitchFamily="50" charset="-128"/>
              <a:ea typeface="HGPｺﾞｼｯｸM" panose="020B0600000000000000" pitchFamily="50" charset="-128"/>
            </a:endParaRPr>
          </a:p>
          <a:p>
            <a:pPr marL="1169988"/>
            <a:endParaRPr lang="en-US" altLang="ja-JP" sz="1400" dirty="0" smtClean="0">
              <a:latin typeface="HGPｺﾞｼｯｸM" panose="020B0600000000000000" pitchFamily="50" charset="-128"/>
              <a:ea typeface="HGPｺﾞｼｯｸM" panose="020B0600000000000000" pitchFamily="50" charset="-128"/>
            </a:endParaRPr>
          </a:p>
          <a:p>
            <a:pPr marL="717550"/>
            <a:r>
              <a:rPr lang="ja-JP" altLang="en-US" sz="1400" dirty="0" smtClean="0">
                <a:latin typeface="HGPｺﾞｼｯｸM" panose="020B0600000000000000" pitchFamily="50" charset="-128"/>
                <a:ea typeface="HGPｺﾞｼｯｸM" panose="020B0600000000000000" pitchFamily="50" charset="-128"/>
              </a:rPr>
              <a:t>＜概要＞</a:t>
            </a:r>
            <a:endParaRPr lang="en-US" altLang="ja-JP" sz="1400" dirty="0">
              <a:latin typeface="HGPｺﾞｼｯｸM" panose="020B0600000000000000" pitchFamily="50" charset="-128"/>
              <a:ea typeface="HGPｺﾞｼｯｸM" panose="020B0600000000000000" pitchFamily="50" charset="-128"/>
            </a:endParaRPr>
          </a:p>
          <a:p>
            <a:pPr marL="1258888" indent="-88900">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上位のビジネス</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業務目的や目標に対する、要件の効果確認を「妥当性確認」とする。</a:t>
            </a:r>
            <a:endParaRPr lang="en-US" altLang="ja-JP" sz="1400" dirty="0" smtClean="0">
              <a:latin typeface="HGPｺﾞｼｯｸM" panose="020B0600000000000000" pitchFamily="50" charset="-128"/>
              <a:ea typeface="HGPｺﾞｼｯｸM" panose="020B0600000000000000" pitchFamily="50" charset="-128"/>
            </a:endParaRPr>
          </a:p>
          <a:p>
            <a:pPr marL="1258888" indent="-88900">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全体</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個々の要件に対する、次項「要求が持つ特性」を大枠観点とした確認を「検証」とする。</a:t>
            </a:r>
            <a:endParaRPr lang="en-US" altLang="ja-JP" sz="1400" dirty="0" smtClean="0">
              <a:latin typeface="HGPｺﾞｼｯｸM" panose="020B0600000000000000" pitchFamily="50" charset="-128"/>
              <a:ea typeface="HGPｺﾞｼｯｸM" panose="020B0600000000000000" pitchFamily="50" charset="-128"/>
            </a:endParaRPr>
          </a:p>
          <a:p>
            <a:pPr marL="1258888" indent="-88900">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基本的な確認担当分担は「妥当性確認」を貴社、「検証」を弊社とする。</a:t>
            </a:r>
            <a:endParaRPr lang="en-US" altLang="ja-JP" sz="1400" dirty="0" smtClean="0">
              <a:latin typeface="HGPｺﾞｼｯｸM" panose="020B0600000000000000" pitchFamily="50" charset="-128"/>
              <a:ea typeface="HGPｺﾞｼｯｸM" panose="020B0600000000000000" pitchFamily="50" charset="-128"/>
            </a:endParaRPr>
          </a:p>
          <a:p>
            <a:pPr marL="722313"/>
            <a:endParaRPr lang="en-US" altLang="ja-JP" sz="1400" dirty="0" smtClean="0">
              <a:latin typeface="HGPｺﾞｼｯｸM" panose="020B0600000000000000" pitchFamily="50" charset="-128"/>
              <a:ea typeface="HGPｺﾞｼｯｸM" panose="020B0600000000000000" pitchFamily="50" charset="-128"/>
            </a:endParaRPr>
          </a:p>
          <a:p>
            <a:pPr marL="722313"/>
            <a:r>
              <a:rPr lang="ja-JP" altLang="en-US" sz="1400" dirty="0" smtClean="0">
                <a:latin typeface="HGPｺﾞｼｯｸM" panose="020B0600000000000000" pitchFamily="50" charset="-128"/>
                <a:ea typeface="HGPｺﾞｼｯｸM" panose="020B0600000000000000" pitchFamily="50" charset="-128"/>
              </a:rPr>
              <a:t>＜検証について＞</a:t>
            </a:r>
            <a:endParaRPr lang="en-US" altLang="ja-JP" sz="1400" dirty="0">
              <a:latin typeface="HGPｺﾞｼｯｸM" panose="020B0600000000000000" pitchFamily="50" charset="-128"/>
              <a:ea typeface="HGPｺﾞｼｯｸM" panose="020B0600000000000000" pitchFamily="50" charset="-128"/>
            </a:endParaRPr>
          </a:p>
          <a:p>
            <a:pPr marL="1258888" indent="-84138">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次項「要求が持つ特性」を検証確認点に落とし、確認点の網羅性を担保する。</a:t>
            </a:r>
            <a:endParaRPr lang="en-US" altLang="ja-JP" sz="1400" dirty="0" smtClean="0">
              <a:latin typeface="HGPｺﾞｼｯｸM" panose="020B0600000000000000" pitchFamily="50" charset="-128"/>
              <a:ea typeface="HGPｺﾞｼｯｸM" panose="020B0600000000000000" pitchFamily="50" charset="-128"/>
            </a:endParaRPr>
          </a:p>
          <a:p>
            <a:pPr marL="1258888" indent="-84138">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確認対象ごとに注力すべき検証確認点を選定し、効率的で効果的な検証を実施する。</a:t>
            </a:r>
            <a:r>
              <a:rPr lang="en-US" altLang="ja-JP" sz="1400" dirty="0" smtClean="0">
                <a:latin typeface="HGPｺﾞｼｯｸM" panose="020B0600000000000000" pitchFamily="50" charset="-128"/>
                <a:ea typeface="HGPｺﾞｼｯｸM" panose="020B0600000000000000" pitchFamily="50" charset="-128"/>
              </a:rPr>
              <a:t/>
            </a:r>
            <a:br>
              <a:rPr lang="en-US" altLang="ja-JP" sz="1400" dirty="0" smtClean="0">
                <a:latin typeface="HGPｺﾞｼｯｸM" panose="020B0600000000000000" pitchFamily="50" charset="-128"/>
                <a:ea typeface="HGPｺﾞｼｯｸM" panose="020B0600000000000000" pitchFamily="50" charset="-128"/>
              </a:rPr>
            </a:b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全確認対象</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全確認点のフルスペック確認を前提</a:t>
            </a:r>
            <a:r>
              <a:rPr lang="ja-JP" altLang="en-US" sz="1400" dirty="0" smtClean="0">
                <a:latin typeface="HGPｺﾞｼｯｸM" panose="020B0600000000000000" pitchFamily="50" charset="-128"/>
                <a:ea typeface="HGPｺﾞｼｯｸM" panose="020B0600000000000000" pitchFamily="50" charset="-128"/>
              </a:rPr>
              <a:t>としない</a:t>
            </a:r>
            <a:r>
              <a:rPr lang="en-US" altLang="ja-JP" sz="1400" dirty="0" smtClean="0">
                <a:latin typeface="HGPｺﾞｼｯｸM" panose="020B0600000000000000" pitchFamily="50" charset="-128"/>
                <a:ea typeface="HGPｺﾞｼｯｸM" panose="020B0600000000000000" pitchFamily="50" charset="-128"/>
              </a:rPr>
              <a:t>)</a:t>
            </a:r>
          </a:p>
          <a:p>
            <a:pPr marL="1258888" indent="-84138">
              <a:buFont typeface="Arial" panose="020B0604020202020204" pitchFamily="34" charset="0"/>
              <a:buChar char="•"/>
            </a:pPr>
            <a:endParaRPr lang="en-US" altLang="ja-JP" sz="1400" dirty="0" smtClean="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＜妥当性確認について＞</a:t>
            </a:r>
            <a:endParaRPr lang="en-US" altLang="ja-JP" sz="1400" dirty="0">
              <a:latin typeface="HGPｺﾞｼｯｸM" panose="020B0600000000000000" pitchFamily="50" charset="-128"/>
              <a:ea typeface="HGPｺﾞｼｯｸM" panose="020B0600000000000000" pitchFamily="50" charset="-128"/>
            </a:endParaRPr>
          </a:p>
          <a:p>
            <a:pPr marL="1258888" indent="-84138">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要件定義へのインプットとして貴社で整理した「目的・目標と要求の関係」と</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成果物で具体化した要件内容から、要件実現による目的・目標の達成度合いを評価する。</a:t>
            </a:r>
            <a:endParaRPr lang="en-US" altLang="ja-JP" sz="1400" dirty="0">
              <a:latin typeface="HGPｺﾞｼｯｸM" panose="020B0600000000000000" pitchFamily="50" charset="-128"/>
              <a:ea typeface="HGPｺﾞｼｯｸM" panose="020B0600000000000000" pitchFamily="50" charset="-128"/>
            </a:endParaRPr>
          </a:p>
          <a:p>
            <a:pPr marL="1258888" indent="-84138">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妥当性確認によって明らかになった追加要求事項については、対応時期・費用を</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ご相談させて頂く場合がございます</a:t>
            </a:r>
            <a:r>
              <a:rPr lang="ja-JP" altLang="en-US" sz="1400" dirty="0" smtClean="0">
                <a:latin typeface="HGPｺﾞｼｯｸM" panose="020B0600000000000000" pitchFamily="50" charset="-128"/>
                <a:ea typeface="HGPｺﾞｼｯｸM" panose="020B0600000000000000" pitchFamily="50" charset="-128"/>
              </a:rPr>
              <a:t>。</a:t>
            </a:r>
            <a:endParaRPr lang="en-US" altLang="ja-JP" sz="1400" dirty="0">
              <a:latin typeface="HGPｺﾞｼｯｸM" panose="020B0600000000000000" pitchFamily="50" charset="-128"/>
              <a:ea typeface="HGPｺﾞｼｯｸM" panose="020B0600000000000000" pitchFamily="50" charset="-128"/>
            </a:endParaRPr>
          </a:p>
        </p:txBody>
      </p:sp>
      <p:sp>
        <p:nvSpPr>
          <p:cNvPr id="6" name="四角形吹き出し 5"/>
          <p:cNvSpPr/>
          <p:nvPr/>
        </p:nvSpPr>
        <p:spPr>
          <a:xfrm>
            <a:off x="2915816" y="44624"/>
            <a:ext cx="3670511" cy="936104"/>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実効性ある品質活動を計画するために、</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品質活動の基本的な考え方、観点を</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お客</a:t>
            </a:r>
            <a:r>
              <a:rPr lang="ja-JP" altLang="en-US" sz="1200" dirty="0" smtClean="0">
                <a:solidFill>
                  <a:schemeClr val="tx1"/>
                </a:solidFill>
                <a:latin typeface="HGPｺﾞｼｯｸM" panose="020B0600000000000000" pitchFamily="50" charset="-128"/>
                <a:ea typeface="HGPｺﾞｼｯｸM" panose="020B0600000000000000" pitchFamily="50" charset="-128"/>
              </a:rPr>
              <a:t>さまと共有する。</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3779912" y="1204004"/>
            <a:ext cx="151216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C2-02-04</a:t>
            </a:r>
            <a:r>
              <a:rPr kumimoji="1" lang="ja-JP" altLang="en-US" dirty="0" smtClean="0">
                <a:solidFill>
                  <a:schemeClr val="tx1"/>
                </a:solidFill>
              </a:rPr>
              <a:t>・</a:t>
            </a:r>
            <a:r>
              <a:rPr kumimoji="1" lang="en-US" altLang="ja-JP" dirty="0" smtClean="0">
                <a:solidFill>
                  <a:schemeClr val="tx1"/>
                </a:solidFill>
              </a:rPr>
              <a:t>05</a:t>
            </a:r>
            <a:endParaRPr kumimoji="1" lang="ja-JP" altLang="en-US" dirty="0">
              <a:solidFill>
                <a:schemeClr val="tx1"/>
              </a:solidFill>
            </a:endParaRPr>
          </a:p>
        </p:txBody>
      </p:sp>
    </p:spTree>
    <p:extLst>
      <p:ext uri="{BB962C8B-B14F-4D97-AF65-F5344CB8AC3E}">
        <p14:creationId xmlns:p14="http://schemas.microsoft.com/office/powerpoint/2010/main" val="12537608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29</a:t>
            </a:fld>
            <a:endParaRPr lang="ja-JP" altLang="en-US" dirty="0"/>
          </a:p>
        </p:txBody>
      </p:sp>
      <p:sp>
        <p:nvSpPr>
          <p:cNvPr id="5" name="テキスト プレースホルダー 2"/>
          <p:cNvSpPr>
            <a:spLocks noGrp="1"/>
          </p:cNvSpPr>
          <p:nvPr>
            <p:ph type="body" sz="quarter" idx="13"/>
          </p:nvPr>
        </p:nvSpPr>
        <p:spPr/>
        <p:txBody>
          <a:bodyPr/>
          <a:lstStyle/>
          <a:p>
            <a:r>
              <a:rPr lang="ja-JP" altLang="en-US" dirty="0"/>
              <a:t>３．要件定義実施計画</a:t>
            </a:r>
          </a:p>
        </p:txBody>
      </p:sp>
      <p:graphicFrame>
        <p:nvGraphicFramePr>
          <p:cNvPr id="6" name="表 5"/>
          <p:cNvGraphicFramePr>
            <a:graphicFrameLocks noGrp="1"/>
          </p:cNvGraphicFramePr>
          <p:nvPr>
            <p:extLst>
              <p:ext uri="{D42A27DB-BD31-4B8C-83A1-F6EECF244321}">
                <p14:modId xmlns:p14="http://schemas.microsoft.com/office/powerpoint/2010/main" val="1556221395"/>
              </p:ext>
            </p:extLst>
          </p:nvPr>
        </p:nvGraphicFramePr>
        <p:xfrm>
          <a:off x="467544" y="1268760"/>
          <a:ext cx="8422783" cy="5284456"/>
        </p:xfrm>
        <a:graphic>
          <a:graphicData uri="http://schemas.openxmlformats.org/drawingml/2006/table">
            <a:tbl>
              <a:tblPr firstRow="1" bandRow="1">
                <a:tableStyleId>{00A15C55-8517-42AA-B614-E9B94910E393}</a:tableStyleId>
              </a:tblPr>
              <a:tblGrid>
                <a:gridCol w="433705"/>
                <a:gridCol w="857106"/>
                <a:gridCol w="3645349"/>
                <a:gridCol w="3486623"/>
              </a:tblGrid>
              <a:tr h="278653">
                <a:tc>
                  <a:txBody>
                    <a:bodyPr/>
                    <a:lstStyle/>
                    <a:p>
                      <a:r>
                        <a:rPr kumimoji="1" lang="en-US" altLang="ja-JP" sz="1200" dirty="0" smtClean="0">
                          <a:latin typeface="HGPｺﾞｼｯｸM" panose="020B0600000000000000" pitchFamily="50" charset="-128"/>
                          <a:ea typeface="HGPｺﾞｼｯｸM" panose="020B0600000000000000" pitchFamily="50" charset="-128"/>
                        </a:rPr>
                        <a:t>No</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特性</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説明</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欠陥の例</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350661">
                <a:tc>
                  <a:txBody>
                    <a:bodyPr/>
                    <a:lstStyle/>
                    <a:p>
                      <a:r>
                        <a:rPr kumimoji="1" lang="en-US" altLang="ja-JP" sz="1200" dirty="0" smtClean="0">
                          <a:latin typeface="HGPｺﾞｼｯｸM" panose="020B0600000000000000" pitchFamily="50" charset="-128"/>
                          <a:ea typeface="HGPｺﾞｼｯｸM" panose="020B0600000000000000" pitchFamily="50" charset="-128"/>
                        </a:rPr>
                        <a:t>1</a:t>
                      </a: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単一性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性質の異なる複数の要件を一つの要件（一つの要件説明文）とせず、要件の対象が一つであること。</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smtClean="0">
                          <a:latin typeface="HGPｺﾞｼｯｸM" panose="020B0600000000000000" pitchFamily="50" charset="-128"/>
                          <a:ea typeface="HGPｺﾞｼｯｸM" panose="020B0600000000000000" pitchFamily="50" charset="-128"/>
                        </a:rPr>
                        <a:t>・特定システム機能要件の説明内で、他のシステム機能要件に触れている。</a:t>
                      </a:r>
                      <a:endParaRPr kumimoji="1" lang="ja-JP" altLang="en-US" sz="1200" dirty="0">
                        <a:latin typeface="HGPｺﾞｼｯｸM" panose="020B0600000000000000" pitchFamily="50" charset="-128"/>
                        <a:ea typeface="HGPｺﾞｼｯｸM" panose="020B0600000000000000" pitchFamily="50" charset="-128"/>
                      </a:endParaRPr>
                    </a:p>
                  </a:txBody>
                  <a:tcPr/>
                </a:tc>
              </a:tr>
              <a:tr h="350661">
                <a:tc>
                  <a:txBody>
                    <a:bodyPr/>
                    <a:lstStyle/>
                    <a:p>
                      <a:r>
                        <a:rPr kumimoji="1" lang="en-US" altLang="ja-JP" sz="1200" dirty="0" smtClean="0">
                          <a:latin typeface="HGPｺﾞｼｯｸM" panose="020B0600000000000000" pitchFamily="50" charset="-128"/>
                          <a:ea typeface="HGPｺﾞｼｯｸM" panose="020B0600000000000000" pitchFamily="50" charset="-128"/>
                        </a:rPr>
                        <a:t>2</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完全性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要件および要件説明に漏れがなく、必要な情報が全て記述されていること。</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smtClean="0">
                          <a:latin typeface="HGPｺﾞｼｯｸM" panose="020B0600000000000000" pitchFamily="50" charset="-128"/>
                          <a:ea typeface="HGPｺﾞｼｯｸM" panose="020B0600000000000000" pitchFamily="50" charset="-128"/>
                        </a:rPr>
                        <a:t>・異常時の業務フローが定義されていない。</a:t>
                      </a:r>
                      <a:endParaRPr kumimoji="1" lang="ja-JP" altLang="en-US" sz="1200" dirty="0">
                        <a:latin typeface="HGPｺﾞｼｯｸM" panose="020B0600000000000000" pitchFamily="50" charset="-128"/>
                        <a:ea typeface="HGPｺﾞｼｯｸM" panose="020B0600000000000000" pitchFamily="50" charset="-128"/>
                      </a:endParaRPr>
                    </a:p>
                  </a:txBody>
                  <a:tcPr/>
                </a:tc>
              </a:tr>
              <a:tr h="350661">
                <a:tc>
                  <a:txBody>
                    <a:bodyPr/>
                    <a:lstStyle/>
                    <a:p>
                      <a:r>
                        <a:rPr kumimoji="1" lang="en-US" altLang="ja-JP" sz="1200" dirty="0" smtClean="0">
                          <a:latin typeface="HGPｺﾞｼｯｸM" panose="020B0600000000000000" pitchFamily="50" charset="-128"/>
                          <a:ea typeface="HGPｺﾞｼｯｸM" panose="020B0600000000000000" pitchFamily="50" charset="-128"/>
                        </a:rPr>
                        <a:t>3</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一貫性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各要件間で矛盾がなく、要件定義文書間の記述内容も矛盾していないこと。（用語の使い方も一貫している）</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smtClean="0">
                          <a:latin typeface="HGPｺﾞｼｯｸM" panose="020B0600000000000000" pitchFamily="50" charset="-128"/>
                          <a:ea typeface="HGPｺﾞｼｯｸM" panose="020B0600000000000000" pitchFamily="50" charset="-128"/>
                        </a:rPr>
                        <a:t>・一方の要件実現により、他方の要件が実現できない。</a:t>
                      </a:r>
                      <a:endParaRPr kumimoji="1" lang="ja-JP" altLang="en-US" sz="1200" dirty="0">
                        <a:latin typeface="HGPｺﾞｼｯｸM" panose="020B0600000000000000" pitchFamily="50" charset="-128"/>
                        <a:ea typeface="HGPｺﾞｼｯｸM" panose="020B0600000000000000" pitchFamily="50" charset="-128"/>
                      </a:endParaRPr>
                    </a:p>
                  </a:txBody>
                  <a:tcPr/>
                </a:tc>
              </a:tr>
              <a:tr h="350661">
                <a:tc>
                  <a:txBody>
                    <a:bodyPr/>
                    <a:lstStyle/>
                    <a:p>
                      <a:r>
                        <a:rPr kumimoji="1" lang="en-US" altLang="ja-JP" sz="1200" dirty="0" smtClean="0">
                          <a:latin typeface="HGPｺﾞｼｯｸM" panose="020B0600000000000000" pitchFamily="50" charset="-128"/>
                          <a:ea typeface="HGPｺﾞｼｯｸM" panose="020B0600000000000000" pitchFamily="50" charset="-128"/>
                        </a:rPr>
                        <a:t>4</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法令遵守</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法律や規制などに要件が準拠していること。</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smtClean="0">
                          <a:latin typeface="HGPｺﾞｼｯｸM" panose="020B0600000000000000" pitchFamily="50" charset="-128"/>
                          <a:ea typeface="HGPｺﾞｼｯｸM" panose="020B0600000000000000" pitchFamily="50" charset="-128"/>
                        </a:rPr>
                        <a:t>・業界の法令に反する要求事項をそのまま要件としている。</a:t>
                      </a:r>
                      <a:endParaRPr kumimoji="1" lang="ja-JP" altLang="en-US" sz="1200" dirty="0">
                        <a:latin typeface="HGPｺﾞｼｯｸM" panose="020B0600000000000000" pitchFamily="50" charset="-128"/>
                        <a:ea typeface="HGPｺﾞｼｯｸM" panose="020B0600000000000000" pitchFamily="50" charset="-128"/>
                      </a:endParaRPr>
                    </a:p>
                  </a:txBody>
                  <a:tcPr/>
                </a:tc>
              </a:tr>
              <a:tr h="350661">
                <a:tc>
                  <a:txBody>
                    <a:bodyPr/>
                    <a:lstStyle/>
                    <a:p>
                      <a:r>
                        <a:rPr kumimoji="1" lang="en-US" altLang="ja-JP" sz="1200" dirty="0" smtClean="0">
                          <a:latin typeface="HGPｺﾞｼｯｸM" panose="020B0600000000000000" pitchFamily="50" charset="-128"/>
                          <a:ea typeface="HGPｺﾞｼｯｸM" panose="020B0600000000000000" pitchFamily="50" charset="-128"/>
                        </a:rPr>
                        <a:t>5</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独立性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要件間の依存がなく、他方の要件変更による影響を受けないこと。</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smtClean="0">
                          <a:latin typeface="HGPｺﾞｼｯｸM" panose="020B0600000000000000" pitchFamily="50" charset="-128"/>
                          <a:ea typeface="HGPｺﾞｼｯｸM" panose="020B0600000000000000" pitchFamily="50" charset="-128"/>
                        </a:rPr>
                        <a:t>・システム機能要件が、理由なく特定のミドルウェア依存の内容になっている。</a:t>
                      </a:r>
                      <a:endParaRPr kumimoji="1" lang="ja-JP" altLang="en-US" sz="1200" dirty="0">
                        <a:latin typeface="HGPｺﾞｼｯｸM" panose="020B0600000000000000" pitchFamily="50" charset="-128"/>
                        <a:ea typeface="HGPｺﾞｼｯｸM" panose="020B0600000000000000" pitchFamily="50" charset="-128"/>
                      </a:endParaRPr>
                    </a:p>
                  </a:txBody>
                  <a:tcPr/>
                </a:tc>
              </a:tr>
              <a:tr h="350661">
                <a:tc>
                  <a:txBody>
                    <a:bodyPr/>
                    <a:lstStyle/>
                    <a:p>
                      <a:r>
                        <a:rPr kumimoji="1" lang="en-US" altLang="ja-JP" sz="1200" dirty="0" smtClean="0">
                          <a:latin typeface="HGPｺﾞｼｯｸM" panose="020B0600000000000000" pitchFamily="50" charset="-128"/>
                          <a:ea typeface="HGPｺﾞｼｯｸM" panose="020B0600000000000000" pitchFamily="50" charset="-128"/>
                        </a:rPr>
                        <a:t>6</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追跡</a:t>
                      </a:r>
                      <a:endParaRPr kumimoji="1" lang="en-US" altLang="ja-JP" sz="1200" dirty="0" smtClean="0">
                        <a:latin typeface="HGPｺﾞｼｯｸM" panose="020B0600000000000000" pitchFamily="50" charset="-128"/>
                        <a:ea typeface="HGPｺﾞｼｯｸM" panose="020B0600000000000000" pitchFamily="50" charset="-128"/>
                      </a:endParaRPr>
                    </a:p>
                    <a:p>
                      <a:r>
                        <a:rPr kumimoji="1" lang="ja-JP" altLang="en-US" sz="1200" dirty="0" smtClean="0">
                          <a:latin typeface="HGPｺﾞｼｯｸM" panose="020B0600000000000000" pitchFamily="50" charset="-128"/>
                          <a:ea typeface="HGPｺﾞｼｯｸM" panose="020B0600000000000000" pitchFamily="50" charset="-128"/>
                        </a:rPr>
                        <a:t>可能性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前後の工程で定義した要件、設計との関連性が明確で、追跡可能であること。</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smtClean="0">
                          <a:latin typeface="HGPｺﾞｼｯｸM" panose="020B0600000000000000" pitchFamily="50" charset="-128"/>
                          <a:ea typeface="HGPｺﾞｼｯｸM" panose="020B0600000000000000" pitchFamily="50" charset="-128"/>
                        </a:rPr>
                        <a:t>・ビジネス目的・目標と業務要件の関連が不明確。</a:t>
                      </a:r>
                      <a:endParaRPr kumimoji="1" lang="en-US" altLang="ja-JP" sz="1200" dirty="0" smtClean="0">
                        <a:latin typeface="HGPｺﾞｼｯｸM" panose="020B0600000000000000" pitchFamily="50" charset="-128"/>
                        <a:ea typeface="HGPｺﾞｼｯｸM" panose="020B0600000000000000" pitchFamily="50" charset="-128"/>
                      </a:endParaRPr>
                    </a:p>
                    <a:p>
                      <a:pPr marL="88900" indent="-88900"/>
                      <a:r>
                        <a:rPr kumimoji="1" lang="ja-JP" altLang="en-US" sz="1200" dirty="0" smtClean="0">
                          <a:latin typeface="HGPｺﾞｼｯｸM" panose="020B0600000000000000" pitchFamily="50" charset="-128"/>
                          <a:ea typeface="HGPｺﾞｼｯｸM" panose="020B0600000000000000" pitchFamily="50" charset="-128"/>
                        </a:rPr>
                        <a:t>・システム機能と業務プロセスの関連が不明確。</a:t>
                      </a:r>
                      <a:endParaRPr kumimoji="1" lang="ja-JP" altLang="en-US" sz="1200" dirty="0">
                        <a:latin typeface="HGPｺﾞｼｯｸM" panose="020B0600000000000000" pitchFamily="50" charset="-128"/>
                        <a:ea typeface="HGPｺﾞｼｯｸM" panose="020B0600000000000000" pitchFamily="50" charset="-128"/>
                      </a:endParaRPr>
                    </a:p>
                  </a:txBody>
                  <a:tcPr/>
                </a:tc>
              </a:tr>
              <a:tr h="364787">
                <a:tc>
                  <a:txBody>
                    <a:bodyPr/>
                    <a:lstStyle/>
                    <a:p>
                      <a:r>
                        <a:rPr kumimoji="1" lang="en-US" altLang="ja-JP" sz="1200" dirty="0" smtClean="0">
                          <a:latin typeface="HGPｺﾞｼｯｸM" panose="020B0600000000000000" pitchFamily="50" charset="-128"/>
                          <a:ea typeface="HGPｺﾞｼｯｸM" panose="020B0600000000000000" pitchFamily="50" charset="-128"/>
                        </a:rPr>
                        <a:t>7</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最新性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要件が最新の条件に基づいていること。</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smtClean="0">
                          <a:latin typeface="HGPｺﾞｼｯｸM" panose="020B0600000000000000" pitchFamily="50" charset="-128"/>
                          <a:ea typeface="HGPｺﾞｼｯｸM" panose="020B0600000000000000" pitchFamily="50" charset="-128"/>
                        </a:rPr>
                        <a:t>・現行業務</a:t>
                      </a:r>
                      <a:r>
                        <a:rPr kumimoji="1" lang="en-US" altLang="ja-JP" sz="1200" dirty="0" smtClean="0">
                          <a:latin typeface="HGPｺﾞｼｯｸM" panose="020B0600000000000000" pitchFamily="50" charset="-128"/>
                          <a:ea typeface="HGPｺﾞｼｯｸM" panose="020B0600000000000000" pitchFamily="50" charset="-128"/>
                        </a:rPr>
                        <a:t>/</a:t>
                      </a:r>
                      <a:r>
                        <a:rPr kumimoji="1" lang="ja-JP" altLang="en-US" sz="1200" dirty="0" smtClean="0">
                          <a:latin typeface="HGPｺﾞｼｯｸM" panose="020B0600000000000000" pitchFamily="50" charset="-128"/>
                          <a:ea typeface="HGPｺﾞｼｯｸM" panose="020B0600000000000000" pitchFamily="50" charset="-128"/>
                        </a:rPr>
                        <a:t>システムの古い情報を元に、要件を定義している。</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356561">
                <a:tc>
                  <a:txBody>
                    <a:bodyPr/>
                    <a:lstStyle/>
                    <a:p>
                      <a:r>
                        <a:rPr kumimoji="1" lang="en-US" altLang="ja-JP" sz="1200" dirty="0" smtClean="0">
                          <a:latin typeface="HGPｺﾞｼｯｸM" panose="020B0600000000000000" pitchFamily="50" charset="-128"/>
                          <a:ea typeface="HGPｺﾞｼｯｸM" panose="020B0600000000000000" pitchFamily="50" charset="-128"/>
                        </a:rPr>
                        <a:t>8</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実現</a:t>
                      </a:r>
                      <a:endParaRPr kumimoji="1" lang="en-US" altLang="ja-JP" sz="1200" dirty="0" smtClean="0">
                        <a:latin typeface="HGPｺﾞｼｯｸM" panose="020B0600000000000000" pitchFamily="50" charset="-128"/>
                        <a:ea typeface="HGPｺﾞｼｯｸM" panose="020B0600000000000000" pitchFamily="50" charset="-128"/>
                      </a:endParaRPr>
                    </a:p>
                    <a:p>
                      <a:r>
                        <a:rPr kumimoji="1" lang="ja-JP" altLang="en-US" sz="1200" dirty="0" smtClean="0">
                          <a:latin typeface="HGPｺﾞｼｯｸM" panose="020B0600000000000000" pitchFamily="50" charset="-128"/>
                          <a:ea typeface="HGPｺﾞｼｯｸM" panose="020B0600000000000000" pitchFamily="50" charset="-128"/>
                        </a:rPr>
                        <a:t>可能性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要件がプロジェクトリソースや技術面など制約の下で、実現可能であること。</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smtClean="0">
                          <a:latin typeface="HGPｺﾞｼｯｸM" panose="020B0600000000000000" pitchFamily="50" charset="-128"/>
                          <a:ea typeface="HGPｺﾞｼｯｸM" panose="020B0600000000000000" pitchFamily="50" charset="-128"/>
                        </a:rPr>
                        <a:t>・実業務で運用不可能な業務フローが定義されている。</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350661">
                <a:tc>
                  <a:txBody>
                    <a:bodyPr/>
                    <a:lstStyle/>
                    <a:p>
                      <a:r>
                        <a:rPr kumimoji="1" lang="en-US" altLang="ja-JP" sz="1200" dirty="0" smtClean="0">
                          <a:latin typeface="HGPｺﾞｼｯｸM" panose="020B0600000000000000" pitchFamily="50" charset="-128"/>
                          <a:ea typeface="HGPｺﾞｼｯｸM" panose="020B0600000000000000" pitchFamily="50" charset="-128"/>
                        </a:rPr>
                        <a:t>9</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無曖昧性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複数の異なる解釈が可能な曖昧さがなく、理解可能であること。</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smtClean="0">
                          <a:latin typeface="HGPｺﾞｼｯｸM" panose="020B0600000000000000" pitchFamily="50" charset="-128"/>
                          <a:ea typeface="HGPｺﾞｼｯｸM" panose="020B0600000000000000" pitchFamily="50" charset="-128"/>
                        </a:rPr>
                        <a:t>・用語が未定義で、読み手により要件内容の解釈が異なる。</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433803">
                <a:tc>
                  <a:txBody>
                    <a:bodyPr/>
                    <a:lstStyle/>
                    <a:p>
                      <a:r>
                        <a:rPr kumimoji="1" lang="en-US" altLang="ja-JP" sz="1200" dirty="0" smtClean="0">
                          <a:latin typeface="HGPｺﾞｼｯｸM" panose="020B0600000000000000" pitchFamily="50" charset="-128"/>
                          <a:ea typeface="HGPｺﾞｼｯｸM" panose="020B0600000000000000" pitchFamily="50" charset="-128"/>
                        </a:rPr>
                        <a:t>10</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必要性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要件が必要とされる理由が明確であること。</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・システム機能を必要としている業務が特定できない。</a:t>
                      </a:r>
                      <a:endParaRPr kumimoji="1" lang="ja-JP" altLang="en-US" sz="1200" dirty="0">
                        <a:latin typeface="HGPｺﾞｼｯｸM" panose="020B0600000000000000" pitchFamily="50" charset="-128"/>
                        <a:ea typeface="HGPｺﾞｼｯｸM" panose="020B0600000000000000" pitchFamily="50" charset="-128"/>
                      </a:endParaRPr>
                    </a:p>
                  </a:txBody>
                  <a:tcPr/>
                </a:tc>
              </a:tr>
              <a:tr h="433803">
                <a:tc>
                  <a:txBody>
                    <a:bodyPr/>
                    <a:lstStyle/>
                    <a:p>
                      <a:r>
                        <a:rPr kumimoji="1" lang="ja-JP" altLang="en-US" sz="1200" dirty="0" smtClean="0">
                          <a:latin typeface="HGPｺﾞｼｯｸM" panose="020B0600000000000000" pitchFamily="50" charset="-128"/>
                          <a:ea typeface="HGPｺﾞｼｯｸM" panose="020B0600000000000000" pitchFamily="50" charset="-128"/>
                        </a:rPr>
                        <a:t>１１</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検証</a:t>
                      </a:r>
                      <a:endParaRPr kumimoji="1" lang="en-US" altLang="ja-JP" sz="1200" dirty="0" smtClean="0">
                        <a:latin typeface="HGPｺﾞｼｯｸM" panose="020B0600000000000000" pitchFamily="50" charset="-128"/>
                        <a:ea typeface="HGPｺﾞｼｯｸM" panose="020B0600000000000000" pitchFamily="50" charset="-128"/>
                      </a:endParaRPr>
                    </a:p>
                    <a:p>
                      <a:r>
                        <a:rPr kumimoji="1" lang="ja-JP" altLang="en-US" sz="1200" dirty="0" smtClean="0">
                          <a:latin typeface="HGPｺﾞｼｯｸM" panose="020B0600000000000000" pitchFamily="50" charset="-128"/>
                          <a:ea typeface="HGPｺﾞｼｯｸM" panose="020B0600000000000000" pitchFamily="50" charset="-128"/>
                        </a:rPr>
                        <a:t>可能性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要件が実現されたことを、検証可能であること。</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smtClean="0">
                          <a:latin typeface="HGPｺﾞｼｯｸM" panose="020B0600000000000000" pitchFamily="50" charset="-128"/>
                          <a:ea typeface="HGPｺﾞｼｯｸM" panose="020B0600000000000000" pitchFamily="50" charset="-128"/>
                        </a:rPr>
                        <a:t>・「○○は決して起きてはならない」といった、</a:t>
                      </a:r>
                      <a:r>
                        <a:rPr kumimoji="1" lang="en-US" altLang="ja-JP" sz="1200" dirty="0" smtClean="0">
                          <a:latin typeface="HGPｺﾞｼｯｸM" panose="020B0600000000000000" pitchFamily="50" charset="-128"/>
                          <a:ea typeface="HGPｺﾞｼｯｸM" panose="020B0600000000000000" pitchFamily="50" charset="-128"/>
                        </a:rPr>
                        <a:t/>
                      </a:r>
                      <a:br>
                        <a:rPr kumimoji="1" lang="en-US" altLang="ja-JP" sz="1200" dirty="0" smtClean="0">
                          <a:latin typeface="HGPｺﾞｼｯｸM" panose="020B0600000000000000" pitchFamily="50" charset="-128"/>
                          <a:ea typeface="HGPｺﾞｼｯｸM" panose="020B0600000000000000" pitchFamily="50" charset="-128"/>
                        </a:rPr>
                      </a:br>
                      <a:r>
                        <a:rPr kumimoji="1" lang="ja-JP" altLang="en-US" sz="1200" dirty="0" smtClean="0">
                          <a:latin typeface="HGPｺﾞｼｯｸM" panose="020B0600000000000000" pitchFamily="50" charset="-128"/>
                          <a:ea typeface="HGPｺﾞｼｯｸM" panose="020B0600000000000000" pitchFamily="50" charset="-128"/>
                        </a:rPr>
                        <a:t>検証範囲が特定困難な要件が定義されている。　</a:t>
                      </a:r>
                      <a:endParaRPr kumimoji="1" lang="ja-JP" altLang="en-US" sz="1200" dirty="0">
                        <a:latin typeface="HGPｺﾞｼｯｸM" panose="020B0600000000000000" pitchFamily="50" charset="-128"/>
                        <a:ea typeface="HGPｺﾞｼｯｸM" panose="020B0600000000000000" pitchFamily="50" charset="-128"/>
                      </a:endParaRPr>
                    </a:p>
                  </a:txBody>
                  <a:tcPr/>
                </a:tc>
              </a:tr>
            </a:tbl>
          </a:graphicData>
        </a:graphic>
      </p:graphicFrame>
      <p:sp>
        <p:nvSpPr>
          <p:cNvPr id="8" name="テキスト ボックス 7"/>
          <p:cNvSpPr txBox="1"/>
          <p:nvPr/>
        </p:nvSpPr>
        <p:spPr>
          <a:xfrm>
            <a:off x="397433" y="6525344"/>
            <a:ext cx="8351031" cy="246221"/>
          </a:xfrm>
          <a:prstGeom prst="rect">
            <a:avLst/>
          </a:prstGeom>
          <a:noFill/>
        </p:spPr>
        <p:txBody>
          <a:bodyPr wrap="square" rtlCol="0">
            <a:spAutoFit/>
          </a:bodyPr>
          <a:lstStyle/>
          <a:p>
            <a:r>
              <a:rPr kumimoji="1" lang="ja-JP" altLang="en-US" sz="1000" dirty="0" smtClean="0">
                <a:latin typeface="HGPｺﾞｼｯｸM" panose="020B0600000000000000" pitchFamily="50" charset="-128"/>
                <a:ea typeface="HGPｺﾞｼｯｸM" panose="020B0600000000000000" pitchFamily="50" charset="-128"/>
              </a:rPr>
              <a:t>参考文献</a:t>
            </a:r>
            <a:r>
              <a:rPr kumimoji="1" lang="en-US" altLang="ja-JP" sz="1000" dirty="0" smtClean="0">
                <a:latin typeface="HGPｺﾞｼｯｸM" panose="020B0600000000000000" pitchFamily="50" charset="-128"/>
                <a:ea typeface="HGPｺﾞｼｯｸM" panose="020B0600000000000000" pitchFamily="50" charset="-128"/>
              </a:rPr>
              <a:t>[1]</a:t>
            </a:r>
            <a:r>
              <a:rPr kumimoji="1" lang="ja-JP" altLang="en-US" sz="1000" dirty="0" smtClean="0">
                <a:latin typeface="HGPｺﾞｼｯｸM" panose="020B0600000000000000" pitchFamily="50" charset="-128"/>
                <a:ea typeface="HGPｺﾞｼｯｸM" panose="020B0600000000000000" pitchFamily="50" charset="-128"/>
              </a:rPr>
              <a:t>を参考に一部説明を改訂</a:t>
            </a:r>
            <a:endParaRPr lang="en-US" altLang="ja-JP" sz="10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090223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491065" y="2996952"/>
            <a:ext cx="5593103" cy="720080"/>
          </a:xfrm>
          <a:prstGeom prst="rect">
            <a:avLst/>
          </a:prstGeom>
        </p:spPr>
        <p:txBody>
          <a:bodyPr/>
          <a:lstStyle/>
          <a:p>
            <a:pPr lvl="0">
              <a:spcBef>
                <a:spcPct val="0"/>
              </a:spcBef>
              <a:defRPr/>
            </a:pPr>
            <a:r>
              <a:rPr lang="ja-JP" altLang="en-US" sz="2000" dirty="0" smtClean="0">
                <a:latin typeface="HGPｺﾞｼｯｸE" panose="020B0900000000000000" pitchFamily="50" charset="-128"/>
                <a:ea typeface="HGPｺﾞｼｯｸE" panose="020B0900000000000000" pitchFamily="50" charset="-128"/>
                <a:cs typeface="A-OTF 新ゴ Pro R"/>
              </a:rPr>
              <a:t>△△△システム　リニューアルプロジェクト</a:t>
            </a:r>
            <a:endParaRPr lang="en-US" altLang="ja-JP" sz="2000" dirty="0" smtClean="0">
              <a:latin typeface="HGPｺﾞｼｯｸE" panose="020B0900000000000000" pitchFamily="50" charset="-128"/>
              <a:ea typeface="HGPｺﾞｼｯｸE" panose="020B0900000000000000" pitchFamily="50" charset="-128"/>
              <a:cs typeface="A-OTF 新ゴ Pro R"/>
            </a:endParaRPr>
          </a:p>
          <a:p>
            <a:pPr lvl="0">
              <a:spcBef>
                <a:spcPct val="0"/>
              </a:spcBef>
              <a:defRPr/>
            </a:pPr>
            <a:r>
              <a:rPr lang="ja-JP" altLang="en-US" sz="2000" dirty="0" smtClean="0">
                <a:latin typeface="HGPｺﾞｼｯｸE" panose="020B0900000000000000" pitchFamily="50" charset="-128"/>
                <a:ea typeface="HGPｺﾞｼｯｸE" panose="020B0900000000000000" pitchFamily="50" charset="-128"/>
                <a:cs typeface="A-OTF 新ゴ Pro R"/>
              </a:rPr>
              <a:t>要件定義工程　計画書</a:t>
            </a:r>
            <a:endParaRPr kumimoji="1" lang="ja-JP" altLang="en-US" sz="20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sp>
        <p:nvSpPr>
          <p:cNvPr id="3" name="タイトル 1"/>
          <p:cNvSpPr txBox="1">
            <a:spLocks/>
          </p:cNvSpPr>
          <p:nvPr/>
        </p:nvSpPr>
        <p:spPr>
          <a:xfrm>
            <a:off x="491065" y="3826934"/>
            <a:ext cx="2057400" cy="304800"/>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1" lang="en-US" altLang="ja-JP" sz="1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R Frutiger Roman"/>
              </a:rPr>
              <a:t>2016/3/31</a:t>
            </a:r>
            <a:r>
              <a:rPr kumimoji="1" lang="ja-JP" altLang="en-US" sz="1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R Frutiger Roman"/>
              </a:rPr>
              <a:t>　</a:t>
            </a:r>
            <a:r>
              <a:rPr kumimoji="1" lang="en-US" altLang="ja-JP" sz="1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R Frutiger Roman"/>
              </a:rPr>
              <a:t>1.00</a:t>
            </a:r>
            <a:r>
              <a:rPr kumimoji="1" lang="ja-JP" altLang="en-US" sz="1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R Frutiger Roman"/>
              </a:rPr>
              <a:t>版</a:t>
            </a:r>
          </a:p>
        </p:txBody>
      </p:sp>
      <p:sp>
        <p:nvSpPr>
          <p:cNvPr id="4" name="タイトル 1"/>
          <p:cNvSpPr txBox="1">
            <a:spLocks/>
          </p:cNvSpPr>
          <p:nvPr/>
        </p:nvSpPr>
        <p:spPr>
          <a:xfrm>
            <a:off x="482598" y="5655731"/>
            <a:ext cx="2057400" cy="533400"/>
          </a:xfrm>
          <a:prstGeom prst="rect">
            <a:avLst/>
          </a:prstGeom>
        </p:spPr>
        <p:txBody>
          <a:bodyPr/>
          <a:lstStyle/>
          <a:p>
            <a:pPr>
              <a:lnSpc>
                <a:spcPts val="1600"/>
              </a:lnSpc>
              <a:spcBef>
                <a:spcPct val="0"/>
              </a:spcBef>
            </a:pPr>
            <a:r>
              <a:rPr kumimoji="1" lang="en-US" altLang="ja-JP" sz="1600" i="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L"/>
              </a:rPr>
              <a:t>□</a:t>
            </a:r>
            <a:r>
              <a:rPr lang="en-US" altLang="ja-JP" sz="1600" dirty="0" smtClean="0">
                <a:latin typeface="HGPｺﾞｼｯｸE" panose="020B0900000000000000" pitchFamily="50" charset="-128"/>
                <a:ea typeface="HGPｺﾞｼｯｸE" panose="020B0900000000000000" pitchFamily="50" charset="-128"/>
                <a:cs typeface="A-OTF 新ゴ Pro L"/>
              </a:rPr>
              <a:t>□□□□□□</a:t>
            </a:r>
            <a:r>
              <a:rPr lang="ja-JP" altLang="en-US" sz="1600" dirty="0" smtClean="0">
                <a:latin typeface="HGPｺﾞｼｯｸE" panose="020B0900000000000000" pitchFamily="50" charset="-128"/>
                <a:ea typeface="HGPｺﾞｼｯｸE" panose="020B0900000000000000" pitchFamily="50" charset="-128"/>
                <a:cs typeface="A-OTF 新ゴ Pro L"/>
              </a:rPr>
              <a:t>本部</a:t>
            </a:r>
            <a:endParaRPr lang="en-US" altLang="ja-JP" sz="1600" dirty="0" smtClean="0">
              <a:latin typeface="HGPｺﾞｼｯｸE" panose="020B0900000000000000" pitchFamily="50" charset="-128"/>
              <a:ea typeface="HGPｺﾞｼｯｸE" panose="020B0900000000000000" pitchFamily="50" charset="-128"/>
              <a:cs typeface="A-OTF 新ゴ Pro L"/>
            </a:endParaRPr>
          </a:p>
          <a:p>
            <a:pPr>
              <a:lnSpc>
                <a:spcPts val="1600"/>
              </a:lnSpc>
              <a:spcBef>
                <a:spcPct val="0"/>
              </a:spcBef>
            </a:pPr>
            <a:r>
              <a:rPr lang="ja-JP" altLang="en-US" sz="1600" dirty="0" smtClean="0">
                <a:latin typeface="HGPｺﾞｼｯｸE" panose="020B0900000000000000" pitchFamily="50" charset="-128"/>
                <a:ea typeface="HGPｺﾞｼｯｸE" panose="020B0900000000000000" pitchFamily="50" charset="-128"/>
                <a:cs typeface="A-OTF 新ゴ Pro L"/>
              </a:rPr>
              <a:t>●●●●</a:t>
            </a:r>
            <a:r>
              <a:rPr lang="ja-JP" altLang="en-US" sz="1600" dirty="0">
                <a:latin typeface="HGPｺﾞｼｯｸE" panose="020B0900000000000000" pitchFamily="50" charset="-128"/>
                <a:ea typeface="HGPｺﾞｼｯｸE" panose="020B0900000000000000" pitchFamily="50" charset="-128"/>
                <a:cs typeface="A-OTF 新ゴ Pro L"/>
              </a:rPr>
              <a:t>●●部</a:t>
            </a:r>
            <a:endParaRPr lang="ja-JP" altLang="en-US" sz="1600" dirty="0" smtClean="0">
              <a:latin typeface="HGPｺﾞｼｯｸE" panose="020B0900000000000000" pitchFamily="50" charset="-128"/>
              <a:ea typeface="HGPｺﾞｼｯｸE" panose="020B0900000000000000" pitchFamily="50" charset="-128"/>
              <a:cs typeface="A-OTF 新ゴ Pro L"/>
            </a:endParaRPr>
          </a:p>
          <a:p>
            <a:pPr>
              <a:lnSpc>
                <a:spcPts val="1600"/>
              </a:lnSpc>
              <a:spcBef>
                <a:spcPct val="0"/>
              </a:spcBef>
            </a:pPr>
            <a:endParaRPr lang="ja-JP" altLang="en-US" sz="1600" dirty="0" smtClean="0">
              <a:latin typeface="HGPｺﾞｼｯｸE" panose="020B0900000000000000" pitchFamily="50" charset="-128"/>
              <a:ea typeface="HGPｺﾞｼｯｸE" panose="020B0900000000000000" pitchFamily="50" charset="-128"/>
              <a:cs typeface="A-OTF 新ゴ Pro L"/>
            </a:endParaRPr>
          </a:p>
        </p:txBody>
      </p:sp>
      <p:sp>
        <p:nvSpPr>
          <p:cNvPr id="5" name="タイトル 1"/>
          <p:cNvSpPr txBox="1">
            <a:spLocks/>
          </p:cNvSpPr>
          <p:nvPr/>
        </p:nvSpPr>
        <p:spPr>
          <a:xfrm>
            <a:off x="491065" y="2276872"/>
            <a:ext cx="5593103" cy="457200"/>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lang="ja-JP" altLang="en-US" sz="2000" dirty="0" smtClean="0">
                <a:latin typeface="HGPｺﾞｼｯｸE" panose="020B0900000000000000" pitchFamily="50" charset="-128"/>
                <a:ea typeface="HGPｺﾞｼｯｸE" panose="020B0900000000000000" pitchFamily="50" charset="-128"/>
                <a:cs typeface="A-OTF 新ゴ Pro R"/>
              </a:rPr>
              <a:t>○○○株式会社 御中</a:t>
            </a:r>
            <a:endParaRPr kumimoji="1" lang="ja-JP" altLang="en-US" sz="20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grpSp>
        <p:nvGrpSpPr>
          <p:cNvPr id="6" name="グループ化 5"/>
          <p:cNvGrpSpPr/>
          <p:nvPr/>
        </p:nvGrpSpPr>
        <p:grpSpPr>
          <a:xfrm>
            <a:off x="7164288" y="548556"/>
            <a:ext cx="1439862" cy="432176"/>
            <a:chOff x="7668642" y="6381200"/>
            <a:chExt cx="1439862" cy="432176"/>
          </a:xfrm>
        </p:grpSpPr>
        <p:sp>
          <p:nvSpPr>
            <p:cNvPr id="7" name="Rectangle 30"/>
            <p:cNvSpPr>
              <a:spLocks noChangeArrowheads="1"/>
            </p:cNvSpPr>
            <p:nvPr/>
          </p:nvSpPr>
          <p:spPr bwMode="auto">
            <a:xfrm>
              <a:off x="7668642" y="6381200"/>
              <a:ext cx="1439862" cy="432176"/>
            </a:xfrm>
            <a:prstGeom prst="rect">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dirty="0">
                <a:latin typeface="HGPｺﾞｼｯｸM" panose="020B0600000000000000" pitchFamily="50" charset="-128"/>
                <a:ea typeface="HGPｺﾞｼｯｸM" panose="020B0600000000000000" pitchFamily="50" charset="-128"/>
              </a:endParaRPr>
            </a:p>
          </p:txBody>
        </p:sp>
        <p:sp>
          <p:nvSpPr>
            <p:cNvPr id="8" name="Line 31"/>
            <p:cNvSpPr>
              <a:spLocks noChangeShapeType="1"/>
            </p:cNvSpPr>
            <p:nvPr/>
          </p:nvSpPr>
          <p:spPr bwMode="auto">
            <a:xfrm>
              <a:off x="7668642" y="6597100"/>
              <a:ext cx="143986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latin typeface="HGPｺﾞｼｯｸM" panose="020B0600000000000000" pitchFamily="50" charset="-128"/>
                <a:ea typeface="HGPｺﾞｼｯｸM" panose="020B0600000000000000" pitchFamily="50" charset="-128"/>
              </a:endParaRPr>
            </a:p>
          </p:txBody>
        </p:sp>
        <p:sp>
          <p:nvSpPr>
            <p:cNvPr id="9" name="Text Box 32"/>
            <p:cNvSpPr txBox="1">
              <a:spLocks noChangeArrowheads="1"/>
            </p:cNvSpPr>
            <p:nvPr/>
          </p:nvSpPr>
          <p:spPr bwMode="auto">
            <a:xfrm>
              <a:off x="7668642" y="6381200"/>
              <a:ext cx="1439861"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nchorCtr="0">
              <a:noAutofit/>
            </a:bodyPr>
            <a:lstStyle>
              <a:lvl1pPr algn="l" defTabSz="957263" eaLnBrk="0" hangingPunct="0">
                <a:defRPr kumimoji="1">
                  <a:solidFill>
                    <a:schemeClr val="tx1"/>
                  </a:solidFill>
                  <a:latin typeface="Arial" charset="0"/>
                  <a:ea typeface="ＭＳ Ｐゴシック" charset="-128"/>
                </a:defRPr>
              </a:lvl1pPr>
              <a:lvl2pPr algn="l" defTabSz="957263" eaLnBrk="0" hangingPunct="0">
                <a:defRPr kumimoji="1">
                  <a:solidFill>
                    <a:schemeClr val="tx1"/>
                  </a:solidFill>
                  <a:latin typeface="Arial" charset="0"/>
                  <a:ea typeface="ＭＳ Ｐゴシック" charset="-128"/>
                </a:defRPr>
              </a:lvl2pPr>
              <a:lvl3pPr algn="l" defTabSz="957263" eaLnBrk="0" hangingPunct="0">
                <a:defRPr kumimoji="1">
                  <a:solidFill>
                    <a:schemeClr val="tx1"/>
                  </a:solidFill>
                  <a:latin typeface="Arial" charset="0"/>
                  <a:ea typeface="ＭＳ Ｐゴシック" charset="-128"/>
                </a:defRPr>
              </a:lvl3pPr>
              <a:lvl4pPr algn="l" defTabSz="957263" eaLnBrk="0" hangingPunct="0">
                <a:defRPr kumimoji="1">
                  <a:solidFill>
                    <a:schemeClr val="tx1"/>
                  </a:solidFill>
                  <a:latin typeface="Arial" charset="0"/>
                  <a:ea typeface="ＭＳ Ｐゴシック" charset="-128"/>
                </a:defRPr>
              </a:lvl4pPr>
              <a:lvl5pPr algn="l" defTabSz="957263" eaLnBrk="0" hangingPunct="0">
                <a:defRPr kumimoji="1">
                  <a:solidFill>
                    <a:schemeClr val="tx1"/>
                  </a:solidFill>
                  <a:latin typeface="Arial" charset="0"/>
                  <a:ea typeface="ＭＳ Ｐゴシック" charset="-128"/>
                </a:defRPr>
              </a:lvl5pPr>
              <a:lvl6pPr defTabSz="957263" eaLnBrk="0" fontAlgn="base" hangingPunct="0">
                <a:spcBef>
                  <a:spcPct val="0"/>
                </a:spcBef>
                <a:spcAft>
                  <a:spcPct val="0"/>
                </a:spcAft>
                <a:defRPr kumimoji="1">
                  <a:solidFill>
                    <a:schemeClr val="tx1"/>
                  </a:solidFill>
                  <a:latin typeface="Arial" charset="0"/>
                  <a:ea typeface="ＭＳ Ｐゴシック" charset="-128"/>
                </a:defRPr>
              </a:lvl6pPr>
              <a:lvl7pPr defTabSz="957263" eaLnBrk="0" fontAlgn="base" hangingPunct="0">
                <a:spcBef>
                  <a:spcPct val="0"/>
                </a:spcBef>
                <a:spcAft>
                  <a:spcPct val="0"/>
                </a:spcAft>
                <a:defRPr kumimoji="1">
                  <a:solidFill>
                    <a:schemeClr val="tx1"/>
                  </a:solidFill>
                  <a:latin typeface="Arial" charset="0"/>
                  <a:ea typeface="ＭＳ Ｐゴシック" charset="-128"/>
                </a:defRPr>
              </a:lvl7pPr>
              <a:lvl8pPr defTabSz="957263" eaLnBrk="0" fontAlgn="base" hangingPunct="0">
                <a:spcBef>
                  <a:spcPct val="0"/>
                </a:spcBef>
                <a:spcAft>
                  <a:spcPct val="0"/>
                </a:spcAft>
                <a:defRPr kumimoji="1">
                  <a:solidFill>
                    <a:schemeClr val="tx1"/>
                  </a:solidFill>
                  <a:latin typeface="Arial" charset="0"/>
                  <a:ea typeface="ＭＳ Ｐゴシック" charset="-128"/>
                </a:defRPr>
              </a:lvl8pPr>
              <a:lvl9pPr defTabSz="957263"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rgbClr val="FF0000"/>
                  </a:solidFill>
                  <a:latin typeface="HGPｺﾞｼｯｸM" panose="020B0600000000000000" pitchFamily="50" charset="-128"/>
                  <a:ea typeface="HGPｺﾞｼｯｸM" panose="020B0600000000000000" pitchFamily="50" charset="-128"/>
                </a:rPr>
                <a:t>関係者外秘</a:t>
              </a:r>
            </a:p>
          </p:txBody>
        </p:sp>
        <p:sp>
          <p:nvSpPr>
            <p:cNvPr id="10" name="Text Box 33"/>
            <p:cNvSpPr txBox="1">
              <a:spLocks noChangeArrowheads="1"/>
            </p:cNvSpPr>
            <p:nvPr/>
          </p:nvSpPr>
          <p:spPr bwMode="auto">
            <a:xfrm>
              <a:off x="7668642" y="6597100"/>
              <a:ext cx="1439862" cy="21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lvl1pPr algn="l" defTabSz="957263" eaLnBrk="0" hangingPunct="0">
                <a:defRPr kumimoji="1">
                  <a:solidFill>
                    <a:schemeClr val="tx1"/>
                  </a:solidFill>
                  <a:latin typeface="Arial" charset="0"/>
                  <a:ea typeface="ＭＳ Ｐゴシック" charset="-128"/>
                </a:defRPr>
              </a:lvl1pPr>
              <a:lvl2pPr algn="l" defTabSz="957263" eaLnBrk="0" hangingPunct="0">
                <a:defRPr kumimoji="1">
                  <a:solidFill>
                    <a:schemeClr val="tx1"/>
                  </a:solidFill>
                  <a:latin typeface="Arial" charset="0"/>
                  <a:ea typeface="ＭＳ Ｐゴシック" charset="-128"/>
                </a:defRPr>
              </a:lvl2pPr>
              <a:lvl3pPr algn="l" defTabSz="957263" eaLnBrk="0" hangingPunct="0">
                <a:defRPr kumimoji="1">
                  <a:solidFill>
                    <a:schemeClr val="tx1"/>
                  </a:solidFill>
                  <a:latin typeface="Arial" charset="0"/>
                  <a:ea typeface="ＭＳ Ｐゴシック" charset="-128"/>
                </a:defRPr>
              </a:lvl3pPr>
              <a:lvl4pPr algn="l" defTabSz="957263" eaLnBrk="0" hangingPunct="0">
                <a:defRPr kumimoji="1">
                  <a:solidFill>
                    <a:schemeClr val="tx1"/>
                  </a:solidFill>
                  <a:latin typeface="Arial" charset="0"/>
                  <a:ea typeface="ＭＳ Ｐゴシック" charset="-128"/>
                </a:defRPr>
              </a:lvl4pPr>
              <a:lvl5pPr algn="l" defTabSz="957263" eaLnBrk="0" hangingPunct="0">
                <a:defRPr kumimoji="1">
                  <a:solidFill>
                    <a:schemeClr val="tx1"/>
                  </a:solidFill>
                  <a:latin typeface="Arial" charset="0"/>
                  <a:ea typeface="ＭＳ Ｐゴシック" charset="-128"/>
                </a:defRPr>
              </a:lvl5pPr>
              <a:lvl6pPr defTabSz="957263" eaLnBrk="0" fontAlgn="base" hangingPunct="0">
                <a:spcBef>
                  <a:spcPct val="0"/>
                </a:spcBef>
                <a:spcAft>
                  <a:spcPct val="0"/>
                </a:spcAft>
                <a:defRPr kumimoji="1">
                  <a:solidFill>
                    <a:schemeClr val="tx1"/>
                  </a:solidFill>
                  <a:latin typeface="Arial" charset="0"/>
                  <a:ea typeface="ＭＳ Ｐゴシック" charset="-128"/>
                </a:defRPr>
              </a:lvl6pPr>
              <a:lvl7pPr defTabSz="957263" eaLnBrk="0" fontAlgn="base" hangingPunct="0">
                <a:spcBef>
                  <a:spcPct val="0"/>
                </a:spcBef>
                <a:spcAft>
                  <a:spcPct val="0"/>
                </a:spcAft>
                <a:defRPr kumimoji="1">
                  <a:solidFill>
                    <a:schemeClr val="tx1"/>
                  </a:solidFill>
                  <a:latin typeface="Arial" charset="0"/>
                  <a:ea typeface="ＭＳ Ｐゴシック" charset="-128"/>
                </a:defRPr>
              </a:lvl7pPr>
              <a:lvl8pPr defTabSz="957263" eaLnBrk="0" fontAlgn="base" hangingPunct="0">
                <a:spcBef>
                  <a:spcPct val="0"/>
                </a:spcBef>
                <a:spcAft>
                  <a:spcPct val="0"/>
                </a:spcAft>
                <a:defRPr kumimoji="1">
                  <a:solidFill>
                    <a:schemeClr val="tx1"/>
                  </a:solidFill>
                  <a:latin typeface="Arial" charset="0"/>
                  <a:ea typeface="ＭＳ Ｐゴシック" charset="-128"/>
                </a:defRPr>
              </a:lvl8pPr>
              <a:lvl9pPr defTabSz="957263"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rgbClr val="FF0000"/>
                  </a:solidFill>
                  <a:latin typeface="HGPｺﾞｼｯｸM" panose="020B0600000000000000" pitchFamily="50" charset="-128"/>
                  <a:ea typeface="HGPｺﾞｼｯｸM" panose="020B0600000000000000" pitchFamily="50" charset="-128"/>
                </a:rPr>
                <a:t>○</a:t>
              </a:r>
              <a:r>
                <a:rPr lang="ja-JP" altLang="en-US" sz="900" dirty="0" smtClean="0">
                  <a:solidFill>
                    <a:srgbClr val="FF0000"/>
                  </a:solidFill>
                  <a:latin typeface="HGPｺﾞｼｯｸM" panose="020B0600000000000000" pitchFamily="50" charset="-128"/>
                  <a:ea typeface="HGPｺﾞｼｯｸM" panose="020B0600000000000000" pitchFamily="50" charset="-128"/>
                </a:rPr>
                <a:t>○ＰＪ関係</a:t>
              </a:r>
              <a:r>
                <a:rPr lang="ja-JP" altLang="en-US" sz="900" dirty="0">
                  <a:solidFill>
                    <a:srgbClr val="FF0000"/>
                  </a:solidFill>
                  <a:latin typeface="HGPｺﾞｼｯｸM" panose="020B0600000000000000" pitchFamily="50" charset="-128"/>
                  <a:ea typeface="HGPｺﾞｼｯｸM" panose="020B0600000000000000" pitchFamily="50" charset="-128"/>
                </a:rPr>
                <a:t>者限り</a:t>
              </a:r>
            </a:p>
          </p:txBody>
        </p:sp>
      </p:grpSp>
    </p:spTree>
    <p:extLst>
      <p:ext uri="{BB962C8B-B14F-4D97-AF65-F5344CB8AC3E}">
        <p14:creationId xmlns:p14="http://schemas.microsoft.com/office/powerpoint/2010/main" val="40764489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30</a:t>
            </a:fld>
            <a:endParaRPr lang="ja-JP" altLang="en-US" dirty="0"/>
          </a:p>
        </p:txBody>
      </p:sp>
      <p:sp>
        <p:nvSpPr>
          <p:cNvPr id="4"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8530543" cy="2677656"/>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　</a:t>
            </a:r>
            <a:r>
              <a:rPr kumimoji="1" lang="ja-JP" altLang="en-US" sz="1400" dirty="0" smtClean="0">
                <a:latin typeface="HGPｺﾞｼｯｸM" panose="020B0600000000000000" pitchFamily="50" charset="-128"/>
                <a:ea typeface="HGPｺﾞｼｯｸM" panose="020B0600000000000000" pitchFamily="50" charset="-128"/>
              </a:rPr>
              <a:t>　</a:t>
            </a:r>
            <a:r>
              <a:rPr lang="ja-JP" altLang="en-US" sz="1400" dirty="0">
                <a:latin typeface="HGPｺﾞｼｯｸM" panose="020B0600000000000000" pitchFamily="50" charset="-128"/>
                <a:ea typeface="HGPｺﾞｼｯｸM" panose="020B0600000000000000" pitchFamily="50" charset="-128"/>
              </a:rPr>
              <a:t>３．１</a:t>
            </a:r>
            <a:r>
              <a:rPr kumimoji="1" lang="ja-JP" altLang="en-US" sz="1400" dirty="0" smtClean="0">
                <a:latin typeface="HGPｺﾞｼｯｸM" panose="020B0600000000000000" pitchFamily="50" charset="-128"/>
                <a:ea typeface="HGPｺﾞｼｯｸM" panose="020B0600000000000000" pitchFamily="50" charset="-128"/>
              </a:rPr>
              <a:t>．６．要件の合意、承認の考え方</a:t>
            </a:r>
            <a:endParaRPr kumimoji="1" lang="en-US" altLang="ja-JP" sz="1400" dirty="0" smtClean="0">
              <a:latin typeface="HGPｺﾞｼｯｸM" panose="020B0600000000000000" pitchFamily="50" charset="-128"/>
              <a:ea typeface="HGPｺﾞｼｯｸM" panose="020B0600000000000000" pitchFamily="50" charset="-128"/>
            </a:endParaRPr>
          </a:p>
          <a:p>
            <a:pPr marL="722313"/>
            <a:r>
              <a:rPr lang="ja-JP" altLang="en-US" sz="1400" dirty="0" smtClean="0">
                <a:latin typeface="HGPｺﾞｼｯｸM" panose="020B0600000000000000" pitchFamily="50" charset="-128"/>
                <a:ea typeface="HGPｺﾞｼｯｸM" panose="020B0600000000000000" pitchFamily="50" charset="-128"/>
              </a:rPr>
              <a:t>後続工程以降での実現事項を「</a:t>
            </a:r>
            <a:r>
              <a:rPr lang="ja-JP" altLang="en-US" sz="1400" dirty="0">
                <a:latin typeface="HGPｺﾞｼｯｸM" panose="020B0600000000000000" pitchFamily="50" charset="-128"/>
                <a:ea typeface="HGPｺﾞｼｯｸM" panose="020B0600000000000000" pitchFamily="50" charset="-128"/>
              </a:rPr>
              <a:t>要件」</a:t>
            </a:r>
            <a:r>
              <a:rPr lang="ja-JP" altLang="en-US" sz="1400" dirty="0" smtClean="0">
                <a:latin typeface="HGPｺﾞｼｯｸM" panose="020B0600000000000000" pitchFamily="50" charset="-128"/>
                <a:ea typeface="HGPｺﾞｼｯｸM" panose="020B0600000000000000" pitchFamily="50" charset="-128"/>
              </a:rPr>
              <a:t>と位置付け、内容</a:t>
            </a:r>
            <a:r>
              <a:rPr lang="ja-JP" altLang="en-US" sz="1400" dirty="0">
                <a:latin typeface="HGPｺﾞｼｯｸM" panose="020B0600000000000000" pitchFamily="50" charset="-128"/>
                <a:ea typeface="HGPｺﾞｼｯｸM" panose="020B0600000000000000" pitchFamily="50" charset="-128"/>
              </a:rPr>
              <a:t>に応じた適切な要件定義文書に記述します。</a:t>
            </a:r>
            <a:endParaRPr lang="en-US" altLang="ja-JP" sz="1400" dirty="0">
              <a:latin typeface="HGPｺﾞｼｯｸM" panose="020B0600000000000000" pitchFamily="50" charset="-128"/>
              <a:ea typeface="HGPｺﾞｼｯｸM" panose="020B0600000000000000" pitchFamily="50" charset="-128"/>
            </a:endParaRPr>
          </a:p>
          <a:p>
            <a:pPr marL="722313"/>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要件定義文書ごとの記載内容等は「</a:t>
            </a:r>
            <a:r>
              <a:rPr lang="ja-JP" altLang="en-US" sz="1400" dirty="0" smtClean="0">
                <a:latin typeface="HGPｺﾞｼｯｸM" panose="020B0600000000000000" pitchFamily="50" charset="-128"/>
                <a:ea typeface="HGPｺﾞｼｯｸM" panose="020B0600000000000000" pitchFamily="50" charset="-128"/>
              </a:rPr>
              <a:t>３．８．</a:t>
            </a:r>
            <a:r>
              <a:rPr lang="ja-JP" altLang="en-US" sz="1400" dirty="0">
                <a:latin typeface="HGPｺﾞｼｯｸM" panose="020B0600000000000000" pitchFamily="50" charset="-128"/>
                <a:ea typeface="HGPｺﾞｼｯｸM" panose="020B0600000000000000" pitchFamily="50" charset="-128"/>
              </a:rPr>
              <a:t>成果物定義」をご確認ください</a:t>
            </a:r>
            <a:r>
              <a:rPr lang="en-US" altLang="ja-JP" sz="1400" dirty="0">
                <a:latin typeface="HGPｺﾞｼｯｸM" panose="020B0600000000000000" pitchFamily="50" charset="-128"/>
                <a:ea typeface="HGPｺﾞｼｯｸM" panose="020B0600000000000000" pitchFamily="50" charset="-128"/>
              </a:rPr>
              <a:t>)</a:t>
            </a:r>
          </a:p>
          <a:p>
            <a:pPr marL="722313"/>
            <a:endParaRPr lang="en-US" altLang="ja-JP" sz="1400" dirty="0" smtClean="0">
              <a:latin typeface="HGPｺﾞｼｯｸM" panose="020B0600000000000000" pitchFamily="50" charset="-128"/>
              <a:ea typeface="HGPｺﾞｼｯｸM" panose="020B0600000000000000" pitchFamily="50" charset="-128"/>
            </a:endParaRPr>
          </a:p>
          <a:p>
            <a:pPr marL="722313"/>
            <a:r>
              <a:rPr lang="ja-JP" altLang="en-US" sz="1400" dirty="0" smtClean="0">
                <a:latin typeface="HGPｺﾞｼｯｸM" panose="020B0600000000000000" pitchFamily="50" charset="-128"/>
                <a:ea typeface="HGPｺﾞｼｯｸM" panose="020B0600000000000000" pitchFamily="50" charset="-128"/>
              </a:rPr>
              <a:t>要件確定の手続きとして「合意」と「承認」を以下のとおり定義し、</a:t>
            </a:r>
            <a:r>
              <a:rPr lang="en-US" altLang="ja-JP" sz="1400" dirty="0" smtClean="0">
                <a:latin typeface="HGPｺﾞｼｯｸM" panose="020B0600000000000000" pitchFamily="50" charset="-128"/>
                <a:ea typeface="HGPｺﾞｼｯｸM" panose="020B0600000000000000" pitchFamily="50" charset="-128"/>
              </a:rPr>
              <a:t/>
            </a:r>
            <a:br>
              <a:rPr lang="en-US" altLang="ja-JP" sz="1400" dirty="0" smtClean="0">
                <a:latin typeface="HGPｺﾞｼｯｸM" panose="020B0600000000000000" pitchFamily="50" charset="-128"/>
                <a:ea typeface="HGPｺﾞｼｯｸM" panose="020B0600000000000000" pitchFamily="50" charset="-128"/>
              </a:rPr>
            </a:br>
            <a:r>
              <a:rPr lang="ja-JP" altLang="en-US" sz="1400" dirty="0" smtClean="0">
                <a:latin typeface="HGPｺﾞｼｯｸM" panose="020B0600000000000000" pitchFamily="50" charset="-128"/>
                <a:ea typeface="HGPｺﾞｼｯｸM" panose="020B0600000000000000" pitchFamily="50" charset="-128"/>
              </a:rPr>
              <a:t>個別の「合意」が全て完了した段階で「承認」へ進み、要件定義成果物を確定することとします。</a:t>
            </a:r>
            <a:endParaRPr lang="en-US" altLang="ja-JP" sz="1400" dirty="0" smtClean="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a:p>
            <a:pPr marL="722313"/>
            <a:endParaRPr lang="en-US" altLang="ja-JP" sz="1400" dirty="0" smtClean="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a:p>
            <a:pPr marL="722313"/>
            <a:endParaRPr lang="en-US" altLang="ja-JP" sz="1400" dirty="0" smtClean="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a:p>
            <a:pPr marL="722313"/>
            <a:endParaRPr lang="en-US" altLang="ja-JP" sz="1400" dirty="0" smtClean="0">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204145673"/>
              </p:ext>
            </p:extLst>
          </p:nvPr>
        </p:nvGraphicFramePr>
        <p:xfrm>
          <a:off x="323528" y="2947854"/>
          <a:ext cx="8712968" cy="2137330"/>
        </p:xfrm>
        <a:graphic>
          <a:graphicData uri="http://schemas.openxmlformats.org/drawingml/2006/table">
            <a:tbl>
              <a:tblPr firstRow="1" bandRow="1">
                <a:tableStyleId>{93296810-A885-4BE3-A3E7-6D5BEEA58F35}</a:tableStyleId>
              </a:tblPr>
              <a:tblGrid>
                <a:gridCol w="576064"/>
                <a:gridCol w="2232248"/>
                <a:gridCol w="1440160"/>
                <a:gridCol w="4464496"/>
              </a:tblGrid>
              <a:tr h="392440">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種別</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実施単位</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主担当</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実施概要</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r h="800010">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合意</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個別の要件範囲</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業務、システム機能、など</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貴社担当者</a:t>
                      </a:r>
                    </a:p>
                    <a:p>
                      <a:pPr marL="0" indent="0">
                        <a:buFont typeface="Arial" panose="020B0604020202020204" pitchFamily="34" charset="0"/>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弊社担当者</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実施単位で一連の作業完了が前提</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貴社</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弊社担当者による個別</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全体の要件定義内容確認</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
                      </a:r>
                      <a:br>
                        <a:rPr kumimoji="1" lang="en-US" altLang="ja-JP" sz="1400" dirty="0" smtClean="0">
                          <a:solidFill>
                            <a:schemeClr val="tx1"/>
                          </a:solidFill>
                          <a:latin typeface="HGPｺﾞｼｯｸM" panose="020B0600000000000000" pitchFamily="50" charset="-128"/>
                          <a:ea typeface="HGPｺﾞｼｯｸM" panose="020B0600000000000000" pitchFamily="50" charset="-128"/>
                        </a:rPr>
                      </a:b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詳細な方法等は「</a:t>
                      </a:r>
                      <a:r>
                        <a:rPr lang="ja-JP" altLang="en-US" sz="1400" dirty="0" smtClean="0">
                          <a:latin typeface="HGPｺﾞｼｯｸM" panose="020B0600000000000000" pitchFamily="50" charset="-128"/>
                          <a:ea typeface="HGPｺﾞｼｯｸM" panose="020B0600000000000000" pitchFamily="50" charset="-128"/>
                        </a:rPr>
                        <a:t>３．５．品質計画</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」で個別に設定</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r h="800010">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承認</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要件定義工程</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または成果物単位</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p>
                    <a:p>
                      <a:pPr marL="0" indent="0">
                        <a:buFont typeface="Arial" panose="020B0604020202020204" pitchFamily="34" charset="0"/>
                        <a:buNone/>
                      </a:pP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貴社ＰＪオーナー</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弊社ＰＪ責任者</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8900" indent="-88900">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合意の全完了が前提</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88900" indent="-88900">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要件定義工程内の作業実績、検証・妥当性確認結果を評価し、要件定義成果物を確定</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
                      </a:r>
                      <a:br>
                        <a:rPr kumimoji="1" lang="en-US" altLang="ja-JP" sz="1400" dirty="0" smtClean="0">
                          <a:solidFill>
                            <a:schemeClr val="tx1"/>
                          </a:solidFill>
                          <a:latin typeface="HGPｺﾞｼｯｸM" panose="020B0600000000000000" pitchFamily="50" charset="-128"/>
                          <a:ea typeface="HGPｺﾞｼｯｸM" panose="020B0600000000000000" pitchFamily="50" charset="-128"/>
                        </a:rPr>
                      </a:b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 </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要件定義内容の個別詳細確認は実施しない</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
        <p:nvSpPr>
          <p:cNvPr id="7" name="四角形吹き出し 6"/>
          <p:cNvSpPr/>
          <p:nvPr/>
        </p:nvSpPr>
        <p:spPr>
          <a:xfrm>
            <a:off x="3277753" y="44624"/>
            <a:ext cx="3670511" cy="936104"/>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プロジェクトとして</a:t>
            </a:r>
            <a:r>
              <a:rPr lang="en-US" altLang="ja-JP" sz="1200" dirty="0" smtClean="0">
                <a:solidFill>
                  <a:schemeClr val="tx1"/>
                </a:solidFill>
                <a:latin typeface="HGPｺﾞｼｯｸM" panose="020B0600000000000000" pitchFamily="50" charset="-128"/>
                <a:ea typeface="HGPｺﾞｼｯｸM" panose="020B0600000000000000" pitchFamily="50" charset="-128"/>
              </a:rPr>
              <a:t>”</a:t>
            </a:r>
            <a:r>
              <a:rPr lang="ja-JP" altLang="en-US" sz="1200" dirty="0" smtClean="0">
                <a:solidFill>
                  <a:schemeClr val="tx1"/>
                </a:solidFill>
                <a:latin typeface="HGPｺﾞｼｯｸM" panose="020B0600000000000000" pitchFamily="50" charset="-128"/>
                <a:ea typeface="HGPｺﾞｼｯｸM" panose="020B0600000000000000" pitchFamily="50" charset="-128"/>
              </a:rPr>
              <a:t>要件確定</a:t>
            </a:r>
            <a:r>
              <a:rPr lang="en-US" altLang="ja-JP" sz="1200" dirty="0" smtClean="0">
                <a:solidFill>
                  <a:schemeClr val="tx1"/>
                </a:solidFill>
                <a:latin typeface="HGPｺﾞｼｯｸM" panose="020B0600000000000000" pitchFamily="50" charset="-128"/>
                <a:ea typeface="HGPｺﾞｼｯｸM" panose="020B0600000000000000" pitchFamily="50" charset="-128"/>
              </a:rPr>
              <a:t>”</a:t>
            </a:r>
            <a:r>
              <a:rPr lang="ja-JP" altLang="en-US" sz="1200" dirty="0" smtClean="0">
                <a:solidFill>
                  <a:schemeClr val="tx1"/>
                </a:solidFill>
                <a:latin typeface="HGPｺﾞｼｯｸM" panose="020B0600000000000000" pitchFamily="50" charset="-128"/>
                <a:ea typeface="HGPｺﾞｼｯｸM" panose="020B0600000000000000" pitchFamily="50" charset="-128"/>
              </a:rPr>
              <a:t>を判断するための</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手続き、ルール、関係者を決める。</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ルールに基づかない</a:t>
            </a:r>
            <a:r>
              <a:rPr lang="en-US" altLang="ja-JP" sz="1200" dirty="0" smtClean="0">
                <a:solidFill>
                  <a:schemeClr val="tx1"/>
                </a:solidFill>
                <a:latin typeface="HGPｺﾞｼｯｸM" panose="020B0600000000000000" pitchFamily="50" charset="-128"/>
                <a:ea typeface="HGPｺﾞｼｯｸM" panose="020B0600000000000000" pitchFamily="50" charset="-128"/>
              </a:rPr>
              <a:t>”</a:t>
            </a:r>
            <a:r>
              <a:rPr lang="ja-JP" altLang="en-US" sz="1200" dirty="0" smtClean="0">
                <a:solidFill>
                  <a:schemeClr val="tx1"/>
                </a:solidFill>
                <a:latin typeface="HGPｺﾞｼｯｸM" panose="020B0600000000000000" pitchFamily="50" charset="-128"/>
                <a:ea typeface="HGPｺﾞｼｯｸM" panose="020B0600000000000000" pitchFamily="50" charset="-128"/>
              </a:rPr>
              <a:t>確定</a:t>
            </a:r>
            <a:r>
              <a:rPr lang="en-US" altLang="ja-JP" sz="1200" dirty="0" smtClean="0">
                <a:solidFill>
                  <a:schemeClr val="tx1"/>
                </a:solidFill>
                <a:latin typeface="HGPｺﾞｼｯｸM" panose="020B0600000000000000" pitchFamily="50" charset="-128"/>
                <a:ea typeface="HGPｺﾞｼｯｸM" panose="020B0600000000000000" pitchFamily="50" charset="-128"/>
              </a:rPr>
              <a:t>”</a:t>
            </a:r>
            <a:r>
              <a:rPr lang="ja-JP" altLang="en-US" sz="1200" dirty="0" smtClean="0">
                <a:solidFill>
                  <a:schemeClr val="tx1"/>
                </a:solidFill>
                <a:latin typeface="HGPｺﾞｼｯｸM" panose="020B0600000000000000" pitchFamily="50" charset="-128"/>
                <a:ea typeface="HGPｺﾞｼｯｸM" panose="020B0600000000000000" pitchFamily="50" charset="-128"/>
              </a:rPr>
              <a:t>は翻意されやすい。</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
        <p:nvSpPr>
          <p:cNvPr id="8" name="正方形/長方形 7"/>
          <p:cNvSpPr/>
          <p:nvPr/>
        </p:nvSpPr>
        <p:spPr>
          <a:xfrm>
            <a:off x="3815916" y="1204004"/>
            <a:ext cx="118813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C2-03</a:t>
            </a:r>
            <a:endParaRPr kumimoji="1" lang="ja-JP" altLang="en-US" dirty="0">
              <a:solidFill>
                <a:schemeClr val="tx1"/>
              </a:solidFill>
            </a:endParaRPr>
          </a:p>
        </p:txBody>
      </p:sp>
    </p:spTree>
    <p:extLst>
      <p:ext uri="{BB962C8B-B14F-4D97-AF65-F5344CB8AC3E}">
        <p14:creationId xmlns:p14="http://schemas.microsoft.com/office/powerpoint/2010/main" val="13997833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31</a:t>
            </a:fld>
            <a:endParaRPr lang="ja-JP" altLang="en-US" dirty="0"/>
          </a:p>
        </p:txBody>
      </p:sp>
      <p:sp>
        <p:nvSpPr>
          <p:cNvPr id="4"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8530543" cy="3323987"/>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　</a:t>
            </a:r>
            <a:r>
              <a:rPr kumimoji="1" lang="ja-JP" altLang="en-US" sz="1400" dirty="0" smtClean="0">
                <a:latin typeface="HGPｺﾞｼｯｸM" panose="020B0600000000000000" pitchFamily="50" charset="-128"/>
                <a:ea typeface="HGPｺﾞｼｯｸM" panose="020B0600000000000000" pitchFamily="50" charset="-128"/>
              </a:rPr>
              <a:t>　</a:t>
            </a:r>
            <a:r>
              <a:rPr lang="ja-JP" altLang="en-US" sz="1400" dirty="0">
                <a:latin typeface="HGPｺﾞｼｯｸM" panose="020B0600000000000000" pitchFamily="50" charset="-128"/>
                <a:ea typeface="HGPｺﾞｼｯｸM" panose="020B0600000000000000" pitchFamily="50" charset="-128"/>
              </a:rPr>
              <a:t>３．１</a:t>
            </a:r>
            <a:r>
              <a:rPr kumimoji="1" lang="ja-JP" altLang="en-US" sz="1400" dirty="0" smtClean="0">
                <a:latin typeface="HGPｺﾞｼｯｸM" panose="020B0600000000000000" pitchFamily="50" charset="-128"/>
                <a:ea typeface="HGPｺﾞｼｯｸM" panose="020B0600000000000000" pitchFamily="50" charset="-128"/>
              </a:rPr>
              <a:t>．７．要求と予定コストの調整の考え方</a:t>
            </a:r>
            <a:endParaRPr kumimoji="1" lang="en-US" altLang="ja-JP" sz="1400" dirty="0" smtClean="0">
              <a:latin typeface="HGPｺﾞｼｯｸM" panose="020B0600000000000000" pitchFamily="50" charset="-128"/>
              <a:ea typeface="HGPｺﾞｼｯｸM" panose="020B0600000000000000" pitchFamily="50" charset="-128"/>
            </a:endParaRPr>
          </a:p>
          <a:p>
            <a:pPr marL="722313"/>
            <a:r>
              <a:rPr lang="ja-JP" altLang="en-US" sz="1400" dirty="0" smtClean="0">
                <a:latin typeface="HGPｺﾞｼｯｸM" panose="020B0600000000000000" pitchFamily="50" charset="-128"/>
                <a:ea typeface="HGPｺﾞｼｯｸM" panose="020B0600000000000000" pitchFamily="50" charset="-128"/>
              </a:rPr>
              <a:t>要求事項の実現にかかるコストが貴社予定コストを超過し、要求事項全体の実現が困難な場合、</a:t>
            </a:r>
            <a:endParaRPr lang="en-US" altLang="ja-JP" sz="1400" dirty="0" smtClean="0">
              <a:latin typeface="HGPｺﾞｼｯｸM" panose="020B0600000000000000" pitchFamily="50" charset="-128"/>
              <a:ea typeface="HGPｺﾞｼｯｸM" panose="020B0600000000000000" pitchFamily="50" charset="-128"/>
            </a:endParaRPr>
          </a:p>
          <a:p>
            <a:pPr marL="722313"/>
            <a:r>
              <a:rPr lang="ja-JP" altLang="en-US" sz="1400" dirty="0" smtClean="0">
                <a:latin typeface="HGPｺﾞｼｯｸM" panose="020B0600000000000000" pitchFamily="50" charset="-128"/>
                <a:ea typeface="HGPｺﾞｼｯｸM" panose="020B0600000000000000" pitchFamily="50" charset="-128"/>
              </a:rPr>
              <a:t>要件定義</a:t>
            </a:r>
            <a:r>
              <a:rPr lang="ja-JP" altLang="en-US" sz="1400" dirty="0">
                <a:latin typeface="HGPｺﾞｼｯｸM" panose="020B0600000000000000" pitchFamily="50" charset="-128"/>
                <a:ea typeface="HGPｺﾞｼｯｸM" panose="020B0600000000000000" pitchFamily="50" charset="-128"/>
              </a:rPr>
              <a:t>工程内</a:t>
            </a:r>
            <a:r>
              <a:rPr lang="ja-JP" altLang="en-US" sz="1400" dirty="0" smtClean="0">
                <a:latin typeface="HGPｺﾞｼｯｸM" panose="020B0600000000000000" pitchFamily="50" charset="-128"/>
                <a:ea typeface="HGPｺﾞｼｯｸM" panose="020B0600000000000000" pitchFamily="50" charset="-128"/>
              </a:rPr>
              <a:t>で要求事項とコストを調整し、後続工程の開始に影響を与えないことが重要です。</a:t>
            </a:r>
            <a:endParaRPr lang="en-US" altLang="ja-JP" sz="1400" dirty="0" smtClean="0">
              <a:latin typeface="HGPｺﾞｼｯｸM" panose="020B0600000000000000" pitchFamily="50" charset="-128"/>
              <a:ea typeface="HGPｺﾞｼｯｸM" panose="020B0600000000000000" pitchFamily="50" charset="-128"/>
            </a:endParaRPr>
          </a:p>
          <a:p>
            <a:pPr marL="722313"/>
            <a:endParaRPr lang="en-US" altLang="ja-JP" sz="1400" dirty="0" smtClean="0">
              <a:latin typeface="HGPｺﾞｼｯｸM" panose="020B0600000000000000" pitchFamily="50" charset="-128"/>
              <a:ea typeface="HGPｺﾞｼｯｸM" panose="020B0600000000000000" pitchFamily="50" charset="-128"/>
            </a:endParaRPr>
          </a:p>
          <a:p>
            <a:pPr marL="722313"/>
            <a:r>
              <a:rPr lang="ja-JP" altLang="en-US" sz="1400" dirty="0" smtClean="0">
                <a:latin typeface="HGPｺﾞｼｯｸM" panose="020B0600000000000000" pitchFamily="50" charset="-128"/>
                <a:ea typeface="HGPｺﾞｼｯｸM" panose="020B0600000000000000" pitchFamily="50" charset="-128"/>
              </a:rPr>
              <a:t>本プロジェクトでは要件定義工程内で、具体化された要求事項を元にした暫定コスト見積り、と</a:t>
            </a:r>
            <a:endParaRPr lang="en-US" altLang="ja-JP" sz="1400" dirty="0" smtClean="0">
              <a:latin typeface="HGPｺﾞｼｯｸM" panose="020B0600000000000000" pitchFamily="50" charset="-128"/>
              <a:ea typeface="HGPｺﾞｼｯｸM" panose="020B0600000000000000" pitchFamily="50" charset="-128"/>
            </a:endParaRPr>
          </a:p>
          <a:p>
            <a:pPr marL="722313" lvl="1"/>
            <a:r>
              <a:rPr lang="ja-JP" altLang="en-US" sz="1400" dirty="0" smtClean="0">
                <a:latin typeface="HGPｺﾞｼｯｸM" panose="020B0600000000000000" pitchFamily="50" charset="-128"/>
                <a:ea typeface="HGPｺﾞｼｯｸM" panose="020B0600000000000000" pitchFamily="50" charset="-128"/>
              </a:rPr>
              <a:t>要求事項と予定コストの調整を実施します。調整方針は以下のとおりとします。</a:t>
            </a:r>
            <a:endParaRPr lang="en-US" altLang="ja-JP" sz="1400" dirty="0" smtClean="0">
              <a:latin typeface="HGPｺﾞｼｯｸM" panose="020B0600000000000000" pitchFamily="50" charset="-128"/>
              <a:ea typeface="HGPｺﾞｼｯｸM" panose="020B0600000000000000" pitchFamily="50" charset="-128"/>
            </a:endParaRPr>
          </a:p>
          <a:p>
            <a:pPr marL="722313" lvl="1"/>
            <a:r>
              <a:rPr lang="ja-JP" altLang="en-US" sz="1400" dirty="0" smtClean="0">
                <a:latin typeface="HGPｺﾞｼｯｸM" panose="020B0600000000000000" pitchFamily="50" charset="-128"/>
                <a:ea typeface="HGPｺﾞｼｯｸM" panose="020B0600000000000000" pitchFamily="50" charset="-128"/>
              </a:rPr>
              <a:t>詳細は「３．２．要件定義の進め方」で定義します。</a:t>
            </a:r>
            <a:endParaRPr lang="en-US" altLang="ja-JP" sz="1400" dirty="0" smtClean="0">
              <a:latin typeface="HGPｺﾞｼｯｸM" panose="020B0600000000000000" pitchFamily="50" charset="-128"/>
              <a:ea typeface="HGPｺﾞｼｯｸM" panose="020B0600000000000000" pitchFamily="50" charset="-128"/>
            </a:endParaRPr>
          </a:p>
          <a:p>
            <a:pPr marL="722313" lvl="1"/>
            <a:endParaRPr lang="en-US" altLang="ja-JP" sz="1400" dirty="0">
              <a:latin typeface="HGPｺﾞｼｯｸM" panose="020B0600000000000000" pitchFamily="50" charset="-128"/>
              <a:ea typeface="HGPｺﾞｼｯｸM" panose="020B0600000000000000" pitchFamily="50" charset="-128"/>
            </a:endParaRPr>
          </a:p>
          <a:p>
            <a:pPr marL="1258888" lvl="1" indent="-201613">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業務要求に付ける「効果」「緊急性」「コスト」等の要求属性から、一定条件で優先度を設定する。</a:t>
            </a:r>
            <a:endParaRPr lang="en-US" altLang="ja-JP" sz="1400" dirty="0" smtClean="0">
              <a:latin typeface="HGPｺﾞｼｯｸM" panose="020B0600000000000000" pitchFamily="50" charset="-128"/>
              <a:ea typeface="HGPｺﾞｼｯｸM" panose="020B0600000000000000" pitchFamily="50" charset="-128"/>
            </a:endParaRPr>
          </a:p>
          <a:p>
            <a:pPr marL="1258888" lvl="1" indent="-201613">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優先</a:t>
            </a:r>
            <a:r>
              <a:rPr lang="ja-JP" altLang="en-US" sz="1400" dirty="0" smtClean="0">
                <a:latin typeface="HGPｺﾞｼｯｸM" panose="020B0600000000000000" pitchFamily="50" charset="-128"/>
                <a:ea typeface="HGPｺﾞｼｯｸM" panose="020B0600000000000000" pitchFamily="50" charset="-128"/>
              </a:rPr>
              <a:t>順位上位から予定コストに収まる範囲を実現要求とし、超過分を取下げ候補とする。</a:t>
            </a:r>
            <a:endParaRPr lang="en-US" altLang="ja-JP" sz="1400" dirty="0" smtClean="0">
              <a:latin typeface="HGPｺﾞｼｯｸM" panose="020B0600000000000000" pitchFamily="50" charset="-128"/>
              <a:ea typeface="HGPｺﾞｼｯｸM" panose="020B0600000000000000" pitchFamily="50" charset="-128"/>
            </a:endParaRPr>
          </a:p>
          <a:p>
            <a:pPr marL="1258888" lvl="1" indent="-201613">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上記整理結果を踏まえて、貴社プロジェクトオーナーが最終判断し、調整結果を確定する。</a:t>
            </a:r>
            <a:r>
              <a:rPr lang="en-US" altLang="ja-JP" sz="1400" dirty="0">
                <a:latin typeface="HGPｺﾞｼｯｸM" panose="020B0600000000000000" pitchFamily="50" charset="-128"/>
                <a:ea typeface="HGPｺﾞｼｯｸM" panose="020B0600000000000000" pitchFamily="50" charset="-128"/>
              </a:rPr>
              <a:t> (※</a:t>
            </a:r>
            <a:r>
              <a:rPr lang="ja-JP" altLang="en-US" sz="1400" dirty="0">
                <a:latin typeface="HGPｺﾞｼｯｸM" panose="020B0600000000000000" pitchFamily="50" charset="-128"/>
                <a:ea typeface="HGPｺﾞｼｯｸM" panose="020B0600000000000000" pitchFamily="50" charset="-128"/>
              </a:rPr>
              <a:t>１</a:t>
            </a:r>
            <a:r>
              <a:rPr lang="en-US" altLang="ja-JP" sz="1400" dirty="0">
                <a:latin typeface="HGPｺﾞｼｯｸM" panose="020B0600000000000000" pitchFamily="50" charset="-128"/>
                <a:ea typeface="HGPｺﾞｼｯｸM" panose="020B0600000000000000" pitchFamily="50" charset="-128"/>
              </a:rPr>
              <a:t>)</a:t>
            </a:r>
          </a:p>
          <a:p>
            <a:pPr marL="1258888" lvl="1" indent="-201613">
              <a:buFont typeface="Arial" panose="020B0604020202020204" pitchFamily="34" charset="0"/>
              <a:buChar char="•"/>
            </a:pPr>
            <a:endParaRPr lang="en-US" altLang="ja-JP" sz="1400" dirty="0" smtClean="0">
              <a:latin typeface="HGPｺﾞｼｯｸM" panose="020B0600000000000000" pitchFamily="50" charset="-128"/>
              <a:ea typeface="HGPｺﾞｼｯｸM" panose="020B0600000000000000" pitchFamily="50" charset="-128"/>
            </a:endParaRPr>
          </a:p>
          <a:p>
            <a:pPr marL="1057275" lvl="1"/>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１：取下げた要求事項は運用開始後の保守開発案件候補として、運用・保守へ引継ぎます</a:t>
            </a:r>
            <a:endParaRPr lang="en-US" altLang="ja-JP" sz="1400" dirty="0" smtClean="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a:p>
            <a:pPr marL="722313"/>
            <a:endParaRPr lang="en-US" altLang="ja-JP" sz="1400" dirty="0" smtClean="0">
              <a:latin typeface="HGPｺﾞｼｯｸM" panose="020B0600000000000000" pitchFamily="50" charset="-128"/>
              <a:ea typeface="HGPｺﾞｼｯｸM" panose="020B0600000000000000" pitchFamily="50" charset="-128"/>
            </a:endParaRPr>
          </a:p>
        </p:txBody>
      </p:sp>
      <p:sp>
        <p:nvSpPr>
          <p:cNvPr id="6" name="四角形吹き出し 5"/>
          <p:cNvSpPr/>
          <p:nvPr/>
        </p:nvSpPr>
        <p:spPr>
          <a:xfrm>
            <a:off x="2917713" y="85274"/>
            <a:ext cx="4030551" cy="1039470"/>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多くのプロジェクトで要件規模が予算を超過し、実現する要件の取捨選択を迫られる。後続工程開始に影響を与えない</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円滑な要件調整のために、</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調整ルールを定義する。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4175956" y="1204004"/>
            <a:ext cx="118813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C2-02-03</a:t>
            </a:r>
            <a:endParaRPr kumimoji="1" lang="ja-JP" altLang="en-US" dirty="0">
              <a:solidFill>
                <a:schemeClr val="tx1"/>
              </a:solidFill>
            </a:endParaRPr>
          </a:p>
        </p:txBody>
      </p:sp>
    </p:spTree>
    <p:extLst>
      <p:ext uri="{BB962C8B-B14F-4D97-AF65-F5344CB8AC3E}">
        <p14:creationId xmlns:p14="http://schemas.microsoft.com/office/powerpoint/2010/main" val="2468434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32</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6209072" cy="1046440"/>
          </a:xfrm>
          <a:prstGeom prst="rect">
            <a:avLst/>
          </a:prstGeom>
          <a:noFill/>
        </p:spPr>
        <p:txBody>
          <a:bodyPr wrap="none" rtlCol="0">
            <a:spAutoFit/>
          </a:bodyPr>
          <a:lstStyle/>
          <a:p>
            <a:r>
              <a:rPr lang="ja-JP" altLang="en-US" sz="1600" dirty="0" smtClean="0">
                <a:latin typeface="HGPｺﾞｼｯｸM" panose="020B0600000000000000" pitchFamily="50" charset="-128"/>
                <a:ea typeface="HGPｺﾞｼｯｸM" panose="020B0600000000000000" pitchFamily="50" charset="-128"/>
              </a:rPr>
              <a:t>３．２．</a:t>
            </a:r>
            <a:r>
              <a:rPr lang="ja-JP" altLang="en-US" sz="1600" dirty="0">
                <a:latin typeface="HGPｺﾞｼｯｸM" panose="020B0600000000000000" pitchFamily="50" charset="-128"/>
                <a:ea typeface="HGPｺﾞｼｯｸM" panose="020B0600000000000000" pitchFamily="50" charset="-128"/>
              </a:rPr>
              <a:t>要件</a:t>
            </a:r>
            <a:r>
              <a:rPr lang="ja-JP" altLang="en-US" sz="1600" dirty="0" smtClean="0">
                <a:latin typeface="HGPｺﾞｼｯｸM" panose="020B0600000000000000" pitchFamily="50" charset="-128"/>
                <a:ea typeface="HGPｺﾞｼｯｸM" panose="020B0600000000000000" pitchFamily="50" charset="-128"/>
              </a:rPr>
              <a:t>定義の進め方</a:t>
            </a:r>
            <a:endParaRPr lang="en-US" altLang="ja-JP" sz="1600" dirty="0" smtClean="0">
              <a:latin typeface="HGPｺﾞｼｯｸM" panose="020B0600000000000000" pitchFamily="50" charset="-128"/>
              <a:ea typeface="HGPｺﾞｼｯｸM" panose="020B0600000000000000" pitchFamily="50" charset="-128"/>
            </a:endParaRPr>
          </a:p>
          <a:p>
            <a:pPr marL="357188"/>
            <a:r>
              <a:rPr lang="ja-JP" altLang="en-US" sz="1600" dirty="0" smtClean="0">
                <a:latin typeface="HGPｺﾞｼｯｸM" panose="020B0600000000000000" pitchFamily="50" charset="-128"/>
                <a:ea typeface="HGPｺﾞｼｯｸM" panose="020B0600000000000000" pitchFamily="50" charset="-128"/>
              </a:rPr>
              <a:t>要件定義工程内の作業フローおよび各作業内容を、</a:t>
            </a:r>
            <a:r>
              <a:rPr lang="en-US" altLang="ja-JP" sz="1600" dirty="0" smtClean="0">
                <a:latin typeface="HGPｺﾞｼｯｸM" panose="020B0600000000000000" pitchFamily="50" charset="-128"/>
                <a:ea typeface="HGPｺﾞｼｯｸM" panose="020B0600000000000000" pitchFamily="50" charset="-128"/>
              </a:rPr>
              <a:t/>
            </a:r>
            <a:br>
              <a:rPr lang="en-US" altLang="ja-JP" sz="1600" dirty="0" smtClean="0">
                <a:latin typeface="HGPｺﾞｼｯｸM" panose="020B0600000000000000" pitchFamily="50" charset="-128"/>
                <a:ea typeface="HGPｺﾞｼｯｸM" panose="020B0600000000000000" pitchFamily="50" charset="-128"/>
              </a:rPr>
            </a:br>
            <a:r>
              <a:rPr lang="ja-JP" altLang="en-US" sz="1600" dirty="0" smtClean="0">
                <a:latin typeface="HGPｺﾞｼｯｸM" panose="020B0600000000000000" pitchFamily="50" charset="-128"/>
                <a:ea typeface="HGPｺﾞｼｯｸM" panose="020B0600000000000000" pitchFamily="50" charset="-128"/>
              </a:rPr>
              <a:t>「アプリケーション」「インフラ」「アーキテクチャ」の単位で定義します。</a:t>
            </a:r>
            <a:endParaRPr lang="en-US" altLang="ja-JP" sz="1600" dirty="0" smtClean="0">
              <a:latin typeface="HGPｺﾞｼｯｸM" panose="020B0600000000000000" pitchFamily="50" charset="-128"/>
              <a:ea typeface="HGPｺﾞｼｯｸM" panose="020B0600000000000000" pitchFamily="50" charset="-128"/>
            </a:endParaRPr>
          </a:p>
          <a:p>
            <a:r>
              <a:rPr lang="ja-JP" altLang="en-US" sz="1400" dirty="0" smtClean="0">
                <a:latin typeface="HGPｺﾞｼｯｸM" panose="020B0600000000000000" pitchFamily="50" charset="-128"/>
                <a:ea typeface="HGPｺﾞｼｯｸM" panose="020B0600000000000000" pitchFamily="50" charset="-128"/>
              </a:rPr>
              <a:t>　</a:t>
            </a:r>
          </a:p>
        </p:txBody>
      </p:sp>
    </p:spTree>
    <p:extLst>
      <p:ext uri="{BB962C8B-B14F-4D97-AF65-F5344CB8AC3E}">
        <p14:creationId xmlns:p14="http://schemas.microsoft.com/office/powerpoint/2010/main" val="29258883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33</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6875600" cy="954107"/>
          </a:xfrm>
          <a:prstGeom prst="rect">
            <a:avLst/>
          </a:prstGeom>
          <a:noFill/>
        </p:spPr>
        <p:txBody>
          <a:bodyPr wrap="none" rtlCol="0">
            <a:spAutoFit/>
          </a:bodyPr>
          <a:lstStyle/>
          <a:p>
            <a:r>
              <a:rPr lang="ja-JP" altLang="en-US" sz="1400" dirty="0" smtClean="0">
                <a:latin typeface="HGPｺﾞｼｯｸM" panose="020B0600000000000000" pitchFamily="50" charset="-128"/>
                <a:ea typeface="HGPｺﾞｼｯｸM" panose="020B0600000000000000" pitchFamily="50" charset="-128"/>
              </a:rPr>
              <a:t>　　３．２．１．アプリケーション</a:t>
            </a:r>
            <a:endParaRPr lang="en-US" altLang="ja-JP" sz="1400" dirty="0" smtClean="0">
              <a:latin typeface="HGPｺﾞｼｯｸM" panose="020B0600000000000000" pitchFamily="50" charset="-128"/>
              <a:ea typeface="HGPｺﾞｼｯｸM" panose="020B0600000000000000" pitchFamily="50" charset="-128"/>
            </a:endParaRPr>
          </a:p>
          <a:p>
            <a:pPr marL="715963"/>
            <a:r>
              <a:rPr lang="ja-JP" altLang="en-US" sz="1400" dirty="0" smtClean="0">
                <a:latin typeface="HGPｺﾞｼｯｸM" panose="020B0600000000000000" pitchFamily="50" charset="-128"/>
                <a:ea typeface="HGPｺﾞｼｯｸM" panose="020B0600000000000000" pitchFamily="50" charset="-128"/>
              </a:rPr>
              <a:t>① 作業フロー</a:t>
            </a:r>
            <a:endParaRPr lang="en-US" altLang="ja-JP" sz="1400" dirty="0" smtClean="0">
              <a:latin typeface="HGPｺﾞｼｯｸM" panose="020B0600000000000000" pitchFamily="50" charset="-128"/>
              <a:ea typeface="HGPｺﾞｼｯｸM" panose="020B0600000000000000" pitchFamily="50" charset="-128"/>
            </a:endParaRPr>
          </a:p>
          <a:p>
            <a:pPr marL="1073150"/>
            <a:r>
              <a:rPr lang="ja-JP" altLang="en-US" sz="1400" dirty="0">
                <a:latin typeface="HGPｺﾞｼｯｸM" panose="020B0600000000000000" pitchFamily="50" charset="-128"/>
                <a:ea typeface="HGPｺﾞｼｯｸM" panose="020B0600000000000000" pitchFamily="50" charset="-128"/>
              </a:rPr>
              <a:t>３．１．１から３．１．４</a:t>
            </a:r>
            <a:r>
              <a:rPr lang="ja-JP" altLang="en-US" sz="1400" dirty="0" smtClean="0">
                <a:latin typeface="HGPｺﾞｼｯｸM" panose="020B0600000000000000" pitchFamily="50" charset="-128"/>
                <a:ea typeface="HGPｺﾞｼｯｸM" panose="020B0600000000000000" pitchFamily="50" charset="-128"/>
              </a:rPr>
              <a:t>に示した考え方を元に定義した下記作業順序を基本に、</a:t>
            </a:r>
            <a:r>
              <a:rPr lang="en-US" altLang="ja-JP" sz="1400" dirty="0" smtClean="0">
                <a:latin typeface="HGPｺﾞｼｯｸM" panose="020B0600000000000000" pitchFamily="50" charset="-128"/>
                <a:ea typeface="HGPｺﾞｼｯｸM" panose="020B0600000000000000" pitchFamily="50" charset="-128"/>
              </a:rPr>
              <a:t/>
            </a:r>
            <a:br>
              <a:rPr lang="en-US" altLang="ja-JP" sz="1400" dirty="0" smtClean="0">
                <a:latin typeface="HGPｺﾞｼｯｸM" panose="020B0600000000000000" pitchFamily="50" charset="-128"/>
                <a:ea typeface="HGPｺﾞｼｯｸM" panose="020B0600000000000000" pitchFamily="50" charset="-128"/>
              </a:rPr>
            </a:br>
            <a:r>
              <a:rPr lang="ja-JP" altLang="en-US" sz="1400" dirty="0" smtClean="0">
                <a:latin typeface="HGPｺﾞｼｯｸM" panose="020B0600000000000000" pitchFamily="50" charset="-128"/>
                <a:ea typeface="HGPｺﾞｼｯｸM" panose="020B0600000000000000" pitchFamily="50" charset="-128"/>
              </a:rPr>
              <a:t>具体的な作業スケジュールを計画します。</a:t>
            </a:r>
          </a:p>
        </p:txBody>
      </p:sp>
      <p:sp>
        <p:nvSpPr>
          <p:cNvPr id="11" name="正方形/長方形 10"/>
          <p:cNvSpPr/>
          <p:nvPr/>
        </p:nvSpPr>
        <p:spPr>
          <a:xfrm>
            <a:off x="251520" y="4533401"/>
            <a:ext cx="511158" cy="177763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tx1"/>
                </a:solidFill>
                <a:latin typeface="HGPｺﾞｼｯｸM" panose="020B0600000000000000" pitchFamily="50" charset="-128"/>
                <a:ea typeface="HGPｺﾞｼｯｸM" panose="020B0600000000000000" pitchFamily="50" charset="-128"/>
              </a:rPr>
              <a:t>貴社作業</a:t>
            </a: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13" name="正方形/長方形 12"/>
          <p:cNvSpPr/>
          <p:nvPr/>
        </p:nvSpPr>
        <p:spPr>
          <a:xfrm>
            <a:off x="762731" y="4541441"/>
            <a:ext cx="8340958" cy="1742800"/>
          </a:xfrm>
          <a:prstGeom prst="rect">
            <a:avLst/>
          </a:prstGeom>
          <a:solidFill>
            <a:schemeClr val="accent6">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14" name="正方形/長方形 13"/>
          <p:cNvSpPr/>
          <p:nvPr/>
        </p:nvSpPr>
        <p:spPr>
          <a:xfrm>
            <a:off x="762678" y="2650297"/>
            <a:ext cx="8345759" cy="1825887"/>
          </a:xfrm>
          <a:prstGeom prst="rect">
            <a:avLst/>
          </a:prstGeom>
          <a:solidFill>
            <a:schemeClr val="accent6">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253917" y="2650297"/>
            <a:ext cx="508270" cy="183709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tx1"/>
                </a:solidFill>
                <a:latin typeface="HGPｺﾞｼｯｸM" panose="020B0600000000000000" pitchFamily="50" charset="-128"/>
                <a:ea typeface="HGPｺﾞｼｯｸM" panose="020B0600000000000000" pitchFamily="50" charset="-128"/>
              </a:rPr>
              <a:t>弊社作業</a:t>
            </a: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37" name="テキスト ボックス 486"/>
          <p:cNvSpPr txBox="1"/>
          <p:nvPr/>
        </p:nvSpPr>
        <p:spPr>
          <a:xfrm>
            <a:off x="2051720" y="6252393"/>
            <a:ext cx="2192882" cy="24110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100" dirty="0" smtClean="0">
                <a:latin typeface="HGPｺﾞｼｯｸM" panose="020B0600000000000000" pitchFamily="50" charset="-128"/>
                <a:ea typeface="HGPｺﾞｼｯｸM" panose="020B0600000000000000" pitchFamily="50" charset="-128"/>
              </a:rPr>
              <a:t>&lt;&lt;L3</a:t>
            </a:r>
            <a:r>
              <a:rPr kumimoji="1" lang="ja-JP" altLang="en-US" sz="1100" dirty="0" smtClean="0">
                <a:latin typeface="HGPｺﾞｼｯｸM" panose="020B0600000000000000" pitchFamily="50" charset="-128"/>
                <a:ea typeface="HGPｺﾞｼｯｸM" panose="020B0600000000000000" pitchFamily="50" charset="-128"/>
              </a:rPr>
              <a:t>業務</a:t>
            </a:r>
            <a:r>
              <a:rPr kumimoji="1" lang="en-US" altLang="ja-JP" sz="1100" dirty="0" smtClean="0">
                <a:latin typeface="HGPｺﾞｼｯｸM" panose="020B0600000000000000" pitchFamily="50" charset="-128"/>
                <a:ea typeface="HGPｺﾞｼｯｸM" panose="020B0600000000000000" pitchFamily="50" charset="-128"/>
              </a:rPr>
              <a:t>(※)</a:t>
            </a:r>
            <a:r>
              <a:rPr kumimoji="1" lang="ja-JP" altLang="en-US" sz="1100" dirty="0" smtClean="0">
                <a:latin typeface="HGPｺﾞｼｯｸM" panose="020B0600000000000000" pitchFamily="50" charset="-128"/>
                <a:ea typeface="HGPｺﾞｼｯｸM" panose="020B0600000000000000" pitchFamily="50" charset="-128"/>
              </a:rPr>
              <a:t>単位に実施</a:t>
            </a:r>
            <a:r>
              <a:rPr kumimoji="1" lang="en-US" altLang="ja-JP" sz="1100" dirty="0" smtClean="0">
                <a:latin typeface="HGPｺﾞｼｯｸM" panose="020B0600000000000000" pitchFamily="50" charset="-128"/>
                <a:ea typeface="HGPｺﾞｼｯｸM" panose="020B0600000000000000" pitchFamily="50" charset="-128"/>
              </a:rPr>
              <a:t>&gt;&gt;</a:t>
            </a:r>
            <a:br>
              <a:rPr kumimoji="1" lang="en-US" altLang="ja-JP" sz="1100" dirty="0" smtClean="0">
                <a:latin typeface="HGPｺﾞｼｯｸM" panose="020B0600000000000000" pitchFamily="50" charset="-128"/>
                <a:ea typeface="HGPｺﾞｼｯｸM" panose="020B0600000000000000" pitchFamily="50" charset="-128"/>
              </a:rPr>
            </a:br>
            <a:r>
              <a:rPr kumimoji="1" lang="en-US" altLang="ja-JP" sz="1100" dirty="0" smtClean="0">
                <a:latin typeface="HGPｺﾞｼｯｸM" panose="020B0600000000000000" pitchFamily="50" charset="-128"/>
                <a:ea typeface="HGPｺﾞｼｯｸM" panose="020B0600000000000000" pitchFamily="50" charset="-128"/>
              </a:rPr>
              <a:t>※</a:t>
            </a:r>
            <a:r>
              <a:rPr kumimoji="1" lang="ja-JP" altLang="en-US" sz="1100" dirty="0" smtClean="0">
                <a:latin typeface="HGPｺﾞｼｯｸM" panose="020B0600000000000000" pitchFamily="50" charset="-128"/>
                <a:ea typeface="HGPｺﾞｼｯｸM" panose="020B0600000000000000" pitchFamily="50" charset="-128"/>
              </a:rPr>
              <a:t>業務階層定義で定義</a:t>
            </a:r>
            <a:endParaRPr kumimoji="1" lang="ja-JP" altLang="en-US" sz="1100" dirty="0">
              <a:latin typeface="HGPｺﾞｼｯｸM" panose="020B0600000000000000" pitchFamily="50" charset="-128"/>
              <a:ea typeface="HGPｺﾞｼｯｸM" panose="020B0600000000000000" pitchFamily="50" charset="-128"/>
            </a:endParaRPr>
          </a:p>
        </p:txBody>
      </p:sp>
      <p:sp>
        <p:nvSpPr>
          <p:cNvPr id="38" name="ホームベース 37"/>
          <p:cNvSpPr/>
          <p:nvPr/>
        </p:nvSpPr>
        <p:spPr>
          <a:xfrm>
            <a:off x="76267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12/7</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週</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43" name="ホームベース 42"/>
          <p:cNvSpPr/>
          <p:nvPr/>
        </p:nvSpPr>
        <p:spPr>
          <a:xfrm>
            <a:off x="195563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12/14</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週</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44" name="ホームベース 43"/>
          <p:cNvSpPr/>
          <p:nvPr/>
        </p:nvSpPr>
        <p:spPr>
          <a:xfrm>
            <a:off x="314859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12/21</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週</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45" name="ホームベース 44"/>
          <p:cNvSpPr/>
          <p:nvPr/>
        </p:nvSpPr>
        <p:spPr>
          <a:xfrm>
            <a:off x="434155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12/28</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週</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46" name="ホームベース 45"/>
          <p:cNvSpPr/>
          <p:nvPr/>
        </p:nvSpPr>
        <p:spPr>
          <a:xfrm>
            <a:off x="553451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1/4</a:t>
            </a:r>
            <a:r>
              <a:rPr lang="ja-JP" altLang="en-US" sz="1000" dirty="0" smtClean="0">
                <a:solidFill>
                  <a:schemeClr val="tx1"/>
                </a:solidFill>
                <a:latin typeface="HGPｺﾞｼｯｸM" panose="020B0600000000000000" pitchFamily="50" charset="-128"/>
                <a:ea typeface="HGPｺﾞｼｯｸM" panose="020B0600000000000000" pitchFamily="50" charset="-128"/>
              </a:rPr>
              <a:t>週</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47" name="ホームベース 46"/>
          <p:cNvSpPr/>
          <p:nvPr/>
        </p:nvSpPr>
        <p:spPr>
          <a:xfrm>
            <a:off x="7920437"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1/18</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週</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49" name="ホームベース 48"/>
          <p:cNvSpPr/>
          <p:nvPr/>
        </p:nvSpPr>
        <p:spPr>
          <a:xfrm>
            <a:off x="672747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1/11</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週</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790689" y="4899641"/>
            <a:ext cx="1117015"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業務説明</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要求</a:t>
            </a:r>
            <a:r>
              <a:rPr lang="ja-JP" altLang="en-US" sz="1000" dirty="0" smtClean="0">
                <a:solidFill>
                  <a:schemeClr val="tx1"/>
                </a:solidFill>
                <a:latin typeface="HGPｺﾞｼｯｸM" panose="020B0600000000000000" pitchFamily="50" charset="-128"/>
                <a:ea typeface="HGPｺﾞｼｯｸM" panose="020B0600000000000000" pitchFamily="50" charset="-128"/>
              </a:rPr>
              <a:t>説明</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50" name="角丸四角形 49"/>
          <p:cNvSpPr/>
          <p:nvPr/>
        </p:nvSpPr>
        <p:spPr>
          <a:xfrm>
            <a:off x="1150729" y="3429001"/>
            <a:ext cx="756975"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業務構造</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定義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51" name="角丸四角形 50"/>
          <p:cNvSpPr/>
          <p:nvPr/>
        </p:nvSpPr>
        <p:spPr>
          <a:xfrm>
            <a:off x="7920437" y="4899641"/>
            <a:ext cx="951723"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妥当性確認</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lang="en-US" altLang="ja-JP" sz="1000" dirty="0" smtClean="0">
                <a:solidFill>
                  <a:schemeClr val="tx1"/>
                </a:solidFill>
                <a:latin typeface="HGPｺﾞｼｯｸM" panose="020B0600000000000000" pitchFamily="50" charset="-128"/>
                <a:ea typeface="HGPｺﾞｼｯｸM" panose="020B0600000000000000" pitchFamily="50" charset="-128"/>
              </a:rPr>
              <a:t>(</a:t>
            </a:r>
            <a:r>
              <a:rPr lang="ja-JP" altLang="en-US" sz="1000" dirty="0" smtClean="0">
                <a:solidFill>
                  <a:schemeClr val="tx1"/>
                </a:solidFill>
                <a:latin typeface="HGPｺﾞｼｯｸM" panose="020B0600000000000000" pitchFamily="50" charset="-128"/>
                <a:ea typeface="HGPｺﾞｼｯｸM" panose="020B0600000000000000" pitchFamily="50" charset="-128"/>
              </a:rPr>
              <a:t>＊対象</a:t>
            </a:r>
            <a:r>
              <a:rPr lang="en-US" altLang="ja-JP" sz="10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p:txBody>
      </p:sp>
      <p:sp>
        <p:nvSpPr>
          <p:cNvPr id="52" name="角丸四角形 51"/>
          <p:cNvSpPr/>
          <p:nvPr/>
        </p:nvSpPr>
        <p:spPr>
          <a:xfrm>
            <a:off x="1942817" y="2708921"/>
            <a:ext cx="2417440"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概念データモデル定義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53" name="角丸四角形 52"/>
          <p:cNvSpPr/>
          <p:nvPr/>
        </p:nvSpPr>
        <p:spPr>
          <a:xfrm>
            <a:off x="1686685" y="4160307"/>
            <a:ext cx="201851" cy="647893"/>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合意①</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54" name="角丸四角形 53"/>
          <p:cNvSpPr/>
          <p:nvPr/>
        </p:nvSpPr>
        <p:spPr>
          <a:xfrm>
            <a:off x="790689" y="2708920"/>
            <a:ext cx="1117015"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現行</a:t>
            </a:r>
            <a:r>
              <a:rPr lang="ja-JP" altLang="en-US" sz="1000" dirty="0" smtClean="0">
                <a:solidFill>
                  <a:schemeClr val="tx1"/>
                </a:solidFill>
                <a:latin typeface="HGPｺﾞｼｯｸM" panose="020B0600000000000000" pitchFamily="50" charset="-128"/>
                <a:ea typeface="HGPｺﾞｼｯｸM" panose="020B0600000000000000" pitchFamily="50" charset="-128"/>
              </a:rPr>
              <a:t>概要</a:t>
            </a:r>
            <a:endParaRPr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要求事項</a:t>
            </a:r>
            <a:endParaRPr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smtClean="0">
                <a:solidFill>
                  <a:schemeClr val="tx1"/>
                </a:solidFill>
                <a:latin typeface="HGPｺﾞｼｯｸM" panose="020B0600000000000000" pitchFamily="50" charset="-128"/>
                <a:ea typeface="HGPｺﾞｼｯｸM" panose="020B0600000000000000" pitchFamily="50" charset="-128"/>
              </a:rPr>
              <a:t>把握</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55" name="角丸四角形 54"/>
          <p:cNvSpPr/>
          <p:nvPr/>
        </p:nvSpPr>
        <p:spPr>
          <a:xfrm>
            <a:off x="1955638" y="3429001"/>
            <a:ext cx="1188000"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業務フロー定義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56" name="角丸四角形 55"/>
          <p:cNvSpPr/>
          <p:nvPr/>
        </p:nvSpPr>
        <p:spPr>
          <a:xfrm>
            <a:off x="3176055" y="3416808"/>
            <a:ext cx="1188000"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業務ルール定義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58" name="角丸四角形 57"/>
          <p:cNvSpPr/>
          <p:nvPr/>
        </p:nvSpPr>
        <p:spPr>
          <a:xfrm>
            <a:off x="3012157" y="4160307"/>
            <a:ext cx="201851" cy="647893"/>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合意②</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60" name="角丸四角形 59"/>
          <p:cNvSpPr/>
          <p:nvPr/>
        </p:nvSpPr>
        <p:spPr>
          <a:xfrm>
            <a:off x="4164285" y="4160307"/>
            <a:ext cx="201851" cy="647893"/>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合意③</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61" name="角丸四角形 60"/>
          <p:cNvSpPr/>
          <p:nvPr/>
        </p:nvSpPr>
        <p:spPr>
          <a:xfrm>
            <a:off x="1955638" y="4899641"/>
            <a:ext cx="1188000"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業務フロー定義</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レビュー</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p:txBody>
      </p:sp>
      <p:sp>
        <p:nvSpPr>
          <p:cNvPr id="62" name="角丸四角形 61"/>
          <p:cNvSpPr/>
          <p:nvPr/>
        </p:nvSpPr>
        <p:spPr>
          <a:xfrm>
            <a:off x="3176055" y="4899641"/>
            <a:ext cx="1188000"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smtClean="0">
                <a:solidFill>
                  <a:schemeClr val="tx1"/>
                </a:solidFill>
                <a:latin typeface="HGPｺﾞｼｯｸM" panose="020B0600000000000000" pitchFamily="50" charset="-128"/>
                <a:ea typeface="HGPｺﾞｼｯｸM" panose="020B0600000000000000" pitchFamily="50" charset="-128"/>
              </a:rPr>
              <a:t>業務ルール定義</a:t>
            </a:r>
            <a:endParaRPr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smtClean="0">
                <a:solidFill>
                  <a:schemeClr val="tx1"/>
                </a:solidFill>
                <a:latin typeface="HGPｺﾞｼｯｸM" panose="020B0600000000000000" pitchFamily="50" charset="-128"/>
                <a:ea typeface="HGPｺﾞｼｯｸM" panose="020B0600000000000000" pitchFamily="50" charset="-128"/>
              </a:rPr>
              <a:t>レビュー</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p:txBody>
      </p:sp>
      <p:sp>
        <p:nvSpPr>
          <p:cNvPr id="63" name="角丸四角形 62"/>
          <p:cNvSpPr/>
          <p:nvPr/>
        </p:nvSpPr>
        <p:spPr>
          <a:xfrm>
            <a:off x="5274222" y="4160307"/>
            <a:ext cx="201851" cy="647893"/>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smtClean="0">
                <a:solidFill>
                  <a:schemeClr val="bg1"/>
                </a:solidFill>
                <a:latin typeface="HGPｺﾞｼｯｸM" panose="020B0600000000000000" pitchFamily="50" charset="-128"/>
                <a:ea typeface="HGPｺﾞｼｯｸM" panose="020B0600000000000000" pitchFamily="50" charset="-128"/>
              </a:rPr>
              <a:t>承認</a:t>
            </a:r>
            <a:r>
              <a:rPr kumimoji="1" lang="en-US" altLang="ja-JP" sz="1000" dirty="0" smtClean="0">
                <a:solidFill>
                  <a:schemeClr val="bg1"/>
                </a:solidFill>
                <a:latin typeface="HGPｺﾞｼｯｸM" panose="020B0600000000000000" pitchFamily="50" charset="-128"/>
                <a:ea typeface="HGPｺﾞｼｯｸM" panose="020B0600000000000000" pitchFamily="50" charset="-128"/>
              </a:rPr>
              <a:t>(1)</a:t>
            </a:r>
            <a:endParaRPr kumimoji="1" lang="ja-JP" altLang="en-US" sz="1000" dirty="0">
              <a:solidFill>
                <a:schemeClr val="bg1"/>
              </a:solidFill>
              <a:latin typeface="HGPｺﾞｼｯｸM" panose="020B0600000000000000" pitchFamily="50" charset="-128"/>
              <a:ea typeface="HGPｺﾞｼｯｸM" panose="020B0600000000000000" pitchFamily="50" charset="-128"/>
            </a:endParaRPr>
          </a:p>
        </p:txBody>
      </p:sp>
      <p:sp>
        <p:nvSpPr>
          <p:cNvPr id="64" name="角丸四角形 63"/>
          <p:cNvSpPr/>
          <p:nvPr/>
        </p:nvSpPr>
        <p:spPr>
          <a:xfrm>
            <a:off x="2555776" y="3836390"/>
            <a:ext cx="469628" cy="211197"/>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検証</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65" name="角丸四角形 64"/>
          <p:cNvSpPr/>
          <p:nvPr/>
        </p:nvSpPr>
        <p:spPr>
          <a:xfrm>
            <a:off x="3782422" y="3836389"/>
            <a:ext cx="469628" cy="211197"/>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検証</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68" name="角丸四角形 67"/>
          <p:cNvSpPr/>
          <p:nvPr/>
        </p:nvSpPr>
        <p:spPr>
          <a:xfrm>
            <a:off x="4392112" y="3416808"/>
            <a:ext cx="1083961"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ｼｽﾃﾑ</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機能</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smtClean="0">
                <a:solidFill>
                  <a:schemeClr val="tx1"/>
                </a:solidFill>
                <a:latin typeface="HGPｺﾞｼｯｸM" panose="020B0600000000000000" pitchFamily="50" charset="-128"/>
                <a:ea typeface="HGPｺﾞｼｯｸM" panose="020B0600000000000000" pitchFamily="50" charset="-128"/>
              </a:rPr>
              <a:t>一覧定義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69" name="角丸四角形 68"/>
          <p:cNvSpPr/>
          <p:nvPr/>
        </p:nvSpPr>
        <p:spPr>
          <a:xfrm>
            <a:off x="4422913" y="4160300"/>
            <a:ext cx="795130"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業務要件</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smtClean="0">
                <a:solidFill>
                  <a:schemeClr val="tx1"/>
                </a:solidFill>
                <a:latin typeface="HGPｺﾞｼｯｸM" panose="020B0600000000000000" pitchFamily="50" charset="-128"/>
                <a:ea typeface="HGPｺﾞｼｯｸM" panose="020B0600000000000000" pitchFamily="50" charset="-128"/>
              </a:rPr>
              <a:t>ウォーク</a:t>
            </a:r>
            <a:endParaRPr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smtClean="0">
                <a:solidFill>
                  <a:schemeClr val="tx1"/>
                </a:solidFill>
                <a:latin typeface="HGPｺﾞｼｯｸM" panose="020B0600000000000000" pitchFamily="50" charset="-128"/>
                <a:ea typeface="HGPｺﾞｼｯｸM" panose="020B0600000000000000" pitchFamily="50" charset="-128"/>
              </a:rPr>
              <a:t>スルー</a:t>
            </a:r>
            <a:endParaRPr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レビュー</a:t>
            </a:r>
          </a:p>
        </p:txBody>
      </p:sp>
      <p:sp>
        <p:nvSpPr>
          <p:cNvPr id="70" name="角丸四角形 69"/>
          <p:cNvSpPr/>
          <p:nvPr/>
        </p:nvSpPr>
        <p:spPr>
          <a:xfrm>
            <a:off x="4392112" y="2708921"/>
            <a:ext cx="3187247"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論理</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データモデル定義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71" name="角丸四角形 70"/>
          <p:cNvSpPr/>
          <p:nvPr/>
        </p:nvSpPr>
        <p:spPr>
          <a:xfrm>
            <a:off x="5513760" y="3416808"/>
            <a:ext cx="2065599"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システム機能要件</a:t>
            </a:r>
            <a:endParaRPr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smtClean="0">
                <a:solidFill>
                  <a:schemeClr val="tx1"/>
                </a:solidFill>
                <a:latin typeface="HGPｺﾞｼｯｸM" panose="020B0600000000000000" pitchFamily="50" charset="-128"/>
                <a:ea typeface="HGPｺﾞｼｯｸM" panose="020B0600000000000000" pitchFamily="50" charset="-128"/>
              </a:rPr>
              <a:t>定義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72" name="角丸四角形 71"/>
          <p:cNvSpPr/>
          <p:nvPr/>
        </p:nvSpPr>
        <p:spPr>
          <a:xfrm>
            <a:off x="8906653" y="4165783"/>
            <a:ext cx="201851" cy="647893"/>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smtClean="0">
                <a:solidFill>
                  <a:schemeClr val="bg1"/>
                </a:solidFill>
                <a:latin typeface="HGPｺﾞｼｯｸM" panose="020B0600000000000000" pitchFamily="50" charset="-128"/>
                <a:ea typeface="HGPｺﾞｼｯｸM" panose="020B0600000000000000" pitchFamily="50" charset="-128"/>
              </a:rPr>
              <a:t>承認</a:t>
            </a:r>
            <a:r>
              <a:rPr kumimoji="1" lang="en-US" altLang="ja-JP" sz="1000" dirty="0" smtClean="0">
                <a:solidFill>
                  <a:schemeClr val="bg1"/>
                </a:solidFill>
                <a:latin typeface="HGPｺﾞｼｯｸM" panose="020B0600000000000000" pitchFamily="50" charset="-128"/>
                <a:ea typeface="HGPｺﾞｼｯｸM" panose="020B0600000000000000" pitchFamily="50" charset="-128"/>
              </a:rPr>
              <a:t>(</a:t>
            </a:r>
            <a:r>
              <a:rPr kumimoji="1" lang="ja-JP" altLang="en-US" sz="1000" dirty="0" smtClean="0">
                <a:solidFill>
                  <a:schemeClr val="bg1"/>
                </a:solidFill>
                <a:latin typeface="HGPｺﾞｼｯｸM" panose="020B0600000000000000" pitchFamily="50" charset="-128"/>
                <a:ea typeface="HGPｺﾞｼｯｸM" panose="020B0600000000000000" pitchFamily="50" charset="-128"/>
              </a:rPr>
              <a:t>２</a:t>
            </a:r>
            <a:r>
              <a:rPr kumimoji="1" lang="en-US" altLang="ja-JP" sz="1000" dirty="0" smtClean="0">
                <a:solidFill>
                  <a:schemeClr val="bg1"/>
                </a:solidFill>
                <a:latin typeface="HGPｺﾞｼｯｸM" panose="020B0600000000000000" pitchFamily="50" charset="-128"/>
                <a:ea typeface="HGPｺﾞｼｯｸM" panose="020B0600000000000000" pitchFamily="50" charset="-128"/>
              </a:rPr>
              <a:t>)</a:t>
            </a:r>
            <a:endParaRPr kumimoji="1" lang="ja-JP" altLang="en-US" sz="1000" dirty="0">
              <a:solidFill>
                <a:schemeClr val="bg1"/>
              </a:solidFill>
              <a:latin typeface="HGPｺﾞｼｯｸM" panose="020B0600000000000000" pitchFamily="50" charset="-128"/>
              <a:ea typeface="HGPｺﾞｼｯｸM" panose="020B0600000000000000" pitchFamily="50" charset="-128"/>
            </a:endParaRPr>
          </a:p>
        </p:txBody>
      </p:sp>
      <p:sp>
        <p:nvSpPr>
          <p:cNvPr id="73" name="角丸四角形 72"/>
          <p:cNvSpPr/>
          <p:nvPr/>
        </p:nvSpPr>
        <p:spPr>
          <a:xfrm>
            <a:off x="7920437" y="4165783"/>
            <a:ext cx="951723"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900" dirty="0" smtClean="0">
                <a:solidFill>
                  <a:schemeClr val="tx1"/>
                </a:solidFill>
                <a:latin typeface="HGPｺﾞｼｯｸM" panose="020B0600000000000000" pitchFamily="50" charset="-128"/>
                <a:ea typeface="HGPｺﾞｼｯｸM" panose="020B0600000000000000" pitchFamily="50" charset="-128"/>
              </a:rPr>
              <a:t>システム要件</a:t>
            </a:r>
            <a:endParaRPr kumimoji="1" lang="en-US" altLang="ja-JP" sz="9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900" dirty="0" smtClean="0">
                <a:solidFill>
                  <a:schemeClr val="tx1"/>
                </a:solidFill>
                <a:latin typeface="HGPｺﾞｼｯｸM" panose="020B0600000000000000" pitchFamily="50" charset="-128"/>
                <a:ea typeface="HGPｺﾞｼｯｸM" panose="020B0600000000000000" pitchFamily="50" charset="-128"/>
              </a:rPr>
              <a:t>ウォークスルー</a:t>
            </a:r>
            <a:endParaRPr lang="en-US" altLang="ja-JP" sz="9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900" dirty="0" smtClean="0">
                <a:solidFill>
                  <a:schemeClr val="tx1"/>
                </a:solidFill>
                <a:latin typeface="HGPｺﾞｼｯｸM" panose="020B0600000000000000" pitchFamily="50" charset="-128"/>
                <a:ea typeface="HGPｺﾞｼｯｸM" panose="020B0600000000000000" pitchFamily="50" charset="-128"/>
              </a:rPr>
              <a:t>レビュー</a:t>
            </a:r>
            <a:endParaRPr kumimoji="1" lang="ja-JP" altLang="en-US" sz="900" dirty="0">
              <a:solidFill>
                <a:schemeClr val="tx1"/>
              </a:solidFill>
              <a:latin typeface="HGPｺﾞｼｯｸM" panose="020B0600000000000000" pitchFamily="50" charset="-128"/>
              <a:ea typeface="HGPｺﾞｼｯｸM" panose="020B0600000000000000" pitchFamily="50" charset="-128"/>
            </a:endParaRPr>
          </a:p>
        </p:txBody>
      </p:sp>
      <p:sp>
        <p:nvSpPr>
          <p:cNvPr id="75" name="角丸四角形 74"/>
          <p:cNvSpPr/>
          <p:nvPr/>
        </p:nvSpPr>
        <p:spPr>
          <a:xfrm>
            <a:off x="7610508" y="4165783"/>
            <a:ext cx="201851" cy="647893"/>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合意④</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78" name="テキスト ボックス 486"/>
          <p:cNvSpPr txBox="1"/>
          <p:nvPr/>
        </p:nvSpPr>
        <p:spPr>
          <a:xfrm>
            <a:off x="5369816" y="6252393"/>
            <a:ext cx="2730576" cy="24110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100" dirty="0" smtClean="0">
                <a:latin typeface="HGPｺﾞｼｯｸM" panose="020B0600000000000000" pitchFamily="50" charset="-128"/>
                <a:ea typeface="HGPｺﾞｼｯｸM" panose="020B0600000000000000" pitchFamily="50" charset="-128"/>
              </a:rPr>
              <a:t>&lt;&lt;</a:t>
            </a:r>
            <a:r>
              <a:rPr kumimoji="1" lang="ja-JP" altLang="en-US" sz="1100" dirty="0" smtClean="0">
                <a:latin typeface="HGPｺﾞｼｯｸM" panose="020B0600000000000000" pitchFamily="50" charset="-128"/>
                <a:ea typeface="HGPｺﾞｼｯｸM" panose="020B0600000000000000" pitchFamily="50" charset="-128"/>
              </a:rPr>
              <a:t>システム機能グループ</a:t>
            </a:r>
            <a:r>
              <a:rPr kumimoji="1" lang="en-US" altLang="ja-JP" sz="1100" dirty="0" smtClean="0">
                <a:latin typeface="HGPｺﾞｼｯｸM" panose="020B0600000000000000" pitchFamily="50" charset="-128"/>
                <a:ea typeface="HGPｺﾞｼｯｸM" panose="020B0600000000000000" pitchFamily="50" charset="-128"/>
              </a:rPr>
              <a:t>(※)</a:t>
            </a:r>
            <a:r>
              <a:rPr kumimoji="1" lang="ja-JP" altLang="en-US" sz="1100" dirty="0" smtClean="0">
                <a:latin typeface="HGPｺﾞｼｯｸM" panose="020B0600000000000000" pitchFamily="50" charset="-128"/>
                <a:ea typeface="HGPｺﾞｼｯｸM" panose="020B0600000000000000" pitchFamily="50" charset="-128"/>
              </a:rPr>
              <a:t>単位に実施</a:t>
            </a:r>
            <a:r>
              <a:rPr kumimoji="1" lang="en-US" altLang="ja-JP" sz="1100" dirty="0" smtClean="0">
                <a:latin typeface="HGPｺﾞｼｯｸM" panose="020B0600000000000000" pitchFamily="50" charset="-128"/>
                <a:ea typeface="HGPｺﾞｼｯｸM" panose="020B0600000000000000" pitchFamily="50" charset="-128"/>
              </a:rPr>
              <a:t>&gt;&gt;</a:t>
            </a:r>
            <a:br>
              <a:rPr kumimoji="1" lang="en-US" altLang="ja-JP" sz="1100" dirty="0" smtClean="0">
                <a:latin typeface="HGPｺﾞｼｯｸM" panose="020B0600000000000000" pitchFamily="50" charset="-128"/>
                <a:ea typeface="HGPｺﾞｼｯｸM" panose="020B0600000000000000" pitchFamily="50" charset="-128"/>
              </a:rPr>
            </a:br>
            <a:r>
              <a:rPr kumimoji="1" lang="en-US" altLang="ja-JP" sz="1100" dirty="0" smtClean="0">
                <a:latin typeface="HGPｺﾞｼｯｸM" panose="020B0600000000000000" pitchFamily="50" charset="-128"/>
                <a:ea typeface="HGPｺﾞｼｯｸM" panose="020B0600000000000000" pitchFamily="50" charset="-128"/>
              </a:rPr>
              <a:t>※</a:t>
            </a:r>
            <a:r>
              <a:rPr kumimoji="1" lang="ja-JP" altLang="en-US" sz="1100" dirty="0" smtClean="0">
                <a:latin typeface="HGPｺﾞｼｯｸM" panose="020B0600000000000000" pitchFamily="50" charset="-128"/>
                <a:ea typeface="HGPｺﾞｼｯｸM" panose="020B0600000000000000" pitchFamily="50" charset="-128"/>
              </a:rPr>
              <a:t>システム機能一覧で定義</a:t>
            </a:r>
            <a:endParaRPr kumimoji="1" lang="ja-JP" altLang="en-US" sz="1100" dirty="0">
              <a:latin typeface="HGPｺﾞｼｯｸM" panose="020B0600000000000000" pitchFamily="50" charset="-128"/>
              <a:ea typeface="HGPｺﾞｼｯｸM" panose="020B0600000000000000" pitchFamily="50" charset="-128"/>
            </a:endParaRPr>
          </a:p>
        </p:txBody>
      </p:sp>
      <p:sp>
        <p:nvSpPr>
          <p:cNvPr id="79" name="角丸四角形 78"/>
          <p:cNvSpPr/>
          <p:nvPr/>
        </p:nvSpPr>
        <p:spPr>
          <a:xfrm>
            <a:off x="4427984" y="4899640"/>
            <a:ext cx="995765"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妥当性</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確認</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lang="en-US" altLang="ja-JP" sz="1000" dirty="0" smtClean="0">
                <a:solidFill>
                  <a:schemeClr val="tx1"/>
                </a:solidFill>
                <a:latin typeface="HGPｺﾞｼｯｸM" panose="020B0600000000000000" pitchFamily="50" charset="-128"/>
                <a:ea typeface="HGPｺﾞｼｯｸM" panose="020B0600000000000000" pitchFamily="50" charset="-128"/>
              </a:rPr>
              <a:t>(※</a:t>
            </a:r>
            <a:r>
              <a:rPr lang="ja-JP" altLang="en-US" sz="1000" dirty="0" smtClean="0">
                <a:solidFill>
                  <a:schemeClr val="tx1"/>
                </a:solidFill>
                <a:latin typeface="HGPｺﾞｼｯｸM" panose="020B0600000000000000" pitchFamily="50" charset="-128"/>
                <a:ea typeface="HGPｺﾞｼｯｸM" panose="020B0600000000000000" pitchFamily="50" charset="-128"/>
              </a:rPr>
              <a:t>対象</a:t>
            </a:r>
            <a:r>
              <a:rPr lang="en-US" altLang="ja-JP" sz="10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p:txBody>
      </p:sp>
      <p:sp>
        <p:nvSpPr>
          <p:cNvPr id="80" name="角丸四角形 79"/>
          <p:cNvSpPr/>
          <p:nvPr/>
        </p:nvSpPr>
        <p:spPr>
          <a:xfrm>
            <a:off x="5548280" y="4899641"/>
            <a:ext cx="2009401"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smtClean="0">
                <a:solidFill>
                  <a:schemeClr val="tx1"/>
                </a:solidFill>
                <a:latin typeface="HGPｺﾞｼｯｸM" panose="020B0600000000000000" pitchFamily="50" charset="-128"/>
                <a:ea typeface="HGPｺﾞｼｯｸM" panose="020B0600000000000000" pitchFamily="50" charset="-128"/>
              </a:rPr>
              <a:t>システム機能要件定義</a:t>
            </a:r>
            <a:endParaRPr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smtClean="0">
                <a:solidFill>
                  <a:schemeClr val="tx1"/>
                </a:solidFill>
                <a:latin typeface="HGPｺﾞｼｯｸM" panose="020B0600000000000000" pitchFamily="50" charset="-128"/>
                <a:ea typeface="HGPｺﾞｼｯｸM" panose="020B0600000000000000" pitchFamily="50" charset="-128"/>
              </a:rPr>
              <a:t>レビュー</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p:txBody>
      </p:sp>
      <p:sp>
        <p:nvSpPr>
          <p:cNvPr id="81" name="角丸四角形 80"/>
          <p:cNvSpPr/>
          <p:nvPr/>
        </p:nvSpPr>
        <p:spPr>
          <a:xfrm>
            <a:off x="794973" y="4168814"/>
            <a:ext cx="879852"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smtClean="0">
                <a:solidFill>
                  <a:schemeClr val="tx1"/>
                </a:solidFill>
                <a:latin typeface="HGPｺﾞｼｯｸM" panose="020B0600000000000000" pitchFamily="50" charset="-128"/>
                <a:ea typeface="HGPｺﾞｼｯｸM" panose="020B0600000000000000" pitchFamily="50" charset="-128"/>
              </a:rPr>
              <a:t>要件検討</a:t>
            </a:r>
            <a:endParaRPr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smtClean="0">
                <a:solidFill>
                  <a:schemeClr val="tx1"/>
                </a:solidFill>
                <a:latin typeface="HGPｺﾞｼｯｸM" panose="020B0600000000000000" pitchFamily="50" charset="-128"/>
                <a:ea typeface="HGPｺﾞｼｯｸM" panose="020B0600000000000000" pitchFamily="50" charset="-128"/>
              </a:rPr>
              <a:t>打ち合わせ</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82" name="角丸四角形 81"/>
          <p:cNvSpPr/>
          <p:nvPr/>
        </p:nvSpPr>
        <p:spPr>
          <a:xfrm>
            <a:off x="1989935" y="4168814"/>
            <a:ext cx="963165"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smtClean="0">
                <a:solidFill>
                  <a:schemeClr val="tx1"/>
                </a:solidFill>
                <a:latin typeface="HGPｺﾞｼｯｸM" panose="020B0600000000000000" pitchFamily="50" charset="-128"/>
                <a:ea typeface="HGPｺﾞｼｯｸM" panose="020B0600000000000000" pitchFamily="50" charset="-128"/>
              </a:rPr>
              <a:t>要件検討</a:t>
            </a:r>
            <a:endParaRPr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smtClean="0">
                <a:solidFill>
                  <a:schemeClr val="tx1"/>
                </a:solidFill>
                <a:latin typeface="HGPｺﾞｼｯｸM" panose="020B0600000000000000" pitchFamily="50" charset="-128"/>
                <a:ea typeface="HGPｺﾞｼｯｸM" panose="020B0600000000000000" pitchFamily="50" charset="-128"/>
              </a:rPr>
              <a:t>打ち合わせ</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83" name="角丸四角形 82"/>
          <p:cNvSpPr/>
          <p:nvPr/>
        </p:nvSpPr>
        <p:spPr>
          <a:xfrm>
            <a:off x="3276698" y="4160299"/>
            <a:ext cx="844788"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smtClean="0">
                <a:solidFill>
                  <a:schemeClr val="tx1"/>
                </a:solidFill>
                <a:latin typeface="HGPｺﾞｼｯｸM" panose="020B0600000000000000" pitchFamily="50" charset="-128"/>
                <a:ea typeface="HGPｺﾞｼｯｸM" panose="020B0600000000000000" pitchFamily="50" charset="-128"/>
              </a:rPr>
              <a:t>要件検討</a:t>
            </a:r>
            <a:endParaRPr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smtClean="0">
                <a:solidFill>
                  <a:schemeClr val="tx1"/>
                </a:solidFill>
                <a:latin typeface="HGPｺﾞｼｯｸM" panose="020B0600000000000000" pitchFamily="50" charset="-128"/>
                <a:ea typeface="HGPｺﾞｼｯｸM" panose="020B0600000000000000" pitchFamily="50" charset="-128"/>
              </a:rPr>
              <a:t>打ち合わせ</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grpSp>
        <p:nvGrpSpPr>
          <p:cNvPr id="85" name="グループ化 84"/>
          <p:cNvGrpSpPr/>
          <p:nvPr/>
        </p:nvGrpSpPr>
        <p:grpSpPr>
          <a:xfrm>
            <a:off x="1990397" y="4017106"/>
            <a:ext cx="1042576" cy="965589"/>
            <a:chOff x="4491942" y="1609723"/>
            <a:chExt cx="613411" cy="564890"/>
          </a:xfrm>
        </p:grpSpPr>
        <p:sp>
          <p:nvSpPr>
            <p:cNvPr id="31" name="U ターン矢印 30"/>
            <p:cNvSpPr/>
            <p:nvPr/>
          </p:nvSpPr>
          <p:spPr>
            <a:xfrm>
              <a:off x="4522150" y="1609723"/>
              <a:ext cx="583203" cy="287012"/>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32" name="U ターン矢印 31"/>
            <p:cNvSpPr/>
            <p:nvPr/>
          </p:nvSpPr>
          <p:spPr>
            <a:xfrm rot="10800000">
              <a:off x="4491942" y="1871166"/>
              <a:ext cx="573489" cy="303447"/>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grpSp>
      <p:grpSp>
        <p:nvGrpSpPr>
          <p:cNvPr id="87" name="グループ化 86"/>
          <p:cNvGrpSpPr/>
          <p:nvPr/>
        </p:nvGrpSpPr>
        <p:grpSpPr>
          <a:xfrm>
            <a:off x="3188821" y="4024912"/>
            <a:ext cx="1042576" cy="965589"/>
            <a:chOff x="4491942" y="1609723"/>
            <a:chExt cx="613411" cy="564890"/>
          </a:xfrm>
        </p:grpSpPr>
        <p:sp>
          <p:nvSpPr>
            <p:cNvPr id="88" name="U ターン矢印 87"/>
            <p:cNvSpPr/>
            <p:nvPr/>
          </p:nvSpPr>
          <p:spPr>
            <a:xfrm>
              <a:off x="4522150" y="1609723"/>
              <a:ext cx="583203" cy="287012"/>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89" name="U ターン矢印 88"/>
            <p:cNvSpPr/>
            <p:nvPr/>
          </p:nvSpPr>
          <p:spPr>
            <a:xfrm rot="10800000">
              <a:off x="4491942" y="1871166"/>
              <a:ext cx="573489" cy="303447"/>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grpSp>
      <p:sp>
        <p:nvSpPr>
          <p:cNvPr id="93" name="角丸四角形 92"/>
          <p:cNvSpPr/>
          <p:nvPr/>
        </p:nvSpPr>
        <p:spPr>
          <a:xfrm>
            <a:off x="5548281" y="4165783"/>
            <a:ext cx="2031078"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smtClean="0">
                <a:solidFill>
                  <a:schemeClr val="tx1"/>
                </a:solidFill>
                <a:latin typeface="HGPｺﾞｼｯｸM" panose="020B0600000000000000" pitchFamily="50" charset="-128"/>
                <a:ea typeface="HGPｺﾞｼｯｸM" panose="020B0600000000000000" pitchFamily="50" charset="-128"/>
              </a:rPr>
              <a:t>要件検討</a:t>
            </a:r>
            <a:endParaRPr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smtClean="0">
                <a:solidFill>
                  <a:schemeClr val="tx1"/>
                </a:solidFill>
                <a:latin typeface="HGPｺﾞｼｯｸM" panose="020B0600000000000000" pitchFamily="50" charset="-128"/>
                <a:ea typeface="HGPｺﾞｼｯｸM" panose="020B0600000000000000" pitchFamily="50" charset="-128"/>
              </a:rPr>
              <a:t>打ち合わせ</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grpSp>
        <p:nvGrpSpPr>
          <p:cNvPr id="94" name="グループ化 93"/>
          <p:cNvGrpSpPr/>
          <p:nvPr/>
        </p:nvGrpSpPr>
        <p:grpSpPr>
          <a:xfrm>
            <a:off x="5625547" y="4006946"/>
            <a:ext cx="1863509" cy="965589"/>
            <a:chOff x="4491942" y="1609723"/>
            <a:chExt cx="613411" cy="564890"/>
          </a:xfrm>
        </p:grpSpPr>
        <p:sp>
          <p:nvSpPr>
            <p:cNvPr id="95" name="U ターン矢印 94"/>
            <p:cNvSpPr/>
            <p:nvPr/>
          </p:nvSpPr>
          <p:spPr>
            <a:xfrm>
              <a:off x="4522150" y="1609723"/>
              <a:ext cx="583203" cy="287012"/>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96" name="U ターン矢印 95"/>
            <p:cNvSpPr/>
            <p:nvPr/>
          </p:nvSpPr>
          <p:spPr>
            <a:xfrm rot="10800000">
              <a:off x="4491942" y="1871166"/>
              <a:ext cx="573489" cy="303447"/>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grpSp>
      <p:sp>
        <p:nvSpPr>
          <p:cNvPr id="98" name="角丸四角形 97"/>
          <p:cNvSpPr/>
          <p:nvPr/>
        </p:nvSpPr>
        <p:spPr>
          <a:xfrm>
            <a:off x="7920437" y="2708919"/>
            <a:ext cx="1032653" cy="647893"/>
          </a:xfrm>
          <a:prstGeom prst="round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外部設計</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準備</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cxnSp>
        <p:nvCxnSpPr>
          <p:cNvPr id="100" name="直線矢印コネクタ 99"/>
          <p:cNvCxnSpPr/>
          <p:nvPr/>
        </p:nvCxnSpPr>
        <p:spPr>
          <a:xfrm>
            <a:off x="1748394" y="3032865"/>
            <a:ext cx="3753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1" name="直線矢印コネクタ 100"/>
          <p:cNvCxnSpPr/>
          <p:nvPr/>
        </p:nvCxnSpPr>
        <p:spPr>
          <a:xfrm>
            <a:off x="1778199" y="3261445"/>
            <a:ext cx="1" cy="3835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5" name="直線矢印コネクタ 104"/>
          <p:cNvCxnSpPr/>
          <p:nvPr/>
        </p:nvCxnSpPr>
        <p:spPr>
          <a:xfrm>
            <a:off x="1748394" y="3890260"/>
            <a:ext cx="3753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直線矢印コネクタ 105"/>
          <p:cNvCxnSpPr>
            <a:stCxn id="58" idx="0"/>
          </p:cNvCxnSpPr>
          <p:nvPr/>
        </p:nvCxnSpPr>
        <p:spPr>
          <a:xfrm flipV="1">
            <a:off x="3113083" y="3610338"/>
            <a:ext cx="166830" cy="5499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直線矢印コネクタ 106"/>
          <p:cNvCxnSpPr>
            <a:stCxn id="60" idx="0"/>
          </p:cNvCxnSpPr>
          <p:nvPr/>
        </p:nvCxnSpPr>
        <p:spPr>
          <a:xfrm flipV="1">
            <a:off x="4265211" y="3610338"/>
            <a:ext cx="237215" cy="5499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直線矢印コネクタ 108"/>
          <p:cNvCxnSpPr/>
          <p:nvPr/>
        </p:nvCxnSpPr>
        <p:spPr>
          <a:xfrm flipV="1">
            <a:off x="899592" y="3261445"/>
            <a:ext cx="0" cy="17212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3" name="角丸四角形 112"/>
          <p:cNvSpPr/>
          <p:nvPr/>
        </p:nvSpPr>
        <p:spPr>
          <a:xfrm>
            <a:off x="790690" y="5591300"/>
            <a:ext cx="6766992"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smtClean="0">
                <a:solidFill>
                  <a:schemeClr val="tx1"/>
                </a:solidFill>
                <a:latin typeface="HGPｺﾞｼｯｸM" panose="020B0600000000000000" pitchFamily="50" charset="-128"/>
                <a:ea typeface="HGPｺﾞｼｯｸM" panose="020B0600000000000000" pitchFamily="50" charset="-128"/>
              </a:rPr>
              <a:t>弊社からの問い合せ対応</a:t>
            </a:r>
            <a:endParaRPr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現行業務・システムの不明点調査</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27" name="角丸四角形 26"/>
          <p:cNvSpPr/>
          <p:nvPr/>
        </p:nvSpPr>
        <p:spPr>
          <a:xfrm>
            <a:off x="1907704" y="3387445"/>
            <a:ext cx="2484272" cy="3193139"/>
          </a:xfrm>
          <a:prstGeom prst="roundRect">
            <a:avLst>
              <a:gd name="adj" fmla="val 5538"/>
            </a:avLst>
          </a:prstGeom>
          <a:noFill/>
          <a:ln w="25400"/>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77" name="角丸四角形 76"/>
          <p:cNvSpPr/>
          <p:nvPr/>
        </p:nvSpPr>
        <p:spPr>
          <a:xfrm>
            <a:off x="5508105" y="3387445"/>
            <a:ext cx="2071254" cy="3193139"/>
          </a:xfrm>
          <a:prstGeom prst="roundRect">
            <a:avLst>
              <a:gd name="adj" fmla="val 5538"/>
            </a:avLst>
          </a:prstGeom>
          <a:noFill/>
          <a:ln w="25400">
            <a:solidFill>
              <a:schemeClr val="accent6">
                <a:lumMod val="50000"/>
              </a:schemeClr>
            </a:solidFill>
            <a:prstDash val="sysDash"/>
          </a:ln>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86" name="角丸四角形 85"/>
          <p:cNvSpPr/>
          <p:nvPr/>
        </p:nvSpPr>
        <p:spPr>
          <a:xfrm>
            <a:off x="7610509" y="3418469"/>
            <a:ext cx="201851"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900" dirty="0" smtClean="0">
                <a:solidFill>
                  <a:schemeClr val="tx1"/>
                </a:solidFill>
                <a:latin typeface="HGPｺﾞｼｯｸM" panose="020B0600000000000000" pitchFamily="50" charset="-128"/>
                <a:ea typeface="HGPｺﾞｼｯｸM" panose="020B0600000000000000" pitchFamily="50" charset="-128"/>
              </a:rPr>
              <a:t>工数見積</a:t>
            </a:r>
            <a:endParaRPr kumimoji="1" lang="ja-JP" altLang="en-US" sz="900" dirty="0">
              <a:solidFill>
                <a:schemeClr val="tx1"/>
              </a:solidFill>
              <a:latin typeface="HGPｺﾞｼｯｸM" panose="020B0600000000000000" pitchFamily="50" charset="-128"/>
              <a:ea typeface="HGPｺﾞｼｯｸM" panose="020B0600000000000000" pitchFamily="50" charset="-128"/>
            </a:endParaRPr>
          </a:p>
        </p:txBody>
      </p:sp>
      <p:sp>
        <p:nvSpPr>
          <p:cNvPr id="90" name="角丸四角形 89"/>
          <p:cNvSpPr/>
          <p:nvPr/>
        </p:nvSpPr>
        <p:spPr>
          <a:xfrm>
            <a:off x="7596336" y="4899641"/>
            <a:ext cx="216024"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900" dirty="0" smtClean="0">
                <a:solidFill>
                  <a:schemeClr val="tx1"/>
                </a:solidFill>
                <a:latin typeface="HGPｺﾞｼｯｸM" panose="020B0600000000000000" pitchFamily="50" charset="-128"/>
                <a:ea typeface="HGPｺﾞｼｯｸM" panose="020B0600000000000000" pitchFamily="50" charset="-128"/>
              </a:rPr>
              <a:t>要件調整</a:t>
            </a:r>
            <a:endParaRPr kumimoji="1" lang="en-US" altLang="ja-JP" sz="900" dirty="0" smtClean="0">
              <a:solidFill>
                <a:schemeClr val="tx1"/>
              </a:solidFill>
              <a:latin typeface="HGPｺﾞｼｯｸM" panose="020B0600000000000000" pitchFamily="50" charset="-128"/>
              <a:ea typeface="HGPｺﾞｼｯｸM" panose="020B0600000000000000" pitchFamily="50" charset="-128"/>
            </a:endParaRPr>
          </a:p>
        </p:txBody>
      </p:sp>
      <p:sp>
        <p:nvSpPr>
          <p:cNvPr id="92" name="角丸四角形 91"/>
          <p:cNvSpPr/>
          <p:nvPr/>
        </p:nvSpPr>
        <p:spPr>
          <a:xfrm>
            <a:off x="7092280" y="3819166"/>
            <a:ext cx="469628" cy="211197"/>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検証</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grpSp>
        <p:nvGrpSpPr>
          <p:cNvPr id="97" name="グループ化 96"/>
          <p:cNvGrpSpPr/>
          <p:nvPr/>
        </p:nvGrpSpPr>
        <p:grpSpPr>
          <a:xfrm>
            <a:off x="4355976" y="4006947"/>
            <a:ext cx="974723" cy="965589"/>
            <a:chOff x="4491942" y="1609723"/>
            <a:chExt cx="613411" cy="564890"/>
          </a:xfrm>
        </p:grpSpPr>
        <p:sp>
          <p:nvSpPr>
            <p:cNvPr id="99" name="U ターン矢印 98"/>
            <p:cNvSpPr/>
            <p:nvPr/>
          </p:nvSpPr>
          <p:spPr>
            <a:xfrm>
              <a:off x="4522150" y="1609723"/>
              <a:ext cx="583203" cy="287012"/>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102" name="U ターン矢印 101"/>
            <p:cNvSpPr/>
            <p:nvPr/>
          </p:nvSpPr>
          <p:spPr>
            <a:xfrm rot="10800000">
              <a:off x="4491942" y="1871166"/>
              <a:ext cx="573489" cy="303447"/>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grpSp>
      <p:cxnSp>
        <p:nvCxnSpPr>
          <p:cNvPr id="103" name="直線矢印コネクタ 102"/>
          <p:cNvCxnSpPr/>
          <p:nvPr/>
        </p:nvCxnSpPr>
        <p:spPr>
          <a:xfrm>
            <a:off x="4204445" y="3032865"/>
            <a:ext cx="3753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8" name="直線矢印コネクタ 107"/>
          <p:cNvCxnSpPr>
            <a:stCxn id="63" idx="0"/>
          </p:cNvCxnSpPr>
          <p:nvPr/>
        </p:nvCxnSpPr>
        <p:spPr>
          <a:xfrm flipV="1">
            <a:off x="5375148" y="3650095"/>
            <a:ext cx="250400" cy="5102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直線矢印コネクタ 110"/>
          <p:cNvCxnSpPr>
            <a:stCxn id="90" idx="0"/>
            <a:endCxn id="86" idx="2"/>
          </p:cNvCxnSpPr>
          <p:nvPr/>
        </p:nvCxnSpPr>
        <p:spPr>
          <a:xfrm flipV="1">
            <a:off x="7704348" y="4066362"/>
            <a:ext cx="7087" cy="83327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74" name="正方形/長方形 73"/>
          <p:cNvSpPr/>
          <p:nvPr/>
        </p:nvSpPr>
        <p:spPr>
          <a:xfrm>
            <a:off x="2879812" y="1415092"/>
            <a:ext cx="118813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C2-02-01</a:t>
            </a:r>
            <a:endParaRPr kumimoji="1" lang="ja-JP" altLang="en-US" dirty="0">
              <a:solidFill>
                <a:schemeClr val="tx1"/>
              </a:solidFill>
            </a:endParaRPr>
          </a:p>
        </p:txBody>
      </p:sp>
    </p:spTree>
    <p:extLst>
      <p:ext uri="{BB962C8B-B14F-4D97-AF65-F5344CB8AC3E}">
        <p14:creationId xmlns:p14="http://schemas.microsoft.com/office/powerpoint/2010/main" val="37525913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34</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4889480" cy="523220"/>
          </a:xfrm>
          <a:prstGeom prst="rect">
            <a:avLst/>
          </a:prstGeom>
          <a:noFill/>
        </p:spPr>
        <p:txBody>
          <a:bodyPr wrap="none" rtlCol="0">
            <a:spAutoFit/>
          </a:bodyPr>
          <a:lstStyle/>
          <a:p>
            <a:pPr marL="715963"/>
            <a:r>
              <a:rPr lang="ja-JP" altLang="en-US" sz="1400" dirty="0" smtClean="0">
                <a:latin typeface="HGPｺﾞｼｯｸM" panose="020B0600000000000000" pitchFamily="50" charset="-128"/>
                <a:ea typeface="HGPｺﾞｼｯｸM" panose="020B0600000000000000" pitchFamily="50" charset="-128"/>
              </a:rPr>
              <a:t>② 作業項目説明</a:t>
            </a:r>
            <a:endParaRPr lang="en-US" altLang="ja-JP" sz="1400" dirty="0" smtClean="0">
              <a:latin typeface="HGPｺﾞｼｯｸM" panose="020B0600000000000000" pitchFamily="50" charset="-128"/>
              <a:ea typeface="HGPｺﾞｼｯｸM" panose="020B0600000000000000" pitchFamily="50" charset="-128"/>
            </a:endParaRPr>
          </a:p>
          <a:p>
            <a:pPr marL="1073150"/>
            <a:r>
              <a:rPr lang="ja-JP" altLang="en-US" sz="1400" dirty="0" smtClean="0">
                <a:latin typeface="HGPｺﾞｼｯｸM" panose="020B0600000000000000" pitchFamily="50" charset="-128"/>
                <a:ea typeface="HGPｺﾞｼｯｸM" panose="020B0600000000000000" pitchFamily="50" charset="-128"/>
              </a:rPr>
              <a:t>作業フロー内の各作業内容を</a:t>
            </a:r>
            <a:r>
              <a:rPr lang="ja-JP" altLang="en-US" sz="1400" dirty="0">
                <a:latin typeface="HGPｺﾞｼｯｸM" panose="020B0600000000000000" pitchFamily="50" charset="-128"/>
                <a:ea typeface="HGPｺﾞｼｯｸM" panose="020B0600000000000000" pitchFamily="50" charset="-128"/>
              </a:rPr>
              <a:t>以下に定義</a:t>
            </a:r>
            <a:r>
              <a:rPr lang="ja-JP" altLang="en-US" sz="1400" dirty="0" smtClean="0">
                <a:latin typeface="HGPｺﾞｼｯｸM" panose="020B0600000000000000" pitchFamily="50" charset="-128"/>
                <a:ea typeface="HGPｺﾞｼｯｸM" panose="020B0600000000000000" pitchFamily="50" charset="-128"/>
              </a:rPr>
              <a:t>します。</a:t>
            </a:r>
          </a:p>
        </p:txBody>
      </p:sp>
      <p:graphicFrame>
        <p:nvGraphicFramePr>
          <p:cNvPr id="8" name="表 7"/>
          <p:cNvGraphicFramePr>
            <a:graphicFrameLocks noGrp="1"/>
          </p:cNvGraphicFramePr>
          <p:nvPr>
            <p:extLst>
              <p:ext uri="{D42A27DB-BD31-4B8C-83A1-F6EECF244321}">
                <p14:modId xmlns:p14="http://schemas.microsoft.com/office/powerpoint/2010/main" val="3680426570"/>
              </p:ext>
            </p:extLst>
          </p:nvPr>
        </p:nvGraphicFramePr>
        <p:xfrm>
          <a:off x="539552" y="1844824"/>
          <a:ext cx="8208912" cy="4775478"/>
        </p:xfrm>
        <a:graphic>
          <a:graphicData uri="http://schemas.openxmlformats.org/drawingml/2006/table">
            <a:tbl>
              <a:tblPr firstRow="1" bandRow="1">
                <a:tableStyleId>{93296810-A885-4BE3-A3E7-6D5BEEA58F35}</a:tableStyleId>
              </a:tblPr>
              <a:tblGrid>
                <a:gridCol w="324846"/>
                <a:gridCol w="1209993"/>
                <a:gridCol w="538480"/>
                <a:gridCol w="1079818"/>
                <a:gridCol w="3724251"/>
                <a:gridCol w="1331524"/>
              </a:tblGrid>
              <a:tr h="320432">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作業</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担当</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実施単位</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作業内容</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成果物</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r>
              <a:tr h="800010">
                <a:tc>
                  <a:txBody>
                    <a:bodyPr/>
                    <a:lstStyle/>
                    <a:p>
                      <a:pP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１</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zh-TW" altLang="en-US" sz="1200" dirty="0" smtClean="0">
                          <a:solidFill>
                            <a:schemeClr val="tx1"/>
                          </a:solidFill>
                          <a:latin typeface="HGPｺﾞｼｯｸM" panose="020B0600000000000000" pitchFamily="50" charset="-128"/>
                          <a:ea typeface="HGPｺﾞｼｯｸM" panose="020B0600000000000000" pitchFamily="50" charset="-128"/>
                        </a:rPr>
                        <a:t>業務説明</a:t>
                      </a:r>
                    </a:p>
                    <a:p>
                      <a:pPr marL="0" indent="0">
                        <a:buFontTx/>
                        <a:buNone/>
                      </a:pPr>
                      <a:r>
                        <a:rPr kumimoji="1" lang="zh-TW" altLang="en-US" sz="1200" dirty="0" smtClean="0">
                          <a:solidFill>
                            <a:schemeClr val="tx1"/>
                          </a:solidFill>
                          <a:latin typeface="HGPｺﾞｼｯｸM" panose="020B0600000000000000" pitchFamily="50" charset="-128"/>
                          <a:ea typeface="HGPｺﾞｼｯｸM" panose="020B0600000000000000" pitchFamily="50" charset="-128"/>
                        </a:rPr>
                        <a:t>要求説明</a:t>
                      </a:r>
                    </a:p>
                    <a:p>
                      <a:pPr marL="0" indent="0">
                        <a:buFontTx/>
                        <a:buNone/>
                      </a:pP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貴社</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8900" marR="0" indent="-88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本プロジェクト関係業務を対象に、業務内容や取扱い情報、関連する人・システム・帳票等を弊社に説明頂く。</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marL="88900" marR="0" indent="-88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本プロジェクトの要求事項および背景にあるビジネス・業務の目的・目標・課題や各種方針等を説明頂く。</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なし</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r>
              <a:tr h="800010">
                <a:tc>
                  <a:txBody>
                    <a:bodyPr/>
                    <a:lstStyle/>
                    <a:p>
                      <a:pP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２</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zh-TW" altLang="en-US" sz="1200" dirty="0" smtClean="0">
                          <a:solidFill>
                            <a:schemeClr val="tx1"/>
                          </a:solidFill>
                          <a:latin typeface="HGPｺﾞｼｯｸM" panose="020B0600000000000000" pitchFamily="50" charset="-128"/>
                          <a:ea typeface="HGPｺﾞｼｯｸM" panose="020B0600000000000000" pitchFamily="50" charset="-128"/>
                        </a:rPr>
                        <a:t>現行概要</a:t>
                      </a:r>
                      <a:endParaRPr kumimoji="1" lang="en-US" altLang="zh-TW" sz="1200" dirty="0" smtClean="0">
                        <a:solidFill>
                          <a:schemeClr val="tx1"/>
                        </a:solidFill>
                        <a:latin typeface="HGPｺﾞｼｯｸM" panose="020B0600000000000000" pitchFamily="50" charset="-128"/>
                        <a:ea typeface="HGPｺﾞｼｯｸM" panose="020B0600000000000000" pitchFamily="50" charset="-128"/>
                      </a:endParaRPr>
                    </a:p>
                    <a:p>
                      <a:pPr marL="0" indent="0">
                        <a:buFontTx/>
                        <a:buNone/>
                      </a:pPr>
                      <a:r>
                        <a:rPr kumimoji="1" lang="zh-TW" altLang="en-US" sz="1200" dirty="0" smtClean="0">
                          <a:solidFill>
                            <a:schemeClr val="tx1"/>
                          </a:solidFill>
                          <a:latin typeface="HGPｺﾞｼｯｸM" panose="020B0600000000000000" pitchFamily="50" charset="-128"/>
                          <a:ea typeface="HGPｺﾞｼｯｸM" panose="020B0600000000000000" pitchFamily="50" charset="-128"/>
                        </a:rPr>
                        <a:t>要求事項把握</a:t>
                      </a:r>
                    </a:p>
                    <a:p>
                      <a:pPr marL="0" indent="0">
                        <a:buFontTx/>
                        <a:buNone/>
                      </a:pP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弊社</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業務全体</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システム全体</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8900" marR="0" indent="-88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現行資料から業務とシステムの構造・関係等の全体像を把握する。必要に応じて要求と関係する詳細を確認。</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marL="88900" marR="0" indent="-88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本プロジェクトの要求事項内容、現行業務・システムと要求との関係を把握する。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業務俯瞰図</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システム俯瞰図</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r h="800010">
                <a:tc>
                  <a:txBody>
                    <a:bodyPr/>
                    <a:lstStyle/>
                    <a:p>
                      <a:pP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３</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zh-TW" altLang="en-US" sz="1200" dirty="0" smtClean="0">
                          <a:solidFill>
                            <a:schemeClr val="tx1"/>
                          </a:solidFill>
                          <a:latin typeface="HGPｺﾞｼｯｸM" panose="020B0600000000000000" pitchFamily="50" charset="-128"/>
                          <a:ea typeface="HGPｺﾞｼｯｸM" panose="020B0600000000000000" pitchFamily="50" charset="-128"/>
                        </a:rPr>
                        <a:t>業務構造定義</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弊社</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業務全体</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8900" indent="-88900">
                        <a:buFont typeface="Arial" panose="020B0604020202020204" pitchFamily="34" charset="0"/>
                        <a:buChar cha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本プロジェクトの対象範囲内の業務を階層構造で分割整理し、分割した各業務単位に業務内容や入力情報、出力情報等を把握する。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業務階層定義</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r>
              <a:tr h="800010">
                <a:tc>
                  <a:txBody>
                    <a:bodyPr/>
                    <a:lstStyle/>
                    <a:p>
                      <a:pP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４</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合意①</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貴社</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弊社</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業務全体</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8900" indent="-88900">
                        <a:buFont typeface="Arial" panose="020B0604020202020204" pitchFamily="34" charset="0"/>
                        <a:buChar cha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原則２回の打ち合わせで、業務階層定義を合意する。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marL="88900" indent="-88900">
                        <a:buFont typeface="Arial" panose="020B0604020202020204" pitchFamily="34" charset="0"/>
                        <a:buChar cha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１回目で弊社から成果物説明し、指摘事項を受領。</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marL="88900" indent="-88900">
                        <a:buFont typeface="Arial" panose="020B0604020202020204" pitchFamily="34" charset="0"/>
                        <a:buChar cha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２回目で貴社に指摘対応を確認、合意を頂く。</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marL="88900" indent="-88900">
                        <a:buFont typeface="Arial" panose="020B0604020202020204" pitchFamily="34" charset="0"/>
                        <a:buChar cha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課題量</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難易度に応じて追加打合せを実施。</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レビュー記録票</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r h="800010">
                <a:tc>
                  <a:txBody>
                    <a:bodyPr/>
                    <a:lstStyle/>
                    <a:p>
                      <a:pP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５</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業務フロー定義</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弊社</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Ｌ３業務</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8900" indent="-88900">
                        <a:buFont typeface="Arial" panose="020B0604020202020204" pitchFamily="34" charset="0"/>
                        <a:buChar cha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業務内の作業やモノの流れ、人・時間・場所・イベントとの関係、作業内容とシステム機能の関係を把握する。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業務フロー図</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r h="386146">
                <a:tc>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
        <p:nvSpPr>
          <p:cNvPr id="10" name="四角形吹き出し 9"/>
          <p:cNvSpPr/>
          <p:nvPr/>
        </p:nvSpPr>
        <p:spPr>
          <a:xfrm>
            <a:off x="2917713" y="188640"/>
            <a:ext cx="3670511" cy="864096"/>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各作業の具体的内容と成果物を明確にする。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a:t>
            </a:r>
            <a:r>
              <a:rPr lang="en-US" altLang="ja-JP" sz="1200" dirty="0" smtClean="0">
                <a:solidFill>
                  <a:schemeClr val="tx1"/>
                </a:solidFill>
                <a:latin typeface="HGPｺﾞｼｯｸM" panose="020B0600000000000000" pitchFamily="50" charset="-128"/>
                <a:ea typeface="HGPｺﾞｼｯｸM" panose="020B0600000000000000" pitchFamily="50" charset="-128"/>
              </a:rPr>
              <a:t>3.8.</a:t>
            </a:r>
            <a:r>
              <a:rPr lang="ja-JP" altLang="en-US" sz="1200" dirty="0" smtClean="0">
                <a:solidFill>
                  <a:schemeClr val="tx1"/>
                </a:solidFill>
                <a:latin typeface="HGPｺﾞｼｯｸM" panose="020B0600000000000000" pitchFamily="50" charset="-128"/>
                <a:ea typeface="HGPｺﾞｼｯｸM" panose="020B0600000000000000" pitchFamily="50" charset="-128"/>
              </a:rPr>
              <a:t>成果物定義」に挙げた成果物を網羅し、</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作業の具体的かつ実現性ある進め方を明確にする。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1213589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35</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a:t>
            </a:r>
            <a:r>
              <a:rPr lang="ja-JP" altLang="en-US" dirty="0" smtClean="0"/>
              <a:t>．要件</a:t>
            </a:r>
            <a:r>
              <a:rPr lang="ja-JP" altLang="en-US" dirty="0"/>
              <a:t>定義実施計画</a:t>
            </a:r>
          </a:p>
        </p:txBody>
      </p:sp>
      <p:sp>
        <p:nvSpPr>
          <p:cNvPr id="5" name="テキスト ボックス 4"/>
          <p:cNvSpPr txBox="1"/>
          <p:nvPr/>
        </p:nvSpPr>
        <p:spPr>
          <a:xfrm>
            <a:off x="613457" y="1300118"/>
            <a:ext cx="7717497" cy="830997"/>
          </a:xfrm>
          <a:prstGeom prst="rect">
            <a:avLst/>
          </a:prstGeom>
          <a:noFill/>
        </p:spPr>
        <p:txBody>
          <a:bodyPr wrap="none" rtlCol="0">
            <a:spAutoFit/>
          </a:bodyPr>
          <a:lstStyle/>
          <a:p>
            <a:r>
              <a:rPr lang="ja-JP" altLang="en-US" sz="1600" dirty="0" smtClean="0">
                <a:latin typeface="HGPｺﾞｼｯｸM" panose="020B0600000000000000" pitchFamily="50" charset="-128"/>
                <a:ea typeface="HGPｺﾞｼｯｸM" panose="020B0600000000000000" pitchFamily="50" charset="-128"/>
              </a:rPr>
              <a:t>３．３．ご提示頂く情報</a:t>
            </a:r>
            <a:endParaRPr lang="en-US" altLang="ja-JP" sz="1600" dirty="0" smtClean="0">
              <a:latin typeface="HGPｺﾞｼｯｸM" panose="020B0600000000000000" pitchFamily="50" charset="-128"/>
              <a:ea typeface="HGPｺﾞｼｯｸM" panose="020B0600000000000000" pitchFamily="50" charset="-128"/>
            </a:endParaRPr>
          </a:p>
          <a:p>
            <a:pPr marL="360363"/>
            <a:r>
              <a:rPr lang="ja-JP" altLang="en-US" sz="1600" dirty="0" smtClean="0">
                <a:latin typeface="HGPｺﾞｼｯｸM" panose="020B0600000000000000" pitchFamily="50" charset="-128"/>
                <a:ea typeface="HGPｺﾞｼｯｸM" panose="020B0600000000000000" pitchFamily="50" charset="-128"/>
              </a:rPr>
              <a:t>お客さまから</a:t>
            </a:r>
            <a:r>
              <a:rPr lang="ja-JP" altLang="en-US" sz="1600" dirty="0">
                <a:latin typeface="HGPｺﾞｼｯｸM" panose="020B0600000000000000" pitchFamily="50" charset="-128"/>
                <a:ea typeface="HGPｺﾞｼｯｸM" panose="020B0600000000000000" pitchFamily="50" charset="-128"/>
              </a:rPr>
              <a:t>ご提示頂く</a:t>
            </a:r>
            <a:r>
              <a:rPr lang="ja-JP" altLang="en-US" sz="1600" dirty="0" smtClean="0">
                <a:latin typeface="HGPｺﾞｼｯｸM" panose="020B0600000000000000" pitchFamily="50" charset="-128"/>
                <a:ea typeface="HGPｺﾞｼｯｸM" panose="020B0600000000000000" pitchFamily="50" charset="-128"/>
              </a:rPr>
              <a:t>下記情報をインプットに要件定義作業を進めます。</a:t>
            </a:r>
            <a:endParaRPr lang="en-US" altLang="ja-JP" sz="1600" dirty="0" smtClean="0">
              <a:latin typeface="HGPｺﾞｼｯｸM" panose="020B0600000000000000" pitchFamily="50" charset="-128"/>
              <a:ea typeface="HGPｺﾞｼｯｸM" panose="020B0600000000000000" pitchFamily="50" charset="-128"/>
            </a:endParaRPr>
          </a:p>
          <a:p>
            <a:pPr marL="360363"/>
            <a:r>
              <a:rPr lang="ja-JP" altLang="en-US" sz="1600" dirty="0" smtClean="0">
                <a:latin typeface="HGPｺﾞｼｯｸM" panose="020B0600000000000000" pitchFamily="50" charset="-128"/>
                <a:ea typeface="HGPｺﾞｼｯｸM" panose="020B0600000000000000" pitchFamily="50" charset="-128"/>
              </a:rPr>
              <a:t>現行の業務・システムと整合した状態で、要件定義開始までにご提示をお願いします。</a:t>
            </a:r>
            <a:endParaRPr lang="en-US" altLang="ja-JP" sz="1600" dirty="0">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1633377337"/>
              </p:ext>
            </p:extLst>
          </p:nvPr>
        </p:nvGraphicFramePr>
        <p:xfrm>
          <a:off x="395536" y="2132856"/>
          <a:ext cx="8418992" cy="4599884"/>
        </p:xfrm>
        <a:graphic>
          <a:graphicData uri="http://schemas.openxmlformats.org/drawingml/2006/table">
            <a:tbl>
              <a:tblPr firstRow="1" firstCol="1" bandRow="1">
                <a:tableStyleId>{93296810-A885-4BE3-A3E7-6D5BEEA58F35}</a:tableStyleId>
              </a:tblPr>
              <a:tblGrid>
                <a:gridCol w="714557"/>
                <a:gridCol w="1655763"/>
                <a:gridCol w="3024336"/>
                <a:gridCol w="3024336"/>
              </a:tblGrid>
              <a:tr h="319944">
                <a:tc>
                  <a:txBody>
                    <a:bodyPr/>
                    <a:lstStyle/>
                    <a:p>
                      <a:pPr algn="ctr">
                        <a:spcAft>
                          <a:spcPts val="0"/>
                        </a:spcAft>
                      </a:pPr>
                      <a:r>
                        <a:rPr lang="ja-JP" sz="1200" kern="0" dirty="0">
                          <a:solidFill>
                            <a:schemeClr val="tx1"/>
                          </a:solidFill>
                          <a:effectLst/>
                          <a:latin typeface="HGPｺﾞｼｯｸM" panose="020B0600000000000000" pitchFamily="50" charset="-128"/>
                          <a:ea typeface="HGPｺﾞｼｯｸM" panose="020B0600000000000000" pitchFamily="50" charset="-128"/>
                        </a:rPr>
                        <a:t>分類</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名称</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altLang="en-US" sz="1200" kern="0" dirty="0" smtClean="0">
                          <a:solidFill>
                            <a:schemeClr val="tx1"/>
                          </a:solidFill>
                          <a:effectLst/>
                          <a:latin typeface="HGPｺﾞｼｯｸM" panose="020B0600000000000000" pitchFamily="50" charset="-128"/>
                          <a:ea typeface="HGPｺﾞｼｯｸM" panose="020B0600000000000000" pitchFamily="50" charset="-128"/>
                        </a:rPr>
                        <a:t>内容</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rPr>
                        <a:t>目的</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a:txBody>
                    <a:bodyPr/>
                    <a:lstStyle/>
                    <a:p>
                      <a:pPr>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要求</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提案依頼書</a:t>
                      </a:r>
                      <a:endParaRPr lang="en-US" altLang="ja-JP" sz="1200" b="0" i="0" u="none" strike="noStrike" dirty="0" smtClean="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システム化企画書</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プロジェクト目的・目標・解決課題、制限事項、</a:t>
                      </a:r>
                      <a:endParaRPr lang="en-US" altLang="ja-JP" sz="1200" b="0" i="0" u="none" strike="noStrike" dirty="0" smtClean="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方針、業務要求事項、システム要求事項、</a:t>
                      </a:r>
                      <a:r>
                        <a:rPr lang="en-US" altLang="ja-JP"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etc</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要件が充足すべき事項、条件等の把握</a:t>
                      </a:r>
                      <a:endParaRPr lang="en-US" altLang="ja-JP"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要求事項発生の背景理解、要求理解深耕</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rowSpan="4">
                  <a:txBody>
                    <a:bodyPr/>
                    <a:lstStyle/>
                    <a:p>
                      <a:pPr>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rPr>
                        <a:t>業務</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業務機能一覧</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本</a:t>
                      </a:r>
                      <a:r>
                        <a:rPr lang="en-US" altLang="ja-JP"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PJ</a:t>
                      </a: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対象範囲を網羅する貴社業務の構造と、末端業務ごとの内容・範囲の説明</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本</a:t>
                      </a:r>
                      <a:r>
                        <a:rPr lang="en-US" altLang="ja-JP"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PJ</a:t>
                      </a: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対象範囲確認</a:t>
                      </a:r>
                      <a:endParaRPr lang="en-US" altLang="ja-JP"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現行業務内容把握</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業務フロー</a:t>
                      </a:r>
                      <a:endParaRPr lang="zh-TW"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業務機能一覧上の業務ごとの、具体的な作業手順とシステム機能の関連の図説</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現行業務内容把握</a:t>
                      </a:r>
                      <a:endParaRPr lang="en-US" altLang="ja-JP"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システム概要把握</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業務マニュアル</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業務フローあるいはフロー内作業の単位の、</a:t>
                      </a:r>
                      <a:r>
                        <a:rPr lang="en-US" altLang="ja-JP"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
                      </a:r>
                      <a:br>
                        <a:rPr lang="en-US" altLang="ja-JP"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b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具体的な業務作業手順・内容</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業務ルールの洗い出し</a:t>
                      </a:r>
                      <a:endParaRPr lang="en-US" altLang="ja-JP"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詳細ユースケース確認</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200" u="none" strike="noStrike"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200" u="none" strike="noStrike"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a:spcAft>
                          <a:spcPts val="0"/>
                        </a:spcAft>
                      </a:pPr>
                      <a:r>
                        <a:rPr lang="ja-JP" altLang="en-US" sz="1200" u="none" strike="noStrike"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rowSpan="3">
                  <a:txBody>
                    <a:bodyPr/>
                    <a:lstStyle/>
                    <a:p>
                      <a:pPr>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アプリ</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システム機能一覧</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オンライン・バッチ・帳票・外部ＩＦ等を網羅する、</a:t>
                      </a:r>
                      <a:endParaRPr lang="en-US" altLang="ja-JP" sz="1200" b="0" i="0" u="none" strike="noStrike" dirty="0" smtClean="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一定粒度で整理されたシステム機能の一覧。</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業務アプリ構成把握</a:t>
                      </a:r>
                      <a:endParaRPr lang="en-US" altLang="ja-JP"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endParaRPr>
                    </a:p>
                    <a:p>
                      <a:pPr algn="l">
                        <a:spcAft>
                          <a:spcPts val="0"/>
                        </a:spcAft>
                      </a:pP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ＤＢ定義書</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ＥＲ図、テーブル定義書、コード定義書、</a:t>
                      </a:r>
                      <a:r>
                        <a:rPr lang="en-US" altLang="ja-JP"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
                      </a:r>
                      <a:br>
                        <a:rPr lang="en-US" altLang="ja-JP"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b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ドメイン定義書、実データ</a:t>
                      </a:r>
                      <a:r>
                        <a:rPr lang="en-US" altLang="ja-JP"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a:t>
                      </a: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個人情報等を除く</a:t>
                      </a:r>
                      <a:r>
                        <a:rPr lang="en-US" altLang="ja-JP"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データ構造と内容把握</a:t>
                      </a:r>
                      <a:endParaRPr lang="en-US" altLang="ja-JP"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endParaRPr>
                    </a:p>
                    <a:p>
                      <a:pPr algn="l">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データ内容から機能仕様を分析</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200" u="none" strike="noStrike"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200" u="none" strike="noStrike"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a:spcAft>
                          <a:spcPts val="0"/>
                        </a:spcAft>
                      </a:pPr>
                      <a:r>
                        <a:rPr lang="ja-JP" altLang="en-US" sz="1200" u="none" strike="noStrike"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rowSpan="2">
                  <a:txBody>
                    <a:bodyPr/>
                    <a:lstStyle/>
                    <a:p>
                      <a:pPr>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インフラ</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ＨＷ／ＮＷ一覧・構成図</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ＨＷ／ＮＷ／外部ＩＦの全体構成</a:t>
                      </a:r>
                      <a:endParaRPr lang="en-US" altLang="ja-JP" sz="1200" b="0" i="0" u="none" strike="noStrike" dirty="0" smtClean="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各構成要素ごとの仕様</a:t>
                      </a:r>
                      <a:endParaRPr lang="en-US" altLang="ja-JP" sz="1200" b="0" i="0" u="none" strike="noStrike" dirty="0" smtClean="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現行インフラ基盤構成把握</a:t>
                      </a:r>
                      <a:endParaRPr lang="en-US" altLang="ja-JP"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endParaRPr>
                    </a:p>
                    <a:p>
                      <a:pPr algn="l">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非機能要件の分析</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200" u="none" strike="noStrike"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200" u="none" strike="noStrike"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a:spcAft>
                          <a:spcPts val="0"/>
                        </a:spcAft>
                      </a:pPr>
                      <a:r>
                        <a:rPr lang="ja-JP" altLang="en-US" sz="1200" u="none" strike="noStrike"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運用</a:t>
                      </a:r>
                      <a:endParaRPr lang="ja-JP" altLang="ja-JP"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業務</a:t>
                      </a:r>
                      <a:r>
                        <a:rPr lang="en-US" altLang="ja-JP"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a:t>
                      </a: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システム運用</a:t>
                      </a:r>
                      <a:endParaRPr lang="en-US" altLang="ja-JP" sz="1200" b="0" i="0" u="none" strike="noStrike" dirty="0" smtClean="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手順書</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業務</a:t>
                      </a:r>
                      <a:r>
                        <a:rPr lang="en-US" altLang="ja-JP"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a:t>
                      </a: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システム運用メニューおよび</a:t>
                      </a:r>
                      <a:r>
                        <a:rPr lang="en-US" altLang="ja-JP"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
                      </a:r>
                      <a:br>
                        <a:rPr lang="en-US" altLang="ja-JP"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b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各メニューに対応した具体的な作業手順説明</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業務</a:t>
                      </a:r>
                      <a:r>
                        <a:rPr lang="en-US" altLang="ja-JP"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a:t>
                      </a: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システム運用観点の改善事項洗い出し</a:t>
                      </a:r>
                      <a:endParaRPr lang="en-US" altLang="ja-JP"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endParaRPr>
                    </a:p>
                    <a:p>
                      <a:pPr algn="l">
                        <a:spcAft>
                          <a:spcPts val="0"/>
                        </a:spcAft>
                      </a:pP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200" u="none" strike="noStrike"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200" u="none" strike="noStrike"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a:spcAft>
                          <a:spcPts val="0"/>
                        </a:spcAft>
                      </a:pPr>
                      <a:r>
                        <a:rPr lang="ja-JP" altLang="en-US" sz="1200" u="none" strike="noStrike"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bl>
          </a:graphicData>
        </a:graphic>
      </p:graphicFrame>
      <p:sp>
        <p:nvSpPr>
          <p:cNvPr id="7" name="四角形吹き出し 6"/>
          <p:cNvSpPr/>
          <p:nvPr/>
        </p:nvSpPr>
        <p:spPr>
          <a:xfrm>
            <a:off x="2987824" y="44624"/>
            <a:ext cx="3670511" cy="1048762"/>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a:t>
            </a:r>
            <a:r>
              <a:rPr lang="ja-JP" altLang="en-US" sz="1200" dirty="0" smtClean="0">
                <a:solidFill>
                  <a:schemeClr val="tx1"/>
                </a:solidFill>
                <a:latin typeface="HGPｺﾞｼｯｸM" panose="020B0600000000000000" pitchFamily="50" charset="-128"/>
                <a:ea typeface="HGPｺﾞｼｯｸM" panose="020B0600000000000000" pitchFamily="50" charset="-128"/>
              </a:rPr>
              <a:t>定義へのインプット情報の品揃え、質は、</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要件</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定義の作業範囲や内容への影響が大きい。</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ベースラインとして設定し、不足・不備に対する対応を</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お客さまと調整することが必要。</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
        <p:nvSpPr>
          <p:cNvPr id="8" name="正方形/長方形 7"/>
          <p:cNvSpPr/>
          <p:nvPr/>
        </p:nvSpPr>
        <p:spPr>
          <a:xfrm>
            <a:off x="2699792" y="1204004"/>
            <a:ext cx="118813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C1-03</a:t>
            </a:r>
            <a:endParaRPr kumimoji="1" lang="ja-JP" altLang="en-US" dirty="0">
              <a:solidFill>
                <a:schemeClr val="tx1"/>
              </a:solidFill>
            </a:endParaRPr>
          </a:p>
        </p:txBody>
      </p:sp>
    </p:spTree>
    <p:extLst>
      <p:ext uri="{BB962C8B-B14F-4D97-AF65-F5344CB8AC3E}">
        <p14:creationId xmlns:p14="http://schemas.microsoft.com/office/powerpoint/2010/main" val="16060224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36</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8023350" cy="4493538"/>
          </a:xfrm>
          <a:prstGeom prst="rect">
            <a:avLst/>
          </a:prstGeom>
          <a:noFill/>
        </p:spPr>
        <p:txBody>
          <a:bodyPr wrap="none" rtlCol="0">
            <a:spAutoFit/>
          </a:bodyPr>
          <a:lstStyle/>
          <a:p>
            <a:r>
              <a:rPr lang="ja-JP" altLang="en-US" sz="1600" dirty="0" smtClean="0">
                <a:latin typeface="HGPｺﾞｼｯｸM" panose="020B0600000000000000" pitchFamily="50" charset="-128"/>
                <a:ea typeface="HGPｺﾞｼｯｸM" panose="020B0600000000000000" pitchFamily="50" charset="-128"/>
              </a:rPr>
              <a:t>３．４</a:t>
            </a:r>
            <a:r>
              <a:rPr lang="ja-JP" altLang="en-US" sz="1400" dirty="0" smtClean="0">
                <a:latin typeface="HGPｺﾞｼｯｸM" panose="020B0600000000000000" pitchFamily="50" charset="-128"/>
                <a:ea typeface="HGPｺﾞｼｯｸM" panose="020B0600000000000000" pitchFamily="50" charset="-128"/>
              </a:rPr>
              <a:t>．</a:t>
            </a:r>
            <a:r>
              <a:rPr lang="ja-JP" altLang="en-US" sz="1600" dirty="0" smtClean="0">
                <a:latin typeface="HGPｺﾞｼｯｸM" panose="020B0600000000000000" pitchFamily="50" charset="-128"/>
                <a:ea typeface="HGPｺﾞｼｯｸM" panose="020B0600000000000000" pitchFamily="50" charset="-128"/>
              </a:rPr>
              <a:t>要件調整の進め方</a:t>
            </a:r>
            <a:endParaRPr lang="ja-JP" altLang="en-US" sz="1400" dirty="0">
              <a:latin typeface="HGPｺﾞｼｯｸM" panose="020B0600000000000000" pitchFamily="50" charset="-128"/>
              <a:ea typeface="HGPｺﾞｼｯｸM" panose="020B0600000000000000" pitchFamily="50" charset="-128"/>
            </a:endParaRPr>
          </a:p>
          <a:p>
            <a:pPr marL="361950"/>
            <a:r>
              <a:rPr lang="ja-JP" altLang="en-US" sz="1600" dirty="0" smtClean="0">
                <a:latin typeface="HGPｺﾞｼｯｸM" panose="020B0600000000000000" pitchFamily="50" charset="-128"/>
                <a:ea typeface="HGPｺﾞｼｯｸM" panose="020B0600000000000000" pitchFamily="50" charset="-128"/>
              </a:rPr>
              <a:t>「３．１．７</a:t>
            </a:r>
            <a:r>
              <a:rPr lang="ja-JP" altLang="en-US" sz="1600" dirty="0">
                <a:latin typeface="HGPｺﾞｼｯｸM" panose="020B0600000000000000" pitchFamily="50" charset="-128"/>
                <a:ea typeface="HGPｺﾞｼｯｸM" panose="020B0600000000000000" pitchFamily="50" charset="-128"/>
              </a:rPr>
              <a:t>．要求と予定コストの調整の考え方</a:t>
            </a:r>
            <a:r>
              <a:rPr lang="ja-JP" altLang="en-US" sz="1600" dirty="0" smtClean="0">
                <a:latin typeface="HGPｺﾞｼｯｸM" panose="020B0600000000000000" pitchFamily="50" charset="-128"/>
                <a:ea typeface="HGPｺﾞｼｯｸM" panose="020B0600000000000000" pitchFamily="50" charset="-128"/>
              </a:rPr>
              <a:t>」に基づき、</a:t>
            </a:r>
            <a:endParaRPr lang="en-US" altLang="ja-JP" sz="1600" dirty="0" smtClean="0">
              <a:latin typeface="HGPｺﾞｼｯｸM" panose="020B0600000000000000" pitchFamily="50" charset="-128"/>
              <a:ea typeface="HGPｺﾞｼｯｸM" panose="020B0600000000000000" pitchFamily="50" charset="-128"/>
            </a:endParaRPr>
          </a:p>
          <a:p>
            <a:pPr marL="361950"/>
            <a:r>
              <a:rPr lang="ja-JP" altLang="en-US" sz="1600" dirty="0" smtClean="0">
                <a:latin typeface="HGPｺﾞｼｯｸM" panose="020B0600000000000000" pitchFamily="50" charset="-128"/>
                <a:ea typeface="HGPｺﾞｼｯｸM" panose="020B0600000000000000" pitchFamily="50" charset="-128"/>
              </a:rPr>
              <a:t>プロジェクト期間や予定コストに合わせた実現要求の調整ルールは、以下のとおりとします。</a:t>
            </a:r>
            <a:endParaRPr lang="en-US" altLang="ja-JP" sz="1600" dirty="0" smtClean="0">
              <a:latin typeface="HGPｺﾞｼｯｸM" panose="020B0600000000000000" pitchFamily="50" charset="-128"/>
              <a:ea typeface="HGPｺﾞｼｯｸM" panose="020B0600000000000000" pitchFamily="50" charset="-128"/>
            </a:endParaRPr>
          </a:p>
          <a:p>
            <a:pPr marL="1073150"/>
            <a:endParaRPr lang="en-US" altLang="ja-JP" sz="1400" dirty="0" smtClean="0">
              <a:latin typeface="HGPｺﾞｼｯｸM" panose="020B0600000000000000" pitchFamily="50" charset="-128"/>
              <a:ea typeface="HGPｺﾞｼｯｸM" panose="020B0600000000000000" pitchFamily="50" charset="-128"/>
            </a:endParaRPr>
          </a:p>
          <a:p>
            <a:pPr marL="719138"/>
            <a:r>
              <a:rPr lang="ja-JP" altLang="en-US" sz="1400" dirty="0">
                <a:latin typeface="HGPｺﾞｼｯｸM" panose="020B0600000000000000" pitchFamily="50" charset="-128"/>
                <a:ea typeface="HGPｺﾞｼｯｸM" panose="020B0600000000000000" pitchFamily="50" charset="-128"/>
              </a:rPr>
              <a:t>（１</a:t>
            </a:r>
            <a:r>
              <a:rPr lang="ja-JP" altLang="en-US" sz="1400" dirty="0" smtClean="0">
                <a:latin typeface="HGPｺﾞｼｯｸM" panose="020B0600000000000000" pitchFamily="50" charset="-128"/>
                <a:ea typeface="HGPｺﾞｼｯｸM" panose="020B0600000000000000" pitchFamily="50" charset="-128"/>
              </a:rPr>
              <a:t>）実施タイミング</a:t>
            </a:r>
            <a:endParaRPr lang="en-US" altLang="ja-JP" sz="1400" dirty="0" smtClean="0">
              <a:latin typeface="HGPｺﾞｼｯｸM" panose="020B0600000000000000" pitchFamily="50" charset="-128"/>
              <a:ea typeface="HGPｺﾞｼｯｸM" panose="020B0600000000000000" pitchFamily="50" charset="-128"/>
            </a:endParaRPr>
          </a:p>
          <a:p>
            <a:pPr marL="1077913"/>
            <a:r>
              <a:rPr lang="ja-JP" altLang="en-US" sz="1400" dirty="0" smtClean="0">
                <a:latin typeface="HGPｺﾞｼｯｸM" panose="020B0600000000000000" pitchFamily="50" charset="-128"/>
                <a:ea typeface="HGPｺﾞｼｯｸM" panose="020B0600000000000000" pitchFamily="50" charset="-128"/>
              </a:rPr>
              <a:t>業務要件定義、システム要件定義の抽出、定義、検証が完了した時点で開始します。</a:t>
            </a:r>
            <a:endParaRPr lang="en-US" altLang="ja-JP" sz="1400" dirty="0" smtClean="0">
              <a:latin typeface="HGPｺﾞｼｯｸM" panose="020B0600000000000000" pitchFamily="50" charset="-128"/>
              <a:ea typeface="HGPｺﾞｼｯｸM" panose="020B0600000000000000" pitchFamily="50" charset="-128"/>
            </a:endParaRPr>
          </a:p>
          <a:p>
            <a:pPr marL="1431925"/>
            <a:endParaRPr lang="en-US" altLang="ja-JP" sz="1400" dirty="0">
              <a:latin typeface="HGPｺﾞｼｯｸM" panose="020B0600000000000000" pitchFamily="50" charset="-128"/>
              <a:ea typeface="HGPｺﾞｼｯｸM" panose="020B0600000000000000" pitchFamily="50" charset="-128"/>
            </a:endParaRPr>
          </a:p>
          <a:p>
            <a:pPr marL="719138"/>
            <a:r>
              <a:rPr lang="ja-JP" altLang="en-US" sz="1400" dirty="0" smtClean="0">
                <a:latin typeface="HGPｺﾞｼｯｸM" panose="020B0600000000000000" pitchFamily="50" charset="-128"/>
                <a:ea typeface="HGPｺﾞｼｯｸM" panose="020B0600000000000000" pitchFamily="50" charset="-128"/>
              </a:rPr>
              <a:t>（２）実施手順</a:t>
            </a:r>
            <a:endParaRPr lang="en-US" altLang="ja-JP" sz="1400" dirty="0" smtClean="0">
              <a:latin typeface="HGPｺﾞｼｯｸM" panose="020B0600000000000000" pitchFamily="50" charset="-128"/>
              <a:ea typeface="HGPｺﾞｼｯｸM" panose="020B0600000000000000" pitchFamily="50" charset="-128"/>
            </a:endParaRPr>
          </a:p>
          <a:p>
            <a:pPr marL="1077913"/>
            <a:r>
              <a:rPr lang="ja-JP" altLang="en-US" sz="1400" dirty="0" smtClean="0">
                <a:latin typeface="HGPｺﾞｼｯｸM" panose="020B0600000000000000" pitchFamily="50" charset="-128"/>
                <a:ea typeface="HGPｺﾞｼｯｸM" panose="020B0600000000000000" pitchFamily="50" charset="-128"/>
              </a:rPr>
              <a:t>開始以降の手順は以下のとおりとします。</a:t>
            </a:r>
            <a:endParaRPr lang="en-US" altLang="ja-JP" sz="1400" dirty="0" smtClean="0">
              <a:latin typeface="HGPｺﾞｼｯｸM" panose="020B0600000000000000" pitchFamily="50" charset="-128"/>
              <a:ea typeface="HGPｺﾞｼｯｸM" panose="020B0600000000000000" pitchFamily="50" charset="-128"/>
            </a:endParaRPr>
          </a:p>
          <a:p>
            <a:pPr marL="1431925"/>
            <a:endParaRPr lang="en-US" altLang="ja-JP" sz="1400" dirty="0" smtClean="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smtClean="0">
                <a:latin typeface="HGPｺﾞｼｯｸM" panose="020B0600000000000000" pitchFamily="50" charset="-128"/>
                <a:ea typeface="HGPｺﾞｼｯｸM" panose="020B0600000000000000" pitchFamily="50" charset="-128"/>
              </a:rPr>
              <a:t>弊社が暫定の工数見積を行い、要件調整要否を判断。</a:t>
            </a:r>
            <a:endParaRPr lang="en-US" altLang="ja-JP" sz="1400" dirty="0" smtClean="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a:latin typeface="HGPｺﾞｼｯｸM" panose="020B0600000000000000" pitchFamily="50" charset="-128"/>
                <a:ea typeface="HGPｺﾞｼｯｸM" panose="020B0600000000000000" pitchFamily="50" charset="-128"/>
              </a:rPr>
              <a:t>各システム機能に</a:t>
            </a:r>
            <a:r>
              <a:rPr lang="ja-JP" altLang="en-US" sz="1400" dirty="0" smtClean="0">
                <a:latin typeface="HGPｺﾞｼｯｸM" panose="020B0600000000000000" pitchFamily="50" charset="-128"/>
                <a:ea typeface="HGPｺﾞｼｯｸM" panose="020B0600000000000000" pitchFamily="50" charset="-128"/>
              </a:rPr>
              <a:t>対して、貴社</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弊社分担で属性値を設定。</a:t>
            </a:r>
            <a:endParaRPr lang="en-US" altLang="ja-JP" sz="1400" dirty="0" smtClean="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smtClean="0">
                <a:latin typeface="HGPｺﾞｼｯｸM" panose="020B0600000000000000" pitchFamily="50" charset="-128"/>
                <a:ea typeface="HGPｺﾞｼｯｸM" panose="020B0600000000000000" pitchFamily="50" charset="-128"/>
              </a:rPr>
              <a:t>システム機能に設定した属性値から、弊社が所定の評価条件で優先順位を算定。</a:t>
            </a:r>
            <a:endParaRPr lang="en-US" altLang="ja-JP" sz="1400" dirty="0" smtClean="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smtClean="0">
                <a:latin typeface="HGPｺﾞｼｯｸM" panose="020B0600000000000000" pitchFamily="50" charset="-128"/>
                <a:ea typeface="HGPｺﾞｼｯｸM" panose="020B0600000000000000" pitchFamily="50" charset="-128"/>
              </a:rPr>
              <a:t>予定コストに収まるよう、</a:t>
            </a:r>
            <a:r>
              <a:rPr lang="ja-JP" altLang="en-US" sz="1400" dirty="0">
                <a:latin typeface="HGPｺﾞｼｯｸM" panose="020B0600000000000000" pitchFamily="50" charset="-128"/>
                <a:ea typeface="HGPｺﾞｼｯｸM" panose="020B0600000000000000" pitchFamily="50" charset="-128"/>
              </a:rPr>
              <a:t>優先順位を参考</a:t>
            </a:r>
            <a:r>
              <a:rPr lang="ja-JP" altLang="en-US" sz="1400" dirty="0" smtClean="0">
                <a:latin typeface="HGPｺﾞｼｯｸM" panose="020B0600000000000000" pitchFamily="50" charset="-128"/>
                <a:ea typeface="HGPｺﾞｼｯｸM" panose="020B0600000000000000" pitchFamily="50" charset="-128"/>
              </a:rPr>
              <a:t>に取り下げるシステム機能を貴社で選定。</a:t>
            </a:r>
            <a:endParaRPr lang="en-US" altLang="ja-JP" sz="1400" dirty="0" smtClean="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smtClean="0">
                <a:latin typeface="HGPｺﾞｼｯｸM" panose="020B0600000000000000" pitchFamily="50" charset="-128"/>
                <a:ea typeface="HGPｺﾞｼｯｸM" panose="020B0600000000000000" pitchFamily="50" charset="-128"/>
              </a:rPr>
              <a:t>要件取下げによる不整合等の影響対策を弊社が検討し、貴社と協議の上、合意。</a:t>
            </a:r>
            <a:endParaRPr lang="ja-JP" altLang="en-US" sz="1400" dirty="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en-US" altLang="ja-JP" sz="1400" dirty="0" smtClean="0">
                <a:latin typeface="HGPｺﾞｼｯｸM" panose="020B0600000000000000" pitchFamily="50" charset="-128"/>
                <a:ea typeface="HGPｺﾞｼｯｸM" panose="020B0600000000000000" pitchFamily="50" charset="-128"/>
              </a:rPr>
              <a:t>5</a:t>
            </a:r>
            <a:r>
              <a:rPr lang="ja-JP" altLang="en-US" sz="1400" dirty="0" smtClean="0">
                <a:latin typeface="HGPｺﾞｼｯｸM" panose="020B0600000000000000" pitchFamily="50" charset="-128"/>
                <a:ea typeface="HGPｺﾞｼｯｸM" panose="020B0600000000000000" pitchFamily="50" charset="-128"/>
              </a:rPr>
              <a:t>の合意後、ステアリングコミッティの場で調整</a:t>
            </a:r>
            <a:r>
              <a:rPr lang="ja-JP" altLang="en-US" sz="1400" dirty="0">
                <a:latin typeface="HGPｺﾞｼｯｸM" panose="020B0600000000000000" pitchFamily="50" charset="-128"/>
                <a:ea typeface="HGPｺﾞｼｯｸM" panose="020B0600000000000000" pitchFamily="50" charset="-128"/>
              </a:rPr>
              <a:t>内容</a:t>
            </a:r>
            <a:r>
              <a:rPr lang="ja-JP" altLang="en-US" sz="1400" dirty="0" smtClean="0">
                <a:latin typeface="HGPｺﾞｼｯｸM" panose="020B0600000000000000" pitchFamily="50" charset="-128"/>
                <a:ea typeface="HGPｺﾞｼｯｸM" panose="020B0600000000000000" pitchFamily="50" charset="-128"/>
              </a:rPr>
              <a:t>を承認。</a:t>
            </a:r>
            <a:endParaRPr lang="en-US" altLang="ja-JP" sz="1400" dirty="0" smtClean="0">
              <a:latin typeface="HGPｺﾞｼｯｸM" panose="020B0600000000000000" pitchFamily="50" charset="-128"/>
              <a:ea typeface="HGPｺﾞｼｯｸM" panose="020B0600000000000000" pitchFamily="50" charset="-128"/>
            </a:endParaRPr>
          </a:p>
          <a:p>
            <a:pPr marL="1431925"/>
            <a:endParaRPr lang="en-US" altLang="ja-JP" sz="1400" dirty="0">
              <a:latin typeface="HGPｺﾞｼｯｸM" panose="020B0600000000000000" pitchFamily="50" charset="-128"/>
              <a:ea typeface="HGPｺﾞｼｯｸM" panose="020B0600000000000000" pitchFamily="50" charset="-128"/>
            </a:endParaRPr>
          </a:p>
          <a:p>
            <a:pPr marL="719138"/>
            <a:r>
              <a:rPr lang="ja-JP" altLang="en-US" sz="1400" dirty="0" smtClean="0">
                <a:latin typeface="HGPｺﾞｼｯｸM" panose="020B0600000000000000" pitchFamily="50" charset="-128"/>
                <a:ea typeface="HGPｺﾞｼｯｸM" panose="020B0600000000000000" pitchFamily="50" charset="-128"/>
              </a:rPr>
              <a:t>（３）優先順位の評価条件</a:t>
            </a:r>
            <a:endParaRPr lang="en-US" altLang="ja-JP" sz="1400" dirty="0" smtClean="0">
              <a:latin typeface="HGPｺﾞｼｯｸM" panose="020B0600000000000000" pitchFamily="50" charset="-128"/>
              <a:ea typeface="HGPｺﾞｼｯｸM" panose="020B0600000000000000" pitchFamily="50" charset="-128"/>
            </a:endParaRPr>
          </a:p>
          <a:p>
            <a:pPr marL="1077913"/>
            <a:r>
              <a:rPr lang="ja-JP" altLang="en-US" sz="1400" dirty="0" smtClean="0">
                <a:latin typeface="HGPｺﾞｼｯｸM" panose="020B0600000000000000" pitchFamily="50" charset="-128"/>
                <a:ea typeface="HGPｺﾞｼｯｸM" panose="020B0600000000000000" pitchFamily="50" charset="-128"/>
              </a:rPr>
              <a:t>次項の属性値点数表に従い、システム機能の属性値を点数に換算。</a:t>
            </a:r>
            <a:endParaRPr lang="en-US" altLang="ja-JP" sz="1400" dirty="0" smtClean="0">
              <a:latin typeface="HGPｺﾞｼｯｸM" panose="020B0600000000000000" pitchFamily="50" charset="-128"/>
              <a:ea typeface="HGPｺﾞｼｯｸM" panose="020B0600000000000000" pitchFamily="50" charset="-128"/>
            </a:endParaRPr>
          </a:p>
          <a:p>
            <a:pPr marL="1077913"/>
            <a:r>
              <a:rPr lang="ja-JP" altLang="en-US" sz="1400" dirty="0" smtClean="0">
                <a:latin typeface="HGPｺﾞｼｯｸM" panose="020B0600000000000000" pitchFamily="50" charset="-128"/>
                <a:ea typeface="HGPｺﾞｼｯｸM" panose="020B0600000000000000" pitchFamily="50" charset="-128"/>
              </a:rPr>
              <a:t>点数の降順に、高い優先順位を設定する。</a:t>
            </a:r>
            <a:endParaRPr lang="ja-JP" altLang="en-US" sz="1400" dirty="0">
              <a:latin typeface="HGPｺﾞｼｯｸM" panose="020B0600000000000000" pitchFamily="50" charset="-128"/>
              <a:ea typeface="HGPｺﾞｼｯｸM" panose="020B0600000000000000" pitchFamily="50" charset="-128"/>
            </a:endParaRPr>
          </a:p>
        </p:txBody>
      </p:sp>
      <p:sp>
        <p:nvSpPr>
          <p:cNvPr id="6" name="正方形/長方形 5"/>
          <p:cNvSpPr/>
          <p:nvPr/>
        </p:nvSpPr>
        <p:spPr>
          <a:xfrm>
            <a:off x="3203848" y="1204004"/>
            <a:ext cx="118813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C2-02-03</a:t>
            </a:r>
            <a:endParaRPr kumimoji="1" lang="ja-JP" altLang="en-US" dirty="0">
              <a:solidFill>
                <a:schemeClr val="tx1"/>
              </a:solidFill>
            </a:endParaRPr>
          </a:p>
        </p:txBody>
      </p:sp>
    </p:spTree>
    <p:extLst>
      <p:ext uri="{BB962C8B-B14F-4D97-AF65-F5344CB8AC3E}">
        <p14:creationId xmlns:p14="http://schemas.microsoft.com/office/powerpoint/2010/main" val="19823897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37</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1462970963"/>
              </p:ext>
            </p:extLst>
          </p:nvPr>
        </p:nvGraphicFramePr>
        <p:xfrm>
          <a:off x="2544753" y="2276872"/>
          <a:ext cx="4115479" cy="3840480"/>
        </p:xfrm>
        <a:graphic>
          <a:graphicData uri="http://schemas.openxmlformats.org/drawingml/2006/table">
            <a:tbl>
              <a:tblPr firstRow="1" bandRow="1">
                <a:tableStyleId>{93296810-A885-4BE3-A3E7-6D5BEEA58F35}</a:tableStyleId>
              </a:tblPr>
              <a:tblGrid>
                <a:gridCol w="324846"/>
                <a:gridCol w="859155"/>
                <a:gridCol w="643255"/>
                <a:gridCol w="1749743"/>
                <a:gridCol w="538480"/>
              </a:tblGrid>
              <a:tr h="207465">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属性</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レベル</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内容</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点数</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r>
              <a:tr h="207465">
                <a:tc rowSpan="3">
                  <a:txBody>
                    <a:bodyPr/>
                    <a:lstStyle/>
                    <a:p>
                      <a:pP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１</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rowSpan="3">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実現コストの廉価性</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高</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１人月未満</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5</a:t>
                      </a:r>
                    </a:p>
                  </a:txBody>
                  <a:tcPr/>
                </a:tc>
              </a:tr>
              <a:tr h="207465">
                <a:tc vMerge="1">
                  <a:txBody>
                    <a:bodyPr/>
                    <a:lstStyle/>
                    <a:p>
                      <a:pPr>
                        <a:buFontTx/>
                        <a:buNone/>
                      </a:pP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中</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1</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4</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人月</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3</a:t>
                      </a:r>
                    </a:p>
                  </a:txBody>
                  <a:tcPr/>
                </a:tc>
              </a:tr>
              <a:tr h="207465">
                <a:tc vMerge="1">
                  <a:txBody>
                    <a:bodyPr/>
                    <a:lstStyle/>
                    <a:p>
                      <a:pPr>
                        <a:buFontTx/>
                        <a:buNone/>
                      </a:pP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低</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5</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人月以上</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1</a:t>
                      </a:r>
                    </a:p>
                  </a:txBody>
                  <a:tcPr/>
                </a:tc>
              </a:tr>
              <a:tr h="207465">
                <a:tc rowSpan="3">
                  <a:txBody>
                    <a:bodyPr/>
                    <a:lstStyle/>
                    <a:p>
                      <a:pP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２</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rowSpan="3">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目標達成に対する必要度</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高</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必須</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5</a:t>
                      </a:r>
                    </a:p>
                  </a:txBody>
                  <a:tcPr/>
                </a:tc>
              </a:tr>
              <a:tr h="207465">
                <a:tc vMerge="1">
                  <a:txBody>
                    <a:bodyPr/>
                    <a:lstStyle/>
                    <a:p>
                      <a:pPr>
                        <a:buFontTx/>
                        <a:buNone/>
                      </a:pP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中</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あると良い</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3</a:t>
                      </a:r>
                    </a:p>
                  </a:txBody>
                  <a:tcPr/>
                </a:tc>
              </a:tr>
              <a:tr h="207465">
                <a:tc vMerge="1">
                  <a:txBody>
                    <a:bodyPr/>
                    <a:lstStyle/>
                    <a:p>
                      <a:pPr>
                        <a:buFontTx/>
                        <a:buNone/>
                      </a:pP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低</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無くても良い</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1</a:t>
                      </a:r>
                    </a:p>
                  </a:txBody>
                  <a:tcPr/>
                </a:tc>
              </a:tr>
              <a:tr h="207465">
                <a:tc rowSpan="3">
                  <a:txBody>
                    <a:bodyPr/>
                    <a:lstStyle/>
                    <a:p>
                      <a:pP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３</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rowSpan="3">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目標達成に対する緊急度</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高</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CO</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時必須</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5</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r>
              <a:tr h="207465">
                <a:tc vMerge="1">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中</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CO</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後提供期限有</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3</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r>
              <a:tr h="207465">
                <a:tc vMerge="1">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低</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提供期限無</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1</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r>
              <a:tr h="207465">
                <a:tc rowSpan="3">
                  <a:txBody>
                    <a:bodyPr/>
                    <a:lstStyle/>
                    <a:p>
                      <a:pP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４</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rowSpan="3">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代替手段</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高</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代替手段無</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5</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r>
              <a:tr h="207465">
                <a:tc vMerge="1">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中</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代替手段有</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コスト要</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3</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r>
              <a:tr h="207465">
                <a:tc vMerge="1">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低</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代替手段有</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コスト不要）</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1</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r>
              <a:tr h="207465">
                <a:tc>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
        <p:nvSpPr>
          <p:cNvPr id="5" name="テキスト ボックス 4"/>
          <p:cNvSpPr txBox="1"/>
          <p:nvPr/>
        </p:nvSpPr>
        <p:spPr>
          <a:xfrm>
            <a:off x="613457" y="1300118"/>
            <a:ext cx="6321282" cy="738664"/>
          </a:xfrm>
          <a:prstGeom prst="rect">
            <a:avLst/>
          </a:prstGeom>
          <a:noFill/>
        </p:spPr>
        <p:txBody>
          <a:bodyPr wrap="none" rtlCol="0">
            <a:spAutoFit/>
          </a:bodyPr>
          <a:lstStyle/>
          <a:p>
            <a:pPr marL="719138"/>
            <a:r>
              <a:rPr lang="ja-JP" altLang="en-US" sz="1400" dirty="0" smtClean="0">
                <a:latin typeface="HGPｺﾞｼｯｸM" panose="020B0600000000000000" pitchFamily="50" charset="-128"/>
                <a:ea typeface="HGPｺﾞｼｯｸM" panose="020B0600000000000000" pitchFamily="50" charset="-128"/>
              </a:rPr>
              <a:t>（３）優先順位の評価条件</a:t>
            </a:r>
            <a:endParaRPr lang="en-US" altLang="ja-JP" sz="1400" dirty="0" smtClean="0">
              <a:latin typeface="HGPｺﾞｼｯｸM" panose="020B0600000000000000" pitchFamily="50" charset="-128"/>
              <a:ea typeface="HGPｺﾞｼｯｸM" panose="020B0600000000000000" pitchFamily="50" charset="-128"/>
            </a:endParaRPr>
          </a:p>
          <a:p>
            <a:pPr marL="1077913"/>
            <a:r>
              <a:rPr lang="ja-JP" altLang="en-US" sz="1400" dirty="0" smtClean="0">
                <a:latin typeface="HGPｺﾞｼｯｸM" panose="020B0600000000000000" pitchFamily="50" charset="-128"/>
                <a:ea typeface="HGPｺﾞｼｯｸM" panose="020B0600000000000000" pitchFamily="50" charset="-128"/>
              </a:rPr>
              <a:t>下表の属性値点数表に従い、システム機能の属性値を点数に換算。</a:t>
            </a:r>
            <a:endParaRPr lang="en-US" altLang="ja-JP" sz="1400" dirty="0" smtClean="0">
              <a:latin typeface="HGPｺﾞｼｯｸM" panose="020B0600000000000000" pitchFamily="50" charset="-128"/>
              <a:ea typeface="HGPｺﾞｼｯｸM" panose="020B0600000000000000" pitchFamily="50" charset="-128"/>
            </a:endParaRPr>
          </a:p>
          <a:p>
            <a:pPr marL="1077913"/>
            <a:r>
              <a:rPr lang="ja-JP" altLang="en-US" sz="1400" dirty="0" smtClean="0">
                <a:latin typeface="HGPｺﾞｼｯｸM" panose="020B0600000000000000" pitchFamily="50" charset="-128"/>
                <a:ea typeface="HGPｺﾞｼｯｸM" panose="020B0600000000000000" pitchFamily="50" charset="-128"/>
              </a:rPr>
              <a:t>点数の降順に、高い優先順位を設定する。</a:t>
            </a:r>
            <a:endParaRPr lang="ja-JP" altLang="en-US"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6061355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38</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8528617" cy="3293209"/>
          </a:xfrm>
          <a:prstGeom prst="rect">
            <a:avLst/>
          </a:prstGeom>
          <a:noFill/>
        </p:spPr>
        <p:txBody>
          <a:bodyPr wrap="none" rtlCol="0">
            <a:spAutoFit/>
          </a:bodyPr>
          <a:lstStyle/>
          <a:p>
            <a:r>
              <a:rPr lang="ja-JP" altLang="en-US" sz="1600" dirty="0" smtClean="0">
                <a:latin typeface="HGPｺﾞｼｯｸM" panose="020B0600000000000000" pitchFamily="50" charset="-128"/>
                <a:ea typeface="HGPｺﾞｼｯｸM" panose="020B0600000000000000" pitchFamily="50" charset="-128"/>
              </a:rPr>
              <a:t>３．５．品質計画</a:t>
            </a:r>
            <a:endParaRPr lang="en-US" altLang="ja-JP" sz="1600" dirty="0" smtClean="0">
              <a:latin typeface="HGPｺﾞｼｯｸM" panose="020B0600000000000000" pitchFamily="50" charset="-128"/>
              <a:ea typeface="HGPｺﾞｼｯｸM" panose="020B0600000000000000" pitchFamily="50" charset="-128"/>
            </a:endParaRPr>
          </a:p>
          <a:p>
            <a:pPr marL="357188"/>
            <a:r>
              <a:rPr lang="ja-JP" altLang="en-US" sz="1600" dirty="0">
                <a:latin typeface="HGPｺﾞｼｯｸM" panose="020B0600000000000000" pitchFamily="50" charset="-128"/>
                <a:ea typeface="HGPｺﾞｼｯｸM" panose="020B0600000000000000" pitchFamily="50" charset="-128"/>
              </a:rPr>
              <a:t>要件</a:t>
            </a:r>
            <a:r>
              <a:rPr lang="ja-JP" altLang="en-US" sz="1600" dirty="0" smtClean="0">
                <a:latin typeface="HGPｺﾞｼｯｸM" panose="020B0600000000000000" pitchFamily="50" charset="-128"/>
                <a:ea typeface="HGPｺﾞｼｯｸM" panose="020B0600000000000000" pitchFamily="50" charset="-128"/>
              </a:rPr>
              <a:t>定義成果の品質確認を目的として、</a:t>
            </a:r>
            <a:r>
              <a:rPr lang="en-US" altLang="ja-JP" sz="1600" dirty="0" smtClean="0">
                <a:latin typeface="HGPｺﾞｼｯｸM" panose="020B0600000000000000" pitchFamily="50" charset="-128"/>
                <a:ea typeface="HGPｺﾞｼｯｸM" panose="020B0600000000000000" pitchFamily="50" charset="-128"/>
              </a:rPr>
              <a:t/>
            </a:r>
            <a:br>
              <a:rPr lang="en-US" altLang="ja-JP" sz="1600" dirty="0" smtClean="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次頁</a:t>
            </a:r>
            <a:r>
              <a:rPr lang="ja-JP" altLang="en-US" sz="1600" dirty="0" smtClean="0">
                <a:latin typeface="HGPｺﾞｼｯｸM" panose="020B0600000000000000" pitchFamily="50" charset="-128"/>
                <a:ea typeface="HGPｺﾞｼｯｸM" panose="020B0600000000000000" pitchFamily="50" charset="-128"/>
              </a:rPr>
              <a:t>の表に示す「検証」活動と「妥当性確認」活動を実施することとします。</a:t>
            </a:r>
            <a:endParaRPr lang="en-US" altLang="ja-JP" sz="1600" dirty="0" smtClean="0">
              <a:latin typeface="HGPｺﾞｼｯｸM" panose="020B0600000000000000" pitchFamily="50" charset="-128"/>
              <a:ea typeface="HGPｺﾞｼｯｸM" panose="020B0600000000000000" pitchFamily="50" charset="-128"/>
            </a:endParaRPr>
          </a:p>
          <a:p>
            <a:pPr marL="357188"/>
            <a:endParaRPr lang="en-US" altLang="ja-JP" sz="1600" dirty="0">
              <a:latin typeface="HGPｺﾞｼｯｸM" panose="020B0600000000000000" pitchFamily="50" charset="-128"/>
              <a:ea typeface="HGPｺﾞｼｯｸM" panose="020B0600000000000000" pitchFamily="50" charset="-128"/>
            </a:endParaRPr>
          </a:p>
          <a:p>
            <a:pPr marL="357188"/>
            <a:r>
              <a:rPr lang="ja-JP" altLang="en-US" sz="1600" dirty="0" smtClean="0">
                <a:latin typeface="HGPｺﾞｼｯｸM" panose="020B0600000000000000" pitchFamily="50" charset="-128"/>
                <a:ea typeface="HGPｺﾞｼｯｸM" panose="020B0600000000000000" pitchFamily="50" charset="-128"/>
              </a:rPr>
              <a:t>以下、特記事項をまとめます。</a:t>
            </a:r>
            <a:endParaRPr lang="en-US" altLang="ja-JP" sz="1600" dirty="0" smtClean="0">
              <a:latin typeface="HGPｺﾞｼｯｸM" panose="020B0600000000000000" pitchFamily="50" charset="-128"/>
              <a:ea typeface="HGPｺﾞｼｯｸM" panose="020B0600000000000000" pitchFamily="50" charset="-128"/>
            </a:endParaRPr>
          </a:p>
          <a:p>
            <a:pPr marL="357188"/>
            <a:endParaRPr lang="en-US" altLang="ja-JP" sz="1600" dirty="0">
              <a:latin typeface="HGPｺﾞｼｯｸM" panose="020B0600000000000000" pitchFamily="50" charset="-128"/>
              <a:ea typeface="HGPｺﾞｼｯｸM" panose="020B0600000000000000" pitchFamily="50" charset="-128"/>
            </a:endParaRPr>
          </a:p>
          <a:p>
            <a:pPr marL="896938" indent="-200025">
              <a:buFont typeface="Arial" panose="020B0604020202020204" pitchFamily="34" charset="0"/>
              <a:buChar char="•"/>
            </a:pPr>
            <a:r>
              <a:rPr lang="ja-JP" altLang="en-US" sz="1600" dirty="0" smtClean="0">
                <a:latin typeface="HGPｺﾞｼｯｸM" panose="020B0600000000000000" pitchFamily="50" charset="-128"/>
                <a:ea typeface="HGPｺﾞｼｯｸM" panose="020B0600000000000000" pitchFamily="50" charset="-128"/>
              </a:rPr>
              <a:t>検証観点は、要件定義活動を経て見直す場合があります。</a:t>
            </a:r>
            <a:r>
              <a:rPr lang="en-US" altLang="ja-JP" sz="1600" dirty="0" smtClean="0">
                <a:latin typeface="HGPｺﾞｼｯｸM" panose="020B0600000000000000" pitchFamily="50" charset="-128"/>
                <a:ea typeface="HGPｺﾞｼｯｸM" panose="020B0600000000000000" pitchFamily="50" charset="-128"/>
              </a:rPr>
              <a:t/>
            </a:r>
            <a:br>
              <a:rPr lang="en-US" altLang="ja-JP" sz="1600" dirty="0" smtClean="0">
                <a:latin typeface="HGPｺﾞｼｯｸM" panose="020B0600000000000000" pitchFamily="50" charset="-128"/>
                <a:ea typeface="HGPｺﾞｼｯｸM" panose="020B0600000000000000" pitchFamily="50" charset="-128"/>
              </a:rPr>
            </a:br>
            <a:r>
              <a:rPr lang="ja-JP" altLang="en-US" sz="1600" dirty="0" smtClean="0">
                <a:latin typeface="HGPｺﾞｼｯｸM" panose="020B0600000000000000" pitchFamily="50" charset="-128"/>
                <a:ea typeface="HGPｺﾞｼｯｸM" panose="020B0600000000000000" pitchFamily="50" charset="-128"/>
              </a:rPr>
              <a:t>例えば、プロジェクト固有事情に依存した重要品質観点を把握した場合など。</a:t>
            </a:r>
            <a:r>
              <a:rPr lang="en-US" altLang="ja-JP" sz="1600" dirty="0" smtClean="0">
                <a:latin typeface="HGPｺﾞｼｯｸM" panose="020B0600000000000000" pitchFamily="50" charset="-128"/>
                <a:ea typeface="HGPｺﾞｼｯｸM" panose="020B0600000000000000" pitchFamily="50" charset="-128"/>
              </a:rPr>
              <a:t/>
            </a:r>
            <a:br>
              <a:rPr lang="en-US" altLang="ja-JP" sz="1600" dirty="0" smtClean="0">
                <a:latin typeface="HGPｺﾞｼｯｸM" panose="020B0600000000000000" pitchFamily="50" charset="-128"/>
                <a:ea typeface="HGPｺﾞｼｯｸM" panose="020B0600000000000000" pitchFamily="50" charset="-128"/>
              </a:rPr>
            </a:br>
            <a:r>
              <a:rPr lang="ja-JP" altLang="en-US" sz="1600" dirty="0" smtClean="0">
                <a:latin typeface="HGPｺﾞｼｯｸM" panose="020B0600000000000000" pitchFamily="50" charset="-128"/>
                <a:ea typeface="HGPｺﾞｼｯｸM" panose="020B0600000000000000" pitchFamily="50" charset="-128"/>
              </a:rPr>
              <a:t>見直しの必要が発生した場合は、貴社に相談の上対応を調整致します。</a:t>
            </a:r>
            <a:endParaRPr lang="en-US" altLang="ja-JP" sz="1600" dirty="0">
              <a:latin typeface="HGPｺﾞｼｯｸM" panose="020B0600000000000000" pitchFamily="50" charset="-128"/>
              <a:ea typeface="HGPｺﾞｼｯｸM" panose="020B0600000000000000" pitchFamily="50" charset="-128"/>
            </a:endParaRPr>
          </a:p>
          <a:p>
            <a:pPr marL="896938" indent="-200025">
              <a:buFont typeface="Arial" panose="020B0604020202020204" pitchFamily="34" charset="0"/>
              <a:buChar char="•"/>
            </a:pPr>
            <a:endParaRPr lang="en-US" altLang="ja-JP" sz="1600" dirty="0" smtClean="0">
              <a:latin typeface="HGPｺﾞｼｯｸM" panose="020B0600000000000000" pitchFamily="50" charset="-128"/>
              <a:ea typeface="HGPｺﾞｼｯｸM" panose="020B0600000000000000" pitchFamily="50" charset="-128"/>
            </a:endParaRPr>
          </a:p>
          <a:p>
            <a:pPr marL="896938" indent="-200025">
              <a:buFont typeface="Arial" panose="020B0604020202020204" pitchFamily="34" charset="0"/>
              <a:buChar char="•"/>
            </a:pPr>
            <a:r>
              <a:rPr lang="ja-JP" altLang="en-US" sz="1600" dirty="0" smtClean="0">
                <a:latin typeface="HGPｺﾞｼｯｸM" panose="020B0600000000000000" pitchFamily="50" charset="-128"/>
                <a:ea typeface="HGPｺﾞｼｯｸM" panose="020B0600000000000000" pitchFamily="50" charset="-128"/>
              </a:rPr>
              <a:t>検証でリーダーが行う再確認は、弊社内における</a:t>
            </a:r>
            <a:r>
              <a:rPr lang="en-US" altLang="ja-JP" sz="1600" dirty="0" smtClean="0">
                <a:latin typeface="HGPｺﾞｼｯｸM" panose="020B0600000000000000" pitchFamily="50" charset="-128"/>
                <a:ea typeface="HGPｺﾞｼｯｸM" panose="020B0600000000000000" pitchFamily="50" charset="-128"/>
              </a:rPr>
              <a:t>”</a:t>
            </a:r>
            <a:r>
              <a:rPr lang="ja-JP" altLang="en-US" sz="1600" dirty="0" smtClean="0">
                <a:latin typeface="HGPｺﾞｼｯｸM" panose="020B0600000000000000" pitchFamily="50" charset="-128"/>
                <a:ea typeface="HGPｺﾞｼｯｸM" panose="020B0600000000000000" pitchFamily="50" charset="-128"/>
              </a:rPr>
              <a:t>成果物レビュー</a:t>
            </a:r>
            <a:r>
              <a:rPr lang="en-US" altLang="ja-JP" sz="1600" dirty="0" smtClean="0">
                <a:latin typeface="HGPｺﾞｼｯｸM" panose="020B0600000000000000" pitchFamily="50" charset="-128"/>
                <a:ea typeface="HGPｺﾞｼｯｸM" panose="020B0600000000000000" pitchFamily="50" charset="-128"/>
              </a:rPr>
              <a:t>”</a:t>
            </a:r>
            <a:r>
              <a:rPr lang="ja-JP" altLang="en-US" sz="1600" dirty="0" smtClean="0">
                <a:latin typeface="HGPｺﾞｼｯｸM" panose="020B0600000000000000" pitchFamily="50" charset="-128"/>
                <a:ea typeface="HGPｺﾞｼｯｸM" panose="020B0600000000000000" pitchFamily="50" charset="-128"/>
              </a:rPr>
              <a:t>を兼ねるものとします。</a:t>
            </a:r>
            <a:r>
              <a:rPr lang="en-US" altLang="ja-JP" sz="1600" dirty="0" smtClean="0">
                <a:latin typeface="HGPｺﾞｼｯｸM" panose="020B0600000000000000" pitchFamily="50" charset="-128"/>
                <a:ea typeface="HGPｺﾞｼｯｸM" panose="020B0600000000000000" pitchFamily="50" charset="-128"/>
              </a:rPr>
              <a:t/>
            </a:r>
            <a:br>
              <a:rPr lang="en-US" altLang="ja-JP" sz="1600" dirty="0" smtClean="0">
                <a:latin typeface="HGPｺﾞｼｯｸM" panose="020B0600000000000000" pitchFamily="50" charset="-128"/>
                <a:ea typeface="HGPｺﾞｼｯｸM" panose="020B0600000000000000" pitchFamily="50" charset="-128"/>
              </a:rPr>
            </a:br>
            <a:r>
              <a:rPr lang="ja-JP" altLang="en-US" sz="1600" dirty="0" smtClean="0">
                <a:latin typeface="HGPｺﾞｼｯｸM" panose="020B0600000000000000" pitchFamily="50" charset="-128"/>
                <a:ea typeface="HGPｺﾞｼｯｸM" panose="020B0600000000000000" pitchFamily="50" charset="-128"/>
              </a:rPr>
              <a:t>よって、プロジェクト計画および運営手順に準じて、レビュー記録票を作成し、</a:t>
            </a:r>
            <a:r>
              <a:rPr lang="en-US" altLang="ja-JP" sz="1600" dirty="0" smtClean="0">
                <a:latin typeface="HGPｺﾞｼｯｸM" panose="020B0600000000000000" pitchFamily="50" charset="-128"/>
                <a:ea typeface="HGPｺﾞｼｯｸM" panose="020B0600000000000000" pitchFamily="50" charset="-128"/>
              </a:rPr>
              <a:t/>
            </a:r>
            <a:br>
              <a:rPr lang="en-US" altLang="ja-JP" sz="1600" dirty="0" smtClean="0">
                <a:latin typeface="HGPｺﾞｼｯｸM" panose="020B0600000000000000" pitchFamily="50" charset="-128"/>
                <a:ea typeface="HGPｺﾞｼｯｸM" panose="020B0600000000000000" pitchFamily="50" charset="-128"/>
              </a:rPr>
            </a:br>
            <a:r>
              <a:rPr lang="ja-JP" altLang="en-US" sz="1600" dirty="0" smtClean="0">
                <a:latin typeface="HGPｺﾞｼｯｸM" panose="020B0600000000000000" pitchFamily="50" charset="-128"/>
                <a:ea typeface="HGPｺﾞｼｯｸM" panose="020B0600000000000000" pitchFamily="50" charset="-128"/>
              </a:rPr>
              <a:t>要件定義工程の定量品質評価へのインプットとします。</a:t>
            </a:r>
            <a:endParaRPr lang="en-US" altLang="ja-JP" sz="1600" dirty="0" smtClean="0">
              <a:latin typeface="HGPｺﾞｼｯｸM" panose="020B0600000000000000" pitchFamily="50" charset="-128"/>
              <a:ea typeface="HGPｺﾞｼｯｸM" panose="020B0600000000000000" pitchFamily="50" charset="-128"/>
            </a:endParaRPr>
          </a:p>
        </p:txBody>
      </p:sp>
      <p:sp>
        <p:nvSpPr>
          <p:cNvPr id="6" name="四角形吹き出し 5"/>
          <p:cNvSpPr/>
          <p:nvPr/>
        </p:nvSpPr>
        <p:spPr>
          <a:xfrm>
            <a:off x="3275856" y="116632"/>
            <a:ext cx="3364732" cy="821809"/>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定量評価等の「品質管理」ではなく、</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直接的に品質を高めるための活動を計画します。</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2267744" y="1204004"/>
            <a:ext cx="151216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C2-02-04</a:t>
            </a:r>
            <a:r>
              <a:rPr kumimoji="1" lang="ja-JP" altLang="en-US" dirty="0" smtClean="0">
                <a:solidFill>
                  <a:schemeClr val="tx1"/>
                </a:solidFill>
              </a:rPr>
              <a:t>・</a:t>
            </a:r>
            <a:r>
              <a:rPr kumimoji="1" lang="en-US" altLang="ja-JP" dirty="0" smtClean="0">
                <a:solidFill>
                  <a:schemeClr val="tx1"/>
                </a:solidFill>
              </a:rPr>
              <a:t>05</a:t>
            </a:r>
            <a:endParaRPr kumimoji="1" lang="ja-JP" altLang="en-US" dirty="0">
              <a:solidFill>
                <a:schemeClr val="tx1"/>
              </a:solidFill>
            </a:endParaRPr>
          </a:p>
        </p:txBody>
      </p:sp>
    </p:spTree>
    <p:extLst>
      <p:ext uri="{BB962C8B-B14F-4D97-AF65-F5344CB8AC3E}">
        <p14:creationId xmlns:p14="http://schemas.microsoft.com/office/powerpoint/2010/main" val="42729826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39</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112681071"/>
              </p:ext>
            </p:extLst>
          </p:nvPr>
        </p:nvGraphicFramePr>
        <p:xfrm>
          <a:off x="611560" y="1556792"/>
          <a:ext cx="7992888" cy="4505672"/>
        </p:xfrm>
        <a:graphic>
          <a:graphicData uri="http://schemas.openxmlformats.org/drawingml/2006/table">
            <a:tbl>
              <a:tblPr firstRow="1" bandRow="1">
                <a:tableStyleId>{16D9F66E-5EB9-4882-86FB-DCBF35E3C3E4}</a:tableStyleId>
              </a:tblPr>
              <a:tblGrid>
                <a:gridCol w="1171344"/>
                <a:gridCol w="3410772"/>
                <a:gridCol w="3410772"/>
              </a:tblGrid>
              <a:tr h="342038">
                <a:tc>
                  <a:txBody>
                    <a:bodyPr/>
                    <a:lstStyle/>
                    <a:p>
                      <a:endParaRPr kumimoji="1" lang="ja-JP" altLang="en-US" sz="1200" b="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b="0" dirty="0" smtClean="0">
                          <a:latin typeface="HGPｺﾞｼｯｸM" panose="020B0600000000000000" pitchFamily="50" charset="-128"/>
                          <a:ea typeface="HGPｺﾞｼｯｸM" panose="020B0600000000000000" pitchFamily="50" charset="-128"/>
                        </a:rPr>
                        <a:t>検証</a:t>
                      </a:r>
                      <a:endParaRPr kumimoji="1" lang="ja-JP" altLang="en-US" sz="1200" b="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b="0" dirty="0" smtClean="0">
                          <a:latin typeface="HGPｺﾞｼｯｸM" panose="020B0600000000000000" pitchFamily="50" charset="-128"/>
                          <a:ea typeface="HGPｺﾞｼｯｸM" panose="020B0600000000000000" pitchFamily="50" charset="-128"/>
                        </a:rPr>
                        <a:t>妥当性確認</a:t>
                      </a:r>
                      <a:endParaRPr kumimoji="1" lang="ja-JP" altLang="en-US" sz="1200" b="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r>
              <a:tr h="462626">
                <a:tc>
                  <a:txBody>
                    <a:bodyPr/>
                    <a:lstStyle/>
                    <a:p>
                      <a:r>
                        <a:rPr kumimoji="1" lang="ja-JP" altLang="en-US" sz="1200" dirty="0" smtClean="0">
                          <a:latin typeface="HGPｺﾞｼｯｸM" panose="020B0600000000000000" pitchFamily="50" charset="-128"/>
                          <a:ea typeface="HGPｺﾞｼｯｸM" panose="020B0600000000000000" pitchFamily="50" charset="-128"/>
                        </a:rPr>
                        <a:t>目的</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ja-JP" altLang="en-US" sz="1200" dirty="0" smtClean="0">
                          <a:latin typeface="HGPｺﾞｼｯｸM" panose="020B0600000000000000" pitchFamily="50" charset="-128"/>
                          <a:ea typeface="HGPｺﾞｼｯｸM" panose="020B0600000000000000" pitchFamily="50" charset="-128"/>
                        </a:rPr>
                        <a:t>全体</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個々の要件定義内容に対する、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機能や構造の側面から見た正しさの評価</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sz="1200" dirty="0" smtClean="0">
                          <a:latin typeface="HGPｺﾞｼｯｸM" panose="020B0600000000000000" pitchFamily="50" charset="-128"/>
                          <a:ea typeface="HGPｺﾞｼｯｸM" panose="020B0600000000000000" pitchFamily="50" charset="-128"/>
                        </a:rPr>
                        <a:t>上位のビジネス</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業務目的や目標に対する、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要件定義内容実現による効果の評価</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626">
                <a:tc>
                  <a:txBody>
                    <a:bodyPr/>
                    <a:lstStyle/>
                    <a:p>
                      <a:r>
                        <a:rPr kumimoji="1" lang="ja-JP" altLang="en-US" sz="1200" dirty="0" smtClean="0">
                          <a:latin typeface="HGPｺﾞｼｯｸM" panose="020B0600000000000000" pitchFamily="50" charset="-128"/>
                          <a:ea typeface="HGPｺﾞｼｯｸM" panose="020B0600000000000000" pitchFamily="50" charset="-128"/>
                        </a:rPr>
                        <a:t>確認事項</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「付属資料：検証観点一覧」に定義した</a:t>
                      </a:r>
                      <a:r>
                        <a:rPr kumimoji="1" lang="en-US" altLang="ja-JP" sz="1200" dirty="0" smtClean="0">
                          <a:latin typeface="HGPｺﾞｼｯｸM" panose="020B0600000000000000" pitchFamily="50" charset="-128"/>
                          <a:ea typeface="HGPｺﾞｼｯｸM" panose="020B0600000000000000" pitchFamily="50" charset="-128"/>
                        </a:rPr>
                        <a:t/>
                      </a:r>
                      <a:br>
                        <a:rPr kumimoji="1" lang="en-US" altLang="ja-JP" sz="1200" dirty="0" smtClean="0">
                          <a:latin typeface="HGPｺﾞｼｯｸM" panose="020B0600000000000000" pitchFamily="50" charset="-128"/>
                          <a:ea typeface="HGPｺﾞｼｯｸM" panose="020B0600000000000000" pitchFamily="50" charset="-128"/>
                        </a:rPr>
                      </a:br>
                      <a:r>
                        <a:rPr kumimoji="1" lang="ja-JP" altLang="en-US" sz="1200" dirty="0" smtClean="0">
                          <a:latin typeface="HGPｺﾞｼｯｸM" panose="020B0600000000000000" pitchFamily="50" charset="-128"/>
                          <a:ea typeface="HGPｺﾞｼｯｸM" panose="020B0600000000000000" pitchFamily="50" charset="-128"/>
                        </a:rPr>
                        <a:t>成果物ごとの確認観点</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各目的・目標に紐づく下位要素の充分性を確認</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626">
                <a:tc>
                  <a:txBody>
                    <a:bodyPr/>
                    <a:lstStyle/>
                    <a:p>
                      <a:r>
                        <a:rPr kumimoji="1" lang="ja-JP" altLang="en-US" sz="1200" dirty="0" smtClean="0">
                          <a:latin typeface="HGPｺﾞｼｯｸM" panose="020B0600000000000000" pitchFamily="50" charset="-128"/>
                          <a:ea typeface="HGPｺﾞｼｯｸM" panose="020B0600000000000000" pitchFamily="50" charset="-128"/>
                        </a:rPr>
                        <a:t>合否基準</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すべての検証観点で、致命的な問題が残留していないこと。</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a:t>
                      </a:r>
                      <a:r>
                        <a:rPr lang="ja-JP" altLang="en-US" sz="1200" dirty="0" smtClean="0">
                          <a:solidFill>
                            <a:srgbClr val="201815"/>
                          </a:solidFill>
                          <a:latin typeface="HGPｺﾞｼｯｸM" panose="020B0600000000000000" pitchFamily="50" charset="-128"/>
                          <a:ea typeface="HGPｺﾞｼｯｸM" panose="020B0600000000000000" pitchFamily="50" charset="-128"/>
                        </a:rPr>
                        <a:t>３．６．２．役割・責任と範囲」の貴社確認担当 </a:t>
                      </a:r>
                      <a:r>
                        <a:rPr lang="en-US" altLang="ja-JP" sz="1200" dirty="0" smtClean="0">
                          <a:solidFill>
                            <a:srgbClr val="201815"/>
                          </a:solidFill>
                          <a:latin typeface="HGPｺﾞｼｯｸM" panose="020B0600000000000000" pitchFamily="50" charset="-128"/>
                          <a:ea typeface="HGPｺﾞｼｯｸM" panose="020B0600000000000000" pitchFamily="50" charset="-128"/>
                        </a:rPr>
                        <a:t>(</a:t>
                      </a:r>
                      <a:r>
                        <a:rPr lang="ja-JP" altLang="en-US" sz="1200" dirty="0" smtClean="0">
                          <a:solidFill>
                            <a:srgbClr val="201815"/>
                          </a:solidFill>
                          <a:latin typeface="HGPｺﾞｼｯｸM" panose="020B0600000000000000" pitchFamily="50" charset="-128"/>
                          <a:ea typeface="HGPｺﾞｼｯｸM" panose="020B0600000000000000" pitchFamily="50" charset="-128"/>
                        </a:rPr>
                        <a:t>Ｖ</a:t>
                      </a:r>
                      <a:r>
                        <a:rPr lang="en-US" altLang="ja-JP" sz="1200" dirty="0" smtClean="0">
                          <a:solidFill>
                            <a:srgbClr val="201815"/>
                          </a:solidFill>
                          <a:latin typeface="HGPｺﾞｼｯｸM" panose="020B0600000000000000" pitchFamily="50" charset="-128"/>
                          <a:ea typeface="HGPｺﾞｼｯｸM" panose="020B0600000000000000" pitchFamily="50" charset="-128"/>
                        </a:rPr>
                        <a:t>)</a:t>
                      </a:r>
                      <a:r>
                        <a:rPr lang="ja-JP" altLang="en-US" sz="1200" dirty="0" smtClean="0">
                          <a:solidFill>
                            <a:srgbClr val="201815"/>
                          </a:solidFill>
                          <a:latin typeface="HGPｺﾞｼｯｸM" panose="020B0600000000000000" pitchFamily="50" charset="-128"/>
                          <a:ea typeface="HGPｺﾞｼｯｸM" panose="020B0600000000000000" pitchFamily="50" charset="-128"/>
                        </a:rPr>
                        <a:t>が、担当領域の目的・目標実現性を確認すること</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626">
                <a:tc>
                  <a:txBody>
                    <a:bodyPr/>
                    <a:lstStyle/>
                    <a:p>
                      <a:r>
                        <a:rPr kumimoji="1" lang="ja-JP" altLang="en-US" sz="1200" dirty="0" smtClean="0">
                          <a:latin typeface="HGPｺﾞｼｯｸM" panose="020B0600000000000000" pitchFamily="50" charset="-128"/>
                          <a:ea typeface="HGPｺﾞｼｯｸM" panose="020B0600000000000000" pitchFamily="50" charset="-128"/>
                        </a:rPr>
                        <a:t>確認方法</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成果物単位の検証観点シート</a:t>
                      </a:r>
                      <a:r>
                        <a:rPr kumimoji="1" lang="en-US" altLang="ja-JP" sz="1200" dirty="0" smtClean="0">
                          <a:latin typeface="HGPｺﾞｼｯｸM" panose="020B0600000000000000" pitchFamily="50" charset="-128"/>
                          <a:ea typeface="HGPｺﾞｼｯｸM" panose="020B0600000000000000" pitchFamily="50" charset="-128"/>
                        </a:rPr>
                        <a:t>(</a:t>
                      </a:r>
                      <a:r>
                        <a:rPr kumimoji="1" lang="ja-JP" altLang="en-US" sz="1200" dirty="0" smtClean="0">
                          <a:latin typeface="HGPｺﾞｼｯｸM" panose="020B0600000000000000" pitchFamily="50" charset="-128"/>
                          <a:ea typeface="HGPｺﾞｼｯｸM" panose="020B0600000000000000" pitchFamily="50" charset="-128"/>
                        </a:rPr>
                        <a:t>様式</a:t>
                      </a:r>
                      <a:r>
                        <a:rPr kumimoji="1" lang="en-US" altLang="ja-JP" sz="1200" dirty="0" smtClean="0">
                          <a:latin typeface="HGPｺﾞｼｯｸM" panose="020B0600000000000000" pitchFamily="50" charset="-128"/>
                          <a:ea typeface="HGPｺﾞｼｯｸM" panose="020B0600000000000000" pitchFamily="50" charset="-128"/>
                        </a:rPr>
                        <a:t>)</a:t>
                      </a:r>
                      <a:r>
                        <a:rPr kumimoji="1" lang="ja-JP" altLang="en-US" sz="1200" dirty="0" smtClean="0">
                          <a:latin typeface="HGPｺﾞｼｯｸM" panose="020B0600000000000000" pitchFamily="50" charset="-128"/>
                          <a:ea typeface="HGPｺﾞｼｯｸM" panose="020B0600000000000000" pitchFamily="50" charset="-128"/>
                        </a:rPr>
                        <a:t>を元に、 担当者が現物成果物を確認後、リーダーが再確認する</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HGPｺﾞｼｯｸM" panose="020B0600000000000000" pitchFamily="50" charset="-128"/>
                          <a:ea typeface="HGPｺﾞｼｯｸM" panose="020B0600000000000000" pitchFamily="50" charset="-128"/>
                        </a:rPr>
                        <a:t>目的・目標から要件までの関連を追跡し、</a:t>
                      </a:r>
                      <a:r>
                        <a:rPr kumimoji="1" lang="en-US" altLang="ja-JP" sz="1200" dirty="0" smtClean="0">
                          <a:latin typeface="HGPｺﾞｼｯｸM" panose="020B0600000000000000" pitchFamily="50" charset="-128"/>
                          <a:ea typeface="HGPｺﾞｼｯｸM" panose="020B0600000000000000" pitchFamily="50" charset="-128"/>
                        </a:rPr>
                        <a:t/>
                      </a:r>
                      <a:br>
                        <a:rPr kumimoji="1" lang="en-US" altLang="ja-JP" sz="1200" dirty="0" smtClean="0">
                          <a:latin typeface="HGPｺﾞｼｯｸM" panose="020B0600000000000000" pitchFamily="50" charset="-128"/>
                          <a:ea typeface="HGPｺﾞｼｯｸM" panose="020B0600000000000000" pitchFamily="50" charset="-128"/>
                        </a:rPr>
                      </a:br>
                      <a:r>
                        <a:rPr kumimoji="1" lang="ja-JP" altLang="en-US" sz="1200" dirty="0" smtClean="0">
                          <a:latin typeface="HGPｺﾞｼｯｸM" panose="020B0600000000000000" pitchFamily="50" charset="-128"/>
                          <a:ea typeface="HGPｺﾞｼｯｸM" panose="020B0600000000000000" pitchFamily="50" charset="-128"/>
                        </a:rPr>
                        <a:t>各目的・目標と下位要素を突き合わせる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626">
                <a:tc>
                  <a:txBody>
                    <a:bodyPr/>
                    <a:lstStyle/>
                    <a:p>
                      <a:r>
                        <a:rPr kumimoji="1" lang="ja-JP" altLang="en-US" sz="1200" dirty="0" smtClean="0">
                          <a:latin typeface="HGPｺﾞｼｯｸM" panose="020B0600000000000000" pitchFamily="50" charset="-128"/>
                          <a:ea typeface="HGPｺﾞｼｯｸM" panose="020B0600000000000000" pitchFamily="50" charset="-128"/>
                        </a:rPr>
                        <a:t>担当</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弊社</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貴社</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626">
                <a:tc>
                  <a:txBody>
                    <a:bodyPr/>
                    <a:lstStyle/>
                    <a:p>
                      <a:r>
                        <a:rPr kumimoji="1" lang="ja-JP" altLang="en-US" sz="1200" dirty="0" smtClean="0">
                          <a:latin typeface="HGPｺﾞｼｯｸM" panose="020B0600000000000000" pitchFamily="50" charset="-128"/>
                          <a:ea typeface="HGPｺﾞｼｯｸM" panose="020B0600000000000000" pitchFamily="50" charset="-128"/>
                        </a:rPr>
                        <a:t>確認対象</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３．８．成果物定義」の全成果物</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３．８．成果物定義」の全成果物</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目的・目標～要件の関連図表</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弊社で作成</a:t>
                      </a:r>
                      <a:r>
                        <a:rPr lang="en-US" altLang="ja-JP" sz="1200" dirty="0" smtClean="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626">
                <a:tc>
                  <a:txBody>
                    <a:bodyPr/>
                    <a:lstStyle/>
                    <a:p>
                      <a:r>
                        <a:rPr kumimoji="1" lang="ja-JP" altLang="en-US" sz="1200" dirty="0" smtClean="0">
                          <a:latin typeface="HGPｺﾞｼｯｸM" panose="020B0600000000000000" pitchFamily="50" charset="-128"/>
                          <a:ea typeface="HGPｺﾞｼｯｸM" panose="020B0600000000000000" pitchFamily="50" charset="-128"/>
                        </a:rPr>
                        <a:t>実施単位</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業務要件は「業務階層定義」上のＬ３業務単位</a:t>
                      </a:r>
                      <a:r>
                        <a:rPr kumimoji="1" lang="en-US" altLang="ja-JP" sz="1200" dirty="0" smtClean="0">
                          <a:latin typeface="HGPｺﾞｼｯｸM" panose="020B0600000000000000" pitchFamily="50" charset="-128"/>
                          <a:ea typeface="HGPｺﾞｼｯｸM" panose="020B0600000000000000" pitchFamily="50" charset="-128"/>
                        </a:rPr>
                        <a:t/>
                      </a:r>
                      <a:br>
                        <a:rPr kumimoji="1" lang="en-US" altLang="ja-JP" sz="1200" dirty="0" smtClean="0">
                          <a:latin typeface="HGPｺﾞｼｯｸM" panose="020B0600000000000000" pitchFamily="50" charset="-128"/>
                          <a:ea typeface="HGPｺﾞｼｯｸM" panose="020B0600000000000000" pitchFamily="50" charset="-128"/>
                        </a:rPr>
                      </a:br>
                      <a:r>
                        <a:rPr kumimoji="1" lang="ja-JP" altLang="en-US" sz="1200" dirty="0" smtClean="0">
                          <a:latin typeface="HGPｺﾞｼｯｸM" panose="020B0600000000000000" pitchFamily="50" charset="-128"/>
                          <a:ea typeface="HGPｺﾞｼｯｸM" panose="020B0600000000000000" pitchFamily="50" charset="-128"/>
                        </a:rPr>
                        <a:t>機能要件は「システム機能一覧」上の機能単位</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業務要件、システム要件に分けて実施</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626">
                <a:tc>
                  <a:txBody>
                    <a:bodyPr/>
                    <a:lstStyle/>
                    <a:p>
                      <a:r>
                        <a:rPr kumimoji="1" lang="ja-JP" altLang="en-US" sz="1200" dirty="0" smtClean="0">
                          <a:latin typeface="HGPｺﾞｼｯｸM" panose="020B0600000000000000" pitchFamily="50" charset="-128"/>
                          <a:ea typeface="HGPｺﾞｼｯｸM" panose="020B0600000000000000" pitchFamily="50" charset="-128"/>
                        </a:rPr>
                        <a:t>実施タイミング</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「３．２．１」「３．７．２」で定義した</a:t>
                      </a:r>
                      <a:r>
                        <a:rPr kumimoji="1" lang="en-US" altLang="ja-JP" sz="1200" dirty="0" smtClean="0">
                          <a:latin typeface="HGPｺﾞｼｯｸM" panose="020B0600000000000000" pitchFamily="50" charset="-128"/>
                          <a:ea typeface="HGPｺﾞｼｯｸM" panose="020B0600000000000000" pitchFamily="50" charset="-128"/>
                        </a:rPr>
                        <a:t/>
                      </a:r>
                      <a:br>
                        <a:rPr kumimoji="1" lang="en-US" altLang="ja-JP" sz="1200" dirty="0" smtClean="0">
                          <a:latin typeface="HGPｺﾞｼｯｸM" panose="020B0600000000000000" pitchFamily="50" charset="-128"/>
                          <a:ea typeface="HGPｺﾞｼｯｸM" panose="020B0600000000000000" pitchFamily="50" charset="-128"/>
                        </a:rPr>
                      </a:br>
                      <a:r>
                        <a:rPr kumimoji="1" lang="ja-JP" altLang="en-US" sz="1200" dirty="0" smtClean="0">
                          <a:latin typeface="HGPｺﾞｼｯｸM" panose="020B0600000000000000" pitchFamily="50" charset="-128"/>
                          <a:ea typeface="HGPｺﾞｼｯｸM" panose="020B0600000000000000" pitchFamily="50" charset="-128"/>
                        </a:rPr>
                        <a:t>各成果物の合意予定日を期限として実施</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「３．２．１」で定義した妥当性確認実施週</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626">
                <a:tc>
                  <a:txBody>
                    <a:bodyPr/>
                    <a:lstStyle/>
                    <a:p>
                      <a:r>
                        <a:rPr kumimoji="1" lang="ja-JP" altLang="en-US" sz="1200" dirty="0" smtClean="0">
                          <a:latin typeface="HGPｺﾞｼｯｸM" panose="020B0600000000000000" pitchFamily="50" charset="-128"/>
                          <a:ea typeface="HGPｺﾞｼｯｸM" panose="020B0600000000000000" pitchFamily="50" charset="-128"/>
                        </a:rPr>
                        <a:t>成果物</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実施単位の結果記入済検証チェックシート</a:t>
                      </a:r>
                      <a:endParaRPr kumimoji="1" lang="en-US" altLang="ja-JP" sz="1200" dirty="0" smtClean="0">
                        <a:latin typeface="HGPｺﾞｼｯｸM" panose="020B0600000000000000" pitchFamily="50" charset="-128"/>
                        <a:ea typeface="HGPｺﾞｼｯｸM" panose="020B0600000000000000" pitchFamily="50" charset="-128"/>
                      </a:endParaRPr>
                    </a:p>
                    <a:p>
                      <a:r>
                        <a:rPr kumimoji="1" lang="ja-JP" altLang="en-US" sz="1200" dirty="0" smtClean="0">
                          <a:latin typeface="HGPｺﾞｼｯｸM" panose="020B0600000000000000" pitchFamily="50" charset="-128"/>
                          <a:ea typeface="HGPｺﾞｼｯｸM" panose="020B0600000000000000" pitchFamily="50" charset="-128"/>
                        </a:rPr>
                        <a:t>再確認</a:t>
                      </a:r>
                      <a:r>
                        <a:rPr kumimoji="1" lang="en-US" altLang="ja-JP" sz="1200" dirty="0" smtClean="0">
                          <a:latin typeface="HGPｺﾞｼｯｸM" panose="020B0600000000000000" pitchFamily="50" charset="-128"/>
                          <a:ea typeface="HGPｺﾞｼｯｸM" panose="020B0600000000000000" pitchFamily="50" charset="-128"/>
                        </a:rPr>
                        <a:t>(</a:t>
                      </a:r>
                      <a:r>
                        <a:rPr kumimoji="1" lang="ja-JP" altLang="en-US" sz="1200" dirty="0" smtClean="0">
                          <a:latin typeface="HGPｺﾞｼｯｸM" panose="020B0600000000000000" pitchFamily="50" charset="-128"/>
                          <a:ea typeface="HGPｺﾞｼｯｸM" panose="020B0600000000000000" pitchFamily="50" charset="-128"/>
                        </a:rPr>
                        <a:t>レビュー</a:t>
                      </a:r>
                      <a:r>
                        <a:rPr kumimoji="1" lang="en-US" altLang="ja-JP" sz="1200" dirty="0" smtClean="0">
                          <a:latin typeface="HGPｺﾞｼｯｸM" panose="020B0600000000000000" pitchFamily="50" charset="-128"/>
                          <a:ea typeface="HGPｺﾞｼｯｸM" panose="020B0600000000000000" pitchFamily="50" charset="-128"/>
                        </a:rPr>
                        <a:t>)</a:t>
                      </a:r>
                      <a:r>
                        <a:rPr kumimoji="1" lang="ja-JP" altLang="en-US" sz="1200" dirty="0" smtClean="0">
                          <a:latin typeface="HGPｺﾞｼｯｸM" panose="020B0600000000000000" pitchFamily="50" charset="-128"/>
                          <a:ea typeface="HGPｺﾞｼｯｸM" panose="020B0600000000000000" pitchFamily="50" charset="-128"/>
                        </a:rPr>
                        <a:t>記録票</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報告書</a:t>
                      </a:r>
                      <a:r>
                        <a:rPr kumimoji="1" lang="en-US" altLang="ja-JP" sz="1200" dirty="0" smtClean="0">
                          <a:latin typeface="HGPｺﾞｼｯｸM" panose="020B0600000000000000" pitchFamily="50" charset="-128"/>
                          <a:ea typeface="HGPｺﾞｼｯｸM" panose="020B0600000000000000" pitchFamily="50" charset="-128"/>
                        </a:rPr>
                        <a:t>(</a:t>
                      </a:r>
                      <a:r>
                        <a:rPr kumimoji="1" lang="ja-JP" altLang="en-US" sz="1200" dirty="0" smtClean="0">
                          <a:latin typeface="HGPｺﾞｼｯｸM" panose="020B0600000000000000" pitchFamily="50" charset="-128"/>
                          <a:ea typeface="HGPｺﾞｼｯｸM" panose="020B0600000000000000" pitchFamily="50" charset="-128"/>
                        </a:rPr>
                        <a:t>各目的・目標ごとに評価した、要件定義内容実現による効果についての見解</a:t>
                      </a:r>
                      <a:r>
                        <a:rPr kumimoji="1" lang="en-US" altLang="ja-JP" sz="1200" dirty="0" smtClean="0">
                          <a:latin typeface="HGPｺﾞｼｯｸM" panose="020B0600000000000000" pitchFamily="50" charset="-128"/>
                          <a:ea typeface="HGPｺﾞｼｯｸM" panose="020B0600000000000000" pitchFamily="50" charset="-12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68027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2"/>
          </p:nvPr>
        </p:nvSpPr>
        <p:spPr/>
        <p:txBody>
          <a:bodyPr/>
          <a:lstStyle/>
          <a:p>
            <a:fld id="{99AD903E-2787-9244-93D6-61CE01669DE3}" type="slidenum">
              <a:rPr lang="ja-JP" altLang="en-US" smtClean="0"/>
              <a:pPr/>
              <a:t>4</a:t>
            </a:fld>
            <a:endParaRPr lang="ja-JP" altLang="en-US" dirty="0"/>
          </a:p>
        </p:txBody>
      </p:sp>
      <p:sp>
        <p:nvSpPr>
          <p:cNvPr id="3" name="テキスト プレースホルダ 2"/>
          <p:cNvSpPr>
            <a:spLocks noGrp="1"/>
          </p:cNvSpPr>
          <p:nvPr>
            <p:ph type="body" sz="quarter" idx="13"/>
          </p:nvPr>
        </p:nvSpPr>
        <p:spPr/>
        <p:txBody>
          <a:bodyPr/>
          <a:lstStyle/>
          <a:p>
            <a:r>
              <a:rPr kumimoji="1" lang="ja-JP" altLang="en-US" dirty="0" smtClean="0"/>
              <a:t>目次</a:t>
            </a:r>
            <a:endParaRPr kumimoji="1" lang="ja-JP" altLang="en-US" dirty="0"/>
          </a:p>
        </p:txBody>
      </p:sp>
      <p:sp>
        <p:nvSpPr>
          <p:cNvPr id="5" name="正方形/長方形 4"/>
          <p:cNvSpPr/>
          <p:nvPr/>
        </p:nvSpPr>
        <p:spPr>
          <a:xfrm>
            <a:off x="755576" y="1268760"/>
            <a:ext cx="4320480" cy="5262979"/>
          </a:xfrm>
          <a:prstGeom prst="rect">
            <a:avLst/>
          </a:prstGeom>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１</a:t>
            </a:r>
            <a:r>
              <a:rPr lang="ja-JP" altLang="en-US" sz="1600" dirty="0" smtClean="0">
                <a:latin typeface="HGPｺﾞｼｯｸM" panose="020B0600000000000000" pitchFamily="50" charset="-128"/>
                <a:ea typeface="HGPｺﾞｼｯｸM" panose="020B0600000000000000" pitchFamily="50" charset="-128"/>
              </a:rPr>
              <a:t>．本書の位置付け</a:t>
            </a:r>
            <a:endParaRPr lang="en-US" altLang="ja-JP" sz="1600" dirty="0" smtClean="0">
              <a:latin typeface="HGPｺﾞｼｯｸM" panose="020B0600000000000000" pitchFamily="50" charset="-128"/>
              <a:ea typeface="HGPｺﾞｼｯｸM" panose="020B0600000000000000" pitchFamily="50" charset="-128"/>
            </a:endParaRPr>
          </a:p>
          <a:p>
            <a:pPr marL="3175" lvl="1"/>
            <a:endParaRPr lang="en-US" altLang="ja-JP" sz="800" dirty="0" smtClean="0">
              <a:latin typeface="HGPｺﾞｼｯｸM" panose="020B0600000000000000" pitchFamily="50" charset="-128"/>
              <a:ea typeface="HGPｺﾞｼｯｸM" panose="020B0600000000000000" pitchFamily="50" charset="-128"/>
            </a:endParaRPr>
          </a:p>
          <a:p>
            <a:pPr marL="3175" lvl="1"/>
            <a:r>
              <a:rPr lang="ja-JP" altLang="en-US" sz="1600" dirty="0" smtClean="0">
                <a:latin typeface="HGPｺﾞｼｯｸM" panose="020B0600000000000000" pitchFamily="50" charset="-128"/>
                <a:ea typeface="HGPｺﾞｼｯｸM" panose="020B0600000000000000" pitchFamily="50" charset="-128"/>
              </a:rPr>
              <a:t>２．要件定義方針</a:t>
            </a:r>
            <a:endParaRPr lang="en-US" altLang="ja-JP" sz="1600" dirty="0" smtClean="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２．１</a:t>
            </a:r>
            <a:r>
              <a:rPr lang="ja-JP" altLang="en-US" sz="1600" dirty="0" smtClean="0">
                <a:latin typeface="HGPｺﾞｼｯｸM" panose="020B0600000000000000" pitchFamily="50" charset="-128"/>
                <a:ea typeface="HGPｺﾞｼｯｸM" panose="020B0600000000000000" pitchFamily="50" charset="-128"/>
              </a:rPr>
              <a:t>．　プロジェクトゴール</a:t>
            </a:r>
            <a:endParaRPr lang="en-US" altLang="ja-JP" sz="1600" dirty="0" smtClean="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a:t>
            </a:r>
            <a:r>
              <a:rPr lang="ja-JP" altLang="en-US" sz="1600" dirty="0" smtClean="0">
                <a:latin typeface="HGPｺﾞｼｯｸM" panose="020B0600000000000000" pitchFamily="50" charset="-128"/>
                <a:ea typeface="HGPｺﾞｼｯｸM" panose="020B0600000000000000" pitchFamily="50" charset="-128"/>
              </a:rPr>
              <a:t>２．２．　要件定義スコープ</a:t>
            </a:r>
            <a:endParaRPr lang="en-US" altLang="ja-JP" sz="1600" dirty="0" smtClean="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a:t>
            </a:r>
            <a:r>
              <a:rPr lang="ja-JP" altLang="en-US" sz="1600" dirty="0" smtClean="0">
                <a:latin typeface="HGPｺﾞｼｯｸM" panose="020B0600000000000000" pitchFamily="50" charset="-128"/>
                <a:ea typeface="HGPｺﾞｼｯｸM" panose="020B0600000000000000" pitchFamily="50" charset="-128"/>
              </a:rPr>
              <a:t>２．３．　要件定義遂行上の制約、前提</a:t>
            </a:r>
            <a:endParaRPr lang="en-US" altLang="ja-JP" sz="1600" dirty="0" smtClean="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smtClean="0">
                <a:latin typeface="HGPｺﾞｼｯｸM" panose="020B0600000000000000" pitchFamily="50" charset="-128"/>
                <a:ea typeface="HGPｺﾞｼｯｸM" panose="020B0600000000000000" pitchFamily="50" charset="-128"/>
              </a:rPr>
              <a:t>３．要件定義実施計画</a:t>
            </a:r>
            <a:endParaRPr lang="en-US" altLang="ja-JP" sz="1600" dirty="0" smtClean="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a:t>
            </a:r>
            <a:r>
              <a:rPr lang="ja-JP" altLang="en-US" sz="1600" dirty="0" smtClean="0">
                <a:latin typeface="HGPｺﾞｼｯｸM" panose="020B0600000000000000" pitchFamily="50" charset="-128"/>
                <a:ea typeface="HGPｺﾞｼｯｸM" panose="020B0600000000000000" pitchFamily="50" charset="-128"/>
              </a:rPr>
              <a:t>３．１．　実施計画概要</a:t>
            </a:r>
            <a:endParaRPr lang="en-US" altLang="ja-JP" sz="1600" dirty="0" smtClean="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a:t>
            </a:r>
            <a:r>
              <a:rPr lang="ja-JP" altLang="en-US" sz="1600" dirty="0" smtClean="0">
                <a:latin typeface="HGPｺﾞｼｯｸM" panose="020B0600000000000000" pitchFamily="50" charset="-128"/>
                <a:ea typeface="HGPｺﾞｼｯｸM" panose="020B0600000000000000" pitchFamily="50" charset="-128"/>
              </a:rPr>
              <a:t>３．２．　要件定義の進め方</a:t>
            </a:r>
            <a:endParaRPr lang="en-US" altLang="ja-JP" sz="1600" dirty="0" smtClean="0">
              <a:latin typeface="HGPｺﾞｼｯｸM" panose="020B0600000000000000" pitchFamily="50" charset="-128"/>
              <a:ea typeface="HGPｺﾞｼｯｸM" panose="020B0600000000000000" pitchFamily="50" charset="-128"/>
            </a:endParaRPr>
          </a:p>
          <a:p>
            <a:pPr marL="3175" lvl="1"/>
            <a:r>
              <a:rPr lang="ja-JP" altLang="en-US" sz="1600" dirty="0" smtClean="0">
                <a:latin typeface="HGPｺﾞｼｯｸM" panose="020B0600000000000000" pitchFamily="50" charset="-128"/>
                <a:ea typeface="HGPｺﾞｼｯｸM" panose="020B0600000000000000" pitchFamily="50" charset="-128"/>
              </a:rPr>
              <a:t>　３．３．　ご提示</a:t>
            </a:r>
            <a:r>
              <a:rPr lang="ja-JP" altLang="en-US" sz="1600" dirty="0">
                <a:latin typeface="HGPｺﾞｼｯｸM" panose="020B0600000000000000" pitchFamily="50" charset="-128"/>
                <a:ea typeface="HGPｺﾞｼｯｸM" panose="020B0600000000000000" pitchFamily="50" charset="-128"/>
              </a:rPr>
              <a:t>頂く</a:t>
            </a:r>
            <a:r>
              <a:rPr lang="ja-JP" altLang="en-US" sz="1600" dirty="0" smtClean="0">
                <a:latin typeface="HGPｺﾞｼｯｸM" panose="020B0600000000000000" pitchFamily="50" charset="-128"/>
                <a:ea typeface="HGPｺﾞｼｯｸM" panose="020B0600000000000000" pitchFamily="50" charset="-128"/>
              </a:rPr>
              <a:t>情報</a:t>
            </a:r>
            <a:endParaRPr lang="en-US" altLang="ja-JP" sz="1600" dirty="0" smtClean="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a:t>
            </a:r>
            <a:r>
              <a:rPr lang="ja-JP" altLang="en-US" sz="1600" dirty="0" smtClean="0">
                <a:latin typeface="HGPｺﾞｼｯｸM" panose="020B0600000000000000" pitchFamily="50" charset="-128"/>
                <a:ea typeface="HGPｺﾞｼｯｸM" panose="020B0600000000000000" pitchFamily="50" charset="-128"/>
              </a:rPr>
              <a:t>３．４．　要件調整の進め方</a:t>
            </a:r>
            <a:endParaRPr lang="ja-JP" altLang="en-US"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a:t>
            </a:r>
            <a:r>
              <a:rPr lang="ja-JP" altLang="en-US" sz="1600" dirty="0" smtClean="0">
                <a:latin typeface="HGPｺﾞｼｯｸM" panose="020B0600000000000000" pitchFamily="50" charset="-128"/>
                <a:ea typeface="HGPｺﾞｼｯｸM" panose="020B0600000000000000" pitchFamily="50" charset="-128"/>
              </a:rPr>
              <a:t>３．５．　品質計画</a:t>
            </a:r>
            <a:endParaRPr lang="en-US" altLang="ja-JP" sz="1600" dirty="0" smtClean="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a:t>
            </a:r>
            <a:r>
              <a:rPr lang="ja-JP" altLang="en-US" sz="1600" dirty="0" smtClean="0">
                <a:latin typeface="HGPｺﾞｼｯｸM" panose="020B0600000000000000" pitchFamily="50" charset="-128"/>
                <a:ea typeface="HGPｺﾞｼｯｸM" panose="020B0600000000000000" pitchFamily="50" charset="-128"/>
              </a:rPr>
              <a:t>３．６．　体制</a:t>
            </a:r>
            <a:endParaRPr lang="en-US" altLang="ja-JP" sz="1600" dirty="0" smtClean="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a:t>
            </a:r>
            <a:r>
              <a:rPr lang="ja-JP" altLang="en-US" sz="1600" dirty="0" smtClean="0">
                <a:latin typeface="HGPｺﾞｼｯｸM" panose="020B0600000000000000" pitchFamily="50" charset="-128"/>
                <a:ea typeface="HGPｺﾞｼｯｸM" panose="020B0600000000000000" pitchFamily="50" charset="-128"/>
              </a:rPr>
              <a:t>３．７．　スケジュール</a:t>
            </a:r>
            <a:endParaRPr lang="en-US" altLang="ja-JP" sz="1600" dirty="0" smtClean="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a:t>
            </a:r>
            <a:r>
              <a:rPr lang="ja-JP" altLang="en-US" sz="1600" dirty="0" smtClean="0">
                <a:latin typeface="HGPｺﾞｼｯｸM" panose="020B0600000000000000" pitchFamily="50" charset="-128"/>
                <a:ea typeface="HGPｺﾞｼｯｸM" panose="020B0600000000000000" pitchFamily="50" charset="-128"/>
              </a:rPr>
              <a:t>３．８．　成果物定義</a:t>
            </a:r>
            <a:endParaRPr lang="en-US" altLang="ja-JP" sz="1600" dirty="0" smtClean="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a:t>
            </a:r>
            <a:r>
              <a:rPr lang="ja-JP" altLang="en-US" sz="1600" dirty="0" smtClean="0">
                <a:latin typeface="HGPｺﾞｼｯｸM" panose="020B0600000000000000" pitchFamily="50" charset="-128"/>
                <a:ea typeface="HGPｺﾞｼｯｸM" panose="020B0600000000000000" pitchFamily="50" charset="-128"/>
              </a:rPr>
              <a:t>３．９．　コミュニケーション計画</a:t>
            </a:r>
            <a:endParaRPr lang="en-US" altLang="ja-JP" sz="1600" dirty="0" smtClean="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a:t>
            </a:r>
            <a:r>
              <a:rPr lang="ja-JP" altLang="en-US" sz="1600" dirty="0" smtClean="0">
                <a:latin typeface="HGPｺﾞｼｯｸM" panose="020B0600000000000000" pitchFamily="50" charset="-128"/>
                <a:ea typeface="HGPｺﾞｼｯｸM" panose="020B0600000000000000" pitchFamily="50" charset="-128"/>
              </a:rPr>
              <a:t>３．１０．工程開始</a:t>
            </a:r>
            <a:r>
              <a:rPr lang="en-US" altLang="ja-JP" sz="1600" dirty="0" smtClean="0">
                <a:latin typeface="HGPｺﾞｼｯｸM" panose="020B0600000000000000" pitchFamily="50" charset="-128"/>
                <a:ea typeface="HGPｺﾞｼｯｸM" panose="020B0600000000000000" pitchFamily="50" charset="-128"/>
              </a:rPr>
              <a:t>/</a:t>
            </a:r>
            <a:r>
              <a:rPr lang="ja-JP" altLang="en-US" sz="1600" dirty="0" smtClean="0">
                <a:latin typeface="HGPｺﾞｼｯｸM" panose="020B0600000000000000" pitchFamily="50" charset="-128"/>
                <a:ea typeface="HGPｺﾞｼｯｸM" panose="020B0600000000000000" pitchFamily="50" charset="-128"/>
              </a:rPr>
              <a:t>終了基準</a:t>
            </a:r>
            <a:endParaRPr lang="en-US" altLang="ja-JP" sz="1600" dirty="0" smtClean="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a:t>
            </a:r>
            <a:r>
              <a:rPr lang="ja-JP" altLang="en-US" sz="1600" dirty="0" smtClean="0">
                <a:latin typeface="HGPｺﾞｼｯｸM" panose="020B0600000000000000" pitchFamily="50" charset="-128"/>
                <a:ea typeface="HGPｺﾞｼｯｸM" panose="020B0600000000000000" pitchFamily="50" charset="-128"/>
              </a:rPr>
              <a:t>３．１１．</a:t>
            </a:r>
            <a:r>
              <a:rPr lang="ja-JP" altLang="en-US" sz="1600" dirty="0">
                <a:latin typeface="HGPｺﾞｼｯｸM" panose="020B0600000000000000" pitchFamily="50" charset="-128"/>
                <a:ea typeface="HGPｺﾞｼｯｸM" panose="020B0600000000000000" pitchFamily="50" charset="-128"/>
              </a:rPr>
              <a:t>要件定義の重要成功要因と対策</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smtClean="0">
              <a:latin typeface="HGPｺﾞｼｯｸM" panose="020B0600000000000000" pitchFamily="50" charset="-128"/>
              <a:ea typeface="HGPｺﾞｼｯｸM" panose="020B0600000000000000" pitchFamily="50" charset="-128"/>
            </a:endParaRPr>
          </a:p>
          <a:p>
            <a:pPr marL="3175" lvl="1"/>
            <a:r>
              <a:rPr lang="ja-JP" altLang="en-US" sz="1600" dirty="0" smtClean="0">
                <a:latin typeface="HGPｺﾞｼｯｸM" panose="020B0600000000000000" pitchFamily="50" charset="-128"/>
                <a:ea typeface="HGPｺﾞｼｯｸM" panose="020B0600000000000000" pitchFamily="50" charset="-128"/>
              </a:rPr>
              <a:t>４．</a:t>
            </a:r>
            <a:r>
              <a:rPr lang="ja-JP" altLang="en-US" sz="1600" dirty="0">
                <a:latin typeface="HGPｺﾞｼｯｸM" panose="020B0600000000000000" pitchFamily="50" charset="-128"/>
                <a:ea typeface="HGPｺﾞｼｯｸM" panose="020B0600000000000000" pitchFamily="50" charset="-128"/>
              </a:rPr>
              <a:t>○○様への依頼</a:t>
            </a:r>
            <a:r>
              <a:rPr lang="ja-JP" altLang="en-US" sz="1600" dirty="0" smtClean="0">
                <a:latin typeface="HGPｺﾞｼｯｸM" panose="020B0600000000000000" pitchFamily="50" charset="-128"/>
                <a:ea typeface="HGPｺﾞｼｯｸM" panose="020B0600000000000000" pitchFamily="50" charset="-128"/>
              </a:rPr>
              <a:t>事項</a:t>
            </a:r>
            <a:endParaRPr lang="en-US" altLang="ja-JP" sz="1600" dirty="0" smtClean="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smtClean="0">
                <a:latin typeface="HGPｺﾞｼｯｸM" panose="020B0600000000000000" pitchFamily="50" charset="-128"/>
                <a:ea typeface="HGPｺﾞｼｯｸM" panose="020B0600000000000000" pitchFamily="50" charset="-128"/>
              </a:rPr>
              <a:t>５．課題、リスク</a:t>
            </a:r>
            <a:endParaRPr lang="en-US" altLang="ja-JP" sz="1600" dirty="0">
              <a:latin typeface="HGPｺﾞｼｯｸM" panose="020B0600000000000000" pitchFamily="50" charset="-128"/>
              <a:ea typeface="HGPｺﾞｼｯｸM" panose="020B0600000000000000" pitchFamily="50" charset="-128"/>
            </a:endParaRPr>
          </a:p>
        </p:txBody>
      </p:sp>
      <p:sp>
        <p:nvSpPr>
          <p:cNvPr id="6" name="正方形/長方形 5"/>
          <p:cNvSpPr/>
          <p:nvPr/>
        </p:nvSpPr>
        <p:spPr>
          <a:xfrm>
            <a:off x="5148064" y="1268760"/>
            <a:ext cx="3456384" cy="2062103"/>
          </a:xfrm>
          <a:prstGeom prst="rect">
            <a:avLst/>
          </a:prstGeom>
        </p:spPr>
        <p:txBody>
          <a:bodyPr wrap="square">
            <a:spAutoFit/>
          </a:bodyPr>
          <a:lstStyle/>
          <a:p>
            <a:pPr marL="3175" lvl="1"/>
            <a:r>
              <a:rPr lang="ja-JP" altLang="en-US" sz="1600" dirty="0" smtClean="0">
                <a:latin typeface="HGPｺﾞｼｯｸM" panose="020B0600000000000000" pitchFamily="50" charset="-128"/>
                <a:ea typeface="HGPｺﾞｼｯｸM" panose="020B0600000000000000" pitchFamily="50" charset="-128"/>
              </a:rPr>
              <a:t>＜付属資料＞</a:t>
            </a:r>
            <a:endParaRPr lang="en-US" altLang="ja-JP" sz="1600" dirty="0" smtClean="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smtClean="0">
                <a:latin typeface="HGPｺﾞｼｯｸM" panose="020B0600000000000000" pitchFamily="50" charset="-128"/>
                <a:ea typeface="HGPｺﾞｼｯｸM" panose="020B0600000000000000" pitchFamily="50" charset="-128"/>
              </a:rPr>
              <a:t>大日程、中日程計画</a:t>
            </a:r>
            <a:endParaRPr lang="en-US" altLang="ja-JP" sz="1600" dirty="0" smtClean="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smtClean="0">
                <a:latin typeface="HGPｺﾞｼｯｸM" panose="020B0600000000000000" pitchFamily="50" charset="-128"/>
                <a:ea typeface="HGPｺﾞｼｯｸM" panose="020B0600000000000000" pitchFamily="50" charset="-128"/>
              </a:rPr>
              <a:t>課題一覧、リスク一覧</a:t>
            </a:r>
            <a:endParaRPr lang="en-US" altLang="ja-JP" sz="1600" dirty="0" smtClean="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smtClean="0">
                <a:latin typeface="HGPｺﾞｼｯｸM" panose="020B0600000000000000" pitchFamily="50" charset="-128"/>
                <a:ea typeface="HGPｺﾞｼｯｸM" panose="020B0600000000000000" pitchFamily="50" charset="-128"/>
              </a:rPr>
              <a:t>成果物サンプル</a:t>
            </a:r>
            <a:endParaRPr lang="en-US" altLang="ja-JP" sz="1600" dirty="0" smtClean="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smtClean="0">
                <a:latin typeface="HGPｺﾞｼｯｸM" panose="020B0600000000000000" pitchFamily="50" charset="-128"/>
                <a:ea typeface="HGPｺﾞｼｯｸM" panose="020B0600000000000000" pitchFamily="50" charset="-128"/>
              </a:rPr>
              <a:t>開始</a:t>
            </a:r>
            <a:r>
              <a:rPr lang="en-US" altLang="ja-JP" sz="1600" dirty="0" smtClean="0">
                <a:latin typeface="HGPｺﾞｼｯｸM" panose="020B0600000000000000" pitchFamily="50" charset="-128"/>
                <a:ea typeface="HGPｺﾞｼｯｸM" panose="020B0600000000000000" pitchFamily="50" charset="-128"/>
              </a:rPr>
              <a:t>/</a:t>
            </a:r>
            <a:r>
              <a:rPr lang="ja-JP" altLang="en-US" sz="1600" dirty="0" smtClean="0">
                <a:latin typeface="HGPｺﾞｼｯｸM" panose="020B0600000000000000" pitchFamily="50" charset="-128"/>
                <a:ea typeface="HGPｺﾞｼｯｸM" panose="020B0600000000000000" pitchFamily="50" charset="-128"/>
              </a:rPr>
              <a:t>終了基準一覧</a:t>
            </a:r>
            <a:endParaRPr lang="en-US" altLang="ja-JP" sz="1600" dirty="0" smtClean="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smtClean="0">
                <a:latin typeface="HGPｺﾞｼｯｸM" panose="020B0600000000000000" pitchFamily="50" charset="-128"/>
                <a:ea typeface="HGPｺﾞｼｯｸM" panose="020B0600000000000000" pitchFamily="50" charset="-128"/>
              </a:rPr>
              <a:t>検証観点一覧</a:t>
            </a:r>
            <a:endParaRPr lang="en-US" altLang="ja-JP" sz="1600" dirty="0" smtClean="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smtClean="0">
              <a:latin typeface="HGPｺﾞｼｯｸM" panose="020B0600000000000000" pitchFamily="50" charset="-128"/>
              <a:ea typeface="HGPｺﾞｼｯｸM" panose="020B0600000000000000" pitchFamily="50" charset="-128"/>
            </a:endParaRPr>
          </a:p>
        </p:txBody>
      </p:sp>
      <p:sp>
        <p:nvSpPr>
          <p:cNvPr id="7" name="四角形吹き出し 6"/>
          <p:cNvSpPr/>
          <p:nvPr/>
        </p:nvSpPr>
        <p:spPr>
          <a:xfrm>
            <a:off x="4860032" y="3153962"/>
            <a:ext cx="3970148" cy="645643"/>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&lt;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付属資料</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&gt;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はプロジェクト計画付属のものと同等のため、</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サンプルは提供していません。</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
        <p:nvSpPr>
          <p:cNvPr id="8" name="四角形吹き出し 7"/>
          <p:cNvSpPr/>
          <p:nvPr/>
        </p:nvSpPr>
        <p:spPr>
          <a:xfrm>
            <a:off x="4860032" y="3898045"/>
            <a:ext cx="3970148" cy="645643"/>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成果物サンプルには、要件定義フレームワークが提供する</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成果物サンプル＆ガイドをご活用ください。</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
        <p:nvSpPr>
          <p:cNvPr id="10" name="四角形吹き出し 9"/>
          <p:cNvSpPr/>
          <p:nvPr/>
        </p:nvSpPr>
        <p:spPr>
          <a:xfrm>
            <a:off x="4866206" y="4653136"/>
            <a:ext cx="3970148" cy="645643"/>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検証観点には、要件定義フレームワークが提供する</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a:t>
            </a:r>
            <a:r>
              <a:rPr lang="ja-JP" altLang="en-US" sz="1200" dirty="0" smtClean="0">
                <a:solidFill>
                  <a:schemeClr val="tx1"/>
                </a:solidFill>
                <a:latin typeface="HGPｺﾞｼｯｸM" panose="020B0600000000000000" pitchFamily="50" charset="-128"/>
                <a:ea typeface="HGPｺﾞｼｯｸM" panose="020B0600000000000000" pitchFamily="50" charset="-128"/>
              </a:rPr>
              <a:t>定義検証ガイドをご活用ください。</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正方形/長方形 144"/>
          <p:cNvSpPr/>
          <p:nvPr/>
        </p:nvSpPr>
        <p:spPr>
          <a:xfrm>
            <a:off x="395536" y="1856531"/>
            <a:ext cx="3952056" cy="47525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146" name="正方形/長方形 145"/>
          <p:cNvSpPr/>
          <p:nvPr/>
        </p:nvSpPr>
        <p:spPr>
          <a:xfrm>
            <a:off x="4642160" y="1844824"/>
            <a:ext cx="4178312" cy="47525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40</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1672253" cy="769441"/>
          </a:xfrm>
          <a:prstGeom prst="rect">
            <a:avLst/>
          </a:prstGeom>
          <a:noFill/>
        </p:spPr>
        <p:txBody>
          <a:bodyPr wrap="none" rtlCol="0">
            <a:spAutoFit/>
          </a:bodyPr>
          <a:lstStyle/>
          <a:p>
            <a:r>
              <a:rPr lang="ja-JP" altLang="en-US" sz="1600" dirty="0" smtClean="0">
                <a:latin typeface="HGPｺﾞｼｯｸM" panose="020B0600000000000000" pitchFamily="50" charset="-128"/>
                <a:ea typeface="HGPｺﾞｼｯｸM" panose="020B0600000000000000" pitchFamily="50" charset="-128"/>
              </a:rPr>
              <a:t>３．６．体制計画</a:t>
            </a:r>
            <a:endParaRPr lang="en-US" altLang="ja-JP" sz="1600" dirty="0" smtClean="0">
              <a:latin typeface="HGPｺﾞｼｯｸM" panose="020B0600000000000000" pitchFamily="50" charset="-128"/>
              <a:ea typeface="HGPｺﾞｼｯｸM" panose="020B0600000000000000" pitchFamily="50" charset="-128"/>
            </a:endParaRPr>
          </a:p>
          <a:p>
            <a:r>
              <a:rPr lang="ja-JP" altLang="en-US" sz="1400" dirty="0" smtClean="0">
                <a:latin typeface="HGPｺﾞｼｯｸM" panose="020B0600000000000000" pitchFamily="50" charset="-128"/>
                <a:ea typeface="HGPｺﾞｼｯｸM" panose="020B0600000000000000" pitchFamily="50" charset="-128"/>
              </a:rPr>
              <a:t>　　３．６．１．体制図</a:t>
            </a:r>
            <a:endParaRPr lang="en-US" altLang="ja-JP" sz="1400" dirty="0" smtClean="0">
              <a:latin typeface="HGPｺﾞｼｯｸM" panose="020B0600000000000000" pitchFamily="50" charset="-128"/>
              <a:ea typeface="HGPｺﾞｼｯｸM" panose="020B0600000000000000" pitchFamily="50" charset="-128"/>
            </a:endParaRPr>
          </a:p>
          <a:p>
            <a:pPr marL="719138"/>
            <a:endParaRPr lang="en-US" altLang="ja-JP" sz="1400" dirty="0" smtClean="0">
              <a:latin typeface="HGPｺﾞｼｯｸM" panose="020B0600000000000000" pitchFamily="50" charset="-128"/>
              <a:ea typeface="HGPｺﾞｼｯｸM" panose="020B0600000000000000" pitchFamily="50" charset="-128"/>
            </a:endParaRPr>
          </a:p>
        </p:txBody>
      </p:sp>
      <p:sp>
        <p:nvSpPr>
          <p:cNvPr id="9" name="Rectangle 20"/>
          <p:cNvSpPr>
            <a:spLocks noChangeArrowheads="1"/>
          </p:cNvSpPr>
          <p:nvPr/>
        </p:nvSpPr>
        <p:spPr bwMode="auto">
          <a:xfrm>
            <a:off x="467545" y="2061007"/>
            <a:ext cx="6995013" cy="1079961"/>
          </a:xfrm>
          <a:prstGeom prst="rect">
            <a:avLst/>
          </a:prstGeom>
          <a:noFill/>
          <a:ln w="19050">
            <a:solidFill>
              <a:srgbClr val="5F6062"/>
            </a:solidFill>
            <a:prstDash val="dash"/>
            <a:miter lim="800000"/>
            <a:headEnd/>
            <a:tailEnd type="none" w="sm" len="sm"/>
          </a:ln>
          <a:effectLst/>
          <a:extLst/>
        </p:spPr>
        <p:txBody>
          <a:bodyPr wrap="none" lIns="0" tIns="0" rIns="0" bIns="0" anchor="ctr"/>
          <a:lstStyle/>
          <a:p>
            <a:pPr>
              <a:defRPr/>
            </a:pPr>
            <a:endParaRPr kumimoji="0" lang="ja-JP" altLang="en-US" kern="0" dirty="0" smtClean="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grpSp>
        <p:nvGrpSpPr>
          <p:cNvPr id="23" name="Group 39"/>
          <p:cNvGrpSpPr>
            <a:grpSpLocks/>
          </p:cNvGrpSpPr>
          <p:nvPr/>
        </p:nvGrpSpPr>
        <p:grpSpPr bwMode="auto">
          <a:xfrm>
            <a:off x="6268932" y="2132856"/>
            <a:ext cx="968400" cy="409956"/>
            <a:chOff x="3333" y="1056"/>
            <a:chExt cx="624" cy="275"/>
          </a:xfrm>
        </p:grpSpPr>
        <p:sp>
          <p:nvSpPr>
            <p:cNvPr id="24" name="Rectangle 40"/>
            <p:cNvSpPr>
              <a:spLocks noChangeArrowheads="1"/>
            </p:cNvSpPr>
            <p:nvPr/>
          </p:nvSpPr>
          <p:spPr bwMode="auto">
            <a:xfrm>
              <a:off x="3333" y="1056"/>
              <a:ext cx="624" cy="133"/>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a:t>
              </a:r>
              <a:r>
                <a:rPr kumimoji="0" lang="ja-JP" altLang="en-US" sz="9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責任者</a:t>
              </a:r>
            </a:p>
          </p:txBody>
        </p:sp>
        <p:sp>
          <p:nvSpPr>
            <p:cNvPr id="25" name="Rectangle 41"/>
            <p:cNvSpPr>
              <a:spLocks noChangeArrowheads="1"/>
            </p:cNvSpPr>
            <p:nvPr/>
          </p:nvSpPr>
          <p:spPr bwMode="auto">
            <a:xfrm>
              <a:off x="3333" y="1195"/>
              <a:ext cx="624" cy="136"/>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近藤</a:t>
              </a:r>
              <a:endParaRPr kumimoji="0" lang="ja-JP" altLang="en-US" sz="900" kern="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grpSp>
      <p:grpSp>
        <p:nvGrpSpPr>
          <p:cNvPr id="26" name="Group 42"/>
          <p:cNvGrpSpPr>
            <a:grpSpLocks/>
          </p:cNvGrpSpPr>
          <p:nvPr/>
        </p:nvGrpSpPr>
        <p:grpSpPr bwMode="auto">
          <a:xfrm>
            <a:off x="7687784" y="2670552"/>
            <a:ext cx="916664" cy="409956"/>
            <a:chOff x="4206" y="1268"/>
            <a:chExt cx="624" cy="275"/>
          </a:xfrm>
        </p:grpSpPr>
        <p:sp>
          <p:nvSpPr>
            <p:cNvPr id="27" name="Rectangle 43"/>
            <p:cNvSpPr>
              <a:spLocks noChangeArrowheads="1"/>
            </p:cNvSpPr>
            <p:nvPr/>
          </p:nvSpPr>
          <p:spPr bwMode="auto">
            <a:xfrm>
              <a:off x="4206" y="1268"/>
              <a:ext cx="624" cy="133"/>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営業担当</a:t>
              </a:r>
            </a:p>
          </p:txBody>
        </p:sp>
        <p:sp>
          <p:nvSpPr>
            <p:cNvPr id="28" name="Rectangle 44"/>
            <p:cNvSpPr>
              <a:spLocks noChangeArrowheads="1"/>
            </p:cNvSpPr>
            <p:nvPr/>
          </p:nvSpPr>
          <p:spPr bwMode="auto">
            <a:xfrm>
              <a:off x="4206" y="1407"/>
              <a:ext cx="624" cy="136"/>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smtClean="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斎藤</a:t>
              </a:r>
            </a:p>
          </p:txBody>
        </p:sp>
      </p:grpSp>
      <p:grpSp>
        <p:nvGrpSpPr>
          <p:cNvPr id="34" name="グループ化 33"/>
          <p:cNvGrpSpPr/>
          <p:nvPr/>
        </p:nvGrpSpPr>
        <p:grpSpPr>
          <a:xfrm>
            <a:off x="6268932" y="3342994"/>
            <a:ext cx="968400" cy="409956"/>
            <a:chOff x="6183483" y="3424485"/>
            <a:chExt cx="990600" cy="436563"/>
          </a:xfrm>
        </p:grpSpPr>
        <p:sp>
          <p:nvSpPr>
            <p:cNvPr id="35" name="Rectangle 59"/>
            <p:cNvSpPr>
              <a:spLocks noChangeArrowheads="1"/>
            </p:cNvSpPr>
            <p:nvPr/>
          </p:nvSpPr>
          <p:spPr bwMode="auto">
            <a:xfrm>
              <a:off x="6183483" y="3424485"/>
              <a:ext cx="990600" cy="21272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プロジェクトマネージャ</a:t>
              </a:r>
            </a:p>
          </p:txBody>
        </p:sp>
        <p:sp>
          <p:nvSpPr>
            <p:cNvPr id="36" name="Rectangle 60"/>
            <p:cNvSpPr>
              <a:spLocks noChangeArrowheads="1"/>
            </p:cNvSpPr>
            <p:nvPr/>
          </p:nvSpPr>
          <p:spPr bwMode="auto">
            <a:xfrm>
              <a:off x="6183483" y="3645148"/>
              <a:ext cx="990600" cy="21590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smtClean="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杉田</a:t>
              </a:r>
            </a:p>
          </p:txBody>
        </p:sp>
      </p:grpSp>
      <p:grpSp>
        <p:nvGrpSpPr>
          <p:cNvPr id="29" name="グループ化 28"/>
          <p:cNvGrpSpPr/>
          <p:nvPr/>
        </p:nvGrpSpPr>
        <p:grpSpPr>
          <a:xfrm>
            <a:off x="539552" y="4606269"/>
            <a:ext cx="804146" cy="868328"/>
            <a:chOff x="1614762" y="4293096"/>
            <a:chExt cx="869006" cy="733023"/>
          </a:xfrm>
        </p:grpSpPr>
        <p:sp>
          <p:nvSpPr>
            <p:cNvPr id="30" name="Rectangle 48"/>
            <p:cNvSpPr>
              <a:spLocks noChangeArrowheads="1"/>
            </p:cNvSpPr>
            <p:nvPr/>
          </p:nvSpPr>
          <p:spPr bwMode="auto">
            <a:xfrm>
              <a:off x="1614762" y="4408102"/>
              <a:ext cx="869006" cy="618017"/>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31" name="Rectangle 47"/>
            <p:cNvSpPr>
              <a:spLocks noChangeArrowheads="1"/>
            </p:cNvSpPr>
            <p:nvPr/>
          </p:nvSpPr>
          <p:spPr bwMode="auto">
            <a:xfrm>
              <a:off x="1618524" y="4293096"/>
              <a:ext cx="865244" cy="167886"/>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インフラグループ</a:t>
              </a:r>
            </a:p>
          </p:txBody>
        </p:sp>
      </p:grpSp>
      <p:grpSp>
        <p:nvGrpSpPr>
          <p:cNvPr id="144" name="グループ化 143"/>
          <p:cNvGrpSpPr/>
          <p:nvPr/>
        </p:nvGrpSpPr>
        <p:grpSpPr>
          <a:xfrm>
            <a:off x="3333536" y="5894302"/>
            <a:ext cx="912979" cy="631042"/>
            <a:chOff x="3200155" y="5885724"/>
            <a:chExt cx="1132696" cy="631042"/>
          </a:xfrm>
        </p:grpSpPr>
        <p:sp>
          <p:nvSpPr>
            <p:cNvPr id="37"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38"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a:t>
              </a:r>
            </a:p>
          </p:txBody>
        </p:sp>
      </p:grpSp>
      <p:grpSp>
        <p:nvGrpSpPr>
          <p:cNvPr id="41" name="Group 46"/>
          <p:cNvGrpSpPr>
            <a:grpSpLocks/>
          </p:cNvGrpSpPr>
          <p:nvPr/>
        </p:nvGrpSpPr>
        <p:grpSpPr bwMode="auto">
          <a:xfrm>
            <a:off x="2310250" y="4606267"/>
            <a:ext cx="799311" cy="868327"/>
            <a:chOff x="205" y="993"/>
            <a:chExt cx="601" cy="948"/>
          </a:xfrm>
        </p:grpSpPr>
        <p:sp>
          <p:nvSpPr>
            <p:cNvPr id="42" name="Rectangle 48"/>
            <p:cNvSpPr>
              <a:spLocks noChangeArrowheads="1"/>
            </p:cNvSpPr>
            <p:nvPr/>
          </p:nvSpPr>
          <p:spPr bwMode="auto">
            <a:xfrm>
              <a:off x="205" y="1138"/>
              <a:ext cx="601" cy="803"/>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山下様</a:t>
              </a:r>
              <a:endParaRPr kumimoji="0" lang="en-US" altLang="ja-JP" sz="1000" kern="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algn="ctr">
                <a:defRPr/>
              </a:pPr>
              <a:r>
                <a:rPr kumimoji="0" lang="ja-JP" altLang="en-US" sz="1000" kern="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渡部様</a:t>
              </a:r>
            </a:p>
          </p:txBody>
        </p:sp>
        <p:sp>
          <p:nvSpPr>
            <p:cNvPr id="43" name="Rectangle 47"/>
            <p:cNvSpPr>
              <a:spLocks noChangeArrowheads="1"/>
            </p:cNvSpPr>
            <p:nvPr/>
          </p:nvSpPr>
          <p:spPr bwMode="auto">
            <a:xfrm>
              <a:off x="205" y="993"/>
              <a:ext cx="601" cy="226"/>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業務グループ</a:t>
              </a:r>
            </a:p>
          </p:txBody>
        </p:sp>
      </p:grpSp>
      <p:cxnSp>
        <p:nvCxnSpPr>
          <p:cNvPr id="44" name="カギ線コネクタ 43"/>
          <p:cNvCxnSpPr>
            <a:stCxn id="42" idx="2"/>
            <a:endCxn id="155" idx="0"/>
          </p:cNvCxnSpPr>
          <p:nvPr/>
        </p:nvCxnSpPr>
        <p:spPr>
          <a:xfrm rot="5400000">
            <a:off x="1931152" y="5115548"/>
            <a:ext cx="419708" cy="1137800"/>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45" name="カギ線コネクタ 44"/>
          <p:cNvCxnSpPr>
            <a:stCxn id="42" idx="2"/>
            <a:endCxn id="38" idx="0"/>
          </p:cNvCxnSpPr>
          <p:nvPr/>
        </p:nvCxnSpPr>
        <p:spPr>
          <a:xfrm rot="16200000" flipH="1">
            <a:off x="3040112" y="5144388"/>
            <a:ext cx="419708" cy="1080120"/>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0" name="カギ線コネクタ 49"/>
          <p:cNvCxnSpPr>
            <a:stCxn id="130" idx="2"/>
            <a:endCxn id="31" idx="0"/>
          </p:cNvCxnSpPr>
          <p:nvPr/>
        </p:nvCxnSpPr>
        <p:spPr>
          <a:xfrm rot="5400000">
            <a:off x="988948" y="3707368"/>
            <a:ext cx="853319" cy="944482"/>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1" name="カギ線コネクタ 50"/>
          <p:cNvCxnSpPr>
            <a:stCxn id="130" idx="2"/>
            <a:endCxn id="43" idx="0"/>
          </p:cNvCxnSpPr>
          <p:nvPr/>
        </p:nvCxnSpPr>
        <p:spPr>
          <a:xfrm rot="16200000" flipH="1">
            <a:off x="1872219" y="3768579"/>
            <a:ext cx="853317" cy="822058"/>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2" name="カギ線コネクタ 51"/>
          <p:cNvCxnSpPr>
            <a:stCxn id="110" idx="2"/>
            <a:endCxn id="101" idx="0"/>
          </p:cNvCxnSpPr>
          <p:nvPr/>
        </p:nvCxnSpPr>
        <p:spPr>
          <a:xfrm rot="16200000" flipH="1">
            <a:off x="7300899" y="3786399"/>
            <a:ext cx="272101" cy="1367634"/>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3" name="カギ線コネクタ 52"/>
          <p:cNvCxnSpPr>
            <a:stCxn id="110" idx="2"/>
            <a:endCxn id="98" idx="0"/>
          </p:cNvCxnSpPr>
          <p:nvPr/>
        </p:nvCxnSpPr>
        <p:spPr>
          <a:xfrm rot="5400000">
            <a:off x="5948376" y="3801512"/>
            <a:ext cx="272102" cy="1337410"/>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4" name="直線コネクタ 53"/>
          <p:cNvCxnSpPr>
            <a:stCxn id="25" idx="2"/>
            <a:endCxn id="35" idx="0"/>
          </p:cNvCxnSpPr>
          <p:nvPr/>
        </p:nvCxnSpPr>
        <p:spPr>
          <a:xfrm>
            <a:off x="6753132" y="2542812"/>
            <a:ext cx="0" cy="800182"/>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6" name="直線コネクタ 55"/>
          <p:cNvCxnSpPr>
            <a:stCxn id="124" idx="0"/>
            <a:endCxn id="126" idx="0"/>
          </p:cNvCxnSpPr>
          <p:nvPr/>
        </p:nvCxnSpPr>
        <p:spPr>
          <a:xfrm>
            <a:off x="1887848" y="2340070"/>
            <a:ext cx="0" cy="330482"/>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7" name="直線コネクタ 56"/>
          <p:cNvCxnSpPr>
            <a:stCxn id="127" idx="2"/>
            <a:endCxn id="129" idx="0"/>
          </p:cNvCxnSpPr>
          <p:nvPr/>
        </p:nvCxnSpPr>
        <p:spPr>
          <a:xfrm>
            <a:off x="1887848" y="3080508"/>
            <a:ext cx="0" cy="262486"/>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grpSp>
        <p:nvGrpSpPr>
          <p:cNvPr id="68" name="グループ化 67"/>
          <p:cNvGrpSpPr/>
          <p:nvPr/>
        </p:nvGrpSpPr>
        <p:grpSpPr>
          <a:xfrm>
            <a:off x="7687392" y="3743364"/>
            <a:ext cx="917056" cy="405716"/>
            <a:chOff x="7451896" y="3429000"/>
            <a:chExt cx="991024" cy="432048"/>
          </a:xfrm>
        </p:grpSpPr>
        <p:sp>
          <p:nvSpPr>
            <p:cNvPr id="69" name="Rectangle 60"/>
            <p:cNvSpPr>
              <a:spLocks noChangeArrowheads="1"/>
            </p:cNvSpPr>
            <p:nvPr/>
          </p:nvSpPr>
          <p:spPr bwMode="auto">
            <a:xfrm>
              <a:off x="7451896" y="3645148"/>
              <a:ext cx="990600" cy="21590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smtClean="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畑山</a:t>
              </a:r>
            </a:p>
          </p:txBody>
        </p:sp>
        <p:sp>
          <p:nvSpPr>
            <p:cNvPr id="70" name="Rectangle 59"/>
            <p:cNvSpPr>
              <a:spLocks noChangeArrowheads="1"/>
            </p:cNvSpPr>
            <p:nvPr/>
          </p:nvSpPr>
          <p:spPr bwMode="auto">
            <a:xfrm>
              <a:off x="7452320" y="3429000"/>
              <a:ext cx="990600" cy="21272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en-US" altLang="ja-JP" sz="9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PMO</a:t>
              </a:r>
              <a:endParaRPr kumimoji="0" lang="ja-JP" altLang="en-US" sz="9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grpSp>
      <p:cxnSp>
        <p:nvCxnSpPr>
          <p:cNvPr id="71" name="直線コネクタ 70"/>
          <p:cNvCxnSpPr>
            <a:stCxn id="36" idx="2"/>
            <a:endCxn id="70" idx="1"/>
          </p:cNvCxnSpPr>
          <p:nvPr/>
        </p:nvCxnSpPr>
        <p:spPr>
          <a:xfrm rot="16200000" flipH="1">
            <a:off x="7175311" y="3330771"/>
            <a:ext cx="90294" cy="934652"/>
          </a:xfrm>
          <a:prstGeom prst="bentConnector2">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72" name="カギ線コネクタ 71"/>
          <p:cNvCxnSpPr>
            <a:stCxn id="110" idx="2"/>
            <a:endCxn id="85" idx="0"/>
          </p:cNvCxnSpPr>
          <p:nvPr/>
        </p:nvCxnSpPr>
        <p:spPr>
          <a:xfrm rot="5400000">
            <a:off x="6616823" y="4469957"/>
            <a:ext cx="272101" cy="518"/>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grpSp>
        <p:nvGrpSpPr>
          <p:cNvPr id="74" name="Group 61"/>
          <p:cNvGrpSpPr>
            <a:grpSpLocks/>
          </p:cNvGrpSpPr>
          <p:nvPr/>
        </p:nvGrpSpPr>
        <p:grpSpPr bwMode="auto">
          <a:xfrm>
            <a:off x="6268932" y="4606267"/>
            <a:ext cx="967364" cy="868217"/>
            <a:chOff x="205" y="735"/>
            <a:chExt cx="372" cy="656"/>
          </a:xfrm>
        </p:grpSpPr>
        <p:sp>
          <p:nvSpPr>
            <p:cNvPr id="84" name="Rectangle 63"/>
            <p:cNvSpPr>
              <a:spLocks noChangeArrowheads="1"/>
            </p:cNvSpPr>
            <p:nvPr/>
          </p:nvSpPr>
          <p:spPr bwMode="auto">
            <a:xfrm>
              <a:off x="205" y="902"/>
              <a:ext cx="372" cy="489"/>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endParaRPr kumimoji="0" lang="ja-JP" altLang="en-US" sz="9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85" name="Rectangle 62"/>
            <p:cNvSpPr>
              <a:spLocks noChangeArrowheads="1"/>
            </p:cNvSpPr>
            <p:nvPr/>
          </p:nvSpPr>
          <p:spPr bwMode="auto">
            <a:xfrm>
              <a:off x="205" y="735"/>
              <a:ext cx="372" cy="16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t"/>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アーキ</a:t>
              </a:r>
              <a:r>
                <a:rPr kumimoji="0" lang="ja-JP" altLang="en-US" sz="9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チーム</a:t>
              </a:r>
            </a:p>
          </p:txBody>
        </p:sp>
      </p:grpSp>
      <p:grpSp>
        <p:nvGrpSpPr>
          <p:cNvPr id="87" name="Group 61"/>
          <p:cNvGrpSpPr>
            <a:grpSpLocks/>
          </p:cNvGrpSpPr>
          <p:nvPr/>
        </p:nvGrpSpPr>
        <p:grpSpPr bwMode="auto">
          <a:xfrm>
            <a:off x="4932040" y="4606268"/>
            <a:ext cx="967364" cy="868326"/>
            <a:chOff x="205" y="735"/>
            <a:chExt cx="372" cy="1450"/>
          </a:xfrm>
        </p:grpSpPr>
        <p:sp>
          <p:nvSpPr>
            <p:cNvPr id="97" name="Rectangle 63"/>
            <p:cNvSpPr>
              <a:spLocks noChangeArrowheads="1"/>
            </p:cNvSpPr>
            <p:nvPr/>
          </p:nvSpPr>
          <p:spPr bwMode="auto">
            <a:xfrm>
              <a:off x="205" y="902"/>
              <a:ext cx="372" cy="1283"/>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endParaRPr kumimoji="0" lang="ja-JP" altLang="en-US" sz="9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98" name="Rectangle 62"/>
            <p:cNvSpPr>
              <a:spLocks noChangeArrowheads="1"/>
            </p:cNvSpPr>
            <p:nvPr/>
          </p:nvSpPr>
          <p:spPr bwMode="auto">
            <a:xfrm>
              <a:off x="205" y="735"/>
              <a:ext cx="372" cy="369"/>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t"/>
            <a:lstStyle/>
            <a:p>
              <a:pPr algn="ctr">
                <a:defRPr/>
              </a:pPr>
              <a:r>
                <a:rPr kumimoji="0" lang="ja-JP" altLang="en-US" sz="9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業務アプリチーム</a:t>
              </a:r>
            </a:p>
          </p:txBody>
        </p:sp>
      </p:grpSp>
      <p:grpSp>
        <p:nvGrpSpPr>
          <p:cNvPr id="99" name="グループ化 98"/>
          <p:cNvGrpSpPr/>
          <p:nvPr/>
        </p:nvGrpSpPr>
        <p:grpSpPr>
          <a:xfrm>
            <a:off x="7637084" y="4606267"/>
            <a:ext cx="967364" cy="868327"/>
            <a:chOff x="7685856" y="4256810"/>
            <a:chExt cx="1045389" cy="924683"/>
          </a:xfrm>
        </p:grpSpPr>
        <p:sp>
          <p:nvSpPr>
            <p:cNvPr id="100" name="Rectangle 63"/>
            <p:cNvSpPr>
              <a:spLocks noChangeArrowheads="1"/>
            </p:cNvSpPr>
            <p:nvPr/>
          </p:nvSpPr>
          <p:spPr bwMode="auto">
            <a:xfrm>
              <a:off x="7685856" y="4419312"/>
              <a:ext cx="1045389" cy="762181"/>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endParaRPr kumimoji="0" lang="ja-JP" altLang="en-US" sz="9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01" name="Rectangle 62"/>
            <p:cNvSpPr>
              <a:spLocks noChangeArrowheads="1"/>
            </p:cNvSpPr>
            <p:nvPr/>
          </p:nvSpPr>
          <p:spPr bwMode="auto">
            <a:xfrm>
              <a:off x="7685856" y="4256810"/>
              <a:ext cx="1045389" cy="235370"/>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t"/>
            <a:lstStyle/>
            <a:p>
              <a:pPr algn="ctr">
                <a:defRPr/>
              </a:pPr>
              <a:r>
                <a:rPr kumimoji="0" lang="ja-JP" altLang="en-US" sz="9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インフラチーム</a:t>
              </a:r>
            </a:p>
          </p:txBody>
        </p:sp>
      </p:grpSp>
      <p:grpSp>
        <p:nvGrpSpPr>
          <p:cNvPr id="108" name="グループ化 107"/>
          <p:cNvGrpSpPr/>
          <p:nvPr/>
        </p:nvGrpSpPr>
        <p:grpSpPr>
          <a:xfrm>
            <a:off x="6268932" y="3924210"/>
            <a:ext cx="968400" cy="409956"/>
            <a:chOff x="6183483" y="3424485"/>
            <a:chExt cx="990600" cy="436563"/>
          </a:xfrm>
        </p:grpSpPr>
        <p:sp>
          <p:nvSpPr>
            <p:cNvPr id="109" name="Rectangle 59"/>
            <p:cNvSpPr>
              <a:spLocks noChangeArrowheads="1"/>
            </p:cNvSpPr>
            <p:nvPr/>
          </p:nvSpPr>
          <p:spPr bwMode="auto">
            <a:xfrm>
              <a:off x="6183483" y="3424485"/>
              <a:ext cx="990600" cy="21272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プロジェクトリーダー</a:t>
              </a:r>
            </a:p>
          </p:txBody>
        </p:sp>
        <p:sp>
          <p:nvSpPr>
            <p:cNvPr id="110" name="Rectangle 60"/>
            <p:cNvSpPr>
              <a:spLocks noChangeArrowheads="1"/>
            </p:cNvSpPr>
            <p:nvPr/>
          </p:nvSpPr>
          <p:spPr bwMode="auto">
            <a:xfrm>
              <a:off x="6183483" y="3645148"/>
              <a:ext cx="990600" cy="21590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smtClean="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田村</a:t>
              </a:r>
            </a:p>
          </p:txBody>
        </p:sp>
      </p:grpSp>
      <p:cxnSp>
        <p:nvCxnSpPr>
          <p:cNvPr id="111" name="直線コネクタ 110"/>
          <p:cNvCxnSpPr>
            <a:stCxn id="36" idx="2"/>
            <a:endCxn id="109" idx="0"/>
          </p:cNvCxnSpPr>
          <p:nvPr/>
        </p:nvCxnSpPr>
        <p:spPr>
          <a:xfrm>
            <a:off x="6753132" y="3752950"/>
            <a:ext cx="0" cy="171260"/>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sp>
        <p:nvSpPr>
          <p:cNvPr id="113" name="左右矢印 112"/>
          <p:cNvSpPr/>
          <p:nvPr/>
        </p:nvSpPr>
        <p:spPr>
          <a:xfrm>
            <a:off x="2843808" y="2288420"/>
            <a:ext cx="3028029" cy="682751"/>
          </a:xfrm>
          <a:prstGeom prst="leftRightArrow">
            <a:avLst/>
          </a:prstGeom>
          <a:gradFill flip="none" rotWithShape="1">
            <a:gsLst>
              <a:gs pos="51000">
                <a:sysClr val="window" lastClr="FFFFFF">
                  <a:alpha val="40000"/>
                </a:sysClr>
              </a:gs>
              <a:gs pos="0">
                <a:srgbClr val="FFC000"/>
              </a:gs>
              <a:gs pos="100000">
                <a:srgbClr val="FFC000"/>
              </a:gs>
            </a:gsLst>
            <a:lin ang="12000000" scaled="0"/>
            <a:tileRect/>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1"/>
          <a:lstStyle/>
          <a:p>
            <a:pPr algn="ctr">
              <a:defRPr/>
            </a:pPr>
            <a:r>
              <a:rPr kumimoji="0" lang="ja-JP" altLang="en-US" sz="1100" kern="0" dirty="0" smtClean="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rPr>
              <a:t>ＰＪ意思決定</a:t>
            </a:r>
          </a:p>
        </p:txBody>
      </p:sp>
      <p:grpSp>
        <p:nvGrpSpPr>
          <p:cNvPr id="122" name="Group 39"/>
          <p:cNvGrpSpPr>
            <a:grpSpLocks/>
          </p:cNvGrpSpPr>
          <p:nvPr/>
        </p:nvGrpSpPr>
        <p:grpSpPr bwMode="auto">
          <a:xfrm>
            <a:off x="1403648" y="2132856"/>
            <a:ext cx="968400" cy="409956"/>
            <a:chOff x="3333" y="1056"/>
            <a:chExt cx="624" cy="275"/>
          </a:xfrm>
        </p:grpSpPr>
        <p:sp>
          <p:nvSpPr>
            <p:cNvPr id="123" name="Rectangle 40"/>
            <p:cNvSpPr>
              <a:spLocks noChangeArrowheads="1"/>
            </p:cNvSpPr>
            <p:nvPr/>
          </p:nvSpPr>
          <p:spPr bwMode="auto">
            <a:xfrm>
              <a:off x="3333" y="1056"/>
              <a:ext cx="624" cy="133"/>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プロジェクトオーナー</a:t>
              </a:r>
            </a:p>
          </p:txBody>
        </p:sp>
        <p:sp>
          <p:nvSpPr>
            <p:cNvPr id="124" name="Rectangle 41"/>
            <p:cNvSpPr>
              <a:spLocks noChangeArrowheads="1"/>
            </p:cNvSpPr>
            <p:nvPr/>
          </p:nvSpPr>
          <p:spPr bwMode="auto">
            <a:xfrm>
              <a:off x="3333" y="1195"/>
              <a:ext cx="624" cy="136"/>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佐々木様</a:t>
              </a:r>
              <a:endParaRPr kumimoji="0" lang="ja-JP" altLang="en-US" sz="900" kern="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grpSp>
      <p:grpSp>
        <p:nvGrpSpPr>
          <p:cNvPr id="125" name="Group 36"/>
          <p:cNvGrpSpPr>
            <a:grpSpLocks/>
          </p:cNvGrpSpPr>
          <p:nvPr/>
        </p:nvGrpSpPr>
        <p:grpSpPr bwMode="auto">
          <a:xfrm>
            <a:off x="1403648" y="2670552"/>
            <a:ext cx="968400" cy="409956"/>
            <a:chOff x="3334" y="1616"/>
            <a:chExt cx="624" cy="275"/>
          </a:xfrm>
        </p:grpSpPr>
        <p:sp>
          <p:nvSpPr>
            <p:cNvPr id="126" name="Rectangle 37"/>
            <p:cNvSpPr>
              <a:spLocks noChangeArrowheads="1"/>
            </p:cNvSpPr>
            <p:nvPr/>
          </p:nvSpPr>
          <p:spPr bwMode="auto">
            <a:xfrm>
              <a:off x="3334" y="1616"/>
              <a:ext cx="624" cy="133"/>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プロジェクト統括</a:t>
              </a:r>
            </a:p>
          </p:txBody>
        </p:sp>
        <p:sp>
          <p:nvSpPr>
            <p:cNvPr id="127" name="Rectangle 38"/>
            <p:cNvSpPr>
              <a:spLocks noChangeArrowheads="1"/>
            </p:cNvSpPr>
            <p:nvPr/>
          </p:nvSpPr>
          <p:spPr bwMode="auto">
            <a:xfrm>
              <a:off x="3334" y="1755"/>
              <a:ext cx="624" cy="136"/>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山田様</a:t>
              </a:r>
              <a:endParaRPr kumimoji="0" lang="ja-JP" altLang="en-US" sz="900" kern="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grpSp>
      <p:grpSp>
        <p:nvGrpSpPr>
          <p:cNvPr id="128" name="グループ化 127"/>
          <p:cNvGrpSpPr/>
          <p:nvPr/>
        </p:nvGrpSpPr>
        <p:grpSpPr>
          <a:xfrm>
            <a:off x="1403648" y="3342994"/>
            <a:ext cx="968400" cy="409956"/>
            <a:chOff x="6183483" y="3424485"/>
            <a:chExt cx="990600" cy="436563"/>
          </a:xfrm>
        </p:grpSpPr>
        <p:sp>
          <p:nvSpPr>
            <p:cNvPr id="129" name="Rectangle 59"/>
            <p:cNvSpPr>
              <a:spLocks noChangeArrowheads="1"/>
            </p:cNvSpPr>
            <p:nvPr/>
          </p:nvSpPr>
          <p:spPr bwMode="auto">
            <a:xfrm>
              <a:off x="6183483" y="3424485"/>
              <a:ext cx="990600" cy="21272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プロジェクトマネージャ</a:t>
              </a:r>
            </a:p>
          </p:txBody>
        </p:sp>
        <p:sp>
          <p:nvSpPr>
            <p:cNvPr id="130" name="Rectangle 60"/>
            <p:cNvSpPr>
              <a:spLocks noChangeArrowheads="1"/>
            </p:cNvSpPr>
            <p:nvPr/>
          </p:nvSpPr>
          <p:spPr bwMode="auto">
            <a:xfrm>
              <a:off x="6183483" y="3645148"/>
              <a:ext cx="990600" cy="21590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smtClean="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本田様</a:t>
              </a:r>
            </a:p>
          </p:txBody>
        </p:sp>
      </p:grpSp>
      <p:sp>
        <p:nvSpPr>
          <p:cNvPr id="148" name="Rectangle 20"/>
          <p:cNvSpPr>
            <a:spLocks noChangeArrowheads="1"/>
          </p:cNvSpPr>
          <p:nvPr/>
        </p:nvSpPr>
        <p:spPr bwMode="auto">
          <a:xfrm>
            <a:off x="467545" y="3284985"/>
            <a:ext cx="6995013" cy="1116000"/>
          </a:xfrm>
          <a:prstGeom prst="rect">
            <a:avLst/>
          </a:prstGeom>
          <a:noFill/>
          <a:ln w="19050">
            <a:solidFill>
              <a:srgbClr val="5F6062"/>
            </a:solidFill>
            <a:prstDash val="dash"/>
            <a:miter lim="800000"/>
            <a:headEnd/>
            <a:tailEnd type="none" w="sm" len="sm"/>
          </a:ln>
          <a:effectLst/>
          <a:extLst/>
        </p:spPr>
        <p:txBody>
          <a:bodyPr wrap="none" lIns="0" tIns="0" rIns="0" bIns="0" anchor="ctr"/>
          <a:lstStyle/>
          <a:p>
            <a:pPr>
              <a:defRPr/>
            </a:pPr>
            <a:endParaRPr kumimoji="0" lang="ja-JP" altLang="en-US" kern="0" dirty="0" smtClean="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49" name="左右矢印 148"/>
          <p:cNvSpPr/>
          <p:nvPr/>
        </p:nvSpPr>
        <p:spPr>
          <a:xfrm>
            <a:off x="2843808" y="3407334"/>
            <a:ext cx="3028029" cy="682751"/>
          </a:xfrm>
          <a:prstGeom prst="leftRightArrow">
            <a:avLst/>
          </a:prstGeom>
          <a:gradFill flip="none" rotWithShape="1">
            <a:gsLst>
              <a:gs pos="51000">
                <a:sysClr val="window" lastClr="FFFFFF">
                  <a:alpha val="40000"/>
                </a:sysClr>
              </a:gs>
              <a:gs pos="0">
                <a:srgbClr val="FFC000"/>
              </a:gs>
              <a:gs pos="100000">
                <a:srgbClr val="FFC000"/>
              </a:gs>
            </a:gsLst>
            <a:lin ang="12000000" scaled="0"/>
            <a:tileRect/>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1"/>
          <a:lstStyle/>
          <a:p>
            <a:pPr algn="ctr">
              <a:defRPr/>
            </a:pPr>
            <a:r>
              <a:rPr kumimoji="0" lang="ja-JP" altLang="en-US" sz="1100" kern="0" dirty="0" smtClean="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rPr>
              <a:t>ＰＪ推進・課題管理</a:t>
            </a:r>
          </a:p>
        </p:txBody>
      </p:sp>
      <p:grpSp>
        <p:nvGrpSpPr>
          <p:cNvPr id="150" name="グループ化 149"/>
          <p:cNvGrpSpPr/>
          <p:nvPr/>
        </p:nvGrpSpPr>
        <p:grpSpPr>
          <a:xfrm>
            <a:off x="2253416" y="5894302"/>
            <a:ext cx="912979" cy="631042"/>
            <a:chOff x="3200155" y="5885724"/>
            <a:chExt cx="1132696" cy="631042"/>
          </a:xfrm>
        </p:grpSpPr>
        <p:sp>
          <p:nvSpPr>
            <p:cNvPr id="151"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52"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営業部</a:t>
              </a:r>
            </a:p>
          </p:txBody>
        </p:sp>
      </p:grpSp>
      <p:grpSp>
        <p:nvGrpSpPr>
          <p:cNvPr id="153" name="グループ化 152"/>
          <p:cNvGrpSpPr/>
          <p:nvPr/>
        </p:nvGrpSpPr>
        <p:grpSpPr>
          <a:xfrm>
            <a:off x="1115616" y="5894302"/>
            <a:ext cx="912979" cy="631042"/>
            <a:chOff x="3200155" y="5885724"/>
            <a:chExt cx="1132696" cy="631042"/>
          </a:xfrm>
        </p:grpSpPr>
        <p:sp>
          <p:nvSpPr>
            <p:cNvPr id="154"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55"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配送センター</a:t>
              </a:r>
            </a:p>
          </p:txBody>
        </p:sp>
      </p:grpSp>
      <p:cxnSp>
        <p:nvCxnSpPr>
          <p:cNvPr id="157" name="カギ線コネクタ 156"/>
          <p:cNvCxnSpPr>
            <a:stCxn id="42" idx="2"/>
            <a:endCxn id="152" idx="0"/>
          </p:cNvCxnSpPr>
          <p:nvPr/>
        </p:nvCxnSpPr>
        <p:spPr>
          <a:xfrm rot="5400000">
            <a:off x="2500052" y="5684448"/>
            <a:ext cx="419708" cy="12700"/>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sp>
        <p:nvSpPr>
          <p:cNvPr id="160" name="Rectangle 20"/>
          <p:cNvSpPr>
            <a:spLocks noChangeArrowheads="1"/>
          </p:cNvSpPr>
          <p:nvPr/>
        </p:nvSpPr>
        <p:spPr bwMode="auto">
          <a:xfrm>
            <a:off x="467544" y="4542224"/>
            <a:ext cx="8208912" cy="2038360"/>
          </a:xfrm>
          <a:prstGeom prst="rect">
            <a:avLst/>
          </a:prstGeom>
          <a:noFill/>
          <a:ln w="19050">
            <a:solidFill>
              <a:srgbClr val="5F6062"/>
            </a:solidFill>
            <a:prstDash val="dash"/>
            <a:miter lim="800000"/>
            <a:headEnd/>
            <a:tailEnd type="none" w="sm" len="sm"/>
          </a:ln>
          <a:effectLst/>
          <a:extLst/>
        </p:spPr>
        <p:txBody>
          <a:bodyPr wrap="none" lIns="0" tIns="0" rIns="0" bIns="0" anchor="ctr"/>
          <a:lstStyle/>
          <a:p>
            <a:pPr>
              <a:defRPr/>
            </a:pPr>
            <a:endParaRPr kumimoji="0" lang="ja-JP" altLang="en-US" kern="0" dirty="0" smtClean="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cxnSp>
        <p:nvCxnSpPr>
          <p:cNvPr id="161" name="直線コネクタ 160"/>
          <p:cNvCxnSpPr>
            <a:stCxn id="25" idx="2"/>
            <a:endCxn id="27" idx="1"/>
          </p:cNvCxnSpPr>
          <p:nvPr/>
        </p:nvCxnSpPr>
        <p:spPr>
          <a:xfrm rot="16200000" flipH="1">
            <a:off x="7107021" y="2188923"/>
            <a:ext cx="226875" cy="934652"/>
          </a:xfrm>
          <a:prstGeom prst="bentConnector2">
            <a:avLst/>
          </a:prstGeom>
          <a:noFill/>
          <a:ln w="25400" cap="flat" cmpd="sng" algn="ctr">
            <a:solidFill>
              <a:srgbClr val="4F81BD"/>
            </a:solidFill>
            <a:prstDash val="solid"/>
          </a:ln>
          <a:effectLst>
            <a:outerShdw blurRad="40000" dist="20000" dir="5400000" rotWithShape="0">
              <a:srgbClr val="000000">
                <a:alpha val="38000"/>
              </a:srgbClr>
            </a:outerShdw>
          </a:effectLst>
        </p:spPr>
      </p:cxnSp>
      <p:sp>
        <p:nvSpPr>
          <p:cNvPr id="164" name="左右矢印 163"/>
          <p:cNvSpPr/>
          <p:nvPr/>
        </p:nvSpPr>
        <p:spPr>
          <a:xfrm>
            <a:off x="3131841" y="4689864"/>
            <a:ext cx="1728192" cy="682751"/>
          </a:xfrm>
          <a:prstGeom prst="leftRightArrow">
            <a:avLst/>
          </a:prstGeom>
          <a:gradFill flip="none" rotWithShape="1">
            <a:gsLst>
              <a:gs pos="51000">
                <a:sysClr val="window" lastClr="FFFFFF">
                  <a:alpha val="40000"/>
                </a:sysClr>
              </a:gs>
              <a:gs pos="0">
                <a:srgbClr val="FFC000"/>
              </a:gs>
              <a:gs pos="100000">
                <a:srgbClr val="FFC000"/>
              </a:gs>
            </a:gsLst>
            <a:lin ang="12000000" scaled="0"/>
            <a:tileRect/>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1"/>
          <a:lstStyle/>
          <a:p>
            <a:pPr algn="ctr">
              <a:defRPr/>
            </a:pPr>
            <a:r>
              <a:rPr kumimoji="0" lang="ja-JP" altLang="en-US" sz="1100" kern="0" dirty="0" smtClean="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rPr>
              <a:t>業務・システム要件</a:t>
            </a:r>
          </a:p>
        </p:txBody>
      </p:sp>
      <p:grpSp>
        <p:nvGrpSpPr>
          <p:cNvPr id="83" name="グループ化 82"/>
          <p:cNvGrpSpPr/>
          <p:nvPr/>
        </p:nvGrpSpPr>
        <p:grpSpPr>
          <a:xfrm>
            <a:off x="6069840" y="5894302"/>
            <a:ext cx="912979" cy="631042"/>
            <a:chOff x="3200155" y="5885724"/>
            <a:chExt cx="1132696" cy="631042"/>
          </a:xfrm>
        </p:grpSpPr>
        <p:sp>
          <p:nvSpPr>
            <p:cNvPr id="86"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平松</a:t>
              </a:r>
            </a:p>
          </p:txBody>
        </p:sp>
        <p:sp>
          <p:nvSpPr>
            <p:cNvPr id="88"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営業</a:t>
              </a:r>
            </a:p>
          </p:txBody>
        </p:sp>
      </p:grpSp>
      <p:grpSp>
        <p:nvGrpSpPr>
          <p:cNvPr id="89" name="グループ化 88"/>
          <p:cNvGrpSpPr/>
          <p:nvPr/>
        </p:nvGrpSpPr>
        <p:grpSpPr>
          <a:xfrm>
            <a:off x="4959233" y="5894302"/>
            <a:ext cx="912979" cy="631042"/>
            <a:chOff x="3200155" y="5885724"/>
            <a:chExt cx="1132696" cy="631042"/>
          </a:xfrm>
        </p:grpSpPr>
        <p:sp>
          <p:nvSpPr>
            <p:cNvPr id="90"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武田</a:t>
              </a:r>
              <a:endParaRPr kumimoji="0" lang="ja-JP" altLang="en-US" sz="900" kern="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91"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配送</a:t>
              </a:r>
            </a:p>
          </p:txBody>
        </p:sp>
      </p:grpSp>
      <p:cxnSp>
        <p:nvCxnSpPr>
          <p:cNvPr id="92" name="カギ線コネクタ 91"/>
          <p:cNvCxnSpPr>
            <a:stCxn id="97" idx="2"/>
            <a:endCxn id="91" idx="0"/>
          </p:cNvCxnSpPr>
          <p:nvPr/>
        </p:nvCxnSpPr>
        <p:spPr>
          <a:xfrm rot="16200000" flipH="1">
            <a:off x="5205868" y="5684447"/>
            <a:ext cx="419708" cy="1"/>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93" name="カギ線コネクタ 92"/>
          <p:cNvCxnSpPr>
            <a:stCxn id="97" idx="2"/>
            <a:endCxn id="88" idx="0"/>
          </p:cNvCxnSpPr>
          <p:nvPr/>
        </p:nvCxnSpPr>
        <p:spPr>
          <a:xfrm rot="16200000" flipH="1">
            <a:off x="5761172" y="5129144"/>
            <a:ext cx="419708" cy="1110608"/>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grpSp>
        <p:nvGrpSpPr>
          <p:cNvPr id="95" name="グループ化 94"/>
          <p:cNvGrpSpPr/>
          <p:nvPr/>
        </p:nvGrpSpPr>
        <p:grpSpPr>
          <a:xfrm>
            <a:off x="7176504" y="5894302"/>
            <a:ext cx="912979" cy="631042"/>
            <a:chOff x="3200155" y="5885724"/>
            <a:chExt cx="1132696" cy="631042"/>
          </a:xfrm>
        </p:grpSpPr>
        <p:sp>
          <p:nvSpPr>
            <p:cNvPr id="96"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02"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a:t>
              </a:r>
            </a:p>
          </p:txBody>
        </p:sp>
      </p:grpSp>
      <p:cxnSp>
        <p:nvCxnSpPr>
          <p:cNvPr id="103" name="カギ線コネクタ 102"/>
          <p:cNvCxnSpPr>
            <a:stCxn id="97" idx="2"/>
            <a:endCxn id="102" idx="0"/>
          </p:cNvCxnSpPr>
          <p:nvPr/>
        </p:nvCxnSpPr>
        <p:spPr>
          <a:xfrm rot="16200000" flipH="1">
            <a:off x="6314504" y="4575812"/>
            <a:ext cx="419708" cy="2217272"/>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sp>
        <p:nvSpPr>
          <p:cNvPr id="94" name="四角形吹き出し 93"/>
          <p:cNvSpPr/>
          <p:nvPr/>
        </p:nvSpPr>
        <p:spPr>
          <a:xfrm>
            <a:off x="3007468" y="116632"/>
            <a:ext cx="3364732" cy="1003741"/>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体制についてリスク分析し、業務知識面や</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要件定義実施ノウハウなどの教育が必要な場合は、</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トレーニング計画を本節内で定義する。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
        <p:nvSpPr>
          <p:cNvPr id="104" name="正方形/長方形 103"/>
          <p:cNvSpPr/>
          <p:nvPr/>
        </p:nvSpPr>
        <p:spPr>
          <a:xfrm>
            <a:off x="2267744" y="1204004"/>
            <a:ext cx="106579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C1-02</a:t>
            </a:r>
            <a:endParaRPr kumimoji="1" lang="ja-JP" altLang="en-US" dirty="0">
              <a:solidFill>
                <a:schemeClr val="tx1"/>
              </a:solidFill>
            </a:endParaRPr>
          </a:p>
        </p:txBody>
      </p:sp>
    </p:spTree>
    <p:extLst>
      <p:ext uri="{BB962C8B-B14F-4D97-AF65-F5344CB8AC3E}">
        <p14:creationId xmlns:p14="http://schemas.microsoft.com/office/powerpoint/2010/main" val="13022125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41</a:t>
            </a:fld>
            <a:endParaRPr lang="ja-JP" altLang="en-US" dirty="0">
              <a:solidFill>
                <a:srgbClr val="201815"/>
              </a:solidFill>
            </a:endParaRPr>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lang="ja-JP" altLang="en-US" dirty="0"/>
          </a:p>
        </p:txBody>
      </p:sp>
      <p:sp>
        <p:nvSpPr>
          <p:cNvPr id="5" name="テキスト ボックス 4"/>
          <p:cNvSpPr txBox="1"/>
          <p:nvPr/>
        </p:nvSpPr>
        <p:spPr>
          <a:xfrm>
            <a:off x="613458" y="1300118"/>
            <a:ext cx="8270594" cy="523220"/>
          </a:xfrm>
          <a:prstGeom prst="rect">
            <a:avLst/>
          </a:prstGeom>
          <a:noFill/>
        </p:spPr>
        <p:txBody>
          <a:bodyPr wrap="square" rtlCol="0">
            <a:spAutoFit/>
          </a:bodyPr>
          <a:lstStyle/>
          <a:p>
            <a:r>
              <a:rPr lang="ja-JP" altLang="en-US" sz="1400" dirty="0" smtClean="0">
                <a:solidFill>
                  <a:srgbClr val="201815"/>
                </a:solidFill>
                <a:latin typeface="HGPｺﾞｼｯｸM" panose="020B0600000000000000" pitchFamily="50" charset="-128"/>
                <a:ea typeface="HGPｺﾞｼｯｸM" panose="020B0600000000000000" pitchFamily="50" charset="-128"/>
              </a:rPr>
              <a:t>　　３．６．２．役割・責任と範囲</a:t>
            </a:r>
            <a:endParaRPr lang="en-US" altLang="ja-JP" sz="1400" dirty="0" smtClean="0">
              <a:solidFill>
                <a:srgbClr val="201815"/>
              </a:solidFill>
              <a:latin typeface="HGPｺﾞｼｯｸM" panose="020B0600000000000000" pitchFamily="50" charset="-128"/>
              <a:ea typeface="HGPｺﾞｼｯｸM" panose="020B0600000000000000" pitchFamily="50" charset="-128"/>
            </a:endParaRPr>
          </a:p>
          <a:p>
            <a:pPr marL="719138"/>
            <a:r>
              <a:rPr lang="ja-JP" altLang="en-US" sz="1400" dirty="0" smtClean="0">
                <a:solidFill>
                  <a:srgbClr val="201815"/>
                </a:solidFill>
                <a:latin typeface="HGPｺﾞｼｯｸM" panose="020B0600000000000000" pitchFamily="50" charset="-128"/>
                <a:ea typeface="HGPｺﾞｼｯｸM" panose="020B0600000000000000" pitchFamily="50" charset="-128"/>
              </a:rPr>
              <a:t>要件定義の作業過程における、領域別の役割・責任・権限に対する担当者は下表のとおりとします。</a:t>
            </a:r>
            <a:endParaRPr lang="en-US" altLang="ja-JP" sz="1400" dirty="0" smtClean="0">
              <a:solidFill>
                <a:srgbClr val="201815"/>
              </a:solidFill>
              <a:latin typeface="HGPｺﾞｼｯｸM" panose="020B0600000000000000" pitchFamily="50" charset="-128"/>
              <a:ea typeface="HGPｺﾞｼｯｸM" panose="020B0600000000000000"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3404377182"/>
              </p:ext>
            </p:extLst>
          </p:nvPr>
        </p:nvGraphicFramePr>
        <p:xfrm>
          <a:off x="323528" y="1901944"/>
          <a:ext cx="8560520" cy="2103120"/>
        </p:xfrm>
        <a:graphic>
          <a:graphicData uri="http://schemas.openxmlformats.org/drawingml/2006/table">
            <a:tbl>
              <a:tblPr>
                <a:tableStyleId>{5940675A-B579-460E-94D1-54222C63F5DA}</a:tableStyleId>
              </a:tblPr>
              <a:tblGrid>
                <a:gridCol w="625912"/>
                <a:gridCol w="677193"/>
                <a:gridCol w="659765"/>
                <a:gridCol w="659765"/>
                <a:gridCol w="659765"/>
                <a:gridCol w="659765"/>
                <a:gridCol w="659765"/>
                <a:gridCol w="659765"/>
                <a:gridCol w="659765"/>
                <a:gridCol w="659765"/>
                <a:gridCol w="659765"/>
                <a:gridCol w="659765"/>
                <a:gridCol w="659765"/>
              </a:tblGrid>
              <a:tr h="0">
                <a:tc rowSpan="3" gridSpan="2">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領域</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rowSpan="3" hMerge="1">
                  <a:txBody>
                    <a:bodyPr/>
                    <a:lstStyle/>
                    <a:p>
                      <a:endParaRPr kumimoji="1" lang="ja-JP" altLang="en-US"/>
                    </a:p>
                  </a:txBody>
                  <a:tcPr/>
                </a:tc>
                <a:tc gridSpan="6">
                  <a:txBody>
                    <a:bodyPr/>
                    <a:lstStyle/>
                    <a:p>
                      <a:pPr latinLnBrk="1"/>
                      <a:r>
                        <a:rPr lang="ja-JP" altLang="en-US" sz="900" u="none" dirty="0" smtClean="0">
                          <a:solidFill>
                            <a:schemeClr val="tx1"/>
                          </a:solidFill>
                          <a:effectLst/>
                          <a:latin typeface="HGPｺﾞｼｯｸM" panose="020B0600000000000000" pitchFamily="50" charset="-128"/>
                          <a:ea typeface="HGPｺﾞｼｯｸM" panose="020B0600000000000000" pitchFamily="50" charset="-128"/>
                        </a:rPr>
                        <a:t>○○○様</a:t>
                      </a:r>
                      <a:endParaRPr lang="ja-JP" altLang="en-US" sz="9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endParaRPr kumimoji="1" lang="ja-JP" altLang="en-US"/>
                    </a:p>
                  </a:txBody>
                  <a:tcPr/>
                </a:tc>
                <a:tc hMerge="1">
                  <a:txBody>
                    <a:bodyPr/>
                    <a:lstStyle/>
                    <a:p>
                      <a:endParaRPr kumimoji="1" lang="ja-JP" altLang="en-US"/>
                    </a:p>
                  </a:txBody>
                  <a:tcPr/>
                </a:tc>
                <a:tc hMerge="1">
                  <a:txBody>
                    <a:bodyPr/>
                    <a:lstStyle/>
                    <a:p>
                      <a:pPr latinLnBrk="1"/>
                      <a:endParaRPr lang="ja-JP" altLang="en-US" sz="12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gridSpan="5">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弊社</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endParaRPr kumimoji="1" lang="ja-JP" altLang="en-US"/>
                    </a:p>
                  </a:txBody>
                  <a:tcPr/>
                </a:tc>
                <a:tc h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r>
              <a:tr h="365760">
                <a:tc gridSpan="2" v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vMerge="1">
                  <a:txBody>
                    <a:bodyPr/>
                    <a:lstStyle/>
                    <a:p>
                      <a:pPr latinLnBrk="1"/>
                      <a:endParaRPr lang="ja-JP" altLang="en-US" sz="1200" u="none"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r>
                        <a:rPr lang="en-US" altLang="ja-JP" sz="900" u="none" dirty="0" smtClean="0">
                          <a:solidFill>
                            <a:schemeClr val="tx1"/>
                          </a:solidFill>
                          <a:effectLst/>
                          <a:latin typeface="HGPｺﾞｼｯｸM" panose="020B0600000000000000" pitchFamily="50" charset="-128"/>
                          <a:ea typeface="HGPｺﾞｼｯｸM" panose="020B0600000000000000" pitchFamily="50" charset="-128"/>
                        </a:rPr>
                        <a:t>PJ</a:t>
                      </a:r>
                    </a:p>
                    <a:p>
                      <a:pPr latinLnBrk="1"/>
                      <a:r>
                        <a:rPr lang="ja-JP" altLang="en-US" sz="900" u="none" dirty="0" smtClean="0">
                          <a:solidFill>
                            <a:schemeClr val="tx1"/>
                          </a:solidFill>
                          <a:effectLst/>
                          <a:latin typeface="HGPｺﾞｼｯｸM" panose="020B0600000000000000" pitchFamily="50" charset="-128"/>
                          <a:ea typeface="HGPｺﾞｼｯｸM" panose="020B0600000000000000" pitchFamily="50" charset="-128"/>
                        </a:rPr>
                        <a:t>オーナー</a:t>
                      </a:r>
                      <a:endParaRPr lang="ja-JP" altLang="en-US" sz="9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u="none" dirty="0" smtClean="0">
                          <a:solidFill>
                            <a:schemeClr val="tx1"/>
                          </a:solidFill>
                          <a:effectLst/>
                          <a:latin typeface="HGPｺﾞｼｯｸM" panose="020B0600000000000000" pitchFamily="50" charset="-128"/>
                          <a:ea typeface="HGPｺﾞｼｯｸM" panose="020B0600000000000000" pitchFamily="50" charset="-128"/>
                        </a:rPr>
                        <a:t>PJ</a:t>
                      </a:r>
                      <a:r>
                        <a:rPr lang="ja-JP" altLang="en-US" sz="900" u="none" dirty="0" smtClean="0">
                          <a:solidFill>
                            <a:schemeClr val="tx1"/>
                          </a:solidFill>
                          <a:effectLst/>
                          <a:latin typeface="HGPｺﾞｼｯｸM" panose="020B0600000000000000" pitchFamily="50" charset="-128"/>
                          <a:ea typeface="HGPｺﾞｼｯｸM" panose="020B0600000000000000" pitchFamily="50" charset="-128"/>
                        </a:rPr>
                        <a:t>統括</a:t>
                      </a:r>
                      <a:endParaRPr lang="ja-JP" altLang="en-US" sz="9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u="none" dirty="0" smtClean="0">
                          <a:solidFill>
                            <a:schemeClr val="tx1"/>
                          </a:solidFill>
                          <a:effectLst/>
                          <a:latin typeface="HGPｺﾞｼｯｸM" panose="020B0600000000000000" pitchFamily="50" charset="-128"/>
                          <a:ea typeface="HGPｺﾞｼｯｸM" panose="020B0600000000000000" pitchFamily="50" charset="-128"/>
                        </a:rPr>
                        <a:t>PM</a:t>
                      </a:r>
                      <a:endParaRPr lang="ja-JP" altLang="en-US" sz="9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u="none" dirty="0" smtClean="0">
                          <a:effectLst/>
                          <a:latin typeface="HGPｺﾞｼｯｸM" panose="020B0600000000000000" pitchFamily="50" charset="-128"/>
                          <a:ea typeface="HGPｺﾞｼｯｸM" panose="020B0600000000000000" pitchFamily="50" charset="-128"/>
                        </a:rPr>
                        <a:t>情報</a:t>
                      </a:r>
                      <a:endParaRPr lang="en-US" altLang="ja-JP" sz="900" u="none" dirty="0" smtClean="0">
                        <a:effectLst/>
                        <a:latin typeface="HGPｺﾞｼｯｸM" panose="020B0600000000000000" pitchFamily="50" charset="-128"/>
                        <a:ea typeface="HGPｺﾞｼｯｸM" panose="020B0600000000000000" pitchFamily="50" charset="-128"/>
                      </a:endParaRPr>
                    </a:p>
                    <a:p>
                      <a:pPr latinLnBrk="1"/>
                      <a:r>
                        <a:rPr lang="ja-JP" altLang="en-US" sz="900" u="none" dirty="0" smtClean="0">
                          <a:effectLst/>
                          <a:latin typeface="HGPｺﾞｼｯｸM" panose="020B0600000000000000" pitchFamily="50" charset="-128"/>
                          <a:ea typeface="HGPｺﾞｼｯｸM" panose="020B0600000000000000" pitchFamily="50" charset="-128"/>
                        </a:rPr>
                        <a:t>ｼｽﾃﾑ部</a:t>
                      </a:r>
                      <a:endParaRPr lang="ja-JP" altLang="en-US" sz="9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smtClean="0">
                          <a:effectLst/>
                          <a:latin typeface="HGPｺﾞｼｯｸM" panose="020B0600000000000000" pitchFamily="50" charset="-128"/>
                          <a:ea typeface="HGPｺﾞｼｯｸM" panose="020B0600000000000000" pitchFamily="50" charset="-128"/>
                        </a:rPr>
                        <a:t>配送</a:t>
                      </a:r>
                      <a:endParaRPr lang="en-US" altLang="ja-JP" sz="900" dirty="0" smtClean="0">
                        <a:effectLst/>
                        <a:latin typeface="HGPｺﾞｼｯｸM" panose="020B0600000000000000" pitchFamily="50" charset="-128"/>
                        <a:ea typeface="HGPｺﾞｼｯｸM" panose="020B0600000000000000" pitchFamily="50" charset="-128"/>
                      </a:endParaRPr>
                    </a:p>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センター</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smtClean="0">
                          <a:effectLst/>
                          <a:latin typeface="HGPｺﾞｼｯｸM" panose="020B0600000000000000" pitchFamily="50" charset="-128"/>
                          <a:ea typeface="HGPｺﾞｼｯｸM" panose="020B0600000000000000" pitchFamily="50" charset="-128"/>
                        </a:rPr>
                        <a:t>営業部</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dirty="0" smtClean="0">
                          <a:solidFill>
                            <a:schemeClr val="tx1"/>
                          </a:solidFill>
                          <a:effectLst/>
                          <a:latin typeface="HGPｺﾞｼｯｸM" panose="020B0600000000000000" pitchFamily="50" charset="-128"/>
                          <a:ea typeface="HGPｺﾞｼｯｸM" panose="020B0600000000000000" pitchFamily="50" charset="-128"/>
                        </a:rPr>
                        <a:t>PJ</a:t>
                      </a:r>
                    </a:p>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責任者</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dirty="0" smtClean="0">
                          <a:solidFill>
                            <a:schemeClr val="tx1"/>
                          </a:solidFill>
                          <a:effectLst/>
                          <a:latin typeface="HGPｺﾞｼｯｸM" panose="020B0600000000000000" pitchFamily="50" charset="-128"/>
                          <a:ea typeface="HGPｺﾞｼｯｸM" panose="020B0600000000000000" pitchFamily="50" charset="-128"/>
                        </a:rPr>
                        <a:t>PM</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dirty="0" smtClean="0">
                          <a:solidFill>
                            <a:schemeClr val="tx1"/>
                          </a:solidFill>
                          <a:effectLst/>
                          <a:latin typeface="HGPｺﾞｼｯｸM" panose="020B0600000000000000" pitchFamily="50" charset="-128"/>
                          <a:ea typeface="HGPｺﾞｼｯｸM" panose="020B0600000000000000" pitchFamily="50" charset="-128"/>
                        </a:rPr>
                        <a:t>PL</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gridSpan="2">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業務アプリ</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r>
              <a:tr h="0">
                <a:tc gridSpan="2" vMerge="1">
                  <a:txBody>
                    <a:bodyPr/>
                    <a:lstStyle/>
                    <a:p>
                      <a:pPr latinLnBrk="1"/>
                      <a:endParaRPr 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tcPr>
                </a:tc>
                <a:tc hMerge="1" vMerge="1">
                  <a:txBody>
                    <a:bodyPr/>
                    <a:lstStyle/>
                    <a:p>
                      <a:pPr latinLnBrk="1"/>
                      <a:endParaRPr lang="ja-JP" alt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smtClean="0">
                          <a:effectLst/>
                          <a:latin typeface="HGPｺﾞｼｯｸM" panose="020B0600000000000000" pitchFamily="50" charset="-128"/>
                          <a:ea typeface="HGPｺﾞｼｯｸM" panose="020B0600000000000000" pitchFamily="50" charset="-128"/>
                        </a:rPr>
                        <a:t>△部長</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smtClean="0">
                          <a:effectLst/>
                          <a:latin typeface="HGPｺﾞｼｯｸM" panose="020B0600000000000000" pitchFamily="50" charset="-128"/>
                          <a:ea typeface="HGPｺﾞｼｯｸM" panose="020B0600000000000000" pitchFamily="50" charset="-128"/>
                        </a:rPr>
                        <a:t>◯部長</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dirty="0" smtClean="0">
                          <a:effectLst/>
                          <a:latin typeface="HGPｺﾞｼｯｸM" panose="020B0600000000000000" pitchFamily="50" charset="-128"/>
                          <a:ea typeface="HGPｺﾞｼｯｸM" panose="020B0600000000000000" pitchFamily="50" charset="-128"/>
                        </a:rPr>
                        <a:t>×</a:t>
                      </a:r>
                      <a:r>
                        <a:rPr lang="ja-JP" altLang="en-US" sz="900" dirty="0" smtClean="0">
                          <a:effectLst/>
                          <a:latin typeface="HGPｺﾞｼｯｸM" panose="020B0600000000000000" pitchFamily="50" charset="-128"/>
                          <a:ea typeface="HGPｺﾞｼｯｸM" panose="020B0600000000000000" pitchFamily="50" charset="-128"/>
                        </a:rPr>
                        <a:t>部長</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杉田</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田村</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配送ﾁｰﾑ</a:t>
                      </a:r>
                      <a:endParaRPr lang="en-US" altLang="ja-JP" sz="900" dirty="0" smtClean="0">
                        <a:solidFill>
                          <a:schemeClr val="tx1"/>
                        </a:solidFill>
                        <a:effectLst/>
                        <a:latin typeface="HGPｺﾞｼｯｸM" panose="020B0600000000000000" pitchFamily="50" charset="-128"/>
                        <a:ea typeface="HGPｺﾞｼｯｸM" panose="020B0600000000000000" pitchFamily="50" charset="-128"/>
                      </a:endParaRPr>
                    </a:p>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武田</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営業ﾁｰﾑ</a:t>
                      </a:r>
                      <a:endParaRPr lang="en-US" altLang="ja-JP" sz="900" dirty="0" smtClean="0">
                        <a:solidFill>
                          <a:schemeClr val="tx1"/>
                        </a:solidFill>
                        <a:effectLst/>
                        <a:latin typeface="HGPｺﾞｼｯｸM" panose="020B0600000000000000" pitchFamily="50" charset="-128"/>
                        <a:ea typeface="HGPｺﾞｼｯｸM" panose="020B0600000000000000" pitchFamily="50" charset="-128"/>
                      </a:endParaRPr>
                    </a:p>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平松</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r>
              <a:tr h="0">
                <a:tc rowSpan="3">
                  <a:txBody>
                    <a:bodyPr/>
                    <a:lstStyle/>
                    <a:p>
                      <a:pPr latinLnBrk="1"/>
                      <a:r>
                        <a:rPr lang="ja-JP" altLang="en-US" sz="900" dirty="0" smtClean="0">
                          <a:effectLst/>
                          <a:latin typeface="HGPｺﾞｼｯｸM" panose="020B0600000000000000" pitchFamily="50" charset="-128"/>
                          <a:ea typeface="HGPｺﾞｼｯｸM" panose="020B0600000000000000" pitchFamily="50" charset="-128"/>
                        </a:rPr>
                        <a:t>業務</a:t>
                      </a:r>
                      <a:r>
                        <a:rPr lang="en-US" altLang="ja-JP" sz="900" dirty="0" smtClean="0">
                          <a:effectLst/>
                          <a:latin typeface="HGPｺﾞｼｯｸM" panose="020B0600000000000000" pitchFamily="50" charset="-128"/>
                          <a:ea typeface="HGPｺﾞｼｯｸM" panose="020B0600000000000000" pitchFamily="50" charset="-128"/>
                        </a:rPr>
                        <a:t>/</a:t>
                      </a:r>
                    </a:p>
                    <a:p>
                      <a:pPr latinLnBrk="1"/>
                      <a:r>
                        <a:rPr lang="ja-JP" altLang="en-US" sz="900" dirty="0" smtClean="0">
                          <a:effectLst/>
                          <a:latin typeface="HGPｺﾞｼｯｸM" panose="020B0600000000000000" pitchFamily="50" charset="-128"/>
                          <a:ea typeface="HGPｺﾞｼｯｸM" panose="020B0600000000000000" pitchFamily="50" charset="-128"/>
                        </a:rPr>
                        <a:t>システム</a:t>
                      </a:r>
                      <a:endParaRPr lang="en-US" altLang="ja-JP" sz="900" dirty="0" smtClean="0">
                        <a:effectLst/>
                        <a:latin typeface="HGPｺﾞｼｯｸM" panose="020B0600000000000000" pitchFamily="50" charset="-128"/>
                        <a:ea typeface="HGPｺﾞｼｯｸM" panose="020B0600000000000000" pitchFamily="50" charset="-128"/>
                      </a:endParaRPr>
                    </a:p>
                    <a:p>
                      <a:pPr latinLnBrk="1"/>
                      <a:r>
                        <a:rPr lang="ja-JP" altLang="en-US" sz="900" dirty="0" smtClean="0">
                          <a:effectLst/>
                          <a:latin typeface="HGPｺﾞｼｯｸM" panose="020B0600000000000000" pitchFamily="50" charset="-128"/>
                          <a:ea typeface="HGPｺﾞｼｯｸM" panose="020B0600000000000000" pitchFamily="50" charset="-128"/>
                        </a:rPr>
                        <a:t>要件</a:t>
                      </a:r>
                      <a:endParaRPr lang="en-US" altLang="ja-JP" sz="900" dirty="0" smtClean="0">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smtClean="0">
                          <a:effectLst/>
                          <a:latin typeface="HGPｺﾞｼｯｸM" panose="020B0600000000000000" pitchFamily="50" charset="-128"/>
                          <a:ea typeface="HGPｺﾞｼｯｸM" panose="020B0600000000000000" pitchFamily="50" charset="-128"/>
                        </a:rPr>
                        <a:t>受注業務</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Ｓ</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Ｓ</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Ｉ・Ｖ</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Ｖ</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Ｃ・Ｖ</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Ｓ</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Ａ・Ｖ</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Ｖ</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Ｒ</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r>
              <a:tr h="0">
                <a:tc vMerge="1">
                  <a:txBody>
                    <a:bodyPr/>
                    <a:lstStyle/>
                    <a:p>
                      <a:pPr latinLnBrk="1"/>
                      <a:endParaRPr 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smtClean="0">
                          <a:effectLst/>
                          <a:latin typeface="HGPｺﾞｼｯｸM" panose="020B0600000000000000" pitchFamily="50" charset="-128"/>
                          <a:ea typeface="HGPｺﾞｼｯｸM" panose="020B0600000000000000" pitchFamily="50" charset="-128"/>
                        </a:rPr>
                        <a:t>出庫業務</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Ｓ</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Ｓ</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Ｉ・Ｖ</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Ｃ・Ｖ</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Ｓ</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Ａ・Ｖ</a:t>
                      </a: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Ｖ</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Ｒ</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r>
              <a:tr h="0">
                <a:tc vMerge="1">
                  <a:txBody>
                    <a:bodyPr/>
                    <a:lstStyle/>
                    <a:p>
                      <a:pPr latinLnBrk="1"/>
                      <a:endParaRPr 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smtClean="0">
                          <a:effectLst/>
                          <a:latin typeface="HGPｺﾞｼｯｸM" panose="020B0600000000000000" pitchFamily="50" charset="-128"/>
                          <a:ea typeface="HGPｺﾞｼｯｸM" panose="020B0600000000000000" pitchFamily="50" charset="-128"/>
                        </a:rPr>
                        <a:t>配送業務</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Ｓ</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Ｓ</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Ｉ・Ｖ</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Ｃ・Ｖ</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Ｓ</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Ａ・Ｖ</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Ｖ</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Ｒ</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r>
              <a:tr h="0">
                <a:tc gridSpan="2">
                  <a:txBody>
                    <a:bodyPr/>
                    <a:lstStyle/>
                    <a:p>
                      <a:pPr latinLnBrk="1"/>
                      <a:r>
                        <a:rPr lang="ja-JP" altLang="en-US" sz="900" dirty="0" smtClean="0">
                          <a:effectLst/>
                          <a:latin typeface="HGPｺﾞｼｯｸM" panose="020B0600000000000000" pitchFamily="50" charset="-128"/>
                          <a:ea typeface="HGPｺﾞｼｯｸM" panose="020B0600000000000000" pitchFamily="50" charset="-128"/>
                        </a:rPr>
                        <a:t>運用要件</a:t>
                      </a:r>
                      <a:endParaRPr 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Ｓ</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Ｓ</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Ｉ・Ｖ</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Ｓ</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Ａ・Ｖ</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Ｒ</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r>
              <a:tr h="0">
                <a:tc gridSpan="2">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a:t>
                      </a:r>
                      <a:endParaRPr 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2526142197"/>
              </p:ext>
            </p:extLst>
          </p:nvPr>
        </p:nvGraphicFramePr>
        <p:xfrm>
          <a:off x="467544" y="4746456"/>
          <a:ext cx="8352928" cy="1706880"/>
        </p:xfrm>
        <a:graphic>
          <a:graphicData uri="http://schemas.openxmlformats.org/drawingml/2006/table">
            <a:tbl>
              <a:tblPr>
                <a:tableStyleId>{5940675A-B579-460E-94D1-54222C63F5DA}</a:tableStyleId>
              </a:tblPr>
              <a:tblGrid>
                <a:gridCol w="1246505"/>
                <a:gridCol w="995680"/>
                <a:gridCol w="6110743"/>
              </a:tblGrid>
              <a:tr h="0">
                <a:tc gridSpan="2">
                  <a:txBody>
                    <a:bodyPr/>
                    <a:lstStyle/>
                    <a:p>
                      <a:pPr latinLnBrk="1"/>
                      <a:r>
                        <a:rPr lang="ja-JP" altLang="en-US" sz="1000" dirty="0" smtClean="0">
                          <a:solidFill>
                            <a:schemeClr val="tx1"/>
                          </a:solidFill>
                          <a:effectLst/>
                          <a:latin typeface="HGPｺﾞｼｯｸM" panose="020B0600000000000000" pitchFamily="50" charset="-128"/>
                          <a:ea typeface="HGPｺﾞｼｯｸM" panose="020B0600000000000000" pitchFamily="50" charset="-128"/>
                        </a:rPr>
                        <a:t>役割・責任</a:t>
                      </a:r>
                      <a:endParaRPr lang="ja-JP" altLang="en-US" sz="10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bg1">
                        <a:lumMod val="75000"/>
                      </a:schemeClr>
                    </a:solidFill>
                  </a:tcPr>
                </a:tc>
                <a:tc hMerge="1">
                  <a:txBody>
                    <a:bodyPr/>
                    <a:lstStyle/>
                    <a:p>
                      <a:pPr latinLnBrk="1"/>
                      <a:endParaRPr lang="ja-JP" altLang="en-US" sz="10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bg1">
                        <a:lumMod val="75000"/>
                      </a:schemeClr>
                    </a:solidFill>
                  </a:tcP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説明</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bg1">
                        <a:lumMod val="75000"/>
                      </a:schemeClr>
                    </a:solidFill>
                  </a:tcPr>
                </a:tc>
              </a:tr>
              <a:tr h="0">
                <a:tc>
                  <a:txBody>
                    <a:bodyPr/>
                    <a:lstStyle/>
                    <a:p>
                      <a:pPr latinLnBrk="1"/>
                      <a:r>
                        <a:rPr lang="ja-JP" altLang="en-US" sz="1000" dirty="0" smtClean="0">
                          <a:effectLst/>
                          <a:latin typeface="HGPｺﾞｼｯｸM" panose="020B0600000000000000" pitchFamily="50" charset="-128"/>
                          <a:ea typeface="HGPｺﾞｼｯｸM" panose="020B0600000000000000" pitchFamily="50" charset="-128"/>
                        </a:rPr>
                        <a:t>Ｒ</a:t>
                      </a:r>
                      <a:r>
                        <a:rPr lang="en-US" sz="1000" dirty="0" smtClean="0">
                          <a:effectLst/>
                          <a:latin typeface="HGPｺﾞｼｯｸM" panose="020B0600000000000000" pitchFamily="50" charset="-128"/>
                          <a:ea typeface="HGPｺﾞｼｯｸM" panose="020B0600000000000000" pitchFamily="50" charset="-128"/>
                        </a:rPr>
                        <a:t>（responsible</a:t>
                      </a:r>
                      <a:r>
                        <a:rPr lang="en-US" sz="1000" dirty="0">
                          <a:effectLst/>
                          <a:latin typeface="HGPｺﾞｼｯｸM" panose="020B0600000000000000" pitchFamily="50" charset="-128"/>
                          <a:ea typeface="HGPｺﾞｼｯｸM" panose="020B0600000000000000" pitchFamily="50" charset="-128"/>
                        </a:rPr>
                        <a:t>）</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実行責任者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smtClean="0">
                          <a:effectLst/>
                          <a:latin typeface="HGPｺﾞｼｯｸM" panose="020B0600000000000000" pitchFamily="50" charset="-128"/>
                          <a:ea typeface="HGPｺﾞｼｯｸM" panose="020B0600000000000000" pitchFamily="50" charset="-128"/>
                        </a:rPr>
                        <a:t>要求を分析・具体化して要件定義書にまとめ、適切に要件が定義されているか検証を行う。</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r>
              <a:tr h="0">
                <a:tc>
                  <a:txBody>
                    <a:bodyPr/>
                    <a:lstStyle/>
                    <a:p>
                      <a:pPr latinLnBrk="1"/>
                      <a:r>
                        <a:rPr lang="ja-JP" altLang="en-US" sz="1000" dirty="0" smtClean="0">
                          <a:effectLst/>
                          <a:latin typeface="HGPｺﾞｼｯｸM" panose="020B0600000000000000" pitchFamily="50" charset="-128"/>
                          <a:ea typeface="HGPｺﾞｼｯｸM" panose="020B0600000000000000" pitchFamily="50" charset="-128"/>
                        </a:rPr>
                        <a:t>Ａ</a:t>
                      </a:r>
                      <a:r>
                        <a:rPr lang="en-US" sz="1000" dirty="0" smtClean="0">
                          <a:effectLst/>
                          <a:latin typeface="HGPｺﾞｼｯｸM" panose="020B0600000000000000" pitchFamily="50" charset="-128"/>
                          <a:ea typeface="HGPｺﾞｼｯｸM" panose="020B0600000000000000" pitchFamily="50" charset="-128"/>
                        </a:rPr>
                        <a:t>（accountable</a:t>
                      </a:r>
                      <a:r>
                        <a:rPr lang="en-US" sz="1000" dirty="0">
                          <a:effectLst/>
                          <a:latin typeface="HGPｺﾞｼｯｸM" panose="020B0600000000000000" pitchFamily="50" charset="-128"/>
                          <a:ea typeface="HGPｺﾞｼｯｸM" panose="020B0600000000000000" pitchFamily="50" charset="-128"/>
                        </a:rPr>
                        <a:t>）</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u="none" strike="noStrike" dirty="0">
                          <a:effectLst/>
                          <a:latin typeface="HGPｺﾞｼｯｸM" panose="020B0600000000000000" pitchFamily="50" charset="-128"/>
                          <a:ea typeface="HGPｺﾞｼｯｸM" panose="020B0600000000000000" pitchFamily="50" charset="-128"/>
                        </a:rPr>
                        <a:t>説明責任</a:t>
                      </a:r>
                      <a:r>
                        <a:rPr lang="ja-JP" altLang="en-US" sz="1000" dirty="0">
                          <a:effectLst/>
                          <a:latin typeface="HGPｺﾞｼｯｸM" panose="020B0600000000000000" pitchFamily="50" charset="-128"/>
                          <a:ea typeface="HGPｺﾞｼｯｸM" panose="020B0600000000000000" pitchFamily="50" charset="-128"/>
                        </a:rPr>
                        <a:t>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smtClean="0">
                          <a:solidFill>
                            <a:schemeClr val="tx1"/>
                          </a:solidFill>
                          <a:effectLst/>
                          <a:latin typeface="HGPｺﾞｼｯｸM" panose="020B0600000000000000" pitchFamily="50" charset="-128"/>
                          <a:ea typeface="HGPｺﾞｼｯｸM" panose="020B0600000000000000" pitchFamily="50" charset="-128"/>
                        </a:rPr>
                        <a:t>要件定義作業のＱＣＤ状況を把握し、報告先および関係者へ報告する。要件定義作業のＱＣＤに責任を持つ。</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r>
              <a:tr h="0">
                <a:tc>
                  <a:txBody>
                    <a:bodyPr/>
                    <a:lstStyle/>
                    <a:p>
                      <a:pPr latinLnBrk="1"/>
                      <a:r>
                        <a:rPr lang="ja-JP" altLang="en-US" sz="1000" dirty="0" smtClean="0">
                          <a:effectLst/>
                          <a:latin typeface="HGPｺﾞｼｯｸM" panose="020B0600000000000000" pitchFamily="50" charset="-128"/>
                          <a:ea typeface="HGPｺﾞｼｯｸM" panose="020B0600000000000000" pitchFamily="50" charset="-128"/>
                        </a:rPr>
                        <a:t>Ｃ</a:t>
                      </a:r>
                      <a:r>
                        <a:rPr lang="en-US" sz="1000" dirty="0" smtClean="0">
                          <a:effectLst/>
                          <a:latin typeface="HGPｺﾞｼｯｸM" panose="020B0600000000000000" pitchFamily="50" charset="-128"/>
                          <a:ea typeface="HGPｺﾞｼｯｸM" panose="020B0600000000000000" pitchFamily="50" charset="-128"/>
                        </a:rPr>
                        <a:t>（consulted</a:t>
                      </a:r>
                      <a:r>
                        <a:rPr lang="en-US" sz="1000" dirty="0">
                          <a:effectLst/>
                          <a:latin typeface="HGPｺﾞｼｯｸM" panose="020B0600000000000000" pitchFamily="50" charset="-128"/>
                          <a:ea typeface="HGPｺﾞｼｯｸM" panose="020B0600000000000000" pitchFamily="50" charset="-128"/>
                        </a:rPr>
                        <a:t>）</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smtClean="0">
                          <a:effectLst/>
                          <a:latin typeface="HGPｺﾞｼｯｸM" panose="020B0600000000000000" pitchFamily="50" charset="-128"/>
                          <a:ea typeface="HGPｺﾞｼｯｸM" panose="020B0600000000000000" pitchFamily="50" charset="-128"/>
                        </a:rPr>
                        <a:t>協業者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smtClean="0">
                          <a:effectLst/>
                          <a:latin typeface="HGPｺﾞｼｯｸM" panose="020B0600000000000000" pitchFamily="50" charset="-128"/>
                          <a:ea typeface="HGPｺﾞｼｯｸM" panose="020B0600000000000000" pitchFamily="50" charset="-128"/>
                        </a:rPr>
                        <a:t>要件定義作業へのインプット情報をまとめ、実行責任者へ提示する。インプット情報の品質に責任を持つ。</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r>
              <a:tr h="0">
                <a:tc>
                  <a:txBody>
                    <a:bodyPr/>
                    <a:lstStyle/>
                    <a:p>
                      <a:pPr latinLnBrk="1"/>
                      <a:r>
                        <a:rPr lang="ja-JP" altLang="en-US" sz="1000" dirty="0" smtClean="0">
                          <a:effectLst/>
                          <a:latin typeface="HGPｺﾞｼｯｸM" panose="020B0600000000000000" pitchFamily="50" charset="-128"/>
                          <a:ea typeface="HGPｺﾞｼｯｸM" panose="020B0600000000000000" pitchFamily="50" charset="-128"/>
                        </a:rPr>
                        <a:t>Ｉ</a:t>
                      </a:r>
                      <a:r>
                        <a:rPr lang="en-US" sz="1000" dirty="0" smtClean="0">
                          <a:effectLst/>
                          <a:latin typeface="HGPｺﾞｼｯｸM" panose="020B0600000000000000" pitchFamily="50" charset="-128"/>
                          <a:ea typeface="HGPｺﾞｼｯｸM" panose="020B0600000000000000" pitchFamily="50" charset="-128"/>
                        </a:rPr>
                        <a:t>（informed</a:t>
                      </a:r>
                      <a:r>
                        <a:rPr lang="en-US" sz="1000" dirty="0">
                          <a:effectLst/>
                          <a:latin typeface="HGPｺﾞｼｯｸM" panose="020B0600000000000000" pitchFamily="50" charset="-128"/>
                          <a:ea typeface="HGPｺﾞｼｯｸM" panose="020B0600000000000000" pitchFamily="50" charset="-128"/>
                        </a:rPr>
                        <a:t>）</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報告先</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smtClean="0">
                          <a:effectLst/>
                          <a:latin typeface="HGPｺﾞｼｯｸM" panose="020B0600000000000000" pitchFamily="50" charset="-128"/>
                          <a:ea typeface="HGPｺﾞｼｯｸM" panose="020B0600000000000000" pitchFamily="50" charset="-128"/>
                        </a:rPr>
                        <a:t>説明責任者からＱＣＤ状況の報告を受ける。ＰＪ全般の要件定義計画の遂行・計画変更に責任を持つ。</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r>
              <a:tr h="0">
                <a:tc>
                  <a:txBody>
                    <a:bodyPr/>
                    <a:lstStyle/>
                    <a:p>
                      <a:pPr latinLnBrk="1"/>
                      <a:r>
                        <a:rPr lang="ja-JP" altLang="en-US" sz="1000" dirty="0" smtClean="0">
                          <a:effectLst/>
                          <a:latin typeface="HGPｺﾞｼｯｸM" panose="020B0600000000000000" pitchFamily="50" charset="-128"/>
                          <a:ea typeface="HGPｺﾞｼｯｸM" panose="020B0600000000000000" pitchFamily="50" charset="-128"/>
                        </a:rPr>
                        <a:t>Ｖ</a:t>
                      </a:r>
                      <a:r>
                        <a:rPr lang="en-US" altLang="ja-JP" sz="1000" dirty="0" smtClean="0">
                          <a:effectLst/>
                          <a:latin typeface="HGPｺﾞｼｯｸM" panose="020B0600000000000000" pitchFamily="50" charset="-128"/>
                          <a:ea typeface="HGPｺﾞｼｯｸM" panose="020B0600000000000000" pitchFamily="50" charset="-128"/>
                        </a:rPr>
                        <a:t>(Verifier)</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smtClean="0">
                          <a:effectLst/>
                          <a:latin typeface="HGPｺﾞｼｯｸM" panose="020B0600000000000000" pitchFamily="50" charset="-128"/>
                          <a:ea typeface="HGPｺﾞｼｯｸM" panose="020B0600000000000000" pitchFamily="50" charset="-128"/>
                        </a:rPr>
                        <a:t>確認者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smtClean="0">
                          <a:effectLst/>
                          <a:latin typeface="HGPｺﾞｼｯｸM" panose="020B0600000000000000" pitchFamily="50" charset="-128"/>
                          <a:ea typeface="HGPｺﾞｼｯｸM" panose="020B0600000000000000" pitchFamily="50" charset="-128"/>
                        </a:rPr>
                        <a:t>領域別分科会で要件定義成果物を確認して要求事項を満たすことを判断し、要件を合意する。</a:t>
                      </a:r>
                      <a:endParaRPr lang="en-US" altLang="ja-JP" sz="1000" dirty="0" smtClean="0">
                        <a:effectLst/>
                        <a:latin typeface="HGPｺﾞｼｯｸM" panose="020B0600000000000000" pitchFamily="50" charset="-128"/>
                        <a:ea typeface="HGPｺﾞｼｯｸM" panose="020B0600000000000000" pitchFamily="50" charset="-128"/>
                      </a:endParaRPr>
                    </a:p>
                  </a:txBody>
                  <a:tcPr anchor="ctr"/>
                </a:tc>
              </a:tr>
              <a:tr h="0">
                <a:tc>
                  <a:txBody>
                    <a:bodyPr/>
                    <a:lstStyle/>
                    <a:p>
                      <a:pPr latinLnBrk="1"/>
                      <a:r>
                        <a:rPr lang="ja-JP" altLang="en-US" sz="1000" dirty="0" smtClean="0">
                          <a:effectLst/>
                          <a:latin typeface="HGPｺﾞｼｯｸM" panose="020B0600000000000000" pitchFamily="50" charset="-128"/>
                          <a:ea typeface="HGPｺﾞｼｯｸM" panose="020B0600000000000000" pitchFamily="50" charset="-128"/>
                        </a:rPr>
                        <a:t>Ｓ</a:t>
                      </a:r>
                      <a:r>
                        <a:rPr lang="en-US" altLang="ja-JP" sz="1000" dirty="0" smtClean="0">
                          <a:effectLst/>
                          <a:latin typeface="HGPｺﾞｼｯｸM" panose="020B0600000000000000" pitchFamily="50" charset="-128"/>
                          <a:ea typeface="HGPｺﾞｼｯｸM" panose="020B0600000000000000" pitchFamily="50" charset="-128"/>
                        </a:rPr>
                        <a:t>(Signatory)</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smtClean="0">
                          <a:effectLst/>
                          <a:latin typeface="HGPｺﾞｼｯｸM" panose="020B0600000000000000" pitchFamily="50" charset="-128"/>
                          <a:ea typeface="HGPｺﾞｼｯｸM" panose="020B0600000000000000" pitchFamily="50" charset="-128"/>
                        </a:rPr>
                        <a:t>承認者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smtClean="0">
                          <a:effectLst/>
                          <a:latin typeface="HGPｺﾞｼｯｸM" panose="020B0600000000000000" pitchFamily="50" charset="-128"/>
                          <a:ea typeface="HGPｺﾞｼｯｸM" panose="020B0600000000000000" pitchFamily="50" charset="-128"/>
                        </a:rPr>
                        <a:t>ステアリングコミッティで確認者の報告を受け、要件定義成果物を承認する。</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r>
            </a:tbl>
          </a:graphicData>
        </a:graphic>
      </p:graphicFrame>
      <p:sp>
        <p:nvSpPr>
          <p:cNvPr id="14" name="テキスト ボックス 13"/>
          <p:cNvSpPr txBox="1"/>
          <p:nvPr/>
        </p:nvSpPr>
        <p:spPr>
          <a:xfrm>
            <a:off x="611560" y="4345359"/>
            <a:ext cx="8423039" cy="307777"/>
          </a:xfrm>
          <a:prstGeom prst="rect">
            <a:avLst/>
          </a:prstGeom>
          <a:noFill/>
        </p:spPr>
        <p:txBody>
          <a:bodyPr wrap="square" rtlCol="0">
            <a:spAutoFit/>
          </a:bodyPr>
          <a:lstStyle/>
          <a:p>
            <a:pPr marL="719138"/>
            <a:r>
              <a:rPr lang="ja-JP" altLang="en-US" sz="1400" dirty="0" smtClean="0">
                <a:solidFill>
                  <a:srgbClr val="201815"/>
                </a:solidFill>
                <a:latin typeface="HGPｺﾞｼｯｸM" panose="020B0600000000000000" pitchFamily="50" charset="-128"/>
                <a:ea typeface="HGPｺﾞｼｯｸM" panose="020B0600000000000000" pitchFamily="50" charset="-128"/>
              </a:rPr>
              <a:t>役割・責任の定義は下表のとおりとします。</a:t>
            </a:r>
            <a:endParaRPr lang="en-US" altLang="ja-JP" sz="1400" dirty="0" smtClean="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0459581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42</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4370107" cy="984885"/>
          </a:xfrm>
          <a:prstGeom prst="rect">
            <a:avLst/>
          </a:prstGeom>
          <a:noFill/>
        </p:spPr>
        <p:txBody>
          <a:bodyPr wrap="none" rtlCol="0">
            <a:spAutoFit/>
          </a:bodyPr>
          <a:lstStyle/>
          <a:p>
            <a:r>
              <a:rPr lang="ja-JP" altLang="en-US" sz="1600" dirty="0" smtClean="0">
                <a:latin typeface="HGPｺﾞｼｯｸM" panose="020B0600000000000000" pitchFamily="50" charset="-128"/>
                <a:ea typeface="HGPｺﾞｼｯｸM" panose="020B0600000000000000" pitchFamily="50" charset="-128"/>
              </a:rPr>
              <a:t>３．７．スケジュール</a:t>
            </a:r>
            <a:endParaRPr lang="en-US" altLang="ja-JP" sz="1600" dirty="0" smtClean="0">
              <a:latin typeface="HGPｺﾞｼｯｸM" panose="020B0600000000000000" pitchFamily="50" charset="-128"/>
              <a:ea typeface="HGPｺﾞｼｯｸM" panose="020B0600000000000000" pitchFamily="50" charset="-128"/>
            </a:endParaRPr>
          </a:p>
          <a:p>
            <a:r>
              <a:rPr lang="ja-JP" altLang="en-US" sz="1400" dirty="0" smtClean="0">
                <a:latin typeface="HGPｺﾞｼｯｸM" panose="020B0600000000000000" pitchFamily="50" charset="-128"/>
                <a:ea typeface="HGPｺﾞｼｯｸM" panose="020B0600000000000000" pitchFamily="50" charset="-128"/>
              </a:rPr>
              <a:t>　　３．７．１．アプリケーション領域　要件定義中日程計画</a:t>
            </a:r>
            <a:endParaRPr lang="en-US" altLang="ja-JP" sz="1400" dirty="0" smtClean="0">
              <a:latin typeface="HGPｺﾞｼｯｸM" panose="020B0600000000000000" pitchFamily="50" charset="-128"/>
              <a:ea typeface="HGPｺﾞｼｯｸM" panose="020B0600000000000000" pitchFamily="50" charset="-128"/>
            </a:endParaRPr>
          </a:p>
          <a:p>
            <a:pPr marL="717550"/>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付属資料「中日程計画」を参照</a:t>
            </a:r>
            <a:endParaRPr lang="en-US" altLang="ja-JP" sz="1400" dirty="0" smtClean="0">
              <a:latin typeface="HGPｺﾞｼｯｸM" panose="020B0600000000000000" pitchFamily="50" charset="-128"/>
              <a:ea typeface="HGPｺﾞｼｯｸM" panose="020B0600000000000000" pitchFamily="50" charset="-128"/>
            </a:endParaRPr>
          </a:p>
          <a:p>
            <a:pPr marL="717550"/>
            <a:endParaRPr lang="en-US" altLang="ja-JP" sz="1400" dirty="0" smtClean="0">
              <a:latin typeface="HGPｺﾞｼｯｸM" panose="020B0600000000000000" pitchFamily="50" charset="-128"/>
              <a:ea typeface="HGPｺﾞｼｯｸM" panose="020B0600000000000000" pitchFamily="50" charset="-128"/>
            </a:endParaRPr>
          </a:p>
        </p:txBody>
      </p:sp>
      <p:sp>
        <p:nvSpPr>
          <p:cNvPr id="6" name="正方形/長方形 5"/>
          <p:cNvSpPr/>
          <p:nvPr/>
        </p:nvSpPr>
        <p:spPr>
          <a:xfrm>
            <a:off x="3059832" y="1204004"/>
            <a:ext cx="151216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C2-02-09</a:t>
            </a:r>
            <a:endParaRPr kumimoji="1" lang="ja-JP" altLang="en-US" dirty="0">
              <a:solidFill>
                <a:schemeClr val="tx1"/>
              </a:solidFill>
            </a:endParaRPr>
          </a:p>
        </p:txBody>
      </p:sp>
    </p:spTree>
    <p:extLst>
      <p:ext uri="{BB962C8B-B14F-4D97-AF65-F5344CB8AC3E}">
        <p14:creationId xmlns:p14="http://schemas.microsoft.com/office/powerpoint/2010/main" val="3186678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572000" y="5517233"/>
            <a:ext cx="687402" cy="276999"/>
          </a:xfrm>
          <a:prstGeom prst="rect">
            <a:avLst/>
          </a:prstGeom>
          <a:noFill/>
        </p:spPr>
        <p:txBody>
          <a:bodyPr wrap="square" rtlCol="0">
            <a:spAutoFit/>
          </a:bodyPr>
          <a:lstStyle/>
          <a:p>
            <a:r>
              <a:rPr kumimoji="1" lang="en-US" altLang="ja-JP"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凡例</a:t>
            </a:r>
            <a:r>
              <a:rPr kumimoji="1" lang="en-US" altLang="ja-JP" sz="1200" dirty="0" smtClean="0">
                <a:latin typeface="HGPｺﾞｼｯｸM" panose="020B0600000000000000" pitchFamily="50" charset="-128"/>
                <a:ea typeface="HGPｺﾞｼｯｸM" panose="020B0600000000000000" pitchFamily="50" charset="-128"/>
              </a:rPr>
              <a:t>】</a:t>
            </a:r>
            <a:r>
              <a:rPr kumimoji="1" lang="ja-JP" altLang="en-US" sz="1200" dirty="0" smtClean="0">
                <a:latin typeface="HGPｺﾞｼｯｸM" panose="020B0600000000000000" pitchFamily="50" charset="-128"/>
                <a:ea typeface="HGPｺﾞｼｯｸM" panose="020B0600000000000000" pitchFamily="50" charset="-128"/>
              </a:rPr>
              <a:t>　　　　　　　　</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43</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8495047" cy="954107"/>
          </a:xfrm>
          <a:prstGeom prst="rect">
            <a:avLst/>
          </a:prstGeom>
          <a:noFill/>
        </p:spPr>
        <p:txBody>
          <a:bodyPr wrap="square" rtlCol="0">
            <a:spAutoFit/>
          </a:bodyPr>
          <a:lstStyle/>
          <a:p>
            <a:r>
              <a:rPr lang="ja-JP" altLang="en-US" sz="1400" dirty="0" smtClean="0">
                <a:latin typeface="HGPｺﾞｼｯｸM" panose="020B0600000000000000" pitchFamily="50" charset="-128"/>
                <a:ea typeface="HGPｺﾞｼｯｸM" panose="020B0600000000000000" pitchFamily="50" charset="-128"/>
              </a:rPr>
              <a:t>　　３．７．２</a:t>
            </a:r>
            <a:r>
              <a:rPr lang="ja-JP" altLang="en-US" sz="1400" dirty="0">
                <a:latin typeface="HGPｺﾞｼｯｸM" panose="020B0600000000000000" pitchFamily="50" charset="-128"/>
                <a:ea typeface="HGPｺﾞｼｯｸM" panose="020B0600000000000000" pitchFamily="50" charset="-128"/>
              </a:rPr>
              <a:t>．アプリケーション</a:t>
            </a:r>
            <a:r>
              <a:rPr lang="ja-JP" altLang="en-US" sz="1400" dirty="0" smtClean="0">
                <a:latin typeface="HGPｺﾞｼｯｸM" panose="020B0600000000000000" pitchFamily="50" charset="-128"/>
                <a:ea typeface="HGPｺﾞｼｯｸM" panose="020B0600000000000000" pitchFamily="50" charset="-128"/>
              </a:rPr>
              <a:t>領域　打ち合わせ日程とテーマ領域</a:t>
            </a:r>
            <a:endParaRPr lang="en-US" altLang="ja-JP" sz="1400" dirty="0" smtClean="0">
              <a:latin typeface="HGPｺﾞｼｯｸM" panose="020B0600000000000000" pitchFamily="50" charset="-128"/>
              <a:ea typeface="HGPｺﾞｼｯｸM" panose="020B0600000000000000" pitchFamily="50" charset="-128"/>
            </a:endParaRPr>
          </a:p>
          <a:p>
            <a:pPr marL="717550"/>
            <a:r>
              <a:rPr lang="ja-JP" altLang="en-US" sz="1400" dirty="0" smtClean="0">
                <a:latin typeface="HGPｺﾞｼｯｸM" panose="020B0600000000000000" pitchFamily="50" charset="-128"/>
                <a:ea typeface="HGPｺﾞｼｯｸM" panose="020B0600000000000000" pitchFamily="50" charset="-128"/>
              </a:rPr>
              <a:t>１回３時間の打ち合わせとし、下記日程と取扱いテーマで進めます。参加者の調整をお願い致します。</a:t>
            </a:r>
            <a:endParaRPr lang="en-US" altLang="ja-JP" sz="1400" dirty="0" smtClean="0">
              <a:latin typeface="HGPｺﾞｼｯｸM" panose="020B0600000000000000" pitchFamily="50" charset="-128"/>
              <a:ea typeface="HGPｺﾞｼｯｸM" panose="020B0600000000000000" pitchFamily="50" charset="-128"/>
            </a:endParaRPr>
          </a:p>
          <a:p>
            <a:pPr marL="717550"/>
            <a:r>
              <a:rPr lang="ja-JP" altLang="en-US" sz="1400" dirty="0" smtClean="0">
                <a:latin typeface="HGPｺﾞｼｯｸM" panose="020B0600000000000000" pitchFamily="50" charset="-128"/>
                <a:ea typeface="HGPｺﾞｼｯｸM" panose="020B0600000000000000" pitchFamily="50" charset="-128"/>
              </a:rPr>
              <a:t>各領域</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テーマ単位に最終</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第</a:t>
            </a:r>
            <a:r>
              <a:rPr lang="en-US" altLang="ja-JP" sz="1400" dirty="0" smtClean="0">
                <a:latin typeface="HGPｺﾞｼｯｸM" panose="020B0600000000000000" pitchFamily="50" charset="-128"/>
                <a:ea typeface="HGPｺﾞｼｯｸM" panose="020B0600000000000000" pitchFamily="50" charset="-128"/>
              </a:rPr>
              <a:t>2</a:t>
            </a:r>
            <a:r>
              <a:rPr lang="ja-JP" altLang="en-US" sz="1400" dirty="0" smtClean="0">
                <a:latin typeface="HGPｺﾞｼｯｸM" panose="020B0600000000000000" pitchFamily="50" charset="-128"/>
                <a:ea typeface="HGPｺﾞｼｯｸM" panose="020B0600000000000000" pitchFamily="50" charset="-128"/>
              </a:rPr>
              <a:t>回</a:t>
            </a:r>
            <a:r>
              <a:rPr lang="en-US" altLang="ja-JP" sz="1400" dirty="0" smtClean="0">
                <a:latin typeface="HGPｺﾞｼｯｸM" panose="020B0600000000000000" pitchFamily="50" charset="-128"/>
                <a:ea typeface="HGPｺﾞｼｯｸM" panose="020B0600000000000000" pitchFamily="50" charset="-128"/>
              </a:rPr>
              <a:t>or3</a:t>
            </a:r>
            <a:r>
              <a:rPr lang="ja-JP" altLang="en-US" sz="1400" dirty="0" smtClean="0">
                <a:latin typeface="HGPｺﾞｼｯｸM" panose="020B0600000000000000" pitchFamily="50" charset="-128"/>
                <a:ea typeface="HGPｺﾞｼｯｸM" panose="020B0600000000000000" pitchFamily="50" charset="-128"/>
              </a:rPr>
              <a:t>回</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の打ち合わせでの合意を目標とし、</a:t>
            </a:r>
            <a:endParaRPr lang="en-US" altLang="ja-JP" sz="1400" dirty="0" smtClean="0">
              <a:latin typeface="HGPｺﾞｼｯｸM" panose="020B0600000000000000" pitchFamily="50" charset="-128"/>
              <a:ea typeface="HGPｺﾞｼｯｸM" panose="020B0600000000000000" pitchFamily="50" charset="-128"/>
            </a:endParaRPr>
          </a:p>
          <a:p>
            <a:pPr marL="717550"/>
            <a:r>
              <a:rPr lang="ja-JP" altLang="en-US" sz="1400" dirty="0" smtClean="0">
                <a:latin typeface="HGPｺﾞｼｯｸM" panose="020B0600000000000000" pitchFamily="50" charset="-128"/>
                <a:ea typeface="HGPｺﾞｼｯｸM" panose="020B0600000000000000" pitchFamily="50" charset="-128"/>
              </a:rPr>
              <a:t>課題発生状況等に応じて、打ち合わせの追加実施を貴社にご相談する場合があります。</a:t>
            </a:r>
            <a:endParaRPr lang="en-US" altLang="ja-JP" sz="1400" dirty="0" smtClean="0">
              <a:latin typeface="HGPｺﾞｼｯｸM" panose="020B0600000000000000" pitchFamily="50" charset="-128"/>
              <a:ea typeface="HGPｺﾞｼｯｸM" panose="020B0600000000000000" pitchFamily="50" charset="-128"/>
            </a:endParaRPr>
          </a:p>
        </p:txBody>
      </p:sp>
      <p:graphicFrame>
        <p:nvGraphicFramePr>
          <p:cNvPr id="6" name="Group 623"/>
          <p:cNvGraphicFramePr>
            <a:graphicFrameLocks noGrp="1"/>
          </p:cNvGraphicFramePr>
          <p:nvPr>
            <p:extLst>
              <p:ext uri="{D42A27DB-BD31-4B8C-83A1-F6EECF244321}">
                <p14:modId xmlns:p14="http://schemas.microsoft.com/office/powerpoint/2010/main" val="2010636142"/>
              </p:ext>
            </p:extLst>
          </p:nvPr>
        </p:nvGraphicFramePr>
        <p:xfrm>
          <a:off x="4788496" y="2348880"/>
          <a:ext cx="4248000" cy="3082601"/>
        </p:xfrm>
        <a:graphic>
          <a:graphicData uri="http://schemas.openxmlformats.org/drawingml/2006/table">
            <a:tbl>
              <a:tblPr/>
              <a:tblGrid>
                <a:gridCol w="720000"/>
                <a:gridCol w="720000"/>
                <a:gridCol w="720000"/>
                <a:gridCol w="720000"/>
                <a:gridCol w="720000"/>
                <a:gridCol w="324000"/>
                <a:gridCol w="324000"/>
              </a:tblGrid>
              <a:tr h="274601">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月</a:t>
                      </a: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火</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水</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金</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rgbClr val="FF0000"/>
                          </a:solidFill>
                          <a:effectLst/>
                          <a:latin typeface="HGPｺﾞｼｯｸM" panose="020B0600000000000000" pitchFamily="50" charset="-128"/>
                          <a:ea typeface="HGPｺﾞｼｯｸM" panose="020B0600000000000000" pitchFamily="50" charset="-128"/>
                        </a:rPr>
                        <a:t>日</a:t>
                      </a: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936000">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1/4</a:t>
                      </a:r>
                      <a:endParaRPr kumimoji="1" lang="ja-JP"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endParaRPr>
                    </a:p>
                  </a:txBody>
                  <a:tcPr marL="72000" marR="0" marT="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1/5</a:t>
                      </a:r>
                      <a:endParaRPr kumimoji="1" lang="ja-JP"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endParaRP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1/6</a:t>
                      </a:r>
                      <a:endParaRPr kumimoji="1" lang="ja-JP"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endParaRP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1/7</a:t>
                      </a:r>
                      <a:endParaRPr kumimoji="1" lang="ja-JP"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endParaRP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1/8</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1/9</a:t>
                      </a:r>
                    </a:p>
                  </a:txBody>
                  <a:tcPr marL="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1/10</a:t>
                      </a:r>
                    </a:p>
                  </a:txBody>
                  <a:tcPr marL="0" marR="0" marT="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r>
              <a:tr h="936000">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rgbClr val="FF0000"/>
                          </a:solidFill>
                          <a:effectLst/>
                          <a:latin typeface="HGPｺﾞｼｯｸM" panose="020B0600000000000000" pitchFamily="50" charset="-128"/>
                          <a:ea typeface="HGPｺﾞｼｯｸM" panose="020B0600000000000000" pitchFamily="50" charset="-128"/>
                        </a:rPr>
                        <a:t>1/11</a:t>
                      </a:r>
                    </a:p>
                  </a:txBody>
                  <a:tcPr marL="72000" marR="0" marT="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1/12</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1/13</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1/14</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1/15</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1/16</a:t>
                      </a:r>
                    </a:p>
                  </a:txBody>
                  <a:tcPr marL="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1/17</a:t>
                      </a:r>
                    </a:p>
                  </a:txBody>
                  <a:tcPr marL="0" marR="0" marT="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r>
              <a:tr h="936000">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1/18</a:t>
                      </a:r>
                    </a:p>
                  </a:txBody>
                  <a:tcPr marL="72000" marR="0" marT="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1/19</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1/20</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1/21</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1/22</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1/23</a:t>
                      </a:r>
                    </a:p>
                  </a:txBody>
                  <a:tcPr marL="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1/24</a:t>
                      </a:r>
                    </a:p>
                  </a:txBody>
                  <a:tcPr marL="0" marR="0" marT="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r>
            </a:tbl>
          </a:graphicData>
        </a:graphic>
      </p:graphicFrame>
      <p:graphicFrame>
        <p:nvGraphicFramePr>
          <p:cNvPr id="7" name="Group 623"/>
          <p:cNvGraphicFramePr>
            <a:graphicFrameLocks noGrp="1"/>
          </p:cNvGraphicFramePr>
          <p:nvPr>
            <p:extLst>
              <p:ext uri="{D42A27DB-BD31-4B8C-83A1-F6EECF244321}">
                <p14:modId xmlns:p14="http://schemas.microsoft.com/office/powerpoint/2010/main" val="3274037004"/>
              </p:ext>
            </p:extLst>
          </p:nvPr>
        </p:nvGraphicFramePr>
        <p:xfrm>
          <a:off x="323528" y="2348880"/>
          <a:ext cx="4248000" cy="4018601"/>
        </p:xfrm>
        <a:graphic>
          <a:graphicData uri="http://schemas.openxmlformats.org/drawingml/2006/table">
            <a:tbl>
              <a:tblPr/>
              <a:tblGrid>
                <a:gridCol w="720000"/>
                <a:gridCol w="720000"/>
                <a:gridCol w="720000"/>
                <a:gridCol w="720000"/>
                <a:gridCol w="720000"/>
                <a:gridCol w="324000"/>
                <a:gridCol w="324000"/>
              </a:tblGrid>
              <a:tr h="274601">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月</a:t>
                      </a: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火</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水</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金</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rgbClr val="FF0000"/>
                          </a:solidFill>
                          <a:effectLst/>
                          <a:latin typeface="HGPｺﾞｼｯｸM" panose="020B0600000000000000" pitchFamily="50" charset="-128"/>
                          <a:ea typeface="HGPｺﾞｼｯｸM" panose="020B0600000000000000" pitchFamily="50" charset="-128"/>
                        </a:rPr>
                        <a:t>日</a:t>
                      </a: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936000">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12/7</a:t>
                      </a:r>
                      <a:endParaRPr kumimoji="1" lang="ja-JP"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endParaRPr>
                    </a:p>
                  </a:txBody>
                  <a:tcPr marL="72000" marR="0" marT="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12/8</a:t>
                      </a:r>
                      <a:endParaRPr kumimoji="1" lang="ja-JP"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endParaRP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12/9</a:t>
                      </a:r>
                      <a:endParaRPr kumimoji="1" lang="ja-JP"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endParaRP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12/10</a:t>
                      </a:r>
                      <a:endParaRPr kumimoji="1" lang="ja-JP"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endParaRP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12/11</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12/12</a:t>
                      </a:r>
                    </a:p>
                  </a:txBody>
                  <a:tcPr marL="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12/13</a:t>
                      </a:r>
                    </a:p>
                  </a:txBody>
                  <a:tcPr marL="0" marR="0" marT="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r>
              <a:tr h="936000">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12/14</a:t>
                      </a:r>
                      <a:endParaRPr kumimoji="1" lang="en-US" altLang="ja-JP" sz="1000" b="0" i="0" u="none" strike="noStrike" cap="none" normalizeH="0" baseline="0" dirty="0" smtClean="0">
                        <a:ln>
                          <a:noFill/>
                        </a:ln>
                        <a:solidFill>
                          <a:srgbClr val="FF0000"/>
                        </a:solidFill>
                        <a:effectLst/>
                        <a:latin typeface="HGPｺﾞｼｯｸM" panose="020B0600000000000000" pitchFamily="50" charset="-128"/>
                        <a:ea typeface="HGPｺﾞｼｯｸM" panose="020B0600000000000000" pitchFamily="50" charset="-128"/>
                      </a:endParaRPr>
                    </a:p>
                  </a:txBody>
                  <a:tcPr marL="72000" marR="0" marT="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12/15</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12/16</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12/17</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12/18</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12/19</a:t>
                      </a:r>
                    </a:p>
                  </a:txBody>
                  <a:tcPr marL="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12/20</a:t>
                      </a:r>
                    </a:p>
                  </a:txBody>
                  <a:tcPr marL="0" marR="0" marT="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r>
              <a:tr h="936000">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12/21</a:t>
                      </a:r>
                    </a:p>
                  </a:txBody>
                  <a:tcPr marL="72000" marR="0" marT="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12/22</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12/23</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12/24</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12/25</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12/26</a:t>
                      </a:r>
                    </a:p>
                  </a:txBody>
                  <a:tcPr marL="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12/27</a:t>
                      </a:r>
                    </a:p>
                  </a:txBody>
                  <a:tcPr marL="0" marR="0" marT="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r>
              <a:tr h="936000">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12/28</a:t>
                      </a:r>
                    </a:p>
                  </a:txBody>
                  <a:tcPr marL="72000" marR="0" marT="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12/29</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12/30</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12/31</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1/1</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a:t>
                      </a:r>
                    </a:p>
                  </a:txBody>
                  <a:tcPr marL="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1/3</a:t>
                      </a:r>
                    </a:p>
                  </a:txBody>
                  <a:tcPr marL="0" marR="0" marT="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r>
            </a:tbl>
          </a:graphicData>
        </a:graphic>
      </p:graphicFrame>
      <p:sp>
        <p:nvSpPr>
          <p:cNvPr id="8" name="角丸四角形 7"/>
          <p:cNvSpPr/>
          <p:nvPr/>
        </p:nvSpPr>
        <p:spPr>
          <a:xfrm>
            <a:off x="5259401" y="5584501"/>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en-US" altLang="ja-JP"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xxx</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9" name="角丸四角形 8"/>
          <p:cNvSpPr/>
          <p:nvPr/>
        </p:nvSpPr>
        <p:spPr>
          <a:xfrm>
            <a:off x="5259401" y="5863552"/>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en-US" altLang="ja-JP"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yyy</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10" name="テキスト ボックス 9"/>
          <p:cNvSpPr txBox="1"/>
          <p:nvPr/>
        </p:nvSpPr>
        <p:spPr>
          <a:xfrm>
            <a:off x="5907472" y="5555362"/>
            <a:ext cx="1488383" cy="246221"/>
          </a:xfrm>
          <a:prstGeom prst="rect">
            <a:avLst/>
          </a:prstGeom>
          <a:noFill/>
        </p:spPr>
        <p:txBody>
          <a:bodyPr wrap="square" rtlCol="0">
            <a:spAutoFit/>
          </a:bodyPr>
          <a:lstStyle/>
          <a:p>
            <a:r>
              <a:rPr kumimoji="1" lang="ja-JP" altLang="en-US" sz="1000" dirty="0" smtClean="0">
                <a:latin typeface="HGPｺﾞｼｯｸM" panose="020B0600000000000000" pitchFamily="50" charset="-128"/>
                <a:ea typeface="HGPｺﾞｼｯｸM" panose="020B0600000000000000" pitchFamily="50" charset="-128"/>
              </a:rPr>
              <a:t>営業領域分科会</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11" name="テキスト ボックス 10"/>
          <p:cNvSpPr txBox="1"/>
          <p:nvPr/>
        </p:nvSpPr>
        <p:spPr>
          <a:xfrm>
            <a:off x="5907472" y="5823055"/>
            <a:ext cx="1931528" cy="246221"/>
          </a:xfrm>
          <a:prstGeom prst="rect">
            <a:avLst/>
          </a:prstGeom>
          <a:noFill/>
        </p:spPr>
        <p:txBody>
          <a:bodyPr wrap="square" rtlCol="0">
            <a:spAutoFit/>
          </a:bodyPr>
          <a:lstStyle/>
          <a:p>
            <a:r>
              <a:rPr lang="ja-JP" altLang="en-US" sz="1000" dirty="0" smtClean="0">
                <a:latin typeface="HGPｺﾞｼｯｸM" panose="020B0600000000000000" pitchFamily="50" charset="-128"/>
                <a:ea typeface="HGPｺﾞｼｯｸM" panose="020B0600000000000000" pitchFamily="50" charset="-128"/>
              </a:rPr>
              <a:t>配送センター領域分科会</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12" name="テキスト ボックス 11"/>
          <p:cNvSpPr txBox="1"/>
          <p:nvPr/>
        </p:nvSpPr>
        <p:spPr>
          <a:xfrm>
            <a:off x="6821382" y="6338828"/>
            <a:ext cx="2431137" cy="246221"/>
          </a:xfrm>
          <a:prstGeom prst="rect">
            <a:avLst/>
          </a:prstGeom>
          <a:noFill/>
        </p:spPr>
        <p:txBody>
          <a:bodyPr wrap="square" rtlCol="0">
            <a:spAutoFit/>
          </a:bodyPr>
          <a:lstStyle/>
          <a:p>
            <a:r>
              <a:rPr lang="ja-JP" altLang="en-US" sz="1000" dirty="0" smtClean="0">
                <a:latin typeface="HGPｺﾞｼｯｸM" panose="020B0600000000000000" pitchFamily="50" charset="-128"/>
                <a:ea typeface="HGPｺﾞｼｯｸM" panose="020B0600000000000000" pitchFamily="50" charset="-128"/>
              </a:rPr>
              <a:t>枠内は検討テーマ、または実施事項</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13" name="正方形/長方形 12"/>
          <p:cNvSpPr/>
          <p:nvPr/>
        </p:nvSpPr>
        <p:spPr>
          <a:xfrm>
            <a:off x="5155915" y="5517232"/>
            <a:ext cx="3880581" cy="106472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 name="角丸四角形 13"/>
          <p:cNvSpPr/>
          <p:nvPr/>
        </p:nvSpPr>
        <p:spPr>
          <a:xfrm>
            <a:off x="1804545" y="2823348"/>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業務構造</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15" name="角丸四角形 14"/>
          <p:cNvSpPr/>
          <p:nvPr/>
        </p:nvSpPr>
        <p:spPr>
          <a:xfrm>
            <a:off x="1804545" y="3063070"/>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業務構造</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16" name="角丸四角形 15"/>
          <p:cNvSpPr/>
          <p:nvPr/>
        </p:nvSpPr>
        <p:spPr>
          <a:xfrm>
            <a:off x="3237757" y="2823348"/>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業務構造</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17" name="角丸四角形 16"/>
          <p:cNvSpPr/>
          <p:nvPr/>
        </p:nvSpPr>
        <p:spPr>
          <a:xfrm>
            <a:off x="3237757" y="3049572"/>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業務構造</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18" name="角丸四角形 17"/>
          <p:cNvSpPr/>
          <p:nvPr/>
        </p:nvSpPr>
        <p:spPr>
          <a:xfrm>
            <a:off x="1081875" y="3762328"/>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業務フロー</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19" name="角丸四角形 18"/>
          <p:cNvSpPr/>
          <p:nvPr/>
        </p:nvSpPr>
        <p:spPr>
          <a:xfrm>
            <a:off x="1809462" y="4002050"/>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業務</a:t>
            </a: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フロー</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20" name="角丸四角形 19"/>
          <p:cNvSpPr/>
          <p:nvPr/>
        </p:nvSpPr>
        <p:spPr>
          <a:xfrm>
            <a:off x="3242674" y="3762328"/>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業務フロー</a:t>
            </a:r>
          </a:p>
        </p:txBody>
      </p:sp>
      <p:sp>
        <p:nvSpPr>
          <p:cNvPr id="21" name="角丸四角形 20"/>
          <p:cNvSpPr/>
          <p:nvPr/>
        </p:nvSpPr>
        <p:spPr>
          <a:xfrm>
            <a:off x="3242674" y="4002050"/>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業務</a:t>
            </a: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フロー</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22" name="角丸四角形 21"/>
          <p:cNvSpPr/>
          <p:nvPr/>
        </p:nvSpPr>
        <p:spPr>
          <a:xfrm>
            <a:off x="1081875" y="4725144"/>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概念モデル</a:t>
            </a:r>
            <a:endParaRPr lang="en-US" altLang="ja-JP"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23" name="角丸四角形 22"/>
          <p:cNvSpPr/>
          <p:nvPr/>
        </p:nvSpPr>
        <p:spPr>
          <a:xfrm>
            <a:off x="1081875" y="4951368"/>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概念モデル</a:t>
            </a:r>
            <a:endParaRPr lang="en-US" altLang="ja-JP"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24" name="角丸四角形 23"/>
          <p:cNvSpPr/>
          <p:nvPr/>
        </p:nvSpPr>
        <p:spPr>
          <a:xfrm>
            <a:off x="3252506" y="4725144"/>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概念モデル</a:t>
            </a:r>
            <a:endParaRPr lang="en-US" altLang="ja-JP"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25" name="角丸四角形 24"/>
          <p:cNvSpPr/>
          <p:nvPr/>
        </p:nvSpPr>
        <p:spPr>
          <a:xfrm>
            <a:off x="3252506" y="4951531"/>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概念モデル</a:t>
            </a:r>
            <a:endParaRPr lang="en-US" altLang="ja-JP"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26" name="角丸四角形 25"/>
          <p:cNvSpPr/>
          <p:nvPr/>
        </p:nvSpPr>
        <p:spPr>
          <a:xfrm>
            <a:off x="1081875" y="5177592"/>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業務ルール</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27" name="角丸四角形 26"/>
          <p:cNvSpPr/>
          <p:nvPr/>
        </p:nvSpPr>
        <p:spPr>
          <a:xfrm>
            <a:off x="2516745" y="4725144"/>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業務ルール</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28" name="角丸四角形 27"/>
          <p:cNvSpPr/>
          <p:nvPr/>
        </p:nvSpPr>
        <p:spPr>
          <a:xfrm>
            <a:off x="356539" y="5637233"/>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業務ルール</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29" name="角丸四角形 28"/>
          <p:cNvSpPr/>
          <p:nvPr/>
        </p:nvSpPr>
        <p:spPr>
          <a:xfrm>
            <a:off x="356539" y="5864498"/>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業務ルール</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30" name="角丸四角形 29"/>
          <p:cNvSpPr/>
          <p:nvPr/>
        </p:nvSpPr>
        <p:spPr>
          <a:xfrm>
            <a:off x="1475656" y="5637233"/>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業務</a:t>
            </a:r>
            <a:r>
              <a:rPr lang="en-US" altLang="ja-JP"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WT</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31" name="角丸四角形 30"/>
          <p:cNvSpPr/>
          <p:nvPr/>
        </p:nvSpPr>
        <p:spPr>
          <a:xfrm>
            <a:off x="1475656" y="5864498"/>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業務</a:t>
            </a:r>
            <a:r>
              <a:rPr lang="en-US" altLang="ja-JP"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WT</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32" name="角丸四角形 31"/>
          <p:cNvSpPr/>
          <p:nvPr/>
        </p:nvSpPr>
        <p:spPr>
          <a:xfrm>
            <a:off x="3237829" y="3275796"/>
            <a:ext cx="648000" cy="212400"/>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horz"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合意①</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33" name="角丸四角形 32"/>
          <p:cNvSpPr/>
          <p:nvPr/>
        </p:nvSpPr>
        <p:spPr>
          <a:xfrm>
            <a:off x="3242674" y="4221088"/>
            <a:ext cx="648000" cy="212400"/>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horz"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合意②</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34" name="角丸四角形 33"/>
          <p:cNvSpPr/>
          <p:nvPr/>
        </p:nvSpPr>
        <p:spPr>
          <a:xfrm>
            <a:off x="3252506" y="5177918"/>
            <a:ext cx="648000" cy="212400"/>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horz"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合意③</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35" name="角丸四角形 34"/>
          <p:cNvSpPr/>
          <p:nvPr/>
        </p:nvSpPr>
        <p:spPr>
          <a:xfrm>
            <a:off x="356539" y="6091763"/>
            <a:ext cx="648000" cy="212400"/>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horz"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合意③</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36" name="角丸四角形 35"/>
          <p:cNvSpPr/>
          <p:nvPr/>
        </p:nvSpPr>
        <p:spPr>
          <a:xfrm>
            <a:off x="1804617" y="6091763"/>
            <a:ext cx="648000" cy="212400"/>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vert="horz" rtlCol="0" anchor="ctr"/>
          <a:lstStyle/>
          <a:p>
            <a:pPr algn="ctr"/>
            <a:r>
              <a:rPr kumimoji="1" lang="ja-JP" altLang="en-US" sz="1000" dirty="0" smtClean="0">
                <a:solidFill>
                  <a:schemeClr val="bg1"/>
                </a:solidFill>
                <a:latin typeface="HGPｺﾞｼｯｸM" panose="020B0600000000000000" pitchFamily="50" charset="-128"/>
                <a:ea typeface="HGPｺﾞｼｯｸM" panose="020B0600000000000000" pitchFamily="50" charset="-128"/>
              </a:rPr>
              <a:t>承認</a:t>
            </a:r>
            <a:r>
              <a:rPr kumimoji="1" lang="en-US" altLang="ja-JP" sz="1000" dirty="0" smtClean="0">
                <a:solidFill>
                  <a:schemeClr val="bg1"/>
                </a:solidFill>
                <a:latin typeface="HGPｺﾞｼｯｸM" panose="020B0600000000000000" pitchFamily="50" charset="-128"/>
                <a:ea typeface="HGPｺﾞｼｯｸM" panose="020B0600000000000000" pitchFamily="50" charset="-128"/>
              </a:rPr>
              <a:t>(1)</a:t>
            </a:r>
            <a:endParaRPr kumimoji="1" lang="ja-JP" altLang="en-US" sz="1000" dirty="0">
              <a:solidFill>
                <a:schemeClr val="bg1"/>
              </a:solidFill>
              <a:latin typeface="HGPｺﾞｼｯｸM" panose="020B0600000000000000" pitchFamily="50" charset="-128"/>
              <a:ea typeface="HGPｺﾞｼｯｸM" panose="020B0600000000000000" pitchFamily="50" charset="-128"/>
            </a:endParaRPr>
          </a:p>
        </p:txBody>
      </p:sp>
      <p:sp>
        <p:nvSpPr>
          <p:cNvPr id="37" name="角丸四角形 36"/>
          <p:cNvSpPr/>
          <p:nvPr/>
        </p:nvSpPr>
        <p:spPr>
          <a:xfrm>
            <a:off x="5559305" y="2823334"/>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機能要件</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38" name="角丸四角形 37"/>
          <p:cNvSpPr/>
          <p:nvPr/>
        </p:nvSpPr>
        <p:spPr>
          <a:xfrm>
            <a:off x="6259395" y="3063070"/>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機能要件</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39" name="角丸四角形 38"/>
          <p:cNvSpPr/>
          <p:nvPr/>
        </p:nvSpPr>
        <p:spPr>
          <a:xfrm>
            <a:off x="2137307" y="5637233"/>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機能一覧</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40" name="角丸四角形 39"/>
          <p:cNvSpPr/>
          <p:nvPr/>
        </p:nvSpPr>
        <p:spPr>
          <a:xfrm>
            <a:off x="2137307" y="5864498"/>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機能一覧</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41" name="角丸四角形 40"/>
          <p:cNvSpPr/>
          <p:nvPr/>
        </p:nvSpPr>
        <p:spPr>
          <a:xfrm>
            <a:off x="5559305" y="3768626"/>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機能要件</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42" name="角丸四角形 41"/>
          <p:cNvSpPr/>
          <p:nvPr/>
        </p:nvSpPr>
        <p:spPr>
          <a:xfrm>
            <a:off x="6280202" y="4008362"/>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機能要件</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43" name="角丸四角形 42"/>
          <p:cNvSpPr/>
          <p:nvPr/>
        </p:nvSpPr>
        <p:spPr>
          <a:xfrm>
            <a:off x="4831879" y="4725890"/>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機能要件</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44" name="角丸四角形 43"/>
          <p:cNvSpPr/>
          <p:nvPr/>
        </p:nvSpPr>
        <p:spPr>
          <a:xfrm>
            <a:off x="4831879" y="4952074"/>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機能要件</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45" name="角丸四角形 44"/>
          <p:cNvSpPr/>
          <p:nvPr/>
        </p:nvSpPr>
        <p:spPr>
          <a:xfrm>
            <a:off x="4829051" y="5178258"/>
            <a:ext cx="648000" cy="212400"/>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horz"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合意④</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46" name="角丸四角形 45"/>
          <p:cNvSpPr/>
          <p:nvPr/>
        </p:nvSpPr>
        <p:spPr>
          <a:xfrm>
            <a:off x="6267513" y="4709096"/>
            <a:ext cx="1357324"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機能</a:t>
            </a:r>
            <a:r>
              <a:rPr lang="en-US" altLang="ja-JP"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WT</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47" name="角丸四角形 46"/>
          <p:cNvSpPr/>
          <p:nvPr/>
        </p:nvSpPr>
        <p:spPr>
          <a:xfrm>
            <a:off x="6267513" y="4936361"/>
            <a:ext cx="1357324"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機能</a:t>
            </a:r>
            <a:r>
              <a:rPr lang="en-US" altLang="ja-JP"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WT</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48" name="角丸四角形 47"/>
          <p:cNvSpPr/>
          <p:nvPr/>
        </p:nvSpPr>
        <p:spPr>
          <a:xfrm>
            <a:off x="6976837" y="5182119"/>
            <a:ext cx="648000" cy="212400"/>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vert="horz" rtlCol="0" anchor="ctr"/>
          <a:lstStyle/>
          <a:p>
            <a:pPr algn="ctr"/>
            <a:r>
              <a:rPr kumimoji="1" lang="ja-JP" altLang="en-US" sz="1000" dirty="0" smtClean="0">
                <a:solidFill>
                  <a:schemeClr val="bg1"/>
                </a:solidFill>
                <a:latin typeface="HGPｺﾞｼｯｸM" panose="020B0600000000000000" pitchFamily="50" charset="-128"/>
                <a:ea typeface="HGPｺﾞｼｯｸM" panose="020B0600000000000000" pitchFamily="50" charset="-128"/>
              </a:rPr>
              <a:t>承認</a:t>
            </a:r>
            <a:r>
              <a:rPr kumimoji="1" lang="en-US" altLang="ja-JP" sz="1000" dirty="0" smtClean="0">
                <a:solidFill>
                  <a:schemeClr val="bg1"/>
                </a:solidFill>
                <a:latin typeface="HGPｺﾞｼｯｸM" panose="020B0600000000000000" pitchFamily="50" charset="-128"/>
                <a:ea typeface="HGPｺﾞｼｯｸM" panose="020B0600000000000000" pitchFamily="50" charset="-128"/>
              </a:rPr>
              <a:t>(</a:t>
            </a:r>
            <a:r>
              <a:rPr kumimoji="1" lang="ja-JP" altLang="en-US" sz="1000" dirty="0" smtClean="0">
                <a:solidFill>
                  <a:schemeClr val="bg1"/>
                </a:solidFill>
                <a:latin typeface="HGPｺﾞｼｯｸM" panose="020B0600000000000000" pitchFamily="50" charset="-128"/>
                <a:ea typeface="HGPｺﾞｼｯｸM" panose="020B0600000000000000" pitchFamily="50" charset="-128"/>
              </a:rPr>
              <a:t>２</a:t>
            </a:r>
            <a:r>
              <a:rPr kumimoji="1" lang="en-US" altLang="ja-JP" sz="1000" dirty="0" smtClean="0">
                <a:solidFill>
                  <a:schemeClr val="bg1"/>
                </a:solidFill>
                <a:latin typeface="HGPｺﾞｼｯｸM" panose="020B0600000000000000" pitchFamily="50" charset="-128"/>
                <a:ea typeface="HGPｺﾞｼｯｸM" panose="020B0600000000000000" pitchFamily="50" charset="-128"/>
              </a:rPr>
              <a:t>)</a:t>
            </a:r>
            <a:endParaRPr kumimoji="1" lang="ja-JP" altLang="en-US" sz="1000" dirty="0">
              <a:solidFill>
                <a:schemeClr val="bg1"/>
              </a:solidFill>
              <a:latin typeface="HGPｺﾞｼｯｸM" panose="020B0600000000000000" pitchFamily="50" charset="-128"/>
              <a:ea typeface="HGPｺﾞｼｯｸM" panose="020B0600000000000000" pitchFamily="50" charset="-128"/>
            </a:endParaRPr>
          </a:p>
        </p:txBody>
      </p:sp>
      <p:sp>
        <p:nvSpPr>
          <p:cNvPr id="49" name="角丸四角形 48"/>
          <p:cNvSpPr/>
          <p:nvPr/>
        </p:nvSpPr>
        <p:spPr>
          <a:xfrm>
            <a:off x="5261707" y="6141175"/>
            <a:ext cx="648072" cy="212726"/>
          </a:xfrm>
          <a:prstGeom prst="roundRect">
            <a:avLst>
              <a:gd name="adj" fmla="val 22637"/>
            </a:avLst>
          </a:prstGeom>
          <a:no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en-US" altLang="ja-JP"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zzz</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50" name="テキスト ボックス 49"/>
          <p:cNvSpPr txBox="1"/>
          <p:nvPr/>
        </p:nvSpPr>
        <p:spPr>
          <a:xfrm>
            <a:off x="5907472" y="6109038"/>
            <a:ext cx="1488383" cy="246221"/>
          </a:xfrm>
          <a:prstGeom prst="rect">
            <a:avLst/>
          </a:prstGeom>
          <a:noFill/>
        </p:spPr>
        <p:txBody>
          <a:bodyPr wrap="square" rtlCol="0">
            <a:spAutoFit/>
          </a:bodyPr>
          <a:lstStyle/>
          <a:p>
            <a:r>
              <a:rPr kumimoji="1" lang="ja-JP" altLang="en-US" sz="1000" dirty="0" smtClean="0">
                <a:latin typeface="HGPｺﾞｼｯｸM" panose="020B0600000000000000" pitchFamily="50" charset="-128"/>
                <a:ea typeface="HGPｺﾞｼｯｸM" panose="020B0600000000000000" pitchFamily="50" charset="-128"/>
              </a:rPr>
              <a:t>お客さま作業</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54" name="角丸四角形 53"/>
          <p:cNvSpPr/>
          <p:nvPr/>
        </p:nvSpPr>
        <p:spPr>
          <a:xfrm>
            <a:off x="356539" y="2823348"/>
            <a:ext cx="648072" cy="212726"/>
          </a:xfrm>
          <a:prstGeom prst="roundRect">
            <a:avLst>
              <a:gd name="adj" fmla="val 22637"/>
            </a:avLst>
          </a:prstGeom>
          <a:solidFill>
            <a:srgbClr val="FFCCCC"/>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業務説明</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55" name="角丸四角形 54"/>
          <p:cNvSpPr/>
          <p:nvPr/>
        </p:nvSpPr>
        <p:spPr>
          <a:xfrm>
            <a:off x="356539" y="3063070"/>
            <a:ext cx="648072" cy="212726"/>
          </a:xfrm>
          <a:prstGeom prst="roundRect">
            <a:avLst>
              <a:gd name="adj" fmla="val 22637"/>
            </a:avLst>
          </a:prstGeom>
          <a:solidFill>
            <a:schemeClr val="tx2">
              <a:lumMod val="60000"/>
              <a:lumOff val="40000"/>
            </a:schemeClr>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業務説明</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56" name="角丸四角形 55"/>
          <p:cNvSpPr/>
          <p:nvPr/>
        </p:nvSpPr>
        <p:spPr>
          <a:xfrm>
            <a:off x="361455" y="3752497"/>
            <a:ext cx="648072" cy="212726"/>
          </a:xfrm>
          <a:prstGeom prst="roundRect">
            <a:avLst>
              <a:gd name="adj" fmla="val 22637"/>
            </a:avLst>
          </a:prstGeom>
          <a:solidFill>
            <a:srgbClr val="FFCCCC"/>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57" name="角丸四角形 56"/>
          <p:cNvSpPr/>
          <p:nvPr/>
        </p:nvSpPr>
        <p:spPr>
          <a:xfrm>
            <a:off x="1081875" y="4002050"/>
            <a:ext cx="648072" cy="212726"/>
          </a:xfrm>
          <a:prstGeom prst="roundRect">
            <a:avLst>
              <a:gd name="adj" fmla="val 22637"/>
            </a:avLst>
          </a:prstGeom>
          <a:solidFill>
            <a:schemeClr val="tx2">
              <a:lumMod val="60000"/>
              <a:lumOff val="40000"/>
            </a:schemeClr>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p>
        </p:txBody>
      </p:sp>
      <p:sp>
        <p:nvSpPr>
          <p:cNvPr id="58" name="テキスト ボックス 57"/>
          <p:cNvSpPr txBox="1"/>
          <p:nvPr/>
        </p:nvSpPr>
        <p:spPr>
          <a:xfrm>
            <a:off x="179511" y="6381328"/>
            <a:ext cx="5297539" cy="246221"/>
          </a:xfrm>
          <a:prstGeom prst="rect">
            <a:avLst/>
          </a:prstGeom>
          <a:noFill/>
        </p:spPr>
        <p:txBody>
          <a:bodyPr wrap="square" rtlCol="0">
            <a:spAutoFit/>
          </a:bodyPr>
          <a:lstStyle/>
          <a:p>
            <a:r>
              <a:rPr kumimoji="1" lang="en-US" altLang="ja-JP" sz="1000" dirty="0" smtClean="0">
                <a:latin typeface="HGPｺﾞｼｯｸM" panose="020B0600000000000000" pitchFamily="50" charset="-128"/>
                <a:ea typeface="HGPｺﾞｼｯｸM" panose="020B0600000000000000" pitchFamily="50" charset="-128"/>
              </a:rPr>
              <a:t>※</a:t>
            </a:r>
            <a:r>
              <a:rPr kumimoji="1" lang="ja-JP" altLang="en-US" sz="1000" dirty="0" smtClean="0">
                <a:latin typeface="HGPｺﾞｼｯｸM" panose="020B0600000000000000" pitchFamily="50" charset="-128"/>
                <a:ea typeface="HGPｺﾞｼｯｸM" panose="020B0600000000000000" pitchFamily="50" charset="-128"/>
              </a:rPr>
              <a:t>事前レビュー対象資料は、事前レビュー実施の前営業日</a:t>
            </a:r>
            <a:r>
              <a:rPr kumimoji="1" lang="en-US" altLang="ja-JP" sz="1000" dirty="0" smtClean="0">
                <a:latin typeface="HGPｺﾞｼｯｸM" panose="020B0600000000000000" pitchFamily="50" charset="-128"/>
                <a:ea typeface="HGPｺﾞｼｯｸM" panose="020B0600000000000000" pitchFamily="50" charset="-128"/>
              </a:rPr>
              <a:t>15:00</a:t>
            </a:r>
            <a:r>
              <a:rPr kumimoji="1" lang="ja-JP" altLang="en-US" sz="1000" dirty="0" smtClean="0">
                <a:latin typeface="HGPｺﾞｼｯｸM" panose="020B0600000000000000" pitchFamily="50" charset="-128"/>
                <a:ea typeface="HGPｺﾞｼｯｸM" panose="020B0600000000000000" pitchFamily="50" charset="-128"/>
              </a:rPr>
              <a:t>迄に弊社から提示致します。</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59" name="角丸四角形 58"/>
          <p:cNvSpPr/>
          <p:nvPr/>
        </p:nvSpPr>
        <p:spPr>
          <a:xfrm>
            <a:off x="361455" y="4727543"/>
            <a:ext cx="648072" cy="212726"/>
          </a:xfrm>
          <a:prstGeom prst="roundRect">
            <a:avLst>
              <a:gd name="adj" fmla="val 22637"/>
            </a:avLst>
          </a:prstGeom>
          <a:solidFill>
            <a:srgbClr val="FFCCCC"/>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60" name="角丸四角形 59"/>
          <p:cNvSpPr/>
          <p:nvPr/>
        </p:nvSpPr>
        <p:spPr>
          <a:xfrm>
            <a:off x="361455" y="4951368"/>
            <a:ext cx="648072" cy="212726"/>
          </a:xfrm>
          <a:prstGeom prst="roundRect">
            <a:avLst>
              <a:gd name="adj" fmla="val 22637"/>
            </a:avLst>
          </a:prstGeom>
          <a:solidFill>
            <a:schemeClr val="tx2">
              <a:lumMod val="60000"/>
              <a:lumOff val="40000"/>
            </a:schemeClr>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p>
        </p:txBody>
      </p:sp>
      <p:sp>
        <p:nvSpPr>
          <p:cNvPr id="61" name="角丸四角形 60"/>
          <p:cNvSpPr/>
          <p:nvPr/>
        </p:nvSpPr>
        <p:spPr>
          <a:xfrm>
            <a:off x="361455" y="5182119"/>
            <a:ext cx="648072" cy="212726"/>
          </a:xfrm>
          <a:prstGeom prst="roundRect">
            <a:avLst>
              <a:gd name="adj" fmla="val 22637"/>
            </a:avLst>
          </a:prstGeom>
          <a:solidFill>
            <a:srgbClr val="FFCCCC"/>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64" name="角丸四角形 63"/>
          <p:cNvSpPr/>
          <p:nvPr/>
        </p:nvSpPr>
        <p:spPr>
          <a:xfrm>
            <a:off x="1799692" y="4719754"/>
            <a:ext cx="648072" cy="212726"/>
          </a:xfrm>
          <a:prstGeom prst="roundRect">
            <a:avLst>
              <a:gd name="adj" fmla="val 22637"/>
            </a:avLst>
          </a:prstGeom>
          <a:solidFill>
            <a:schemeClr val="tx2">
              <a:lumMod val="60000"/>
              <a:lumOff val="40000"/>
            </a:schemeClr>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p>
        </p:txBody>
      </p:sp>
      <p:sp>
        <p:nvSpPr>
          <p:cNvPr id="65" name="角丸四角形 64"/>
          <p:cNvSpPr/>
          <p:nvPr/>
        </p:nvSpPr>
        <p:spPr>
          <a:xfrm>
            <a:off x="4828979" y="2823348"/>
            <a:ext cx="648072" cy="212726"/>
          </a:xfrm>
          <a:prstGeom prst="roundRect">
            <a:avLst>
              <a:gd name="adj" fmla="val 22637"/>
            </a:avLst>
          </a:prstGeom>
          <a:solidFill>
            <a:srgbClr val="FFCCCC"/>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66" name="角丸四角形 65"/>
          <p:cNvSpPr/>
          <p:nvPr/>
        </p:nvSpPr>
        <p:spPr>
          <a:xfrm>
            <a:off x="5559305" y="3047173"/>
            <a:ext cx="648072" cy="212726"/>
          </a:xfrm>
          <a:prstGeom prst="roundRect">
            <a:avLst>
              <a:gd name="adj" fmla="val 22637"/>
            </a:avLst>
          </a:prstGeom>
          <a:solidFill>
            <a:schemeClr val="tx2">
              <a:lumMod val="60000"/>
              <a:lumOff val="40000"/>
            </a:schemeClr>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p>
        </p:txBody>
      </p:sp>
      <p:sp>
        <p:nvSpPr>
          <p:cNvPr id="67" name="角丸四角形 66"/>
          <p:cNvSpPr/>
          <p:nvPr/>
        </p:nvSpPr>
        <p:spPr>
          <a:xfrm>
            <a:off x="5559305" y="4008362"/>
            <a:ext cx="648072" cy="212726"/>
          </a:xfrm>
          <a:prstGeom prst="roundRect">
            <a:avLst>
              <a:gd name="adj" fmla="val 22637"/>
            </a:avLst>
          </a:prstGeom>
          <a:solidFill>
            <a:schemeClr val="tx2">
              <a:lumMod val="60000"/>
              <a:lumOff val="40000"/>
            </a:schemeClr>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p>
        </p:txBody>
      </p:sp>
      <p:sp>
        <p:nvSpPr>
          <p:cNvPr id="68" name="角丸四角形 67"/>
          <p:cNvSpPr/>
          <p:nvPr/>
        </p:nvSpPr>
        <p:spPr>
          <a:xfrm>
            <a:off x="7712914" y="2823334"/>
            <a:ext cx="648072" cy="212726"/>
          </a:xfrm>
          <a:prstGeom prst="roundRect">
            <a:avLst>
              <a:gd name="adj" fmla="val 22637"/>
            </a:avLst>
          </a:prstGeom>
          <a:solidFill>
            <a:srgbClr val="FFCCCC"/>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71" name="角丸四角形 70"/>
          <p:cNvSpPr/>
          <p:nvPr/>
        </p:nvSpPr>
        <p:spPr>
          <a:xfrm>
            <a:off x="7388950" y="5584501"/>
            <a:ext cx="648000" cy="212400"/>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vert="horz" rtlCol="0" anchor="ctr"/>
          <a:lstStyle/>
          <a:p>
            <a:pPr algn="ctr"/>
            <a:r>
              <a:rPr kumimoji="1" lang="ja-JP" altLang="en-US" sz="1000" dirty="0" smtClean="0">
                <a:solidFill>
                  <a:schemeClr val="bg1"/>
                </a:solidFill>
                <a:latin typeface="HGPｺﾞｼｯｸM" panose="020B0600000000000000" pitchFamily="50" charset="-128"/>
                <a:ea typeface="HGPｺﾞｼｯｸM" panose="020B0600000000000000" pitchFamily="50" charset="-128"/>
              </a:rPr>
              <a:t>承認</a:t>
            </a:r>
            <a:r>
              <a:rPr kumimoji="1" lang="en-US" altLang="ja-JP" sz="1000" dirty="0" smtClean="0">
                <a:solidFill>
                  <a:schemeClr val="bg1"/>
                </a:solidFill>
                <a:latin typeface="HGPｺﾞｼｯｸM" panose="020B0600000000000000" pitchFamily="50" charset="-128"/>
                <a:ea typeface="HGPｺﾞｼｯｸM" panose="020B0600000000000000" pitchFamily="50" charset="-128"/>
              </a:rPr>
              <a:t>(x)</a:t>
            </a:r>
            <a:endParaRPr kumimoji="1" lang="ja-JP" altLang="en-US" sz="1000" dirty="0">
              <a:solidFill>
                <a:schemeClr val="bg1"/>
              </a:solidFill>
              <a:latin typeface="HGPｺﾞｼｯｸM" panose="020B0600000000000000" pitchFamily="50" charset="-128"/>
              <a:ea typeface="HGPｺﾞｼｯｸM" panose="020B0600000000000000" pitchFamily="50" charset="-128"/>
            </a:endParaRPr>
          </a:p>
        </p:txBody>
      </p:sp>
      <p:sp>
        <p:nvSpPr>
          <p:cNvPr id="72" name="テキスト ボックス 71"/>
          <p:cNvSpPr txBox="1"/>
          <p:nvPr/>
        </p:nvSpPr>
        <p:spPr>
          <a:xfrm>
            <a:off x="8028385" y="5517232"/>
            <a:ext cx="1115616" cy="400110"/>
          </a:xfrm>
          <a:prstGeom prst="rect">
            <a:avLst/>
          </a:prstGeom>
          <a:noFill/>
        </p:spPr>
        <p:txBody>
          <a:bodyPr wrap="square" rtlCol="0">
            <a:spAutoFit/>
          </a:bodyPr>
          <a:lstStyle/>
          <a:p>
            <a:r>
              <a:rPr kumimoji="1" lang="ja-JP" altLang="en-US" sz="1000" dirty="0" smtClean="0">
                <a:latin typeface="HGPｺﾞｼｯｸM" panose="020B0600000000000000" pitchFamily="50" charset="-128"/>
                <a:ea typeface="HGPｺﾞｼｯｸM" panose="020B0600000000000000" pitchFamily="50" charset="-128"/>
              </a:rPr>
              <a:t>ステアリング</a:t>
            </a:r>
            <a:r>
              <a:rPr kumimoji="1" lang="en-US" altLang="ja-JP" sz="1000" dirty="0" smtClean="0">
                <a:latin typeface="HGPｺﾞｼｯｸM" panose="020B0600000000000000" pitchFamily="50" charset="-128"/>
                <a:ea typeface="HGPｺﾞｼｯｸM" panose="020B0600000000000000" pitchFamily="50" charset="-128"/>
              </a:rPr>
              <a:t/>
            </a:r>
            <a:br>
              <a:rPr kumimoji="1" lang="en-US" altLang="ja-JP" sz="1000" dirty="0" smtClean="0">
                <a:latin typeface="HGPｺﾞｼｯｸM" panose="020B0600000000000000" pitchFamily="50" charset="-128"/>
                <a:ea typeface="HGPｺﾞｼｯｸM" panose="020B0600000000000000" pitchFamily="50" charset="-128"/>
              </a:rPr>
            </a:br>
            <a:r>
              <a:rPr kumimoji="1" lang="ja-JP" altLang="en-US" sz="1000" dirty="0" smtClean="0">
                <a:latin typeface="HGPｺﾞｼｯｸM" panose="020B0600000000000000" pitchFamily="50" charset="-128"/>
                <a:ea typeface="HGPｺﾞｼｯｸM" panose="020B0600000000000000" pitchFamily="50" charset="-128"/>
              </a:rPr>
              <a:t>コミッティ</a:t>
            </a:r>
            <a:endParaRPr kumimoji="1" lang="ja-JP" altLang="en-US" sz="10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8684980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44</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7768473" cy="2554545"/>
          </a:xfrm>
          <a:prstGeom prst="rect">
            <a:avLst/>
          </a:prstGeom>
          <a:noFill/>
        </p:spPr>
        <p:txBody>
          <a:bodyPr wrap="none" rtlCol="0">
            <a:spAutoFit/>
          </a:bodyPr>
          <a:lstStyle/>
          <a:p>
            <a:r>
              <a:rPr lang="ja-JP" altLang="en-US" sz="1600" dirty="0" smtClean="0">
                <a:latin typeface="HGPｺﾞｼｯｸM" panose="020B0600000000000000" pitchFamily="50" charset="-128"/>
                <a:ea typeface="HGPｺﾞｼｯｸM" panose="020B0600000000000000" pitchFamily="50" charset="-128"/>
              </a:rPr>
              <a:t>３．８．成果物定義</a:t>
            </a:r>
            <a:endParaRPr lang="en-US" altLang="ja-JP" sz="1600" dirty="0" smtClean="0">
              <a:latin typeface="HGPｺﾞｼｯｸM" panose="020B0600000000000000" pitchFamily="50" charset="-128"/>
              <a:ea typeface="HGPｺﾞｼｯｸM" panose="020B0600000000000000" pitchFamily="50" charset="-128"/>
            </a:endParaRPr>
          </a:p>
          <a:p>
            <a:endParaRPr lang="en-US" altLang="ja-JP" sz="1600" dirty="0">
              <a:latin typeface="HGPｺﾞｼｯｸM" panose="020B0600000000000000" pitchFamily="50" charset="-128"/>
              <a:ea typeface="HGPｺﾞｼｯｸM" panose="020B0600000000000000" pitchFamily="50" charset="-128"/>
            </a:endParaRPr>
          </a:p>
          <a:p>
            <a:pPr marL="358775"/>
            <a:r>
              <a:rPr lang="ja-JP" altLang="en-US" sz="1600" dirty="0" smtClean="0">
                <a:latin typeface="HGPｺﾞｼｯｸM" panose="020B0600000000000000" pitchFamily="50" charset="-128"/>
                <a:ea typeface="HGPｺﾞｼｯｸM" panose="020B0600000000000000" pitchFamily="50" charset="-128"/>
              </a:rPr>
              <a:t>「アプリケーション」「インフラ」「アーキテクチャ」の作業領域別に、</a:t>
            </a:r>
            <a:endParaRPr lang="en-US" altLang="ja-JP" sz="1600" dirty="0" smtClean="0">
              <a:latin typeface="HGPｺﾞｼｯｸM" panose="020B0600000000000000" pitchFamily="50" charset="-128"/>
              <a:ea typeface="HGPｺﾞｼｯｸM" panose="020B0600000000000000" pitchFamily="50" charset="-128"/>
            </a:endParaRPr>
          </a:p>
          <a:p>
            <a:pPr marL="358775"/>
            <a:r>
              <a:rPr lang="ja-JP" altLang="en-US" sz="1600" dirty="0">
                <a:latin typeface="HGPｺﾞｼｯｸM" panose="020B0600000000000000" pitchFamily="50" charset="-128"/>
                <a:ea typeface="HGPｺﾞｼｯｸM" panose="020B0600000000000000" pitchFamily="50" charset="-128"/>
              </a:rPr>
              <a:t>要件定義工程で作成する成果物</a:t>
            </a:r>
            <a:r>
              <a:rPr lang="ja-JP" altLang="en-US" sz="1600" dirty="0" smtClean="0">
                <a:latin typeface="HGPｺﾞｼｯｸM" panose="020B0600000000000000" pitchFamily="50" charset="-128"/>
                <a:ea typeface="HGPｺﾞｼｯｸM" panose="020B0600000000000000" pitchFamily="50" charset="-128"/>
              </a:rPr>
              <a:t>を定義します。</a:t>
            </a:r>
            <a:endParaRPr lang="en-US" altLang="ja-JP" sz="1600" dirty="0" smtClean="0">
              <a:latin typeface="HGPｺﾞｼｯｸM" panose="020B0600000000000000" pitchFamily="50" charset="-128"/>
              <a:ea typeface="HGPｺﾞｼｯｸM" panose="020B0600000000000000" pitchFamily="50" charset="-128"/>
            </a:endParaRPr>
          </a:p>
          <a:p>
            <a:pPr marL="358775"/>
            <a:endParaRPr lang="en-US" altLang="ja-JP" sz="1600" dirty="0">
              <a:latin typeface="HGPｺﾞｼｯｸM" panose="020B0600000000000000" pitchFamily="50" charset="-128"/>
              <a:ea typeface="HGPｺﾞｼｯｸM" panose="020B0600000000000000" pitchFamily="50" charset="-128"/>
            </a:endParaRPr>
          </a:p>
          <a:p>
            <a:pPr marL="358775"/>
            <a:r>
              <a:rPr lang="ja-JP" altLang="en-US" sz="1600" dirty="0">
                <a:latin typeface="HGPｺﾞｼｯｸM" panose="020B0600000000000000" pitchFamily="50" charset="-128"/>
                <a:ea typeface="HGPｺﾞｼｯｸM" panose="020B0600000000000000" pitchFamily="50" charset="-128"/>
              </a:rPr>
              <a:t>要件</a:t>
            </a:r>
            <a:r>
              <a:rPr lang="ja-JP" altLang="en-US" sz="1600" dirty="0" smtClean="0">
                <a:latin typeface="HGPｺﾞｼｯｸM" panose="020B0600000000000000" pitchFamily="50" charset="-128"/>
                <a:ea typeface="HGPｺﾞｼｯｸM" panose="020B0600000000000000" pitchFamily="50" charset="-128"/>
              </a:rPr>
              <a:t>定義成果物は、本プロジェクト内で利用することを想定して設計しています。</a:t>
            </a:r>
            <a:endParaRPr lang="en-US" altLang="ja-JP" sz="1600" dirty="0" smtClean="0">
              <a:latin typeface="HGPｺﾞｼｯｸM" panose="020B0600000000000000" pitchFamily="50" charset="-128"/>
              <a:ea typeface="HGPｺﾞｼｯｸM" panose="020B0600000000000000" pitchFamily="50" charset="-128"/>
            </a:endParaRPr>
          </a:p>
          <a:p>
            <a:pPr marL="358775"/>
            <a:r>
              <a:rPr lang="ja-JP" altLang="en-US" sz="1600" dirty="0" smtClean="0">
                <a:latin typeface="HGPｺﾞｼｯｸM" panose="020B0600000000000000" pitchFamily="50" charset="-128"/>
                <a:ea typeface="HGPｺﾞｼｯｸM" panose="020B0600000000000000" pitchFamily="50" charset="-128"/>
              </a:rPr>
              <a:t>ＰＪ外での利用、プロジェクト終了後の運用・保守での利用や継続的な維持、を想定した</a:t>
            </a:r>
            <a:endParaRPr lang="en-US" altLang="ja-JP" sz="1600" dirty="0" smtClean="0">
              <a:latin typeface="HGPｺﾞｼｯｸM" panose="020B0600000000000000" pitchFamily="50" charset="-128"/>
              <a:ea typeface="HGPｺﾞｼｯｸM" panose="020B0600000000000000" pitchFamily="50" charset="-128"/>
            </a:endParaRPr>
          </a:p>
          <a:p>
            <a:pPr marL="358775"/>
            <a:r>
              <a:rPr lang="ja-JP" altLang="en-US" sz="1600" dirty="0" smtClean="0">
                <a:latin typeface="HGPｺﾞｼｯｸM" panose="020B0600000000000000" pitchFamily="50" charset="-128"/>
                <a:ea typeface="HGPｺﾞｼｯｸM" panose="020B0600000000000000" pitchFamily="50" charset="-128"/>
              </a:rPr>
              <a:t>記述内容や項目の追加が必要になった場合</a:t>
            </a:r>
            <a:r>
              <a:rPr lang="ja-JP" altLang="en-US" sz="1600" dirty="0">
                <a:latin typeface="HGPｺﾞｼｯｸM" panose="020B0600000000000000" pitchFamily="50" charset="-128"/>
                <a:ea typeface="HGPｺﾞｼｯｸM" panose="020B0600000000000000" pitchFamily="50" charset="-128"/>
              </a:rPr>
              <a:t>は</a:t>
            </a:r>
            <a:r>
              <a:rPr lang="ja-JP" altLang="en-US" sz="1600" dirty="0" smtClean="0">
                <a:latin typeface="HGPｺﾞｼｯｸM" panose="020B0600000000000000" pitchFamily="50" charset="-128"/>
                <a:ea typeface="HGPｺﾞｼｯｸM" panose="020B0600000000000000" pitchFamily="50" charset="-128"/>
              </a:rPr>
              <a:t>、要件定義計画</a:t>
            </a:r>
            <a:r>
              <a:rPr lang="ja-JP" altLang="en-US" sz="1600" dirty="0">
                <a:latin typeface="HGPｺﾞｼｯｸM" panose="020B0600000000000000" pitchFamily="50" charset="-128"/>
                <a:ea typeface="HGPｺﾞｼｯｸM" panose="020B0600000000000000" pitchFamily="50" charset="-128"/>
              </a:rPr>
              <a:t>および費用に</a:t>
            </a:r>
            <a:r>
              <a:rPr lang="ja-JP" altLang="en-US" sz="1600" dirty="0" smtClean="0">
                <a:latin typeface="HGPｺﾞｼｯｸM" panose="020B0600000000000000" pitchFamily="50" charset="-128"/>
                <a:ea typeface="HGPｺﾞｼｯｸM" panose="020B0600000000000000" pitchFamily="50" charset="-128"/>
              </a:rPr>
              <a:t>ついて</a:t>
            </a:r>
            <a:endParaRPr lang="en-US" altLang="ja-JP" sz="1600" dirty="0" smtClean="0">
              <a:latin typeface="HGPｺﾞｼｯｸM" panose="020B0600000000000000" pitchFamily="50" charset="-128"/>
              <a:ea typeface="HGPｺﾞｼｯｸM" panose="020B0600000000000000" pitchFamily="50" charset="-128"/>
            </a:endParaRPr>
          </a:p>
          <a:p>
            <a:pPr marL="358775"/>
            <a:r>
              <a:rPr lang="ja-JP" altLang="en-US" sz="1600" dirty="0" smtClean="0">
                <a:latin typeface="HGPｺﾞｼｯｸM" panose="020B0600000000000000" pitchFamily="50" charset="-128"/>
                <a:ea typeface="HGPｺﾞｼｯｸM" panose="020B0600000000000000" pitchFamily="50" charset="-128"/>
              </a:rPr>
              <a:t>ご相談</a:t>
            </a:r>
            <a:r>
              <a:rPr lang="ja-JP" altLang="en-US" sz="1600" dirty="0">
                <a:latin typeface="HGPｺﾞｼｯｸM" panose="020B0600000000000000" pitchFamily="50" charset="-128"/>
                <a:ea typeface="HGPｺﾞｼｯｸM" panose="020B0600000000000000" pitchFamily="50" charset="-128"/>
              </a:rPr>
              <a:t>させて頂く場合がございます。</a:t>
            </a:r>
            <a:endParaRPr lang="en-US" altLang="ja-JP" sz="1600" dirty="0" smtClean="0">
              <a:latin typeface="HGPｺﾞｼｯｸM" panose="020B0600000000000000" pitchFamily="50" charset="-128"/>
              <a:ea typeface="HGPｺﾞｼｯｸM" panose="020B0600000000000000" pitchFamily="50" charset="-128"/>
            </a:endParaRPr>
          </a:p>
          <a:p>
            <a:pPr marL="358775"/>
            <a:endParaRPr lang="en-US" altLang="ja-JP" sz="1600" dirty="0" smtClean="0">
              <a:latin typeface="HGPｺﾞｼｯｸM" panose="020B0600000000000000" pitchFamily="50" charset="-128"/>
              <a:ea typeface="HGPｺﾞｼｯｸM" panose="020B0600000000000000" pitchFamily="50" charset="-128"/>
            </a:endParaRPr>
          </a:p>
        </p:txBody>
      </p:sp>
      <p:sp>
        <p:nvSpPr>
          <p:cNvPr id="8" name="四角形吹き出し 7"/>
          <p:cNvSpPr/>
          <p:nvPr/>
        </p:nvSpPr>
        <p:spPr>
          <a:xfrm>
            <a:off x="3851920" y="116632"/>
            <a:ext cx="3960440" cy="1549222"/>
          </a:xfrm>
          <a:prstGeom prst="wedgeRectCallout">
            <a:avLst>
              <a:gd name="adj1" fmla="val -34812"/>
              <a:gd name="adj2" fmla="val -10469"/>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要件定義書の利用目的、場面、時期等を明確にし、</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成果物記載事項との整合性を取る。</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次</a:t>
            </a:r>
            <a:r>
              <a:rPr lang="ja-JP" altLang="en-US" sz="1200" dirty="0" smtClean="0">
                <a:solidFill>
                  <a:schemeClr val="tx1"/>
                </a:solidFill>
                <a:latin typeface="HGPｺﾞｼｯｸM" panose="020B0600000000000000" pitchFamily="50" charset="-128"/>
                <a:ea typeface="HGPｺﾞｼｯｸM" panose="020B0600000000000000" pitchFamily="50" charset="-128"/>
              </a:rPr>
              <a:t>続工程を</a:t>
            </a:r>
            <a:r>
              <a:rPr lang="ja-JP" altLang="en-US" sz="1200" dirty="0">
                <a:solidFill>
                  <a:schemeClr val="tx1"/>
                </a:solidFill>
                <a:latin typeface="HGPｺﾞｼｯｸM" panose="020B0600000000000000" pitchFamily="50" charset="-128"/>
                <a:ea typeface="HGPｺﾞｼｯｸM" panose="020B0600000000000000" pitchFamily="50" charset="-128"/>
              </a:rPr>
              <a:t>含め、成果物間の前方</a:t>
            </a:r>
            <a:r>
              <a:rPr lang="en-US" altLang="ja-JP" sz="1200" dirty="0">
                <a:solidFill>
                  <a:schemeClr val="tx1"/>
                </a:solidFill>
                <a:latin typeface="HGPｺﾞｼｯｸM" panose="020B0600000000000000" pitchFamily="50" charset="-128"/>
                <a:ea typeface="HGPｺﾞｼｯｸM" panose="020B0600000000000000" pitchFamily="50" charset="-128"/>
              </a:rPr>
              <a:t>/</a:t>
            </a:r>
            <a:r>
              <a:rPr lang="ja-JP" altLang="en-US" sz="1200" dirty="0">
                <a:solidFill>
                  <a:schemeClr val="tx1"/>
                </a:solidFill>
                <a:latin typeface="HGPｺﾞｼｯｸM" panose="020B0600000000000000" pitchFamily="50" charset="-128"/>
                <a:ea typeface="HGPｺﾞｼｯｸM" panose="020B0600000000000000" pitchFamily="50" charset="-128"/>
              </a:rPr>
              <a:t>後方トレーサビリティが明確であり</a:t>
            </a:r>
            <a:r>
              <a:rPr lang="ja-JP" altLang="en-US" sz="1200" dirty="0" smtClean="0">
                <a:solidFill>
                  <a:schemeClr val="tx1"/>
                </a:solidFill>
                <a:latin typeface="HGPｺﾞｼｯｸM" panose="020B0600000000000000" pitchFamily="50" charset="-128"/>
                <a:ea typeface="HGPｺﾞｼｯｸM" panose="020B0600000000000000" pitchFamily="50" charset="-128"/>
              </a:rPr>
              <a:t>、要件</a:t>
            </a:r>
            <a:r>
              <a:rPr lang="ja-JP" altLang="en-US" sz="1200" dirty="0">
                <a:solidFill>
                  <a:schemeClr val="tx1"/>
                </a:solidFill>
                <a:latin typeface="HGPｺﾞｼｯｸM" panose="020B0600000000000000" pitchFamily="50" charset="-128"/>
                <a:ea typeface="HGPｺﾞｼｯｸM" panose="020B0600000000000000" pitchFamily="50" charset="-128"/>
              </a:rPr>
              <a:t>の存在理由、必要性を確認可能な</a:t>
            </a:r>
            <a:r>
              <a:rPr lang="ja-JP" altLang="en-US" sz="1200" dirty="0" smtClean="0">
                <a:solidFill>
                  <a:schemeClr val="tx1"/>
                </a:solidFill>
                <a:latin typeface="HGPｺﾞｼｯｸM" panose="020B0600000000000000" pitchFamily="50" charset="-128"/>
                <a:ea typeface="HGPｺﾞｼｯｸM" panose="020B0600000000000000" pitchFamily="50" charset="-128"/>
              </a:rPr>
              <a:t>、成果物体系</a:t>
            </a:r>
            <a:r>
              <a:rPr lang="ja-JP" altLang="en-US" sz="1200" dirty="0">
                <a:solidFill>
                  <a:schemeClr val="tx1"/>
                </a:solidFill>
                <a:latin typeface="HGPｺﾞｼｯｸM" panose="020B0600000000000000" pitchFamily="50" charset="-128"/>
                <a:ea typeface="HGPｺﾞｼｯｸM" panose="020B0600000000000000" pitchFamily="50" charset="-128"/>
              </a:rPr>
              <a:t>、様式、記述ルールになっている</a:t>
            </a:r>
            <a:r>
              <a:rPr lang="ja-JP" altLang="en-US" sz="1200" dirty="0" smtClean="0">
                <a:solidFill>
                  <a:schemeClr val="tx1"/>
                </a:solidFill>
                <a:latin typeface="HGPｺﾞｼｯｸM" panose="020B0600000000000000" pitchFamily="50" charset="-128"/>
                <a:ea typeface="HGPｺﾞｼｯｸM" panose="020B0600000000000000" pitchFamily="50" charset="-128"/>
              </a:rPr>
              <a:t>ことが重要。</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また、工数見積に必要な情報を網羅していること。</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
        <p:nvSpPr>
          <p:cNvPr id="6" name="正方形/長方形 5"/>
          <p:cNvSpPr/>
          <p:nvPr/>
        </p:nvSpPr>
        <p:spPr>
          <a:xfrm>
            <a:off x="2411760" y="1204004"/>
            <a:ext cx="115212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C2-01</a:t>
            </a:r>
            <a:endParaRPr kumimoji="1" lang="ja-JP" altLang="en-US" dirty="0">
              <a:solidFill>
                <a:schemeClr val="tx1"/>
              </a:solidFill>
            </a:endParaRPr>
          </a:p>
        </p:txBody>
      </p:sp>
    </p:spTree>
    <p:extLst>
      <p:ext uri="{BB962C8B-B14F-4D97-AF65-F5344CB8AC3E}">
        <p14:creationId xmlns:p14="http://schemas.microsoft.com/office/powerpoint/2010/main" val="15924008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45</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7876195" cy="954107"/>
          </a:xfrm>
          <a:prstGeom prst="rect">
            <a:avLst/>
          </a:prstGeom>
          <a:noFill/>
        </p:spPr>
        <p:txBody>
          <a:bodyPr wrap="none" rtlCol="0">
            <a:spAutoFit/>
          </a:bodyPr>
          <a:lstStyle/>
          <a:p>
            <a:r>
              <a:rPr lang="ja-JP" altLang="en-US" sz="1400" dirty="0" smtClean="0">
                <a:latin typeface="HGPｺﾞｼｯｸM" panose="020B0600000000000000" pitchFamily="50" charset="-128"/>
                <a:ea typeface="HGPｺﾞｼｯｸM" panose="020B0600000000000000" pitchFamily="50" charset="-128"/>
              </a:rPr>
              <a:t>　　３．８．１．アプリケーション</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業務要件</a:t>
            </a:r>
            <a:r>
              <a:rPr lang="en-US" altLang="ja-JP" sz="1400" dirty="0" smtClean="0">
                <a:latin typeface="HGPｺﾞｼｯｸM" panose="020B0600000000000000" pitchFamily="50" charset="-128"/>
                <a:ea typeface="HGPｺﾞｼｯｸM" panose="020B0600000000000000" pitchFamily="50" charset="-128"/>
              </a:rPr>
              <a:t>)</a:t>
            </a:r>
          </a:p>
          <a:p>
            <a:pPr marL="719138"/>
            <a:r>
              <a:rPr lang="ja-JP" altLang="en-US" sz="1400" dirty="0" smtClean="0">
                <a:latin typeface="HGPｺﾞｼｯｸM" panose="020B0600000000000000" pitchFamily="50" charset="-128"/>
                <a:ea typeface="HGPｺﾞｼｯｸM" panose="020B0600000000000000" pitchFamily="50" charset="-128"/>
              </a:rPr>
              <a:t>要件定義工程のアプリケーション</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業務要件</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領域では、以下成果物を作成します。</a:t>
            </a:r>
            <a:endParaRPr lang="en-US" altLang="ja-JP" sz="1400" dirty="0" smtClean="0">
              <a:latin typeface="HGPｺﾞｼｯｸM" panose="020B0600000000000000" pitchFamily="50" charset="-128"/>
              <a:ea typeface="HGPｺﾞｼｯｸM" panose="020B0600000000000000" pitchFamily="50" charset="-128"/>
            </a:endParaRPr>
          </a:p>
          <a:p>
            <a:pPr marL="719138"/>
            <a:r>
              <a:rPr lang="ja-JP" altLang="en-US" sz="1400" dirty="0" smtClean="0">
                <a:latin typeface="HGPｺﾞｼｯｸM" panose="020B0600000000000000" pitchFamily="50" charset="-128"/>
                <a:ea typeface="HGPｺﾞｼｯｸM" panose="020B0600000000000000" pitchFamily="50" charset="-128"/>
              </a:rPr>
              <a:t>各成果物の具体的な内容、様式、記述レベル等は「付属資料：成果物サンプル」に定義します。</a:t>
            </a:r>
            <a:endParaRPr lang="en-US" altLang="ja-JP" sz="1400" dirty="0" smtClean="0">
              <a:latin typeface="HGPｺﾞｼｯｸM" panose="020B0600000000000000" pitchFamily="50" charset="-128"/>
              <a:ea typeface="HGPｺﾞｼｯｸM" panose="020B0600000000000000" pitchFamily="50" charset="-128"/>
            </a:endParaRPr>
          </a:p>
          <a:p>
            <a:pPr marL="719138"/>
            <a:r>
              <a:rPr lang="ja-JP" altLang="en-US" sz="1400" dirty="0" smtClean="0">
                <a:latin typeface="HGPｺﾞｼｯｸM" panose="020B0600000000000000" pitchFamily="50" charset="-128"/>
                <a:ea typeface="HGPｺﾞｼｯｸM" panose="020B0600000000000000" pitchFamily="50" charset="-128"/>
              </a:rPr>
              <a:t>使用ツールのバージョンなど詳細は、プロジェクト文書標準に準拠します。</a:t>
            </a:r>
            <a:endParaRPr lang="en-US" altLang="ja-JP" sz="1400" dirty="0" smtClean="0">
              <a:latin typeface="HGPｺﾞｼｯｸM" panose="020B0600000000000000" pitchFamily="50" charset="-128"/>
              <a:ea typeface="HGPｺﾞｼｯｸM" panose="020B0600000000000000" pitchFamily="50" charset="-128"/>
            </a:endParaRPr>
          </a:p>
        </p:txBody>
      </p:sp>
      <p:graphicFrame>
        <p:nvGraphicFramePr>
          <p:cNvPr id="11" name="表 10"/>
          <p:cNvGraphicFramePr>
            <a:graphicFrameLocks noGrp="1"/>
          </p:cNvGraphicFramePr>
          <p:nvPr>
            <p:extLst>
              <p:ext uri="{D42A27DB-BD31-4B8C-83A1-F6EECF244321}">
                <p14:modId xmlns:p14="http://schemas.microsoft.com/office/powerpoint/2010/main" val="2042635370"/>
              </p:ext>
            </p:extLst>
          </p:nvPr>
        </p:nvGraphicFramePr>
        <p:xfrm>
          <a:off x="467544" y="2372420"/>
          <a:ext cx="8280921" cy="4152924"/>
        </p:xfrm>
        <a:graphic>
          <a:graphicData uri="http://schemas.openxmlformats.org/drawingml/2006/table">
            <a:tbl>
              <a:tblPr firstRow="1" firstCol="1" bandRow="1">
                <a:tableStyleId>{00A15C55-8517-42AA-B614-E9B94910E393}</a:tableStyleId>
              </a:tblPr>
              <a:tblGrid>
                <a:gridCol w="652729"/>
                <a:gridCol w="627294"/>
                <a:gridCol w="1148680"/>
                <a:gridCol w="447054"/>
                <a:gridCol w="447054"/>
                <a:gridCol w="4259029"/>
                <a:gridCol w="699081"/>
              </a:tblGrid>
              <a:tr h="319944">
                <a:tc>
                  <a:txBody>
                    <a:bodyPr/>
                    <a:lstStyle/>
                    <a:p>
                      <a:pPr algn="ctr">
                        <a:spcAft>
                          <a:spcPts val="0"/>
                        </a:spcAft>
                      </a:pPr>
                      <a:r>
                        <a:rPr lang="ja-JP" sz="1000" kern="0" dirty="0">
                          <a:effectLst/>
                          <a:latin typeface="HGPｺﾞｼｯｸM" panose="020B0600000000000000" pitchFamily="50" charset="-128"/>
                          <a:ea typeface="HGPｺﾞｼｯｸM" panose="020B0600000000000000" pitchFamily="50" charset="-128"/>
                        </a:rPr>
                        <a:t>分類</a:t>
                      </a: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sz="1000" kern="0" dirty="0">
                          <a:effectLst/>
                          <a:latin typeface="HGPｺﾞｼｯｸM" panose="020B0600000000000000" pitchFamily="50" charset="-128"/>
                          <a:ea typeface="HGPｺﾞｼｯｸM" panose="020B0600000000000000" pitchFamily="50" charset="-128"/>
                        </a:rPr>
                        <a:t>成果物</a:t>
                      </a:r>
                      <a:r>
                        <a:rPr lang="en-US" sz="1000" kern="0" dirty="0">
                          <a:effectLst/>
                          <a:latin typeface="HGPｺﾞｼｯｸM" panose="020B0600000000000000" pitchFamily="50" charset="-128"/>
                          <a:ea typeface="HGPｺﾞｼｯｸM" panose="020B0600000000000000" pitchFamily="50" charset="-128"/>
                        </a:rPr>
                        <a:t>ID</a:t>
                      </a: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sz="1000" kern="0" dirty="0">
                          <a:effectLst/>
                          <a:latin typeface="HGPｺﾞｼｯｸM" panose="020B0600000000000000" pitchFamily="50" charset="-128"/>
                          <a:ea typeface="HGPｺﾞｼｯｸM" panose="020B0600000000000000" pitchFamily="50" charset="-128"/>
                        </a:rPr>
                        <a:t>成果物名</a:t>
                      </a: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作成</a:t>
                      </a:r>
                      <a:endParaRPr lang="en-US" altLang="ja-JP" sz="1000" kern="100" dirty="0" smtClean="0">
                        <a:effectLst/>
                        <a:latin typeface="HGPｺﾞｼｯｸM" panose="020B0600000000000000" pitchFamily="50" charset="-128"/>
                        <a:ea typeface="HGPｺﾞｼｯｸM" panose="020B0600000000000000" pitchFamily="50" charset="-128"/>
                        <a:cs typeface="Times New Roman"/>
                      </a:endParaRPr>
                    </a:p>
                    <a:p>
                      <a:pPr algn="ctr">
                        <a:spcAft>
                          <a:spcPts val="0"/>
                        </a:spcAft>
                      </a:pP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単位</a:t>
                      </a: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担当</a:t>
                      </a: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sz="1000" kern="0" dirty="0">
                          <a:effectLst/>
                          <a:latin typeface="HGPｺﾞｼｯｸM" panose="020B0600000000000000" pitchFamily="50" charset="-128"/>
                          <a:ea typeface="HGPｺﾞｼｯｸM" panose="020B0600000000000000" pitchFamily="50" charset="-128"/>
                        </a:rPr>
                        <a:t>成果物の目的</a:t>
                      </a: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使用</a:t>
                      </a:r>
                      <a:endParaRPr lang="en-US" altLang="ja-JP" sz="1000" kern="100" dirty="0" smtClean="0">
                        <a:effectLst/>
                        <a:latin typeface="HGPｺﾞｼｯｸM" panose="020B0600000000000000" pitchFamily="50" charset="-128"/>
                        <a:ea typeface="HGPｺﾞｼｯｸM" panose="020B0600000000000000" pitchFamily="50" charset="-128"/>
                        <a:cs typeface="Times New Roman"/>
                      </a:endParaRPr>
                    </a:p>
                    <a:p>
                      <a:pPr algn="ctr">
                        <a:spcAft>
                          <a:spcPts val="0"/>
                        </a:spcAft>
                      </a:pP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ツール</a:t>
                      </a:r>
                      <a:endParaRPr lang="en-US" altLang="ja-JP" sz="1000" kern="100" dirty="0" smtClean="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rowSpan="12">
                  <a:txBody>
                    <a:bodyPr/>
                    <a:lstStyle/>
                    <a:p>
                      <a:pPr>
                        <a:spcAft>
                          <a:spcPts val="0"/>
                        </a:spcAft>
                      </a:pP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アプリケーション</a:t>
                      </a: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DG-101</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課題一覧</a:t>
                      </a:r>
                    </a:p>
                  </a:txBody>
                  <a:tcPr marL="9525" marR="9525" marT="9525" marB="0" anchor="ctr"/>
                </a:tc>
                <a:tc>
                  <a:txBody>
                    <a:bodyPr/>
                    <a:lstStyle/>
                    <a:p>
                      <a:pPr algn="ctr" fontAlgn="ctr"/>
                      <a:r>
                        <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弊社</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業務・システムに対する要求事項を抽出するために、現行の</a:t>
                      </a: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課題と課題</a:t>
                      </a: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に対する原因・課題解決後のゴール・実現手段を明確にする。</a:t>
                      </a:r>
                    </a:p>
                  </a:txBody>
                  <a:tcPr marL="9525" marR="9525" marT="9525" marB="0" anchor="ctr"/>
                </a:tc>
                <a:tc>
                  <a:txBody>
                    <a:bodyPr/>
                    <a:lstStyle/>
                    <a:p>
                      <a:pPr>
                        <a:spcAft>
                          <a:spcPts val="0"/>
                        </a:spcAft>
                      </a:pP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Excel</a:t>
                      </a: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vMerge="1">
                  <a:txBody>
                    <a:bodyPr/>
                    <a:lstStyle/>
                    <a:p>
                      <a:pPr>
                        <a:spcAft>
                          <a:spcPts val="0"/>
                        </a:spcAft>
                      </a:pP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DG-201</a:t>
                      </a:r>
                    </a:p>
                  </a:txBody>
                  <a:tcPr marL="9525" marR="9525" marT="9525" marB="0" anchor="ctr"/>
                </a:tc>
                <a:tc>
                  <a:txBody>
                    <a:bodyPr/>
                    <a:lstStyle/>
                    <a:p>
                      <a:pPr algn="l" fontAlgn="ctr"/>
                      <a:r>
                        <a:rPr lang="zh-TW" altLang="en-US" sz="1000" b="0" i="0" u="none" strike="noStrike">
                          <a:solidFill>
                            <a:srgbClr val="1E1E1E"/>
                          </a:solidFill>
                          <a:effectLst/>
                          <a:latin typeface="HGPｺﾞｼｯｸM" panose="020B0600000000000000" pitchFamily="50" charset="-128"/>
                          <a:ea typeface="HGPｺﾞｼｯｸM" panose="020B0600000000000000" pitchFamily="50" charset="-128"/>
                        </a:rPr>
                        <a:t>業務要求一覧</a:t>
                      </a:r>
                    </a:p>
                  </a:txBody>
                  <a:tcPr marL="9525" marR="9525" marT="9525" marB="0" anchor="ctr"/>
                </a:tc>
                <a:tc>
                  <a:txBody>
                    <a:bodyPr/>
                    <a:lstStyle/>
                    <a:p>
                      <a:pPr algn="ctr" fontAlgn="ctr"/>
                      <a:r>
                        <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弊社</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実現対象の業務要件を決定するために、業務要求事項を網羅的・体系的</a:t>
                      </a: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に</a:t>
                      </a:r>
                      <a:endPar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整理</a:t>
                      </a: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する。</a:t>
                      </a:r>
                    </a:p>
                  </a:txBody>
                  <a:tcPr marL="9525" marR="9525" marT="9525" marB="0" anchor="ctr"/>
                </a:tc>
                <a:tc>
                  <a:txBody>
                    <a:bodyPr/>
                    <a:lstStyle/>
                    <a:p>
                      <a:pPr>
                        <a:spcAft>
                          <a:spcPts val="0"/>
                        </a:spcAft>
                      </a:pP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Excel</a:t>
                      </a: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vMerge="1">
                  <a:txBody>
                    <a:bodyPr/>
                    <a:lstStyle/>
                    <a:p>
                      <a:endParaRPr kumimoji="1" lang="ja-JP" altLang="en-US"/>
                    </a:p>
                  </a:txBody>
                  <a:tcP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DG-202</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ビジネスモデル定義</a:t>
                      </a:r>
                    </a:p>
                  </a:txBody>
                  <a:tcPr marL="9525" marR="9525" marT="9525" marB="0" anchor="ctr"/>
                </a:tc>
                <a:tc>
                  <a:txBody>
                    <a:bodyPr/>
                    <a:lstStyle/>
                    <a:p>
                      <a:pPr algn="ctr" fontAlgn="ctr"/>
                      <a:r>
                        <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弊社</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取り扱う業務課題・要求をより深く理解するために、ビジネスの</a:t>
                      </a: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仕組み</a:t>
                      </a:r>
                      <a:endPar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a:t>
                      </a: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製品やサービスに関する事業戦略や収益構造など）を可視化する。</a:t>
                      </a:r>
                    </a:p>
                  </a:txBody>
                  <a:tcPr marL="9525" marR="9525" marT="9525" marB="0" anchor="ctr"/>
                </a:tc>
                <a:tc>
                  <a:txBody>
                    <a:bodyPr/>
                    <a:lstStyle/>
                    <a:p>
                      <a:pPr>
                        <a:spcAft>
                          <a:spcPts val="0"/>
                        </a:spcAft>
                      </a:pP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astah* pro</a:t>
                      </a:r>
                      <a:endParaRPr lang="ja-JP" alt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DG-203</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組織一覧</a:t>
                      </a:r>
                    </a:p>
                  </a:txBody>
                  <a:tcPr marL="9525" marR="9525" marT="9525" marB="0" anchor="ctr"/>
                </a:tc>
                <a:tc>
                  <a:txBody>
                    <a:bodyPr/>
                    <a:lstStyle/>
                    <a:p>
                      <a:pPr algn="ctr" fontAlgn="ctr"/>
                      <a:r>
                        <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弊社</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業務プロセスに関連するステークホルダーを抜け漏れなく抽出する</a:t>
                      </a: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ため、</a:t>
                      </a:r>
                      <a:endPar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組織</a:t>
                      </a: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構造・役割・ロケーションを可視化する。</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Excel</a:t>
                      </a:r>
                      <a:endParaRPr lang="ja-JP" altLang="ja-JP" sz="1000" kern="100" dirty="0" smtClean="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DG-204</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用語集</a:t>
                      </a:r>
                    </a:p>
                  </a:txBody>
                  <a:tcPr marL="9525" marR="9525" marT="9525" marB="0" anchor="ctr"/>
                </a:tc>
                <a:tc>
                  <a:txBody>
                    <a:bodyPr/>
                    <a:lstStyle/>
                    <a:p>
                      <a:pPr algn="ctr" fontAlgn="ctr"/>
                      <a:r>
                        <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弊社</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ステークホルダーと共通認識を持った用語を統一的に利用すること</a:t>
                      </a: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で</a:t>
                      </a:r>
                      <a:endPar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要求</a:t>
                      </a: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の認識齟齬のリスクを低減するため、業務で利用する標準用語を定義する。</a:t>
                      </a:r>
                    </a:p>
                  </a:txBody>
                  <a:tcPr marL="9525" marR="9525" marT="9525" marB="0" anchor="ctr"/>
                </a:tc>
                <a:tc>
                  <a:txBody>
                    <a:bodyPr/>
                    <a:lstStyle/>
                    <a:p>
                      <a:pPr>
                        <a:spcAft>
                          <a:spcPts val="0"/>
                        </a:spcAft>
                      </a:pP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Excel</a:t>
                      </a:r>
                      <a:endParaRPr lang="ja-JP" alt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vMerge="1">
                  <a:txBody>
                    <a:bodyPr/>
                    <a:lstStyle/>
                    <a:p>
                      <a:endParaRPr kumimoji="1" lang="ja-JP" altLang="en-US"/>
                    </a:p>
                  </a:txBody>
                  <a:tcP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DG-205</a:t>
                      </a:r>
                    </a:p>
                  </a:txBody>
                  <a:tcPr marL="9525" marR="9525" marT="9525" marB="0" anchor="ctr"/>
                </a:tc>
                <a:tc>
                  <a:txBody>
                    <a:bodyPr/>
                    <a:lstStyle/>
                    <a:p>
                      <a:pPr algn="l" fontAlgn="ctr"/>
                      <a:r>
                        <a:rPr lang="zh-TW"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業務階層定義</a:t>
                      </a:r>
                    </a:p>
                  </a:txBody>
                  <a:tcPr marL="9525" marR="9525" marT="9525" marB="0" anchor="ctr"/>
                </a:tc>
                <a:tc>
                  <a:txBody>
                    <a:bodyPr/>
                    <a:lstStyle/>
                    <a:p>
                      <a:pPr algn="ctr" fontAlgn="ctr"/>
                      <a:r>
                        <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弊社</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ビジネスを構成する業務の全体構造の理解</a:t>
                      </a: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、および</a:t>
                      </a:r>
                      <a:endPar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プロジェクト</a:t>
                      </a: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対象業務範囲の明確化のため、構造的に業務を可視化する。</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Excel</a:t>
                      </a:r>
                      <a:endParaRPr lang="ja-JP" altLang="ja-JP" sz="1000" kern="100" dirty="0" smtClean="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vMerge="1">
                  <a:txBody>
                    <a:bodyPr/>
                    <a:lstStyle/>
                    <a:p>
                      <a:endParaRPr kumimoji="1" lang="ja-JP" altLang="en-US"/>
                    </a:p>
                  </a:txBody>
                  <a:tcP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DG-206</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データフロー</a:t>
                      </a:r>
                    </a:p>
                  </a:txBody>
                  <a:tcPr marL="9525" marR="9525" marT="9525" marB="0" anchor="ctr"/>
                </a:tc>
                <a:tc>
                  <a:txBody>
                    <a:bodyPr/>
                    <a:lstStyle/>
                    <a:p>
                      <a:pPr algn="ctr" fontAlgn="ctr"/>
                      <a:r>
                        <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L1</a:t>
                      </a: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a:t>
                      </a:r>
                      <a:r>
                        <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3</a:t>
                      </a:r>
                    </a:p>
                    <a:p>
                      <a:pPr algn="ctr"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業務</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弊社</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ビジネスを構成する業務の全体構造の理解</a:t>
                      </a: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、および扱われる</a:t>
                      </a: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業務データ</a:t>
                      </a: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を</a:t>
                      </a:r>
                      <a:endPar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把握</a:t>
                      </a: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するため、データの流れと業務を紐付けて階層構造で可視化する。</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astah* pro</a:t>
                      </a:r>
                      <a:endParaRPr lang="ja-JP" altLang="ja-JP" sz="1000" kern="100" dirty="0" smtClean="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vMerge="1">
                  <a:txBody>
                    <a:bodyPr/>
                    <a:lstStyle/>
                    <a:p>
                      <a:endParaRPr kumimoji="1" lang="ja-JP" altLang="en-US"/>
                    </a:p>
                  </a:txBody>
                  <a:tcP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DG-207</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業務フロー</a:t>
                      </a:r>
                    </a:p>
                  </a:txBody>
                  <a:tcPr marL="9525" marR="9525" marT="9525" marB="0" anchor="ctr"/>
                </a:tc>
                <a:tc>
                  <a:txBody>
                    <a:bodyPr/>
                    <a:lstStyle/>
                    <a:p>
                      <a:pPr algn="ctr" fontAlgn="ctr"/>
                      <a:r>
                        <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L3</a:t>
                      </a: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業務</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弊社</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業務プロセス明確化とシステム化対象作業（アクティビティ）の明確化のため</a:t>
                      </a: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a:t>
                      </a:r>
                      <a:endPar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業務</a:t>
                      </a: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階層定義で定義した個別業務の流れを可視化する。</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astah* pro</a:t>
                      </a:r>
                      <a:endParaRPr lang="ja-JP" altLang="ja-JP" sz="1000" kern="100" dirty="0" smtClean="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DG-208</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イベント一覧</a:t>
                      </a:r>
                    </a:p>
                  </a:txBody>
                  <a:tcPr marL="9525" marR="9525" marT="9525" marB="0" anchor="ctr"/>
                </a:tc>
                <a:tc>
                  <a:txBody>
                    <a:bodyPr/>
                    <a:lstStyle/>
                    <a:p>
                      <a:pPr algn="ctr" fontAlgn="ctr"/>
                      <a:r>
                        <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L1</a:t>
                      </a: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業務</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弊社</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対象業務の範囲と業務構造の明確化の</a:t>
                      </a: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ため、外部から業務に対して発生</a:t>
                      </a: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する</a:t>
                      </a:r>
                      <a:endPar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イベント</a:t>
                      </a: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や業務内で発生するイベントを可視化する。</a:t>
                      </a:r>
                    </a:p>
                  </a:txBody>
                  <a:tcPr marL="9525" marR="9525" marT="9525" marB="0" anchor="ctr"/>
                </a:tc>
                <a:tc>
                  <a:txBody>
                    <a:bodyPr/>
                    <a:lstStyle/>
                    <a:p>
                      <a:pPr>
                        <a:spcAft>
                          <a:spcPts val="0"/>
                        </a:spcAft>
                      </a:pP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Excel</a:t>
                      </a:r>
                      <a:endParaRPr lang="ja-JP" alt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DG-209</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状態遷移モデル定義</a:t>
                      </a:r>
                    </a:p>
                  </a:txBody>
                  <a:tcPr marL="9525" marR="9525" marT="9525" marB="0" anchor="ctr"/>
                </a:tc>
                <a:tc>
                  <a:txBody>
                    <a:bodyPr/>
                    <a:lstStyle/>
                    <a:p>
                      <a:pPr algn="ctr" fontAlgn="ctr"/>
                      <a:r>
                        <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L1</a:t>
                      </a: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業務</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弊社</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状態を遷移させるシステム機能を抽出するため、業務上の管理対象で</a:t>
                      </a: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ある</a:t>
                      </a:r>
                      <a:endPar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概念</a:t>
                      </a: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の状態遷移フローと遷移トリガーを可視化する。</a:t>
                      </a:r>
                    </a:p>
                  </a:txBody>
                  <a:tcPr marL="9525" marR="9525" marT="9525" marB="0" anchor="ctr"/>
                </a:tc>
                <a:tc>
                  <a:txBody>
                    <a:bodyPr/>
                    <a:lstStyle/>
                    <a:p>
                      <a:pPr>
                        <a:spcAft>
                          <a:spcPts val="0"/>
                        </a:spcAft>
                      </a:pP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astah* pro</a:t>
                      </a:r>
                      <a:endParaRPr lang="ja-JP" alt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DG-210</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業務ルール定義</a:t>
                      </a:r>
                    </a:p>
                  </a:txBody>
                  <a:tcPr marL="9525" marR="9525" marT="9525" marB="0" anchor="ctr"/>
                </a:tc>
                <a:tc>
                  <a:txBody>
                    <a:bodyPr/>
                    <a:lstStyle/>
                    <a:p>
                      <a:pPr algn="ctr" fontAlgn="ctr"/>
                      <a:r>
                        <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L3</a:t>
                      </a: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業務</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弊社</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システムに実装すべきビジネスロジックの検討材料とするため</a:t>
                      </a: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a:t>
                      </a:r>
                      <a:endPar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業務に適用</a:t>
                      </a: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され、守らなければならない業務ルールを可視化する。</a:t>
                      </a:r>
                    </a:p>
                  </a:txBody>
                  <a:tcPr marL="9525" marR="9525" marT="9525" marB="0" anchor="ctr"/>
                </a:tc>
                <a:tc>
                  <a:txBody>
                    <a:bodyPr/>
                    <a:lstStyle/>
                    <a:p>
                      <a:pPr>
                        <a:spcAft>
                          <a:spcPts val="0"/>
                        </a:spcAft>
                      </a:pP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Word</a:t>
                      </a:r>
                      <a:endParaRPr lang="ja-JP" alt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a:t>
                      </a:r>
                      <a:endParaRPr 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a:spcAft>
                          <a:spcPts val="0"/>
                        </a:spcAft>
                      </a:pP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a:t>
                      </a:r>
                      <a:endParaRPr lang="ja-JP" alt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bl>
          </a:graphicData>
        </a:graphic>
      </p:graphicFrame>
      <p:sp>
        <p:nvSpPr>
          <p:cNvPr id="14" name="四角形吹き出し 13"/>
          <p:cNvSpPr/>
          <p:nvPr/>
        </p:nvSpPr>
        <p:spPr>
          <a:xfrm>
            <a:off x="2915816" y="260648"/>
            <a:ext cx="4032448" cy="1016006"/>
          </a:xfrm>
          <a:prstGeom prst="wedgeRectCallout">
            <a:avLst>
              <a:gd name="adj1" fmla="val 19100"/>
              <a:gd name="adj2" fmla="val -8850"/>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成果物は、具体的な内容に踏み込んだ</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お客さまとの認識合わせが必要です。</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これ</a:t>
            </a:r>
            <a:r>
              <a:rPr lang="ja-JP" altLang="en-US" sz="1200" dirty="0" smtClean="0">
                <a:solidFill>
                  <a:schemeClr val="tx1"/>
                </a:solidFill>
                <a:latin typeface="HGPｺﾞｼｯｸM" panose="020B0600000000000000" pitchFamily="50" charset="-128"/>
                <a:ea typeface="HGPｺﾞｼｯｸM" panose="020B0600000000000000" pitchFamily="50" charset="-128"/>
              </a:rPr>
              <a:t>を怠ると、合意・承認の段階で記載事項・内容の追加を</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求められ、コスト・スケジュールに影響することがあります。</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134520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46</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6582571" cy="307777"/>
          </a:xfrm>
          <a:prstGeom prst="rect">
            <a:avLst/>
          </a:prstGeom>
          <a:noFill/>
        </p:spPr>
        <p:txBody>
          <a:bodyPr wrap="none" rtlCol="0">
            <a:spAutoFit/>
          </a:bodyPr>
          <a:lstStyle/>
          <a:p>
            <a:pPr marL="719138"/>
            <a:r>
              <a:rPr lang="ja-JP" altLang="en-US" sz="1400" dirty="0" smtClean="0">
                <a:latin typeface="HGPｺﾞｼｯｸM" panose="020B0600000000000000" pitchFamily="50" charset="-128"/>
                <a:ea typeface="HGPｺﾞｼｯｸM" panose="020B0600000000000000" pitchFamily="50" charset="-128"/>
              </a:rPr>
              <a:t>アプリケーション領域の各成果物間の関係を示した成果物体系図を示します。</a:t>
            </a:r>
            <a:endParaRPr lang="en-US" altLang="ja-JP" sz="1400" dirty="0" smtClean="0">
              <a:latin typeface="HGPｺﾞｼｯｸM" panose="020B0600000000000000" pitchFamily="50" charset="-128"/>
              <a:ea typeface="HGPｺﾞｼｯｸM" panose="020B0600000000000000" pitchFamily="50" charset="-128"/>
            </a:endParaRPr>
          </a:p>
        </p:txBody>
      </p:sp>
      <p:sp>
        <p:nvSpPr>
          <p:cNvPr id="8" name="四角形吹き出し 7"/>
          <p:cNvSpPr/>
          <p:nvPr/>
        </p:nvSpPr>
        <p:spPr>
          <a:xfrm>
            <a:off x="2915816" y="275893"/>
            <a:ext cx="4032448" cy="833606"/>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成果物全体の妥当性と各成果物の必要性を</a:t>
            </a:r>
            <a:r>
              <a:rPr lang="ja-JP" altLang="en-US" sz="1200" dirty="0" smtClean="0">
                <a:solidFill>
                  <a:schemeClr val="tx1"/>
                </a:solidFill>
                <a:latin typeface="HGPｺﾞｼｯｸM" panose="020B0600000000000000" pitchFamily="50" charset="-128"/>
                <a:ea typeface="HGPｺﾞｼｯｸM" panose="020B0600000000000000" pitchFamily="50" charset="-128"/>
              </a:rPr>
              <a:t>示すために</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成果物の主要内容と依存関係を示します。</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308" y="1607895"/>
            <a:ext cx="8389037" cy="5061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44177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47</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25464" y="1300117"/>
            <a:ext cx="7712689" cy="1569660"/>
          </a:xfrm>
          <a:prstGeom prst="rect">
            <a:avLst/>
          </a:prstGeom>
          <a:noFill/>
        </p:spPr>
        <p:txBody>
          <a:bodyPr wrap="none" rtlCol="0">
            <a:spAutoFit/>
          </a:bodyPr>
          <a:lstStyle/>
          <a:p>
            <a:r>
              <a:rPr lang="ja-JP" altLang="en-US" sz="1600" dirty="0" smtClean="0">
                <a:latin typeface="HGPｺﾞｼｯｸM" panose="020B0600000000000000" pitchFamily="50" charset="-128"/>
                <a:ea typeface="HGPｺﾞｼｯｸM" panose="020B0600000000000000" pitchFamily="50" charset="-128"/>
              </a:rPr>
              <a:t>３．９．コミュニケーション計画</a:t>
            </a:r>
            <a:endParaRPr lang="en-US" altLang="ja-JP" sz="1600" dirty="0" smtClean="0">
              <a:latin typeface="HGPｺﾞｼｯｸM" panose="020B0600000000000000" pitchFamily="50" charset="-128"/>
              <a:ea typeface="HGPｺﾞｼｯｸM" panose="020B0600000000000000" pitchFamily="50" charset="-128"/>
            </a:endParaRPr>
          </a:p>
          <a:p>
            <a:endParaRPr lang="en-US" altLang="ja-JP" sz="1600" dirty="0">
              <a:latin typeface="HGPｺﾞｼｯｸM" panose="020B0600000000000000" pitchFamily="50" charset="-128"/>
              <a:ea typeface="HGPｺﾞｼｯｸM" panose="020B0600000000000000" pitchFamily="50" charset="-128"/>
            </a:endParaRPr>
          </a:p>
          <a:p>
            <a:pPr marL="354013"/>
            <a:r>
              <a:rPr lang="ja-JP" altLang="en-US" sz="1600" dirty="0" smtClean="0">
                <a:latin typeface="HGPｺﾞｼｯｸM" panose="020B0600000000000000" pitchFamily="50" charset="-128"/>
                <a:ea typeface="HGPｺﾞｼｯｸM" panose="020B0600000000000000" pitchFamily="50" charset="-128"/>
              </a:rPr>
              <a:t>要件定義工程の貴社・弊社間のコミュニケーションに関して、</a:t>
            </a:r>
            <a:endParaRPr lang="en-US" altLang="ja-JP" sz="1600" dirty="0" smtClean="0">
              <a:latin typeface="HGPｺﾞｼｯｸM" panose="020B0600000000000000" pitchFamily="50" charset="-128"/>
              <a:ea typeface="HGPｺﾞｼｯｸM" panose="020B0600000000000000" pitchFamily="50" charset="-128"/>
            </a:endParaRPr>
          </a:p>
          <a:p>
            <a:pPr marL="354013"/>
            <a:r>
              <a:rPr lang="ja-JP" altLang="en-US" sz="1600" dirty="0" smtClean="0">
                <a:latin typeface="HGPｺﾞｼｯｸM" panose="020B0600000000000000" pitchFamily="50" charset="-128"/>
                <a:ea typeface="HGPｺﾞｼｯｸM" panose="020B0600000000000000" pitchFamily="50" charset="-128"/>
              </a:rPr>
              <a:t>「会議体」「要件合意・承認ルール」「連絡窓口」を以下のとおり運営するものとします。</a:t>
            </a:r>
            <a:endParaRPr lang="en-US" altLang="ja-JP" sz="1600" dirty="0" smtClean="0">
              <a:latin typeface="HGPｺﾞｼｯｸM" panose="020B0600000000000000" pitchFamily="50" charset="-128"/>
              <a:ea typeface="HGPｺﾞｼｯｸM" panose="020B0600000000000000" pitchFamily="50" charset="-128"/>
            </a:endParaRPr>
          </a:p>
          <a:p>
            <a:pPr marL="354013"/>
            <a:r>
              <a:rPr lang="en-US" altLang="ja-JP" sz="1600" dirty="0" smtClean="0">
                <a:latin typeface="HGPｺﾞｼｯｸM" panose="020B0600000000000000" pitchFamily="50" charset="-128"/>
                <a:ea typeface="HGPｺﾞｼｯｸM" panose="020B0600000000000000" pitchFamily="50" charset="-128"/>
              </a:rPr>
              <a:t/>
            </a:r>
            <a:br>
              <a:rPr lang="en-US" altLang="ja-JP" sz="1600" dirty="0" smtClean="0">
                <a:latin typeface="HGPｺﾞｼｯｸM" panose="020B0600000000000000" pitchFamily="50" charset="-128"/>
                <a:ea typeface="HGPｺﾞｼｯｸM" panose="020B0600000000000000" pitchFamily="50" charset="-128"/>
              </a:rPr>
            </a:br>
            <a:r>
              <a:rPr lang="ja-JP" altLang="en-US" sz="1600" dirty="0" smtClean="0">
                <a:latin typeface="HGPｺﾞｼｯｸM" panose="020B0600000000000000" pitchFamily="50" charset="-128"/>
                <a:ea typeface="HGPｺﾞｼｯｸM" panose="020B0600000000000000" pitchFamily="50" charset="-128"/>
              </a:rPr>
              <a:t>この他の「各種窓口」「問い合せルール」は、プロジェクト計画書で定めたとおりとします。</a:t>
            </a:r>
            <a:endParaRPr lang="en-US" altLang="ja-JP" sz="1600" dirty="0" smtClean="0">
              <a:latin typeface="HGPｺﾞｼｯｸM" panose="020B0600000000000000" pitchFamily="50" charset="-128"/>
              <a:ea typeface="HGPｺﾞｼｯｸM" panose="020B0600000000000000" pitchFamily="50" charset="-128"/>
            </a:endParaRPr>
          </a:p>
        </p:txBody>
      </p:sp>
      <p:sp>
        <p:nvSpPr>
          <p:cNvPr id="6" name="正方形/長方形 5"/>
          <p:cNvSpPr/>
          <p:nvPr/>
        </p:nvSpPr>
        <p:spPr>
          <a:xfrm>
            <a:off x="3419872" y="1204004"/>
            <a:ext cx="151216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C2-02-02</a:t>
            </a:r>
            <a:endParaRPr kumimoji="1" lang="ja-JP" altLang="en-US" dirty="0">
              <a:solidFill>
                <a:schemeClr val="tx1"/>
              </a:solidFill>
            </a:endParaRPr>
          </a:p>
        </p:txBody>
      </p:sp>
    </p:spTree>
    <p:extLst>
      <p:ext uri="{BB962C8B-B14F-4D97-AF65-F5344CB8AC3E}">
        <p14:creationId xmlns:p14="http://schemas.microsoft.com/office/powerpoint/2010/main" val="26629268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48</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2672526" cy="307777"/>
          </a:xfrm>
          <a:prstGeom prst="rect">
            <a:avLst/>
          </a:prstGeom>
          <a:noFill/>
        </p:spPr>
        <p:txBody>
          <a:bodyPr wrap="none" rtlCol="0">
            <a:spAutoFit/>
          </a:bodyPr>
          <a:lstStyle/>
          <a:p>
            <a:r>
              <a:rPr lang="ja-JP" altLang="en-US" sz="1400" dirty="0" smtClean="0">
                <a:latin typeface="HGPｺﾞｼｯｸM" panose="020B0600000000000000" pitchFamily="50" charset="-128"/>
                <a:ea typeface="HGPｺﾞｼｯｸM" panose="020B0600000000000000" pitchFamily="50" charset="-128"/>
              </a:rPr>
              <a:t>　　３．９．１．会議体と基本ルール</a:t>
            </a:r>
            <a:endParaRPr lang="en-US" altLang="ja-JP" sz="1400" dirty="0" smtClean="0">
              <a:latin typeface="HGPｺﾞｼｯｸM" panose="020B0600000000000000" pitchFamily="50" charset="-128"/>
              <a:ea typeface="HGPｺﾞｼｯｸM" panose="020B0600000000000000" pitchFamily="50" charset="-128"/>
            </a:endParaRPr>
          </a:p>
        </p:txBody>
      </p:sp>
      <p:graphicFrame>
        <p:nvGraphicFramePr>
          <p:cNvPr id="11" name="Group 83"/>
          <p:cNvGraphicFramePr>
            <a:graphicFrameLocks noGrp="1"/>
          </p:cNvGraphicFramePr>
          <p:nvPr>
            <p:extLst>
              <p:ext uri="{D42A27DB-BD31-4B8C-83A1-F6EECF244321}">
                <p14:modId xmlns:p14="http://schemas.microsoft.com/office/powerpoint/2010/main" val="2691677261"/>
              </p:ext>
            </p:extLst>
          </p:nvPr>
        </p:nvGraphicFramePr>
        <p:xfrm>
          <a:off x="323528" y="1628800"/>
          <a:ext cx="8655621" cy="2793819"/>
        </p:xfrm>
        <a:graphic>
          <a:graphicData uri="http://schemas.openxmlformats.org/drawingml/2006/table">
            <a:tbl>
              <a:tblPr/>
              <a:tblGrid>
                <a:gridCol w="275617"/>
                <a:gridCol w="987743"/>
                <a:gridCol w="1945005"/>
                <a:gridCol w="489268"/>
                <a:gridCol w="1629093"/>
                <a:gridCol w="860743"/>
                <a:gridCol w="641668"/>
                <a:gridCol w="640080"/>
                <a:gridCol w="1186404"/>
              </a:tblGrid>
              <a:tr h="47733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会議名称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目的</a:t>
                      </a:r>
                      <a:r>
                        <a:rPr kumimoji="1" lang="en-US" altLang="ja-JP"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内容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開催</a:t>
                      </a:r>
                      <a:endParaRPr kumimoji="1" lang="en-US" altLang="ja-JP"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頻度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必須参加者</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提出資料</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記録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会議</a:t>
                      </a:r>
                      <a:endParaRPr kumimoji="1" lang="en-US" altLang="ja-JP"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責任者</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備考</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r>
              <a:tr h="63674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ステアリング</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コミッティ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要件定義内容</a:t>
                      </a:r>
                      <a:r>
                        <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成果物</a:t>
                      </a:r>
                      <a:r>
                        <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の承認</a:t>
                      </a:r>
                      <a:endPar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要件調整結果の承認</a:t>
                      </a:r>
                      <a:endPar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工程開始</a:t>
                      </a:r>
                      <a:r>
                        <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終了の承認</a:t>
                      </a:r>
                      <a:endPar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重要課題への対応決定</a:t>
                      </a:r>
                      <a:endPar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月次</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8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オーナー、</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
                      </a:r>
                      <a:b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b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　　　　</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統括、</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endPar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責任者、</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PMO</a:t>
                      </a: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altLang="ja-JP" sz="8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進捗報告書</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品質報告書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endPar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要件承認に関するルールを</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3.9.3</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に定義</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674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進捗報告会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進捗と課題の状況共有</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進捗遅延への対応決定</a:t>
                      </a:r>
                      <a:endPar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領域横断課題への対応決定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週次</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8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8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火曜</a:t>
                      </a:r>
                      <a:r>
                        <a:rPr kumimoji="1" lang="en-US" altLang="ja-JP" sz="8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ja-JP" altLang="en-US" sz="8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統括、</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、各</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PL</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、各</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PMO</a:t>
                      </a:r>
                      <a:endPar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進捗報告書</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課題一覧</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リスク一覧</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endPar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674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領域別分科会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業務領域別の要件検討や議論</a:t>
                      </a:r>
                      <a:endPar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要件内容の確認と合意</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endPar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不定</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8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a:t>
                      </a:r>
                      <a:endParaRPr kumimoji="1" lang="ja-JP" altLang="en-US" sz="8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PM(※3)</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、各</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endPar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PM(※3)</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、各</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検討資料</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成果物</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endPar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要件合意に関するルールを</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3.9.2</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に定義</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テキスト ボックス 5"/>
          <p:cNvSpPr txBox="1"/>
          <p:nvPr/>
        </p:nvSpPr>
        <p:spPr>
          <a:xfrm>
            <a:off x="6609356" y="4459178"/>
            <a:ext cx="2355132" cy="553998"/>
          </a:xfrm>
          <a:prstGeom prst="rect">
            <a:avLst/>
          </a:prstGeom>
          <a:noFill/>
        </p:spPr>
        <p:txBody>
          <a:bodyPr wrap="none" rtlCol="0">
            <a:spAutoFit/>
          </a:bodyPr>
          <a:lstStyle/>
          <a:p>
            <a:r>
              <a:rPr lang="en-US" altLang="ja-JP" sz="1000" dirty="0">
                <a:latin typeface="HGPｺﾞｼｯｸM" panose="020B0600000000000000" pitchFamily="50" charset="-128"/>
                <a:ea typeface="HGPｺﾞｼｯｸM" panose="020B0600000000000000" pitchFamily="50" charset="-128"/>
                <a:cs typeface="メイリオ" panose="020B0604030504040204" pitchFamily="50" charset="-128"/>
              </a:rPr>
              <a:t>※1</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a:t>
            </a:r>
            <a:r>
              <a:rPr lang="en-US" altLang="ja-JP" sz="1000" dirty="0">
                <a:latin typeface="HGPｺﾞｼｯｸM" panose="020B0600000000000000" pitchFamily="50" charset="-128"/>
                <a:ea typeface="HGPｺﾞｼｯｸM" panose="020B0600000000000000" pitchFamily="50" charset="-128"/>
                <a:cs typeface="メイリオ" panose="020B0604030504040204" pitchFamily="50" charset="-128"/>
              </a:rPr>
              <a:t>12/30</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a:t>
            </a:r>
            <a:r>
              <a:rPr lang="en-US" altLang="ja-JP" sz="1000" dirty="0">
                <a:latin typeface="HGPｺﾞｼｯｸM" panose="020B0600000000000000" pitchFamily="50" charset="-128"/>
                <a:ea typeface="HGPｺﾞｼｯｸM" panose="020B0600000000000000" pitchFamily="50" charset="-128"/>
                <a:cs typeface="メイリオ" panose="020B0604030504040204" pitchFamily="50" charset="-128"/>
              </a:rPr>
              <a:t>1/21 </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開催</a:t>
            </a: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予定</a:t>
            </a:r>
            <a:endPar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pPr lvl="0"/>
            <a:r>
              <a:rPr lang="en-US" altLang="ja-JP" sz="1000" dirty="0">
                <a:latin typeface="HGPｺﾞｼｯｸM" panose="020B0600000000000000" pitchFamily="50" charset="-128"/>
                <a:ea typeface="HGPｺﾞｼｯｸM" panose="020B0600000000000000" pitchFamily="50" charset="-128"/>
                <a:cs typeface="メイリオ" panose="020B0604030504040204" pitchFamily="50" charset="-128"/>
              </a:rPr>
              <a:t>※2</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：詳細日程は「</a:t>
            </a:r>
            <a:r>
              <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3.7.</a:t>
            </a: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スケジュール」参照</a:t>
            </a:r>
            <a:endPar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pPr lvl="0"/>
            <a:r>
              <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※3</a:t>
            </a: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a:t>
            </a:r>
            <a:r>
              <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PM</a:t>
            </a: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は要件合意時のみ参加必須</a:t>
            </a:r>
            <a:endPar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7" name="テキスト ボックス 6"/>
          <p:cNvSpPr txBox="1"/>
          <p:nvPr/>
        </p:nvSpPr>
        <p:spPr>
          <a:xfrm>
            <a:off x="395537" y="4781470"/>
            <a:ext cx="8568951" cy="1815882"/>
          </a:xfrm>
          <a:prstGeom prst="rect">
            <a:avLst/>
          </a:prstGeom>
          <a:noFill/>
        </p:spPr>
        <p:txBody>
          <a:bodyPr wrap="square" rtlCol="0">
            <a:spAutoFit/>
          </a:bodyPr>
          <a:lstStyle/>
          <a:p>
            <a:pPr marL="354013"/>
            <a:r>
              <a:rPr lang="ja-JP" altLang="en-US" sz="1400" dirty="0" smtClean="0">
                <a:latin typeface="HGPｺﾞｼｯｸM" panose="020B0600000000000000" pitchFamily="50" charset="-128"/>
                <a:ea typeface="HGPｺﾞｼｯｸM" panose="020B0600000000000000" pitchFamily="50" charset="-128"/>
              </a:rPr>
              <a:t>＜基本ルール＞</a:t>
            </a:r>
            <a:endParaRPr lang="en-US" altLang="ja-JP" sz="1400" dirty="0" smtClean="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開催場所は全会議体とも貴社▲▲オフィスとします。</a:t>
            </a:r>
            <a:endParaRPr lang="en-US" altLang="ja-JP" sz="1400" dirty="0" smtClean="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各会議体で有効な議論、合意を目的に、「必須参加者」は参加必須、不在の場合は再実施します。</a:t>
            </a:r>
            <a:endParaRPr lang="en-US" altLang="ja-JP" sz="1400" dirty="0" smtClean="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短期間で要件定義を進める為、課題等の持ち帰りを禁止し、</a:t>
            </a:r>
            <a:r>
              <a:rPr lang="ja-JP" altLang="en-US" sz="1400" dirty="0">
                <a:latin typeface="HGPｺﾞｼｯｸM" panose="020B0600000000000000" pitchFamily="50" charset="-128"/>
                <a:ea typeface="HGPｺﾞｼｯｸM" panose="020B0600000000000000" pitchFamily="50" charset="-128"/>
              </a:rPr>
              <a:t>原則</a:t>
            </a:r>
            <a:r>
              <a:rPr lang="ja-JP" altLang="en-US" sz="1400" dirty="0" smtClean="0">
                <a:latin typeface="HGPｺﾞｼｯｸM" panose="020B0600000000000000" pitchFamily="50" charset="-128"/>
                <a:ea typeface="HGPｺﾞｼｯｸM" panose="020B0600000000000000" pitchFamily="50" charset="-128"/>
              </a:rPr>
              <a:t>各会議体内で決定します。</a:t>
            </a:r>
            <a:endParaRPr lang="en-US" altLang="ja-JP" sz="1400" dirty="0" smtClean="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貴社・弊社担当チーム間での合意不可事項は、ステアリングコミッティで討議し、プロジェクトオーナー</a:t>
            </a:r>
            <a:r>
              <a:rPr lang="en-US" altLang="ja-JP" sz="1400" dirty="0" smtClean="0">
                <a:latin typeface="HGPｺﾞｼｯｸM" panose="020B0600000000000000" pitchFamily="50" charset="-128"/>
                <a:ea typeface="HGPｺﾞｼｯｸM" panose="020B0600000000000000" pitchFamily="50" charset="-128"/>
              </a:rPr>
              <a:t>/</a:t>
            </a:r>
            <a:br>
              <a:rPr lang="en-US" altLang="ja-JP" sz="1400" dirty="0" smtClean="0">
                <a:latin typeface="HGPｺﾞｼｯｸM" panose="020B0600000000000000" pitchFamily="50" charset="-128"/>
                <a:ea typeface="HGPｺﾞｼｯｸM" panose="020B0600000000000000" pitchFamily="50" charset="-128"/>
              </a:rPr>
            </a:br>
            <a:r>
              <a:rPr lang="ja-JP" altLang="en-US" sz="1400" dirty="0" smtClean="0">
                <a:latin typeface="HGPｺﾞｼｯｸM" panose="020B0600000000000000" pitchFamily="50" charset="-128"/>
                <a:ea typeface="HGPｺﾞｼｯｸM" panose="020B0600000000000000" pitchFamily="50" charset="-128"/>
              </a:rPr>
              <a:t>プロジェクト責任者で調整・合意します。重要度・緊急度に応じてステアリングコミッティを臨時開催します。</a:t>
            </a:r>
            <a:endParaRPr lang="en-US" altLang="ja-JP" sz="1400" dirty="0" smtClean="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上記会議体外での議論、内部合意を可とします。ただし、</a:t>
            </a:r>
            <a:r>
              <a:rPr lang="en-US" altLang="ja-JP" sz="1400" dirty="0" smtClean="0">
                <a:latin typeface="HGPｺﾞｼｯｸM" panose="020B0600000000000000" pitchFamily="50" charset="-128"/>
                <a:ea typeface="HGPｺﾞｼｯｸM" panose="020B0600000000000000" pitchFamily="50" charset="-128"/>
              </a:rPr>
              <a:t>PJ</a:t>
            </a:r>
            <a:r>
              <a:rPr lang="ja-JP" altLang="en-US" sz="1400" dirty="0" smtClean="0">
                <a:latin typeface="HGPｺﾞｼｯｸM" panose="020B0600000000000000" pitchFamily="50" charset="-128"/>
                <a:ea typeface="HGPｺﾞｼｯｸM" panose="020B0600000000000000" pitchFamily="50" charset="-128"/>
              </a:rPr>
              <a:t>内での認識共有徹底を目的として、</a:t>
            </a:r>
            <a:r>
              <a:rPr lang="en-US" altLang="ja-JP" sz="1400" dirty="0" smtClean="0">
                <a:latin typeface="HGPｺﾞｼｯｸM" panose="020B0600000000000000" pitchFamily="50" charset="-128"/>
                <a:ea typeface="HGPｺﾞｼｯｸM" panose="020B0600000000000000" pitchFamily="50" charset="-128"/>
              </a:rPr>
              <a:t/>
            </a:r>
            <a:br>
              <a:rPr lang="en-US" altLang="ja-JP" sz="1400" dirty="0" smtClean="0">
                <a:latin typeface="HGPｺﾞｼｯｸM" panose="020B0600000000000000" pitchFamily="50" charset="-128"/>
                <a:ea typeface="HGPｺﾞｼｯｸM" panose="020B0600000000000000" pitchFamily="50" charset="-128"/>
              </a:rPr>
            </a:br>
            <a:r>
              <a:rPr lang="ja-JP" altLang="en-US" sz="1400" dirty="0" smtClean="0">
                <a:latin typeface="HGPｺﾞｼｯｸM" panose="020B0600000000000000" pitchFamily="50" charset="-128"/>
                <a:ea typeface="HGPｺﾞｼｯｸM" panose="020B0600000000000000" pitchFamily="50" charset="-128"/>
              </a:rPr>
              <a:t>その内容は然るべき会議体での承認を必須とし、議事録に記録することとします。</a:t>
            </a:r>
            <a:endParaRPr lang="en-US" altLang="ja-JP" sz="1400" dirty="0">
              <a:latin typeface="HGPｺﾞｼｯｸM" panose="020B0600000000000000" pitchFamily="50" charset="-128"/>
              <a:ea typeface="HGPｺﾞｼｯｸM" panose="020B0600000000000000" pitchFamily="50" charset="-128"/>
            </a:endParaRPr>
          </a:p>
        </p:txBody>
      </p:sp>
      <p:sp>
        <p:nvSpPr>
          <p:cNvPr id="10" name="正方形/長方形 9"/>
          <p:cNvSpPr/>
          <p:nvPr/>
        </p:nvSpPr>
        <p:spPr>
          <a:xfrm>
            <a:off x="3419872" y="1204004"/>
            <a:ext cx="151216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C2-02-02</a:t>
            </a:r>
            <a:endParaRPr kumimoji="1" lang="ja-JP" altLang="en-US" dirty="0">
              <a:solidFill>
                <a:schemeClr val="tx1"/>
              </a:solidFill>
            </a:endParaRPr>
          </a:p>
        </p:txBody>
      </p:sp>
    </p:spTree>
    <p:extLst>
      <p:ext uri="{BB962C8B-B14F-4D97-AF65-F5344CB8AC3E}">
        <p14:creationId xmlns:p14="http://schemas.microsoft.com/office/powerpoint/2010/main" val="8009388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49</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8040984" cy="4832092"/>
          </a:xfrm>
          <a:prstGeom prst="rect">
            <a:avLst/>
          </a:prstGeom>
          <a:noFill/>
        </p:spPr>
        <p:txBody>
          <a:bodyPr wrap="none" rtlCol="0">
            <a:spAutoFit/>
          </a:bodyPr>
          <a:lstStyle/>
          <a:p>
            <a:r>
              <a:rPr lang="ja-JP" altLang="en-US" sz="1400" dirty="0" smtClean="0">
                <a:latin typeface="HGPｺﾞｼｯｸM" panose="020B0600000000000000" pitchFamily="50" charset="-128"/>
                <a:ea typeface="HGPｺﾞｼｯｸM" panose="020B0600000000000000" pitchFamily="50" charset="-128"/>
              </a:rPr>
              <a:t>　　３．９．２．要件合意に関するルール</a:t>
            </a:r>
            <a:endParaRPr lang="en-US" altLang="ja-JP" sz="1400" dirty="0" smtClean="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業務構造</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業務フロー</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概念モデル</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等の検討テーマ単位で段階的に、</a:t>
            </a:r>
            <a:r>
              <a:rPr lang="en-US" altLang="ja-JP" sz="1400" dirty="0" smtClean="0">
                <a:latin typeface="HGPｺﾞｼｯｸM" panose="020B0600000000000000" pitchFamily="50" charset="-128"/>
                <a:ea typeface="HGPｺﾞｼｯｸM" panose="020B0600000000000000" pitchFamily="50" charset="-128"/>
              </a:rPr>
              <a:t/>
            </a:r>
            <a:br>
              <a:rPr lang="en-US" altLang="ja-JP" sz="1400" dirty="0" smtClean="0">
                <a:latin typeface="HGPｺﾞｼｯｸM" panose="020B0600000000000000" pitchFamily="50" charset="-128"/>
                <a:ea typeface="HGPｺﾞｼｯｸM" panose="020B0600000000000000" pitchFamily="50" charset="-128"/>
              </a:rPr>
            </a:br>
            <a:r>
              <a:rPr lang="ja-JP" altLang="en-US" sz="1400" dirty="0" smtClean="0">
                <a:latin typeface="HGPｺﾞｼｯｸM" panose="020B0600000000000000" pitchFamily="50" charset="-128"/>
                <a:ea typeface="HGPｺﾞｼｯｸM" panose="020B0600000000000000" pitchFamily="50" charset="-128"/>
              </a:rPr>
              <a:t>両社チーム階層で要件を合意していくこととします。</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流れは「３．２．１</a:t>
            </a:r>
            <a:r>
              <a:rPr lang="ja-JP" altLang="en-US" sz="1400" dirty="0">
                <a:latin typeface="HGPｺﾞｼｯｸM" panose="020B0600000000000000" pitchFamily="50" charset="-128"/>
                <a:ea typeface="HGPｺﾞｼｯｸM" panose="020B0600000000000000" pitchFamily="50" charset="-128"/>
              </a:rPr>
              <a:t>．アプリケーション</a:t>
            </a:r>
            <a:r>
              <a:rPr lang="ja-JP" altLang="en-US" sz="1400" dirty="0" smtClean="0">
                <a:latin typeface="HGPｺﾞｼｯｸM" panose="020B0600000000000000" pitchFamily="50" charset="-128"/>
                <a:ea typeface="HGPｺﾞｼｯｸM" panose="020B0600000000000000" pitchFamily="50" charset="-128"/>
              </a:rPr>
              <a:t>」を参照</a:t>
            </a:r>
            <a:r>
              <a:rPr lang="en-US" altLang="ja-JP" sz="1400" dirty="0" smtClean="0">
                <a:latin typeface="HGPｺﾞｼｯｸM" panose="020B0600000000000000" pitchFamily="50" charset="-128"/>
                <a:ea typeface="HGPｺﾞｼｯｸM" panose="020B0600000000000000" pitchFamily="50" charset="-128"/>
              </a:rPr>
              <a:t>)</a:t>
            </a: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テーマごとに２回の</a:t>
            </a:r>
            <a:r>
              <a:rPr lang="ja-JP" altLang="en-US" sz="1400" dirty="0">
                <a:latin typeface="HGPｺﾞｼｯｸM" panose="020B0600000000000000" pitchFamily="50" charset="-128"/>
                <a:ea typeface="HGPｺﾞｼｯｸM" panose="020B0600000000000000" pitchFamily="50" charset="-128"/>
                <a:cs typeface="メイリオ" panose="020B0604030504040204" pitchFamily="50" charset="-128"/>
              </a:rPr>
              <a:t>領域別</a:t>
            </a:r>
            <a:r>
              <a:rPr lang="ja-JP" altLang="en-US" sz="1400" dirty="0" smtClean="0">
                <a:latin typeface="HGPｺﾞｼｯｸM" panose="020B0600000000000000" pitchFamily="50" charset="-128"/>
                <a:ea typeface="HGPｺﾞｼｯｸM" panose="020B0600000000000000" pitchFamily="50" charset="-128"/>
                <a:cs typeface="メイリオ" panose="020B0604030504040204" pitchFamily="50" charset="-128"/>
              </a:rPr>
              <a:t>分科会を実施します。各回の内容は以下のとおりです。</a:t>
            </a:r>
            <a:endParaRPr lang="en-US" altLang="ja-JP" sz="14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smtClean="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smtClean="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smtClean="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smtClean="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後続の検討テーマ内で、合意済テーマに対する要求変更が発生した場合は、原則即時に</a:t>
            </a:r>
            <a:r>
              <a:rPr lang="en-US" altLang="ja-JP" sz="1400" dirty="0" smtClean="0">
                <a:latin typeface="HGPｺﾞｼｯｸM" panose="020B0600000000000000" pitchFamily="50" charset="-128"/>
                <a:ea typeface="HGPｺﾞｼｯｸM" panose="020B0600000000000000" pitchFamily="50" charset="-128"/>
              </a:rPr>
              <a:t/>
            </a:r>
            <a:br>
              <a:rPr lang="en-US" altLang="ja-JP" sz="1400" dirty="0" smtClean="0">
                <a:latin typeface="HGPｺﾞｼｯｸM" panose="020B0600000000000000" pitchFamily="50" charset="-128"/>
                <a:ea typeface="HGPｺﾞｼｯｸM" panose="020B0600000000000000" pitchFamily="50" charset="-128"/>
              </a:rPr>
            </a:br>
            <a:r>
              <a:rPr lang="ja-JP" altLang="en-US" sz="1400" dirty="0" smtClean="0">
                <a:latin typeface="HGPｺﾞｼｯｸM" panose="020B0600000000000000" pitchFamily="50" charset="-128"/>
                <a:ea typeface="HGPｺﾞｼｯｸM" panose="020B0600000000000000" pitchFamily="50" charset="-128"/>
              </a:rPr>
              <a:t>変更要求への対応検討を行います。変更による影響や検討作業規模が著しく大きい場合には、</a:t>
            </a:r>
            <a:r>
              <a:rPr lang="en-US" altLang="ja-JP" sz="1400" dirty="0" smtClean="0">
                <a:latin typeface="HGPｺﾞｼｯｸM" panose="020B0600000000000000" pitchFamily="50" charset="-128"/>
                <a:ea typeface="HGPｺﾞｼｯｸM" panose="020B0600000000000000" pitchFamily="50" charset="-128"/>
              </a:rPr>
              <a:t/>
            </a:r>
            <a:br>
              <a:rPr lang="en-US" altLang="ja-JP" sz="1400" dirty="0" smtClean="0">
                <a:latin typeface="HGPｺﾞｼｯｸM" panose="020B0600000000000000" pitchFamily="50" charset="-128"/>
                <a:ea typeface="HGPｺﾞｼｯｸM" panose="020B0600000000000000" pitchFamily="50" charset="-128"/>
              </a:rPr>
            </a:br>
            <a:r>
              <a:rPr lang="ja-JP" altLang="en-US" sz="1400" dirty="0" smtClean="0">
                <a:latin typeface="HGPｺﾞｼｯｸM" panose="020B0600000000000000" pitchFamily="50" charset="-128"/>
                <a:ea typeface="HGPｺﾞｼｯｸM" panose="020B0600000000000000" pitchFamily="50" charset="-128"/>
              </a:rPr>
              <a:t>対応時期や費用に関してご相談させて頂く場合があります。</a:t>
            </a:r>
            <a:endParaRPr lang="en-US" altLang="ja-JP" sz="1400" dirty="0">
              <a:latin typeface="HGPｺﾞｼｯｸM" panose="020B0600000000000000" pitchFamily="50" charset="-128"/>
              <a:ea typeface="HGPｺﾞｼｯｸM" panose="020B0600000000000000" pitchFamily="50" charset="-128"/>
            </a:endParaRPr>
          </a:p>
        </p:txBody>
      </p:sp>
      <p:graphicFrame>
        <p:nvGraphicFramePr>
          <p:cNvPr id="7" name="Group 83"/>
          <p:cNvGraphicFramePr>
            <a:graphicFrameLocks noGrp="1"/>
          </p:cNvGraphicFramePr>
          <p:nvPr>
            <p:extLst>
              <p:ext uri="{D42A27DB-BD31-4B8C-83A1-F6EECF244321}">
                <p14:modId xmlns:p14="http://schemas.microsoft.com/office/powerpoint/2010/main" val="764224762"/>
              </p:ext>
            </p:extLst>
          </p:nvPr>
        </p:nvGraphicFramePr>
        <p:xfrm>
          <a:off x="560493" y="2811000"/>
          <a:ext cx="8187971" cy="2490208"/>
        </p:xfrm>
        <a:graphic>
          <a:graphicData uri="http://schemas.openxmlformats.org/drawingml/2006/table">
            <a:tbl>
              <a:tblPr/>
              <a:tblGrid>
                <a:gridCol w="235024"/>
                <a:gridCol w="2048855"/>
                <a:gridCol w="2183448"/>
                <a:gridCol w="1779905"/>
                <a:gridCol w="1076643"/>
                <a:gridCol w="864096"/>
              </a:tblGrid>
              <a:tr h="28803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ja-JP"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目的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内容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事前条件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インプット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アウトプット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r>
              <a:tr h="11010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弊社の要件検討結果の共有</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貴社からの指摘事項受領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弊社から要件内容・根拠等を説明</a:t>
                      </a:r>
                      <a:endPar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貴社から指摘事項を説明</a:t>
                      </a:r>
                      <a:endPar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指摘対応の優先度を両社で協議</a:t>
                      </a:r>
                      <a:endPar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指摘対応内容を両社で協議</a:t>
                      </a:r>
                      <a:endPar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議事録で上記</a:t>
                      </a:r>
                      <a:r>
                        <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2,4</a:t>
                      </a: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の内容を確認</a:t>
                      </a:r>
                      <a:endPar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事前レビューを実施済</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事前レビューコメントを整理済</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なし</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成果物</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指摘一覧</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指摘一覧</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10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指摘事項対応結果確認</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対象テーマに関する要件合意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弊社から対応結果説明</a:t>
                      </a:r>
                      <a:endPar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弊社から検証内容と結果説明</a:t>
                      </a:r>
                      <a:endPar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defRPr/>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貴社による要件内容確認と合意</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defRPr/>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議事録で上記</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1,2,3</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の内容を確認</a:t>
                      </a:r>
                    </a:p>
                    <a:p>
                      <a:pPr marL="171450" marR="0" lvl="0" indent="-1714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endPar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指摘対応を実施済</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対象テーマ内検証を実施済</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なし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対応済成果物</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指摘一覧</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指摘一覧</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正方形/長方形 7"/>
          <p:cNvSpPr/>
          <p:nvPr/>
        </p:nvSpPr>
        <p:spPr>
          <a:xfrm>
            <a:off x="3635896" y="1204004"/>
            <a:ext cx="151216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C2-03</a:t>
            </a:r>
            <a:endParaRPr kumimoji="1" lang="ja-JP" altLang="en-US" dirty="0">
              <a:solidFill>
                <a:schemeClr val="tx1"/>
              </a:solidFill>
            </a:endParaRPr>
          </a:p>
        </p:txBody>
      </p:sp>
    </p:spTree>
    <p:extLst>
      <p:ext uri="{BB962C8B-B14F-4D97-AF65-F5344CB8AC3E}">
        <p14:creationId xmlns:p14="http://schemas.microsoft.com/office/powerpoint/2010/main" val="18384553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606153" y="3356992"/>
            <a:ext cx="7926287" cy="576064"/>
          </a:xfrm>
        </p:spPr>
        <p:txBody>
          <a:bodyPr/>
          <a:lstStyle/>
          <a:p>
            <a:pPr algn="ctr"/>
            <a:r>
              <a:rPr lang="ja-JP" altLang="en-US" sz="2800" dirty="0"/>
              <a:t>１</a:t>
            </a:r>
            <a:r>
              <a:rPr lang="ja-JP" altLang="en-US" sz="2800" dirty="0" smtClean="0"/>
              <a:t>．</a:t>
            </a:r>
            <a:r>
              <a:rPr lang="ja-JP" altLang="en-US" sz="2800" dirty="0"/>
              <a:t>　</a:t>
            </a:r>
            <a:r>
              <a:rPr lang="ja-JP" altLang="en-US" sz="2800" dirty="0" smtClean="0"/>
              <a:t>本書の位置付け</a:t>
            </a:r>
            <a:endParaRPr kumimoji="1" lang="ja-JP" altLang="en-US" sz="2800" dirty="0"/>
          </a:p>
        </p:txBody>
      </p:sp>
    </p:spTree>
    <p:extLst>
      <p:ext uri="{BB962C8B-B14F-4D97-AF65-F5344CB8AC3E}">
        <p14:creationId xmlns:p14="http://schemas.microsoft.com/office/powerpoint/2010/main" val="16208596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50</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8340745" cy="2893100"/>
          </a:xfrm>
          <a:prstGeom prst="rect">
            <a:avLst/>
          </a:prstGeom>
          <a:noFill/>
        </p:spPr>
        <p:txBody>
          <a:bodyPr wrap="none" rtlCol="0">
            <a:spAutoFit/>
          </a:bodyPr>
          <a:lstStyle/>
          <a:p>
            <a:r>
              <a:rPr lang="ja-JP" altLang="en-US" sz="1400" dirty="0" smtClean="0">
                <a:latin typeface="HGPｺﾞｼｯｸM" panose="020B0600000000000000" pitchFamily="50" charset="-128"/>
                <a:ea typeface="HGPｺﾞｼｯｸM" panose="020B0600000000000000" pitchFamily="50" charset="-128"/>
              </a:rPr>
              <a:t>　　３．９．３．要件承認に関するルール</a:t>
            </a:r>
            <a:endParaRPr lang="en-US" altLang="ja-JP" sz="1400" dirty="0" smtClean="0">
              <a:latin typeface="HGPｺﾞｼｯｸM" panose="020B0600000000000000" pitchFamily="50" charset="-128"/>
              <a:ea typeface="HGPｺﾞｼｯｸM" panose="020B0600000000000000" pitchFamily="50" charset="-128"/>
            </a:endParaRPr>
          </a:p>
          <a:p>
            <a:endParaRPr lang="en-US" altLang="ja-JP" sz="1400" dirty="0" smtClean="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業務要件とシステム要件の単位で、要件を承認して頂くこととします。</a:t>
            </a:r>
            <a:endParaRPr lang="en-US" altLang="ja-JP" sz="1400" dirty="0" smtClean="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ステアリングコミッティを承認審議の場とします。</a:t>
            </a:r>
            <a:endParaRPr lang="en-US" altLang="ja-JP" sz="1400" dirty="0" smtClean="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要件承認を審議するステアリングコミッティでは、要件定義内容説明および確認は実施致しません。</a:t>
            </a:r>
            <a:r>
              <a:rPr lang="en-US" altLang="ja-JP" sz="1400" dirty="0" smtClean="0">
                <a:latin typeface="HGPｺﾞｼｯｸM" panose="020B0600000000000000" pitchFamily="50" charset="-128"/>
                <a:ea typeface="HGPｺﾞｼｯｸM" panose="020B0600000000000000" pitchFamily="50" charset="-128"/>
              </a:rPr>
              <a:t/>
            </a:r>
            <a:br>
              <a:rPr lang="en-US" altLang="ja-JP" sz="1400" dirty="0" smtClean="0">
                <a:latin typeface="HGPｺﾞｼｯｸM" panose="020B0600000000000000" pitchFamily="50" charset="-128"/>
                <a:ea typeface="HGPｺﾞｼｯｸM" panose="020B0600000000000000" pitchFamily="50" charset="-128"/>
              </a:rPr>
            </a:br>
            <a:r>
              <a:rPr lang="ja-JP" altLang="en-US" sz="1400" dirty="0" smtClean="0">
                <a:latin typeface="HGPｺﾞｼｯｸM" panose="020B0600000000000000" pitchFamily="50" charset="-128"/>
                <a:ea typeface="HGPｺﾞｼｯｸM" panose="020B0600000000000000" pitchFamily="50" charset="-128"/>
              </a:rPr>
              <a:t>貴社プロジェクトオーナー、プロジェクト統括による要件内容は、「業務ウオークスルーレビュー」、</a:t>
            </a:r>
            <a:r>
              <a:rPr lang="en-US" altLang="ja-JP" sz="1400" dirty="0" smtClean="0">
                <a:latin typeface="HGPｺﾞｼｯｸM" panose="020B0600000000000000" pitchFamily="50" charset="-128"/>
                <a:ea typeface="HGPｺﾞｼｯｸM" panose="020B0600000000000000" pitchFamily="50" charset="-128"/>
              </a:rPr>
              <a:t/>
            </a:r>
            <a:br>
              <a:rPr lang="en-US" altLang="ja-JP" sz="1400" dirty="0" smtClean="0">
                <a:latin typeface="HGPｺﾞｼｯｸM" panose="020B0600000000000000" pitchFamily="50" charset="-128"/>
                <a:ea typeface="HGPｺﾞｼｯｸM" panose="020B0600000000000000" pitchFamily="50" charset="-128"/>
              </a:rPr>
            </a:br>
            <a:r>
              <a:rPr lang="ja-JP" altLang="en-US" sz="1400" dirty="0" smtClean="0">
                <a:latin typeface="HGPｺﾞｼｯｸM" panose="020B0600000000000000" pitchFamily="50" charset="-128"/>
                <a:ea typeface="HGPｺﾞｼｯｸM" panose="020B0600000000000000" pitchFamily="50" charset="-128"/>
              </a:rPr>
              <a:t>「システム機能ウォークスルーレビュー」で事前に確認頂くこととします。</a:t>
            </a:r>
            <a:endParaRPr lang="en-US" altLang="ja-JP" sz="1400" dirty="0" smtClean="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要件承認を以って要件ベースラインを設定し、要件変更管理運用を開始します。</a:t>
            </a:r>
            <a:r>
              <a:rPr lang="en-US" altLang="ja-JP" sz="1400" dirty="0" smtClean="0">
                <a:latin typeface="HGPｺﾞｼｯｸM" panose="020B0600000000000000" pitchFamily="50" charset="-128"/>
                <a:ea typeface="HGPｺﾞｼｯｸM" panose="020B0600000000000000" pitchFamily="50" charset="-128"/>
              </a:rPr>
              <a:t/>
            </a:r>
            <a:br>
              <a:rPr lang="en-US" altLang="ja-JP" sz="1400" dirty="0" smtClean="0">
                <a:latin typeface="HGPｺﾞｼｯｸM" panose="020B0600000000000000" pitchFamily="50" charset="-128"/>
                <a:ea typeface="HGPｺﾞｼｯｸM" panose="020B0600000000000000" pitchFamily="50" charset="-128"/>
              </a:rPr>
            </a:br>
            <a:r>
              <a:rPr lang="ja-JP" altLang="en-US" sz="1400" dirty="0" smtClean="0">
                <a:latin typeface="HGPｺﾞｼｯｸM" panose="020B0600000000000000" pitchFamily="50" charset="-128"/>
                <a:ea typeface="HGPｺﾞｼｯｸM" panose="020B0600000000000000" pitchFamily="50" charset="-128"/>
              </a:rPr>
              <a:t>要件ベースライン管理および要件変更管理運用の詳細は、プロジェクト計画書に定義します。</a:t>
            </a:r>
            <a:r>
              <a:rPr lang="en-US" altLang="ja-JP" sz="1400" dirty="0" smtClean="0">
                <a:latin typeface="HGPｺﾞｼｯｸM" panose="020B0600000000000000" pitchFamily="50" charset="-128"/>
                <a:ea typeface="HGPｺﾞｼｯｸM" panose="020B0600000000000000" pitchFamily="50" charset="-128"/>
              </a:rPr>
              <a:t/>
            </a:r>
            <a:br>
              <a:rPr lang="en-US" altLang="ja-JP" sz="1400" dirty="0" smtClean="0">
                <a:latin typeface="HGPｺﾞｼｯｸM" panose="020B0600000000000000" pitchFamily="50" charset="-128"/>
                <a:ea typeface="HGPｺﾞｼｯｸM" panose="020B0600000000000000" pitchFamily="50" charset="-128"/>
              </a:rPr>
            </a:br>
            <a:endParaRPr lang="en-US" altLang="ja-JP" sz="1400" dirty="0" smtClean="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3635896" y="1204004"/>
            <a:ext cx="151216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C2-03</a:t>
            </a:r>
            <a:endParaRPr kumimoji="1" lang="ja-JP" altLang="en-US" dirty="0">
              <a:solidFill>
                <a:schemeClr val="tx1"/>
              </a:solidFill>
            </a:endParaRPr>
          </a:p>
        </p:txBody>
      </p:sp>
      <p:graphicFrame>
        <p:nvGraphicFramePr>
          <p:cNvPr id="8" name="Group 83"/>
          <p:cNvGraphicFramePr>
            <a:graphicFrameLocks noGrp="1"/>
          </p:cNvGraphicFramePr>
          <p:nvPr>
            <p:extLst>
              <p:ext uri="{D42A27DB-BD31-4B8C-83A1-F6EECF244321}">
                <p14:modId xmlns:p14="http://schemas.microsoft.com/office/powerpoint/2010/main" val="2692752564"/>
              </p:ext>
            </p:extLst>
          </p:nvPr>
        </p:nvGraphicFramePr>
        <p:xfrm>
          <a:off x="464796" y="4221088"/>
          <a:ext cx="8427684" cy="1446272"/>
        </p:xfrm>
        <a:graphic>
          <a:graphicData uri="http://schemas.openxmlformats.org/drawingml/2006/table">
            <a:tbl>
              <a:tblPr/>
              <a:tblGrid>
                <a:gridCol w="235024"/>
                <a:gridCol w="1887473"/>
                <a:gridCol w="2344830"/>
                <a:gridCol w="1638618"/>
                <a:gridCol w="1457643"/>
                <a:gridCol w="864096"/>
              </a:tblGrid>
              <a:tr h="28803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ja-JP"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目的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内容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事前条件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インプット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アウトプット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r>
              <a:tr h="11010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要件定義成果物全体の承認</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endPar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から作業実績を報告</a:t>
                      </a:r>
                      <a:endPar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から検証結果・対策を報告</a:t>
                      </a:r>
                      <a:endPar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から妥当性確認結果を報告</a:t>
                      </a:r>
                      <a:endPar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ｵｰﾅｰが要件定義成果を承認</a:t>
                      </a:r>
                      <a:endPar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両社</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5725" marR="0" lvl="0" indent="-85725"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ｳｵｰｸｽﾙｰﾚﾋﾞｭｰを実施済</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妥当性確認を実施済</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5725" marR="0" lvl="0" indent="-85725"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検証を実施済</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要件定義活動報告</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検証結果報告</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妥当性確認結果報告</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4656150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51</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8495047" cy="1323439"/>
          </a:xfrm>
          <a:prstGeom prst="rect">
            <a:avLst/>
          </a:prstGeom>
          <a:noFill/>
        </p:spPr>
        <p:txBody>
          <a:bodyPr wrap="square" rtlCol="0">
            <a:spAutoFit/>
          </a:bodyPr>
          <a:lstStyle/>
          <a:p>
            <a:r>
              <a:rPr lang="ja-JP" altLang="en-US" sz="1600" dirty="0" smtClean="0">
                <a:latin typeface="HGPｺﾞｼｯｸM" panose="020B0600000000000000" pitchFamily="50" charset="-128"/>
                <a:ea typeface="HGPｺﾞｼｯｸM" panose="020B0600000000000000" pitchFamily="50" charset="-128"/>
              </a:rPr>
              <a:t>３．１０．工程開始</a:t>
            </a:r>
            <a:r>
              <a:rPr lang="en-US" altLang="ja-JP" sz="1600" dirty="0" smtClean="0">
                <a:latin typeface="HGPｺﾞｼｯｸM" panose="020B0600000000000000" pitchFamily="50" charset="-128"/>
                <a:ea typeface="HGPｺﾞｼｯｸM" panose="020B0600000000000000" pitchFamily="50" charset="-128"/>
              </a:rPr>
              <a:t>/</a:t>
            </a:r>
            <a:r>
              <a:rPr lang="ja-JP" altLang="en-US" sz="1600" dirty="0" smtClean="0">
                <a:latin typeface="HGPｺﾞｼｯｸM" panose="020B0600000000000000" pitchFamily="50" charset="-128"/>
                <a:ea typeface="HGPｺﾞｼｯｸM" panose="020B0600000000000000" pitchFamily="50" charset="-128"/>
              </a:rPr>
              <a:t>終了基準</a:t>
            </a:r>
            <a:endParaRPr lang="en-US" altLang="ja-JP" sz="1600" dirty="0" smtClean="0">
              <a:latin typeface="HGPｺﾞｼｯｸM" panose="020B0600000000000000" pitchFamily="50" charset="-128"/>
              <a:ea typeface="HGPｺﾞｼｯｸM" panose="020B0600000000000000" pitchFamily="50" charset="-128"/>
            </a:endParaRPr>
          </a:p>
          <a:p>
            <a:pPr marL="354013"/>
            <a:endParaRPr lang="en-US" altLang="ja-JP" sz="1600" dirty="0" smtClean="0">
              <a:latin typeface="HGPｺﾞｼｯｸM" panose="020B0600000000000000" pitchFamily="50" charset="-128"/>
              <a:ea typeface="HGPｺﾞｼｯｸM" panose="020B0600000000000000" pitchFamily="50" charset="-128"/>
            </a:endParaRPr>
          </a:p>
          <a:p>
            <a:pPr marL="354013"/>
            <a:r>
              <a:rPr lang="ja-JP" altLang="en-US" sz="1600" dirty="0" smtClean="0">
                <a:latin typeface="HGPｺﾞｼｯｸM" panose="020B0600000000000000" pitchFamily="50" charset="-128"/>
                <a:ea typeface="HGPｺﾞｼｯｸM" panose="020B0600000000000000" pitchFamily="50" charset="-128"/>
              </a:rPr>
              <a:t>要件定義工程の開始および完了を</a:t>
            </a:r>
            <a:r>
              <a:rPr lang="en-US" altLang="ja-JP" sz="1600" dirty="0" smtClean="0">
                <a:latin typeface="HGPｺﾞｼｯｸM" panose="020B0600000000000000" pitchFamily="50" charset="-128"/>
                <a:ea typeface="HGPｺﾞｼｯｸM" panose="020B0600000000000000" pitchFamily="50" charset="-128"/>
              </a:rPr>
              <a:t>[</a:t>
            </a:r>
            <a:r>
              <a:rPr lang="ja-JP" altLang="en-US" sz="1600" dirty="0" smtClean="0">
                <a:latin typeface="HGPｺﾞｼｯｸM" panose="020B0600000000000000" pitchFamily="50" charset="-128"/>
                <a:ea typeface="HGPｺﾞｼｯｸM" panose="020B0600000000000000" pitchFamily="50" charset="-128"/>
              </a:rPr>
              <a:t>付属資料：開始</a:t>
            </a:r>
            <a:r>
              <a:rPr lang="en-US" altLang="ja-JP" sz="1600" dirty="0" smtClean="0">
                <a:latin typeface="HGPｺﾞｼｯｸM" panose="020B0600000000000000" pitchFamily="50" charset="-128"/>
                <a:ea typeface="HGPｺﾞｼｯｸM" panose="020B0600000000000000" pitchFamily="50" charset="-128"/>
              </a:rPr>
              <a:t>/</a:t>
            </a:r>
            <a:r>
              <a:rPr lang="ja-JP" altLang="en-US" sz="1600" dirty="0" smtClean="0">
                <a:latin typeface="HGPｺﾞｼｯｸM" panose="020B0600000000000000" pitchFamily="50" charset="-128"/>
                <a:ea typeface="HGPｺﾞｼｯｸM" panose="020B0600000000000000" pitchFamily="50" charset="-128"/>
              </a:rPr>
              <a:t>終了基準一覧</a:t>
            </a:r>
            <a:r>
              <a:rPr lang="en-US" altLang="ja-JP" sz="1600" dirty="0" smtClean="0">
                <a:latin typeface="HGPｺﾞｼｯｸM" panose="020B0600000000000000" pitchFamily="50" charset="-128"/>
                <a:ea typeface="HGPｺﾞｼｯｸM" panose="020B0600000000000000" pitchFamily="50" charset="-128"/>
              </a:rPr>
              <a:t>]</a:t>
            </a:r>
            <a:r>
              <a:rPr lang="ja-JP" altLang="en-US" sz="1600" dirty="0" smtClean="0">
                <a:latin typeface="HGPｺﾞｼｯｸM" panose="020B0600000000000000" pitchFamily="50" charset="-128"/>
                <a:ea typeface="HGPｺﾞｼｯｸM" panose="020B0600000000000000" pitchFamily="50" charset="-128"/>
              </a:rPr>
              <a:t>記載の基準で判断します。</a:t>
            </a:r>
            <a:endParaRPr lang="en-US" altLang="ja-JP" sz="1600" dirty="0" smtClean="0">
              <a:latin typeface="HGPｺﾞｼｯｸM" panose="020B0600000000000000" pitchFamily="50" charset="-128"/>
              <a:ea typeface="HGPｺﾞｼｯｸM" panose="020B0600000000000000" pitchFamily="50" charset="-128"/>
            </a:endParaRPr>
          </a:p>
          <a:p>
            <a:pPr marL="354013"/>
            <a:r>
              <a:rPr lang="ja-JP" altLang="en-US" sz="1600" dirty="0" smtClean="0">
                <a:latin typeface="HGPｺﾞｼｯｸM" panose="020B0600000000000000" pitchFamily="50" charset="-128"/>
                <a:ea typeface="HGPｺﾞｼｯｸM" panose="020B0600000000000000" pitchFamily="50" charset="-128"/>
              </a:rPr>
              <a:t>各基準の達成状況評価や合意等の運用は、プロジェクト計画に準じます。</a:t>
            </a:r>
            <a:endParaRPr lang="en-US" altLang="ja-JP" sz="1600" dirty="0" smtClean="0">
              <a:latin typeface="HGPｺﾞｼｯｸM" panose="020B0600000000000000" pitchFamily="50" charset="-128"/>
              <a:ea typeface="HGPｺﾞｼｯｸM" panose="020B0600000000000000" pitchFamily="50" charset="-128"/>
            </a:endParaRPr>
          </a:p>
          <a:p>
            <a:pPr marL="354013"/>
            <a:endParaRPr lang="en-US" altLang="ja-JP" sz="1600" dirty="0" smtClean="0">
              <a:latin typeface="HGPｺﾞｼｯｸM" panose="020B0600000000000000" pitchFamily="50" charset="-128"/>
              <a:ea typeface="HGPｺﾞｼｯｸM" panose="020B0600000000000000" pitchFamily="50" charset="-128"/>
            </a:endParaRPr>
          </a:p>
        </p:txBody>
      </p:sp>
      <p:sp>
        <p:nvSpPr>
          <p:cNvPr id="8" name="四角形吹き出し 7"/>
          <p:cNvSpPr/>
          <p:nvPr/>
        </p:nvSpPr>
        <p:spPr>
          <a:xfrm>
            <a:off x="4572000" y="2492896"/>
            <a:ext cx="4320480" cy="1485232"/>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要件</a:t>
            </a:r>
            <a:r>
              <a:rPr lang="ja-JP" altLang="en-US" sz="1200" dirty="0">
                <a:solidFill>
                  <a:schemeClr val="tx1"/>
                </a:solidFill>
                <a:latin typeface="HGPｺﾞｼｯｸM" panose="020B0600000000000000" pitchFamily="50" charset="-128"/>
                <a:ea typeface="HGPｺﾞｼｯｸM" panose="020B0600000000000000" pitchFamily="50" charset="-128"/>
              </a:rPr>
              <a:t>定義フレームワーク </a:t>
            </a:r>
            <a:r>
              <a:rPr lang="ja-JP" altLang="en-US" sz="1200" dirty="0" smtClean="0">
                <a:solidFill>
                  <a:schemeClr val="tx1"/>
                </a:solidFill>
                <a:latin typeface="HGPｺﾞｼｯｸM" panose="020B0600000000000000" pitchFamily="50" charset="-128"/>
                <a:ea typeface="HGPｺﾞｼｯｸM" panose="020B0600000000000000" pitchFamily="50" charset="-128"/>
              </a:rPr>
              <a:t>「</a:t>
            </a:r>
            <a:r>
              <a:rPr lang="ja-JP" altLang="en-US" sz="1200" dirty="0">
                <a:solidFill>
                  <a:schemeClr val="tx1"/>
                </a:solidFill>
                <a:latin typeface="HGPｺﾞｼｯｸM" panose="020B0600000000000000" pitchFamily="50" charset="-128"/>
                <a:ea typeface="HGPｺﾞｼｯｸM" panose="020B0600000000000000" pitchFamily="50" charset="-128"/>
              </a:rPr>
              <a:t>要件定義工程クライテリア項目一覧</a:t>
            </a:r>
            <a:r>
              <a:rPr lang="ja-JP" altLang="en-US" sz="1200" dirty="0" smtClean="0">
                <a:solidFill>
                  <a:schemeClr val="tx1"/>
                </a:solidFill>
                <a:latin typeface="HGPｺﾞｼｯｸM" panose="020B0600000000000000" pitchFamily="50" charset="-128"/>
                <a:ea typeface="HGPｺﾞｼｯｸM" panose="020B0600000000000000" pitchFamily="50" charset="-128"/>
              </a:rPr>
              <a:t>」を参考に基準を設定する。</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
        <p:nvSpPr>
          <p:cNvPr id="6" name="正方形/長方形 5"/>
          <p:cNvSpPr/>
          <p:nvPr/>
        </p:nvSpPr>
        <p:spPr>
          <a:xfrm>
            <a:off x="3203848" y="1204004"/>
            <a:ext cx="151216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C2-02-07</a:t>
            </a:r>
            <a:endParaRPr kumimoji="1" lang="ja-JP" altLang="en-US" dirty="0">
              <a:solidFill>
                <a:schemeClr val="tx1"/>
              </a:solidFill>
            </a:endParaRPr>
          </a:p>
        </p:txBody>
      </p:sp>
    </p:spTree>
    <p:extLst>
      <p:ext uri="{BB962C8B-B14F-4D97-AF65-F5344CB8AC3E}">
        <p14:creationId xmlns:p14="http://schemas.microsoft.com/office/powerpoint/2010/main" val="5464804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52</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8313494" cy="1077218"/>
          </a:xfrm>
          <a:prstGeom prst="rect">
            <a:avLst/>
          </a:prstGeom>
          <a:noFill/>
        </p:spPr>
        <p:txBody>
          <a:bodyPr wrap="none" rtlCol="0">
            <a:spAutoFit/>
          </a:bodyPr>
          <a:lstStyle/>
          <a:p>
            <a:r>
              <a:rPr lang="ja-JP" altLang="en-US" sz="1600" dirty="0" smtClean="0">
                <a:latin typeface="HGPｺﾞｼｯｸM" panose="020B0600000000000000" pitchFamily="50" charset="-128"/>
                <a:ea typeface="HGPｺﾞｼｯｸM" panose="020B0600000000000000" pitchFamily="50" charset="-128"/>
              </a:rPr>
              <a:t>３．１１．要件定義の重要</a:t>
            </a:r>
            <a:r>
              <a:rPr lang="ja-JP" altLang="en-US" sz="1600" dirty="0">
                <a:latin typeface="HGPｺﾞｼｯｸM" panose="020B0600000000000000" pitchFamily="50" charset="-128"/>
                <a:ea typeface="HGPｺﾞｼｯｸM" panose="020B0600000000000000" pitchFamily="50" charset="-128"/>
              </a:rPr>
              <a:t>成功要因と</a:t>
            </a:r>
            <a:r>
              <a:rPr lang="ja-JP" altLang="en-US" sz="1600" dirty="0" smtClean="0">
                <a:latin typeface="HGPｺﾞｼｯｸM" panose="020B0600000000000000" pitchFamily="50" charset="-128"/>
                <a:ea typeface="HGPｺﾞｼｯｸM" panose="020B0600000000000000" pitchFamily="50" charset="-128"/>
              </a:rPr>
              <a:t>対策</a:t>
            </a:r>
            <a:endParaRPr lang="en-US" altLang="ja-JP" sz="1600" dirty="0" smtClean="0">
              <a:latin typeface="HGPｺﾞｼｯｸM" panose="020B0600000000000000" pitchFamily="50" charset="-128"/>
              <a:ea typeface="HGPｺﾞｼｯｸM" panose="020B0600000000000000" pitchFamily="50" charset="-128"/>
            </a:endParaRPr>
          </a:p>
          <a:p>
            <a:endParaRPr kumimoji="1" lang="en-US" altLang="ja-JP" sz="1600" dirty="0">
              <a:latin typeface="HGPｺﾞｼｯｸM" panose="020B0600000000000000" pitchFamily="50" charset="-128"/>
              <a:ea typeface="HGPｺﾞｼｯｸM" panose="020B0600000000000000" pitchFamily="50" charset="-128"/>
            </a:endParaRPr>
          </a:p>
          <a:p>
            <a:pPr marL="355600"/>
            <a:r>
              <a:rPr lang="ja-JP" altLang="en-US" sz="1600" dirty="0" smtClean="0">
                <a:latin typeface="HGPｺﾞｼｯｸM" panose="020B0600000000000000" pitchFamily="50" charset="-128"/>
                <a:ea typeface="HGPｺﾞｼｯｸM" panose="020B0600000000000000" pitchFamily="50" charset="-128"/>
              </a:rPr>
              <a:t>本プロジェクトの要件定義成功へ向けた重要要因と対策を以下のとおり認識しています。</a:t>
            </a:r>
            <a:r>
              <a:rPr lang="en-US" altLang="ja-JP" sz="1600" dirty="0" smtClean="0">
                <a:latin typeface="HGPｺﾞｼｯｸM" panose="020B0600000000000000" pitchFamily="50" charset="-128"/>
                <a:ea typeface="HGPｺﾞｼｯｸM" panose="020B0600000000000000" pitchFamily="50" charset="-128"/>
              </a:rPr>
              <a:t/>
            </a:r>
            <a:br>
              <a:rPr lang="en-US" altLang="ja-JP" sz="1600" dirty="0" smtClean="0">
                <a:latin typeface="HGPｺﾞｼｯｸM" panose="020B0600000000000000" pitchFamily="50" charset="-128"/>
                <a:ea typeface="HGPｺﾞｼｯｸM" panose="020B0600000000000000" pitchFamily="50" charset="-128"/>
              </a:rPr>
            </a:br>
            <a:r>
              <a:rPr lang="ja-JP" altLang="en-US" sz="1600" dirty="0" smtClean="0">
                <a:latin typeface="HGPｺﾞｼｯｸM" panose="020B0600000000000000" pitchFamily="50" charset="-128"/>
                <a:ea typeface="HGPｺﾞｼｯｸM" panose="020B0600000000000000" pitchFamily="50" charset="-128"/>
              </a:rPr>
              <a:t>関係者間で合意、協力して要件定義を進めるため、貴社の一層のご協力をお願い致します。</a:t>
            </a:r>
            <a:endParaRPr kumimoji="1" lang="en-US" altLang="ja-JP" sz="1600" dirty="0" smtClean="0">
              <a:latin typeface="HGPｺﾞｼｯｸM" panose="020B0600000000000000" pitchFamily="50" charset="-128"/>
              <a:ea typeface="HGPｺﾞｼｯｸM" panose="020B0600000000000000"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1556141555"/>
              </p:ext>
            </p:extLst>
          </p:nvPr>
        </p:nvGraphicFramePr>
        <p:xfrm>
          <a:off x="592088" y="2572824"/>
          <a:ext cx="8156376" cy="2792470"/>
        </p:xfrm>
        <a:graphic>
          <a:graphicData uri="http://schemas.openxmlformats.org/drawingml/2006/table">
            <a:tbl>
              <a:tblPr firstRow="1" bandRow="1">
                <a:tableStyleId>{93296810-A885-4BE3-A3E7-6D5BEEA58F35}</a:tableStyleId>
              </a:tblPr>
              <a:tblGrid>
                <a:gridCol w="2718792"/>
                <a:gridCol w="2718792"/>
                <a:gridCol w="2718792"/>
              </a:tblGrid>
              <a:tr h="392440">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重要課題</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対策</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効果</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r h="800010">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両社間の密なコミュニケーション</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貴社拠点プロジェクトルーム設置</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定例会議外での密な議論、確認</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認識ズレ、誤解等による作業手戻りを防止し、作業全体を効率化</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r h="800010">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明確な目標を持った</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
                      </a:r>
                      <a:br>
                        <a:rPr kumimoji="1" lang="en-US" altLang="ja-JP" sz="1400" dirty="0" smtClean="0">
                          <a:solidFill>
                            <a:schemeClr val="tx1"/>
                          </a:solidFill>
                          <a:latin typeface="HGPｺﾞｼｯｸM" panose="020B0600000000000000" pitchFamily="50" charset="-128"/>
                          <a:ea typeface="HGPｺﾞｼｯｸM" panose="020B0600000000000000" pitchFamily="50" charset="-128"/>
                        </a:rPr>
                      </a:b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要件定義品質確認活動の実施</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90488" indent="-90488">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レビュー実施タイミングの明確化</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90488" indent="-90488">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レビュー確認事項の具体化</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計画的な品質確認による、網羅的かつ重点を押さえた品質確保</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r h="8000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pPr marL="0" indent="0">
                        <a:buFont typeface="Arial" panose="020B0604020202020204" pitchFamily="34" charset="0"/>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
        <p:nvSpPr>
          <p:cNvPr id="6" name="四角形吹き出し 5"/>
          <p:cNvSpPr/>
          <p:nvPr/>
        </p:nvSpPr>
        <p:spPr>
          <a:xfrm>
            <a:off x="2915816" y="260648"/>
            <a:ext cx="4104456" cy="792088"/>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プロジェクトの状況を踏まえ、要件定義成功へ</a:t>
            </a:r>
            <a:r>
              <a:rPr lang="ja-JP" altLang="en-US" sz="1200" dirty="0" smtClean="0">
                <a:solidFill>
                  <a:schemeClr val="tx1"/>
                </a:solidFill>
                <a:latin typeface="HGPｺﾞｼｯｸM" panose="020B0600000000000000" pitchFamily="50" charset="-128"/>
                <a:ea typeface="HGPｺﾞｼｯｸM" panose="020B0600000000000000" pitchFamily="50" charset="-128"/>
              </a:rPr>
              <a:t>向けた</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重要</a:t>
            </a:r>
            <a:r>
              <a:rPr lang="ja-JP" altLang="en-US" sz="1200" dirty="0">
                <a:solidFill>
                  <a:schemeClr val="tx1"/>
                </a:solidFill>
                <a:latin typeface="HGPｺﾞｼｯｸM" panose="020B0600000000000000" pitchFamily="50" charset="-128"/>
                <a:ea typeface="HGPｺﾞｼｯｸM" panose="020B0600000000000000" pitchFamily="50" charset="-128"/>
              </a:rPr>
              <a:t>成功要因を分析し、それに</a:t>
            </a:r>
            <a:r>
              <a:rPr lang="ja-JP" altLang="en-US" sz="1200" dirty="0" smtClean="0">
                <a:solidFill>
                  <a:schemeClr val="tx1"/>
                </a:solidFill>
                <a:latin typeface="HGPｺﾞｼｯｸM" panose="020B0600000000000000" pitchFamily="50" charset="-128"/>
                <a:ea typeface="HGPｺﾞｼｯｸM" panose="020B0600000000000000" pitchFamily="50" charset="-128"/>
              </a:rPr>
              <a:t>対する対策を</a:t>
            </a:r>
            <a:r>
              <a:rPr lang="ja-JP" altLang="en-US" sz="1200" dirty="0">
                <a:solidFill>
                  <a:schemeClr val="tx1"/>
                </a:solidFill>
                <a:latin typeface="HGPｺﾞｼｯｸM" panose="020B0600000000000000" pitchFamily="50" charset="-128"/>
                <a:ea typeface="HGPｺﾞｼｯｸM" panose="020B0600000000000000" pitchFamily="50" charset="-128"/>
              </a:rPr>
              <a:t>示す。</a:t>
            </a:r>
          </a:p>
        </p:txBody>
      </p:sp>
    </p:spTree>
    <p:extLst>
      <p:ext uri="{BB962C8B-B14F-4D97-AF65-F5344CB8AC3E}">
        <p14:creationId xmlns:p14="http://schemas.microsoft.com/office/powerpoint/2010/main" val="1886093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606153" y="3356992"/>
            <a:ext cx="7926287" cy="576064"/>
          </a:xfrm>
        </p:spPr>
        <p:txBody>
          <a:bodyPr/>
          <a:lstStyle/>
          <a:p>
            <a:pPr algn="ctr"/>
            <a:r>
              <a:rPr lang="ja-JP" altLang="en-US" sz="2800" dirty="0" smtClean="0"/>
              <a:t>４．</a:t>
            </a:r>
            <a:r>
              <a:rPr lang="ja-JP" altLang="en-US" sz="2800" dirty="0"/>
              <a:t>○○様への依頼事項</a:t>
            </a:r>
          </a:p>
        </p:txBody>
      </p:sp>
    </p:spTree>
    <p:extLst>
      <p:ext uri="{BB962C8B-B14F-4D97-AF65-F5344CB8AC3E}">
        <p14:creationId xmlns:p14="http://schemas.microsoft.com/office/powerpoint/2010/main" val="38968659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54</a:t>
            </a:fld>
            <a:endParaRPr lang="ja-JP" altLang="en-US" dirty="0">
              <a:solidFill>
                <a:srgbClr val="201815"/>
              </a:solidFill>
            </a:endParaRPr>
          </a:p>
        </p:txBody>
      </p:sp>
      <p:sp>
        <p:nvSpPr>
          <p:cNvPr id="3" name="テキスト プレースホルダー 2"/>
          <p:cNvSpPr>
            <a:spLocks noGrp="1"/>
          </p:cNvSpPr>
          <p:nvPr>
            <p:ph type="body" sz="quarter" idx="13"/>
          </p:nvPr>
        </p:nvSpPr>
        <p:spPr/>
        <p:txBody>
          <a:bodyPr/>
          <a:lstStyle/>
          <a:p>
            <a:r>
              <a:rPr lang="ja-JP" altLang="en-US" dirty="0"/>
              <a:t>４</a:t>
            </a:r>
            <a:r>
              <a:rPr kumimoji="1" lang="ja-JP" altLang="en-US" dirty="0" smtClean="0"/>
              <a:t>．○○様への依頼</a:t>
            </a:r>
            <a:r>
              <a:rPr lang="ja-JP" altLang="en-US" dirty="0"/>
              <a:t>事項</a:t>
            </a:r>
            <a:endParaRPr kumimoji="1" lang="ja-JP" altLang="en-US" dirty="0"/>
          </a:p>
        </p:txBody>
      </p:sp>
      <p:sp>
        <p:nvSpPr>
          <p:cNvPr id="4" name="テキスト ボックス 3"/>
          <p:cNvSpPr txBox="1"/>
          <p:nvPr/>
        </p:nvSpPr>
        <p:spPr>
          <a:xfrm>
            <a:off x="683568" y="1268760"/>
            <a:ext cx="6683240" cy="3539430"/>
          </a:xfrm>
          <a:prstGeom prst="rect">
            <a:avLst/>
          </a:prstGeom>
          <a:noFill/>
        </p:spPr>
        <p:txBody>
          <a:bodyPr wrap="none" rtlCol="0">
            <a:spAutoFit/>
          </a:bodyPr>
          <a:lstStyle/>
          <a:p>
            <a:r>
              <a:rPr lang="ja-JP" altLang="en-US" sz="1600" dirty="0" smtClean="0">
                <a:solidFill>
                  <a:srgbClr val="201815"/>
                </a:solidFill>
                <a:latin typeface="HGPｺﾞｼｯｸM" panose="020B0600000000000000" pitchFamily="50" charset="-128"/>
                <a:ea typeface="HGPｺﾞｼｯｸM" panose="020B0600000000000000" pitchFamily="50" charset="-128"/>
              </a:rPr>
              <a:t>適正な要件定義の実現には、システム利用者・関係者の方々から</a:t>
            </a:r>
            <a:endParaRPr lang="en-US" altLang="ja-JP" sz="1600" dirty="0" smtClean="0">
              <a:solidFill>
                <a:srgbClr val="201815"/>
              </a:solidFill>
              <a:latin typeface="HGPｺﾞｼｯｸM" panose="020B0600000000000000" pitchFamily="50" charset="-128"/>
              <a:ea typeface="HGPｺﾞｼｯｸM" panose="020B0600000000000000" pitchFamily="50" charset="-128"/>
            </a:endParaRPr>
          </a:p>
          <a:p>
            <a:r>
              <a:rPr lang="ja-JP" altLang="en-US" sz="1600" dirty="0" smtClean="0">
                <a:solidFill>
                  <a:srgbClr val="201815"/>
                </a:solidFill>
                <a:latin typeface="HGPｺﾞｼｯｸM" panose="020B0600000000000000" pitchFamily="50" charset="-128"/>
                <a:ea typeface="HGPｺﾞｼｯｸM" panose="020B0600000000000000" pitchFamily="50" charset="-128"/>
              </a:rPr>
              <a:t>要件定義作業に対して一定役割のご担当、ご協力を頂くことが欠かせません。</a:t>
            </a:r>
            <a:endParaRPr lang="en-US" altLang="ja-JP" sz="1600" dirty="0" smtClean="0">
              <a:solidFill>
                <a:srgbClr val="201815"/>
              </a:solidFill>
              <a:latin typeface="HGPｺﾞｼｯｸM" panose="020B0600000000000000" pitchFamily="50" charset="-128"/>
              <a:ea typeface="HGPｺﾞｼｯｸM" panose="020B0600000000000000" pitchFamily="50" charset="-128"/>
            </a:endParaRPr>
          </a:p>
          <a:p>
            <a:r>
              <a:rPr lang="ja-JP" altLang="en-US" sz="1600" dirty="0" smtClean="0">
                <a:solidFill>
                  <a:srgbClr val="201815"/>
                </a:solidFill>
                <a:latin typeface="HGPｺﾞｼｯｸM" panose="020B0600000000000000" pitchFamily="50" charset="-128"/>
                <a:ea typeface="HGPｺﾞｼｯｸM" panose="020B0600000000000000" pitchFamily="50" charset="-128"/>
              </a:rPr>
              <a:t>円滑な要件定義推進に向け、△△△様に以下のご協力をお願いします。</a:t>
            </a:r>
            <a:r>
              <a:rPr lang="ja-JP" altLang="en-US" sz="1600" dirty="0">
                <a:solidFill>
                  <a:srgbClr val="201815"/>
                </a:solidFill>
                <a:latin typeface="HGPｺﾞｼｯｸM" panose="020B0600000000000000" pitchFamily="50" charset="-128"/>
                <a:ea typeface="HGPｺﾞｼｯｸM" panose="020B0600000000000000" pitchFamily="50" charset="-128"/>
              </a:rPr>
              <a:t>　</a:t>
            </a:r>
            <a:r>
              <a:rPr lang="ja-JP" altLang="en-US" sz="1600" dirty="0" smtClean="0">
                <a:solidFill>
                  <a:srgbClr val="201815"/>
                </a:solidFill>
                <a:latin typeface="HGPｺﾞｼｯｸM" panose="020B0600000000000000" pitchFamily="50" charset="-128"/>
                <a:ea typeface="HGPｺﾞｼｯｸM" panose="020B0600000000000000" pitchFamily="50" charset="-128"/>
              </a:rPr>
              <a:t>　</a:t>
            </a:r>
            <a:endParaRPr lang="en-US" altLang="ja-JP" sz="1600" dirty="0" smtClean="0">
              <a:solidFill>
                <a:srgbClr val="201815"/>
              </a:solidFill>
              <a:latin typeface="HGPｺﾞｼｯｸM" panose="020B0600000000000000" pitchFamily="50" charset="-128"/>
              <a:ea typeface="HGPｺﾞｼｯｸM" panose="020B0600000000000000" pitchFamily="50" charset="-128"/>
            </a:endParaRPr>
          </a:p>
          <a:p>
            <a:endParaRPr lang="en-US" altLang="ja-JP" sz="1600" dirty="0">
              <a:solidFill>
                <a:srgbClr val="201815"/>
              </a:solidFill>
              <a:latin typeface="HGPｺﾞｼｯｸM" panose="020B0600000000000000" pitchFamily="50" charset="-128"/>
              <a:ea typeface="HGPｺﾞｼｯｸM" panose="020B0600000000000000" pitchFamily="50" charset="-128"/>
            </a:endParaRPr>
          </a:p>
          <a:p>
            <a:r>
              <a:rPr lang="ja-JP" altLang="en-US" sz="1600" dirty="0" smtClean="0">
                <a:solidFill>
                  <a:srgbClr val="201815"/>
                </a:solidFill>
                <a:latin typeface="HGPｺﾞｼｯｸM" panose="020B0600000000000000" pitchFamily="50" charset="-128"/>
                <a:ea typeface="HGPｺﾞｼｯｸM" panose="020B0600000000000000" pitchFamily="50" charset="-128"/>
              </a:rPr>
              <a:t>４．１．要件定義開始前までの依頼事項</a:t>
            </a:r>
            <a:endParaRPr lang="en-US" altLang="ja-JP" sz="1600" dirty="0" smtClean="0">
              <a:solidFill>
                <a:srgbClr val="201815"/>
              </a:solidFill>
              <a:latin typeface="HGPｺﾞｼｯｸM" panose="020B0600000000000000" pitchFamily="50" charset="-128"/>
              <a:ea typeface="HGPｺﾞｼｯｸM" panose="020B0600000000000000" pitchFamily="50" charset="-128"/>
            </a:endParaRPr>
          </a:p>
          <a:p>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en-US" altLang="ja-JP" sz="1600" dirty="0" smtClean="0">
              <a:solidFill>
                <a:srgbClr val="201815"/>
              </a:solidFill>
              <a:latin typeface="HGPｺﾞｼｯｸM" panose="020B0600000000000000" pitchFamily="50" charset="-128"/>
              <a:ea typeface="HGPｺﾞｼｯｸM" panose="020B0600000000000000" pitchFamily="50" charset="-128"/>
            </a:endParaRPr>
          </a:p>
          <a:p>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en-US" altLang="ja-JP" sz="1600" dirty="0" smtClean="0">
              <a:solidFill>
                <a:srgbClr val="201815"/>
              </a:solidFill>
              <a:latin typeface="HGPｺﾞｼｯｸM" panose="020B0600000000000000" pitchFamily="50" charset="-128"/>
              <a:ea typeface="HGPｺﾞｼｯｸM" panose="020B0600000000000000" pitchFamily="50" charset="-128"/>
            </a:endParaRPr>
          </a:p>
          <a:p>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en-US" altLang="ja-JP" sz="1600" dirty="0" smtClean="0">
              <a:solidFill>
                <a:srgbClr val="201815"/>
              </a:solidFill>
              <a:latin typeface="HGPｺﾞｼｯｸM" panose="020B0600000000000000" pitchFamily="50" charset="-128"/>
              <a:ea typeface="HGPｺﾞｼｯｸM" panose="020B0600000000000000" pitchFamily="50" charset="-128"/>
            </a:endParaRPr>
          </a:p>
          <a:p>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en-US" altLang="ja-JP" sz="1600" dirty="0" smtClean="0">
              <a:solidFill>
                <a:srgbClr val="201815"/>
              </a:solidFill>
              <a:latin typeface="HGPｺﾞｼｯｸM" panose="020B0600000000000000" pitchFamily="50" charset="-128"/>
              <a:ea typeface="HGPｺﾞｼｯｸM" panose="020B0600000000000000" pitchFamily="50" charset="-128"/>
            </a:endParaRPr>
          </a:p>
          <a:p>
            <a:endParaRPr lang="en-US" altLang="ja-JP" sz="1600" dirty="0" smtClean="0">
              <a:solidFill>
                <a:srgbClr val="201815"/>
              </a:solidFill>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2552140110"/>
              </p:ext>
            </p:extLst>
          </p:nvPr>
        </p:nvGraphicFramePr>
        <p:xfrm>
          <a:off x="827584" y="2636912"/>
          <a:ext cx="7565032" cy="3474720"/>
        </p:xfrm>
        <a:graphic>
          <a:graphicData uri="http://schemas.openxmlformats.org/drawingml/2006/table">
            <a:tbl>
              <a:tblPr firstRow="1" bandRow="1">
                <a:tableStyleId>{93296810-A885-4BE3-A3E7-6D5BEEA58F35}</a:tableStyleId>
              </a:tblPr>
              <a:tblGrid>
                <a:gridCol w="462280"/>
                <a:gridCol w="1518285"/>
                <a:gridCol w="3064187"/>
                <a:gridCol w="1579984"/>
                <a:gridCol w="940296"/>
              </a:tblGrid>
              <a:tr h="207465">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件名</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内容</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アウトプット</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期限・時期</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r>
              <a:tr h="207465">
                <a:tc>
                  <a:txBody>
                    <a:bodyPr/>
                    <a:lstStyle/>
                    <a:p>
                      <a:pPr algn="ct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１</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作業環境整備</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貴社内で弊社作業者が常駐して作業を行うため、座席・ネットワーク・入館証等の作業環境を提供頂きたくお願い致します。</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12/7</a:t>
                      </a:r>
                    </a:p>
                  </a:txBody>
                  <a:tcPr/>
                </a:tc>
              </a:tr>
              <a:tr h="207465">
                <a:tc>
                  <a:txBody>
                    <a:bodyPr/>
                    <a:lstStyle/>
                    <a:p>
                      <a:pPr algn="ct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２</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関係者割当て調整</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計画した作業および打合せが予定どおり進行しますよう、貴社要件定義担当者・関連ユーザーの割当て、担当作業</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打合せ実施等の調整、貴社内合意をお願い致します。</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12/7</a:t>
                      </a:r>
                    </a:p>
                  </a:txBody>
                  <a:tcPr/>
                </a:tc>
              </a:tr>
              <a:tr h="207465">
                <a:tc>
                  <a:txBody>
                    <a:bodyPr/>
                    <a:lstStyle/>
                    <a:p>
                      <a:pPr algn="ct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３</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lgn="l">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インプット文書提供</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要件定義作業への各種インプット文書</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電子データ</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の提供をお願い致します。</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「３．３．ご提示頂く情報」参照</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12/7</a:t>
                      </a:r>
                    </a:p>
                  </a:txBody>
                  <a:tcPr/>
                </a:tc>
              </a:tr>
              <a:tr h="207465">
                <a:tc>
                  <a:txBody>
                    <a:bodyPr/>
                    <a:lstStyle/>
                    <a:p>
                      <a:pPr algn="ct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４</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lgn="l">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要件定義の進め方および成果物内容の確認</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要件定義作業の流れと検討事項、作成成果物の全体像と個々の内容、記述方法について、ご理解頂けますようサンプル等の確認をお願い致します。不明点、課題等は弊社が対応致します。</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12/7</a:t>
                      </a:r>
                    </a:p>
                  </a:txBody>
                  <a:tcPr/>
                </a:tc>
              </a:tr>
              <a:tr h="207465">
                <a:tc>
                  <a:txBody>
                    <a:bodyPr/>
                    <a:lstStyle/>
                    <a:p>
                      <a:pPr algn="ct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lgn="ct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Tree>
    <p:extLst>
      <p:ext uri="{BB962C8B-B14F-4D97-AF65-F5344CB8AC3E}">
        <p14:creationId xmlns:p14="http://schemas.microsoft.com/office/powerpoint/2010/main" val="19247782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55</a:t>
            </a:fld>
            <a:endParaRPr lang="ja-JP" altLang="en-US" dirty="0">
              <a:solidFill>
                <a:srgbClr val="201815"/>
              </a:solidFill>
            </a:endParaRPr>
          </a:p>
        </p:txBody>
      </p:sp>
      <p:sp>
        <p:nvSpPr>
          <p:cNvPr id="3" name="テキスト プレースホルダー 2"/>
          <p:cNvSpPr>
            <a:spLocks noGrp="1"/>
          </p:cNvSpPr>
          <p:nvPr>
            <p:ph type="body" sz="quarter" idx="13"/>
          </p:nvPr>
        </p:nvSpPr>
        <p:spPr/>
        <p:txBody>
          <a:bodyPr/>
          <a:lstStyle/>
          <a:p>
            <a:r>
              <a:rPr lang="ja-JP" altLang="en-US" dirty="0"/>
              <a:t>４</a:t>
            </a:r>
            <a:r>
              <a:rPr kumimoji="1" lang="ja-JP" altLang="en-US" dirty="0" smtClean="0"/>
              <a:t>．○○様への依頼</a:t>
            </a:r>
            <a:r>
              <a:rPr lang="ja-JP" altLang="en-US" dirty="0"/>
              <a:t>事項</a:t>
            </a:r>
            <a:endParaRPr kumimoji="1" lang="ja-JP" altLang="en-US" dirty="0"/>
          </a:p>
        </p:txBody>
      </p:sp>
      <p:sp>
        <p:nvSpPr>
          <p:cNvPr id="4" name="テキスト ボックス 3"/>
          <p:cNvSpPr txBox="1"/>
          <p:nvPr/>
        </p:nvSpPr>
        <p:spPr>
          <a:xfrm>
            <a:off x="683568" y="1268760"/>
            <a:ext cx="3171061" cy="338554"/>
          </a:xfrm>
          <a:prstGeom prst="rect">
            <a:avLst/>
          </a:prstGeom>
          <a:noFill/>
        </p:spPr>
        <p:txBody>
          <a:bodyPr wrap="none" rtlCol="0">
            <a:spAutoFit/>
          </a:bodyPr>
          <a:lstStyle/>
          <a:p>
            <a:r>
              <a:rPr lang="ja-JP" altLang="en-US" sz="1600" dirty="0" smtClean="0">
                <a:solidFill>
                  <a:srgbClr val="201815"/>
                </a:solidFill>
                <a:latin typeface="HGPｺﾞｼｯｸM" panose="020B0600000000000000" pitchFamily="50" charset="-128"/>
                <a:ea typeface="HGPｺﾞｼｯｸM" panose="020B0600000000000000" pitchFamily="50" charset="-128"/>
              </a:rPr>
              <a:t>４．２．要件定義開始後の依頼事項</a:t>
            </a:r>
            <a:endParaRPr lang="ja-JP" altLang="en-US" sz="1600" dirty="0">
              <a:solidFill>
                <a:srgbClr val="201815"/>
              </a:solidFill>
              <a:latin typeface="HGPｺﾞｼｯｸM" panose="020B0600000000000000" pitchFamily="50" charset="-128"/>
              <a:ea typeface="HGPｺﾞｼｯｸM" panose="020B0600000000000000" pitchFamily="50" charset="-128"/>
            </a:endParaRPr>
          </a:p>
        </p:txBody>
      </p:sp>
      <p:graphicFrame>
        <p:nvGraphicFramePr>
          <p:cNvPr id="8" name="表 7"/>
          <p:cNvGraphicFramePr>
            <a:graphicFrameLocks noGrp="1"/>
          </p:cNvGraphicFramePr>
          <p:nvPr>
            <p:extLst>
              <p:ext uri="{D42A27DB-BD31-4B8C-83A1-F6EECF244321}">
                <p14:modId xmlns:p14="http://schemas.microsoft.com/office/powerpoint/2010/main" val="3635462850"/>
              </p:ext>
            </p:extLst>
          </p:nvPr>
        </p:nvGraphicFramePr>
        <p:xfrm>
          <a:off x="827584" y="1677928"/>
          <a:ext cx="7565032" cy="3566160"/>
        </p:xfrm>
        <a:graphic>
          <a:graphicData uri="http://schemas.openxmlformats.org/drawingml/2006/table">
            <a:tbl>
              <a:tblPr firstRow="1" bandRow="1">
                <a:tableStyleId>{93296810-A885-4BE3-A3E7-6D5BEEA58F35}</a:tableStyleId>
              </a:tblPr>
              <a:tblGrid>
                <a:gridCol w="462280"/>
                <a:gridCol w="1518285"/>
                <a:gridCol w="3064187"/>
                <a:gridCol w="1584176"/>
                <a:gridCol w="936104"/>
              </a:tblGrid>
              <a:tr h="207465">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件名</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内容</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アウトプット</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期限・時期</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r>
              <a:tr h="207465">
                <a:tc>
                  <a:txBody>
                    <a:bodyPr/>
                    <a:lstStyle/>
                    <a:p>
                      <a:pP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１</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貴社内関係者調整</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課題・検討事項等に対して、貴社担当者間で合意形成が滞る場合、貴社ＰＯ・ＰＭが調整し、合意形成を図るよう対応をお願い致します。</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随時</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r h="207465">
                <a:tc>
                  <a:txBody>
                    <a:bodyPr/>
                    <a:lstStyle/>
                    <a:p>
                      <a:pP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２</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スケジュール遵守へのご協力</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付属資料：中日程計画」に定めた、打合せおよび事前タスクの日程、成果物レビュー実施日程等の遵守に向けて、貴社内の通常業務調整等のご協力をお願い致します。不可避の作業遅延や中断等は見込み時点で、週次進捗会議の場でご相談頂けますようお願い致します。</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随時</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r h="207465">
                <a:tc>
                  <a:txBody>
                    <a:bodyPr/>
                    <a:lstStyle/>
                    <a:p>
                      <a:pP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３</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不定期の打合せ、ご相談へのご協力</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計画された打合せの前後で必要に応じ、貴社担当者と個別打合せを行い認識を合わせ、円滑な要件検討・合意を図りたいと考えています。個別にご相談致しますので、ご協力をお願い致します。</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随時</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r h="207465">
                <a:tc>
                  <a:txBody>
                    <a:bodyPr/>
                    <a:lstStyle/>
                    <a:p>
                      <a:pPr algn="ct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lgn="ct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Tree>
    <p:extLst>
      <p:ext uri="{BB962C8B-B14F-4D97-AF65-F5344CB8AC3E}">
        <p14:creationId xmlns:p14="http://schemas.microsoft.com/office/powerpoint/2010/main" val="14779911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606153" y="3356992"/>
            <a:ext cx="7926287" cy="576064"/>
          </a:xfrm>
        </p:spPr>
        <p:txBody>
          <a:bodyPr/>
          <a:lstStyle/>
          <a:p>
            <a:pPr algn="ctr"/>
            <a:r>
              <a:rPr lang="ja-JP" altLang="en-US" sz="2800" dirty="0"/>
              <a:t>５</a:t>
            </a:r>
            <a:r>
              <a:rPr lang="ja-JP" altLang="en-US" sz="2800" dirty="0" smtClean="0"/>
              <a:t>．課題、リスク</a:t>
            </a:r>
            <a:endParaRPr lang="ja-JP" altLang="en-US" sz="2800" dirty="0"/>
          </a:p>
        </p:txBody>
      </p:sp>
    </p:spTree>
    <p:extLst>
      <p:ext uri="{BB962C8B-B14F-4D97-AF65-F5344CB8AC3E}">
        <p14:creationId xmlns:p14="http://schemas.microsoft.com/office/powerpoint/2010/main" val="4332207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57</a:t>
            </a:fld>
            <a:endParaRPr lang="ja-JP" altLang="en-US" dirty="0">
              <a:solidFill>
                <a:srgbClr val="201815"/>
              </a:solidFill>
            </a:endParaRPr>
          </a:p>
        </p:txBody>
      </p:sp>
      <p:sp>
        <p:nvSpPr>
          <p:cNvPr id="3" name="テキスト プレースホルダー 2"/>
          <p:cNvSpPr>
            <a:spLocks noGrp="1"/>
          </p:cNvSpPr>
          <p:nvPr>
            <p:ph type="body" sz="quarter" idx="13"/>
          </p:nvPr>
        </p:nvSpPr>
        <p:spPr/>
        <p:txBody>
          <a:bodyPr/>
          <a:lstStyle/>
          <a:p>
            <a:r>
              <a:rPr lang="ja-JP" altLang="en-US" dirty="0"/>
              <a:t>５</a:t>
            </a:r>
            <a:r>
              <a:rPr kumimoji="1" lang="ja-JP" altLang="en-US" dirty="0" smtClean="0"/>
              <a:t>．課題、リスク</a:t>
            </a:r>
            <a:endParaRPr kumimoji="1" lang="ja-JP" altLang="en-US" dirty="0"/>
          </a:p>
        </p:txBody>
      </p:sp>
      <p:sp>
        <p:nvSpPr>
          <p:cNvPr id="5" name="テキスト ボックス 4"/>
          <p:cNvSpPr txBox="1"/>
          <p:nvPr/>
        </p:nvSpPr>
        <p:spPr>
          <a:xfrm>
            <a:off x="611560" y="1268760"/>
            <a:ext cx="8208912" cy="1815882"/>
          </a:xfrm>
          <a:prstGeom prst="rect">
            <a:avLst/>
          </a:prstGeom>
          <a:noFill/>
        </p:spPr>
        <p:txBody>
          <a:bodyPr wrap="square" rtlCol="0">
            <a:spAutoFit/>
          </a:bodyPr>
          <a:lstStyle/>
          <a:p>
            <a:r>
              <a:rPr lang="ja-JP" altLang="en-US" sz="1600" dirty="0" smtClean="0">
                <a:solidFill>
                  <a:srgbClr val="201815"/>
                </a:solidFill>
                <a:latin typeface="HGPｺﾞｼｯｸM" panose="020B0600000000000000" pitchFamily="50" charset="-128"/>
                <a:ea typeface="HGPｺﾞｼｯｸM" panose="020B0600000000000000" pitchFamily="50" charset="-128"/>
              </a:rPr>
              <a:t>本プロジェクトの要件定義開始段階における課題は</a:t>
            </a:r>
            <a:endParaRPr lang="en-US" altLang="ja-JP" sz="1600" dirty="0" smtClean="0">
              <a:solidFill>
                <a:srgbClr val="201815"/>
              </a:solidFill>
              <a:latin typeface="HGPｺﾞｼｯｸM" panose="020B0600000000000000" pitchFamily="50" charset="-128"/>
              <a:ea typeface="HGPｺﾞｼｯｸM" panose="020B0600000000000000" pitchFamily="50" charset="-128"/>
            </a:endParaRPr>
          </a:p>
          <a:p>
            <a:pPr lvl="0"/>
            <a:r>
              <a:rPr lang="ja-JP" altLang="en-US" sz="1600" dirty="0">
                <a:solidFill>
                  <a:srgbClr val="201815"/>
                </a:solidFill>
                <a:latin typeface="HGPｺﾞｼｯｸM" panose="020B0600000000000000" pitchFamily="50" charset="-128"/>
                <a:ea typeface="HGPｺﾞｼｯｸM" panose="020B0600000000000000" pitchFamily="50" charset="-128"/>
              </a:rPr>
              <a:t>別</a:t>
            </a:r>
            <a:r>
              <a:rPr lang="ja-JP" altLang="en-US" sz="1600" dirty="0" smtClean="0">
                <a:solidFill>
                  <a:srgbClr val="201815"/>
                </a:solidFill>
                <a:latin typeface="HGPｺﾞｼｯｸM" panose="020B0600000000000000" pitchFamily="50" charset="-128"/>
                <a:ea typeface="HGPｺﾞｼｯｸM" panose="020B0600000000000000" pitchFamily="50" charset="-128"/>
              </a:rPr>
              <a:t>資料「</a:t>
            </a:r>
            <a:r>
              <a:rPr lang="ja-JP" altLang="en-US" sz="1600" dirty="0">
                <a:latin typeface="HGPｺﾞｼｯｸM" panose="020B0600000000000000" pitchFamily="50" charset="-128"/>
                <a:ea typeface="HGPｺﾞｼｯｸM" panose="020B0600000000000000" pitchFamily="50" charset="-128"/>
                <a:cs typeface="A-OTF 新ゴ Pro R"/>
              </a:rPr>
              <a:t>△△△システム　</a:t>
            </a:r>
            <a:r>
              <a:rPr lang="ja-JP" altLang="en-US" sz="1600" dirty="0" smtClean="0">
                <a:latin typeface="HGPｺﾞｼｯｸM" panose="020B0600000000000000" pitchFamily="50" charset="-128"/>
                <a:ea typeface="HGPｺﾞｼｯｸM" panose="020B0600000000000000" pitchFamily="50" charset="-128"/>
                <a:cs typeface="A-OTF 新ゴ Pro R"/>
              </a:rPr>
              <a:t>リニューアルプロジェクト</a:t>
            </a:r>
            <a:r>
              <a:rPr lang="ja-JP" altLang="en-US" sz="1600" dirty="0" smtClean="0">
                <a:solidFill>
                  <a:srgbClr val="201815"/>
                </a:solidFill>
                <a:latin typeface="HGPｺﾞｼｯｸM" panose="020B0600000000000000" pitchFamily="50" charset="-128"/>
                <a:ea typeface="HGPｺﾞｼｯｸM" panose="020B0600000000000000" pitchFamily="50" charset="-128"/>
              </a:rPr>
              <a:t>システム要件定義　課題一覧」</a:t>
            </a:r>
            <a:endParaRPr lang="en-US" altLang="ja-JP" sz="1600" dirty="0" smtClean="0">
              <a:solidFill>
                <a:srgbClr val="201815"/>
              </a:solidFill>
              <a:latin typeface="HGPｺﾞｼｯｸM" panose="020B0600000000000000" pitchFamily="50" charset="-128"/>
              <a:ea typeface="HGPｺﾞｼｯｸM" panose="020B0600000000000000" pitchFamily="50" charset="-128"/>
            </a:endParaRPr>
          </a:p>
          <a:p>
            <a:pPr lvl="0"/>
            <a:r>
              <a:rPr lang="ja-JP" altLang="en-US" sz="1600" dirty="0" smtClean="0">
                <a:solidFill>
                  <a:srgbClr val="201815"/>
                </a:solidFill>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cs typeface="A-OTF 新ゴ Pro R"/>
              </a:rPr>
              <a:t> △△△システム　リニューアルプロジェクト</a:t>
            </a:r>
            <a:r>
              <a:rPr lang="ja-JP" altLang="en-US" sz="1600" dirty="0">
                <a:solidFill>
                  <a:srgbClr val="201815"/>
                </a:solidFill>
                <a:latin typeface="HGPｺﾞｼｯｸM" panose="020B0600000000000000" pitchFamily="50" charset="-128"/>
                <a:ea typeface="HGPｺﾞｼｯｸM" panose="020B0600000000000000" pitchFamily="50" charset="-128"/>
              </a:rPr>
              <a:t>システム要件定義　</a:t>
            </a:r>
            <a:r>
              <a:rPr lang="ja-JP" altLang="en-US" sz="1600" dirty="0" smtClean="0">
                <a:solidFill>
                  <a:srgbClr val="201815"/>
                </a:solidFill>
                <a:latin typeface="HGPｺﾞｼｯｸM" panose="020B0600000000000000" pitchFamily="50" charset="-128"/>
                <a:ea typeface="HGPｺﾞｼｯｸM" panose="020B0600000000000000" pitchFamily="50" charset="-128"/>
              </a:rPr>
              <a:t>リスク一覧」のとおりです。</a:t>
            </a:r>
            <a:endParaRPr lang="en-US" altLang="ja-JP" sz="1600" dirty="0" smtClean="0">
              <a:solidFill>
                <a:srgbClr val="201815"/>
              </a:solidFill>
              <a:latin typeface="HGPｺﾞｼｯｸM" panose="020B0600000000000000" pitchFamily="50" charset="-128"/>
              <a:ea typeface="HGPｺﾞｼｯｸM" panose="020B0600000000000000" pitchFamily="50" charset="-128"/>
            </a:endParaRPr>
          </a:p>
          <a:p>
            <a:pPr lvl="0"/>
            <a:endParaRPr lang="en-US" altLang="ja-JP" sz="1600" dirty="0">
              <a:solidFill>
                <a:srgbClr val="201815"/>
              </a:solidFill>
              <a:latin typeface="HGPｺﾞｼｯｸM" panose="020B0600000000000000" pitchFamily="50" charset="-128"/>
              <a:ea typeface="HGPｺﾞｼｯｸM" panose="020B0600000000000000" pitchFamily="50" charset="-128"/>
            </a:endParaRPr>
          </a:p>
          <a:p>
            <a:r>
              <a:rPr lang="ja-JP" altLang="en-US" sz="1600" dirty="0" smtClean="0">
                <a:solidFill>
                  <a:srgbClr val="201815"/>
                </a:solidFill>
                <a:latin typeface="HGPｺﾞｼｯｸM" panose="020B0600000000000000" pitchFamily="50" charset="-128"/>
                <a:ea typeface="HGPｺﾞｼｯｸM" panose="020B0600000000000000" pitchFamily="50" charset="-128"/>
              </a:rPr>
              <a:t>以降、プロジェクト計画の課題・リスク管理基準に準じて管理します。</a:t>
            </a:r>
            <a:endParaRPr lang="en-US" altLang="ja-JP" sz="1600" dirty="0" smtClean="0">
              <a:solidFill>
                <a:srgbClr val="201815"/>
              </a:solidFill>
              <a:latin typeface="HGPｺﾞｼｯｸM" panose="020B0600000000000000" pitchFamily="50" charset="-128"/>
              <a:ea typeface="HGPｺﾞｼｯｸM" panose="020B0600000000000000" pitchFamily="50" charset="-128"/>
            </a:endParaRPr>
          </a:p>
          <a:p>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ja-JP" altLang="en-US" sz="1600" dirty="0">
              <a:solidFill>
                <a:srgbClr val="201815"/>
              </a:solidFill>
              <a:latin typeface="HGPｺﾞｼｯｸM" panose="020B0600000000000000" pitchFamily="50" charset="-128"/>
              <a:ea typeface="HGPｺﾞｼｯｸM" panose="020B0600000000000000" pitchFamily="50" charset="-128"/>
            </a:endParaRPr>
          </a:p>
        </p:txBody>
      </p:sp>
      <p:sp>
        <p:nvSpPr>
          <p:cNvPr id="8" name="正方形/長方形 7"/>
          <p:cNvSpPr/>
          <p:nvPr/>
        </p:nvSpPr>
        <p:spPr>
          <a:xfrm>
            <a:off x="2267744" y="689002"/>
            <a:ext cx="151216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C2-02-10</a:t>
            </a:r>
            <a:endParaRPr kumimoji="1" lang="ja-JP" altLang="en-US" dirty="0">
              <a:solidFill>
                <a:schemeClr val="tx1"/>
              </a:solidFill>
            </a:endParaRPr>
          </a:p>
        </p:txBody>
      </p:sp>
    </p:spTree>
    <p:extLst>
      <p:ext uri="{BB962C8B-B14F-4D97-AF65-F5344CB8AC3E}">
        <p14:creationId xmlns:p14="http://schemas.microsoft.com/office/powerpoint/2010/main" val="8529685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606153" y="3356992"/>
            <a:ext cx="7926287" cy="576064"/>
          </a:xfrm>
        </p:spPr>
        <p:txBody>
          <a:bodyPr/>
          <a:lstStyle/>
          <a:p>
            <a:pPr algn="ctr"/>
            <a:r>
              <a:rPr lang="ja-JP" altLang="en-US" sz="2800" dirty="0" smtClean="0"/>
              <a:t>参考</a:t>
            </a:r>
            <a:r>
              <a:rPr lang="ja-JP" altLang="en-US" sz="2800" dirty="0"/>
              <a:t>文献</a:t>
            </a:r>
          </a:p>
        </p:txBody>
      </p:sp>
    </p:spTree>
    <p:extLst>
      <p:ext uri="{BB962C8B-B14F-4D97-AF65-F5344CB8AC3E}">
        <p14:creationId xmlns:p14="http://schemas.microsoft.com/office/powerpoint/2010/main" val="379501665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dirty="0" smtClean="0"/>
              <a:t>参考文献</a:t>
            </a:r>
            <a:endParaRPr kumimoji="1" lang="ja-JP" altLang="en-US" dirty="0"/>
          </a:p>
        </p:txBody>
      </p:sp>
      <p:sp>
        <p:nvSpPr>
          <p:cNvPr id="3" name="テキスト ボックス 2"/>
          <p:cNvSpPr txBox="1"/>
          <p:nvPr/>
        </p:nvSpPr>
        <p:spPr>
          <a:xfrm>
            <a:off x="611560" y="1268760"/>
            <a:ext cx="8208912" cy="830997"/>
          </a:xfrm>
          <a:prstGeom prst="rect">
            <a:avLst/>
          </a:prstGeom>
          <a:noFill/>
        </p:spPr>
        <p:txBody>
          <a:bodyPr wrap="square" rtlCol="0">
            <a:spAutoFit/>
          </a:bodyPr>
          <a:lstStyle/>
          <a:p>
            <a:r>
              <a:rPr lang="en-US" altLang="ja-JP" sz="1600" dirty="0" smtClean="0">
                <a:solidFill>
                  <a:srgbClr val="201815"/>
                </a:solidFill>
                <a:latin typeface="HGPｺﾞｼｯｸM" panose="020B0600000000000000" pitchFamily="50" charset="-128"/>
                <a:ea typeface="HGPｺﾞｼｯｸM" panose="020B0600000000000000" pitchFamily="50" charset="-128"/>
              </a:rPr>
              <a:t>[1] JISA </a:t>
            </a:r>
            <a:r>
              <a:rPr lang="en-US" altLang="ja-JP" sz="1600" dirty="0">
                <a:solidFill>
                  <a:srgbClr val="201815"/>
                </a:solidFill>
                <a:latin typeface="HGPｺﾞｼｯｸM" panose="020B0600000000000000" pitchFamily="50" charset="-128"/>
                <a:ea typeface="HGPｺﾞｼｯｸM" panose="020B0600000000000000" pitchFamily="50" charset="-128"/>
              </a:rPr>
              <a:t>REBOK</a:t>
            </a:r>
            <a:r>
              <a:rPr lang="ja-JP" altLang="en-US" sz="1600" dirty="0">
                <a:solidFill>
                  <a:srgbClr val="201815"/>
                </a:solidFill>
                <a:latin typeface="HGPｺﾞｼｯｸM" panose="020B0600000000000000" pitchFamily="50" charset="-128"/>
                <a:ea typeface="HGPｺﾞｼｯｸM" panose="020B0600000000000000" pitchFamily="50" charset="-128"/>
              </a:rPr>
              <a:t>企画</a:t>
            </a:r>
            <a:r>
              <a:rPr lang="en-US" altLang="ja-JP" sz="1600" dirty="0">
                <a:solidFill>
                  <a:srgbClr val="201815"/>
                </a:solidFill>
                <a:latin typeface="HGPｺﾞｼｯｸM" panose="020B0600000000000000" pitchFamily="50" charset="-128"/>
                <a:ea typeface="HGPｺﾞｼｯｸM" panose="020B0600000000000000" pitchFamily="50" charset="-128"/>
              </a:rPr>
              <a:t>WG </a:t>
            </a:r>
            <a:r>
              <a:rPr lang="ja-JP" altLang="en-US" sz="1600" dirty="0">
                <a:solidFill>
                  <a:srgbClr val="201815"/>
                </a:solidFill>
                <a:latin typeface="HGPｺﾞｼｯｸM" panose="020B0600000000000000" pitchFamily="50" charset="-128"/>
                <a:ea typeface="HGPｺﾞｼｯｸM" panose="020B0600000000000000" pitchFamily="50" charset="-128"/>
              </a:rPr>
              <a:t>編 （</a:t>
            </a:r>
            <a:r>
              <a:rPr lang="en-US" altLang="ja-JP" sz="1600" dirty="0">
                <a:solidFill>
                  <a:srgbClr val="201815"/>
                </a:solidFill>
                <a:latin typeface="HGPｺﾞｼｯｸM" panose="020B0600000000000000" pitchFamily="50" charset="-128"/>
                <a:ea typeface="HGPｺﾞｼｯｸM" panose="020B0600000000000000" pitchFamily="50" charset="-128"/>
              </a:rPr>
              <a:t>2011</a:t>
            </a:r>
            <a:r>
              <a:rPr lang="ja-JP" altLang="en-US" sz="1600" dirty="0">
                <a:solidFill>
                  <a:srgbClr val="201815"/>
                </a:solidFill>
                <a:latin typeface="HGPｺﾞｼｯｸM" panose="020B0600000000000000" pitchFamily="50" charset="-128"/>
                <a:ea typeface="HGPｺﾞｼｯｸM" panose="020B0600000000000000" pitchFamily="50" charset="-128"/>
              </a:rPr>
              <a:t>） </a:t>
            </a:r>
            <a:r>
              <a:rPr lang="en-US" altLang="ja-JP" sz="1600" dirty="0">
                <a:solidFill>
                  <a:srgbClr val="201815"/>
                </a:solidFill>
                <a:latin typeface="HGPｺﾞｼｯｸM" panose="020B0600000000000000" pitchFamily="50" charset="-128"/>
                <a:ea typeface="HGPｺﾞｼｯｸM" panose="020B0600000000000000" pitchFamily="50" charset="-128"/>
              </a:rPr>
              <a:t>『</a:t>
            </a:r>
            <a:r>
              <a:rPr lang="ja-JP" altLang="en-US" sz="1600" dirty="0">
                <a:solidFill>
                  <a:srgbClr val="201815"/>
                </a:solidFill>
                <a:latin typeface="HGPｺﾞｼｯｸM" panose="020B0600000000000000" pitchFamily="50" charset="-128"/>
                <a:ea typeface="HGPｺﾞｼｯｸM" panose="020B0600000000000000" pitchFamily="50" charset="-128"/>
              </a:rPr>
              <a:t>要求工学知識体系　第１版</a:t>
            </a:r>
            <a:r>
              <a:rPr lang="en-US" altLang="ja-JP" sz="1600" dirty="0">
                <a:solidFill>
                  <a:srgbClr val="201815"/>
                </a:solidFill>
                <a:latin typeface="HGPｺﾞｼｯｸM" panose="020B0600000000000000" pitchFamily="50" charset="-128"/>
                <a:ea typeface="HGPｺﾞｼｯｸM" panose="020B0600000000000000" pitchFamily="50" charset="-128"/>
              </a:rPr>
              <a:t>』 </a:t>
            </a:r>
            <a:r>
              <a:rPr lang="ja-JP" altLang="en-US" sz="1600" dirty="0">
                <a:solidFill>
                  <a:srgbClr val="201815"/>
                </a:solidFill>
                <a:latin typeface="HGPｺﾞｼｯｸM" panose="020B0600000000000000" pitchFamily="50" charset="-128"/>
                <a:ea typeface="HGPｺﾞｼｯｸM" panose="020B0600000000000000" pitchFamily="50" charset="-128"/>
              </a:rPr>
              <a:t>株式会社 近代科学社</a:t>
            </a:r>
            <a:endParaRPr lang="en-US" altLang="ja-JP" sz="1600" dirty="0" smtClean="0">
              <a:solidFill>
                <a:srgbClr val="201815"/>
              </a:solidFill>
              <a:latin typeface="HGPｺﾞｼｯｸM" panose="020B0600000000000000" pitchFamily="50" charset="-128"/>
              <a:ea typeface="HGPｺﾞｼｯｸM" panose="020B0600000000000000" pitchFamily="50" charset="-128"/>
            </a:endParaRPr>
          </a:p>
          <a:p>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ja-JP" altLang="en-US" sz="1600" dirty="0">
              <a:solidFill>
                <a:srgbClr val="201815"/>
              </a:solidFill>
              <a:latin typeface="HGPｺﾞｼｯｸM" panose="020B0600000000000000" pitchFamily="50" charset="-128"/>
              <a:ea typeface="HGPｺﾞｼｯｸM" panose="020B0600000000000000" pitchFamily="50" charset="-12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ボックス 17"/>
          <p:cNvSpPr txBox="1"/>
          <p:nvPr/>
        </p:nvSpPr>
        <p:spPr>
          <a:xfrm>
            <a:off x="3026924" y="5805264"/>
            <a:ext cx="1607262" cy="461665"/>
          </a:xfrm>
          <a:prstGeom prst="rect">
            <a:avLst/>
          </a:prstGeom>
          <a:noFill/>
        </p:spPr>
        <p:txBody>
          <a:bodyPr wrap="square" rtlCol="0">
            <a:spAutoFit/>
          </a:bodyPr>
          <a:lstStyle/>
          <a:p>
            <a:r>
              <a:rPr lang="ja-JP" altLang="en-US" sz="1200" dirty="0" smtClean="0">
                <a:latin typeface="HGPｺﾞｼｯｸM" panose="020B0600000000000000" pitchFamily="50" charset="-128"/>
                <a:ea typeface="HGPｺﾞｼｯｸM" panose="020B0600000000000000" pitchFamily="50" charset="-128"/>
              </a:rPr>
              <a:t>実行計画の</a:t>
            </a:r>
            <a:r>
              <a:rPr kumimoji="1" lang="ja-JP" altLang="en-US" sz="1200" dirty="0" smtClean="0">
                <a:latin typeface="HGPｺﾞｼｯｸM" panose="020B0600000000000000" pitchFamily="50" charset="-128"/>
                <a:ea typeface="HGPｺﾞｼｯｸM" panose="020B0600000000000000" pitchFamily="50" charset="-128"/>
              </a:rPr>
              <a:t>具体化</a:t>
            </a:r>
            <a:endParaRPr kumimoji="1" lang="en-US" altLang="ja-JP" sz="1200" dirty="0" smtClean="0">
              <a:latin typeface="HGPｺﾞｼｯｸM" panose="020B0600000000000000" pitchFamily="50" charset="-128"/>
              <a:ea typeface="HGPｺﾞｼｯｸM" panose="020B0600000000000000" pitchFamily="50" charset="-128"/>
            </a:endParaRPr>
          </a:p>
          <a:p>
            <a:r>
              <a:rPr kumimoji="1" lang="ja-JP" altLang="en-US" sz="1200" dirty="0" smtClean="0">
                <a:latin typeface="HGPｺﾞｼｯｸM" panose="020B0600000000000000" pitchFamily="50" charset="-128"/>
                <a:ea typeface="HGPｺﾞｼｯｸM" panose="020B0600000000000000" pitchFamily="50" charset="-128"/>
              </a:rPr>
              <a:t>管理計画の踏襲</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40" name="テキスト ボックス 39"/>
          <p:cNvSpPr txBox="1"/>
          <p:nvPr/>
        </p:nvSpPr>
        <p:spPr>
          <a:xfrm>
            <a:off x="3059832" y="3717032"/>
            <a:ext cx="3148708" cy="276999"/>
          </a:xfrm>
          <a:prstGeom prst="rect">
            <a:avLst/>
          </a:prstGeom>
          <a:noFill/>
        </p:spPr>
        <p:txBody>
          <a:bodyPr wrap="square" rtlCol="0">
            <a:spAutoFit/>
          </a:bodyPr>
          <a:lstStyle/>
          <a:p>
            <a:r>
              <a:rPr kumimoji="1" lang="ja-JP" altLang="en-US" sz="1200" dirty="0" smtClean="0">
                <a:latin typeface="HGPｺﾞｼｯｸM" panose="020B0600000000000000" pitchFamily="50" charset="-128"/>
                <a:ea typeface="HGPｺﾞｼｯｸM" panose="020B0600000000000000" pitchFamily="50" charset="-128"/>
              </a:rPr>
              <a:t>要求事項、成果物、制約・前提条件、</a:t>
            </a:r>
            <a:r>
              <a:rPr kumimoji="1" lang="en-US" altLang="ja-JP" sz="1200" dirty="0" smtClean="0">
                <a:latin typeface="HGPｺﾞｼｯｸM" panose="020B0600000000000000" pitchFamily="50" charset="-128"/>
                <a:ea typeface="HGPｺﾞｼｯｸM" panose="020B0600000000000000" pitchFamily="50" charset="-128"/>
              </a:rPr>
              <a:t>etc</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2" name="テキスト ボックス 21"/>
          <p:cNvSpPr txBox="1"/>
          <p:nvPr/>
        </p:nvSpPr>
        <p:spPr>
          <a:xfrm>
            <a:off x="3059832" y="4418658"/>
            <a:ext cx="1872208" cy="276999"/>
          </a:xfrm>
          <a:prstGeom prst="rect">
            <a:avLst/>
          </a:prstGeom>
          <a:noFill/>
        </p:spPr>
        <p:txBody>
          <a:bodyPr wrap="square" rtlCol="0">
            <a:spAutoFit/>
          </a:bodyPr>
          <a:lstStyle/>
          <a:p>
            <a:r>
              <a:rPr kumimoji="1" lang="ja-JP" altLang="en-US" sz="1200" dirty="0" smtClean="0">
                <a:latin typeface="HGPｺﾞｼｯｸM" panose="020B0600000000000000" pitchFamily="50" charset="-128"/>
                <a:ea typeface="HGPｺﾞｼｯｸM" panose="020B0600000000000000" pitchFamily="50" charset="-128"/>
              </a:rPr>
              <a:t>費用、工数</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a:t>
            </a:fld>
            <a:endParaRPr lang="ja-JP" altLang="en-US" dirty="0"/>
          </a:p>
        </p:txBody>
      </p:sp>
      <p:sp>
        <p:nvSpPr>
          <p:cNvPr id="3" name="テキスト プレースホルダー 2"/>
          <p:cNvSpPr>
            <a:spLocks noGrp="1"/>
          </p:cNvSpPr>
          <p:nvPr>
            <p:ph type="body" sz="quarter" idx="13"/>
          </p:nvPr>
        </p:nvSpPr>
        <p:spPr/>
        <p:txBody>
          <a:bodyPr/>
          <a:lstStyle/>
          <a:p>
            <a:r>
              <a:rPr kumimoji="1" lang="ja-JP" altLang="en-US" dirty="0" smtClean="0"/>
              <a:t>１．本書の位置付け</a:t>
            </a:r>
            <a:endParaRPr kumimoji="1" lang="ja-JP" altLang="en-US" dirty="0"/>
          </a:p>
        </p:txBody>
      </p:sp>
      <p:sp>
        <p:nvSpPr>
          <p:cNvPr id="4" name="テキスト ボックス 3"/>
          <p:cNvSpPr txBox="1"/>
          <p:nvPr/>
        </p:nvSpPr>
        <p:spPr>
          <a:xfrm>
            <a:off x="613457" y="1300118"/>
            <a:ext cx="7031092" cy="954107"/>
          </a:xfrm>
          <a:prstGeom prst="rect">
            <a:avLst/>
          </a:prstGeom>
          <a:noFill/>
        </p:spPr>
        <p:txBody>
          <a:bodyPr wrap="none" rtlCol="0">
            <a:spAutoFit/>
          </a:bodyPr>
          <a:lstStyle/>
          <a:p>
            <a:r>
              <a:rPr kumimoji="1" lang="ja-JP" altLang="en-US" sz="1400" dirty="0" smtClean="0">
                <a:latin typeface="HGPｺﾞｼｯｸM" panose="020B0600000000000000" pitchFamily="50" charset="-128"/>
                <a:ea typeface="HGPｺﾞｼｯｸM" panose="020B0600000000000000" pitchFamily="50" charset="-128"/>
              </a:rPr>
              <a:t>本書は、◯◯◯様△</a:t>
            </a:r>
            <a:r>
              <a:rPr lang="ja-JP" altLang="en-US" sz="1400" dirty="0" smtClean="0">
                <a:latin typeface="HGPｺﾞｼｯｸM" panose="020B0600000000000000" pitchFamily="50" charset="-128"/>
                <a:ea typeface="HGPｺﾞｼｯｸM" panose="020B0600000000000000" pitchFamily="50" charset="-128"/>
              </a:rPr>
              <a:t>△△リニューアルプロジェクトの要件定義に関する</a:t>
            </a:r>
            <a:endParaRPr lang="en-US" altLang="ja-JP" sz="1400" dirty="0" smtClean="0">
              <a:latin typeface="HGPｺﾞｼｯｸM" panose="020B0600000000000000" pitchFamily="50" charset="-128"/>
              <a:ea typeface="HGPｺﾞｼｯｸM" panose="020B0600000000000000" pitchFamily="50" charset="-128"/>
            </a:endParaRPr>
          </a:p>
          <a:p>
            <a:r>
              <a:rPr kumimoji="1" lang="ja-JP" altLang="en-US" sz="1400" dirty="0" smtClean="0">
                <a:latin typeface="HGPｺﾞｼｯｸM" panose="020B0600000000000000" pitchFamily="50" charset="-128"/>
                <a:ea typeface="HGPｺﾞｼｯｸM" panose="020B0600000000000000" pitchFamily="50" charset="-128"/>
              </a:rPr>
              <a:t>対象範囲、制約・前提、進め方、スケジュール、成果物、等の実行計画を記載するものです。</a:t>
            </a:r>
            <a:endParaRPr kumimoji="1" lang="en-US" altLang="ja-JP" sz="1400" dirty="0" smtClean="0">
              <a:latin typeface="HGPｺﾞｼｯｸM" panose="020B0600000000000000" pitchFamily="50" charset="-128"/>
              <a:ea typeface="HGPｺﾞｼｯｸM" panose="020B0600000000000000" pitchFamily="50" charset="-128"/>
            </a:endParaRPr>
          </a:p>
          <a:p>
            <a:r>
              <a:rPr kumimoji="1" lang="ja-JP" altLang="en-US" sz="1400" dirty="0" smtClean="0">
                <a:latin typeface="HGPｺﾞｼｯｸM" panose="020B0600000000000000" pitchFamily="50" charset="-128"/>
                <a:ea typeface="HGPｺﾞｼｯｸM" panose="020B0600000000000000" pitchFamily="50" charset="-128"/>
              </a:rPr>
              <a:t>管理計画は本書で個別定義しない限り</a:t>
            </a:r>
            <a:r>
              <a:rPr lang="ja-JP" altLang="en-US" sz="1400" dirty="0" smtClean="0">
                <a:latin typeface="HGPｺﾞｼｯｸM" panose="020B0600000000000000" pitchFamily="50" charset="-128"/>
                <a:ea typeface="HGPｺﾞｼｯｸM" panose="020B0600000000000000" pitchFamily="50" charset="-128"/>
              </a:rPr>
              <a:t>、プロジェクト計画書記載事項に準拠します。</a:t>
            </a:r>
            <a:endParaRPr lang="en-US" altLang="ja-JP" sz="1400" dirty="0" smtClean="0">
              <a:latin typeface="HGPｺﾞｼｯｸM" panose="020B0600000000000000" pitchFamily="50" charset="-128"/>
              <a:ea typeface="HGPｺﾞｼｯｸM" panose="020B0600000000000000" pitchFamily="50" charset="-128"/>
            </a:endParaRPr>
          </a:p>
          <a:p>
            <a:endParaRPr kumimoji="1" lang="en-US" altLang="ja-JP" sz="1400" dirty="0" smtClean="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613457" y="2420888"/>
            <a:ext cx="1082348" cy="307777"/>
          </a:xfrm>
          <a:prstGeom prst="rect">
            <a:avLst/>
          </a:prstGeom>
          <a:noFill/>
        </p:spPr>
        <p:txBody>
          <a:bodyPr wrap="none" rtlCol="0">
            <a:spAutoFit/>
          </a:bodyPr>
          <a:lstStyle/>
          <a:p>
            <a:r>
              <a:rPr kumimoji="1" lang="en-US" altLang="ja-JP" sz="1400" dirty="0" smtClean="0">
                <a:latin typeface="HGPｺﾞｼｯｸM" panose="020B0600000000000000" pitchFamily="50" charset="-128"/>
                <a:ea typeface="HGPｺﾞｼｯｸM" panose="020B0600000000000000" pitchFamily="50" charset="-128"/>
              </a:rPr>
              <a:t>【</a:t>
            </a:r>
            <a:r>
              <a:rPr kumimoji="1" lang="ja-JP" altLang="en-US" sz="1400" dirty="0" smtClean="0">
                <a:latin typeface="HGPｺﾞｼｯｸM" panose="020B0600000000000000" pitchFamily="50" charset="-128"/>
                <a:ea typeface="HGPｺﾞｼｯｸM" panose="020B0600000000000000" pitchFamily="50" charset="-128"/>
              </a:rPr>
              <a:t>文書関連</a:t>
            </a:r>
            <a:r>
              <a:rPr kumimoji="1" lang="en-US" altLang="ja-JP" sz="1400" dirty="0" smtClean="0">
                <a:latin typeface="HGPｺﾞｼｯｸM" panose="020B0600000000000000" pitchFamily="50" charset="-128"/>
                <a:ea typeface="HGPｺﾞｼｯｸM" panose="020B0600000000000000" pitchFamily="50" charset="-128"/>
              </a:rPr>
              <a:t>】</a:t>
            </a:r>
            <a:endParaRPr kumimoji="1" lang="ja-JP" altLang="en-US" sz="1400" dirty="0">
              <a:latin typeface="HGPｺﾞｼｯｸM" panose="020B0600000000000000" pitchFamily="50" charset="-128"/>
              <a:ea typeface="HGPｺﾞｼｯｸM" panose="020B0600000000000000" pitchFamily="50" charset="-128"/>
            </a:endParaRPr>
          </a:p>
        </p:txBody>
      </p:sp>
      <p:sp>
        <p:nvSpPr>
          <p:cNvPr id="7" name="フローチャート : 書類 6"/>
          <p:cNvSpPr/>
          <p:nvPr/>
        </p:nvSpPr>
        <p:spPr>
          <a:xfrm>
            <a:off x="1907704" y="2492896"/>
            <a:ext cx="1152128" cy="648072"/>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900" dirty="0">
                <a:latin typeface="HGPｺﾞｼｯｸM" panose="020B0600000000000000" pitchFamily="50" charset="-128"/>
                <a:ea typeface="HGPｺﾞｼｯｸM" panose="020B0600000000000000" pitchFamily="50" charset="-128"/>
              </a:rPr>
              <a:t>△△</a:t>
            </a:r>
            <a:r>
              <a:rPr lang="ja-JP" altLang="en-US" sz="900" dirty="0" smtClean="0">
                <a:latin typeface="HGPｺﾞｼｯｸM" panose="020B0600000000000000" pitchFamily="50" charset="-128"/>
                <a:ea typeface="HGPｺﾞｼｯｸM" panose="020B0600000000000000" pitchFamily="50" charset="-128"/>
              </a:rPr>
              <a:t>△再構築</a:t>
            </a:r>
            <a:endParaRPr lang="en-US" altLang="ja-JP" sz="900" dirty="0" smtClean="0">
              <a:latin typeface="HGPｺﾞｼｯｸM" panose="020B0600000000000000" pitchFamily="50" charset="-128"/>
              <a:ea typeface="HGPｺﾞｼｯｸM" panose="020B0600000000000000" pitchFamily="50" charset="-128"/>
            </a:endParaRPr>
          </a:p>
          <a:p>
            <a:pPr algn="ctr"/>
            <a:r>
              <a:rPr lang="ja-JP" altLang="en-US" sz="900" dirty="0" smtClean="0">
                <a:latin typeface="HGPｺﾞｼｯｸM" panose="020B0600000000000000" pitchFamily="50" charset="-128"/>
                <a:ea typeface="HGPｺﾞｼｯｸM" panose="020B0600000000000000" pitchFamily="50" charset="-128"/>
              </a:rPr>
              <a:t>に関する提案依頼</a:t>
            </a:r>
            <a:endParaRPr lang="en-US" altLang="ja-JP" sz="900" dirty="0" smtClean="0">
              <a:latin typeface="HGPｺﾞｼｯｸM" panose="020B0600000000000000" pitchFamily="50" charset="-128"/>
              <a:ea typeface="HGPｺﾞｼｯｸM" panose="020B0600000000000000" pitchFamily="50" charset="-128"/>
            </a:endParaRPr>
          </a:p>
          <a:p>
            <a:pPr algn="ctr"/>
            <a:r>
              <a:rPr lang="en-US" altLang="ja-JP" sz="900" dirty="0">
                <a:latin typeface="HGPｺﾞｼｯｸM" panose="020B0600000000000000" pitchFamily="50" charset="-128"/>
                <a:ea typeface="HGPｺﾞｼｯｸM" panose="020B0600000000000000" pitchFamily="50" charset="-128"/>
              </a:rPr>
              <a:t>&lt;</a:t>
            </a:r>
            <a:r>
              <a:rPr lang="ja-JP" altLang="en-US" sz="900" dirty="0" smtClean="0">
                <a:latin typeface="HGPｺﾞｼｯｸM" panose="020B0600000000000000" pitchFamily="50" charset="-128"/>
                <a:ea typeface="HGPｺﾞｼｯｸM" panose="020B0600000000000000" pitchFamily="50" charset="-128"/>
              </a:rPr>
              <a:t>第</a:t>
            </a:r>
            <a:r>
              <a:rPr lang="en-US" altLang="ja-JP" sz="900" dirty="0" smtClean="0">
                <a:latin typeface="HGPｺﾞｼｯｸM" panose="020B0600000000000000" pitchFamily="50" charset="-128"/>
                <a:ea typeface="HGPｺﾞｼｯｸM" panose="020B0600000000000000" pitchFamily="50" charset="-128"/>
              </a:rPr>
              <a:t>1.2</a:t>
            </a:r>
            <a:r>
              <a:rPr lang="ja-JP" altLang="en-US" sz="900" dirty="0" smtClean="0">
                <a:latin typeface="HGPｺﾞｼｯｸM" panose="020B0600000000000000" pitchFamily="50" charset="-128"/>
                <a:ea typeface="HGPｺﾞｼｯｸM" panose="020B0600000000000000" pitchFamily="50" charset="-128"/>
              </a:rPr>
              <a:t>版</a:t>
            </a:r>
            <a:r>
              <a:rPr lang="en-US" altLang="ja-JP" sz="900" dirty="0" smtClean="0">
                <a:latin typeface="HGPｺﾞｼｯｸM" panose="020B0600000000000000" pitchFamily="50" charset="-128"/>
                <a:ea typeface="HGPｺﾞｼｯｸM" panose="020B0600000000000000" pitchFamily="50" charset="-128"/>
              </a:rPr>
              <a:t>&gt;</a:t>
            </a:r>
            <a:endParaRPr lang="en-US" altLang="ja-JP" sz="900" dirty="0">
              <a:latin typeface="HGPｺﾞｼｯｸM" panose="020B0600000000000000" pitchFamily="50" charset="-128"/>
              <a:ea typeface="HGPｺﾞｼｯｸM" panose="020B0600000000000000" pitchFamily="50" charset="-128"/>
            </a:endParaRPr>
          </a:p>
        </p:txBody>
      </p:sp>
      <p:sp>
        <p:nvSpPr>
          <p:cNvPr id="8" name="フローチャート : 書類 7"/>
          <p:cNvSpPr/>
          <p:nvPr/>
        </p:nvSpPr>
        <p:spPr>
          <a:xfrm>
            <a:off x="6477116" y="3645024"/>
            <a:ext cx="1152128" cy="648072"/>
          </a:xfrm>
          <a:prstGeom prst="flowChartDocument">
            <a:avLst/>
          </a:prstGeom>
          <a:ln w="9525"/>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900" dirty="0" smtClean="0">
                <a:latin typeface="HGPｺﾞｼｯｸM" panose="020B0600000000000000" pitchFamily="50" charset="-128"/>
                <a:ea typeface="HGPｺﾞｼｯｸM" panose="020B0600000000000000" pitchFamily="50" charset="-128"/>
              </a:rPr>
              <a:t>要件定義計画書</a:t>
            </a:r>
            <a:endParaRPr lang="en-US" altLang="ja-JP" sz="900" dirty="0" smtClean="0">
              <a:latin typeface="HGPｺﾞｼｯｸM" panose="020B0600000000000000" pitchFamily="50" charset="-128"/>
              <a:ea typeface="HGPｺﾞｼｯｸM" panose="020B0600000000000000" pitchFamily="50" charset="-128"/>
            </a:endParaRPr>
          </a:p>
          <a:p>
            <a:pPr algn="ctr"/>
            <a:r>
              <a:rPr kumimoji="1" lang="ja-JP" altLang="en-US" sz="900" dirty="0">
                <a:latin typeface="HGPｺﾞｼｯｸM" panose="020B0600000000000000" pitchFamily="50" charset="-128"/>
                <a:ea typeface="HGPｺﾞｼｯｸM" panose="020B0600000000000000" pitchFamily="50" charset="-128"/>
              </a:rPr>
              <a:t>（本書）</a:t>
            </a:r>
          </a:p>
        </p:txBody>
      </p:sp>
      <p:sp>
        <p:nvSpPr>
          <p:cNvPr id="9" name="フローチャート : 書類 8"/>
          <p:cNvSpPr/>
          <p:nvPr/>
        </p:nvSpPr>
        <p:spPr>
          <a:xfrm>
            <a:off x="1907704" y="3645024"/>
            <a:ext cx="1152128" cy="648072"/>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900" dirty="0" smtClean="0">
                <a:latin typeface="HGPｺﾞｼｯｸM" panose="020B0600000000000000" pitchFamily="50" charset="-128"/>
                <a:ea typeface="HGPｺﾞｼｯｸM" panose="020B0600000000000000" pitchFamily="50" charset="-128"/>
              </a:rPr>
              <a:t>△</a:t>
            </a:r>
            <a:r>
              <a:rPr lang="ja-JP" altLang="en-US" sz="900" dirty="0">
                <a:latin typeface="HGPｺﾞｼｯｸM" panose="020B0600000000000000" pitchFamily="50" charset="-128"/>
                <a:ea typeface="HGPｺﾞｼｯｸM" panose="020B0600000000000000" pitchFamily="50" charset="-128"/>
              </a:rPr>
              <a:t>△</a:t>
            </a:r>
            <a:r>
              <a:rPr lang="ja-JP" altLang="en-US" sz="900" dirty="0" smtClean="0">
                <a:latin typeface="HGPｺﾞｼｯｸM" panose="020B0600000000000000" pitchFamily="50" charset="-128"/>
                <a:ea typeface="HGPｺﾞｼｯｸM" panose="020B0600000000000000" pitchFamily="50" charset="-128"/>
              </a:rPr>
              <a:t>△再構築</a:t>
            </a:r>
            <a:endParaRPr lang="en-US" altLang="ja-JP" sz="900" dirty="0" smtClean="0">
              <a:latin typeface="HGPｺﾞｼｯｸM" panose="020B0600000000000000" pitchFamily="50" charset="-128"/>
              <a:ea typeface="HGPｺﾞｼｯｸM" panose="020B0600000000000000" pitchFamily="50" charset="-128"/>
            </a:endParaRPr>
          </a:p>
          <a:p>
            <a:pPr algn="ctr"/>
            <a:r>
              <a:rPr kumimoji="1" lang="ja-JP" altLang="en-US" sz="900" dirty="0" smtClean="0">
                <a:latin typeface="HGPｺﾞｼｯｸM" panose="020B0600000000000000" pitchFamily="50" charset="-128"/>
                <a:ea typeface="HGPｺﾞｼｯｸM" panose="020B0600000000000000" pitchFamily="50" charset="-128"/>
              </a:rPr>
              <a:t>に関するご提案</a:t>
            </a:r>
            <a:endParaRPr kumimoji="1" lang="en-US" altLang="ja-JP" sz="900" dirty="0" smtClean="0">
              <a:latin typeface="HGPｺﾞｼｯｸM" panose="020B0600000000000000" pitchFamily="50" charset="-128"/>
              <a:ea typeface="HGPｺﾞｼｯｸM" panose="020B0600000000000000" pitchFamily="50" charset="-128"/>
            </a:endParaRPr>
          </a:p>
          <a:p>
            <a:pPr algn="ctr"/>
            <a:r>
              <a:rPr lang="en-US" altLang="ja-JP" sz="900" dirty="0" smtClean="0">
                <a:latin typeface="HGPｺﾞｼｯｸM" panose="020B0600000000000000" pitchFamily="50" charset="-128"/>
                <a:ea typeface="HGPｺﾞｼｯｸM" panose="020B0600000000000000" pitchFamily="50" charset="-128"/>
              </a:rPr>
              <a:t>&lt;</a:t>
            </a:r>
            <a:r>
              <a:rPr lang="ja-JP" altLang="en-US" sz="900" dirty="0" smtClean="0">
                <a:latin typeface="HGPｺﾞｼｯｸM" panose="020B0600000000000000" pitchFamily="50" charset="-128"/>
                <a:ea typeface="HGPｺﾞｼｯｸM" panose="020B0600000000000000" pitchFamily="50" charset="-128"/>
              </a:rPr>
              <a:t>第</a:t>
            </a:r>
            <a:r>
              <a:rPr lang="en-US" altLang="ja-JP" sz="900" dirty="0" smtClean="0">
                <a:latin typeface="HGPｺﾞｼｯｸM" panose="020B0600000000000000" pitchFamily="50" charset="-128"/>
                <a:ea typeface="HGPｺﾞｼｯｸM" panose="020B0600000000000000" pitchFamily="50" charset="-128"/>
              </a:rPr>
              <a:t>1.2</a:t>
            </a:r>
            <a:r>
              <a:rPr lang="ja-JP" altLang="en-US" sz="900" dirty="0" smtClean="0">
                <a:latin typeface="HGPｺﾞｼｯｸM" panose="020B0600000000000000" pitchFamily="50" charset="-128"/>
                <a:ea typeface="HGPｺﾞｼｯｸM" panose="020B0600000000000000" pitchFamily="50" charset="-128"/>
              </a:rPr>
              <a:t>版</a:t>
            </a:r>
            <a:r>
              <a:rPr lang="en-US" altLang="ja-JP" sz="900" dirty="0" smtClean="0">
                <a:latin typeface="HGPｺﾞｼｯｸM" panose="020B0600000000000000" pitchFamily="50" charset="-128"/>
                <a:ea typeface="HGPｺﾞｼｯｸM" panose="020B0600000000000000" pitchFamily="50" charset="-128"/>
              </a:rPr>
              <a:t>&gt;</a:t>
            </a:r>
            <a:endParaRPr kumimoji="1" lang="ja-JP" altLang="en-US" sz="900" dirty="0">
              <a:latin typeface="HGPｺﾞｼｯｸM" panose="020B0600000000000000" pitchFamily="50" charset="-128"/>
              <a:ea typeface="HGPｺﾞｼｯｸM" panose="020B0600000000000000" pitchFamily="50" charset="-128"/>
            </a:endParaRPr>
          </a:p>
        </p:txBody>
      </p:sp>
      <p:sp>
        <p:nvSpPr>
          <p:cNvPr id="19" name="フローチャート : 書類 18"/>
          <p:cNvSpPr/>
          <p:nvPr/>
        </p:nvSpPr>
        <p:spPr>
          <a:xfrm>
            <a:off x="1907704" y="5949280"/>
            <a:ext cx="1152128" cy="648072"/>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900" dirty="0" smtClean="0">
                <a:latin typeface="HGPｺﾞｼｯｸM" panose="020B0600000000000000" pitchFamily="50" charset="-128"/>
                <a:ea typeface="HGPｺﾞｼｯｸM" panose="020B0600000000000000" pitchFamily="50" charset="-128"/>
              </a:rPr>
              <a:t>△△△再構築</a:t>
            </a:r>
            <a:endParaRPr kumimoji="1" lang="en-US" altLang="ja-JP" sz="900" dirty="0" smtClean="0">
              <a:latin typeface="HGPｺﾞｼｯｸM" panose="020B0600000000000000" pitchFamily="50" charset="-128"/>
              <a:ea typeface="HGPｺﾞｼｯｸM" panose="020B0600000000000000" pitchFamily="50" charset="-128"/>
            </a:endParaRPr>
          </a:p>
          <a:p>
            <a:pPr algn="ctr"/>
            <a:r>
              <a:rPr kumimoji="1" lang="ja-JP" altLang="en-US" sz="900" dirty="0" smtClean="0">
                <a:latin typeface="HGPｺﾞｼｯｸM" panose="020B0600000000000000" pitchFamily="50" charset="-128"/>
                <a:ea typeface="HGPｺﾞｼｯｸM" panose="020B0600000000000000" pitchFamily="50" charset="-128"/>
              </a:rPr>
              <a:t>プロジェクト計画書</a:t>
            </a:r>
            <a:endParaRPr kumimoji="1" lang="en-US" altLang="ja-JP" sz="900" dirty="0" smtClean="0">
              <a:latin typeface="HGPｺﾞｼｯｸM" panose="020B0600000000000000" pitchFamily="50" charset="-128"/>
              <a:ea typeface="HGPｺﾞｼｯｸM" panose="020B0600000000000000" pitchFamily="50" charset="-128"/>
            </a:endParaRPr>
          </a:p>
          <a:p>
            <a:pPr algn="ctr"/>
            <a:r>
              <a:rPr lang="en-US" altLang="ja-JP" sz="900" dirty="0" smtClean="0">
                <a:latin typeface="HGPｺﾞｼｯｸM" panose="020B0600000000000000" pitchFamily="50" charset="-128"/>
                <a:ea typeface="HGPｺﾞｼｯｸM" panose="020B0600000000000000" pitchFamily="50" charset="-128"/>
              </a:rPr>
              <a:t>&lt;</a:t>
            </a:r>
            <a:r>
              <a:rPr lang="ja-JP" altLang="en-US" sz="900" dirty="0" smtClean="0">
                <a:latin typeface="HGPｺﾞｼｯｸM" panose="020B0600000000000000" pitchFamily="50" charset="-128"/>
                <a:ea typeface="HGPｺﾞｼｯｸM" panose="020B0600000000000000" pitchFamily="50" charset="-128"/>
              </a:rPr>
              <a:t>第</a:t>
            </a:r>
            <a:r>
              <a:rPr lang="en-US" altLang="ja-JP" sz="900" dirty="0" smtClean="0">
                <a:latin typeface="HGPｺﾞｼｯｸM" panose="020B0600000000000000" pitchFamily="50" charset="-128"/>
                <a:ea typeface="HGPｺﾞｼｯｸM" panose="020B0600000000000000" pitchFamily="50" charset="-128"/>
              </a:rPr>
              <a:t>1.0</a:t>
            </a:r>
            <a:r>
              <a:rPr lang="ja-JP" altLang="en-US" sz="900" dirty="0" smtClean="0">
                <a:latin typeface="HGPｺﾞｼｯｸM" panose="020B0600000000000000" pitchFamily="50" charset="-128"/>
                <a:ea typeface="HGPｺﾞｼｯｸM" panose="020B0600000000000000" pitchFamily="50" charset="-128"/>
              </a:rPr>
              <a:t>版</a:t>
            </a:r>
            <a:r>
              <a:rPr lang="en-US" altLang="ja-JP" sz="900" dirty="0" smtClean="0">
                <a:latin typeface="HGPｺﾞｼｯｸM" panose="020B0600000000000000" pitchFamily="50" charset="-128"/>
                <a:ea typeface="HGPｺﾞｼｯｸM" panose="020B0600000000000000" pitchFamily="50" charset="-128"/>
              </a:rPr>
              <a:t>&gt;</a:t>
            </a:r>
            <a:endParaRPr kumimoji="1" lang="ja-JP" altLang="en-US" sz="900" dirty="0">
              <a:latin typeface="HGPｺﾞｼｯｸM" panose="020B0600000000000000" pitchFamily="50" charset="-128"/>
              <a:ea typeface="HGPｺﾞｼｯｸM" panose="020B0600000000000000" pitchFamily="50" charset="-128"/>
            </a:endParaRPr>
          </a:p>
        </p:txBody>
      </p:sp>
      <p:cxnSp>
        <p:nvCxnSpPr>
          <p:cNvPr id="20" name="カギ線コネクタ 19"/>
          <p:cNvCxnSpPr>
            <a:stCxn id="19" idx="3"/>
            <a:endCxn id="8" idx="1"/>
          </p:cNvCxnSpPr>
          <p:nvPr/>
        </p:nvCxnSpPr>
        <p:spPr>
          <a:xfrm flipV="1">
            <a:off x="3059832" y="3969060"/>
            <a:ext cx="3417284" cy="2304256"/>
          </a:xfrm>
          <a:prstGeom prst="bentConnector3">
            <a:avLst>
              <a:gd name="adj1" fmla="val 50000"/>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a:stCxn id="9" idx="3"/>
            <a:endCxn id="8" idx="1"/>
          </p:cNvCxnSpPr>
          <p:nvPr/>
        </p:nvCxnSpPr>
        <p:spPr>
          <a:xfrm>
            <a:off x="3059832" y="3969060"/>
            <a:ext cx="341728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直線矢印コネクタ 38"/>
          <p:cNvCxnSpPr>
            <a:stCxn id="7" idx="2"/>
            <a:endCxn id="9" idx="0"/>
          </p:cNvCxnSpPr>
          <p:nvPr/>
        </p:nvCxnSpPr>
        <p:spPr>
          <a:xfrm>
            <a:off x="2483768" y="3098123"/>
            <a:ext cx="0" cy="5469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フローチャート : 書類 16"/>
          <p:cNvSpPr/>
          <p:nvPr/>
        </p:nvSpPr>
        <p:spPr>
          <a:xfrm>
            <a:off x="1907704" y="4401108"/>
            <a:ext cx="1152128" cy="648072"/>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900" dirty="0" smtClean="0">
                <a:latin typeface="HGPｺﾞｼｯｸM" panose="020B0600000000000000" pitchFamily="50" charset="-128"/>
                <a:ea typeface="HGPｺﾞｼｯｸM" panose="020B0600000000000000" pitchFamily="50" charset="-128"/>
              </a:rPr>
              <a:t>△</a:t>
            </a:r>
            <a:r>
              <a:rPr lang="ja-JP" altLang="en-US" sz="900" dirty="0">
                <a:latin typeface="HGPｺﾞｼｯｸM" panose="020B0600000000000000" pitchFamily="50" charset="-128"/>
                <a:ea typeface="HGPｺﾞｼｯｸM" panose="020B0600000000000000" pitchFamily="50" charset="-128"/>
              </a:rPr>
              <a:t>△</a:t>
            </a:r>
            <a:r>
              <a:rPr lang="ja-JP" altLang="en-US" sz="900" dirty="0" smtClean="0">
                <a:latin typeface="HGPｺﾞｼｯｸM" panose="020B0600000000000000" pitchFamily="50" charset="-128"/>
                <a:ea typeface="HGPｺﾞｼｯｸM" panose="020B0600000000000000" pitchFamily="50" charset="-128"/>
              </a:rPr>
              <a:t>△再構築</a:t>
            </a:r>
            <a:endParaRPr lang="en-US" altLang="ja-JP" sz="900" dirty="0" smtClean="0">
              <a:latin typeface="HGPｺﾞｼｯｸM" panose="020B0600000000000000" pitchFamily="50" charset="-128"/>
              <a:ea typeface="HGPｺﾞｼｯｸM" panose="020B0600000000000000" pitchFamily="50" charset="-128"/>
            </a:endParaRPr>
          </a:p>
          <a:p>
            <a:pPr algn="ctr"/>
            <a:r>
              <a:rPr kumimoji="1" lang="ja-JP" altLang="en-US" sz="900" dirty="0" smtClean="0">
                <a:latin typeface="HGPｺﾞｼｯｸM" panose="020B0600000000000000" pitchFamily="50" charset="-128"/>
                <a:ea typeface="HGPｺﾞｼｯｸM" panose="020B0600000000000000" pitchFamily="50" charset="-128"/>
              </a:rPr>
              <a:t>お見積り資料</a:t>
            </a:r>
            <a:endParaRPr kumimoji="1" lang="en-US" altLang="ja-JP" sz="900" dirty="0" smtClean="0">
              <a:latin typeface="HGPｺﾞｼｯｸM" panose="020B0600000000000000" pitchFamily="50" charset="-128"/>
              <a:ea typeface="HGPｺﾞｼｯｸM" panose="020B0600000000000000" pitchFamily="50" charset="-128"/>
            </a:endParaRPr>
          </a:p>
          <a:p>
            <a:pPr algn="ctr"/>
            <a:r>
              <a:rPr lang="en-US" altLang="ja-JP" sz="900" dirty="0" smtClean="0">
                <a:latin typeface="HGPｺﾞｼｯｸM" panose="020B0600000000000000" pitchFamily="50" charset="-128"/>
                <a:ea typeface="HGPｺﾞｼｯｸM" panose="020B0600000000000000" pitchFamily="50" charset="-128"/>
              </a:rPr>
              <a:t>&lt;</a:t>
            </a:r>
            <a:r>
              <a:rPr lang="ja-JP" altLang="en-US" sz="900" dirty="0" smtClean="0">
                <a:latin typeface="HGPｺﾞｼｯｸM" panose="020B0600000000000000" pitchFamily="50" charset="-128"/>
                <a:ea typeface="HGPｺﾞｼｯｸM" panose="020B0600000000000000" pitchFamily="50" charset="-128"/>
              </a:rPr>
              <a:t>第</a:t>
            </a:r>
            <a:r>
              <a:rPr lang="en-US" altLang="ja-JP" sz="900" dirty="0" smtClean="0">
                <a:latin typeface="HGPｺﾞｼｯｸM" panose="020B0600000000000000" pitchFamily="50" charset="-128"/>
                <a:ea typeface="HGPｺﾞｼｯｸM" panose="020B0600000000000000" pitchFamily="50" charset="-128"/>
              </a:rPr>
              <a:t>1.2</a:t>
            </a:r>
            <a:r>
              <a:rPr lang="ja-JP" altLang="en-US" sz="900" dirty="0" smtClean="0">
                <a:latin typeface="HGPｺﾞｼｯｸM" panose="020B0600000000000000" pitchFamily="50" charset="-128"/>
                <a:ea typeface="HGPｺﾞｼｯｸM" panose="020B0600000000000000" pitchFamily="50" charset="-128"/>
              </a:rPr>
              <a:t>版</a:t>
            </a:r>
            <a:r>
              <a:rPr lang="en-US" altLang="ja-JP" sz="900" dirty="0" smtClean="0">
                <a:latin typeface="HGPｺﾞｼｯｸM" panose="020B0600000000000000" pitchFamily="50" charset="-128"/>
                <a:ea typeface="HGPｺﾞｼｯｸM" panose="020B0600000000000000" pitchFamily="50" charset="-128"/>
              </a:rPr>
              <a:t>&gt;</a:t>
            </a:r>
            <a:endParaRPr kumimoji="1" lang="ja-JP" altLang="en-US" sz="900" dirty="0">
              <a:latin typeface="HGPｺﾞｼｯｸM" panose="020B0600000000000000" pitchFamily="50" charset="-128"/>
              <a:ea typeface="HGPｺﾞｼｯｸM" panose="020B0600000000000000" pitchFamily="50" charset="-128"/>
            </a:endParaRPr>
          </a:p>
        </p:txBody>
      </p:sp>
      <p:cxnSp>
        <p:nvCxnSpPr>
          <p:cNvPr id="21" name="直線矢印コネクタ 20"/>
          <p:cNvCxnSpPr>
            <a:stCxn id="17" idx="3"/>
            <a:endCxn id="8" idx="1"/>
          </p:cNvCxnSpPr>
          <p:nvPr/>
        </p:nvCxnSpPr>
        <p:spPr>
          <a:xfrm flipV="1">
            <a:off x="3059832" y="3969060"/>
            <a:ext cx="3417284" cy="756084"/>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フローチャート : 書類 22"/>
          <p:cNvSpPr/>
          <p:nvPr/>
        </p:nvSpPr>
        <p:spPr>
          <a:xfrm>
            <a:off x="1917403" y="5157192"/>
            <a:ext cx="1152128" cy="648072"/>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900" dirty="0" smtClean="0">
                <a:latin typeface="HGPｺﾞｼｯｸM" panose="020B0600000000000000" pitchFamily="50" charset="-128"/>
                <a:ea typeface="HGPｺﾞｼｯｸM" panose="020B0600000000000000" pitchFamily="50" charset="-128"/>
              </a:rPr>
              <a:t>△</a:t>
            </a:r>
            <a:r>
              <a:rPr lang="ja-JP" altLang="en-US" sz="900" dirty="0">
                <a:latin typeface="HGPｺﾞｼｯｸM" panose="020B0600000000000000" pitchFamily="50" charset="-128"/>
                <a:ea typeface="HGPｺﾞｼｯｸM" panose="020B0600000000000000" pitchFamily="50" charset="-128"/>
              </a:rPr>
              <a:t>△</a:t>
            </a:r>
            <a:r>
              <a:rPr lang="ja-JP" altLang="en-US" sz="900" dirty="0" smtClean="0">
                <a:latin typeface="HGPｺﾞｼｯｸM" panose="020B0600000000000000" pitchFamily="50" charset="-128"/>
                <a:ea typeface="HGPｺﾞｼｯｸM" panose="020B0600000000000000" pitchFamily="50" charset="-128"/>
              </a:rPr>
              <a:t>△再構築</a:t>
            </a:r>
            <a:endParaRPr lang="en-US" altLang="ja-JP" sz="900" dirty="0" smtClean="0">
              <a:latin typeface="HGPｺﾞｼｯｸM" panose="020B0600000000000000" pitchFamily="50" charset="-128"/>
              <a:ea typeface="HGPｺﾞｼｯｸM" panose="020B0600000000000000" pitchFamily="50" charset="-128"/>
            </a:endParaRPr>
          </a:p>
          <a:p>
            <a:pPr algn="ctr"/>
            <a:r>
              <a:rPr kumimoji="1" lang="ja-JP" altLang="en-US" sz="900" dirty="0" smtClean="0">
                <a:latin typeface="HGPｺﾞｼｯｸM" panose="020B0600000000000000" pitchFamily="50" charset="-128"/>
                <a:ea typeface="HGPｺﾞｼｯｸM" panose="020B0600000000000000" pitchFamily="50" charset="-128"/>
              </a:rPr>
              <a:t>契約書</a:t>
            </a:r>
            <a:endParaRPr kumimoji="1" lang="en-US" altLang="ja-JP" sz="900" dirty="0" smtClean="0">
              <a:latin typeface="HGPｺﾞｼｯｸM" panose="020B0600000000000000" pitchFamily="50" charset="-128"/>
              <a:ea typeface="HGPｺﾞｼｯｸM" panose="020B0600000000000000" pitchFamily="50" charset="-128"/>
            </a:endParaRPr>
          </a:p>
        </p:txBody>
      </p:sp>
      <p:cxnSp>
        <p:nvCxnSpPr>
          <p:cNvPr id="24" name="直線矢印コネクタ 20"/>
          <p:cNvCxnSpPr>
            <a:stCxn id="23" idx="3"/>
            <a:endCxn id="8" idx="1"/>
          </p:cNvCxnSpPr>
          <p:nvPr/>
        </p:nvCxnSpPr>
        <p:spPr>
          <a:xfrm flipV="1">
            <a:off x="3069531" y="3969060"/>
            <a:ext cx="3407585" cy="1512168"/>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テキスト ボックス 32"/>
          <p:cNvSpPr txBox="1"/>
          <p:nvPr/>
        </p:nvSpPr>
        <p:spPr>
          <a:xfrm>
            <a:off x="3059832" y="5204229"/>
            <a:ext cx="3417284" cy="276999"/>
          </a:xfrm>
          <a:prstGeom prst="rect">
            <a:avLst/>
          </a:prstGeom>
          <a:noFill/>
        </p:spPr>
        <p:txBody>
          <a:bodyPr wrap="square" rtlCol="0">
            <a:spAutoFit/>
          </a:bodyPr>
          <a:lstStyle/>
          <a:p>
            <a:r>
              <a:rPr kumimoji="1" lang="ja-JP" altLang="en-US" sz="1200" dirty="0" smtClean="0">
                <a:latin typeface="HGPｺﾞｼｯｸM" panose="020B0600000000000000" pitchFamily="50" charset="-128"/>
                <a:ea typeface="HGPｺﾞｼｯｸM" panose="020B0600000000000000" pitchFamily="50" charset="-128"/>
              </a:rPr>
              <a:t>契約内容</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6" name="四角形吹き出し 25"/>
          <p:cNvSpPr/>
          <p:nvPr/>
        </p:nvSpPr>
        <p:spPr>
          <a:xfrm>
            <a:off x="2771800" y="191690"/>
            <a:ext cx="4137364" cy="1002012"/>
          </a:xfrm>
          <a:prstGeom prst="wedgeRectCallout">
            <a:avLst>
              <a:gd name="adj1" fmla="val -32076"/>
              <a:gd name="adj2" fmla="val 6136"/>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関係文書と本書との関係を明確にする。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お客</a:t>
            </a:r>
            <a:r>
              <a:rPr lang="ja-JP" altLang="en-US" sz="1200" dirty="0" smtClean="0">
                <a:solidFill>
                  <a:schemeClr val="tx1"/>
                </a:solidFill>
                <a:latin typeface="HGPｺﾞｼｯｸM" panose="020B0600000000000000" pitchFamily="50" charset="-128"/>
                <a:ea typeface="HGPｺﾞｼｯｸM" panose="020B0600000000000000" pitchFamily="50" charset="-128"/>
              </a:rPr>
              <a:t>さま提示文書が主な対象となります。</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対象文書の網羅性や版数を確認してください。</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312588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606153" y="3356992"/>
            <a:ext cx="7926287" cy="576064"/>
          </a:xfrm>
        </p:spPr>
        <p:txBody>
          <a:bodyPr/>
          <a:lstStyle/>
          <a:p>
            <a:pPr algn="ctr"/>
            <a:r>
              <a:rPr lang="ja-JP" altLang="en-US" sz="2800" dirty="0" smtClean="0"/>
              <a:t>２．</a:t>
            </a:r>
            <a:r>
              <a:rPr lang="ja-JP" altLang="en-US" sz="2800" dirty="0"/>
              <a:t>　</a:t>
            </a:r>
            <a:r>
              <a:rPr lang="ja-JP" altLang="en-US" sz="2800" dirty="0" smtClean="0"/>
              <a:t>要件</a:t>
            </a:r>
            <a:r>
              <a:rPr lang="ja-JP" altLang="en-US" sz="2800" dirty="0"/>
              <a:t>定義方針</a:t>
            </a:r>
            <a:endParaRPr kumimoji="1" lang="ja-JP" altLang="en-US" sz="2800" dirty="0"/>
          </a:p>
        </p:txBody>
      </p:sp>
    </p:spTree>
    <p:extLst>
      <p:ext uri="{BB962C8B-B14F-4D97-AF65-F5344CB8AC3E}">
        <p14:creationId xmlns:p14="http://schemas.microsoft.com/office/powerpoint/2010/main" val="4832036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8</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a:t>
            </a:r>
            <a:r>
              <a:rPr lang="ja-JP" altLang="en-US" dirty="0" smtClean="0"/>
              <a:t>方針</a:t>
            </a:r>
            <a:endParaRPr kumimoji="1" lang="ja-JP" altLang="en-US" dirty="0"/>
          </a:p>
        </p:txBody>
      </p:sp>
      <p:sp>
        <p:nvSpPr>
          <p:cNvPr id="5" name="テキスト ボックス 4"/>
          <p:cNvSpPr txBox="1"/>
          <p:nvPr/>
        </p:nvSpPr>
        <p:spPr>
          <a:xfrm>
            <a:off x="613457" y="1300118"/>
            <a:ext cx="8257710" cy="4862870"/>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２．１．</a:t>
            </a:r>
            <a:r>
              <a:rPr lang="ja-JP" altLang="en-US" sz="1600" dirty="0" smtClean="0">
                <a:latin typeface="HGPｺﾞｼｯｸM" panose="020B0600000000000000" pitchFamily="50" charset="-128"/>
                <a:ea typeface="HGPｺﾞｼｯｸM" panose="020B0600000000000000" pitchFamily="50" charset="-128"/>
              </a:rPr>
              <a:t>プロジェクトゴール</a:t>
            </a:r>
            <a:endParaRPr lang="en-US" altLang="ja-JP" sz="1600" dirty="0" smtClean="0">
              <a:latin typeface="HGPｺﾞｼｯｸM" panose="020B0600000000000000" pitchFamily="50" charset="-128"/>
              <a:ea typeface="HGPｺﾞｼｯｸM" panose="020B0600000000000000" pitchFamily="50" charset="-128"/>
            </a:endParaRPr>
          </a:p>
          <a:p>
            <a:r>
              <a:rPr lang="ja-JP" altLang="en-US" sz="1400" dirty="0" smtClean="0">
                <a:latin typeface="HGPｺﾞｼｯｸM" panose="020B0600000000000000" pitchFamily="50" charset="-128"/>
                <a:ea typeface="HGPｺﾞｼｯｸM" panose="020B0600000000000000" pitchFamily="50" charset="-128"/>
              </a:rPr>
              <a:t>　　２．１．１．目的</a:t>
            </a:r>
            <a:endParaRPr lang="en-US" altLang="ja-JP" sz="1400" dirty="0" smtClean="0">
              <a:latin typeface="HGPｺﾞｼｯｸM" panose="020B0600000000000000" pitchFamily="50" charset="-128"/>
              <a:ea typeface="HGPｺﾞｼｯｸM" panose="020B0600000000000000" pitchFamily="50" charset="-128"/>
            </a:endParaRPr>
          </a:p>
          <a:p>
            <a:endParaRPr lang="en-US" altLang="ja-JP" sz="1400" dirty="0" smtClean="0">
              <a:latin typeface="HGPｺﾞｼｯｸM" panose="020B0600000000000000" pitchFamily="50" charset="-128"/>
              <a:ea typeface="HGPｺﾞｼｯｸM" panose="020B0600000000000000" pitchFamily="50" charset="-128"/>
            </a:endParaRPr>
          </a:p>
          <a:p>
            <a:pPr marL="715963"/>
            <a:r>
              <a:rPr lang="ja-JP" altLang="en-US" sz="1400" dirty="0">
                <a:latin typeface="HGPｺﾞｼｯｸM" panose="020B0600000000000000" pitchFamily="50" charset="-128"/>
                <a:ea typeface="HGPｺﾞｼｯｸM" panose="020B0600000000000000" pitchFamily="50" charset="-128"/>
              </a:rPr>
              <a:t>顧客へのサービス力強化によるビジネス規模の拡大</a:t>
            </a:r>
            <a:r>
              <a:rPr lang="ja-JP" altLang="en-US" sz="1400" dirty="0" smtClean="0">
                <a:latin typeface="HGPｺﾞｼｯｸM" panose="020B0600000000000000" pitchFamily="50" charset="-128"/>
                <a:ea typeface="HGPｺﾞｼｯｸM" panose="020B0600000000000000" pitchFamily="50" charset="-128"/>
              </a:rPr>
              <a:t>、及び</a:t>
            </a:r>
            <a:r>
              <a:rPr lang="ja-JP" altLang="en-US" sz="1400" dirty="0">
                <a:latin typeface="HGPｺﾞｼｯｸM" panose="020B0600000000000000" pitchFamily="50" charset="-128"/>
                <a:ea typeface="HGPｺﾞｼｯｸM" panose="020B0600000000000000" pitchFamily="50" charset="-128"/>
              </a:rPr>
              <a:t>コストの削減により事業収益性を高める</a:t>
            </a:r>
            <a:r>
              <a:rPr lang="ja-JP" altLang="en-US" sz="1400" dirty="0" smtClean="0">
                <a:latin typeface="HGPｺﾞｼｯｸM" panose="020B0600000000000000" pitchFamily="50" charset="-128"/>
                <a:ea typeface="HGPｺﾞｼｯｸM" panose="020B0600000000000000" pitchFamily="50" charset="-128"/>
              </a:rPr>
              <a:t>。</a:t>
            </a:r>
            <a:endParaRPr lang="en-US" altLang="ja-JP" sz="1400" dirty="0" smtClean="0">
              <a:latin typeface="HGPｺﾞｼｯｸM" panose="020B0600000000000000" pitchFamily="50" charset="-128"/>
              <a:ea typeface="HGPｺﾞｼｯｸM" panose="020B0600000000000000" pitchFamily="50" charset="-128"/>
            </a:endParaRPr>
          </a:p>
          <a:p>
            <a:pPr marL="715963"/>
            <a:r>
              <a:rPr lang="ja-JP" altLang="en-US" sz="1400" dirty="0" smtClean="0">
                <a:latin typeface="HGPｺﾞｼｯｸM" panose="020B0600000000000000" pitchFamily="50" charset="-128"/>
                <a:ea typeface="HGPｺﾞｼｯｸM" panose="020B0600000000000000" pitchFamily="50" charset="-128"/>
              </a:rPr>
              <a:t>　　</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ビジネス</a:t>
            </a:r>
            <a:r>
              <a:rPr lang="ja-JP" altLang="en-US" sz="1400" dirty="0">
                <a:latin typeface="HGPｺﾞｼｯｸM" panose="020B0600000000000000" pitchFamily="50" charset="-128"/>
                <a:ea typeface="HGPｺﾞｼｯｸM" panose="020B0600000000000000" pitchFamily="50" charset="-128"/>
              </a:rPr>
              <a:t>規模拡大により、</a:t>
            </a:r>
            <a:r>
              <a:rPr lang="en-US" altLang="ja-JP" sz="1400" dirty="0">
                <a:latin typeface="HGPｺﾞｼｯｸM" panose="020B0600000000000000" pitchFamily="50" charset="-128"/>
                <a:ea typeface="HGPｺﾞｼｯｸM" panose="020B0600000000000000" pitchFamily="50" charset="-128"/>
              </a:rPr>
              <a:t>3</a:t>
            </a:r>
            <a:r>
              <a:rPr lang="ja-JP" altLang="en-US" sz="1400" dirty="0">
                <a:latin typeface="HGPｺﾞｼｯｸM" panose="020B0600000000000000" pitchFamily="50" charset="-128"/>
                <a:ea typeface="HGPｺﾞｼｯｸM" panose="020B0600000000000000" pitchFamily="50" charset="-128"/>
              </a:rPr>
              <a:t>年後の売上高○○億円を達成する。</a:t>
            </a:r>
          </a:p>
          <a:p>
            <a:pPr marL="715963"/>
            <a:r>
              <a:rPr lang="ja-JP" altLang="en-US" sz="1400" dirty="0" smtClean="0">
                <a:latin typeface="HGPｺﾞｼｯｸM" panose="020B0600000000000000" pitchFamily="50" charset="-128"/>
                <a:ea typeface="HGPｺﾞｼｯｸM" panose="020B0600000000000000" pitchFamily="50" charset="-128"/>
              </a:rPr>
              <a:t>　　</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コスト</a:t>
            </a:r>
            <a:r>
              <a:rPr lang="ja-JP" altLang="en-US" sz="1400" dirty="0">
                <a:latin typeface="HGPｺﾞｼｯｸM" panose="020B0600000000000000" pitchFamily="50" charset="-128"/>
                <a:ea typeface="HGPｺﾞｼｯｸM" panose="020B0600000000000000" pitchFamily="50" charset="-128"/>
              </a:rPr>
              <a:t>削減により、売上高総利益率を○○％に伸ばす。</a:t>
            </a:r>
          </a:p>
          <a:p>
            <a:endParaRPr lang="en-US" altLang="ja-JP" sz="1400" dirty="0" smtClean="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r>
              <a:rPr lang="ja-JP" altLang="en-US" sz="1400" dirty="0" smtClean="0">
                <a:latin typeface="HGPｺﾞｼｯｸM" panose="020B0600000000000000" pitchFamily="50" charset="-128"/>
                <a:ea typeface="HGPｺﾞｼｯｸM" panose="020B0600000000000000" pitchFamily="50" charset="-128"/>
              </a:rPr>
              <a:t>　　２．１．２．目標</a:t>
            </a:r>
            <a:endParaRPr lang="en-US" altLang="ja-JP" sz="1400" dirty="0" smtClean="0">
              <a:latin typeface="HGPｺﾞｼｯｸM" panose="020B0600000000000000" pitchFamily="50" charset="-128"/>
              <a:ea typeface="HGPｺﾞｼｯｸM" panose="020B0600000000000000" pitchFamily="50" charset="-128"/>
            </a:endParaRPr>
          </a:p>
          <a:p>
            <a:endParaRPr lang="en-US" altLang="ja-JP" sz="1400" dirty="0" smtClean="0">
              <a:latin typeface="HGPｺﾞｼｯｸM" panose="020B0600000000000000" pitchFamily="50" charset="-128"/>
              <a:ea typeface="HGPｺﾞｼｯｸM" panose="020B0600000000000000" pitchFamily="50" charset="-128"/>
            </a:endParaRPr>
          </a:p>
          <a:p>
            <a:pPr marL="715963"/>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ビジネス</a:t>
            </a:r>
            <a:r>
              <a:rPr lang="ja-JP" altLang="en-US" sz="1400" dirty="0">
                <a:latin typeface="HGPｺﾞｼｯｸM" panose="020B0600000000000000" pitchFamily="50" charset="-128"/>
                <a:ea typeface="HGPｺﾞｼｯｸM" panose="020B0600000000000000" pitchFamily="50" charset="-128"/>
              </a:rPr>
              <a:t>規模拡大</a:t>
            </a:r>
            <a:r>
              <a:rPr lang="en-US" altLang="ja-JP" sz="1400" dirty="0">
                <a:latin typeface="HGPｺﾞｼｯｸM" panose="020B0600000000000000" pitchFamily="50" charset="-128"/>
                <a:ea typeface="HGPｺﾞｼｯｸM" panose="020B0600000000000000" pitchFamily="50" charset="-128"/>
              </a:rPr>
              <a:t>】</a:t>
            </a:r>
          </a:p>
          <a:p>
            <a:pPr marL="715963"/>
            <a:r>
              <a:rPr lang="en-US" altLang="ja-JP" sz="1400" dirty="0">
                <a:latin typeface="HGPｺﾞｼｯｸM" panose="020B0600000000000000" pitchFamily="50" charset="-128"/>
                <a:ea typeface="HGPｺﾞｼｯｸM" panose="020B0600000000000000" pitchFamily="50" charset="-128"/>
              </a:rPr>
              <a:t>3</a:t>
            </a:r>
            <a:r>
              <a:rPr lang="ja-JP" altLang="en-US" sz="1400" dirty="0">
                <a:latin typeface="HGPｺﾞｼｯｸM" panose="020B0600000000000000" pitchFamily="50" charset="-128"/>
                <a:ea typeface="HGPｺﾞｼｯｸM" panose="020B0600000000000000" pitchFamily="50" charset="-128"/>
              </a:rPr>
              <a:t>年後の目標売上高○○億円達成に向けて、月間売上件数を○件に、売上高を○億に引き上げる。</a:t>
            </a:r>
          </a:p>
          <a:p>
            <a:pPr marL="715963"/>
            <a:endParaRPr lang="en-US" altLang="ja-JP" sz="1400" dirty="0" smtClean="0">
              <a:latin typeface="HGPｺﾞｼｯｸM" panose="020B0600000000000000" pitchFamily="50" charset="-128"/>
              <a:ea typeface="HGPｺﾞｼｯｸM" panose="020B0600000000000000" pitchFamily="50" charset="-128"/>
            </a:endParaRPr>
          </a:p>
          <a:p>
            <a:pPr marL="715963"/>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コスト削減</a:t>
            </a:r>
            <a:r>
              <a:rPr lang="en-US" altLang="ja-JP" sz="1400" dirty="0" smtClean="0">
                <a:latin typeface="HGPｺﾞｼｯｸM" panose="020B0600000000000000" pitchFamily="50" charset="-128"/>
                <a:ea typeface="HGPｺﾞｼｯｸM" panose="020B0600000000000000" pitchFamily="50" charset="-128"/>
              </a:rPr>
              <a:t>】</a:t>
            </a:r>
            <a:endParaRPr lang="en-US" altLang="ja-JP" sz="1400" dirty="0">
              <a:latin typeface="HGPｺﾞｼｯｸM" panose="020B0600000000000000" pitchFamily="50" charset="-128"/>
              <a:ea typeface="HGPｺﾞｼｯｸM" panose="020B0600000000000000" pitchFamily="50" charset="-128"/>
            </a:endParaRPr>
          </a:p>
          <a:p>
            <a:pPr marL="715963"/>
            <a:r>
              <a:rPr lang="ja-JP" altLang="en-US" sz="1400" dirty="0">
                <a:latin typeface="HGPｺﾞｼｯｸM" panose="020B0600000000000000" pitchFamily="50" charset="-128"/>
                <a:ea typeface="HGPｺﾞｼｯｸM" panose="020B0600000000000000" pitchFamily="50" charset="-128"/>
              </a:rPr>
              <a:t>販売管理にかかる人件費コストを○億から△千万円に削減する。</a:t>
            </a:r>
          </a:p>
          <a:p>
            <a:pPr marL="715963"/>
            <a:endParaRPr lang="en-US" altLang="ja-JP" sz="1400" dirty="0" smtClean="0">
              <a:latin typeface="HGPｺﾞｼｯｸM" panose="020B0600000000000000" pitchFamily="50" charset="-128"/>
              <a:ea typeface="HGPｺﾞｼｯｸM" panose="020B0600000000000000" pitchFamily="50" charset="-128"/>
            </a:endParaRPr>
          </a:p>
          <a:p>
            <a:pPr marL="715963"/>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コスト削減</a:t>
            </a:r>
            <a:r>
              <a:rPr lang="en-US" altLang="ja-JP" sz="1400" dirty="0" smtClean="0">
                <a:latin typeface="HGPｺﾞｼｯｸM" panose="020B0600000000000000" pitchFamily="50" charset="-128"/>
                <a:ea typeface="HGPｺﾞｼｯｸM" panose="020B0600000000000000" pitchFamily="50" charset="-128"/>
              </a:rPr>
              <a:t>】</a:t>
            </a:r>
            <a:endParaRPr lang="en-US" altLang="ja-JP" sz="1400" dirty="0">
              <a:latin typeface="HGPｺﾞｼｯｸM" panose="020B0600000000000000" pitchFamily="50" charset="-128"/>
              <a:ea typeface="HGPｺﾞｼｯｸM" panose="020B0600000000000000" pitchFamily="50" charset="-128"/>
            </a:endParaRPr>
          </a:p>
          <a:p>
            <a:pPr marL="715963"/>
            <a:r>
              <a:rPr lang="ja-JP" altLang="en-US" sz="1400" dirty="0">
                <a:latin typeface="HGPｺﾞｼｯｸM" panose="020B0600000000000000" pitchFamily="50" charset="-128"/>
                <a:ea typeface="HGPｺﾞｼｯｸM" panose="020B0600000000000000" pitchFamily="50" charset="-128"/>
              </a:rPr>
              <a:t>販売管理にかかるシステム運用費を○億から△千万円に削減する。</a:t>
            </a:r>
          </a:p>
          <a:p>
            <a:endParaRPr lang="en-US" altLang="ja-JP" sz="1400" dirty="0">
              <a:latin typeface="HGPｺﾞｼｯｸM" panose="020B0600000000000000" pitchFamily="50" charset="-128"/>
              <a:ea typeface="HGPｺﾞｼｯｸM" panose="020B0600000000000000" pitchFamily="50" charset="-128"/>
            </a:endParaRPr>
          </a:p>
          <a:p>
            <a:endParaRPr lang="ja-JP" altLang="en-US" sz="14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endParaRPr lang="en-US" altLang="ja-JP" sz="1400" dirty="0" smtClean="0">
              <a:latin typeface="HGPｺﾞｼｯｸM" panose="020B0600000000000000" pitchFamily="50" charset="-128"/>
              <a:ea typeface="HGPｺﾞｼｯｸM" panose="020B0600000000000000" pitchFamily="50" charset="-128"/>
            </a:endParaRPr>
          </a:p>
        </p:txBody>
      </p:sp>
      <p:sp>
        <p:nvSpPr>
          <p:cNvPr id="6" name="四角形吹き出し 5"/>
          <p:cNvSpPr/>
          <p:nvPr/>
        </p:nvSpPr>
        <p:spPr>
          <a:xfrm>
            <a:off x="2843808" y="116632"/>
            <a:ext cx="3888432" cy="1108428"/>
          </a:xfrm>
          <a:prstGeom prst="wedgeRectCallout">
            <a:avLst>
              <a:gd name="adj1" fmla="val -32076"/>
              <a:gd name="adj2" fmla="val 6136"/>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お客さま資料</a:t>
            </a:r>
            <a:r>
              <a:rPr lang="en-US" altLang="ja-JP" sz="1200" dirty="0" smtClean="0">
                <a:solidFill>
                  <a:schemeClr val="tx1"/>
                </a:solidFill>
                <a:latin typeface="HGPｺﾞｼｯｸM" panose="020B0600000000000000" pitchFamily="50" charset="-128"/>
                <a:ea typeface="HGPｺﾞｼｯｸM" panose="020B0600000000000000" pitchFamily="50" charset="-128"/>
              </a:rPr>
              <a:t>(</a:t>
            </a:r>
            <a:r>
              <a:rPr lang="ja-JP" altLang="en-US" sz="1200" dirty="0" smtClean="0">
                <a:solidFill>
                  <a:schemeClr val="tx1"/>
                </a:solidFill>
                <a:latin typeface="HGPｺﾞｼｯｸM" panose="020B0600000000000000" pitchFamily="50" charset="-128"/>
                <a:ea typeface="HGPｺﾞｼｯｸM" panose="020B0600000000000000" pitchFamily="50" charset="-128"/>
              </a:rPr>
              <a:t>システム化企画書、</a:t>
            </a:r>
            <a:r>
              <a:rPr lang="en-US" altLang="ja-JP" sz="1200" dirty="0" smtClean="0">
                <a:solidFill>
                  <a:schemeClr val="tx1"/>
                </a:solidFill>
                <a:latin typeface="HGPｺﾞｼｯｸM" panose="020B0600000000000000" pitchFamily="50" charset="-128"/>
                <a:ea typeface="HGPｺﾞｼｯｸM" panose="020B0600000000000000" pitchFamily="50" charset="-128"/>
              </a:rPr>
              <a:t>RFP</a:t>
            </a:r>
            <a:r>
              <a:rPr lang="ja-JP" altLang="en-US" sz="1200" dirty="0" smtClean="0">
                <a:solidFill>
                  <a:schemeClr val="tx1"/>
                </a:solidFill>
                <a:latin typeface="HGPｺﾞｼｯｸM" panose="020B0600000000000000" pitchFamily="50" charset="-128"/>
                <a:ea typeface="HGPｺﾞｼｯｸM" panose="020B0600000000000000" pitchFamily="50" charset="-128"/>
              </a:rPr>
              <a:t>等</a:t>
            </a:r>
            <a:r>
              <a:rPr lang="en-US" altLang="ja-JP" sz="1200" dirty="0" smtClean="0">
                <a:solidFill>
                  <a:schemeClr val="tx1"/>
                </a:solidFill>
                <a:latin typeface="HGPｺﾞｼｯｸM" panose="020B0600000000000000" pitchFamily="50" charset="-128"/>
                <a:ea typeface="HGPｺﾞｼｯｸM" panose="020B0600000000000000" pitchFamily="50" charset="-128"/>
              </a:rPr>
              <a:t>)</a:t>
            </a:r>
            <a:r>
              <a:rPr lang="ja-JP" altLang="en-US" sz="1200" dirty="0" smtClean="0">
                <a:solidFill>
                  <a:schemeClr val="tx1"/>
                </a:solidFill>
                <a:latin typeface="HGPｺﾞｼｯｸM" panose="020B0600000000000000" pitchFamily="50" charset="-128"/>
                <a:ea typeface="HGPｺﾞｼｯｸM" panose="020B0600000000000000" pitchFamily="50" charset="-128"/>
              </a:rPr>
              <a:t>から抜粋。</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プロジェクトの目的・目標を明確にし、</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それらを達成</a:t>
            </a:r>
            <a:r>
              <a:rPr lang="ja-JP" altLang="en-US" sz="1200" dirty="0">
                <a:solidFill>
                  <a:schemeClr val="tx1"/>
                </a:solidFill>
                <a:latin typeface="HGPｺﾞｼｯｸM" panose="020B0600000000000000" pitchFamily="50" charset="-128"/>
                <a:ea typeface="HGPｺﾞｼｯｸM" panose="020B0600000000000000" pitchFamily="50" charset="-128"/>
              </a:rPr>
              <a:t>・</a:t>
            </a:r>
            <a:r>
              <a:rPr lang="ja-JP" altLang="en-US" sz="1200" dirty="0" smtClean="0">
                <a:solidFill>
                  <a:schemeClr val="tx1"/>
                </a:solidFill>
                <a:latin typeface="HGPｺﾞｼｯｸM" panose="020B0600000000000000" pitchFamily="50" charset="-128"/>
                <a:ea typeface="HGPｺﾞｼｯｸM" panose="020B0600000000000000" pitchFamily="50" charset="-128"/>
              </a:rPr>
              <a:t>寄与できる要件を定義する。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不明確・不適切な場合は、お客さまと共同で整理する。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
        <p:nvSpPr>
          <p:cNvPr id="4" name="正方形/長方形 3"/>
          <p:cNvSpPr/>
          <p:nvPr/>
        </p:nvSpPr>
        <p:spPr>
          <a:xfrm>
            <a:off x="2843808" y="1300118"/>
            <a:ext cx="1080120"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C1-01</a:t>
            </a:r>
            <a:endParaRPr kumimoji="1" lang="ja-JP" altLang="en-US" dirty="0">
              <a:solidFill>
                <a:schemeClr val="tx1"/>
              </a:solidFill>
            </a:endParaRPr>
          </a:p>
        </p:txBody>
      </p:sp>
    </p:spTree>
    <p:extLst>
      <p:ext uri="{BB962C8B-B14F-4D97-AF65-F5344CB8AC3E}">
        <p14:creationId xmlns:p14="http://schemas.microsoft.com/office/powerpoint/2010/main" val="1117223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9</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a:t>
            </a:r>
            <a:r>
              <a:rPr lang="ja-JP" altLang="en-US" dirty="0" smtClean="0"/>
              <a:t>方針</a:t>
            </a:r>
            <a:endParaRPr kumimoji="1" lang="ja-JP" altLang="en-US" dirty="0"/>
          </a:p>
        </p:txBody>
      </p:sp>
      <p:sp>
        <p:nvSpPr>
          <p:cNvPr id="5" name="テキスト ボックス 4"/>
          <p:cNvSpPr txBox="1"/>
          <p:nvPr/>
        </p:nvSpPr>
        <p:spPr>
          <a:xfrm>
            <a:off x="613457" y="1300118"/>
            <a:ext cx="8262518" cy="3108543"/>
          </a:xfrm>
          <a:prstGeom prst="rect">
            <a:avLst/>
          </a:prstGeom>
          <a:noFill/>
        </p:spPr>
        <p:txBody>
          <a:bodyPr wrap="none" rtlCol="0">
            <a:spAutoFit/>
          </a:bodyPr>
          <a:lstStyle/>
          <a:p>
            <a:r>
              <a:rPr lang="ja-JP" altLang="en-US" sz="1400" dirty="0" smtClean="0">
                <a:latin typeface="HGPｺﾞｼｯｸM" panose="020B0600000000000000" pitchFamily="50" charset="-128"/>
                <a:ea typeface="HGPｺﾞｼｯｸM" panose="020B0600000000000000" pitchFamily="50" charset="-128"/>
              </a:rPr>
              <a:t>　　２．１．３．目的・目標に対する</a:t>
            </a:r>
            <a:r>
              <a:rPr lang="ja-JP" altLang="en-US" sz="1400" dirty="0">
                <a:latin typeface="HGPｺﾞｼｯｸM" panose="020B0600000000000000" pitchFamily="50" charset="-128"/>
                <a:ea typeface="HGPｺﾞｼｯｸM" panose="020B0600000000000000" pitchFamily="50" charset="-128"/>
              </a:rPr>
              <a:t>解決す</a:t>
            </a:r>
            <a:r>
              <a:rPr lang="ja-JP" altLang="en-US" sz="1400" dirty="0" smtClean="0">
                <a:latin typeface="HGPｺﾞｼｯｸM" panose="020B0600000000000000" pitchFamily="50" charset="-128"/>
                <a:ea typeface="HGPｺﾞｼｯｸM" panose="020B0600000000000000" pitchFamily="50" charset="-128"/>
              </a:rPr>
              <a:t>べき課題</a:t>
            </a:r>
            <a:endParaRPr lang="en-US" altLang="ja-JP" sz="1400" dirty="0" smtClean="0">
              <a:latin typeface="HGPｺﾞｼｯｸM" panose="020B0600000000000000" pitchFamily="50" charset="-128"/>
              <a:ea typeface="HGPｺﾞｼｯｸM" panose="020B0600000000000000" pitchFamily="50" charset="-128"/>
            </a:endParaRPr>
          </a:p>
          <a:p>
            <a:endParaRPr lang="en-US" altLang="ja-JP" sz="1400" dirty="0" smtClean="0">
              <a:latin typeface="HGPｺﾞｼｯｸM" panose="020B0600000000000000" pitchFamily="50" charset="-128"/>
              <a:ea typeface="HGPｺﾞｼｯｸM" panose="020B0600000000000000" pitchFamily="50" charset="-128"/>
            </a:endParaRPr>
          </a:p>
          <a:p>
            <a:pPr marL="715963"/>
            <a:r>
              <a:rPr lang="ja-JP" altLang="en-US" sz="1400" dirty="0" smtClean="0">
                <a:latin typeface="HGPｺﾞｼｯｸM" panose="020B0600000000000000" pitchFamily="50" charset="-128"/>
                <a:ea typeface="HGPｺﾞｼｯｸM" panose="020B0600000000000000" pitchFamily="50" charset="-128"/>
              </a:rPr>
              <a:t>本プロジェクトの要件定義工程では、</a:t>
            </a:r>
            <a:r>
              <a:rPr lang="en-US" altLang="ja-JP" sz="1400" dirty="0" smtClean="0">
                <a:latin typeface="HGPｺﾞｼｯｸM" panose="020B0600000000000000" pitchFamily="50" charset="-128"/>
                <a:ea typeface="HGPｺﾞｼｯｸM" panose="020B0600000000000000" pitchFamily="50" charset="-128"/>
              </a:rPr>
              <a:t>2015/xx/yy</a:t>
            </a:r>
            <a:r>
              <a:rPr lang="ja-JP" altLang="en-US" sz="1400" dirty="0">
                <a:latin typeface="HGPｺﾞｼｯｸM" panose="020B0600000000000000" pitchFamily="50" charset="-128"/>
                <a:ea typeface="HGPｺﾞｼｯｸM" panose="020B0600000000000000" pitchFamily="50" charset="-128"/>
              </a:rPr>
              <a:t>受領</a:t>
            </a:r>
            <a:r>
              <a:rPr lang="ja-JP" altLang="en-US" sz="1400" dirty="0" smtClean="0">
                <a:latin typeface="HGPｺﾞｼｯｸM" panose="020B0600000000000000" pitchFamily="50" charset="-128"/>
                <a:ea typeface="HGPｺﾞｼｯｸM" panose="020B0600000000000000" pitchFamily="50" charset="-128"/>
              </a:rPr>
              <a:t>の</a:t>
            </a:r>
            <a:endParaRPr lang="en-US" altLang="ja-JP" sz="1400" dirty="0" smtClean="0">
              <a:latin typeface="HGPｺﾞｼｯｸM" panose="020B0600000000000000" pitchFamily="50" charset="-128"/>
              <a:ea typeface="HGPｺﾞｼｯｸM" panose="020B0600000000000000" pitchFamily="50" charset="-128"/>
            </a:endParaRPr>
          </a:p>
          <a:p>
            <a:pPr marL="715963"/>
            <a:r>
              <a:rPr lang="ja-JP" altLang="en-US" sz="1400" dirty="0" smtClean="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△△△システム　</a:t>
            </a:r>
            <a:r>
              <a:rPr lang="ja-JP" altLang="en-US" sz="1400" dirty="0" smtClean="0">
                <a:latin typeface="HGPｺﾞｼｯｸM" panose="020B0600000000000000" pitchFamily="50" charset="-128"/>
                <a:ea typeface="HGPｺﾞｼｯｸM" panose="020B0600000000000000" pitchFamily="50" charset="-128"/>
              </a:rPr>
              <a:t>再構築プロジェクト 提案依頼書 第</a:t>
            </a:r>
            <a:r>
              <a:rPr lang="en-US" altLang="ja-JP" sz="1400" dirty="0" smtClean="0">
                <a:latin typeface="HGPｺﾞｼｯｸM" panose="020B0600000000000000" pitchFamily="50" charset="-128"/>
                <a:ea typeface="HGPｺﾞｼｯｸM" panose="020B0600000000000000" pitchFamily="50" charset="-128"/>
              </a:rPr>
              <a:t>1.2</a:t>
            </a:r>
            <a:r>
              <a:rPr lang="ja-JP" altLang="en-US" sz="1400" dirty="0" smtClean="0">
                <a:latin typeface="HGPｺﾞｼｯｸM" panose="020B0600000000000000" pitchFamily="50" charset="-128"/>
                <a:ea typeface="HGPｺﾞｼｯｸM" panose="020B0600000000000000" pitchFamily="50" charset="-128"/>
              </a:rPr>
              <a:t>版」の</a:t>
            </a:r>
            <a:r>
              <a:rPr lang="en-US" altLang="ja-JP" sz="1400" dirty="0" smtClean="0">
                <a:latin typeface="HGPｺﾞｼｯｸM" panose="020B0600000000000000" pitchFamily="50" charset="-128"/>
                <a:ea typeface="HGPｺﾞｼｯｸM" panose="020B0600000000000000" pitchFamily="50" charset="-128"/>
              </a:rPr>
              <a:t>『3.1.</a:t>
            </a:r>
            <a:r>
              <a:rPr lang="ja-JP" altLang="en-US" sz="1400" dirty="0" smtClean="0">
                <a:latin typeface="HGPｺﾞｼｯｸM" panose="020B0600000000000000" pitchFamily="50" charset="-128"/>
                <a:ea typeface="HGPｺﾞｼｯｸM" panose="020B0600000000000000" pitchFamily="50" charset="-128"/>
              </a:rPr>
              <a:t>解決すべき重要課題</a:t>
            </a:r>
            <a:r>
              <a:rPr lang="en-US" altLang="ja-JP" sz="1400" dirty="0" smtClean="0">
                <a:latin typeface="HGPｺﾞｼｯｸM" panose="020B0600000000000000" pitchFamily="50" charset="-128"/>
                <a:ea typeface="HGPｺﾞｼｯｸM" panose="020B0600000000000000" pitchFamily="50" charset="-128"/>
              </a:rPr>
              <a:t>』</a:t>
            </a:r>
          </a:p>
          <a:p>
            <a:pPr marL="715963"/>
            <a:r>
              <a:rPr lang="ja-JP" altLang="en-US" sz="1400" dirty="0" smtClean="0">
                <a:latin typeface="HGPｺﾞｼｯｸM" panose="020B0600000000000000" pitchFamily="50" charset="-128"/>
                <a:ea typeface="HGPｺﾞｼｯｸM" panose="020B0600000000000000" pitchFamily="50" charset="-128"/>
              </a:rPr>
              <a:t>に定義された主要課題の解決・緩和を図ることを目的とした、業務要件、システム要件を定義します。</a:t>
            </a:r>
            <a:endParaRPr lang="en-US" altLang="ja-JP" sz="1400" dirty="0" smtClean="0">
              <a:latin typeface="HGPｺﾞｼｯｸM" panose="020B0600000000000000" pitchFamily="50" charset="-128"/>
              <a:ea typeface="HGPｺﾞｼｯｸM" panose="020B0600000000000000" pitchFamily="50" charset="-128"/>
            </a:endParaRPr>
          </a:p>
          <a:p>
            <a:pPr marL="715963"/>
            <a:endParaRPr lang="en-US" altLang="ja-JP" sz="1400" dirty="0" smtClean="0">
              <a:latin typeface="HGPｺﾞｼｯｸM" panose="020B0600000000000000" pitchFamily="50" charset="-128"/>
              <a:ea typeface="HGPｺﾞｼｯｸM" panose="020B0600000000000000" pitchFamily="50" charset="-128"/>
            </a:endParaRPr>
          </a:p>
          <a:p>
            <a:r>
              <a:rPr lang="ja-JP" altLang="en-US" sz="1400" dirty="0" smtClean="0">
                <a:latin typeface="HGPｺﾞｼｯｸM" panose="020B0600000000000000" pitchFamily="50" charset="-128"/>
                <a:ea typeface="HGPｺﾞｼｯｸM" panose="020B0600000000000000" pitchFamily="50" charset="-128"/>
              </a:rPr>
              <a:t>　　２．１．４．プロジェクトを「今」実行する理由・背景</a:t>
            </a:r>
            <a:endParaRPr lang="en-US" altLang="ja-JP" sz="1400" dirty="0" smtClean="0">
              <a:latin typeface="HGPｺﾞｼｯｸM" panose="020B0600000000000000" pitchFamily="50" charset="-128"/>
              <a:ea typeface="HGPｺﾞｼｯｸM" panose="020B0600000000000000" pitchFamily="50" charset="-128"/>
            </a:endParaRPr>
          </a:p>
          <a:p>
            <a:endParaRPr lang="en-US" altLang="ja-JP" sz="1400" dirty="0" smtClean="0">
              <a:latin typeface="HGPｺﾞｼｯｸM" panose="020B0600000000000000" pitchFamily="50" charset="-128"/>
              <a:ea typeface="HGPｺﾞｼｯｸM" panose="020B0600000000000000" pitchFamily="50" charset="-128"/>
            </a:endParaRPr>
          </a:p>
          <a:p>
            <a:pPr marL="715963"/>
            <a:r>
              <a:rPr lang="en-US" altLang="ja-JP" sz="1400" dirty="0" smtClean="0">
                <a:latin typeface="HGPｺﾞｼｯｸM" panose="020B0600000000000000" pitchFamily="50" charset="-128"/>
                <a:ea typeface="HGPｺﾞｼｯｸM" panose="020B0600000000000000" pitchFamily="50" charset="-128"/>
              </a:rPr>
              <a:t>2017/4</a:t>
            </a:r>
            <a:r>
              <a:rPr lang="ja-JP" altLang="en-US" sz="1400" dirty="0" smtClean="0">
                <a:latin typeface="HGPｺﾞｼｯｸM" panose="020B0600000000000000" pitchFamily="50" charset="-128"/>
                <a:ea typeface="HGPｺﾞｼｯｸM" panose="020B0600000000000000" pitchFamily="50" charset="-128"/>
              </a:rPr>
              <a:t>の電子商取引規制緩和までに、□□□業務および△△△システムの課題解決が</a:t>
            </a:r>
            <a:endParaRPr lang="en-US" altLang="ja-JP" sz="1400" dirty="0" smtClean="0">
              <a:latin typeface="HGPｺﾞｼｯｸM" panose="020B0600000000000000" pitchFamily="50" charset="-128"/>
              <a:ea typeface="HGPｺﾞｼｯｸM" panose="020B0600000000000000" pitchFamily="50" charset="-128"/>
            </a:endParaRPr>
          </a:p>
          <a:p>
            <a:pPr marL="715963"/>
            <a:r>
              <a:rPr lang="ja-JP" altLang="en-US" sz="1400" dirty="0" smtClean="0">
                <a:latin typeface="HGPｺﾞｼｯｸM" panose="020B0600000000000000" pitchFamily="50" charset="-128"/>
                <a:ea typeface="HGPｺﾞｼｯｸM" panose="020B0600000000000000" pitchFamily="50" charset="-128"/>
              </a:rPr>
              <a:t>未達に終わった場合、同業他社と比較して大幅な取引機会損失が見込まれる。</a:t>
            </a:r>
            <a:endParaRPr lang="en-US" altLang="ja-JP" sz="1400" dirty="0" smtClean="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endParaRPr lang="ja-JP" altLang="en-US" sz="14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endParaRPr lang="en-US" altLang="ja-JP" sz="1400" dirty="0" smtClean="0">
              <a:latin typeface="HGPｺﾞｼｯｸM" panose="020B0600000000000000" pitchFamily="50" charset="-128"/>
              <a:ea typeface="HGPｺﾞｼｯｸM" panose="020B0600000000000000" pitchFamily="50" charset="-128"/>
            </a:endParaRPr>
          </a:p>
        </p:txBody>
      </p:sp>
      <p:sp>
        <p:nvSpPr>
          <p:cNvPr id="7" name="四角形吹き出し 6"/>
          <p:cNvSpPr/>
          <p:nvPr/>
        </p:nvSpPr>
        <p:spPr>
          <a:xfrm>
            <a:off x="4427984" y="695579"/>
            <a:ext cx="3730267" cy="1027043"/>
          </a:xfrm>
          <a:prstGeom prst="wedgeRectCallout">
            <a:avLst>
              <a:gd name="adj1" fmla="val -32549"/>
              <a:gd name="adj2" fmla="val -37"/>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lang="en-US" altLang="ja-JP" sz="1200" dirty="0" smtClean="0">
                <a:solidFill>
                  <a:schemeClr val="tx1"/>
                </a:solidFill>
                <a:latin typeface="HGPｺﾞｼｯｸM" panose="020B0600000000000000" pitchFamily="50" charset="-128"/>
                <a:ea typeface="HGPｺﾞｼｯｸM" panose="020B0600000000000000" pitchFamily="50" charset="-128"/>
              </a:rPr>
              <a:t>RFP</a:t>
            </a:r>
            <a:r>
              <a:rPr lang="ja-JP" altLang="en-US" sz="1200" dirty="0" smtClean="0">
                <a:solidFill>
                  <a:schemeClr val="tx1"/>
                </a:solidFill>
                <a:latin typeface="HGPｺﾞｼｯｸM" panose="020B0600000000000000" pitchFamily="50" charset="-128"/>
                <a:ea typeface="HGPｺﾞｼｯｸM" panose="020B0600000000000000" pitchFamily="50" charset="-128"/>
              </a:rPr>
              <a:t>で明示された業務課題、システム課題を出発点に、</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要件定義工程で具体的要件を定義する。</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プロジェクトの要件定義範囲と整合させる。</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
        <p:nvSpPr>
          <p:cNvPr id="8" name="四角形吹き出し 7"/>
          <p:cNvSpPr/>
          <p:nvPr/>
        </p:nvSpPr>
        <p:spPr>
          <a:xfrm>
            <a:off x="4427984" y="3645024"/>
            <a:ext cx="3752630" cy="1080120"/>
          </a:xfrm>
          <a:prstGeom prst="wedgeRectCallout">
            <a:avLst>
              <a:gd name="adj1" fmla="val -42545"/>
              <a:gd name="adj2" fmla="val -49773"/>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コンペリングイベント</a:t>
            </a:r>
            <a:r>
              <a:rPr lang="en-US" altLang="ja-JP" sz="1200" dirty="0" smtClean="0">
                <a:solidFill>
                  <a:schemeClr val="tx1"/>
                </a:solidFill>
                <a:latin typeface="HGPｺﾞｼｯｸM" panose="020B0600000000000000" pitchFamily="50" charset="-128"/>
                <a:ea typeface="HGPｺﾞｼｯｸM" panose="020B0600000000000000" pitchFamily="50" charset="-128"/>
              </a:rPr>
              <a:t>(※)</a:t>
            </a:r>
            <a:r>
              <a:rPr lang="ja-JP" altLang="en-US" sz="1200" dirty="0" smtClean="0">
                <a:solidFill>
                  <a:schemeClr val="tx1"/>
                </a:solidFill>
                <a:latin typeface="HGPｺﾞｼｯｸM" panose="020B0600000000000000" pitchFamily="50" charset="-128"/>
                <a:ea typeface="HGPｺﾞｼｯｸM" panose="020B0600000000000000" pitchFamily="50" charset="-128"/>
              </a:rPr>
              <a:t>があれば記述する。</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お客さまの外</a:t>
            </a:r>
            <a:r>
              <a:rPr lang="en-US" altLang="ja-JP" sz="1200" dirty="0" smtClean="0">
                <a:solidFill>
                  <a:schemeClr val="tx1"/>
                </a:solidFill>
                <a:latin typeface="HGPｺﾞｼｯｸM" panose="020B0600000000000000" pitchFamily="50" charset="-128"/>
                <a:ea typeface="HGPｺﾞｼｯｸM" panose="020B0600000000000000" pitchFamily="50" charset="-128"/>
              </a:rPr>
              <a:t>/</a:t>
            </a:r>
            <a:r>
              <a:rPr lang="ja-JP" altLang="en-US" sz="1200" dirty="0" smtClean="0">
                <a:solidFill>
                  <a:schemeClr val="tx1"/>
                </a:solidFill>
                <a:latin typeface="HGPｺﾞｼｯｸM" panose="020B0600000000000000" pitchFamily="50" charset="-128"/>
                <a:ea typeface="HGPｺﾞｼｯｸM" panose="020B0600000000000000" pitchFamily="50" charset="-128"/>
              </a:rPr>
              <a:t>内部環境をより深く理解し、</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ニーズに適合した要件定義がしやすくなる。</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en-US" altLang="ja-JP" sz="1200" dirty="0" smtClean="0">
                <a:solidFill>
                  <a:schemeClr val="tx1"/>
                </a:solidFill>
                <a:latin typeface="HGPｺﾞｼｯｸM" panose="020B0600000000000000" pitchFamily="50" charset="-128"/>
                <a:ea typeface="HGPｺﾞｼｯｸM" panose="020B0600000000000000" pitchFamily="50" charset="-128"/>
              </a:rPr>
              <a:t>※</a:t>
            </a:r>
            <a:r>
              <a:rPr lang="ja-JP" altLang="en-US" sz="1200" dirty="0" smtClean="0">
                <a:solidFill>
                  <a:schemeClr val="tx1"/>
                </a:solidFill>
                <a:latin typeface="HGPｺﾞｼｯｸM" panose="020B0600000000000000" pitchFamily="50" charset="-128"/>
                <a:ea typeface="HGPｺﾞｼｯｸM" panose="020B0600000000000000" pitchFamily="50" charset="-128"/>
              </a:rPr>
              <a:t>：</a:t>
            </a:r>
            <a:r>
              <a:rPr lang="ja-JP" altLang="en-US" sz="1200" dirty="0">
                <a:solidFill>
                  <a:schemeClr val="tx1"/>
                </a:solidFill>
                <a:latin typeface="HGPｺﾞｼｯｸM" panose="020B0600000000000000" pitchFamily="50" charset="-128"/>
                <a:ea typeface="HGPｺﾞｼｯｸM" panose="020B0600000000000000" pitchFamily="50" charset="-128"/>
              </a:rPr>
              <a:t>期限付きで意思</a:t>
            </a:r>
            <a:r>
              <a:rPr lang="ja-JP" altLang="en-US" sz="1200" dirty="0" smtClean="0">
                <a:solidFill>
                  <a:schemeClr val="tx1"/>
                </a:solidFill>
                <a:latin typeface="HGPｺﾞｼｯｸM" panose="020B0600000000000000" pitchFamily="50" charset="-128"/>
                <a:ea typeface="HGPｺﾞｼｯｸM" panose="020B0600000000000000" pitchFamily="50" charset="-128"/>
              </a:rPr>
              <a:t>決定・実施が必要な差し迫った</a:t>
            </a:r>
            <a:r>
              <a:rPr lang="ja-JP" altLang="en-US" sz="1200" dirty="0">
                <a:solidFill>
                  <a:schemeClr val="tx1"/>
                </a:solidFill>
                <a:latin typeface="HGPｺﾞｼｯｸM" panose="020B0600000000000000" pitchFamily="50" charset="-128"/>
                <a:ea typeface="HGPｺﾞｼｯｸM" panose="020B0600000000000000" pitchFamily="50" charset="-128"/>
              </a:rPr>
              <a:t>事情</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437984075"/>
      </p:ext>
    </p:extLst>
  </p:cSld>
  <p:clrMapOvr>
    <a:masterClrMapping/>
  </p:clrMapOvr>
  <p:timing>
    <p:tnLst>
      <p:par>
        <p:cTn id="1" dur="indefinite" restart="never" nodeType="tmRoot"/>
      </p:par>
    </p:tnLst>
  </p:timing>
</p:sld>
</file>

<file path=ppt/theme/theme1.xml><?xml version="1.0" encoding="utf-8"?>
<a:theme xmlns:a="http://schemas.openxmlformats.org/drawingml/2006/main" name="表紙">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本文">
  <a:themeElements>
    <a:clrScheme name="ITHD推奨カラーパレット">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E8AD5F"/>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7717</Words>
  <Application>Microsoft Office PowerPoint</Application>
  <PresentationFormat>画面に合わせる (4:3)</PresentationFormat>
  <Paragraphs>1946</Paragraphs>
  <Slides>59</Slides>
  <Notes>35</Notes>
  <HiddenSlides>0</HiddenSlides>
  <MMClips>0</MMClips>
  <ScaleCrop>false</ScaleCrop>
  <HeadingPairs>
    <vt:vector size="4" baseType="variant">
      <vt:variant>
        <vt:lpstr>テーマ</vt:lpstr>
      </vt:variant>
      <vt:variant>
        <vt:i4>2</vt:i4>
      </vt:variant>
      <vt:variant>
        <vt:lpstr>スライド タイトル</vt:lpstr>
      </vt:variant>
      <vt:variant>
        <vt:i4>59</vt:i4>
      </vt:variant>
    </vt:vector>
  </HeadingPairs>
  <TitlesOfParts>
    <vt:vector size="61" baseType="lpstr">
      <vt:lpstr>表紙</vt:lpstr>
      <vt:lpstr>本文</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
  <cp:revision>1</cp:revision>
  <dcterms:created xsi:type="dcterms:W3CDTF">2018-05-18T05:20:44Z</dcterms:created>
  <dcterms:modified xsi:type="dcterms:W3CDTF">2018-09-11T01:50:54Z</dcterms:modified>
</cp:coreProperties>
</file>