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5" r:id="rId1"/>
    <p:sldMasterId id="2147483663" r:id="rId2"/>
  </p:sldMasterIdLst>
  <p:notesMasterIdLst>
    <p:notesMasterId r:id="rId22"/>
  </p:notesMasterIdLst>
  <p:sldIdLst>
    <p:sldId id="650" r:id="rId3"/>
    <p:sldId id="640" r:id="rId4"/>
    <p:sldId id="646" r:id="rId5"/>
    <p:sldId id="567" r:id="rId6"/>
    <p:sldId id="639" r:id="rId7"/>
    <p:sldId id="649" r:id="rId8"/>
    <p:sldId id="624" r:id="rId9"/>
    <p:sldId id="597" r:id="rId10"/>
    <p:sldId id="625" r:id="rId11"/>
    <p:sldId id="606" r:id="rId12"/>
    <p:sldId id="638" r:id="rId13"/>
    <p:sldId id="616" r:id="rId14"/>
    <p:sldId id="608" r:id="rId15"/>
    <p:sldId id="598" r:id="rId16"/>
    <p:sldId id="648" r:id="rId17"/>
    <p:sldId id="636" r:id="rId18"/>
    <p:sldId id="637" r:id="rId19"/>
    <p:sldId id="642" r:id="rId20"/>
    <p:sldId id="647" r:id="rId21"/>
  </p:sldIdLst>
  <p:sldSz cx="9144000" cy="6858000" type="screen4x3"/>
  <p:notesSz cx="6735763" cy="98663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9"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AD5F"/>
    <a:srgbClr val="CCFFFF"/>
    <a:srgbClr val="FFFFCC"/>
    <a:srgbClr val="99CCFF"/>
    <a:srgbClr val="CCECFF"/>
    <a:srgbClr val="6699FF"/>
    <a:srgbClr val="3333FF"/>
    <a:srgbClr val="FDF7EE"/>
    <a:srgbClr val="F9E9CB"/>
    <a:srgbClr val="F5DA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1224" autoAdjust="0"/>
    <p:restoredTop sz="92972" autoAdjust="0"/>
  </p:normalViewPr>
  <p:slideViewPr>
    <p:cSldViewPr snapToObjects="1">
      <p:cViewPr>
        <p:scale>
          <a:sx n="100" d="100"/>
          <a:sy n="100" d="100"/>
        </p:scale>
        <p:origin x="-1944" y="-258"/>
      </p:cViewPr>
      <p:guideLst>
        <p:guide orient="horz" pos="42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notesViewPr>
    <p:cSldViewPr snapToObjects="1">
      <p:cViewPr varScale="1">
        <p:scale>
          <a:sx n="81" d="100"/>
          <a:sy n="81" d="100"/>
        </p:scale>
        <p:origin x="-3990" y="-96"/>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3316"/>
          </a:xfrm>
          <a:prstGeom prst="rect">
            <a:avLst/>
          </a:prstGeom>
        </p:spPr>
        <p:txBody>
          <a:bodyPr vert="horz" lIns="90763" tIns="45382" rIns="90763" bIns="45382"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15375" y="0"/>
            <a:ext cx="2918830" cy="493316"/>
          </a:xfrm>
          <a:prstGeom prst="rect">
            <a:avLst/>
          </a:prstGeom>
        </p:spPr>
        <p:txBody>
          <a:bodyPr vert="horz" lIns="90763" tIns="45382" rIns="90763" bIns="45382" rtlCol="0"/>
          <a:lstStyle>
            <a:lvl1pPr algn="r">
              <a:defRPr sz="1200"/>
            </a:lvl1pPr>
          </a:lstStyle>
          <a:p>
            <a:fld id="{6952135A-CF7D-4615-9482-B4F97B9D8950}" type="datetimeFigureOut">
              <a:rPr kumimoji="1" lang="ja-JP" altLang="en-US" smtClean="0"/>
              <a:pPr/>
              <a:t>2019/9/4</a:t>
            </a:fld>
            <a:endParaRPr kumimoji="1" lang="ja-JP" altLang="en-US" dirty="0"/>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0763" tIns="45382" rIns="90763" bIns="45382" rtlCol="0" anchor="ctr"/>
          <a:lstStyle/>
          <a:p>
            <a:endParaRPr lang="ja-JP" altLang="en-US" dirty="0"/>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0763" tIns="45382" rIns="90763" bIns="45382"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371285"/>
            <a:ext cx="2918830" cy="493316"/>
          </a:xfrm>
          <a:prstGeom prst="rect">
            <a:avLst/>
          </a:prstGeom>
        </p:spPr>
        <p:txBody>
          <a:bodyPr vert="horz" lIns="90763" tIns="45382" rIns="90763" bIns="45382"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15375" y="9371285"/>
            <a:ext cx="2918830" cy="493316"/>
          </a:xfrm>
          <a:prstGeom prst="rect">
            <a:avLst/>
          </a:prstGeom>
        </p:spPr>
        <p:txBody>
          <a:bodyPr vert="horz" lIns="90763" tIns="45382" rIns="90763" bIns="45382" rtlCol="0" anchor="b"/>
          <a:lstStyle>
            <a:lvl1pPr algn="r">
              <a:defRPr sz="1200"/>
            </a:lvl1pPr>
          </a:lstStyle>
          <a:p>
            <a:fld id="{F4DEF6AA-C012-4C4D-A522-9C25638D8620}" type="slidenum">
              <a:rPr kumimoji="1" lang="ja-JP" altLang="en-US" smtClean="0"/>
              <a:pPr/>
              <a:t>‹#›</a:t>
            </a:fld>
            <a:endParaRPr kumimoji="1"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a:t>
            </a:fld>
            <a:endParaRPr kumimoji="1" lang="ja-JP" altLang="en-US" dirty="0"/>
          </a:p>
        </p:txBody>
      </p:sp>
    </p:spTree>
    <p:extLst>
      <p:ext uri="{BB962C8B-B14F-4D97-AF65-F5344CB8AC3E}">
        <p14:creationId xmlns:p14="http://schemas.microsoft.com/office/powerpoint/2010/main" val="3541031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13</a:t>
            </a:fld>
            <a:endParaRPr kumimoji="1" lang="ja-JP" altLang="en-US" dirty="0"/>
          </a:p>
        </p:txBody>
      </p:sp>
    </p:spTree>
    <p:extLst>
      <p:ext uri="{BB962C8B-B14F-4D97-AF65-F5344CB8AC3E}">
        <p14:creationId xmlns:p14="http://schemas.microsoft.com/office/powerpoint/2010/main" val="719086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14</a:t>
            </a:fld>
            <a:endParaRPr kumimoji="1" lang="ja-JP" altLang="en-US" dirty="0"/>
          </a:p>
        </p:txBody>
      </p:sp>
    </p:spTree>
    <p:extLst>
      <p:ext uri="{BB962C8B-B14F-4D97-AF65-F5344CB8AC3E}">
        <p14:creationId xmlns:p14="http://schemas.microsoft.com/office/powerpoint/2010/main" val="1931588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15</a:t>
            </a:fld>
            <a:endParaRPr kumimoji="1" lang="ja-JP" altLang="en-US" dirty="0"/>
          </a:p>
        </p:txBody>
      </p:sp>
    </p:spTree>
    <p:extLst>
      <p:ext uri="{BB962C8B-B14F-4D97-AF65-F5344CB8AC3E}">
        <p14:creationId xmlns:p14="http://schemas.microsoft.com/office/powerpoint/2010/main" val="3754438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smtClean="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16</a:t>
            </a:fld>
            <a:endParaRPr kumimoji="1" lang="ja-JP" altLang="en-US" dirty="0"/>
          </a:p>
        </p:txBody>
      </p:sp>
    </p:spTree>
    <p:extLst>
      <p:ext uri="{BB962C8B-B14F-4D97-AF65-F5344CB8AC3E}">
        <p14:creationId xmlns:p14="http://schemas.microsoft.com/office/powerpoint/2010/main" val="1187286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17</a:t>
            </a:fld>
            <a:endParaRPr kumimoji="1" lang="ja-JP" altLang="en-US" dirty="0"/>
          </a:p>
        </p:txBody>
      </p:sp>
    </p:spTree>
    <p:extLst>
      <p:ext uri="{BB962C8B-B14F-4D97-AF65-F5344CB8AC3E}">
        <p14:creationId xmlns:p14="http://schemas.microsoft.com/office/powerpoint/2010/main" val="3754438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18</a:t>
            </a:fld>
            <a:endParaRPr kumimoji="1" lang="ja-JP" altLang="en-US" dirty="0"/>
          </a:p>
        </p:txBody>
      </p:sp>
    </p:spTree>
    <p:extLst>
      <p:ext uri="{BB962C8B-B14F-4D97-AF65-F5344CB8AC3E}">
        <p14:creationId xmlns:p14="http://schemas.microsoft.com/office/powerpoint/2010/main" val="1931588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19</a:t>
            </a:fld>
            <a:endParaRPr kumimoji="1" lang="ja-JP" altLang="en-US" dirty="0"/>
          </a:p>
        </p:txBody>
      </p:sp>
    </p:spTree>
    <p:extLst>
      <p:ext uri="{BB962C8B-B14F-4D97-AF65-F5344CB8AC3E}">
        <p14:creationId xmlns:p14="http://schemas.microsoft.com/office/powerpoint/2010/main" val="3541031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a:t>
            </a:fld>
            <a:endParaRPr kumimoji="1" lang="ja-JP" altLang="en-US" dirty="0"/>
          </a:p>
        </p:txBody>
      </p:sp>
    </p:spTree>
    <p:extLst>
      <p:ext uri="{BB962C8B-B14F-4D97-AF65-F5344CB8AC3E}">
        <p14:creationId xmlns:p14="http://schemas.microsoft.com/office/powerpoint/2010/main" val="3541031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r>
              <a:rPr kumimoji="1" lang="ja-JP" altLang="en-US" dirty="0" smtClean="0"/>
              <a:t>要求抽出の考え方の解説ポイント</a:t>
            </a:r>
            <a:r>
              <a:rPr kumimoji="1"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 解決手段に対する説明を補足する。</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　課題に対する解決手段を要求として抽出し、抽出した要求のうち、実現対象とする要求を要件として要件定義書に定義する。</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　</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a:t>
            </a:fld>
            <a:endParaRPr kumimoji="1" lang="ja-JP" altLang="en-US" dirty="0"/>
          </a:p>
        </p:txBody>
      </p:sp>
    </p:spTree>
    <p:extLst>
      <p:ext uri="{BB962C8B-B14F-4D97-AF65-F5344CB8AC3E}">
        <p14:creationId xmlns:p14="http://schemas.microsoft.com/office/powerpoint/2010/main" val="3541031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図の解説ポイント</a:t>
            </a:r>
            <a:r>
              <a:rPr kumimoji="1" lang="en-US" altLang="ja-JP" dirty="0" smtClean="0"/>
              <a:t>】</a:t>
            </a:r>
          </a:p>
          <a:p>
            <a:r>
              <a:rPr kumimoji="1" lang="ja-JP" altLang="en-US" dirty="0" smtClean="0"/>
              <a:t>●要件定義と設計工程以降との関係性についての説明を補足する。</a:t>
            </a:r>
            <a:endParaRPr kumimoji="1" lang="en-US" altLang="ja-JP" dirty="0" smtClean="0"/>
          </a:p>
          <a:p>
            <a:r>
              <a:rPr kumimoji="1" lang="ja-JP" altLang="en-US" dirty="0" smtClean="0"/>
              <a:t>　</a:t>
            </a:r>
            <a:r>
              <a:rPr kumimoji="1" lang="en-US" altLang="ja-JP" dirty="0" smtClean="0"/>
              <a:t>--</a:t>
            </a:r>
            <a:r>
              <a:rPr kumimoji="1" lang="ja-JP" altLang="en-US" dirty="0" smtClean="0"/>
              <a:t> 要件定義工程で定義した要件をベースにそれ以降の設計を行う。</a:t>
            </a:r>
            <a:endParaRPr kumimoji="1" lang="en-US" altLang="ja-JP" dirty="0" smtClean="0"/>
          </a:p>
          <a:p>
            <a:r>
              <a:rPr kumimoji="1" lang="ja-JP" altLang="en-US" dirty="0" smtClean="0"/>
              <a:t>　　　つまり、要件定義で定義していない要件は開発されず、曖昧な要件は誤った認識で開発される可能性がある。</a:t>
            </a:r>
            <a:endParaRPr kumimoji="1" lang="en-US" altLang="ja-JP" dirty="0" smtClean="0"/>
          </a:p>
          <a:p>
            <a:r>
              <a:rPr kumimoji="1" lang="ja-JP" altLang="en-US" dirty="0" smtClean="0"/>
              <a:t>●要件定義工程とシステムテスト工程以降との関係性についての説明を補足する。</a:t>
            </a:r>
            <a:endParaRPr kumimoji="1" lang="en-US" altLang="ja-JP" dirty="0" smtClean="0"/>
          </a:p>
          <a:p>
            <a:r>
              <a:rPr kumimoji="1" lang="ja-JP" altLang="en-US" dirty="0" smtClean="0"/>
              <a:t>　</a:t>
            </a:r>
            <a:r>
              <a:rPr kumimoji="1" lang="en-US" altLang="ja-JP" dirty="0" smtClean="0"/>
              <a:t>--</a:t>
            </a:r>
            <a:r>
              <a:rPr kumimoji="1" lang="ja-JP" altLang="en-US" dirty="0" smtClean="0"/>
              <a:t> 要件定義工程の漏れ・誤りは、ユーザー受入テストを含めた開発終盤で検証される。</a:t>
            </a:r>
            <a:endParaRPr kumimoji="1" lang="en-US" altLang="ja-JP" dirty="0" smtClean="0"/>
          </a:p>
          <a:p>
            <a:r>
              <a:rPr kumimoji="1" lang="ja-JP" altLang="en-US" dirty="0" smtClean="0"/>
              <a:t>　　 つまり、要件定義の不具合による手戻りコストは大きくなる。（赤線の部分）</a:t>
            </a:r>
            <a:endParaRPr kumimoji="1" lang="en-US" altLang="ja-JP" dirty="0" smtClean="0"/>
          </a:p>
          <a:p>
            <a:r>
              <a:rPr kumimoji="1" lang="ja-JP" altLang="en-US" dirty="0" smtClean="0"/>
              <a:t>      </a:t>
            </a:r>
            <a:r>
              <a:rPr kumimoji="1" lang="en-US" altLang="ja-JP" dirty="0" smtClean="0"/>
              <a:t>※</a:t>
            </a:r>
            <a:r>
              <a:rPr kumimoji="1" lang="ja-JP" altLang="en-US" dirty="0" smtClean="0"/>
              <a:t>比較として内部設計の不具合による手戻りコストは小さい。（緑線の部分）</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a:t>
            </a:fld>
            <a:endParaRPr kumimoji="1" lang="ja-JP" altLang="en-US" dirty="0"/>
          </a:p>
        </p:txBody>
      </p:sp>
    </p:spTree>
    <p:extLst>
      <p:ext uri="{BB962C8B-B14F-4D97-AF65-F5344CB8AC3E}">
        <p14:creationId xmlns:p14="http://schemas.microsoft.com/office/powerpoint/2010/main" val="303738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a:t>
            </a:fld>
            <a:endParaRPr kumimoji="1" lang="ja-JP" altLang="en-US" dirty="0"/>
          </a:p>
        </p:txBody>
      </p:sp>
    </p:spTree>
    <p:extLst>
      <p:ext uri="{BB962C8B-B14F-4D97-AF65-F5344CB8AC3E}">
        <p14:creationId xmlns:p14="http://schemas.microsoft.com/office/powerpoint/2010/main" val="2055008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条件１の解説補足</a:t>
            </a:r>
            <a:r>
              <a:rPr kumimoji="1" lang="en-US" altLang="ja-JP" dirty="0" smtClean="0"/>
              <a:t>】</a:t>
            </a:r>
          </a:p>
          <a:p>
            <a:r>
              <a:rPr kumimoji="1" lang="ja-JP" altLang="en-US" dirty="0" smtClean="0"/>
              <a:t>●「要件の特性」の個々の内容を説明する必要がある場合</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　要件定義フレームワークの「技法ガイド（検証ガイド編）　</a:t>
            </a:r>
            <a:r>
              <a:rPr lang="ja-JP" altLang="en-US" sz="1200" dirty="0" smtClean="0">
                <a:latin typeface="HGPｺﾞｼｯｸM" panose="020B0600000000000000" pitchFamily="50" charset="-128"/>
                <a:ea typeface="HGPｺﾞｼｯｸM" panose="020B0600000000000000" pitchFamily="50" charset="-128"/>
              </a:rPr>
              <a:t>表１－２．要件が持つ特性一覧」の説明・欠陥の例を参考にしてください。</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9</a:t>
            </a:fld>
            <a:endParaRPr kumimoji="1" lang="ja-JP" altLang="en-US" dirty="0"/>
          </a:p>
        </p:txBody>
      </p:sp>
    </p:spTree>
    <p:extLst>
      <p:ext uri="{BB962C8B-B14F-4D97-AF65-F5344CB8AC3E}">
        <p14:creationId xmlns:p14="http://schemas.microsoft.com/office/powerpoint/2010/main" val="336419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10</a:t>
            </a:fld>
            <a:endParaRPr kumimoji="1" lang="ja-JP" altLang="en-US" dirty="0"/>
          </a:p>
        </p:txBody>
      </p:sp>
    </p:spTree>
    <p:extLst>
      <p:ext uri="{BB962C8B-B14F-4D97-AF65-F5344CB8AC3E}">
        <p14:creationId xmlns:p14="http://schemas.microsoft.com/office/powerpoint/2010/main" val="1915066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itchFamily="50" charset="-128"/>
              <a:ea typeface="メイリオ" pitchFamily="50" charset="-128"/>
              <a:cs typeface="メイリオ" pitchFamily="50" charset="-128"/>
            </a:endParaRPr>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11</a:t>
            </a:fld>
            <a:endParaRPr kumimoji="1" lang="ja-JP" altLang="en-US" dirty="0"/>
          </a:p>
        </p:txBody>
      </p:sp>
    </p:spTree>
    <p:extLst>
      <p:ext uri="{BB962C8B-B14F-4D97-AF65-F5344CB8AC3E}">
        <p14:creationId xmlns:p14="http://schemas.microsoft.com/office/powerpoint/2010/main" val="3590867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図の解説ポイント</a:t>
            </a:r>
            <a:r>
              <a:rPr kumimoji="1" lang="en-US" altLang="ja-JP" dirty="0" smtClean="0"/>
              <a:t>】</a:t>
            </a:r>
          </a:p>
          <a:p>
            <a:r>
              <a:rPr kumimoji="1" lang="ja-JP" altLang="en-US" dirty="0" smtClean="0"/>
              <a:t>●ビジネス要件と業務要件とシステム要件の関係性について説明を補足する。</a:t>
            </a:r>
            <a:endParaRPr kumimoji="1" lang="en-US" altLang="ja-JP" dirty="0" smtClean="0"/>
          </a:p>
          <a:p>
            <a:r>
              <a:rPr kumimoji="1" lang="ja-JP" altLang="en-US" dirty="0" smtClean="0"/>
              <a:t>　</a:t>
            </a:r>
            <a:r>
              <a:rPr kumimoji="1" lang="en-US" altLang="ja-JP" dirty="0" smtClean="0"/>
              <a:t>--</a:t>
            </a:r>
            <a:r>
              <a:rPr kumimoji="1" lang="ja-JP" altLang="en-US" dirty="0" smtClean="0"/>
              <a:t> </a:t>
            </a:r>
            <a:r>
              <a:rPr lang="ja-JP" altLang="en-US" sz="1200" dirty="0" smtClean="0">
                <a:latin typeface="メイリオ" pitchFamily="50" charset="-128"/>
                <a:ea typeface="メイリオ" pitchFamily="50" charset="-128"/>
                <a:cs typeface="メイリオ" pitchFamily="50" charset="-128"/>
              </a:rPr>
              <a:t>要件は階層構造（ビジネス要件⇒業務要件⇒システム要件）を持つ</a:t>
            </a:r>
            <a:endParaRPr lang="en-US" altLang="ja-JP" sz="1200" dirty="0" smtClean="0">
              <a:latin typeface="メイリオ" pitchFamily="50" charset="-128"/>
              <a:ea typeface="メイリオ" pitchFamily="50" charset="-128"/>
              <a:cs typeface="メイリオ"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 上位要件を実現する手段として下位要件、下位要件を実現する目的として上位要件が存在するという関係にある。</a:t>
            </a:r>
            <a:endParaRPr lang="en-US" altLang="ja-JP" sz="1200" dirty="0" smtClean="0">
              <a:latin typeface="メイリオ" pitchFamily="50" charset="-128"/>
              <a:ea typeface="メイリオ" pitchFamily="50" charset="-128"/>
              <a:cs typeface="メイリオ"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itchFamily="50" charset="-128"/>
                <a:ea typeface="メイリオ" pitchFamily="50" charset="-128"/>
                <a:cs typeface="メイリオ" pitchFamily="50" charset="-128"/>
              </a:rPr>
              <a:t>　　　よって、ビジネス要件を実現するシステム要件を定義するためには、業務要件の明確化が必要である。</a:t>
            </a:r>
            <a:endParaRPr lang="en-US" altLang="ja-JP" sz="1200" dirty="0" smtClean="0">
              <a:latin typeface="メイリオ" pitchFamily="50" charset="-128"/>
              <a:ea typeface="メイリオ" pitchFamily="50" charset="-128"/>
              <a:cs typeface="メイリオ"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itchFamily="50" charset="-128"/>
              <a:ea typeface="メイリオ" pitchFamily="50" charset="-128"/>
              <a:cs typeface="メイリオ" pitchFamily="50" charset="-128"/>
            </a:endParaRPr>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12</a:t>
            </a:fld>
            <a:endParaRPr kumimoji="1" lang="ja-JP" altLang="en-US" dirty="0"/>
          </a:p>
        </p:txBody>
      </p:sp>
    </p:spTree>
    <p:extLst>
      <p:ext uri="{BB962C8B-B14F-4D97-AF65-F5344CB8AC3E}">
        <p14:creationId xmlns:p14="http://schemas.microsoft.com/office/powerpoint/2010/main" val="3590867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081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200">
                <a:latin typeface="+mj-lt"/>
                <a:ea typeface="A-OTF 新ゴ Pro L" pitchFamily="34"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E" panose="020B0900000000000000" pitchFamily="50" charset="-128"/>
                <a:ea typeface="HGPｺﾞｼｯｸE" panose="020B0900000000000000"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19392913"/>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creativecommons.org/licenses/by-sa/4.0/"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pic>
        <p:nvPicPr>
          <p:cNvPr id="9" name="図 8">
            <a:hlinkClick r:id="rId4"/>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1064" y="5941419"/>
            <a:ext cx="825953" cy="295893"/>
          </a:xfrm>
          <a:prstGeom prst="rect">
            <a:avLst/>
          </a:prstGeom>
        </p:spPr>
      </p:pic>
      <p:sp>
        <p:nvSpPr>
          <p:cNvPr id="10" name="テキスト ボックス 9"/>
          <p:cNvSpPr txBox="1"/>
          <p:nvPr userDrawn="1"/>
        </p:nvSpPr>
        <p:spPr>
          <a:xfrm>
            <a:off x="480423" y="6253618"/>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この 作品 は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クリエイティブ・コモンズ 表示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4"/>
              </a:rPr>
              <a:t>-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継承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4"/>
              </a:rPr>
              <a:t>4.0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国際 ライセンス</a:t>
            </a:r>
            <a:r>
              <a:rPr lang="ja-JP" altLang="en-US" sz="1100" dirty="0" smtClean="0">
                <a:solidFill>
                  <a:srgbClr val="FF0000"/>
                </a:solidFill>
                <a:latin typeface="HGPｺﾞｼｯｸM" panose="020B0600000000000000" pitchFamily="50" charset="-128"/>
                <a:ea typeface="HGPｺﾞｼｯｸM" panose="020B0600000000000000" pitchFamily="50" charset="-128"/>
              </a:rPr>
              <a:t> </a:t>
            </a:r>
            <a:r>
              <a:rPr lang="ja-JP" altLang="en-US" sz="1100" dirty="0" smtClean="0">
                <a:latin typeface="HGPｺﾞｼｯｸM" panose="020B0600000000000000" pitchFamily="50" charset="-128"/>
                <a:ea typeface="HGPｺﾞｼｯｸM" panose="020B0600000000000000" pitchFamily="50" charset="-128"/>
              </a:rPr>
              <a:t>の下に提供されています。</a:t>
            </a:r>
            <a:endParaRPr lang="ja-JP" altLang="en-US" sz="1100" dirty="0">
              <a:latin typeface="HGPｺﾞｼｯｸM" panose="020B0600000000000000" pitchFamily="50" charset="-128"/>
              <a:ea typeface="HGPｺﾞｼｯｸM" panose="020B0600000000000000" pitchFamily="50" charset="-128"/>
            </a:endParaRPr>
          </a:p>
        </p:txBody>
      </p:sp>
      <p:sp>
        <p:nvSpPr>
          <p:cNvPr id="6" name="テキスト ボックス 5"/>
          <p:cNvSpPr txBox="1"/>
          <p:nvPr userDrawn="1"/>
        </p:nvSpPr>
        <p:spPr>
          <a:xfrm>
            <a:off x="491064" y="6536823"/>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要件定義フレームワーク</a:t>
            </a:r>
            <a:r>
              <a:rPr lang="en-US" altLang="ja-JP" sz="1100" dirty="0" smtClean="0">
                <a:latin typeface="HGPｺﾞｼｯｸM" panose="020B0600000000000000" pitchFamily="50" charset="-128"/>
                <a:ea typeface="HGPｺﾞｼｯｸM" panose="020B0600000000000000" pitchFamily="50" charset="-128"/>
              </a:rPr>
              <a:t>©2018 TIS INC. </a:t>
            </a:r>
            <a:r>
              <a:rPr lang="ja-JP" altLang="en-US" sz="1100" dirty="0" smtClean="0">
                <a:latin typeface="HGPｺﾞｼｯｸM" panose="020B0600000000000000" pitchFamily="50" charset="-128"/>
                <a:ea typeface="HGPｺﾞｼｯｸM" panose="020B0600000000000000" pitchFamily="50" charset="-128"/>
              </a:rPr>
              <a:t>クリエイティブ・コモンズ・ライセンス（表示</a:t>
            </a:r>
            <a:r>
              <a:rPr lang="en-US" altLang="ja-JP" sz="1100" dirty="0" smtClean="0">
                <a:latin typeface="HGPｺﾞｼｯｸM" panose="020B0600000000000000" pitchFamily="50" charset="-128"/>
                <a:ea typeface="HGPｺﾞｼｯｸM" panose="020B0600000000000000" pitchFamily="50" charset="-128"/>
              </a:rPr>
              <a:t>-</a:t>
            </a:r>
            <a:r>
              <a:rPr lang="ja-JP" altLang="en-US" sz="1100" dirty="0" smtClean="0">
                <a:latin typeface="HGPｺﾞｼｯｸM" panose="020B0600000000000000" pitchFamily="50" charset="-128"/>
                <a:ea typeface="HGPｺﾞｼｯｸM" panose="020B0600000000000000" pitchFamily="50" charset="-128"/>
              </a:rPr>
              <a:t>継承 </a:t>
            </a:r>
            <a:r>
              <a:rPr lang="en-US" altLang="ja-JP" sz="1100" dirty="0" smtClean="0">
                <a:latin typeface="HGPｺﾞｼｯｸM" panose="020B0600000000000000" pitchFamily="50" charset="-128"/>
                <a:ea typeface="HGPｺﾞｼｯｸM" panose="020B0600000000000000" pitchFamily="50" charset="-128"/>
              </a:rPr>
              <a:t>4.0 </a:t>
            </a:r>
            <a:r>
              <a:rPr lang="ja-JP" altLang="en-US" sz="1100" dirty="0" smtClean="0">
                <a:latin typeface="HGPｺﾞｼｯｸM" panose="020B0600000000000000" pitchFamily="50" charset="-128"/>
                <a:ea typeface="HGPｺﾞｼｯｸM" panose="020B0600000000000000" pitchFamily="50" charset="-128"/>
              </a:rPr>
              <a:t>国際）</a:t>
            </a:r>
            <a:endParaRPr lang="ja-JP" altLang="en-US" sz="11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91627803"/>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2.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2996952"/>
            <a:ext cx="7177279" cy="792088"/>
          </a:xfrm>
          <a:prstGeom prst="rect">
            <a:avLst/>
          </a:prstGeom>
        </p:spPr>
        <p:txBody>
          <a:bodyPr/>
          <a:lstStyle/>
          <a:p>
            <a:pPr lvl="0">
              <a:spcBef>
                <a:spcPct val="0"/>
              </a:spcBef>
              <a:defRPr/>
            </a:pPr>
            <a:r>
              <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rPr>
              <a:t>要件定義技法ガイド</a:t>
            </a:r>
            <a:endParaRPr kumimoji="1" lang="en-US" altLang="ja-JP"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a:p>
            <a:pPr lvl="0">
              <a:spcBef>
                <a:spcPct val="0"/>
              </a:spcBef>
              <a:defRPr/>
            </a:pPr>
            <a:r>
              <a:rPr lang="ja-JP" altLang="en-US" sz="2400" noProof="0" dirty="0" smtClean="0">
                <a:latin typeface="HGPｺﾞｼｯｸE" panose="020B0900000000000000" pitchFamily="50" charset="-128"/>
                <a:ea typeface="HGPｺﾞｼｯｸE" panose="020B0900000000000000" pitchFamily="50" charset="-128"/>
                <a:cs typeface="A-OTF 新ゴ Pro R"/>
              </a:rPr>
              <a:t>別紙：要件定義計画のお客さま説明用補足コンテンツ</a:t>
            </a:r>
            <a:endPar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3" name="テキスト ボックス 2"/>
          <p:cNvSpPr txBox="1"/>
          <p:nvPr/>
        </p:nvSpPr>
        <p:spPr>
          <a:xfrm>
            <a:off x="467544" y="4653136"/>
            <a:ext cx="3168352" cy="634020"/>
          </a:xfrm>
          <a:prstGeom prst="rect">
            <a:avLst/>
          </a:prstGeom>
          <a:noFill/>
        </p:spPr>
        <p:txBody>
          <a:bodyPr wrap="square" rtlCol="0">
            <a:spAutoFit/>
          </a:bodyPr>
          <a:lstStyle/>
          <a:p>
            <a:pPr lvl="0" defTabSz="914400">
              <a:spcBef>
                <a:spcPct val="20000"/>
              </a:spcBef>
            </a:pPr>
            <a:r>
              <a:rPr lang="ja-JP" altLang="en-US" sz="1600" dirty="0" smtClean="0">
                <a:latin typeface="HGPｺﾞｼｯｸM" panose="020B0600000000000000" pitchFamily="50" charset="-128"/>
                <a:ea typeface="HGPｺﾞｼｯｸM" panose="020B0600000000000000" pitchFamily="50" charset="-128"/>
              </a:rPr>
              <a:t>第</a:t>
            </a:r>
            <a:r>
              <a:rPr lang="en-US" altLang="ja-JP" sz="1600" dirty="0" smtClean="0">
                <a:latin typeface="HGPｺﾞｼｯｸM" panose="020B0600000000000000" pitchFamily="50" charset="-128"/>
                <a:ea typeface="HGPｺﾞｼｯｸM" panose="020B0600000000000000" pitchFamily="50" charset="-128"/>
              </a:rPr>
              <a:t>1.10</a:t>
            </a:r>
            <a:r>
              <a:rPr lang="ja-JP" altLang="en-US" sz="1600" dirty="0" smtClean="0">
                <a:latin typeface="HGPｺﾞｼｯｸM" panose="020B0600000000000000" pitchFamily="50" charset="-128"/>
                <a:ea typeface="HGPｺﾞｼｯｸM" panose="020B0600000000000000" pitchFamily="50" charset="-128"/>
              </a:rPr>
              <a:t>版</a:t>
            </a:r>
            <a:endParaRPr lang="en-US" altLang="ja-JP" sz="1600" dirty="0" smtClean="0">
              <a:latin typeface="HGPｺﾞｼｯｸM" panose="020B0600000000000000" pitchFamily="50" charset="-128"/>
              <a:ea typeface="HGPｺﾞｼｯｸM" panose="020B0600000000000000" pitchFamily="50" charset="-128"/>
            </a:endParaRPr>
          </a:p>
          <a:p>
            <a:pPr lvl="0" defTabSz="914400">
              <a:spcBef>
                <a:spcPct val="20000"/>
              </a:spcBef>
            </a:pPr>
            <a:r>
              <a:rPr lang="en-US" altLang="ja-JP" sz="1600" dirty="0" smtClean="0">
                <a:latin typeface="HGPｺﾞｼｯｸM" panose="020B0600000000000000" pitchFamily="50" charset="-128"/>
                <a:ea typeface="HGPｺﾞｼｯｸM" panose="020B0600000000000000" pitchFamily="50" charset="-128"/>
              </a:rPr>
              <a:t>2018</a:t>
            </a:r>
            <a:r>
              <a:rPr lang="ja-JP" altLang="en-US" sz="1600" dirty="0" smtClean="0">
                <a:latin typeface="HGPｺﾞｼｯｸM" panose="020B0600000000000000" pitchFamily="50" charset="-128"/>
                <a:ea typeface="HGPｺﾞｼｯｸM" panose="020B0600000000000000" pitchFamily="50" charset="-128"/>
              </a:rPr>
              <a:t>年</a:t>
            </a:r>
            <a:r>
              <a:rPr lang="en-US" altLang="ja-JP" sz="1600" dirty="0" smtClean="0">
                <a:latin typeface="HGPｺﾞｼｯｸM" panose="020B0600000000000000" pitchFamily="50" charset="-128"/>
                <a:ea typeface="HGPｺﾞｼｯｸM" panose="020B0600000000000000" pitchFamily="50" charset="-128"/>
              </a:rPr>
              <a:t>08</a:t>
            </a:r>
            <a:r>
              <a:rPr lang="ja-JP" altLang="en-US" sz="1600" dirty="0" smtClean="0">
                <a:latin typeface="HGPｺﾞｼｯｸM" panose="020B0600000000000000" pitchFamily="50" charset="-128"/>
                <a:ea typeface="HGPｺﾞｼｯｸM" panose="020B0600000000000000" pitchFamily="50" charset="-128"/>
              </a:rPr>
              <a:t>月</a:t>
            </a:r>
            <a:r>
              <a:rPr lang="en-US" altLang="ja-JP" sz="1600" dirty="0">
                <a:latin typeface="HGPｺﾞｼｯｸM" panose="020B0600000000000000" pitchFamily="50" charset="-128"/>
                <a:ea typeface="HGPｺﾞｼｯｸM" panose="020B0600000000000000" pitchFamily="50" charset="-128"/>
              </a:rPr>
              <a:t>29</a:t>
            </a:r>
            <a:r>
              <a:rPr lang="ja-JP" altLang="en-US" sz="1600" dirty="0" smtClean="0">
                <a:latin typeface="HGPｺﾞｼｯｸM" panose="020B0600000000000000" pitchFamily="50" charset="-128"/>
                <a:ea typeface="HGPｺﾞｼｯｸM" panose="020B0600000000000000" pitchFamily="50" charset="-128"/>
              </a:rPr>
              <a:t>日</a:t>
            </a:r>
            <a:endParaRPr lang="ja-JP" altLang="en-US"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617802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chor="ctr"/>
          <a:lstStyle/>
          <a:p>
            <a:fld id="{99AD903E-2787-9244-93D6-61CE01669DE3}" type="slidenum">
              <a:rPr lang="ja-JP" altLang="en-US" smtClean="0"/>
              <a:pPr/>
              <a:t>10</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２</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．業務要件定義の必要性</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24245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．業務要件定義の必要性</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39000" y="6569968"/>
            <a:ext cx="1269504" cy="288032"/>
          </a:xfrm>
        </p:spPr>
        <p:txBody>
          <a:bodyPr anchor="ctr"/>
          <a:lstStyle/>
          <a:p>
            <a:fld id="{99AD903E-2787-9244-93D6-61CE01669DE3}" type="slidenum">
              <a:rPr lang="ja-JP" altLang="en-US" smtClean="0"/>
              <a:pPr/>
              <a:t>11</a:t>
            </a:fld>
            <a:endParaRPr lang="ja-JP" altLang="en-US" dirty="0"/>
          </a:p>
        </p:txBody>
      </p:sp>
      <p:sp>
        <p:nvSpPr>
          <p:cNvPr id="46" name="テキスト ボックス 45"/>
          <p:cNvSpPr txBox="1"/>
          <p:nvPr/>
        </p:nvSpPr>
        <p:spPr>
          <a:xfrm>
            <a:off x="539552" y="1124744"/>
            <a:ext cx="8136904" cy="30777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ビジネス視点から見た業務要件定義</a:t>
            </a:r>
            <a:endPar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正方形/長方形 64"/>
          <p:cNvSpPr/>
          <p:nvPr/>
        </p:nvSpPr>
        <p:spPr>
          <a:xfrm>
            <a:off x="724042" y="1484784"/>
            <a:ext cx="7880406" cy="648072"/>
          </a:xfrm>
          <a:prstGeom prst="rect">
            <a:avLst/>
          </a:prstGeom>
          <a:solidFill>
            <a:srgbClr val="FFFFCC"/>
          </a:solidFill>
          <a:ln/>
        </p:spPr>
        <p:style>
          <a:lnRef idx="1">
            <a:schemeClr val="accent2"/>
          </a:lnRef>
          <a:fillRef idx="2">
            <a:schemeClr val="accent2"/>
          </a:fillRef>
          <a:effectRef idx="1">
            <a:schemeClr val="accent2"/>
          </a:effectRef>
          <a:fontRef idx="minor">
            <a:schemeClr val="dk1"/>
          </a:fontRef>
        </p:style>
        <p:txBody>
          <a:bodyPr rtlCol="0" anchor="ctr"/>
          <a:lstStyle/>
          <a:p>
            <a:pPr marL="171450" indent="-171450">
              <a:lnSpc>
                <a:spcPct val="140000"/>
              </a:lnSpc>
              <a:buFont typeface="Wingdings" panose="05000000000000000000" pitchFamily="2" charset="2"/>
              <a:buChar char="l"/>
            </a:pPr>
            <a:r>
              <a:rPr lang="ja-JP" altLang="en-US" sz="1400" b="1" u="sng" dirty="0" smtClean="0">
                <a:solidFill>
                  <a:srgbClr val="FF0000"/>
                </a:solidFill>
                <a:latin typeface="メイリオ" pitchFamily="50" charset="-128"/>
                <a:ea typeface="メイリオ" pitchFamily="50" charset="-128"/>
                <a:cs typeface="メイリオ" pitchFamily="50" charset="-128"/>
              </a:rPr>
              <a:t>ビジネス目的・目標の達成に必要な業務を明確に</a:t>
            </a:r>
            <a:r>
              <a:rPr lang="ja-JP" altLang="en-US" sz="1400" b="1" u="sng" dirty="0">
                <a:solidFill>
                  <a:srgbClr val="FF0000"/>
                </a:solidFill>
                <a:latin typeface="メイリオ" pitchFamily="50" charset="-128"/>
                <a:ea typeface="メイリオ" pitchFamily="50" charset="-128"/>
                <a:cs typeface="メイリオ" pitchFamily="50" charset="-128"/>
              </a:rPr>
              <a:t>します。</a:t>
            </a:r>
            <a:endParaRPr lang="en-US" altLang="ja-JP" sz="1400" b="1" u="sng" dirty="0" smtClean="0">
              <a:solidFill>
                <a:srgbClr val="FF0000"/>
              </a:solidFill>
              <a:latin typeface="メイリオ" pitchFamily="50" charset="-128"/>
              <a:ea typeface="メイリオ" pitchFamily="50" charset="-128"/>
              <a:cs typeface="メイリオ" pitchFamily="50" charset="-128"/>
            </a:endParaRPr>
          </a:p>
          <a:p>
            <a:pPr marL="171450" indent="-171450">
              <a:lnSpc>
                <a:spcPct val="140000"/>
              </a:lnSpc>
              <a:buFont typeface="Wingdings" panose="05000000000000000000" pitchFamily="2" charset="2"/>
              <a:buChar char="l"/>
            </a:pPr>
            <a:r>
              <a:rPr lang="ja-JP" altLang="en-US" sz="1400" b="1" u="sng" dirty="0" smtClean="0">
                <a:solidFill>
                  <a:srgbClr val="FF0000"/>
                </a:solidFill>
                <a:latin typeface="メイリオ" pitchFamily="50" charset="-128"/>
                <a:ea typeface="メイリオ" pitchFamily="50" charset="-128"/>
                <a:cs typeface="メイリオ" pitchFamily="50" charset="-128"/>
              </a:rPr>
              <a:t>現行業務のムダや非効率を改善した最適な業務を明確に</a:t>
            </a:r>
            <a:r>
              <a:rPr lang="ja-JP" altLang="en-US" sz="1400" b="1" u="sng" dirty="0">
                <a:solidFill>
                  <a:srgbClr val="FF0000"/>
                </a:solidFill>
                <a:latin typeface="メイリオ" pitchFamily="50" charset="-128"/>
                <a:ea typeface="メイリオ" pitchFamily="50" charset="-128"/>
                <a:cs typeface="メイリオ" pitchFamily="50" charset="-128"/>
              </a:rPr>
              <a:t>します。</a:t>
            </a:r>
            <a:endParaRPr lang="en-US" altLang="ja-JP" sz="1400" b="1" u="sng" dirty="0">
              <a:solidFill>
                <a:srgbClr val="FF0000"/>
              </a:solidFill>
              <a:latin typeface="メイリオ" pitchFamily="50" charset="-128"/>
              <a:ea typeface="メイリオ" pitchFamily="50" charset="-128"/>
              <a:cs typeface="メイリオ"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1527317454"/>
              </p:ext>
            </p:extLst>
          </p:nvPr>
        </p:nvGraphicFramePr>
        <p:xfrm>
          <a:off x="724042" y="2245306"/>
          <a:ext cx="7893271" cy="4401264"/>
        </p:xfrm>
        <a:graphic>
          <a:graphicData uri="http://schemas.openxmlformats.org/drawingml/2006/table">
            <a:tbl>
              <a:tblPr firstRow="1" bandRow="1">
                <a:tableStyleId>{7DF18680-E054-41AD-8BC1-D1AEF772440D}</a:tableStyleId>
              </a:tblPr>
              <a:tblGrid>
                <a:gridCol w="3919966"/>
                <a:gridCol w="116840"/>
                <a:gridCol w="3856465"/>
              </a:tblGrid>
              <a:tr h="308484">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As-Is</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業務</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gridSpan="2">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To-Be</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業務</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hMerge="1">
                  <a:txBody>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924428">
                <a:tc>
                  <a:txBody>
                    <a:bodyPr/>
                    <a:lstStyle/>
                    <a:p>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gridSpan="2">
                  <a:txBody>
                    <a:bodyPr/>
                    <a:lstStyle/>
                    <a:p>
                      <a:endParaRPr kumimoji="1" lang="ja-JP" altLang="en-US" dirty="0"/>
                    </a:p>
                  </a:txBody>
                  <a:tcPr/>
                </a:tc>
                <a:tc hMerge="1">
                  <a:txBody>
                    <a:bodyPr/>
                    <a:lstStyle/>
                    <a:p>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1224136">
                <a:tc>
                  <a:txBody>
                    <a:bodyPr/>
                    <a:lstStyle/>
                    <a:p>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gridSpan="2">
                  <a:txBody>
                    <a:bodyPr/>
                    <a:lstStyle/>
                    <a:p>
                      <a:endParaRPr kumimoji="1" lang="ja-JP" altLang="en-US" dirty="0"/>
                    </a:p>
                  </a:txBody>
                  <a:tcPr/>
                </a:tc>
                <a:tc hMerge="1">
                  <a:txBody>
                    <a:bodyPr/>
                    <a:lstStyle/>
                    <a:p>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247808">
                <a:tc gridSpan="3">
                  <a:txBody>
                    <a:bodyPr/>
                    <a:lstStyle/>
                    <a:p>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業務最適化のイメージ</a:t>
                      </a:r>
                      <a:endParaRPr kumimoji="1"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a:solidFill>
                      <a:schemeClr val="accent5"/>
                    </a:solidFill>
                  </a:tcPr>
                </a:tc>
                <a:tc hMerge="1">
                  <a:txBody>
                    <a:bodyPr/>
                    <a:lstStyle/>
                    <a:p>
                      <a:endParaRPr kumimoji="1" lang="ja-JP" altLang="en-US"/>
                    </a:p>
                  </a:txBody>
                  <a:tcPr/>
                </a:tc>
                <a:tc hMerge="1">
                  <a:txBody>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1669896">
                <a:tc gridSpan="2">
                  <a:txBody>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hMerge="1">
                  <a:txBody>
                    <a:bodyPr/>
                    <a:lstStyle/>
                    <a:p>
                      <a:endParaRPr kumimoji="1" lang="ja-JP" altLang="en-US"/>
                    </a:p>
                  </a:txBody>
                  <a:tcPr/>
                </a:tc>
                <a:tc>
                  <a:txBody>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grpSp>
        <p:nvGrpSpPr>
          <p:cNvPr id="183" name="グループ化 182"/>
          <p:cNvGrpSpPr/>
          <p:nvPr/>
        </p:nvGrpSpPr>
        <p:grpSpPr>
          <a:xfrm>
            <a:off x="1547664" y="3622234"/>
            <a:ext cx="6192688" cy="1008112"/>
            <a:chOff x="1547664" y="3501008"/>
            <a:chExt cx="6192688" cy="1008112"/>
          </a:xfrm>
        </p:grpSpPr>
        <p:sp>
          <p:nvSpPr>
            <p:cNvPr id="34" name="正方形/長方形 33"/>
            <p:cNvSpPr/>
            <p:nvPr/>
          </p:nvSpPr>
          <p:spPr>
            <a:xfrm>
              <a:off x="1547664" y="4144827"/>
              <a:ext cx="2160240" cy="292643"/>
            </a:xfrm>
            <a:prstGeom prst="rect">
              <a:avLst/>
            </a:prstGeom>
            <a:effectLst/>
          </p:spPr>
          <p:style>
            <a:lnRef idx="1">
              <a:schemeClr val="accent2"/>
            </a:lnRef>
            <a:fillRef idx="3">
              <a:schemeClr val="accent2"/>
            </a:fillRef>
            <a:effectRef idx="2">
              <a:schemeClr val="accent2"/>
            </a:effectRef>
            <a:fontRef idx="minor">
              <a:schemeClr val="lt1"/>
            </a:fontRef>
          </p:style>
          <p:txBody>
            <a:bodyPr rtlCol="0" anchor="ct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より付加価値の高い業務</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正方形/長方形 34"/>
            <p:cNvSpPr/>
            <p:nvPr/>
          </p:nvSpPr>
          <p:spPr>
            <a:xfrm>
              <a:off x="1551856" y="3501008"/>
              <a:ext cx="2155000" cy="643819"/>
            </a:xfrm>
            <a:prstGeom prst="rect">
              <a:avLst/>
            </a:prstGeom>
            <a:effectLst/>
          </p:spPr>
          <p:style>
            <a:lnRef idx="1">
              <a:schemeClr val="dk1"/>
            </a:lnRef>
            <a:fillRef idx="2">
              <a:schemeClr val="dk1"/>
            </a:fillRef>
            <a:effectRef idx="1">
              <a:schemeClr val="dk1"/>
            </a:effectRef>
            <a:fontRef idx="minor">
              <a:schemeClr val="dk1"/>
            </a:fontRef>
          </p:style>
          <p:txBody>
            <a:bodyPr rtlCol="0" anchor="ctr"/>
            <a:lstStyle/>
            <a:p>
              <a:r>
                <a:rPr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定常業務</a:t>
              </a:r>
              <a:endParaRPr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正方形/長方形 41"/>
            <p:cNvSpPr/>
            <p:nvPr/>
          </p:nvSpPr>
          <p:spPr>
            <a:xfrm>
              <a:off x="5580112" y="3771319"/>
              <a:ext cx="2160240" cy="688995"/>
            </a:xfrm>
            <a:prstGeom prst="rect">
              <a:avLst/>
            </a:prstGeom>
            <a:effectLst/>
          </p:spPr>
          <p:style>
            <a:lnRef idx="1">
              <a:schemeClr val="accent2"/>
            </a:lnRef>
            <a:fillRef idx="3">
              <a:schemeClr val="accent2"/>
            </a:fillRef>
            <a:effectRef idx="2">
              <a:schemeClr val="accent2"/>
            </a:effectRef>
            <a:fontRef idx="minor">
              <a:schemeClr val="lt1"/>
            </a:fontRef>
          </p:style>
          <p:txBody>
            <a:bodyPr rtlCol="0" anchor="ct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より付加価値の高い業務</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5585352" y="3501009"/>
              <a:ext cx="2155000" cy="270310"/>
            </a:xfrm>
            <a:prstGeom prst="rect">
              <a:avLst/>
            </a:prstGeom>
            <a:effectLst/>
          </p:spPr>
          <p:style>
            <a:lnRef idx="1">
              <a:schemeClr val="accent4"/>
            </a:lnRef>
            <a:fillRef idx="2">
              <a:schemeClr val="accent4"/>
            </a:fillRef>
            <a:effectRef idx="1">
              <a:schemeClr val="accent4"/>
            </a:effectRef>
            <a:fontRef idx="minor">
              <a:schemeClr val="dk1"/>
            </a:fontRef>
          </p:style>
          <p:txBody>
            <a:bodyPr rtlCol="0" anchor="ctr"/>
            <a:lstStyle/>
            <a:p>
              <a:r>
                <a:rPr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定常業務</a:t>
              </a:r>
              <a:endParaRPr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flipV="1">
              <a:off x="3707904" y="3771319"/>
              <a:ext cx="1872208" cy="3735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直線矢印コネクタ 49"/>
            <p:cNvCxnSpPr/>
            <p:nvPr/>
          </p:nvCxnSpPr>
          <p:spPr>
            <a:xfrm>
              <a:off x="3707904" y="4437470"/>
              <a:ext cx="18774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直線矢印コネクタ 50"/>
            <p:cNvCxnSpPr/>
            <p:nvPr/>
          </p:nvCxnSpPr>
          <p:spPr>
            <a:xfrm flipV="1">
              <a:off x="3706856" y="3501009"/>
              <a:ext cx="1878496"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テキスト ボックス 55"/>
            <p:cNvSpPr txBox="1"/>
            <p:nvPr/>
          </p:nvSpPr>
          <p:spPr>
            <a:xfrm>
              <a:off x="3770347" y="4047455"/>
              <a:ext cx="1817567" cy="461665"/>
            </a:xfrm>
            <a:prstGeom prst="rect">
              <a:avLst/>
            </a:prstGeom>
            <a:noFill/>
          </p:spPr>
          <p:txBody>
            <a:bodyPr wrap="square" rtlCol="0">
              <a:spAutoFit/>
            </a:bodyPr>
            <a:lstStyle/>
            <a:p>
              <a:pPr algn="ct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より付加価値の高い</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業務にシフト</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テキスト ボックス 56"/>
            <p:cNvSpPr txBox="1"/>
            <p:nvPr/>
          </p:nvSpPr>
          <p:spPr>
            <a:xfrm>
              <a:off x="4139952" y="3573016"/>
              <a:ext cx="1244373" cy="276999"/>
            </a:xfrm>
            <a:prstGeom prst="rect">
              <a:avLst/>
            </a:prstGeom>
            <a:noFill/>
          </p:spPr>
          <p:txBody>
            <a:bodyPr wrap="square" rtlCol="0">
              <a:spAutoFit/>
            </a:bodyPr>
            <a:lstStyle/>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業務効率化</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2" name="角丸四角形吹き出し 61"/>
          <p:cNvSpPr/>
          <p:nvPr/>
        </p:nvSpPr>
        <p:spPr>
          <a:xfrm>
            <a:off x="4690130" y="2627370"/>
            <a:ext cx="1392235" cy="391974"/>
          </a:xfrm>
          <a:prstGeom prst="wedgeRoundRectCallout">
            <a:avLst>
              <a:gd name="adj1" fmla="val 54089"/>
              <a:gd name="adj2" fmla="val 9004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定常業務は簡単</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すぐ</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に終わる。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角丸四角形吹き出し 68"/>
          <p:cNvSpPr/>
          <p:nvPr/>
        </p:nvSpPr>
        <p:spPr>
          <a:xfrm>
            <a:off x="3099829" y="2614123"/>
            <a:ext cx="1392235" cy="677409"/>
          </a:xfrm>
          <a:prstGeom prst="wedgeRoundRectCallout">
            <a:avLst>
              <a:gd name="adj1" fmla="val -61532"/>
              <a:gd name="adj2" fmla="val -258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ビジネス</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に直結</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価値ある業務</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を</a:t>
            </a:r>
          </a:p>
          <a:p>
            <a:pPr algn="ct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実施</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する・考える時間</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がない。</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8" name="テキスト ボックス 147"/>
          <p:cNvSpPr txBox="1"/>
          <p:nvPr/>
        </p:nvSpPr>
        <p:spPr>
          <a:xfrm>
            <a:off x="5847089" y="6423139"/>
            <a:ext cx="1595309" cy="246221"/>
          </a:xfrm>
          <a:prstGeom prst="rect">
            <a:avLst/>
          </a:prstGeom>
          <a:noFill/>
        </p:spPr>
        <p:txBody>
          <a:bodyPr wrap="none" rtlCol="0">
            <a:spAutoFit/>
          </a:bodyPr>
          <a:lstStyle/>
          <a:p>
            <a:r>
              <a:rPr kumimoji="1" lang="ja-JP" altLang="en-US" sz="10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新規ビジネスの</a:t>
            </a:r>
            <a:r>
              <a:rPr lang="ja-JP" altLang="en-US" sz="10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業務</a:t>
            </a:r>
            <a:r>
              <a:rPr lang="ja-JP" altLang="en-US" sz="10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追加</a:t>
            </a:r>
            <a:endParaRPr kumimoji="1" lang="ja-JP" altLang="en-US" sz="10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31" name="グループ化 130"/>
          <p:cNvGrpSpPr/>
          <p:nvPr/>
        </p:nvGrpSpPr>
        <p:grpSpPr>
          <a:xfrm>
            <a:off x="1730989" y="5062394"/>
            <a:ext cx="2160240" cy="609007"/>
            <a:chOff x="9180512" y="5121208"/>
            <a:chExt cx="2160240" cy="609007"/>
          </a:xfrm>
        </p:grpSpPr>
        <p:sp>
          <p:nvSpPr>
            <p:cNvPr id="21" name="正方形/長方形 20"/>
            <p:cNvSpPr/>
            <p:nvPr/>
          </p:nvSpPr>
          <p:spPr>
            <a:xfrm>
              <a:off x="9180512" y="5494325"/>
              <a:ext cx="572933" cy="18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チーム</a:t>
              </a:r>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9828584" y="5494325"/>
              <a:ext cx="572933" cy="18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チーム</a:t>
              </a:r>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10479787" y="5494325"/>
              <a:ext cx="572933" cy="18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C</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チーム</a:t>
              </a:r>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3" name="カギ線コネクタ 22"/>
            <p:cNvCxnSpPr>
              <a:stCxn id="140" idx="2"/>
              <a:endCxn id="21" idx="0"/>
            </p:cNvCxnSpPr>
            <p:nvPr/>
          </p:nvCxnSpPr>
          <p:spPr>
            <a:xfrm rot="5400000">
              <a:off x="9694457" y="5073730"/>
              <a:ext cx="193117" cy="648072"/>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84" name="カギ線コネクタ 83"/>
            <p:cNvCxnSpPr>
              <a:stCxn id="140" idx="2"/>
              <a:endCxn id="80" idx="0"/>
            </p:cNvCxnSpPr>
            <p:nvPr/>
          </p:nvCxnSpPr>
          <p:spPr>
            <a:xfrm rot="5400000">
              <a:off x="10018493" y="5397766"/>
              <a:ext cx="193117" cy="1270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85" name="カギ線コネクタ 84"/>
            <p:cNvCxnSpPr>
              <a:stCxn id="140" idx="2"/>
              <a:endCxn id="81" idx="0"/>
            </p:cNvCxnSpPr>
            <p:nvPr/>
          </p:nvCxnSpPr>
          <p:spPr>
            <a:xfrm rot="16200000" flipH="1">
              <a:off x="10344094" y="5072164"/>
              <a:ext cx="193117" cy="651203"/>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119" name="正方形/長方形 118"/>
            <p:cNvSpPr/>
            <p:nvPr/>
          </p:nvSpPr>
          <p:spPr>
            <a:xfrm>
              <a:off x="9821793" y="5452199"/>
              <a:ext cx="1302935" cy="278016"/>
            </a:xfrm>
            <a:prstGeom prst="rect">
              <a:avLst/>
            </a:prstGeom>
            <a:noFill/>
            <a:ln>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800" dirty="0"/>
            </a:p>
          </p:txBody>
        </p:sp>
        <p:sp>
          <p:nvSpPr>
            <p:cNvPr id="136" name="テキスト ボックス 135"/>
            <p:cNvSpPr txBox="1"/>
            <p:nvPr/>
          </p:nvSpPr>
          <p:spPr>
            <a:xfrm>
              <a:off x="10787516" y="5229200"/>
              <a:ext cx="553236" cy="246221"/>
            </a:xfrm>
            <a:prstGeom prst="rect">
              <a:avLst/>
            </a:prstGeom>
            <a:noFill/>
          </p:spPr>
          <p:txBody>
            <a:bodyPr wrap="square" rtlCol="0">
              <a:spAutoFit/>
            </a:bodyPr>
            <a:lstStyle/>
            <a:p>
              <a:r>
                <a:rPr kumimoji="1" lang="ja-JP" altLang="en-US" sz="10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統合</a:t>
              </a:r>
              <a:endParaRPr kumimoji="1" lang="ja-JP" altLang="en-US" sz="1000"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0" name="正方形/長方形 139"/>
            <p:cNvSpPr/>
            <p:nvPr/>
          </p:nvSpPr>
          <p:spPr>
            <a:xfrm>
              <a:off x="9828584" y="5121208"/>
              <a:ext cx="572933" cy="18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142" name="グループ化 141"/>
          <p:cNvGrpSpPr/>
          <p:nvPr/>
        </p:nvGrpSpPr>
        <p:grpSpPr>
          <a:xfrm>
            <a:off x="5364088" y="5818498"/>
            <a:ext cx="2520201" cy="180000"/>
            <a:chOff x="1341302" y="5926909"/>
            <a:chExt cx="2520201" cy="180000"/>
          </a:xfrm>
        </p:grpSpPr>
        <p:sp>
          <p:nvSpPr>
            <p:cNvPr id="143" name="正方形/長方形 142"/>
            <p:cNvSpPr/>
            <p:nvPr/>
          </p:nvSpPr>
          <p:spPr>
            <a:xfrm>
              <a:off x="1341302" y="5926909"/>
              <a:ext cx="720000" cy="180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プロセス４</a:t>
              </a:r>
              <a:endPar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9" name="正方形/長方形 148"/>
            <p:cNvSpPr/>
            <p:nvPr/>
          </p:nvSpPr>
          <p:spPr>
            <a:xfrm>
              <a:off x="3141503" y="5926909"/>
              <a:ext cx="720000" cy="180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プロセス１</a:t>
              </a:r>
              <a:endPar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0" name="正方形/長方形 149"/>
            <p:cNvSpPr/>
            <p:nvPr/>
          </p:nvSpPr>
          <p:spPr>
            <a:xfrm>
              <a:off x="2236766" y="5926909"/>
              <a:ext cx="720000" cy="180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プロセス３‘</a:t>
              </a:r>
              <a:endPar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51" name="直線矢印コネクタ 150"/>
            <p:cNvCxnSpPr>
              <a:stCxn id="143" idx="3"/>
              <a:endCxn id="150" idx="1"/>
            </p:cNvCxnSpPr>
            <p:nvPr/>
          </p:nvCxnSpPr>
          <p:spPr>
            <a:xfrm>
              <a:off x="2061302" y="6016909"/>
              <a:ext cx="17546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直線矢印コネクタ 152"/>
            <p:cNvCxnSpPr>
              <a:stCxn id="150" idx="3"/>
              <a:endCxn id="149" idx="1"/>
            </p:cNvCxnSpPr>
            <p:nvPr/>
          </p:nvCxnSpPr>
          <p:spPr>
            <a:xfrm>
              <a:off x="2956766" y="6016909"/>
              <a:ext cx="1847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58" name="グループ化 157"/>
          <p:cNvGrpSpPr/>
          <p:nvPr/>
        </p:nvGrpSpPr>
        <p:grpSpPr>
          <a:xfrm>
            <a:off x="6023726" y="5062394"/>
            <a:ext cx="1221005" cy="553117"/>
            <a:chOff x="9180512" y="5121208"/>
            <a:chExt cx="1221005" cy="553117"/>
          </a:xfrm>
        </p:grpSpPr>
        <p:sp>
          <p:nvSpPr>
            <p:cNvPr id="159" name="正方形/長方形 158"/>
            <p:cNvSpPr/>
            <p:nvPr/>
          </p:nvSpPr>
          <p:spPr>
            <a:xfrm>
              <a:off x="9180512" y="5494325"/>
              <a:ext cx="572933" cy="18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チーム</a:t>
              </a:r>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0" name="正方形/長方形 159"/>
            <p:cNvSpPr/>
            <p:nvPr/>
          </p:nvSpPr>
          <p:spPr>
            <a:xfrm>
              <a:off x="9828584" y="5494325"/>
              <a:ext cx="572933" cy="180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チーム</a:t>
              </a:r>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62" name="カギ線コネクタ 161"/>
            <p:cNvCxnSpPr>
              <a:stCxn id="167" idx="2"/>
              <a:endCxn id="159" idx="0"/>
            </p:cNvCxnSpPr>
            <p:nvPr/>
          </p:nvCxnSpPr>
          <p:spPr>
            <a:xfrm rot="5400000">
              <a:off x="9535748" y="5232440"/>
              <a:ext cx="193117" cy="330653"/>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63" name="カギ線コネクタ 162"/>
            <p:cNvCxnSpPr>
              <a:stCxn id="167" idx="2"/>
              <a:endCxn id="160" idx="0"/>
            </p:cNvCxnSpPr>
            <p:nvPr/>
          </p:nvCxnSpPr>
          <p:spPr>
            <a:xfrm rot="16200000" flipH="1">
              <a:off x="9859783" y="5239056"/>
              <a:ext cx="193117" cy="317419"/>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167" name="正方形/長方形 166"/>
            <p:cNvSpPr/>
            <p:nvPr/>
          </p:nvSpPr>
          <p:spPr>
            <a:xfrm>
              <a:off x="9511165" y="5121208"/>
              <a:ext cx="572933" cy="18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168" name="グループ化 167"/>
          <p:cNvGrpSpPr/>
          <p:nvPr/>
        </p:nvGrpSpPr>
        <p:grpSpPr>
          <a:xfrm>
            <a:off x="5364088" y="6214522"/>
            <a:ext cx="2520280" cy="180000"/>
            <a:chOff x="1341303" y="5926909"/>
            <a:chExt cx="2520280" cy="180000"/>
          </a:xfrm>
        </p:grpSpPr>
        <p:sp>
          <p:nvSpPr>
            <p:cNvPr id="169" name="正方形/長方形 168"/>
            <p:cNvSpPr/>
            <p:nvPr/>
          </p:nvSpPr>
          <p:spPr>
            <a:xfrm>
              <a:off x="1341303" y="5926909"/>
              <a:ext cx="710417" cy="180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a:t>
              </a:r>
              <a:endPar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0" name="正方形/長方形 169"/>
            <p:cNvSpPr/>
            <p:nvPr/>
          </p:nvSpPr>
          <p:spPr>
            <a:xfrm>
              <a:off x="3151166" y="5926909"/>
              <a:ext cx="710417" cy="180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プロセス</a:t>
              </a: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C</a:t>
              </a:r>
            </a:p>
          </p:txBody>
        </p:sp>
        <p:sp>
          <p:nvSpPr>
            <p:cNvPr id="171" name="正方形/長方形 170"/>
            <p:cNvSpPr/>
            <p:nvPr/>
          </p:nvSpPr>
          <p:spPr>
            <a:xfrm>
              <a:off x="2236766" y="5926909"/>
              <a:ext cx="710417" cy="180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プロセス</a:t>
              </a: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B</a:t>
              </a:r>
            </a:p>
          </p:txBody>
        </p:sp>
        <p:cxnSp>
          <p:nvCxnSpPr>
            <p:cNvPr id="172" name="直線矢印コネクタ 171"/>
            <p:cNvCxnSpPr>
              <a:stCxn id="169" idx="3"/>
              <a:endCxn id="171" idx="1"/>
            </p:cNvCxnSpPr>
            <p:nvPr/>
          </p:nvCxnSpPr>
          <p:spPr>
            <a:xfrm>
              <a:off x="2051720" y="6016909"/>
              <a:ext cx="18504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3" name="直線矢印コネクタ 172"/>
            <p:cNvCxnSpPr>
              <a:stCxn id="171" idx="3"/>
              <a:endCxn id="170" idx="1"/>
            </p:cNvCxnSpPr>
            <p:nvPr/>
          </p:nvCxnSpPr>
          <p:spPr>
            <a:xfrm>
              <a:off x="2947183" y="6016909"/>
              <a:ext cx="2039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5" name="上下矢印 134"/>
          <p:cNvSpPr/>
          <p:nvPr/>
        </p:nvSpPr>
        <p:spPr>
          <a:xfrm>
            <a:off x="8052467" y="4997023"/>
            <a:ext cx="432048" cy="1642950"/>
          </a:xfrm>
          <a:prstGeom prst="upDownArrow">
            <a:avLst/>
          </a:prstGeom>
        </p:spPr>
        <p:style>
          <a:lnRef idx="0">
            <a:schemeClr val="accent6"/>
          </a:lnRef>
          <a:fillRef idx="3">
            <a:schemeClr val="accent6"/>
          </a:fillRef>
          <a:effectRef idx="3">
            <a:schemeClr val="accent6"/>
          </a:effectRef>
          <a:fontRef idx="minor">
            <a:schemeClr val="lt1"/>
          </a:fontRef>
        </p:style>
        <p:txBody>
          <a:bodyPr vert="eaVert" rtlCol="0" anchor="ctr"/>
          <a:lstStyle/>
          <a:p>
            <a:pPr algn="ctr"/>
            <a:r>
              <a:rPr kumimoji="1" lang="ja-JP" altLang="en-US"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最適化した業務</a:t>
            </a:r>
            <a:r>
              <a:rPr kumimoji="1" lang="en-US" altLang="ja-JP"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要件</a:t>
            </a:r>
            <a:r>
              <a:rPr kumimoji="1" lang="en-US" altLang="ja-JP"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1" name="右矢印 140"/>
          <p:cNvSpPr/>
          <p:nvPr/>
        </p:nvSpPr>
        <p:spPr>
          <a:xfrm>
            <a:off x="4142048" y="5332434"/>
            <a:ext cx="1078024" cy="66606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dirty="0"/>
          </a:p>
        </p:txBody>
      </p:sp>
      <p:grpSp>
        <p:nvGrpSpPr>
          <p:cNvPr id="185" name="グループ化 184"/>
          <p:cNvGrpSpPr/>
          <p:nvPr/>
        </p:nvGrpSpPr>
        <p:grpSpPr>
          <a:xfrm>
            <a:off x="1403648" y="5705881"/>
            <a:ext cx="2520280" cy="895816"/>
            <a:chOff x="1043608" y="5623720"/>
            <a:chExt cx="2520280" cy="895816"/>
          </a:xfrm>
        </p:grpSpPr>
        <p:sp>
          <p:nvSpPr>
            <p:cNvPr id="3" name="正方形/長方形 2"/>
            <p:cNvSpPr/>
            <p:nvPr/>
          </p:nvSpPr>
          <p:spPr>
            <a:xfrm>
              <a:off x="1043608" y="5740295"/>
              <a:ext cx="710417" cy="18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プロセス１</a:t>
              </a:r>
              <a:endPar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正方形/長方形 32"/>
            <p:cNvSpPr/>
            <p:nvPr/>
          </p:nvSpPr>
          <p:spPr>
            <a:xfrm>
              <a:off x="1939071" y="5740295"/>
              <a:ext cx="710417" cy="18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プロセス２</a:t>
              </a:r>
              <a:endPar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正方形/長方形 35"/>
            <p:cNvSpPr/>
            <p:nvPr/>
          </p:nvSpPr>
          <p:spPr>
            <a:xfrm>
              <a:off x="2853471" y="6090979"/>
              <a:ext cx="710417" cy="18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プロセス４</a:t>
              </a:r>
              <a:endPar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正方形/長方形 36"/>
            <p:cNvSpPr/>
            <p:nvPr/>
          </p:nvSpPr>
          <p:spPr>
            <a:xfrm>
              <a:off x="1939071" y="6093315"/>
              <a:ext cx="710417" cy="18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プロセス３</a:t>
              </a:r>
              <a:endPar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3" idx="3"/>
              <a:endCxn id="33" idx="1"/>
            </p:cNvCxnSpPr>
            <p:nvPr/>
          </p:nvCxnSpPr>
          <p:spPr>
            <a:xfrm>
              <a:off x="1754025" y="5830295"/>
              <a:ext cx="18504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直線矢印コネクタ 37"/>
            <p:cNvCxnSpPr>
              <a:stCxn id="33" idx="2"/>
              <a:endCxn id="37" idx="0"/>
            </p:cNvCxnSpPr>
            <p:nvPr/>
          </p:nvCxnSpPr>
          <p:spPr>
            <a:xfrm>
              <a:off x="2294280" y="5920295"/>
              <a:ext cx="0" cy="173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37" idx="3"/>
              <a:endCxn id="36" idx="1"/>
            </p:cNvCxnSpPr>
            <p:nvPr/>
          </p:nvCxnSpPr>
          <p:spPr>
            <a:xfrm flipV="1">
              <a:off x="2649488" y="6180979"/>
              <a:ext cx="203983" cy="23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乗算記号 11"/>
            <p:cNvSpPr/>
            <p:nvPr/>
          </p:nvSpPr>
          <p:spPr>
            <a:xfrm>
              <a:off x="2518248" y="5623720"/>
              <a:ext cx="253552" cy="253552"/>
            </a:xfrm>
            <a:prstGeom prst="mathMultiply">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800" dirty="0"/>
            </a:p>
          </p:txBody>
        </p:sp>
        <p:cxnSp>
          <p:nvCxnSpPr>
            <p:cNvPr id="15" name="曲線コネクタ 14"/>
            <p:cNvCxnSpPr>
              <a:stCxn id="3" idx="2"/>
              <a:endCxn id="36" idx="2"/>
            </p:cNvCxnSpPr>
            <p:nvPr/>
          </p:nvCxnSpPr>
          <p:spPr>
            <a:xfrm rot="16200000" flipH="1">
              <a:off x="2128406" y="5190705"/>
              <a:ext cx="350684" cy="1809863"/>
            </a:xfrm>
            <a:prstGeom prst="curvedConnector3">
              <a:avLst>
                <a:gd name="adj1" fmla="val 170619"/>
              </a:avLst>
            </a:prstGeom>
            <a:ln w="38100">
              <a:headEnd type="arrow"/>
              <a:tailEnd type="arrow"/>
            </a:ln>
          </p:spPr>
          <p:style>
            <a:lnRef idx="1">
              <a:schemeClr val="accent4"/>
            </a:lnRef>
            <a:fillRef idx="0">
              <a:schemeClr val="accent4"/>
            </a:fillRef>
            <a:effectRef idx="0">
              <a:schemeClr val="accent4"/>
            </a:effectRef>
            <a:fontRef idx="minor">
              <a:schemeClr val="tx1"/>
            </a:fontRef>
          </p:style>
        </p:cxnSp>
        <p:sp>
          <p:nvSpPr>
            <p:cNvPr id="137" name="テキスト ボックス 136"/>
            <p:cNvSpPr txBox="1"/>
            <p:nvPr/>
          </p:nvSpPr>
          <p:spPr>
            <a:xfrm>
              <a:off x="2690694" y="5631051"/>
              <a:ext cx="441146" cy="246221"/>
            </a:xfrm>
            <a:prstGeom prst="rect">
              <a:avLst/>
            </a:prstGeom>
            <a:noFill/>
          </p:spPr>
          <p:txBody>
            <a:bodyPr wrap="none" rtlCol="0">
              <a:spAutoFit/>
            </a:bodyPr>
            <a:lstStyle/>
            <a:p>
              <a:r>
                <a:rPr kumimoji="1" lang="ja-JP" altLang="en-US" sz="10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廃止</a:t>
              </a:r>
              <a:endParaRPr kumimoji="1" lang="ja-JP" altLang="en-US" sz="1000"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8" name="テキスト ボックス 137"/>
            <p:cNvSpPr txBox="1"/>
            <p:nvPr/>
          </p:nvSpPr>
          <p:spPr>
            <a:xfrm>
              <a:off x="1150376" y="6273315"/>
              <a:ext cx="441146" cy="246221"/>
            </a:xfrm>
            <a:prstGeom prst="rect">
              <a:avLst/>
            </a:prstGeom>
            <a:noFill/>
          </p:spPr>
          <p:txBody>
            <a:bodyPr wrap="none" rtlCol="0">
              <a:spAutoFit/>
            </a:bodyPr>
            <a:lstStyle/>
            <a:p>
              <a:r>
                <a:rPr lang="ja-JP" altLang="en-US" sz="1000"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交換</a:t>
              </a:r>
              <a:endParaRPr kumimoji="1" lang="ja-JP" altLang="en-US" sz="1000"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6" name="正方形/長方形 175"/>
            <p:cNvSpPr/>
            <p:nvPr/>
          </p:nvSpPr>
          <p:spPr>
            <a:xfrm>
              <a:off x="1895563" y="6050265"/>
              <a:ext cx="804230" cy="295039"/>
            </a:xfrm>
            <a:prstGeom prst="rect">
              <a:avLst/>
            </a:prstGeom>
            <a:noFill/>
            <a:ln>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800" dirty="0"/>
            </a:p>
          </p:txBody>
        </p:sp>
        <p:sp>
          <p:nvSpPr>
            <p:cNvPr id="178" name="テキスト ボックス 177"/>
            <p:cNvSpPr txBox="1"/>
            <p:nvPr/>
          </p:nvSpPr>
          <p:spPr>
            <a:xfrm>
              <a:off x="2634461" y="5877272"/>
              <a:ext cx="569387" cy="246221"/>
            </a:xfrm>
            <a:prstGeom prst="rect">
              <a:avLst/>
            </a:prstGeom>
            <a:noFill/>
          </p:spPr>
          <p:txBody>
            <a:bodyPr wrap="none" rtlCol="0">
              <a:spAutoFit/>
            </a:bodyPr>
            <a:lstStyle/>
            <a:p>
              <a:r>
                <a:rPr kumimoji="1" lang="ja-JP" altLang="en-US" sz="10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簡易化</a:t>
              </a:r>
              <a:endParaRPr kumimoji="1" lang="ja-JP" altLang="en-US" sz="1000"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5" name="角丸四角形吹き出し 74"/>
          <p:cNvSpPr/>
          <p:nvPr/>
        </p:nvSpPr>
        <p:spPr>
          <a:xfrm>
            <a:off x="776180" y="2627370"/>
            <a:ext cx="1392235" cy="391974"/>
          </a:xfrm>
          <a:prstGeom prst="wedgeRoundRectCallout">
            <a:avLst>
              <a:gd name="adj1" fmla="val 58288"/>
              <a:gd name="adj2" fmla="val 627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定常業務で</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手一杯。</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6" name="角丸四角形吹き出し 75"/>
          <p:cNvSpPr/>
          <p:nvPr/>
        </p:nvSpPr>
        <p:spPr>
          <a:xfrm>
            <a:off x="7092280" y="2624905"/>
            <a:ext cx="1392235" cy="677409"/>
          </a:xfrm>
          <a:prstGeom prst="wedgeRoundRectCallout">
            <a:avLst>
              <a:gd name="adj1" fmla="val -61532"/>
              <a:gd name="adj2" fmla="val -258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ビジネス</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に直結</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価値ある業務に注力できる！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3" name="グループ化 12"/>
          <p:cNvGrpSpPr/>
          <p:nvPr/>
        </p:nvGrpSpPr>
        <p:grpSpPr>
          <a:xfrm>
            <a:off x="1952863" y="2648045"/>
            <a:ext cx="1260648" cy="883160"/>
            <a:chOff x="-1508842" y="860925"/>
            <a:chExt cx="1260648" cy="883160"/>
          </a:xfrm>
        </p:grpSpPr>
        <p:sp>
          <p:nvSpPr>
            <p:cNvPr id="32" name="テキスト ボックス 31"/>
            <p:cNvSpPr txBox="1"/>
            <p:nvPr/>
          </p:nvSpPr>
          <p:spPr>
            <a:xfrm>
              <a:off x="-1508842" y="1497864"/>
              <a:ext cx="1260648" cy="246221"/>
            </a:xfrm>
            <a:prstGeom prst="rect">
              <a:avLst/>
            </a:prstGeom>
            <a:noFill/>
          </p:spPr>
          <p:txBody>
            <a:bodyPr wrap="square" rtlCol="0">
              <a:sp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業務担当者</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632" y="860925"/>
              <a:ext cx="476228" cy="692696"/>
            </a:xfrm>
            <a:prstGeom prst="rect">
              <a:avLst/>
            </a:prstGeom>
          </p:spPr>
        </p:pic>
      </p:grpSp>
      <p:grpSp>
        <p:nvGrpSpPr>
          <p:cNvPr id="11" name="グループ化 10"/>
          <p:cNvGrpSpPr/>
          <p:nvPr/>
        </p:nvGrpSpPr>
        <p:grpSpPr>
          <a:xfrm>
            <a:off x="5868144" y="2619136"/>
            <a:ext cx="1260648" cy="881872"/>
            <a:chOff x="8751790" y="2187088"/>
            <a:chExt cx="1260648" cy="881872"/>
          </a:xfrm>
        </p:grpSpPr>
        <p:sp>
          <p:nvSpPr>
            <p:cNvPr id="77" name="テキスト ボックス 76"/>
            <p:cNvSpPr txBox="1"/>
            <p:nvPr/>
          </p:nvSpPr>
          <p:spPr>
            <a:xfrm>
              <a:off x="8751790" y="2822739"/>
              <a:ext cx="1260648" cy="246221"/>
            </a:xfrm>
            <a:prstGeom prst="rect">
              <a:avLst/>
            </a:prstGeom>
            <a:noFill/>
          </p:spPr>
          <p:txBody>
            <a:bodyPr wrap="square" rtlCol="0">
              <a:sp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業務担当者</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0" y="2187088"/>
              <a:ext cx="476228" cy="692696"/>
            </a:xfrm>
            <a:prstGeom prst="rect">
              <a:avLst/>
            </a:prstGeom>
          </p:spPr>
        </p:pic>
      </p:grpSp>
    </p:spTree>
    <p:extLst>
      <p:ext uri="{BB962C8B-B14F-4D97-AF65-F5344CB8AC3E}">
        <p14:creationId xmlns:p14="http://schemas.microsoft.com/office/powerpoint/2010/main" val="288637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1" name="表 190"/>
          <p:cNvGraphicFramePr>
            <a:graphicFrameLocks noGrp="1"/>
          </p:cNvGraphicFramePr>
          <p:nvPr>
            <p:extLst>
              <p:ext uri="{D42A27DB-BD31-4B8C-83A1-F6EECF244321}">
                <p14:modId xmlns:p14="http://schemas.microsoft.com/office/powerpoint/2010/main" val="156722282"/>
              </p:ext>
            </p:extLst>
          </p:nvPr>
        </p:nvGraphicFramePr>
        <p:xfrm>
          <a:off x="435978" y="2420888"/>
          <a:ext cx="8496944" cy="3749040"/>
        </p:xfrm>
        <a:graphic>
          <a:graphicData uri="http://schemas.openxmlformats.org/drawingml/2006/table">
            <a:tbl>
              <a:tblPr firstRow="1" firstCol="1" bandRow="1">
                <a:tableStyleId>{7DF18680-E054-41AD-8BC1-D1AEF772440D}</a:tableStyleId>
              </a:tblPr>
              <a:tblGrid>
                <a:gridCol w="1152128"/>
                <a:gridCol w="4568070"/>
                <a:gridCol w="2776746"/>
              </a:tblGrid>
              <a:tr h="189975">
                <a:tc>
                  <a:txBody>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pPr algn="ct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各領域の範囲</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pPr algn="ct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内容</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70840">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ビジネス要件</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pPr marL="171450" indent="-171450">
                        <a:buFont typeface="Wingdings" panose="05000000000000000000" pitchFamily="2" charset="2"/>
                        <a:buChar char="l"/>
                      </a:pP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企業や組織が果たすべきミッション、</a:t>
                      </a:r>
                      <a: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ビジネス目的・目標、ゴール</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l"/>
                      </a:pPr>
                      <a:endPar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l"/>
                      </a:pP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企業が提供する商品やサービス</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70840">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業務要件</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pPr marL="171450" indent="-171450">
                        <a:buFont typeface="Wingdings" panose="05000000000000000000" pitchFamily="2" charset="2"/>
                        <a:buChar char="l"/>
                      </a:pP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ビジネス要件を前提として、業務プロセスや概念構造など複数の視点から分析されたお客様の業務</a:t>
                      </a:r>
                      <a: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br>
                      <a:endPar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l"/>
                      </a:pP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お客様の業務を支援するシステム機能の品揃え、業務に関わる非機能要求</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70840">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システム要件</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pPr marL="180975" indent="-180975">
                        <a:buFont typeface="Wingdings" panose="05000000000000000000" pitchFamily="2" charset="2"/>
                        <a:buChar char="l"/>
                      </a:pPr>
                      <a:r>
                        <a:rPr lang="ja-JP" altLang="ja-JP" sz="1000" kern="100" dirty="0" smtClean="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業務要件を前提として、外部設計以降の設計、実装の工数を見積もれる粒度を目安として具体化、詳細化されたシステム機能</a:t>
                      </a:r>
                      <a:r>
                        <a:rPr lang="ja-JP" altLang="en-US" sz="1000" kern="100" dirty="0" smtClean="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、非機能</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62" name="正方形/長方形 61"/>
          <p:cNvSpPr/>
          <p:nvPr/>
        </p:nvSpPr>
        <p:spPr>
          <a:xfrm>
            <a:off x="435978" y="3400425"/>
            <a:ext cx="8496944" cy="1152525"/>
          </a:xfrm>
          <a:prstGeom prst="rect">
            <a:avLst/>
          </a:prstGeom>
          <a:noFill/>
          <a:ln w="254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．業務要件定義の必要性</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39000" y="6569968"/>
            <a:ext cx="1269504" cy="288032"/>
          </a:xfrm>
        </p:spPr>
        <p:txBody>
          <a:bodyPr anchor="ctr"/>
          <a:lstStyle/>
          <a:p>
            <a:fld id="{99AD903E-2787-9244-93D6-61CE01669DE3}" type="slidenum">
              <a:rPr lang="ja-JP" altLang="en-US" smtClean="0"/>
              <a:pPr/>
              <a:t>12</a:t>
            </a:fld>
            <a:endParaRPr lang="ja-JP" altLang="en-US" dirty="0"/>
          </a:p>
        </p:txBody>
      </p:sp>
      <p:sp>
        <p:nvSpPr>
          <p:cNvPr id="46" name="テキスト ボックス 45"/>
          <p:cNvSpPr txBox="1"/>
          <p:nvPr/>
        </p:nvSpPr>
        <p:spPr>
          <a:xfrm>
            <a:off x="539552" y="1124744"/>
            <a:ext cx="8136904" cy="30777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システム開発視点から見た業務</a:t>
            </a:r>
            <a:r>
              <a:rPr lang="ja-JP" altLang="en-US" sz="1400" u="sng" dirty="0">
                <a:latin typeface="メイリオ" panose="020B0604030504040204" pitchFamily="50" charset="-128"/>
                <a:ea typeface="メイリオ" panose="020B0604030504040204" pitchFamily="50" charset="-128"/>
                <a:cs typeface="メイリオ" panose="020B0604030504040204" pitchFamily="50" charset="-128"/>
              </a:rPr>
              <a:t>要件</a:t>
            </a: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定義</a:t>
            </a:r>
            <a:endPar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98" name="直線コネクタ 197"/>
          <p:cNvCxnSpPr/>
          <p:nvPr/>
        </p:nvCxnSpPr>
        <p:spPr>
          <a:xfrm>
            <a:off x="3556921" y="2978976"/>
            <a:ext cx="454763" cy="2222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9" name="直線コネクタ 198"/>
          <p:cNvCxnSpPr/>
          <p:nvPr/>
        </p:nvCxnSpPr>
        <p:spPr>
          <a:xfrm flipH="1">
            <a:off x="4011684" y="2967224"/>
            <a:ext cx="402801" cy="234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4" name="直線コネクタ 203"/>
          <p:cNvCxnSpPr/>
          <p:nvPr/>
        </p:nvCxnSpPr>
        <p:spPr>
          <a:xfrm flipH="1">
            <a:off x="3464804" y="3669224"/>
            <a:ext cx="546880" cy="149151"/>
          </a:xfrm>
          <a:prstGeom prst="line">
            <a:avLst/>
          </a:prstGeom>
        </p:spPr>
        <p:style>
          <a:lnRef idx="2">
            <a:schemeClr val="accent1"/>
          </a:lnRef>
          <a:fillRef idx="0">
            <a:schemeClr val="accent1"/>
          </a:fillRef>
          <a:effectRef idx="1">
            <a:schemeClr val="accent1"/>
          </a:effectRef>
          <a:fontRef idx="minor">
            <a:schemeClr val="tx1"/>
          </a:fontRef>
        </p:style>
      </p:cxnSp>
      <p:cxnSp>
        <p:nvCxnSpPr>
          <p:cNvPr id="205" name="直線コネクタ 204"/>
          <p:cNvCxnSpPr/>
          <p:nvPr/>
        </p:nvCxnSpPr>
        <p:spPr>
          <a:xfrm>
            <a:off x="4011684" y="3669224"/>
            <a:ext cx="569192" cy="149151"/>
          </a:xfrm>
          <a:prstGeom prst="line">
            <a:avLst/>
          </a:prstGeom>
        </p:spPr>
        <p:style>
          <a:lnRef idx="2">
            <a:schemeClr val="accent1"/>
          </a:lnRef>
          <a:fillRef idx="0">
            <a:schemeClr val="accent1"/>
          </a:fillRef>
          <a:effectRef idx="1">
            <a:schemeClr val="accent1"/>
          </a:effectRef>
          <a:fontRef idx="minor">
            <a:schemeClr val="tx1"/>
          </a:fontRef>
        </p:style>
      </p:cxnSp>
      <p:cxnSp>
        <p:nvCxnSpPr>
          <p:cNvPr id="212" name="直線コネクタ 211"/>
          <p:cNvCxnSpPr/>
          <p:nvPr/>
        </p:nvCxnSpPr>
        <p:spPr>
          <a:xfrm flipH="1" flipV="1">
            <a:off x="2799150" y="4049161"/>
            <a:ext cx="431654" cy="3214"/>
          </a:xfrm>
          <a:prstGeom prst="line">
            <a:avLst/>
          </a:prstGeom>
        </p:spPr>
        <p:style>
          <a:lnRef idx="2">
            <a:schemeClr val="accent1"/>
          </a:lnRef>
          <a:fillRef idx="0">
            <a:schemeClr val="accent1"/>
          </a:fillRef>
          <a:effectRef idx="1">
            <a:schemeClr val="accent1"/>
          </a:effectRef>
          <a:fontRef idx="minor">
            <a:schemeClr val="tx1"/>
          </a:fontRef>
        </p:style>
      </p:cxnSp>
      <p:cxnSp>
        <p:nvCxnSpPr>
          <p:cNvPr id="213" name="直線コネクタ 212"/>
          <p:cNvCxnSpPr/>
          <p:nvPr/>
        </p:nvCxnSpPr>
        <p:spPr>
          <a:xfrm flipH="1">
            <a:off x="3464804" y="4286375"/>
            <a:ext cx="1116072" cy="13657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4" name="直線コネクタ 213"/>
          <p:cNvCxnSpPr/>
          <p:nvPr/>
        </p:nvCxnSpPr>
        <p:spPr>
          <a:xfrm>
            <a:off x="4580876" y="4286375"/>
            <a:ext cx="0" cy="13657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5" name="直線コネクタ 214"/>
          <p:cNvCxnSpPr/>
          <p:nvPr/>
        </p:nvCxnSpPr>
        <p:spPr>
          <a:xfrm>
            <a:off x="3464804" y="4286375"/>
            <a:ext cx="0" cy="136575"/>
          </a:xfrm>
          <a:prstGeom prst="line">
            <a:avLst/>
          </a:prstGeom>
        </p:spPr>
        <p:style>
          <a:lnRef idx="2">
            <a:schemeClr val="accent1"/>
          </a:lnRef>
          <a:fillRef idx="0">
            <a:schemeClr val="accent1"/>
          </a:fillRef>
          <a:effectRef idx="1">
            <a:schemeClr val="accent1"/>
          </a:effectRef>
          <a:fontRef idx="minor">
            <a:schemeClr val="tx1"/>
          </a:fontRef>
        </p:style>
      </p:cxnSp>
      <p:cxnSp>
        <p:nvCxnSpPr>
          <p:cNvPr id="222" name="直線コネクタ 221"/>
          <p:cNvCxnSpPr/>
          <p:nvPr/>
        </p:nvCxnSpPr>
        <p:spPr>
          <a:xfrm>
            <a:off x="3464804" y="4890950"/>
            <a:ext cx="576064" cy="1558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3" name="直線コネクタ 222"/>
          <p:cNvCxnSpPr/>
          <p:nvPr/>
        </p:nvCxnSpPr>
        <p:spPr>
          <a:xfrm flipH="1">
            <a:off x="4040868" y="4890950"/>
            <a:ext cx="540008" cy="1558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7" name="直線コネクタ 226"/>
          <p:cNvCxnSpPr/>
          <p:nvPr/>
        </p:nvCxnSpPr>
        <p:spPr>
          <a:xfrm>
            <a:off x="2837131" y="5267891"/>
            <a:ext cx="969737" cy="12931"/>
          </a:xfrm>
          <a:prstGeom prst="line">
            <a:avLst/>
          </a:prstGeom>
        </p:spPr>
        <p:style>
          <a:lnRef idx="2">
            <a:schemeClr val="accent1"/>
          </a:lnRef>
          <a:fillRef idx="0">
            <a:schemeClr val="accent1"/>
          </a:fillRef>
          <a:effectRef idx="1">
            <a:schemeClr val="accent1"/>
          </a:effectRef>
          <a:fontRef idx="minor">
            <a:schemeClr val="tx1"/>
          </a:fontRef>
        </p:style>
      </p:cxnSp>
      <p:sp>
        <p:nvSpPr>
          <p:cNvPr id="239" name="角丸四角形 238"/>
          <p:cNvSpPr/>
          <p:nvPr/>
        </p:nvSpPr>
        <p:spPr>
          <a:xfrm>
            <a:off x="2257783" y="5528822"/>
            <a:ext cx="885133" cy="25424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非機能要件</a:t>
            </a:r>
            <a:endPar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0" name="角丸四角形 239"/>
          <p:cNvSpPr/>
          <p:nvPr/>
        </p:nvSpPr>
        <p:spPr>
          <a:xfrm>
            <a:off x="3194057" y="5531412"/>
            <a:ext cx="1230584" cy="25424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ソフトウエア方式</a:t>
            </a:r>
            <a:endPar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1" name="角丸四角形 240"/>
          <p:cNvSpPr/>
          <p:nvPr/>
        </p:nvSpPr>
        <p:spPr>
          <a:xfrm>
            <a:off x="4457113" y="5531412"/>
            <a:ext cx="1008112" cy="25424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インフラ方式</a:t>
            </a:r>
            <a:endPar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2" name="角丸四角形 241"/>
          <p:cNvSpPr/>
          <p:nvPr/>
        </p:nvSpPr>
        <p:spPr>
          <a:xfrm>
            <a:off x="2257783" y="5816854"/>
            <a:ext cx="885133" cy="25424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運用方式</a:t>
            </a:r>
            <a:endPar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3" name="角丸四角形 242"/>
          <p:cNvSpPr/>
          <p:nvPr/>
        </p:nvSpPr>
        <p:spPr>
          <a:xfrm>
            <a:off x="3195990" y="5824891"/>
            <a:ext cx="502814" cy="25424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etc</a:t>
            </a:r>
            <a:endPar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正方形/長方形 64"/>
          <p:cNvSpPr/>
          <p:nvPr/>
        </p:nvSpPr>
        <p:spPr>
          <a:xfrm>
            <a:off x="724042" y="1487214"/>
            <a:ext cx="7880406" cy="645642"/>
          </a:xfrm>
          <a:prstGeom prst="rect">
            <a:avLst/>
          </a:prstGeom>
          <a:solidFill>
            <a:srgbClr val="FFFFCC"/>
          </a:solidFill>
          <a:ln/>
        </p:spPr>
        <p:style>
          <a:lnRef idx="1">
            <a:schemeClr val="accent2"/>
          </a:lnRef>
          <a:fillRef idx="2">
            <a:schemeClr val="accent2"/>
          </a:fillRef>
          <a:effectRef idx="1">
            <a:schemeClr val="accent2"/>
          </a:effectRef>
          <a:fontRef idx="minor">
            <a:schemeClr val="dk1"/>
          </a:fontRef>
        </p:style>
        <p:txBody>
          <a:bodyPr rtlCol="0" anchor="ctr"/>
          <a:lstStyle/>
          <a:p>
            <a:pPr>
              <a:lnSpc>
                <a:spcPct val="140000"/>
              </a:lnSpc>
            </a:pPr>
            <a:r>
              <a:rPr lang="ja-JP" altLang="en-US" sz="1400" b="1" u="sng" dirty="0" smtClean="0">
                <a:solidFill>
                  <a:srgbClr val="FF0000"/>
                </a:solidFill>
                <a:latin typeface="メイリオ" pitchFamily="50" charset="-128"/>
                <a:ea typeface="メイリオ" pitchFamily="50" charset="-128"/>
                <a:cs typeface="メイリオ" pitchFamily="50" charset="-128"/>
              </a:rPr>
              <a:t>業務要件がビジネスとシステムの橋渡しを担い、ビジネス目的・目標達成に貢献するシステムを</a:t>
            </a:r>
            <a:endParaRPr lang="en-US" altLang="ja-JP" sz="1400" b="1" u="sng" dirty="0" smtClean="0">
              <a:solidFill>
                <a:srgbClr val="FF0000"/>
              </a:solidFill>
              <a:latin typeface="メイリオ" pitchFamily="50" charset="-128"/>
              <a:ea typeface="メイリオ" pitchFamily="50" charset="-128"/>
              <a:cs typeface="メイリオ" pitchFamily="50" charset="-128"/>
            </a:endParaRPr>
          </a:p>
          <a:p>
            <a:pPr>
              <a:lnSpc>
                <a:spcPct val="140000"/>
              </a:lnSpc>
            </a:pPr>
            <a:r>
              <a:rPr lang="ja-JP" altLang="en-US" sz="1400" b="1" u="sng" dirty="0" smtClean="0">
                <a:solidFill>
                  <a:srgbClr val="FF0000"/>
                </a:solidFill>
                <a:latin typeface="メイリオ" pitchFamily="50" charset="-128"/>
                <a:ea typeface="メイリオ" pitchFamily="50" charset="-128"/>
                <a:cs typeface="メイリオ" pitchFamily="50" charset="-128"/>
              </a:rPr>
              <a:t>実現します。</a:t>
            </a:r>
            <a:endParaRPr lang="en-US" altLang="ja-JP" sz="1400" b="1" u="sng" dirty="0" smtClean="0">
              <a:solidFill>
                <a:srgbClr val="FF0000"/>
              </a:solidFill>
              <a:latin typeface="メイリオ" pitchFamily="50" charset="-128"/>
              <a:ea typeface="メイリオ" pitchFamily="50" charset="-128"/>
              <a:cs typeface="メイリオ" pitchFamily="50" charset="-128"/>
            </a:endParaRPr>
          </a:p>
        </p:txBody>
      </p:sp>
      <p:sp>
        <p:nvSpPr>
          <p:cNvPr id="244" name="上矢印 243"/>
          <p:cNvSpPr/>
          <p:nvPr/>
        </p:nvSpPr>
        <p:spPr>
          <a:xfrm>
            <a:off x="1569106" y="2770511"/>
            <a:ext cx="540000" cy="3308623"/>
          </a:xfrm>
          <a:prstGeom prst="upArrow">
            <a:avLst/>
          </a:prstGeom>
        </p:spPr>
        <p:style>
          <a:lnRef idx="1">
            <a:schemeClr val="accent4"/>
          </a:lnRef>
          <a:fillRef idx="2">
            <a:schemeClr val="accent4"/>
          </a:fillRef>
          <a:effectRef idx="1">
            <a:schemeClr val="accent4"/>
          </a:effectRef>
          <a:fontRef idx="minor">
            <a:schemeClr val="dk1"/>
          </a:fontRef>
        </p:style>
        <p:txBody>
          <a:bodyPr vert="eaVert" rtlCol="0" anchor="ctr"/>
          <a:lstStyle/>
          <a:p>
            <a:pPr algn="ctr"/>
            <a:r>
              <a:rPr kumimoji="1"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目的</a:t>
            </a:r>
            <a:r>
              <a:rPr lang="ja-JP" altLang="en-US" sz="1200" b="1" dirty="0">
                <a:latin typeface="ＭＳ Ｐゴシック" panose="020B0600070205080204" pitchFamily="50" charset="-128"/>
                <a:ea typeface="ＭＳ Ｐゴシック" panose="020B0600070205080204" pitchFamily="50" charset="-128"/>
                <a:cs typeface="メイリオ" panose="020B0604030504040204" pitchFamily="50" charset="-128"/>
              </a:rPr>
              <a:t>（</a:t>
            </a:r>
            <a:r>
              <a:rPr kumimoji="1"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何のためにやるのか？</a:t>
            </a:r>
            <a:r>
              <a:rPr kumimoji="1" lang="ja-JP" altLang="en-US" sz="1200" b="1" dirty="0" smtClean="0">
                <a:latin typeface="ＭＳ Ｐゴシック" panose="020B0600070205080204" pitchFamily="50" charset="-128"/>
                <a:ea typeface="ＭＳ Ｐゴシック" panose="020B0600070205080204" pitchFamily="50" charset="-128"/>
                <a:cs typeface="メイリオ" panose="020B0604030504040204" pitchFamily="50" charset="-128"/>
              </a:rPr>
              <a:t>）</a:t>
            </a:r>
            <a:endParaRPr kumimoji="1" lang="ja-JP" altLang="en-US" sz="1200" b="1" dirty="0">
              <a:latin typeface="ＭＳ Ｐゴシック" panose="020B0600070205080204" pitchFamily="50" charset="-128"/>
              <a:ea typeface="ＭＳ Ｐゴシック" panose="020B0600070205080204" pitchFamily="50" charset="-128"/>
              <a:cs typeface="メイリオ" panose="020B0604030504040204" pitchFamily="50" charset="-128"/>
            </a:endParaRPr>
          </a:p>
        </p:txBody>
      </p:sp>
      <p:sp>
        <p:nvSpPr>
          <p:cNvPr id="245" name="下矢印 244"/>
          <p:cNvSpPr/>
          <p:nvPr/>
        </p:nvSpPr>
        <p:spPr>
          <a:xfrm>
            <a:off x="5580112" y="2770511"/>
            <a:ext cx="540000" cy="3308623"/>
          </a:xfrm>
          <a:prstGeom prst="downArrow">
            <a:avLst/>
          </a:prstGeom>
        </p:spPr>
        <p:style>
          <a:lnRef idx="1">
            <a:schemeClr val="accent6"/>
          </a:lnRef>
          <a:fillRef idx="2">
            <a:schemeClr val="accent6"/>
          </a:fillRef>
          <a:effectRef idx="1">
            <a:schemeClr val="accent6"/>
          </a:effectRef>
          <a:fontRef idx="minor">
            <a:schemeClr val="dk1"/>
          </a:fontRef>
        </p:style>
        <p:txBody>
          <a:bodyPr vert="eaVert" rtlCol="0" anchor="ctr"/>
          <a:lstStyle/>
          <a:p>
            <a:pPr algn="ctr"/>
            <a:r>
              <a:rPr kumimoji="1"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手段</a:t>
            </a:r>
            <a:r>
              <a:rPr kumimoji="1" lang="ja-JP" altLang="en-US" sz="1200" b="1" dirty="0" smtClean="0">
                <a:latin typeface="ＭＳ Ｐゴシック" panose="020B0600070205080204" pitchFamily="50" charset="-128"/>
                <a:ea typeface="ＭＳ Ｐゴシック" panose="020B0600070205080204" pitchFamily="50" charset="-128"/>
                <a:cs typeface="メイリオ" panose="020B0604030504040204" pitchFamily="50" charset="-128"/>
              </a:rPr>
              <a:t>（</a:t>
            </a:r>
            <a:r>
              <a:rPr kumimoji="1"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その要件で十分か？</a:t>
            </a:r>
            <a:r>
              <a:rPr kumimoji="1" lang="ja-JP" altLang="en-US" sz="1200" b="1" dirty="0" smtClean="0">
                <a:latin typeface="ＭＳ Ｐゴシック" panose="020B0600070205080204" pitchFamily="50" charset="-128"/>
                <a:ea typeface="ＭＳ Ｐゴシック" panose="020B0600070205080204" pitchFamily="50" charset="-128"/>
                <a:cs typeface="メイリオ" panose="020B0604030504040204" pitchFamily="50" charset="-128"/>
              </a:rPr>
              <a:t>）</a:t>
            </a:r>
            <a:endParaRPr kumimoji="1" lang="ja-JP" altLang="en-US" sz="1200" b="1" dirty="0">
              <a:latin typeface="ＭＳ Ｐゴシック" panose="020B0600070205080204" pitchFamily="50" charset="-128"/>
              <a:ea typeface="ＭＳ Ｐゴシック" panose="020B0600070205080204" pitchFamily="50" charset="-128"/>
              <a:cs typeface="メイリオ" panose="020B0604030504040204" pitchFamily="50" charset="-128"/>
            </a:endParaRPr>
          </a:p>
        </p:txBody>
      </p:sp>
      <p:grpSp>
        <p:nvGrpSpPr>
          <p:cNvPr id="3" name="グループ化 2"/>
          <p:cNvGrpSpPr/>
          <p:nvPr/>
        </p:nvGrpSpPr>
        <p:grpSpPr>
          <a:xfrm>
            <a:off x="4492629" y="2752937"/>
            <a:ext cx="1087483" cy="428574"/>
            <a:chOff x="4492629" y="2752937"/>
            <a:chExt cx="1087483" cy="428574"/>
          </a:xfrm>
        </p:grpSpPr>
        <p:sp>
          <p:nvSpPr>
            <p:cNvPr id="197" name="テキスト ボックス 196"/>
            <p:cNvSpPr txBox="1"/>
            <p:nvPr/>
          </p:nvSpPr>
          <p:spPr>
            <a:xfrm>
              <a:off x="4882485" y="2849611"/>
              <a:ext cx="697627"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サービス</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4" name="図 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629" y="2752937"/>
              <a:ext cx="428574" cy="428574"/>
            </a:xfrm>
            <a:prstGeom prst="rect">
              <a:avLst/>
            </a:prstGeom>
          </p:spPr>
        </p:pic>
      </p:grpSp>
      <p:grpSp>
        <p:nvGrpSpPr>
          <p:cNvPr id="2" name="グループ化 1"/>
          <p:cNvGrpSpPr/>
          <p:nvPr/>
        </p:nvGrpSpPr>
        <p:grpSpPr>
          <a:xfrm>
            <a:off x="2627784" y="2769941"/>
            <a:ext cx="869127" cy="439185"/>
            <a:chOff x="2627784" y="2769941"/>
            <a:chExt cx="869127" cy="439185"/>
          </a:xfrm>
        </p:grpSpPr>
        <p:sp>
          <p:nvSpPr>
            <p:cNvPr id="106" name="テキスト ボックス 105"/>
            <p:cNvSpPr txBox="1"/>
            <p:nvPr/>
          </p:nvSpPr>
          <p:spPr>
            <a:xfrm>
              <a:off x="2627784" y="2890795"/>
              <a:ext cx="441146"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商品</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5" name="図 9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7726" y="2769941"/>
              <a:ext cx="439185" cy="439185"/>
            </a:xfrm>
            <a:prstGeom prst="rect">
              <a:avLst/>
            </a:prstGeom>
          </p:spPr>
        </p:pic>
      </p:grpSp>
      <p:grpSp>
        <p:nvGrpSpPr>
          <p:cNvPr id="12" name="グループ化 11"/>
          <p:cNvGrpSpPr/>
          <p:nvPr/>
        </p:nvGrpSpPr>
        <p:grpSpPr>
          <a:xfrm>
            <a:off x="4355976" y="4456944"/>
            <a:ext cx="792086" cy="427481"/>
            <a:chOff x="4355976" y="4456944"/>
            <a:chExt cx="792086" cy="427481"/>
          </a:xfrm>
        </p:grpSpPr>
        <p:sp>
          <p:nvSpPr>
            <p:cNvPr id="221" name="テキスト ボックス 220"/>
            <p:cNvSpPr txBox="1"/>
            <p:nvPr/>
          </p:nvSpPr>
          <p:spPr>
            <a:xfrm>
              <a:off x="4706916" y="4638204"/>
              <a:ext cx="441146"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帳票</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6" name="図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5976" y="4456944"/>
              <a:ext cx="392196" cy="392196"/>
            </a:xfrm>
            <a:prstGeom prst="rect">
              <a:avLst/>
            </a:prstGeom>
          </p:spPr>
        </p:pic>
      </p:grpSp>
      <p:grpSp>
        <p:nvGrpSpPr>
          <p:cNvPr id="13" name="グループ化 12"/>
          <p:cNvGrpSpPr/>
          <p:nvPr/>
        </p:nvGrpSpPr>
        <p:grpSpPr>
          <a:xfrm>
            <a:off x="3879561" y="5084572"/>
            <a:ext cx="1484527" cy="395973"/>
            <a:chOff x="3879561" y="5084572"/>
            <a:chExt cx="1484527" cy="395973"/>
          </a:xfrm>
        </p:grpSpPr>
        <p:sp>
          <p:nvSpPr>
            <p:cNvPr id="226" name="テキスト ボックス 225"/>
            <p:cNvSpPr txBox="1"/>
            <p:nvPr/>
          </p:nvSpPr>
          <p:spPr>
            <a:xfrm>
              <a:off x="4153500" y="5157192"/>
              <a:ext cx="1210588"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ビジネスロジック</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7" name="図 9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9561" y="5084572"/>
              <a:ext cx="395973" cy="395973"/>
            </a:xfrm>
            <a:prstGeom prst="rect">
              <a:avLst/>
            </a:prstGeom>
          </p:spPr>
        </p:pic>
      </p:grpSp>
      <p:grpSp>
        <p:nvGrpSpPr>
          <p:cNvPr id="11" name="グループ化 10"/>
          <p:cNvGrpSpPr/>
          <p:nvPr/>
        </p:nvGrpSpPr>
        <p:grpSpPr>
          <a:xfrm>
            <a:off x="2834708" y="4474442"/>
            <a:ext cx="835866" cy="394718"/>
            <a:chOff x="2834708" y="4474442"/>
            <a:chExt cx="835866" cy="394718"/>
          </a:xfrm>
        </p:grpSpPr>
        <p:sp>
          <p:nvSpPr>
            <p:cNvPr id="218" name="テキスト ボックス 217"/>
            <p:cNvSpPr txBox="1"/>
            <p:nvPr/>
          </p:nvSpPr>
          <p:spPr>
            <a:xfrm>
              <a:off x="2834708" y="4602918"/>
              <a:ext cx="441146"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画面</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0" name="図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4474442"/>
              <a:ext cx="394718" cy="394718"/>
            </a:xfrm>
            <a:prstGeom prst="rect">
              <a:avLst/>
            </a:prstGeom>
          </p:spPr>
        </p:pic>
      </p:grpSp>
      <p:grpSp>
        <p:nvGrpSpPr>
          <p:cNvPr id="5" name="グループ化 4"/>
          <p:cNvGrpSpPr/>
          <p:nvPr/>
        </p:nvGrpSpPr>
        <p:grpSpPr>
          <a:xfrm>
            <a:off x="3754549" y="3226496"/>
            <a:ext cx="1465523" cy="332388"/>
            <a:chOff x="3754549" y="3226496"/>
            <a:chExt cx="1465523" cy="332388"/>
          </a:xfrm>
        </p:grpSpPr>
        <p:sp>
          <p:nvSpPr>
            <p:cNvPr id="202" name="テキスト ボックス 201"/>
            <p:cNvSpPr txBox="1"/>
            <p:nvPr/>
          </p:nvSpPr>
          <p:spPr>
            <a:xfrm>
              <a:off x="4137724" y="3226496"/>
              <a:ext cx="1082348"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ビジネスフロー</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02" name="グループ化 101"/>
            <p:cNvGrpSpPr/>
            <p:nvPr/>
          </p:nvGrpSpPr>
          <p:grpSpPr>
            <a:xfrm>
              <a:off x="3754549" y="3244102"/>
              <a:ext cx="487997" cy="314782"/>
              <a:chOff x="2461372" y="1388635"/>
              <a:chExt cx="726143" cy="468398"/>
            </a:xfrm>
          </p:grpSpPr>
          <p:sp>
            <p:nvSpPr>
              <p:cNvPr id="134" name="正方形/長方形 133"/>
              <p:cNvSpPr/>
              <p:nvPr/>
            </p:nvSpPr>
            <p:spPr>
              <a:xfrm>
                <a:off x="2707901" y="1388635"/>
                <a:ext cx="197226" cy="129991"/>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35" name="正方形/長方形 134"/>
              <p:cNvSpPr/>
              <p:nvPr/>
            </p:nvSpPr>
            <p:spPr>
              <a:xfrm>
                <a:off x="2524121" y="1585855"/>
                <a:ext cx="197226" cy="129991"/>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36" name="正方形/長方形 135"/>
              <p:cNvSpPr/>
              <p:nvPr/>
            </p:nvSpPr>
            <p:spPr>
              <a:xfrm>
                <a:off x="2461372"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37" name="正方形/長方形 136"/>
              <p:cNvSpPr/>
              <p:nvPr/>
            </p:nvSpPr>
            <p:spPr>
              <a:xfrm>
                <a:off x="2902881" y="1594821"/>
                <a:ext cx="197226" cy="129991"/>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138" name="直線コネクタ 137"/>
              <p:cNvCxnSpPr>
                <a:stCxn id="134" idx="2"/>
                <a:endCxn id="135" idx="0"/>
              </p:cNvCxnSpPr>
              <p:nvPr/>
            </p:nvCxnSpPr>
            <p:spPr>
              <a:xfrm flipH="1">
                <a:off x="2622734" y="1518626"/>
                <a:ext cx="183780" cy="67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a:stCxn id="134" idx="2"/>
                <a:endCxn id="137" idx="0"/>
              </p:cNvCxnSpPr>
              <p:nvPr/>
            </p:nvCxnSpPr>
            <p:spPr>
              <a:xfrm>
                <a:off x="2806514" y="1518626"/>
                <a:ext cx="194980" cy="76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正方形/長方形 139"/>
              <p:cNvSpPr/>
              <p:nvPr/>
            </p:nvSpPr>
            <p:spPr>
              <a:xfrm>
                <a:off x="2647390"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41" name="正方形/長方形 140"/>
              <p:cNvSpPr/>
              <p:nvPr/>
            </p:nvSpPr>
            <p:spPr>
              <a:xfrm>
                <a:off x="2844613"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42" name="正方形/長方形 141"/>
              <p:cNvSpPr/>
              <p:nvPr/>
            </p:nvSpPr>
            <p:spPr>
              <a:xfrm>
                <a:off x="3030631"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143" name="直線コネクタ 142"/>
              <p:cNvCxnSpPr>
                <a:stCxn id="135" idx="2"/>
                <a:endCxn id="136" idx="0"/>
              </p:cNvCxnSpPr>
              <p:nvPr/>
            </p:nvCxnSpPr>
            <p:spPr>
              <a:xfrm flipH="1">
                <a:off x="2539814" y="1715846"/>
                <a:ext cx="82920" cy="649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a:stCxn id="135" idx="2"/>
                <a:endCxn id="140" idx="0"/>
              </p:cNvCxnSpPr>
              <p:nvPr/>
            </p:nvCxnSpPr>
            <p:spPr>
              <a:xfrm>
                <a:off x="2622734" y="1715846"/>
                <a:ext cx="103098" cy="649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a:stCxn id="137" idx="2"/>
                <a:endCxn id="141" idx="0"/>
              </p:cNvCxnSpPr>
              <p:nvPr/>
            </p:nvCxnSpPr>
            <p:spPr>
              <a:xfrm flipH="1">
                <a:off x="2923055" y="1724812"/>
                <a:ext cx="78439" cy="56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a:stCxn id="137" idx="2"/>
                <a:endCxn id="142" idx="0"/>
              </p:cNvCxnSpPr>
              <p:nvPr/>
            </p:nvCxnSpPr>
            <p:spPr>
              <a:xfrm>
                <a:off x="3001494" y="1724812"/>
                <a:ext cx="107579" cy="56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5" name="グループ化 154"/>
          <p:cNvGrpSpPr/>
          <p:nvPr/>
        </p:nvGrpSpPr>
        <p:grpSpPr>
          <a:xfrm>
            <a:off x="4323573" y="3877850"/>
            <a:ext cx="1255123" cy="314782"/>
            <a:chOff x="3754549" y="3244102"/>
            <a:chExt cx="1255123" cy="314782"/>
          </a:xfrm>
        </p:grpSpPr>
        <p:sp>
          <p:nvSpPr>
            <p:cNvPr id="156" name="テキスト ボックス 155"/>
            <p:cNvSpPr txBox="1"/>
            <p:nvPr/>
          </p:nvSpPr>
          <p:spPr>
            <a:xfrm>
              <a:off x="4183805" y="3293335"/>
              <a:ext cx="825867"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業務フロー</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57" name="グループ化 156"/>
            <p:cNvGrpSpPr/>
            <p:nvPr/>
          </p:nvGrpSpPr>
          <p:grpSpPr>
            <a:xfrm>
              <a:off x="3754549" y="3244102"/>
              <a:ext cx="487997" cy="314782"/>
              <a:chOff x="2461372" y="1388635"/>
              <a:chExt cx="726143" cy="468398"/>
            </a:xfrm>
          </p:grpSpPr>
          <p:sp>
            <p:nvSpPr>
              <p:cNvPr id="158" name="正方形/長方形 157"/>
              <p:cNvSpPr/>
              <p:nvPr/>
            </p:nvSpPr>
            <p:spPr>
              <a:xfrm>
                <a:off x="2707901" y="1388635"/>
                <a:ext cx="197226" cy="129991"/>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59" name="正方形/長方形 158"/>
              <p:cNvSpPr/>
              <p:nvPr/>
            </p:nvSpPr>
            <p:spPr>
              <a:xfrm>
                <a:off x="2524121" y="1585855"/>
                <a:ext cx="197226" cy="129991"/>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60" name="正方形/長方形 159"/>
              <p:cNvSpPr/>
              <p:nvPr/>
            </p:nvSpPr>
            <p:spPr>
              <a:xfrm>
                <a:off x="2461372"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61" name="正方形/長方形 160"/>
              <p:cNvSpPr/>
              <p:nvPr/>
            </p:nvSpPr>
            <p:spPr>
              <a:xfrm>
                <a:off x="2902881" y="1594821"/>
                <a:ext cx="197226" cy="129991"/>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162" name="直線コネクタ 161"/>
              <p:cNvCxnSpPr>
                <a:stCxn id="158" idx="2"/>
                <a:endCxn id="159" idx="0"/>
              </p:cNvCxnSpPr>
              <p:nvPr/>
            </p:nvCxnSpPr>
            <p:spPr>
              <a:xfrm flipH="1">
                <a:off x="2622734" y="1518626"/>
                <a:ext cx="183780" cy="67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a:stCxn id="158" idx="2"/>
                <a:endCxn id="161" idx="0"/>
              </p:cNvCxnSpPr>
              <p:nvPr/>
            </p:nvCxnSpPr>
            <p:spPr>
              <a:xfrm>
                <a:off x="2806514" y="1518626"/>
                <a:ext cx="194980" cy="76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正方形/長方形 163"/>
              <p:cNvSpPr/>
              <p:nvPr/>
            </p:nvSpPr>
            <p:spPr>
              <a:xfrm>
                <a:off x="2647390"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65" name="正方形/長方形 164"/>
              <p:cNvSpPr/>
              <p:nvPr/>
            </p:nvSpPr>
            <p:spPr>
              <a:xfrm>
                <a:off x="2844613"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66" name="正方形/長方形 165"/>
              <p:cNvSpPr/>
              <p:nvPr/>
            </p:nvSpPr>
            <p:spPr>
              <a:xfrm>
                <a:off x="3030631"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167" name="直線コネクタ 166"/>
              <p:cNvCxnSpPr>
                <a:stCxn id="159" idx="2"/>
                <a:endCxn id="160" idx="0"/>
              </p:cNvCxnSpPr>
              <p:nvPr/>
            </p:nvCxnSpPr>
            <p:spPr>
              <a:xfrm flipH="1">
                <a:off x="2539814" y="1715846"/>
                <a:ext cx="82920" cy="649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a:stCxn id="159" idx="2"/>
                <a:endCxn id="164" idx="0"/>
              </p:cNvCxnSpPr>
              <p:nvPr/>
            </p:nvCxnSpPr>
            <p:spPr>
              <a:xfrm>
                <a:off x="2622734" y="1715846"/>
                <a:ext cx="103098" cy="649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a:stCxn id="161" idx="2"/>
                <a:endCxn id="165" idx="0"/>
              </p:cNvCxnSpPr>
              <p:nvPr/>
            </p:nvCxnSpPr>
            <p:spPr>
              <a:xfrm flipH="1">
                <a:off x="2923055" y="1724812"/>
                <a:ext cx="78439" cy="56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a:stCxn id="161" idx="2"/>
                <a:endCxn id="166" idx="0"/>
              </p:cNvCxnSpPr>
              <p:nvPr/>
            </p:nvCxnSpPr>
            <p:spPr>
              <a:xfrm>
                <a:off x="3001494" y="1724812"/>
                <a:ext cx="107579" cy="56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73" name="グループ化 172"/>
          <p:cNvGrpSpPr/>
          <p:nvPr/>
        </p:nvGrpSpPr>
        <p:grpSpPr>
          <a:xfrm>
            <a:off x="3220805" y="3877850"/>
            <a:ext cx="487997" cy="314782"/>
            <a:chOff x="2461372" y="1388635"/>
            <a:chExt cx="726143" cy="468398"/>
          </a:xfrm>
        </p:grpSpPr>
        <p:sp>
          <p:nvSpPr>
            <p:cNvPr id="174" name="正方形/長方形 173"/>
            <p:cNvSpPr/>
            <p:nvPr/>
          </p:nvSpPr>
          <p:spPr>
            <a:xfrm>
              <a:off x="2707901" y="1388635"/>
              <a:ext cx="197226" cy="129991"/>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75" name="正方形/長方形 174"/>
            <p:cNvSpPr/>
            <p:nvPr/>
          </p:nvSpPr>
          <p:spPr>
            <a:xfrm>
              <a:off x="2524121" y="1585855"/>
              <a:ext cx="197226" cy="129991"/>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76" name="正方形/長方形 175"/>
            <p:cNvSpPr/>
            <p:nvPr/>
          </p:nvSpPr>
          <p:spPr>
            <a:xfrm>
              <a:off x="2461372"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77" name="正方形/長方形 176"/>
            <p:cNvSpPr/>
            <p:nvPr/>
          </p:nvSpPr>
          <p:spPr>
            <a:xfrm>
              <a:off x="2902881" y="1594821"/>
              <a:ext cx="197226" cy="129991"/>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178" name="直線コネクタ 177"/>
            <p:cNvCxnSpPr>
              <a:stCxn id="174" idx="2"/>
              <a:endCxn id="175" idx="0"/>
            </p:cNvCxnSpPr>
            <p:nvPr/>
          </p:nvCxnSpPr>
          <p:spPr>
            <a:xfrm flipH="1">
              <a:off x="2622734" y="1518626"/>
              <a:ext cx="183780" cy="67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a:stCxn id="174" idx="2"/>
              <a:endCxn id="177" idx="0"/>
            </p:cNvCxnSpPr>
            <p:nvPr/>
          </p:nvCxnSpPr>
          <p:spPr>
            <a:xfrm>
              <a:off x="2806514" y="1518626"/>
              <a:ext cx="194980" cy="76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正方形/長方形 179"/>
            <p:cNvSpPr/>
            <p:nvPr/>
          </p:nvSpPr>
          <p:spPr>
            <a:xfrm>
              <a:off x="2647390"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81" name="正方形/長方形 180"/>
            <p:cNvSpPr/>
            <p:nvPr/>
          </p:nvSpPr>
          <p:spPr>
            <a:xfrm>
              <a:off x="2844613"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82" name="正方形/長方形 181"/>
            <p:cNvSpPr/>
            <p:nvPr/>
          </p:nvSpPr>
          <p:spPr>
            <a:xfrm>
              <a:off x="3030631"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183" name="直線コネクタ 182"/>
            <p:cNvCxnSpPr>
              <a:stCxn id="175" idx="2"/>
              <a:endCxn id="176" idx="0"/>
            </p:cNvCxnSpPr>
            <p:nvPr/>
          </p:nvCxnSpPr>
          <p:spPr>
            <a:xfrm flipH="1">
              <a:off x="2539814" y="1715846"/>
              <a:ext cx="82920" cy="649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a:stCxn id="175" idx="2"/>
              <a:endCxn id="180" idx="0"/>
            </p:cNvCxnSpPr>
            <p:nvPr/>
          </p:nvCxnSpPr>
          <p:spPr>
            <a:xfrm>
              <a:off x="2622734" y="1715846"/>
              <a:ext cx="103098" cy="649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a:stCxn id="177" idx="2"/>
              <a:endCxn id="181" idx="0"/>
            </p:cNvCxnSpPr>
            <p:nvPr/>
          </p:nvCxnSpPr>
          <p:spPr>
            <a:xfrm flipH="1">
              <a:off x="2923055" y="1724812"/>
              <a:ext cx="78439" cy="56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p:cNvCxnSpPr>
              <a:stCxn id="177" idx="2"/>
              <a:endCxn id="182" idx="0"/>
            </p:cNvCxnSpPr>
            <p:nvPr/>
          </p:nvCxnSpPr>
          <p:spPr>
            <a:xfrm>
              <a:off x="3001494" y="1724812"/>
              <a:ext cx="107579" cy="56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2152857" y="3827846"/>
            <a:ext cx="825867" cy="667112"/>
            <a:chOff x="2152857" y="3827846"/>
            <a:chExt cx="825867" cy="667112"/>
          </a:xfrm>
        </p:grpSpPr>
        <p:sp>
          <p:nvSpPr>
            <p:cNvPr id="211" name="テキスト ボックス 210"/>
            <p:cNvSpPr txBox="1"/>
            <p:nvPr/>
          </p:nvSpPr>
          <p:spPr>
            <a:xfrm>
              <a:off x="2152857" y="4248737"/>
              <a:ext cx="825867"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業務ルール</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87" name="図 18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12290" y="3827846"/>
              <a:ext cx="421927" cy="421927"/>
            </a:xfrm>
            <a:prstGeom prst="rect">
              <a:avLst/>
            </a:prstGeom>
          </p:spPr>
        </p:pic>
      </p:grpSp>
      <p:grpSp>
        <p:nvGrpSpPr>
          <p:cNvPr id="14" name="グループ化 13"/>
          <p:cNvGrpSpPr/>
          <p:nvPr/>
        </p:nvGrpSpPr>
        <p:grpSpPr>
          <a:xfrm>
            <a:off x="2164156" y="4934223"/>
            <a:ext cx="1111700" cy="583009"/>
            <a:chOff x="2109105" y="4825901"/>
            <a:chExt cx="1111700" cy="583009"/>
          </a:xfrm>
        </p:grpSpPr>
        <p:sp>
          <p:nvSpPr>
            <p:cNvPr id="230" name="テキスト ボックス 229"/>
            <p:cNvSpPr txBox="1"/>
            <p:nvPr/>
          </p:nvSpPr>
          <p:spPr>
            <a:xfrm>
              <a:off x="2651418" y="4949828"/>
              <a:ext cx="569387"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データ</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94" name="グループ化 193"/>
            <p:cNvGrpSpPr/>
            <p:nvPr/>
          </p:nvGrpSpPr>
          <p:grpSpPr>
            <a:xfrm>
              <a:off x="2109105" y="4825901"/>
              <a:ext cx="591243" cy="583009"/>
              <a:chOff x="253813" y="3753077"/>
              <a:chExt cx="804582" cy="793377"/>
            </a:xfrm>
          </p:grpSpPr>
          <p:cxnSp>
            <p:nvCxnSpPr>
              <p:cNvPr id="246" name="直線コネクタ 245"/>
              <p:cNvCxnSpPr>
                <a:stCxn id="249" idx="2"/>
                <a:endCxn id="251" idx="0"/>
              </p:cNvCxnSpPr>
              <p:nvPr/>
            </p:nvCxnSpPr>
            <p:spPr>
              <a:xfrm>
                <a:off x="888067" y="4089254"/>
                <a:ext cx="2240" cy="121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直線コネクタ 246"/>
              <p:cNvCxnSpPr>
                <a:stCxn id="248" idx="2"/>
                <a:endCxn id="250" idx="0"/>
              </p:cNvCxnSpPr>
              <p:nvPr/>
            </p:nvCxnSpPr>
            <p:spPr>
              <a:xfrm>
                <a:off x="421902" y="4089254"/>
                <a:ext cx="2241" cy="121023"/>
              </a:xfrm>
              <a:prstGeom prst="line">
                <a:avLst/>
              </a:prstGeom>
            </p:spPr>
            <p:style>
              <a:lnRef idx="1">
                <a:schemeClr val="accent1"/>
              </a:lnRef>
              <a:fillRef idx="0">
                <a:schemeClr val="accent1"/>
              </a:fillRef>
              <a:effectRef idx="0">
                <a:schemeClr val="accent1"/>
              </a:effectRef>
              <a:fontRef idx="minor">
                <a:schemeClr val="tx1"/>
              </a:fontRef>
            </p:style>
          </p:cxnSp>
          <p:pic>
            <p:nvPicPr>
              <p:cNvPr id="248" name="図 2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3813" y="3753077"/>
                <a:ext cx="336177" cy="336177"/>
              </a:xfrm>
              <a:prstGeom prst="rect">
                <a:avLst/>
              </a:prstGeom>
            </p:spPr>
          </p:pic>
          <p:pic>
            <p:nvPicPr>
              <p:cNvPr id="249" name="図 2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9978" y="3753077"/>
                <a:ext cx="336177" cy="336177"/>
              </a:xfrm>
              <a:prstGeom prst="rect">
                <a:avLst/>
              </a:prstGeom>
            </p:spPr>
          </p:pic>
          <p:pic>
            <p:nvPicPr>
              <p:cNvPr id="250" name="図 24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054" y="4210277"/>
                <a:ext cx="336177" cy="336177"/>
              </a:xfrm>
              <a:prstGeom prst="rect">
                <a:avLst/>
              </a:prstGeom>
            </p:spPr>
          </p:pic>
          <p:pic>
            <p:nvPicPr>
              <p:cNvPr id="251" name="図 25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2218" y="4210277"/>
                <a:ext cx="336177" cy="336177"/>
              </a:xfrm>
              <a:prstGeom prst="rect">
                <a:avLst/>
              </a:prstGeom>
            </p:spPr>
          </p:pic>
          <p:cxnSp>
            <p:nvCxnSpPr>
              <p:cNvPr id="252" name="直線コネクタ 251"/>
              <p:cNvCxnSpPr>
                <a:stCxn id="248" idx="2"/>
                <a:endCxn id="251" idx="0"/>
              </p:cNvCxnSpPr>
              <p:nvPr/>
            </p:nvCxnSpPr>
            <p:spPr>
              <a:xfrm>
                <a:off x="421902" y="4089254"/>
                <a:ext cx="468405" cy="121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直線コネクタ 252"/>
              <p:cNvCxnSpPr>
                <a:stCxn id="250" idx="3"/>
                <a:endCxn id="251" idx="1"/>
              </p:cNvCxnSpPr>
              <p:nvPr/>
            </p:nvCxnSpPr>
            <p:spPr>
              <a:xfrm>
                <a:off x="592231" y="4378366"/>
                <a:ext cx="129987" cy="0"/>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9271777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２．業務要件定義の必要性</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39000" y="6569968"/>
            <a:ext cx="1269504" cy="288032"/>
          </a:xfrm>
        </p:spPr>
        <p:txBody>
          <a:bodyPr anchor="ctr"/>
          <a:lstStyle/>
          <a:p>
            <a:fld id="{99AD903E-2787-9244-93D6-61CE01669DE3}" type="slidenum">
              <a:rPr lang="ja-JP" altLang="en-US" smtClean="0"/>
              <a:pPr/>
              <a:t>13</a:t>
            </a:fld>
            <a:endParaRPr lang="ja-JP" altLang="en-US" dirty="0"/>
          </a:p>
        </p:txBody>
      </p:sp>
      <p:sp>
        <p:nvSpPr>
          <p:cNvPr id="46" name="テキスト ボックス 45"/>
          <p:cNvSpPr txBox="1"/>
          <p:nvPr/>
        </p:nvSpPr>
        <p:spPr>
          <a:xfrm>
            <a:off x="539552" y="1124744"/>
            <a:ext cx="8136904" cy="30777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業務要件の可視化</a:t>
            </a:r>
            <a:endPar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Rectangle 5"/>
          <p:cNvSpPr txBox="1">
            <a:spLocks noChangeArrowheads="1"/>
          </p:cNvSpPr>
          <p:nvPr/>
        </p:nvSpPr>
        <p:spPr bwMode="auto">
          <a:xfrm>
            <a:off x="683568" y="1412776"/>
            <a:ext cx="8424936" cy="32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358775" defTabSz="957263" eaLnBrk="0" hangingPunct="0">
              <a:defRPr kumimoji="1">
                <a:solidFill>
                  <a:schemeClr val="tx1"/>
                </a:solidFill>
                <a:latin typeface="Arial" charset="0"/>
                <a:ea typeface="ＭＳ Ｐゴシック" pitchFamily="50" charset="-128"/>
              </a:defRPr>
            </a:lvl1pPr>
            <a:lvl2pPr marL="742950" indent="-285750" defTabSz="957263" eaLnBrk="0" hangingPunct="0">
              <a:defRPr kumimoji="1">
                <a:solidFill>
                  <a:schemeClr val="tx1"/>
                </a:solidFill>
                <a:latin typeface="Arial" charset="0"/>
                <a:ea typeface="ＭＳ Ｐゴシック" pitchFamily="50" charset="-128"/>
              </a:defRPr>
            </a:lvl2pPr>
            <a:lvl3pPr marL="1143000" indent="-228600" defTabSz="957263" eaLnBrk="0" hangingPunct="0">
              <a:defRPr kumimoji="1">
                <a:solidFill>
                  <a:schemeClr val="tx1"/>
                </a:solidFill>
                <a:latin typeface="Arial" charset="0"/>
                <a:ea typeface="ＭＳ Ｐゴシック" pitchFamily="50" charset="-128"/>
              </a:defRPr>
            </a:lvl3pPr>
            <a:lvl4pPr marL="1600200" indent="-228600" defTabSz="957263" eaLnBrk="0" hangingPunct="0">
              <a:defRPr kumimoji="1">
                <a:solidFill>
                  <a:schemeClr val="tx1"/>
                </a:solidFill>
                <a:latin typeface="Arial" charset="0"/>
                <a:ea typeface="ＭＳ Ｐゴシック" pitchFamily="50" charset="-128"/>
              </a:defRPr>
            </a:lvl4pPr>
            <a:lvl5pPr marL="2057400" indent="-228600" defTabSz="957263" eaLnBrk="0" hangingPunct="0">
              <a:defRPr kumimoji="1">
                <a:solidFill>
                  <a:schemeClr val="tx1"/>
                </a:solidFill>
                <a:latin typeface="Arial" charset="0"/>
                <a:ea typeface="ＭＳ Ｐゴシック" pitchFamily="50" charset="-128"/>
              </a:defRPr>
            </a:lvl5pPr>
            <a:lvl6pPr marL="2514600" indent="-228600" defTabSz="957263"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defTabSz="957263"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defTabSz="957263"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defTabSz="957263"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nSpc>
                <a:spcPct val="140000"/>
              </a:lnSpc>
            </a:pPr>
            <a:r>
              <a:rPr lang="ja-JP" altLang="en-US" sz="1200" dirty="0" smtClean="0">
                <a:latin typeface="メイリオ" pitchFamily="50" charset="-128"/>
                <a:ea typeface="メイリオ" pitchFamily="50" charset="-128"/>
                <a:cs typeface="メイリオ" pitchFamily="50" charset="-128"/>
              </a:rPr>
              <a:t>業務</a:t>
            </a:r>
            <a:r>
              <a:rPr lang="ja-JP" altLang="en-US" sz="1200" dirty="0">
                <a:latin typeface="メイリオ" pitchFamily="50" charset="-128"/>
                <a:ea typeface="メイリオ" pitchFamily="50" charset="-128"/>
                <a:cs typeface="メイリオ" pitchFamily="50" charset="-128"/>
              </a:rPr>
              <a:t>要件定義では、以下のような業務を構成する要素を使い、お客様の</a:t>
            </a:r>
            <a:r>
              <a:rPr lang="en-US" altLang="ja-JP" sz="1200" dirty="0">
                <a:latin typeface="メイリオ" pitchFamily="50" charset="-128"/>
                <a:ea typeface="メイリオ" pitchFamily="50" charset="-128"/>
                <a:cs typeface="メイリオ" pitchFamily="50" charset="-128"/>
              </a:rPr>
              <a:t>To-Be</a:t>
            </a:r>
            <a:r>
              <a:rPr lang="ja-JP" altLang="en-US" sz="1200" dirty="0">
                <a:latin typeface="メイリオ" pitchFamily="50" charset="-128"/>
                <a:ea typeface="メイリオ" pitchFamily="50" charset="-128"/>
                <a:cs typeface="メイリオ" pitchFamily="50" charset="-128"/>
              </a:rPr>
              <a:t>業務を複数視点で分析します</a:t>
            </a:r>
            <a:r>
              <a:rPr lang="ja-JP" altLang="en-US" sz="1200" dirty="0" smtClean="0">
                <a:latin typeface="メイリオ" pitchFamily="50" charset="-128"/>
                <a:ea typeface="メイリオ" pitchFamily="50" charset="-128"/>
                <a:cs typeface="メイリオ" pitchFamily="50" charset="-128"/>
              </a:rPr>
              <a:t>。</a:t>
            </a:r>
            <a:endParaRPr lang="ja-JP" altLang="en-US" sz="1200" dirty="0">
              <a:latin typeface="メイリオ" pitchFamily="50" charset="-128"/>
              <a:ea typeface="メイリオ" pitchFamily="50" charset="-128"/>
              <a:cs typeface="メイリオ" pitchFamily="50" charset="-128"/>
            </a:endParaRPr>
          </a:p>
        </p:txBody>
      </p:sp>
      <p:sp>
        <p:nvSpPr>
          <p:cNvPr id="56" name="正方形/長方形 55"/>
          <p:cNvSpPr/>
          <p:nvPr/>
        </p:nvSpPr>
        <p:spPr>
          <a:xfrm>
            <a:off x="717526" y="1487214"/>
            <a:ext cx="7886922" cy="573634"/>
          </a:xfrm>
          <a:prstGeom prst="rect">
            <a:avLst/>
          </a:prstGeom>
          <a:solidFill>
            <a:srgbClr val="FFFFCC"/>
          </a:solidFill>
          <a:ln/>
        </p:spPr>
        <p:style>
          <a:lnRef idx="1">
            <a:schemeClr val="accent2"/>
          </a:lnRef>
          <a:fillRef idx="2">
            <a:schemeClr val="accent2"/>
          </a:fillRef>
          <a:effectRef idx="1">
            <a:schemeClr val="accent2"/>
          </a:effectRef>
          <a:fontRef idx="minor">
            <a:schemeClr val="dk1"/>
          </a:fontRef>
        </p:style>
        <p:txBody>
          <a:bodyPr rtlCol="0" anchor="ctr"/>
          <a:lstStyle/>
          <a:p>
            <a:pPr>
              <a:lnSpc>
                <a:spcPct val="140000"/>
              </a:lnSpc>
            </a:pPr>
            <a:r>
              <a:rPr lang="ja-JP" altLang="en-US" sz="1400" b="1" u="sng" dirty="0" smtClean="0">
                <a:solidFill>
                  <a:srgbClr val="FF0000"/>
                </a:solidFill>
                <a:latin typeface="メイリオ" pitchFamily="50" charset="-128"/>
                <a:ea typeface="メイリオ" pitchFamily="50" charset="-128"/>
                <a:cs typeface="メイリオ" pitchFamily="50" charset="-128"/>
              </a:rPr>
              <a:t>可視化された業務要件がステークホルダー間の認識を合わせ、全体が業務と整合したシステムを実現できます。</a:t>
            </a:r>
            <a:endParaRPr lang="en-US" altLang="ja-JP" sz="1400" b="1" u="sng" dirty="0">
              <a:solidFill>
                <a:srgbClr val="FF0000"/>
              </a:solidFill>
              <a:latin typeface="メイリオ" pitchFamily="50" charset="-128"/>
              <a:ea typeface="メイリオ" pitchFamily="50" charset="-128"/>
              <a:cs typeface="メイリオ" pitchFamily="50" charset="-128"/>
            </a:endParaRPr>
          </a:p>
        </p:txBody>
      </p:sp>
      <p:sp>
        <p:nvSpPr>
          <p:cNvPr id="61" name="二等辺三角形 60"/>
          <p:cNvSpPr/>
          <p:nvPr/>
        </p:nvSpPr>
        <p:spPr>
          <a:xfrm rot="10800000">
            <a:off x="2539134" y="5265203"/>
            <a:ext cx="4121089" cy="324036"/>
          </a:xfrm>
          <a:prstGeom prst="triangle">
            <a:avLst>
              <a:gd name="adj" fmla="val 49544"/>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8" name="グループ化 57"/>
          <p:cNvGrpSpPr/>
          <p:nvPr/>
        </p:nvGrpSpPr>
        <p:grpSpPr>
          <a:xfrm>
            <a:off x="818637" y="5666103"/>
            <a:ext cx="7886921" cy="903865"/>
            <a:chOff x="813629" y="1268413"/>
            <a:chExt cx="7878328" cy="878819"/>
          </a:xfrm>
        </p:grpSpPr>
        <p:sp>
          <p:nvSpPr>
            <p:cNvPr id="63" name="正方形/長方形 62"/>
            <p:cNvSpPr/>
            <p:nvPr/>
          </p:nvSpPr>
          <p:spPr>
            <a:xfrm>
              <a:off x="813629" y="1268413"/>
              <a:ext cx="1151077" cy="878819"/>
            </a:xfrm>
            <a:prstGeom prst="rect">
              <a:avLst/>
            </a:prstGeom>
            <a:solidFill>
              <a:schemeClr val="accent1"/>
            </a:solidFill>
            <a:ln w="952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業務要件</a:t>
              </a:r>
              <a:endPar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軽視の弊害</a:t>
              </a:r>
              <a:r>
                <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正方形/長方形 63"/>
            <p:cNvSpPr/>
            <p:nvPr/>
          </p:nvSpPr>
          <p:spPr>
            <a:xfrm>
              <a:off x="1964704" y="1268414"/>
              <a:ext cx="6727253" cy="878818"/>
            </a:xfrm>
            <a:prstGeom prst="rect">
              <a:avLst/>
            </a:prstGeom>
            <a:solidFill>
              <a:schemeClr val="accent1">
                <a:lumMod val="20000"/>
                <a:lumOff val="80000"/>
              </a:schemeClr>
            </a:solidFill>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spcBef>
                  <a:spcPts val="600"/>
                </a:spcBef>
                <a:buFont typeface="Wingdings" panose="05000000000000000000" pitchFamily="2" charset="2"/>
                <a:buChar char="l"/>
              </a:pPr>
              <a:r>
                <a:rPr lang="ja-JP" altLang="en-US" sz="1200" b="1" u="sng"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業務</a:t>
              </a:r>
              <a:r>
                <a:rPr lang="ja-JP" altLang="en-US" sz="1200" b="1" u="sng"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要件を定義せずに、システム要件定義を開始する。</a:t>
              </a:r>
              <a: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★弊害例</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１：業務に必要なシステム機能が不足する。</a:t>
              </a:r>
              <a: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結果、</a:t>
              </a:r>
              <a:r>
                <a:rPr lang="ja-JP" altLang="en-US" sz="1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ビジネスに貢献できない、使えないシステムになる</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★弊害例２：業務に不要な利用されないシステム機能を開発する。</a:t>
              </a:r>
              <a: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結果、</a:t>
              </a:r>
              <a:r>
                <a:rPr lang="ja-JP" altLang="en-US" sz="1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システムの費用対効果が低下する</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。（コストのムダが発生する）</a:t>
              </a:r>
              <a:endPar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3" name="グループ化 2"/>
          <p:cNvGrpSpPr/>
          <p:nvPr/>
        </p:nvGrpSpPr>
        <p:grpSpPr>
          <a:xfrm>
            <a:off x="1640371" y="2204864"/>
            <a:ext cx="6062276" cy="2952328"/>
            <a:chOff x="1640371" y="2204864"/>
            <a:chExt cx="6062276" cy="2952328"/>
          </a:xfrm>
        </p:grpSpPr>
        <p:sp>
          <p:nvSpPr>
            <p:cNvPr id="7" name="ホームベース 6"/>
            <p:cNvSpPr/>
            <p:nvPr/>
          </p:nvSpPr>
          <p:spPr>
            <a:xfrm>
              <a:off x="2751620" y="2359958"/>
              <a:ext cx="3855888" cy="2778708"/>
            </a:xfrm>
            <a:prstGeom prst="homePlate">
              <a:avLst>
                <a:gd name="adj" fmla="val 20807"/>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p>
          </p:txBody>
        </p:sp>
        <p:sp>
          <p:nvSpPr>
            <p:cNvPr id="15" name="テキスト ボックス 14"/>
            <p:cNvSpPr txBox="1"/>
            <p:nvPr/>
          </p:nvSpPr>
          <p:spPr>
            <a:xfrm>
              <a:off x="3774690" y="3927901"/>
              <a:ext cx="1476836" cy="14662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業務ルール・基準</a:t>
              </a:r>
            </a:p>
          </p:txBody>
        </p:sp>
        <p:sp>
          <p:nvSpPr>
            <p:cNvPr id="17" name="テキスト ボックス 19"/>
            <p:cNvSpPr txBox="1"/>
            <p:nvPr/>
          </p:nvSpPr>
          <p:spPr>
            <a:xfrm>
              <a:off x="3098035" y="2823763"/>
              <a:ext cx="1290903" cy="20583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担当者、責任者</a:t>
              </a:r>
            </a:p>
          </p:txBody>
        </p:sp>
        <p:sp>
          <p:nvSpPr>
            <p:cNvPr id="18" name="テキスト ボックス 20"/>
            <p:cNvSpPr txBox="1"/>
            <p:nvPr/>
          </p:nvSpPr>
          <p:spPr>
            <a:xfrm>
              <a:off x="4969437" y="2819984"/>
              <a:ext cx="883698" cy="20583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目的・目標</a:t>
              </a:r>
            </a:p>
          </p:txBody>
        </p:sp>
        <p:sp>
          <p:nvSpPr>
            <p:cNvPr id="19" name="テキスト ボックス 21"/>
            <p:cNvSpPr txBox="1"/>
            <p:nvPr/>
          </p:nvSpPr>
          <p:spPr>
            <a:xfrm>
              <a:off x="2756422" y="3883444"/>
              <a:ext cx="883699" cy="20583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インプット</a:t>
              </a:r>
            </a:p>
          </p:txBody>
        </p:sp>
        <p:sp>
          <p:nvSpPr>
            <p:cNvPr id="20" name="テキスト ボックス 22"/>
            <p:cNvSpPr txBox="1"/>
            <p:nvPr/>
          </p:nvSpPr>
          <p:spPr>
            <a:xfrm>
              <a:off x="4456923" y="4951362"/>
              <a:ext cx="883699" cy="20583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時間・期限</a:t>
              </a:r>
            </a:p>
          </p:txBody>
        </p:sp>
        <p:sp>
          <p:nvSpPr>
            <p:cNvPr id="21" name="テキスト ボックス 23"/>
            <p:cNvSpPr txBox="1"/>
            <p:nvPr/>
          </p:nvSpPr>
          <p:spPr>
            <a:xfrm>
              <a:off x="5220897" y="4951362"/>
              <a:ext cx="883698" cy="20583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コスト</a:t>
              </a:r>
            </a:p>
          </p:txBody>
        </p:sp>
        <p:sp>
          <p:nvSpPr>
            <p:cNvPr id="22" name="テキスト ボックス 24"/>
            <p:cNvSpPr txBox="1"/>
            <p:nvPr/>
          </p:nvSpPr>
          <p:spPr>
            <a:xfrm>
              <a:off x="2902220" y="4951362"/>
              <a:ext cx="882326" cy="20583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拠点・環境</a:t>
              </a:r>
            </a:p>
          </p:txBody>
        </p:sp>
        <p:sp>
          <p:nvSpPr>
            <p:cNvPr id="23" name="テキスト ボックス 25"/>
            <p:cNvSpPr txBox="1"/>
            <p:nvPr/>
          </p:nvSpPr>
          <p:spPr>
            <a:xfrm>
              <a:off x="3527465" y="4951362"/>
              <a:ext cx="1234633" cy="18730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方法・ツール</a:t>
              </a:r>
            </a:p>
          </p:txBody>
        </p:sp>
        <p:sp>
          <p:nvSpPr>
            <p:cNvPr id="25" name="テキスト ボックス 27"/>
            <p:cNvSpPr txBox="1"/>
            <p:nvPr/>
          </p:nvSpPr>
          <p:spPr>
            <a:xfrm>
              <a:off x="2267744" y="2703518"/>
              <a:ext cx="928558" cy="293434"/>
            </a:xfrm>
            <a:prstGeom prst="rect">
              <a:avLst/>
            </a:prstGeom>
            <a:solidFill>
              <a:schemeClr val="bg1"/>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イベント</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サイクル</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テキスト ボックス 29"/>
            <p:cNvSpPr txBox="1"/>
            <p:nvPr/>
          </p:nvSpPr>
          <p:spPr>
            <a:xfrm>
              <a:off x="5375264" y="3883445"/>
              <a:ext cx="1068266" cy="17360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アウトプット</a:t>
              </a:r>
            </a:p>
          </p:txBody>
        </p:sp>
        <p:cxnSp>
          <p:nvCxnSpPr>
            <p:cNvPr id="28" name="直線矢印コネクタ 27"/>
            <p:cNvCxnSpPr/>
            <p:nvPr/>
          </p:nvCxnSpPr>
          <p:spPr>
            <a:xfrm flipV="1">
              <a:off x="3482660" y="3634514"/>
              <a:ext cx="698108"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4901174" y="3634514"/>
              <a:ext cx="814746"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36"/>
            <p:cNvCxnSpPr>
              <a:endCxn id="15" idx="2"/>
            </p:cNvCxnSpPr>
            <p:nvPr/>
          </p:nvCxnSpPr>
          <p:spPr>
            <a:xfrm rot="5400000" flipH="1" flipV="1">
              <a:off x="3758353" y="3706045"/>
              <a:ext cx="386269" cy="1123242"/>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6"/>
            <p:cNvCxnSpPr>
              <a:endCxn id="15" idx="2"/>
            </p:cNvCxnSpPr>
            <p:nvPr/>
          </p:nvCxnSpPr>
          <p:spPr>
            <a:xfrm rot="5400000" flipH="1" flipV="1">
              <a:off x="4129705" y="4075681"/>
              <a:ext cx="384553" cy="382254"/>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6"/>
            <p:cNvCxnSpPr>
              <a:endCxn id="15" idx="2"/>
            </p:cNvCxnSpPr>
            <p:nvPr/>
          </p:nvCxnSpPr>
          <p:spPr>
            <a:xfrm rot="16200000" flipV="1">
              <a:off x="4504255" y="4083383"/>
              <a:ext cx="386044" cy="368339"/>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6"/>
            <p:cNvCxnSpPr>
              <a:endCxn id="15" idx="2"/>
            </p:cNvCxnSpPr>
            <p:nvPr/>
          </p:nvCxnSpPr>
          <p:spPr>
            <a:xfrm rot="16200000" flipV="1">
              <a:off x="4895313" y="3692325"/>
              <a:ext cx="385227" cy="1149637"/>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矢印コネクタ 36"/>
            <p:cNvCxnSpPr>
              <a:stCxn id="17" idx="2"/>
            </p:cNvCxnSpPr>
            <p:nvPr/>
          </p:nvCxnSpPr>
          <p:spPr>
            <a:xfrm rot="16200000" flipH="1">
              <a:off x="4003809" y="2769270"/>
              <a:ext cx="276840" cy="797485"/>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矢印コネクタ 36"/>
            <p:cNvCxnSpPr>
              <a:stCxn id="18" idx="2"/>
            </p:cNvCxnSpPr>
            <p:nvPr/>
          </p:nvCxnSpPr>
          <p:spPr>
            <a:xfrm rot="5400000">
              <a:off x="4835819" y="2730967"/>
              <a:ext cx="280619" cy="870315"/>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テキスト ボックス 69"/>
            <p:cNvSpPr txBox="1"/>
            <p:nvPr/>
          </p:nvSpPr>
          <p:spPr>
            <a:xfrm>
              <a:off x="4691606" y="3440297"/>
              <a:ext cx="1171180" cy="23011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仕事量</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ホームベース 37"/>
            <p:cNvSpPr/>
            <p:nvPr/>
          </p:nvSpPr>
          <p:spPr>
            <a:xfrm>
              <a:off x="1640371" y="2359958"/>
              <a:ext cx="829947" cy="2778708"/>
            </a:xfrm>
            <a:prstGeom prst="homePlate">
              <a:avLst>
                <a:gd name="adj" fmla="val 32305"/>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p>
          </p:txBody>
        </p:sp>
        <p:cxnSp>
          <p:nvCxnSpPr>
            <p:cNvPr id="39" name="直線矢印コネクタ 38"/>
            <p:cNvCxnSpPr>
              <a:stCxn id="38" idx="3"/>
              <a:endCxn id="7" idx="1"/>
            </p:cNvCxnSpPr>
            <p:nvPr/>
          </p:nvCxnSpPr>
          <p:spPr>
            <a:xfrm>
              <a:off x="2470318" y="3749312"/>
              <a:ext cx="28130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ホームベース 39"/>
            <p:cNvSpPr/>
            <p:nvPr/>
          </p:nvSpPr>
          <p:spPr>
            <a:xfrm>
              <a:off x="6875077" y="2359958"/>
              <a:ext cx="827570" cy="2778708"/>
            </a:xfrm>
            <a:prstGeom prst="homePlate">
              <a:avLst>
                <a:gd name="adj" fmla="val 32305"/>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p>
          </p:txBody>
        </p:sp>
        <p:cxnSp>
          <p:nvCxnSpPr>
            <p:cNvPr id="41" name="直線矢印コネクタ 40"/>
            <p:cNvCxnSpPr>
              <a:stCxn id="7" idx="3"/>
              <a:endCxn id="40" idx="1"/>
            </p:cNvCxnSpPr>
            <p:nvPr/>
          </p:nvCxnSpPr>
          <p:spPr>
            <a:xfrm>
              <a:off x="6607509" y="3749312"/>
              <a:ext cx="267568"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テキスト ボックス 83"/>
            <p:cNvSpPr txBox="1"/>
            <p:nvPr/>
          </p:nvSpPr>
          <p:spPr>
            <a:xfrm>
              <a:off x="2089229" y="4237472"/>
              <a:ext cx="883699" cy="205830"/>
            </a:xfrm>
            <a:prstGeom prst="rect">
              <a:avLst/>
            </a:prstGeom>
            <a:solidFill>
              <a:schemeClr val="bg1"/>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業務の流れ</a:t>
              </a:r>
            </a:p>
          </p:txBody>
        </p:sp>
        <p:sp>
          <p:nvSpPr>
            <p:cNvPr id="44" name="円/楕円 43"/>
            <p:cNvSpPr/>
            <p:nvPr/>
          </p:nvSpPr>
          <p:spPr>
            <a:xfrm>
              <a:off x="3897409" y="2229599"/>
              <a:ext cx="1296731" cy="336189"/>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8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業務</a:t>
              </a:r>
            </a:p>
          </p:txBody>
        </p:sp>
        <p:sp>
          <p:nvSpPr>
            <p:cNvPr id="48" name="テキスト ボックス 89"/>
            <p:cNvSpPr txBox="1"/>
            <p:nvPr/>
          </p:nvSpPr>
          <p:spPr>
            <a:xfrm>
              <a:off x="6085382" y="4234727"/>
              <a:ext cx="883699" cy="205830"/>
            </a:xfrm>
            <a:prstGeom prst="rect">
              <a:avLst/>
            </a:prstGeom>
            <a:solidFill>
              <a:schemeClr val="bg1"/>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業務の流れ</a:t>
              </a:r>
            </a:p>
          </p:txBody>
        </p:sp>
        <p:sp>
          <p:nvSpPr>
            <p:cNvPr id="49" name="円/楕円 48"/>
            <p:cNvSpPr/>
            <p:nvPr/>
          </p:nvSpPr>
          <p:spPr>
            <a:xfrm>
              <a:off x="1710863" y="2206743"/>
              <a:ext cx="576209" cy="326155"/>
            </a:xfrm>
            <a:prstGeom prst="ellipse">
              <a:avLst/>
            </a:prstGeom>
          </p:spPr>
          <p:style>
            <a:lnRef idx="0">
              <a:schemeClr val="accent4"/>
            </a:lnRef>
            <a:fillRef idx="3">
              <a:schemeClr val="accent4"/>
            </a:fillRef>
            <a:effectRef idx="3">
              <a:schemeClr val="accent4"/>
            </a:effectRef>
            <a:fontRef idx="minor">
              <a:schemeClr val="lt1"/>
            </a:fontRef>
          </p:style>
          <p:txBody>
            <a:bodyPr wrap="none" rtlCol="0" anchor="ctr">
              <a:sp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業務</a:t>
              </a:r>
            </a:p>
          </p:txBody>
        </p:sp>
        <p:sp>
          <p:nvSpPr>
            <p:cNvPr id="50" name="円/楕円 49"/>
            <p:cNvSpPr/>
            <p:nvPr/>
          </p:nvSpPr>
          <p:spPr>
            <a:xfrm>
              <a:off x="6847014" y="2206743"/>
              <a:ext cx="576209" cy="326155"/>
            </a:xfrm>
            <a:prstGeom prst="ellipse">
              <a:avLst/>
            </a:prstGeom>
          </p:spPr>
          <p:style>
            <a:lnRef idx="0">
              <a:schemeClr val="accent4"/>
            </a:lnRef>
            <a:fillRef idx="3">
              <a:schemeClr val="accent4"/>
            </a:fillRef>
            <a:effectRef idx="3">
              <a:schemeClr val="accent4"/>
            </a:effectRef>
            <a:fontRef idx="minor">
              <a:schemeClr val="lt1"/>
            </a:fontRef>
          </p:style>
          <p:txBody>
            <a:bodyPr wrap="none" rtlCol="0" anchor="ctr">
              <a:sp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業務</a:t>
              </a:r>
            </a:p>
          </p:txBody>
        </p:sp>
        <p:pic>
          <p:nvPicPr>
            <p:cNvPr id="109" name="図 10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1526" y="2359958"/>
              <a:ext cx="480447" cy="480447"/>
            </a:xfrm>
            <a:prstGeom prst="rect">
              <a:avLst/>
            </a:prstGeom>
          </p:spPr>
        </p:pic>
        <p:pic>
          <p:nvPicPr>
            <p:cNvPr id="110" name="図 10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7225" y="2322466"/>
              <a:ext cx="600272" cy="600272"/>
            </a:xfrm>
            <a:prstGeom prst="rect">
              <a:avLst/>
            </a:prstGeom>
          </p:spPr>
        </p:pic>
        <p:pic>
          <p:nvPicPr>
            <p:cNvPr id="111" name="図 1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2220" y="3366940"/>
              <a:ext cx="505326" cy="505326"/>
            </a:xfrm>
            <a:prstGeom prst="rect">
              <a:avLst/>
            </a:prstGeom>
          </p:spPr>
        </p:pic>
        <p:pic>
          <p:nvPicPr>
            <p:cNvPr id="112" name="図 1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6578" y="3447651"/>
              <a:ext cx="445520" cy="445520"/>
            </a:xfrm>
            <a:prstGeom prst="rect">
              <a:avLst/>
            </a:prstGeom>
          </p:spPr>
        </p:pic>
        <p:pic>
          <p:nvPicPr>
            <p:cNvPr id="113" name="図 1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83768" y="2204864"/>
              <a:ext cx="432048" cy="432048"/>
            </a:xfrm>
            <a:prstGeom prst="rect">
              <a:avLst/>
            </a:prstGeom>
          </p:spPr>
        </p:pic>
        <p:pic>
          <p:nvPicPr>
            <p:cNvPr id="114" name="図 1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86092" y="3119946"/>
              <a:ext cx="382207" cy="382207"/>
            </a:xfrm>
            <a:prstGeom prst="rect">
              <a:avLst/>
            </a:prstGeom>
          </p:spPr>
        </p:pic>
        <p:pic>
          <p:nvPicPr>
            <p:cNvPr id="115" name="図 1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50767" y="3822713"/>
              <a:ext cx="439103" cy="439103"/>
            </a:xfrm>
            <a:prstGeom prst="rect">
              <a:avLst/>
            </a:prstGeom>
          </p:spPr>
        </p:pic>
        <p:pic>
          <p:nvPicPr>
            <p:cNvPr id="116" name="図 1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11812" y="4513279"/>
              <a:ext cx="438083" cy="438083"/>
            </a:xfrm>
            <a:prstGeom prst="rect">
              <a:avLst/>
            </a:prstGeom>
          </p:spPr>
        </p:pic>
        <p:pic>
          <p:nvPicPr>
            <p:cNvPr id="117" name="図 1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27739" y="4484090"/>
              <a:ext cx="475192" cy="475192"/>
            </a:xfrm>
            <a:prstGeom prst="rect">
              <a:avLst/>
            </a:prstGeom>
          </p:spPr>
        </p:pic>
        <p:pic>
          <p:nvPicPr>
            <p:cNvPr id="118" name="図 1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79297" y="4495639"/>
              <a:ext cx="437197" cy="437197"/>
            </a:xfrm>
            <a:prstGeom prst="rect">
              <a:avLst/>
            </a:prstGeom>
          </p:spPr>
        </p:pic>
        <p:pic>
          <p:nvPicPr>
            <p:cNvPr id="119" name="図 11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659637" y="4515662"/>
              <a:ext cx="443620" cy="443620"/>
            </a:xfrm>
            <a:prstGeom prst="rect">
              <a:avLst/>
            </a:prstGeom>
          </p:spPr>
        </p:pic>
        <p:sp>
          <p:nvSpPr>
            <p:cNvPr id="120" name="右矢印 119"/>
            <p:cNvSpPr/>
            <p:nvPr/>
          </p:nvSpPr>
          <p:spPr>
            <a:xfrm>
              <a:off x="2648146" y="3961757"/>
              <a:ext cx="254074" cy="255034"/>
            </a:xfrm>
            <a:prstGeom prst="rightArrow">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pic>
          <p:nvPicPr>
            <p:cNvPr id="121" name="図 1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62844" y="3818589"/>
              <a:ext cx="439103" cy="439103"/>
            </a:xfrm>
            <a:prstGeom prst="rect">
              <a:avLst/>
            </a:prstGeom>
          </p:spPr>
        </p:pic>
        <p:sp>
          <p:nvSpPr>
            <p:cNvPr id="122" name="右矢印 121"/>
            <p:cNvSpPr/>
            <p:nvPr/>
          </p:nvSpPr>
          <p:spPr>
            <a:xfrm>
              <a:off x="6660223" y="3957633"/>
              <a:ext cx="254074" cy="255034"/>
            </a:xfrm>
            <a:prstGeom prst="rightArrow">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pic>
          <p:nvPicPr>
            <p:cNvPr id="123" name="図 1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4620" y="3311050"/>
              <a:ext cx="505326" cy="505326"/>
            </a:xfrm>
            <a:prstGeom prst="rect">
              <a:avLst/>
            </a:prstGeom>
          </p:spPr>
        </p:pic>
      </p:grpSp>
    </p:spTree>
    <p:extLst>
      <p:ext uri="{BB962C8B-B14F-4D97-AF65-F5344CB8AC3E}">
        <p14:creationId xmlns:p14="http://schemas.microsoft.com/office/powerpoint/2010/main" val="439597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chor="ctr"/>
          <a:lstStyle/>
          <a:p>
            <a:fld id="{99AD903E-2787-9244-93D6-61CE01669DE3}" type="slidenum">
              <a:rPr lang="ja-JP" altLang="en-US" smtClean="0"/>
              <a:pPr/>
              <a:t>14</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要件定義工程</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のお客</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様役割の</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重要性</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3907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．要件定義工程のお客様役割の重要性</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39000" y="6576020"/>
            <a:ext cx="1269504" cy="288032"/>
          </a:xfrm>
        </p:spPr>
        <p:txBody>
          <a:bodyPr anchor="ctr"/>
          <a:lstStyle/>
          <a:p>
            <a:fld id="{99AD903E-2787-9244-93D6-61CE01669DE3}" type="slidenum">
              <a:rPr lang="ja-JP" altLang="en-US" smtClean="0"/>
              <a:pPr/>
              <a:t>15</a:t>
            </a:fld>
            <a:endParaRPr lang="ja-JP" altLang="en-US" dirty="0"/>
          </a:p>
        </p:txBody>
      </p:sp>
      <p:sp>
        <p:nvSpPr>
          <p:cNvPr id="46" name="テキスト ボックス 45"/>
          <p:cNvSpPr txBox="1"/>
          <p:nvPr/>
        </p:nvSpPr>
        <p:spPr>
          <a:xfrm>
            <a:off x="539552" y="1124744"/>
            <a:ext cx="8136904" cy="30777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400" u="sng" dirty="0">
                <a:latin typeface="メイリオ" panose="020B0604030504040204" pitchFamily="50" charset="-128"/>
                <a:ea typeface="メイリオ" panose="020B0604030504040204" pitchFamily="50" charset="-128"/>
                <a:cs typeface="メイリオ" panose="020B0604030504040204" pitchFamily="50" charset="-128"/>
              </a:rPr>
              <a:t>お客</a:t>
            </a: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様と当社の主要な役割</a:t>
            </a:r>
            <a:endParaRPr lang="en-US" altLang="ja-JP" sz="1400" u="sng"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726119" y="1484784"/>
            <a:ext cx="7878329" cy="576064"/>
          </a:xfrm>
          <a:prstGeom prst="rect">
            <a:avLst/>
          </a:prstGeom>
          <a:solidFill>
            <a:srgbClr val="FFFFCC"/>
          </a:solidFill>
          <a:ln/>
        </p:spPr>
        <p:style>
          <a:lnRef idx="1">
            <a:schemeClr val="accent2"/>
          </a:lnRef>
          <a:fillRef idx="2">
            <a:schemeClr val="accent2"/>
          </a:fillRef>
          <a:effectRef idx="1">
            <a:schemeClr val="accent2"/>
          </a:effectRef>
          <a:fontRef idx="minor">
            <a:schemeClr val="dk1"/>
          </a:fontRef>
        </p:style>
        <p:txBody>
          <a:bodyPr rtlCol="0" anchor="ctr"/>
          <a:lstStyle/>
          <a:p>
            <a:r>
              <a:rPr lang="ja-JP" altLang="en-US" sz="1400" b="1"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ビジネス・業務のプロであるお客様と、システムのプロである当社の協働が、</a:t>
            </a:r>
            <a:endParaRPr lang="en-US" altLang="ja-JP" sz="1400" b="1"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ビジネス・業務と整合したシステムを実現します。</a:t>
            </a:r>
            <a:endParaRPr lang="ja-JP" altLang="en-US" sz="1400"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3498256073"/>
              </p:ext>
            </p:extLst>
          </p:nvPr>
        </p:nvGraphicFramePr>
        <p:xfrm>
          <a:off x="726119" y="2132856"/>
          <a:ext cx="7878329" cy="4464496"/>
        </p:xfrm>
        <a:graphic>
          <a:graphicData uri="http://schemas.openxmlformats.org/drawingml/2006/table">
            <a:tbl>
              <a:tblPr firstRow="1" firstCol="1" bandRow="1">
                <a:tableStyleId>{7DF18680-E054-41AD-8BC1-D1AEF772440D}</a:tableStyleId>
              </a:tblPr>
              <a:tblGrid>
                <a:gridCol w="965561"/>
                <a:gridCol w="3456384"/>
                <a:gridCol w="3456384"/>
              </a:tblGrid>
              <a:tr h="144016">
                <a:tc>
                  <a:txBody>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当社</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1309856">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計画</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1728192">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実施</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1152128">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評価</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3" name="角丸四角形 2"/>
          <p:cNvSpPr/>
          <p:nvPr/>
        </p:nvSpPr>
        <p:spPr>
          <a:xfrm>
            <a:off x="1943708" y="2434678"/>
            <a:ext cx="2988332" cy="20223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ビジネス目的・目標、システム化方針等の説明</a:t>
            </a:r>
            <a:endParaRPr kumimoji="1" lang="ja-JP" altLang="en-US" sz="1000" b="1" u="sng"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角丸四角形 21"/>
          <p:cNvSpPr/>
          <p:nvPr/>
        </p:nvSpPr>
        <p:spPr>
          <a:xfrm>
            <a:off x="5328084" y="2708920"/>
            <a:ext cx="2988331" cy="6480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要件定義実行計画の検討</a:t>
            </a:r>
            <a:endParaRPr kumimoji="1" lang="en-US" altLang="ja-JP" sz="1000" b="1" u="sng"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 システム</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繋げる</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要件</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定義成果物の検討</a:t>
            </a:r>
          </a:p>
          <a:p>
            <a:r>
              <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 リソースにあった要件定義アプローチの検討</a:t>
            </a:r>
            <a:r>
              <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　を含む</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角丸四角形 22"/>
          <p:cNvSpPr/>
          <p:nvPr/>
        </p:nvSpPr>
        <p:spPr>
          <a:xfrm>
            <a:off x="1939490" y="3429000"/>
            <a:ext cx="6372708" cy="20223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要件定義実行計画の合意・承認</a:t>
            </a:r>
            <a:endParaRPr kumimoji="1" lang="ja-JP" altLang="en-US" sz="1000" b="1" u="sng"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角丸四角形 23"/>
          <p:cNvSpPr/>
          <p:nvPr/>
        </p:nvSpPr>
        <p:spPr>
          <a:xfrm>
            <a:off x="1943708" y="3861048"/>
            <a:ext cx="2988332" cy="20223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課題・要求事項の</a:t>
            </a:r>
            <a:r>
              <a:rPr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抽出・説明</a:t>
            </a:r>
            <a:endParaRPr kumimoji="1" lang="ja-JP" altLang="en-US" sz="1000" b="1" u="sng"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角丸四角形 24"/>
          <p:cNvSpPr/>
          <p:nvPr/>
        </p:nvSpPr>
        <p:spPr>
          <a:xfrm>
            <a:off x="5328084" y="4149080"/>
            <a:ext cx="2988332" cy="66339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課題・要求事項の理解・</a:t>
            </a:r>
            <a:r>
              <a:rPr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具体化・分析</a:t>
            </a:r>
            <a:endParaRPr kumimoji="1" lang="en-US" altLang="ja-JP" sz="1000" b="1" u="sng"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抽出した要求のシステム面からの分析</a:t>
            </a:r>
            <a:r>
              <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 実現</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する</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システムのご提案</a:t>
            </a:r>
            <a: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を含む</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角丸四角形 25"/>
          <p:cNvSpPr/>
          <p:nvPr/>
        </p:nvSpPr>
        <p:spPr>
          <a:xfrm>
            <a:off x="1939489" y="4653136"/>
            <a:ext cx="2988332" cy="20223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要求分析結果の確認</a:t>
            </a:r>
            <a:endParaRPr kumimoji="1" lang="en-US" altLang="ja-JP" sz="1000" b="1" u="sng"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角丸四角形 26"/>
          <p:cNvSpPr/>
          <p:nvPr/>
        </p:nvSpPr>
        <p:spPr>
          <a:xfrm>
            <a:off x="5323865" y="5157192"/>
            <a:ext cx="2988332" cy="20223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要件定義書の作成</a:t>
            </a:r>
            <a:endParaRPr kumimoji="1" lang="ja-JP" altLang="en-US" sz="1000" b="1" u="sng"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角丸四角形 27"/>
          <p:cNvSpPr/>
          <p:nvPr/>
        </p:nvSpPr>
        <p:spPr>
          <a:xfrm>
            <a:off x="1943708" y="5517232"/>
            <a:ext cx="6372707" cy="20223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要件品質の確認</a:t>
            </a:r>
            <a:endParaRPr kumimoji="1" lang="ja-JP" altLang="en-US" sz="1000" b="1" u="sng"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角丸四角形 28"/>
          <p:cNvSpPr/>
          <p:nvPr/>
        </p:nvSpPr>
        <p:spPr>
          <a:xfrm>
            <a:off x="1939489" y="4869160"/>
            <a:ext cx="2988332" cy="20223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要求の優先順位付け、実現対象要求の決定</a:t>
            </a:r>
            <a:endParaRPr kumimoji="1" lang="ja-JP" altLang="en-US" sz="1000" b="1" u="sng"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角丸四角形 29"/>
          <p:cNvSpPr/>
          <p:nvPr/>
        </p:nvSpPr>
        <p:spPr>
          <a:xfrm>
            <a:off x="1943709" y="6309320"/>
            <a:ext cx="6372706" cy="20223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要件の合意・承認</a:t>
            </a:r>
            <a:endParaRPr kumimoji="1" lang="ja-JP" altLang="en-US" sz="1000" b="1" u="sng"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角丸四角形 30"/>
          <p:cNvSpPr/>
          <p:nvPr/>
        </p:nvSpPr>
        <p:spPr>
          <a:xfrm>
            <a:off x="5328084" y="6021288"/>
            <a:ext cx="2988332" cy="20223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000" b="1" u="sng" dirty="0" smtClean="0">
                <a:latin typeface="メイリオ" panose="020B0604030504040204" pitchFamily="50" charset="-128"/>
                <a:ea typeface="メイリオ" panose="020B0604030504040204" pitchFamily="50" charset="-128"/>
                <a:cs typeface="メイリオ" panose="020B0604030504040204" pitchFamily="50" charset="-128"/>
              </a:rPr>
              <a:t>要件定義書の改訂</a:t>
            </a:r>
            <a:endParaRPr kumimoji="1" lang="ja-JP" altLang="en-US" sz="1000" b="1" u="sng"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カギ線コネクタ 5"/>
          <p:cNvCxnSpPr>
            <a:stCxn id="3" idx="3"/>
            <a:endCxn id="22" idx="0"/>
          </p:cNvCxnSpPr>
          <p:nvPr/>
        </p:nvCxnSpPr>
        <p:spPr>
          <a:xfrm>
            <a:off x="4932040" y="2535795"/>
            <a:ext cx="1890210" cy="17312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カギ線コネクタ 34"/>
          <p:cNvCxnSpPr>
            <a:stCxn id="22" idx="1"/>
            <a:endCxn id="23" idx="0"/>
          </p:cNvCxnSpPr>
          <p:nvPr/>
        </p:nvCxnSpPr>
        <p:spPr>
          <a:xfrm rot="10800000" flipV="1">
            <a:off x="5125844" y="3032956"/>
            <a:ext cx="202240" cy="39604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カギ線コネクタ 39"/>
          <p:cNvCxnSpPr>
            <a:stCxn id="24" idx="3"/>
            <a:endCxn id="25" idx="0"/>
          </p:cNvCxnSpPr>
          <p:nvPr/>
        </p:nvCxnSpPr>
        <p:spPr>
          <a:xfrm>
            <a:off x="4932040" y="3962165"/>
            <a:ext cx="1890210" cy="18691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カギ線コネクタ 42"/>
          <p:cNvCxnSpPr>
            <a:stCxn id="25" idx="1"/>
            <a:endCxn id="26" idx="0"/>
          </p:cNvCxnSpPr>
          <p:nvPr/>
        </p:nvCxnSpPr>
        <p:spPr>
          <a:xfrm rot="10800000" flipV="1">
            <a:off x="3433656" y="4480776"/>
            <a:ext cx="1894429" cy="17236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カギ線コネクタ 46"/>
          <p:cNvCxnSpPr>
            <a:stCxn id="29" idx="3"/>
            <a:endCxn id="27" idx="0"/>
          </p:cNvCxnSpPr>
          <p:nvPr/>
        </p:nvCxnSpPr>
        <p:spPr>
          <a:xfrm>
            <a:off x="4927821" y="4970277"/>
            <a:ext cx="1890210" cy="18691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カギ線コネクタ 52"/>
          <p:cNvCxnSpPr>
            <a:stCxn id="31" idx="1"/>
            <a:endCxn id="30" idx="0"/>
          </p:cNvCxnSpPr>
          <p:nvPr/>
        </p:nvCxnSpPr>
        <p:spPr>
          <a:xfrm rot="10800000" flipV="1">
            <a:off x="5130062" y="6122404"/>
            <a:ext cx="198022" cy="18691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カギ線コネクタ 55"/>
          <p:cNvCxnSpPr>
            <a:stCxn id="28" idx="2"/>
            <a:endCxn id="31" idx="0"/>
          </p:cNvCxnSpPr>
          <p:nvPr/>
        </p:nvCxnSpPr>
        <p:spPr>
          <a:xfrm rot="16200000" flipH="1">
            <a:off x="5825245" y="5024282"/>
            <a:ext cx="301823" cy="169218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カギ線コネクタ 59"/>
          <p:cNvCxnSpPr>
            <a:stCxn id="27" idx="1"/>
            <a:endCxn id="28" idx="0"/>
          </p:cNvCxnSpPr>
          <p:nvPr/>
        </p:nvCxnSpPr>
        <p:spPr>
          <a:xfrm rot="10800000" flipV="1">
            <a:off x="5130063" y="5258308"/>
            <a:ext cx="193803" cy="25892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カギ線コネクタ 47"/>
          <p:cNvCxnSpPr>
            <a:stCxn id="23" idx="2"/>
            <a:endCxn id="24" idx="0"/>
          </p:cNvCxnSpPr>
          <p:nvPr/>
        </p:nvCxnSpPr>
        <p:spPr>
          <a:xfrm rot="5400000">
            <a:off x="4166952" y="2902156"/>
            <a:ext cx="229814" cy="168797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7255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３．要件定義工程のお客様役割の重要性</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40935" y="6583263"/>
            <a:ext cx="1269504" cy="288032"/>
          </a:xfrm>
        </p:spPr>
        <p:txBody>
          <a:bodyPr anchor="ctr"/>
          <a:lstStyle/>
          <a:p>
            <a:fld id="{99AD903E-2787-9244-93D6-61CE01669DE3}" type="slidenum">
              <a:rPr lang="ja-JP" altLang="en-US" smtClean="0"/>
              <a:pPr/>
              <a:t>16</a:t>
            </a:fld>
            <a:endParaRPr lang="ja-JP" altLang="en-US" dirty="0"/>
          </a:p>
        </p:txBody>
      </p:sp>
      <p:sp>
        <p:nvSpPr>
          <p:cNvPr id="38" name="テキスト ボックス 37"/>
          <p:cNvSpPr txBox="1"/>
          <p:nvPr/>
        </p:nvSpPr>
        <p:spPr>
          <a:xfrm>
            <a:off x="539552" y="1124744"/>
            <a:ext cx="8136904" cy="30777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お客様役割の重要性</a:t>
            </a:r>
            <a:endPar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正方形/長方形 39"/>
          <p:cNvSpPr/>
          <p:nvPr/>
        </p:nvSpPr>
        <p:spPr>
          <a:xfrm>
            <a:off x="726119" y="1487214"/>
            <a:ext cx="7878329" cy="645642"/>
          </a:xfrm>
          <a:prstGeom prst="rect">
            <a:avLst/>
          </a:prstGeom>
          <a:solidFill>
            <a:srgbClr val="FFFFCC"/>
          </a:solidFill>
          <a:ln/>
        </p:spPr>
        <p:style>
          <a:lnRef idx="1">
            <a:schemeClr val="accent2"/>
          </a:lnRef>
          <a:fillRef idx="2">
            <a:schemeClr val="accent2"/>
          </a:fillRef>
          <a:effectRef idx="1">
            <a:schemeClr val="accent2"/>
          </a:effectRef>
          <a:fontRef idx="minor">
            <a:schemeClr val="dk1"/>
          </a:fontRef>
        </p:style>
        <p:txBody>
          <a:bodyPr rtlCol="0" anchor="ctr"/>
          <a:lstStyle/>
          <a:p>
            <a:pPr>
              <a:lnSpc>
                <a:spcPct val="140000"/>
              </a:lnSpc>
            </a:pPr>
            <a:r>
              <a:rPr lang="ja-JP" altLang="en-US" sz="1400" b="1" u="sng" dirty="0" smtClean="0">
                <a:solidFill>
                  <a:srgbClr val="FF0000"/>
                </a:solidFill>
                <a:latin typeface="メイリオ" pitchFamily="50" charset="-128"/>
                <a:ea typeface="メイリオ" pitchFamily="50" charset="-128"/>
                <a:cs typeface="メイリオ" pitchFamily="50" charset="-128"/>
              </a:rPr>
              <a:t>ビジネス・業務の担い手であるお客様</a:t>
            </a:r>
            <a:r>
              <a:rPr lang="ja-JP" altLang="en-US" sz="1400" b="1" u="sng" dirty="0">
                <a:solidFill>
                  <a:srgbClr val="FF0000"/>
                </a:solidFill>
                <a:latin typeface="メイリオ" pitchFamily="50" charset="-128"/>
                <a:ea typeface="メイリオ" pitchFamily="50" charset="-128"/>
                <a:cs typeface="メイリオ" pitchFamily="50" charset="-128"/>
              </a:rPr>
              <a:t>による「要求の抽出」「要件の意思決定」が</a:t>
            </a:r>
            <a:r>
              <a:rPr lang="ja-JP" altLang="en-US" sz="1400" b="1" u="sng" dirty="0" smtClean="0">
                <a:solidFill>
                  <a:srgbClr val="FF0000"/>
                </a:solidFill>
                <a:latin typeface="メイリオ" pitchFamily="50" charset="-128"/>
                <a:ea typeface="メイリオ" pitchFamily="50" charset="-128"/>
                <a:cs typeface="メイリオ" pitchFamily="50" charset="-128"/>
              </a:rPr>
              <a:t>、</a:t>
            </a:r>
            <a:endParaRPr lang="en-US" altLang="ja-JP" sz="1400" b="1" u="sng" dirty="0" smtClean="0">
              <a:solidFill>
                <a:srgbClr val="FF0000"/>
              </a:solidFill>
              <a:latin typeface="メイリオ" pitchFamily="50" charset="-128"/>
              <a:ea typeface="メイリオ" pitchFamily="50" charset="-128"/>
              <a:cs typeface="メイリオ" pitchFamily="50" charset="-128"/>
            </a:endParaRPr>
          </a:p>
          <a:p>
            <a:pPr>
              <a:lnSpc>
                <a:spcPct val="140000"/>
              </a:lnSpc>
            </a:pPr>
            <a:r>
              <a:rPr lang="ja-JP" altLang="en-US" sz="1400" b="1" u="sng" dirty="0" smtClean="0">
                <a:solidFill>
                  <a:srgbClr val="FF0000"/>
                </a:solidFill>
                <a:latin typeface="メイリオ" pitchFamily="50" charset="-128"/>
                <a:ea typeface="メイリオ" pitchFamily="50" charset="-128"/>
                <a:cs typeface="メイリオ" pitchFamily="50" charset="-128"/>
              </a:rPr>
              <a:t>ビジネス</a:t>
            </a:r>
            <a:r>
              <a:rPr lang="ja-JP" altLang="en-US" sz="1400" b="1" u="sng" dirty="0">
                <a:solidFill>
                  <a:srgbClr val="FF0000"/>
                </a:solidFill>
                <a:latin typeface="メイリオ" pitchFamily="50" charset="-128"/>
                <a:ea typeface="メイリオ" pitchFamily="50" charset="-128"/>
                <a:cs typeface="メイリオ" pitchFamily="50" charset="-128"/>
              </a:rPr>
              <a:t>・業務と整合した品質の</a:t>
            </a:r>
            <a:r>
              <a:rPr lang="ja-JP" altLang="en-US" sz="1400" b="1" u="sng" dirty="0" smtClean="0">
                <a:solidFill>
                  <a:srgbClr val="FF0000"/>
                </a:solidFill>
                <a:latin typeface="メイリオ" pitchFamily="50" charset="-128"/>
                <a:ea typeface="メイリオ" pitchFamily="50" charset="-128"/>
                <a:cs typeface="メイリオ" pitchFamily="50" charset="-128"/>
              </a:rPr>
              <a:t>高いシステムの実現に繋がります。</a:t>
            </a:r>
            <a:endParaRPr lang="en-US" altLang="ja-JP" sz="1400" b="1" u="sng" dirty="0">
              <a:solidFill>
                <a:srgbClr val="FF0000"/>
              </a:solidFill>
              <a:latin typeface="メイリオ" pitchFamily="50" charset="-128"/>
              <a:ea typeface="メイリオ" pitchFamily="50" charset="-128"/>
              <a:cs typeface="メイリオ" pitchFamily="50" charset="-128"/>
            </a:endParaRPr>
          </a:p>
        </p:txBody>
      </p:sp>
      <p:grpSp>
        <p:nvGrpSpPr>
          <p:cNvPr id="42" name="グループ化 41"/>
          <p:cNvGrpSpPr/>
          <p:nvPr/>
        </p:nvGrpSpPr>
        <p:grpSpPr>
          <a:xfrm>
            <a:off x="726120" y="2276872"/>
            <a:ext cx="7878327" cy="514282"/>
            <a:chOff x="364470" y="930077"/>
            <a:chExt cx="8384242" cy="828319"/>
          </a:xfrm>
        </p:grpSpPr>
        <p:sp>
          <p:nvSpPr>
            <p:cNvPr id="43" name="正方形/長方形 42"/>
            <p:cNvSpPr/>
            <p:nvPr/>
          </p:nvSpPr>
          <p:spPr>
            <a:xfrm>
              <a:off x="364470" y="930079"/>
              <a:ext cx="1303188" cy="828317"/>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お客様が</a:t>
              </a:r>
              <a:endParaRPr kumimoji="1"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担う</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理由</a:t>
              </a:r>
              <a:endParaRPr kumimoji="1"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正方形/長方形 43"/>
            <p:cNvSpPr/>
            <p:nvPr/>
          </p:nvSpPr>
          <p:spPr>
            <a:xfrm>
              <a:off x="1660010" y="930077"/>
              <a:ext cx="7088702" cy="828318"/>
            </a:xfrm>
            <a:prstGeom prst="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nSpc>
                  <a:spcPct val="140000"/>
                </a:lnSpc>
              </a:pPr>
              <a:r>
                <a:rPr lang="ja-JP" altLang="en-US" sz="1200" b="1" u="sng" dirty="0" smtClean="0">
                  <a:solidFill>
                    <a:schemeClr val="tx1"/>
                  </a:solidFill>
                  <a:latin typeface="メイリオ" pitchFamily="50" charset="-128"/>
                  <a:ea typeface="メイリオ" pitchFamily="50" charset="-128"/>
                  <a:cs typeface="メイリオ" pitchFamily="50" charset="-128"/>
                </a:rPr>
                <a:t>「漏れ・誤りのない要求の抽出」と</a:t>
              </a:r>
              <a:r>
                <a:rPr lang="ja-JP" altLang="en-US" sz="1200" b="1" u="sng" dirty="0">
                  <a:solidFill>
                    <a:schemeClr val="tx1"/>
                  </a:solidFill>
                  <a:latin typeface="メイリオ" pitchFamily="50" charset="-128"/>
                  <a:ea typeface="メイリオ" pitchFamily="50" charset="-128"/>
                  <a:cs typeface="メイリオ" pitchFamily="50" charset="-128"/>
                </a:rPr>
                <a:t>「</a:t>
              </a:r>
              <a:r>
                <a:rPr lang="ja-JP" altLang="en-US" sz="1200" b="1" u="sng" dirty="0" smtClean="0">
                  <a:solidFill>
                    <a:schemeClr val="tx1"/>
                  </a:solidFill>
                  <a:latin typeface="メイリオ" pitchFamily="50" charset="-128"/>
                  <a:ea typeface="メイリオ" pitchFamily="50" charset="-128"/>
                  <a:cs typeface="メイリオ" pitchFamily="50" charset="-128"/>
                </a:rPr>
                <a:t>要件に対する意思決定</a:t>
              </a:r>
              <a:r>
                <a:rPr lang="ja-JP" altLang="en-US" sz="1200" b="1" u="sng" dirty="0">
                  <a:solidFill>
                    <a:schemeClr val="tx1"/>
                  </a:solidFill>
                  <a:latin typeface="メイリオ" pitchFamily="50" charset="-128"/>
                  <a:ea typeface="メイリオ" pitchFamily="50" charset="-128"/>
                  <a:cs typeface="メイリオ" pitchFamily="50" charset="-128"/>
                </a:rPr>
                <a:t>」</a:t>
              </a:r>
              <a:r>
                <a:rPr lang="ja-JP" altLang="en-US" sz="1200" b="1" u="sng" dirty="0" smtClean="0">
                  <a:solidFill>
                    <a:schemeClr val="tx1"/>
                  </a:solidFill>
                  <a:latin typeface="メイリオ" pitchFamily="50" charset="-128"/>
                  <a:ea typeface="メイリオ" pitchFamily="50" charset="-128"/>
                  <a:cs typeface="メイリオ" pitchFamily="50" charset="-128"/>
                </a:rPr>
                <a:t>は、</a:t>
              </a:r>
              <a:r>
                <a:rPr lang="en-US" altLang="ja-JP" sz="1200" b="1" u="sng" dirty="0" smtClean="0">
                  <a:solidFill>
                    <a:schemeClr val="tx1"/>
                  </a:solidFill>
                  <a:latin typeface="メイリオ" pitchFamily="50" charset="-128"/>
                  <a:ea typeface="メイリオ" pitchFamily="50" charset="-128"/>
                  <a:cs typeface="メイリオ" pitchFamily="50" charset="-128"/>
                </a:rPr>
                <a:t/>
              </a:r>
              <a:br>
                <a:rPr lang="en-US" altLang="ja-JP" sz="1200" b="1" u="sng" dirty="0" smtClean="0">
                  <a:solidFill>
                    <a:schemeClr val="tx1"/>
                  </a:solidFill>
                  <a:latin typeface="メイリオ" pitchFamily="50" charset="-128"/>
                  <a:ea typeface="メイリオ" pitchFamily="50" charset="-128"/>
                  <a:cs typeface="メイリオ" pitchFamily="50" charset="-128"/>
                </a:rPr>
              </a:br>
              <a:r>
                <a:rPr lang="ja-JP" altLang="en-US" sz="1200" b="1" u="sng" dirty="0" smtClean="0">
                  <a:solidFill>
                    <a:schemeClr val="tx1"/>
                  </a:solidFill>
                  <a:latin typeface="メイリオ" pitchFamily="50" charset="-128"/>
                  <a:ea typeface="メイリオ" pitchFamily="50" charset="-128"/>
                  <a:cs typeface="メイリオ" pitchFamily="50" charset="-128"/>
                </a:rPr>
                <a:t>ビジネス・業務の主体であるお客様にしかできない。</a:t>
              </a:r>
              <a:endParaRPr lang="en-US" altLang="ja-JP" sz="1000" dirty="0">
                <a:solidFill>
                  <a:schemeClr val="tx1"/>
                </a:solidFill>
                <a:latin typeface="メイリオ" pitchFamily="50" charset="-128"/>
                <a:ea typeface="メイリオ" pitchFamily="50" charset="-128"/>
                <a:cs typeface="メイリオ" pitchFamily="50" charset="-128"/>
              </a:endParaRPr>
            </a:p>
          </p:txBody>
        </p:sp>
      </p:grpSp>
      <p:sp>
        <p:nvSpPr>
          <p:cNvPr id="39" name="正方形/長方形 38"/>
          <p:cNvSpPr/>
          <p:nvPr/>
        </p:nvSpPr>
        <p:spPr>
          <a:xfrm>
            <a:off x="726120" y="2791152"/>
            <a:ext cx="7875637" cy="3662184"/>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Bef>
                <a:spcPts val="600"/>
              </a:spcBef>
            </a:pPr>
            <a:endParaRPr lang="en-US" altLang="ja-JP" sz="8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4" name="グループ化 13"/>
          <p:cNvGrpSpPr/>
          <p:nvPr/>
        </p:nvGrpSpPr>
        <p:grpSpPr>
          <a:xfrm>
            <a:off x="5463966" y="3861048"/>
            <a:ext cx="828093" cy="873282"/>
            <a:chOff x="5580112" y="3489983"/>
            <a:chExt cx="972108" cy="873282"/>
          </a:xfrm>
        </p:grpSpPr>
        <p:sp>
          <p:nvSpPr>
            <p:cNvPr id="97" name="二等辺三角形 96"/>
            <p:cNvSpPr/>
            <p:nvPr/>
          </p:nvSpPr>
          <p:spPr>
            <a:xfrm rot="5400000">
              <a:off x="5629525" y="3440570"/>
              <a:ext cx="873282" cy="972108"/>
            </a:xfrm>
            <a:prstGeom prst="triangle">
              <a:avLst>
                <a:gd name="adj" fmla="val 48375"/>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0" name="テキスト ボックス 99"/>
            <p:cNvSpPr txBox="1"/>
            <p:nvPr/>
          </p:nvSpPr>
          <p:spPr>
            <a:xfrm>
              <a:off x="5580112" y="3792796"/>
              <a:ext cx="800219" cy="276999"/>
            </a:xfrm>
            <a:prstGeom prst="rect">
              <a:avLst/>
            </a:prstGeom>
            <a:noFill/>
          </p:spPr>
          <p:txBody>
            <a:bodyPr wrap="none" rtlCol="0">
              <a:spAutoFit/>
            </a:bodyPr>
            <a:lstStyle/>
            <a:p>
              <a:pPr algn="ct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要求抽出</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1" name="線吹き出し 2 (枠付き) 100"/>
          <p:cNvSpPr/>
          <p:nvPr/>
        </p:nvSpPr>
        <p:spPr>
          <a:xfrm>
            <a:off x="5697670" y="3170818"/>
            <a:ext cx="1248186" cy="360586"/>
          </a:xfrm>
          <a:prstGeom prst="borderCallout2">
            <a:avLst>
              <a:gd name="adj1" fmla="val 18750"/>
              <a:gd name="adj2" fmla="val -8333"/>
              <a:gd name="adj3" fmla="val 18750"/>
              <a:gd name="adj4" fmla="val -16667"/>
              <a:gd name="adj5" fmla="val 214989"/>
              <a:gd name="adj6" fmla="val 8377"/>
            </a:avLst>
          </a:prstGeom>
        </p:spPr>
        <p:style>
          <a:lnRef idx="1">
            <a:schemeClr val="accent2"/>
          </a:lnRef>
          <a:fillRef idx="2">
            <a:schemeClr val="accent2"/>
          </a:fillRef>
          <a:effectRef idx="1">
            <a:schemeClr val="accent2"/>
          </a:effectRef>
          <a:fontRef idx="minor">
            <a:schemeClr val="dk1"/>
          </a:fontRef>
        </p:style>
        <p:txBody>
          <a:bodyPr rtlCol="0" anchor="ctr"/>
          <a:lstStyle/>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業務でどうシステムを</a:t>
            </a:r>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使いたい</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か？</a:t>
            </a:r>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線吹き出し 2 (枠付き) 104"/>
          <p:cNvSpPr/>
          <p:nvPr/>
        </p:nvSpPr>
        <p:spPr>
          <a:xfrm>
            <a:off x="2601326" y="3105237"/>
            <a:ext cx="1248186" cy="360586"/>
          </a:xfrm>
          <a:prstGeom prst="borderCallout2">
            <a:avLst>
              <a:gd name="adj1" fmla="val 18750"/>
              <a:gd name="adj2" fmla="val -8333"/>
              <a:gd name="adj3" fmla="val 18750"/>
              <a:gd name="adj4" fmla="val -16667"/>
              <a:gd name="adj5" fmla="val 233479"/>
              <a:gd name="adj6" fmla="val -4595"/>
            </a:avLst>
          </a:prstGeom>
        </p:spPr>
        <p:style>
          <a:lnRef idx="1">
            <a:schemeClr val="accent2"/>
          </a:lnRef>
          <a:fillRef idx="2">
            <a:schemeClr val="accent2"/>
          </a:fillRef>
          <a:effectRef idx="1">
            <a:schemeClr val="accent2"/>
          </a:effectRef>
          <a:fontRef idx="minor">
            <a:schemeClr val="dk1"/>
          </a:fontRef>
        </p:style>
        <p:txBody>
          <a:bodyPr rtlCol="0" anchor="ctr"/>
          <a:lstStyle/>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業務をどう変えたいか？</a:t>
            </a:r>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3" name="グループ化 112"/>
          <p:cNvGrpSpPr/>
          <p:nvPr/>
        </p:nvGrpSpPr>
        <p:grpSpPr>
          <a:xfrm>
            <a:off x="2340564" y="3861048"/>
            <a:ext cx="828093" cy="873282"/>
            <a:chOff x="5580112" y="3489983"/>
            <a:chExt cx="972108" cy="873282"/>
          </a:xfrm>
        </p:grpSpPr>
        <p:sp>
          <p:nvSpPr>
            <p:cNvPr id="114" name="二等辺三角形 113"/>
            <p:cNvSpPr/>
            <p:nvPr/>
          </p:nvSpPr>
          <p:spPr>
            <a:xfrm rot="5400000">
              <a:off x="5629525" y="3440570"/>
              <a:ext cx="873282" cy="972108"/>
            </a:xfrm>
            <a:prstGeom prst="triangle">
              <a:avLst>
                <a:gd name="adj" fmla="val 48375"/>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5" name="テキスト ボックス 114"/>
            <p:cNvSpPr txBox="1"/>
            <p:nvPr/>
          </p:nvSpPr>
          <p:spPr>
            <a:xfrm>
              <a:off x="5580112" y="3792796"/>
              <a:ext cx="800219" cy="276999"/>
            </a:xfrm>
            <a:prstGeom prst="rect">
              <a:avLst/>
            </a:prstGeom>
            <a:noFill/>
          </p:spPr>
          <p:txBody>
            <a:bodyPr wrap="none" rtlCol="0">
              <a:spAutoFit/>
            </a:bodyPr>
            <a:lstStyle/>
            <a:p>
              <a:pPr algn="ct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要求抽出</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19" name="線吹き出し 2 (枠付き) 118"/>
          <p:cNvSpPr/>
          <p:nvPr/>
        </p:nvSpPr>
        <p:spPr>
          <a:xfrm>
            <a:off x="5640092" y="5014238"/>
            <a:ext cx="1305763" cy="360586"/>
          </a:xfrm>
          <a:prstGeom prst="borderCallout2">
            <a:avLst>
              <a:gd name="adj1" fmla="val 18750"/>
              <a:gd name="adj2" fmla="val -8333"/>
              <a:gd name="adj3" fmla="val 18750"/>
              <a:gd name="adj4" fmla="val -16667"/>
              <a:gd name="adj5" fmla="val -125769"/>
              <a:gd name="adj6" fmla="val 52639"/>
            </a:avLst>
          </a:prstGeom>
        </p:spPr>
        <p:style>
          <a:lnRef idx="1">
            <a:schemeClr val="accent2"/>
          </a:lnRef>
          <a:fillRef idx="2">
            <a:schemeClr val="accent2"/>
          </a:fillRef>
          <a:effectRef idx="1">
            <a:schemeClr val="accent2"/>
          </a:effectRef>
          <a:fontRef idx="minor">
            <a:schemeClr val="dk1"/>
          </a:fontRef>
        </p:style>
        <p:txBody>
          <a:bodyPr rtlCol="0" anchor="ctr"/>
          <a:lstStyle/>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そのシステム要件で</a:t>
            </a:r>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業務要件が満たせるか？</a:t>
            </a:r>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0" name="線吹き出し 2 (枠付き) 119"/>
          <p:cNvSpPr/>
          <p:nvPr/>
        </p:nvSpPr>
        <p:spPr>
          <a:xfrm>
            <a:off x="2531726" y="5014238"/>
            <a:ext cx="1248186" cy="347026"/>
          </a:xfrm>
          <a:prstGeom prst="borderCallout2">
            <a:avLst>
              <a:gd name="adj1" fmla="val 18750"/>
              <a:gd name="adj2" fmla="val -8333"/>
              <a:gd name="adj3" fmla="val 18750"/>
              <a:gd name="adj4" fmla="val -16667"/>
              <a:gd name="adj5" fmla="val -145497"/>
              <a:gd name="adj6" fmla="val 52639"/>
            </a:avLst>
          </a:prstGeom>
        </p:spPr>
        <p:style>
          <a:lnRef idx="1">
            <a:schemeClr val="accent2"/>
          </a:lnRef>
          <a:fillRef idx="2">
            <a:schemeClr val="accent2"/>
          </a:fillRef>
          <a:effectRef idx="1">
            <a:schemeClr val="accent2"/>
          </a:effectRef>
          <a:fontRef idx="minor">
            <a:schemeClr val="dk1"/>
          </a:fontRef>
        </p:style>
        <p:txBody>
          <a:bodyPr rtlCol="0" anchor="ctr"/>
          <a:lstStyle/>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その業務要件でビジネス要件が満たせるか？</a:t>
            </a:r>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左右矢印 17"/>
          <p:cNvSpPr/>
          <p:nvPr/>
        </p:nvSpPr>
        <p:spPr>
          <a:xfrm>
            <a:off x="2105299" y="5674443"/>
            <a:ext cx="5083597" cy="635423"/>
          </a:xfrm>
          <a:prstGeom prst="lef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2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ビジネス・業務</a:t>
            </a:r>
            <a:r>
              <a:rPr lang="ja-JP" altLang="en-US" sz="12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を行う</a:t>
            </a:r>
            <a:r>
              <a:rPr kumimoji="1" lang="ja-JP" altLang="en-US" sz="12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お客様だからこそ適切</a:t>
            </a: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な</a:t>
            </a:r>
            <a:r>
              <a:rPr lang="ja-JP" altLang="en-US" sz="12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抽出・決定が可能</a:t>
            </a:r>
            <a:endParaRPr kumimoji="1"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5" name="グループ化 64"/>
          <p:cNvGrpSpPr/>
          <p:nvPr/>
        </p:nvGrpSpPr>
        <p:grpSpPr>
          <a:xfrm>
            <a:off x="6264186" y="3861048"/>
            <a:ext cx="828094" cy="873282"/>
            <a:chOff x="5580111" y="3489983"/>
            <a:chExt cx="972109" cy="873282"/>
          </a:xfrm>
        </p:grpSpPr>
        <p:sp>
          <p:nvSpPr>
            <p:cNvPr id="66" name="二等辺三角形 65"/>
            <p:cNvSpPr/>
            <p:nvPr/>
          </p:nvSpPr>
          <p:spPr>
            <a:xfrm rot="5400000">
              <a:off x="5629525" y="3440570"/>
              <a:ext cx="873282" cy="972108"/>
            </a:xfrm>
            <a:prstGeom prst="triangle">
              <a:avLst>
                <a:gd name="adj" fmla="val 48375"/>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テキスト ボックス 66"/>
            <p:cNvSpPr txBox="1"/>
            <p:nvPr/>
          </p:nvSpPr>
          <p:spPr>
            <a:xfrm>
              <a:off x="5580111" y="3792796"/>
              <a:ext cx="800220" cy="276999"/>
            </a:xfrm>
            <a:prstGeom prst="rect">
              <a:avLst/>
            </a:prstGeom>
            <a:noFill/>
          </p:spPr>
          <p:txBody>
            <a:bodyPr wrap="none" rtlCol="0">
              <a:spAutoFit/>
            </a:bodyPr>
            <a:lstStyle/>
            <a:p>
              <a:pPr algn="ct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意思決定</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71" name="グループ化 70"/>
          <p:cNvGrpSpPr/>
          <p:nvPr/>
        </p:nvGrpSpPr>
        <p:grpSpPr>
          <a:xfrm>
            <a:off x="3167842" y="3861048"/>
            <a:ext cx="828094" cy="873282"/>
            <a:chOff x="5580111" y="3489983"/>
            <a:chExt cx="972109" cy="873282"/>
          </a:xfrm>
        </p:grpSpPr>
        <p:sp>
          <p:nvSpPr>
            <p:cNvPr id="75" name="二等辺三角形 74"/>
            <p:cNvSpPr/>
            <p:nvPr/>
          </p:nvSpPr>
          <p:spPr>
            <a:xfrm rot="5400000">
              <a:off x="5629525" y="3440570"/>
              <a:ext cx="873282" cy="972108"/>
            </a:xfrm>
            <a:prstGeom prst="triangle">
              <a:avLst>
                <a:gd name="adj" fmla="val 48375"/>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6" name="テキスト ボックス 75"/>
            <p:cNvSpPr txBox="1"/>
            <p:nvPr/>
          </p:nvSpPr>
          <p:spPr>
            <a:xfrm>
              <a:off x="5580111" y="3792796"/>
              <a:ext cx="800220" cy="276999"/>
            </a:xfrm>
            <a:prstGeom prst="rect">
              <a:avLst/>
            </a:prstGeom>
            <a:noFill/>
          </p:spPr>
          <p:txBody>
            <a:bodyPr wrap="none" rtlCol="0">
              <a:spAutoFit/>
            </a:bodyPr>
            <a:lstStyle/>
            <a:p>
              <a:pPr algn="ct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意思決定</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22" name="グループ化 21"/>
          <p:cNvGrpSpPr/>
          <p:nvPr/>
        </p:nvGrpSpPr>
        <p:grpSpPr>
          <a:xfrm>
            <a:off x="899592" y="2982043"/>
            <a:ext cx="1352789" cy="2692400"/>
            <a:chOff x="-3780928" y="3021404"/>
            <a:chExt cx="1352789" cy="2692400"/>
          </a:xfrm>
        </p:grpSpPr>
        <p:grpSp>
          <p:nvGrpSpPr>
            <p:cNvPr id="166" name="グループ化 165"/>
            <p:cNvGrpSpPr/>
            <p:nvPr/>
          </p:nvGrpSpPr>
          <p:grpSpPr>
            <a:xfrm>
              <a:off x="-3780928" y="3021404"/>
              <a:ext cx="1352789" cy="2692400"/>
              <a:chOff x="395288" y="1268413"/>
              <a:chExt cx="8353424" cy="2692400"/>
            </a:xfrm>
          </p:grpSpPr>
          <p:sp>
            <p:nvSpPr>
              <p:cNvPr id="167" name="正方形/長方形 166"/>
              <p:cNvSpPr/>
              <p:nvPr/>
            </p:nvSpPr>
            <p:spPr>
              <a:xfrm>
                <a:off x="395288" y="1268413"/>
                <a:ext cx="8353424" cy="329707"/>
              </a:xfrm>
              <a:prstGeom prst="rect">
                <a:avLst/>
              </a:prstGeom>
              <a:solidFill>
                <a:schemeClr val="accent4"/>
              </a:solidFill>
              <a:ln w="952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ビジネス要件</a:t>
                </a:r>
              </a:p>
            </p:txBody>
          </p:sp>
          <p:sp>
            <p:nvSpPr>
              <p:cNvPr id="168" name="正方形/長方形 167"/>
              <p:cNvSpPr/>
              <p:nvPr/>
            </p:nvSpPr>
            <p:spPr>
              <a:xfrm>
                <a:off x="395288" y="1598121"/>
                <a:ext cx="8353424" cy="2362692"/>
              </a:xfrm>
              <a:prstGeom prst="rect">
                <a:avLst/>
              </a:prstGeom>
              <a:solidFill>
                <a:schemeClr val="bg1"/>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spcBef>
                    <a:spcPts val="600"/>
                  </a:spcBef>
                </a:pPr>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169" name="グループ化 168"/>
            <p:cNvGrpSpPr/>
            <p:nvPr/>
          </p:nvGrpSpPr>
          <p:grpSpPr>
            <a:xfrm>
              <a:off x="-3636912" y="3425711"/>
              <a:ext cx="1059357" cy="805283"/>
              <a:chOff x="1045943" y="3356992"/>
              <a:chExt cx="1059357" cy="805283"/>
            </a:xfrm>
          </p:grpSpPr>
          <p:sp>
            <p:nvSpPr>
              <p:cNvPr id="170" name="テキスト ボックス 20"/>
              <p:cNvSpPr txBox="1"/>
              <p:nvPr/>
            </p:nvSpPr>
            <p:spPr>
              <a:xfrm>
                <a:off x="1045943" y="3823525"/>
                <a:ext cx="1059357" cy="3387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ビジネス</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目的</a:t>
                </a:r>
                <a:r>
                  <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rPr>
                  <a:t>・目標</a:t>
                </a:r>
              </a:p>
            </p:txBody>
          </p:sp>
          <p:pic>
            <p:nvPicPr>
              <p:cNvPr id="171" name="図 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4029" y="3356992"/>
                <a:ext cx="395536" cy="395536"/>
              </a:xfrm>
              <a:prstGeom prst="rect">
                <a:avLst/>
              </a:prstGeom>
            </p:spPr>
          </p:pic>
        </p:grpSp>
        <p:grpSp>
          <p:nvGrpSpPr>
            <p:cNvPr id="172" name="グループ化 171"/>
            <p:cNvGrpSpPr/>
            <p:nvPr/>
          </p:nvGrpSpPr>
          <p:grpSpPr>
            <a:xfrm>
              <a:off x="-3327192" y="4292307"/>
              <a:ext cx="439917" cy="718126"/>
              <a:chOff x="1322612" y="4223588"/>
              <a:chExt cx="439917" cy="718126"/>
            </a:xfrm>
          </p:grpSpPr>
          <p:sp>
            <p:nvSpPr>
              <p:cNvPr id="173" name="テキスト ボックス 172"/>
              <p:cNvSpPr txBox="1"/>
              <p:nvPr/>
            </p:nvSpPr>
            <p:spPr>
              <a:xfrm>
                <a:off x="1322612" y="4695493"/>
                <a:ext cx="437549" cy="246221"/>
              </a:xfrm>
              <a:prstGeom prst="rect">
                <a:avLst/>
              </a:prstGeom>
              <a:noFill/>
            </p:spPr>
            <p:txBody>
              <a:bodyPr wrap="square" rtlCol="0">
                <a:sp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商品</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74" name="図 17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3344" y="4223588"/>
                <a:ext cx="439185" cy="439185"/>
              </a:xfrm>
              <a:prstGeom prst="rect">
                <a:avLst/>
              </a:prstGeom>
            </p:spPr>
          </p:pic>
        </p:grpSp>
        <p:sp>
          <p:nvSpPr>
            <p:cNvPr id="175" name="テキスト ボックス 174"/>
            <p:cNvSpPr txBox="1"/>
            <p:nvPr/>
          </p:nvSpPr>
          <p:spPr>
            <a:xfrm>
              <a:off x="-3307289" y="4969375"/>
              <a:ext cx="400110" cy="630942"/>
            </a:xfrm>
            <a:prstGeom prst="rect">
              <a:avLst/>
            </a:prstGeom>
            <a:noFill/>
          </p:spPr>
          <p:txBody>
            <a:bodyPr vert="eaVert" wrap="non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20" name="グループ化 19"/>
          <p:cNvGrpSpPr/>
          <p:nvPr/>
        </p:nvGrpSpPr>
        <p:grpSpPr>
          <a:xfrm>
            <a:off x="7102051" y="2982043"/>
            <a:ext cx="1352789" cy="2692400"/>
            <a:chOff x="-2428139" y="3676030"/>
            <a:chExt cx="1352789" cy="2692400"/>
          </a:xfrm>
        </p:grpSpPr>
        <p:grpSp>
          <p:nvGrpSpPr>
            <p:cNvPr id="179" name="グループ化 178"/>
            <p:cNvGrpSpPr/>
            <p:nvPr/>
          </p:nvGrpSpPr>
          <p:grpSpPr>
            <a:xfrm>
              <a:off x="-2428139" y="3676030"/>
              <a:ext cx="1352789" cy="2692400"/>
              <a:chOff x="395288" y="1268413"/>
              <a:chExt cx="8353424" cy="2692400"/>
            </a:xfrm>
          </p:grpSpPr>
          <p:sp>
            <p:nvSpPr>
              <p:cNvPr id="180" name="正方形/長方形 179"/>
              <p:cNvSpPr/>
              <p:nvPr/>
            </p:nvSpPr>
            <p:spPr>
              <a:xfrm>
                <a:off x="395288" y="1268413"/>
                <a:ext cx="8353424" cy="329707"/>
              </a:xfrm>
              <a:prstGeom prst="rect">
                <a:avLst/>
              </a:prstGeom>
              <a:solidFill>
                <a:schemeClr val="accent4"/>
              </a:solidFill>
              <a:ln w="952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システム要件</a:t>
                </a:r>
              </a:p>
            </p:txBody>
          </p:sp>
          <p:sp>
            <p:nvSpPr>
              <p:cNvPr id="181" name="正方形/長方形 180"/>
              <p:cNvSpPr/>
              <p:nvPr/>
            </p:nvSpPr>
            <p:spPr>
              <a:xfrm>
                <a:off x="395288" y="1598121"/>
                <a:ext cx="8353424" cy="2362692"/>
              </a:xfrm>
              <a:prstGeom prst="rect">
                <a:avLst/>
              </a:prstGeom>
              <a:solidFill>
                <a:schemeClr val="bg1"/>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spcBef>
                    <a:spcPts val="600"/>
                  </a:spcBef>
                </a:pPr>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19" name="グループ化 18"/>
            <p:cNvGrpSpPr/>
            <p:nvPr/>
          </p:nvGrpSpPr>
          <p:grpSpPr>
            <a:xfrm>
              <a:off x="-1977499" y="4097313"/>
              <a:ext cx="441146" cy="2159434"/>
              <a:chOff x="-1977499" y="4097313"/>
              <a:chExt cx="441146" cy="2159434"/>
            </a:xfrm>
          </p:grpSpPr>
          <p:sp>
            <p:nvSpPr>
              <p:cNvPr id="182" name="テキスト ボックス 181"/>
              <p:cNvSpPr txBox="1"/>
              <p:nvPr/>
            </p:nvSpPr>
            <p:spPr>
              <a:xfrm>
                <a:off x="-1956981" y="5625805"/>
                <a:ext cx="400110" cy="630942"/>
              </a:xfrm>
              <a:prstGeom prst="rect">
                <a:avLst/>
              </a:prstGeom>
              <a:noFill/>
            </p:spPr>
            <p:txBody>
              <a:bodyPr vert="eaVert" wrap="non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3" name="テキスト ボックス 182"/>
              <p:cNvSpPr txBox="1"/>
              <p:nvPr/>
            </p:nvSpPr>
            <p:spPr>
              <a:xfrm>
                <a:off x="-1977499" y="4530248"/>
                <a:ext cx="441146" cy="246221"/>
              </a:xfrm>
              <a:prstGeom prst="rect">
                <a:avLst/>
              </a:prstGeom>
              <a:noFill/>
            </p:spPr>
            <p:txBody>
              <a:bodyPr wrap="none" rtlCol="0">
                <a:sp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画面</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4" name="テキスト ボックス 183"/>
              <p:cNvSpPr txBox="1"/>
              <p:nvPr/>
            </p:nvSpPr>
            <p:spPr>
              <a:xfrm>
                <a:off x="-1977499" y="5314135"/>
                <a:ext cx="441146" cy="246221"/>
              </a:xfrm>
              <a:prstGeom prst="rect">
                <a:avLst/>
              </a:prstGeom>
              <a:noFill/>
            </p:spPr>
            <p:txBody>
              <a:bodyPr wrap="none" rtlCol="0">
                <a:sp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帳票</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85" name="図 18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4285" y="4097313"/>
                <a:ext cx="394718" cy="394718"/>
              </a:xfrm>
              <a:prstGeom prst="rect">
                <a:avLst/>
              </a:prstGeom>
            </p:spPr>
          </p:pic>
          <p:pic>
            <p:nvPicPr>
              <p:cNvPr id="186" name="図 18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3024" y="4907731"/>
                <a:ext cx="392196" cy="392196"/>
              </a:xfrm>
              <a:prstGeom prst="rect">
                <a:avLst/>
              </a:prstGeom>
            </p:spPr>
          </p:pic>
        </p:grpSp>
      </p:grpSp>
      <p:grpSp>
        <p:nvGrpSpPr>
          <p:cNvPr id="21" name="グループ化 20"/>
          <p:cNvGrpSpPr/>
          <p:nvPr/>
        </p:nvGrpSpPr>
        <p:grpSpPr>
          <a:xfrm>
            <a:off x="3970702" y="2993396"/>
            <a:ext cx="1352789" cy="2692400"/>
            <a:chOff x="-2513900" y="3915421"/>
            <a:chExt cx="1352789" cy="2692400"/>
          </a:xfrm>
        </p:grpSpPr>
        <p:grpSp>
          <p:nvGrpSpPr>
            <p:cNvPr id="176" name="グループ化 175"/>
            <p:cNvGrpSpPr/>
            <p:nvPr/>
          </p:nvGrpSpPr>
          <p:grpSpPr>
            <a:xfrm>
              <a:off x="-2513900" y="3915421"/>
              <a:ext cx="1352789" cy="2692400"/>
              <a:chOff x="395288" y="1268413"/>
              <a:chExt cx="8353424" cy="2692400"/>
            </a:xfrm>
          </p:grpSpPr>
          <p:sp>
            <p:nvSpPr>
              <p:cNvPr id="177" name="正方形/長方形 176"/>
              <p:cNvSpPr/>
              <p:nvPr/>
            </p:nvSpPr>
            <p:spPr>
              <a:xfrm>
                <a:off x="395288" y="1268413"/>
                <a:ext cx="8353424" cy="329707"/>
              </a:xfrm>
              <a:prstGeom prst="rect">
                <a:avLst/>
              </a:prstGeom>
              <a:solidFill>
                <a:schemeClr val="accent4"/>
              </a:solidFill>
              <a:ln w="952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業務要件</a:t>
                </a:r>
              </a:p>
            </p:txBody>
          </p:sp>
          <p:sp>
            <p:nvSpPr>
              <p:cNvPr id="178" name="正方形/長方形 177"/>
              <p:cNvSpPr/>
              <p:nvPr/>
            </p:nvSpPr>
            <p:spPr>
              <a:xfrm>
                <a:off x="395288" y="1598121"/>
                <a:ext cx="8353424" cy="2362692"/>
              </a:xfrm>
              <a:prstGeom prst="rect">
                <a:avLst/>
              </a:prstGeom>
              <a:solidFill>
                <a:schemeClr val="bg1"/>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spcBef>
                    <a:spcPts val="600"/>
                  </a:spcBef>
                </a:pPr>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87" name="テキスト ボックス 186"/>
            <p:cNvSpPr txBox="1"/>
            <p:nvPr/>
          </p:nvSpPr>
          <p:spPr>
            <a:xfrm>
              <a:off x="-2031850" y="5832845"/>
              <a:ext cx="400110" cy="630942"/>
            </a:xfrm>
            <a:prstGeom prst="rect">
              <a:avLst/>
            </a:prstGeom>
            <a:noFill/>
          </p:spPr>
          <p:txBody>
            <a:bodyPr vert="eaVert" wrap="non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8" name="テキスト ボックス 187"/>
            <p:cNvSpPr txBox="1"/>
            <p:nvPr/>
          </p:nvSpPr>
          <p:spPr>
            <a:xfrm>
              <a:off x="-2268088" y="4755689"/>
              <a:ext cx="872587" cy="246221"/>
            </a:xfrm>
            <a:prstGeom prst="rect">
              <a:avLst/>
            </a:prstGeom>
            <a:noFill/>
          </p:spPr>
          <p:txBody>
            <a:bodyPr wrap="square" rtlCol="0">
              <a:sp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業務フロー</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9" name="テキスト ボックス 188"/>
            <p:cNvSpPr txBox="1"/>
            <p:nvPr/>
          </p:nvSpPr>
          <p:spPr>
            <a:xfrm>
              <a:off x="-2244728" y="5505001"/>
              <a:ext cx="825867" cy="246221"/>
            </a:xfrm>
            <a:prstGeom prst="rect">
              <a:avLst/>
            </a:prstGeom>
            <a:noFill/>
          </p:spPr>
          <p:txBody>
            <a:bodyPr wrap="none" rtlCol="0">
              <a:sp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業務ルール</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90" name="グループ化 189"/>
            <p:cNvGrpSpPr/>
            <p:nvPr/>
          </p:nvGrpSpPr>
          <p:grpSpPr>
            <a:xfrm>
              <a:off x="-2075793" y="4368140"/>
              <a:ext cx="487997" cy="314782"/>
              <a:chOff x="2461372" y="1388635"/>
              <a:chExt cx="726143" cy="468398"/>
            </a:xfrm>
          </p:grpSpPr>
          <p:sp>
            <p:nvSpPr>
              <p:cNvPr id="191" name="正方形/長方形 190"/>
              <p:cNvSpPr/>
              <p:nvPr/>
            </p:nvSpPr>
            <p:spPr>
              <a:xfrm>
                <a:off x="2707901" y="1388635"/>
                <a:ext cx="197226" cy="129991"/>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92" name="正方形/長方形 191"/>
              <p:cNvSpPr/>
              <p:nvPr/>
            </p:nvSpPr>
            <p:spPr>
              <a:xfrm>
                <a:off x="2524121" y="1585855"/>
                <a:ext cx="197226" cy="129991"/>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93" name="正方形/長方形 192"/>
              <p:cNvSpPr/>
              <p:nvPr/>
            </p:nvSpPr>
            <p:spPr>
              <a:xfrm>
                <a:off x="2461372"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94" name="正方形/長方形 193"/>
              <p:cNvSpPr/>
              <p:nvPr/>
            </p:nvSpPr>
            <p:spPr>
              <a:xfrm>
                <a:off x="2902881" y="1594821"/>
                <a:ext cx="197226" cy="129991"/>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195" name="直線コネクタ 194"/>
              <p:cNvCxnSpPr>
                <a:stCxn id="191" idx="2"/>
                <a:endCxn id="192" idx="0"/>
              </p:cNvCxnSpPr>
              <p:nvPr/>
            </p:nvCxnSpPr>
            <p:spPr>
              <a:xfrm flipH="1">
                <a:off x="2622734" y="1518626"/>
                <a:ext cx="183780" cy="67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p:cNvCxnSpPr>
                <a:stCxn id="191" idx="2"/>
                <a:endCxn id="194" idx="0"/>
              </p:cNvCxnSpPr>
              <p:nvPr/>
            </p:nvCxnSpPr>
            <p:spPr>
              <a:xfrm>
                <a:off x="2806514" y="1518626"/>
                <a:ext cx="194980" cy="76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正方形/長方形 196"/>
              <p:cNvSpPr/>
              <p:nvPr/>
            </p:nvSpPr>
            <p:spPr>
              <a:xfrm>
                <a:off x="2647390"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98" name="正方形/長方形 197"/>
              <p:cNvSpPr/>
              <p:nvPr/>
            </p:nvSpPr>
            <p:spPr>
              <a:xfrm>
                <a:off x="2844613"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199" name="正方形/長方形 198"/>
              <p:cNvSpPr/>
              <p:nvPr/>
            </p:nvSpPr>
            <p:spPr>
              <a:xfrm>
                <a:off x="3030631" y="1780835"/>
                <a:ext cx="156884" cy="76198"/>
              </a:xfrm>
              <a:prstGeom prst="rect">
                <a:avLst/>
              </a:prstGeom>
              <a:gradFill>
                <a:gsLst>
                  <a:gs pos="0">
                    <a:schemeClr val="tx1">
                      <a:lumMod val="75000"/>
                      <a:lumOff val="25000"/>
                    </a:schemeClr>
                  </a:gs>
                  <a:gs pos="50000">
                    <a:schemeClr val="bg1">
                      <a:lumMod val="50000"/>
                    </a:schemeClr>
                  </a:gs>
                  <a:gs pos="100000">
                    <a:schemeClr val="bg1">
                      <a:lumMod val="95000"/>
                    </a:schemeClr>
                  </a:gs>
                </a:gsLst>
                <a:lin ang="5400000" scaled="0"/>
              </a:gra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200" name="直線コネクタ 199"/>
              <p:cNvCxnSpPr>
                <a:stCxn id="192" idx="2"/>
                <a:endCxn id="193" idx="0"/>
              </p:cNvCxnSpPr>
              <p:nvPr/>
            </p:nvCxnSpPr>
            <p:spPr>
              <a:xfrm flipH="1">
                <a:off x="2539814" y="1715846"/>
                <a:ext cx="82920" cy="649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p:cNvCxnSpPr>
                <a:stCxn id="192" idx="2"/>
                <a:endCxn id="197" idx="0"/>
              </p:cNvCxnSpPr>
              <p:nvPr/>
            </p:nvCxnSpPr>
            <p:spPr>
              <a:xfrm>
                <a:off x="2622734" y="1715846"/>
                <a:ext cx="103098" cy="649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a:stCxn id="194" idx="2"/>
                <a:endCxn id="198" idx="0"/>
              </p:cNvCxnSpPr>
              <p:nvPr/>
            </p:nvCxnSpPr>
            <p:spPr>
              <a:xfrm flipH="1">
                <a:off x="2923055" y="1724812"/>
                <a:ext cx="78439" cy="56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a:stCxn id="194" idx="2"/>
                <a:endCxn id="199" idx="0"/>
              </p:cNvCxnSpPr>
              <p:nvPr/>
            </p:nvCxnSpPr>
            <p:spPr>
              <a:xfrm>
                <a:off x="3001494" y="1724812"/>
                <a:ext cx="107579" cy="56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04" name="図 20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42758" y="5058731"/>
              <a:ext cx="421927" cy="421927"/>
            </a:xfrm>
            <a:prstGeom prst="rect">
              <a:avLst/>
            </a:prstGeom>
          </p:spPr>
        </p:pic>
      </p:grpSp>
    </p:spTree>
    <p:extLst>
      <p:ext uri="{BB962C8B-B14F-4D97-AF65-F5344CB8AC3E}">
        <p14:creationId xmlns:p14="http://schemas.microsoft.com/office/powerpoint/2010/main" val="164076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．要件定義工程のお客様役割の重要性</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39000" y="6569968"/>
            <a:ext cx="1269504" cy="288032"/>
          </a:xfrm>
        </p:spPr>
        <p:txBody>
          <a:bodyPr/>
          <a:lstStyle/>
          <a:p>
            <a:fld id="{99AD903E-2787-9244-93D6-61CE01669DE3}" type="slidenum">
              <a:rPr lang="ja-JP" altLang="en-US" smtClean="0"/>
              <a:pPr/>
              <a:t>17</a:t>
            </a:fld>
            <a:endParaRPr lang="ja-JP" altLang="en-US" dirty="0"/>
          </a:p>
        </p:txBody>
      </p:sp>
      <p:sp>
        <p:nvSpPr>
          <p:cNvPr id="46" name="テキスト ボックス 45"/>
          <p:cNvSpPr txBox="1"/>
          <p:nvPr/>
        </p:nvSpPr>
        <p:spPr>
          <a:xfrm>
            <a:off x="539552" y="1124744"/>
            <a:ext cx="8136904" cy="30777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400" u="sng" dirty="0" smtClean="0">
                <a:latin typeface="メイリオ" pitchFamily="50" charset="-128"/>
                <a:ea typeface="メイリオ" pitchFamily="50" charset="-128"/>
                <a:cs typeface="メイリオ" pitchFamily="50" charset="-128"/>
              </a:rPr>
              <a:t>「要件に対する意思決定</a:t>
            </a:r>
            <a:r>
              <a:rPr lang="ja-JP" altLang="en-US" sz="1400" u="sng" dirty="0">
                <a:latin typeface="メイリオ" pitchFamily="50" charset="-128"/>
                <a:ea typeface="メイリオ" pitchFamily="50" charset="-128"/>
                <a:cs typeface="メイリオ" pitchFamily="50" charset="-128"/>
              </a:rPr>
              <a:t>」</a:t>
            </a:r>
            <a:r>
              <a:rPr lang="ja-JP" altLang="en-US" sz="1400" u="sng" dirty="0" smtClean="0">
                <a:latin typeface="メイリオ" pitchFamily="50" charset="-128"/>
                <a:ea typeface="メイリオ" pitchFamily="50" charset="-128"/>
                <a:cs typeface="メイリオ" pitchFamily="50" charset="-128"/>
              </a:rPr>
              <a:t>の準備</a:t>
            </a:r>
            <a:endParaRPr lang="en-US" altLang="ja-JP" sz="1400" u="sng"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4" name="グループ化 43"/>
          <p:cNvGrpSpPr/>
          <p:nvPr/>
        </p:nvGrpSpPr>
        <p:grpSpPr>
          <a:xfrm>
            <a:off x="726119" y="4653136"/>
            <a:ext cx="7878329" cy="1656184"/>
            <a:chOff x="750595" y="1268413"/>
            <a:chExt cx="7813096" cy="878819"/>
          </a:xfrm>
        </p:grpSpPr>
        <p:sp>
          <p:nvSpPr>
            <p:cNvPr id="47" name="正方形/長方形 46"/>
            <p:cNvSpPr/>
            <p:nvPr/>
          </p:nvSpPr>
          <p:spPr>
            <a:xfrm>
              <a:off x="750595" y="1268413"/>
              <a:ext cx="999767" cy="878819"/>
            </a:xfrm>
            <a:prstGeom prst="rect">
              <a:avLst/>
            </a:prstGeom>
            <a:solidFill>
              <a:schemeClr val="accent1"/>
            </a:solidFill>
            <a:ln w="952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お客様</a:t>
              </a: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a:t>
              </a:r>
              <a:endPar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関与</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不足</a:t>
              </a: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a:t>
              </a:r>
              <a:endPar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弊害</a:t>
              </a:r>
              <a:r>
                <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正方形/長方形 47"/>
            <p:cNvSpPr/>
            <p:nvPr/>
          </p:nvSpPr>
          <p:spPr>
            <a:xfrm>
              <a:off x="1750363" y="1268414"/>
              <a:ext cx="6813328" cy="878818"/>
            </a:xfrm>
            <a:prstGeom prst="rect">
              <a:avLst/>
            </a:prstGeom>
            <a:solidFill>
              <a:schemeClr val="accent1">
                <a:lumMod val="20000"/>
                <a:lumOff val="80000"/>
              </a:schemeClr>
            </a:solidFill>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spcBef>
                  <a:spcPts val="600"/>
                </a:spcBef>
                <a:buFont typeface="Wingdings" panose="05000000000000000000" pitchFamily="2" charset="2"/>
                <a:buChar char="l"/>
              </a:pPr>
              <a:r>
                <a:rPr lang="ja-JP" altLang="en-US" sz="1200" b="1" u="sng"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お客様内の合意・承認ルールが不明確なまま要件定義を実施する。</a:t>
              </a:r>
              <a: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弊害例：ステークホルダーが要件定義期間内</a:t>
              </a: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要件を確定する認識を持たず、</a:t>
              </a:r>
              <a: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次工程以降で要件追加・変更を多発する。</a:t>
              </a:r>
              <a: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結果、</a:t>
              </a:r>
              <a:r>
                <a:rPr lang="ja-JP" altLang="en-US" sz="1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ビジネス</a:t>
              </a:r>
              <a:r>
                <a:rPr lang="ja-JP" altLang="en-US" sz="1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のスケジュールに間に合わない</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1200" b="1" u="sng"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お客</a:t>
              </a:r>
              <a:r>
                <a:rPr lang="ja-JP" altLang="en-US" sz="1200" b="1" u="sng"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様の</a:t>
              </a:r>
              <a:r>
                <a:rPr lang="ja-JP" altLang="en-US" sz="1200" b="1" u="sng"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体制不備が未解決のまま要件定義を実施する。　</a:t>
              </a:r>
              <a: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弊害例：</a:t>
              </a: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必要な知識や権限を持つ業務専門家</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が不在</a:t>
              </a: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ため「要件が決定できない」、</a:t>
              </a:r>
              <a: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または「不適切な要件</a:t>
              </a: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決定」し、次工程以降で要件追加・変更が多発する。</a:t>
              </a:r>
              <a: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結果、</a:t>
              </a:r>
              <a:r>
                <a:rPr lang="ja-JP" altLang="en-US" sz="1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ビジネス</a:t>
              </a:r>
              <a:r>
                <a:rPr lang="ja-JP" altLang="en-US" sz="1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のスケジュールに間に合わない</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4" name="二等辺三角形 23"/>
          <p:cNvSpPr/>
          <p:nvPr/>
        </p:nvSpPr>
        <p:spPr>
          <a:xfrm rot="10800000">
            <a:off x="2632718" y="4187247"/>
            <a:ext cx="4094586" cy="288033"/>
          </a:xfrm>
          <a:prstGeom prst="triangle">
            <a:avLst>
              <a:gd name="adj" fmla="val 50233"/>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正方形/長方形 13"/>
          <p:cNvSpPr/>
          <p:nvPr/>
        </p:nvSpPr>
        <p:spPr>
          <a:xfrm>
            <a:off x="726119" y="1484784"/>
            <a:ext cx="7878329" cy="580302"/>
          </a:xfrm>
          <a:prstGeom prst="rect">
            <a:avLst/>
          </a:prstGeom>
          <a:solidFill>
            <a:srgbClr val="FFFFCC"/>
          </a:solidFill>
          <a:ln/>
        </p:spPr>
        <p:style>
          <a:lnRef idx="1">
            <a:schemeClr val="accent2"/>
          </a:lnRef>
          <a:fillRef idx="2">
            <a:schemeClr val="accent2"/>
          </a:fillRef>
          <a:effectRef idx="1">
            <a:schemeClr val="accent2"/>
          </a:effectRef>
          <a:fontRef idx="minor">
            <a:schemeClr val="dk1"/>
          </a:fontRef>
        </p:style>
        <p:txBody>
          <a:bodyPr rtlCol="0" anchor="ctr"/>
          <a:lstStyle/>
          <a:p>
            <a:pPr>
              <a:lnSpc>
                <a:spcPct val="140000"/>
              </a:lnSpc>
            </a:pPr>
            <a:r>
              <a:rPr lang="ja-JP" altLang="en-US" sz="1400" b="1" u="sng" dirty="0" smtClean="0">
                <a:solidFill>
                  <a:srgbClr val="FF0000"/>
                </a:solidFill>
                <a:latin typeface="メイリオ" pitchFamily="50" charset="-128"/>
                <a:ea typeface="メイリオ" pitchFamily="50" charset="-128"/>
                <a:cs typeface="メイリオ" pitchFamily="50" charset="-128"/>
              </a:rPr>
              <a:t>複数のステークホルダーで意思決定を行うための準備が、限られた期間内での適切な要件決定を実現します。</a:t>
            </a:r>
            <a:endParaRPr lang="ja-JP" altLang="en-US" sz="1400" b="1" u="sng" dirty="0">
              <a:solidFill>
                <a:srgbClr val="FF0000"/>
              </a:solidFill>
              <a:latin typeface="メイリオ" pitchFamily="50" charset="-128"/>
              <a:ea typeface="メイリオ" pitchFamily="50" charset="-128"/>
              <a:cs typeface="メイリオ" pitchFamily="50" charset="-128"/>
            </a:endParaRPr>
          </a:p>
        </p:txBody>
      </p:sp>
      <p:grpSp>
        <p:nvGrpSpPr>
          <p:cNvPr id="15" name="グループ化 14"/>
          <p:cNvGrpSpPr/>
          <p:nvPr/>
        </p:nvGrpSpPr>
        <p:grpSpPr>
          <a:xfrm>
            <a:off x="726118" y="2571854"/>
            <a:ext cx="7878330" cy="648071"/>
            <a:chOff x="395288" y="930077"/>
            <a:chExt cx="8300944" cy="828319"/>
          </a:xfrm>
        </p:grpSpPr>
        <p:sp>
          <p:nvSpPr>
            <p:cNvPr id="16" name="正方形/長方形 15"/>
            <p:cNvSpPr/>
            <p:nvPr/>
          </p:nvSpPr>
          <p:spPr>
            <a:xfrm>
              <a:off x="395288" y="930080"/>
              <a:ext cx="1345316" cy="828316"/>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準備１</a:t>
              </a:r>
              <a:endParaRPr kumimoji="1"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1660011" y="930077"/>
              <a:ext cx="7036221" cy="828318"/>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r>
                <a:rPr lang="ja-JP" altLang="en-US" sz="1200" b="1" u="sng" dirty="0" smtClean="0">
                  <a:solidFill>
                    <a:schemeClr val="tx1"/>
                  </a:solidFill>
                  <a:latin typeface="メイリオ" pitchFamily="50" charset="-128"/>
                  <a:ea typeface="メイリオ" pitchFamily="50" charset="-128"/>
                  <a:cs typeface="メイリオ" pitchFamily="50" charset="-128"/>
                </a:rPr>
                <a:t>お客様内での合意・承認ルールの明確化</a:t>
              </a:r>
              <a:r>
                <a:rPr lang="en-US" altLang="ja-JP" sz="1200" b="1" u="sng" dirty="0" smtClean="0">
                  <a:solidFill>
                    <a:schemeClr val="tx1"/>
                  </a:solidFill>
                  <a:latin typeface="メイリオ" pitchFamily="50" charset="-128"/>
                  <a:ea typeface="メイリオ" pitchFamily="50" charset="-128"/>
                  <a:cs typeface="メイリオ" pitchFamily="50" charset="-128"/>
                </a:rPr>
                <a:t/>
              </a:r>
              <a:br>
                <a:rPr lang="en-US" altLang="ja-JP" sz="1200" b="1" u="sng" dirty="0" smtClean="0">
                  <a:solidFill>
                    <a:schemeClr val="tx1"/>
                  </a:solidFill>
                  <a:latin typeface="メイリオ" pitchFamily="50" charset="-128"/>
                  <a:ea typeface="メイリオ" pitchFamily="50" charset="-128"/>
                  <a:cs typeface="メイリオ" pitchFamily="50" charset="-128"/>
                </a:rPr>
              </a:br>
              <a:r>
                <a:rPr lang="ja-JP" altLang="en-US"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要件を「誰が」「いつ」「どのように」合意</a:t>
              </a:r>
              <a:r>
                <a:rPr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・承認</a:t>
              </a:r>
              <a:r>
                <a:rPr lang="ja-JP" altLang="en-US"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するかを明らか</a:t>
              </a:r>
              <a:r>
                <a:rPr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にし</a:t>
              </a:r>
              <a:r>
                <a:rPr lang="ja-JP" altLang="en-US"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、そのルールを事前に定義する。</a:t>
              </a:r>
              <a:endParaRPr lang="en-US" altLang="ja-JP" sz="1000" b="1" u="sng" dirty="0" smtClean="0">
                <a:solidFill>
                  <a:schemeClr val="tx1"/>
                </a:solidFill>
                <a:latin typeface="メイリオ" pitchFamily="50" charset="-128"/>
                <a:ea typeface="メイリオ" pitchFamily="50" charset="-128"/>
                <a:cs typeface="メイリオ" pitchFamily="50" charset="-128"/>
              </a:endParaRPr>
            </a:p>
          </p:txBody>
        </p:sp>
      </p:grpSp>
      <p:grpSp>
        <p:nvGrpSpPr>
          <p:cNvPr id="18" name="グループ化 17"/>
          <p:cNvGrpSpPr/>
          <p:nvPr/>
        </p:nvGrpSpPr>
        <p:grpSpPr>
          <a:xfrm>
            <a:off x="726118" y="3357063"/>
            <a:ext cx="7878330" cy="648001"/>
            <a:chOff x="395288" y="930076"/>
            <a:chExt cx="8300944" cy="931756"/>
          </a:xfrm>
        </p:grpSpPr>
        <p:sp>
          <p:nvSpPr>
            <p:cNvPr id="19" name="正方形/長方形 18"/>
            <p:cNvSpPr/>
            <p:nvPr/>
          </p:nvSpPr>
          <p:spPr>
            <a:xfrm>
              <a:off x="395288" y="930077"/>
              <a:ext cx="1345316" cy="931755"/>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準備２</a:t>
              </a:r>
              <a:endParaRPr kumimoji="1"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正方形/長方形 19"/>
            <p:cNvSpPr/>
            <p:nvPr/>
          </p:nvSpPr>
          <p:spPr>
            <a:xfrm>
              <a:off x="1660010" y="930076"/>
              <a:ext cx="7036222" cy="931755"/>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r>
                <a:rPr lang="ja-JP" altLang="en-US" sz="1200" b="1" u="sng" dirty="0" smtClean="0">
                  <a:solidFill>
                    <a:schemeClr val="tx1"/>
                  </a:solidFill>
                  <a:latin typeface="メイリオ" pitchFamily="50" charset="-128"/>
                  <a:ea typeface="メイリオ" pitchFamily="50" charset="-128"/>
                  <a:cs typeface="メイリオ" pitchFamily="50" charset="-128"/>
                </a:rPr>
                <a:t>適切</a:t>
              </a:r>
              <a:r>
                <a:rPr lang="ja-JP" altLang="en-US" sz="1200" b="1" u="sng" dirty="0">
                  <a:solidFill>
                    <a:schemeClr val="tx1"/>
                  </a:solidFill>
                  <a:latin typeface="メイリオ" pitchFamily="50" charset="-128"/>
                  <a:ea typeface="メイリオ" pitchFamily="50" charset="-128"/>
                  <a:cs typeface="メイリオ" pitchFamily="50" charset="-128"/>
                </a:rPr>
                <a:t>な</a:t>
              </a:r>
              <a:r>
                <a:rPr lang="ja-JP" altLang="en-US" sz="1200" b="1" u="sng" dirty="0" smtClean="0">
                  <a:solidFill>
                    <a:schemeClr val="tx1"/>
                  </a:solidFill>
                  <a:latin typeface="メイリオ" pitchFamily="50" charset="-128"/>
                  <a:ea typeface="メイリオ" pitchFamily="50" charset="-128"/>
                  <a:cs typeface="メイリオ" pitchFamily="50" charset="-128"/>
                </a:rPr>
                <a:t>要件決定が可能なお客様体制の構築</a:t>
              </a:r>
              <a:r>
                <a:rPr lang="en-US" altLang="ja-JP" sz="1200" b="1" u="sng" dirty="0">
                  <a:solidFill>
                    <a:schemeClr val="tx1"/>
                  </a:solidFill>
                  <a:latin typeface="メイリオ" pitchFamily="50" charset="-128"/>
                  <a:ea typeface="メイリオ" pitchFamily="50" charset="-128"/>
                  <a:cs typeface="メイリオ" pitchFamily="50" charset="-128"/>
                </a:rPr>
                <a:t/>
              </a:r>
              <a:br>
                <a:rPr lang="en-US" altLang="ja-JP" sz="1200" b="1" u="sng" dirty="0">
                  <a:solidFill>
                    <a:schemeClr val="tx1"/>
                  </a:solidFill>
                  <a:latin typeface="メイリオ" pitchFamily="50" charset="-128"/>
                  <a:ea typeface="メイリオ" pitchFamily="50" charset="-128"/>
                  <a:cs typeface="メイリオ" pitchFamily="50" charset="-128"/>
                </a:rPr>
              </a:br>
              <a:r>
                <a:rPr lang="ja-JP" altLang="en-US" sz="1000" dirty="0" smtClean="0">
                  <a:solidFill>
                    <a:schemeClr val="tx1"/>
                  </a:solidFill>
                  <a:latin typeface="メイリオ" pitchFamily="50" charset="-128"/>
                  <a:ea typeface="メイリオ" pitchFamily="50" charset="-128"/>
                  <a:cs typeface="メイリオ" pitchFamily="50" charset="-128"/>
                </a:rPr>
                <a:t>要件定義に必要なステークホルダーが確実に参画できるよう、業務</a:t>
              </a:r>
              <a:r>
                <a:rPr lang="ja-JP" altLang="en-US" sz="1000" dirty="0">
                  <a:solidFill>
                    <a:schemeClr val="tx1"/>
                  </a:solidFill>
                  <a:latin typeface="メイリオ" pitchFamily="50" charset="-128"/>
                  <a:ea typeface="メイリオ" pitchFamily="50" charset="-128"/>
                  <a:cs typeface="メイリオ" pitchFamily="50" charset="-128"/>
                </a:rPr>
                <a:t>調整や</a:t>
              </a:r>
              <a:r>
                <a:rPr lang="ja-JP" altLang="en-US" sz="1000" dirty="0" smtClean="0">
                  <a:solidFill>
                    <a:schemeClr val="tx1"/>
                  </a:solidFill>
                  <a:latin typeface="メイリオ" pitchFamily="50" charset="-128"/>
                  <a:ea typeface="メイリオ" pitchFamily="50" charset="-128"/>
                  <a:cs typeface="メイリオ" pitchFamily="50" charset="-128"/>
                </a:rPr>
                <a:t>負荷抑制などの</a:t>
              </a:r>
              <a:r>
                <a:rPr lang="ja-JP" altLang="en-US" sz="1000" dirty="0">
                  <a:solidFill>
                    <a:schemeClr val="tx1"/>
                  </a:solidFill>
                  <a:latin typeface="メイリオ" pitchFamily="50" charset="-128"/>
                  <a:ea typeface="メイリオ" pitchFamily="50" charset="-128"/>
                  <a:cs typeface="メイリオ" pitchFamily="50" charset="-128"/>
                </a:rPr>
                <a:t>事前</a:t>
              </a:r>
              <a:r>
                <a:rPr lang="ja-JP" altLang="en-US" sz="1000" dirty="0" smtClean="0">
                  <a:solidFill>
                    <a:schemeClr val="tx1"/>
                  </a:solidFill>
                  <a:latin typeface="メイリオ" pitchFamily="50" charset="-128"/>
                  <a:ea typeface="メイリオ" pitchFamily="50" charset="-128"/>
                  <a:cs typeface="メイリオ" pitchFamily="50" charset="-128"/>
                </a:rPr>
                <a:t>調整を行う</a:t>
              </a:r>
              <a:r>
                <a:rPr lang="ja-JP" altLang="en-US" sz="1200" dirty="0" smtClean="0">
                  <a:solidFill>
                    <a:schemeClr val="tx1"/>
                  </a:solidFill>
                  <a:latin typeface="メイリオ" pitchFamily="50" charset="-128"/>
                  <a:ea typeface="メイリオ" pitchFamily="50" charset="-128"/>
                  <a:cs typeface="メイリオ" pitchFamily="50" charset="-128"/>
                </a:rPr>
                <a:t>。</a:t>
              </a:r>
              <a:endParaRPr lang="en-US" altLang="ja-JP" sz="1200" b="1" u="sng" dirty="0" smtClean="0">
                <a:solidFill>
                  <a:schemeClr val="tx1"/>
                </a:solidFill>
                <a:latin typeface="メイリオ" pitchFamily="50" charset="-128"/>
                <a:ea typeface="メイリオ" pitchFamily="50" charset="-128"/>
                <a:cs typeface="メイリオ" pitchFamily="50" charset="-128"/>
              </a:endParaRPr>
            </a:p>
          </p:txBody>
        </p:sp>
      </p:grpSp>
      <p:sp>
        <p:nvSpPr>
          <p:cNvPr id="25" name="二等辺三角形 24"/>
          <p:cNvSpPr/>
          <p:nvPr/>
        </p:nvSpPr>
        <p:spPr>
          <a:xfrm rot="10800000">
            <a:off x="2632717" y="2204862"/>
            <a:ext cx="4094586" cy="288033"/>
          </a:xfrm>
          <a:prstGeom prst="triangle">
            <a:avLst>
              <a:gd name="adj" fmla="val 50233"/>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606012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chor="ctr"/>
          <a:lstStyle/>
          <a:p>
            <a:fld id="{99AD903E-2787-9244-93D6-61CE01669DE3}" type="slidenum">
              <a:rPr lang="ja-JP" altLang="en-US" smtClean="0"/>
              <a:pPr/>
              <a:t>18</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４．まとめ</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45440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４</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．まとめ</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39000" y="6560205"/>
            <a:ext cx="1269504" cy="288032"/>
          </a:xfrm>
        </p:spPr>
        <p:txBody>
          <a:bodyPr anchor="ctr"/>
          <a:lstStyle/>
          <a:p>
            <a:fld id="{99AD903E-2787-9244-93D6-61CE01669DE3}" type="slidenum">
              <a:rPr lang="ja-JP" altLang="en-US" smtClean="0"/>
              <a:pPr/>
              <a:t>19</a:t>
            </a:fld>
            <a:endParaRPr lang="ja-JP" altLang="en-US" dirty="0"/>
          </a:p>
        </p:txBody>
      </p:sp>
      <p:graphicFrame>
        <p:nvGraphicFramePr>
          <p:cNvPr id="9" name="表 8"/>
          <p:cNvGraphicFramePr>
            <a:graphicFrameLocks noGrp="1"/>
          </p:cNvGraphicFramePr>
          <p:nvPr>
            <p:extLst>
              <p:ext uri="{D42A27DB-BD31-4B8C-83A1-F6EECF244321}">
                <p14:modId xmlns:p14="http://schemas.microsoft.com/office/powerpoint/2010/main" val="3510900787"/>
              </p:ext>
            </p:extLst>
          </p:nvPr>
        </p:nvGraphicFramePr>
        <p:xfrm>
          <a:off x="558950" y="1362988"/>
          <a:ext cx="8012358" cy="4768592"/>
        </p:xfrm>
        <a:graphic>
          <a:graphicData uri="http://schemas.openxmlformats.org/drawingml/2006/table">
            <a:tbl>
              <a:tblPr firstRow="1" bandRow="1">
                <a:tableStyleId>{7DF18680-E054-41AD-8BC1-D1AEF772440D}</a:tableStyleId>
              </a:tblPr>
              <a:tblGrid>
                <a:gridCol w="442379"/>
                <a:gridCol w="1792078"/>
                <a:gridCol w="5777901"/>
              </a:tblGrid>
              <a:tr h="288032">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テーマ名</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まとめ</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559296">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１</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要件定義工程の</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位置付けと重要性</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ja-JP" altLang="en-US" sz="1200" b="0" u="none" dirty="0" smtClean="0">
                          <a:solidFill>
                            <a:schemeClr val="tx1"/>
                          </a:solidFill>
                          <a:latin typeface="メイリオ" pitchFamily="50" charset="-128"/>
                          <a:ea typeface="メイリオ" pitchFamily="50" charset="-128"/>
                          <a:cs typeface="メイリオ" pitchFamily="50" charset="-128"/>
                        </a:rPr>
                        <a:t>要件定義工程では、実現すべき業務・システムを決定する。</a:t>
                      </a:r>
                      <a:r>
                        <a:rPr lang="en-US" altLang="ja-JP" sz="1200" b="0" u="none" dirty="0" smtClean="0">
                          <a:solidFill>
                            <a:schemeClr val="tx1"/>
                          </a:solidFill>
                          <a:latin typeface="メイリオ" pitchFamily="50" charset="-128"/>
                          <a:ea typeface="メイリオ" pitchFamily="50" charset="-128"/>
                          <a:cs typeface="メイリオ" pitchFamily="50" charset="-128"/>
                        </a:rPr>
                        <a:t/>
                      </a:r>
                      <a:br>
                        <a:rPr lang="en-US" altLang="ja-JP" sz="1200" b="0" u="none" dirty="0" smtClean="0">
                          <a:solidFill>
                            <a:schemeClr val="tx1"/>
                          </a:solidFill>
                          <a:latin typeface="メイリオ" pitchFamily="50" charset="-128"/>
                          <a:ea typeface="メイリオ" pitchFamily="50" charset="-128"/>
                          <a:cs typeface="メイリオ" pitchFamily="50" charset="-128"/>
                        </a:rPr>
                      </a:br>
                      <a:endParaRPr lang="en-US" altLang="ja-JP" sz="1200" b="0" u="none" dirty="0" smtClean="0">
                        <a:solidFill>
                          <a:schemeClr val="tx1"/>
                        </a:solidFill>
                        <a:latin typeface="メイリオ" pitchFamily="50" charset="-128"/>
                        <a:ea typeface="メイリオ" pitchFamily="50" charset="-128"/>
                        <a:cs typeface="メイリオ" pitchFamily="50" charset="-128"/>
                      </a:endParaRPr>
                    </a:p>
                    <a:p>
                      <a:pPr marL="171450" indent="-171450">
                        <a:buFont typeface="Wingdings" panose="05000000000000000000" pitchFamily="2" charset="2"/>
                        <a:buChar char="l"/>
                      </a:pPr>
                      <a:r>
                        <a:rPr kumimoji="1" lang="ja-JP" altLang="en-US" sz="1200" b="0" u="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要件の品質で、ビジネスや業務に対するシステム化の効果が決まる。</a:t>
                      </a:r>
                      <a:r>
                        <a:rPr kumimoji="1" lang="en-US" altLang="ja-JP" sz="1200" b="0" u="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200" b="0" u="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endParaRPr kumimoji="1" lang="en-US" altLang="ja-JP" sz="1200" b="0" u="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l"/>
                      </a:pPr>
                      <a:r>
                        <a:rPr kumimoji="1" lang="ja-JP" altLang="en-US" sz="1200" b="0" u="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要件定義工程の開始条件と終了条件が、適切な要件定義の実践に導く。</a:t>
                      </a:r>
                      <a:r>
                        <a:rPr kumimoji="1" lang="en-US" altLang="ja-JP" sz="1200" b="0" u="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200" b="0" u="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endParaRPr kumimoji="1" lang="en-US" altLang="ja-JP" sz="1200" b="0" u="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l"/>
                      </a:pPr>
                      <a:r>
                        <a:rPr kumimoji="1" lang="ja-JP" altLang="en-US" sz="1200" b="0" u="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明確な確認観点で要件品質を担保する。</a:t>
                      </a:r>
                      <a:endParaRPr kumimoji="1" lang="en-US" altLang="ja-JP" sz="1200" b="0" u="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495280">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２</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業務要件定義の</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必要性</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pPr marL="171450" indent="-171450">
                        <a:buFont typeface="Wingdings" panose="05000000000000000000" pitchFamily="2" charset="2"/>
                        <a:buChar char="l"/>
                      </a:pP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「ビジネス目的・目標の達成に必要な業務」と</a:t>
                      </a: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「現行業務の非効率を改善した最適な業務」を明確にする。</a:t>
                      </a: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l"/>
                      </a:pP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業務要件がビジネスとシステムの橋渡しを担う。</a:t>
                      </a: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l"/>
                      </a:pP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可視化された業務要件がステークホルダ間の認識を合わせ、</a:t>
                      </a: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全体が業務と整合したシステムを実現できる。</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575280">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３</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要件定義工程の</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お客様役割の重要性</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pPr marL="171450" indent="-171450">
                        <a:buFont typeface="Wingdings" panose="05000000000000000000" pitchFamily="2" charset="2"/>
                        <a:buChar char="l"/>
                      </a:pP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お客様と当社の協働が、ビジネス・業務と整合したシステムを実現する。</a:t>
                      </a: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l"/>
                      </a:pP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お客様による「要求の抽出」「要件の意思決定」が、</a:t>
                      </a: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ビジネス・業務と整合した品質の高いシステムの実現に繋がる。</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l"/>
                      </a:pP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Wingdings" panose="05000000000000000000" pitchFamily="2" charset="2"/>
                        <a:buChar char="l"/>
                      </a:pP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要件の意思決定を行う準備が、限られた時間内での要件決定を実現する。</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（合意・承認ルールの明確化、体制の構築）</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Tree>
    <p:extLst>
      <p:ext uri="{BB962C8B-B14F-4D97-AF65-F5344CB8AC3E}">
        <p14:creationId xmlns:p14="http://schemas.microsoft.com/office/powerpoint/2010/main" val="4120212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chor="ctr"/>
          <a:lstStyle/>
          <a:p>
            <a:fld id="{99AD903E-2787-9244-93D6-61CE01669DE3}" type="slidenum">
              <a:rPr lang="ja-JP" altLang="en-US" smtClean="0"/>
              <a:pPr/>
              <a:t>2</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０．はじめに</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037025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０．はじめに</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テキスト ボックス 15"/>
          <p:cNvSpPr txBox="1"/>
          <p:nvPr/>
        </p:nvSpPr>
        <p:spPr>
          <a:xfrm>
            <a:off x="511324" y="1124744"/>
            <a:ext cx="8237140" cy="1384995"/>
          </a:xfrm>
          <a:prstGeom prst="rect">
            <a:avLst/>
          </a:prstGeom>
          <a:noFill/>
        </p:spPr>
        <p:txBody>
          <a:bodyPr wrap="square" rtlCol="0">
            <a:spAutoFit/>
          </a:bodyPr>
          <a:lstStyle/>
          <a:p>
            <a:pPr marL="171450" indent="-171450">
              <a:buFont typeface="Wingdings" panose="05000000000000000000" pitchFamily="2" charset="2"/>
              <a:buChar char="n"/>
            </a:pP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本資料の概要</a:t>
            </a:r>
            <a:r>
              <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本資料は</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以下のテーマごとに要件</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定義の基本的な</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考え方や原則を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解説した</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ものです。</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これらは、お客様と当社の協働で不透明性の高い要件定義工程を成功させるため、</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共有すべき前提知識です。</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要件定義工程に参加される前に、本内容をご理解頂きますようお願い致します。</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39000" y="6569968"/>
            <a:ext cx="1269504" cy="288032"/>
          </a:xfrm>
        </p:spPr>
        <p:txBody>
          <a:bodyPr anchor="ctr"/>
          <a:lstStyle/>
          <a:p>
            <a:fld id="{99AD903E-2787-9244-93D6-61CE01669DE3}" type="slidenum">
              <a:rPr lang="ja-JP" altLang="en-US" smtClean="0"/>
              <a:pPr/>
              <a:t>3</a:t>
            </a:fld>
            <a:endParaRPr lang="ja-JP" altLang="en-US" dirty="0"/>
          </a:p>
        </p:txBody>
      </p:sp>
      <p:graphicFrame>
        <p:nvGraphicFramePr>
          <p:cNvPr id="58" name="表 57"/>
          <p:cNvGraphicFramePr>
            <a:graphicFrameLocks noGrp="1"/>
          </p:cNvGraphicFramePr>
          <p:nvPr>
            <p:extLst>
              <p:ext uri="{D42A27DB-BD31-4B8C-83A1-F6EECF244321}">
                <p14:modId xmlns:p14="http://schemas.microsoft.com/office/powerpoint/2010/main" val="643844947"/>
              </p:ext>
            </p:extLst>
          </p:nvPr>
        </p:nvGraphicFramePr>
        <p:xfrm>
          <a:off x="740718" y="2644120"/>
          <a:ext cx="7935737" cy="2225040"/>
        </p:xfrm>
        <a:graphic>
          <a:graphicData uri="http://schemas.openxmlformats.org/drawingml/2006/table">
            <a:tbl>
              <a:tblPr firstRow="1" bandRow="1">
                <a:tableStyleId>{7DF18680-E054-41AD-8BC1-D1AEF772440D}</a:tableStyleId>
              </a:tblPr>
              <a:tblGrid>
                <a:gridCol w="374898"/>
                <a:gridCol w="2664296"/>
                <a:gridCol w="4896543"/>
              </a:tblGrid>
              <a:tr h="288032">
                <a:tc>
                  <a:txBody>
                    <a:bodyPr/>
                    <a:lstStyle/>
                    <a:p>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テーマ名</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テーマ概要</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559296">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１</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要件定義工程の位置付けと重要性</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システム開発工程全体における要件定義工程の位置付け</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および要件品質確保の視点から要件定義工程の重要性を解説する。</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495280">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２</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業務要件定義の必要性</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要件定義工程における業務要件定義の位置付けと明らかにすべき</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事項から、業務要件定義の必要性を解説する。</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575280">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３</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要件定義工程のお客様役割の重要性</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要件定義工程における意思決定の重要性から、お客様役割の重要性を解説する。</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Tree>
    <p:extLst>
      <p:ext uri="{BB962C8B-B14F-4D97-AF65-F5344CB8AC3E}">
        <p14:creationId xmlns:p14="http://schemas.microsoft.com/office/powerpoint/2010/main" val="3167518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chor="ctr"/>
          <a:lstStyle/>
          <a:p>
            <a:fld id="{99AD903E-2787-9244-93D6-61CE01669DE3}" type="slidenum">
              <a:rPr lang="ja-JP" altLang="en-US" smtClean="0"/>
              <a:pPr/>
              <a:t>4</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１．要件定義工程の位置付けと</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重要性</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429098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１</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要件</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定義工程の位置付けと重要性</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テキスト ボックス 15"/>
          <p:cNvSpPr txBox="1"/>
          <p:nvPr/>
        </p:nvSpPr>
        <p:spPr>
          <a:xfrm>
            <a:off x="539552" y="1124744"/>
            <a:ext cx="8136904" cy="30777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要件定義の位置付け（１／２）</a:t>
            </a:r>
            <a:endPar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39000" y="6569968"/>
            <a:ext cx="1269504" cy="288032"/>
          </a:xfrm>
        </p:spPr>
        <p:txBody>
          <a:bodyPr anchor="ctr"/>
          <a:lstStyle/>
          <a:p>
            <a:fld id="{99AD903E-2787-9244-93D6-61CE01669DE3}" type="slidenum">
              <a:rPr lang="ja-JP" altLang="en-US" smtClean="0"/>
              <a:pPr/>
              <a:t>5</a:t>
            </a:fld>
            <a:endParaRPr lang="ja-JP" altLang="en-US" dirty="0"/>
          </a:p>
        </p:txBody>
      </p:sp>
      <p:sp>
        <p:nvSpPr>
          <p:cNvPr id="31" name="二等辺三角形 30"/>
          <p:cNvSpPr/>
          <p:nvPr/>
        </p:nvSpPr>
        <p:spPr>
          <a:xfrm rot="10800000">
            <a:off x="2637654" y="2351184"/>
            <a:ext cx="4094586" cy="501751"/>
          </a:xfrm>
          <a:prstGeom prst="triangl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2" name="グループ化 31"/>
          <p:cNvGrpSpPr/>
          <p:nvPr/>
        </p:nvGrpSpPr>
        <p:grpSpPr>
          <a:xfrm>
            <a:off x="683568" y="3031803"/>
            <a:ext cx="3732478" cy="936103"/>
            <a:chOff x="395288" y="1196407"/>
            <a:chExt cx="8353425" cy="936103"/>
          </a:xfrm>
        </p:grpSpPr>
        <p:sp>
          <p:nvSpPr>
            <p:cNvPr id="33" name="正方形/長方形 32"/>
            <p:cNvSpPr/>
            <p:nvPr/>
          </p:nvSpPr>
          <p:spPr>
            <a:xfrm>
              <a:off x="395288" y="1196407"/>
              <a:ext cx="8353425" cy="360039"/>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業務要件定義では</a:t>
              </a:r>
            </a:p>
          </p:txBody>
        </p:sp>
        <p:sp>
          <p:nvSpPr>
            <p:cNvPr id="34" name="正方形/長方形 33"/>
            <p:cNvSpPr/>
            <p:nvPr/>
          </p:nvSpPr>
          <p:spPr>
            <a:xfrm>
              <a:off x="395288" y="1556445"/>
              <a:ext cx="8353425" cy="576065"/>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spcBef>
                  <a:spcPts val="600"/>
                </a:spcBef>
              </a:pPr>
              <a:r>
                <a:rPr lang="ja-JP" altLang="en-US" sz="12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ビジネス</a:t>
              </a:r>
              <a:r>
                <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目的・</a:t>
              </a:r>
              <a:r>
                <a:rPr lang="ja-JP" altLang="en-US" sz="12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目標を達成するために、</a:t>
              </a:r>
              <a:r>
                <a:rPr lang="en-US" altLang="ja-JP" sz="12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すべき</a:t>
              </a:r>
              <a:r>
                <a:rPr lang="ja-JP" altLang="en-US" sz="12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業務課題、</a:t>
              </a:r>
              <a:r>
                <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実現すべき業務を定義する。</a:t>
              </a:r>
              <a:endParaRPr lang="en-US" altLang="ja-JP"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35" name="グループ化 34"/>
          <p:cNvGrpSpPr/>
          <p:nvPr/>
        </p:nvGrpSpPr>
        <p:grpSpPr>
          <a:xfrm>
            <a:off x="4884942" y="3031803"/>
            <a:ext cx="3791514" cy="936104"/>
            <a:chOff x="395288" y="1196407"/>
            <a:chExt cx="8353425" cy="936104"/>
          </a:xfrm>
        </p:grpSpPr>
        <p:sp>
          <p:nvSpPr>
            <p:cNvPr id="44" name="正方形/長方形 43"/>
            <p:cNvSpPr/>
            <p:nvPr/>
          </p:nvSpPr>
          <p:spPr>
            <a:xfrm>
              <a:off x="395288" y="1196407"/>
              <a:ext cx="8353425" cy="360039"/>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システム要件定義では</a:t>
              </a:r>
            </a:p>
          </p:txBody>
        </p:sp>
        <p:sp>
          <p:nvSpPr>
            <p:cNvPr id="47" name="正方形/長方形 46"/>
            <p:cNvSpPr/>
            <p:nvPr/>
          </p:nvSpPr>
          <p:spPr>
            <a:xfrm>
              <a:off x="395288" y="1556447"/>
              <a:ext cx="8353425" cy="576064"/>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spcBef>
                  <a:spcPts val="600"/>
                </a:spcBef>
              </a:pPr>
              <a:r>
                <a:rPr lang="ja-JP" altLang="en-US" sz="12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実現すべき業務のために、解決すべきシステム課題、実現</a:t>
              </a:r>
              <a:r>
                <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すべきシステムを定義する。</a:t>
              </a:r>
              <a:endParaRPr lang="en-US" altLang="ja-JP"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8" name="二等辺三角形 47"/>
          <p:cNvSpPr/>
          <p:nvPr/>
        </p:nvSpPr>
        <p:spPr>
          <a:xfrm rot="5400000">
            <a:off x="4248461" y="3391842"/>
            <a:ext cx="864096" cy="288032"/>
          </a:xfrm>
          <a:prstGeom prst="triangl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732238" y="1484784"/>
            <a:ext cx="7895780" cy="720080"/>
          </a:xfrm>
          <a:prstGeom prst="rect">
            <a:avLst/>
          </a:prstGeom>
          <a:solidFill>
            <a:srgbClr val="FFFFCC"/>
          </a:solidFill>
          <a:ln/>
        </p:spPr>
        <p:style>
          <a:lnRef idx="1">
            <a:schemeClr val="accent2"/>
          </a:lnRef>
          <a:fillRef idx="2">
            <a:schemeClr val="accent2"/>
          </a:fillRef>
          <a:effectRef idx="1">
            <a:schemeClr val="accent2"/>
          </a:effectRef>
          <a:fontRef idx="minor">
            <a:schemeClr val="dk1"/>
          </a:fontRef>
        </p:style>
        <p:txBody>
          <a:bodyPr rtlCol="0" anchor="ctr"/>
          <a:lstStyle/>
          <a:p>
            <a:pPr>
              <a:lnSpc>
                <a:spcPct val="140000"/>
              </a:lnSpc>
            </a:pPr>
            <a:r>
              <a:rPr lang="ja-JP" altLang="en-US" sz="1400" b="1" u="sng" dirty="0" smtClean="0">
                <a:solidFill>
                  <a:srgbClr val="FF0000"/>
                </a:solidFill>
                <a:latin typeface="メイリオ" pitchFamily="50" charset="-128"/>
                <a:ea typeface="メイリオ" pitchFamily="50" charset="-128"/>
                <a:cs typeface="メイリオ" pitchFamily="50" charset="-128"/>
              </a:rPr>
              <a:t>要件定義では、ビジネス</a:t>
            </a:r>
            <a:r>
              <a:rPr lang="ja-JP" altLang="en-US" sz="1400" b="1" u="sng" dirty="0">
                <a:solidFill>
                  <a:srgbClr val="FF0000"/>
                </a:solidFill>
                <a:latin typeface="メイリオ" pitchFamily="50" charset="-128"/>
                <a:ea typeface="メイリオ" pitchFamily="50" charset="-128"/>
                <a:cs typeface="メイリオ" pitchFamily="50" charset="-128"/>
              </a:rPr>
              <a:t>目的・</a:t>
            </a:r>
            <a:r>
              <a:rPr lang="ja-JP" altLang="en-US" sz="1400" b="1" u="sng" dirty="0" smtClean="0">
                <a:solidFill>
                  <a:srgbClr val="FF0000"/>
                </a:solidFill>
                <a:latin typeface="メイリオ" pitchFamily="50" charset="-128"/>
                <a:ea typeface="メイリオ" pitchFamily="50" charset="-128"/>
                <a:cs typeface="メイリオ" pitchFamily="50" charset="-128"/>
              </a:rPr>
              <a:t>目標を達成する</a:t>
            </a:r>
            <a:r>
              <a:rPr lang="en-US" altLang="ja-JP" sz="1400" b="1" u="sng" dirty="0" smtClean="0">
                <a:solidFill>
                  <a:srgbClr val="FF0000"/>
                </a:solidFill>
                <a:latin typeface="メイリオ" pitchFamily="50" charset="-128"/>
                <a:ea typeface="メイリオ" pitchFamily="50" charset="-128"/>
                <a:cs typeface="メイリオ" pitchFamily="50" charset="-128"/>
              </a:rPr>
              <a:t>『</a:t>
            </a:r>
            <a:r>
              <a:rPr lang="ja-JP" altLang="en-US" sz="1400" b="1" u="sng" dirty="0" smtClean="0">
                <a:solidFill>
                  <a:srgbClr val="FF0000"/>
                </a:solidFill>
                <a:latin typeface="メイリオ" pitchFamily="50" charset="-128"/>
                <a:ea typeface="メイリオ" pitchFamily="50" charset="-128"/>
                <a:cs typeface="メイリオ" pitchFamily="50" charset="-128"/>
              </a:rPr>
              <a:t>手段</a:t>
            </a:r>
            <a:r>
              <a:rPr lang="en-US" altLang="ja-JP" sz="1400" b="1" u="sng" dirty="0" smtClean="0">
                <a:solidFill>
                  <a:srgbClr val="FF0000"/>
                </a:solidFill>
                <a:latin typeface="メイリオ" pitchFamily="50" charset="-128"/>
                <a:ea typeface="メイリオ" pitchFamily="50" charset="-128"/>
                <a:cs typeface="メイリオ" pitchFamily="50" charset="-128"/>
              </a:rPr>
              <a:t>』</a:t>
            </a:r>
            <a:r>
              <a:rPr lang="ja-JP" altLang="en-US" sz="1400" b="1" u="sng" dirty="0" smtClean="0">
                <a:solidFill>
                  <a:srgbClr val="FF0000"/>
                </a:solidFill>
                <a:latin typeface="メイリオ" pitchFamily="50" charset="-128"/>
                <a:ea typeface="メイリオ" pitchFamily="50" charset="-128"/>
                <a:cs typeface="メイリオ" pitchFamily="50" charset="-128"/>
              </a:rPr>
              <a:t>と</a:t>
            </a:r>
            <a:r>
              <a:rPr lang="ja-JP" altLang="en-US" sz="1400" b="1" u="sng" dirty="0">
                <a:solidFill>
                  <a:srgbClr val="FF0000"/>
                </a:solidFill>
                <a:latin typeface="メイリオ" pitchFamily="50" charset="-128"/>
                <a:ea typeface="メイリオ" pitchFamily="50" charset="-128"/>
                <a:cs typeface="メイリオ" pitchFamily="50" charset="-128"/>
              </a:rPr>
              <a:t>しての業務・システム</a:t>
            </a:r>
            <a:r>
              <a:rPr lang="ja-JP" altLang="en-US" sz="1400" b="1" u="sng" dirty="0" smtClean="0">
                <a:solidFill>
                  <a:srgbClr val="FF0000"/>
                </a:solidFill>
                <a:latin typeface="メイリオ" pitchFamily="50" charset="-128"/>
                <a:ea typeface="メイリオ" pitchFamily="50" charset="-128"/>
                <a:cs typeface="メイリオ" pitchFamily="50" charset="-128"/>
              </a:rPr>
              <a:t>を決定し、</a:t>
            </a:r>
            <a:endParaRPr lang="en-US" altLang="ja-JP" sz="1400" b="1" u="sng" dirty="0" smtClean="0">
              <a:solidFill>
                <a:srgbClr val="FF0000"/>
              </a:solidFill>
              <a:latin typeface="メイリオ" pitchFamily="50" charset="-128"/>
              <a:ea typeface="メイリオ" pitchFamily="50" charset="-128"/>
              <a:cs typeface="メイリオ" pitchFamily="50" charset="-128"/>
            </a:endParaRPr>
          </a:p>
          <a:p>
            <a:pPr>
              <a:lnSpc>
                <a:spcPct val="140000"/>
              </a:lnSpc>
            </a:pPr>
            <a:r>
              <a:rPr lang="ja-JP" altLang="en-US" sz="1400" b="1" u="sng" dirty="0" smtClean="0">
                <a:solidFill>
                  <a:srgbClr val="FF0000"/>
                </a:solidFill>
                <a:latin typeface="メイリオ" pitchFamily="50" charset="-128"/>
                <a:ea typeface="メイリオ" pitchFamily="50" charset="-128"/>
                <a:cs typeface="メイリオ" pitchFamily="50" charset="-128"/>
              </a:rPr>
              <a:t>後続のシステム開発工程を通して実現するべきことを明らかにします。</a:t>
            </a:r>
            <a:endParaRPr lang="en-US" altLang="ja-JP" sz="1400" b="1" u="sng" dirty="0" smtClean="0">
              <a:solidFill>
                <a:srgbClr val="FF0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984923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 name="グループ化 111"/>
          <p:cNvGrpSpPr/>
          <p:nvPr/>
        </p:nvGrpSpPr>
        <p:grpSpPr>
          <a:xfrm>
            <a:off x="467545" y="3738944"/>
            <a:ext cx="8424935" cy="2858408"/>
            <a:chOff x="395289" y="930077"/>
            <a:chExt cx="8300943" cy="828319"/>
          </a:xfrm>
        </p:grpSpPr>
        <p:sp>
          <p:nvSpPr>
            <p:cNvPr id="113" name="正方形/長方形 112"/>
            <p:cNvSpPr/>
            <p:nvPr/>
          </p:nvSpPr>
          <p:spPr>
            <a:xfrm>
              <a:off x="395289" y="930080"/>
              <a:ext cx="1064224" cy="828316"/>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要求</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抽出</a:t>
              </a: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a:t>
              </a:r>
              <a:endParaRPr kumimoji="1"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考え方</a:t>
              </a:r>
              <a:endParaRPr kumimoji="1"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4" name="正方形/長方形 113"/>
            <p:cNvSpPr/>
            <p:nvPr/>
          </p:nvSpPr>
          <p:spPr>
            <a:xfrm>
              <a:off x="1459512" y="930077"/>
              <a:ext cx="7236720" cy="828318"/>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endParaRPr lang="en-US" altLang="ja-JP" sz="1000" b="1" u="sng" dirty="0" smtClean="0">
                <a:solidFill>
                  <a:schemeClr val="tx1"/>
                </a:solidFill>
                <a:latin typeface="メイリオ" pitchFamily="50" charset="-128"/>
                <a:ea typeface="メイリオ" pitchFamily="50" charset="-128"/>
                <a:cs typeface="メイリオ" pitchFamily="50" charset="-128"/>
              </a:endParaRPr>
            </a:p>
          </p:txBody>
        </p:sp>
      </p:gr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１</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要件</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定義工程の位置付けと重要性</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39000" y="6569968"/>
            <a:ext cx="1269504" cy="288032"/>
          </a:xfrm>
        </p:spPr>
        <p:txBody>
          <a:bodyPr anchor="ctr"/>
          <a:lstStyle/>
          <a:p>
            <a:fld id="{99AD903E-2787-9244-93D6-61CE01669DE3}" type="slidenum">
              <a:rPr lang="ja-JP" altLang="en-US" smtClean="0"/>
              <a:pPr/>
              <a:t>6</a:t>
            </a:fld>
            <a:endParaRPr lang="ja-JP" altLang="en-US" dirty="0"/>
          </a:p>
        </p:txBody>
      </p:sp>
      <p:sp>
        <p:nvSpPr>
          <p:cNvPr id="91" name="正方形/長方形 90"/>
          <p:cNvSpPr/>
          <p:nvPr/>
        </p:nvSpPr>
        <p:spPr>
          <a:xfrm>
            <a:off x="2121345" y="1461694"/>
            <a:ext cx="1995167" cy="1823290"/>
          </a:xfrm>
          <a:prstGeom prst="rect">
            <a:avLst/>
          </a:prstGeom>
          <a:solidFill>
            <a:schemeClr val="bg1"/>
          </a:solidFill>
          <a:ln w="254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2" name="テキスト ボックス 91"/>
          <p:cNvSpPr txBox="1"/>
          <p:nvPr/>
        </p:nvSpPr>
        <p:spPr>
          <a:xfrm>
            <a:off x="2264723" y="2762287"/>
            <a:ext cx="1851789" cy="400110"/>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・どう業務を行うか？</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・何が必要か？どう使うか？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3" name="テキスト ボックス 92"/>
          <p:cNvSpPr txBox="1"/>
          <p:nvPr/>
        </p:nvSpPr>
        <p:spPr>
          <a:xfrm>
            <a:off x="228080" y="2721114"/>
            <a:ext cx="1980029" cy="707886"/>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・ビジネス目的・目標は何か？</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・システム化の方針・スコープ</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はどうするか？</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（＝ビジネス要件の定義）</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4" name="グループ化 93"/>
          <p:cNvGrpSpPr/>
          <p:nvPr/>
        </p:nvGrpSpPr>
        <p:grpSpPr>
          <a:xfrm>
            <a:off x="654451" y="1589545"/>
            <a:ext cx="8310037" cy="1119374"/>
            <a:chOff x="821907" y="4673695"/>
            <a:chExt cx="8310037" cy="1119374"/>
          </a:xfrm>
        </p:grpSpPr>
        <p:sp>
          <p:nvSpPr>
            <p:cNvPr id="95" name="ホームベース 94"/>
            <p:cNvSpPr/>
            <p:nvPr/>
          </p:nvSpPr>
          <p:spPr>
            <a:xfrm>
              <a:off x="845245" y="4673695"/>
              <a:ext cx="1445837" cy="631443"/>
            </a:xfrm>
            <a:prstGeom prst="homePlate">
              <a:avLst>
                <a:gd name="adj" fmla="val 3291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システム化</a:t>
              </a:r>
              <a:r>
                <a:rPr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企画</a:t>
              </a:r>
              <a:endParaRPr kumimoji="1"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ホームベース 95"/>
            <p:cNvSpPr/>
            <p:nvPr/>
          </p:nvSpPr>
          <p:spPr>
            <a:xfrm>
              <a:off x="2329119" y="4674041"/>
              <a:ext cx="956945" cy="631443"/>
            </a:xfrm>
            <a:prstGeom prst="homePlate">
              <a:avLst>
                <a:gd name="adj" fmla="val 32911"/>
              </a:avLst>
            </a:prstGeom>
            <a:solidFill>
              <a:schemeClr val="accent4"/>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業務</a:t>
              </a:r>
              <a:endParaRPr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要件定義</a:t>
              </a:r>
              <a:endParaRPr kumimoji="1"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7" name="ホームベース 96"/>
            <p:cNvSpPr/>
            <p:nvPr/>
          </p:nvSpPr>
          <p:spPr>
            <a:xfrm>
              <a:off x="3337232" y="4674041"/>
              <a:ext cx="946736" cy="631443"/>
            </a:xfrm>
            <a:prstGeom prst="homePlate">
              <a:avLst>
                <a:gd name="adj" fmla="val 32911"/>
              </a:avLst>
            </a:prstGeom>
            <a:solidFill>
              <a:schemeClr val="accent4"/>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システム</a:t>
              </a:r>
              <a:endParaRPr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要件定義</a:t>
              </a:r>
              <a:endParaRPr kumimoji="1"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8" name="ホームベース 97"/>
            <p:cNvSpPr/>
            <p:nvPr/>
          </p:nvSpPr>
          <p:spPr>
            <a:xfrm>
              <a:off x="4283968" y="4690670"/>
              <a:ext cx="743520" cy="631443"/>
            </a:xfrm>
            <a:prstGeom prst="homePlate">
              <a:avLst>
                <a:gd name="adj" fmla="val 3291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外部</a:t>
              </a:r>
              <a:endParaRPr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設計</a:t>
              </a:r>
              <a:endParaRPr kumimoji="1"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9" name="ホームベース 98"/>
            <p:cNvSpPr/>
            <p:nvPr/>
          </p:nvSpPr>
          <p:spPr>
            <a:xfrm>
              <a:off x="5052616" y="4690670"/>
              <a:ext cx="743520" cy="631443"/>
            </a:xfrm>
            <a:prstGeom prst="homePlate">
              <a:avLst>
                <a:gd name="adj" fmla="val 3291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内部</a:t>
              </a:r>
              <a:endParaRPr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設計</a:t>
              </a:r>
              <a:endParaRPr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0" name="ホームベース 99"/>
            <p:cNvSpPr/>
            <p:nvPr/>
          </p:nvSpPr>
          <p:spPr>
            <a:xfrm>
              <a:off x="5796136" y="4690670"/>
              <a:ext cx="876022" cy="631443"/>
            </a:xfrm>
            <a:prstGeom prst="homePlate">
              <a:avLst>
                <a:gd name="adj" fmla="val 3291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製造</a:t>
              </a:r>
              <a:endParaRPr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単体</a:t>
              </a:r>
              <a:endParaRPr kumimoji="1"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テスト</a:t>
              </a:r>
              <a:endParaRPr kumimoji="1"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1" name="ホームベース 100"/>
            <p:cNvSpPr/>
            <p:nvPr/>
          </p:nvSpPr>
          <p:spPr>
            <a:xfrm>
              <a:off x="6660232" y="4690670"/>
              <a:ext cx="792088" cy="631443"/>
            </a:xfrm>
            <a:prstGeom prst="homePlate">
              <a:avLst>
                <a:gd name="adj" fmla="val 3291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結合</a:t>
              </a:r>
              <a:endParaRPr kumimoji="1"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テスト</a:t>
              </a:r>
            </a:p>
          </p:txBody>
        </p:sp>
        <p:sp>
          <p:nvSpPr>
            <p:cNvPr id="102" name="ホームベース 101"/>
            <p:cNvSpPr/>
            <p:nvPr/>
          </p:nvSpPr>
          <p:spPr>
            <a:xfrm>
              <a:off x="7452320" y="4690670"/>
              <a:ext cx="925458" cy="631443"/>
            </a:xfrm>
            <a:prstGeom prst="homePlate">
              <a:avLst>
                <a:gd name="adj" fmla="val 3291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システム</a:t>
              </a:r>
              <a:endParaRPr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テスト</a:t>
              </a:r>
              <a:endParaRPr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ホームベース 102"/>
            <p:cNvSpPr/>
            <p:nvPr/>
          </p:nvSpPr>
          <p:spPr>
            <a:xfrm>
              <a:off x="8388424" y="4690670"/>
              <a:ext cx="743520" cy="631443"/>
            </a:xfrm>
            <a:prstGeom prst="homePlate">
              <a:avLst>
                <a:gd name="adj" fmla="val 3291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運用</a:t>
              </a:r>
              <a:endParaRPr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左右矢印 103"/>
            <p:cNvSpPr/>
            <p:nvPr/>
          </p:nvSpPr>
          <p:spPr>
            <a:xfrm>
              <a:off x="2291082" y="5342380"/>
              <a:ext cx="1992886" cy="450689"/>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要件定義工程</a:t>
              </a:r>
              <a:endParaRPr kumimoji="1"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左右矢印 104"/>
            <p:cNvSpPr/>
            <p:nvPr/>
          </p:nvSpPr>
          <p:spPr>
            <a:xfrm>
              <a:off x="4283968" y="5342381"/>
              <a:ext cx="1872208" cy="450688"/>
            </a:xfrm>
            <a:prstGeom prst="lef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dirty="0"/>
            </a:p>
          </p:txBody>
        </p:sp>
        <p:sp>
          <p:nvSpPr>
            <p:cNvPr id="106" name="左右矢印 105"/>
            <p:cNvSpPr/>
            <p:nvPr/>
          </p:nvSpPr>
          <p:spPr>
            <a:xfrm>
              <a:off x="6156176" y="5342381"/>
              <a:ext cx="2473547" cy="450688"/>
            </a:xfrm>
            <a:prstGeom prst="lef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dirty="0"/>
            </a:p>
          </p:txBody>
        </p:sp>
        <p:sp>
          <p:nvSpPr>
            <p:cNvPr id="107" name="左右矢印 106"/>
            <p:cNvSpPr/>
            <p:nvPr/>
          </p:nvSpPr>
          <p:spPr>
            <a:xfrm>
              <a:off x="821907" y="5342381"/>
              <a:ext cx="1469175" cy="450688"/>
            </a:xfrm>
            <a:prstGeom prst="lef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dirty="0"/>
            </a:p>
          </p:txBody>
        </p:sp>
      </p:grpSp>
      <p:sp>
        <p:nvSpPr>
          <p:cNvPr id="108" name="テキスト ボックス 107"/>
          <p:cNvSpPr txBox="1"/>
          <p:nvPr/>
        </p:nvSpPr>
        <p:spPr>
          <a:xfrm>
            <a:off x="4433868" y="2762287"/>
            <a:ext cx="1338828" cy="400110"/>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・どう</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作る</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か？</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どう運用するか？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9" name="テキスト ボックス 108"/>
          <p:cNvSpPr txBox="1"/>
          <p:nvPr/>
        </p:nvSpPr>
        <p:spPr>
          <a:xfrm>
            <a:off x="6144250" y="2762287"/>
            <a:ext cx="2364750" cy="400110"/>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・きちんと作れたか？</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ビジネス目的・目標は満たせるか？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1" name="二等辺三角形 110"/>
          <p:cNvSpPr/>
          <p:nvPr/>
        </p:nvSpPr>
        <p:spPr>
          <a:xfrm rot="10800000">
            <a:off x="2123626" y="3429000"/>
            <a:ext cx="1992886" cy="237935"/>
          </a:xfrm>
          <a:prstGeom prst="triangl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円/楕円 6"/>
          <p:cNvSpPr/>
          <p:nvPr/>
        </p:nvSpPr>
        <p:spPr>
          <a:xfrm>
            <a:off x="3283956" y="4043908"/>
            <a:ext cx="626368" cy="626368"/>
          </a:xfrm>
          <a:prstGeom prst="ellipse">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現状</a:t>
            </a:r>
          </a:p>
        </p:txBody>
      </p:sp>
      <p:sp>
        <p:nvSpPr>
          <p:cNvPr id="115" name="円/楕円 114"/>
          <p:cNvSpPr/>
          <p:nvPr/>
        </p:nvSpPr>
        <p:spPr>
          <a:xfrm>
            <a:off x="4486388" y="4043908"/>
            <a:ext cx="626368" cy="626368"/>
          </a:xfrm>
          <a:prstGeom prst="ellipse">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あるべき</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姿</a:t>
            </a:r>
            <a:endPar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6" name="円/楕円 115"/>
          <p:cNvSpPr/>
          <p:nvPr/>
        </p:nvSpPr>
        <p:spPr>
          <a:xfrm>
            <a:off x="4004036" y="4962872"/>
            <a:ext cx="626368" cy="626368"/>
          </a:xfrm>
          <a:prstGeom prst="ellipse">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課題</a:t>
            </a:r>
          </a:p>
        </p:txBody>
      </p:sp>
      <p:sp>
        <p:nvSpPr>
          <p:cNvPr id="117" name="円/楕円 116"/>
          <p:cNvSpPr/>
          <p:nvPr/>
        </p:nvSpPr>
        <p:spPr>
          <a:xfrm>
            <a:off x="5012148" y="4962872"/>
            <a:ext cx="626368" cy="626368"/>
          </a:xfrm>
          <a:prstGeom prst="ellipse">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改善目標</a:t>
            </a:r>
          </a:p>
        </p:txBody>
      </p:sp>
      <p:sp>
        <p:nvSpPr>
          <p:cNvPr id="118" name="円/楕円 117"/>
          <p:cNvSpPr/>
          <p:nvPr/>
        </p:nvSpPr>
        <p:spPr>
          <a:xfrm>
            <a:off x="3550284" y="5805264"/>
            <a:ext cx="626368" cy="626368"/>
          </a:xfrm>
          <a:prstGeom prst="ellipse">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原因</a:t>
            </a:r>
          </a:p>
        </p:txBody>
      </p:sp>
      <p:sp>
        <p:nvSpPr>
          <p:cNvPr id="119" name="円/楕円 118"/>
          <p:cNvSpPr/>
          <p:nvPr/>
        </p:nvSpPr>
        <p:spPr>
          <a:xfrm>
            <a:off x="5494500" y="5805264"/>
            <a:ext cx="626368" cy="626368"/>
          </a:xfrm>
          <a:prstGeom prst="ellipse">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解決手段</a:t>
            </a:r>
          </a:p>
        </p:txBody>
      </p:sp>
      <p:cxnSp>
        <p:nvCxnSpPr>
          <p:cNvPr id="9" name="直線矢印コネクタ 8"/>
          <p:cNvCxnSpPr>
            <a:stCxn id="7" idx="5"/>
            <a:endCxn id="116" idx="0"/>
          </p:cNvCxnSpPr>
          <p:nvPr/>
        </p:nvCxnSpPr>
        <p:spPr>
          <a:xfrm>
            <a:off x="3818595" y="4578547"/>
            <a:ext cx="498625" cy="384325"/>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cxnSp>
        <p:nvCxnSpPr>
          <p:cNvPr id="121" name="直線矢印コネクタ 120"/>
          <p:cNvCxnSpPr>
            <a:stCxn id="115" idx="3"/>
            <a:endCxn id="116" idx="0"/>
          </p:cNvCxnSpPr>
          <p:nvPr/>
        </p:nvCxnSpPr>
        <p:spPr>
          <a:xfrm flipH="1">
            <a:off x="4317220" y="4578547"/>
            <a:ext cx="260897" cy="384325"/>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cxnSp>
        <p:nvCxnSpPr>
          <p:cNvPr id="122" name="直線矢印コネクタ 121"/>
          <p:cNvCxnSpPr>
            <a:stCxn id="116" idx="3"/>
            <a:endCxn id="118" idx="0"/>
          </p:cNvCxnSpPr>
          <p:nvPr/>
        </p:nvCxnSpPr>
        <p:spPr>
          <a:xfrm flipH="1">
            <a:off x="3863468" y="5497511"/>
            <a:ext cx="232297" cy="307753"/>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cxnSp>
        <p:nvCxnSpPr>
          <p:cNvPr id="123" name="直線矢印コネクタ 122"/>
          <p:cNvCxnSpPr>
            <a:stCxn id="117" idx="0"/>
            <a:endCxn id="115" idx="5"/>
          </p:cNvCxnSpPr>
          <p:nvPr/>
        </p:nvCxnSpPr>
        <p:spPr>
          <a:xfrm flipH="1" flipV="1">
            <a:off x="5021027" y="4578547"/>
            <a:ext cx="304305" cy="384325"/>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cxnSp>
        <p:nvCxnSpPr>
          <p:cNvPr id="124" name="直線矢印コネクタ 123"/>
          <p:cNvCxnSpPr>
            <a:stCxn id="119" idx="0"/>
            <a:endCxn id="117" idx="5"/>
          </p:cNvCxnSpPr>
          <p:nvPr/>
        </p:nvCxnSpPr>
        <p:spPr>
          <a:xfrm flipH="1" flipV="1">
            <a:off x="5546787" y="5497511"/>
            <a:ext cx="260897" cy="307753"/>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cxnSp>
        <p:nvCxnSpPr>
          <p:cNvPr id="136" name="直線矢印コネクタ 135"/>
          <p:cNvCxnSpPr>
            <a:stCxn id="118" idx="6"/>
            <a:endCxn id="119" idx="2"/>
          </p:cNvCxnSpPr>
          <p:nvPr/>
        </p:nvCxnSpPr>
        <p:spPr>
          <a:xfrm>
            <a:off x="4176652" y="6118448"/>
            <a:ext cx="1317848" cy="0"/>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sp>
        <p:nvSpPr>
          <p:cNvPr id="139" name="テキスト ボックス 138"/>
          <p:cNvSpPr txBox="1"/>
          <p:nvPr/>
        </p:nvSpPr>
        <p:spPr>
          <a:xfrm>
            <a:off x="5173179" y="4647598"/>
            <a:ext cx="954107"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実現できるか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0" name="テキスト ボックス 139"/>
          <p:cNvSpPr txBox="1"/>
          <p:nvPr/>
        </p:nvSpPr>
        <p:spPr>
          <a:xfrm>
            <a:off x="5724070" y="5528276"/>
            <a:ext cx="954107"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実現できるか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1" name="テキスト ボックス 140"/>
          <p:cNvSpPr txBox="1"/>
          <p:nvPr/>
        </p:nvSpPr>
        <p:spPr>
          <a:xfrm>
            <a:off x="4121144" y="5894579"/>
            <a:ext cx="1467068"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どう原因を取り除くか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2" name="テキスト ボックス 141"/>
          <p:cNvSpPr txBox="1"/>
          <p:nvPr/>
        </p:nvSpPr>
        <p:spPr>
          <a:xfrm>
            <a:off x="3178169" y="5487035"/>
            <a:ext cx="825867"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何が原因か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3" name="テキスト ボックス 142"/>
          <p:cNvSpPr txBox="1"/>
          <p:nvPr/>
        </p:nvSpPr>
        <p:spPr>
          <a:xfrm>
            <a:off x="3770009" y="4541058"/>
            <a:ext cx="954107" cy="400110"/>
          </a:xfrm>
          <a:prstGeom prst="rect">
            <a:avLst/>
          </a:prstGeom>
          <a:noFill/>
        </p:spPr>
        <p:txBody>
          <a:bodyPr wrap="none" rtlCol="0">
            <a:spAutoFit/>
          </a:bodyP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何がどの程度</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問題か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4" name="正方形/長方形 143"/>
          <p:cNvSpPr/>
          <p:nvPr/>
        </p:nvSpPr>
        <p:spPr>
          <a:xfrm>
            <a:off x="5480236" y="5774497"/>
            <a:ext cx="1530659" cy="723460"/>
          </a:xfrm>
          <a:prstGeom prst="rect">
            <a:avLst/>
          </a:prstGeom>
          <a:noFill/>
          <a:ln w="254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5" name="テキスト ボックス 144"/>
          <p:cNvSpPr txBox="1"/>
          <p:nvPr/>
        </p:nvSpPr>
        <p:spPr>
          <a:xfrm>
            <a:off x="6201124" y="5982338"/>
            <a:ext cx="723275" cy="307777"/>
          </a:xfrm>
          <a:prstGeom prst="rect">
            <a:avLst/>
          </a:prstGeom>
          <a:noFill/>
        </p:spPr>
        <p:txBody>
          <a:bodyPr wrap="none" rtlCol="0">
            <a:spAutoFit/>
          </a:bodyPr>
          <a:lstStyle/>
          <a:p>
            <a:r>
              <a:rPr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＝要求</a:t>
            </a:r>
            <a:endPar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47" name="直線矢印コネクタ 146"/>
          <p:cNvCxnSpPr>
            <a:stCxn id="116" idx="6"/>
            <a:endCxn id="117" idx="2"/>
          </p:cNvCxnSpPr>
          <p:nvPr/>
        </p:nvCxnSpPr>
        <p:spPr>
          <a:xfrm>
            <a:off x="4630404" y="5276056"/>
            <a:ext cx="381744" cy="0"/>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sp>
        <p:nvSpPr>
          <p:cNvPr id="151" name="テキスト ボックス 150"/>
          <p:cNvSpPr txBox="1"/>
          <p:nvPr/>
        </p:nvSpPr>
        <p:spPr>
          <a:xfrm>
            <a:off x="4474313" y="5373216"/>
            <a:ext cx="825867" cy="400110"/>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どこまで</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改善</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7" name="角丸四角形吹き出し 196"/>
          <p:cNvSpPr/>
          <p:nvPr/>
        </p:nvSpPr>
        <p:spPr>
          <a:xfrm>
            <a:off x="5202922" y="3829081"/>
            <a:ext cx="2478757" cy="429654"/>
          </a:xfrm>
          <a:prstGeom prst="wedgeRoundRectCallout">
            <a:avLst>
              <a:gd name="adj1" fmla="val -58466"/>
              <a:gd name="adj2" fmla="val 35497"/>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①ビジネス目的・目標を達成するには、</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業務・システムは〇〇であるべきだ。</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8" name="角丸四角形吹き出し 197"/>
          <p:cNvSpPr/>
          <p:nvPr/>
        </p:nvSpPr>
        <p:spPr>
          <a:xfrm>
            <a:off x="1869495" y="4578547"/>
            <a:ext cx="1609565" cy="606326"/>
          </a:xfrm>
          <a:prstGeom prst="wedgeRoundRectCallout">
            <a:avLst>
              <a:gd name="adj1" fmla="val 77925"/>
              <a:gd name="adj2" fmla="val 5993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②あるべき姿を実現するためには、現状の</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〇〇が課題</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だ</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9" name="角丸四角形吹き出し 198"/>
          <p:cNvSpPr/>
          <p:nvPr/>
        </p:nvSpPr>
        <p:spPr>
          <a:xfrm>
            <a:off x="6116737" y="4647598"/>
            <a:ext cx="1609565" cy="606326"/>
          </a:xfrm>
          <a:prstGeom prst="wedgeRoundRectCallout">
            <a:avLst>
              <a:gd name="adj1" fmla="val -73569"/>
              <a:gd name="adj2" fmla="val 53649"/>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④</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〇〇を目標に課題を改善しないとあるべき姿は実現できない。</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0" name="角丸四角形吹き出し 199"/>
          <p:cNvSpPr/>
          <p:nvPr/>
        </p:nvSpPr>
        <p:spPr>
          <a:xfrm>
            <a:off x="1691680" y="5705427"/>
            <a:ext cx="1609565" cy="606326"/>
          </a:xfrm>
          <a:prstGeom prst="wedgeRoundRectCallout">
            <a:avLst>
              <a:gd name="adj1" fmla="val 66090"/>
              <a:gd name="adj2" fmla="val 41082"/>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③</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課題の根本原因は</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〇〇</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である。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1" name="角丸四角形吹き出し 200"/>
          <p:cNvSpPr/>
          <p:nvPr/>
        </p:nvSpPr>
        <p:spPr>
          <a:xfrm>
            <a:off x="7185228" y="5373216"/>
            <a:ext cx="1609565" cy="703273"/>
          </a:xfrm>
          <a:prstGeom prst="wedgeRoundRectCallout">
            <a:avLst>
              <a:gd name="adj1" fmla="val -67651"/>
              <a:gd name="adj2" fmla="val 48937"/>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⑤課題を解決し、目標を達成するためには、業務・システムを〇〇にする必要がある。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テキスト ボックス 57"/>
          <p:cNvSpPr txBox="1"/>
          <p:nvPr/>
        </p:nvSpPr>
        <p:spPr>
          <a:xfrm>
            <a:off x="539552" y="1124744"/>
            <a:ext cx="8136904" cy="30777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要件定義の位置付け（２／２）</a:t>
            </a:r>
            <a:endPar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36303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１．要件定義工程の位置付け</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と重要性</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40935" y="6560443"/>
            <a:ext cx="1269504" cy="288032"/>
          </a:xfrm>
        </p:spPr>
        <p:txBody>
          <a:bodyPr anchor="ctr"/>
          <a:lstStyle/>
          <a:p>
            <a:fld id="{99AD903E-2787-9244-93D6-61CE01669DE3}" type="slidenum">
              <a:rPr lang="ja-JP" altLang="en-US" smtClean="0"/>
              <a:pPr/>
              <a:t>7</a:t>
            </a:fld>
            <a:endParaRPr lang="ja-JP" altLang="en-US" dirty="0"/>
          </a:p>
        </p:txBody>
      </p:sp>
      <p:sp>
        <p:nvSpPr>
          <p:cNvPr id="46" name="テキスト ボックス 45"/>
          <p:cNvSpPr txBox="1"/>
          <p:nvPr/>
        </p:nvSpPr>
        <p:spPr>
          <a:xfrm>
            <a:off x="539552" y="1124744"/>
            <a:ext cx="8136904" cy="30777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400" u="sng" dirty="0">
                <a:latin typeface="メイリオ" panose="020B0604030504040204" pitchFamily="50" charset="-128"/>
                <a:ea typeface="メイリオ" panose="020B0604030504040204" pitchFamily="50" charset="-128"/>
                <a:cs typeface="メイリオ" panose="020B0604030504040204" pitchFamily="50" charset="-128"/>
              </a:rPr>
              <a:t>要件</a:t>
            </a: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定義工程の重要性</a:t>
            </a:r>
            <a:endPar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正方形/長方形 43"/>
          <p:cNvSpPr/>
          <p:nvPr/>
        </p:nvSpPr>
        <p:spPr>
          <a:xfrm>
            <a:off x="720185" y="1432521"/>
            <a:ext cx="7884264" cy="628327"/>
          </a:xfrm>
          <a:prstGeom prst="rect">
            <a:avLst/>
          </a:prstGeom>
          <a:solidFill>
            <a:srgbClr val="FFFFCC"/>
          </a:solidFill>
          <a:ln/>
        </p:spPr>
        <p:style>
          <a:lnRef idx="1">
            <a:schemeClr val="accent2"/>
          </a:lnRef>
          <a:fillRef idx="2">
            <a:schemeClr val="accent2"/>
          </a:fillRef>
          <a:effectRef idx="1">
            <a:schemeClr val="accent2"/>
          </a:effectRef>
          <a:fontRef idx="minor">
            <a:schemeClr val="dk1"/>
          </a:fontRef>
        </p:style>
        <p:txBody>
          <a:bodyPr rtlCol="0" anchor="ctr"/>
          <a:lstStyle/>
          <a:p>
            <a:pPr>
              <a:lnSpc>
                <a:spcPct val="140000"/>
              </a:lnSpc>
            </a:pPr>
            <a:r>
              <a:rPr lang="ja-JP" altLang="en-US" sz="1400" b="1" u="sng" dirty="0" smtClean="0">
                <a:solidFill>
                  <a:srgbClr val="FF0000"/>
                </a:solidFill>
                <a:latin typeface="メイリオ" pitchFamily="50" charset="-128"/>
                <a:ea typeface="メイリオ" pitchFamily="50" charset="-128"/>
                <a:cs typeface="メイリオ" pitchFamily="50" charset="-128"/>
              </a:rPr>
              <a:t>要件の品質で、お客様のビジネスや業務に対するシステム化の効果が決まります。</a:t>
            </a:r>
            <a:endParaRPr lang="en-US" altLang="ja-JP" sz="1400" b="1" u="sng" dirty="0" smtClean="0">
              <a:solidFill>
                <a:srgbClr val="FF0000"/>
              </a:solidFill>
              <a:latin typeface="メイリオ" pitchFamily="50" charset="-128"/>
              <a:ea typeface="メイリオ" pitchFamily="50" charset="-128"/>
              <a:cs typeface="メイリオ" pitchFamily="50" charset="-128"/>
            </a:endParaRPr>
          </a:p>
          <a:p>
            <a:pPr>
              <a:lnSpc>
                <a:spcPct val="140000"/>
              </a:lnSpc>
            </a:pPr>
            <a:r>
              <a:rPr lang="ja-JP" altLang="en-US" sz="1200" dirty="0" smtClean="0">
                <a:solidFill>
                  <a:schemeClr val="tx1"/>
                </a:solidFill>
                <a:latin typeface="メイリオ" pitchFamily="50" charset="-128"/>
                <a:ea typeface="メイリオ" pitchFamily="50" charset="-128"/>
                <a:cs typeface="メイリオ" pitchFamily="50" charset="-128"/>
              </a:rPr>
              <a:t>≒ 要件定義工程での要件品質確保は、プロジェクトの重要成功要因。</a:t>
            </a:r>
            <a:endParaRPr lang="en-US" altLang="ja-JP" sz="1200" dirty="0" smtClean="0">
              <a:solidFill>
                <a:schemeClr val="tx1"/>
              </a:solidFill>
              <a:latin typeface="メイリオ" pitchFamily="50" charset="-128"/>
              <a:ea typeface="メイリオ" pitchFamily="50" charset="-128"/>
              <a:cs typeface="メイリオ" pitchFamily="50" charset="-128"/>
            </a:endParaRPr>
          </a:p>
        </p:txBody>
      </p:sp>
      <p:grpSp>
        <p:nvGrpSpPr>
          <p:cNvPr id="37" name="グループ化 36"/>
          <p:cNvGrpSpPr/>
          <p:nvPr/>
        </p:nvGrpSpPr>
        <p:grpSpPr>
          <a:xfrm>
            <a:off x="691564" y="2420888"/>
            <a:ext cx="7912885" cy="648071"/>
            <a:chOff x="395288" y="930077"/>
            <a:chExt cx="8353424" cy="828319"/>
          </a:xfrm>
        </p:grpSpPr>
        <p:sp>
          <p:nvSpPr>
            <p:cNvPr id="43" name="正方形/長方形 42"/>
            <p:cNvSpPr/>
            <p:nvPr/>
          </p:nvSpPr>
          <p:spPr>
            <a:xfrm>
              <a:off x="395288" y="930079"/>
              <a:ext cx="1345316" cy="828317"/>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理由１</a:t>
              </a:r>
              <a:endParaRPr kumimoji="1"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正方形/長方形 49"/>
            <p:cNvSpPr/>
            <p:nvPr/>
          </p:nvSpPr>
          <p:spPr>
            <a:xfrm>
              <a:off x="1660010" y="930077"/>
              <a:ext cx="7088702" cy="828318"/>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r>
                <a:rPr lang="ja-JP" altLang="en-US" sz="1200" b="1" u="sng" dirty="0" smtClean="0">
                  <a:solidFill>
                    <a:schemeClr val="tx1"/>
                  </a:solidFill>
                  <a:latin typeface="メイリオ" pitchFamily="50" charset="-128"/>
                  <a:ea typeface="メイリオ" pitchFamily="50" charset="-128"/>
                  <a:cs typeface="メイリオ" pitchFamily="50" charset="-128"/>
                </a:rPr>
                <a:t>要件</a:t>
              </a:r>
              <a:r>
                <a:rPr lang="ja-JP" altLang="en-US" sz="1200" b="1" u="sng" dirty="0">
                  <a:solidFill>
                    <a:schemeClr val="tx1"/>
                  </a:solidFill>
                  <a:latin typeface="メイリオ" pitchFamily="50" charset="-128"/>
                  <a:ea typeface="メイリオ" pitchFamily="50" charset="-128"/>
                  <a:cs typeface="メイリオ" pitchFamily="50" charset="-128"/>
                </a:rPr>
                <a:t>の漏れ、誤りなどに起因した不具合は、開発終盤まで発覚しない</a:t>
              </a:r>
              <a:r>
                <a:rPr lang="ja-JP" altLang="en-US" sz="1200" b="1" u="sng" dirty="0" smtClean="0">
                  <a:solidFill>
                    <a:schemeClr val="tx1"/>
                  </a:solidFill>
                  <a:latin typeface="メイリオ" pitchFamily="50" charset="-128"/>
                  <a:ea typeface="メイリオ" pitchFamily="50" charset="-128"/>
                  <a:cs typeface="メイリオ" pitchFamily="50" charset="-128"/>
                </a:rPr>
                <a:t>！</a:t>
              </a:r>
              <a:r>
                <a:rPr lang="en-US" altLang="ja-JP" sz="1200" dirty="0" smtClean="0">
                  <a:solidFill>
                    <a:schemeClr val="tx1"/>
                  </a:solidFill>
                  <a:latin typeface="メイリオ" pitchFamily="50" charset="-128"/>
                  <a:ea typeface="メイリオ" pitchFamily="50" charset="-128"/>
                  <a:cs typeface="メイリオ" pitchFamily="50" charset="-128"/>
                </a:rPr>
                <a:t/>
              </a:r>
              <a:br>
                <a:rPr lang="en-US" altLang="ja-JP" sz="1200" dirty="0" smtClean="0">
                  <a:solidFill>
                    <a:schemeClr val="tx1"/>
                  </a:solidFill>
                  <a:latin typeface="メイリオ" pitchFamily="50" charset="-128"/>
                  <a:ea typeface="メイリオ" pitchFamily="50" charset="-128"/>
                  <a:cs typeface="メイリオ" pitchFamily="50" charset="-128"/>
                </a:rPr>
              </a:br>
              <a:r>
                <a:rPr lang="ja-JP" altLang="en-US" sz="1000" dirty="0" smtClean="0">
                  <a:solidFill>
                    <a:schemeClr val="tx1"/>
                  </a:solidFill>
                  <a:latin typeface="メイリオ" pitchFamily="50" charset="-128"/>
                  <a:ea typeface="メイリオ" pitchFamily="50" charset="-128"/>
                  <a:cs typeface="メイリオ" pitchFamily="50" charset="-128"/>
                </a:rPr>
                <a:t>要件</a:t>
              </a:r>
              <a:r>
                <a:rPr lang="ja-JP" altLang="en-US" sz="1000" dirty="0">
                  <a:solidFill>
                    <a:schemeClr val="tx1"/>
                  </a:solidFill>
                  <a:latin typeface="メイリオ" pitchFamily="50" charset="-128"/>
                  <a:ea typeface="メイリオ" pitchFamily="50" charset="-128"/>
                  <a:cs typeface="メイリオ" pitchFamily="50" charset="-128"/>
                </a:rPr>
                <a:t>は開発終盤のシステムテスト以降で検証されるため、要件起因の不具合は手戻りコスト</a:t>
              </a:r>
              <a:r>
                <a:rPr lang="ja-JP" altLang="en-US" sz="1000" dirty="0" smtClean="0">
                  <a:solidFill>
                    <a:schemeClr val="tx1"/>
                  </a:solidFill>
                  <a:latin typeface="メイリオ" pitchFamily="50" charset="-128"/>
                  <a:ea typeface="メイリオ" pitchFamily="50" charset="-128"/>
                  <a:cs typeface="メイリオ" pitchFamily="50" charset="-128"/>
                </a:rPr>
                <a:t>が大きい。</a:t>
              </a:r>
              <a:endParaRPr lang="en-US" altLang="ja-JP" sz="1000" dirty="0">
                <a:solidFill>
                  <a:schemeClr val="tx1"/>
                </a:solidFill>
                <a:latin typeface="メイリオ" pitchFamily="50" charset="-128"/>
                <a:ea typeface="メイリオ" pitchFamily="50" charset="-128"/>
                <a:cs typeface="メイリオ" pitchFamily="50" charset="-128"/>
              </a:endParaRPr>
            </a:p>
          </p:txBody>
        </p:sp>
      </p:grpSp>
      <p:grpSp>
        <p:nvGrpSpPr>
          <p:cNvPr id="51" name="グループ化 50"/>
          <p:cNvGrpSpPr/>
          <p:nvPr/>
        </p:nvGrpSpPr>
        <p:grpSpPr>
          <a:xfrm>
            <a:off x="705874" y="3212977"/>
            <a:ext cx="7898576" cy="648071"/>
            <a:chOff x="395288" y="930077"/>
            <a:chExt cx="8353424" cy="828319"/>
          </a:xfrm>
        </p:grpSpPr>
        <p:sp>
          <p:nvSpPr>
            <p:cNvPr id="52" name="正方形/長方形 51"/>
            <p:cNvSpPr/>
            <p:nvPr/>
          </p:nvSpPr>
          <p:spPr>
            <a:xfrm>
              <a:off x="395288" y="930079"/>
              <a:ext cx="1345316" cy="828317"/>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理由２</a:t>
              </a:r>
              <a:endParaRPr kumimoji="1"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3" name="正方形/長方形 52"/>
            <p:cNvSpPr/>
            <p:nvPr/>
          </p:nvSpPr>
          <p:spPr>
            <a:xfrm>
              <a:off x="1660010" y="930077"/>
              <a:ext cx="7088702" cy="828318"/>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r>
                <a:rPr lang="ja-JP" altLang="en-US" sz="1200" b="1" u="sng" dirty="0" smtClean="0">
                  <a:solidFill>
                    <a:schemeClr val="tx1"/>
                  </a:solidFill>
                  <a:latin typeface="メイリオ" pitchFamily="50" charset="-128"/>
                  <a:ea typeface="メイリオ" pitchFamily="50" charset="-128"/>
                  <a:cs typeface="メイリオ" pitchFamily="50" charset="-128"/>
                </a:rPr>
                <a:t>工期遅延・コスト増大の多くが、</a:t>
              </a:r>
              <a:r>
                <a:rPr lang="ja-JP" altLang="en-US" sz="1200" b="1" u="sng" dirty="0">
                  <a:solidFill>
                    <a:schemeClr val="tx1"/>
                  </a:solidFill>
                  <a:latin typeface="メイリオ" pitchFamily="50" charset="-128"/>
                  <a:ea typeface="メイリオ" pitchFamily="50" charset="-128"/>
                  <a:cs typeface="メイリオ" pitchFamily="50" charset="-128"/>
                </a:rPr>
                <a:t>要件定義工程に起因して発生している。</a:t>
              </a:r>
              <a:r>
                <a:rPr lang="en-US" altLang="ja-JP" sz="1200" b="1" dirty="0">
                  <a:solidFill>
                    <a:schemeClr val="tx1"/>
                  </a:solidFill>
                  <a:latin typeface="メイリオ" pitchFamily="50" charset="-128"/>
                  <a:ea typeface="メイリオ" pitchFamily="50" charset="-128"/>
                  <a:cs typeface="メイリオ" pitchFamily="50" charset="-128"/>
                </a:rPr>
                <a:t/>
              </a:r>
              <a:br>
                <a:rPr lang="en-US" altLang="ja-JP" sz="1200" b="1" dirty="0">
                  <a:solidFill>
                    <a:schemeClr val="tx1"/>
                  </a:solidFill>
                  <a:latin typeface="メイリオ" pitchFamily="50" charset="-128"/>
                  <a:ea typeface="メイリオ" pitchFamily="50" charset="-128"/>
                  <a:cs typeface="メイリオ" pitchFamily="50" charset="-128"/>
                </a:rPr>
              </a:br>
              <a:r>
                <a:rPr lang="en-US" altLang="ja-JP" sz="1000" dirty="0">
                  <a:solidFill>
                    <a:schemeClr val="tx1"/>
                  </a:solidFill>
                  <a:latin typeface="メイリオ" pitchFamily="50" charset="-128"/>
                  <a:ea typeface="メイリオ" pitchFamily="50" charset="-128"/>
                  <a:cs typeface="メイリオ" pitchFamily="50" charset="-128"/>
                </a:rPr>
                <a:t>JUAS『</a:t>
              </a:r>
              <a:r>
                <a:rPr lang="ja-JP" altLang="en-US" sz="1000" dirty="0">
                  <a:solidFill>
                    <a:schemeClr val="tx1"/>
                  </a:solidFill>
                  <a:latin typeface="メイリオ" pitchFamily="50" charset="-128"/>
                  <a:ea typeface="メイリオ" pitchFamily="50" charset="-128"/>
                  <a:cs typeface="メイリオ" pitchFamily="50" charset="-128"/>
                </a:rPr>
                <a:t>ソフトウェアメトリクス調査</a:t>
              </a:r>
              <a:r>
                <a:rPr lang="en-US" altLang="ja-JP" sz="1000" dirty="0">
                  <a:solidFill>
                    <a:schemeClr val="tx1"/>
                  </a:solidFill>
                  <a:latin typeface="メイリオ" pitchFamily="50" charset="-128"/>
                  <a:ea typeface="メイリオ" pitchFamily="50" charset="-128"/>
                  <a:cs typeface="メイリオ" pitchFamily="50" charset="-128"/>
                </a:rPr>
                <a:t>2016』</a:t>
              </a:r>
              <a:r>
                <a:rPr lang="ja-JP" altLang="en-US" sz="1000" dirty="0" smtClean="0">
                  <a:solidFill>
                    <a:schemeClr val="tx1"/>
                  </a:solidFill>
                  <a:latin typeface="メイリオ" pitchFamily="50" charset="-128"/>
                  <a:ea typeface="メイリオ" pitchFamily="50" charset="-128"/>
                  <a:cs typeface="メイリオ" pitchFamily="50" charset="-128"/>
                </a:rPr>
                <a:t>では工期</a:t>
              </a:r>
              <a:r>
                <a:rPr lang="ja-JP" altLang="en-US" sz="1000" dirty="0">
                  <a:solidFill>
                    <a:schemeClr val="tx1"/>
                  </a:solidFill>
                  <a:latin typeface="メイリオ" pitchFamily="50" charset="-128"/>
                  <a:ea typeface="メイリオ" pitchFamily="50" charset="-128"/>
                  <a:cs typeface="メイリオ" pitchFamily="50" charset="-128"/>
                </a:rPr>
                <a:t>遅延理由の</a:t>
              </a:r>
              <a:r>
                <a:rPr lang="en-US" altLang="ja-JP" sz="1000" dirty="0">
                  <a:solidFill>
                    <a:schemeClr val="tx1"/>
                  </a:solidFill>
                  <a:latin typeface="メイリオ" pitchFamily="50" charset="-128"/>
                  <a:ea typeface="メイリオ" pitchFamily="50" charset="-128"/>
                  <a:cs typeface="メイリオ" pitchFamily="50" charset="-128"/>
                </a:rPr>
                <a:t>50</a:t>
              </a:r>
              <a:r>
                <a:rPr lang="ja-JP" altLang="en-US" sz="1000" dirty="0">
                  <a:solidFill>
                    <a:schemeClr val="tx1"/>
                  </a:solidFill>
                  <a:latin typeface="メイリオ" pitchFamily="50" charset="-128"/>
                  <a:ea typeface="メイリオ" pitchFamily="50" charset="-128"/>
                  <a:cs typeface="メイリオ" pitchFamily="50" charset="-128"/>
                </a:rPr>
                <a:t>％が要件定義工程が不十分との調査結果もある</a:t>
              </a:r>
              <a:r>
                <a:rPr lang="ja-JP" altLang="en-US" sz="1000" dirty="0" smtClean="0">
                  <a:solidFill>
                    <a:schemeClr val="tx1"/>
                  </a:solidFill>
                  <a:latin typeface="メイリオ" pitchFamily="50" charset="-128"/>
                  <a:ea typeface="メイリオ" pitchFamily="50" charset="-128"/>
                  <a:cs typeface="メイリオ" pitchFamily="50" charset="-128"/>
                </a:rPr>
                <a:t>。</a:t>
              </a:r>
              <a:endParaRPr lang="ja-JP" altLang="en-US" sz="1000" dirty="0">
                <a:solidFill>
                  <a:schemeClr val="tx1"/>
                </a:solidFill>
                <a:latin typeface="メイリオ" pitchFamily="50" charset="-128"/>
                <a:ea typeface="メイリオ" pitchFamily="50" charset="-128"/>
                <a:cs typeface="メイリオ" pitchFamily="50" charset="-128"/>
              </a:endParaRPr>
            </a:p>
          </p:txBody>
        </p:sp>
      </p:grpSp>
      <p:sp>
        <p:nvSpPr>
          <p:cNvPr id="54" name="二等辺三角形 53"/>
          <p:cNvSpPr/>
          <p:nvPr/>
        </p:nvSpPr>
        <p:spPr>
          <a:xfrm rot="10800000">
            <a:off x="2557360" y="2132856"/>
            <a:ext cx="4174877" cy="224953"/>
          </a:xfrm>
          <a:prstGeom prst="triangl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2170927" y="3933056"/>
            <a:ext cx="5713441" cy="2652533"/>
            <a:chOff x="2170927" y="3933056"/>
            <a:chExt cx="5713441" cy="2652533"/>
          </a:xfrm>
        </p:grpSpPr>
        <p:grpSp>
          <p:nvGrpSpPr>
            <p:cNvPr id="84" name="グループ化 83"/>
            <p:cNvGrpSpPr/>
            <p:nvPr/>
          </p:nvGrpSpPr>
          <p:grpSpPr>
            <a:xfrm>
              <a:off x="2170927" y="3949268"/>
              <a:ext cx="5057074" cy="2636321"/>
              <a:chOff x="971600" y="3744997"/>
              <a:chExt cx="4730584" cy="2466118"/>
            </a:xfrm>
          </p:grpSpPr>
          <p:sp>
            <p:nvSpPr>
              <p:cNvPr id="31" name="ホームベース 30"/>
              <p:cNvSpPr/>
              <p:nvPr/>
            </p:nvSpPr>
            <p:spPr bwMode="auto">
              <a:xfrm>
                <a:off x="971600" y="5924677"/>
                <a:ext cx="2272724" cy="286438"/>
              </a:xfrm>
              <a:prstGeom prst="homePlat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57263" rtl="0" eaLnBrk="1" fontAlgn="base" latinLnBrk="0" hangingPunct="1">
                  <a:lnSpc>
                    <a:spcPct val="100000"/>
                  </a:lnSpc>
                  <a:spcBef>
                    <a:spcPct val="0"/>
                  </a:spcBef>
                  <a:spcAft>
                    <a:spcPct val="0"/>
                  </a:spcAft>
                  <a:buClrTx/>
                  <a:buSzTx/>
                  <a:buFontTx/>
                  <a:buNone/>
                  <a:tabLst/>
                </a:pPr>
                <a:r>
                  <a:rPr kumimoji="1" lang="ja-JP" altLang="en-US" sz="1000" dirty="0" smtClean="0">
                    <a:latin typeface="メイリオ" pitchFamily="50" charset="-128"/>
                    <a:ea typeface="メイリオ" pitchFamily="50" charset="-128"/>
                    <a:cs typeface="メイリオ" pitchFamily="50" charset="-128"/>
                  </a:rPr>
                  <a:t>品質の作りこみ</a:t>
                </a:r>
              </a:p>
            </p:txBody>
          </p:sp>
          <p:sp>
            <p:nvSpPr>
              <p:cNvPr id="32" name="ホームベース 31"/>
              <p:cNvSpPr/>
              <p:nvPr/>
            </p:nvSpPr>
            <p:spPr bwMode="auto">
              <a:xfrm>
                <a:off x="3378334" y="5924678"/>
                <a:ext cx="2264250" cy="285786"/>
              </a:xfrm>
              <a:prstGeom prst="homePlat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57263" rtl="0" eaLnBrk="1" fontAlgn="base" latinLnBrk="0" hangingPunct="1">
                  <a:lnSpc>
                    <a:spcPct val="100000"/>
                  </a:lnSpc>
                  <a:spcBef>
                    <a:spcPct val="0"/>
                  </a:spcBef>
                  <a:spcAft>
                    <a:spcPct val="0"/>
                  </a:spcAft>
                  <a:buClrTx/>
                  <a:buSzTx/>
                  <a:buFontTx/>
                  <a:buNone/>
                  <a:tabLst/>
                </a:pPr>
                <a:r>
                  <a:rPr kumimoji="1" lang="ja-JP" altLang="en-US" sz="1000" dirty="0" smtClean="0">
                    <a:latin typeface="メイリオ" pitchFamily="50" charset="-128"/>
                    <a:ea typeface="メイリオ" pitchFamily="50" charset="-128"/>
                    <a:cs typeface="メイリオ" pitchFamily="50" charset="-128"/>
                  </a:rPr>
                  <a:t>作りこみ結果の確認・検証</a:t>
                </a:r>
              </a:p>
            </p:txBody>
          </p:sp>
          <p:grpSp>
            <p:nvGrpSpPr>
              <p:cNvPr id="71" name="グループ化 70"/>
              <p:cNvGrpSpPr/>
              <p:nvPr/>
            </p:nvGrpSpPr>
            <p:grpSpPr>
              <a:xfrm>
                <a:off x="971600" y="4375913"/>
                <a:ext cx="4730584" cy="1609463"/>
                <a:chOff x="2555776" y="4756731"/>
                <a:chExt cx="4730584" cy="1609463"/>
              </a:xfrm>
            </p:grpSpPr>
            <p:sp>
              <p:nvSpPr>
                <p:cNvPr id="8" name="正方形/長方形 7"/>
                <p:cNvSpPr/>
                <p:nvPr/>
              </p:nvSpPr>
              <p:spPr bwMode="auto">
                <a:xfrm>
                  <a:off x="2555776" y="4756731"/>
                  <a:ext cx="1385797" cy="284389"/>
                </a:xfrm>
                <a:prstGeom prst="rect">
                  <a:avLst/>
                </a:prstGeom>
                <a:solidFill>
                  <a:schemeClr val="accent4"/>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57263" rtl="0" eaLnBrk="1" fontAlgn="base" latinLnBrk="0" hangingPunct="1">
                    <a:lnSpc>
                      <a:spcPct val="100000"/>
                    </a:lnSpc>
                    <a:spcBef>
                      <a:spcPct val="0"/>
                    </a:spcBef>
                    <a:spcAft>
                      <a:spcPct val="0"/>
                    </a:spcAft>
                    <a:buClrTx/>
                    <a:buSzTx/>
                    <a:buFontTx/>
                    <a:buNone/>
                    <a:tabLst/>
                  </a:pPr>
                  <a:r>
                    <a:rPr kumimoji="1" lang="ja-JP" altLang="en-US" sz="1000" dirty="0" smtClean="0">
                      <a:solidFill>
                        <a:schemeClr val="bg1"/>
                      </a:solidFill>
                      <a:latin typeface="メイリオ" pitchFamily="50" charset="-128"/>
                      <a:ea typeface="メイリオ" pitchFamily="50" charset="-128"/>
                      <a:cs typeface="メイリオ" pitchFamily="50" charset="-128"/>
                    </a:rPr>
                    <a:t>要件定義</a:t>
                  </a:r>
                </a:p>
              </p:txBody>
            </p:sp>
            <p:sp>
              <p:nvSpPr>
                <p:cNvPr id="16" name="正方形/長方形 15"/>
                <p:cNvSpPr/>
                <p:nvPr/>
              </p:nvSpPr>
              <p:spPr bwMode="auto">
                <a:xfrm>
                  <a:off x="5148064" y="5515456"/>
                  <a:ext cx="1385797" cy="284389"/>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lvl="0" algn="ctr"/>
                  <a:r>
                    <a:rPr lang="ja-JP" altLang="en-US" sz="1000" dirty="0">
                      <a:solidFill>
                        <a:schemeClr val="tx1"/>
                      </a:solidFill>
                      <a:latin typeface="メイリオ" pitchFamily="50" charset="-128"/>
                      <a:ea typeface="メイリオ" pitchFamily="50" charset="-128"/>
                      <a:cs typeface="メイリオ" pitchFamily="50" charset="-128"/>
                    </a:rPr>
                    <a:t>結合</a:t>
                  </a:r>
                  <a:r>
                    <a:rPr lang="ja-JP" altLang="en-US" sz="1000" dirty="0" smtClean="0">
                      <a:solidFill>
                        <a:schemeClr val="tx1"/>
                      </a:solidFill>
                      <a:latin typeface="メイリオ" pitchFamily="50" charset="-128"/>
                      <a:ea typeface="メイリオ" pitchFamily="50" charset="-128"/>
                      <a:cs typeface="メイリオ" pitchFamily="50" charset="-128"/>
                    </a:rPr>
                    <a:t>テスト</a:t>
                  </a:r>
                  <a:endParaRPr lang="en-US" altLang="ja-JP" sz="1000" dirty="0" smtClean="0">
                    <a:solidFill>
                      <a:schemeClr val="tx1"/>
                    </a:solidFill>
                    <a:latin typeface="メイリオ" pitchFamily="50" charset="-128"/>
                    <a:ea typeface="メイリオ" pitchFamily="50" charset="-128"/>
                    <a:cs typeface="メイリオ" pitchFamily="50" charset="-128"/>
                  </a:endParaRPr>
                </a:p>
                <a:p>
                  <a:pPr lvl="0" algn="ctr"/>
                  <a:r>
                    <a:rPr lang="en-US" altLang="ja-JP" sz="1000" dirty="0" smtClean="0">
                      <a:solidFill>
                        <a:schemeClr val="tx1"/>
                      </a:solidFill>
                      <a:latin typeface="メイリオ" pitchFamily="50" charset="-128"/>
                      <a:ea typeface="メイリオ" pitchFamily="50" charset="-128"/>
                      <a:cs typeface="メイリオ" pitchFamily="50" charset="-128"/>
                    </a:rPr>
                    <a:t>(</a:t>
                  </a:r>
                  <a:r>
                    <a:rPr lang="ja-JP" altLang="en-US" sz="1000" dirty="0" smtClean="0">
                      <a:solidFill>
                        <a:schemeClr val="tx1"/>
                      </a:solidFill>
                      <a:latin typeface="メイリオ" pitchFamily="50" charset="-128"/>
                      <a:ea typeface="メイリオ" pitchFamily="50" charset="-128"/>
                      <a:cs typeface="メイリオ" pitchFamily="50" charset="-128"/>
                    </a:rPr>
                    <a:t>内部</a:t>
                  </a:r>
                  <a:r>
                    <a:rPr lang="en-US" altLang="ja-JP" sz="1000" dirty="0" smtClean="0">
                      <a:solidFill>
                        <a:schemeClr val="tx1"/>
                      </a:solidFill>
                      <a:latin typeface="メイリオ" pitchFamily="50" charset="-128"/>
                      <a:ea typeface="メイリオ" pitchFamily="50" charset="-128"/>
                      <a:cs typeface="メイリオ" pitchFamily="50" charset="-128"/>
                    </a:rPr>
                    <a:t>)</a:t>
                  </a:r>
                  <a:endParaRPr lang="ja-JP" altLang="en-US" sz="1000" dirty="0">
                    <a:solidFill>
                      <a:schemeClr val="tx1"/>
                    </a:solidFill>
                    <a:latin typeface="メイリオ" pitchFamily="50" charset="-128"/>
                    <a:ea typeface="メイリオ" pitchFamily="50" charset="-128"/>
                    <a:cs typeface="メイリオ" pitchFamily="50" charset="-128"/>
                  </a:endParaRPr>
                </a:p>
              </p:txBody>
            </p:sp>
            <p:sp>
              <p:nvSpPr>
                <p:cNvPr id="18" name="正方形/長方形 17"/>
                <p:cNvSpPr/>
                <p:nvPr/>
              </p:nvSpPr>
              <p:spPr bwMode="auto">
                <a:xfrm>
                  <a:off x="5840962" y="4756731"/>
                  <a:ext cx="1385797" cy="284389"/>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lvl="0" algn="ctr"/>
                  <a:r>
                    <a:rPr lang="ja-JP" altLang="en-US" sz="1000" dirty="0">
                      <a:solidFill>
                        <a:schemeClr val="tx1"/>
                      </a:solidFill>
                      <a:latin typeface="メイリオ" pitchFamily="50" charset="-128"/>
                      <a:ea typeface="メイリオ" pitchFamily="50" charset="-128"/>
                      <a:cs typeface="メイリオ" pitchFamily="50" charset="-128"/>
                    </a:rPr>
                    <a:t>システムテスト</a:t>
                  </a:r>
                </a:p>
              </p:txBody>
            </p:sp>
            <p:sp>
              <p:nvSpPr>
                <p:cNvPr id="66" name="正方形/長方形 65"/>
                <p:cNvSpPr/>
                <p:nvPr/>
              </p:nvSpPr>
              <p:spPr bwMode="auto">
                <a:xfrm>
                  <a:off x="5490459" y="5155416"/>
                  <a:ext cx="1385797" cy="284389"/>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lvl="0" algn="ctr"/>
                  <a:r>
                    <a:rPr lang="ja-JP" altLang="en-US" sz="1000" dirty="0">
                      <a:solidFill>
                        <a:schemeClr val="tx1"/>
                      </a:solidFill>
                      <a:latin typeface="メイリオ" pitchFamily="50" charset="-128"/>
                      <a:ea typeface="メイリオ" pitchFamily="50" charset="-128"/>
                      <a:cs typeface="メイリオ" pitchFamily="50" charset="-128"/>
                    </a:rPr>
                    <a:t>結合</a:t>
                  </a:r>
                  <a:r>
                    <a:rPr lang="ja-JP" altLang="en-US" sz="1000" dirty="0" smtClean="0">
                      <a:solidFill>
                        <a:schemeClr val="tx1"/>
                      </a:solidFill>
                      <a:latin typeface="メイリオ" pitchFamily="50" charset="-128"/>
                      <a:ea typeface="メイリオ" pitchFamily="50" charset="-128"/>
                      <a:cs typeface="メイリオ" pitchFamily="50" charset="-128"/>
                    </a:rPr>
                    <a:t>テスト</a:t>
                  </a:r>
                  <a:endParaRPr lang="en-US" altLang="ja-JP" sz="1000" dirty="0" smtClean="0">
                    <a:solidFill>
                      <a:schemeClr val="tx1"/>
                    </a:solidFill>
                    <a:latin typeface="メイリオ" pitchFamily="50" charset="-128"/>
                    <a:ea typeface="メイリオ" pitchFamily="50" charset="-128"/>
                    <a:cs typeface="メイリオ" pitchFamily="50" charset="-128"/>
                  </a:endParaRPr>
                </a:p>
                <a:p>
                  <a:pPr lvl="0" algn="ctr"/>
                  <a:r>
                    <a:rPr lang="en-US" altLang="ja-JP" sz="1000" dirty="0" smtClean="0">
                      <a:solidFill>
                        <a:schemeClr val="tx1"/>
                      </a:solidFill>
                      <a:latin typeface="メイリオ" pitchFamily="50" charset="-128"/>
                      <a:ea typeface="メイリオ" pitchFamily="50" charset="-128"/>
                      <a:cs typeface="メイリオ" pitchFamily="50" charset="-128"/>
                    </a:rPr>
                    <a:t>(</a:t>
                  </a:r>
                  <a:r>
                    <a:rPr lang="ja-JP" altLang="en-US" sz="1000" dirty="0">
                      <a:solidFill>
                        <a:schemeClr val="tx1"/>
                      </a:solidFill>
                      <a:latin typeface="メイリオ" pitchFamily="50" charset="-128"/>
                      <a:ea typeface="メイリオ" pitchFamily="50" charset="-128"/>
                      <a:cs typeface="メイリオ" pitchFamily="50" charset="-128"/>
                    </a:rPr>
                    <a:t>外</a:t>
                  </a:r>
                  <a:r>
                    <a:rPr lang="ja-JP" altLang="en-US" sz="1000" dirty="0" smtClean="0">
                      <a:solidFill>
                        <a:schemeClr val="tx1"/>
                      </a:solidFill>
                      <a:latin typeface="メイリオ" pitchFamily="50" charset="-128"/>
                      <a:ea typeface="メイリオ" pitchFamily="50" charset="-128"/>
                      <a:cs typeface="メイリオ" pitchFamily="50" charset="-128"/>
                    </a:rPr>
                    <a:t>部</a:t>
                  </a:r>
                  <a:r>
                    <a:rPr lang="en-US" altLang="ja-JP" sz="1000" dirty="0" smtClean="0">
                      <a:solidFill>
                        <a:schemeClr val="tx1"/>
                      </a:solidFill>
                      <a:latin typeface="メイリオ" pitchFamily="50" charset="-128"/>
                      <a:ea typeface="メイリオ" pitchFamily="50" charset="-128"/>
                      <a:cs typeface="メイリオ" pitchFamily="50" charset="-128"/>
                    </a:rPr>
                    <a:t>)</a:t>
                  </a:r>
                  <a:endParaRPr lang="ja-JP" altLang="en-US" sz="1000" dirty="0">
                    <a:solidFill>
                      <a:schemeClr val="tx1"/>
                    </a:solidFill>
                    <a:latin typeface="メイリオ" pitchFamily="50" charset="-128"/>
                    <a:ea typeface="メイリオ" pitchFamily="50" charset="-128"/>
                    <a:cs typeface="メイリオ" pitchFamily="50" charset="-128"/>
                  </a:endParaRPr>
                </a:p>
              </p:txBody>
            </p:sp>
            <p:sp>
              <p:nvSpPr>
                <p:cNvPr id="10" name="正方形/長方形 9"/>
                <p:cNvSpPr/>
                <p:nvPr/>
              </p:nvSpPr>
              <p:spPr bwMode="auto">
                <a:xfrm>
                  <a:off x="2915816" y="5155416"/>
                  <a:ext cx="1385797" cy="284389"/>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lvl="0" algn="ctr"/>
                  <a:r>
                    <a:rPr lang="ja-JP" altLang="en-US" sz="1000" dirty="0">
                      <a:solidFill>
                        <a:schemeClr val="tx1"/>
                      </a:solidFill>
                      <a:latin typeface="メイリオ" pitchFamily="50" charset="-128"/>
                      <a:ea typeface="メイリオ" pitchFamily="50" charset="-128"/>
                      <a:cs typeface="メイリオ" pitchFamily="50" charset="-128"/>
                    </a:rPr>
                    <a:t>外部設計</a:t>
                  </a:r>
                </a:p>
              </p:txBody>
            </p:sp>
            <p:sp>
              <p:nvSpPr>
                <p:cNvPr id="12" name="正方形/長方形 11"/>
                <p:cNvSpPr/>
                <p:nvPr/>
              </p:nvSpPr>
              <p:spPr bwMode="auto">
                <a:xfrm>
                  <a:off x="3258211" y="5515456"/>
                  <a:ext cx="1385797" cy="284389"/>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lvl="0" algn="ctr"/>
                  <a:r>
                    <a:rPr lang="ja-JP" altLang="en-US" sz="1000" dirty="0" smtClean="0">
                      <a:solidFill>
                        <a:schemeClr val="tx1"/>
                      </a:solidFill>
                      <a:latin typeface="メイリオ" pitchFamily="50" charset="-128"/>
                      <a:ea typeface="メイリオ" pitchFamily="50" charset="-128"/>
                      <a:cs typeface="メイリオ" pitchFamily="50" charset="-128"/>
                    </a:rPr>
                    <a:t>内部設計</a:t>
                  </a:r>
                  <a:endParaRPr lang="ja-JP" altLang="en-US" sz="1000" dirty="0">
                    <a:solidFill>
                      <a:schemeClr val="tx1"/>
                    </a:solidFill>
                    <a:latin typeface="メイリオ" pitchFamily="50" charset="-128"/>
                    <a:ea typeface="メイリオ" pitchFamily="50" charset="-128"/>
                    <a:cs typeface="メイリオ" pitchFamily="50" charset="-128"/>
                  </a:endParaRPr>
                </a:p>
              </p:txBody>
            </p:sp>
            <p:sp>
              <p:nvSpPr>
                <p:cNvPr id="14" name="正方形/長方形 13"/>
                <p:cNvSpPr/>
                <p:nvPr/>
              </p:nvSpPr>
              <p:spPr bwMode="auto">
                <a:xfrm>
                  <a:off x="4139952" y="5875496"/>
                  <a:ext cx="1385797" cy="356397"/>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lvl="0" algn="ctr"/>
                  <a:r>
                    <a:rPr lang="ja-JP" altLang="en-US" sz="1000" dirty="0" smtClean="0">
                      <a:solidFill>
                        <a:schemeClr val="tx1"/>
                      </a:solidFill>
                      <a:latin typeface="メイリオ" pitchFamily="50" charset="-128"/>
                      <a:ea typeface="メイリオ" pitchFamily="50" charset="-128"/>
                      <a:cs typeface="メイリオ" pitchFamily="50" charset="-128"/>
                    </a:rPr>
                    <a:t>プログラミング</a:t>
                  </a:r>
                  <a:endParaRPr lang="en-US" altLang="ja-JP" sz="1000" dirty="0" smtClean="0">
                    <a:solidFill>
                      <a:schemeClr val="tx1"/>
                    </a:solidFill>
                    <a:latin typeface="メイリオ" pitchFamily="50" charset="-128"/>
                    <a:ea typeface="メイリオ" pitchFamily="50" charset="-128"/>
                    <a:cs typeface="メイリオ" pitchFamily="50" charset="-128"/>
                  </a:endParaRPr>
                </a:p>
                <a:p>
                  <a:pPr lvl="0" algn="ctr"/>
                  <a:r>
                    <a:rPr lang="ja-JP" altLang="en-US" sz="1000" dirty="0" smtClean="0">
                      <a:solidFill>
                        <a:schemeClr val="tx1"/>
                      </a:solidFill>
                      <a:latin typeface="メイリオ" pitchFamily="50" charset="-128"/>
                      <a:ea typeface="メイリオ" pitchFamily="50" charset="-128"/>
                      <a:cs typeface="メイリオ" pitchFamily="50" charset="-128"/>
                    </a:rPr>
                    <a:t>単体</a:t>
                  </a:r>
                  <a:r>
                    <a:rPr lang="ja-JP" altLang="en-US" sz="1000" dirty="0">
                      <a:solidFill>
                        <a:schemeClr val="tx1"/>
                      </a:solidFill>
                      <a:latin typeface="メイリオ" pitchFamily="50" charset="-128"/>
                      <a:ea typeface="メイリオ" pitchFamily="50" charset="-128"/>
                      <a:cs typeface="メイリオ" pitchFamily="50" charset="-128"/>
                    </a:rPr>
                    <a:t>テスト</a:t>
                  </a:r>
                </a:p>
              </p:txBody>
            </p:sp>
            <p:sp>
              <p:nvSpPr>
                <p:cNvPr id="67" name="Line 4"/>
                <p:cNvSpPr>
                  <a:spLocks noChangeShapeType="1"/>
                </p:cNvSpPr>
                <p:nvPr/>
              </p:nvSpPr>
              <p:spPr bwMode="auto">
                <a:xfrm rot="20640000">
                  <a:off x="2899929" y="4866845"/>
                  <a:ext cx="1053797" cy="1499349"/>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dirty="0">
                    <a:latin typeface="HGPｺﾞｼｯｸM" panose="020B0600000000000000" pitchFamily="50" charset="-128"/>
                    <a:ea typeface="HGPｺﾞｼｯｸM" panose="020B0600000000000000" pitchFamily="50" charset="-128"/>
                  </a:endParaRPr>
                </a:p>
              </p:txBody>
            </p:sp>
            <p:sp>
              <p:nvSpPr>
                <p:cNvPr id="68" name="Line 4"/>
                <p:cNvSpPr>
                  <a:spLocks noChangeShapeType="1"/>
                </p:cNvSpPr>
                <p:nvPr/>
              </p:nvSpPr>
              <p:spPr bwMode="auto">
                <a:xfrm rot="20640000" flipV="1">
                  <a:off x="5398790" y="5288558"/>
                  <a:ext cx="1887570" cy="655924"/>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dirty="0">
                    <a:latin typeface="HGPｺﾞｼｯｸM" panose="020B0600000000000000" pitchFamily="50" charset="-128"/>
                    <a:ea typeface="HGPｺﾞｼｯｸM" panose="020B0600000000000000" pitchFamily="50" charset="-128"/>
                  </a:endParaRPr>
                </a:p>
              </p:txBody>
            </p:sp>
          </p:grpSp>
          <p:sp>
            <p:nvSpPr>
              <p:cNvPr id="72" name="Line 22"/>
              <p:cNvSpPr>
                <a:spLocks noChangeShapeType="1"/>
              </p:cNvSpPr>
              <p:nvPr/>
            </p:nvSpPr>
            <p:spPr bwMode="auto">
              <a:xfrm flipH="1" flipV="1">
                <a:off x="2321156" y="4554634"/>
                <a:ext cx="1935630" cy="0"/>
              </a:xfrm>
              <a:prstGeom prst="line">
                <a:avLst/>
              </a:prstGeom>
              <a:noFill/>
              <a:ln w="508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dirty="0">
                  <a:latin typeface="HGPｺﾞｼｯｸM" panose="020B0600000000000000" pitchFamily="50" charset="-128"/>
                  <a:ea typeface="HGPｺﾞｼｯｸM" panose="020B0600000000000000" pitchFamily="50" charset="-128"/>
                </a:endParaRPr>
              </a:p>
            </p:txBody>
          </p:sp>
          <p:sp>
            <p:nvSpPr>
              <p:cNvPr id="73" name="AutoShape 25"/>
              <p:cNvSpPr>
                <a:spLocks noChangeAspect="1" noChangeArrowheads="1"/>
              </p:cNvSpPr>
              <p:nvPr/>
            </p:nvSpPr>
            <p:spPr bwMode="auto">
              <a:xfrm>
                <a:off x="3403748" y="3744997"/>
                <a:ext cx="1288360" cy="809638"/>
              </a:xfrm>
              <a:prstGeom prst="irregularSeal1">
                <a:avLst/>
              </a:prstGeom>
              <a:solidFill>
                <a:srgbClr val="FF0000"/>
              </a:solidFill>
              <a:ln w="9525" algn="ctr">
                <a:solidFill>
                  <a:schemeClr val="tx1"/>
                </a:solidFill>
                <a:miter lim="800000"/>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30000"/>
                  </a:spcBef>
                  <a:buClr>
                    <a:srgbClr val="008000"/>
                  </a:buClr>
                  <a:buFont typeface="Wingdings" pitchFamily="2" charset="2"/>
                  <a:buNone/>
                </a:pPr>
                <a:r>
                  <a:rPr lang="ja-JP" altLang="en-US" sz="10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要件起因の</a:t>
                </a:r>
                <a:endParaRPr lang="en-US" altLang="ja-JP" sz="10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eaLnBrk="1" hangingPunct="1">
                  <a:spcBef>
                    <a:spcPct val="30000"/>
                  </a:spcBef>
                  <a:buClr>
                    <a:srgbClr val="008000"/>
                  </a:buClr>
                  <a:buFont typeface="Wingdings" pitchFamily="2" charset="2"/>
                  <a:buNone/>
                </a:pPr>
                <a:r>
                  <a:rPr lang="ja-JP" altLang="en-US" sz="10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不具合</a:t>
                </a:r>
                <a:endParaRPr lang="ja-JP" altLang="en-US" sz="10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Line 19"/>
              <p:cNvSpPr>
                <a:spLocks noChangeShapeType="1"/>
              </p:cNvSpPr>
              <p:nvPr/>
            </p:nvSpPr>
            <p:spPr bwMode="auto">
              <a:xfrm flipH="1" flipV="1">
                <a:off x="3059832" y="5276831"/>
                <a:ext cx="477776" cy="0"/>
              </a:xfrm>
              <a:prstGeom prst="line">
                <a:avLst/>
              </a:prstGeom>
              <a:noFill/>
              <a:ln w="31750">
                <a:solidFill>
                  <a:srgbClr val="339966"/>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dirty="0">
                  <a:latin typeface="HGPｺﾞｼｯｸM" panose="020B0600000000000000" pitchFamily="50" charset="-128"/>
                  <a:ea typeface="HGPｺﾞｼｯｸM" panose="020B0600000000000000" pitchFamily="50" charset="-128"/>
                </a:endParaRPr>
              </a:p>
            </p:txBody>
          </p:sp>
          <p:sp>
            <p:nvSpPr>
              <p:cNvPr id="76" name="AutoShape 26"/>
              <p:cNvSpPr>
                <a:spLocks noChangeAspect="1" noChangeArrowheads="1"/>
              </p:cNvSpPr>
              <p:nvPr/>
            </p:nvSpPr>
            <p:spPr bwMode="auto">
              <a:xfrm>
                <a:off x="3209104" y="4741656"/>
                <a:ext cx="657007" cy="500466"/>
              </a:xfrm>
              <a:prstGeom prst="irregularSeal1">
                <a:avLst/>
              </a:prstGeom>
              <a:solidFill>
                <a:srgbClr val="339966"/>
              </a:solidFill>
              <a:ln w="9525" algn="ctr">
                <a:solidFill>
                  <a:schemeClr val="tx1"/>
                </a:solidFill>
                <a:miter lim="800000"/>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30000"/>
                  </a:spcBef>
                  <a:buClr>
                    <a:srgbClr val="008000"/>
                  </a:buClr>
                  <a:buFont typeface="Wingdings" pitchFamily="2" charset="2"/>
                  <a:buNone/>
                </a:pPr>
                <a:r>
                  <a:rPr lang="ja-JP" altLang="en-US"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不具合</a:t>
                </a:r>
                <a:endParaRPr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7" name="Line 20"/>
              <p:cNvSpPr>
                <a:spLocks noChangeShapeType="1"/>
              </p:cNvSpPr>
              <p:nvPr/>
            </p:nvSpPr>
            <p:spPr bwMode="auto">
              <a:xfrm>
                <a:off x="3082946" y="5330406"/>
                <a:ext cx="222125" cy="164272"/>
              </a:xfrm>
              <a:prstGeom prst="line">
                <a:avLst/>
              </a:prstGeom>
              <a:noFill/>
              <a:ln w="31750">
                <a:solidFill>
                  <a:srgbClr val="3399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dirty="0">
                  <a:latin typeface="HGPｺﾞｼｯｸM" panose="020B0600000000000000" pitchFamily="50" charset="-128"/>
                  <a:ea typeface="HGPｺﾞｼｯｸM" panose="020B0600000000000000" pitchFamily="50" charset="-128"/>
                </a:endParaRPr>
              </a:p>
            </p:txBody>
          </p:sp>
          <p:sp>
            <p:nvSpPr>
              <p:cNvPr id="78" name="Line 21"/>
              <p:cNvSpPr>
                <a:spLocks noChangeShapeType="1"/>
              </p:cNvSpPr>
              <p:nvPr/>
            </p:nvSpPr>
            <p:spPr bwMode="auto">
              <a:xfrm flipV="1">
                <a:off x="3273548" y="5330405"/>
                <a:ext cx="260401" cy="164270"/>
              </a:xfrm>
              <a:prstGeom prst="line">
                <a:avLst/>
              </a:prstGeom>
              <a:noFill/>
              <a:ln w="31750">
                <a:solidFill>
                  <a:srgbClr val="3399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dirty="0">
                  <a:latin typeface="HGPｺﾞｼｯｸM" panose="020B0600000000000000" pitchFamily="50" charset="-128"/>
                  <a:ea typeface="HGPｺﾞｼｯｸM" panose="020B0600000000000000" pitchFamily="50" charset="-128"/>
                </a:endParaRPr>
              </a:p>
            </p:txBody>
          </p:sp>
        </p:grpSp>
        <p:sp>
          <p:nvSpPr>
            <p:cNvPr id="2" name="線吹き出し 2 (枠付き) 1"/>
            <p:cNvSpPr/>
            <p:nvPr/>
          </p:nvSpPr>
          <p:spPr>
            <a:xfrm>
              <a:off x="6444208" y="3933056"/>
              <a:ext cx="1440160" cy="499790"/>
            </a:xfrm>
            <a:prstGeom prst="borderCallout2">
              <a:avLst>
                <a:gd name="adj1" fmla="val 18750"/>
                <a:gd name="adj2" fmla="val -8333"/>
                <a:gd name="adj3" fmla="val 18750"/>
                <a:gd name="adj4" fmla="val -16667"/>
                <a:gd name="adj5" fmla="val 59138"/>
                <a:gd name="adj6" fmla="val -27487"/>
              </a:avLst>
            </a:prstGeom>
          </p:spPr>
          <p:style>
            <a:lnRef idx="1">
              <a:schemeClr val="accent2"/>
            </a:lnRef>
            <a:fillRef idx="2">
              <a:schemeClr val="accent2"/>
            </a:fillRef>
            <a:effectRef idx="1">
              <a:schemeClr val="accent2"/>
            </a:effectRef>
            <a:fontRef idx="minor">
              <a:schemeClr val="dk1"/>
            </a:fontRef>
          </p:style>
          <p:txBody>
            <a:bodyPr rtlCol="0" anchor="ctr"/>
            <a:lstStyle/>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●ビジネスの役に立たない</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●品質不良による納期延期</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●稼働後のトラブル</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多発</a:t>
              </a:r>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2446774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１．要件定義工程の位置付け</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と重要性</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39000" y="6568777"/>
            <a:ext cx="1269504" cy="288032"/>
          </a:xfrm>
        </p:spPr>
        <p:txBody>
          <a:bodyPr anchor="ctr"/>
          <a:lstStyle/>
          <a:p>
            <a:fld id="{99AD903E-2787-9244-93D6-61CE01669DE3}" type="slidenum">
              <a:rPr lang="ja-JP" altLang="en-US" smtClean="0"/>
              <a:pPr/>
              <a:t>8</a:t>
            </a:fld>
            <a:endParaRPr lang="ja-JP" altLang="en-US" dirty="0"/>
          </a:p>
        </p:txBody>
      </p:sp>
      <p:sp>
        <p:nvSpPr>
          <p:cNvPr id="46" name="テキスト ボックス 45"/>
          <p:cNvSpPr txBox="1"/>
          <p:nvPr/>
        </p:nvSpPr>
        <p:spPr>
          <a:xfrm>
            <a:off x="539552" y="1124744"/>
            <a:ext cx="8136904" cy="30777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400" u="sng" dirty="0">
                <a:latin typeface="メイリオ" panose="020B0604030504040204" pitchFamily="50" charset="-128"/>
                <a:ea typeface="メイリオ" panose="020B0604030504040204" pitchFamily="50" charset="-128"/>
                <a:cs typeface="メイリオ" panose="020B0604030504040204" pitchFamily="50" charset="-128"/>
              </a:rPr>
              <a:t>要件</a:t>
            </a: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定義工程の開始条件・終了条件</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 name="グループ化 4"/>
          <p:cNvGrpSpPr/>
          <p:nvPr/>
        </p:nvGrpSpPr>
        <p:grpSpPr>
          <a:xfrm>
            <a:off x="1068916" y="2240276"/>
            <a:ext cx="7319508" cy="898669"/>
            <a:chOff x="1068916" y="4564739"/>
            <a:chExt cx="7319508" cy="898669"/>
          </a:xfrm>
        </p:grpSpPr>
        <p:sp>
          <p:nvSpPr>
            <p:cNvPr id="29" name="ホームベース 28"/>
            <p:cNvSpPr/>
            <p:nvPr/>
          </p:nvSpPr>
          <p:spPr>
            <a:xfrm>
              <a:off x="1068916" y="4564739"/>
              <a:ext cx="959443" cy="496719"/>
            </a:xfrm>
            <a:prstGeom prst="homePlate">
              <a:avLst>
                <a:gd name="adj" fmla="val 3291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システム化</a:t>
              </a:r>
              <a:r>
                <a:rPr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企画</a:t>
              </a:r>
              <a:endParaRPr kumimoji="1"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ホームベース 29"/>
            <p:cNvSpPr/>
            <p:nvPr/>
          </p:nvSpPr>
          <p:spPr>
            <a:xfrm>
              <a:off x="3135895" y="4564739"/>
              <a:ext cx="959443" cy="496719"/>
            </a:xfrm>
            <a:prstGeom prst="homePlate">
              <a:avLst>
                <a:gd name="adj" fmla="val 32911"/>
              </a:avLst>
            </a:prstGeom>
            <a:solidFill>
              <a:schemeClr val="accent4"/>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業務</a:t>
              </a:r>
              <a:endParaRPr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要件定義</a:t>
              </a:r>
              <a:endParaRPr kumimoji="1"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ホームベース 30"/>
            <p:cNvSpPr/>
            <p:nvPr/>
          </p:nvSpPr>
          <p:spPr>
            <a:xfrm>
              <a:off x="6160130" y="4564739"/>
              <a:ext cx="815528" cy="496719"/>
            </a:xfrm>
            <a:prstGeom prst="homePlate">
              <a:avLst>
                <a:gd name="adj" fmla="val 3291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外部</a:t>
              </a:r>
              <a:endParaRPr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設計</a:t>
              </a:r>
              <a:endParaRPr kumimoji="1"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ホームベース 31"/>
            <p:cNvSpPr/>
            <p:nvPr/>
          </p:nvSpPr>
          <p:spPr>
            <a:xfrm>
              <a:off x="7405620" y="4564739"/>
              <a:ext cx="979167" cy="496719"/>
            </a:xfrm>
            <a:prstGeom prst="homePlate">
              <a:avLst>
                <a:gd name="adj" fmla="val 3291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システム</a:t>
              </a:r>
              <a:endParaRPr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テスト</a:t>
              </a:r>
              <a:endParaRPr lang="en-US" altLang="ja-JP"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ホームベース 32"/>
            <p:cNvSpPr/>
            <p:nvPr/>
          </p:nvSpPr>
          <p:spPr>
            <a:xfrm>
              <a:off x="4095338" y="4564739"/>
              <a:ext cx="959443" cy="496719"/>
            </a:xfrm>
            <a:prstGeom prst="homePlate">
              <a:avLst>
                <a:gd name="adj" fmla="val 32911"/>
              </a:avLst>
            </a:prstGeom>
            <a:solidFill>
              <a:schemeClr val="accent4"/>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システム</a:t>
              </a:r>
              <a:endParaRPr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要件定義</a:t>
              </a:r>
              <a:endParaRPr kumimoji="1"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左右矢印 33"/>
            <p:cNvSpPr/>
            <p:nvPr/>
          </p:nvSpPr>
          <p:spPr>
            <a:xfrm>
              <a:off x="3153974" y="5061458"/>
              <a:ext cx="1877468" cy="40195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要件定義工程</a:t>
              </a:r>
              <a:endParaRPr kumimoji="1"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左右矢印 35"/>
            <p:cNvSpPr/>
            <p:nvPr/>
          </p:nvSpPr>
          <p:spPr>
            <a:xfrm>
              <a:off x="6138955" y="5061458"/>
              <a:ext cx="2249469" cy="401949"/>
            </a:xfrm>
            <a:prstGeom prst="lef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システム開発工程全般</a:t>
              </a:r>
              <a:endParaRPr kumimoji="1"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テキスト ボックス 1"/>
            <p:cNvSpPr txBox="1"/>
            <p:nvPr/>
          </p:nvSpPr>
          <p:spPr>
            <a:xfrm>
              <a:off x="6901564" y="4631231"/>
              <a:ext cx="530915" cy="369332"/>
            </a:xfrm>
            <a:prstGeom prst="rect">
              <a:avLst/>
            </a:prstGeom>
            <a:noFill/>
          </p:spPr>
          <p:txBody>
            <a:bodyPr wrap="none" rtlCol="0">
              <a:spAutoFit/>
            </a:bodyPr>
            <a:lstStyle/>
            <a:p>
              <a:r>
                <a:rPr kumimoji="1" lang="ja-JP" altLang="en-US" dirty="0" smtClean="0"/>
                <a:t>・・・</a:t>
              </a:r>
              <a:endParaRPr kumimoji="1" lang="ja-JP" altLang="en-US" dirty="0"/>
            </a:p>
          </p:txBody>
        </p:sp>
        <p:sp>
          <p:nvSpPr>
            <p:cNvPr id="3" name="角丸四角形 2"/>
            <p:cNvSpPr/>
            <p:nvPr/>
          </p:nvSpPr>
          <p:spPr>
            <a:xfrm>
              <a:off x="2073854" y="4564739"/>
              <a:ext cx="1008112" cy="89866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開始条件</a:t>
              </a:r>
              <a:endParaRPr kumimoji="1" lang="ja-JP" alt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角丸四角形 43"/>
            <p:cNvSpPr/>
            <p:nvPr/>
          </p:nvSpPr>
          <p:spPr>
            <a:xfrm>
              <a:off x="5103450" y="4564739"/>
              <a:ext cx="1008112" cy="89866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終了条件</a:t>
              </a:r>
              <a:endParaRPr kumimoji="1" lang="ja-JP" alt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1" name="二等辺三角形 60"/>
          <p:cNvSpPr/>
          <p:nvPr/>
        </p:nvSpPr>
        <p:spPr>
          <a:xfrm rot="10800000">
            <a:off x="2555774" y="5039433"/>
            <a:ext cx="4174877" cy="261774"/>
          </a:xfrm>
          <a:prstGeom prst="triangl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2" name="グループ化 61"/>
          <p:cNvGrpSpPr/>
          <p:nvPr/>
        </p:nvGrpSpPr>
        <p:grpSpPr>
          <a:xfrm>
            <a:off x="751090" y="5363453"/>
            <a:ext cx="7925365" cy="1233899"/>
            <a:chOff x="750595" y="1268413"/>
            <a:chExt cx="7998118" cy="802649"/>
          </a:xfrm>
        </p:grpSpPr>
        <p:sp>
          <p:nvSpPr>
            <p:cNvPr id="63" name="正方形/長方形 62"/>
            <p:cNvSpPr/>
            <p:nvPr/>
          </p:nvSpPr>
          <p:spPr>
            <a:xfrm>
              <a:off x="750595" y="1268413"/>
              <a:ext cx="1035935" cy="802649"/>
            </a:xfrm>
            <a:prstGeom prst="rect">
              <a:avLst/>
            </a:prstGeom>
            <a:solidFill>
              <a:schemeClr val="accent1"/>
            </a:solidFill>
            <a:ln w="952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条件軽視の</a:t>
              </a:r>
              <a:endParaRPr kumimoji="1"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弊害</a:t>
              </a:r>
              <a:r>
                <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正方形/長方形 63"/>
            <p:cNvSpPr/>
            <p:nvPr/>
          </p:nvSpPr>
          <p:spPr>
            <a:xfrm>
              <a:off x="1812947" y="1268414"/>
              <a:ext cx="6935766" cy="802648"/>
            </a:xfrm>
            <a:prstGeom prst="rect">
              <a:avLst/>
            </a:prstGeom>
            <a:solidFill>
              <a:schemeClr val="accent1">
                <a:lumMod val="20000"/>
                <a:lumOff val="80000"/>
              </a:schemeClr>
            </a:solidFill>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spcBef>
                  <a:spcPts val="600"/>
                </a:spcBef>
                <a:buFont typeface="Wingdings" panose="05000000000000000000" pitchFamily="2" charset="2"/>
                <a:buChar char="l"/>
              </a:pPr>
              <a:r>
                <a:rPr lang="ja-JP" altLang="en-US" sz="1200" b="1" u="sng"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ビジネス目的・目標が不明確なまま要件定義を開始する</a:t>
              </a:r>
              <a:r>
                <a:rPr lang="ja-JP" altLang="en-US" sz="1000" b="1"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★弊害例：ビジネス目的・目標の達成に必要な要件が漏れる。</a:t>
              </a:r>
              <a: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結果、</a:t>
              </a:r>
              <a:r>
                <a:rPr lang="ja-JP" altLang="en-US" sz="1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ビジネスに貢献できない、使えないシステムになる</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1200" b="1" u="sng"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成果物の</a:t>
              </a:r>
              <a:r>
                <a:rPr lang="ja-JP" altLang="en-US" sz="1200" b="1" u="sng"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品質</a:t>
              </a:r>
              <a:r>
                <a:rPr lang="ja-JP" altLang="en-US" sz="1200" b="1" u="sng"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確認を十分に実施せずに、次工程を開始する。</a:t>
              </a:r>
              <a: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弊害例：次工程以降で要件間の不整合</a:t>
              </a:r>
              <a: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矛盾</a:t>
              </a:r>
              <a: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が発覚する。</a:t>
              </a:r>
              <a: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結果、作業手戻りに</a:t>
              </a: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より</a:t>
              </a:r>
              <a:r>
                <a:rPr lang="ja-JP" altLang="en-US" sz="1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ビジネスのスケジュールに間に合わない</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65" name="グループ化 64"/>
          <p:cNvGrpSpPr/>
          <p:nvPr/>
        </p:nvGrpSpPr>
        <p:grpSpPr>
          <a:xfrm>
            <a:off x="755079" y="3501008"/>
            <a:ext cx="3744000" cy="1269920"/>
            <a:chOff x="395288" y="1268414"/>
            <a:chExt cx="8353425" cy="1328985"/>
          </a:xfrm>
        </p:grpSpPr>
        <p:sp>
          <p:nvSpPr>
            <p:cNvPr id="66" name="正方形/長方形 65"/>
            <p:cNvSpPr/>
            <p:nvPr/>
          </p:nvSpPr>
          <p:spPr>
            <a:xfrm>
              <a:off x="395288" y="1268414"/>
              <a:ext cx="8353425" cy="288032"/>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主な</a:t>
              </a: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開始条件</a:t>
              </a:r>
            </a:p>
          </p:txBody>
        </p:sp>
        <p:sp>
          <p:nvSpPr>
            <p:cNvPr id="67" name="正方形/長方形 66"/>
            <p:cNvSpPr/>
            <p:nvPr/>
          </p:nvSpPr>
          <p:spPr>
            <a:xfrm>
              <a:off x="395288" y="1556445"/>
              <a:ext cx="8353425" cy="1040954"/>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spcBef>
                  <a:spcPts val="600"/>
                </a:spcBef>
                <a:buFont typeface="Wingdings" panose="05000000000000000000" pitchFamily="2" charset="2"/>
                <a:buChar char="l"/>
              </a:pP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ビジネス目的・</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目標、システム化方針が明確であること。</a:t>
              </a:r>
              <a:endPar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要件</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定義計画の実現性をお客様と当社で確認していること。</a:t>
              </a:r>
              <a:endPar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要件を検討・決定が可能な体制であること。</a:t>
              </a:r>
              <a:endPar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要件定義のインプット資料</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整備</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できて</a:t>
              </a: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いること。</a:t>
              </a:r>
              <a:endPar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8" name="二等辺三角形 67"/>
          <p:cNvSpPr/>
          <p:nvPr/>
        </p:nvSpPr>
        <p:spPr>
          <a:xfrm rot="10800000">
            <a:off x="2054776" y="3203211"/>
            <a:ext cx="1081118" cy="225788"/>
          </a:xfrm>
          <a:prstGeom prst="triangl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二等辺三角形 68"/>
          <p:cNvSpPr/>
          <p:nvPr/>
        </p:nvSpPr>
        <p:spPr>
          <a:xfrm rot="10800000">
            <a:off x="5054781" y="3203211"/>
            <a:ext cx="1081118" cy="225788"/>
          </a:xfrm>
          <a:prstGeom prst="triangl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12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70" name="グループ化 69"/>
          <p:cNvGrpSpPr/>
          <p:nvPr/>
        </p:nvGrpSpPr>
        <p:grpSpPr>
          <a:xfrm>
            <a:off x="4860448" y="3501008"/>
            <a:ext cx="3744000" cy="1269920"/>
            <a:chOff x="395288" y="1268414"/>
            <a:chExt cx="8353425" cy="1328985"/>
          </a:xfrm>
        </p:grpSpPr>
        <p:sp>
          <p:nvSpPr>
            <p:cNvPr id="71" name="正方形/長方形 70"/>
            <p:cNvSpPr/>
            <p:nvPr/>
          </p:nvSpPr>
          <p:spPr>
            <a:xfrm>
              <a:off x="395288" y="1268414"/>
              <a:ext cx="8353425" cy="288032"/>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主な</a:t>
              </a: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終了</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条件</a:t>
              </a:r>
              <a:endPar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395288" y="1556446"/>
              <a:ext cx="8353425" cy="1040953"/>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spcBef>
                  <a:spcPts val="600"/>
                </a:spcBef>
                <a:buFont typeface="Wingdings" panose="05000000000000000000" pitchFamily="2" charset="2"/>
                <a:buChar char="l"/>
              </a:pP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次</a:t>
              </a:r>
              <a:r>
                <a:rPr lang="ja-JP" altLang="en-US"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工程以降の計画・</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準備のインプットとして、適切な範囲・内容・粒度の要件定義成果物</a:t>
              </a:r>
              <a: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要件内容</a:t>
              </a:r>
              <a:r>
                <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であること。</a:t>
              </a:r>
              <a:endPar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要件品質をお客様と当社で確認していること。</a:t>
              </a:r>
              <a:endPar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全ての要件が合意、承認されていること。</a:t>
              </a:r>
              <a:endParaRPr lang="en-US" altLang="ja-JP" sz="10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0" name="正方形/長方形 39"/>
          <p:cNvSpPr/>
          <p:nvPr/>
        </p:nvSpPr>
        <p:spPr>
          <a:xfrm>
            <a:off x="720185" y="1494547"/>
            <a:ext cx="7884264" cy="494293"/>
          </a:xfrm>
          <a:prstGeom prst="rect">
            <a:avLst/>
          </a:prstGeom>
          <a:solidFill>
            <a:srgbClr val="FFFFCC"/>
          </a:solidFill>
          <a:ln/>
        </p:spPr>
        <p:style>
          <a:lnRef idx="1">
            <a:schemeClr val="accent2"/>
          </a:lnRef>
          <a:fillRef idx="2">
            <a:schemeClr val="accent2"/>
          </a:fillRef>
          <a:effectRef idx="1">
            <a:schemeClr val="accent2"/>
          </a:effectRef>
          <a:fontRef idx="minor">
            <a:schemeClr val="dk1"/>
          </a:fontRef>
        </p:style>
        <p:txBody>
          <a:bodyPr rtlCol="0" anchor="ctr"/>
          <a:lstStyle/>
          <a:p>
            <a:pPr>
              <a:lnSpc>
                <a:spcPct val="140000"/>
              </a:lnSpc>
            </a:pPr>
            <a:r>
              <a:rPr lang="ja-JP" altLang="en-US" sz="1400" b="1" u="sng" dirty="0" smtClean="0">
                <a:solidFill>
                  <a:srgbClr val="FF0000"/>
                </a:solidFill>
                <a:latin typeface="メイリオ" pitchFamily="50" charset="-128"/>
                <a:ea typeface="メイリオ" pitchFamily="50" charset="-128"/>
                <a:cs typeface="メイリオ" pitchFamily="50" charset="-128"/>
              </a:rPr>
              <a:t>要件定義の開始条件と終了条件が、要件の品質を担保する適切な要件定義の実践に導きます。</a:t>
            </a:r>
            <a:endParaRPr lang="en-US" altLang="ja-JP" sz="1400" b="1" u="sng" dirty="0" smtClean="0">
              <a:solidFill>
                <a:srgbClr val="FF0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514509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１．要件定義工程の位置付けと重要性</a:t>
            </a:r>
          </a:p>
        </p:txBody>
      </p:sp>
      <p:sp>
        <p:nvSpPr>
          <p:cNvPr id="45" name="スライド番号プレースホルダー 1"/>
          <p:cNvSpPr>
            <a:spLocks noGrp="1"/>
          </p:cNvSpPr>
          <p:nvPr>
            <p:ph type="sldNum" sz="quarter" idx="12"/>
          </p:nvPr>
        </p:nvSpPr>
        <p:spPr>
          <a:xfrm>
            <a:off x="7839000" y="6569968"/>
            <a:ext cx="1269504" cy="288032"/>
          </a:xfrm>
        </p:spPr>
        <p:txBody>
          <a:bodyPr anchor="ctr"/>
          <a:lstStyle/>
          <a:p>
            <a:fld id="{99AD903E-2787-9244-93D6-61CE01669DE3}" type="slidenum">
              <a:rPr lang="ja-JP" altLang="en-US" smtClean="0"/>
              <a:pPr/>
              <a:t>9</a:t>
            </a:fld>
            <a:endParaRPr lang="ja-JP" altLang="en-US" dirty="0"/>
          </a:p>
        </p:txBody>
      </p:sp>
      <p:sp>
        <p:nvSpPr>
          <p:cNvPr id="46" name="テキスト ボックス 45"/>
          <p:cNvSpPr txBox="1"/>
          <p:nvPr/>
        </p:nvSpPr>
        <p:spPr>
          <a:xfrm>
            <a:off x="539552" y="1124744"/>
            <a:ext cx="8136904" cy="30777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400" u="sng" dirty="0" smtClean="0">
                <a:latin typeface="メイリオ" panose="020B0604030504040204" pitchFamily="50" charset="-128"/>
                <a:ea typeface="メイリオ" panose="020B0604030504040204" pitchFamily="50" charset="-128"/>
                <a:cs typeface="メイリオ" panose="020B0604030504040204" pitchFamily="50" charset="-128"/>
              </a:rPr>
              <a:t>品質の高い要件</a:t>
            </a:r>
            <a:endParaRPr lang="en-US" altLang="ja-JP" sz="1400" u="sng"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正方形/長方形 10"/>
          <p:cNvSpPr/>
          <p:nvPr/>
        </p:nvSpPr>
        <p:spPr>
          <a:xfrm>
            <a:off x="720184" y="1494547"/>
            <a:ext cx="7884264" cy="494293"/>
          </a:xfrm>
          <a:prstGeom prst="rect">
            <a:avLst/>
          </a:prstGeom>
          <a:solidFill>
            <a:srgbClr val="FFFFCC"/>
          </a:solidFill>
          <a:ln/>
        </p:spPr>
        <p:style>
          <a:lnRef idx="1">
            <a:schemeClr val="accent2"/>
          </a:lnRef>
          <a:fillRef idx="2">
            <a:schemeClr val="accent2"/>
          </a:fillRef>
          <a:effectRef idx="1">
            <a:schemeClr val="accent2"/>
          </a:effectRef>
          <a:fontRef idx="minor">
            <a:schemeClr val="dk1"/>
          </a:fontRef>
        </p:style>
        <p:txBody>
          <a:bodyPr rtlCol="0" anchor="ctr"/>
          <a:lstStyle/>
          <a:p>
            <a:pPr>
              <a:lnSpc>
                <a:spcPct val="140000"/>
              </a:lnSpc>
            </a:pPr>
            <a:r>
              <a:rPr lang="ja-JP" altLang="en-US" sz="1400" b="1" u="sng" dirty="0" smtClean="0">
                <a:solidFill>
                  <a:srgbClr val="FF0000"/>
                </a:solidFill>
                <a:latin typeface="メイリオ" pitchFamily="50" charset="-128"/>
                <a:ea typeface="メイリオ" pitchFamily="50" charset="-128"/>
                <a:cs typeface="メイリオ" pitchFamily="50" charset="-128"/>
              </a:rPr>
              <a:t>定義した要件が以下の条件を満たすことを確認し、要件品質を担保します。</a:t>
            </a:r>
            <a:endParaRPr lang="en-US" altLang="ja-JP" sz="1400" b="1" u="sng" dirty="0" smtClean="0">
              <a:solidFill>
                <a:srgbClr val="FF0000"/>
              </a:solidFill>
              <a:latin typeface="メイリオ" pitchFamily="50" charset="-128"/>
              <a:ea typeface="メイリオ" pitchFamily="50" charset="-128"/>
              <a:cs typeface="メイリオ" pitchFamily="50" charset="-128"/>
            </a:endParaRPr>
          </a:p>
        </p:txBody>
      </p:sp>
      <p:grpSp>
        <p:nvGrpSpPr>
          <p:cNvPr id="12" name="グループ化 11"/>
          <p:cNvGrpSpPr/>
          <p:nvPr/>
        </p:nvGrpSpPr>
        <p:grpSpPr>
          <a:xfrm>
            <a:off x="724583" y="4907090"/>
            <a:ext cx="7879865" cy="1710031"/>
            <a:chOff x="724583" y="4907090"/>
            <a:chExt cx="7879865" cy="1710031"/>
          </a:xfrm>
        </p:grpSpPr>
        <p:sp>
          <p:nvSpPr>
            <p:cNvPr id="42" name="正方形/長方形 41"/>
            <p:cNvSpPr/>
            <p:nvPr/>
          </p:nvSpPr>
          <p:spPr>
            <a:xfrm>
              <a:off x="724583" y="5314582"/>
              <a:ext cx="7879865" cy="1302539"/>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endParaRPr lang="en-US" altLang="ja-JP" sz="1200" b="1" u="sng" dirty="0">
                <a:solidFill>
                  <a:srgbClr val="FF0000"/>
                </a:solidFill>
                <a:latin typeface="メイリオ" pitchFamily="50" charset="-128"/>
                <a:ea typeface="メイリオ" pitchFamily="50" charset="-128"/>
                <a:cs typeface="メイリオ" pitchFamily="50" charset="-128"/>
              </a:endParaRPr>
            </a:p>
          </p:txBody>
        </p:sp>
        <p:grpSp>
          <p:nvGrpSpPr>
            <p:cNvPr id="23" name="グループ化 22"/>
            <p:cNvGrpSpPr/>
            <p:nvPr/>
          </p:nvGrpSpPr>
          <p:grpSpPr>
            <a:xfrm>
              <a:off x="724583" y="4907090"/>
              <a:ext cx="7879864" cy="407492"/>
              <a:chOff x="4759333" y="930077"/>
              <a:chExt cx="4053906" cy="828319"/>
            </a:xfrm>
          </p:grpSpPr>
          <p:sp>
            <p:nvSpPr>
              <p:cNvPr id="24" name="正方形/長方形 23"/>
              <p:cNvSpPr/>
              <p:nvPr/>
            </p:nvSpPr>
            <p:spPr>
              <a:xfrm>
                <a:off x="4759333" y="930077"/>
                <a:ext cx="368426" cy="828319"/>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条件</a:t>
                </a: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３</a:t>
                </a:r>
                <a:endParaRPr kumimoji="1"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正方形/長方形 24"/>
              <p:cNvSpPr/>
              <p:nvPr/>
            </p:nvSpPr>
            <p:spPr>
              <a:xfrm>
                <a:off x="5127759" y="930077"/>
                <a:ext cx="3685480" cy="828319"/>
              </a:xfrm>
              <a:prstGeom prst="rect">
                <a:avLst/>
              </a:prstGeom>
              <a:solidFill>
                <a:schemeClr val="accent5">
                  <a:lumMod val="20000"/>
                  <a:lumOff val="80000"/>
                </a:schemeClr>
              </a:solidFill>
              <a:ln/>
              <a:effectLst/>
            </p:spPr>
            <p:style>
              <a:lnRef idx="1">
                <a:schemeClr val="accent5"/>
              </a:lnRef>
              <a:fillRef idx="2">
                <a:schemeClr val="accent5"/>
              </a:fillRef>
              <a:effectRef idx="1">
                <a:schemeClr val="accent5"/>
              </a:effectRef>
              <a:fontRef idx="minor">
                <a:schemeClr val="dk1"/>
              </a:fontRef>
            </p:style>
            <p:txBody>
              <a:bodyPr rtlCol="0" anchor="ctr"/>
              <a:lstStyle/>
              <a:p>
                <a:pPr>
                  <a:lnSpc>
                    <a:spcPct val="140000"/>
                  </a:lnSpc>
                </a:pPr>
                <a:r>
                  <a:rPr lang="ja-JP" altLang="en-US" sz="1200" b="1" u="sng" dirty="0" smtClean="0">
                    <a:solidFill>
                      <a:schemeClr val="tx1"/>
                    </a:solidFill>
                    <a:latin typeface="メイリオ" pitchFamily="50" charset="-128"/>
                    <a:ea typeface="メイリオ" pitchFamily="50" charset="-128"/>
                    <a:cs typeface="メイリオ" pitchFamily="50" charset="-128"/>
                  </a:rPr>
                  <a:t>ビジネス目的・目標の達成に必要な要件に過不足がないこと。</a:t>
                </a:r>
                <a:endParaRPr lang="en-US" altLang="ja-JP" sz="1200" b="1" u="sng" dirty="0">
                  <a:solidFill>
                    <a:schemeClr val="tx1"/>
                  </a:solidFill>
                  <a:latin typeface="メイリオ" pitchFamily="50" charset="-128"/>
                  <a:ea typeface="メイリオ" pitchFamily="50" charset="-128"/>
                  <a:cs typeface="メイリオ" pitchFamily="50" charset="-128"/>
                </a:endParaRPr>
              </a:p>
            </p:txBody>
          </p:sp>
        </p:grpSp>
      </p:grpSp>
      <p:grpSp>
        <p:nvGrpSpPr>
          <p:cNvPr id="8" name="グループ化 7"/>
          <p:cNvGrpSpPr/>
          <p:nvPr/>
        </p:nvGrpSpPr>
        <p:grpSpPr>
          <a:xfrm>
            <a:off x="1043608" y="5373216"/>
            <a:ext cx="6795392" cy="1176685"/>
            <a:chOff x="1043608" y="5314581"/>
            <a:chExt cx="6795392" cy="1176685"/>
          </a:xfrm>
        </p:grpSpPr>
        <p:sp>
          <p:nvSpPr>
            <p:cNvPr id="85" name="正方形/長方形 84"/>
            <p:cNvSpPr/>
            <p:nvPr/>
          </p:nvSpPr>
          <p:spPr>
            <a:xfrm>
              <a:off x="2303748" y="5314581"/>
              <a:ext cx="2676217" cy="1176685"/>
            </a:xfrm>
            <a:prstGeom prst="rect">
              <a:avLst/>
            </a:prstGeom>
            <a:solidFill>
              <a:schemeClr val="bg1"/>
            </a:solidFill>
            <a:ln w="254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83" name="グループ化 82"/>
            <p:cNvGrpSpPr/>
            <p:nvPr/>
          </p:nvGrpSpPr>
          <p:grpSpPr>
            <a:xfrm>
              <a:off x="1043608" y="5411146"/>
              <a:ext cx="3816424" cy="1008112"/>
              <a:chOff x="933943" y="5523419"/>
              <a:chExt cx="3816424" cy="1008112"/>
            </a:xfrm>
          </p:grpSpPr>
          <p:sp>
            <p:nvSpPr>
              <p:cNvPr id="2" name="正方形/長方形 1"/>
              <p:cNvSpPr/>
              <p:nvPr/>
            </p:nvSpPr>
            <p:spPr>
              <a:xfrm>
                <a:off x="933943" y="5523419"/>
                <a:ext cx="1077540" cy="29421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ビジネス要件１</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正方形/長方形 42"/>
              <p:cNvSpPr/>
              <p:nvPr/>
            </p:nvSpPr>
            <p:spPr>
              <a:xfrm>
                <a:off x="2376683" y="5523419"/>
                <a:ext cx="1077540" cy="294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業務要件１</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正方形/長方形 43"/>
              <p:cNvSpPr/>
              <p:nvPr/>
            </p:nvSpPr>
            <p:spPr>
              <a:xfrm>
                <a:off x="3672827" y="5523419"/>
                <a:ext cx="1077540" cy="29421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システム要件１</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 name="正方形/長方形 46"/>
              <p:cNvSpPr/>
              <p:nvPr/>
            </p:nvSpPr>
            <p:spPr>
              <a:xfrm>
                <a:off x="3672827" y="5883459"/>
                <a:ext cx="1077540" cy="29421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システム要件２</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正方形/長方形 47"/>
              <p:cNvSpPr/>
              <p:nvPr/>
            </p:nvSpPr>
            <p:spPr>
              <a:xfrm>
                <a:off x="3670247" y="6237312"/>
                <a:ext cx="1077540" cy="29421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システム要件３</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 name="直線矢印コネクタ 4"/>
              <p:cNvCxnSpPr>
                <a:stCxn id="2" idx="3"/>
                <a:endCxn id="43" idx="1"/>
              </p:cNvCxnSpPr>
              <p:nvPr/>
            </p:nvCxnSpPr>
            <p:spPr>
              <a:xfrm>
                <a:off x="2011483" y="5670529"/>
                <a:ext cx="365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正方形/長方形 48"/>
              <p:cNvSpPr/>
              <p:nvPr/>
            </p:nvSpPr>
            <p:spPr>
              <a:xfrm>
                <a:off x="2376683" y="5883459"/>
                <a:ext cx="1077540" cy="294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業務要件２</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0" name="直線矢印コネクタ 49"/>
              <p:cNvCxnSpPr>
                <a:stCxn id="2" idx="3"/>
                <a:endCxn id="49" idx="1"/>
              </p:cNvCxnSpPr>
              <p:nvPr/>
            </p:nvCxnSpPr>
            <p:spPr>
              <a:xfrm>
                <a:off x="2011483" y="5670529"/>
                <a:ext cx="365200" cy="3600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直線矢印コネクタ 52"/>
              <p:cNvCxnSpPr>
                <a:stCxn id="43" idx="3"/>
                <a:endCxn id="44" idx="1"/>
              </p:cNvCxnSpPr>
              <p:nvPr/>
            </p:nvCxnSpPr>
            <p:spPr>
              <a:xfrm>
                <a:off x="3454223" y="5670529"/>
                <a:ext cx="21860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49" idx="3"/>
                <a:endCxn id="47" idx="1"/>
              </p:cNvCxnSpPr>
              <p:nvPr/>
            </p:nvCxnSpPr>
            <p:spPr>
              <a:xfrm>
                <a:off x="3454223" y="6030569"/>
                <a:ext cx="21860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直線矢印コネクタ 58"/>
              <p:cNvCxnSpPr>
                <a:stCxn id="49" idx="3"/>
                <a:endCxn id="48" idx="1"/>
              </p:cNvCxnSpPr>
              <p:nvPr/>
            </p:nvCxnSpPr>
            <p:spPr>
              <a:xfrm>
                <a:off x="3454223" y="6030569"/>
                <a:ext cx="216024" cy="3538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84" name="線吹き出し 2 (枠付き) 83"/>
            <p:cNvSpPr/>
            <p:nvPr/>
          </p:nvSpPr>
          <p:spPr>
            <a:xfrm>
              <a:off x="5473070" y="5402381"/>
              <a:ext cx="2365930" cy="560271"/>
            </a:xfrm>
            <a:prstGeom prst="borderCallout2">
              <a:avLst>
                <a:gd name="adj1" fmla="val 18750"/>
                <a:gd name="adj2" fmla="val -8333"/>
                <a:gd name="adj3" fmla="val 18750"/>
                <a:gd name="adj4" fmla="val -16667"/>
                <a:gd name="adj5" fmla="val 61044"/>
                <a:gd name="adj6" fmla="val -24534"/>
              </a:avLst>
            </a:prstGeom>
          </p:spPr>
          <p:style>
            <a:lnRef idx="1">
              <a:schemeClr val="accent2"/>
            </a:lnRef>
            <a:fillRef idx="2">
              <a:schemeClr val="accent2"/>
            </a:fillRef>
            <a:effectRef idx="1">
              <a:schemeClr val="accent2"/>
            </a:effectRef>
            <a:fontRef idx="minor">
              <a:schemeClr val="dk1"/>
            </a:fontRef>
          </p:style>
          <p:txBody>
            <a:bodyPr rtlCol="0" anchor="ctr"/>
            <a:lstStyle/>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ビジネス要件１の実現に必要な</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業務要件、システム要件が揃っている、不要な要件がない、ことを確認する。</a:t>
              </a:r>
              <a:endParaRPr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9" name="グループ化 8"/>
          <p:cNvGrpSpPr/>
          <p:nvPr/>
        </p:nvGrpSpPr>
        <p:grpSpPr>
          <a:xfrm>
            <a:off x="719572" y="2184894"/>
            <a:ext cx="3926408" cy="2612258"/>
            <a:chOff x="719572" y="2224728"/>
            <a:chExt cx="3926408" cy="2612258"/>
          </a:xfrm>
        </p:grpSpPr>
        <p:grpSp>
          <p:nvGrpSpPr>
            <p:cNvPr id="17" name="グループ化 16"/>
            <p:cNvGrpSpPr/>
            <p:nvPr/>
          </p:nvGrpSpPr>
          <p:grpSpPr>
            <a:xfrm>
              <a:off x="719572" y="2224728"/>
              <a:ext cx="3924436" cy="504056"/>
              <a:chOff x="395288" y="930077"/>
              <a:chExt cx="4656060" cy="828319"/>
            </a:xfrm>
          </p:grpSpPr>
          <p:sp>
            <p:nvSpPr>
              <p:cNvPr id="19" name="正方形/長方形 18"/>
              <p:cNvSpPr/>
              <p:nvPr/>
            </p:nvSpPr>
            <p:spPr>
              <a:xfrm>
                <a:off x="1206895" y="930077"/>
                <a:ext cx="3844453" cy="828317"/>
              </a:xfrm>
              <a:prstGeom prst="rect">
                <a:avLst/>
              </a:prstGeom>
              <a:solidFill>
                <a:schemeClr val="accent5">
                  <a:lumMod val="20000"/>
                  <a:lumOff val="80000"/>
                </a:schemeClr>
              </a:solidFill>
              <a:ln/>
              <a:effectLst/>
            </p:spPr>
            <p:style>
              <a:lnRef idx="1">
                <a:schemeClr val="accent5"/>
              </a:lnRef>
              <a:fillRef idx="2">
                <a:schemeClr val="accent5"/>
              </a:fillRef>
              <a:effectRef idx="1">
                <a:schemeClr val="accent5"/>
              </a:effectRef>
              <a:fontRef idx="minor">
                <a:schemeClr val="dk1"/>
              </a:fontRef>
            </p:style>
            <p:txBody>
              <a:bodyPr rtlCol="0" anchor="ctr"/>
              <a:lstStyle/>
              <a:p>
                <a:pPr>
                  <a:lnSpc>
                    <a:spcPct val="140000"/>
                  </a:lnSpc>
                </a:pPr>
                <a:r>
                  <a:rPr lang="ja-JP" altLang="en-US" sz="1200" b="1" u="sng" dirty="0" smtClean="0">
                    <a:solidFill>
                      <a:schemeClr val="tx1"/>
                    </a:solidFill>
                    <a:latin typeface="メイリオ" pitchFamily="50" charset="-128"/>
                    <a:ea typeface="メイリオ" pitchFamily="50" charset="-128"/>
                    <a:cs typeface="メイリオ" pitchFamily="50" charset="-128"/>
                  </a:rPr>
                  <a:t>「</a:t>
                </a:r>
                <a:r>
                  <a:rPr lang="ja-JP" altLang="en-US" sz="1200" b="1" u="sng" dirty="0">
                    <a:solidFill>
                      <a:schemeClr val="tx1"/>
                    </a:solidFill>
                    <a:latin typeface="メイリオ" pitchFamily="50" charset="-128"/>
                    <a:ea typeface="メイリオ" pitchFamily="50" charset="-128"/>
                    <a:cs typeface="メイリオ" pitchFamily="50" charset="-128"/>
                  </a:rPr>
                  <a:t>要件</a:t>
                </a:r>
                <a:r>
                  <a:rPr lang="ja-JP" altLang="en-US" sz="1200" b="1" u="sng" dirty="0" smtClean="0">
                    <a:solidFill>
                      <a:schemeClr val="tx1"/>
                    </a:solidFill>
                    <a:latin typeface="メイリオ" pitchFamily="50" charset="-128"/>
                    <a:ea typeface="メイリオ" pitchFamily="50" charset="-128"/>
                    <a:cs typeface="メイリオ" pitchFamily="50" charset="-128"/>
                  </a:rPr>
                  <a:t>の特性」を満たしていること</a:t>
                </a:r>
                <a:r>
                  <a:rPr lang="ja-JP" altLang="en-US" sz="1200" b="1" dirty="0" smtClean="0">
                    <a:solidFill>
                      <a:schemeClr val="tx1"/>
                    </a:solidFill>
                    <a:latin typeface="メイリオ" pitchFamily="50" charset="-128"/>
                    <a:ea typeface="メイリオ" pitchFamily="50" charset="-128"/>
                    <a:cs typeface="メイリオ" pitchFamily="50" charset="-128"/>
                  </a:rPr>
                  <a:t>。</a:t>
                </a:r>
                <a:endParaRPr lang="en-US" altLang="ja-JP" sz="1200" b="1" dirty="0">
                  <a:solidFill>
                    <a:schemeClr val="tx1"/>
                  </a:solidFill>
                  <a:latin typeface="メイリオ" pitchFamily="50" charset="-128"/>
                  <a:ea typeface="メイリオ" pitchFamily="50" charset="-128"/>
                  <a:cs typeface="メイリオ" pitchFamily="50" charset="-128"/>
                </a:endParaRPr>
              </a:p>
            </p:txBody>
          </p:sp>
          <p:sp>
            <p:nvSpPr>
              <p:cNvPr id="18" name="正方形/長方形 17"/>
              <p:cNvSpPr/>
              <p:nvPr/>
            </p:nvSpPr>
            <p:spPr>
              <a:xfrm>
                <a:off x="395288" y="930079"/>
                <a:ext cx="811607" cy="828317"/>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条件１</a:t>
                </a:r>
                <a:endParaRPr kumimoji="1"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1" name="正方形/長方形 50"/>
            <p:cNvSpPr/>
            <p:nvPr/>
          </p:nvSpPr>
          <p:spPr>
            <a:xfrm>
              <a:off x="720184" y="2704840"/>
              <a:ext cx="3925796" cy="2132146"/>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Bef>
                  <a:spcPts val="600"/>
                </a:spcBef>
              </a:pPr>
              <a:r>
                <a:rPr lang="en-US" altLang="ja-JP" sz="105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主要な「要件の特性」</a:t>
              </a:r>
              <a:r>
                <a:rPr lang="en-US" altLang="ja-JP" sz="105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p>
            <a:p>
              <a:pPr marL="171450" indent="-171450">
                <a:spcBef>
                  <a:spcPts val="600"/>
                </a:spcBef>
                <a:buFont typeface="Wingdings" panose="05000000000000000000" pitchFamily="2" charset="2"/>
                <a:buChar char="l"/>
              </a:pPr>
              <a:r>
                <a:rPr lang="ja-JP" altLang="en-US" sz="105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実現可能性</a:t>
              </a:r>
              <a:r>
                <a:rPr lang="ja-JP" altLang="en-US" sz="105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記載</a:t>
              </a:r>
              <a:r>
                <a:rPr lang="ja-JP" altLang="en-US" sz="105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した要件が実現可能であること。</a:t>
              </a:r>
            </a:p>
            <a:p>
              <a:pPr marL="171450" indent="-171450">
                <a:spcBef>
                  <a:spcPts val="600"/>
                </a:spcBef>
                <a:buFont typeface="Wingdings" panose="05000000000000000000" pitchFamily="2" charset="2"/>
                <a:buChar char="l"/>
              </a:pPr>
              <a:r>
                <a:rPr lang="ja-JP" altLang="en-US" sz="105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無曖昧性：複数の解釈</a:t>
              </a:r>
              <a:r>
                <a:rPr lang="ja-JP" altLang="en-US" sz="105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が成立するような曖昧さが</a:t>
              </a:r>
              <a:r>
                <a:rPr lang="ja-JP" altLang="en-US" sz="105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ないこと。</a:t>
              </a:r>
              <a:endParaRPr lang="ja-JP" altLang="en-US" sz="105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105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必要性：要件が必要とされる理由が明確であること。</a:t>
              </a:r>
            </a:p>
            <a:p>
              <a:pPr>
                <a:spcBef>
                  <a:spcPts val="600"/>
                </a:spcBef>
              </a:pPr>
              <a:endPar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spcBef>
                  <a:spcPts val="600"/>
                </a:spcBef>
                <a:buFont typeface="Wingdings" panose="05000000000000000000" pitchFamily="2" charset="2"/>
                <a:buChar char="l"/>
              </a:pPr>
              <a:endParaRPr lang="en-US" altLang="ja-JP" sz="1000" dirty="0" smtClean="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JISA『</a:t>
              </a:r>
              <a:r>
                <a:rPr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要求工学知識体系　第１版</a:t>
              </a:r>
              <a:r>
                <a:rPr lang="en-US" altLang="ja-JP"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』P26</a:t>
              </a:r>
              <a:r>
                <a:rPr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の表</a:t>
              </a:r>
              <a:r>
                <a:rPr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1.4 </a:t>
              </a:r>
              <a:r>
                <a:rPr lang="ja-JP" altLang="en-US"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要求の特性より引用、一部</a:t>
              </a:r>
              <a:r>
                <a:rPr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改訂</a:t>
              </a:r>
              <a:r>
                <a:rPr lang="en-US" altLang="ja-JP"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5" name="角丸四角形 14"/>
          <p:cNvSpPr/>
          <p:nvPr/>
        </p:nvSpPr>
        <p:spPr>
          <a:xfrm>
            <a:off x="784329" y="3629149"/>
            <a:ext cx="3797506" cy="591939"/>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altLang="ja-JP" sz="1000" u="sng"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u="sng" dirty="0" smtClean="0">
                <a:latin typeface="メイリオ" panose="020B0604030504040204" pitchFamily="50" charset="-128"/>
                <a:ea typeface="メイリオ" panose="020B0604030504040204" pitchFamily="50" charset="-128"/>
                <a:cs typeface="メイリオ" panose="020B0604030504040204" pitchFamily="50" charset="-128"/>
              </a:rPr>
              <a:t>補足</a:t>
            </a:r>
            <a:r>
              <a:rPr lang="en-US" altLang="ja-JP" sz="1000" u="sng"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u="sng" dirty="0" smtClean="0">
                <a:latin typeface="メイリオ" panose="020B0604030504040204" pitchFamily="50" charset="-128"/>
                <a:ea typeface="メイリオ" panose="020B0604030504040204" pitchFamily="50" charset="-128"/>
                <a:cs typeface="メイリオ" panose="020B0604030504040204" pitchFamily="50" charset="-128"/>
              </a:rPr>
              <a:t>その他の「要件の特性」</a:t>
            </a:r>
            <a:endParaRPr lang="en-US" altLang="ja-JP" sz="1000" u="sng"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●単一性</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　●完全性　　　●一貫性　　●法令遵守</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●独立性　　●追跡可能性　●最新性　　●検証可能性</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 name="グループ化 5"/>
          <p:cNvGrpSpPr/>
          <p:nvPr/>
        </p:nvGrpSpPr>
        <p:grpSpPr>
          <a:xfrm>
            <a:off x="4788024" y="2156801"/>
            <a:ext cx="3816424" cy="2612257"/>
            <a:chOff x="4788024" y="2156801"/>
            <a:chExt cx="3816424" cy="2612257"/>
          </a:xfrm>
        </p:grpSpPr>
        <p:sp>
          <p:nvSpPr>
            <p:cNvPr id="40" name="正方形/長方形 39"/>
            <p:cNvSpPr/>
            <p:nvPr/>
          </p:nvSpPr>
          <p:spPr>
            <a:xfrm>
              <a:off x="4788025" y="2636912"/>
              <a:ext cx="3816423" cy="2132146"/>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Bef>
                  <a:spcPts val="600"/>
                </a:spcBef>
              </a:pPr>
              <a:endParaRPr lang="en-US" altLang="ja-JP" sz="800"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0" name="グループ化 19"/>
            <p:cNvGrpSpPr/>
            <p:nvPr/>
          </p:nvGrpSpPr>
          <p:grpSpPr>
            <a:xfrm>
              <a:off x="4788024" y="2156801"/>
              <a:ext cx="3816424" cy="480111"/>
              <a:chOff x="-22707" y="930078"/>
              <a:chExt cx="9189537" cy="773778"/>
            </a:xfrm>
          </p:grpSpPr>
          <p:sp>
            <p:nvSpPr>
              <p:cNvPr id="22" name="正方形/長方形 21"/>
              <p:cNvSpPr/>
              <p:nvPr/>
            </p:nvSpPr>
            <p:spPr>
              <a:xfrm>
                <a:off x="1626810" y="930078"/>
                <a:ext cx="7540020" cy="773778"/>
              </a:xfrm>
              <a:prstGeom prst="rect">
                <a:avLst/>
              </a:prstGeom>
              <a:solidFill>
                <a:schemeClr val="accent5">
                  <a:lumMod val="20000"/>
                  <a:lumOff val="80000"/>
                </a:schemeClr>
              </a:solidFill>
              <a:ln/>
              <a:effectLst/>
            </p:spPr>
            <p:style>
              <a:lnRef idx="1">
                <a:schemeClr val="accent5"/>
              </a:lnRef>
              <a:fillRef idx="2">
                <a:schemeClr val="accent5"/>
              </a:fillRef>
              <a:effectRef idx="1">
                <a:schemeClr val="accent5"/>
              </a:effectRef>
              <a:fontRef idx="minor">
                <a:schemeClr val="dk1"/>
              </a:fontRef>
            </p:style>
            <p:txBody>
              <a:bodyPr rtlCol="0" anchor="ctr"/>
              <a:lstStyle/>
              <a:p>
                <a:pPr>
                  <a:lnSpc>
                    <a:spcPct val="140000"/>
                  </a:lnSpc>
                </a:pPr>
                <a:r>
                  <a:rPr lang="ja-JP" altLang="en-US" sz="1200" b="1" u="sng" dirty="0" smtClean="0">
                    <a:solidFill>
                      <a:schemeClr val="tx1"/>
                    </a:solidFill>
                    <a:latin typeface="メイリオ" pitchFamily="50" charset="-128"/>
                    <a:ea typeface="メイリオ" pitchFamily="50" charset="-128"/>
                    <a:cs typeface="メイリオ" pitchFamily="50" charset="-128"/>
                  </a:rPr>
                  <a:t>ステークホルダー間で共通認識を持った</a:t>
                </a:r>
                <a:r>
                  <a:rPr lang="en-US" altLang="ja-JP" sz="1200" b="1" u="sng" dirty="0">
                    <a:solidFill>
                      <a:schemeClr val="tx1"/>
                    </a:solidFill>
                    <a:latin typeface="メイリオ" pitchFamily="50" charset="-128"/>
                    <a:ea typeface="メイリオ" pitchFamily="50" charset="-128"/>
                    <a:cs typeface="メイリオ" pitchFamily="50" charset="-128"/>
                  </a:rPr>
                  <a:t/>
                </a:r>
                <a:br>
                  <a:rPr lang="en-US" altLang="ja-JP" sz="1200" b="1" u="sng" dirty="0">
                    <a:solidFill>
                      <a:schemeClr val="tx1"/>
                    </a:solidFill>
                    <a:latin typeface="メイリオ" pitchFamily="50" charset="-128"/>
                    <a:ea typeface="メイリオ" pitchFamily="50" charset="-128"/>
                    <a:cs typeface="メイリオ" pitchFamily="50" charset="-128"/>
                  </a:rPr>
                </a:br>
                <a:r>
                  <a:rPr lang="ja-JP" altLang="en-US" sz="1200" b="1" u="sng" dirty="0" smtClean="0">
                    <a:solidFill>
                      <a:schemeClr val="tx1"/>
                    </a:solidFill>
                    <a:latin typeface="メイリオ" pitchFamily="50" charset="-128"/>
                    <a:ea typeface="メイリオ" pitchFamily="50" charset="-128"/>
                    <a:cs typeface="メイリオ" pitchFamily="50" charset="-128"/>
                  </a:rPr>
                  <a:t>要件であること。</a:t>
                </a:r>
                <a:endParaRPr lang="en-US" altLang="ja-JP" sz="1200" b="1" u="sng" dirty="0">
                  <a:solidFill>
                    <a:schemeClr val="tx1"/>
                  </a:solidFill>
                  <a:latin typeface="メイリオ" pitchFamily="50" charset="-128"/>
                  <a:ea typeface="メイリオ" pitchFamily="50" charset="-128"/>
                  <a:cs typeface="メイリオ" pitchFamily="50" charset="-128"/>
                </a:endParaRPr>
              </a:p>
            </p:txBody>
          </p:sp>
          <p:sp>
            <p:nvSpPr>
              <p:cNvPr id="21" name="正方形/長方形 20"/>
              <p:cNvSpPr/>
              <p:nvPr/>
            </p:nvSpPr>
            <p:spPr>
              <a:xfrm>
                <a:off x="-22707" y="930078"/>
                <a:ext cx="1649517" cy="773778"/>
              </a:xfrm>
              <a:prstGeom prst="rect">
                <a:avLst/>
              </a:prstGeom>
              <a:solidFill>
                <a:schemeClr val="accent5"/>
              </a:solidFill>
              <a:ln w="952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条件２</a:t>
                </a:r>
                <a:endParaRPr kumimoji="1"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 name="左右矢印 6"/>
            <p:cNvSpPr/>
            <p:nvPr/>
          </p:nvSpPr>
          <p:spPr>
            <a:xfrm>
              <a:off x="5401062" y="4293096"/>
              <a:ext cx="2915354" cy="432048"/>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要件に対する共通認識</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テキスト ボックス 54"/>
            <p:cNvSpPr txBox="1"/>
            <p:nvPr/>
          </p:nvSpPr>
          <p:spPr>
            <a:xfrm>
              <a:off x="5401062" y="3645118"/>
              <a:ext cx="954107" cy="400110"/>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システム部門</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／業務部門</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テキスト ボックス 51"/>
            <p:cNvSpPr txBox="1"/>
            <p:nvPr/>
          </p:nvSpPr>
          <p:spPr>
            <a:xfrm>
              <a:off x="6372200" y="3260917"/>
              <a:ext cx="569387" cy="246221"/>
            </a:xfrm>
            <a:prstGeom prst="rect">
              <a:avLst/>
            </a:prstGeom>
            <a:noFill/>
          </p:spPr>
          <p:txBody>
            <a:bodyPr wrap="none" rtlCol="0">
              <a:spAutoFit/>
            </a:bodyPr>
            <a:lstStyle/>
            <a:p>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経営者</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テキスト ボックス 53"/>
            <p:cNvSpPr txBox="1"/>
            <p:nvPr/>
          </p:nvSpPr>
          <p:spPr>
            <a:xfrm>
              <a:off x="7087731" y="3731079"/>
              <a:ext cx="441146"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当社</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角丸四角形吹き出し 56"/>
            <p:cNvSpPr/>
            <p:nvPr/>
          </p:nvSpPr>
          <p:spPr>
            <a:xfrm>
              <a:off x="4994380" y="3203803"/>
              <a:ext cx="1272302" cy="360451"/>
            </a:xfrm>
            <a:prstGeom prst="wedgeRoundRectCallout">
              <a:avLst>
                <a:gd name="adj1" fmla="val 19881"/>
                <a:gd name="adj2" fmla="val 647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000" dirty="0">
                  <a:latin typeface="メイリオ" panose="020B0604030504040204" pitchFamily="50" charset="-128"/>
                  <a:ea typeface="メイリオ" panose="020B0604030504040204" pitchFamily="50" charset="-128"/>
                  <a:cs typeface="メイリオ" panose="020B0604030504040204" pitchFamily="50" charset="-128"/>
                </a:rPr>
                <a:t>A</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業務は、□□に</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変更</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します。</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角丸四角形吹き出し 57"/>
            <p:cNvSpPr/>
            <p:nvPr/>
          </p:nvSpPr>
          <p:spPr>
            <a:xfrm>
              <a:off x="5148064" y="2833288"/>
              <a:ext cx="2478757" cy="245639"/>
            </a:xfrm>
            <a:prstGeom prst="wedgeRoundRectCallout">
              <a:avLst>
                <a:gd name="adj1" fmla="val 9165"/>
                <a:gd name="adj2" fmla="val 9535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〇〇のビジネス目標に貢献できそうだ。</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角丸四角形吹き出し 59"/>
            <p:cNvSpPr/>
            <p:nvPr/>
          </p:nvSpPr>
          <p:spPr>
            <a:xfrm>
              <a:off x="7020272" y="3140968"/>
              <a:ext cx="1541057" cy="407601"/>
            </a:xfrm>
            <a:prstGeom prst="wedgeRoundRectCallout">
              <a:avLst>
                <a:gd name="adj1" fmla="val -22532"/>
                <a:gd name="adj2" fmla="val 8552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変更後の業務フローはこれで良いですか？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5722" y="3429000"/>
              <a:ext cx="921028" cy="921028"/>
            </a:xfrm>
            <a:prstGeom prst="rect">
              <a:avLst/>
            </a:prstGeom>
          </p:spPr>
        </p:pic>
      </p:grpSp>
    </p:spTree>
    <p:extLst>
      <p:ext uri="{BB962C8B-B14F-4D97-AF65-F5344CB8AC3E}">
        <p14:creationId xmlns:p14="http://schemas.microsoft.com/office/powerpoint/2010/main" val="3823237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ITHD推奨カラーパレット">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E8AD5F"/>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sz="1200" dirty="0" smtClean="0">
            <a:latin typeface="メイリオ" panose="020B0604030504040204" pitchFamily="50" charset="-128"/>
            <a:ea typeface="メイリオ" panose="020B0604030504040204" pitchFamily="50" charset="-128"/>
            <a:cs typeface="メイリオ" panose="020B0604030504040204" pitchFamily="50" charset="-128"/>
          </a:defRPr>
        </a:defPPr>
      </a:lstStyle>
      <a:style>
        <a:lnRef idx="1">
          <a:schemeClr val="accent6"/>
        </a:lnRef>
        <a:fillRef idx="3">
          <a:schemeClr val="accent6"/>
        </a:fillRef>
        <a:effectRef idx="2">
          <a:schemeClr val="accent6"/>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2146</Words>
  <Application>Microsoft Office PowerPoint</Application>
  <PresentationFormat>画面に合わせる (4:3)</PresentationFormat>
  <Paragraphs>446</Paragraphs>
  <Slides>19</Slides>
  <Notes>16</Notes>
  <HiddenSlides>0</HiddenSlides>
  <MMClips>0</MMClips>
  <ScaleCrop>false</ScaleCrop>
  <HeadingPairs>
    <vt:vector size="4" baseType="variant">
      <vt:variant>
        <vt:lpstr>テーマ</vt:lpstr>
      </vt:variant>
      <vt:variant>
        <vt:i4>2</vt:i4>
      </vt:variant>
      <vt:variant>
        <vt:lpstr>スライド タイトル</vt:lpstr>
      </vt:variant>
      <vt:variant>
        <vt:i4>19</vt:i4>
      </vt:variant>
    </vt:vector>
  </HeadingPairs>
  <TitlesOfParts>
    <vt:vector size="21" baseType="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2018-03-29T00:27:24Z</dcterms:created>
  <dcterms:modified xsi:type="dcterms:W3CDTF">2019-09-04T02:17:53Z</dcterms:modified>
</cp:coreProperties>
</file>