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 id="2147483659" r:id="rId3"/>
    <p:sldMasterId id="2147483667" r:id="rId4"/>
    <p:sldMasterId id="2147483661" r:id="rId5"/>
  </p:sldMasterIdLst>
  <p:notesMasterIdLst>
    <p:notesMasterId r:id="rId17"/>
  </p:notesMasterIdLst>
  <p:handoutMasterIdLst>
    <p:handoutMasterId r:id="rId18"/>
  </p:handoutMasterIdLst>
  <p:sldIdLst>
    <p:sldId id="263" r:id="rId6"/>
    <p:sldId id="508" r:id="rId7"/>
    <p:sldId id="344" r:id="rId8"/>
    <p:sldId id="346" r:id="rId9"/>
    <p:sldId id="356" r:id="rId10"/>
    <p:sldId id="426" r:id="rId11"/>
    <p:sldId id="446" r:id="rId12"/>
    <p:sldId id="348" r:id="rId13"/>
    <p:sldId id="416" r:id="rId14"/>
    <p:sldId id="510" r:id="rId15"/>
    <p:sldId id="511" r:id="rId16"/>
  </p:sldIdLst>
  <p:sldSz cx="9144000" cy="6858000" type="screen4x3"/>
  <p:notesSz cx="7086600" cy="102108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7EE"/>
    <a:srgbClr val="F9E9CB"/>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2629" autoAdjust="0"/>
    <p:restoredTop sz="98438" autoAdjust="0"/>
  </p:normalViewPr>
  <p:slideViewPr>
    <p:cSldViewPr snapToObjects="1">
      <p:cViewPr>
        <p:scale>
          <a:sx n="100" d="100"/>
          <a:sy n="100" d="100"/>
        </p:scale>
        <p:origin x="-1932" y="-444"/>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6128"/>
    </p:cViewPr>
  </p:sorterViewPr>
  <p:notesViewPr>
    <p:cSldViewPr snapToObjects="1">
      <p:cViewPr varScale="1">
        <p:scale>
          <a:sx n="80" d="100"/>
          <a:sy n="80" d="100"/>
        </p:scale>
        <p:origin x="-3828" y="-78"/>
      </p:cViewPr>
      <p:guideLst>
        <p:guide orient="horz" pos="3217"/>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3070225" cy="511175"/>
          </a:xfrm>
          <a:prstGeom prst="rect">
            <a:avLst/>
          </a:prstGeom>
        </p:spPr>
        <p:txBody>
          <a:bodyPr vert="horz" lIns="91427" tIns="45714" rIns="91427" bIns="45714"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4014788" y="1"/>
            <a:ext cx="3070225" cy="511175"/>
          </a:xfrm>
          <a:prstGeom prst="rect">
            <a:avLst/>
          </a:prstGeom>
        </p:spPr>
        <p:txBody>
          <a:bodyPr vert="horz" lIns="91427" tIns="45714" rIns="91427" bIns="45714" rtlCol="0"/>
          <a:lstStyle>
            <a:lvl1pPr algn="r">
              <a:defRPr sz="1200"/>
            </a:lvl1pPr>
          </a:lstStyle>
          <a:p>
            <a:fld id="{964AA4BD-C503-4EB3-8DEA-D011AD487641}" type="datetimeFigureOut">
              <a:rPr kumimoji="1" lang="ja-JP" altLang="en-US" smtClean="0"/>
              <a:t>2018/9/21</a:t>
            </a:fld>
            <a:endParaRPr kumimoji="1" lang="ja-JP" altLang="en-US" dirty="0"/>
          </a:p>
        </p:txBody>
      </p:sp>
      <p:sp>
        <p:nvSpPr>
          <p:cNvPr id="4" name="フッター プレースホルダー 3"/>
          <p:cNvSpPr>
            <a:spLocks noGrp="1"/>
          </p:cNvSpPr>
          <p:nvPr>
            <p:ph type="ftr" sz="quarter" idx="2"/>
          </p:nvPr>
        </p:nvSpPr>
        <p:spPr>
          <a:xfrm>
            <a:off x="1" y="9698039"/>
            <a:ext cx="3070225" cy="511175"/>
          </a:xfrm>
          <a:prstGeom prst="rect">
            <a:avLst/>
          </a:prstGeom>
        </p:spPr>
        <p:txBody>
          <a:bodyPr vert="horz" lIns="91427" tIns="45714" rIns="91427" bIns="45714"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4014788" y="9698039"/>
            <a:ext cx="3070225" cy="511175"/>
          </a:xfrm>
          <a:prstGeom prst="rect">
            <a:avLst/>
          </a:prstGeom>
        </p:spPr>
        <p:txBody>
          <a:bodyPr vert="horz" lIns="91427" tIns="45714" rIns="91427" bIns="45714" rtlCol="0" anchor="b"/>
          <a:lstStyle>
            <a:lvl1pPr algn="r">
              <a:defRPr sz="1200"/>
            </a:lvl1pPr>
          </a:lstStyle>
          <a:p>
            <a:fld id="{48D6875D-FE36-41E1-A178-7D9115D44703}" type="slidenum">
              <a:rPr kumimoji="1" lang="ja-JP" altLang="en-US" smtClean="0"/>
              <a:t>‹#›</a:t>
            </a:fld>
            <a:endParaRPr kumimoji="1" lang="ja-JP" altLang="en-US" dirty="0"/>
          </a:p>
        </p:txBody>
      </p:sp>
    </p:spTree>
    <p:extLst>
      <p:ext uri="{BB962C8B-B14F-4D97-AF65-F5344CB8AC3E}">
        <p14:creationId xmlns:p14="http://schemas.microsoft.com/office/powerpoint/2010/main" val="2703231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0860" cy="510540"/>
          </a:xfrm>
          <a:prstGeom prst="rect">
            <a:avLst/>
          </a:prstGeom>
        </p:spPr>
        <p:txBody>
          <a:bodyPr vert="horz" lIns="94554" tIns="47277" rIns="94554" bIns="47277"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4014102" y="0"/>
            <a:ext cx="3070860" cy="510540"/>
          </a:xfrm>
          <a:prstGeom prst="rect">
            <a:avLst/>
          </a:prstGeom>
        </p:spPr>
        <p:txBody>
          <a:bodyPr vert="horz" lIns="94554" tIns="47277" rIns="94554" bIns="47277" rtlCol="0"/>
          <a:lstStyle>
            <a:lvl1pPr algn="r">
              <a:defRPr sz="1200"/>
            </a:lvl1pPr>
          </a:lstStyle>
          <a:p>
            <a:fld id="{6952135A-CF7D-4615-9482-B4F97B9D8950}" type="datetimeFigureOut">
              <a:rPr kumimoji="1" lang="ja-JP" altLang="en-US" smtClean="0"/>
              <a:pPr/>
              <a:t>2018/9/21</a:t>
            </a:fld>
            <a:endParaRPr kumimoji="1" lang="ja-JP" altLang="en-US" dirty="0"/>
          </a:p>
        </p:txBody>
      </p:sp>
      <p:sp>
        <p:nvSpPr>
          <p:cNvPr id="4" name="スライド イメージ プレースホルダー 3"/>
          <p:cNvSpPr>
            <a:spLocks noGrp="1" noRot="1" noChangeAspect="1"/>
          </p:cNvSpPr>
          <p:nvPr>
            <p:ph type="sldImg" idx="2"/>
          </p:nvPr>
        </p:nvSpPr>
        <p:spPr>
          <a:xfrm>
            <a:off x="989013" y="765175"/>
            <a:ext cx="5108575" cy="3830638"/>
          </a:xfrm>
          <a:prstGeom prst="rect">
            <a:avLst/>
          </a:prstGeom>
          <a:noFill/>
          <a:ln w="12700">
            <a:solidFill>
              <a:prstClr val="black"/>
            </a:solidFill>
          </a:ln>
        </p:spPr>
        <p:txBody>
          <a:bodyPr vert="horz" lIns="94554" tIns="47277" rIns="94554" bIns="47277" rtlCol="0" anchor="ctr"/>
          <a:lstStyle/>
          <a:p>
            <a:endParaRPr lang="ja-JP" altLang="en-US" dirty="0"/>
          </a:p>
        </p:txBody>
      </p:sp>
      <p:sp>
        <p:nvSpPr>
          <p:cNvPr id="5" name="ノート プレースホルダー 4"/>
          <p:cNvSpPr>
            <a:spLocks noGrp="1"/>
          </p:cNvSpPr>
          <p:nvPr>
            <p:ph type="body" sz="quarter" idx="3"/>
          </p:nvPr>
        </p:nvSpPr>
        <p:spPr>
          <a:xfrm>
            <a:off x="708661" y="4850130"/>
            <a:ext cx="5669280" cy="4594860"/>
          </a:xfrm>
          <a:prstGeom prst="rect">
            <a:avLst/>
          </a:prstGeom>
        </p:spPr>
        <p:txBody>
          <a:bodyPr vert="horz" lIns="94554" tIns="47277" rIns="94554" bIns="47277"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698488"/>
            <a:ext cx="3070860" cy="510540"/>
          </a:xfrm>
          <a:prstGeom prst="rect">
            <a:avLst/>
          </a:prstGeom>
        </p:spPr>
        <p:txBody>
          <a:bodyPr vert="horz" lIns="94554" tIns="47277" rIns="94554" bIns="47277"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4014102" y="9698488"/>
            <a:ext cx="3070860" cy="510540"/>
          </a:xfrm>
          <a:prstGeom prst="rect">
            <a:avLst/>
          </a:prstGeom>
        </p:spPr>
        <p:txBody>
          <a:bodyPr vert="horz" lIns="94554" tIns="47277" rIns="94554" bIns="47277"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2" name="図 1">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1064" y="6237312"/>
            <a:ext cx="825953" cy="295893"/>
          </a:xfrm>
          <a:prstGeom prst="rect">
            <a:avLst/>
          </a:prstGeom>
        </p:spPr>
      </p:pic>
      <p:sp>
        <p:nvSpPr>
          <p:cNvPr id="3" name="テキスト ボックス 2"/>
          <p:cNvSpPr txBox="1"/>
          <p:nvPr userDrawn="1"/>
        </p:nvSpPr>
        <p:spPr>
          <a:xfrm>
            <a:off x="491064" y="651235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2"/>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2"/>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74854492"/>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_THANK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2619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8485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8" name="図 7"/>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 id="2147483669"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userDrawn="1"/>
        </p:nvCxnSpPr>
        <p:spPr>
          <a:xfrm>
            <a:off x="2362200" y="3276600"/>
            <a:ext cx="44196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11"/>
          <p:cNvSpPr txBox="1"/>
          <p:nvPr userDrawn="1"/>
        </p:nvSpPr>
        <p:spPr>
          <a:xfrm>
            <a:off x="2946400" y="2406650"/>
            <a:ext cx="3251200" cy="661720"/>
          </a:xfrm>
          <a:prstGeom prst="rect">
            <a:avLst/>
          </a:prstGeom>
          <a:noFill/>
        </p:spPr>
        <p:txBody>
          <a:bodyPr wrap="square" rtlCol="0">
            <a:spAutoFit/>
          </a:bodyPr>
          <a:lstStyle/>
          <a:p>
            <a:pPr algn="ctr"/>
            <a:r>
              <a:rPr kumimoji="1" lang="en-US" altLang="ja-JP" sz="3600" spc="300" dirty="0" smtClean="0">
                <a:solidFill>
                  <a:srgbClr val="14BED3"/>
                </a:solidFill>
                <a:latin typeface="R Frutiger Roman"/>
                <a:cs typeface="R Frutiger Roman"/>
              </a:rPr>
              <a:t>THANK YOU</a:t>
            </a:r>
            <a:endParaRPr kumimoji="1" lang="ja-JP" altLang="en-US" sz="3600" spc="300" dirty="0">
              <a:solidFill>
                <a:srgbClr val="14BED3"/>
              </a:solidFill>
              <a:latin typeface="R Frutiger Roman"/>
              <a:cs typeface="R Frutiger Roman"/>
            </a:endParaRPr>
          </a:p>
        </p:txBody>
      </p:sp>
    </p:spTree>
    <p:extLst>
      <p:ext uri="{BB962C8B-B14F-4D97-AF65-F5344CB8AC3E}">
        <p14:creationId xmlns:p14="http://schemas.microsoft.com/office/powerpoint/2010/main" val="3871136122"/>
      </p:ext>
    </p:extLst>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userDrawn="1"/>
        </p:nvCxnSpPr>
        <p:spPr>
          <a:xfrm>
            <a:off x="2362200" y="3276600"/>
            <a:ext cx="44196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userDrawn="1"/>
        </p:nvSpPr>
        <p:spPr>
          <a:xfrm>
            <a:off x="2252548" y="2564904"/>
            <a:ext cx="4638904" cy="523220"/>
          </a:xfrm>
          <a:prstGeom prst="rect">
            <a:avLst/>
          </a:prstGeom>
          <a:noFill/>
        </p:spPr>
        <p:txBody>
          <a:bodyPr wrap="square" rtlCol="0">
            <a:spAutoFit/>
          </a:bodyPr>
          <a:lstStyle/>
          <a:p>
            <a:pPr algn="ctr"/>
            <a:r>
              <a:rPr kumimoji="1" lang="ja-JP" altLang="en-US" sz="2800" dirty="0" smtClean="0">
                <a:solidFill>
                  <a:schemeClr val="tx2"/>
                </a:solidFill>
              </a:rPr>
              <a:t>ご清聴ありがとうございました</a:t>
            </a:r>
            <a:endParaRPr kumimoji="1" lang="ja-JP" altLang="en-US" sz="2800" dirty="0">
              <a:solidFill>
                <a:schemeClr val="tx2"/>
              </a:solidFill>
            </a:endParaRPr>
          </a:p>
        </p:txBody>
      </p:sp>
    </p:spTree>
    <p:extLst>
      <p:ext uri="{BB962C8B-B14F-4D97-AF65-F5344CB8AC3E}">
        <p14:creationId xmlns:p14="http://schemas.microsoft.com/office/powerpoint/2010/main" val="1549298983"/>
      </p:ext>
    </p:extLst>
  </p:cSld>
  <p:clrMap bg1="lt1" tx1="dk1" bg2="lt2" tx2="dk2" accent1="accent1" accent2="accent2" accent3="accent3" accent4="accent4" accent5="accent5" accent6="accent6" hlink="hlink" folHlink="folHlink"/>
  <p:sldLayoutIdLst>
    <p:sldLayoutId id="2147483668"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34175"/>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ipa.go.jp/sec/softwareengineering/reports/20100416.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323528" y="3284984"/>
            <a:ext cx="6025151"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要件</a:t>
            </a:r>
            <a:r>
              <a:rPr lang="ja-JP" altLang="en-US" sz="2400" noProof="0" dirty="0" smtClean="0">
                <a:latin typeface="HGPｺﾞｼｯｸE" panose="020B0900000000000000" pitchFamily="50" charset="-128"/>
                <a:ea typeface="HGPｺﾞｼｯｸE" panose="020B0900000000000000" pitchFamily="50" charset="-128"/>
                <a:cs typeface="A-OTF 新ゴ Pro R"/>
              </a:rPr>
              <a:t>定義フレームワーク　概要説明資料</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1" name="テキスト ボックス 10"/>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2.30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09</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07</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491064" y="5268526"/>
            <a:ext cx="2064712" cy="338554"/>
          </a:xfrm>
          <a:prstGeom prst="rect">
            <a:avLst/>
          </a:prstGeom>
          <a:noFill/>
        </p:spPr>
        <p:txBody>
          <a:bodyPr wrap="square" rtlCol="0">
            <a:spAutoFit/>
          </a:bodyPr>
          <a:lstStyle/>
          <a:p>
            <a:r>
              <a:rPr kumimoji="1" lang="en-US" altLang="ja-JP" sz="1600" dirty="0" smtClean="0">
                <a:latin typeface="HGPｺﾞｼｯｸM" panose="020B0600000000000000" pitchFamily="50" charset="-128"/>
                <a:ea typeface="HGPｺﾞｼｯｸM" panose="020B0600000000000000" pitchFamily="50" charset="-128"/>
              </a:rPr>
              <a:t>TIS</a:t>
            </a:r>
            <a:r>
              <a:rPr kumimoji="1" lang="ja-JP" altLang="en-US" sz="1600" dirty="0" smtClean="0">
                <a:latin typeface="HGPｺﾞｼｯｸM" panose="020B0600000000000000" pitchFamily="50" charset="-128"/>
                <a:ea typeface="HGPｺﾞｼｯｸM" panose="020B0600000000000000" pitchFamily="50" charset="-128"/>
              </a:rPr>
              <a:t>株式会社</a:t>
            </a:r>
            <a:endParaRPr kumimoji="1"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7644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kumimoji="1" lang="ja-JP" altLang="en-US" sz="2800" dirty="0" smtClean="0">
                <a:latin typeface="+mn-ea"/>
                <a:ea typeface="+mn-ea"/>
              </a:rPr>
              <a:t>参考文献</a:t>
            </a:r>
            <a:endParaRPr kumimoji="1" lang="ja-JP" altLang="en-US" sz="2800" dirty="0">
              <a:latin typeface="+mn-ea"/>
              <a:ea typeface="+mn-ea"/>
            </a:endParaRPr>
          </a:p>
        </p:txBody>
      </p:sp>
    </p:spTree>
    <p:extLst>
      <p:ext uri="{BB962C8B-B14F-4D97-AF65-F5344CB8AC3E}">
        <p14:creationId xmlns:p14="http://schemas.microsoft.com/office/powerpoint/2010/main" val="4142559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smtClean="0"/>
              <a:t>参考文献</a:t>
            </a:r>
            <a:endParaRPr kumimoji="1" lang="ja-JP" altLang="en-US" dirty="0"/>
          </a:p>
        </p:txBody>
      </p:sp>
      <p:sp>
        <p:nvSpPr>
          <p:cNvPr id="5" name="テキスト ボックス 4"/>
          <p:cNvSpPr txBox="1"/>
          <p:nvPr/>
        </p:nvSpPr>
        <p:spPr>
          <a:xfrm>
            <a:off x="376065" y="1196752"/>
            <a:ext cx="8660431" cy="1015663"/>
          </a:xfrm>
          <a:prstGeom prst="rect">
            <a:avLst/>
          </a:prstGeom>
          <a:noFill/>
        </p:spPr>
        <p:txBody>
          <a:bodyPr wrap="square" rtlCol="0">
            <a:spAutoFit/>
          </a:bodyPr>
          <a:lstStyle/>
          <a:p>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en-US" altLang="ja-JP" sz="1200" dirty="0" smtClean="0">
                <a:solidFill>
                  <a:srgbClr val="201815"/>
                </a:solidFill>
                <a:latin typeface="HGPｺﾞｼｯｸM" panose="020B0600000000000000" pitchFamily="50" charset="-128"/>
                <a:ea typeface="HGPｺﾞｼｯｸM" panose="020B0600000000000000" pitchFamily="50" charset="-128"/>
              </a:rPr>
              <a:t>1]</a:t>
            </a:r>
            <a:r>
              <a:rPr lang="ja-JP" altLang="en-US" sz="1200" dirty="0" smtClean="0">
                <a:solidFill>
                  <a:srgbClr val="201815"/>
                </a:solidFill>
                <a:latin typeface="HGPｺﾞｼｯｸM" panose="020B0600000000000000" pitchFamily="50" charset="-128"/>
                <a:ea typeface="HGPｺﾞｼｯｸM" panose="020B0600000000000000" pitchFamily="50" charset="-128"/>
              </a:rPr>
              <a:t> </a:t>
            </a:r>
            <a:r>
              <a:rPr lang="en-US" altLang="ja-JP" sz="1200" dirty="0" smtClean="0">
                <a:solidFill>
                  <a:srgbClr val="201815"/>
                </a:solidFill>
                <a:latin typeface="HGPｺﾞｼｯｸM" panose="020B0600000000000000" pitchFamily="50" charset="-128"/>
                <a:ea typeface="HGPｺﾞｼｯｸM" panose="020B0600000000000000" pitchFamily="50" charset="-128"/>
              </a:rPr>
              <a:t>JISA </a:t>
            </a:r>
            <a:r>
              <a:rPr lang="en-US" altLang="ja-JP" sz="1200" dirty="0">
                <a:solidFill>
                  <a:srgbClr val="201815"/>
                </a:solidFill>
                <a:latin typeface="HGPｺﾞｼｯｸM" panose="020B0600000000000000" pitchFamily="50" charset="-128"/>
                <a:ea typeface="HGPｺﾞｼｯｸM" panose="020B0600000000000000" pitchFamily="50" charset="-128"/>
              </a:rPr>
              <a:t>REBOK</a:t>
            </a:r>
            <a:r>
              <a:rPr lang="ja-JP" altLang="en-US" sz="1200" dirty="0">
                <a:solidFill>
                  <a:srgbClr val="201815"/>
                </a:solidFill>
                <a:latin typeface="HGPｺﾞｼｯｸM" panose="020B0600000000000000" pitchFamily="50" charset="-128"/>
                <a:ea typeface="HGPｺﾞｼｯｸM" panose="020B0600000000000000" pitchFamily="50" charset="-128"/>
              </a:rPr>
              <a:t>企画</a:t>
            </a:r>
            <a:r>
              <a:rPr lang="en-US" altLang="ja-JP" sz="1200" dirty="0">
                <a:solidFill>
                  <a:srgbClr val="201815"/>
                </a:solidFill>
                <a:latin typeface="HGPｺﾞｼｯｸM" panose="020B0600000000000000" pitchFamily="50" charset="-128"/>
                <a:ea typeface="HGPｺﾞｼｯｸM" panose="020B0600000000000000" pitchFamily="50" charset="-128"/>
              </a:rPr>
              <a:t>WG </a:t>
            </a:r>
            <a:r>
              <a:rPr lang="ja-JP" altLang="en-US" sz="1200" dirty="0">
                <a:solidFill>
                  <a:srgbClr val="201815"/>
                </a:solidFill>
                <a:latin typeface="HGPｺﾞｼｯｸM" panose="020B0600000000000000" pitchFamily="50" charset="-128"/>
                <a:ea typeface="HGPｺﾞｼｯｸM" panose="020B0600000000000000" pitchFamily="50" charset="-128"/>
              </a:rPr>
              <a:t>編 （</a:t>
            </a:r>
            <a:r>
              <a:rPr lang="en-US" altLang="ja-JP" sz="1200" dirty="0">
                <a:solidFill>
                  <a:srgbClr val="201815"/>
                </a:solidFill>
                <a:latin typeface="HGPｺﾞｼｯｸM" panose="020B0600000000000000" pitchFamily="50" charset="-128"/>
                <a:ea typeface="HGPｺﾞｼｯｸM" panose="020B0600000000000000" pitchFamily="50" charset="-128"/>
              </a:rPr>
              <a:t>2011</a:t>
            </a:r>
            <a:r>
              <a:rPr lang="ja-JP" altLang="en-US" sz="1200" dirty="0">
                <a:solidFill>
                  <a:srgbClr val="201815"/>
                </a:solidFill>
                <a:latin typeface="HGPｺﾞｼｯｸM" panose="020B0600000000000000" pitchFamily="50" charset="-128"/>
                <a:ea typeface="HGPｺﾞｼｯｸM" panose="020B0600000000000000"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要求工学知識体系　第１版</a:t>
            </a:r>
            <a:r>
              <a:rPr lang="en-US" altLang="ja-JP" sz="1200" dirty="0">
                <a:solidFill>
                  <a:srgbClr val="201815"/>
                </a:solidFill>
                <a:latin typeface="HGPｺﾞｼｯｸM" panose="020B0600000000000000" pitchFamily="50" charset="-128"/>
                <a:ea typeface="HGPｺﾞｼｯｸM" panose="020B0600000000000000" pitchFamily="50" charset="-128"/>
              </a:rPr>
              <a:t>』 </a:t>
            </a:r>
            <a:r>
              <a:rPr lang="ja-JP" altLang="en-US" sz="1200" dirty="0">
                <a:solidFill>
                  <a:srgbClr val="201815"/>
                </a:solidFill>
                <a:latin typeface="HGPｺﾞｼｯｸM" panose="020B0600000000000000" pitchFamily="50" charset="-128"/>
                <a:ea typeface="HGPｺﾞｼｯｸM" panose="020B0600000000000000" pitchFamily="50" charset="-128"/>
              </a:rPr>
              <a:t>株式会社 近代</a:t>
            </a:r>
            <a:r>
              <a:rPr lang="ja-JP" altLang="en-US" sz="1200" dirty="0" smtClean="0">
                <a:solidFill>
                  <a:srgbClr val="201815"/>
                </a:solidFill>
                <a:latin typeface="HGPｺﾞｼｯｸM" panose="020B0600000000000000" pitchFamily="50" charset="-128"/>
                <a:ea typeface="HGPｺﾞｼｯｸM" panose="020B0600000000000000" pitchFamily="50" charset="-128"/>
              </a:rPr>
              <a:t>科学社</a:t>
            </a:r>
            <a:endParaRPr lang="en-US" altLang="ja-JP" sz="1200" dirty="0" smtClean="0">
              <a:solidFill>
                <a:srgbClr val="201815"/>
              </a:solidFill>
              <a:latin typeface="HGPｺﾞｼｯｸM" panose="020B0600000000000000" pitchFamily="50" charset="-128"/>
              <a:ea typeface="HGPｺﾞｼｯｸM" panose="020B0600000000000000" pitchFamily="50" charset="-128"/>
            </a:endParaRPr>
          </a:p>
          <a:p>
            <a:endParaRPr lang="ja-JP" altLang="en-US" sz="1200" dirty="0">
              <a:solidFill>
                <a:srgbClr val="201815"/>
              </a:solidFill>
              <a:latin typeface="HGPｺﾞｼｯｸM" panose="020B0600000000000000" pitchFamily="50" charset="-128"/>
              <a:ea typeface="HGPｺﾞｼｯｸM" panose="020B0600000000000000" pitchFamily="50" charset="-128"/>
            </a:endParaRPr>
          </a:p>
          <a:p>
            <a:r>
              <a:rPr lang="en-US" altLang="ja-JP" sz="1200" dirty="0" smtClean="0">
                <a:solidFill>
                  <a:srgbClr val="201815"/>
                </a:solidFill>
                <a:latin typeface="HGPｺﾞｼｯｸM" panose="020B0600000000000000" pitchFamily="50" charset="-128"/>
                <a:ea typeface="HGPｺﾞｼｯｸM" panose="020B0600000000000000" pitchFamily="50" charset="-128"/>
              </a:rPr>
              <a:t>[</a:t>
            </a:r>
            <a:r>
              <a:rPr lang="en-US" altLang="ja-JP" sz="1200" dirty="0">
                <a:solidFill>
                  <a:srgbClr val="201815"/>
                </a:solidFill>
                <a:latin typeface="HGPｺﾞｼｯｸM" panose="020B0600000000000000" pitchFamily="50" charset="-128"/>
                <a:ea typeface="HGPｺﾞｼｯｸM" panose="020B0600000000000000" pitchFamily="50" charset="-128"/>
              </a:rPr>
              <a:t>2</a:t>
            </a:r>
            <a:r>
              <a:rPr lang="en-US" altLang="ja-JP" sz="1200" dirty="0" smtClean="0">
                <a:solidFill>
                  <a:srgbClr val="201815"/>
                </a:solidFill>
                <a:latin typeface="HGPｺﾞｼｯｸM" panose="020B0600000000000000" pitchFamily="50" charset="-128"/>
                <a:ea typeface="HGPｺﾞｼｯｸM" panose="020B0600000000000000" pitchFamily="50" charset="-128"/>
              </a:rPr>
              <a:t>]</a:t>
            </a:r>
            <a:r>
              <a:rPr lang="pt-BR" altLang="ja-JP" sz="1200" dirty="0" smtClean="0">
                <a:solidFill>
                  <a:srgbClr val="201815"/>
                </a:solidFill>
                <a:latin typeface="HGPｺﾞｼｯｸM" panose="020B0600000000000000" pitchFamily="50" charset="-128"/>
                <a:ea typeface="HGPｺﾞｼｯｸM" panose="020B0600000000000000" pitchFamily="50" charset="-128"/>
              </a:rPr>
              <a:t> </a:t>
            </a:r>
            <a:r>
              <a:rPr lang="pt-BR" altLang="ja-JP" sz="1200" dirty="0">
                <a:solidFill>
                  <a:srgbClr val="201815"/>
                </a:solidFill>
                <a:latin typeface="HGPｺﾞｼｯｸM" panose="020B0600000000000000" pitchFamily="50" charset="-128"/>
                <a:ea typeface="HGPｺﾞｼｯｸM" panose="020B0600000000000000" pitchFamily="50" charset="-128"/>
              </a:rPr>
              <a:t>IPA/SEC </a:t>
            </a:r>
            <a:r>
              <a:rPr lang="ja-JP" altLang="pt-BR" sz="1200" dirty="0">
                <a:solidFill>
                  <a:srgbClr val="201815"/>
                </a:solidFill>
                <a:latin typeface="HGPｺﾞｼｯｸM" panose="020B0600000000000000" pitchFamily="50" charset="-128"/>
                <a:ea typeface="HGPｺﾞｼｯｸM" panose="020B0600000000000000" pitchFamily="50" charset="-128"/>
              </a:rPr>
              <a:t>（</a:t>
            </a:r>
            <a:r>
              <a:rPr lang="pt-BR" altLang="ja-JP" sz="1200" dirty="0">
                <a:solidFill>
                  <a:srgbClr val="201815"/>
                </a:solidFill>
                <a:latin typeface="HGPｺﾞｼｯｸM" panose="020B0600000000000000" pitchFamily="50" charset="-128"/>
                <a:ea typeface="HGPｺﾞｼｯｸM" panose="020B0600000000000000" pitchFamily="50" charset="-128"/>
              </a:rPr>
              <a:t>2010</a:t>
            </a:r>
            <a:r>
              <a:rPr lang="ja-JP" altLang="pt-BR" sz="1200" dirty="0">
                <a:solidFill>
                  <a:srgbClr val="201815"/>
                </a:solidFill>
                <a:latin typeface="HGPｺﾞｼｯｸM" panose="020B0600000000000000" pitchFamily="50" charset="-128"/>
                <a:ea typeface="HGPｺﾞｼｯｸM" panose="020B0600000000000000" pitchFamily="50" charset="-128"/>
              </a:rPr>
              <a:t>） </a:t>
            </a:r>
            <a:r>
              <a:rPr lang="pt-BR" altLang="ja-JP" sz="1200" dirty="0">
                <a:solidFill>
                  <a:srgbClr val="201815"/>
                </a:solidFill>
                <a:latin typeface="HGPｺﾞｼｯｸM" panose="020B0600000000000000" pitchFamily="50" charset="-128"/>
                <a:ea typeface="HGPｺﾞｼｯｸM" panose="020B0600000000000000" pitchFamily="50" charset="-128"/>
              </a:rPr>
              <a:t>『</a:t>
            </a:r>
            <a:r>
              <a:rPr lang="ja-JP" altLang="pt-BR" sz="1200" dirty="0">
                <a:solidFill>
                  <a:srgbClr val="201815"/>
                </a:solidFill>
                <a:latin typeface="HGPｺﾞｼｯｸM" panose="020B0600000000000000" pitchFamily="50" charset="-128"/>
                <a:ea typeface="HGPｺﾞｼｯｸM" panose="020B0600000000000000" pitchFamily="50" charset="-128"/>
              </a:rPr>
              <a:t>非機能要求グレード</a:t>
            </a:r>
            <a:r>
              <a:rPr lang="pt-BR" altLang="ja-JP" sz="1200" dirty="0">
                <a:solidFill>
                  <a:srgbClr val="201815"/>
                </a:solidFill>
                <a:latin typeface="HGPｺﾞｼｯｸM" panose="020B0600000000000000" pitchFamily="50" charset="-128"/>
                <a:ea typeface="HGPｺﾞｼｯｸM" panose="020B0600000000000000" pitchFamily="50" charset="-128"/>
              </a:rPr>
              <a:t>』</a:t>
            </a:r>
          </a:p>
          <a:p>
            <a:r>
              <a:rPr lang="ja-JP" altLang="en-US" sz="1200" dirty="0" smtClean="0">
                <a:solidFill>
                  <a:srgbClr val="201815"/>
                </a:solidFill>
                <a:latin typeface="HGPｺﾞｼｯｸM" panose="020B0600000000000000" pitchFamily="50" charset="-128"/>
                <a:ea typeface="HGPｺﾞｼｯｸM" panose="020B0600000000000000" pitchFamily="50" charset="-128"/>
              </a:rPr>
              <a:t>　　 </a:t>
            </a:r>
            <a:r>
              <a:rPr lang="pt-BR" altLang="ja-JP" sz="1200" dirty="0" smtClean="0">
                <a:solidFill>
                  <a:srgbClr val="201815"/>
                </a:solidFill>
                <a:latin typeface="HGPｺﾞｼｯｸM" panose="020B0600000000000000" pitchFamily="50" charset="-128"/>
                <a:ea typeface="HGPｺﾞｼｯｸM" panose="020B0600000000000000" pitchFamily="50" charset="-128"/>
                <a:hlinkClick r:id="rId2"/>
              </a:rPr>
              <a:t>https</a:t>
            </a:r>
            <a:r>
              <a:rPr lang="pt-BR" altLang="ja-JP" sz="1200" dirty="0">
                <a:solidFill>
                  <a:srgbClr val="201815"/>
                </a:solidFill>
                <a:latin typeface="HGPｺﾞｼｯｸM" panose="020B0600000000000000" pitchFamily="50" charset="-128"/>
                <a:ea typeface="HGPｺﾞｼｯｸM" panose="020B0600000000000000" pitchFamily="50" charset="-128"/>
                <a:hlinkClick r:id="rId2"/>
              </a:rPr>
              <a:t>://</a:t>
            </a:r>
            <a:r>
              <a:rPr lang="pt-BR" altLang="ja-JP" sz="1200" dirty="0" smtClean="0">
                <a:solidFill>
                  <a:srgbClr val="201815"/>
                </a:solidFill>
                <a:latin typeface="HGPｺﾞｼｯｸM" panose="020B0600000000000000" pitchFamily="50" charset="-128"/>
                <a:ea typeface="HGPｺﾞｼｯｸM" panose="020B0600000000000000" pitchFamily="50" charset="-128"/>
                <a:hlinkClick r:id="rId2"/>
              </a:rPr>
              <a:t>www.ipa.go.jp/sec/softwareengineering/reports/20100416.html</a:t>
            </a:r>
            <a:r>
              <a:rPr lang="ja-JP" altLang="en-US" sz="1200" dirty="0" smtClean="0">
                <a:solidFill>
                  <a:srgbClr val="201815"/>
                </a:solidFill>
                <a:latin typeface="HGPｺﾞｼｯｸM" panose="020B0600000000000000" pitchFamily="50" charset="-128"/>
                <a:ea typeface="HGPｺﾞｼｯｸM" panose="020B0600000000000000" pitchFamily="50" charset="-128"/>
              </a:rPr>
              <a:t> </a:t>
            </a:r>
            <a:endParaRPr lang="en-US" altLang="ja-JP" sz="12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126652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本資料について</a:t>
            </a:r>
            <a:endParaRPr kumimoji="1" lang="ja-JP" altLang="en-US" dirty="0"/>
          </a:p>
        </p:txBody>
      </p:sp>
      <p:sp>
        <p:nvSpPr>
          <p:cNvPr id="3" name="テキスト ボックス 2"/>
          <p:cNvSpPr txBox="1"/>
          <p:nvPr/>
        </p:nvSpPr>
        <p:spPr>
          <a:xfrm>
            <a:off x="467544" y="1340768"/>
            <a:ext cx="8530543" cy="1015663"/>
          </a:xfrm>
          <a:prstGeom prst="rect">
            <a:avLst/>
          </a:prstGeom>
          <a:noFill/>
        </p:spPr>
        <p:txBody>
          <a:bodyPr wrap="square" rtlCol="0">
            <a:spAutoFit/>
          </a:bodyPr>
          <a:lstStyle/>
          <a:p>
            <a:r>
              <a:rPr kumimoji="1" lang="ja-JP" altLang="en-US" sz="2000" dirty="0" smtClean="0">
                <a:latin typeface="HGPｺﾞｼｯｸM" panose="020B0600000000000000" pitchFamily="50" charset="-128"/>
                <a:ea typeface="HGPｺﾞｼｯｸM" panose="020B0600000000000000" pitchFamily="50" charset="-128"/>
              </a:rPr>
              <a:t>本資料は、管理者、開発者、組織長など様々な立場の</a:t>
            </a:r>
            <a:endParaRPr kumimoji="1" lang="en-US" altLang="ja-JP" sz="2000" dirty="0" smtClean="0">
              <a:latin typeface="HGPｺﾞｼｯｸM" panose="020B0600000000000000" pitchFamily="50" charset="-128"/>
              <a:ea typeface="HGPｺﾞｼｯｸM" panose="020B0600000000000000" pitchFamily="50" charset="-128"/>
            </a:endParaRPr>
          </a:p>
          <a:p>
            <a:r>
              <a:rPr lang="ja-JP" altLang="en-US" sz="2000" dirty="0">
                <a:latin typeface="HGPｺﾞｼｯｸM" panose="020B0600000000000000" pitchFamily="50" charset="-128"/>
                <a:ea typeface="HGPｺﾞｼｯｸM" panose="020B0600000000000000" pitchFamily="50" charset="-128"/>
              </a:rPr>
              <a:t>要件定義フレームワークの内容をご存じ</a:t>
            </a:r>
            <a:r>
              <a:rPr lang="ja-JP" altLang="en-US" sz="2000" dirty="0" smtClean="0">
                <a:latin typeface="HGPｺﾞｼｯｸM" panose="020B0600000000000000" pitchFamily="50" charset="-128"/>
                <a:ea typeface="HGPｺﾞｼｯｸM" panose="020B0600000000000000" pitchFamily="50" charset="-128"/>
              </a:rPr>
              <a:t>ない</a:t>
            </a:r>
            <a:r>
              <a:rPr kumimoji="1" lang="ja-JP" altLang="en-US" sz="2000" dirty="0" smtClean="0">
                <a:latin typeface="HGPｺﾞｼｯｸM" panose="020B0600000000000000" pitchFamily="50" charset="-128"/>
                <a:ea typeface="HGPｺﾞｼｯｸM" panose="020B0600000000000000" pitchFamily="50" charset="-128"/>
              </a:rPr>
              <a:t>方々に、</a:t>
            </a:r>
            <a:endParaRPr kumimoji="1" lang="en-US" altLang="ja-JP" sz="2000" dirty="0" smtClean="0">
              <a:latin typeface="HGPｺﾞｼｯｸM" panose="020B0600000000000000" pitchFamily="50" charset="-128"/>
              <a:ea typeface="HGPｺﾞｼｯｸM" panose="020B0600000000000000" pitchFamily="50" charset="-128"/>
            </a:endParaRPr>
          </a:p>
          <a:p>
            <a:r>
              <a:rPr kumimoji="1" lang="ja-JP" altLang="en-US" sz="2000" dirty="0" smtClean="0">
                <a:latin typeface="HGPｺﾞｼｯｸM" panose="020B0600000000000000" pitchFamily="50" charset="-128"/>
                <a:ea typeface="HGPｺﾞｼｯｸM" panose="020B0600000000000000" pitchFamily="50" charset="-128"/>
              </a:rPr>
              <a:t>要件定義フレームワークの全体像および概要を理解頂くことを目的としています。</a:t>
            </a:r>
            <a:endParaRPr kumimoji="1" lang="en-US" altLang="ja-JP" sz="2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1932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400" dirty="0"/>
              <a:t>１．</a:t>
            </a:r>
            <a:r>
              <a:rPr lang="ja-JP" altLang="en-US" sz="2400" dirty="0" smtClean="0"/>
              <a:t>要件定義フレームワークとは</a:t>
            </a:r>
            <a:endParaRPr kumimoji="1" lang="ja-JP" altLang="en-US" sz="2400" dirty="0"/>
          </a:p>
        </p:txBody>
      </p:sp>
    </p:spTree>
    <p:extLst>
      <p:ext uri="{BB962C8B-B14F-4D97-AF65-F5344CB8AC3E}">
        <p14:creationId xmlns:p14="http://schemas.microsoft.com/office/powerpoint/2010/main" val="3427013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１．</a:t>
            </a:r>
            <a:r>
              <a:rPr lang="ja-JP" altLang="en-US" dirty="0" smtClean="0"/>
              <a:t>要件定義フレームワークとは</a:t>
            </a:r>
            <a:endParaRPr kumimoji="1" lang="ja-JP" altLang="en-US" dirty="0"/>
          </a:p>
        </p:txBody>
      </p:sp>
      <p:sp>
        <p:nvSpPr>
          <p:cNvPr id="5" name="テキスト ボックス 4"/>
          <p:cNvSpPr txBox="1"/>
          <p:nvPr/>
        </p:nvSpPr>
        <p:spPr>
          <a:xfrm>
            <a:off x="376065" y="3789040"/>
            <a:ext cx="1603647" cy="369332"/>
          </a:xfrm>
          <a:prstGeom prst="rect">
            <a:avLst/>
          </a:prstGeom>
          <a:noFill/>
        </p:spPr>
        <p:txBody>
          <a:bodyPr wrap="square" rtlCol="0">
            <a:spAutoFit/>
          </a:bodyPr>
          <a:lstStyle/>
          <a:p>
            <a:r>
              <a:rPr lang="en-US" altLang="ja-JP" dirty="0" smtClean="0">
                <a:solidFill>
                  <a:srgbClr val="201815"/>
                </a:solidFill>
                <a:latin typeface="HGPｺﾞｼｯｸE" panose="020B0900000000000000" pitchFamily="50" charset="-128"/>
                <a:ea typeface="HGPｺﾞｼｯｸE" panose="020B0900000000000000" pitchFamily="50" charset="-128"/>
              </a:rPr>
              <a:t>【</a:t>
            </a:r>
            <a:r>
              <a:rPr lang="ja-JP" altLang="en-US" dirty="0" smtClean="0">
                <a:solidFill>
                  <a:srgbClr val="201815"/>
                </a:solidFill>
                <a:latin typeface="HGPｺﾞｼｯｸE" panose="020B0900000000000000" pitchFamily="50" charset="-128"/>
                <a:ea typeface="HGPｺﾞｼｯｸE" panose="020B0900000000000000" pitchFamily="50" charset="-128"/>
              </a:rPr>
              <a:t>コンセプト</a:t>
            </a:r>
            <a:r>
              <a:rPr lang="en-US" altLang="ja-JP" dirty="0">
                <a:solidFill>
                  <a:srgbClr val="201815"/>
                </a:solidFill>
                <a:latin typeface="HGPｺﾞｼｯｸE" panose="020B0900000000000000" pitchFamily="50" charset="-128"/>
                <a:ea typeface="HGPｺﾞｼｯｸE" panose="020B0900000000000000" pitchFamily="50" charset="-128"/>
              </a:rPr>
              <a:t>】</a:t>
            </a:r>
          </a:p>
        </p:txBody>
      </p:sp>
      <p:sp>
        <p:nvSpPr>
          <p:cNvPr id="4" name="角丸四角形 3"/>
          <p:cNvSpPr/>
          <p:nvPr/>
        </p:nvSpPr>
        <p:spPr>
          <a:xfrm>
            <a:off x="323528" y="1628800"/>
            <a:ext cx="8712967" cy="1584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400" b="1" dirty="0">
                <a:solidFill>
                  <a:srgbClr val="201815"/>
                </a:solidFill>
                <a:latin typeface="HGPｺﾞｼｯｸE" panose="020B0900000000000000" pitchFamily="50" charset="-128"/>
                <a:ea typeface="HGPｺﾞｼｯｸE" panose="020B0900000000000000" pitchFamily="50" charset="-128"/>
              </a:rPr>
              <a:t>要件定義フレームワークは、</a:t>
            </a:r>
            <a:endParaRPr lang="en-US" altLang="ja-JP" sz="2400" b="1" dirty="0">
              <a:solidFill>
                <a:srgbClr val="201815"/>
              </a:solidFill>
              <a:latin typeface="HGPｺﾞｼｯｸE" panose="020B0900000000000000" pitchFamily="50" charset="-128"/>
              <a:ea typeface="HGPｺﾞｼｯｸE" panose="020B0900000000000000" pitchFamily="50" charset="-128"/>
            </a:endParaRPr>
          </a:p>
          <a:p>
            <a:pPr algn="ctr"/>
            <a:r>
              <a:rPr lang="ja-JP" altLang="en-US" sz="2400" b="1" dirty="0">
                <a:solidFill>
                  <a:srgbClr val="201815"/>
                </a:solidFill>
                <a:latin typeface="HGPｺﾞｼｯｸE" panose="020B0900000000000000" pitchFamily="50" charset="-128"/>
                <a:ea typeface="HGPｺﾞｼｯｸE" panose="020B0900000000000000" pitchFamily="50" charset="-128"/>
              </a:rPr>
              <a:t>業務</a:t>
            </a:r>
            <a:r>
              <a:rPr lang="en-US" altLang="ja-JP" sz="2400" b="1" dirty="0">
                <a:solidFill>
                  <a:srgbClr val="201815"/>
                </a:solidFill>
                <a:latin typeface="HGPｺﾞｼｯｸE" panose="020B0900000000000000" pitchFamily="50" charset="-128"/>
                <a:ea typeface="HGPｺﾞｼｯｸE" panose="020B0900000000000000" pitchFamily="50" charset="-128"/>
              </a:rPr>
              <a:t>/</a:t>
            </a:r>
            <a:r>
              <a:rPr lang="ja-JP" altLang="en-US" sz="2400" b="1" dirty="0">
                <a:solidFill>
                  <a:srgbClr val="201815"/>
                </a:solidFill>
                <a:latin typeface="HGPｺﾞｼｯｸE" panose="020B0900000000000000" pitchFamily="50" charset="-128"/>
                <a:ea typeface="HGPｺﾞｼｯｸE" panose="020B0900000000000000" pitchFamily="50" charset="-128"/>
              </a:rPr>
              <a:t>システム要件定義の進め方、成果物</a:t>
            </a:r>
            <a:r>
              <a:rPr lang="ja-JP" altLang="en-US" sz="2400" b="1" dirty="0" smtClean="0">
                <a:solidFill>
                  <a:srgbClr val="201815"/>
                </a:solidFill>
                <a:latin typeface="HGPｺﾞｼｯｸE" panose="020B0900000000000000" pitchFamily="50" charset="-128"/>
                <a:ea typeface="HGPｺﾞｼｯｸE" panose="020B0900000000000000" pitchFamily="50" charset="-128"/>
              </a:rPr>
              <a:t>、技法</a:t>
            </a:r>
            <a:r>
              <a:rPr lang="ja-JP" altLang="en-US" sz="2400" b="1" dirty="0">
                <a:solidFill>
                  <a:srgbClr val="201815"/>
                </a:solidFill>
                <a:latin typeface="HGPｺﾞｼｯｸE" panose="020B0900000000000000" pitchFamily="50" charset="-128"/>
                <a:ea typeface="HGPｺﾞｼｯｸE" panose="020B0900000000000000" pitchFamily="50" charset="-128"/>
              </a:rPr>
              <a:t>、ノウハウを</a:t>
            </a:r>
            <a:endParaRPr lang="en-US" altLang="ja-JP" sz="2400" b="1" dirty="0">
              <a:solidFill>
                <a:srgbClr val="201815"/>
              </a:solidFill>
              <a:latin typeface="HGPｺﾞｼｯｸE" panose="020B0900000000000000" pitchFamily="50" charset="-128"/>
              <a:ea typeface="HGPｺﾞｼｯｸE" panose="020B0900000000000000" pitchFamily="50" charset="-128"/>
            </a:endParaRPr>
          </a:p>
          <a:p>
            <a:pPr algn="ctr"/>
            <a:r>
              <a:rPr lang="ja-JP" altLang="en-US" sz="2400" b="1" dirty="0">
                <a:solidFill>
                  <a:srgbClr val="201815"/>
                </a:solidFill>
                <a:latin typeface="HGPｺﾞｼｯｸE" panose="020B0900000000000000" pitchFamily="50" charset="-128"/>
                <a:ea typeface="HGPｺﾞｼｯｸE" panose="020B0900000000000000" pitchFamily="50" charset="-128"/>
              </a:rPr>
              <a:t>体系的かつ実践的なレベルにまとめたガイドラインです</a:t>
            </a:r>
            <a:r>
              <a:rPr lang="ja-JP" altLang="en-US" sz="2400" b="1" dirty="0" smtClean="0">
                <a:solidFill>
                  <a:srgbClr val="201815"/>
                </a:solidFill>
                <a:latin typeface="HGPｺﾞｼｯｸE" panose="020B0900000000000000" pitchFamily="50" charset="-128"/>
                <a:ea typeface="HGPｺﾞｼｯｸE" panose="020B0900000000000000" pitchFamily="50" charset="-128"/>
              </a:rPr>
              <a:t>。</a:t>
            </a:r>
            <a:endParaRPr lang="en-US" altLang="ja-JP" sz="2400" b="1" dirty="0">
              <a:solidFill>
                <a:srgbClr val="201815"/>
              </a:solidFill>
              <a:latin typeface="HGPｺﾞｼｯｸE" panose="020B0900000000000000" pitchFamily="50" charset="-128"/>
              <a:ea typeface="HGPｺﾞｼｯｸE" panose="020B0900000000000000" pitchFamily="50" charset="-128"/>
            </a:endParaRPr>
          </a:p>
        </p:txBody>
      </p:sp>
      <p:grpSp>
        <p:nvGrpSpPr>
          <p:cNvPr id="14" name="グループ化 13"/>
          <p:cNvGrpSpPr/>
          <p:nvPr/>
        </p:nvGrpSpPr>
        <p:grpSpPr>
          <a:xfrm>
            <a:off x="467544" y="5434598"/>
            <a:ext cx="8477523" cy="442674"/>
            <a:chOff x="467544" y="4725144"/>
            <a:chExt cx="8477523" cy="442674"/>
          </a:xfrm>
        </p:grpSpPr>
        <p:sp>
          <p:nvSpPr>
            <p:cNvPr id="15" name="テキスト ボックス 14"/>
            <p:cNvSpPr txBox="1"/>
            <p:nvPr/>
          </p:nvSpPr>
          <p:spPr>
            <a:xfrm>
              <a:off x="808163" y="4767708"/>
              <a:ext cx="8136904" cy="400110"/>
            </a:xfrm>
            <a:prstGeom prst="rect">
              <a:avLst/>
            </a:prstGeom>
            <a:gradFill>
              <a:gsLst>
                <a:gs pos="0">
                  <a:schemeClr val="accent4">
                    <a:tint val="50000"/>
                    <a:satMod val="300000"/>
                    <a:alpha val="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ja-JP" altLang="en-US" sz="2000" dirty="0" smtClean="0">
                  <a:solidFill>
                    <a:srgbClr val="201815"/>
                  </a:solidFill>
                  <a:latin typeface="HGPｺﾞｼｯｸM" panose="020B0600000000000000" pitchFamily="50" charset="-128"/>
                  <a:ea typeface="HGPｺﾞｼｯｸM" panose="020B0600000000000000" pitchFamily="50" charset="-128"/>
                </a:rPr>
                <a:t>　　　　　　　　要件定義を学ぶ人にも理解しやすいガイド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sp>
          <p:nvSpPr>
            <p:cNvPr id="16" name="角丸四角形 15"/>
            <p:cNvSpPr/>
            <p:nvPr/>
          </p:nvSpPr>
          <p:spPr>
            <a:xfrm>
              <a:off x="467544" y="4725144"/>
              <a:ext cx="1564755" cy="44267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spAutoFit/>
            </a:bodyPr>
            <a:lstStyle/>
            <a:p>
              <a:pPr algn="ctr"/>
              <a:r>
                <a:rPr lang="ja-JP" altLang="en-US" sz="2000" dirty="0" smtClean="0">
                  <a:solidFill>
                    <a:srgbClr val="201815"/>
                  </a:solidFill>
                  <a:latin typeface="HGPｺﾞｼｯｸM" panose="020B0600000000000000" pitchFamily="50" charset="-128"/>
                  <a:ea typeface="HGPｺﾞｼｯｸM" panose="020B0600000000000000" pitchFamily="50" charset="-128"/>
                </a:rPr>
                <a:t>理解容易</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grpSp>
      <p:grpSp>
        <p:nvGrpSpPr>
          <p:cNvPr id="17" name="グループ化 16"/>
          <p:cNvGrpSpPr/>
          <p:nvPr/>
        </p:nvGrpSpPr>
        <p:grpSpPr>
          <a:xfrm>
            <a:off x="467544" y="4858534"/>
            <a:ext cx="8477523" cy="442674"/>
            <a:chOff x="467544" y="4149080"/>
            <a:chExt cx="8477523" cy="442674"/>
          </a:xfrm>
        </p:grpSpPr>
        <p:sp>
          <p:nvSpPr>
            <p:cNvPr id="18" name="テキスト ボックス 17"/>
            <p:cNvSpPr txBox="1"/>
            <p:nvPr/>
          </p:nvSpPr>
          <p:spPr>
            <a:xfrm>
              <a:off x="808163" y="4191644"/>
              <a:ext cx="8136904" cy="400110"/>
            </a:xfrm>
            <a:prstGeom prst="rect">
              <a:avLst/>
            </a:prstGeom>
            <a:gradFill>
              <a:gsLst>
                <a:gs pos="0">
                  <a:schemeClr val="accent4">
                    <a:tint val="50000"/>
                    <a:satMod val="300000"/>
                    <a:alpha val="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ja-JP" altLang="en-US" sz="2000" dirty="0" smtClean="0">
                  <a:solidFill>
                    <a:srgbClr val="201815"/>
                  </a:solidFill>
                  <a:latin typeface="HGPｺﾞｼｯｸM" panose="020B0600000000000000" pitchFamily="50" charset="-128"/>
                  <a:ea typeface="HGPｺﾞｼｯｸM" panose="020B0600000000000000" pitchFamily="50" charset="-128"/>
                </a:rPr>
                <a:t>　　　　　　　　現場プロジェクト要件定義で</a:t>
              </a:r>
              <a:r>
                <a:rPr lang="ja-JP" altLang="en-US" sz="2000" dirty="0">
                  <a:solidFill>
                    <a:srgbClr val="201815"/>
                  </a:solidFill>
                  <a:latin typeface="HGPｺﾞｼｯｸM" panose="020B0600000000000000" pitchFamily="50" charset="-128"/>
                  <a:ea typeface="HGPｺﾞｼｯｸM" panose="020B0600000000000000" pitchFamily="50" charset="-128"/>
                </a:rPr>
                <a:t>実践可能な</a:t>
              </a:r>
              <a:r>
                <a:rPr lang="ja-JP" altLang="en-US" sz="2000" dirty="0" smtClean="0">
                  <a:solidFill>
                    <a:srgbClr val="201815"/>
                  </a:solidFill>
                  <a:latin typeface="HGPｺﾞｼｯｸM" panose="020B0600000000000000" pitchFamily="50" charset="-128"/>
                  <a:ea typeface="HGPｺﾞｼｯｸM" panose="020B0600000000000000" pitchFamily="50" charset="-128"/>
                </a:rPr>
                <a:t>詳細度でガイド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sp>
          <p:nvSpPr>
            <p:cNvPr id="19" name="角丸四角形 18"/>
            <p:cNvSpPr/>
            <p:nvPr/>
          </p:nvSpPr>
          <p:spPr>
            <a:xfrm>
              <a:off x="467544" y="4149080"/>
              <a:ext cx="1564755" cy="44267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spAutoFit/>
            </a:bodyPr>
            <a:lstStyle/>
            <a:p>
              <a:pPr algn="ctr"/>
              <a:r>
                <a:rPr lang="ja-JP" altLang="en-US" sz="2000" dirty="0" smtClean="0">
                  <a:solidFill>
                    <a:srgbClr val="201815"/>
                  </a:solidFill>
                  <a:latin typeface="HGPｺﾞｼｯｸM" panose="020B0600000000000000" pitchFamily="50" charset="-128"/>
                  <a:ea typeface="HGPｺﾞｼｯｸM" panose="020B0600000000000000" pitchFamily="50" charset="-128"/>
                </a:rPr>
                <a:t>実用的</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grpSp>
      <p:grpSp>
        <p:nvGrpSpPr>
          <p:cNvPr id="20" name="グループ化 19"/>
          <p:cNvGrpSpPr/>
          <p:nvPr/>
        </p:nvGrpSpPr>
        <p:grpSpPr>
          <a:xfrm>
            <a:off x="467544" y="4302622"/>
            <a:ext cx="8477523" cy="442674"/>
            <a:chOff x="467544" y="3593168"/>
            <a:chExt cx="8477523" cy="442674"/>
          </a:xfrm>
        </p:grpSpPr>
        <p:sp>
          <p:nvSpPr>
            <p:cNvPr id="21" name="テキスト ボックス 20"/>
            <p:cNvSpPr txBox="1"/>
            <p:nvPr/>
          </p:nvSpPr>
          <p:spPr>
            <a:xfrm>
              <a:off x="808163" y="3635732"/>
              <a:ext cx="8136904" cy="400110"/>
            </a:xfrm>
            <a:prstGeom prst="rect">
              <a:avLst/>
            </a:prstGeom>
            <a:gradFill>
              <a:gsLst>
                <a:gs pos="0">
                  <a:schemeClr val="accent4">
                    <a:tint val="50000"/>
                    <a:satMod val="300000"/>
                    <a:alpha val="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ja-JP" altLang="en-US" sz="2000" dirty="0" smtClean="0">
                  <a:solidFill>
                    <a:srgbClr val="201815"/>
                  </a:solidFill>
                  <a:latin typeface="HGPｺﾞｼｯｸM" panose="020B0600000000000000" pitchFamily="50" charset="-128"/>
                  <a:ea typeface="HGPｺﾞｼｯｸM" panose="020B0600000000000000" pitchFamily="50" charset="-128"/>
                </a:rPr>
                <a:t>　　　　　　　</a:t>
              </a:r>
              <a:r>
                <a:rPr lang="ja-JP" altLang="en-US" sz="2000" dirty="0">
                  <a:solidFill>
                    <a:srgbClr val="201815"/>
                  </a:solidFill>
                  <a:latin typeface="HGPｺﾞｼｯｸM" panose="020B0600000000000000" pitchFamily="50" charset="-128"/>
                  <a:ea typeface="HGPｺﾞｼｯｸM" panose="020B0600000000000000" pitchFamily="50" charset="-128"/>
                </a:rPr>
                <a:t>　</a:t>
              </a:r>
              <a:r>
                <a:rPr lang="ja-JP" altLang="en-US" sz="2000" dirty="0" smtClean="0">
                  <a:solidFill>
                    <a:srgbClr val="201815"/>
                  </a:solidFill>
                  <a:latin typeface="HGPｺﾞｼｯｸM" panose="020B0600000000000000" pitchFamily="50" charset="-128"/>
                  <a:ea typeface="HGPｺﾞｼｯｸM" panose="020B0600000000000000" pitchFamily="50" charset="-128"/>
                </a:rPr>
                <a:t>トレーサビリティが明確な作業プロセスを</a:t>
              </a:r>
              <a:r>
                <a:rPr lang="ja-JP" altLang="en-US" sz="2000" dirty="0">
                  <a:solidFill>
                    <a:srgbClr val="201815"/>
                  </a:solidFill>
                  <a:latin typeface="HGPｺﾞｼｯｸM" panose="020B0600000000000000" pitchFamily="50" charset="-128"/>
                  <a:ea typeface="HGPｺﾞｼｯｸM" panose="020B0600000000000000" pitchFamily="50" charset="-128"/>
                </a:rPr>
                <a:t>ガイド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sp>
          <p:nvSpPr>
            <p:cNvPr id="22" name="角丸四角形 21"/>
            <p:cNvSpPr/>
            <p:nvPr/>
          </p:nvSpPr>
          <p:spPr>
            <a:xfrm>
              <a:off x="467544" y="3593168"/>
              <a:ext cx="1564755" cy="44267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spAutoFit/>
            </a:bodyPr>
            <a:lstStyle/>
            <a:p>
              <a:pPr algn="ctr"/>
              <a:r>
                <a:rPr lang="ja-JP" altLang="en-US" sz="2000" dirty="0" smtClean="0">
                  <a:solidFill>
                    <a:srgbClr val="201815"/>
                  </a:solidFill>
                  <a:latin typeface="HGPｺﾞｼｯｸM" panose="020B0600000000000000" pitchFamily="50" charset="-128"/>
                  <a:ea typeface="HGPｺﾞｼｯｸM" panose="020B0600000000000000" pitchFamily="50" charset="-128"/>
                </a:rPr>
                <a:t>体系的</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160504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１．</a:t>
            </a:r>
            <a:r>
              <a:rPr lang="ja-JP" altLang="en-US" dirty="0" smtClean="0"/>
              <a:t>要件</a:t>
            </a:r>
            <a:r>
              <a:rPr lang="ja-JP" altLang="en-US" dirty="0"/>
              <a:t>定義フレームワークとは</a:t>
            </a:r>
            <a:endParaRPr kumimoji="1" lang="ja-JP" altLang="en-US" dirty="0"/>
          </a:p>
        </p:txBody>
      </p:sp>
      <p:sp>
        <p:nvSpPr>
          <p:cNvPr id="5" name="テキスト ボックス 4"/>
          <p:cNvSpPr txBox="1"/>
          <p:nvPr/>
        </p:nvSpPr>
        <p:spPr>
          <a:xfrm>
            <a:off x="539552" y="1136933"/>
            <a:ext cx="8208912" cy="3385542"/>
          </a:xfrm>
          <a:prstGeom prst="rect">
            <a:avLst/>
          </a:prstGeom>
          <a:noFill/>
        </p:spPr>
        <p:txBody>
          <a:bodyPr wrap="square" rtlCol="0">
            <a:spAutoFit/>
          </a:bodyPr>
          <a:lstStyle/>
          <a:p>
            <a:r>
              <a:rPr lang="en-US" altLang="ja-JP" dirty="0" smtClean="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目的</a:t>
            </a:r>
            <a:r>
              <a:rPr lang="en-US" altLang="ja-JP" dirty="0" smtClean="0">
                <a:solidFill>
                  <a:srgbClr val="201815"/>
                </a:solidFill>
                <a:latin typeface="HGPｺﾞｼｯｸM" panose="020B0600000000000000" pitchFamily="50" charset="-128"/>
                <a:ea typeface="HGPｺﾞｼｯｸM" panose="020B0600000000000000" pitchFamily="50" charset="-128"/>
              </a:rPr>
              <a:t>】</a:t>
            </a:r>
          </a:p>
          <a:p>
            <a:endParaRPr lang="en-US" altLang="ja-JP" sz="800" dirty="0" smtClean="0">
              <a:solidFill>
                <a:srgbClr val="201815"/>
              </a:solidFill>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u="sng" dirty="0" smtClean="0">
                <a:solidFill>
                  <a:srgbClr val="FF0000"/>
                </a:solidFill>
                <a:latin typeface="HGPｺﾞｼｯｸM" panose="020B0600000000000000" pitchFamily="50" charset="-128"/>
                <a:ea typeface="HGPｺﾞｼｯｸM" panose="020B0600000000000000" pitchFamily="50" charset="-128"/>
              </a:rPr>
              <a:t>要件</a:t>
            </a:r>
            <a:r>
              <a:rPr lang="ja-JP" altLang="ja-JP" u="sng" dirty="0">
                <a:solidFill>
                  <a:srgbClr val="FF0000"/>
                </a:solidFill>
                <a:latin typeface="HGPｺﾞｼｯｸM" panose="020B0600000000000000" pitchFamily="50" charset="-128"/>
                <a:ea typeface="HGPｺﾞｼｯｸM" panose="020B0600000000000000" pitchFamily="50" charset="-128"/>
              </a:rPr>
              <a:t>定義プロセス・技法等の</a:t>
            </a:r>
            <a:r>
              <a:rPr lang="ja-JP" altLang="ja-JP" u="sng" dirty="0" smtClean="0">
                <a:solidFill>
                  <a:srgbClr val="FF0000"/>
                </a:solidFill>
                <a:latin typeface="HGPｺﾞｼｯｸM" panose="020B0600000000000000" pitchFamily="50" charset="-128"/>
                <a:ea typeface="HGPｺﾞｼｯｸM" panose="020B0600000000000000" pitchFamily="50" charset="-128"/>
              </a:rPr>
              <a:t>標準</a:t>
            </a:r>
            <a:r>
              <a:rPr lang="ja-JP" altLang="en-US" u="sng" dirty="0">
                <a:solidFill>
                  <a:srgbClr val="FF0000"/>
                </a:solidFill>
                <a:latin typeface="HGPｺﾞｼｯｸM" panose="020B0600000000000000" pitchFamily="50" charset="-128"/>
                <a:ea typeface="HGPｺﾞｼｯｸM" panose="020B0600000000000000" pitchFamily="50" charset="-128"/>
              </a:rPr>
              <a:t>（</a:t>
            </a:r>
            <a:r>
              <a:rPr lang="ja-JP" altLang="en-US" u="sng" dirty="0" smtClean="0">
                <a:solidFill>
                  <a:srgbClr val="FF0000"/>
                </a:solidFill>
                <a:latin typeface="HGPｺﾞｼｯｸM" panose="020B0600000000000000" pitchFamily="50" charset="-128"/>
                <a:ea typeface="HGPｺﾞｼｯｸM" panose="020B0600000000000000" pitchFamily="50" charset="-128"/>
              </a:rPr>
              <a:t>ベースライン</a:t>
            </a:r>
            <a:r>
              <a:rPr lang="ja-JP" altLang="en-US" u="sng" dirty="0">
                <a:solidFill>
                  <a:srgbClr val="FF0000"/>
                </a:solidFill>
                <a:latin typeface="HGPｺﾞｼｯｸM" panose="020B0600000000000000" pitchFamily="50" charset="-128"/>
                <a:ea typeface="HGPｺﾞｼｯｸM" panose="020B0600000000000000" pitchFamily="50" charset="-128"/>
              </a:rPr>
              <a:t>）</a:t>
            </a:r>
            <a:r>
              <a:rPr lang="ja-JP" altLang="ja-JP" dirty="0" smtClean="0">
                <a:latin typeface="HGPｺﾞｼｯｸM" panose="020B0600000000000000" pitchFamily="50" charset="-128"/>
                <a:ea typeface="HGPｺﾞｼｯｸM" panose="020B0600000000000000" pitchFamily="50" charset="-128"/>
              </a:rPr>
              <a:t>を共有</a:t>
            </a:r>
            <a:r>
              <a:rPr lang="ja-JP" altLang="en-US" dirty="0" smtClean="0">
                <a:latin typeface="HGPｺﾞｼｯｸM" panose="020B0600000000000000" pitchFamily="50" charset="-128"/>
                <a:ea typeface="HGPｺﾞｼｯｸM" panose="020B0600000000000000" pitchFamily="50" charset="-128"/>
              </a:rPr>
              <a:t>す</a:t>
            </a:r>
            <a:r>
              <a:rPr lang="ja-JP" altLang="ja-JP" dirty="0" smtClean="0">
                <a:latin typeface="HGPｺﾞｼｯｸM" panose="020B0600000000000000" pitchFamily="50" charset="-128"/>
                <a:ea typeface="HGPｺﾞｼｯｸM" panose="020B0600000000000000" pitchFamily="50" charset="-128"/>
              </a:rPr>
              <a:t>る</a:t>
            </a:r>
            <a:endParaRPr lang="en-US" altLang="ja-JP" dirty="0" smtClean="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endParaRPr lang="ja-JP"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u="sng" dirty="0" smtClean="0">
                <a:solidFill>
                  <a:srgbClr val="FF0000"/>
                </a:solidFill>
                <a:latin typeface="HGPｺﾞｼｯｸM" panose="020B0600000000000000" pitchFamily="50" charset="-128"/>
                <a:ea typeface="HGPｺﾞｼｯｸM" panose="020B0600000000000000" pitchFamily="50" charset="-128"/>
              </a:rPr>
              <a:t>プロジェクト</a:t>
            </a:r>
            <a:r>
              <a:rPr lang="ja-JP" altLang="en-US" u="sng" dirty="0">
                <a:solidFill>
                  <a:srgbClr val="FF0000"/>
                </a:solidFill>
                <a:latin typeface="HGPｺﾞｼｯｸM" panose="020B0600000000000000" pitchFamily="50" charset="-128"/>
                <a:ea typeface="HGPｺﾞｼｯｸM" panose="020B0600000000000000" pitchFamily="50" charset="-128"/>
              </a:rPr>
              <a:t>状況</a:t>
            </a:r>
            <a:r>
              <a:rPr lang="ja-JP" altLang="ja-JP" u="sng" dirty="0" smtClean="0">
                <a:solidFill>
                  <a:srgbClr val="FF0000"/>
                </a:solidFill>
                <a:latin typeface="HGPｺﾞｼｯｸM" panose="020B0600000000000000" pitchFamily="50" charset="-128"/>
                <a:ea typeface="HGPｺﾞｼｯｸM" panose="020B0600000000000000" pitchFamily="50" charset="-128"/>
              </a:rPr>
              <a:t>に合わせ</a:t>
            </a:r>
            <a:r>
              <a:rPr lang="ja-JP" altLang="en-US" u="sng" dirty="0" smtClean="0">
                <a:solidFill>
                  <a:srgbClr val="FF0000"/>
                </a:solidFill>
                <a:latin typeface="HGPｺﾞｼｯｸM" panose="020B0600000000000000" pitchFamily="50" charset="-128"/>
                <a:ea typeface="HGPｺﾞｼｯｸM" panose="020B0600000000000000" pitchFamily="50" charset="-128"/>
              </a:rPr>
              <a:t>た</a:t>
            </a:r>
            <a:r>
              <a:rPr lang="ja-JP" altLang="ja-JP" u="sng" dirty="0" smtClean="0">
                <a:solidFill>
                  <a:srgbClr val="FF0000"/>
                </a:solidFill>
                <a:latin typeface="HGPｺﾞｼｯｸM" panose="020B0600000000000000" pitchFamily="50" charset="-128"/>
                <a:ea typeface="HGPｺﾞｼｯｸM" panose="020B0600000000000000" pitchFamily="50" charset="-128"/>
              </a:rPr>
              <a:t>カスタマイズ</a:t>
            </a:r>
            <a:r>
              <a:rPr lang="ja-JP" altLang="en-US" dirty="0" smtClean="0">
                <a:latin typeface="HGPｺﾞｼｯｸM" panose="020B0600000000000000" pitchFamily="50" charset="-128"/>
                <a:ea typeface="HGPｺﾞｼｯｸM" panose="020B0600000000000000" pitchFamily="50" charset="-128"/>
              </a:rPr>
              <a:t>で</a:t>
            </a:r>
            <a:r>
              <a:rPr lang="ja-JP" altLang="ja-JP" dirty="0" smtClean="0">
                <a:latin typeface="HGPｺﾞｼｯｸM" panose="020B0600000000000000" pitchFamily="50" charset="-128"/>
                <a:ea typeface="HGPｺﾞｼｯｸM" panose="020B0600000000000000" pitchFamily="50" charset="-128"/>
              </a:rPr>
              <a:t>、合理的</a:t>
            </a:r>
            <a:r>
              <a:rPr lang="ja-JP" altLang="en-US" dirty="0" smtClean="0">
                <a:latin typeface="HGPｺﾞｼｯｸM" panose="020B0600000000000000" pitchFamily="50" charset="-128"/>
                <a:ea typeface="HGPｺﾞｼｯｸM" panose="020B0600000000000000" pitchFamily="50" charset="-128"/>
              </a:rPr>
              <a:t>・</a:t>
            </a:r>
            <a:r>
              <a:rPr lang="ja-JP" altLang="ja-JP" dirty="0" smtClean="0">
                <a:latin typeface="HGPｺﾞｼｯｸM" panose="020B0600000000000000" pitchFamily="50" charset="-128"/>
                <a:ea typeface="HGPｺﾞｼｯｸM" panose="020B0600000000000000" pitchFamily="50" charset="-128"/>
              </a:rPr>
              <a:t>効率的</a:t>
            </a:r>
            <a:r>
              <a:rPr lang="ja-JP" altLang="en-US" dirty="0" smtClean="0">
                <a:latin typeface="HGPｺﾞｼｯｸM" panose="020B0600000000000000" pitchFamily="50" charset="-128"/>
                <a:ea typeface="HGPｺﾞｼｯｸM" panose="020B0600000000000000" pitchFamily="50" charset="-128"/>
              </a:rPr>
              <a:t>に</a:t>
            </a:r>
            <a:r>
              <a:rPr lang="ja-JP" altLang="ja-JP" dirty="0" smtClean="0">
                <a:latin typeface="HGPｺﾞｼｯｸM" panose="020B0600000000000000" pitchFamily="50" charset="-128"/>
                <a:ea typeface="HGPｺﾞｼｯｸM" panose="020B0600000000000000" pitchFamily="50" charset="-128"/>
              </a:rPr>
              <a:t>要件定義</a:t>
            </a:r>
            <a:r>
              <a:rPr lang="ja-JP" altLang="en-US" dirty="0" smtClean="0">
                <a:latin typeface="HGPｺﾞｼｯｸM" panose="020B0600000000000000" pitchFamily="50" charset="-128"/>
                <a:ea typeface="HGPｺﾞｼｯｸM" panose="020B0600000000000000" pitchFamily="50" charset="-128"/>
              </a:rPr>
              <a:t>を</a:t>
            </a:r>
            <a:r>
              <a:rPr lang="ja-JP" altLang="ja-JP" dirty="0" smtClean="0">
                <a:latin typeface="HGPｺﾞｼｯｸM" panose="020B0600000000000000" pitchFamily="50" charset="-128"/>
                <a:ea typeface="HGPｺﾞｼｯｸM" panose="020B0600000000000000" pitchFamily="50" charset="-128"/>
              </a:rPr>
              <a:t>進め</a:t>
            </a:r>
            <a:r>
              <a:rPr lang="ja-JP" altLang="en-US" dirty="0" smtClean="0">
                <a:latin typeface="HGPｺﾞｼｯｸM" panose="020B0600000000000000" pitchFamily="50" charset="-128"/>
                <a:ea typeface="HGPｺﾞｼｯｸM" panose="020B0600000000000000" pitchFamily="50" charset="-128"/>
              </a:rPr>
              <a:t>る</a:t>
            </a:r>
            <a:endParaRPr lang="en-US" altLang="ja-JP" dirty="0" smtClean="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endParaRPr lang="ja-JP"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dirty="0" smtClean="0">
                <a:latin typeface="HGPｺﾞｼｯｸM" panose="020B0600000000000000" pitchFamily="50" charset="-128"/>
                <a:ea typeface="HGPｺﾞｼｯｸM" panose="020B0600000000000000" pitchFamily="50" charset="-128"/>
              </a:rPr>
              <a:t>プロジェクト</a:t>
            </a:r>
            <a:r>
              <a:rPr lang="en-US" altLang="ja-JP"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フレームワーク間で、</a:t>
            </a:r>
            <a:r>
              <a:rPr lang="ja-JP" altLang="ja-JP" dirty="0" smtClean="0">
                <a:latin typeface="HGPｺﾞｼｯｸM" panose="020B0600000000000000" pitchFamily="50" charset="-128"/>
                <a:ea typeface="HGPｺﾞｼｯｸM" panose="020B0600000000000000" pitchFamily="50" charset="-128"/>
              </a:rPr>
              <a:t>ノウハウ</a:t>
            </a:r>
            <a:r>
              <a:rPr lang="ja-JP" altLang="en-US" dirty="0" smtClean="0">
                <a:latin typeface="HGPｺﾞｼｯｸM" panose="020B0600000000000000" pitchFamily="50" charset="-128"/>
                <a:ea typeface="HGPｺﾞｼｯｸM" panose="020B0600000000000000" pitchFamily="50" charset="-128"/>
              </a:rPr>
              <a:t>・ＴＩＰＳの</a:t>
            </a:r>
            <a:r>
              <a:rPr lang="ja-JP" altLang="ja-JP" dirty="0" smtClean="0">
                <a:latin typeface="HGPｺﾞｼｯｸM" panose="020B0600000000000000" pitchFamily="50" charset="-128"/>
                <a:ea typeface="HGPｺﾞｼｯｸM" panose="020B0600000000000000" pitchFamily="50" charset="-128"/>
              </a:rPr>
              <a:t>フィードバックサイクル</a:t>
            </a:r>
            <a:r>
              <a:rPr lang="ja-JP" altLang="en-US" dirty="0" smtClean="0">
                <a:latin typeface="HGPｺﾞｼｯｸM" panose="020B0600000000000000" pitchFamily="50" charset="-128"/>
                <a:ea typeface="HGPｺﾞｼｯｸM" panose="020B0600000000000000" pitchFamily="50" charset="-128"/>
              </a:rPr>
              <a:t>を回す</a:t>
            </a:r>
            <a:endParaRPr lang="en-US" altLang="ja-JP" dirty="0" smtClean="0">
              <a:latin typeface="HGPｺﾞｼｯｸM" panose="020B0600000000000000" pitchFamily="50" charset="-128"/>
              <a:ea typeface="HGPｺﾞｼｯｸM" panose="020B0600000000000000" pitchFamily="50" charset="-128"/>
            </a:endParaRPr>
          </a:p>
          <a:p>
            <a:pPr marL="285750" lvl="0" indent="-285750">
              <a:buFont typeface="Wingdings" panose="05000000000000000000" pitchFamily="2" charset="2"/>
              <a:buChar char="l"/>
            </a:pPr>
            <a:endParaRPr lang="en-US" altLang="ja-JP" dirty="0">
              <a:latin typeface="HGPｺﾞｼｯｸM" panose="020B0600000000000000" pitchFamily="50" charset="-128"/>
              <a:ea typeface="HGPｺﾞｼｯｸM" panose="020B0600000000000000" pitchFamily="50" charset="-128"/>
            </a:endParaRPr>
          </a:p>
          <a:p>
            <a:pPr lvl="0"/>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ねらい</a:t>
            </a:r>
            <a:r>
              <a:rPr lang="en-US" altLang="ja-JP" dirty="0" smtClean="0">
                <a:latin typeface="HGPｺﾞｼｯｸM" panose="020B0600000000000000" pitchFamily="50" charset="-128"/>
                <a:ea typeface="HGPｺﾞｼｯｸM" panose="020B0600000000000000" pitchFamily="50" charset="-128"/>
              </a:rPr>
              <a:t>】</a:t>
            </a:r>
          </a:p>
          <a:p>
            <a:pPr lvl="0"/>
            <a:endParaRPr lang="en-US" altLang="ja-JP" sz="800" dirty="0" smtClean="0">
              <a:latin typeface="HGPｺﾞｼｯｸM" panose="020B0600000000000000" pitchFamily="50" charset="-128"/>
              <a:ea typeface="HGPｺﾞｼｯｸM" panose="020B0600000000000000" pitchFamily="50" charset="-128"/>
            </a:endParaRPr>
          </a:p>
          <a:p>
            <a:pPr marL="542925" indent="-285750">
              <a:buFont typeface="Wingdings" panose="05000000000000000000" pitchFamily="2" charset="2"/>
              <a:buChar char="l"/>
            </a:pPr>
            <a:r>
              <a:rPr lang="ja-JP" altLang="ja-JP" dirty="0">
                <a:latin typeface="HGPｺﾞｼｯｸM" panose="020B0600000000000000" pitchFamily="50" charset="-128"/>
                <a:ea typeface="HGPｺﾞｼｯｸM" panose="020B0600000000000000" pitchFamily="50" charset="-128"/>
              </a:rPr>
              <a:t>要件定義起因の</a:t>
            </a:r>
            <a:r>
              <a:rPr lang="ja-JP" altLang="ja-JP" dirty="0" smtClean="0">
                <a:latin typeface="HGPｺﾞｼｯｸM" panose="020B0600000000000000" pitchFamily="50" charset="-128"/>
                <a:ea typeface="HGPｺﾞｼｯｸM" panose="020B0600000000000000" pitchFamily="50" charset="-128"/>
              </a:rPr>
              <a:t>プロジェクト</a:t>
            </a:r>
            <a:r>
              <a:rPr lang="ja-JP" altLang="en-US" dirty="0">
                <a:latin typeface="HGPｺﾞｼｯｸM" panose="020B0600000000000000" pitchFamily="50" charset="-128"/>
                <a:ea typeface="HGPｺﾞｼｯｸM" panose="020B0600000000000000" pitchFamily="50" charset="-128"/>
              </a:rPr>
              <a:t>トラブル</a:t>
            </a:r>
            <a:r>
              <a:rPr lang="ja-JP" altLang="ja-JP" dirty="0" smtClean="0">
                <a:latin typeface="HGPｺﾞｼｯｸM" panose="020B0600000000000000" pitchFamily="50" charset="-128"/>
                <a:ea typeface="HGPｺﾞｼｯｸM" panose="020B0600000000000000" pitchFamily="50" charset="-128"/>
              </a:rPr>
              <a:t>を撲滅</a:t>
            </a:r>
            <a:endParaRPr lang="en-US"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endParaRPr lang="en-US" altLang="ja-JP" dirty="0" smtClean="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ビジネス・業務</a:t>
            </a:r>
            <a:r>
              <a:rPr lang="ja-JP" altLang="ja-JP" dirty="0" smtClean="0">
                <a:latin typeface="HGPｺﾞｼｯｸM" panose="020B0600000000000000" pitchFamily="50" charset="-128"/>
                <a:ea typeface="HGPｺﾞｼｯｸM" panose="020B0600000000000000" pitchFamily="50" charset="-128"/>
              </a:rPr>
              <a:t>』</a:t>
            </a:r>
            <a:r>
              <a:rPr lang="ja-JP" altLang="ja-JP" dirty="0">
                <a:latin typeface="HGPｺﾞｼｯｸM" panose="020B0600000000000000" pitchFamily="50" charset="-128"/>
                <a:ea typeface="HGPｺﾞｼｯｸM" panose="020B0600000000000000" pitchFamily="50" charset="-128"/>
              </a:rPr>
              <a:t>と『システム』の</a:t>
            </a:r>
            <a:r>
              <a:rPr lang="ja-JP" altLang="ja-JP" dirty="0" smtClean="0">
                <a:latin typeface="HGPｺﾞｼｯｸM" panose="020B0600000000000000" pitchFamily="50" charset="-128"/>
                <a:ea typeface="HGPｺﾞｼｯｸM" panose="020B0600000000000000" pitchFamily="50" charset="-128"/>
              </a:rPr>
              <a:t>橋渡し</a:t>
            </a:r>
            <a:endParaRPr lang="en-US" altLang="ja-JP"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27973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a:t>
            </a:fld>
            <a:endParaRPr lang="ja-JP" altLang="en-US" dirty="0">
              <a:solidFill>
                <a:srgbClr val="201815"/>
              </a:solidFill>
            </a:endParaRPr>
          </a:p>
        </p:txBody>
      </p:sp>
      <p:sp>
        <p:nvSpPr>
          <p:cNvPr id="6" name="テキスト ボックス 5"/>
          <p:cNvSpPr txBox="1"/>
          <p:nvPr/>
        </p:nvSpPr>
        <p:spPr>
          <a:xfrm>
            <a:off x="376065" y="3356992"/>
            <a:ext cx="1603647" cy="369332"/>
          </a:xfrm>
          <a:prstGeom prst="rect">
            <a:avLst/>
          </a:prstGeom>
          <a:noFill/>
        </p:spPr>
        <p:txBody>
          <a:bodyPr wrap="square" rtlCol="0">
            <a:spAutoFit/>
          </a:bodyPr>
          <a:lstStyle/>
          <a:p>
            <a:r>
              <a:rPr lang="en-US" altLang="ja-JP" dirty="0" smtClean="0">
                <a:solidFill>
                  <a:srgbClr val="201815"/>
                </a:solidFill>
              </a:rPr>
              <a:t>【</a:t>
            </a:r>
            <a:r>
              <a:rPr lang="ja-JP" altLang="en-US" dirty="0" smtClean="0">
                <a:solidFill>
                  <a:srgbClr val="201815"/>
                </a:solidFill>
              </a:rPr>
              <a:t>対象領域</a:t>
            </a:r>
            <a:r>
              <a:rPr lang="en-US" altLang="ja-JP" dirty="0" smtClean="0">
                <a:solidFill>
                  <a:srgbClr val="201815"/>
                </a:solidFill>
              </a:rPr>
              <a:t>】</a:t>
            </a:r>
            <a:endParaRPr lang="en-US" altLang="ja-JP" dirty="0">
              <a:solidFill>
                <a:srgbClr val="201815"/>
              </a:solidFill>
            </a:endParaRPr>
          </a:p>
        </p:txBody>
      </p:sp>
      <p:sp>
        <p:nvSpPr>
          <p:cNvPr id="7" name="テキスト ボックス 6"/>
          <p:cNvSpPr txBox="1"/>
          <p:nvPr/>
        </p:nvSpPr>
        <p:spPr>
          <a:xfrm>
            <a:off x="376065" y="1196752"/>
            <a:ext cx="1603647" cy="369332"/>
          </a:xfrm>
          <a:prstGeom prst="rect">
            <a:avLst/>
          </a:prstGeom>
          <a:noFill/>
        </p:spPr>
        <p:txBody>
          <a:bodyPr wrap="square" rtlCol="0">
            <a:spAutoFit/>
          </a:bodyPr>
          <a:lstStyle/>
          <a:p>
            <a:r>
              <a:rPr lang="en-US" altLang="ja-JP" dirty="0" smtClean="0">
                <a:solidFill>
                  <a:srgbClr val="201815"/>
                </a:solidFill>
              </a:rPr>
              <a:t>【</a:t>
            </a:r>
            <a:r>
              <a:rPr lang="ja-JP" altLang="en-US" dirty="0" smtClean="0">
                <a:solidFill>
                  <a:srgbClr val="201815"/>
                </a:solidFill>
              </a:rPr>
              <a:t>対象工程</a:t>
            </a:r>
            <a:r>
              <a:rPr lang="en-US" altLang="ja-JP" dirty="0" smtClean="0">
                <a:solidFill>
                  <a:srgbClr val="201815"/>
                </a:solidFill>
              </a:rPr>
              <a:t>】</a:t>
            </a:r>
            <a:endParaRPr lang="en-US" altLang="ja-JP" dirty="0">
              <a:solidFill>
                <a:srgbClr val="201815"/>
              </a:solidFill>
            </a:endParaRPr>
          </a:p>
        </p:txBody>
      </p:sp>
      <p:grpSp>
        <p:nvGrpSpPr>
          <p:cNvPr id="8" name="グループ化 7"/>
          <p:cNvGrpSpPr/>
          <p:nvPr/>
        </p:nvGrpSpPr>
        <p:grpSpPr>
          <a:xfrm>
            <a:off x="630802" y="2071275"/>
            <a:ext cx="8045654" cy="709653"/>
            <a:chOff x="0" y="600402"/>
            <a:chExt cx="6535935" cy="517249"/>
          </a:xfrm>
        </p:grpSpPr>
        <p:sp>
          <p:nvSpPr>
            <p:cNvPr id="11" name="ホームベース 10"/>
            <p:cNvSpPr/>
            <p:nvPr/>
          </p:nvSpPr>
          <p:spPr>
            <a:xfrm>
              <a:off x="5635935"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ja-JP" altLang="en-US" sz="1400" dirty="0">
                  <a:solidFill>
                    <a:schemeClr val="tx1"/>
                  </a:solidFill>
                  <a:latin typeface="HGPｺﾞｼｯｸM" panose="020B0600000000000000" pitchFamily="50" charset="-128"/>
                  <a:ea typeface="HGPｺﾞｼｯｸM" panose="020B0600000000000000" pitchFamily="50" charset="-128"/>
                </a:rPr>
                <a:t>　運用</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2" name="ホームベース 11"/>
            <p:cNvSpPr/>
            <p:nvPr/>
          </p:nvSpPr>
          <p:spPr>
            <a:xfrm>
              <a:off x="4936857"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a:t>
              </a:r>
              <a:r>
                <a:rPr lang="ja-JP" altLang="en-US" sz="1400" dirty="0" smtClean="0">
                  <a:solidFill>
                    <a:schemeClr val="tx1"/>
                  </a:solidFill>
                  <a:latin typeface="HGPｺﾞｼｯｸM" panose="020B0600000000000000" pitchFamily="50" charset="-128"/>
                  <a:ea typeface="HGPｺﾞｼｯｸM" panose="020B0600000000000000" pitchFamily="50" charset="-128"/>
                </a:rPr>
                <a:t>システム</a:t>
              </a:r>
              <a:endParaRPr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テスト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3" name="ホームベース 12"/>
            <p:cNvSpPr/>
            <p:nvPr/>
          </p:nvSpPr>
          <p:spPr>
            <a:xfrm>
              <a:off x="4231590"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ja-JP" altLang="en-US" sz="1400" dirty="0">
                  <a:solidFill>
                    <a:schemeClr val="tx1"/>
                  </a:solidFill>
                  <a:latin typeface="HGPｺﾞｼｯｸM" panose="020B0600000000000000" pitchFamily="50" charset="-128"/>
                  <a:ea typeface="HGPｺﾞｼｯｸM" panose="020B0600000000000000" pitchFamily="50" charset="-128"/>
                </a:rPr>
                <a:t>　　</a:t>
              </a:r>
              <a:r>
                <a:rPr lang="ja-JP" altLang="en-US" sz="1400" dirty="0" smtClean="0">
                  <a:solidFill>
                    <a:schemeClr val="tx1"/>
                  </a:solidFill>
                  <a:latin typeface="HGPｺﾞｼｯｸM" panose="020B0600000000000000" pitchFamily="50" charset="-128"/>
                  <a:ea typeface="HGPｺﾞｼｯｸM" panose="020B0600000000000000" pitchFamily="50" charset="-128"/>
                </a:rPr>
                <a:t>結合</a:t>
              </a:r>
              <a:endParaRPr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algn="r"/>
              <a:r>
                <a:rPr lang="ja-JP" altLang="en-US" sz="1400" dirty="0" smtClean="0">
                  <a:solidFill>
                    <a:schemeClr val="tx1"/>
                  </a:solidFill>
                  <a:latin typeface="HGPｺﾞｼｯｸM" panose="020B0600000000000000" pitchFamily="50" charset="-128"/>
                  <a:ea typeface="HGPｺﾞｼｯｸM" panose="020B0600000000000000" pitchFamily="50" charset="-128"/>
                </a:rPr>
                <a:t>テスト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4" name="ホームベース 13"/>
            <p:cNvSpPr/>
            <p:nvPr/>
          </p:nvSpPr>
          <p:spPr>
            <a:xfrm>
              <a:off x="3526325"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製造</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　</a:t>
              </a:r>
              <a:r>
                <a:rPr lang="ja-JP" altLang="en-US" sz="1400" dirty="0" smtClean="0">
                  <a:solidFill>
                    <a:schemeClr val="tx1"/>
                  </a:solidFill>
                  <a:latin typeface="HGPｺﾞｼｯｸM" panose="020B0600000000000000" pitchFamily="50" charset="-128"/>
                  <a:ea typeface="HGPｺﾞｼｯｸM" panose="020B0600000000000000" pitchFamily="50" charset="-128"/>
                </a:rPr>
                <a:t>単体テスト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5" name="ホームベース 14"/>
            <p:cNvSpPr/>
            <p:nvPr/>
          </p:nvSpPr>
          <p:spPr>
            <a:xfrm>
              <a:off x="2821060"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内部設計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6" name="ホームベース 15"/>
            <p:cNvSpPr/>
            <p:nvPr/>
          </p:nvSpPr>
          <p:spPr>
            <a:xfrm>
              <a:off x="2115795" y="605371"/>
              <a:ext cx="900000" cy="512279"/>
            </a:xfrm>
            <a:prstGeom prst="homePlate">
              <a:avLst>
                <a:gd name="adj" fmla="val 33832"/>
              </a:avLst>
            </a:prstGeom>
            <a:solidFill>
              <a:schemeClr val="tx2">
                <a:lumMod val="20000"/>
                <a:lumOff val="80000"/>
              </a:schemeClr>
            </a:solidFill>
            <a:ln w="9525" cmpd="sng">
              <a:solidFill>
                <a:schemeClr val="bg2">
                  <a:lumMod val="75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外部設計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7" name="ホームベース 16"/>
            <p:cNvSpPr/>
            <p:nvPr/>
          </p:nvSpPr>
          <p:spPr>
            <a:xfrm>
              <a:off x="1410530" y="605371"/>
              <a:ext cx="900000" cy="512279"/>
            </a:xfrm>
            <a:prstGeom prst="homePlate">
              <a:avLst>
                <a:gd name="adj" fmla="val 33832"/>
              </a:avLst>
            </a:prstGeom>
            <a:solidFill>
              <a:schemeClr val="tx2">
                <a:lumMod val="60000"/>
                <a:lumOff val="40000"/>
              </a:schemeClr>
            </a:solidFill>
            <a:ln w="25400" cmpd="sng">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システム</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　　要件定義</a:t>
              </a:r>
            </a:p>
          </p:txBody>
        </p:sp>
        <p:sp>
          <p:nvSpPr>
            <p:cNvPr id="18" name="ホームベース 17"/>
            <p:cNvSpPr/>
            <p:nvPr/>
          </p:nvSpPr>
          <p:spPr>
            <a:xfrm>
              <a:off x="705265" y="605371"/>
              <a:ext cx="900000" cy="512279"/>
            </a:xfrm>
            <a:prstGeom prst="homePlate">
              <a:avLst>
                <a:gd name="adj" fmla="val 33832"/>
              </a:avLst>
            </a:prstGeom>
            <a:solidFill>
              <a:schemeClr val="tx2">
                <a:lumMod val="60000"/>
                <a:lumOff val="4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a:t>
              </a:r>
              <a:r>
                <a:rPr lang="ja-JP" altLang="en-US" sz="1400" dirty="0" smtClean="0">
                  <a:solidFill>
                    <a:schemeClr val="tx1"/>
                  </a:solidFill>
                  <a:latin typeface="HGPｺﾞｼｯｸM" panose="020B0600000000000000" pitchFamily="50" charset="-128"/>
                  <a:ea typeface="HGPｺﾞｼｯｸM" panose="020B0600000000000000" pitchFamily="50" charset="-128"/>
                </a:rPr>
                <a:t>業務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　　要件定義</a:t>
              </a:r>
            </a:p>
          </p:txBody>
        </p:sp>
        <p:sp>
          <p:nvSpPr>
            <p:cNvPr id="19" name="ホームベース 18"/>
            <p:cNvSpPr/>
            <p:nvPr/>
          </p:nvSpPr>
          <p:spPr>
            <a:xfrm>
              <a:off x="0"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システム化</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企画・計画</a:t>
              </a:r>
            </a:p>
          </p:txBody>
        </p:sp>
        <p:cxnSp>
          <p:nvCxnSpPr>
            <p:cNvPr id="20" name="直線コネクタ 19"/>
            <p:cNvCxnSpPr/>
            <p:nvPr/>
          </p:nvCxnSpPr>
          <p:spPr>
            <a:xfrm>
              <a:off x="705265" y="600402"/>
              <a:ext cx="204227" cy="2611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endCxn id="19" idx="3"/>
            </p:cNvCxnSpPr>
            <p:nvPr/>
          </p:nvCxnSpPr>
          <p:spPr>
            <a:xfrm flipV="1">
              <a:off x="705265" y="861511"/>
              <a:ext cx="194735" cy="2561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正方形/長方形 37"/>
          <p:cNvSpPr/>
          <p:nvPr/>
        </p:nvSpPr>
        <p:spPr>
          <a:xfrm>
            <a:off x="1498974" y="2038678"/>
            <a:ext cx="1976061" cy="781661"/>
          </a:xfrm>
          <a:prstGeom prst="rect">
            <a:avLst/>
          </a:prstGeom>
          <a:noFill/>
          <a:ln w="50800">
            <a:solidFill>
              <a:srgbClr val="FF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200" dirty="0">
              <a:solidFill>
                <a:srgbClr val="FFFFFF"/>
              </a:solidFill>
            </a:endParaRPr>
          </a:p>
        </p:txBody>
      </p:sp>
      <p:sp>
        <p:nvSpPr>
          <p:cNvPr id="39" name="テキスト ボックス 38"/>
          <p:cNvSpPr txBox="1"/>
          <p:nvPr/>
        </p:nvSpPr>
        <p:spPr>
          <a:xfrm>
            <a:off x="1619672" y="3348281"/>
            <a:ext cx="6984776" cy="584775"/>
          </a:xfrm>
          <a:prstGeom prst="rect">
            <a:avLst/>
          </a:prstGeom>
          <a:noFill/>
        </p:spPr>
        <p:txBody>
          <a:bodyPr wrap="square" rtlCol="0">
            <a:spAutoFit/>
          </a:bodyPr>
          <a:lstStyle/>
          <a:p>
            <a:pPr marL="285750" indent="-285750">
              <a:buFont typeface="Wingdings" panose="05000000000000000000" pitchFamily="2" charset="2"/>
              <a:buChar char="l"/>
            </a:pPr>
            <a:r>
              <a:rPr lang="ja-JP" altLang="en-US" sz="1600" dirty="0">
                <a:solidFill>
                  <a:srgbClr val="201815"/>
                </a:solidFill>
                <a:latin typeface="HGPｺﾞｼｯｸM" panose="020B0600000000000000" pitchFamily="50" charset="-128"/>
                <a:ea typeface="HGPｺﾞｼｯｸM" panose="020B0600000000000000" pitchFamily="50" charset="-128"/>
              </a:rPr>
              <a:t>ＡＰＳ</a:t>
            </a:r>
            <a:r>
              <a:rPr lang="en-US" altLang="ja-JP"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solidFill>
                  <a:srgbClr val="201815"/>
                </a:solidFill>
                <a:latin typeface="HGPｺﾞｼｯｸM" panose="020B0600000000000000" pitchFamily="50" charset="-128"/>
                <a:ea typeface="HGPｺﾞｼｯｸM" panose="020B0600000000000000" pitchFamily="50" charset="-128"/>
              </a:rPr>
              <a:t>業務ＳＥ</a:t>
            </a:r>
            <a:r>
              <a:rPr lang="en-US" altLang="ja-JP"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solidFill>
                  <a:srgbClr val="201815"/>
                </a:solidFill>
                <a:latin typeface="HGPｺﾞｼｯｸM" panose="020B0600000000000000" pitchFamily="50" charset="-128"/>
                <a:ea typeface="HGPｺﾞｼｯｸM" panose="020B0600000000000000" pitchFamily="50" charset="-128"/>
              </a:rPr>
              <a:t>担当領域が対象</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l"/>
            </a:pPr>
            <a:r>
              <a:rPr lang="ja-JP" altLang="en-US" sz="1600" dirty="0" smtClean="0">
                <a:latin typeface="HGPｺﾞｼｯｸM" panose="020B0600000000000000" pitchFamily="50" charset="-128"/>
                <a:ea typeface="HGPｺﾞｼｯｸM" panose="020B0600000000000000" pitchFamily="50" charset="-128"/>
              </a:rPr>
              <a:t>マネジメントは要件定義固有事柄を対象</a:t>
            </a:r>
            <a:endParaRPr lang="en-US" altLang="ja-JP" sz="1600" dirty="0" smtClean="0">
              <a:latin typeface="HGPｺﾞｼｯｸM" panose="020B0600000000000000" pitchFamily="50" charset="-128"/>
              <a:ea typeface="HGPｺﾞｼｯｸM" panose="020B0600000000000000" pitchFamily="50" charset="-128"/>
            </a:endParaRPr>
          </a:p>
        </p:txBody>
      </p:sp>
      <p:sp>
        <p:nvSpPr>
          <p:cNvPr id="24" name="正方形/長方形 23"/>
          <p:cNvSpPr/>
          <p:nvPr/>
        </p:nvSpPr>
        <p:spPr>
          <a:xfrm>
            <a:off x="963377" y="4297789"/>
            <a:ext cx="4052406" cy="599591"/>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b="1" dirty="0">
                <a:solidFill>
                  <a:srgbClr val="201815"/>
                </a:solidFill>
                <a:latin typeface="HGPｺﾞｼｯｸM" panose="020B0600000000000000" pitchFamily="50" charset="-128"/>
                <a:ea typeface="HGPｺﾞｼｯｸM" panose="020B0600000000000000" pitchFamily="50" charset="-128"/>
              </a:rPr>
              <a:t>業務要件</a:t>
            </a:r>
          </a:p>
        </p:txBody>
      </p:sp>
      <p:sp>
        <p:nvSpPr>
          <p:cNvPr id="25" name="正方形/長方形 24"/>
          <p:cNvSpPr/>
          <p:nvPr/>
        </p:nvSpPr>
        <p:spPr>
          <a:xfrm>
            <a:off x="963377" y="4978018"/>
            <a:ext cx="4052406" cy="59959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b="1" dirty="0">
                <a:solidFill>
                  <a:srgbClr val="201815"/>
                </a:solidFill>
                <a:latin typeface="HGPｺﾞｼｯｸM" panose="020B0600000000000000" pitchFamily="50" charset="-128"/>
                <a:ea typeface="HGPｺﾞｼｯｸM" panose="020B0600000000000000" pitchFamily="50" charset="-128"/>
              </a:rPr>
              <a:t>システム要件</a:t>
            </a:r>
          </a:p>
        </p:txBody>
      </p:sp>
      <p:sp>
        <p:nvSpPr>
          <p:cNvPr id="26" name="正方形/長方形 25"/>
          <p:cNvSpPr/>
          <p:nvPr/>
        </p:nvSpPr>
        <p:spPr>
          <a:xfrm>
            <a:off x="6403219" y="4295721"/>
            <a:ext cx="984153" cy="1976585"/>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移行</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方式</a:t>
            </a:r>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963377" y="5774651"/>
            <a:ext cx="1984853" cy="599589"/>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インフラ</a:t>
            </a:r>
            <a:r>
              <a:rPr lang="ja-JP" altLang="en-US" sz="1600" dirty="0">
                <a:solidFill>
                  <a:srgbClr val="201815"/>
                </a:solidFill>
                <a:latin typeface="HGPｺﾞｼｯｸM" panose="020B0600000000000000" pitchFamily="50" charset="-128"/>
                <a:ea typeface="HGPｺﾞｼｯｸM" panose="020B0600000000000000" pitchFamily="50" charset="-128"/>
              </a:rPr>
              <a:t>方式</a:t>
            </a:r>
          </a:p>
        </p:txBody>
      </p:sp>
      <p:sp>
        <p:nvSpPr>
          <p:cNvPr id="28" name="正方形/長方形 27"/>
          <p:cNvSpPr/>
          <p:nvPr/>
        </p:nvSpPr>
        <p:spPr>
          <a:xfrm>
            <a:off x="7476279" y="4295721"/>
            <a:ext cx="984153" cy="1976585"/>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運用</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a:solidFill>
                  <a:srgbClr val="201815"/>
                </a:solidFill>
                <a:latin typeface="HGPｺﾞｼｯｸM" panose="020B0600000000000000" pitchFamily="50" charset="-128"/>
                <a:ea typeface="HGPｺﾞｼｯｸM" panose="020B0600000000000000" pitchFamily="50" charset="-128"/>
              </a:rPr>
              <a:t>方式</a:t>
            </a:r>
          </a:p>
        </p:txBody>
      </p:sp>
      <p:sp>
        <p:nvSpPr>
          <p:cNvPr id="29" name="正方形/長方形 28"/>
          <p:cNvSpPr/>
          <p:nvPr/>
        </p:nvSpPr>
        <p:spPr>
          <a:xfrm>
            <a:off x="3022659" y="5774651"/>
            <a:ext cx="1993124" cy="599589"/>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アーキテクチャ</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a:solidFill>
                  <a:srgbClr val="201815"/>
                </a:solidFill>
                <a:latin typeface="HGPｺﾞｼｯｸM" panose="020B0600000000000000" pitchFamily="50" charset="-128"/>
                <a:ea typeface="HGPｺﾞｼｯｸM" panose="020B0600000000000000" pitchFamily="50" charset="-128"/>
              </a:rPr>
              <a:t>方式</a:t>
            </a:r>
          </a:p>
        </p:txBody>
      </p:sp>
      <p:sp>
        <p:nvSpPr>
          <p:cNvPr id="32" name="テキスト ボックス 23"/>
          <p:cNvSpPr txBox="1"/>
          <p:nvPr/>
        </p:nvSpPr>
        <p:spPr>
          <a:xfrm>
            <a:off x="1043834" y="4638936"/>
            <a:ext cx="1925072"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エンジニアリング</a:t>
            </a:r>
          </a:p>
        </p:txBody>
      </p:sp>
      <p:sp>
        <p:nvSpPr>
          <p:cNvPr id="33" name="テキスト ボックス 24"/>
          <p:cNvSpPr txBox="1"/>
          <p:nvPr/>
        </p:nvSpPr>
        <p:spPr>
          <a:xfrm>
            <a:off x="3043334" y="4638936"/>
            <a:ext cx="1923498"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マネジメント</a:t>
            </a:r>
          </a:p>
        </p:txBody>
      </p:sp>
      <p:sp>
        <p:nvSpPr>
          <p:cNvPr id="34" name="テキスト ボックス 27"/>
          <p:cNvSpPr txBox="1"/>
          <p:nvPr/>
        </p:nvSpPr>
        <p:spPr>
          <a:xfrm>
            <a:off x="1046082" y="5321229"/>
            <a:ext cx="1925072"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エンジニアリング</a:t>
            </a:r>
          </a:p>
        </p:txBody>
      </p:sp>
      <p:sp>
        <p:nvSpPr>
          <p:cNvPr id="35" name="テキスト ボックス 28"/>
          <p:cNvSpPr txBox="1"/>
          <p:nvPr/>
        </p:nvSpPr>
        <p:spPr>
          <a:xfrm>
            <a:off x="3045582" y="5321229"/>
            <a:ext cx="1923498"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マネジメント</a:t>
            </a:r>
          </a:p>
        </p:txBody>
      </p:sp>
      <p:sp>
        <p:nvSpPr>
          <p:cNvPr id="37" name="正方形/長方形 36"/>
          <p:cNvSpPr/>
          <p:nvPr/>
        </p:nvSpPr>
        <p:spPr>
          <a:xfrm>
            <a:off x="5328079" y="4295721"/>
            <a:ext cx="984153" cy="1976585"/>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テスト</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方式</a:t>
            </a:r>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
        <p:nvSpPr>
          <p:cNvPr id="36" name="正方形/長方形 35"/>
          <p:cNvSpPr/>
          <p:nvPr/>
        </p:nvSpPr>
        <p:spPr>
          <a:xfrm>
            <a:off x="799756" y="4149080"/>
            <a:ext cx="4359891" cy="1549738"/>
          </a:xfrm>
          <a:prstGeom prst="rect">
            <a:avLst/>
          </a:prstGeom>
          <a:noFill/>
          <a:ln w="50800">
            <a:solidFill>
              <a:srgbClr val="FF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600" dirty="0">
              <a:solidFill>
                <a:srgbClr val="FFFFFF"/>
              </a:solidFill>
              <a:latin typeface="HGPｺﾞｼｯｸM" panose="020B0600000000000000" pitchFamily="50" charset="-128"/>
              <a:ea typeface="HGPｺﾞｼｯｸM" panose="020B0600000000000000" pitchFamily="50" charset="-128"/>
            </a:endParaRPr>
          </a:p>
        </p:txBody>
      </p:sp>
      <p:sp>
        <p:nvSpPr>
          <p:cNvPr id="4" name="円/楕円 3"/>
          <p:cNvSpPr/>
          <p:nvPr/>
        </p:nvSpPr>
        <p:spPr>
          <a:xfrm>
            <a:off x="1043762" y="4992319"/>
            <a:ext cx="1172525" cy="29780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chemeClr val="tx1"/>
                </a:solidFill>
                <a:latin typeface="HGPｺﾞｼｯｸM" panose="020B0600000000000000" pitchFamily="50" charset="-128"/>
                <a:ea typeface="HGPｺﾞｼｯｸM" panose="020B0600000000000000" pitchFamily="50" charset="-128"/>
              </a:rPr>
              <a:t>機能</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41" name="円/楕円 40"/>
          <p:cNvSpPr/>
          <p:nvPr/>
        </p:nvSpPr>
        <p:spPr>
          <a:xfrm>
            <a:off x="3731968" y="4992319"/>
            <a:ext cx="1172525" cy="29780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chemeClr val="tx1"/>
                </a:solidFill>
                <a:latin typeface="HGPｺﾞｼｯｸM" panose="020B0600000000000000" pitchFamily="50" charset="-128"/>
                <a:ea typeface="HGPｺﾞｼｯｸM" panose="020B0600000000000000" pitchFamily="50" charset="-128"/>
              </a:rPr>
              <a:t>非機能</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cxnSp>
        <p:nvCxnSpPr>
          <p:cNvPr id="22" name="曲線コネクタ 21"/>
          <p:cNvCxnSpPr>
            <a:stCxn id="41" idx="7"/>
            <a:endCxn id="37" idx="0"/>
          </p:cNvCxnSpPr>
          <p:nvPr/>
        </p:nvCxnSpPr>
        <p:spPr>
          <a:xfrm rot="5400000" flipH="1" flipV="1">
            <a:off x="4906362" y="4122140"/>
            <a:ext cx="740212" cy="1087377"/>
          </a:xfrm>
          <a:prstGeom prst="curvedConnector3">
            <a:avLst>
              <a:gd name="adj1" fmla="val 109602"/>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曲線コネクタ 41"/>
          <p:cNvCxnSpPr>
            <a:stCxn id="41" idx="7"/>
            <a:endCxn id="26" idx="0"/>
          </p:cNvCxnSpPr>
          <p:nvPr/>
        </p:nvCxnSpPr>
        <p:spPr>
          <a:xfrm rot="5400000" flipH="1" flipV="1">
            <a:off x="5443932" y="3584570"/>
            <a:ext cx="740212" cy="2162516"/>
          </a:xfrm>
          <a:prstGeom prst="curvedConnector3">
            <a:avLst>
              <a:gd name="adj1" fmla="val 143574"/>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曲線コネクタ 43"/>
          <p:cNvCxnSpPr>
            <a:stCxn id="41" idx="7"/>
            <a:endCxn id="28" idx="0"/>
          </p:cNvCxnSpPr>
          <p:nvPr/>
        </p:nvCxnSpPr>
        <p:spPr>
          <a:xfrm rot="5400000" flipH="1" flipV="1">
            <a:off x="5980462" y="3048040"/>
            <a:ext cx="740212" cy="3235576"/>
          </a:xfrm>
          <a:prstGeom prst="curvedConnector3">
            <a:avLst>
              <a:gd name="adj1" fmla="val 180634"/>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曲線コネクタ 46"/>
          <p:cNvCxnSpPr>
            <a:stCxn id="41" idx="4"/>
            <a:endCxn id="27" idx="0"/>
          </p:cNvCxnSpPr>
          <p:nvPr/>
        </p:nvCxnSpPr>
        <p:spPr>
          <a:xfrm rot="5400000">
            <a:off x="2894755" y="4351176"/>
            <a:ext cx="484524" cy="2362427"/>
          </a:xfrm>
          <a:prstGeom prst="curvedConnector3">
            <a:avLst>
              <a:gd name="adj1" fmla="val 50000"/>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曲線コネクタ 49"/>
          <p:cNvCxnSpPr>
            <a:stCxn id="41" idx="4"/>
            <a:endCxn id="29" idx="0"/>
          </p:cNvCxnSpPr>
          <p:nvPr/>
        </p:nvCxnSpPr>
        <p:spPr>
          <a:xfrm rot="5400000">
            <a:off x="3926463" y="5382884"/>
            <a:ext cx="484524" cy="299010"/>
          </a:xfrm>
          <a:prstGeom prst="curvedConnector3">
            <a:avLst>
              <a:gd name="adj1" fmla="val 50000"/>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3" name="テキスト プレースホルダー 2"/>
          <p:cNvSpPr>
            <a:spLocks noGrp="1"/>
          </p:cNvSpPr>
          <p:nvPr>
            <p:ph type="body" sz="quarter" idx="13"/>
          </p:nvPr>
        </p:nvSpPr>
        <p:spPr/>
        <p:txBody>
          <a:bodyPr/>
          <a:lstStyle/>
          <a:p>
            <a:r>
              <a:rPr lang="ja-JP" altLang="en-US" dirty="0"/>
              <a:t>１．</a:t>
            </a:r>
            <a:r>
              <a:rPr lang="ja-JP" altLang="en-US" dirty="0" smtClean="0"/>
              <a:t>要件</a:t>
            </a:r>
            <a:r>
              <a:rPr lang="ja-JP" altLang="en-US" dirty="0"/>
              <a:t>定義フレームワークとは</a:t>
            </a:r>
          </a:p>
        </p:txBody>
      </p:sp>
    </p:spTree>
    <p:extLst>
      <p:ext uri="{BB962C8B-B14F-4D97-AF65-F5344CB8AC3E}">
        <p14:creationId xmlns:p14="http://schemas.microsoft.com/office/powerpoint/2010/main" val="2671237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１</a:t>
            </a:r>
            <a:r>
              <a:rPr lang="ja-JP" altLang="en-US" dirty="0" smtClean="0"/>
              <a:t>．</a:t>
            </a:r>
            <a:r>
              <a:rPr lang="ja-JP" altLang="en-US" dirty="0"/>
              <a:t>要件定義フレームワークとは</a:t>
            </a:r>
          </a:p>
        </p:txBody>
      </p:sp>
      <p:sp>
        <p:nvSpPr>
          <p:cNvPr id="5" name="テキスト ボックス 4"/>
          <p:cNvSpPr txBox="1"/>
          <p:nvPr/>
        </p:nvSpPr>
        <p:spPr>
          <a:xfrm>
            <a:off x="376065" y="1196752"/>
            <a:ext cx="8516415" cy="5509200"/>
          </a:xfrm>
          <a:prstGeom prst="rect">
            <a:avLst/>
          </a:prstGeom>
          <a:noFill/>
        </p:spPr>
        <p:txBody>
          <a:bodyPr wrap="square" rtlCol="0">
            <a:spAutoFit/>
          </a:bodyPr>
          <a:lstStyle/>
          <a:p>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業界内の標準との関係</a:t>
            </a:r>
            <a:r>
              <a:rPr lang="en-US" altLang="ja-JP" dirty="0" smtClean="0">
                <a:latin typeface="HGPｺﾞｼｯｸM" panose="020B0600000000000000" pitchFamily="50" charset="-128"/>
                <a:ea typeface="HGPｺﾞｼｯｸM" panose="020B0600000000000000" pitchFamily="50" charset="-128"/>
              </a:rPr>
              <a:t>】</a:t>
            </a:r>
          </a:p>
          <a:p>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要件定義フレームワークは</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REBOK</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アールイーボック</a:t>
            </a:r>
            <a:r>
              <a:rPr lang="en-US" altLang="ja-JP" dirty="0" smtClean="0">
                <a:latin typeface="HGPｺﾞｼｯｸM" panose="020B0600000000000000" pitchFamily="50" charset="-128"/>
                <a:ea typeface="HGPｺﾞｼｯｸM" panose="020B0600000000000000" pitchFamily="50" charset="-128"/>
              </a:rPr>
              <a:t>)[1]</a:t>
            </a:r>
            <a:r>
              <a:rPr lang="ja-JP" altLang="en-US" dirty="0" smtClean="0">
                <a:latin typeface="HGPｺﾞｼｯｸM" panose="020B0600000000000000" pitchFamily="50" charset="-128"/>
                <a:ea typeface="HGPｺﾞｼｯｸM" panose="020B0600000000000000" pitchFamily="50" charset="-128"/>
              </a:rPr>
              <a:t>等の</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ビジネスアナリシス</a:t>
            </a:r>
            <a:r>
              <a:rPr lang="ja-JP" altLang="en-US" dirty="0">
                <a:latin typeface="HGPｺﾞｼｯｸM" panose="020B0600000000000000" pitchFamily="50" charset="-128"/>
                <a:ea typeface="HGPｺﾞｼｯｸM" panose="020B0600000000000000" pitchFamily="50" charset="-128"/>
              </a:rPr>
              <a:t>、要求工学の知識体系を、全体的な考え方や要件定義プロセス</a:t>
            </a:r>
            <a:r>
              <a:rPr lang="ja-JP" altLang="en-US" dirty="0" smtClean="0">
                <a:latin typeface="HGPｺﾞｼｯｸM" panose="020B0600000000000000" pitchFamily="50" charset="-128"/>
                <a:ea typeface="HGPｺﾞｼｯｸM" panose="020B0600000000000000" pitchFamily="50" charset="-128"/>
              </a:rPr>
              <a:t>等</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の</a:t>
            </a:r>
            <a:r>
              <a:rPr lang="ja-JP" altLang="en-US" dirty="0">
                <a:latin typeface="HGPｺﾞｼｯｸM" panose="020B0600000000000000" pitchFamily="50" charset="-128"/>
                <a:ea typeface="HGPｺﾞｼｯｸM" panose="020B0600000000000000" pitchFamily="50" charset="-128"/>
              </a:rPr>
              <a:t>ベースと</a:t>
            </a:r>
            <a:r>
              <a:rPr lang="ja-JP" altLang="en-US" dirty="0" smtClean="0">
                <a:latin typeface="HGPｺﾞｼｯｸM" panose="020B0600000000000000" pitchFamily="50" charset="-128"/>
                <a:ea typeface="HGPｺﾞｼｯｸM" panose="020B0600000000000000" pitchFamily="50" charset="-128"/>
              </a:rPr>
              <a:t>し、具体的</a:t>
            </a:r>
            <a:r>
              <a:rPr lang="ja-JP" altLang="en-US" dirty="0">
                <a:latin typeface="HGPｺﾞｼｯｸM" panose="020B0600000000000000" pitchFamily="50" charset="-128"/>
                <a:ea typeface="HGPｺﾞｼｯｸM" panose="020B0600000000000000" pitchFamily="50" charset="-128"/>
              </a:rPr>
              <a:t>には下記の対応関係があります。</a:t>
            </a:r>
          </a:p>
          <a:p>
            <a:endParaRPr lang="ja-JP" altLang="en-US" dirty="0">
              <a:latin typeface="HGPｺﾞｼｯｸM" panose="020B0600000000000000" pitchFamily="50" charset="-128"/>
              <a:ea typeface="HGPｺﾞｼｯｸM" panose="020B0600000000000000" pitchFamily="50" charset="-128"/>
            </a:endParaRPr>
          </a:p>
          <a:p>
            <a:pPr marL="628650" indent="-28575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業務</a:t>
            </a:r>
            <a:r>
              <a:rPr lang="ja-JP" altLang="en-US" dirty="0">
                <a:latin typeface="HGPｺﾞｼｯｸM" panose="020B0600000000000000" pitchFamily="50" charset="-128"/>
                <a:ea typeface="HGPｺﾞｼｯｸM" panose="020B0600000000000000" pitchFamily="50" charset="-128"/>
              </a:rPr>
              <a:t>要件定義とシステム要件定義のプロセスガイドが定義する、「プロセス</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サブプロセス</a:t>
            </a:r>
            <a:r>
              <a:rPr lang="ja-JP" altLang="en-US" dirty="0" smtClean="0">
                <a:latin typeface="HGPｺﾞｼｯｸM" panose="020B0600000000000000" pitchFamily="50" charset="-128"/>
                <a:ea typeface="HGPｺﾞｼｯｸM" panose="020B0600000000000000" pitchFamily="50" charset="-128"/>
              </a:rPr>
              <a:t>」レベルのプロセスは</a:t>
            </a:r>
            <a:r>
              <a:rPr lang="ja-JP" altLang="en-US" dirty="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REBOK[1]</a:t>
            </a:r>
            <a:r>
              <a:rPr lang="ja-JP" altLang="en-US" dirty="0" smtClean="0">
                <a:latin typeface="HGPｺﾞｼｯｸM" panose="020B0600000000000000" pitchFamily="50" charset="-128"/>
                <a:ea typeface="HGPｺﾞｼｯｸM" panose="020B0600000000000000" pitchFamily="50" charset="-128"/>
              </a:rPr>
              <a:t>のプロセスモデルを</a:t>
            </a:r>
            <a:r>
              <a:rPr lang="ja-JP" altLang="en-US" dirty="0">
                <a:latin typeface="HGPｺﾞｼｯｸM" panose="020B0600000000000000" pitchFamily="50" charset="-128"/>
                <a:ea typeface="HGPｺﾞｼｯｸM" panose="020B0600000000000000" pitchFamily="50" charset="-128"/>
              </a:rPr>
              <a:t>踏襲しています。</a:t>
            </a:r>
          </a:p>
          <a:p>
            <a:pPr marL="628650" indent="-28575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非機能</a:t>
            </a:r>
            <a:r>
              <a:rPr lang="ja-JP" altLang="en-US" dirty="0">
                <a:latin typeface="HGPｺﾞｼｯｸM" panose="020B0600000000000000" pitchFamily="50" charset="-128"/>
                <a:ea typeface="HGPｺﾞｼｯｸM" panose="020B0600000000000000" pitchFamily="50" charset="-128"/>
              </a:rPr>
              <a:t>要件定義で決めること</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は、非機能要求</a:t>
            </a:r>
            <a:r>
              <a:rPr lang="ja-JP" altLang="en-US" dirty="0" smtClean="0">
                <a:latin typeface="HGPｺﾞｼｯｸM" panose="020B0600000000000000" pitchFamily="50" charset="-128"/>
                <a:ea typeface="HGPｺﾞｼｯｸM" panose="020B0600000000000000" pitchFamily="50" charset="-128"/>
              </a:rPr>
              <a:t>グレード</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の</a:t>
            </a:r>
            <a:r>
              <a:rPr lang="ja-JP" altLang="en-US" dirty="0">
                <a:latin typeface="HGPｺﾞｼｯｸM" panose="020B0600000000000000" pitchFamily="50" charset="-128"/>
                <a:ea typeface="HGPｺﾞｼｯｸM" panose="020B0600000000000000" pitchFamily="50" charset="-128"/>
              </a:rPr>
              <a:t>項目一覧</a:t>
            </a:r>
            <a:r>
              <a:rPr lang="ja-JP" altLang="en-US" dirty="0" smtClean="0">
                <a:latin typeface="HGPｺﾞｼｯｸM" panose="020B0600000000000000" pitchFamily="50" charset="-128"/>
                <a:ea typeface="HGPｺﾞｼｯｸM" panose="020B0600000000000000" pitchFamily="50" charset="-128"/>
              </a:rPr>
              <a:t>を</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踏襲</a:t>
            </a:r>
            <a:r>
              <a:rPr lang="ja-JP" altLang="en-US" dirty="0">
                <a:latin typeface="HGPｺﾞｼｯｸM" panose="020B0600000000000000" pitchFamily="50" charset="-128"/>
                <a:ea typeface="HGPｺﾞｼｯｸM" panose="020B0600000000000000" pitchFamily="50" charset="-128"/>
              </a:rPr>
              <a:t>しています</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ただし</a:t>
            </a:r>
            <a:r>
              <a:rPr lang="ja-JP" altLang="en-US" dirty="0">
                <a:latin typeface="HGPｺﾞｼｯｸM" panose="020B0600000000000000" pitchFamily="50" charset="-128"/>
                <a:ea typeface="HGPｺﾞｼｯｸM" panose="020B0600000000000000" pitchFamily="50" charset="-128"/>
              </a:rPr>
              <a:t>、「テスト要件」「ネットワーク要件」を</a:t>
            </a:r>
            <a:r>
              <a:rPr lang="ja-JP" altLang="en-US" dirty="0" smtClean="0">
                <a:latin typeface="HGPｺﾞｼｯｸM" panose="020B0600000000000000" pitchFamily="50" charset="-128"/>
                <a:ea typeface="HGPｺﾞｼｯｸM" panose="020B0600000000000000" pitchFamily="50" charset="-128"/>
              </a:rPr>
              <a:t>要件定義フレームワークで</a:t>
            </a:r>
            <a:r>
              <a:rPr lang="ja-JP" altLang="en-US" dirty="0">
                <a:latin typeface="HGPｺﾞｼｯｸM" panose="020B0600000000000000" pitchFamily="50" charset="-128"/>
                <a:ea typeface="HGPｺﾞｼｯｸM" panose="020B0600000000000000" pitchFamily="50" charset="-128"/>
              </a:rPr>
              <a:t>独自</a:t>
            </a:r>
            <a:r>
              <a:rPr lang="ja-JP" altLang="en-US" dirty="0" smtClean="0">
                <a:latin typeface="HGPｺﾞｼｯｸM" panose="020B0600000000000000" pitchFamily="50" charset="-128"/>
                <a:ea typeface="HGPｺﾞｼｯｸM" panose="020B0600000000000000" pitchFamily="50" charset="-128"/>
              </a:rPr>
              <a:t>に</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追加</a:t>
            </a:r>
            <a:r>
              <a:rPr lang="ja-JP" altLang="en-US" dirty="0">
                <a:latin typeface="HGPｺﾞｼｯｸM" panose="020B0600000000000000" pitchFamily="50" charset="-128"/>
                <a:ea typeface="HGPｺﾞｼｯｸM" panose="020B0600000000000000" pitchFamily="50" charset="-128"/>
              </a:rPr>
              <a:t>しています。</a:t>
            </a:r>
          </a:p>
          <a:p>
            <a:endParaRPr lang="ja-JP" altLang="en-US" dirty="0">
              <a:latin typeface="HGPｺﾞｼｯｸM" panose="020B0600000000000000" pitchFamily="50" charset="-128"/>
              <a:ea typeface="HGPｺﾞｼｯｸM" panose="020B0600000000000000" pitchFamily="50" charset="-128"/>
            </a:endParaRPr>
          </a:p>
          <a:p>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a:t>
            </a:r>
            <a:r>
              <a:rPr lang="en-US" altLang="ja-JP" sz="1400" dirty="0" smtClean="0">
                <a:latin typeface="HGPｺﾞｼｯｸM" panose="020B0600000000000000" pitchFamily="50" charset="-128"/>
                <a:ea typeface="HGPｺﾞｼｯｸM" panose="020B0600000000000000" pitchFamily="50" charset="-128"/>
              </a:rPr>
              <a:t>REBOK[1]</a:t>
            </a:r>
            <a:r>
              <a:rPr lang="ja-JP" altLang="en-US" sz="1400" dirty="0" smtClean="0">
                <a:latin typeface="HGPｺﾞｼｯｸM" panose="020B0600000000000000" pitchFamily="50" charset="-128"/>
                <a:ea typeface="HGPｺﾞｼｯｸM" panose="020B0600000000000000" pitchFamily="50" charset="-128"/>
              </a:rPr>
              <a:t>は</a:t>
            </a:r>
            <a:r>
              <a:rPr lang="ja-JP" altLang="en-US" sz="1400" dirty="0">
                <a:latin typeface="HGPｺﾞｼｯｸM" panose="020B0600000000000000" pitchFamily="50" charset="-128"/>
                <a:ea typeface="HGPｺﾞｼｯｸM" panose="020B0600000000000000" pitchFamily="50" charset="-128"/>
              </a:rPr>
              <a:t>、実践の視点から要求工学知識を体系的に整理した知識体系です。</a:t>
            </a:r>
          </a:p>
          <a:p>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：非機能要求</a:t>
            </a:r>
            <a:r>
              <a:rPr lang="ja-JP" altLang="en-US" sz="1400" dirty="0" smtClean="0">
                <a:latin typeface="HGPｺﾞｼｯｸM" panose="020B0600000000000000" pitchFamily="50" charset="-128"/>
                <a:ea typeface="HGPｺﾞｼｯｸM" panose="020B0600000000000000" pitchFamily="50" charset="-128"/>
              </a:rPr>
              <a:t>グレード</a:t>
            </a:r>
            <a:r>
              <a:rPr lang="en-US" altLang="ja-JP" sz="1400" dirty="0" smtClean="0">
                <a:latin typeface="HGPｺﾞｼｯｸM" panose="020B0600000000000000" pitchFamily="50" charset="-128"/>
                <a:ea typeface="HGPｺﾞｼｯｸM" panose="020B0600000000000000" pitchFamily="50" charset="-128"/>
              </a:rPr>
              <a:t>[2]</a:t>
            </a:r>
            <a:r>
              <a:rPr lang="ja-JP" altLang="en-US" sz="1400" dirty="0" smtClean="0">
                <a:latin typeface="HGPｺﾞｼｯｸM" panose="020B0600000000000000" pitchFamily="50" charset="-128"/>
                <a:ea typeface="HGPｺﾞｼｯｸM" panose="020B0600000000000000" pitchFamily="50" charset="-128"/>
              </a:rPr>
              <a:t>は</a:t>
            </a:r>
            <a:r>
              <a:rPr lang="ja-JP" altLang="en-US" sz="1400" dirty="0">
                <a:latin typeface="HGPｺﾞｼｯｸM" panose="020B0600000000000000" pitchFamily="50" charset="-128"/>
                <a:ea typeface="HGPｺﾞｼｯｸM" panose="020B0600000000000000" pitchFamily="50" charset="-128"/>
              </a:rPr>
              <a:t>、重要な項目から段階的に詳細化しながら非機能要求の確認を行うツール群です。</a:t>
            </a:r>
          </a:p>
          <a:p>
            <a:endParaRPr lang="ja-JP" altLang="en-US"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これに、従来から開発現場で活用しているプロセス・技法を加え</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不足</a:t>
            </a:r>
            <a:r>
              <a:rPr lang="ja-JP" altLang="en-US" dirty="0">
                <a:latin typeface="HGPｺﾞｼｯｸM" panose="020B0600000000000000" pitchFamily="50" charset="-128"/>
                <a:ea typeface="HGPｺﾞｼｯｸM" panose="020B0600000000000000" pitchFamily="50" charset="-128"/>
              </a:rPr>
              <a:t>しているプロセス・技法を補ったものを、要件定義の現場で使えるレベルまで</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内容</a:t>
            </a:r>
            <a:r>
              <a:rPr lang="ja-JP" altLang="en-US" dirty="0">
                <a:latin typeface="HGPｺﾞｼｯｸM" panose="020B0600000000000000" pitchFamily="50" charset="-128"/>
                <a:ea typeface="HGPｺﾞｼｯｸM" panose="020B0600000000000000" pitchFamily="50" charset="-128"/>
              </a:rPr>
              <a:t>の具体化、詳細化を行っています。</a:t>
            </a:r>
          </a:p>
          <a:p>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1541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8</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１</a:t>
            </a:r>
            <a:r>
              <a:rPr lang="ja-JP" altLang="en-US" dirty="0" smtClean="0"/>
              <a:t>．</a:t>
            </a:r>
            <a:r>
              <a:rPr lang="ja-JP" altLang="en-US" dirty="0"/>
              <a:t>要件定義フレームワークとは</a:t>
            </a:r>
          </a:p>
          <a:p>
            <a:endParaRPr kumimoji="1" lang="ja-JP" altLang="en-US" dirty="0"/>
          </a:p>
        </p:txBody>
      </p:sp>
      <p:sp>
        <p:nvSpPr>
          <p:cNvPr id="4" name="テキスト ボックス 3"/>
          <p:cNvSpPr txBox="1"/>
          <p:nvPr/>
        </p:nvSpPr>
        <p:spPr>
          <a:xfrm>
            <a:off x="376065" y="1268760"/>
            <a:ext cx="8588424" cy="369332"/>
          </a:xfrm>
          <a:prstGeom prst="rect">
            <a:avLst/>
          </a:prstGeom>
          <a:noFill/>
        </p:spPr>
        <p:txBody>
          <a:bodyPr wrap="square" rtlCol="0">
            <a:spAutoFit/>
          </a:bodyPr>
          <a:lstStyle/>
          <a:p>
            <a:r>
              <a:rPr lang="en-US" altLang="ja-JP" dirty="0" smtClean="0">
                <a:solidFill>
                  <a:srgbClr val="201815"/>
                </a:solidFill>
              </a:rPr>
              <a:t>【</a:t>
            </a:r>
            <a:r>
              <a:rPr lang="ja-JP" altLang="en-US" dirty="0" smtClean="0">
                <a:solidFill>
                  <a:srgbClr val="201815"/>
                </a:solidFill>
              </a:rPr>
              <a:t>構成</a:t>
            </a:r>
            <a:r>
              <a:rPr lang="en-US" altLang="ja-JP" dirty="0" smtClean="0">
                <a:solidFill>
                  <a:srgbClr val="201815"/>
                </a:solidFill>
              </a:rPr>
              <a:t>】 </a:t>
            </a:r>
            <a:r>
              <a:rPr lang="ja-JP" altLang="en-US" u="sng" dirty="0" smtClean="0">
                <a:solidFill>
                  <a:srgbClr val="FF0000"/>
                </a:solidFill>
              </a:rPr>
              <a:t>「基礎知識」「プロセスガイド」「成果物ガイド」「技法ガイド」</a:t>
            </a:r>
            <a:r>
              <a:rPr lang="ja-JP" altLang="en-US" dirty="0" smtClean="0">
                <a:solidFill>
                  <a:srgbClr val="201815"/>
                </a:solidFill>
              </a:rPr>
              <a:t>の４点で構成</a:t>
            </a:r>
            <a:endParaRPr lang="en-US" altLang="ja-JP" dirty="0">
              <a:solidFill>
                <a:srgbClr val="201815"/>
              </a:solidFill>
            </a:endParaRPr>
          </a:p>
        </p:txBody>
      </p:sp>
      <p:graphicFrame>
        <p:nvGraphicFramePr>
          <p:cNvPr id="5" name="表 4"/>
          <p:cNvGraphicFramePr>
            <a:graphicFrameLocks noGrp="1"/>
          </p:cNvGraphicFramePr>
          <p:nvPr>
            <p:extLst>
              <p:ext uri="{D42A27DB-BD31-4B8C-83A1-F6EECF244321}">
                <p14:modId xmlns:p14="http://schemas.microsoft.com/office/powerpoint/2010/main" val="3777670833"/>
              </p:ext>
            </p:extLst>
          </p:nvPr>
        </p:nvGraphicFramePr>
        <p:xfrm>
          <a:off x="251520" y="1772816"/>
          <a:ext cx="8815622" cy="4632960"/>
        </p:xfrm>
        <a:graphic>
          <a:graphicData uri="http://schemas.openxmlformats.org/drawingml/2006/table">
            <a:tbl>
              <a:tblPr firstRow="1" firstCol="1" bandRow="1">
                <a:tableStyleId>{D27102A9-8310-4765-A935-A1911B00CA55}</a:tableStyleId>
              </a:tblPr>
              <a:tblGrid>
                <a:gridCol w="256917"/>
                <a:gridCol w="881095"/>
                <a:gridCol w="518172"/>
                <a:gridCol w="2808312"/>
                <a:gridCol w="4351126"/>
              </a:tblGrid>
              <a:tr h="184635">
                <a:tc>
                  <a:txBody>
                    <a:bodyPr/>
                    <a:lstStyle/>
                    <a:p>
                      <a:pPr>
                        <a:spcAft>
                          <a:spcPts val="0"/>
                        </a:spcAft>
                      </a:pPr>
                      <a:r>
                        <a:rPr lang="en-US" sz="1600" kern="100" dirty="0">
                          <a:solidFill>
                            <a:schemeClr val="tx1"/>
                          </a:solidFill>
                          <a:effectLst/>
                          <a:latin typeface="HGPｺﾞｼｯｸM" panose="020B0600000000000000" pitchFamily="50" charset="-128"/>
                          <a:ea typeface="HGPｺﾞｼｯｸM" panose="020B0600000000000000" pitchFamily="50" charset="-128"/>
                        </a:rPr>
                        <a:t> </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名称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内容</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r>
              <a:tr h="446089">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3">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要件定義基礎知識集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要件</a:t>
                      </a:r>
                      <a:r>
                        <a:rPr lang="ja-JP" sz="1600" kern="100" dirty="0">
                          <a:solidFill>
                            <a:schemeClr val="tx1"/>
                          </a:solidFill>
                          <a:effectLst/>
                          <a:latin typeface="HGPｺﾞｼｯｸM" panose="020B0600000000000000" pitchFamily="50" charset="-128"/>
                          <a:ea typeface="HGPｺﾞｼｯｸM" panose="020B0600000000000000" pitchFamily="50" charset="-128"/>
                        </a:rPr>
                        <a:t>定義に関する一般的な基礎</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知識を解説</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a:t>
                      </a: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要求工学基礎知識</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2</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3">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フレームワーク</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概要説明書</a:t>
                      </a:r>
                      <a:endParaRPr lang="ja-JP" sz="1600" strike="sngStrike"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要件定義フレームワーク</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の</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基本的</a:t>
                      </a:r>
                      <a:r>
                        <a:rPr lang="ja-JP" sz="1600" kern="100" dirty="0">
                          <a:solidFill>
                            <a:schemeClr val="tx1"/>
                          </a:solidFill>
                          <a:effectLst/>
                          <a:latin typeface="HGPｺﾞｼｯｸM" panose="020B0600000000000000" pitchFamily="50" charset="-128"/>
                          <a:ea typeface="HGPｺﾞｼｯｸM" panose="020B0600000000000000" pitchFamily="50" charset="-128"/>
                        </a:rPr>
                        <a:t>な考え方、構成、使用方法、背景</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等</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3</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r>
                        <a:rPr lang="ja-JP" altLang="en-US" sz="1600" dirty="0" smtClean="0">
                          <a:solidFill>
                            <a:schemeClr val="tx1"/>
                          </a:solidFill>
                          <a:latin typeface="HGPｺﾞｼｯｸM" panose="020B0600000000000000" pitchFamily="50" charset="-128"/>
                          <a:ea typeface="HGPｺﾞｼｯｸM" panose="020B0600000000000000" pitchFamily="50" charset="-128"/>
                        </a:rPr>
                        <a:t>要件定義計画</a:t>
                      </a:r>
                      <a:endParaRPr lang="en-US" altLang="ja-JP" sz="1600" strike="sngStrike" dirty="0" smtClean="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要件定義</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計画</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プロセスガイド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要件定義計画</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について</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進め方</a:t>
                      </a:r>
                      <a:r>
                        <a:rPr lang="ja-JP" sz="1600" kern="100" dirty="0">
                          <a:solidFill>
                            <a:schemeClr val="tx1"/>
                          </a:solidFill>
                          <a:effectLst/>
                          <a:latin typeface="HGPｺﾞｼｯｸM" panose="020B0600000000000000" pitchFamily="50" charset="-128"/>
                          <a:ea typeface="HGPｺﾞｼｯｸM" panose="020B0600000000000000" pitchFamily="50" charset="-128"/>
                        </a:rPr>
                        <a:t>等のガイドラインや成果物</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、テクニック</a:t>
                      </a:r>
                      <a:r>
                        <a:rPr lang="ja-JP" sz="1600" kern="100" dirty="0">
                          <a:solidFill>
                            <a:schemeClr val="tx1"/>
                          </a:solidFill>
                          <a:effectLst/>
                          <a:latin typeface="HGPｺﾞｼｯｸM" panose="020B0600000000000000" pitchFamily="50" charset="-128"/>
                          <a:ea typeface="HGPｺﾞｼｯｸM" panose="020B0600000000000000" pitchFamily="50" charset="-128"/>
                        </a:rPr>
                        <a:t>を定義</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4</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計画</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成果物</a:t>
                      </a:r>
                      <a:endPar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endParaRPr>
                    </a:p>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サンプル</a:t>
                      </a:r>
                      <a:r>
                        <a:rPr lang="ja-JP" sz="1600" kern="100" dirty="0">
                          <a:solidFill>
                            <a:schemeClr val="tx1"/>
                          </a:solidFill>
                          <a:effectLst/>
                          <a:latin typeface="HGPｺﾞｼｯｸM" panose="020B0600000000000000" pitchFamily="50" charset="-128"/>
                          <a:ea typeface="HGPｺﾞｼｯｸM" panose="020B0600000000000000" pitchFamily="50" charset="-128"/>
                        </a:rPr>
                        <a:t>＆ガイド</a:t>
                      </a:r>
                      <a:r>
                        <a:rPr lang="en-US" sz="1600" kern="100" dirty="0">
                          <a:solidFill>
                            <a:schemeClr val="tx1"/>
                          </a:solidFill>
                          <a:effectLst/>
                          <a:latin typeface="HGPｺﾞｼｯｸM" panose="020B0600000000000000" pitchFamily="50" charset="-128"/>
                          <a:ea typeface="HGPｺﾞｼｯｸM" panose="020B0600000000000000" pitchFamily="50" charset="-128"/>
                        </a:rPr>
                        <a:t> </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要件定義計画で作成する成果物</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の</a:t>
                      </a:r>
                      <a:endPar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体系や成果物様式、記述ガイドライン</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を</a:t>
                      </a: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定義</a:t>
                      </a:r>
                      <a:r>
                        <a:rPr lang="en-US" sz="1600" kern="100" dirty="0">
                          <a:solidFill>
                            <a:schemeClr val="tx1"/>
                          </a:solidFill>
                          <a:effectLst/>
                          <a:latin typeface="HGPｺﾞｼｯｸM" panose="020B0600000000000000" pitchFamily="50" charset="-128"/>
                          <a:ea typeface="HGPｺﾞｼｯｸM" panose="020B0600000000000000" pitchFamily="50" charset="-128"/>
                        </a:rPr>
                        <a:t> </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5</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r>
                        <a:rPr lang="ja-JP" altLang="en-US" sz="1600" dirty="0" smtClean="0">
                          <a:solidFill>
                            <a:schemeClr val="tx1"/>
                          </a:solidFill>
                          <a:latin typeface="HGPｺﾞｼｯｸM" panose="020B0600000000000000" pitchFamily="50" charset="-128"/>
                          <a:ea typeface="HGPｺﾞｼｯｸM" panose="020B0600000000000000" pitchFamily="50" charset="-128"/>
                        </a:rPr>
                        <a:t>業務要件</a:t>
                      </a:r>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定義プロセスガイド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について、</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進め方</a:t>
                      </a:r>
                      <a:r>
                        <a:rPr lang="ja-JP" sz="1600" kern="100" dirty="0">
                          <a:solidFill>
                            <a:schemeClr val="tx1"/>
                          </a:solidFill>
                          <a:effectLst/>
                          <a:latin typeface="HGPｺﾞｼｯｸM" panose="020B0600000000000000" pitchFamily="50" charset="-128"/>
                          <a:ea typeface="HGPｺﾞｼｯｸM" panose="020B0600000000000000" pitchFamily="50" charset="-128"/>
                        </a:rPr>
                        <a:t>等のガイドラインや成果物</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、テクニック</a:t>
                      </a:r>
                      <a:r>
                        <a:rPr lang="ja-JP" sz="1600" kern="100" dirty="0">
                          <a:solidFill>
                            <a:schemeClr val="tx1"/>
                          </a:solidFill>
                          <a:effectLst/>
                          <a:latin typeface="HGPｺﾞｼｯｸM" panose="020B0600000000000000" pitchFamily="50" charset="-128"/>
                          <a:ea typeface="HGPｺﾞｼｯｸM" panose="020B0600000000000000" pitchFamily="50" charset="-128"/>
                        </a:rPr>
                        <a:t>を定義</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6</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定義成果物</a:t>
                      </a:r>
                      <a:endPar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endParaRPr>
                    </a:p>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サンプル</a:t>
                      </a:r>
                      <a:r>
                        <a:rPr lang="ja-JP" sz="1600" kern="100" dirty="0">
                          <a:solidFill>
                            <a:schemeClr val="tx1"/>
                          </a:solidFill>
                          <a:effectLst/>
                          <a:latin typeface="HGPｺﾞｼｯｸM" panose="020B0600000000000000" pitchFamily="50" charset="-128"/>
                          <a:ea typeface="HGPｺﾞｼｯｸM" panose="020B0600000000000000" pitchFamily="50" charset="-128"/>
                        </a:rPr>
                        <a:t>＆ガイド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業務要件定義で作成する成果物</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の</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体系や成果物様式、記述ガイドライン</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を</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7</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r>
                        <a:rPr lang="ja-JP" altLang="en-US" sz="1600" dirty="0" smtClean="0">
                          <a:solidFill>
                            <a:schemeClr val="tx1"/>
                          </a:solidFill>
                          <a:latin typeface="HGPｺﾞｼｯｸM" panose="020B0600000000000000" pitchFamily="50" charset="-128"/>
                          <a:ea typeface="HGPｺﾞｼｯｸM" panose="020B0600000000000000" pitchFamily="50" charset="-128"/>
                        </a:rPr>
                        <a:t>システム要件</a:t>
                      </a:r>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定義プロセスガイド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システム</a:t>
                      </a: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要件定義</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について、</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進め方等のガイドラインや成果物、テクニックを定義</a:t>
                      </a:r>
                      <a:endParaRPr lang="ja-JP"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8</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定義成果物</a:t>
                      </a:r>
                      <a:endPar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endParaRPr>
                    </a:p>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サンプル</a:t>
                      </a:r>
                      <a:r>
                        <a:rPr lang="ja-JP" sz="1600" kern="100" dirty="0">
                          <a:solidFill>
                            <a:schemeClr val="tx1"/>
                          </a:solidFill>
                          <a:effectLst/>
                          <a:latin typeface="HGPｺﾞｼｯｸM" panose="020B0600000000000000" pitchFamily="50" charset="-128"/>
                          <a:ea typeface="HGPｺﾞｼｯｸM" panose="020B0600000000000000" pitchFamily="50" charset="-128"/>
                        </a:rPr>
                        <a:t>＆ガイド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システム</a:t>
                      </a: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要件定義で作成する成果物の</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体系や成果物様式、記述ガイドライン</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を</a:t>
                      </a: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定義</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9</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3">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要件定義技法ガイド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業務要件定義、システム要件定義で活用</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する</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主要</a:t>
                      </a:r>
                      <a:r>
                        <a:rPr lang="ja-JP" sz="1600" kern="100" dirty="0">
                          <a:solidFill>
                            <a:schemeClr val="tx1"/>
                          </a:solidFill>
                          <a:effectLst/>
                          <a:latin typeface="HGPｺﾞｼｯｸM" panose="020B0600000000000000" pitchFamily="50" charset="-128"/>
                          <a:ea typeface="HGPｺﾞｼｯｸM" panose="020B0600000000000000" pitchFamily="50" charset="-128"/>
                        </a:rPr>
                        <a:t>な</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技法</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の</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実践ガイドライン</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tr>
            </a:tbl>
          </a:graphicData>
        </a:graphic>
      </p:graphicFrame>
    </p:spTree>
    <p:extLst>
      <p:ext uri="{BB962C8B-B14F-4D97-AF65-F5344CB8AC3E}">
        <p14:creationId xmlns:p14="http://schemas.microsoft.com/office/powerpoint/2010/main" val="1826007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１</a:t>
            </a:r>
            <a:r>
              <a:rPr lang="ja-JP" altLang="en-US" dirty="0" smtClean="0"/>
              <a:t>．</a:t>
            </a:r>
            <a:r>
              <a:rPr lang="ja-JP" altLang="en-US" dirty="0"/>
              <a:t>要件定義フレームワークとは</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0542191"/>
              </p:ext>
            </p:extLst>
          </p:nvPr>
        </p:nvGraphicFramePr>
        <p:xfrm>
          <a:off x="467544" y="1484784"/>
          <a:ext cx="8352929" cy="2931160"/>
        </p:xfrm>
        <a:graphic>
          <a:graphicData uri="http://schemas.openxmlformats.org/drawingml/2006/table">
            <a:tbl>
              <a:tblPr firstRow="1" bandRow="1">
                <a:tableStyleId>{00A15C55-8517-42AA-B614-E9B94910E393}</a:tableStyleId>
              </a:tblPr>
              <a:tblGrid>
                <a:gridCol w="1863250"/>
                <a:gridCol w="1863250"/>
                <a:gridCol w="4626429"/>
              </a:tblGrid>
              <a:tr h="370840">
                <a:tc>
                  <a:txBody>
                    <a:bodyPr/>
                    <a:lstStyle/>
                    <a:p>
                      <a:r>
                        <a:rPr kumimoji="1" lang="ja-JP" altLang="en-US" dirty="0" smtClean="0">
                          <a:latin typeface="HGPｺﾞｼｯｸM" panose="020B0600000000000000" pitchFamily="50" charset="-128"/>
                          <a:ea typeface="HGPｺﾞｼｯｸM" panose="020B0600000000000000" pitchFamily="50" charset="-128"/>
                        </a:rPr>
                        <a:t>誰が</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いつ</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どのように</a:t>
                      </a:r>
                      <a:endParaRPr kumimoji="1" lang="ja-JP" altLang="en-US" dirty="0">
                        <a:latin typeface="HGPｺﾞｼｯｸM" panose="020B0600000000000000" pitchFamily="50" charset="-128"/>
                        <a:ea typeface="HGPｺﾞｼｯｸM" panose="020B0600000000000000" pitchFamily="50" charset="-128"/>
                      </a:endParaRPr>
                    </a:p>
                  </a:txBody>
                  <a:tcPr/>
                </a:tc>
              </a:tr>
              <a:tr h="370840">
                <a:tc>
                  <a:txBody>
                    <a:bodyPr/>
                    <a:lstStyle/>
                    <a:p>
                      <a:r>
                        <a:rPr lang="en-US" altLang="ja-JP" dirty="0" smtClean="0">
                          <a:latin typeface="HGPｺﾞｼｯｸM" panose="020B0600000000000000" pitchFamily="50" charset="-128"/>
                          <a:ea typeface="HGPｺﾞｼｯｸM" panose="020B0600000000000000" pitchFamily="50" charset="-128"/>
                        </a:rPr>
                        <a:t>PM/PL</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要件定義開始前</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dirty="0" smtClean="0">
                          <a:latin typeface="HGPｺﾞｼｯｸM" panose="020B0600000000000000" pitchFamily="50" charset="-128"/>
                          <a:ea typeface="HGPｺﾞｼｯｸM" panose="020B0600000000000000" pitchFamily="50" charset="-128"/>
                        </a:rPr>
                        <a:t>要件定義フレームワークをベースに、</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ja-JP" dirty="0" smtClean="0">
                          <a:latin typeface="HGPｺﾞｼｯｸM" panose="020B0600000000000000" pitchFamily="50" charset="-128"/>
                          <a:ea typeface="HGPｺﾞｼｯｸM" panose="020B0600000000000000" pitchFamily="50" charset="-128"/>
                        </a:rPr>
                        <a:t>プロジェクト</a:t>
                      </a:r>
                      <a:r>
                        <a:rPr lang="ja-JP" altLang="en-US" dirty="0" smtClean="0">
                          <a:latin typeface="HGPｺﾞｼｯｸM" panose="020B0600000000000000" pitchFamily="50" charset="-128"/>
                          <a:ea typeface="HGPｺﾞｼｯｸM" panose="020B0600000000000000" pitchFamily="50" charset="-128"/>
                        </a:rPr>
                        <a:t>の</a:t>
                      </a:r>
                      <a:r>
                        <a:rPr lang="ja-JP" altLang="ja-JP" dirty="0" smtClean="0">
                          <a:latin typeface="HGPｺﾞｼｯｸM" panose="020B0600000000000000" pitchFamily="50" charset="-128"/>
                          <a:ea typeface="HGPｺﾞｼｯｸM" panose="020B0600000000000000" pitchFamily="50" charset="-128"/>
                        </a:rPr>
                        <a:t>要件定義</a:t>
                      </a:r>
                      <a:r>
                        <a:rPr lang="ja-JP" altLang="en-US" dirty="0" smtClean="0">
                          <a:latin typeface="HGPｺﾞｼｯｸM" panose="020B0600000000000000" pitchFamily="50" charset="-128"/>
                          <a:ea typeface="HGPｺﾞｼｯｸM" panose="020B0600000000000000" pitchFamily="50" charset="-128"/>
                        </a:rPr>
                        <a:t>作業ガイドライン</a:t>
                      </a:r>
                      <a:r>
                        <a:rPr lang="ja-JP" altLang="ja-JP" dirty="0" smtClean="0">
                          <a:latin typeface="HGPｺﾞｼｯｸM" panose="020B0600000000000000" pitchFamily="50" charset="-128"/>
                          <a:ea typeface="HGPｺﾞｼｯｸM" panose="020B0600000000000000" pitchFamily="50" charset="-128"/>
                        </a:rPr>
                        <a:t>を作成</a:t>
                      </a:r>
                      <a:endParaRPr lang="en-US" altLang="ja-JP" dirty="0" smtClean="0">
                        <a:latin typeface="HGPｺﾞｼｯｸM" panose="020B0600000000000000" pitchFamily="50" charset="-128"/>
                        <a:ea typeface="HGPｺﾞｼｯｸM" panose="020B0600000000000000" pitchFamily="50" charset="-128"/>
                      </a:endParaRPr>
                    </a:p>
                  </a:txBody>
                  <a:tcPr/>
                </a:tc>
              </a:tr>
              <a:tr h="370840">
                <a:tc>
                  <a:txBody>
                    <a:bodyPr/>
                    <a:lstStyle/>
                    <a:p>
                      <a:r>
                        <a:rPr lang="ja-JP" altLang="ja-JP" dirty="0" smtClean="0">
                          <a:latin typeface="HGPｺﾞｼｯｸM" panose="020B0600000000000000" pitchFamily="50" charset="-128"/>
                          <a:ea typeface="HGPｺﾞｼｯｸM" panose="020B0600000000000000" pitchFamily="50" charset="-128"/>
                        </a:rPr>
                        <a:t>要件定義担当</a:t>
                      </a:r>
                      <a:r>
                        <a:rPr lang="ja-JP" altLang="en-US" dirty="0" smtClean="0">
                          <a:latin typeface="HGPｺﾞｼｯｸM" panose="020B0600000000000000" pitchFamily="50" charset="-128"/>
                          <a:ea typeface="HGPｺﾞｼｯｸM" panose="020B0600000000000000" pitchFamily="50" charset="-128"/>
                        </a:rPr>
                        <a:t>者</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要件定義実施時</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lang="ja-JP" altLang="en-US" dirty="0" smtClean="0">
                          <a:latin typeface="HGPｺﾞｼｯｸM" panose="020B0600000000000000" pitchFamily="50" charset="-128"/>
                          <a:ea typeface="HGPｺﾞｼｯｸM" panose="020B0600000000000000" pitchFamily="50" charset="-128"/>
                        </a:rPr>
                        <a:t>作業ガイドラインに沿って作業を進めながら、</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要件定義フレームワークのノウハウを実践</a:t>
                      </a:r>
                      <a:endParaRPr lang="en-US" altLang="ja-JP" dirty="0" smtClean="0">
                        <a:latin typeface="HGPｺﾞｼｯｸM" panose="020B0600000000000000" pitchFamily="50" charset="-128"/>
                        <a:ea typeface="HGPｺﾞｼｯｸM" panose="020B0600000000000000" pitchFamily="50" charset="-128"/>
                      </a:endParaRPr>
                    </a:p>
                  </a:txBody>
                  <a:tcPr/>
                </a:tc>
              </a:tr>
              <a:tr h="370840">
                <a:tc>
                  <a:txBody>
                    <a:bodyPr/>
                    <a:lstStyle/>
                    <a:p>
                      <a:r>
                        <a:rPr lang="ja-JP" altLang="ja-JP" dirty="0" smtClean="0">
                          <a:latin typeface="HGPｺﾞｼｯｸM" panose="020B0600000000000000" pitchFamily="50" charset="-128"/>
                          <a:ea typeface="HGPｺﾞｼｯｸM" panose="020B0600000000000000" pitchFamily="50" charset="-128"/>
                        </a:rPr>
                        <a:t>組織標準</a:t>
                      </a:r>
                      <a:r>
                        <a:rPr lang="ja-JP" altLang="en-US" dirty="0" smtClean="0">
                          <a:latin typeface="HGPｺﾞｼｯｸM" panose="020B0600000000000000" pitchFamily="50" charset="-128"/>
                          <a:ea typeface="HGPｺﾞｼｯｸM" panose="020B0600000000000000" pitchFamily="50" charset="-128"/>
                        </a:rPr>
                        <a:t>担当者</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組織標準作成時</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lang="ja-JP" altLang="en-US" dirty="0" smtClean="0">
                          <a:latin typeface="HGPｺﾞｼｯｸM" panose="020B0600000000000000" pitchFamily="50" charset="-128"/>
                          <a:ea typeface="HGPｺﾞｼｯｸM" panose="020B0600000000000000" pitchFamily="50" charset="-128"/>
                        </a:rPr>
                        <a:t>業務ドメインやお客さまの特性を考慮した、</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要件定義プロセス</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成果物のテーラリング</a:t>
                      </a:r>
                      <a:endParaRPr kumimoji="1" lang="ja-JP" altLang="en-US"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dirty="0" smtClean="0">
                          <a:latin typeface="HGPｺﾞｼｯｸM" panose="020B0600000000000000" pitchFamily="50" charset="-128"/>
                          <a:ea typeface="HGPｺﾞｼｯｸM" panose="020B0600000000000000" pitchFamily="50" charset="-128"/>
                        </a:rPr>
                        <a:t>外部設計担当者</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外部設計開始前</a:t>
                      </a:r>
                      <a:endParaRPr kumimoji="1" lang="en-US" altLang="ja-JP" dirty="0" smtClean="0">
                        <a:latin typeface="HGPｺﾞｼｯｸM" panose="020B0600000000000000" pitchFamily="50" charset="-128"/>
                        <a:ea typeface="HGPｺﾞｼｯｸM" panose="020B0600000000000000" pitchFamily="50" charset="-128"/>
                      </a:endParaRPr>
                    </a:p>
                    <a:p>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外設から開始する</a:t>
                      </a:r>
                      <a:r>
                        <a:rPr kumimoji="1" lang="en-US" altLang="ja-JP" sz="1400" dirty="0" smtClean="0">
                          <a:latin typeface="HGPｺﾞｼｯｸM" panose="020B0600000000000000" pitchFamily="50" charset="-128"/>
                          <a:ea typeface="HGPｺﾞｼｯｸM" panose="020B0600000000000000" pitchFamily="50" charset="-128"/>
                        </a:rPr>
                        <a:t>PJ)</a:t>
                      </a:r>
                      <a:endParaRPr kumimoji="1" lang="ja-JP" altLang="en-US" sz="1400" dirty="0">
                        <a:latin typeface="HGPｺﾞｼｯｸM" panose="020B0600000000000000" pitchFamily="50" charset="-128"/>
                        <a:ea typeface="HGPｺﾞｼｯｸM" panose="020B0600000000000000" pitchFamily="50" charset="-12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dirty="0" smtClean="0">
                          <a:latin typeface="HGPｺﾞｼｯｸM" panose="020B0600000000000000" pitchFamily="50" charset="-128"/>
                          <a:ea typeface="HGPｺﾞｼｯｸM" panose="020B0600000000000000" pitchFamily="50" charset="-128"/>
                        </a:rPr>
                        <a:t>お客さまから受領する要件定義成果物の</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品揃え、内容、品質を確認</a:t>
                      </a:r>
                      <a:endParaRPr lang="en-US" altLang="ja-JP"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r>
              <a:rPr lang="en-US" altLang="ja-JP" dirty="0" smtClean="0">
                <a:solidFill>
                  <a:srgbClr val="201815"/>
                </a:solidFill>
                <a:latin typeface="HGPｺﾞｼｯｸM" panose="020B0600000000000000" pitchFamily="50" charset="-128"/>
                <a:ea typeface="HGPｺﾞｼｯｸM" panose="020B0600000000000000" pitchFamily="50" charset="-128"/>
              </a:rPr>
              <a:t>【</a:t>
            </a:r>
            <a:r>
              <a:rPr lang="ja-JP" altLang="en-US" dirty="0" smtClean="0">
                <a:solidFill>
                  <a:srgbClr val="201815"/>
                </a:solidFill>
                <a:latin typeface="HGPｺﾞｼｯｸM" panose="020B0600000000000000" pitchFamily="50" charset="-128"/>
                <a:ea typeface="HGPｺﾞｼｯｸM" panose="020B0600000000000000" pitchFamily="50" charset="-128"/>
              </a:rPr>
              <a:t>想定利用者と利用シーン</a:t>
            </a:r>
            <a:r>
              <a:rPr lang="en-US" altLang="ja-JP" dirty="0" smtClean="0">
                <a:solidFill>
                  <a:srgbClr val="201815"/>
                </a:solidFill>
                <a:latin typeface="HGPｺﾞｼｯｸM" panose="020B0600000000000000" pitchFamily="50" charset="-128"/>
                <a:ea typeface="HGPｺﾞｼｯｸM" panose="020B0600000000000000" pitchFamily="50" charset="-128"/>
              </a:rPr>
              <a:t>】</a:t>
            </a:r>
          </a:p>
        </p:txBody>
      </p:sp>
      <p:sp>
        <p:nvSpPr>
          <p:cNvPr id="15" name="フローチャート : 複数書類 14"/>
          <p:cNvSpPr/>
          <p:nvPr/>
        </p:nvSpPr>
        <p:spPr>
          <a:xfrm>
            <a:off x="683568" y="4649787"/>
            <a:ext cx="864096" cy="651421"/>
          </a:xfrm>
          <a:prstGeom prst="flowChartMultidocument">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dirty="0" smtClean="0">
                <a:latin typeface="HGPｺﾞｼｯｸM" panose="020B0600000000000000" pitchFamily="50" charset="-128"/>
                <a:ea typeface="HGPｺﾞｼｯｸM" panose="020B0600000000000000" pitchFamily="50" charset="-128"/>
              </a:rPr>
              <a:t>要件定義</a:t>
            </a:r>
            <a:r>
              <a:rPr kumimoji="1" lang="en-US" altLang="ja-JP" dirty="0" smtClean="0">
                <a:latin typeface="HGPｺﾞｼｯｸM" panose="020B0600000000000000" pitchFamily="50" charset="-128"/>
                <a:ea typeface="HGPｺﾞｼｯｸM" panose="020B0600000000000000" pitchFamily="50" charset="-128"/>
              </a:rPr>
              <a:t>FW</a:t>
            </a:r>
            <a:endParaRPr kumimoji="1" lang="ja-JP" altLang="en-US" dirty="0">
              <a:latin typeface="HGPｺﾞｼｯｸM" panose="020B0600000000000000" pitchFamily="50" charset="-128"/>
              <a:ea typeface="HGPｺﾞｼｯｸM" panose="020B0600000000000000" pitchFamily="50" charset="-128"/>
            </a:endParaRPr>
          </a:p>
        </p:txBody>
      </p:sp>
      <p:sp>
        <p:nvSpPr>
          <p:cNvPr id="16" name="フローチャート : 複数書類 15"/>
          <p:cNvSpPr/>
          <p:nvPr/>
        </p:nvSpPr>
        <p:spPr>
          <a:xfrm>
            <a:off x="5868144" y="5304875"/>
            <a:ext cx="864096" cy="651421"/>
          </a:xfrm>
          <a:prstGeom prst="flowChartMultidocument">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sz="1600" dirty="0" smtClean="0">
                <a:latin typeface="HGPｺﾞｼｯｸM" panose="020B0600000000000000" pitchFamily="50" charset="-128"/>
                <a:ea typeface="HGPｺﾞｼｯｸM" panose="020B0600000000000000" pitchFamily="50" charset="-128"/>
              </a:rPr>
              <a:t>PJ</a:t>
            </a:r>
            <a:r>
              <a:rPr kumimoji="1" lang="ja-JP" altLang="en-US" sz="1600" dirty="0" smtClean="0">
                <a:latin typeface="HGPｺﾞｼｯｸM" panose="020B0600000000000000" pitchFamily="50" charset="-128"/>
                <a:ea typeface="HGPｺﾞｼｯｸM" panose="020B0600000000000000" pitchFamily="50" charset="-128"/>
              </a:rPr>
              <a:t>標準</a:t>
            </a:r>
            <a:r>
              <a:rPr kumimoji="1" lang="en-US" altLang="ja-JP" sz="1600" dirty="0" smtClean="0">
                <a:latin typeface="HGPｺﾞｼｯｸM" panose="020B0600000000000000" pitchFamily="50" charset="-128"/>
                <a:ea typeface="HGPｺﾞｼｯｸM" panose="020B0600000000000000" pitchFamily="50" charset="-128"/>
              </a:rPr>
              <a:t/>
            </a:r>
            <a:br>
              <a:rPr kumimoji="1"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要件定義</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作業ガイド</a:t>
            </a:r>
            <a:endParaRPr kumimoji="1" lang="ja-JP" altLang="en-US" sz="1600" dirty="0">
              <a:latin typeface="HGPｺﾞｼｯｸM" panose="020B0600000000000000" pitchFamily="50" charset="-128"/>
              <a:ea typeface="HGPｺﾞｼｯｸM" panose="020B0600000000000000" pitchFamily="50" charset="-128"/>
            </a:endParaRPr>
          </a:p>
        </p:txBody>
      </p:sp>
      <p:sp>
        <p:nvSpPr>
          <p:cNvPr id="17" name="フローチャート : 複数書類 16"/>
          <p:cNvSpPr/>
          <p:nvPr/>
        </p:nvSpPr>
        <p:spPr>
          <a:xfrm>
            <a:off x="2411760" y="5854445"/>
            <a:ext cx="864096" cy="651421"/>
          </a:xfrm>
          <a:prstGeom prst="flowChartMultidocument">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ja-JP" altLang="en-US" sz="1600" dirty="0" smtClean="0">
                <a:latin typeface="HGPｺﾞｼｯｸM" panose="020B0600000000000000" pitchFamily="50" charset="-128"/>
                <a:ea typeface="HGPｺﾞｼｯｸM" panose="020B0600000000000000" pitchFamily="50" charset="-128"/>
              </a:rPr>
              <a:t>組織標準</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要件定義</a:t>
            </a:r>
            <a:r>
              <a:rPr lang="en-US" altLang="ja-JP" sz="1600" dirty="0" smtClean="0">
                <a:latin typeface="HGPｺﾞｼｯｸM" panose="020B0600000000000000" pitchFamily="50" charset="-128"/>
                <a:ea typeface="HGPｺﾞｼｯｸM" panose="020B0600000000000000" pitchFamily="50" charset="-128"/>
              </a:rPr>
              <a:t>FW</a:t>
            </a:r>
            <a:endParaRPr kumimoji="1" lang="ja-JP" altLang="en-US" sz="1600" dirty="0">
              <a:latin typeface="HGPｺﾞｼｯｸM" panose="020B0600000000000000" pitchFamily="50" charset="-128"/>
              <a:ea typeface="HGPｺﾞｼｯｸM" panose="020B0600000000000000" pitchFamily="50" charset="-128"/>
            </a:endParaRPr>
          </a:p>
        </p:txBody>
      </p:sp>
      <p:cxnSp>
        <p:nvCxnSpPr>
          <p:cNvPr id="18" name="直線矢印コネクタ 17"/>
          <p:cNvCxnSpPr>
            <a:stCxn id="15" idx="3"/>
          </p:cNvCxnSpPr>
          <p:nvPr/>
        </p:nvCxnSpPr>
        <p:spPr>
          <a:xfrm>
            <a:off x="1547664" y="4975498"/>
            <a:ext cx="2785615" cy="654154"/>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15" idx="2"/>
          </p:cNvCxnSpPr>
          <p:nvPr/>
        </p:nvCxnSpPr>
        <p:spPr>
          <a:xfrm>
            <a:off x="1055529" y="5276538"/>
            <a:ext cx="2560" cy="528726"/>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endCxn id="17" idx="1"/>
          </p:cNvCxnSpPr>
          <p:nvPr/>
        </p:nvCxnSpPr>
        <p:spPr>
          <a:xfrm>
            <a:off x="1419245" y="6169595"/>
            <a:ext cx="992515" cy="105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endCxn id="16" idx="1"/>
          </p:cNvCxnSpPr>
          <p:nvPr/>
        </p:nvCxnSpPr>
        <p:spPr>
          <a:xfrm>
            <a:off x="5007966" y="5629652"/>
            <a:ext cx="860178" cy="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17" idx="3"/>
          </p:cNvCxnSpPr>
          <p:nvPr/>
        </p:nvCxnSpPr>
        <p:spPr>
          <a:xfrm flipV="1">
            <a:off x="3275856" y="5629652"/>
            <a:ext cx="1057423" cy="550504"/>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6" idx="3"/>
          </p:cNvCxnSpPr>
          <p:nvPr/>
        </p:nvCxnSpPr>
        <p:spPr>
          <a:xfrm flipV="1">
            <a:off x="6732240" y="5629310"/>
            <a:ext cx="1250777" cy="1276"/>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24" name="直線矢印コネクタ 62"/>
          <p:cNvCxnSpPr/>
          <p:nvPr/>
        </p:nvCxnSpPr>
        <p:spPr>
          <a:xfrm rot="16200000" flipV="1">
            <a:off x="4672251" y="1663700"/>
            <a:ext cx="513205" cy="6762378"/>
          </a:xfrm>
          <a:prstGeom prst="bent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7020272" y="4511287"/>
            <a:ext cx="1152128" cy="276999"/>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ノウハウ参照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6" name="テキスト ボックス 25"/>
          <p:cNvSpPr txBox="1"/>
          <p:nvPr/>
        </p:nvSpPr>
        <p:spPr>
          <a:xfrm>
            <a:off x="6804248" y="4960749"/>
            <a:ext cx="1440160" cy="646331"/>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踏むべき手順</a:t>
            </a:r>
            <a:endParaRPr kumimoji="1" lang="en-US" altLang="ja-JP" sz="1200" dirty="0" smtClean="0">
              <a:latin typeface="HGPｺﾞｼｯｸM" panose="020B0600000000000000" pitchFamily="50" charset="-128"/>
              <a:ea typeface="HGPｺﾞｼｯｸM" panose="020B0600000000000000" pitchFamily="50" charset="-128"/>
            </a:endParaRPr>
          </a:p>
          <a:p>
            <a:pPr algn="ctr"/>
            <a:r>
              <a:rPr kumimoji="1" lang="ja-JP" altLang="en-US" sz="1200" dirty="0" smtClean="0">
                <a:latin typeface="HGPｺﾞｼｯｸM" panose="020B0600000000000000" pitchFamily="50" charset="-128"/>
                <a:ea typeface="HGPｺﾞｼｯｸM" panose="020B0600000000000000" pitchFamily="50" charset="-128"/>
              </a:rPr>
              <a:t>作るべき成果物</a:t>
            </a:r>
            <a:endParaRPr kumimoji="1" lang="en-US" altLang="ja-JP" sz="1200" dirty="0" smtClean="0">
              <a:latin typeface="HGPｺﾞｼｯｸM" panose="020B0600000000000000" pitchFamily="50" charset="-128"/>
              <a:ea typeface="HGPｺﾞｼｯｸM" panose="020B0600000000000000" pitchFamily="50" charset="-128"/>
            </a:endParaRPr>
          </a:p>
          <a:p>
            <a:pPr algn="ctr"/>
            <a:r>
              <a:rPr kumimoji="1" lang="ja-JP" altLang="en-US" sz="1200" dirty="0" smtClean="0">
                <a:latin typeface="HGPｺﾞｼｯｸM" panose="020B0600000000000000" pitchFamily="50" charset="-128"/>
                <a:ea typeface="HGPｺﾞｼｯｸM" panose="020B0600000000000000" pitchFamily="50" charset="-128"/>
              </a:rPr>
              <a:t>参照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テキスト ボックス 26"/>
          <p:cNvSpPr txBox="1"/>
          <p:nvPr/>
        </p:nvSpPr>
        <p:spPr>
          <a:xfrm>
            <a:off x="5127466" y="5353587"/>
            <a:ext cx="621177" cy="276999"/>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作成</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8" name="テキスト ボックス 27"/>
          <p:cNvSpPr txBox="1"/>
          <p:nvPr/>
        </p:nvSpPr>
        <p:spPr>
          <a:xfrm>
            <a:off x="1284287" y="5877272"/>
            <a:ext cx="1127473" cy="276999"/>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テーラリング</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9" name="テキスト ボックス 28"/>
          <p:cNvSpPr txBox="1"/>
          <p:nvPr/>
        </p:nvSpPr>
        <p:spPr>
          <a:xfrm>
            <a:off x="357479" y="5475838"/>
            <a:ext cx="1401219" cy="276999"/>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ベースとして</a:t>
            </a:r>
            <a:r>
              <a:rPr lang="ja-JP" altLang="en-US" sz="1200" dirty="0" smtClean="0">
                <a:latin typeface="HGPｺﾞｼｯｸM" panose="020B0600000000000000" pitchFamily="50" charset="-128"/>
                <a:ea typeface="HGPｺﾞｼｯｸM" panose="020B0600000000000000" pitchFamily="50" charset="-128"/>
              </a:rPr>
              <a:t>参照</a:t>
            </a:r>
            <a:endParaRPr kumimoji="1" lang="en-US" altLang="ja-JP" sz="1200" dirty="0" smtClean="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3103957" y="5450760"/>
            <a:ext cx="1401219" cy="461665"/>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流用</a:t>
            </a:r>
            <a:r>
              <a:rPr lang="ja-JP" altLang="en-US" sz="1200" dirty="0">
                <a:latin typeface="HGPｺﾞｼｯｸM" panose="020B0600000000000000" pitchFamily="50" charset="-128"/>
                <a:ea typeface="HGPｺﾞｼｯｸM" panose="020B0600000000000000" pitchFamily="50" charset="-128"/>
              </a:rPr>
              <a:t>または</a:t>
            </a:r>
            <a:endParaRPr kumimoji="1" lang="en-US" altLang="ja-JP" sz="1200" dirty="0" smtClean="0">
              <a:latin typeface="HGPｺﾞｼｯｸM" panose="020B0600000000000000" pitchFamily="50" charset="-128"/>
              <a:ea typeface="HGPｺﾞｼｯｸM" panose="020B0600000000000000" pitchFamily="50" charset="-128"/>
            </a:endParaRPr>
          </a:p>
          <a:p>
            <a:pPr algn="ctr"/>
            <a:r>
              <a:rPr kumimoji="1" lang="ja-JP" altLang="en-US" sz="1200" dirty="0" smtClean="0">
                <a:latin typeface="HGPｺﾞｼｯｸM" panose="020B0600000000000000" pitchFamily="50" charset="-128"/>
                <a:ea typeface="HGPｺﾞｼｯｸM" panose="020B0600000000000000" pitchFamily="50" charset="-128"/>
              </a:rPr>
              <a:t>ベースとして</a:t>
            </a:r>
            <a:r>
              <a:rPr lang="ja-JP" altLang="en-US" sz="1200" dirty="0" smtClean="0">
                <a:latin typeface="HGPｺﾞｼｯｸM" panose="020B0600000000000000" pitchFamily="50" charset="-128"/>
                <a:ea typeface="HGPｺﾞｼｯｸM" panose="020B0600000000000000" pitchFamily="50" charset="-128"/>
              </a:rPr>
              <a:t>参照</a:t>
            </a:r>
            <a:endParaRPr kumimoji="1" lang="en-US" altLang="ja-JP" sz="1200" dirty="0" smtClean="0">
              <a:latin typeface="HGPｺﾞｼｯｸM" panose="020B0600000000000000" pitchFamily="50" charset="-128"/>
              <a:ea typeface="HGPｺﾞｼｯｸM" panose="020B0600000000000000" pitchFamily="50" charset="-128"/>
            </a:endParaRPr>
          </a:p>
        </p:txBody>
      </p:sp>
      <p:grpSp>
        <p:nvGrpSpPr>
          <p:cNvPr id="36" name="グループ化 35"/>
          <p:cNvGrpSpPr/>
          <p:nvPr/>
        </p:nvGrpSpPr>
        <p:grpSpPr>
          <a:xfrm>
            <a:off x="7524328" y="5277903"/>
            <a:ext cx="1728192" cy="1031417"/>
            <a:chOff x="7524328" y="5277903"/>
            <a:chExt cx="1728192" cy="1031417"/>
          </a:xfrm>
        </p:grpSpPr>
        <p:sp>
          <p:nvSpPr>
            <p:cNvPr id="11" name="テキスト ボックス 10"/>
            <p:cNvSpPr txBox="1"/>
            <p:nvPr/>
          </p:nvSpPr>
          <p:spPr>
            <a:xfrm>
              <a:off x="7524328" y="5939988"/>
              <a:ext cx="1728192" cy="369332"/>
            </a:xfrm>
            <a:prstGeom prst="rect">
              <a:avLst/>
            </a:prstGeom>
            <a:noFill/>
          </p:spPr>
          <p:txBody>
            <a:bodyPr wrap="square" rtlCol="0">
              <a:spAutoFit/>
            </a:bodyPr>
            <a:lstStyle/>
            <a:p>
              <a:pPr algn="ctr"/>
              <a:r>
                <a:rPr lang="ja-JP" altLang="en-US" dirty="0" smtClean="0">
                  <a:solidFill>
                    <a:srgbClr val="201815"/>
                  </a:solidFill>
                  <a:latin typeface="HGPｺﾞｼｯｸM" panose="020B0600000000000000" pitchFamily="50" charset="-128"/>
                  <a:ea typeface="HGPｺﾞｼｯｸM" panose="020B0600000000000000" pitchFamily="50" charset="-128"/>
                </a:rPr>
                <a:t>要件定義担当</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716" y="5277903"/>
              <a:ext cx="524654" cy="761946"/>
            </a:xfrm>
            <a:prstGeom prst="rect">
              <a:avLst/>
            </a:prstGeom>
          </p:spPr>
        </p:pic>
      </p:grpSp>
      <p:grpSp>
        <p:nvGrpSpPr>
          <p:cNvPr id="35" name="グループ化 34"/>
          <p:cNvGrpSpPr/>
          <p:nvPr/>
        </p:nvGrpSpPr>
        <p:grpSpPr>
          <a:xfrm>
            <a:off x="4179259" y="5221641"/>
            <a:ext cx="1026455" cy="1026184"/>
            <a:chOff x="4242841" y="5221641"/>
            <a:chExt cx="1026455" cy="1026184"/>
          </a:xfrm>
        </p:grpSpPr>
        <p:sp>
          <p:nvSpPr>
            <p:cNvPr id="8" name="テキスト ボックス 7"/>
            <p:cNvSpPr txBox="1"/>
            <p:nvPr/>
          </p:nvSpPr>
          <p:spPr>
            <a:xfrm>
              <a:off x="4242841" y="5878493"/>
              <a:ext cx="1026455" cy="369332"/>
            </a:xfrm>
            <a:prstGeom prst="rect">
              <a:avLst/>
            </a:prstGeom>
            <a:noFill/>
          </p:spPr>
          <p:txBody>
            <a:bodyPr wrap="square" rtlCol="0">
              <a:spAutoFit/>
            </a:bodyPr>
            <a:lstStyle/>
            <a:p>
              <a:pPr algn="ctr"/>
              <a:r>
                <a:rPr lang="en-US" altLang="ja-JP" dirty="0" smtClean="0">
                  <a:solidFill>
                    <a:srgbClr val="201815"/>
                  </a:solidFill>
                  <a:latin typeface="HGPｺﾞｼｯｸM" panose="020B0600000000000000" pitchFamily="50" charset="-128"/>
                  <a:ea typeface="HGPｺﾞｼｯｸM" panose="020B0600000000000000" pitchFamily="50" charset="-128"/>
                </a:rPr>
                <a:t>PM/PL</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2" name="図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228" y="5221641"/>
              <a:ext cx="524654" cy="761946"/>
            </a:xfrm>
            <a:prstGeom prst="rect">
              <a:avLst/>
            </a:prstGeom>
          </p:spPr>
        </p:pic>
      </p:grpSp>
      <p:grpSp>
        <p:nvGrpSpPr>
          <p:cNvPr id="34" name="グループ化 33"/>
          <p:cNvGrpSpPr/>
          <p:nvPr/>
        </p:nvGrpSpPr>
        <p:grpSpPr>
          <a:xfrm>
            <a:off x="193993" y="5816433"/>
            <a:ext cx="1728192" cy="996943"/>
            <a:chOff x="193993" y="5816433"/>
            <a:chExt cx="1728192" cy="996943"/>
          </a:xfrm>
        </p:grpSpPr>
        <p:sp>
          <p:nvSpPr>
            <p:cNvPr id="14" name="テキスト ボックス 13"/>
            <p:cNvSpPr txBox="1"/>
            <p:nvPr/>
          </p:nvSpPr>
          <p:spPr>
            <a:xfrm>
              <a:off x="193993" y="6444044"/>
              <a:ext cx="1728192" cy="369332"/>
            </a:xfrm>
            <a:prstGeom prst="rect">
              <a:avLst/>
            </a:prstGeom>
            <a:noFill/>
          </p:spPr>
          <p:txBody>
            <a:bodyPr wrap="square" rtlCol="0">
              <a:spAutoFit/>
            </a:bodyPr>
            <a:lstStyle/>
            <a:p>
              <a:pPr algn="ctr"/>
              <a:r>
                <a:rPr lang="ja-JP" altLang="en-US" dirty="0" smtClean="0">
                  <a:solidFill>
                    <a:srgbClr val="201815"/>
                  </a:solidFill>
                  <a:latin typeface="HGPｺﾞｼｯｸM" panose="020B0600000000000000" pitchFamily="50" charset="-128"/>
                  <a:ea typeface="HGPｺﾞｼｯｸM" panose="020B0600000000000000" pitchFamily="50" charset="-128"/>
                </a:rPr>
                <a:t>標準化担当</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3" name="図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69" y="5816433"/>
              <a:ext cx="600719" cy="739346"/>
            </a:xfrm>
            <a:prstGeom prst="rect">
              <a:avLst/>
            </a:prstGeom>
          </p:spPr>
        </p:pic>
      </p:grpSp>
    </p:spTree>
    <p:extLst>
      <p:ext uri="{BB962C8B-B14F-4D97-AF65-F5344CB8AC3E}">
        <p14:creationId xmlns:p14="http://schemas.microsoft.com/office/powerpoint/2010/main" val="3507816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END_THANKYOU">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ND_ご挨拶">
  <a:themeElements>
    <a:clrScheme name="ITHD_推奨カラー">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00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ND_ロ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画面に合わせる (4:3)</PresentationFormat>
  <Paragraphs>169</Paragraphs>
  <Slides>11</Slides>
  <Notes>0</Notes>
  <HiddenSlides>0</HiddenSlides>
  <MMClips>0</MMClips>
  <ScaleCrop>false</ScaleCrop>
  <HeadingPairs>
    <vt:vector size="4" baseType="variant">
      <vt:variant>
        <vt:lpstr>テーマ</vt:lpstr>
      </vt:variant>
      <vt:variant>
        <vt:i4>5</vt:i4>
      </vt:variant>
      <vt:variant>
        <vt:lpstr>スライド タイトル</vt:lpstr>
      </vt:variant>
      <vt:variant>
        <vt:i4>11</vt:i4>
      </vt:variant>
    </vt:vector>
  </HeadingPairs>
  <TitlesOfParts>
    <vt:vector size="16" baseType="lpstr">
      <vt:lpstr>表紙</vt:lpstr>
      <vt:lpstr>本文</vt:lpstr>
      <vt:lpstr>END_THANKYOU</vt:lpstr>
      <vt:lpstr>END_ご挨拶</vt:lpstr>
      <vt:lpstr>END_ロゴ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2018-05-16T02:44:58Z</dcterms:created>
  <dcterms:modified xsi:type="dcterms:W3CDTF">2018-09-21T02:39:34Z</dcterms:modified>
</cp:coreProperties>
</file>