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16"/>
  </p:notesMasterIdLst>
  <p:sldIdLst>
    <p:sldId id="588" r:id="rId3"/>
    <p:sldId id="437" r:id="rId4"/>
    <p:sldId id="445" r:id="rId5"/>
    <p:sldId id="587" r:id="rId6"/>
    <p:sldId id="568" r:id="rId7"/>
    <p:sldId id="569" r:id="rId8"/>
    <p:sldId id="567" r:id="rId9"/>
    <p:sldId id="578" r:id="rId10"/>
    <p:sldId id="572" r:id="rId11"/>
    <p:sldId id="583" r:id="rId12"/>
    <p:sldId id="584" r:id="rId13"/>
    <p:sldId id="585" r:id="rId14"/>
    <p:sldId id="586" r:id="rId15"/>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99CCFF"/>
    <a:srgbClr val="CCECFF"/>
    <a:srgbClr val="CCFFFF"/>
    <a:srgbClr val="3333FF"/>
    <a:srgbClr val="FDF7EE"/>
    <a:srgbClr val="F9E9CB"/>
    <a:srgbClr val="F5DAA9"/>
    <a:srgbClr val="E8AD5F"/>
    <a:srgbClr val="1EA7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98438" autoAdjust="0"/>
  </p:normalViewPr>
  <p:slideViewPr>
    <p:cSldViewPr snapToObjects="1">
      <p:cViewPr>
        <p:scale>
          <a:sx n="100" d="100"/>
          <a:sy n="100" d="100"/>
        </p:scale>
        <p:origin x="-1944" y="-43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2019/9/4</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37042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8" name="図 7">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064" y="5941419"/>
            <a:ext cx="825953" cy="295893"/>
          </a:xfrm>
          <a:prstGeom prst="rect">
            <a:avLst/>
          </a:prstGeom>
        </p:spPr>
      </p:pic>
      <p:sp>
        <p:nvSpPr>
          <p:cNvPr id="10" name="テキスト ボックス 9"/>
          <p:cNvSpPr txBox="1"/>
          <p:nvPr userDrawn="1"/>
        </p:nvSpPr>
        <p:spPr>
          <a:xfrm>
            <a:off x="491064" y="6267052"/>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userDrawn="1"/>
        </p:nvSpPr>
        <p:spPr>
          <a:xfrm>
            <a:off x="517332" y="6534191"/>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要件定義フレームワーク</a:t>
            </a:r>
            <a:r>
              <a:rPr lang="en-US" altLang="ja-JP" sz="1100" dirty="0" smtClean="0">
                <a:latin typeface="HGPｺﾞｼｯｸM" panose="020B0600000000000000" pitchFamily="50" charset="-128"/>
                <a:ea typeface="HGPｺﾞｼｯｸM" panose="020B0600000000000000" pitchFamily="50" charset="-128"/>
              </a:rPr>
              <a:t>©2018 TIS INC. </a:t>
            </a:r>
            <a:r>
              <a:rPr lang="ja-JP" altLang="en-US" sz="1100" dirty="0" smtClean="0">
                <a:latin typeface="HGPｺﾞｼｯｸM" panose="020B0600000000000000" pitchFamily="50" charset="-128"/>
                <a:ea typeface="HGPｺﾞｼｯｸM" panose="020B0600000000000000" pitchFamily="50" charset="-128"/>
              </a:rPr>
              <a:t>クリエイティブ・コモンズ・ライセンス（表示</a:t>
            </a:r>
            <a:r>
              <a:rPr lang="en-US" altLang="ja-JP" sz="1100" dirty="0" smtClean="0">
                <a:latin typeface="HGPｺﾞｼｯｸM" panose="020B0600000000000000" pitchFamily="50" charset="-128"/>
                <a:ea typeface="HGPｺﾞｼｯｸM" panose="020B0600000000000000" pitchFamily="50" charset="-128"/>
              </a:rPr>
              <a:t>-</a:t>
            </a:r>
            <a:r>
              <a:rPr lang="ja-JP" altLang="en-US" sz="1100" dirty="0" smtClean="0">
                <a:latin typeface="HGPｺﾞｼｯｸM" panose="020B0600000000000000" pitchFamily="50" charset="-128"/>
                <a:ea typeface="HGPｺﾞｼｯｸM" panose="020B0600000000000000" pitchFamily="50" charset="-128"/>
              </a:rPr>
              <a:t>継承 </a:t>
            </a:r>
            <a:r>
              <a:rPr lang="en-US" altLang="ja-JP" sz="1100" dirty="0" smtClean="0">
                <a:latin typeface="HGPｺﾞｼｯｸM" panose="020B0600000000000000" pitchFamily="50" charset="-128"/>
                <a:ea typeface="HGPｺﾞｼｯｸM" panose="020B0600000000000000" pitchFamily="50" charset="-128"/>
              </a:rPr>
              <a:t>4.0 </a:t>
            </a:r>
            <a:r>
              <a:rPr lang="ja-JP" altLang="en-US" sz="1100" dirty="0" smtClean="0">
                <a:latin typeface="HGPｺﾞｼｯｸM" panose="020B0600000000000000" pitchFamily="50" charset="-128"/>
                <a:ea typeface="HGPｺﾞｼｯｸM" panose="020B0600000000000000" pitchFamily="50" charset="-128"/>
              </a:rPr>
              <a:t>国際）</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20113035"/>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864096"/>
          </a:xfrm>
          <a:prstGeom prst="rect">
            <a:avLst/>
          </a:prstGeom>
        </p:spPr>
        <p:txBody>
          <a:bodyPr/>
          <a:lstStyle/>
          <a:p>
            <a:pPr lvl="0">
              <a:spcBef>
                <a:spcPct val="0"/>
              </a:spcBef>
              <a:defRPr/>
            </a:pPr>
            <a:r>
              <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要件定義技法ガイド</a:t>
            </a:r>
            <a:endParaRPr kumimoji="1" lang="en-US" altLang="ja-JP"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ステークホルダー</a:t>
            </a:r>
            <a:r>
              <a:rPr lang="ja-JP" altLang="en-US" sz="2400" dirty="0">
                <a:latin typeface="HGPｺﾞｼｯｸE" panose="020B0900000000000000" pitchFamily="50" charset="-128"/>
                <a:ea typeface="HGPｺﾞｼｯｸE" panose="020B0900000000000000" pitchFamily="50" charset="-128"/>
                <a:cs typeface="A-OTF 新ゴ Pro R"/>
              </a:rPr>
              <a:t>分析</a:t>
            </a:r>
            <a:r>
              <a:rPr lang="ja-JP" altLang="en-US" sz="2400" dirty="0" smtClean="0">
                <a:latin typeface="HGPｺﾞｼｯｸE" panose="020B0900000000000000" pitchFamily="50" charset="-128"/>
                <a:ea typeface="HGPｺﾞｼｯｸE" panose="020B0900000000000000" pitchFamily="50" charset="-128"/>
                <a:cs typeface="A-OTF 新ゴ Pro R"/>
              </a:rPr>
              <a:t>ガイド編</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342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latin typeface="A-OTF 新ゴ Pro L"/>
                <a:ea typeface="HGPｺﾞｼｯｸM" panose="020B0600000000000000" pitchFamily="50" charset="-128"/>
              </a:rPr>
              <a:pPr/>
              <a:t>10</a:t>
            </a:fld>
            <a:endParaRPr lang="ja-JP" altLang="en-US" dirty="0">
              <a:latin typeface="A-OTF 新ゴ Pro L"/>
              <a:ea typeface="HGPｺﾞｼｯｸM" panose="020B0600000000000000" pitchFamily="50" charset="-128"/>
            </a:endParaRPr>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２－３．ステークホルダーマトリクス</a:t>
            </a:r>
            <a:endParaRPr lang="ja-JP" altLang="en-US" dirty="0"/>
          </a:p>
        </p:txBody>
      </p:sp>
      <p:sp>
        <p:nvSpPr>
          <p:cNvPr id="16" name="テキスト ボックス 15"/>
          <p:cNvSpPr txBox="1"/>
          <p:nvPr/>
        </p:nvSpPr>
        <p:spPr>
          <a:xfrm>
            <a:off x="539552" y="1136933"/>
            <a:ext cx="8208912" cy="1015663"/>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ステークホルダーマトリクスと</a:t>
            </a:r>
            <a:r>
              <a:rPr lang="ja-JP" altLang="en-US" sz="1200" u="sng" dirty="0">
                <a:latin typeface="HGPｺﾞｼｯｸM" panose="020B0600000000000000" pitchFamily="50" charset="-128"/>
                <a:ea typeface="HGPｺﾞｼｯｸM" panose="020B0600000000000000" pitchFamily="50" charset="-128"/>
              </a:rPr>
              <a:t>は</a:t>
            </a:r>
            <a:r>
              <a:rPr lang="en-US" altLang="ja-JP" sz="1200" b="1" dirty="0">
                <a:latin typeface="HGPｺﾞｼｯｸM" panose="020B0600000000000000" pitchFamily="50" charset="-128"/>
                <a:ea typeface="HGPｺﾞｼｯｸM" panose="020B0600000000000000" pitchFamily="50" charset="-128"/>
              </a:rPr>
              <a:t/>
            </a:r>
            <a:br>
              <a:rPr lang="en-US" altLang="ja-JP" sz="1200" b="1"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ステークホルダーマトリクスは、プロジェクトに対する影響力や姿勢などを分析軸として、各ステークホルダーの位置関係をマッピングした図です。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要件定義に参加すべき人とステークホルダー毎の特徴を考慮した最適なコミュニケーション方法を考える材料になります。</a:t>
            </a:r>
            <a:endParaRPr lang="en-US" altLang="ja-JP" sz="1200" dirty="0">
              <a:latin typeface="HGPｺﾞｼｯｸM" panose="020B0600000000000000" pitchFamily="50" charset="-128"/>
              <a:ea typeface="HGPｺﾞｼｯｸM" panose="020B0600000000000000" pitchFamily="50" charset="-128"/>
            </a:endParaRPr>
          </a:p>
        </p:txBody>
      </p:sp>
      <p:sp>
        <p:nvSpPr>
          <p:cNvPr id="43" name="テキスト ボックス 42"/>
          <p:cNvSpPr txBox="1"/>
          <p:nvPr/>
        </p:nvSpPr>
        <p:spPr>
          <a:xfrm>
            <a:off x="611560" y="5157192"/>
            <a:ext cx="8208912" cy="1569660"/>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補足事項</a:t>
            </a:r>
            <a:endParaRPr lang="en-US" altLang="ja-JP" sz="1200" u="sng"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分析軸（縦軸・横軸）は、影響力・姿勢・関心度・権力などからプロジェクトやお客さまの特徴に合わせて設定する。</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ステークホルダーマトリクスの分析軸の例については、</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図２－３－２</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を参照</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ステークホルダーマトリクス</a:t>
            </a:r>
            <a:r>
              <a:rPr lang="ja-JP" altLang="en-US" sz="1200" dirty="0">
                <a:latin typeface="HGPｺﾞｼｯｸM" panose="020B0600000000000000" pitchFamily="50" charset="-128"/>
                <a:ea typeface="HGPｺﾞｼｯｸM" panose="020B0600000000000000" pitchFamily="50" charset="-128"/>
              </a:rPr>
              <a:t>へ</a:t>
            </a:r>
            <a:r>
              <a:rPr lang="ja-JP" altLang="en-US" sz="1200" dirty="0" smtClean="0">
                <a:latin typeface="HGPｺﾞｼｯｸM" panose="020B0600000000000000" pitchFamily="50" charset="-128"/>
                <a:ea typeface="HGPｺﾞｼｯｸM" panose="020B0600000000000000" pitchFamily="50" charset="-128"/>
              </a:rPr>
              <a:t>の人物の配置は、分析軸（縦軸・横軸）の定義内容を元に決定する。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各事象に定義されている対応方針は、配置場所を決定した上で利用するものであり、</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対応方針を参照して、配置場所を決定するのではないことに注意する。</a:t>
            </a:r>
            <a:endParaRPr lang="en-US" altLang="ja-JP" sz="1200" dirty="0">
              <a:latin typeface="HGPｺﾞｼｯｸM" panose="020B0600000000000000" pitchFamily="50" charset="-128"/>
              <a:ea typeface="HGPｺﾞｼｯｸM" panose="020B0600000000000000" pitchFamily="50" charset="-128"/>
            </a:endParaRPr>
          </a:p>
        </p:txBody>
      </p:sp>
      <p:sp>
        <p:nvSpPr>
          <p:cNvPr id="55" name="テキスト ボックス 54"/>
          <p:cNvSpPr txBox="1"/>
          <p:nvPr/>
        </p:nvSpPr>
        <p:spPr>
          <a:xfrm>
            <a:off x="611560" y="4920123"/>
            <a:ext cx="3806918"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図２－３－１．ステークホルダーマトリクスの例</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42" name="テキスト ボックス 41"/>
          <p:cNvSpPr txBox="1"/>
          <p:nvPr/>
        </p:nvSpPr>
        <p:spPr>
          <a:xfrm>
            <a:off x="807839" y="2861104"/>
            <a:ext cx="307777" cy="1287976"/>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姿勢</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56" name="テキスト ボックス 55"/>
          <p:cNvSpPr txBox="1"/>
          <p:nvPr/>
        </p:nvSpPr>
        <p:spPr>
          <a:xfrm>
            <a:off x="2339752" y="4797732"/>
            <a:ext cx="576064"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影響力</a:t>
            </a:r>
            <a:endParaRPr kumimoji="1" lang="ja-JP" altLang="en-US" sz="800" dirty="0">
              <a:latin typeface="HGPｺﾞｼｯｸM" panose="020B0600000000000000" pitchFamily="50" charset="-128"/>
              <a:ea typeface="HGPｺﾞｼｯｸM" panose="020B0600000000000000" pitchFamily="50" charset="-128"/>
            </a:endParaRPr>
          </a:p>
        </p:txBody>
      </p:sp>
      <p:graphicFrame>
        <p:nvGraphicFramePr>
          <p:cNvPr id="57" name="表 56"/>
          <p:cNvGraphicFramePr>
            <a:graphicFrameLocks noGrp="1"/>
          </p:cNvGraphicFramePr>
          <p:nvPr>
            <p:extLst>
              <p:ext uri="{D42A27DB-BD31-4B8C-83A1-F6EECF244321}">
                <p14:modId xmlns:p14="http://schemas.microsoft.com/office/powerpoint/2010/main" val="822543045"/>
              </p:ext>
            </p:extLst>
          </p:nvPr>
        </p:nvGraphicFramePr>
        <p:xfrm>
          <a:off x="1187624" y="2230368"/>
          <a:ext cx="2880320" cy="2494776"/>
        </p:xfrm>
        <a:graphic>
          <a:graphicData uri="http://schemas.openxmlformats.org/drawingml/2006/table">
            <a:tbl>
              <a:tblPr firstRow="1" bandRow="1">
                <a:tableStyleId>{5940675A-B579-460E-94D1-54222C63F5DA}</a:tableStyleId>
              </a:tblPr>
              <a:tblGrid>
                <a:gridCol w="1440160"/>
                <a:gridCol w="1440160"/>
              </a:tblGrid>
              <a:tr h="1247388">
                <a:tc>
                  <a:txBody>
                    <a:bodyPr/>
                    <a:lstStyle/>
                    <a:p>
                      <a:pPr algn="ctr"/>
                      <a:endParaRPr kumimoji="1" lang="ja-JP" altLang="en-US" sz="1200" dirty="0"/>
                    </a:p>
                  </a:txBody>
                  <a:tcPr>
                    <a:solidFill>
                      <a:schemeClr val="bg1">
                        <a:lumMod val="85000"/>
                      </a:schemeClr>
                    </a:solidFill>
                  </a:tcPr>
                </a:tc>
                <a:tc>
                  <a:txBody>
                    <a:bodyPr/>
                    <a:lstStyle/>
                    <a:p>
                      <a:pPr algn="ctr"/>
                      <a:endParaRPr kumimoji="1" lang="ja-JP" altLang="en-US" sz="1200" dirty="0"/>
                    </a:p>
                  </a:txBody>
                  <a:tcPr>
                    <a:solidFill>
                      <a:schemeClr val="bg1">
                        <a:lumMod val="85000"/>
                      </a:schemeClr>
                    </a:solidFill>
                  </a:tcPr>
                </a:tc>
              </a:tr>
              <a:tr h="1247388">
                <a:tc>
                  <a:txBody>
                    <a:bodyPr/>
                    <a:lstStyle/>
                    <a:p>
                      <a:pPr algn="ctr"/>
                      <a:endParaRPr kumimoji="1" lang="ja-JP" altLang="en-US" sz="1200" dirty="0"/>
                    </a:p>
                  </a:txBody>
                  <a:tcPr>
                    <a:solidFill>
                      <a:schemeClr val="bg1">
                        <a:lumMod val="85000"/>
                      </a:schemeClr>
                    </a:solidFill>
                  </a:tcPr>
                </a:tc>
                <a:tc>
                  <a:txBody>
                    <a:bodyPr/>
                    <a:lstStyle/>
                    <a:p>
                      <a:pPr algn="ctr"/>
                      <a:endParaRPr kumimoji="1" lang="ja-JP" altLang="en-US" sz="1200" dirty="0"/>
                    </a:p>
                  </a:txBody>
                  <a:tcPr>
                    <a:solidFill>
                      <a:schemeClr val="bg1">
                        <a:lumMod val="85000"/>
                      </a:schemeClr>
                    </a:solidFill>
                  </a:tcPr>
                </a:tc>
              </a:tr>
            </a:tbl>
          </a:graphicData>
        </a:graphic>
      </p:graphicFrame>
      <p:sp>
        <p:nvSpPr>
          <p:cNvPr id="58" name="テキスト ボックス 57"/>
          <p:cNvSpPr txBox="1"/>
          <p:nvPr/>
        </p:nvSpPr>
        <p:spPr>
          <a:xfrm>
            <a:off x="3707904" y="4725724"/>
            <a:ext cx="576064"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59" name="テキスト ボックス 58"/>
          <p:cNvSpPr txBox="1"/>
          <p:nvPr/>
        </p:nvSpPr>
        <p:spPr>
          <a:xfrm>
            <a:off x="971600" y="4725144"/>
            <a:ext cx="576064"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小</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0" name="テキスト ボックス 59"/>
          <p:cNvSpPr txBox="1"/>
          <p:nvPr/>
        </p:nvSpPr>
        <p:spPr>
          <a:xfrm>
            <a:off x="951855" y="2204864"/>
            <a:ext cx="307777" cy="343488"/>
          </a:xfrm>
          <a:prstGeom prst="rect">
            <a:avLst/>
          </a:prstGeom>
          <a:noFill/>
        </p:spPr>
        <p:txBody>
          <a:bodyPr vert="eaVert" wrap="square" rtlCol="0">
            <a:spAutoFit/>
          </a:bodyPr>
          <a:lstStyle/>
          <a:p>
            <a:r>
              <a:rPr kumimoji="1" lang="ja-JP" altLang="en-US" sz="800" dirty="0" smtClean="0">
                <a:latin typeface="HGPｺﾞｼｯｸM" panose="020B0600000000000000" pitchFamily="50" charset="-128"/>
                <a:ea typeface="HGPｺﾞｼｯｸM" panose="020B0600000000000000" pitchFamily="50" charset="-128"/>
              </a:rPr>
              <a:t>賛成</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1" name="テキスト ボックス 60"/>
          <p:cNvSpPr txBox="1"/>
          <p:nvPr/>
        </p:nvSpPr>
        <p:spPr>
          <a:xfrm>
            <a:off x="951855" y="4381656"/>
            <a:ext cx="307777" cy="343488"/>
          </a:xfrm>
          <a:prstGeom prst="rect">
            <a:avLst/>
          </a:prstGeom>
          <a:noFill/>
        </p:spPr>
        <p:txBody>
          <a:bodyPr vert="eaVert" wrap="square" rtlCol="0">
            <a:spAutoFit/>
          </a:bodyPr>
          <a:lstStyle/>
          <a:p>
            <a:r>
              <a:rPr lang="ja-JP" altLang="en-US" sz="800" dirty="0">
                <a:latin typeface="HGPｺﾞｼｯｸM" panose="020B0600000000000000" pitchFamily="50" charset="-128"/>
                <a:ea typeface="HGPｺﾞｼｯｸM" panose="020B0600000000000000" pitchFamily="50" charset="-128"/>
              </a:rPr>
              <a:t>反対</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5" name="テキスト ボックス 64"/>
          <p:cNvSpPr txBox="1"/>
          <p:nvPr/>
        </p:nvSpPr>
        <p:spPr>
          <a:xfrm>
            <a:off x="3193855" y="2396238"/>
            <a:ext cx="540000" cy="216000"/>
          </a:xfrm>
          <a:prstGeom prst="rect">
            <a:avLst/>
          </a:prstGeom>
          <a:solidFill>
            <a:schemeClr val="bg1"/>
          </a:solidFill>
          <a:ln>
            <a:solidFill>
              <a:schemeClr val="accent1"/>
            </a:solidFill>
          </a:ln>
        </p:spPr>
        <p:txBody>
          <a:bodyPr wrap="square" rtlCol="0">
            <a:spAutoFit/>
          </a:bodyPr>
          <a:lstStyle/>
          <a:p>
            <a:pPr algn="ctr"/>
            <a:r>
              <a:rPr kumimoji="1" lang="en-US" altLang="ja-JP" sz="800" dirty="0" smtClean="0">
                <a:latin typeface="HGPｺﾞｼｯｸM" panose="020B0600000000000000" pitchFamily="50" charset="-128"/>
                <a:ea typeface="HGPｺﾞｼｯｸM" panose="020B0600000000000000" pitchFamily="50" charset="-128"/>
              </a:rPr>
              <a:t>B</a:t>
            </a:r>
            <a:r>
              <a:rPr kumimoji="1" lang="ja-JP" altLang="en-US" sz="800" dirty="0" smtClean="0">
                <a:latin typeface="HGPｺﾞｼｯｸM" panose="020B0600000000000000" pitchFamily="50" charset="-128"/>
                <a:ea typeface="HGPｺﾞｼｯｸM" panose="020B0600000000000000" pitchFamily="50" charset="-128"/>
              </a:rPr>
              <a:t>常務</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9" name="テキスト ボックス 68"/>
          <p:cNvSpPr txBox="1"/>
          <p:nvPr/>
        </p:nvSpPr>
        <p:spPr>
          <a:xfrm>
            <a:off x="3437904" y="2877144"/>
            <a:ext cx="540000" cy="216000"/>
          </a:xfrm>
          <a:prstGeom prst="rect">
            <a:avLst/>
          </a:prstGeom>
          <a:solidFill>
            <a:schemeClr val="bg1"/>
          </a:solidFill>
          <a:ln>
            <a:solidFill>
              <a:schemeClr val="accent1"/>
            </a:solidFill>
          </a:ln>
        </p:spPr>
        <p:txBody>
          <a:bodyPr wrap="square" rtlCol="0">
            <a:spAutoFit/>
          </a:bodyPr>
          <a:lstStyle/>
          <a:p>
            <a:pPr algn="ctr"/>
            <a:r>
              <a:rPr kumimoji="1" lang="en-US" altLang="ja-JP" sz="800" dirty="0" smtClean="0">
                <a:latin typeface="HGPｺﾞｼｯｸM" panose="020B0600000000000000" pitchFamily="50" charset="-128"/>
                <a:ea typeface="HGPｺﾞｼｯｸM" panose="020B0600000000000000" pitchFamily="50" charset="-128"/>
              </a:rPr>
              <a:t>A</a:t>
            </a:r>
            <a:r>
              <a:rPr kumimoji="1" lang="ja-JP" altLang="en-US" sz="800" dirty="0" smtClean="0">
                <a:latin typeface="HGPｺﾞｼｯｸM" panose="020B0600000000000000" pitchFamily="50" charset="-128"/>
                <a:ea typeface="HGPｺﾞｼｯｸM" panose="020B0600000000000000" pitchFamily="50" charset="-128"/>
              </a:rPr>
              <a:t>社長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73" name="テキスト ボックス 72"/>
          <p:cNvSpPr txBox="1"/>
          <p:nvPr/>
        </p:nvSpPr>
        <p:spPr>
          <a:xfrm>
            <a:off x="2923855" y="3357016"/>
            <a:ext cx="540000" cy="216000"/>
          </a:xfrm>
          <a:prstGeom prst="rect">
            <a:avLst/>
          </a:prstGeom>
          <a:solidFill>
            <a:schemeClr val="bg1"/>
          </a:solidFill>
          <a:ln>
            <a:solidFill>
              <a:schemeClr val="accent1"/>
            </a:solidFill>
          </a:ln>
        </p:spPr>
        <p:txBody>
          <a:bodyPr wrap="square" rtlCol="0">
            <a:spAutoFit/>
          </a:bodyPr>
          <a:lstStyle/>
          <a:p>
            <a:pPr algn="ctr"/>
            <a:r>
              <a:rPr kumimoji="1" lang="en-US" altLang="ja-JP" sz="800" dirty="0" smtClean="0">
                <a:latin typeface="HGPｺﾞｼｯｸM" panose="020B0600000000000000" pitchFamily="50" charset="-128"/>
                <a:ea typeface="HGPｺﾞｼｯｸM" panose="020B0600000000000000" pitchFamily="50" charset="-128"/>
              </a:rPr>
              <a:t>C</a:t>
            </a:r>
            <a:r>
              <a:rPr kumimoji="1" lang="ja-JP" altLang="en-US" sz="800" dirty="0" smtClean="0">
                <a:latin typeface="HGPｺﾞｼｯｸM" panose="020B0600000000000000" pitchFamily="50" charset="-128"/>
                <a:ea typeface="HGPｺﾞｼｯｸM" panose="020B0600000000000000" pitchFamily="50" charset="-128"/>
              </a:rPr>
              <a:t>部長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77" name="テキスト ボックス 76"/>
          <p:cNvSpPr txBox="1"/>
          <p:nvPr/>
        </p:nvSpPr>
        <p:spPr>
          <a:xfrm>
            <a:off x="2923855" y="4166624"/>
            <a:ext cx="540000" cy="216000"/>
          </a:xfrm>
          <a:prstGeom prst="rect">
            <a:avLst/>
          </a:prstGeom>
          <a:solidFill>
            <a:schemeClr val="bg1"/>
          </a:solidFill>
          <a:ln>
            <a:solidFill>
              <a:schemeClr val="accent1"/>
            </a:solidFill>
          </a:ln>
        </p:spPr>
        <p:txBody>
          <a:bodyPr wrap="square" rtlCol="0">
            <a:spAutoFit/>
          </a:bodyPr>
          <a:lstStyle/>
          <a:p>
            <a:pPr algn="ctr"/>
            <a:r>
              <a:rPr lang="en-US" altLang="ja-JP" sz="800" dirty="0" smtClean="0">
                <a:latin typeface="HGPｺﾞｼｯｸM" panose="020B0600000000000000" pitchFamily="50" charset="-128"/>
                <a:ea typeface="HGPｺﾞｼｯｸM" panose="020B0600000000000000" pitchFamily="50" charset="-128"/>
              </a:rPr>
              <a:t>D</a:t>
            </a:r>
            <a:r>
              <a:rPr lang="ja-JP" altLang="en-US" sz="800" dirty="0" smtClean="0">
                <a:latin typeface="HGPｺﾞｼｯｸM" panose="020B0600000000000000" pitchFamily="50" charset="-128"/>
                <a:ea typeface="HGPｺﾞｼｯｸM" panose="020B0600000000000000" pitchFamily="50" charset="-128"/>
              </a:rPr>
              <a:t>部長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81" name="テキスト ボックス 80"/>
          <p:cNvSpPr txBox="1"/>
          <p:nvPr/>
        </p:nvSpPr>
        <p:spPr>
          <a:xfrm>
            <a:off x="1882272" y="2969129"/>
            <a:ext cx="540000" cy="216000"/>
          </a:xfrm>
          <a:prstGeom prst="rect">
            <a:avLst/>
          </a:prstGeom>
          <a:solidFill>
            <a:schemeClr val="bg1"/>
          </a:solidFill>
          <a:ln>
            <a:solidFill>
              <a:schemeClr val="accent1"/>
            </a:solidFill>
          </a:ln>
        </p:spPr>
        <p:txBody>
          <a:bodyPr wrap="square" rtlCol="0">
            <a:spAutoFit/>
          </a:bodyPr>
          <a:lstStyle/>
          <a:p>
            <a:pPr algn="ctr"/>
            <a:r>
              <a:rPr lang="en-US" altLang="ja-JP" sz="800" dirty="0" smtClean="0">
                <a:latin typeface="HGPｺﾞｼｯｸM" panose="020B0600000000000000" pitchFamily="50" charset="-128"/>
                <a:ea typeface="HGPｺﾞｼｯｸM" panose="020B0600000000000000" pitchFamily="50" charset="-128"/>
              </a:rPr>
              <a:t>E</a:t>
            </a:r>
            <a:r>
              <a:rPr lang="ja-JP" altLang="en-US" sz="800" dirty="0" smtClean="0">
                <a:latin typeface="HGPｺﾞｼｯｸM" panose="020B0600000000000000" pitchFamily="50" charset="-128"/>
                <a:ea typeface="HGPｺﾞｼｯｸM" panose="020B0600000000000000" pitchFamily="50" charset="-128"/>
              </a:rPr>
              <a:t>課長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82" name="テキスト ボックス 81"/>
          <p:cNvSpPr txBox="1"/>
          <p:nvPr/>
        </p:nvSpPr>
        <p:spPr>
          <a:xfrm>
            <a:off x="1612272" y="3928065"/>
            <a:ext cx="540000" cy="215444"/>
          </a:xfrm>
          <a:prstGeom prst="rect">
            <a:avLst/>
          </a:prstGeom>
          <a:solidFill>
            <a:schemeClr val="bg1"/>
          </a:solidFill>
          <a:ln>
            <a:solidFill>
              <a:schemeClr val="accent1"/>
            </a:solidFill>
          </a:ln>
        </p:spPr>
        <p:txBody>
          <a:bodyPr wrap="square" rtlCol="0">
            <a:spAutoFit/>
          </a:bodyPr>
          <a:lstStyle/>
          <a:p>
            <a:pPr algn="ctr"/>
            <a:r>
              <a:rPr kumimoji="1" lang="en-US" altLang="ja-JP" sz="800" dirty="0" smtClean="0">
                <a:latin typeface="HGPｺﾞｼｯｸM" panose="020B0600000000000000" pitchFamily="50" charset="-128"/>
                <a:ea typeface="HGPｺﾞｼｯｸM" panose="020B0600000000000000" pitchFamily="50" charset="-128"/>
              </a:rPr>
              <a:t>F</a:t>
            </a:r>
            <a:r>
              <a:rPr kumimoji="1" lang="ja-JP" altLang="en-US" sz="800" dirty="0" smtClean="0">
                <a:latin typeface="HGPｺﾞｼｯｸM" panose="020B0600000000000000" pitchFamily="50" charset="-128"/>
                <a:ea typeface="HGPｺﾞｼｯｸM" panose="020B0600000000000000" pitchFamily="50" charset="-128"/>
              </a:rPr>
              <a:t>課長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53" name="線吹き出し 2 (枠付き) 52"/>
          <p:cNvSpPr/>
          <p:nvPr/>
        </p:nvSpPr>
        <p:spPr>
          <a:xfrm>
            <a:off x="4860032" y="2230369"/>
            <a:ext cx="3797746" cy="1486664"/>
          </a:xfrm>
          <a:prstGeom prst="borderCallout2">
            <a:avLst>
              <a:gd name="adj1" fmla="val 18750"/>
              <a:gd name="adj2" fmla="val -8333"/>
              <a:gd name="adj3" fmla="val 18750"/>
              <a:gd name="adj4" fmla="val -16667"/>
              <a:gd name="adj5" fmla="val 55517"/>
              <a:gd name="adj6" fmla="val -24561"/>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分析例</a:t>
            </a:r>
            <a:r>
              <a:rPr lang="en-US" altLang="ja-JP" sz="1000" dirty="0" smtClean="0">
                <a:latin typeface="HGPｺﾞｼｯｸM" panose="020B0600000000000000" pitchFamily="50" charset="-128"/>
                <a:ea typeface="HGPｺﾞｼｯｸM" panose="020B0600000000000000" pitchFamily="50" charset="-128"/>
              </a:rPr>
              <a:t>】</a:t>
            </a:r>
          </a:p>
          <a:p>
            <a:pPr marL="171450" indent="-171450">
              <a:buFont typeface="Arial" panose="020B0604020202020204" pitchFamily="34" charset="0"/>
              <a:buChar char="•"/>
            </a:pPr>
            <a:r>
              <a:rPr lang="en-US" altLang="ja-JP" sz="1000" dirty="0" smtClean="0">
                <a:latin typeface="HGPｺﾞｼｯｸM" panose="020B0600000000000000" pitchFamily="50" charset="-128"/>
                <a:ea typeface="HGPｺﾞｼｯｸM" panose="020B0600000000000000" pitchFamily="50" charset="-128"/>
              </a:rPr>
              <a:t>B</a:t>
            </a:r>
            <a:r>
              <a:rPr lang="ja-JP" altLang="en-US" sz="1000" dirty="0" smtClean="0">
                <a:latin typeface="HGPｺﾞｼｯｸM" panose="020B0600000000000000" pitchFamily="50" charset="-128"/>
                <a:ea typeface="HGPｺﾞｼｯｸM" panose="020B0600000000000000" pitchFamily="50" charset="-128"/>
              </a:rPr>
              <a:t>常務  ： 「プロジェクトに賛成」かつ「影響力</a:t>
            </a:r>
            <a:r>
              <a:rPr lang="ja-JP" altLang="en-US" sz="1000" dirty="0">
                <a:latin typeface="HGPｺﾞｼｯｸM" panose="020B0600000000000000" pitchFamily="50" charset="-128"/>
                <a:ea typeface="HGPｺﾞｼｯｸM" panose="020B0600000000000000" pitchFamily="50" charset="-128"/>
              </a:rPr>
              <a:t>が</a:t>
            </a:r>
            <a:r>
              <a:rPr lang="ja-JP" altLang="en-US" sz="1000" dirty="0" smtClean="0">
                <a:latin typeface="HGPｺﾞｼｯｸM" panose="020B0600000000000000" pitchFamily="50" charset="-128"/>
                <a:ea typeface="HGPｺﾞｼｯｸM" panose="020B0600000000000000" pitchFamily="50" charset="-128"/>
              </a:rPr>
              <a:t>大きい」</a:t>
            </a:r>
            <a:r>
              <a:rPr lang="en-US" altLang="ja-JP" sz="1000" dirty="0" smtClean="0">
                <a:latin typeface="HGPｺﾞｼｯｸM" panose="020B0600000000000000" pitchFamily="50" charset="-128"/>
                <a:ea typeface="HGPｺﾞｼｯｸM" panose="020B0600000000000000" pitchFamily="50" charset="-128"/>
              </a:rPr>
              <a:t/>
            </a:r>
            <a:br>
              <a:rPr lang="en-US" altLang="ja-JP" sz="1000" dirty="0" smtClean="0">
                <a:latin typeface="HGPｺﾞｼｯｸM" panose="020B0600000000000000" pitchFamily="50" charset="-128"/>
                <a:ea typeface="HGPｺﾞｼｯｸM" panose="020B0600000000000000" pitchFamily="50" charset="-128"/>
              </a:rPr>
            </a:br>
            <a:r>
              <a:rPr lang="ja-JP" altLang="en-US" sz="1000" dirty="0" smtClean="0">
                <a:latin typeface="HGPｺﾞｼｯｸM" panose="020B0600000000000000" pitchFamily="50" charset="-128"/>
                <a:ea typeface="HGPｺﾞｼｯｸM" panose="020B0600000000000000" pitchFamily="50" charset="-128"/>
              </a:rPr>
              <a:t>⇒ 要件定義の牽引役として、参加を依頼する。</a:t>
            </a:r>
            <a:endParaRPr lang="en-US" altLang="ja-JP" sz="1000" dirty="0" smtClean="0">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lang="en-US" altLang="ja-JP" sz="1000" dirty="0" smtClean="0">
                <a:latin typeface="HGPｺﾞｼｯｸM" panose="020B0600000000000000" pitchFamily="50" charset="-128"/>
                <a:ea typeface="HGPｺﾞｼｯｸM" panose="020B0600000000000000" pitchFamily="50" charset="-128"/>
              </a:rPr>
              <a:t>D</a:t>
            </a:r>
            <a:r>
              <a:rPr lang="ja-JP" altLang="en-US" sz="1000" dirty="0" smtClean="0">
                <a:latin typeface="HGPｺﾞｼｯｸM" panose="020B0600000000000000" pitchFamily="50" charset="-128"/>
                <a:ea typeface="HGPｺﾞｼｯｸM" panose="020B0600000000000000" pitchFamily="50" charset="-128"/>
              </a:rPr>
              <a:t>部長 ： 「プロジェクトに反対」かつ「影響力が大きい」</a:t>
            </a:r>
            <a:r>
              <a:rPr lang="en-US" altLang="ja-JP" sz="1000" dirty="0">
                <a:latin typeface="HGPｺﾞｼｯｸM" panose="020B0600000000000000" pitchFamily="50" charset="-128"/>
                <a:ea typeface="HGPｺﾞｼｯｸM" panose="020B0600000000000000" pitchFamily="50" charset="-128"/>
              </a:rPr>
              <a:t/>
            </a:r>
            <a:br>
              <a:rPr lang="en-US" altLang="ja-JP" sz="1000" dirty="0">
                <a:latin typeface="HGPｺﾞｼｯｸM" panose="020B0600000000000000" pitchFamily="50" charset="-128"/>
                <a:ea typeface="HGPｺﾞｼｯｸM" panose="020B0600000000000000" pitchFamily="50" charset="-128"/>
              </a:rPr>
            </a:br>
            <a:r>
              <a:rPr lang="ja-JP" altLang="en-US" sz="1000" dirty="0" smtClean="0">
                <a:latin typeface="HGPｺﾞｼｯｸM" panose="020B0600000000000000" pitchFamily="50" charset="-128"/>
                <a:ea typeface="HGPｺﾞｼｯｸM" panose="020B0600000000000000" pitchFamily="50" charset="-128"/>
              </a:rPr>
              <a:t>⇒ 要件定義に参加を依頼する。</a:t>
            </a:r>
            <a:r>
              <a:rPr lang="en-US" altLang="ja-JP" sz="1000" dirty="0">
                <a:latin typeface="HGPｺﾞｼｯｸM" panose="020B0600000000000000" pitchFamily="50" charset="-128"/>
                <a:ea typeface="HGPｺﾞｼｯｸM" panose="020B0600000000000000" pitchFamily="50" charset="-128"/>
              </a:rPr>
              <a:t/>
            </a:r>
            <a:br>
              <a:rPr lang="en-US" altLang="ja-JP" sz="1000" dirty="0">
                <a:latin typeface="HGPｺﾞｼｯｸM" panose="020B0600000000000000" pitchFamily="50" charset="-128"/>
                <a:ea typeface="HGPｺﾞｼｯｸM" panose="020B0600000000000000" pitchFamily="50" charset="-128"/>
              </a:rPr>
            </a:br>
            <a:r>
              <a:rPr lang="ja-JP" altLang="en-US" sz="1000" dirty="0" smtClean="0">
                <a:latin typeface="HGPｺﾞｼｯｸM" panose="020B0600000000000000" pitchFamily="50" charset="-128"/>
                <a:ea typeface="HGPｺﾞｼｯｸM" panose="020B0600000000000000" pitchFamily="50" charset="-128"/>
              </a:rPr>
              <a:t>⇒ プロジェクトに賛成・協力してくれる態度に変わってもらうために経営層からトップダウンで、「協力してくれる」ように促す。</a:t>
            </a:r>
            <a:endParaRPr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など。</a:t>
            </a:r>
            <a:endParaRPr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26659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latin typeface="A-OTF 新ゴ Pro L"/>
                <a:ea typeface="HGPｺﾞｼｯｸM" panose="020B0600000000000000" pitchFamily="50" charset="-128"/>
              </a:rPr>
              <a:pPr/>
              <a:t>11</a:t>
            </a:fld>
            <a:endParaRPr lang="ja-JP" altLang="en-US" dirty="0">
              <a:latin typeface="A-OTF 新ゴ Pro L"/>
              <a:ea typeface="HGPｺﾞｼｯｸM" panose="020B0600000000000000" pitchFamily="50" charset="-128"/>
            </a:endParaRPr>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２－３．ステークホルダーマトリクス</a:t>
            </a:r>
            <a:endParaRPr lang="ja-JP" altLang="en-US" dirty="0"/>
          </a:p>
        </p:txBody>
      </p:sp>
      <p:sp>
        <p:nvSpPr>
          <p:cNvPr id="55" name="テキスト ボックス 54"/>
          <p:cNvSpPr txBox="1"/>
          <p:nvPr/>
        </p:nvSpPr>
        <p:spPr>
          <a:xfrm>
            <a:off x="2627784" y="6284112"/>
            <a:ext cx="3806918"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図２－３－２．ステークホルダーマトリクスの分析軸の例</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50" name="表 49"/>
          <p:cNvGraphicFramePr>
            <a:graphicFrameLocks noGrp="1"/>
          </p:cNvGraphicFramePr>
          <p:nvPr>
            <p:extLst>
              <p:ext uri="{D42A27DB-BD31-4B8C-83A1-F6EECF244321}">
                <p14:modId xmlns:p14="http://schemas.microsoft.com/office/powerpoint/2010/main" val="735941640"/>
              </p:ext>
            </p:extLst>
          </p:nvPr>
        </p:nvGraphicFramePr>
        <p:xfrm>
          <a:off x="1229696" y="1517033"/>
          <a:ext cx="2184490" cy="1892088"/>
        </p:xfrm>
        <a:graphic>
          <a:graphicData uri="http://schemas.openxmlformats.org/drawingml/2006/table">
            <a:tbl>
              <a:tblPr firstRow="1" bandRow="1">
                <a:tableStyleId>{5940675A-B579-460E-94D1-54222C63F5DA}</a:tableStyleId>
              </a:tblPr>
              <a:tblGrid>
                <a:gridCol w="1092245"/>
                <a:gridCol w="1092245"/>
              </a:tblGrid>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常に情報共有</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満足の維持</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要求を満足させ続ける）</a:t>
                      </a:r>
                      <a:endParaRPr kumimoji="1" lang="en-US" altLang="ja-JP" sz="1000" dirty="0" smtClean="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監視</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交渉</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bl>
          </a:graphicData>
        </a:graphic>
      </p:graphicFrame>
      <p:grpSp>
        <p:nvGrpSpPr>
          <p:cNvPr id="51" name="グループ化 50"/>
          <p:cNvGrpSpPr/>
          <p:nvPr/>
        </p:nvGrpSpPr>
        <p:grpSpPr>
          <a:xfrm>
            <a:off x="896612" y="3409701"/>
            <a:ext cx="2723725" cy="287452"/>
            <a:chOff x="755440" y="3501008"/>
            <a:chExt cx="2723725" cy="287452"/>
          </a:xfrm>
        </p:grpSpPr>
        <p:sp>
          <p:nvSpPr>
            <p:cNvPr id="52" name="テキスト ボックス 51"/>
            <p:cNvSpPr txBox="1"/>
            <p:nvPr/>
          </p:nvSpPr>
          <p:spPr>
            <a:xfrm>
              <a:off x="1897831" y="3573016"/>
              <a:ext cx="657945"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影響力</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54" name="テキスト ボックス 53"/>
            <p:cNvSpPr txBox="1"/>
            <p:nvPr/>
          </p:nvSpPr>
          <p:spPr>
            <a:xfrm>
              <a:off x="2768958" y="3501008"/>
              <a:ext cx="710207"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2" name="テキスト ボックス 61"/>
            <p:cNvSpPr txBox="1"/>
            <p:nvPr/>
          </p:nvSpPr>
          <p:spPr>
            <a:xfrm>
              <a:off x="755440" y="3501008"/>
              <a:ext cx="801961"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小←</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63" name="グループ化 62"/>
          <p:cNvGrpSpPr/>
          <p:nvPr/>
        </p:nvGrpSpPr>
        <p:grpSpPr>
          <a:xfrm>
            <a:off x="874161" y="1320889"/>
            <a:ext cx="379785" cy="2307583"/>
            <a:chOff x="735831" y="1180200"/>
            <a:chExt cx="379785" cy="2307583"/>
          </a:xfrm>
        </p:grpSpPr>
        <p:sp>
          <p:nvSpPr>
            <p:cNvPr id="64" name="テキスト ボックス 63"/>
            <p:cNvSpPr txBox="1"/>
            <p:nvPr/>
          </p:nvSpPr>
          <p:spPr>
            <a:xfrm>
              <a:off x="735831" y="1704135"/>
              <a:ext cx="307777" cy="1287976"/>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姿勢</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66" name="テキスト ボックス 65"/>
            <p:cNvSpPr txBox="1"/>
            <p:nvPr/>
          </p:nvSpPr>
          <p:spPr>
            <a:xfrm>
              <a:off x="807839" y="1180200"/>
              <a:ext cx="307777" cy="656240"/>
            </a:xfrm>
            <a:prstGeom prst="rect">
              <a:avLst/>
            </a:prstGeom>
            <a:noFill/>
          </p:spPr>
          <p:txBody>
            <a:bodyPr vert="eaVert" wrap="square" rtlCol="0">
              <a:spAutoFit/>
            </a:bodyPr>
            <a:lstStyle/>
            <a:p>
              <a:pPr algn="ctr"/>
              <a:r>
                <a:rPr lang="ja-JP" altLang="en-US" sz="800" dirty="0" smtClean="0">
                  <a:latin typeface="HGPｺﾞｼｯｸM" panose="020B0600000000000000" pitchFamily="50" charset="-128"/>
                  <a:ea typeface="HGPｺﾞｼｯｸM" panose="020B0600000000000000" pitchFamily="50" charset="-128"/>
                </a:rPr>
                <a:t>賛成 </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7" name="テキスト ボックス 66"/>
            <p:cNvSpPr txBox="1"/>
            <p:nvPr/>
          </p:nvSpPr>
          <p:spPr>
            <a:xfrm>
              <a:off x="807839" y="2764376"/>
              <a:ext cx="307777" cy="723407"/>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a:t>
              </a:r>
              <a:r>
                <a:rPr lang="ja-JP" altLang="en-US" sz="800" dirty="0">
                  <a:latin typeface="HGPｺﾞｼｯｸM" panose="020B0600000000000000" pitchFamily="50" charset="-128"/>
                  <a:ea typeface="HGPｺﾞｼｯｸM" panose="020B0600000000000000" pitchFamily="50" charset="-128"/>
                </a:rPr>
                <a:t>反対</a:t>
              </a:r>
              <a:endParaRPr kumimoji="1" lang="ja-JP" altLang="en-US" sz="800" dirty="0">
                <a:latin typeface="HGPｺﾞｼｯｸM" panose="020B0600000000000000" pitchFamily="50" charset="-128"/>
                <a:ea typeface="HGPｺﾞｼｯｸM" panose="020B0600000000000000" pitchFamily="50" charset="-128"/>
              </a:endParaRPr>
            </a:p>
          </p:txBody>
        </p:sp>
      </p:grpSp>
      <p:sp>
        <p:nvSpPr>
          <p:cNvPr id="36" name="テキスト ボックス 35"/>
          <p:cNvSpPr txBox="1"/>
          <p:nvPr/>
        </p:nvSpPr>
        <p:spPr>
          <a:xfrm>
            <a:off x="827584" y="1196752"/>
            <a:ext cx="2887213" cy="246221"/>
          </a:xfrm>
          <a:prstGeom prst="rect">
            <a:avLst/>
          </a:prstGeom>
          <a:noFill/>
        </p:spPr>
        <p:txBody>
          <a:bodyPr wrap="square" rtlCol="0">
            <a:spAutoFit/>
          </a:bodyPr>
          <a:lstStyle/>
          <a:p>
            <a:r>
              <a:rPr lang="ja-JP" altLang="en-US" sz="1000" dirty="0" smtClean="0">
                <a:latin typeface="HGPｺﾞｼｯｸM" panose="020B0600000000000000" pitchFamily="50" charset="-128"/>
                <a:ea typeface="HGPｺﾞｼｯｸM" panose="020B0600000000000000" pitchFamily="50" charset="-128"/>
              </a:rPr>
              <a:t>■プロジェクトに対する</a:t>
            </a:r>
            <a:r>
              <a:rPr lang="ja-JP" altLang="en-US" sz="1000" dirty="0">
                <a:latin typeface="HGPｺﾞｼｯｸM" panose="020B0600000000000000" pitchFamily="50" charset="-128"/>
                <a:ea typeface="HGPｺﾞｼｯｸM" panose="020B0600000000000000" pitchFamily="50" charset="-128"/>
              </a:rPr>
              <a:t>影響力</a:t>
            </a:r>
            <a:r>
              <a:rPr lang="ja-JP" altLang="en-US" sz="1000" dirty="0" smtClean="0">
                <a:latin typeface="HGPｺﾞｼｯｸM" panose="020B0600000000000000" pitchFamily="50" charset="-128"/>
                <a:ea typeface="HGPｺﾞｼｯｸM" panose="020B0600000000000000" pitchFamily="50" charset="-128"/>
              </a:rPr>
              <a:t> </a:t>
            </a: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 </a:t>
            </a:r>
            <a:r>
              <a:rPr lang="ja-JP" altLang="en-US" sz="1000" dirty="0">
                <a:latin typeface="HGPｺﾞｼｯｸM" panose="020B0600000000000000" pitchFamily="50" charset="-128"/>
                <a:ea typeface="HGPｺﾞｼｯｸM" panose="020B0600000000000000" pitchFamily="50" charset="-128"/>
              </a:rPr>
              <a:t>姿勢</a:t>
            </a:r>
            <a:endParaRPr lang="en-US" altLang="ja-JP" sz="1000" dirty="0" smtClean="0">
              <a:latin typeface="HGPｺﾞｼｯｸM" panose="020B0600000000000000" pitchFamily="50" charset="-128"/>
              <a:ea typeface="HGPｺﾞｼｯｸM" panose="020B0600000000000000" pitchFamily="50" charset="-128"/>
            </a:endParaRPr>
          </a:p>
        </p:txBody>
      </p:sp>
      <p:graphicFrame>
        <p:nvGraphicFramePr>
          <p:cNvPr id="37" name="表 36"/>
          <p:cNvGraphicFramePr>
            <a:graphicFrameLocks noGrp="1"/>
          </p:cNvGraphicFramePr>
          <p:nvPr>
            <p:extLst>
              <p:ext uri="{D42A27DB-BD31-4B8C-83A1-F6EECF244321}">
                <p14:modId xmlns:p14="http://schemas.microsoft.com/office/powerpoint/2010/main" val="1362689661"/>
              </p:ext>
            </p:extLst>
          </p:nvPr>
        </p:nvGraphicFramePr>
        <p:xfrm>
          <a:off x="5237193" y="1536912"/>
          <a:ext cx="2184490" cy="1892088"/>
        </p:xfrm>
        <a:graphic>
          <a:graphicData uri="http://schemas.openxmlformats.org/drawingml/2006/table">
            <a:tbl>
              <a:tblPr firstRow="1" bandRow="1">
                <a:tableStyleId>{5940675A-B579-460E-94D1-54222C63F5DA}</a:tableStyleId>
              </a:tblPr>
              <a:tblGrid>
                <a:gridCol w="1092245"/>
                <a:gridCol w="1092245"/>
              </a:tblGrid>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常に情報共有</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要注意</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重点的に</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関係管理）</a:t>
                      </a:r>
                      <a:endParaRPr kumimoji="1" lang="en-US" altLang="ja-JP" sz="1000" dirty="0" smtClean="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監視</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満足の維持</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要求を満足させ続ける）</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bl>
          </a:graphicData>
        </a:graphic>
      </p:graphicFrame>
      <p:grpSp>
        <p:nvGrpSpPr>
          <p:cNvPr id="38" name="グループ化 37"/>
          <p:cNvGrpSpPr/>
          <p:nvPr/>
        </p:nvGrpSpPr>
        <p:grpSpPr>
          <a:xfrm>
            <a:off x="4922534" y="3429580"/>
            <a:ext cx="2736304" cy="287452"/>
            <a:chOff x="773865" y="3501008"/>
            <a:chExt cx="2736304" cy="287452"/>
          </a:xfrm>
        </p:grpSpPr>
        <p:sp>
          <p:nvSpPr>
            <p:cNvPr id="39" name="テキスト ボックス 38"/>
            <p:cNvSpPr txBox="1"/>
            <p:nvPr/>
          </p:nvSpPr>
          <p:spPr>
            <a:xfrm>
              <a:off x="1897831" y="3573016"/>
              <a:ext cx="657945"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権力</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40" name="テキスト ボックス 39"/>
            <p:cNvSpPr txBox="1"/>
            <p:nvPr/>
          </p:nvSpPr>
          <p:spPr>
            <a:xfrm>
              <a:off x="2799962" y="3501008"/>
              <a:ext cx="710207"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a:t>
              </a:r>
              <a:r>
                <a:rPr lang="ja-JP" altLang="en-US" sz="800" dirty="0">
                  <a:latin typeface="HGPｺﾞｼｯｸM" panose="020B0600000000000000" pitchFamily="50" charset="-128"/>
                  <a:ea typeface="HGPｺﾞｼｯｸM" panose="020B0600000000000000" pitchFamily="50" charset="-128"/>
                </a:rPr>
                <a:t>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41" name="テキスト ボックス 40"/>
            <p:cNvSpPr txBox="1"/>
            <p:nvPr/>
          </p:nvSpPr>
          <p:spPr>
            <a:xfrm>
              <a:off x="773865" y="3501008"/>
              <a:ext cx="801961" cy="215444"/>
            </a:xfrm>
            <a:prstGeom prst="rect">
              <a:avLst/>
            </a:prstGeom>
            <a:noFill/>
          </p:spPr>
          <p:txBody>
            <a:bodyPr vert="horz" wrap="square" rtlCol="0">
              <a:spAutoFit/>
            </a:bodyPr>
            <a:lstStyle/>
            <a:p>
              <a:pPr algn="ctr"/>
              <a:r>
                <a:rPr lang="ja-JP" altLang="en-US" sz="800" dirty="0">
                  <a:latin typeface="HGPｺﾞｼｯｸM" panose="020B0600000000000000" pitchFamily="50" charset="-128"/>
                  <a:ea typeface="HGPｺﾞｼｯｸM" panose="020B0600000000000000" pitchFamily="50" charset="-128"/>
                </a:rPr>
                <a:t>小</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42" name="グループ化 41"/>
          <p:cNvGrpSpPr/>
          <p:nvPr/>
        </p:nvGrpSpPr>
        <p:grpSpPr>
          <a:xfrm>
            <a:off x="4881658" y="1340768"/>
            <a:ext cx="379785" cy="2307583"/>
            <a:chOff x="735831" y="1180200"/>
            <a:chExt cx="379785" cy="2307583"/>
          </a:xfrm>
        </p:grpSpPr>
        <p:sp>
          <p:nvSpPr>
            <p:cNvPr id="43" name="テキスト ボックス 42"/>
            <p:cNvSpPr txBox="1"/>
            <p:nvPr/>
          </p:nvSpPr>
          <p:spPr>
            <a:xfrm>
              <a:off x="735831" y="2069016"/>
              <a:ext cx="307777" cy="1287976"/>
            </a:xfrm>
            <a:prstGeom prst="rect">
              <a:avLst/>
            </a:prstGeom>
            <a:noFill/>
          </p:spPr>
          <p:txBody>
            <a:bodyPr vert="eaVert" wrap="square" rtlCol="0">
              <a:spAutoFit/>
            </a:bodyPr>
            <a:lstStyle/>
            <a:p>
              <a:r>
                <a:rPr kumimoji="1" lang="ja-JP" altLang="en-US" sz="800" dirty="0" smtClean="0">
                  <a:latin typeface="HGPｺﾞｼｯｸM" panose="020B0600000000000000" pitchFamily="50" charset="-128"/>
                  <a:ea typeface="HGPｺﾞｼｯｸM" panose="020B0600000000000000" pitchFamily="50" charset="-128"/>
                </a:rPr>
                <a:t>関心度</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45" name="テキスト ボックス 44"/>
            <p:cNvSpPr txBox="1"/>
            <p:nvPr/>
          </p:nvSpPr>
          <p:spPr>
            <a:xfrm>
              <a:off x="807839" y="1180200"/>
              <a:ext cx="307777" cy="656240"/>
            </a:xfrm>
            <a:prstGeom prst="rect">
              <a:avLst/>
            </a:prstGeom>
            <a:noFill/>
          </p:spPr>
          <p:txBody>
            <a:bodyPr vert="eaVert" wrap="square" rtlCol="0">
              <a:spAutoFit/>
            </a:bodyPr>
            <a:lstStyle/>
            <a:p>
              <a:pPr algn="ctr"/>
              <a:r>
                <a:rPr lang="ja-JP" altLang="en-US" sz="800" dirty="0" smtClean="0">
                  <a:latin typeface="HGPｺﾞｼｯｸM" panose="020B0600000000000000" pitchFamily="50" charset="-128"/>
                  <a:ea typeface="HGPｺﾞｼｯｸM" panose="020B0600000000000000" pitchFamily="50" charset="-128"/>
                </a:rPr>
                <a:t>高 </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48" name="テキスト ボックス 47"/>
            <p:cNvSpPr txBox="1"/>
            <p:nvPr/>
          </p:nvSpPr>
          <p:spPr>
            <a:xfrm>
              <a:off x="807839" y="2764376"/>
              <a:ext cx="307777" cy="723407"/>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a:t>
              </a:r>
              <a:r>
                <a:rPr lang="ja-JP" altLang="en-US" sz="800" dirty="0">
                  <a:latin typeface="HGPｺﾞｼｯｸM" panose="020B0600000000000000" pitchFamily="50" charset="-128"/>
                  <a:ea typeface="HGPｺﾞｼｯｸM" panose="020B0600000000000000" pitchFamily="50" charset="-128"/>
                </a:rPr>
                <a:t> </a:t>
              </a:r>
              <a:r>
                <a:rPr lang="ja-JP" altLang="en-US" sz="800" dirty="0" smtClean="0">
                  <a:latin typeface="HGPｺﾞｼｯｸM" panose="020B0600000000000000" pitchFamily="50" charset="-128"/>
                  <a:ea typeface="HGPｺﾞｼｯｸM" panose="020B0600000000000000" pitchFamily="50" charset="-128"/>
                </a:rPr>
                <a:t>低</a:t>
              </a:r>
              <a:endParaRPr kumimoji="1" lang="ja-JP" altLang="en-US" sz="800" dirty="0">
                <a:latin typeface="HGPｺﾞｼｯｸM" panose="020B0600000000000000" pitchFamily="50" charset="-128"/>
                <a:ea typeface="HGPｺﾞｼｯｸM" panose="020B0600000000000000" pitchFamily="50" charset="-128"/>
              </a:endParaRPr>
            </a:p>
          </p:txBody>
        </p:sp>
      </p:grpSp>
      <p:sp>
        <p:nvSpPr>
          <p:cNvPr id="53" name="テキスト ボックス 52"/>
          <p:cNvSpPr txBox="1"/>
          <p:nvPr/>
        </p:nvSpPr>
        <p:spPr>
          <a:xfrm>
            <a:off x="4716016" y="1216631"/>
            <a:ext cx="3806918" cy="246221"/>
          </a:xfrm>
          <a:prstGeom prst="rect">
            <a:avLst/>
          </a:prstGeom>
          <a:noFill/>
        </p:spPr>
        <p:txBody>
          <a:bodyPr wrap="square" rtlCol="0">
            <a:spAutoFit/>
          </a:bodyPr>
          <a:lstStyle/>
          <a:p>
            <a:pPr algn="ctr"/>
            <a:r>
              <a:rPr lang="ja-JP" altLang="en-US" sz="1000" dirty="0" smtClean="0">
                <a:latin typeface="HGPｺﾞｼｯｸM" panose="020B0600000000000000" pitchFamily="50" charset="-128"/>
                <a:ea typeface="HGPｺﾞｼｯｸM" panose="020B0600000000000000" pitchFamily="50" charset="-128"/>
              </a:rPr>
              <a:t>■プロジェクトに対する権限レベル（権力） </a:t>
            </a: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 利害レベル（関心度）</a:t>
            </a:r>
            <a:endParaRPr lang="en-US" altLang="ja-JP" sz="1000" dirty="0" smtClean="0">
              <a:latin typeface="HGPｺﾞｼｯｸM" panose="020B0600000000000000" pitchFamily="50" charset="-128"/>
              <a:ea typeface="HGPｺﾞｼｯｸM" panose="020B0600000000000000" pitchFamily="50" charset="-128"/>
            </a:endParaRPr>
          </a:p>
        </p:txBody>
      </p:sp>
      <p:graphicFrame>
        <p:nvGraphicFramePr>
          <p:cNvPr id="56" name="表 55"/>
          <p:cNvGraphicFramePr>
            <a:graphicFrameLocks noGrp="1"/>
          </p:cNvGraphicFramePr>
          <p:nvPr>
            <p:extLst>
              <p:ext uri="{D42A27DB-BD31-4B8C-83A1-F6EECF244321}">
                <p14:modId xmlns:p14="http://schemas.microsoft.com/office/powerpoint/2010/main" val="1164439214"/>
              </p:ext>
            </p:extLst>
          </p:nvPr>
        </p:nvGraphicFramePr>
        <p:xfrm>
          <a:off x="1255127" y="4129200"/>
          <a:ext cx="2184490" cy="1892088"/>
        </p:xfrm>
        <a:graphic>
          <a:graphicData uri="http://schemas.openxmlformats.org/drawingml/2006/table">
            <a:tbl>
              <a:tblPr firstRow="1" bandRow="1">
                <a:tableStyleId>{5940675A-B579-460E-94D1-54222C63F5DA}</a:tableStyleId>
              </a:tblPr>
              <a:tblGrid>
                <a:gridCol w="1092245"/>
                <a:gridCol w="1092245"/>
              </a:tblGrid>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常に情報共有</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要注意</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（重点的に</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関係管理）</a:t>
                      </a:r>
                      <a:endParaRPr kumimoji="1" lang="en-US" altLang="ja-JP" sz="1000" dirty="0" smtClean="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監視</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満足の維持</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要求を満足させ続ける）</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bl>
          </a:graphicData>
        </a:graphic>
      </p:graphicFrame>
      <p:grpSp>
        <p:nvGrpSpPr>
          <p:cNvPr id="57" name="グループ化 56"/>
          <p:cNvGrpSpPr/>
          <p:nvPr/>
        </p:nvGrpSpPr>
        <p:grpSpPr>
          <a:xfrm>
            <a:off x="940468" y="6021868"/>
            <a:ext cx="2736304" cy="287452"/>
            <a:chOff x="773865" y="3501008"/>
            <a:chExt cx="2736304" cy="287452"/>
          </a:xfrm>
        </p:grpSpPr>
        <p:sp>
          <p:nvSpPr>
            <p:cNvPr id="58" name="テキスト ボックス 57"/>
            <p:cNvSpPr txBox="1"/>
            <p:nvPr/>
          </p:nvSpPr>
          <p:spPr>
            <a:xfrm>
              <a:off x="1897831" y="3573016"/>
              <a:ext cx="657945"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影響力</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59" name="テキスト ボックス 58"/>
            <p:cNvSpPr txBox="1"/>
            <p:nvPr/>
          </p:nvSpPr>
          <p:spPr>
            <a:xfrm>
              <a:off x="2799962" y="3501008"/>
              <a:ext cx="710207"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60" name="テキスト ボックス 59"/>
            <p:cNvSpPr txBox="1"/>
            <p:nvPr/>
          </p:nvSpPr>
          <p:spPr>
            <a:xfrm>
              <a:off x="773865" y="3501008"/>
              <a:ext cx="801961" cy="215444"/>
            </a:xfrm>
            <a:prstGeom prst="rect">
              <a:avLst/>
            </a:prstGeom>
            <a:noFill/>
          </p:spPr>
          <p:txBody>
            <a:bodyPr vert="horz" wrap="square" rtlCol="0">
              <a:spAutoFit/>
            </a:bodyPr>
            <a:lstStyle/>
            <a:p>
              <a:pPr algn="ctr"/>
              <a:r>
                <a:rPr lang="ja-JP" altLang="en-US" sz="800" dirty="0" smtClean="0">
                  <a:latin typeface="HGPｺﾞｼｯｸM" panose="020B0600000000000000" pitchFamily="50" charset="-128"/>
                  <a:ea typeface="HGPｺﾞｼｯｸM" panose="020B0600000000000000" pitchFamily="50" charset="-128"/>
                </a:rPr>
                <a:t>小 </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61" name="グループ化 60"/>
          <p:cNvGrpSpPr/>
          <p:nvPr/>
        </p:nvGrpSpPr>
        <p:grpSpPr>
          <a:xfrm>
            <a:off x="899592" y="3933056"/>
            <a:ext cx="379785" cy="2307583"/>
            <a:chOff x="735831" y="1180200"/>
            <a:chExt cx="379785" cy="2307583"/>
          </a:xfrm>
        </p:grpSpPr>
        <p:sp>
          <p:nvSpPr>
            <p:cNvPr id="65" name="テキスト ボックス 64"/>
            <p:cNvSpPr txBox="1"/>
            <p:nvPr/>
          </p:nvSpPr>
          <p:spPr>
            <a:xfrm>
              <a:off x="735831" y="1684256"/>
              <a:ext cx="307777" cy="1287976"/>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業務への影響度</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69" name="テキスト ボックス 68"/>
            <p:cNvSpPr txBox="1"/>
            <p:nvPr/>
          </p:nvSpPr>
          <p:spPr>
            <a:xfrm>
              <a:off x="807839" y="1180200"/>
              <a:ext cx="307777" cy="656240"/>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73" name="テキスト ボックス 72"/>
            <p:cNvSpPr txBox="1"/>
            <p:nvPr/>
          </p:nvSpPr>
          <p:spPr>
            <a:xfrm>
              <a:off x="807839" y="2764376"/>
              <a:ext cx="307777" cy="723407"/>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小</a:t>
              </a:r>
              <a:endParaRPr kumimoji="1" lang="ja-JP" altLang="en-US" sz="800" dirty="0">
                <a:latin typeface="HGPｺﾞｼｯｸM" panose="020B0600000000000000" pitchFamily="50" charset="-128"/>
                <a:ea typeface="HGPｺﾞｼｯｸM" panose="020B0600000000000000" pitchFamily="50" charset="-128"/>
              </a:endParaRPr>
            </a:p>
          </p:txBody>
        </p:sp>
      </p:grpSp>
      <p:sp>
        <p:nvSpPr>
          <p:cNvPr id="77" name="テキスト ボックス 76"/>
          <p:cNvSpPr txBox="1"/>
          <p:nvPr/>
        </p:nvSpPr>
        <p:spPr>
          <a:xfrm>
            <a:off x="900784" y="3808919"/>
            <a:ext cx="2887213" cy="246221"/>
          </a:xfrm>
          <a:prstGeom prst="rect">
            <a:avLst/>
          </a:prstGeom>
          <a:noFill/>
        </p:spPr>
        <p:txBody>
          <a:bodyPr wrap="square" rtlCol="0">
            <a:spAutoFit/>
          </a:bodyPr>
          <a:lstStyle/>
          <a:p>
            <a:r>
              <a:rPr lang="ja-JP" altLang="en-US" sz="1000" dirty="0" smtClean="0">
                <a:latin typeface="HGPｺﾞｼｯｸM" panose="020B0600000000000000" pitchFamily="50" charset="-128"/>
                <a:ea typeface="HGPｺﾞｼｯｸM" panose="020B0600000000000000" pitchFamily="50" charset="-128"/>
              </a:rPr>
              <a:t>■プロジェクトに対する影響力 </a:t>
            </a: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 業務への影響度</a:t>
            </a:r>
            <a:endParaRPr lang="en-US" altLang="ja-JP" sz="1000" dirty="0" smtClean="0">
              <a:latin typeface="HGPｺﾞｼｯｸM" panose="020B0600000000000000" pitchFamily="50" charset="-128"/>
              <a:ea typeface="HGPｺﾞｼｯｸM" panose="020B0600000000000000" pitchFamily="50" charset="-128"/>
            </a:endParaRPr>
          </a:p>
        </p:txBody>
      </p:sp>
      <p:graphicFrame>
        <p:nvGraphicFramePr>
          <p:cNvPr id="90" name="表 89"/>
          <p:cNvGraphicFramePr>
            <a:graphicFrameLocks noGrp="1"/>
          </p:cNvGraphicFramePr>
          <p:nvPr>
            <p:extLst>
              <p:ext uri="{D42A27DB-BD31-4B8C-83A1-F6EECF244321}">
                <p14:modId xmlns:p14="http://schemas.microsoft.com/office/powerpoint/2010/main" val="3939425194"/>
              </p:ext>
            </p:extLst>
          </p:nvPr>
        </p:nvGraphicFramePr>
        <p:xfrm>
          <a:off x="5278069" y="4181329"/>
          <a:ext cx="2184490" cy="1892088"/>
        </p:xfrm>
        <a:graphic>
          <a:graphicData uri="http://schemas.openxmlformats.org/drawingml/2006/table">
            <a:tbl>
              <a:tblPr firstRow="1" bandRow="1">
                <a:tableStyleId>{5940675A-B579-460E-94D1-54222C63F5DA}</a:tableStyleId>
              </a:tblPr>
              <a:tblGrid>
                <a:gridCol w="1092245"/>
                <a:gridCol w="1092245"/>
              </a:tblGrid>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常に情報共有</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要注意</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（重点的に</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関係管理）</a:t>
                      </a:r>
                      <a:endParaRPr kumimoji="1" lang="en-US" altLang="ja-JP" sz="1000" dirty="0" smtClean="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r h="946044">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監視</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c>
                  <a:txBody>
                    <a:bodyPr/>
                    <a:lstStyle/>
                    <a:p>
                      <a:pPr algn="ctr"/>
                      <a:r>
                        <a:rPr kumimoji="1" lang="ja-JP" altLang="en-US" sz="1000" dirty="0" smtClean="0">
                          <a:latin typeface="HGPｺﾞｼｯｸM" panose="020B0600000000000000" pitchFamily="50" charset="-128"/>
                          <a:ea typeface="HGPｺﾞｼｯｸM" panose="020B0600000000000000" pitchFamily="50" charset="-128"/>
                        </a:rPr>
                        <a:t>満足の維持</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要求を満足させ続ける）</a:t>
                      </a:r>
                      <a:endParaRPr kumimoji="1" lang="ja-JP" altLang="en-US" sz="1000" dirty="0">
                        <a:latin typeface="HGPｺﾞｼｯｸM" panose="020B0600000000000000" pitchFamily="50" charset="-128"/>
                        <a:ea typeface="HGPｺﾞｼｯｸM" panose="020B0600000000000000" pitchFamily="50" charset="-128"/>
                      </a:endParaRPr>
                    </a:p>
                  </a:txBody>
                  <a:tcPr marL="69349" marR="69349" marT="34675" marB="34675" anchor="ctr">
                    <a:solidFill>
                      <a:schemeClr val="bg1">
                        <a:lumMod val="85000"/>
                      </a:schemeClr>
                    </a:solidFill>
                  </a:tcPr>
                </a:tc>
              </a:tr>
            </a:tbl>
          </a:graphicData>
        </a:graphic>
      </p:graphicFrame>
      <p:grpSp>
        <p:nvGrpSpPr>
          <p:cNvPr id="91" name="グループ化 90"/>
          <p:cNvGrpSpPr/>
          <p:nvPr/>
        </p:nvGrpSpPr>
        <p:grpSpPr>
          <a:xfrm>
            <a:off x="4963410" y="6073997"/>
            <a:ext cx="2736304" cy="287452"/>
            <a:chOff x="773865" y="3501008"/>
            <a:chExt cx="2736304" cy="287452"/>
          </a:xfrm>
        </p:grpSpPr>
        <p:sp>
          <p:nvSpPr>
            <p:cNvPr id="92" name="テキスト ボックス 91"/>
            <p:cNvSpPr txBox="1"/>
            <p:nvPr/>
          </p:nvSpPr>
          <p:spPr>
            <a:xfrm>
              <a:off x="1897831" y="3573016"/>
              <a:ext cx="657945"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権力</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93" name="テキスト ボックス 92"/>
            <p:cNvSpPr txBox="1"/>
            <p:nvPr/>
          </p:nvSpPr>
          <p:spPr>
            <a:xfrm>
              <a:off x="2799962" y="3501008"/>
              <a:ext cx="710207" cy="215444"/>
            </a:xfrm>
            <a:prstGeom prst="rect">
              <a:avLst/>
            </a:prstGeom>
            <a:noFill/>
          </p:spPr>
          <p:txBody>
            <a:bodyPr vert="horz"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大</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94" name="テキスト ボックス 93"/>
            <p:cNvSpPr txBox="1"/>
            <p:nvPr/>
          </p:nvSpPr>
          <p:spPr>
            <a:xfrm>
              <a:off x="773865" y="3501008"/>
              <a:ext cx="801961" cy="215444"/>
            </a:xfrm>
            <a:prstGeom prst="rect">
              <a:avLst/>
            </a:prstGeom>
            <a:noFill/>
          </p:spPr>
          <p:txBody>
            <a:bodyPr vert="horz" wrap="square" rtlCol="0">
              <a:spAutoFit/>
            </a:bodyPr>
            <a:lstStyle/>
            <a:p>
              <a:pPr algn="ctr"/>
              <a:r>
                <a:rPr lang="ja-JP" altLang="en-US" sz="800" dirty="0">
                  <a:latin typeface="HGPｺﾞｼｯｸM" panose="020B0600000000000000" pitchFamily="50" charset="-128"/>
                  <a:ea typeface="HGPｺﾞｼｯｸM" panose="020B0600000000000000" pitchFamily="50" charset="-128"/>
                </a:rPr>
                <a:t>小</a:t>
              </a:r>
              <a:r>
                <a:rPr lang="ja-JP" altLang="en-US" sz="800" dirty="0" smtClean="0">
                  <a:latin typeface="HGPｺﾞｼｯｸM" panose="020B0600000000000000" pitchFamily="50" charset="-128"/>
                  <a:ea typeface="HGPｺﾞｼｯｸM" panose="020B0600000000000000" pitchFamily="50" charset="-128"/>
                </a:rPr>
                <a:t> </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95" name="グループ化 94"/>
          <p:cNvGrpSpPr/>
          <p:nvPr/>
        </p:nvGrpSpPr>
        <p:grpSpPr>
          <a:xfrm>
            <a:off x="4922534" y="3985185"/>
            <a:ext cx="379785" cy="2307583"/>
            <a:chOff x="735831" y="1180200"/>
            <a:chExt cx="379785" cy="2307583"/>
          </a:xfrm>
        </p:grpSpPr>
        <p:sp>
          <p:nvSpPr>
            <p:cNvPr id="96" name="テキスト ボックス 95"/>
            <p:cNvSpPr txBox="1"/>
            <p:nvPr/>
          </p:nvSpPr>
          <p:spPr>
            <a:xfrm>
              <a:off x="735831" y="1684256"/>
              <a:ext cx="307777" cy="1287976"/>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関与度</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97" name="テキスト ボックス 96"/>
            <p:cNvSpPr txBox="1"/>
            <p:nvPr/>
          </p:nvSpPr>
          <p:spPr>
            <a:xfrm>
              <a:off x="807839" y="1180200"/>
              <a:ext cx="307777" cy="656240"/>
            </a:xfrm>
            <a:prstGeom prst="rect">
              <a:avLst/>
            </a:prstGeom>
            <a:noFill/>
          </p:spPr>
          <p:txBody>
            <a:bodyPr vert="eaVert" wrap="square" rtlCol="0">
              <a:spAutoFit/>
            </a:bodyPr>
            <a:lstStyle/>
            <a:p>
              <a:pPr algn="ctr"/>
              <a:r>
                <a:rPr lang="ja-JP" altLang="en-US" sz="800" dirty="0" smtClean="0">
                  <a:latin typeface="HGPｺﾞｼｯｸM" panose="020B0600000000000000" pitchFamily="50" charset="-128"/>
                  <a:ea typeface="HGPｺﾞｼｯｸM" panose="020B0600000000000000" pitchFamily="50" charset="-128"/>
                </a:rPr>
                <a:t>高 </a:t>
              </a:r>
              <a:r>
                <a:rPr kumimoji="1" lang="ja-JP" altLang="en-US"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98" name="テキスト ボックス 97"/>
            <p:cNvSpPr txBox="1"/>
            <p:nvPr/>
          </p:nvSpPr>
          <p:spPr>
            <a:xfrm>
              <a:off x="807839" y="2764376"/>
              <a:ext cx="307777" cy="723407"/>
            </a:xfrm>
            <a:prstGeom prst="rect">
              <a:avLst/>
            </a:prstGeom>
            <a:noFill/>
          </p:spPr>
          <p:txBody>
            <a:bodyPr vert="eaVert" wrap="squar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 </a:t>
              </a:r>
              <a:r>
                <a:rPr lang="ja-JP" altLang="en-US" sz="800" dirty="0" smtClean="0">
                  <a:latin typeface="HGPｺﾞｼｯｸM" panose="020B0600000000000000" pitchFamily="50" charset="-128"/>
                  <a:ea typeface="HGPｺﾞｼｯｸM" panose="020B0600000000000000" pitchFamily="50" charset="-128"/>
                </a:rPr>
                <a:t>低</a:t>
              </a:r>
              <a:endParaRPr kumimoji="1" lang="ja-JP" altLang="en-US" sz="800" dirty="0">
                <a:latin typeface="HGPｺﾞｼｯｸM" panose="020B0600000000000000" pitchFamily="50" charset="-128"/>
                <a:ea typeface="HGPｺﾞｼｯｸM" panose="020B0600000000000000" pitchFamily="50" charset="-128"/>
              </a:endParaRPr>
            </a:p>
          </p:txBody>
        </p:sp>
      </p:grpSp>
      <p:sp>
        <p:nvSpPr>
          <p:cNvPr id="99" name="テキスト ボックス 98"/>
          <p:cNvSpPr txBox="1"/>
          <p:nvPr/>
        </p:nvSpPr>
        <p:spPr>
          <a:xfrm>
            <a:off x="4923726" y="3861048"/>
            <a:ext cx="3095152" cy="246221"/>
          </a:xfrm>
          <a:prstGeom prst="rect">
            <a:avLst/>
          </a:prstGeom>
          <a:noFill/>
        </p:spPr>
        <p:txBody>
          <a:bodyPr wrap="square" rtlCol="0">
            <a:spAutoFit/>
          </a:bodyPr>
          <a:lstStyle/>
          <a:p>
            <a:r>
              <a:rPr lang="ja-JP" altLang="en-US" sz="1000" dirty="0" smtClean="0">
                <a:latin typeface="HGPｺﾞｼｯｸM" panose="020B0600000000000000" pitchFamily="50" charset="-128"/>
                <a:ea typeface="HGPｺﾞｼｯｸM" panose="020B0600000000000000" pitchFamily="50" charset="-128"/>
              </a:rPr>
              <a:t>■プロジェクトに対する権限レベル（権力） </a:t>
            </a: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 関与度</a:t>
            </a:r>
            <a:endParaRPr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379480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latin typeface="A-OTF 新ゴ Pro L"/>
                <a:ea typeface="HGPｺﾞｼｯｸM" panose="020B0600000000000000" pitchFamily="50" charset="-128"/>
              </a:rPr>
              <a:pPr/>
              <a:t>12</a:t>
            </a:fld>
            <a:endParaRPr lang="ja-JP" altLang="en-US" dirty="0">
              <a:latin typeface="A-OTF 新ゴ Pro L"/>
              <a:ea typeface="HGPｺﾞｼｯｸM" panose="020B0600000000000000" pitchFamily="50" charset="-128"/>
            </a:endParaRPr>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２－４．ステークホルダー一覧</a:t>
            </a:r>
            <a:endParaRPr lang="ja-JP" altLang="en-US" dirty="0"/>
          </a:p>
        </p:txBody>
      </p:sp>
      <p:sp>
        <p:nvSpPr>
          <p:cNvPr id="16" name="テキスト ボックス 15"/>
          <p:cNvSpPr txBox="1"/>
          <p:nvPr/>
        </p:nvSpPr>
        <p:spPr>
          <a:xfrm>
            <a:off x="539552" y="1136933"/>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ステークホルダー一覧とは</a:t>
            </a:r>
            <a:r>
              <a:rPr lang="en-US" altLang="ja-JP" sz="1200" b="1" dirty="0">
                <a:latin typeface="HGPｺﾞｼｯｸM" panose="020B0600000000000000" pitchFamily="50" charset="-128"/>
                <a:ea typeface="HGPｺﾞｼｯｸM" panose="020B0600000000000000" pitchFamily="50" charset="-128"/>
              </a:rPr>
              <a:t/>
            </a:r>
            <a:br>
              <a:rPr lang="en-US" altLang="ja-JP" sz="1200" b="1"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ステークホルダー一覧は、収集したステークホルダーに関する情報を整理し、一覧化したものです。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これまで</a:t>
            </a:r>
            <a:r>
              <a:rPr lang="ja-JP" altLang="en-US" sz="1200" dirty="0" smtClean="0">
                <a:latin typeface="HGPｺﾞｼｯｸM" panose="020B0600000000000000" pitchFamily="50" charset="-128"/>
                <a:ea typeface="HGPｺﾞｼｯｸM" panose="020B0600000000000000" pitchFamily="50" charset="-128"/>
              </a:rPr>
              <a:t>に分析した結果を踏まえ、各ステークホルダーとのコミュニケーション改善への対応方針も整理します。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43" name="テキスト ボックス 42"/>
          <p:cNvSpPr txBox="1"/>
          <p:nvPr/>
        </p:nvSpPr>
        <p:spPr>
          <a:xfrm>
            <a:off x="611560" y="4725144"/>
            <a:ext cx="8208912" cy="1569660"/>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補足事項</a:t>
            </a:r>
            <a:endParaRPr lang="en-US" altLang="ja-JP" sz="1200" u="sng"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ステークホルダー一覧の項目は、プロジェクトやお客さまの</a:t>
            </a:r>
            <a:r>
              <a:rPr lang="ja-JP" altLang="en-US" sz="1200" dirty="0">
                <a:latin typeface="HGPｺﾞｼｯｸM" panose="020B0600000000000000" pitchFamily="50" charset="-128"/>
                <a:ea typeface="HGPｺﾞｼｯｸM" panose="020B0600000000000000" pitchFamily="50" charset="-128"/>
              </a:rPr>
              <a:t>特徴</a:t>
            </a:r>
            <a:r>
              <a:rPr lang="ja-JP" altLang="en-US" sz="1200" dirty="0" smtClean="0">
                <a:latin typeface="HGPｺﾞｼｯｸM" panose="020B0600000000000000" pitchFamily="50" charset="-128"/>
                <a:ea typeface="HGPｺﾞｼｯｸM" panose="020B0600000000000000" pitchFamily="50" charset="-128"/>
              </a:rPr>
              <a:t>に合わせて設定する。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ステークホルダー一覧の項目の例</a:t>
            </a:r>
            <a:r>
              <a:rPr lang="ja-JP" altLang="en-US" sz="1200" dirty="0">
                <a:latin typeface="HGPｺﾞｼｯｸM" panose="020B0600000000000000" pitchFamily="50" charset="-128"/>
                <a:ea typeface="HGPｺﾞｼｯｸM" panose="020B0600000000000000" pitchFamily="50" charset="-128"/>
              </a:rPr>
              <a:t>については、</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表</a:t>
            </a:r>
            <a:r>
              <a:rPr lang="ja-JP" altLang="en-US" sz="1200" dirty="0" smtClean="0">
                <a:latin typeface="HGPｺﾞｼｯｸM" panose="020B0600000000000000" pitchFamily="50" charset="-128"/>
                <a:ea typeface="HGPｺﾞｼｯｸM" panose="020B0600000000000000" pitchFamily="50" charset="-128"/>
              </a:rPr>
              <a:t>２－４－２</a:t>
            </a:r>
            <a:r>
              <a:rPr lang="en-US" altLang="ja-JP" sz="1200" dirty="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を参照</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ステークホルダーの各分析モデルは、ステークホルダーに関する新しい事実が分かった時点で</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分析モデル間の整合性を取って修正し、対応方針を再検討する。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ステークホルダーへの対応を誤ると、要件定義工程の推進に悪影響を与えることになるため、随時更新が必要</a:t>
            </a:r>
            <a:endParaRPr lang="en-US" altLang="ja-JP" sz="1200" dirty="0">
              <a:latin typeface="HGPｺﾞｼｯｸM" panose="020B0600000000000000" pitchFamily="50" charset="-128"/>
              <a:ea typeface="HGPｺﾞｼｯｸM" panose="020B0600000000000000" pitchFamily="50" charset="-128"/>
            </a:endParaRPr>
          </a:p>
        </p:txBody>
      </p:sp>
      <p:sp>
        <p:nvSpPr>
          <p:cNvPr id="55" name="テキスト ボックス 54"/>
          <p:cNvSpPr txBox="1"/>
          <p:nvPr/>
        </p:nvSpPr>
        <p:spPr>
          <a:xfrm>
            <a:off x="2740549" y="4248999"/>
            <a:ext cx="3806918"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表</a:t>
            </a:r>
            <a:r>
              <a:rPr lang="ja-JP" altLang="en-US" sz="1200" dirty="0" smtClean="0">
                <a:latin typeface="HGPｺﾞｼｯｸM" panose="020B0600000000000000" pitchFamily="50" charset="-128"/>
                <a:ea typeface="HGPｺﾞｼｯｸM" panose="020B0600000000000000" pitchFamily="50" charset="-128"/>
              </a:rPr>
              <a:t>２－４－１．ステークホルダー一覧の例</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782504636"/>
              </p:ext>
            </p:extLst>
          </p:nvPr>
        </p:nvGraphicFramePr>
        <p:xfrm>
          <a:off x="971601" y="2213600"/>
          <a:ext cx="7760632" cy="2007488"/>
        </p:xfrm>
        <a:graphic>
          <a:graphicData uri="http://schemas.openxmlformats.org/drawingml/2006/table">
            <a:tbl>
              <a:tblPr firstRow="1" bandRow="1">
                <a:tableStyleId>{5940675A-B579-460E-94D1-54222C63F5DA}</a:tableStyleId>
              </a:tblPr>
              <a:tblGrid>
                <a:gridCol w="1136968"/>
                <a:gridCol w="606743"/>
                <a:gridCol w="518488"/>
                <a:gridCol w="887219"/>
                <a:gridCol w="2248692"/>
                <a:gridCol w="2362522"/>
              </a:tblGrid>
              <a:tr h="282208">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影響力</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姿勢</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関心事</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特徴・備考</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対応方針</a:t>
                      </a:r>
                      <a:endParaRPr kumimoji="1" lang="ja-JP" altLang="en-US" sz="1000" dirty="0">
                        <a:latin typeface="HGPｺﾞｼｯｸM" panose="020B0600000000000000" pitchFamily="50" charset="-128"/>
                        <a:ea typeface="HGPｺﾞｼｯｸM" panose="020B0600000000000000" pitchFamily="50" charset="-128"/>
                      </a:endParaRPr>
                    </a:p>
                  </a:txBody>
                  <a:tcPr>
                    <a:solidFill>
                      <a:schemeClr val="bg1">
                        <a:lumMod val="85000"/>
                      </a:schemeClr>
                    </a:solidFill>
                  </a:tcPr>
                </a:tc>
              </a:tr>
              <a:tr h="576064">
                <a:tc>
                  <a:txBody>
                    <a:bodyPr/>
                    <a:lstStyle/>
                    <a:p>
                      <a:r>
                        <a:rPr kumimoji="1" lang="ja-JP" altLang="en-US" sz="1000" dirty="0" smtClean="0">
                          <a:latin typeface="HGPｺﾞｼｯｸM" panose="020B0600000000000000" pitchFamily="50" charset="-128"/>
                          <a:ea typeface="HGPｺﾞｼｯｸM" panose="020B0600000000000000" pitchFamily="50" charset="-128"/>
                        </a:rPr>
                        <a:t>Ａ社長</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特大</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賛成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収益拡大</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創業当初から強力なリーダーシップで事業を拡大。プロジェクトへの影響力も大きく、賛同を得ることが必要不可欠。</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・要件の承認者として参画依頼。</a:t>
                      </a:r>
                      <a:endParaRPr kumimoji="1" lang="en-US" altLang="ja-JP" sz="1000" dirty="0" smtClean="0">
                        <a:latin typeface="HGPｺﾞｼｯｸM" panose="020B0600000000000000" pitchFamily="50" charset="-128"/>
                        <a:ea typeface="HGPｺﾞｼｯｸM" panose="020B0600000000000000" pitchFamily="50" charset="-128"/>
                      </a:endParaRPr>
                    </a:p>
                    <a:p>
                      <a:endParaRPr kumimoji="1" lang="ja-JP" altLang="en-US" sz="1000" dirty="0">
                        <a:latin typeface="HGPｺﾞｼｯｸM" panose="020B0600000000000000" pitchFamily="50" charset="-128"/>
                        <a:ea typeface="HGPｺﾞｼｯｸM" panose="020B0600000000000000" pitchFamily="50" charset="-128"/>
                      </a:endParaRPr>
                    </a:p>
                  </a:txBody>
                  <a:tcPr/>
                </a:tc>
              </a:tr>
              <a:tr h="574608">
                <a:tc>
                  <a:txBody>
                    <a:bodyPr/>
                    <a:lstStyle/>
                    <a:p>
                      <a:r>
                        <a:rPr kumimoji="1" lang="ja-JP" altLang="en-US" sz="1000" dirty="0" smtClean="0">
                          <a:latin typeface="HGPｺﾞｼｯｸM" panose="020B0600000000000000" pitchFamily="50" charset="-128"/>
                          <a:ea typeface="HGPｺﾞｼｯｸM" panose="020B0600000000000000" pitchFamily="50" charset="-128"/>
                        </a:rPr>
                        <a:t>Ｃ部長</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大</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中立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業務効率化</a:t>
                      </a:r>
                    </a:p>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売上拡大</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物流部、購買部の経歴があり、現行業務全体を熟知している。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・業務要件の抽出・分析・確定のキーマンとして参画依頼。</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・ＰＪ目的・目標の統一を要請。</a:t>
                      </a:r>
                      <a:endParaRPr kumimoji="1" lang="ja-JP" altLang="en-US" sz="1000" dirty="0">
                        <a:latin typeface="HGPｺﾞｼｯｸM" panose="020B0600000000000000" pitchFamily="50" charset="-128"/>
                        <a:ea typeface="HGPｺﾞｼｯｸM" panose="020B0600000000000000" pitchFamily="50" charset="-128"/>
                      </a:endParaRPr>
                    </a:p>
                  </a:txBody>
                  <a:tcPr/>
                </a:tc>
              </a:tr>
              <a:tr h="574608">
                <a:tc>
                  <a:txBody>
                    <a:bodyPr/>
                    <a:lstStyle/>
                    <a:p>
                      <a:r>
                        <a:rPr kumimoji="1" lang="ja-JP" altLang="en-US" sz="1000" dirty="0" smtClean="0">
                          <a:latin typeface="HGPｺﾞｼｯｸM" panose="020B0600000000000000" pitchFamily="50" charset="-128"/>
                          <a:ea typeface="HGPｺﾞｼｯｸM" panose="020B0600000000000000" pitchFamily="50" charset="-128"/>
                        </a:rPr>
                        <a:t>Ｄ部長</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大</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反対</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システム運用コスト低減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現行システムの構築メンバーであり、現行システムを熟知している。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・要件定義の参画依頼。</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・経営層からトップダウンで、「協力してくれる」ように促す。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Tree>
    <p:extLst>
      <p:ext uri="{BB962C8B-B14F-4D97-AF65-F5344CB8AC3E}">
        <p14:creationId xmlns:p14="http://schemas.microsoft.com/office/powerpoint/2010/main" val="280383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２－４．ステークホルダー一覧</a:t>
            </a:r>
          </a:p>
        </p:txBody>
      </p:sp>
      <p:sp>
        <p:nvSpPr>
          <p:cNvPr id="16" name="テキスト ボックス 15"/>
          <p:cNvSpPr txBox="1"/>
          <p:nvPr/>
        </p:nvSpPr>
        <p:spPr>
          <a:xfrm>
            <a:off x="539552" y="6346427"/>
            <a:ext cx="820891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表２－４－２． ステークホルダー一覧の項目例</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64860619"/>
              </p:ext>
            </p:extLst>
          </p:nvPr>
        </p:nvGraphicFramePr>
        <p:xfrm>
          <a:off x="539552" y="1196752"/>
          <a:ext cx="8156374" cy="5131108"/>
        </p:xfrm>
        <a:graphic>
          <a:graphicData uri="http://schemas.openxmlformats.org/drawingml/2006/table">
            <a:tbl>
              <a:tblPr firstRow="1" bandRow="1">
                <a:tableStyleId>{00A15C55-8517-42AA-B614-E9B94910E393}</a:tableStyleId>
              </a:tblPr>
              <a:tblGrid>
                <a:gridCol w="417501"/>
                <a:gridCol w="1618193"/>
                <a:gridCol w="6120680"/>
              </a:tblGrid>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No</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46468">
                <a:tc>
                  <a:txBody>
                    <a:bodyPr/>
                    <a:lstStyle/>
                    <a:p>
                      <a:r>
                        <a:rPr kumimoji="1" lang="en-US" altLang="ja-JP" sz="1000" dirty="0" smtClean="0">
                          <a:latin typeface="HGPｺﾞｼｯｸM" panose="020B0600000000000000" pitchFamily="50" charset="-128"/>
                          <a:ea typeface="HGPｺﾞｼｯｸM" panose="020B0600000000000000" pitchFamily="50" charset="-128"/>
                        </a:rPr>
                        <a:t>1</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影響力</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プロジェクト・組織内・他ステークホルダーなどに対するステークホルダーの影響の大きさ</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60040">
                <a:tc>
                  <a:txBody>
                    <a:bodyPr/>
                    <a:lstStyle/>
                    <a:p>
                      <a:r>
                        <a:rPr kumimoji="1" lang="en-US" altLang="ja-JP" sz="1000" dirty="0" smtClean="0">
                          <a:latin typeface="HGPｺﾞｼｯｸM" panose="020B0600000000000000" pitchFamily="50" charset="-128"/>
                          <a:ea typeface="HGPｺﾞｼｯｸM" panose="020B0600000000000000" pitchFamily="50" charset="-128"/>
                        </a:rPr>
                        <a:t>2</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姿勢</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プロジェクトに対するステークホルダーの姿勢（賛成・中立・反対など）</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60040">
                <a:tc>
                  <a:txBody>
                    <a:bodyPr/>
                    <a:lstStyle/>
                    <a:p>
                      <a:r>
                        <a:rPr kumimoji="1" lang="en-US" altLang="ja-JP" sz="1000" dirty="0" smtClean="0">
                          <a:latin typeface="HGPｺﾞｼｯｸM" panose="020B0600000000000000" pitchFamily="50" charset="-128"/>
                          <a:ea typeface="HGPｺﾞｼｯｸM" panose="020B0600000000000000" pitchFamily="50" charset="-128"/>
                        </a:rPr>
                        <a:t>3</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関心事</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プロジェクトに関するステークホルダーの関心事（売上拡大、業務効率化、運用コスト削減など）</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60040">
                <a:tc>
                  <a:txBody>
                    <a:bodyPr/>
                    <a:lstStyle/>
                    <a:p>
                      <a:r>
                        <a:rPr kumimoji="1" lang="en-US" altLang="ja-JP" sz="1000" dirty="0" smtClean="0">
                          <a:latin typeface="HGPｺﾞｼｯｸM" panose="020B0600000000000000" pitchFamily="50" charset="-128"/>
                          <a:ea typeface="HGPｺﾞｼｯｸM" panose="020B0600000000000000" pitchFamily="50" charset="-128"/>
                        </a:rPr>
                        <a:t>4</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業務影響</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プロジェクトによる、ステークホルダーが担当している業務への影響度合い</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60040">
                <a:tc>
                  <a:txBody>
                    <a:bodyPr/>
                    <a:lstStyle/>
                    <a:p>
                      <a:r>
                        <a:rPr kumimoji="1" lang="en-US" altLang="ja-JP" sz="1000" dirty="0" smtClean="0">
                          <a:latin typeface="HGPｺﾞｼｯｸM" panose="020B0600000000000000" pitchFamily="50" charset="-128"/>
                          <a:ea typeface="HGPｺﾞｼｯｸM" panose="020B0600000000000000" pitchFamily="50" charset="-128"/>
                        </a:rPr>
                        <a:t>5</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重要度</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プロジェクト・要件定義におけるステークホルダーの重要度合い</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288032">
                <a:tc>
                  <a:txBody>
                    <a:bodyPr/>
                    <a:lstStyle/>
                    <a:p>
                      <a:r>
                        <a:rPr kumimoji="1" lang="en-US" altLang="ja-JP" sz="1000" dirty="0" smtClean="0">
                          <a:latin typeface="HGPｺﾞｼｯｸM" panose="020B0600000000000000" pitchFamily="50" charset="-128"/>
                          <a:ea typeface="HGPｺﾞｼｯｸM" panose="020B0600000000000000" pitchFamily="50" charset="-128"/>
                        </a:rPr>
                        <a:t>6</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役職</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ステークホルダーの役職</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7</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権限</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要求・業務などに対するステークホルダーの責任・権限レベル</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8</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業務知識</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ステークホルダーが有している業務知識レベル</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9</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ＩＴ知識</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ステークホルダーが有しているＩＴ知識レベル</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10</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担当業務</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ステークホルダー担当している業務範囲</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11</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主な要求事項</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ステークホルダーが重視している要求事項</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60040">
                <a:tc>
                  <a:txBody>
                    <a:bodyPr/>
                    <a:lstStyle/>
                    <a:p>
                      <a:r>
                        <a:rPr kumimoji="1" lang="en-US" altLang="ja-JP" sz="1000" dirty="0" smtClean="0">
                          <a:latin typeface="HGPｺﾞｼｯｸM" panose="020B0600000000000000" pitchFamily="50" charset="-128"/>
                          <a:ea typeface="HGPｺﾞｼｯｸM" panose="020B0600000000000000" pitchFamily="50" charset="-128"/>
                        </a:rPr>
                        <a:t>12</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所在地</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ステークホルダーの勤務地</a:t>
                      </a: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13</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忙しさ</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ステークホルダーの通常時・繁忙期の忙しさの度合い</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r h="332224">
                <a:tc>
                  <a:txBody>
                    <a:bodyPr/>
                    <a:lstStyle/>
                    <a:p>
                      <a:r>
                        <a:rPr kumimoji="1" lang="en-US" altLang="ja-JP" sz="1000" dirty="0" smtClean="0">
                          <a:latin typeface="HGPｺﾞｼｯｸM" panose="020B0600000000000000" pitchFamily="50" charset="-128"/>
                          <a:ea typeface="HGPｺﾞｼｯｸM" panose="020B0600000000000000" pitchFamily="50" charset="-128"/>
                        </a:rPr>
                        <a:t>14</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特徴・備考</a:t>
                      </a:r>
                      <a:endParaRPr kumimoji="1" lang="ja-JP" altLang="en-US" sz="10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ステークホルダーの特徴やその他のステークホルダ固有の情報</a:t>
                      </a:r>
                      <a:endParaRPr kumimoji="1" lang="en-US" altLang="ja-JP" sz="1000" dirty="0" smtClean="0">
                        <a:latin typeface="HGPｺﾞｼｯｸM" panose="020B0600000000000000" pitchFamily="50" charset="-128"/>
                        <a:ea typeface="HGPｺﾞｼｯｸM" panose="020B0600000000000000" pitchFamily="50" charset="-128"/>
                      </a:endParaRPr>
                    </a:p>
                  </a:txBody>
                  <a:tcPr anchor="ctr"/>
                </a:tc>
              </a:tr>
            </a:tbl>
          </a:graphicData>
        </a:graphic>
      </p:graphicFrame>
    </p:spTree>
    <p:extLst>
      <p:ext uri="{BB962C8B-B14F-4D97-AF65-F5344CB8AC3E}">
        <p14:creationId xmlns:p14="http://schemas.microsoft.com/office/powerpoint/2010/main" val="423260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１．ステークホルダー分析の概要</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１－１．ステークホルダー分析の概要</a:t>
            </a:r>
            <a:endParaRPr lang="ja-JP" altLang="en-US" dirty="0"/>
          </a:p>
        </p:txBody>
      </p:sp>
      <p:sp>
        <p:nvSpPr>
          <p:cNvPr id="16" name="テキスト ボックス 15"/>
          <p:cNvSpPr txBox="1"/>
          <p:nvPr/>
        </p:nvSpPr>
        <p:spPr>
          <a:xfrm>
            <a:off x="539552" y="1136933"/>
            <a:ext cx="8208912" cy="3416320"/>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ステークホルダー分析とは</a:t>
            </a:r>
            <a:r>
              <a:rPr lang="en-US" altLang="ja-JP" sz="1200" b="1" dirty="0">
                <a:latin typeface="HGPｺﾞｼｯｸM" panose="020B0600000000000000" pitchFamily="50" charset="-128"/>
                <a:ea typeface="HGPｺﾞｼｯｸM" panose="020B0600000000000000" pitchFamily="50" charset="-128"/>
              </a:rPr>
              <a:t/>
            </a:r>
            <a:br>
              <a:rPr lang="en-US" altLang="ja-JP" sz="1200" b="1"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ステークホルダー分析とは</a:t>
            </a:r>
            <a:r>
              <a:rPr lang="ja-JP" altLang="en-US" sz="1200" dirty="0" smtClean="0">
                <a:latin typeface="HGPｺﾞｼｯｸM" panose="020B0600000000000000" pitchFamily="50" charset="-128"/>
                <a:ea typeface="HGPｺﾞｼｯｸM" panose="020B0600000000000000" pitchFamily="50" charset="-128"/>
              </a:rPr>
              <a:t>、「ステークホルダを</a:t>
            </a:r>
            <a:r>
              <a:rPr lang="ja-JP" altLang="en-US" sz="1200" dirty="0">
                <a:latin typeface="HGPｺﾞｼｯｸM" panose="020B0600000000000000" pitchFamily="50" charset="-128"/>
                <a:ea typeface="HGPｺﾞｼｯｸM" panose="020B0600000000000000" pitchFamily="50" charset="-128"/>
              </a:rPr>
              <a:t>特定し、理解するために、</a:t>
            </a:r>
            <a:r>
              <a:rPr lang="ja-JP" altLang="en-US" sz="1200" dirty="0" smtClean="0">
                <a:latin typeface="HGPｺﾞｼｯｸM" panose="020B0600000000000000" pitchFamily="50" charset="-128"/>
                <a:ea typeface="HGPｺﾞｼｯｸM" panose="020B0600000000000000" pitchFamily="50" charset="-128"/>
              </a:rPr>
              <a:t>ステークホルダと要求との利害</a:t>
            </a:r>
            <a:r>
              <a:rPr lang="ja-JP" altLang="en-US" sz="1200" dirty="0">
                <a:latin typeface="HGPｺﾞｼｯｸM" panose="020B0600000000000000" pitchFamily="50" charset="-128"/>
                <a:ea typeface="HGPｺﾞｼｯｸM" panose="020B0600000000000000" pitchFamily="50" charset="-128"/>
              </a:rPr>
              <a:t>関係の度合いを分析する</a:t>
            </a:r>
            <a:r>
              <a:rPr lang="ja-JP" altLang="en-US" sz="1200" dirty="0" smtClean="0">
                <a:latin typeface="HGPｺﾞｼｯｸM" panose="020B0600000000000000" pitchFamily="50" charset="-128"/>
                <a:ea typeface="HGPｺﾞｼｯｸM" panose="020B0600000000000000" pitchFamily="50" charset="-128"/>
              </a:rPr>
              <a:t>技術」（</a:t>
            </a:r>
            <a:r>
              <a:rPr lang="en-US" altLang="ja-JP" sz="1200" dirty="0">
                <a:latin typeface="HGPｺﾞｼｯｸM" panose="020B0600000000000000" pitchFamily="50" charset="-128"/>
                <a:ea typeface="HGPｺﾞｼｯｸM" panose="020B0600000000000000" pitchFamily="50" charset="-128"/>
              </a:rPr>
              <a:t>JISA </a:t>
            </a:r>
            <a:r>
              <a:rPr lang="ja-JP" altLang="en-US" sz="1200" dirty="0">
                <a:latin typeface="HGPｺﾞｼｯｸM" panose="020B0600000000000000" pitchFamily="50" charset="-128"/>
                <a:ea typeface="HGPｺﾞｼｯｸM" panose="020B0600000000000000" pitchFamily="50" charset="-128"/>
              </a:rPr>
              <a:t>「要求工学知識体系　第１版」</a:t>
            </a:r>
            <a:r>
              <a:rPr lang="en-US" altLang="ja-JP" sz="1200" dirty="0">
                <a:latin typeface="HGPｺﾞｼｯｸM" panose="020B0600000000000000" pitchFamily="50" charset="-128"/>
                <a:ea typeface="HGPｺﾞｼｯｸM" panose="020B0600000000000000" pitchFamily="50" charset="-128"/>
              </a:rPr>
              <a:t>[1],P50 </a:t>
            </a:r>
            <a:r>
              <a:rPr lang="ja-JP" altLang="en-US" sz="1200" dirty="0">
                <a:latin typeface="HGPｺﾞｼｯｸM" panose="020B0600000000000000" pitchFamily="50" charset="-128"/>
                <a:ea typeface="HGPｺﾞｼｯｸM" panose="020B0600000000000000" pitchFamily="50" charset="-128"/>
              </a:rPr>
              <a:t>から</a:t>
            </a:r>
            <a:r>
              <a:rPr lang="ja-JP" altLang="en-US" sz="1200" dirty="0" smtClean="0">
                <a:latin typeface="HGPｺﾞｼｯｸM" panose="020B0600000000000000" pitchFamily="50" charset="-128"/>
                <a:ea typeface="HGPｺﾞｼｯｸM" panose="020B0600000000000000" pitchFamily="50" charset="-128"/>
              </a:rPr>
              <a:t>引用）です</a:t>
            </a:r>
            <a:r>
              <a:rPr lang="ja-JP" altLang="en-US" sz="1200" dirty="0">
                <a:latin typeface="HGPｺﾞｼｯｸM" panose="020B0600000000000000" pitchFamily="50" charset="-128"/>
                <a:ea typeface="HGPｺﾞｼｯｸM" panose="020B0600000000000000" pitchFamily="50" charset="-128"/>
              </a:rPr>
              <a:t>。要件定義に参画すべきステークホルダーの選定やステークホルダーとの最適なコミュニケーション方法の検討材料となります</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a:p>
            <a:endParaRPr lang="en-US" altLang="ja-JP" sz="1200" u="sng"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ステークホルダー分析の必要性</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漏れなく要求を収集するためには、要求の源泉となるステークホルダーを漏れなく洗い出しておく必要があります。また、ステークホルダーから快い協力を得るためには、ステークホルダーの性格や考え方や組織内での立場等を加味した最適なコミュニケーション方法を検討しておく必要もあります。例えば、システム化に前向きな人と、否定的な人とで同じ対応をしていたのでは、上手くいきませんし、社内への影響力が弱い人をいくら説得して賛同を得ても意味がありません。更に言うと、業務が多忙な時期に押しかけても、良い結果は得られないことも自明で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よって、要件定義開始前からステークホルダーの情報を収集・分析しておくことは、要件定義の円滑な推進に役立ちます。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ステークホルダー分析の流れ</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ステークホルダー分析の流れ及びその際に利用できる適用技法は、以下の通りです。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421337306"/>
              </p:ext>
            </p:extLst>
          </p:nvPr>
        </p:nvGraphicFramePr>
        <p:xfrm>
          <a:off x="600817" y="4611394"/>
          <a:ext cx="8204606" cy="1468120"/>
        </p:xfrm>
        <a:graphic>
          <a:graphicData uri="http://schemas.openxmlformats.org/drawingml/2006/table">
            <a:tbl>
              <a:tblPr firstRow="1" bandRow="1">
                <a:tableStyleId>{00A15C55-8517-42AA-B614-E9B94910E393}</a:tableStyleId>
              </a:tblPr>
              <a:tblGrid>
                <a:gridCol w="411791"/>
                <a:gridCol w="2059283"/>
                <a:gridCol w="3154197"/>
                <a:gridCol w="2579335"/>
              </a:tblGrid>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No</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手順</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手順概要</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適用技法</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1</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ステークホルダーの洗い出し</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事業やプロジェクトの実行により影響を受ける可能性があるステークホルダーを洗い出す。</a:t>
                      </a:r>
                    </a:p>
                  </a:txBody>
                  <a:tcPr/>
                </a:tc>
                <a:tc>
                  <a:txBody>
                    <a:bodyPr/>
                    <a:lstStyle/>
                    <a:p>
                      <a:pPr marL="285750" indent="-2857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rPr>
                        <a:t>ステークホルダーオニオン図</a:t>
                      </a:r>
                      <a:r>
                        <a:rPr kumimoji="1" lang="en-US" altLang="ja-JP" sz="1000" dirty="0" smtClean="0">
                          <a:latin typeface="HGPｺﾞｼｯｸM" panose="020B0600000000000000" pitchFamily="50" charset="-128"/>
                          <a:ea typeface="HGPｺﾞｼｯｸM" panose="020B0600000000000000" pitchFamily="50" charset="-128"/>
                        </a:rPr>
                        <a:t/>
                      </a:r>
                      <a:br>
                        <a:rPr kumimoji="1" lang="en-US" altLang="ja-JP" sz="1000" dirty="0" smtClean="0">
                          <a:latin typeface="HGPｺﾞｼｯｸM" panose="020B0600000000000000" pitchFamily="50" charset="-128"/>
                          <a:ea typeface="HGPｺﾞｼｯｸM" panose="020B0600000000000000" pitchFamily="50" charset="-128"/>
                        </a:rPr>
                      </a:br>
                      <a:r>
                        <a:rPr kumimoji="1" lang="ja-JP" altLang="en-US" sz="1000" dirty="0" smtClean="0">
                          <a:latin typeface="HGPｺﾞｼｯｸM" panose="020B0600000000000000" pitchFamily="50" charset="-128"/>
                          <a:ea typeface="HGPｺﾞｼｯｸM" panose="020B0600000000000000" pitchFamily="50" charset="-128"/>
                        </a:rPr>
                        <a:t>など</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2</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ステークホルダーの分析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洗い出したステークホルダーの関係や影響範囲を調査・分析する。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285750" indent="-2857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rPr>
                        <a:t>ステークホルダー人間関係図</a:t>
                      </a:r>
                      <a:endParaRPr kumimoji="1" lang="en-US" altLang="ja-JP" sz="1000" dirty="0" smtClean="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rPr>
                        <a:t>ステークホルダーマトリクス</a:t>
                      </a:r>
                      <a:endParaRPr kumimoji="1" lang="en-US" altLang="ja-JP" sz="1000" dirty="0" smtClean="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rPr>
                        <a:t>ステークホルダー一覧</a:t>
                      </a:r>
                      <a:r>
                        <a:rPr kumimoji="1" lang="en-US" altLang="ja-JP" sz="1000" dirty="0" smtClean="0">
                          <a:latin typeface="HGPｺﾞｼｯｸM" panose="020B0600000000000000" pitchFamily="50" charset="-128"/>
                          <a:ea typeface="HGPｺﾞｼｯｸM" panose="020B0600000000000000" pitchFamily="50" charset="-128"/>
                        </a:rPr>
                        <a:t/>
                      </a:r>
                      <a:br>
                        <a:rPr kumimoji="1" lang="en-US" altLang="ja-JP" sz="1000" dirty="0" smtClean="0">
                          <a:latin typeface="HGPｺﾞｼｯｸM" panose="020B0600000000000000" pitchFamily="50" charset="-128"/>
                          <a:ea typeface="HGPｺﾞｼｯｸM" panose="020B0600000000000000" pitchFamily="50" charset="-128"/>
                        </a:rPr>
                      </a:br>
                      <a:r>
                        <a:rPr kumimoji="1" lang="ja-JP" altLang="en-US" sz="1000" dirty="0" smtClean="0">
                          <a:latin typeface="HGPｺﾞｼｯｸM" panose="020B0600000000000000" pitchFamily="50" charset="-128"/>
                          <a:ea typeface="HGPｺﾞｼｯｸM" panose="020B0600000000000000" pitchFamily="50" charset="-128"/>
                        </a:rPr>
                        <a:t>など</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21" name="テキスト ボックス 20"/>
          <p:cNvSpPr txBox="1"/>
          <p:nvPr/>
        </p:nvSpPr>
        <p:spPr>
          <a:xfrm>
            <a:off x="596511" y="6079514"/>
            <a:ext cx="820891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表１－１－１．ステークホルダー分析の手順概要</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5436096" y="3040132"/>
            <a:ext cx="3623461" cy="1136228"/>
            <a:chOff x="5464430" y="4563061"/>
            <a:chExt cx="3623461" cy="1136228"/>
          </a:xfrm>
        </p:grpSpPr>
        <p:sp>
          <p:nvSpPr>
            <p:cNvPr id="267" name="テキスト ボックス 266"/>
            <p:cNvSpPr txBox="1"/>
            <p:nvPr/>
          </p:nvSpPr>
          <p:spPr>
            <a:xfrm>
              <a:off x="5464430" y="4563061"/>
              <a:ext cx="1241218" cy="205395"/>
            </a:xfrm>
            <a:prstGeom prst="rect">
              <a:avLst/>
            </a:prstGeom>
            <a:noFill/>
          </p:spPr>
          <p:txBody>
            <a:bodyPr wrap="non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a:t>
              </a:r>
              <a:r>
                <a:rPr kumimoji="1" lang="ja-JP" altLang="en-US" sz="900" dirty="0" smtClean="0">
                  <a:latin typeface="HGPｺﾞｼｯｸM" panose="020B0600000000000000" pitchFamily="50" charset="-128"/>
                  <a:ea typeface="HGPｺﾞｼｯｸM" panose="020B0600000000000000" pitchFamily="50" charset="-128"/>
                </a:rPr>
                <a:t>ステークホルダー一覧</a:t>
              </a:r>
              <a:r>
                <a:rPr kumimoji="1" lang="en-US" altLang="ja-JP" sz="900" dirty="0" smtClean="0">
                  <a:latin typeface="HGPｺﾞｼｯｸM" panose="020B0600000000000000" pitchFamily="50" charset="-128"/>
                  <a:ea typeface="HGPｺﾞｼｯｸM" panose="020B0600000000000000" pitchFamily="50" charset="-128"/>
                </a:rPr>
                <a:t>】</a:t>
              </a:r>
              <a:endParaRPr kumimoji="1" lang="ja-JP" altLang="en-US" sz="900" dirty="0">
                <a:latin typeface="HGPｺﾞｼｯｸM" panose="020B0600000000000000" pitchFamily="50" charset="-128"/>
                <a:ea typeface="HGPｺﾞｼｯｸM" panose="020B0600000000000000" pitchFamily="50" charset="-128"/>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615" y="4774797"/>
              <a:ext cx="3570276" cy="92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グループ化 7"/>
          <p:cNvGrpSpPr/>
          <p:nvPr/>
        </p:nvGrpSpPr>
        <p:grpSpPr>
          <a:xfrm>
            <a:off x="2852179" y="3820468"/>
            <a:ext cx="2164374" cy="2019920"/>
            <a:chOff x="179512" y="4878030"/>
            <a:chExt cx="2164374" cy="2019920"/>
          </a:xfrm>
        </p:grpSpPr>
        <p:sp>
          <p:nvSpPr>
            <p:cNvPr id="283" name="テキスト ボックス 282"/>
            <p:cNvSpPr txBox="1"/>
            <p:nvPr/>
          </p:nvSpPr>
          <p:spPr>
            <a:xfrm>
              <a:off x="541462" y="6667118"/>
              <a:ext cx="1537600" cy="230832"/>
            </a:xfrm>
            <a:prstGeom prst="rect">
              <a:avLst/>
            </a:prstGeom>
            <a:noFill/>
          </p:spPr>
          <p:txBody>
            <a:bodyPr wrap="non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a:t>
              </a:r>
              <a:r>
                <a:rPr kumimoji="1" lang="ja-JP" altLang="en-US" sz="900" dirty="0" smtClean="0">
                  <a:latin typeface="HGPｺﾞｼｯｸM" panose="020B0600000000000000" pitchFamily="50" charset="-128"/>
                  <a:ea typeface="HGPｺﾞｼｯｸM" panose="020B0600000000000000" pitchFamily="50" charset="-128"/>
                </a:rPr>
                <a:t>ステークホルダーマトリクス</a:t>
              </a:r>
              <a:r>
                <a:rPr kumimoji="1" lang="en-US" altLang="ja-JP" sz="900" dirty="0" smtClean="0">
                  <a:latin typeface="HGPｺﾞｼｯｸM" panose="020B0600000000000000" pitchFamily="50" charset="-128"/>
                  <a:ea typeface="HGPｺﾞｼｯｸM" panose="020B0600000000000000" pitchFamily="50" charset="-128"/>
                </a:rPr>
                <a:t>】</a:t>
              </a:r>
              <a:endParaRPr kumimoji="1" lang="ja-JP" altLang="en-US" sz="900" dirty="0">
                <a:latin typeface="HGPｺﾞｼｯｸM" panose="020B0600000000000000" pitchFamily="50" charset="-128"/>
                <a:ea typeface="HGPｺﾞｼｯｸM" panose="020B0600000000000000" pitchFamily="50" charset="-128"/>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878030"/>
              <a:ext cx="2164374" cy="1765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グループ化 5"/>
          <p:cNvGrpSpPr/>
          <p:nvPr/>
        </p:nvGrpSpPr>
        <p:grpSpPr>
          <a:xfrm>
            <a:off x="2959253" y="2034985"/>
            <a:ext cx="2035023" cy="1244183"/>
            <a:chOff x="2959253" y="2034985"/>
            <a:chExt cx="2035023" cy="1244183"/>
          </a:xfrm>
        </p:grpSpPr>
        <p:sp>
          <p:nvSpPr>
            <p:cNvPr id="282" name="テキスト ボックス 281"/>
            <p:cNvSpPr txBox="1"/>
            <p:nvPr/>
          </p:nvSpPr>
          <p:spPr>
            <a:xfrm>
              <a:off x="3051058" y="2034985"/>
              <a:ext cx="1711670" cy="212479"/>
            </a:xfrm>
            <a:prstGeom prst="rect">
              <a:avLst/>
            </a:prstGeom>
            <a:noFill/>
          </p:spPr>
          <p:txBody>
            <a:bodyPr wrap="squar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a:t>
              </a:r>
              <a:r>
                <a:rPr kumimoji="1" lang="ja-JP" altLang="en-US" sz="900" dirty="0" smtClean="0">
                  <a:latin typeface="HGPｺﾞｼｯｸM" panose="020B0600000000000000" pitchFamily="50" charset="-128"/>
                  <a:ea typeface="HGPｺﾞｼｯｸM" panose="020B0600000000000000" pitchFamily="50" charset="-128"/>
                </a:rPr>
                <a:t>ステークホルダー人間関係図</a:t>
              </a:r>
              <a:r>
                <a:rPr kumimoji="1" lang="en-US" altLang="ja-JP" sz="900" dirty="0" smtClean="0">
                  <a:latin typeface="HGPｺﾞｼｯｸM" panose="020B0600000000000000" pitchFamily="50" charset="-128"/>
                  <a:ea typeface="HGPｺﾞｼｯｸM" panose="020B0600000000000000" pitchFamily="50" charset="-128"/>
                </a:rPr>
                <a:t>】</a:t>
              </a:r>
              <a:endParaRPr kumimoji="1" lang="ja-JP" altLang="en-US" sz="900" dirty="0">
                <a:latin typeface="HGPｺﾞｼｯｸM" panose="020B0600000000000000" pitchFamily="50" charset="-128"/>
                <a:ea typeface="HGPｺﾞｼｯｸM" panose="020B0600000000000000" pitchFamily="50" charset="-128"/>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253" y="2307005"/>
              <a:ext cx="2035023" cy="97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latin typeface="A-OTF 新ゴ Pro L"/>
                <a:ea typeface="HGPｺﾞｼｯｸM" panose="020B0600000000000000" pitchFamily="50" charset="-128"/>
              </a:rPr>
              <a:pPr/>
              <a:t>4</a:t>
            </a:fld>
            <a:endParaRPr lang="ja-JP" altLang="en-US" dirty="0">
              <a:latin typeface="A-OTF 新ゴ Pro L"/>
              <a:ea typeface="HGPｺﾞｼｯｸM" panose="020B0600000000000000" pitchFamily="50" charset="-128"/>
            </a:endParaRPr>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１－１．ステークホルダー分析の概要</a:t>
            </a:r>
            <a:endParaRPr lang="ja-JP" altLang="en-US" dirty="0"/>
          </a:p>
        </p:txBody>
      </p:sp>
      <p:sp>
        <p:nvSpPr>
          <p:cNvPr id="55" name="正方形/長方形 54"/>
          <p:cNvSpPr/>
          <p:nvPr/>
        </p:nvSpPr>
        <p:spPr>
          <a:xfrm>
            <a:off x="5464430" y="3897671"/>
            <a:ext cx="3570276" cy="27868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grpSp>
        <p:nvGrpSpPr>
          <p:cNvPr id="5" name="グループ化 4"/>
          <p:cNvGrpSpPr/>
          <p:nvPr/>
        </p:nvGrpSpPr>
        <p:grpSpPr>
          <a:xfrm>
            <a:off x="844959" y="2674818"/>
            <a:ext cx="2007220" cy="2204775"/>
            <a:chOff x="844959" y="2674818"/>
            <a:chExt cx="2007220" cy="2204775"/>
          </a:xfrm>
        </p:grpSpPr>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530" y="2924944"/>
              <a:ext cx="1954649" cy="1954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4" name="テキスト ボックス 273"/>
            <p:cNvSpPr txBox="1"/>
            <p:nvPr/>
          </p:nvSpPr>
          <p:spPr>
            <a:xfrm>
              <a:off x="844959" y="2674818"/>
              <a:ext cx="1920738" cy="244362"/>
            </a:xfrm>
            <a:prstGeom prst="rect">
              <a:avLst/>
            </a:prstGeom>
            <a:noFill/>
          </p:spPr>
          <p:txBody>
            <a:bodyPr wrap="square" rtlCol="0">
              <a:spAutoFit/>
            </a:bodyPr>
            <a:lstStyle/>
            <a:p>
              <a:pPr algn="ctr"/>
              <a:r>
                <a:rPr kumimoji="1" lang="en-US" altLang="ja-JP" sz="900" dirty="0" smtClean="0">
                  <a:latin typeface="HGPｺﾞｼｯｸM" panose="020B0600000000000000" pitchFamily="50" charset="-128"/>
                  <a:ea typeface="HGPｺﾞｼｯｸM" panose="020B0600000000000000" pitchFamily="50" charset="-128"/>
                </a:rPr>
                <a:t>【</a:t>
              </a:r>
              <a:r>
                <a:rPr kumimoji="1" lang="ja-JP" altLang="en-US" sz="900" dirty="0" smtClean="0">
                  <a:latin typeface="HGPｺﾞｼｯｸM" panose="020B0600000000000000" pitchFamily="50" charset="-128"/>
                  <a:ea typeface="HGPｺﾞｼｯｸM" panose="020B0600000000000000" pitchFamily="50" charset="-128"/>
                </a:rPr>
                <a:t>ステークホルダーオニオン図</a:t>
              </a:r>
              <a:r>
                <a:rPr kumimoji="1" lang="en-US" altLang="ja-JP" sz="900" dirty="0" smtClean="0">
                  <a:latin typeface="HGPｺﾞｼｯｸM" panose="020B0600000000000000" pitchFamily="50" charset="-128"/>
                  <a:ea typeface="HGPｺﾞｼｯｸM" panose="020B0600000000000000" pitchFamily="50" charset="-128"/>
                </a:rPr>
                <a:t>】</a:t>
              </a:r>
              <a:endParaRPr kumimoji="1" lang="ja-JP" altLang="en-US" sz="900" dirty="0">
                <a:latin typeface="HGPｺﾞｼｯｸM" panose="020B0600000000000000" pitchFamily="50" charset="-128"/>
                <a:ea typeface="HGPｺﾞｼｯｸM" panose="020B0600000000000000" pitchFamily="50" charset="-128"/>
              </a:endParaRPr>
            </a:p>
          </p:txBody>
        </p:sp>
      </p:grpSp>
      <p:sp>
        <p:nvSpPr>
          <p:cNvPr id="29" name="テキスト ボックス 28"/>
          <p:cNvSpPr txBox="1"/>
          <p:nvPr/>
        </p:nvSpPr>
        <p:spPr>
          <a:xfrm>
            <a:off x="539552" y="5856610"/>
            <a:ext cx="820891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表１－１－２． ステークホルダー分析の成果物関連図</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4" name="テキスト ボックス 33"/>
          <p:cNvSpPr txBox="1"/>
          <p:nvPr/>
        </p:nvSpPr>
        <p:spPr>
          <a:xfrm>
            <a:off x="539552" y="1136933"/>
            <a:ext cx="8208912" cy="646331"/>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ステークホルダー分析の成果物関連性</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ステークホルダー分析技法を利用して作成した成果物間の関係性は、以下の通りです。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1420229" y="3933056"/>
            <a:ext cx="271451" cy="3600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3367683" y="2834719"/>
            <a:ext cx="403947" cy="44444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9" name="正方形/長方形 38"/>
          <p:cNvSpPr/>
          <p:nvPr/>
        </p:nvSpPr>
        <p:spPr>
          <a:xfrm>
            <a:off x="4130271" y="5005333"/>
            <a:ext cx="432048" cy="22386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cxnSp>
        <p:nvCxnSpPr>
          <p:cNvPr id="12" name="直線矢印コネクタ 11"/>
          <p:cNvCxnSpPr>
            <a:stCxn id="37" idx="3"/>
            <a:endCxn id="38" idx="1"/>
          </p:cNvCxnSpPr>
          <p:nvPr/>
        </p:nvCxnSpPr>
        <p:spPr>
          <a:xfrm flipV="1">
            <a:off x="1691680" y="3056944"/>
            <a:ext cx="1676003" cy="1056132"/>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42" name="直線矢印コネクタ 41"/>
          <p:cNvCxnSpPr>
            <a:stCxn id="37" idx="3"/>
            <a:endCxn id="39" idx="1"/>
          </p:cNvCxnSpPr>
          <p:nvPr/>
        </p:nvCxnSpPr>
        <p:spPr>
          <a:xfrm>
            <a:off x="1691680" y="4113076"/>
            <a:ext cx="2438591" cy="1004191"/>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58" name="直線矢印コネクタ 57"/>
          <p:cNvCxnSpPr>
            <a:stCxn id="38" idx="3"/>
            <a:endCxn id="55" idx="1"/>
          </p:cNvCxnSpPr>
          <p:nvPr/>
        </p:nvCxnSpPr>
        <p:spPr>
          <a:xfrm>
            <a:off x="3771630" y="3056944"/>
            <a:ext cx="1692800" cy="980072"/>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59" name="直線矢印コネクタ 58"/>
          <p:cNvCxnSpPr>
            <a:stCxn id="39" idx="3"/>
            <a:endCxn id="55" idx="1"/>
          </p:cNvCxnSpPr>
          <p:nvPr/>
        </p:nvCxnSpPr>
        <p:spPr>
          <a:xfrm flipV="1">
            <a:off x="4562319" y="4037016"/>
            <a:ext cx="902111" cy="1080251"/>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26750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１－２．ステークホルダーの概要</a:t>
            </a:r>
            <a:endParaRPr lang="ja-JP" altLang="en-US" dirty="0"/>
          </a:p>
        </p:txBody>
      </p:sp>
      <p:sp>
        <p:nvSpPr>
          <p:cNvPr id="16" name="テキスト ボックス 15"/>
          <p:cNvSpPr txBox="1"/>
          <p:nvPr/>
        </p:nvSpPr>
        <p:spPr>
          <a:xfrm>
            <a:off x="539552" y="1136933"/>
            <a:ext cx="8208912" cy="2677656"/>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ステークホルダーとは</a:t>
            </a:r>
            <a:r>
              <a:rPr lang="en-US" altLang="ja-JP" sz="1200" b="1" dirty="0" smtClean="0">
                <a:latin typeface="HGPｺﾞｼｯｸM" panose="020B0600000000000000" pitchFamily="50" charset="-128"/>
                <a:ea typeface="HGPｺﾞｼｯｸM" panose="020B0600000000000000" pitchFamily="50" charset="-128"/>
              </a:rPr>
              <a:t/>
            </a:r>
            <a:br>
              <a:rPr lang="en-US" altLang="ja-JP" sz="1200" b="1"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ステークホルダーとは、事業</a:t>
            </a:r>
            <a:r>
              <a:rPr lang="ja-JP" altLang="en-US" sz="1200" dirty="0">
                <a:latin typeface="HGPｺﾞｼｯｸM" panose="020B0600000000000000" pitchFamily="50" charset="-128"/>
                <a:ea typeface="HGPｺﾞｼｯｸM" panose="020B0600000000000000" pitchFamily="50" charset="-128"/>
              </a:rPr>
              <a:t>やプロジェクトの活動に直接的に関与したり、それらの活動により一時的または間接的に影響を受けるさまざまな利害関係者を指します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一般的なステークホルダーの例をあげると、次ページの</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表１－２－１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になります。</a:t>
            </a:r>
            <a:endParaRPr lang="en-US" altLang="ja-JP" sz="1200" dirty="0" smtClean="0">
              <a:latin typeface="HGPｺﾞｼｯｸM" panose="020B0600000000000000" pitchFamily="50" charset="-128"/>
              <a:ea typeface="HGPｺﾞｼｯｸM" panose="020B0600000000000000" pitchFamily="50" charset="-128"/>
            </a:endParaRPr>
          </a:p>
          <a:p>
            <a:endParaRPr lang="en-US" altLang="ja-JP" sz="1200" strike="sngStrike"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補足</a:t>
            </a:r>
            <a:r>
              <a:rPr lang="ja-JP" altLang="en-US" sz="1200" u="sng" dirty="0">
                <a:latin typeface="HGPｺﾞｼｯｸM" panose="020B0600000000000000" pitchFamily="50" charset="-128"/>
                <a:ea typeface="HGPｺﾞｼｯｸM" panose="020B0600000000000000" pitchFamily="50" charset="-128"/>
              </a:rPr>
              <a:t>事項</a:t>
            </a:r>
            <a:r>
              <a:rPr lang="en-US" altLang="ja-JP" sz="1200" strike="sngStrike" dirty="0">
                <a:latin typeface="HGPｺﾞｼｯｸM" panose="020B0600000000000000" pitchFamily="50" charset="-128"/>
                <a:ea typeface="HGPｺﾞｼｯｸM" panose="020B0600000000000000" pitchFamily="50" charset="-128"/>
              </a:rPr>
              <a:t/>
            </a:r>
            <a:br>
              <a:rPr lang="en-US" altLang="ja-JP" sz="1200" strike="sngStrike" dirty="0">
                <a:latin typeface="HGPｺﾞｼｯｸM" panose="020B0600000000000000" pitchFamily="50" charset="-128"/>
                <a:ea typeface="HGPｺﾞｼｯｸM" panose="020B0600000000000000" pitchFamily="50" charset="-128"/>
              </a:rPr>
            </a:br>
            <a:endParaRPr lang="en-US" altLang="ja-JP" sz="1200" strike="sngStrike" dirty="0" smtClean="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表１－２－１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は、網羅的にステークホルダーを分類したものではないが、要件定義を行うために必要なステークホルダーの役割（スキル）のチェックや役割に対応したステークホルダーの洗い出しをする際の参考になる。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実際のプロジェクトでは、役割の一つ一つが別人物である必要はない。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幾つかの役割を同一人物が兼任しても、その役割を代行できる人で補うでも良い。</a:t>
            </a:r>
            <a:r>
              <a:rPr lang="en-US" altLang="ja-JP" sz="1200" strike="sngStrike" dirty="0" smtClean="0">
                <a:latin typeface="HGPｺﾞｼｯｸM" panose="020B0600000000000000" pitchFamily="50" charset="-128"/>
                <a:ea typeface="HGPｺﾞｼｯｸM" panose="020B0600000000000000" pitchFamily="50" charset="-128"/>
              </a:rPr>
              <a:t/>
            </a:r>
            <a:br>
              <a:rPr lang="en-US" altLang="ja-JP" sz="1200" strike="sngStrike"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16443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１－２．ステークホルダーの概要</a:t>
            </a:r>
          </a:p>
        </p:txBody>
      </p:sp>
      <p:sp>
        <p:nvSpPr>
          <p:cNvPr id="16" name="テキスト ボックス 15"/>
          <p:cNvSpPr txBox="1"/>
          <p:nvPr/>
        </p:nvSpPr>
        <p:spPr>
          <a:xfrm>
            <a:off x="513283" y="5389534"/>
            <a:ext cx="8208912" cy="646331"/>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表１－２－１． 一般的なステークホルダーの例</a:t>
            </a:r>
            <a:endParaRPr lang="en-US" altLang="ja-JP" sz="1200" dirty="0" smtClean="0">
              <a:latin typeface="HGPｺﾞｼｯｸM" panose="020B0600000000000000" pitchFamily="50" charset="-128"/>
              <a:ea typeface="HGPｺﾞｼｯｸM" panose="020B0600000000000000" pitchFamily="50" charset="-128"/>
            </a:endParaRPr>
          </a:p>
          <a:p>
            <a:pPr algn="ctr"/>
            <a:endParaRPr lang="en-US" altLang="ja-JP" sz="1200" dirty="0" smtClean="0">
              <a:latin typeface="HGPｺﾞｼｯｸM" panose="020B0600000000000000" pitchFamily="50" charset="-128"/>
              <a:ea typeface="HGPｺﾞｼｯｸM" panose="020B0600000000000000" pitchFamily="50" charset="-128"/>
            </a:endParaRPr>
          </a:p>
          <a:p>
            <a:pPr algn="ctr"/>
            <a:r>
              <a:rPr lang="en-US" altLang="ja-JP" sz="1200" dirty="0">
                <a:latin typeface="HGPｺﾞｼｯｸM" panose="020B0600000000000000" pitchFamily="50" charset="-128"/>
                <a:ea typeface="HGPｺﾞｼｯｸM" panose="020B0600000000000000" pitchFamily="50" charset="-128"/>
              </a:rPr>
              <a:t>[IIBA</a:t>
            </a:r>
            <a:r>
              <a:rPr lang="ja-JP" altLang="en-US" sz="1200" dirty="0">
                <a:latin typeface="HGPｺﾞｼｯｸM" panose="020B0600000000000000" pitchFamily="50" charset="-128"/>
                <a:ea typeface="HGPｺﾞｼｯｸM" panose="020B0600000000000000" pitchFamily="50" charset="-128"/>
              </a:rPr>
              <a:t>日本支部</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ビジネスアナリシス知識体系ガイド（</a:t>
            </a:r>
            <a:r>
              <a:rPr lang="en-US" altLang="ja-JP" sz="1200" dirty="0">
                <a:latin typeface="HGPｺﾞｼｯｸM" panose="020B0600000000000000" pitchFamily="50" charset="-128"/>
                <a:ea typeface="HGPｺﾞｼｯｸM" panose="020B0600000000000000" pitchFamily="50" charset="-128"/>
              </a:rPr>
              <a:t>BABOK</a:t>
            </a:r>
            <a:r>
              <a:rPr lang="ja-JP" altLang="en-US" sz="1200" dirty="0">
                <a:latin typeface="HGPｺﾞｼｯｸM" panose="020B0600000000000000" pitchFamily="50" charset="-128"/>
                <a:ea typeface="HGPｺﾞｼｯｸM" panose="020B0600000000000000" pitchFamily="50" charset="-128"/>
              </a:rPr>
              <a:t>ガイド） </a:t>
            </a:r>
            <a:r>
              <a:rPr lang="en-US" altLang="ja-JP" sz="1200" dirty="0">
                <a:latin typeface="HGPｺﾞｼｯｸM" panose="020B0600000000000000" pitchFamily="50" charset="-128"/>
                <a:ea typeface="HGPｺﾞｼｯｸM" panose="020B0600000000000000" pitchFamily="50" charset="-128"/>
              </a:rPr>
              <a:t>Version</a:t>
            </a:r>
            <a:r>
              <a:rPr lang="ja-JP" altLang="en-US" sz="1200" dirty="0">
                <a:latin typeface="HGPｺﾞｼｯｸM" panose="020B0600000000000000" pitchFamily="50" charset="-128"/>
                <a:ea typeface="HGPｺﾞｼｯｸM" panose="020B0600000000000000" pitchFamily="50" charset="-128"/>
              </a:rPr>
              <a:t>２</a:t>
            </a:r>
            <a:r>
              <a:rPr lang="en-US" altLang="ja-JP" sz="1200" dirty="0">
                <a:latin typeface="HGPｺﾞｼｯｸM" panose="020B0600000000000000" pitchFamily="50" charset="-128"/>
                <a:ea typeface="HGPｺﾞｼｯｸM" panose="020B0600000000000000" pitchFamily="50" charset="-128"/>
              </a:rPr>
              <a:t>』[2] </a:t>
            </a:r>
            <a:r>
              <a:rPr lang="en-US" altLang="ja-JP" sz="1200" dirty="0" smtClean="0">
                <a:latin typeface="HGPｺﾞｼｯｸM" panose="020B0600000000000000" pitchFamily="50" charset="-128"/>
                <a:ea typeface="HGPｺﾞｼｯｸM" panose="020B0600000000000000" pitchFamily="50" charset="-128"/>
              </a:rPr>
              <a:t>P10-P12</a:t>
            </a:r>
            <a:r>
              <a:rPr lang="ja-JP" altLang="en-US" sz="1200" dirty="0">
                <a:latin typeface="HGPｺﾞｼｯｸM" panose="020B0600000000000000" pitchFamily="50" charset="-128"/>
                <a:ea typeface="HGPｺﾞｼｯｸM" panose="020B0600000000000000" pitchFamily="50" charset="-128"/>
              </a:rPr>
              <a:t>から</a:t>
            </a:r>
            <a:r>
              <a:rPr lang="ja-JP" altLang="en-US" sz="1200" dirty="0" smtClean="0">
                <a:latin typeface="HGPｺﾞｼｯｸM" panose="020B0600000000000000" pitchFamily="50" charset="-128"/>
                <a:ea typeface="HGPｺﾞｼｯｸM" panose="020B0600000000000000" pitchFamily="50" charset="-128"/>
              </a:rPr>
              <a:t>引用、一部</a:t>
            </a:r>
            <a:r>
              <a:rPr lang="ja-JP" altLang="en-US" sz="1200" dirty="0">
                <a:latin typeface="HGPｺﾞｼｯｸM" panose="020B0600000000000000" pitchFamily="50" charset="-128"/>
                <a:ea typeface="HGPｺﾞｼｯｸM" panose="020B0600000000000000" pitchFamily="50" charset="-128"/>
              </a:rPr>
              <a:t>改訂</a:t>
            </a:r>
            <a:r>
              <a:rPr lang="en-US" altLang="ja-JP" sz="1200" dirty="0" smtClean="0">
                <a:latin typeface="HGPｺﾞｼｯｸM" panose="020B0600000000000000" pitchFamily="50" charset="-128"/>
                <a:ea typeface="HGPｺﾞｼｯｸM" panose="020B0600000000000000" pitchFamily="50" charset="-128"/>
              </a:rPr>
              <a:t>]</a:t>
            </a:r>
          </a:p>
        </p:txBody>
      </p:sp>
      <p:graphicFrame>
        <p:nvGraphicFramePr>
          <p:cNvPr id="3" name="表 2"/>
          <p:cNvGraphicFramePr>
            <a:graphicFrameLocks noGrp="1"/>
          </p:cNvGraphicFramePr>
          <p:nvPr>
            <p:extLst>
              <p:ext uri="{D42A27DB-BD31-4B8C-83A1-F6EECF244321}">
                <p14:modId xmlns:p14="http://schemas.microsoft.com/office/powerpoint/2010/main" val="717784498"/>
              </p:ext>
            </p:extLst>
          </p:nvPr>
        </p:nvGraphicFramePr>
        <p:xfrm>
          <a:off x="565822" y="1268760"/>
          <a:ext cx="8228767" cy="4107637"/>
        </p:xfrm>
        <a:graphic>
          <a:graphicData uri="http://schemas.openxmlformats.org/drawingml/2006/table">
            <a:tbl>
              <a:tblPr firstRow="1" bandRow="1">
                <a:tableStyleId>{00A15C55-8517-42AA-B614-E9B94910E393}</a:tableStyleId>
              </a:tblPr>
              <a:tblGrid>
                <a:gridCol w="352672"/>
                <a:gridCol w="1565274"/>
                <a:gridCol w="3574518"/>
                <a:gridCol w="2736303"/>
              </a:tblGrid>
              <a:tr h="228551">
                <a:tc>
                  <a:txBody>
                    <a:bodyPr/>
                    <a:lstStyle/>
                    <a:p>
                      <a:r>
                        <a:rPr kumimoji="1" lang="en-US" altLang="ja-JP" sz="1000" dirty="0" smtClean="0">
                          <a:latin typeface="HGPｺﾞｼｯｸM" panose="020B0600000000000000" pitchFamily="50" charset="-128"/>
                          <a:ea typeface="HGPｺﾞｼｯｸM" panose="020B0600000000000000" pitchFamily="50" charset="-128"/>
                        </a:rPr>
                        <a:t>No</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ステークホルダー</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例</a:t>
                      </a:r>
                      <a:endParaRPr kumimoji="1" lang="ja-JP" altLang="en-US" sz="1000" dirty="0">
                        <a:latin typeface="HGPｺﾞｼｯｸM" panose="020B0600000000000000" pitchFamily="50" charset="-128"/>
                        <a:ea typeface="HGPｺﾞｼｯｸM" panose="020B0600000000000000" pitchFamily="50" charset="-128"/>
                      </a:endParaRPr>
                    </a:p>
                  </a:txBody>
                  <a:tcPr/>
                </a:tc>
              </a:tr>
              <a:tr h="215975">
                <a:tc>
                  <a:txBody>
                    <a:bodyPr/>
                    <a:lstStyle/>
                    <a:p>
                      <a:r>
                        <a:rPr kumimoji="1" lang="en-US" altLang="ja-JP" sz="1000" dirty="0" smtClean="0">
                          <a:latin typeface="HGPｺﾞｼｯｸM" panose="020B0600000000000000" pitchFamily="50" charset="-128"/>
                          <a:ea typeface="HGPｺﾞｼｯｸM" panose="020B0600000000000000" pitchFamily="50" charset="-128"/>
                        </a:rPr>
                        <a:t>1</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ビジネスアナリスト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ビジネス分析の実行と説明に責任を持つ人。</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ビジネスシステムアナリスト、システムアナリスト、</a:t>
                      </a:r>
                      <a:endParaRPr kumimoji="1" lang="en-US" altLang="ja-JP" sz="1000" dirty="0" smtClean="0">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プロセスアナリスト、コンサルタントなど</a:t>
                      </a:r>
                    </a:p>
                  </a:txBody>
                  <a:tcPr/>
                </a:tc>
              </a:tr>
              <a:tr h="138247">
                <a:tc>
                  <a:txBody>
                    <a:bodyPr/>
                    <a:lstStyle/>
                    <a:p>
                      <a:r>
                        <a:rPr kumimoji="1" lang="en-US" altLang="ja-JP" sz="1000" dirty="0" smtClean="0">
                          <a:latin typeface="HGPｺﾞｼｯｸM" panose="020B0600000000000000" pitchFamily="50" charset="-128"/>
                          <a:ea typeface="HGPｺﾞｼｯｸM" panose="020B0600000000000000" pitchFamily="50" charset="-128"/>
                        </a:rPr>
                        <a:t>2</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顧客</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企業、組織の外にいて、組織が生み出す製品・サービスを利用する人。</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個人顧客、法人顧客など</a:t>
                      </a:r>
                    </a:p>
                  </a:txBody>
                  <a:tcPr/>
                </a:tc>
              </a:tr>
              <a:tr h="132527">
                <a:tc>
                  <a:txBody>
                    <a:bodyPr/>
                    <a:lstStyle/>
                    <a:p>
                      <a:r>
                        <a:rPr kumimoji="1" lang="en-US" altLang="ja-JP" sz="1000" dirty="0" smtClean="0">
                          <a:latin typeface="HGPｺﾞｼｯｸM" panose="020B0600000000000000" pitchFamily="50" charset="-128"/>
                          <a:ea typeface="HGPｺﾞｼｯｸM" panose="020B0600000000000000" pitchFamily="50" charset="-128"/>
                        </a:rPr>
                        <a:t>3</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ドメインの</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SME</a:t>
                      </a:r>
                    </a:p>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（業務の専門家</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有識者</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特定の業務に関する深い知識を持った専門家で、ビジネスニーズ、ソリューションスコープに関係する人。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業務担当者、法務スタッフ、コンサルタントなど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198815">
                <a:tc>
                  <a:txBody>
                    <a:bodyPr/>
                    <a:lstStyle/>
                    <a:p>
                      <a:r>
                        <a:rPr kumimoji="1" lang="en-US" altLang="ja-JP" sz="1000" dirty="0" smtClean="0">
                          <a:latin typeface="HGPｺﾞｼｯｸM" panose="020B0600000000000000" pitchFamily="50" charset="-128"/>
                          <a:ea typeface="HGPｺﾞｼｯｸM" panose="020B0600000000000000" pitchFamily="50" charset="-128"/>
                        </a:rPr>
                        <a:t>4</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エンドユーザー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ソリューションに直接関係する人。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121087">
                <a:tc>
                  <a:txBody>
                    <a:bodyPr/>
                    <a:lstStyle/>
                    <a:p>
                      <a:r>
                        <a:rPr kumimoji="1" lang="en-US" altLang="ja-JP" sz="1000" dirty="0" smtClean="0">
                          <a:latin typeface="HGPｺﾞｼｯｸM" panose="020B0600000000000000" pitchFamily="50" charset="-128"/>
                          <a:ea typeface="HGPｺﾞｼｯｸM" panose="020B0600000000000000" pitchFamily="50" charset="-128"/>
                        </a:rPr>
                        <a:t>5</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実装の</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SME</a:t>
                      </a:r>
                    </a:p>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実装の専門家</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有識者</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ソリューションを設計・実装する人。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システム開発者、システムアーキテクト、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組織変革コンサルタント、トレーナーなど</a:t>
                      </a:r>
                    </a:p>
                  </a:txBody>
                  <a:tcPr/>
                </a:tc>
              </a:tr>
              <a:tr h="439256">
                <a:tc>
                  <a:txBody>
                    <a:bodyPr/>
                    <a:lstStyle/>
                    <a:p>
                      <a:r>
                        <a:rPr kumimoji="1" lang="en-US" altLang="ja-JP" sz="1000" dirty="0" smtClean="0">
                          <a:latin typeface="HGPｺﾞｼｯｸM" panose="020B0600000000000000" pitchFamily="50" charset="-128"/>
                          <a:ea typeface="HGPｺﾞｼｯｸM" panose="020B0600000000000000" pitchFamily="50" charset="-128"/>
                        </a:rPr>
                        <a:t>6</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運用サポート</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ソリューションが機能するように支援する人。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ヘルプデスク、ネットワーク技術者、</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リリースマネジャーなど</a:t>
                      </a:r>
                    </a:p>
                  </a:txBody>
                  <a:tcPr/>
                </a:tc>
              </a:tr>
              <a:tr h="253663">
                <a:tc>
                  <a:txBody>
                    <a:bodyPr/>
                    <a:lstStyle/>
                    <a:p>
                      <a:r>
                        <a:rPr kumimoji="1" lang="en-US" altLang="ja-JP" sz="1000" dirty="0" smtClean="0">
                          <a:latin typeface="HGPｺﾞｼｯｸM" panose="020B0600000000000000" pitchFamily="50" charset="-128"/>
                          <a:ea typeface="HGPｺﾞｼｯｸM" panose="020B0600000000000000" pitchFamily="50" charset="-128"/>
                        </a:rPr>
                        <a:t>7</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プロジェクトマネジャー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プロジェクトの目標達成を図ることに責任を持つ人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プロジェクトマネジャー、チームリーダなど</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247943">
                <a:tc>
                  <a:txBody>
                    <a:bodyPr/>
                    <a:lstStyle/>
                    <a:p>
                      <a:r>
                        <a:rPr kumimoji="1" lang="en-US" altLang="ja-JP" sz="1000" dirty="0" smtClean="0">
                          <a:latin typeface="HGPｺﾞｼｯｸM" panose="020B0600000000000000" pitchFamily="50" charset="-128"/>
                          <a:ea typeface="HGPｺﾞｼｯｸM" panose="020B0600000000000000" pitchFamily="50" charset="-128"/>
                        </a:rPr>
                        <a:t>8</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サプライヤ</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企業、組織の外にいて、組織に製品・サービスを提供する人。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仕入先、納品業者など</a:t>
                      </a:r>
                    </a:p>
                  </a:txBody>
                  <a:tcPr/>
                </a:tc>
              </a:tr>
              <a:tr h="170215">
                <a:tc>
                  <a:txBody>
                    <a:bodyPr/>
                    <a:lstStyle/>
                    <a:p>
                      <a:r>
                        <a:rPr kumimoji="1" lang="en-US" altLang="ja-JP" sz="1000" dirty="0" smtClean="0">
                          <a:latin typeface="HGPｺﾞｼｯｸM" panose="020B0600000000000000" pitchFamily="50" charset="-128"/>
                          <a:ea typeface="HGPｺﾞｼｯｸM" panose="020B0600000000000000" pitchFamily="50" charset="-128"/>
                        </a:rPr>
                        <a:t>9</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テスト担当者</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ソリューション要求を、実際のソリューションが満たしているかどうかの検証実施に責任を持つ人。</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品質保証アナリスト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01655">
                <a:tc>
                  <a:txBody>
                    <a:bodyPr/>
                    <a:lstStyle/>
                    <a:p>
                      <a:r>
                        <a:rPr kumimoji="1" lang="en-US" altLang="ja-JP" sz="1000" dirty="0" smtClean="0">
                          <a:latin typeface="HGPｺﾞｼｯｸM" panose="020B0600000000000000" pitchFamily="50" charset="-128"/>
                          <a:ea typeface="HGPｺﾞｼｯｸM" panose="020B0600000000000000" pitchFamily="50" charset="-128"/>
                        </a:rPr>
                        <a:t>10</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規制者</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標準を定義して施行することに責任を持つ人。</a:t>
                      </a: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行政府、規制担当機関、監査役など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151919">
                <a:tc>
                  <a:txBody>
                    <a:bodyPr/>
                    <a:lstStyle/>
                    <a:p>
                      <a:r>
                        <a:rPr kumimoji="1" lang="en-US" altLang="ja-JP" sz="1000" dirty="0" smtClean="0">
                          <a:latin typeface="HGPｺﾞｼｯｸM" panose="020B0600000000000000" pitchFamily="50" charset="-128"/>
                          <a:ea typeface="HGPｺﾞｼｯｸM" panose="020B0600000000000000" pitchFamily="50" charset="-128"/>
                        </a:rPr>
                        <a:t>11</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スポンサー</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ビジネスニーズを定義し、そのニーズに適合するソリューションの開発作業を立ち上げることに責任を持つ人。</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マネージャ、経営幹部、プロダクトマネジャー、</a:t>
                      </a:r>
                      <a:endParaRPr kumimoji="1" lang="en-US" altLang="ja-JP" sz="1000" dirty="0" smtClean="0">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プロセスオーナーなど</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Tree>
    <p:extLst>
      <p:ext uri="{BB962C8B-B14F-4D97-AF65-F5344CB8AC3E}">
        <p14:creationId xmlns:p14="http://schemas.microsoft.com/office/powerpoint/2010/main" val="312289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２．ステークホルダー分析の技法</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２－１．ステークホルダーオニオン図</a:t>
            </a:r>
            <a:endParaRPr lang="ja-JP" altLang="en-US" dirty="0"/>
          </a:p>
        </p:txBody>
      </p:sp>
      <p:sp>
        <p:nvSpPr>
          <p:cNvPr id="16" name="テキスト ボックス 15"/>
          <p:cNvSpPr txBox="1"/>
          <p:nvPr/>
        </p:nvSpPr>
        <p:spPr>
          <a:xfrm>
            <a:off x="539552" y="1124158"/>
            <a:ext cx="8136904" cy="1015663"/>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ステークホルダーオニオン図とは</a:t>
            </a:r>
            <a:r>
              <a:rPr lang="en-US" altLang="ja-JP" sz="1200" u="sng" dirty="0">
                <a:latin typeface="HGPｺﾞｼｯｸM" panose="020B0600000000000000" pitchFamily="50" charset="-128"/>
                <a:ea typeface="HGPｺﾞｼｯｸM" panose="020B0600000000000000" pitchFamily="50" charset="-128"/>
              </a:rPr>
              <a:t/>
            </a:r>
            <a:br>
              <a:rPr lang="en-US" altLang="ja-JP" sz="1200" u="sng"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ステークホルダーオニオン図は、ステークホルダーがソリューション</a:t>
            </a:r>
            <a:r>
              <a:rPr lang="ja-JP" altLang="en-US" sz="1200" baseline="30000" dirty="0" smtClean="0">
                <a:latin typeface="HGPｺﾞｼｯｸM" panose="020B0600000000000000" pitchFamily="50" charset="-128"/>
                <a:ea typeface="HGPｺﾞｼｯｸM" panose="020B0600000000000000" pitchFamily="50" charset="-128"/>
              </a:rPr>
              <a:t>*</a:t>
            </a:r>
            <a:r>
              <a:rPr lang="en-US" altLang="ja-JP" sz="1200" baseline="30000" dirty="0" smtClean="0">
                <a:latin typeface="HGPｺﾞｼｯｸM" panose="020B0600000000000000" pitchFamily="50" charset="-128"/>
                <a:ea typeface="HGPｺﾞｼｯｸM" panose="020B0600000000000000" pitchFamily="50" charset="-128"/>
              </a:rPr>
              <a:t>1</a:t>
            </a:r>
            <a:r>
              <a:rPr lang="ja-JP" altLang="en-US" sz="1200" dirty="0" smtClean="0">
                <a:latin typeface="HGPｺﾞｼｯｸM" panose="020B0600000000000000" pitchFamily="50" charset="-128"/>
                <a:ea typeface="HGPｺﾞｼｯｸM" panose="020B0600000000000000" pitchFamily="50" charset="-128"/>
              </a:rPr>
              <a:t>にどのように関わっているかを示した図</a:t>
            </a:r>
            <a:r>
              <a:rPr lang="ja-JP" altLang="en-US" sz="1200" dirty="0">
                <a:latin typeface="HGPｺﾞｼｯｸM" panose="020B0600000000000000" pitchFamily="50" charset="-128"/>
                <a:ea typeface="HGPｺﾞｼｯｸM" panose="020B0600000000000000" pitchFamily="50" charset="-128"/>
              </a:rPr>
              <a:t>であり</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各層に該当するステークホルダーを特定し、配置します。ステークホルダーを網羅的に洗い出すことができます。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en-US" altLang="ja-JP" sz="800" dirty="0" smtClean="0">
                <a:latin typeface="HGPｺﾞｼｯｸM" panose="020B0600000000000000" pitchFamily="50" charset="-128"/>
                <a:ea typeface="HGPｺﾞｼｯｸM" panose="020B0600000000000000" pitchFamily="50" charset="-128"/>
              </a:rPr>
              <a:t>(</a:t>
            </a:r>
            <a:r>
              <a:rPr lang="ja-JP" altLang="en-US" sz="800" dirty="0" smtClean="0">
                <a:latin typeface="HGPｺﾞｼｯｸM" panose="020B0600000000000000" pitchFamily="50" charset="-128"/>
                <a:ea typeface="HGPｺﾞｼｯｸM" panose="020B0600000000000000" pitchFamily="50" charset="-128"/>
              </a:rPr>
              <a:t>*</a:t>
            </a:r>
            <a:r>
              <a:rPr lang="en-US" altLang="ja-JP" sz="800" dirty="0" smtClean="0">
                <a:latin typeface="HGPｺﾞｼｯｸM" panose="020B0600000000000000" pitchFamily="50" charset="-128"/>
                <a:ea typeface="HGPｺﾞｼｯｸM" panose="020B0600000000000000" pitchFamily="50" charset="-128"/>
              </a:rPr>
              <a:t>1)</a:t>
            </a:r>
            <a:r>
              <a:rPr lang="ja-JP" altLang="en-US" sz="800" dirty="0" smtClean="0">
                <a:latin typeface="HGPｺﾞｼｯｸM" panose="020B0600000000000000" pitchFamily="50" charset="-128"/>
                <a:ea typeface="HGPｺﾞｼｯｸM" panose="020B0600000000000000" pitchFamily="50" charset="-128"/>
              </a:rPr>
              <a:t>：ソリューションとは、ビジネス目的・目標を達成するための解決手段を指す。</a:t>
            </a:r>
            <a:endParaRPr lang="en-US" altLang="ja-JP" sz="800" dirty="0" smtClean="0">
              <a:latin typeface="HGPｺﾞｼｯｸM" panose="020B0600000000000000" pitchFamily="50" charset="-128"/>
              <a:ea typeface="HGPｺﾞｼｯｸM" panose="020B0600000000000000" pitchFamily="50" charset="-128"/>
            </a:endParaRPr>
          </a:p>
        </p:txBody>
      </p:sp>
      <p:grpSp>
        <p:nvGrpSpPr>
          <p:cNvPr id="6" name="グループ化 5"/>
          <p:cNvGrpSpPr/>
          <p:nvPr/>
        </p:nvGrpSpPr>
        <p:grpSpPr>
          <a:xfrm>
            <a:off x="684566" y="2189546"/>
            <a:ext cx="2780393" cy="2780392"/>
            <a:chOff x="684566" y="2189546"/>
            <a:chExt cx="2780393" cy="2780392"/>
          </a:xfrm>
        </p:grpSpPr>
        <p:grpSp>
          <p:nvGrpSpPr>
            <p:cNvPr id="5" name="グループ化 4"/>
            <p:cNvGrpSpPr/>
            <p:nvPr/>
          </p:nvGrpSpPr>
          <p:grpSpPr>
            <a:xfrm>
              <a:off x="684566" y="2189546"/>
              <a:ext cx="2780393" cy="2780392"/>
              <a:chOff x="684566" y="2189546"/>
              <a:chExt cx="2780393" cy="2780392"/>
            </a:xfrm>
          </p:grpSpPr>
          <p:sp>
            <p:nvSpPr>
              <p:cNvPr id="37" name="円/楕円 36"/>
              <p:cNvSpPr/>
              <p:nvPr/>
            </p:nvSpPr>
            <p:spPr>
              <a:xfrm>
                <a:off x="684566" y="2189546"/>
                <a:ext cx="2780393" cy="2780392"/>
              </a:xfrm>
              <a:prstGeom prst="ellipse">
                <a:avLst/>
              </a:prstGeom>
              <a:solidFill>
                <a:srgbClr val="CC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latin typeface="HGPｺﾞｼｯｸM" panose="020B0600000000000000" pitchFamily="50" charset="-128"/>
                  <a:ea typeface="HGPｺﾞｼｯｸM" panose="020B0600000000000000" pitchFamily="50" charset="-128"/>
                </a:endParaRPr>
              </a:p>
            </p:txBody>
          </p:sp>
          <p:sp>
            <p:nvSpPr>
              <p:cNvPr id="38" name="円/楕円 37"/>
              <p:cNvSpPr/>
              <p:nvPr/>
            </p:nvSpPr>
            <p:spPr>
              <a:xfrm>
                <a:off x="1015063" y="2520043"/>
                <a:ext cx="2119398" cy="2119398"/>
              </a:xfrm>
              <a:prstGeom prst="ellipse">
                <a:avLst/>
              </a:prstGeom>
              <a:solidFill>
                <a:srgbClr val="CCEC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latin typeface="HGPｺﾞｼｯｸM" panose="020B0600000000000000" pitchFamily="50" charset="-128"/>
                  <a:ea typeface="HGPｺﾞｼｯｸM" panose="020B0600000000000000" pitchFamily="50" charset="-128"/>
                </a:endParaRPr>
              </a:p>
            </p:txBody>
          </p:sp>
          <p:sp>
            <p:nvSpPr>
              <p:cNvPr id="39" name="円/楕円 38"/>
              <p:cNvSpPr/>
              <p:nvPr/>
            </p:nvSpPr>
            <p:spPr>
              <a:xfrm>
                <a:off x="1367753" y="2872732"/>
                <a:ext cx="1414019" cy="1414019"/>
              </a:xfrm>
              <a:prstGeom prst="ellipse">
                <a:avLst/>
              </a:prstGeom>
              <a:solidFill>
                <a:srgbClr val="99CC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latin typeface="HGPｺﾞｼｯｸM" panose="020B0600000000000000" pitchFamily="50" charset="-128"/>
                  <a:ea typeface="HGPｺﾞｼｯｸM" panose="020B0600000000000000" pitchFamily="50" charset="-128"/>
                </a:endParaRPr>
              </a:p>
            </p:txBody>
          </p:sp>
          <p:sp>
            <p:nvSpPr>
              <p:cNvPr id="40" name="円/楕円 39"/>
              <p:cNvSpPr/>
              <p:nvPr/>
            </p:nvSpPr>
            <p:spPr>
              <a:xfrm>
                <a:off x="1693008" y="3197988"/>
                <a:ext cx="763509" cy="763509"/>
              </a:xfrm>
              <a:prstGeom prst="ellipse">
                <a:avLst/>
              </a:prstGeom>
              <a:solidFill>
                <a:srgbClr val="6699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latin typeface="HGPｺﾞｼｯｸM" panose="020B0600000000000000" pitchFamily="50" charset="-128"/>
                  <a:ea typeface="HGPｺﾞｼｯｸM" panose="020B0600000000000000" pitchFamily="50" charset="-128"/>
                </a:endParaRPr>
              </a:p>
            </p:txBody>
          </p:sp>
          <p:sp>
            <p:nvSpPr>
              <p:cNvPr id="41" name="テキスト ボックス 40"/>
              <p:cNvSpPr txBox="1"/>
              <p:nvPr/>
            </p:nvSpPr>
            <p:spPr>
              <a:xfrm>
                <a:off x="1701767" y="3215652"/>
                <a:ext cx="737702" cy="338554"/>
              </a:xfrm>
              <a:prstGeom prst="rect">
                <a:avLst/>
              </a:prstGeom>
              <a:noFill/>
            </p:spPr>
            <p:txBody>
              <a:bodyPr wrap="none" rtlCol="0">
                <a:spAutoFit/>
              </a:bodyPr>
              <a:lstStyle/>
              <a:p>
                <a:pPr algn="ctr"/>
                <a:r>
                  <a:rPr kumimoji="1" lang="ja-JP" altLang="en-US" sz="800" b="1" dirty="0" smtClean="0">
                    <a:latin typeface="HGPｺﾞｼｯｸM" panose="020B0600000000000000" pitchFamily="50" charset="-128"/>
                    <a:ea typeface="HGPｺﾞｼｯｸM" panose="020B0600000000000000" pitchFamily="50" charset="-128"/>
                  </a:rPr>
                  <a:t>ソリューション</a:t>
                </a:r>
                <a:endParaRPr kumimoji="1" lang="en-US" altLang="ja-JP" sz="800" b="1" dirty="0" smtClean="0">
                  <a:latin typeface="HGPｺﾞｼｯｸM" panose="020B0600000000000000" pitchFamily="50" charset="-128"/>
                  <a:ea typeface="HGPｺﾞｼｯｸM" panose="020B0600000000000000" pitchFamily="50" charset="-128"/>
                </a:endParaRPr>
              </a:p>
              <a:p>
                <a:pPr algn="ctr"/>
                <a:r>
                  <a:rPr kumimoji="1" lang="ja-JP" altLang="en-US" sz="800" b="1" dirty="0" smtClean="0">
                    <a:latin typeface="HGPｺﾞｼｯｸM" panose="020B0600000000000000" pitchFamily="50" charset="-128"/>
                    <a:ea typeface="HGPｺﾞｼｯｸM" panose="020B0600000000000000" pitchFamily="50" charset="-128"/>
                  </a:rPr>
                  <a:t>の</a:t>
                </a:r>
                <a:r>
                  <a:rPr lang="ja-JP" altLang="en-US" sz="800" b="1" dirty="0">
                    <a:latin typeface="HGPｺﾞｼｯｸM" panose="020B0600000000000000" pitchFamily="50" charset="-128"/>
                    <a:ea typeface="HGPｺﾞｼｯｸM" panose="020B0600000000000000" pitchFamily="50" charset="-128"/>
                  </a:rPr>
                  <a:t>デリバリ</a:t>
                </a:r>
                <a:endParaRPr kumimoji="1" lang="ja-JP" altLang="en-US" sz="800" b="1" dirty="0">
                  <a:latin typeface="HGPｺﾞｼｯｸM" panose="020B0600000000000000" pitchFamily="50" charset="-128"/>
                  <a:ea typeface="HGPｺﾞｼｯｸM" panose="020B0600000000000000" pitchFamily="50" charset="-128"/>
                </a:endParaRPr>
              </a:p>
            </p:txBody>
          </p:sp>
          <p:sp>
            <p:nvSpPr>
              <p:cNvPr id="42" name="テキスト ボックス 41"/>
              <p:cNvSpPr txBox="1"/>
              <p:nvPr/>
            </p:nvSpPr>
            <p:spPr>
              <a:xfrm>
                <a:off x="1473731" y="2189546"/>
                <a:ext cx="1193771" cy="329919"/>
              </a:xfrm>
              <a:prstGeom prst="rect">
                <a:avLst/>
              </a:prstGeom>
              <a:noFill/>
            </p:spPr>
            <p:txBody>
              <a:bodyPr wrap="none" rtlCol="0">
                <a:spAutoFit/>
              </a:bodyPr>
              <a:lstStyle/>
              <a:p>
                <a:pPr algn="ctr"/>
                <a:r>
                  <a:rPr lang="ja-JP" altLang="en-US" sz="800" b="1" dirty="0" smtClean="0">
                    <a:latin typeface="HGPｺﾞｼｯｸM" panose="020B0600000000000000" pitchFamily="50" charset="-128"/>
                    <a:ea typeface="HGPｺﾞｼｯｸM" panose="020B0600000000000000" pitchFamily="50" charset="-128"/>
                  </a:rPr>
                  <a:t>影響を受ける</a:t>
                </a:r>
                <a:endParaRPr lang="en-US" altLang="ja-JP" sz="800" b="1" dirty="0" smtClean="0">
                  <a:latin typeface="HGPｺﾞｼｯｸM" panose="020B0600000000000000" pitchFamily="50" charset="-128"/>
                  <a:ea typeface="HGPｺﾞｼｯｸM" panose="020B0600000000000000" pitchFamily="50" charset="-128"/>
                </a:endParaRPr>
              </a:p>
              <a:p>
                <a:pPr algn="ctr"/>
                <a:r>
                  <a:rPr kumimoji="1" lang="ja-JP" altLang="en-US" sz="800" b="1" dirty="0" smtClean="0">
                    <a:latin typeface="HGPｺﾞｼｯｸM" panose="020B0600000000000000" pitchFamily="50" charset="-128"/>
                    <a:ea typeface="HGPｺﾞｼｯｸM" panose="020B0600000000000000" pitchFamily="50" charset="-128"/>
                  </a:rPr>
                  <a:t>外部のステークホルダー</a:t>
                </a:r>
                <a:endParaRPr kumimoji="1" lang="en-US" altLang="ja-JP" sz="800" b="1" dirty="0" smtClean="0">
                  <a:latin typeface="HGPｺﾞｼｯｸM" panose="020B0600000000000000" pitchFamily="50" charset="-128"/>
                  <a:ea typeface="HGPｺﾞｼｯｸM" panose="020B0600000000000000" pitchFamily="50" charset="-128"/>
                </a:endParaRPr>
              </a:p>
            </p:txBody>
          </p:sp>
          <p:sp>
            <p:nvSpPr>
              <p:cNvPr id="43" name="テキスト ボックス 42"/>
              <p:cNvSpPr txBox="1"/>
              <p:nvPr/>
            </p:nvSpPr>
            <p:spPr>
              <a:xfrm>
                <a:off x="1733825" y="2574523"/>
                <a:ext cx="673586" cy="209949"/>
              </a:xfrm>
              <a:prstGeom prst="rect">
                <a:avLst/>
              </a:prstGeom>
              <a:noFill/>
            </p:spPr>
            <p:txBody>
              <a:bodyPr wrap="none" rtlCol="0">
                <a:spAutoFit/>
              </a:bodyPr>
              <a:lstStyle/>
              <a:p>
                <a:pPr algn="ctr"/>
                <a:r>
                  <a:rPr lang="ja-JP" altLang="en-US" sz="800" b="1" dirty="0" smtClean="0">
                    <a:latin typeface="HGPｺﾞｼｯｸM" panose="020B0600000000000000" pitchFamily="50" charset="-128"/>
                    <a:ea typeface="HGPｺﾞｼｯｸM" panose="020B0600000000000000" pitchFamily="50" charset="-128"/>
                  </a:rPr>
                  <a:t>組織や企業</a:t>
                </a:r>
                <a:endParaRPr lang="en-US" altLang="ja-JP" sz="800" b="1" dirty="0" smtClean="0">
                  <a:latin typeface="HGPｺﾞｼｯｸM" panose="020B0600000000000000" pitchFamily="50" charset="-128"/>
                  <a:ea typeface="HGPｺﾞｼｯｸM" panose="020B0600000000000000" pitchFamily="50" charset="-128"/>
                </a:endParaRPr>
              </a:p>
            </p:txBody>
          </p:sp>
          <p:sp>
            <p:nvSpPr>
              <p:cNvPr id="44" name="テキスト ボックス 43"/>
              <p:cNvSpPr txBox="1"/>
              <p:nvPr/>
            </p:nvSpPr>
            <p:spPr>
              <a:xfrm>
                <a:off x="1702907" y="2885732"/>
                <a:ext cx="732947" cy="329919"/>
              </a:xfrm>
              <a:prstGeom prst="rect">
                <a:avLst/>
              </a:prstGeom>
              <a:noFill/>
            </p:spPr>
            <p:txBody>
              <a:bodyPr wrap="none" rtlCol="0">
                <a:spAutoFit/>
              </a:bodyPr>
              <a:lstStyle/>
              <a:p>
                <a:pPr algn="ctr"/>
                <a:r>
                  <a:rPr lang="ja-JP" altLang="en-US" sz="800" b="1" dirty="0" smtClean="0">
                    <a:latin typeface="HGPｺﾞｼｯｸM" panose="020B0600000000000000" pitchFamily="50" charset="-128"/>
                    <a:ea typeface="HGPｺﾞｼｯｸM" panose="020B0600000000000000" pitchFamily="50" charset="-128"/>
                  </a:rPr>
                  <a:t>影響を受ける</a:t>
                </a:r>
                <a:endParaRPr lang="en-US" altLang="ja-JP" sz="800" b="1" dirty="0" smtClean="0">
                  <a:latin typeface="HGPｺﾞｼｯｸM" panose="020B0600000000000000" pitchFamily="50" charset="-128"/>
                  <a:ea typeface="HGPｺﾞｼｯｸM" panose="020B0600000000000000" pitchFamily="50" charset="-128"/>
                </a:endParaRPr>
              </a:p>
              <a:p>
                <a:pPr algn="ctr"/>
                <a:r>
                  <a:rPr lang="ja-JP" altLang="en-US" sz="800" b="1" dirty="0" smtClean="0">
                    <a:latin typeface="HGPｺﾞｼｯｸM" panose="020B0600000000000000" pitchFamily="50" charset="-128"/>
                    <a:ea typeface="HGPｺﾞｼｯｸM" panose="020B0600000000000000" pitchFamily="50" charset="-128"/>
                  </a:rPr>
                  <a:t>組織</a:t>
                </a:r>
                <a:r>
                  <a:rPr lang="ja-JP" altLang="en-US" sz="800" b="1" dirty="0">
                    <a:latin typeface="HGPｺﾞｼｯｸM" panose="020B0600000000000000" pitchFamily="50" charset="-128"/>
                    <a:ea typeface="HGPｺﾞｼｯｸM" panose="020B0600000000000000" pitchFamily="50" charset="-128"/>
                  </a:rPr>
                  <a:t>ユニット</a:t>
                </a:r>
                <a:endParaRPr lang="en-US" altLang="ja-JP" sz="800" b="1" dirty="0" smtClean="0">
                  <a:latin typeface="HGPｺﾞｼｯｸM" panose="020B0600000000000000" pitchFamily="50" charset="-128"/>
                  <a:ea typeface="HGPｺﾞｼｯｸM" panose="020B0600000000000000" pitchFamily="50" charset="-128"/>
                </a:endParaRPr>
              </a:p>
            </p:txBody>
          </p:sp>
        </p:grpSp>
        <p:grpSp>
          <p:nvGrpSpPr>
            <p:cNvPr id="8" name="グループ化 7"/>
            <p:cNvGrpSpPr/>
            <p:nvPr/>
          </p:nvGrpSpPr>
          <p:grpSpPr>
            <a:xfrm>
              <a:off x="1653259" y="4306594"/>
              <a:ext cx="499356" cy="452829"/>
              <a:chOff x="6773333" y="3509382"/>
              <a:chExt cx="840616" cy="762295"/>
            </a:xfrm>
          </p:grpSpPr>
          <p:sp>
            <p:nvSpPr>
              <p:cNvPr id="34" name="円/楕円 33"/>
              <p:cNvSpPr/>
              <p:nvPr/>
            </p:nvSpPr>
            <p:spPr bwMode="auto">
              <a:xfrm>
                <a:off x="7060293" y="3509382"/>
                <a:ext cx="221898" cy="221475"/>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5" name="フローチャート : 論理積ゲート 34"/>
              <p:cNvSpPr/>
              <p:nvPr/>
            </p:nvSpPr>
            <p:spPr bwMode="auto">
              <a:xfrm rot="16200000">
                <a:off x="7074224" y="3663163"/>
                <a:ext cx="194035" cy="323849"/>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6" name="テキスト ボックス 35"/>
              <p:cNvSpPr txBox="1"/>
              <p:nvPr/>
            </p:nvSpPr>
            <p:spPr>
              <a:xfrm>
                <a:off x="6773333" y="3918248"/>
                <a:ext cx="840616" cy="353429"/>
              </a:xfrm>
              <a:prstGeom prst="rect">
                <a:avLst/>
              </a:prstGeom>
              <a:noFill/>
            </p:spPr>
            <p:txBody>
              <a:bodyPr wrap="square" rtlCol="0">
                <a:spAutoFit/>
              </a:bodyPr>
              <a:lstStyle/>
              <a:p>
                <a:r>
                  <a:rPr kumimoji="1" lang="en-US" altLang="ja-JP" sz="800" dirty="0" smtClean="0">
                    <a:latin typeface="HGPｺﾞｼｯｸM" panose="020B0600000000000000" pitchFamily="50" charset="-128"/>
                    <a:ea typeface="HGPｺﾞｼｯｸM" panose="020B0600000000000000" pitchFamily="50" charset="-128"/>
                  </a:rPr>
                  <a:t>B</a:t>
                </a:r>
                <a:r>
                  <a:rPr kumimoji="1" lang="ja-JP" altLang="en-US" sz="800" dirty="0" smtClean="0">
                    <a:latin typeface="HGPｺﾞｼｯｸM" panose="020B0600000000000000" pitchFamily="50" charset="-128"/>
                    <a:ea typeface="HGPｺﾞｼｯｸM" panose="020B0600000000000000" pitchFamily="50" charset="-128"/>
                  </a:rPr>
                  <a:t>常務</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9" name="グループ化 8"/>
            <p:cNvGrpSpPr/>
            <p:nvPr/>
          </p:nvGrpSpPr>
          <p:grpSpPr>
            <a:xfrm>
              <a:off x="1988738" y="4306669"/>
              <a:ext cx="513291" cy="452829"/>
              <a:chOff x="6742119" y="3509382"/>
              <a:chExt cx="864076" cy="762295"/>
            </a:xfrm>
          </p:grpSpPr>
          <p:sp>
            <p:nvSpPr>
              <p:cNvPr id="31" name="円/楕円 30"/>
              <p:cNvSpPr/>
              <p:nvPr/>
            </p:nvSpPr>
            <p:spPr bwMode="auto">
              <a:xfrm>
                <a:off x="7068967"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2" name="フローチャート : 論理積ゲート 31"/>
              <p:cNvSpPr/>
              <p:nvPr/>
            </p:nvSpPr>
            <p:spPr bwMode="auto">
              <a:xfrm rot="16200000">
                <a:off x="7082898" y="3663163"/>
                <a:ext cx="194034"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3" name="テキスト ボックス 32"/>
              <p:cNvSpPr txBox="1"/>
              <p:nvPr/>
            </p:nvSpPr>
            <p:spPr>
              <a:xfrm>
                <a:off x="6742119" y="3918248"/>
                <a:ext cx="864076" cy="353429"/>
              </a:xfrm>
              <a:prstGeom prst="rect">
                <a:avLst/>
              </a:prstGeom>
              <a:noFill/>
            </p:spPr>
            <p:txBody>
              <a:bodyPr wrap="square" rtlCol="0">
                <a:spAutoFit/>
              </a:bodyPr>
              <a:lstStyle/>
              <a:p>
                <a:pPr algn="ctr"/>
                <a:r>
                  <a:rPr kumimoji="1" lang="en-US" altLang="ja-JP" sz="800" dirty="0" smtClean="0">
                    <a:latin typeface="HGPｺﾞｼｯｸM" panose="020B0600000000000000" pitchFamily="50" charset="-128"/>
                    <a:ea typeface="HGPｺﾞｼｯｸM" panose="020B0600000000000000" pitchFamily="50" charset="-128"/>
                  </a:rPr>
                  <a:t>A</a:t>
                </a:r>
                <a:r>
                  <a:rPr kumimoji="1" lang="ja-JP" altLang="en-US" sz="800" dirty="0" smtClean="0">
                    <a:latin typeface="HGPｺﾞｼｯｸM" panose="020B0600000000000000" pitchFamily="50" charset="-128"/>
                    <a:ea typeface="HGPｺﾞｼｯｸM" panose="020B0600000000000000" pitchFamily="50" charset="-128"/>
                  </a:rPr>
                  <a:t>社長</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10" name="グループ化 9"/>
            <p:cNvGrpSpPr/>
            <p:nvPr/>
          </p:nvGrpSpPr>
          <p:grpSpPr>
            <a:xfrm>
              <a:off x="1855145" y="3534708"/>
              <a:ext cx="442392" cy="452829"/>
              <a:chOff x="6823740" y="3509382"/>
              <a:chExt cx="744723" cy="762295"/>
            </a:xfrm>
          </p:grpSpPr>
          <p:sp>
            <p:nvSpPr>
              <p:cNvPr id="28" name="円/楕円 27"/>
              <p:cNvSpPr/>
              <p:nvPr/>
            </p:nvSpPr>
            <p:spPr bwMode="auto">
              <a:xfrm>
                <a:off x="7068967"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9" name="フローチャート : 論理積ゲート 28"/>
              <p:cNvSpPr/>
              <p:nvPr/>
            </p:nvSpPr>
            <p:spPr bwMode="auto">
              <a:xfrm rot="16200000">
                <a:off x="7082898" y="3663163"/>
                <a:ext cx="194034"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6823740" y="3918248"/>
                <a:ext cx="744723" cy="353429"/>
              </a:xfrm>
              <a:prstGeom prst="rect">
                <a:avLst/>
              </a:prstGeom>
              <a:noFill/>
            </p:spPr>
            <p:txBody>
              <a:bodyPr wrap="none" rtlCol="0">
                <a:spAutoFit/>
              </a:bodyPr>
              <a:lstStyle/>
              <a:p>
                <a:r>
                  <a:rPr kumimoji="1" lang="en-US" altLang="ja-JP" sz="800" dirty="0" smtClean="0">
                    <a:latin typeface="HGPｺﾞｼｯｸM" panose="020B0600000000000000" pitchFamily="50" charset="-128"/>
                    <a:ea typeface="HGPｺﾞｼｯｸM" panose="020B0600000000000000" pitchFamily="50" charset="-128"/>
                  </a:rPr>
                  <a:t>C</a:t>
                </a:r>
                <a:r>
                  <a:rPr kumimoji="1" lang="ja-JP" altLang="en-US" sz="800" dirty="0" smtClean="0">
                    <a:latin typeface="HGPｺﾞｼｯｸM" panose="020B0600000000000000" pitchFamily="50" charset="-128"/>
                    <a:ea typeface="HGPｺﾞｼｯｸM" panose="020B0600000000000000" pitchFamily="50" charset="-128"/>
                  </a:rPr>
                  <a:t>部長</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11" name="グループ化 10"/>
            <p:cNvGrpSpPr/>
            <p:nvPr/>
          </p:nvGrpSpPr>
          <p:grpSpPr>
            <a:xfrm>
              <a:off x="1385308" y="3738692"/>
              <a:ext cx="461999" cy="459360"/>
              <a:chOff x="6807971" y="3509382"/>
              <a:chExt cx="777732" cy="773288"/>
            </a:xfrm>
          </p:grpSpPr>
          <p:sp>
            <p:nvSpPr>
              <p:cNvPr id="25" name="円/楕円 24"/>
              <p:cNvSpPr/>
              <p:nvPr/>
            </p:nvSpPr>
            <p:spPr bwMode="auto">
              <a:xfrm>
                <a:off x="7068967"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6" name="フローチャート : 論理積ゲート 25"/>
              <p:cNvSpPr/>
              <p:nvPr/>
            </p:nvSpPr>
            <p:spPr bwMode="auto">
              <a:xfrm rot="16200000">
                <a:off x="7082898" y="3663163"/>
                <a:ext cx="194034"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7" name="テキスト ボックス 26"/>
              <p:cNvSpPr txBox="1"/>
              <p:nvPr/>
            </p:nvSpPr>
            <p:spPr>
              <a:xfrm>
                <a:off x="6807971" y="3918248"/>
                <a:ext cx="777732" cy="364422"/>
              </a:xfrm>
              <a:prstGeom prst="rect">
                <a:avLst/>
              </a:prstGeom>
              <a:noFill/>
            </p:spPr>
            <p:txBody>
              <a:bodyPr wrap="square" rtlCol="0">
                <a:spAutoFit/>
              </a:bodyPr>
              <a:lstStyle/>
              <a:p>
                <a:pPr algn="ctr"/>
                <a:r>
                  <a:rPr lang="en-US" altLang="ja-JP" sz="800" dirty="0" smtClean="0">
                    <a:latin typeface="HGPｺﾞｼｯｸM" panose="020B0600000000000000" pitchFamily="50" charset="-128"/>
                    <a:ea typeface="HGPｺﾞｼｯｸM" panose="020B0600000000000000" pitchFamily="50" charset="-128"/>
                  </a:rPr>
                  <a:t>D</a:t>
                </a:r>
                <a:r>
                  <a:rPr lang="ja-JP" altLang="en-US" sz="800" dirty="0" smtClean="0">
                    <a:latin typeface="HGPｺﾞｼｯｸM" panose="020B0600000000000000" pitchFamily="50" charset="-128"/>
                    <a:ea typeface="HGPｺﾞｼｯｸM" panose="020B0600000000000000" pitchFamily="50" charset="-128"/>
                  </a:rPr>
                  <a:t>部長</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12" name="グループ化 11"/>
            <p:cNvGrpSpPr/>
            <p:nvPr/>
          </p:nvGrpSpPr>
          <p:grpSpPr>
            <a:xfrm>
              <a:off x="2227366" y="3739036"/>
              <a:ext cx="585851" cy="459016"/>
              <a:chOff x="6717545" y="3509382"/>
              <a:chExt cx="986224" cy="772709"/>
            </a:xfrm>
          </p:grpSpPr>
          <p:sp>
            <p:nvSpPr>
              <p:cNvPr id="22" name="円/楕円 21"/>
              <p:cNvSpPr/>
              <p:nvPr/>
            </p:nvSpPr>
            <p:spPr bwMode="auto">
              <a:xfrm>
                <a:off x="7068967"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3" name="フローチャート : 論理積ゲート 22"/>
              <p:cNvSpPr/>
              <p:nvPr/>
            </p:nvSpPr>
            <p:spPr bwMode="auto">
              <a:xfrm rot="16200000">
                <a:off x="7082898" y="3663163"/>
                <a:ext cx="194034"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4" name="テキスト ボックス 23"/>
              <p:cNvSpPr txBox="1"/>
              <p:nvPr/>
            </p:nvSpPr>
            <p:spPr>
              <a:xfrm>
                <a:off x="6717545" y="3918248"/>
                <a:ext cx="986224" cy="363843"/>
              </a:xfrm>
              <a:prstGeom prst="rect">
                <a:avLst/>
              </a:prstGeom>
              <a:noFill/>
            </p:spPr>
            <p:txBody>
              <a:bodyPr wrap="square" rtlCol="0">
                <a:spAutoFit/>
              </a:bodyPr>
              <a:lstStyle/>
              <a:p>
                <a:pPr algn="ctr"/>
                <a:r>
                  <a:rPr lang="en-US" altLang="ja-JP" sz="800" dirty="0" smtClean="0">
                    <a:latin typeface="HGPｺﾞｼｯｸM" panose="020B0600000000000000" pitchFamily="50" charset="-128"/>
                    <a:ea typeface="HGPｺﾞｼｯｸM" panose="020B0600000000000000" pitchFamily="50" charset="-128"/>
                  </a:rPr>
                  <a:t>E</a:t>
                </a:r>
                <a:r>
                  <a:rPr lang="ja-JP" altLang="en-US" sz="800" dirty="0" smtClean="0">
                    <a:latin typeface="HGPｺﾞｼｯｸM" panose="020B0600000000000000" pitchFamily="50" charset="-128"/>
                    <a:ea typeface="HGPｺﾞｼｯｸM" panose="020B0600000000000000" pitchFamily="50" charset="-128"/>
                  </a:rPr>
                  <a:t>課長</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13" name="グループ化 12"/>
            <p:cNvGrpSpPr/>
            <p:nvPr/>
          </p:nvGrpSpPr>
          <p:grpSpPr>
            <a:xfrm>
              <a:off x="800546" y="4189072"/>
              <a:ext cx="657130" cy="452829"/>
              <a:chOff x="6751821" y="3509382"/>
              <a:chExt cx="1106212" cy="762295"/>
            </a:xfrm>
          </p:grpSpPr>
          <p:sp>
            <p:nvSpPr>
              <p:cNvPr id="19" name="円/楕円 18"/>
              <p:cNvSpPr/>
              <p:nvPr/>
            </p:nvSpPr>
            <p:spPr bwMode="auto">
              <a:xfrm>
                <a:off x="7160481"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0" name="フローチャート : 論理積ゲート 19"/>
              <p:cNvSpPr/>
              <p:nvPr/>
            </p:nvSpPr>
            <p:spPr bwMode="auto">
              <a:xfrm rot="16200000">
                <a:off x="7174412" y="3663163"/>
                <a:ext cx="194035"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1" name="テキスト ボックス 20"/>
              <p:cNvSpPr txBox="1"/>
              <p:nvPr/>
            </p:nvSpPr>
            <p:spPr>
              <a:xfrm>
                <a:off x="6751821" y="3918248"/>
                <a:ext cx="1106212" cy="353429"/>
              </a:xfrm>
              <a:prstGeom prst="rect">
                <a:avLst/>
              </a:prstGeom>
              <a:noFill/>
            </p:spPr>
            <p:txBody>
              <a:bodyPr wrap="square" rtlCol="0">
                <a:spAutoFit/>
              </a:bodyPr>
              <a:lstStyle/>
              <a:p>
                <a:r>
                  <a:rPr lang="ja-JP" altLang="en-US" sz="800" dirty="0" smtClean="0">
                    <a:latin typeface="HGPｺﾞｼｯｸM" panose="020B0600000000000000" pitchFamily="50" charset="-128"/>
                    <a:ea typeface="HGPｺﾞｼｯｸM" panose="020B0600000000000000" pitchFamily="50" charset="-128"/>
                  </a:rPr>
                  <a:t>個人顧客</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14" name="グループ化 13"/>
            <p:cNvGrpSpPr/>
            <p:nvPr/>
          </p:nvGrpSpPr>
          <p:grpSpPr>
            <a:xfrm>
              <a:off x="2773411" y="4132816"/>
              <a:ext cx="620635" cy="452830"/>
              <a:chOff x="6811775" y="3509382"/>
              <a:chExt cx="1044777" cy="762296"/>
            </a:xfrm>
          </p:grpSpPr>
          <p:sp>
            <p:nvSpPr>
              <p:cNvPr id="15" name="円/楕円 14"/>
              <p:cNvSpPr/>
              <p:nvPr/>
            </p:nvSpPr>
            <p:spPr bwMode="auto">
              <a:xfrm>
                <a:off x="7160481" y="3509382"/>
                <a:ext cx="221897" cy="221474"/>
              </a:xfrm>
              <a:prstGeom prst="ellipse">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7" name="フローチャート : 論理積ゲート 16"/>
              <p:cNvSpPr/>
              <p:nvPr/>
            </p:nvSpPr>
            <p:spPr bwMode="auto">
              <a:xfrm rot="16200000">
                <a:off x="7174412" y="3663163"/>
                <a:ext cx="194034" cy="323850"/>
              </a:xfrm>
              <a:prstGeom prst="flowChartDelay">
                <a:avLst/>
              </a:prstGeom>
              <a:solidFill>
                <a:schemeClr val="bg1"/>
              </a:solidFill>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8" name="テキスト ボックス 17"/>
              <p:cNvSpPr txBox="1"/>
              <p:nvPr/>
            </p:nvSpPr>
            <p:spPr>
              <a:xfrm>
                <a:off x="6811775" y="3918249"/>
                <a:ext cx="1044777" cy="353429"/>
              </a:xfrm>
              <a:prstGeom prst="rect">
                <a:avLst/>
              </a:prstGeom>
              <a:noFill/>
            </p:spPr>
            <p:txBody>
              <a:bodyPr wrap="square" rtlCol="0">
                <a:spAutoFit/>
              </a:bodyPr>
              <a:lstStyle/>
              <a:p>
                <a:r>
                  <a:rPr lang="ja-JP" altLang="en-US" sz="800" dirty="0">
                    <a:latin typeface="HGPｺﾞｼｯｸM" panose="020B0600000000000000" pitchFamily="50" charset="-128"/>
                    <a:ea typeface="HGPｺﾞｼｯｸM" panose="020B0600000000000000" pitchFamily="50" charset="-128"/>
                  </a:rPr>
                  <a:t>法人</a:t>
                </a:r>
                <a:r>
                  <a:rPr lang="ja-JP" altLang="en-US" sz="800" dirty="0" smtClean="0">
                    <a:latin typeface="HGPｺﾞｼｯｸM" panose="020B0600000000000000" pitchFamily="50" charset="-128"/>
                    <a:ea typeface="HGPｺﾞｼｯｸM" panose="020B0600000000000000" pitchFamily="50" charset="-128"/>
                  </a:rPr>
                  <a:t>顧客</a:t>
                </a:r>
                <a:endParaRPr kumimoji="1" lang="ja-JP" altLang="en-US" sz="800" dirty="0">
                  <a:latin typeface="HGPｺﾞｼｯｸM" panose="020B0600000000000000" pitchFamily="50" charset="-128"/>
                  <a:ea typeface="HGPｺﾞｼｯｸM" panose="020B0600000000000000" pitchFamily="50" charset="-128"/>
                </a:endParaRPr>
              </a:p>
            </p:txBody>
          </p:sp>
        </p:grpSp>
      </p:grpSp>
      <p:sp>
        <p:nvSpPr>
          <p:cNvPr id="45" name="テキスト ボックス 44"/>
          <p:cNvSpPr txBox="1"/>
          <p:nvPr/>
        </p:nvSpPr>
        <p:spPr>
          <a:xfrm>
            <a:off x="179512" y="4969938"/>
            <a:ext cx="3806918"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図２－１－１．ステークホルダーオニオン図の例</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46" name="線吹き出し 2 (枠付き) 45"/>
          <p:cNvSpPr/>
          <p:nvPr/>
        </p:nvSpPr>
        <p:spPr>
          <a:xfrm>
            <a:off x="3923928" y="2234394"/>
            <a:ext cx="4464496" cy="360000"/>
          </a:xfrm>
          <a:prstGeom prst="borderCallout2">
            <a:avLst>
              <a:gd name="adj1" fmla="val 18750"/>
              <a:gd name="adj2" fmla="val -2108"/>
              <a:gd name="adj3" fmla="val 18750"/>
              <a:gd name="adj4" fmla="val -8367"/>
              <a:gd name="adj5" fmla="val 77483"/>
              <a:gd name="adj6" fmla="val -25715"/>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8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800" dirty="0" smtClean="0">
                <a:solidFill>
                  <a:schemeClr val="tx1"/>
                </a:solidFill>
                <a:latin typeface="HGPｺﾞｼｯｸM" panose="020B0600000000000000" pitchFamily="50" charset="-128"/>
                <a:ea typeface="HGPｺﾞｼｯｸM" panose="020B0600000000000000" pitchFamily="50" charset="-128"/>
              </a:rPr>
              <a:t>影響を受ける外部のステークホルダー</a:t>
            </a:r>
            <a:r>
              <a:rPr kumimoji="1" lang="en-US" altLang="ja-JP" sz="800" dirty="0" smtClean="0">
                <a:solidFill>
                  <a:schemeClr val="tx1"/>
                </a:solidFill>
                <a:latin typeface="HGPｺﾞｼｯｸM" panose="020B0600000000000000" pitchFamily="50" charset="-128"/>
                <a:ea typeface="HGPｺﾞｼｯｸM" panose="020B0600000000000000" pitchFamily="50" charset="-128"/>
              </a:rPr>
              <a:t>】</a:t>
            </a:r>
          </a:p>
          <a:p>
            <a:r>
              <a:rPr lang="ja-JP" altLang="en-US" sz="800" dirty="0">
                <a:solidFill>
                  <a:schemeClr val="tx1"/>
                </a:solidFill>
                <a:latin typeface="HGPｺﾞｼｯｸM" panose="020B0600000000000000" pitchFamily="50" charset="-128"/>
                <a:ea typeface="HGPｺﾞｼｯｸM" panose="020B0600000000000000" pitchFamily="50" charset="-128"/>
              </a:rPr>
              <a:t>顧客や仕入先など、企業、組織の外にいてソリューションによって影響を受ける人や組織</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47" name="線吹き出し 2 (枠付き) 46"/>
          <p:cNvSpPr/>
          <p:nvPr/>
        </p:nvSpPr>
        <p:spPr>
          <a:xfrm>
            <a:off x="3923928" y="3530578"/>
            <a:ext cx="4464496" cy="360000"/>
          </a:xfrm>
          <a:prstGeom prst="borderCallout2">
            <a:avLst>
              <a:gd name="adj1" fmla="val 18750"/>
              <a:gd name="adj2" fmla="val -2786"/>
              <a:gd name="adj3" fmla="val 18750"/>
              <a:gd name="adj4" fmla="val -16667"/>
              <a:gd name="adj5" fmla="val 38177"/>
              <a:gd name="adj6" fmla="val -35109"/>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800" dirty="0" smtClean="0">
                <a:latin typeface="HGPｺﾞｼｯｸM" panose="020B0600000000000000" pitchFamily="50" charset="-128"/>
                <a:ea typeface="HGPｺﾞｼｯｸM" panose="020B0600000000000000" pitchFamily="50" charset="-128"/>
              </a:rPr>
              <a:t>【</a:t>
            </a:r>
            <a:r>
              <a:rPr lang="ja-JP" altLang="en-US" sz="800" dirty="0">
                <a:latin typeface="HGPｺﾞｼｯｸM" panose="020B0600000000000000" pitchFamily="50" charset="-128"/>
                <a:ea typeface="HGPｺﾞｼｯｸM" panose="020B0600000000000000" pitchFamily="50" charset="-128"/>
              </a:rPr>
              <a:t>ソリューション</a:t>
            </a:r>
            <a:r>
              <a:rPr lang="ja-JP" altLang="en-US" sz="800" dirty="0" smtClean="0">
                <a:latin typeface="HGPｺﾞｼｯｸM" panose="020B0600000000000000" pitchFamily="50" charset="-128"/>
                <a:ea typeface="HGPｺﾞｼｯｸM" panose="020B0600000000000000" pitchFamily="50" charset="-128"/>
              </a:rPr>
              <a:t>の</a:t>
            </a:r>
            <a:r>
              <a:rPr lang="ja-JP" altLang="en-US" sz="800" dirty="0">
                <a:latin typeface="HGPｺﾞｼｯｸM" panose="020B0600000000000000" pitchFamily="50" charset="-128"/>
                <a:ea typeface="HGPｺﾞｼｯｸM" panose="020B0600000000000000" pitchFamily="50" charset="-128"/>
              </a:rPr>
              <a:t>デリバリ</a:t>
            </a:r>
            <a:r>
              <a:rPr lang="en-US" altLang="ja-JP" sz="800" dirty="0" smtClean="0">
                <a:latin typeface="HGPｺﾞｼｯｸM" panose="020B0600000000000000" pitchFamily="50" charset="-128"/>
                <a:ea typeface="HGPｺﾞｼｯｸM" panose="020B0600000000000000" pitchFamily="50" charset="-128"/>
              </a:rPr>
              <a:t>】</a:t>
            </a:r>
            <a:endParaRPr lang="en-US" altLang="ja-JP" sz="800" dirty="0">
              <a:latin typeface="HGPｺﾞｼｯｸM" panose="020B0600000000000000" pitchFamily="50" charset="-128"/>
              <a:ea typeface="HGPｺﾞｼｯｸM" panose="020B0600000000000000" pitchFamily="50" charset="-128"/>
            </a:endParaRPr>
          </a:p>
          <a:p>
            <a:r>
              <a:rPr lang="ja-JP" altLang="en-US" sz="800" dirty="0">
                <a:latin typeface="HGPｺﾞｼｯｸM" panose="020B0600000000000000" pitchFamily="50" charset="-128"/>
                <a:ea typeface="HGPｺﾞｼｯｸM" panose="020B0600000000000000" pitchFamily="50" charset="-128"/>
              </a:rPr>
              <a:t>プロジェクトチーム、ソリューションの構築に直接関わる人や</a:t>
            </a:r>
            <a:r>
              <a:rPr lang="ja-JP" altLang="en-US" sz="800" dirty="0" smtClean="0">
                <a:latin typeface="HGPｺﾞｼｯｸM" panose="020B0600000000000000" pitchFamily="50" charset="-128"/>
                <a:ea typeface="HGPｺﾞｼｯｸM" panose="020B0600000000000000" pitchFamily="50" charset="-128"/>
              </a:rPr>
              <a:t>組織</a:t>
            </a:r>
            <a:endParaRPr lang="en-US" altLang="ja-JP" sz="800" dirty="0">
              <a:latin typeface="HGPｺﾞｼｯｸM" panose="020B0600000000000000" pitchFamily="50" charset="-128"/>
              <a:ea typeface="HGPｺﾞｼｯｸM" panose="020B0600000000000000" pitchFamily="50" charset="-128"/>
            </a:endParaRPr>
          </a:p>
        </p:txBody>
      </p:sp>
      <p:sp>
        <p:nvSpPr>
          <p:cNvPr id="48" name="線吹き出し 2 (枠付き) 47"/>
          <p:cNvSpPr/>
          <p:nvPr/>
        </p:nvSpPr>
        <p:spPr>
          <a:xfrm>
            <a:off x="3923928" y="3098490"/>
            <a:ext cx="4464496" cy="360000"/>
          </a:xfrm>
          <a:prstGeom prst="borderCallout2">
            <a:avLst>
              <a:gd name="adj1" fmla="val 18750"/>
              <a:gd name="adj2" fmla="val -2359"/>
              <a:gd name="adj3" fmla="val 18750"/>
              <a:gd name="adj4" fmla="val -16667"/>
              <a:gd name="adj5" fmla="val 65935"/>
              <a:gd name="adj6" fmla="val -28654"/>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800" dirty="0" smtClean="0">
                <a:latin typeface="HGPｺﾞｼｯｸM" panose="020B0600000000000000" pitchFamily="50" charset="-128"/>
                <a:ea typeface="HGPｺﾞｼｯｸM" panose="020B0600000000000000" pitchFamily="50" charset="-128"/>
              </a:rPr>
              <a:t>【</a:t>
            </a:r>
            <a:r>
              <a:rPr lang="ja-JP" altLang="en-US" sz="800" dirty="0" smtClean="0">
                <a:latin typeface="HGPｺﾞｼｯｸM" panose="020B0600000000000000" pitchFamily="50" charset="-128"/>
                <a:ea typeface="HGPｺﾞｼｯｸM" panose="020B0600000000000000" pitchFamily="50" charset="-128"/>
              </a:rPr>
              <a:t>影響を受ける組織ユニット</a:t>
            </a:r>
            <a:r>
              <a:rPr lang="en-US" altLang="ja-JP" sz="800" dirty="0" smtClean="0">
                <a:latin typeface="HGPｺﾞｼｯｸM" panose="020B0600000000000000" pitchFamily="50" charset="-128"/>
                <a:ea typeface="HGPｺﾞｼｯｸM" panose="020B0600000000000000" pitchFamily="50" charset="-128"/>
              </a:rPr>
              <a:t>】</a:t>
            </a:r>
          </a:p>
          <a:p>
            <a:r>
              <a:rPr kumimoji="1" lang="ja-JP" altLang="en-US" sz="800" dirty="0" smtClean="0">
                <a:latin typeface="HGPｺﾞｼｯｸM" panose="020B0600000000000000" pitchFamily="50" charset="-128"/>
                <a:ea typeface="HGPｺﾞｼｯｸM" panose="020B0600000000000000" pitchFamily="50" charset="-128"/>
              </a:rPr>
              <a:t>ソリューション</a:t>
            </a:r>
            <a:r>
              <a:rPr kumimoji="1" lang="ja-JP" altLang="en-US" sz="800" dirty="0">
                <a:latin typeface="HGPｺﾞｼｯｸM" panose="020B0600000000000000" pitchFamily="50" charset="-128"/>
                <a:ea typeface="HGPｺﾞｼｯｸM" panose="020B0600000000000000" pitchFamily="50" charset="-128"/>
              </a:rPr>
              <a:t>によって</a:t>
            </a:r>
            <a:r>
              <a:rPr kumimoji="1" lang="ja-JP" altLang="en-US" sz="800" dirty="0" smtClean="0">
                <a:latin typeface="HGPｺﾞｼｯｸM" panose="020B0600000000000000" pitchFamily="50" charset="-128"/>
                <a:ea typeface="HGPｺﾞｼｯｸM" panose="020B0600000000000000" pitchFamily="50" charset="-128"/>
              </a:rPr>
              <a:t>、仕事の内容または役割が変わる人や組織</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49" name="線吹き出し 2 (枠付き) 48"/>
          <p:cNvSpPr/>
          <p:nvPr/>
        </p:nvSpPr>
        <p:spPr>
          <a:xfrm>
            <a:off x="3923928" y="2666482"/>
            <a:ext cx="4464496" cy="360000"/>
          </a:xfrm>
          <a:prstGeom prst="borderCallout2">
            <a:avLst>
              <a:gd name="adj1" fmla="val 18750"/>
              <a:gd name="adj2" fmla="val -2786"/>
              <a:gd name="adj3" fmla="val 18750"/>
              <a:gd name="adj4" fmla="val -16667"/>
              <a:gd name="adj5" fmla="val 61119"/>
              <a:gd name="adj6" fmla="val -26554"/>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800" dirty="0">
                <a:latin typeface="HGPｺﾞｼｯｸM" panose="020B0600000000000000" pitchFamily="50" charset="-128"/>
                <a:ea typeface="HGPｺﾞｼｯｸM" panose="020B0600000000000000" pitchFamily="50" charset="-128"/>
              </a:rPr>
              <a:t>【</a:t>
            </a:r>
            <a:r>
              <a:rPr lang="ja-JP" altLang="en-US" sz="800" dirty="0">
                <a:latin typeface="HGPｺﾞｼｯｸM" panose="020B0600000000000000" pitchFamily="50" charset="-128"/>
                <a:ea typeface="HGPｺﾞｼｯｸM" panose="020B0600000000000000" pitchFamily="50" charset="-128"/>
              </a:rPr>
              <a:t>組織や企業</a:t>
            </a:r>
            <a:r>
              <a:rPr lang="en-US" altLang="ja-JP" sz="800" dirty="0">
                <a:latin typeface="HGPｺﾞｼｯｸM" panose="020B0600000000000000" pitchFamily="50" charset="-128"/>
                <a:ea typeface="HGPｺﾞｼｯｸM" panose="020B0600000000000000" pitchFamily="50" charset="-128"/>
              </a:rPr>
              <a:t>】</a:t>
            </a:r>
          </a:p>
          <a:p>
            <a:r>
              <a:rPr lang="ja-JP" altLang="en-US" sz="800" dirty="0">
                <a:latin typeface="HGPｺﾞｼｯｸM" panose="020B0600000000000000" pitchFamily="50" charset="-128"/>
                <a:ea typeface="HGPｺﾞｼｯｸM" panose="020B0600000000000000" pitchFamily="50" charset="-128"/>
              </a:rPr>
              <a:t>経営幹部や、影響を受ける組織ユニットと関係するその他の人や組織</a:t>
            </a:r>
            <a:endParaRPr lang="en-US" altLang="ja-JP" sz="800" dirty="0">
              <a:latin typeface="HGPｺﾞｼｯｸM" panose="020B0600000000000000" pitchFamily="50" charset="-128"/>
              <a:ea typeface="HGPｺﾞｼｯｸM" panose="020B0600000000000000" pitchFamily="50" charset="-128"/>
            </a:endParaRPr>
          </a:p>
        </p:txBody>
      </p:sp>
      <p:sp>
        <p:nvSpPr>
          <p:cNvPr id="51" name="テキスト ボックス 50"/>
          <p:cNvSpPr txBox="1"/>
          <p:nvPr/>
        </p:nvSpPr>
        <p:spPr>
          <a:xfrm>
            <a:off x="523850" y="5406315"/>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補足事項</a:t>
            </a:r>
            <a:endParaRPr lang="en-US" altLang="ja-JP" sz="1200" u="sng"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ステークホルダーオニオン図の階層は、自由に設定して良い。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図２－１－１の階層定義に拘る必要はない。</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253900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latin typeface="A-OTF 新ゴ Pro L"/>
                <a:ea typeface="HGPｺﾞｼｯｸM" panose="020B0600000000000000" pitchFamily="50" charset="-128"/>
              </a:rPr>
              <a:pPr/>
              <a:t>9</a:t>
            </a:fld>
            <a:endParaRPr lang="ja-JP" altLang="en-US" dirty="0">
              <a:latin typeface="A-OTF 新ゴ Pro L"/>
              <a:ea typeface="HGPｺﾞｼｯｸM" panose="020B0600000000000000" pitchFamily="50" charset="-128"/>
            </a:endParaRPr>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２－２．ステークホルダー人間関係図</a:t>
            </a:r>
            <a:endParaRPr lang="ja-JP" altLang="en-US" dirty="0"/>
          </a:p>
        </p:txBody>
      </p:sp>
      <p:sp>
        <p:nvSpPr>
          <p:cNvPr id="16" name="テキスト ボックス 15"/>
          <p:cNvSpPr txBox="1"/>
          <p:nvPr/>
        </p:nvSpPr>
        <p:spPr>
          <a:xfrm>
            <a:off x="539552" y="1136933"/>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ステークホルダー人間</a:t>
            </a:r>
            <a:r>
              <a:rPr lang="ja-JP" altLang="en-US" sz="1200" u="sng" dirty="0">
                <a:latin typeface="HGPｺﾞｼｯｸM" panose="020B0600000000000000" pitchFamily="50" charset="-128"/>
                <a:ea typeface="HGPｺﾞｼｯｸM" panose="020B0600000000000000" pitchFamily="50" charset="-128"/>
              </a:rPr>
              <a:t>関係図</a:t>
            </a:r>
            <a:r>
              <a:rPr lang="ja-JP" altLang="en-US" sz="1200" u="sng" dirty="0" smtClean="0">
                <a:latin typeface="HGPｺﾞｼｯｸM" panose="020B0600000000000000" pitchFamily="50" charset="-128"/>
                <a:ea typeface="HGPｺﾞｼｯｸM" panose="020B0600000000000000" pitchFamily="50" charset="-128"/>
              </a:rPr>
              <a:t>と</a:t>
            </a:r>
            <a:r>
              <a:rPr lang="ja-JP" altLang="en-US" sz="1200" u="sng" dirty="0">
                <a:latin typeface="HGPｺﾞｼｯｸM" panose="020B0600000000000000" pitchFamily="50" charset="-128"/>
                <a:ea typeface="HGPｺﾞｼｯｸM" panose="020B0600000000000000" pitchFamily="50" charset="-128"/>
              </a:rPr>
              <a:t>は</a:t>
            </a:r>
            <a:r>
              <a:rPr lang="en-US" altLang="ja-JP" sz="1200" b="1" dirty="0">
                <a:latin typeface="HGPｺﾞｼｯｸM" panose="020B0600000000000000" pitchFamily="50" charset="-128"/>
                <a:ea typeface="HGPｺﾞｼｯｸM" panose="020B0600000000000000" pitchFamily="50" charset="-128"/>
              </a:rPr>
              <a:t/>
            </a:r>
            <a:br>
              <a:rPr lang="en-US" altLang="ja-JP" sz="1200" b="1"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ステークホルダー人間関係図は、ステークホルダーの人間関係、</a:t>
            </a:r>
            <a:r>
              <a:rPr lang="ja-JP" altLang="en-US" sz="1200" dirty="0">
                <a:latin typeface="HGPｺﾞｼｯｸM" panose="020B0600000000000000" pitchFamily="50" charset="-128"/>
                <a:ea typeface="HGPｺﾞｼｯｸM" panose="020B0600000000000000" pitchFamily="50" charset="-128"/>
              </a:rPr>
              <a:t>部門の関係</a:t>
            </a:r>
            <a:r>
              <a:rPr lang="ja-JP" altLang="en-US" sz="1200" dirty="0" smtClean="0">
                <a:latin typeface="HGPｺﾞｼｯｸM" panose="020B0600000000000000" pitchFamily="50" charset="-128"/>
                <a:ea typeface="HGPｺﾞｼｯｸM" panose="020B0600000000000000" pitchFamily="50" charset="-128"/>
              </a:rPr>
              <a:t>などの全体像を俯瞰した図です。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ステークホルダー間の対立関係や友好関係を把握できる</a:t>
            </a:r>
            <a:r>
              <a:rPr lang="ja-JP" altLang="en-US" sz="1200" dirty="0">
                <a:latin typeface="HGPｺﾞｼｯｸM" panose="020B0600000000000000" pitchFamily="50" charset="-128"/>
                <a:ea typeface="HGPｺﾞｼｯｸM" panose="020B0600000000000000" pitchFamily="50" charset="-128"/>
              </a:rPr>
              <a:t>ため</a:t>
            </a:r>
            <a:r>
              <a:rPr lang="ja-JP" altLang="en-US" sz="1200" dirty="0" smtClean="0">
                <a:latin typeface="HGPｺﾞｼｯｸM" panose="020B0600000000000000" pitchFamily="50" charset="-128"/>
                <a:ea typeface="HGPｺﾞｼｯｸM" panose="020B0600000000000000" pitchFamily="50" charset="-128"/>
              </a:rPr>
              <a:t>、要件定義における交渉や円滑な推進の役に立ちます。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43" name="テキスト ボックス 42"/>
          <p:cNvSpPr txBox="1"/>
          <p:nvPr/>
        </p:nvSpPr>
        <p:spPr>
          <a:xfrm>
            <a:off x="611560" y="5302949"/>
            <a:ext cx="8208912" cy="646331"/>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補足事項</a:t>
            </a:r>
            <a:endParaRPr lang="en-US" altLang="ja-JP" sz="1200" u="sng"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812800" lvl="1" indent="-355600">
              <a:buFont typeface="Wingdings" panose="05000000000000000000" pitchFamily="2" charset="2"/>
              <a:buChar char="Ø"/>
            </a:pPr>
            <a:r>
              <a:rPr lang="ja-JP" altLang="en-US" sz="1200" dirty="0">
                <a:latin typeface="HGPｺﾞｼｯｸM" panose="020B0600000000000000" pitchFamily="50" charset="-128"/>
                <a:ea typeface="HGPｺﾞｼｯｸM" panose="020B0600000000000000" pitchFamily="50" charset="-128"/>
              </a:rPr>
              <a:t>特</a:t>
            </a:r>
            <a:r>
              <a:rPr lang="ja-JP" altLang="en-US" sz="1200" dirty="0" smtClean="0">
                <a:latin typeface="HGPｺﾞｼｯｸM" panose="020B0600000000000000" pitchFamily="50" charset="-128"/>
                <a:ea typeface="HGPｺﾞｼｯｸM" panose="020B0600000000000000" pitchFamily="50" charset="-128"/>
              </a:rPr>
              <a:t>に記述ルール・様式などは</a:t>
            </a:r>
            <a:r>
              <a:rPr lang="ja-JP" altLang="en-US" sz="1200" dirty="0">
                <a:latin typeface="HGPｺﾞｼｯｸM" panose="020B0600000000000000" pitchFamily="50" charset="-128"/>
                <a:ea typeface="HGPｺﾞｼｯｸM" panose="020B0600000000000000" pitchFamily="50" charset="-128"/>
              </a:rPr>
              <a:t>なく</a:t>
            </a:r>
            <a:r>
              <a:rPr lang="ja-JP" altLang="en-US" sz="1200" dirty="0" smtClean="0">
                <a:latin typeface="HGPｺﾞｼｯｸM" panose="020B0600000000000000" pitchFamily="50" charset="-128"/>
                <a:ea typeface="HGPｺﾞｼｯｸM" panose="020B0600000000000000" pitchFamily="50" charset="-128"/>
              </a:rPr>
              <a:t>、ステークホルダーの相互関係の全体像を俯瞰できるように記述すれば良い。</a:t>
            </a:r>
            <a:endParaRPr lang="en-US" altLang="ja-JP" sz="1200" dirty="0" smtClean="0">
              <a:latin typeface="HGPｺﾞｼｯｸM" panose="020B0600000000000000" pitchFamily="50" charset="-128"/>
              <a:ea typeface="HGPｺﾞｼｯｸM" panose="020B0600000000000000" pitchFamily="50" charset="-128"/>
            </a:endParaRPr>
          </a:p>
        </p:txBody>
      </p:sp>
      <p:grpSp>
        <p:nvGrpSpPr>
          <p:cNvPr id="3" name="グループ化 2"/>
          <p:cNvGrpSpPr/>
          <p:nvPr/>
        </p:nvGrpSpPr>
        <p:grpSpPr>
          <a:xfrm>
            <a:off x="800793" y="2347550"/>
            <a:ext cx="3415980" cy="1575802"/>
            <a:chOff x="800793" y="2347550"/>
            <a:chExt cx="3415980" cy="1575802"/>
          </a:xfrm>
        </p:grpSpPr>
        <p:sp>
          <p:nvSpPr>
            <p:cNvPr id="34" name="テキスト ボックス 33"/>
            <p:cNvSpPr txBox="1"/>
            <p:nvPr/>
          </p:nvSpPr>
          <p:spPr>
            <a:xfrm>
              <a:off x="800793" y="3303729"/>
              <a:ext cx="530915" cy="230832"/>
            </a:xfrm>
            <a:prstGeom prst="rect">
              <a:avLst/>
            </a:prstGeom>
            <a:noFill/>
          </p:spPr>
          <p:txBody>
            <a:bodyPr wrap="none" rtlCol="0">
              <a:spAutoFit/>
            </a:bodyPr>
            <a:lstStyle/>
            <a:p>
              <a:r>
                <a:rPr lang="ja-JP" altLang="en-US" sz="900" dirty="0" smtClean="0">
                  <a:latin typeface="HGPｺﾞｼｯｸM" panose="020B0600000000000000" pitchFamily="50" charset="-128"/>
                  <a:ea typeface="HGPｺﾞｼｯｸM" panose="020B0600000000000000" pitchFamily="50" charset="-128"/>
                </a:rPr>
                <a:t>元上司</a:t>
              </a:r>
              <a:endParaRPr lang="en-US" altLang="ja-JP" sz="900" dirty="0" smtClean="0">
                <a:latin typeface="HGPｺﾞｼｯｸM" panose="020B0600000000000000" pitchFamily="50" charset="-128"/>
                <a:ea typeface="HGPｺﾞｼｯｸM" panose="020B0600000000000000" pitchFamily="50" charset="-128"/>
              </a:endParaRPr>
            </a:p>
          </p:txBody>
        </p:sp>
        <p:grpSp>
          <p:nvGrpSpPr>
            <p:cNvPr id="5" name="グループ化 4"/>
            <p:cNvGrpSpPr/>
            <p:nvPr/>
          </p:nvGrpSpPr>
          <p:grpSpPr>
            <a:xfrm>
              <a:off x="928843" y="2347550"/>
              <a:ext cx="484428" cy="639698"/>
              <a:chOff x="6948264" y="3509382"/>
              <a:chExt cx="484428" cy="639698"/>
            </a:xfrm>
          </p:grpSpPr>
          <p:sp>
            <p:nvSpPr>
              <p:cNvPr id="6" name="円/楕円 5"/>
              <p:cNvSpPr/>
              <p:nvPr/>
            </p:nvSpPr>
            <p:spPr bwMode="auto">
              <a:xfrm>
                <a:off x="7068967" y="3509382"/>
                <a:ext cx="221897" cy="221474"/>
              </a:xfrm>
              <a:prstGeom prst="ellipse">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7" name="フローチャート : 論理積ゲート 6"/>
              <p:cNvSpPr/>
              <p:nvPr/>
            </p:nvSpPr>
            <p:spPr bwMode="auto">
              <a:xfrm rot="16200000">
                <a:off x="7082898" y="3663163"/>
                <a:ext cx="194034" cy="323850"/>
              </a:xfrm>
              <a:prstGeom prst="flowChartDelay">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6948264" y="3918248"/>
                <a:ext cx="484428" cy="230832"/>
              </a:xfrm>
              <a:prstGeom prst="rect">
                <a:avLst/>
              </a:prstGeom>
              <a:noFill/>
            </p:spPr>
            <p:txBody>
              <a:bodyPr wrap="non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B</a:t>
                </a:r>
                <a:r>
                  <a:rPr kumimoji="1" lang="ja-JP" altLang="en-US" sz="900" dirty="0" smtClean="0">
                    <a:latin typeface="HGPｺﾞｼｯｸM" panose="020B0600000000000000" pitchFamily="50" charset="-128"/>
                    <a:ea typeface="HGPｺﾞｼｯｸM" panose="020B0600000000000000" pitchFamily="50" charset="-128"/>
                  </a:rPr>
                  <a:t>常務</a:t>
                </a:r>
                <a:endParaRPr kumimoji="1" lang="ja-JP" altLang="en-US" sz="900" dirty="0">
                  <a:latin typeface="HGPｺﾞｼｯｸM" panose="020B0600000000000000" pitchFamily="50" charset="-128"/>
                  <a:ea typeface="HGPｺﾞｼｯｸM" panose="020B0600000000000000" pitchFamily="50" charset="-128"/>
                </a:endParaRPr>
              </a:p>
            </p:txBody>
          </p:sp>
        </p:grpSp>
        <p:grpSp>
          <p:nvGrpSpPr>
            <p:cNvPr id="9" name="グループ化 8"/>
            <p:cNvGrpSpPr/>
            <p:nvPr/>
          </p:nvGrpSpPr>
          <p:grpSpPr>
            <a:xfrm>
              <a:off x="2152979" y="2355924"/>
              <a:ext cx="492443" cy="639698"/>
              <a:chOff x="6948264" y="3509382"/>
              <a:chExt cx="492443" cy="639698"/>
            </a:xfrm>
          </p:grpSpPr>
          <p:sp>
            <p:nvSpPr>
              <p:cNvPr id="10" name="円/楕円 9"/>
              <p:cNvSpPr/>
              <p:nvPr/>
            </p:nvSpPr>
            <p:spPr bwMode="auto">
              <a:xfrm>
                <a:off x="7068967" y="3509382"/>
                <a:ext cx="221897" cy="221474"/>
              </a:xfrm>
              <a:prstGeom prst="ellipse">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1" name="フローチャート : 論理積ゲート 10"/>
              <p:cNvSpPr/>
              <p:nvPr/>
            </p:nvSpPr>
            <p:spPr bwMode="auto">
              <a:xfrm rot="16200000">
                <a:off x="7082898" y="3663163"/>
                <a:ext cx="194034" cy="323850"/>
              </a:xfrm>
              <a:prstGeom prst="flowChartDelay">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6948264" y="3918248"/>
                <a:ext cx="492443" cy="230832"/>
              </a:xfrm>
              <a:prstGeom prst="rect">
                <a:avLst/>
              </a:prstGeom>
              <a:noFill/>
            </p:spPr>
            <p:txBody>
              <a:bodyPr wrap="non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A</a:t>
                </a:r>
                <a:r>
                  <a:rPr kumimoji="1" lang="ja-JP" altLang="en-US" sz="900" dirty="0" smtClean="0">
                    <a:latin typeface="HGPｺﾞｼｯｸM" panose="020B0600000000000000" pitchFamily="50" charset="-128"/>
                    <a:ea typeface="HGPｺﾞｼｯｸM" panose="020B0600000000000000" pitchFamily="50" charset="-128"/>
                  </a:rPr>
                  <a:t>社長</a:t>
                </a:r>
                <a:endParaRPr kumimoji="1" lang="ja-JP" altLang="en-US" sz="900" dirty="0">
                  <a:latin typeface="HGPｺﾞｼｯｸM" panose="020B0600000000000000" pitchFamily="50" charset="-128"/>
                  <a:ea typeface="HGPｺﾞｼｯｸM" panose="020B0600000000000000" pitchFamily="50" charset="-128"/>
                </a:endParaRPr>
              </a:p>
            </p:txBody>
          </p:sp>
        </p:grpSp>
        <p:grpSp>
          <p:nvGrpSpPr>
            <p:cNvPr id="13" name="グループ化 12"/>
            <p:cNvGrpSpPr/>
            <p:nvPr/>
          </p:nvGrpSpPr>
          <p:grpSpPr>
            <a:xfrm>
              <a:off x="2801051" y="3283654"/>
              <a:ext cx="487634" cy="639698"/>
              <a:chOff x="6948264" y="3509382"/>
              <a:chExt cx="487634" cy="639698"/>
            </a:xfrm>
          </p:grpSpPr>
          <p:sp>
            <p:nvSpPr>
              <p:cNvPr id="14" name="円/楕円 13"/>
              <p:cNvSpPr/>
              <p:nvPr/>
            </p:nvSpPr>
            <p:spPr bwMode="auto">
              <a:xfrm>
                <a:off x="7068967" y="3509382"/>
                <a:ext cx="221897" cy="221474"/>
              </a:xfrm>
              <a:prstGeom prst="ellipse">
                <a:avLst/>
              </a:prstGeom>
              <a:pattFill prst="pct75">
                <a:fgClr>
                  <a:srgbClr val="92D050"/>
                </a:fgClr>
                <a:bgClr>
                  <a:schemeClr val="bg1"/>
                </a:bgClr>
              </a:patt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5" name="フローチャート : 論理積ゲート 14"/>
              <p:cNvSpPr/>
              <p:nvPr/>
            </p:nvSpPr>
            <p:spPr bwMode="auto">
              <a:xfrm rot="16200000">
                <a:off x="7082898" y="3663163"/>
                <a:ext cx="194034" cy="323850"/>
              </a:xfrm>
              <a:prstGeom prst="flowChartDelay">
                <a:avLst/>
              </a:prstGeom>
              <a:pattFill prst="pct75">
                <a:fgClr>
                  <a:srgbClr val="92D050"/>
                </a:fgClr>
                <a:bgClr>
                  <a:schemeClr val="bg1"/>
                </a:bgClr>
              </a:patt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17" name="テキスト ボックス 16"/>
              <p:cNvSpPr txBox="1"/>
              <p:nvPr/>
            </p:nvSpPr>
            <p:spPr>
              <a:xfrm>
                <a:off x="6948264" y="3918248"/>
                <a:ext cx="487634" cy="230832"/>
              </a:xfrm>
              <a:prstGeom prst="rect">
                <a:avLst/>
              </a:prstGeom>
              <a:noFill/>
            </p:spPr>
            <p:txBody>
              <a:bodyPr wrap="none" rtlCol="0">
                <a:spAutoFit/>
              </a:bodyPr>
              <a:lstStyle/>
              <a:p>
                <a:r>
                  <a:rPr kumimoji="1" lang="en-US" altLang="ja-JP" sz="900" dirty="0" smtClean="0">
                    <a:latin typeface="HGPｺﾞｼｯｸM" panose="020B0600000000000000" pitchFamily="50" charset="-128"/>
                    <a:ea typeface="HGPｺﾞｼｯｸM" panose="020B0600000000000000" pitchFamily="50" charset="-128"/>
                  </a:rPr>
                  <a:t>C</a:t>
                </a:r>
                <a:r>
                  <a:rPr kumimoji="1" lang="ja-JP" altLang="en-US" sz="900" dirty="0" smtClean="0">
                    <a:latin typeface="HGPｺﾞｼｯｸM" panose="020B0600000000000000" pitchFamily="50" charset="-128"/>
                    <a:ea typeface="HGPｺﾞｼｯｸM" panose="020B0600000000000000" pitchFamily="50" charset="-128"/>
                  </a:rPr>
                  <a:t>部長</a:t>
                </a:r>
                <a:endParaRPr kumimoji="1" lang="ja-JP" altLang="en-US" sz="900" dirty="0">
                  <a:latin typeface="HGPｺﾞｼｯｸM" panose="020B0600000000000000" pitchFamily="50" charset="-128"/>
                  <a:ea typeface="HGPｺﾞｼｯｸM" panose="020B0600000000000000" pitchFamily="50" charset="-128"/>
                </a:endParaRPr>
              </a:p>
            </p:txBody>
          </p:sp>
        </p:grpSp>
        <p:grpSp>
          <p:nvGrpSpPr>
            <p:cNvPr id="18" name="グループ化 17"/>
            <p:cNvGrpSpPr/>
            <p:nvPr/>
          </p:nvGrpSpPr>
          <p:grpSpPr>
            <a:xfrm>
              <a:off x="1576915" y="3283654"/>
              <a:ext cx="486030" cy="639698"/>
              <a:chOff x="6948264" y="3509382"/>
              <a:chExt cx="486030" cy="639698"/>
            </a:xfrm>
          </p:grpSpPr>
          <p:sp>
            <p:nvSpPr>
              <p:cNvPr id="19" name="円/楕円 18"/>
              <p:cNvSpPr/>
              <p:nvPr/>
            </p:nvSpPr>
            <p:spPr bwMode="auto">
              <a:xfrm>
                <a:off x="7068967" y="3509382"/>
                <a:ext cx="221897" cy="221474"/>
              </a:xfrm>
              <a:prstGeom prst="ellipse">
                <a:avLst/>
              </a:prstGeom>
              <a:pattFill prst="narVert">
                <a:fgClr>
                  <a:srgbClr val="FF0000"/>
                </a:fgClr>
                <a:bgClr>
                  <a:schemeClr val="bg1"/>
                </a:bgClr>
              </a:patt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0" name="フローチャート : 論理積ゲート 19"/>
              <p:cNvSpPr/>
              <p:nvPr/>
            </p:nvSpPr>
            <p:spPr bwMode="auto">
              <a:xfrm rot="16200000">
                <a:off x="7082898" y="3663163"/>
                <a:ext cx="194034" cy="323850"/>
              </a:xfrm>
              <a:prstGeom prst="flowChartDelay">
                <a:avLst/>
              </a:prstGeom>
              <a:pattFill prst="narVert">
                <a:fgClr>
                  <a:srgbClr val="FF0000"/>
                </a:fgClr>
                <a:bgClr>
                  <a:schemeClr val="bg1"/>
                </a:bgClr>
              </a:patt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1" name="テキスト ボックス 20"/>
              <p:cNvSpPr txBox="1"/>
              <p:nvPr/>
            </p:nvSpPr>
            <p:spPr>
              <a:xfrm>
                <a:off x="6948264" y="3918248"/>
                <a:ext cx="486030" cy="230832"/>
              </a:xfrm>
              <a:prstGeom prst="rect">
                <a:avLst/>
              </a:prstGeom>
              <a:noFill/>
            </p:spPr>
            <p:txBody>
              <a:bodyPr wrap="none" rtlCol="0">
                <a:spAutoFit/>
              </a:bodyPr>
              <a:lstStyle/>
              <a:p>
                <a:r>
                  <a:rPr lang="en-US" altLang="ja-JP" sz="900" dirty="0" smtClean="0">
                    <a:latin typeface="HGPｺﾞｼｯｸM" panose="020B0600000000000000" pitchFamily="50" charset="-128"/>
                    <a:ea typeface="HGPｺﾞｼｯｸM" panose="020B0600000000000000" pitchFamily="50" charset="-128"/>
                  </a:rPr>
                  <a:t>D</a:t>
                </a:r>
                <a:r>
                  <a:rPr lang="ja-JP" altLang="en-US" sz="900" dirty="0" smtClean="0">
                    <a:latin typeface="HGPｺﾞｼｯｸM" panose="020B0600000000000000" pitchFamily="50" charset="-128"/>
                    <a:ea typeface="HGPｺﾞｼｯｸM" panose="020B0600000000000000" pitchFamily="50" charset="-128"/>
                  </a:rPr>
                  <a:t>部長</a:t>
                </a:r>
                <a:endParaRPr kumimoji="1" lang="ja-JP" altLang="en-US" sz="900" dirty="0">
                  <a:latin typeface="HGPｺﾞｼｯｸM" panose="020B0600000000000000" pitchFamily="50" charset="-128"/>
                  <a:ea typeface="HGPｺﾞｼｯｸM" panose="020B0600000000000000" pitchFamily="50" charset="-128"/>
                </a:endParaRPr>
              </a:p>
            </p:txBody>
          </p:sp>
        </p:grpSp>
        <p:grpSp>
          <p:nvGrpSpPr>
            <p:cNvPr id="22" name="グループ化 21"/>
            <p:cNvGrpSpPr/>
            <p:nvPr/>
          </p:nvGrpSpPr>
          <p:grpSpPr>
            <a:xfrm>
              <a:off x="3737155" y="3283654"/>
              <a:ext cx="479618" cy="639698"/>
              <a:chOff x="6948264" y="3509382"/>
              <a:chExt cx="479618" cy="639698"/>
            </a:xfrm>
          </p:grpSpPr>
          <p:sp>
            <p:nvSpPr>
              <p:cNvPr id="23" name="円/楕円 22"/>
              <p:cNvSpPr/>
              <p:nvPr/>
            </p:nvSpPr>
            <p:spPr bwMode="auto">
              <a:xfrm>
                <a:off x="7068967" y="3509382"/>
                <a:ext cx="221897" cy="221474"/>
              </a:xfrm>
              <a:prstGeom prst="ellipse">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4" name="フローチャート : 論理積ゲート 23"/>
              <p:cNvSpPr/>
              <p:nvPr/>
            </p:nvSpPr>
            <p:spPr bwMode="auto">
              <a:xfrm rot="16200000">
                <a:off x="7082898" y="3663163"/>
                <a:ext cx="194034" cy="323850"/>
              </a:xfrm>
              <a:prstGeom prst="flowChartDelay">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25" name="テキスト ボックス 24"/>
              <p:cNvSpPr txBox="1"/>
              <p:nvPr/>
            </p:nvSpPr>
            <p:spPr>
              <a:xfrm>
                <a:off x="6948264" y="3918248"/>
                <a:ext cx="479618" cy="230832"/>
              </a:xfrm>
              <a:prstGeom prst="rect">
                <a:avLst/>
              </a:prstGeom>
              <a:noFill/>
            </p:spPr>
            <p:txBody>
              <a:bodyPr wrap="none" rtlCol="0">
                <a:spAutoFit/>
              </a:bodyPr>
              <a:lstStyle/>
              <a:p>
                <a:r>
                  <a:rPr lang="en-US" altLang="ja-JP" sz="900" dirty="0" smtClean="0">
                    <a:latin typeface="HGPｺﾞｼｯｸM" panose="020B0600000000000000" pitchFamily="50" charset="-128"/>
                    <a:ea typeface="HGPｺﾞｼｯｸM" panose="020B0600000000000000" pitchFamily="50" charset="-128"/>
                  </a:rPr>
                  <a:t>E</a:t>
                </a:r>
                <a:r>
                  <a:rPr lang="ja-JP" altLang="en-US" sz="900" dirty="0" smtClean="0">
                    <a:latin typeface="HGPｺﾞｼｯｸM" panose="020B0600000000000000" pitchFamily="50" charset="-128"/>
                    <a:ea typeface="HGPｺﾞｼｯｸM" panose="020B0600000000000000" pitchFamily="50" charset="-128"/>
                  </a:rPr>
                  <a:t>課長</a:t>
                </a:r>
                <a:endParaRPr kumimoji="1" lang="ja-JP" altLang="en-US" sz="900" dirty="0">
                  <a:latin typeface="HGPｺﾞｼｯｸM" panose="020B0600000000000000" pitchFamily="50" charset="-128"/>
                  <a:ea typeface="HGPｺﾞｼｯｸM" panose="020B0600000000000000" pitchFamily="50" charset="-128"/>
                </a:endParaRPr>
              </a:p>
            </p:txBody>
          </p:sp>
        </p:grpSp>
        <p:cxnSp>
          <p:nvCxnSpPr>
            <p:cNvPr id="26" name="曲線コネクタ 25"/>
            <p:cNvCxnSpPr>
              <a:stCxn id="11" idx="0"/>
              <a:endCxn id="19" idx="0"/>
            </p:cNvCxnSpPr>
            <p:nvPr/>
          </p:nvCxnSpPr>
          <p:spPr>
            <a:xfrm rot="10800000" flipV="1">
              <a:off x="1808567" y="2671630"/>
              <a:ext cx="414138" cy="61202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曲線コネクタ 26"/>
            <p:cNvCxnSpPr>
              <a:stCxn id="11" idx="2"/>
              <a:endCxn id="14" idx="0"/>
            </p:cNvCxnSpPr>
            <p:nvPr/>
          </p:nvCxnSpPr>
          <p:spPr>
            <a:xfrm>
              <a:off x="2546555" y="2671630"/>
              <a:ext cx="486148" cy="61202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stCxn id="15" idx="2"/>
              <a:endCxn id="24" idx="0"/>
            </p:cNvCxnSpPr>
            <p:nvPr/>
          </p:nvCxnSpPr>
          <p:spPr>
            <a:xfrm>
              <a:off x="3194627" y="3599360"/>
              <a:ext cx="612254"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20" idx="2"/>
              <a:endCxn id="15" idx="0"/>
            </p:cNvCxnSpPr>
            <p:nvPr/>
          </p:nvCxnSpPr>
          <p:spPr>
            <a:xfrm>
              <a:off x="1970491" y="3599360"/>
              <a:ext cx="90028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3293005" y="3379938"/>
              <a:ext cx="415498" cy="230832"/>
            </a:xfrm>
            <a:prstGeom prst="rect">
              <a:avLst/>
            </a:prstGeom>
            <a:noFill/>
          </p:spPr>
          <p:txBody>
            <a:bodyPr wrap="none" rtlCol="0">
              <a:spAutoFit/>
            </a:bodyPr>
            <a:lstStyle/>
            <a:p>
              <a:r>
                <a:rPr kumimoji="1" lang="ja-JP" altLang="en-US" sz="900" dirty="0" smtClean="0">
                  <a:latin typeface="HGPｺﾞｼｯｸM" panose="020B0600000000000000" pitchFamily="50" charset="-128"/>
                  <a:ea typeface="HGPｺﾞｼｯｸM" panose="020B0600000000000000" pitchFamily="50" charset="-128"/>
                </a:rPr>
                <a:t>親密</a:t>
              </a:r>
              <a:endParaRPr kumimoji="1" lang="en-US" altLang="ja-JP" sz="900" dirty="0" smtClean="0">
                <a:latin typeface="HGPｺﾞｼｯｸM" panose="020B0600000000000000" pitchFamily="50" charset="-128"/>
                <a:ea typeface="HGPｺﾞｼｯｸM" panose="020B0600000000000000" pitchFamily="50" charset="-128"/>
              </a:endParaRPr>
            </a:p>
          </p:txBody>
        </p:sp>
        <p:sp>
          <p:nvSpPr>
            <p:cNvPr id="31" name="テキスト ボックス 30"/>
            <p:cNvSpPr txBox="1"/>
            <p:nvPr/>
          </p:nvSpPr>
          <p:spPr>
            <a:xfrm>
              <a:off x="2125993" y="3394391"/>
              <a:ext cx="603050" cy="230832"/>
            </a:xfrm>
            <a:prstGeom prst="rect">
              <a:avLst/>
            </a:prstGeom>
            <a:noFill/>
          </p:spPr>
          <p:txBody>
            <a:bodyPr wrap="none" rtlCol="0">
              <a:spAutoFit/>
            </a:bodyPr>
            <a:lstStyle/>
            <a:p>
              <a:r>
                <a:rPr kumimoji="1" lang="ja-JP" altLang="en-US" sz="900" dirty="0" smtClean="0">
                  <a:latin typeface="HGPｺﾞｼｯｸM" panose="020B0600000000000000" pitchFamily="50" charset="-128"/>
                  <a:ea typeface="HGPｺﾞｼｯｸM" panose="020B0600000000000000" pitchFamily="50" charset="-128"/>
                </a:rPr>
                <a:t>ライバル</a:t>
              </a:r>
              <a:endParaRPr kumimoji="1" lang="en-US" altLang="ja-JP" sz="900" dirty="0" smtClean="0">
                <a:latin typeface="HGPｺﾞｼｯｸM" panose="020B0600000000000000" pitchFamily="50" charset="-128"/>
                <a:ea typeface="HGPｺﾞｼｯｸM" panose="020B0600000000000000" pitchFamily="50" charset="-128"/>
              </a:endParaRPr>
            </a:p>
          </p:txBody>
        </p:sp>
        <p:sp>
          <p:nvSpPr>
            <p:cNvPr id="32" name="テキスト ボックス 31"/>
            <p:cNvSpPr txBox="1"/>
            <p:nvPr/>
          </p:nvSpPr>
          <p:spPr>
            <a:xfrm>
              <a:off x="1564214" y="2764790"/>
              <a:ext cx="415498" cy="230832"/>
            </a:xfrm>
            <a:prstGeom prst="rect">
              <a:avLst/>
            </a:prstGeom>
            <a:noFill/>
          </p:spPr>
          <p:txBody>
            <a:bodyPr wrap="none" rtlCol="0">
              <a:spAutoFit/>
            </a:bodyPr>
            <a:lstStyle/>
            <a:p>
              <a:r>
                <a:rPr kumimoji="1" lang="ja-JP" altLang="en-US" sz="900" dirty="0" smtClean="0">
                  <a:latin typeface="HGPｺﾞｼｯｸM" panose="020B0600000000000000" pitchFamily="50" charset="-128"/>
                  <a:ea typeface="HGPｺﾞｼｯｸM" panose="020B0600000000000000" pitchFamily="50" charset="-128"/>
                </a:rPr>
                <a:t>疎遠</a:t>
              </a:r>
              <a:endParaRPr kumimoji="1" lang="en-US" altLang="ja-JP" sz="900" dirty="0" smtClean="0">
                <a:latin typeface="HGPｺﾞｼｯｸM" panose="020B0600000000000000" pitchFamily="50" charset="-128"/>
                <a:ea typeface="HGPｺﾞｼｯｸM" panose="020B0600000000000000" pitchFamily="50" charset="-128"/>
              </a:endParaRPr>
            </a:p>
          </p:txBody>
        </p:sp>
        <p:sp>
          <p:nvSpPr>
            <p:cNvPr id="33" name="テキスト ボックス 32"/>
            <p:cNvSpPr txBox="1"/>
            <p:nvPr/>
          </p:nvSpPr>
          <p:spPr>
            <a:xfrm>
              <a:off x="2873059" y="2636912"/>
              <a:ext cx="1063112" cy="369332"/>
            </a:xfrm>
            <a:prstGeom prst="rect">
              <a:avLst/>
            </a:prstGeom>
            <a:noFill/>
          </p:spPr>
          <p:txBody>
            <a:bodyPr wrap="none" rtlCol="0">
              <a:spAutoFit/>
            </a:bodyPr>
            <a:lstStyle/>
            <a:p>
              <a:r>
                <a:rPr kumimoji="1" lang="ja-JP" altLang="en-US" sz="900" dirty="0" smtClean="0">
                  <a:latin typeface="HGPｺﾞｼｯｸM" panose="020B0600000000000000" pitchFamily="50" charset="-128"/>
                  <a:ea typeface="HGPｺﾞｼｯｸM" panose="020B0600000000000000" pitchFamily="50" charset="-128"/>
                </a:rPr>
                <a:t>新規事業に関して</a:t>
              </a:r>
              <a:endParaRPr kumimoji="1" lang="en-US" altLang="ja-JP" sz="900" dirty="0" smtClean="0">
                <a:latin typeface="HGPｺﾞｼｯｸM" panose="020B0600000000000000" pitchFamily="50" charset="-128"/>
                <a:ea typeface="HGPｺﾞｼｯｸM" panose="020B0600000000000000" pitchFamily="50" charset="-128"/>
              </a:endParaRPr>
            </a:p>
            <a:p>
              <a:r>
                <a:rPr lang="ja-JP" altLang="en-US" sz="900" dirty="0">
                  <a:latin typeface="HGPｺﾞｼｯｸM" panose="020B0600000000000000" pitchFamily="50" charset="-128"/>
                  <a:ea typeface="HGPｺﾞｼｯｸM" panose="020B0600000000000000" pitchFamily="50" charset="-128"/>
                </a:rPr>
                <a:t>信頼</a:t>
              </a:r>
              <a:endParaRPr kumimoji="1" lang="en-US" altLang="ja-JP" sz="900" dirty="0" smtClean="0">
                <a:latin typeface="HGPｺﾞｼｯｸM" panose="020B0600000000000000" pitchFamily="50" charset="-128"/>
                <a:ea typeface="HGPｺﾞｼｯｸM" panose="020B0600000000000000" pitchFamily="50" charset="-128"/>
              </a:endParaRPr>
            </a:p>
          </p:txBody>
        </p:sp>
        <p:cxnSp>
          <p:nvCxnSpPr>
            <p:cNvPr id="35" name="曲線コネクタ 34"/>
            <p:cNvCxnSpPr>
              <a:stCxn id="20" idx="0"/>
              <a:endCxn id="8" idx="2"/>
            </p:cNvCxnSpPr>
            <p:nvPr/>
          </p:nvCxnSpPr>
          <p:spPr>
            <a:xfrm rot="10800000">
              <a:off x="1171057" y="2987248"/>
              <a:ext cx="475584" cy="61211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6" name="グループ化 55"/>
          <p:cNvGrpSpPr/>
          <p:nvPr/>
        </p:nvGrpSpPr>
        <p:grpSpPr>
          <a:xfrm>
            <a:off x="1772749" y="3959410"/>
            <a:ext cx="1359091" cy="693725"/>
            <a:chOff x="1562663" y="3959410"/>
            <a:chExt cx="1359091" cy="693725"/>
          </a:xfrm>
        </p:grpSpPr>
        <p:sp>
          <p:nvSpPr>
            <p:cNvPr id="41" name="メモ 40"/>
            <p:cNvSpPr/>
            <p:nvPr/>
          </p:nvSpPr>
          <p:spPr>
            <a:xfrm>
              <a:off x="1562663" y="3959410"/>
              <a:ext cx="1359091" cy="693725"/>
            </a:xfrm>
            <a:prstGeom prst="foldedCorner">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800" dirty="0" smtClean="0">
                  <a:latin typeface="HGPｺﾞｼｯｸM" panose="020B0600000000000000" pitchFamily="50" charset="-128"/>
                  <a:ea typeface="HGPｺﾞｼｯｸM" panose="020B0600000000000000" pitchFamily="50" charset="-128"/>
                </a:rPr>
                <a:t>【</a:t>
              </a:r>
              <a:r>
                <a:rPr kumimoji="1" lang="ja-JP" altLang="en-US" sz="800" dirty="0" smtClean="0">
                  <a:latin typeface="HGPｺﾞｼｯｸM" panose="020B0600000000000000" pitchFamily="50" charset="-128"/>
                  <a:ea typeface="HGPｺﾞｼｯｸM" panose="020B0600000000000000" pitchFamily="50" charset="-128"/>
                </a:rPr>
                <a:t>凡例</a:t>
              </a:r>
              <a:r>
                <a:rPr kumimoji="1" lang="en-US" altLang="ja-JP" sz="800" dirty="0" smtClean="0">
                  <a:latin typeface="HGPｺﾞｼｯｸM" panose="020B0600000000000000" pitchFamily="50" charset="-128"/>
                  <a:ea typeface="HGPｺﾞｼｯｸM" panose="020B0600000000000000" pitchFamily="50" charset="-128"/>
                </a:rPr>
                <a:t>】</a:t>
              </a:r>
              <a:endParaRPr kumimoji="1" lang="ja-JP" altLang="en-US" sz="800" dirty="0">
                <a:latin typeface="HGPｺﾞｼｯｸM" panose="020B0600000000000000" pitchFamily="50" charset="-128"/>
                <a:ea typeface="HGPｺﾞｼｯｸM" panose="020B0600000000000000" pitchFamily="50" charset="-128"/>
              </a:endParaRPr>
            </a:p>
          </p:txBody>
        </p:sp>
        <p:grpSp>
          <p:nvGrpSpPr>
            <p:cNvPr id="37" name="グループ化 36"/>
            <p:cNvGrpSpPr/>
            <p:nvPr/>
          </p:nvGrpSpPr>
          <p:grpSpPr>
            <a:xfrm>
              <a:off x="2339752" y="4111810"/>
              <a:ext cx="492444" cy="527362"/>
              <a:chOff x="6871735" y="3509382"/>
              <a:chExt cx="645501" cy="691273"/>
            </a:xfrm>
          </p:grpSpPr>
          <p:sp>
            <p:nvSpPr>
              <p:cNvPr id="38" name="円/楕円 37"/>
              <p:cNvSpPr/>
              <p:nvPr/>
            </p:nvSpPr>
            <p:spPr bwMode="auto">
              <a:xfrm>
                <a:off x="7068967" y="3509382"/>
                <a:ext cx="221897" cy="221474"/>
              </a:xfrm>
              <a:prstGeom prst="ellipse">
                <a:avLst/>
              </a:prstGeom>
              <a:pattFill prst="narVert">
                <a:fgClr>
                  <a:srgbClr val="FF0000"/>
                </a:fgClr>
                <a:bgClr>
                  <a:schemeClr val="bg1"/>
                </a:bgClr>
              </a:patt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39" name="フローチャート : 論理積ゲート 38"/>
              <p:cNvSpPr/>
              <p:nvPr/>
            </p:nvSpPr>
            <p:spPr bwMode="auto">
              <a:xfrm rot="16200000">
                <a:off x="7082898" y="3663163"/>
                <a:ext cx="194034" cy="323850"/>
              </a:xfrm>
              <a:prstGeom prst="flowChartDelay">
                <a:avLst/>
              </a:prstGeom>
              <a:pattFill prst="narVert">
                <a:fgClr>
                  <a:srgbClr val="FF0000"/>
                </a:fgClr>
                <a:bgClr>
                  <a:schemeClr val="bg1"/>
                </a:bgClr>
              </a:patt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40" name="テキスト ボックス 39"/>
              <p:cNvSpPr txBox="1"/>
              <p:nvPr/>
            </p:nvSpPr>
            <p:spPr>
              <a:xfrm>
                <a:off x="6871735" y="3918248"/>
                <a:ext cx="645501" cy="282407"/>
              </a:xfrm>
              <a:prstGeom prst="rect">
                <a:avLst/>
              </a:prstGeom>
              <a:noFill/>
            </p:spPr>
            <p:txBody>
              <a:bodyPr wrap="none" rtlCol="0">
                <a:spAutoFit/>
              </a:bodyPr>
              <a:lstStyle/>
              <a:p>
                <a:pPr algn="ctr"/>
                <a:r>
                  <a:rPr lang="ja-JP" altLang="en-US" sz="800" dirty="0">
                    <a:latin typeface="HGPｺﾞｼｯｸM" panose="020B0600000000000000" pitchFamily="50" charset="-128"/>
                    <a:ea typeface="HGPｺﾞｼｯｸM" panose="020B0600000000000000" pitchFamily="50" charset="-128"/>
                  </a:rPr>
                  <a:t>反対派</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44" name="グループ化 43"/>
            <p:cNvGrpSpPr/>
            <p:nvPr/>
          </p:nvGrpSpPr>
          <p:grpSpPr>
            <a:xfrm>
              <a:off x="1608170" y="4111810"/>
              <a:ext cx="492444" cy="527362"/>
              <a:chOff x="6871735" y="3509382"/>
              <a:chExt cx="645501" cy="691273"/>
            </a:xfrm>
          </p:grpSpPr>
          <p:sp>
            <p:nvSpPr>
              <p:cNvPr id="45" name="円/楕円 44"/>
              <p:cNvSpPr/>
              <p:nvPr/>
            </p:nvSpPr>
            <p:spPr bwMode="auto">
              <a:xfrm>
                <a:off x="7068967" y="3509382"/>
                <a:ext cx="221897" cy="221474"/>
              </a:xfrm>
              <a:prstGeom prst="ellipse">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46" name="フローチャート : 論理積ゲート 45"/>
              <p:cNvSpPr/>
              <p:nvPr/>
            </p:nvSpPr>
            <p:spPr bwMode="auto">
              <a:xfrm rot="16200000">
                <a:off x="7082898" y="3663163"/>
                <a:ext cx="194034" cy="323850"/>
              </a:xfrm>
              <a:prstGeom prst="flowChartDelay">
                <a:avLst/>
              </a:prstGeom>
              <a:pattFill prst="dkDnDiag">
                <a:fgClr>
                  <a:srgbClr val="0070C0"/>
                </a:fgClr>
                <a:bgClr>
                  <a:schemeClr val="bg1"/>
                </a:bgClr>
              </a:pattFill>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47" name="テキスト ボックス 46"/>
              <p:cNvSpPr txBox="1"/>
              <p:nvPr/>
            </p:nvSpPr>
            <p:spPr>
              <a:xfrm>
                <a:off x="6871735" y="3918248"/>
                <a:ext cx="645501" cy="282407"/>
              </a:xfrm>
              <a:prstGeom prst="rect">
                <a:avLst/>
              </a:prstGeom>
              <a:noFill/>
            </p:spPr>
            <p:txBody>
              <a:bodyPr wrap="none" rtlCol="0">
                <a:spAutoFit/>
              </a:bodyPr>
              <a:lstStyle/>
              <a:p>
                <a:pPr algn="ctr"/>
                <a:r>
                  <a:rPr kumimoji="1" lang="ja-JP" altLang="en-US" sz="800" dirty="0" smtClean="0">
                    <a:latin typeface="HGPｺﾞｼｯｸM" panose="020B0600000000000000" pitchFamily="50" charset="-128"/>
                    <a:ea typeface="HGPｺﾞｼｯｸM" panose="020B0600000000000000" pitchFamily="50" charset="-128"/>
                  </a:rPr>
                  <a:t>賛成派</a:t>
                </a:r>
                <a:endParaRPr kumimoji="1" lang="ja-JP" altLang="en-US" sz="800" dirty="0">
                  <a:latin typeface="HGPｺﾞｼｯｸM" panose="020B0600000000000000" pitchFamily="50" charset="-128"/>
                  <a:ea typeface="HGPｺﾞｼｯｸM" panose="020B0600000000000000" pitchFamily="50" charset="-128"/>
                </a:endParaRPr>
              </a:p>
            </p:txBody>
          </p:sp>
        </p:grpSp>
        <p:grpSp>
          <p:nvGrpSpPr>
            <p:cNvPr id="48" name="グループ化 47"/>
            <p:cNvGrpSpPr/>
            <p:nvPr/>
          </p:nvGrpSpPr>
          <p:grpSpPr>
            <a:xfrm>
              <a:off x="1979712" y="4111810"/>
              <a:ext cx="492444" cy="527362"/>
              <a:chOff x="6871735" y="3509382"/>
              <a:chExt cx="645501" cy="691273"/>
            </a:xfrm>
          </p:grpSpPr>
          <p:sp>
            <p:nvSpPr>
              <p:cNvPr id="49" name="円/楕円 48"/>
              <p:cNvSpPr/>
              <p:nvPr/>
            </p:nvSpPr>
            <p:spPr bwMode="auto">
              <a:xfrm>
                <a:off x="7068967" y="3509382"/>
                <a:ext cx="221897" cy="221474"/>
              </a:xfrm>
              <a:prstGeom prst="ellipse">
                <a:avLst/>
              </a:prstGeom>
              <a:pattFill prst="pct75">
                <a:fgClr>
                  <a:srgbClr val="92D050"/>
                </a:fgClr>
                <a:bgClr>
                  <a:schemeClr val="bg1"/>
                </a:bgClr>
              </a:patt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50" name="フローチャート : 論理積ゲート 49"/>
              <p:cNvSpPr/>
              <p:nvPr/>
            </p:nvSpPr>
            <p:spPr bwMode="auto">
              <a:xfrm rot="16200000">
                <a:off x="7082898" y="3663163"/>
                <a:ext cx="194034" cy="323850"/>
              </a:xfrm>
              <a:prstGeom prst="flowChartDelay">
                <a:avLst/>
              </a:prstGeom>
              <a:pattFill prst="pct75">
                <a:fgClr>
                  <a:srgbClr val="92D050"/>
                </a:fgClr>
                <a:bgClr>
                  <a:schemeClr val="bg1"/>
                </a:bgClr>
              </a:patt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ja-JP" altLang="en-US" sz="900" b="0" i="0" u="none" strike="noStrike" cap="none" normalizeH="0" baseline="0" dirty="0">
                  <a:ln>
                    <a:noFill/>
                  </a:ln>
                  <a:solidFill>
                    <a:srgbClr val="000000"/>
                  </a:solidFill>
                  <a:effectLst/>
                  <a:latin typeface="HGPｺﾞｼｯｸM" panose="020B0600000000000000" pitchFamily="50" charset="-128"/>
                  <a:ea typeface="HGPｺﾞｼｯｸM" panose="020B0600000000000000" pitchFamily="50" charset="-128"/>
                </a:endParaRPr>
              </a:p>
            </p:txBody>
          </p:sp>
          <p:sp>
            <p:nvSpPr>
              <p:cNvPr id="51" name="テキスト ボックス 50"/>
              <p:cNvSpPr txBox="1"/>
              <p:nvPr/>
            </p:nvSpPr>
            <p:spPr>
              <a:xfrm>
                <a:off x="6871735" y="3918248"/>
                <a:ext cx="645501" cy="282407"/>
              </a:xfrm>
              <a:prstGeom prst="rect">
                <a:avLst/>
              </a:prstGeom>
              <a:noFill/>
            </p:spPr>
            <p:txBody>
              <a:bodyPr wrap="none" rtlCol="0">
                <a:spAutoFit/>
              </a:bodyPr>
              <a:lstStyle/>
              <a:p>
                <a:pPr algn="ctr"/>
                <a:r>
                  <a:rPr lang="ja-JP" altLang="en-US" sz="800" dirty="0">
                    <a:latin typeface="HGPｺﾞｼｯｸM" panose="020B0600000000000000" pitchFamily="50" charset="-128"/>
                    <a:ea typeface="HGPｺﾞｼｯｸM" panose="020B0600000000000000" pitchFamily="50" charset="-128"/>
                  </a:rPr>
                  <a:t>中立派</a:t>
                </a:r>
                <a:endParaRPr kumimoji="1" lang="ja-JP" altLang="en-US" sz="800" dirty="0">
                  <a:latin typeface="HGPｺﾞｼｯｸM" panose="020B0600000000000000" pitchFamily="50" charset="-128"/>
                  <a:ea typeface="HGPｺﾞｼｯｸM" panose="020B0600000000000000" pitchFamily="50" charset="-128"/>
                </a:endParaRPr>
              </a:p>
            </p:txBody>
          </p:sp>
        </p:grpSp>
      </p:grpSp>
      <p:sp>
        <p:nvSpPr>
          <p:cNvPr id="53" name="線吹き出し 2 (枠付き) 52"/>
          <p:cNvSpPr/>
          <p:nvPr/>
        </p:nvSpPr>
        <p:spPr>
          <a:xfrm>
            <a:off x="4932040" y="2458286"/>
            <a:ext cx="3797746" cy="960859"/>
          </a:xfrm>
          <a:prstGeom prst="borderCallout2">
            <a:avLst>
              <a:gd name="adj1" fmla="val 18750"/>
              <a:gd name="adj2" fmla="val -8333"/>
              <a:gd name="adj3" fmla="val 18750"/>
              <a:gd name="adj4" fmla="val -16667"/>
              <a:gd name="adj5" fmla="val 64304"/>
              <a:gd name="adj6" fmla="val -33316"/>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1000" dirty="0" smtClean="0">
                <a:latin typeface="HGPｺﾞｼｯｸM" panose="020B0600000000000000" pitchFamily="50" charset="-128"/>
                <a:ea typeface="HGPｺﾞｼｯｸM" panose="020B0600000000000000" pitchFamily="50" charset="-128"/>
              </a:rPr>
              <a:t>分析例：</a:t>
            </a:r>
            <a:endParaRPr lang="en-US" altLang="ja-JP" sz="1000" dirty="0" smtClean="0">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lang="ja-JP" altLang="en-US" sz="1000" dirty="0" smtClean="0">
                <a:latin typeface="HGPｺﾞｼｯｸM" panose="020B0600000000000000" pitchFamily="50" charset="-128"/>
                <a:ea typeface="HGPｺﾞｼｯｸM" panose="020B0600000000000000" pitchFamily="50" charset="-128"/>
              </a:rPr>
              <a:t>反対派の</a:t>
            </a:r>
            <a:r>
              <a:rPr lang="en-US" altLang="ja-JP" sz="1000" dirty="0" smtClean="0">
                <a:latin typeface="HGPｺﾞｼｯｸM" panose="020B0600000000000000" pitchFamily="50" charset="-128"/>
                <a:ea typeface="HGPｺﾞｼｯｸM" panose="020B0600000000000000" pitchFamily="50" charset="-128"/>
              </a:rPr>
              <a:t>D</a:t>
            </a:r>
            <a:r>
              <a:rPr lang="ja-JP" altLang="en-US" sz="1000" dirty="0" smtClean="0">
                <a:latin typeface="HGPｺﾞｼｯｸM" panose="020B0600000000000000" pitchFamily="50" charset="-128"/>
                <a:ea typeface="HGPｺﾞｼｯｸM" panose="020B0600000000000000" pitchFamily="50" charset="-128"/>
              </a:rPr>
              <a:t>部長に賛成もしくは協力してくれる態度に変わってもらうため</a:t>
            </a:r>
            <a:r>
              <a:rPr lang="ja-JP" altLang="en-US" sz="1000" dirty="0">
                <a:latin typeface="HGPｺﾞｼｯｸM" panose="020B0600000000000000" pitchFamily="50" charset="-128"/>
                <a:ea typeface="HGPｺﾞｼｯｸM" panose="020B0600000000000000" pitchFamily="50" charset="-128"/>
              </a:rPr>
              <a:t>に</a:t>
            </a:r>
            <a:r>
              <a:rPr lang="ja-JP" altLang="en-US" sz="1000" dirty="0" smtClean="0">
                <a:latin typeface="HGPｺﾞｼｯｸM" panose="020B0600000000000000" pitchFamily="50" charset="-128"/>
                <a:ea typeface="HGPｺﾞｼｯｸM" panose="020B0600000000000000" pitchFamily="50" charset="-128"/>
              </a:rPr>
              <a:t>、元上司でかつ賛成派の</a:t>
            </a:r>
            <a:r>
              <a:rPr lang="en-US" altLang="ja-JP" sz="1000" dirty="0" smtClean="0">
                <a:latin typeface="HGPｺﾞｼｯｸM" panose="020B0600000000000000" pitchFamily="50" charset="-128"/>
                <a:ea typeface="HGPｺﾞｼｯｸM" panose="020B0600000000000000" pitchFamily="50" charset="-128"/>
              </a:rPr>
              <a:t>B</a:t>
            </a:r>
            <a:r>
              <a:rPr lang="ja-JP" altLang="en-US" sz="1000" dirty="0" smtClean="0">
                <a:latin typeface="HGPｺﾞｼｯｸM" panose="020B0600000000000000" pitchFamily="50" charset="-128"/>
                <a:ea typeface="HGPｺﾞｼｯｸM" panose="020B0600000000000000" pitchFamily="50" charset="-128"/>
              </a:rPr>
              <a:t>常務に協力を依頼する。</a:t>
            </a:r>
            <a:endParaRPr lang="en-US" altLang="ja-JP" sz="1000" dirty="0" smtClean="0">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lang="en-US" altLang="ja-JP" sz="1000" dirty="0" smtClean="0">
                <a:latin typeface="HGPｺﾞｼｯｸM" panose="020B0600000000000000" pitchFamily="50" charset="-128"/>
                <a:ea typeface="HGPｺﾞｼｯｸM" panose="020B0600000000000000" pitchFamily="50" charset="-128"/>
              </a:rPr>
              <a:t>A</a:t>
            </a:r>
            <a:r>
              <a:rPr lang="ja-JP" altLang="en-US" sz="1000" dirty="0" smtClean="0">
                <a:latin typeface="HGPｺﾞｼｯｸM" panose="020B0600000000000000" pitchFamily="50" charset="-128"/>
                <a:ea typeface="HGPｺﾞｼｯｸM" panose="020B0600000000000000" pitchFamily="50" charset="-128"/>
              </a:rPr>
              <a:t>社長と</a:t>
            </a:r>
            <a:r>
              <a:rPr lang="en-US" altLang="ja-JP" sz="1000" dirty="0" smtClean="0">
                <a:latin typeface="HGPｺﾞｼｯｸM" panose="020B0600000000000000" pitchFamily="50" charset="-128"/>
                <a:ea typeface="HGPｺﾞｼｯｸM" panose="020B0600000000000000" pitchFamily="50" charset="-128"/>
              </a:rPr>
              <a:t>D</a:t>
            </a:r>
            <a:r>
              <a:rPr lang="ja-JP" altLang="en-US" sz="1000" dirty="0" smtClean="0">
                <a:latin typeface="HGPｺﾞｼｯｸM" panose="020B0600000000000000" pitchFamily="50" charset="-128"/>
                <a:ea typeface="HGPｺﾞｼｯｸM" panose="020B0600000000000000" pitchFamily="50" charset="-128"/>
              </a:rPr>
              <a:t>部長は、疎遠であるため、</a:t>
            </a:r>
            <a:r>
              <a:rPr lang="en-US" altLang="ja-JP" sz="1000" dirty="0" smtClean="0">
                <a:latin typeface="HGPｺﾞｼｯｸM" panose="020B0600000000000000" pitchFamily="50" charset="-128"/>
                <a:ea typeface="HGPｺﾞｼｯｸM" panose="020B0600000000000000" pitchFamily="50" charset="-128"/>
              </a:rPr>
              <a:t>D</a:t>
            </a:r>
            <a:r>
              <a:rPr lang="ja-JP" altLang="en-US" sz="1000" dirty="0" smtClean="0">
                <a:latin typeface="HGPｺﾞｼｯｸM" panose="020B0600000000000000" pitchFamily="50" charset="-128"/>
                <a:ea typeface="HGPｺﾞｼｯｸM" panose="020B0600000000000000" pitchFamily="50" charset="-128"/>
              </a:rPr>
              <a:t>部長との要件合意結果は、逐一、</a:t>
            </a:r>
            <a:r>
              <a:rPr lang="en-US" altLang="ja-JP" sz="1000" dirty="0" smtClean="0">
                <a:latin typeface="HGPｺﾞｼｯｸM" panose="020B0600000000000000" pitchFamily="50" charset="-128"/>
                <a:ea typeface="HGPｺﾞｼｯｸM" panose="020B0600000000000000" pitchFamily="50" charset="-128"/>
              </a:rPr>
              <a:t>A</a:t>
            </a:r>
            <a:r>
              <a:rPr lang="ja-JP" altLang="en-US" sz="1000" dirty="0" smtClean="0">
                <a:latin typeface="HGPｺﾞｼｯｸM" panose="020B0600000000000000" pitchFamily="50" charset="-128"/>
                <a:ea typeface="HGPｺﾞｼｯｸM" panose="020B0600000000000000" pitchFamily="50" charset="-128"/>
              </a:rPr>
              <a:t>社長にも報告しておく必要がある。</a:t>
            </a:r>
            <a:endParaRPr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など。</a:t>
            </a:r>
            <a:endParaRPr lang="en-US" altLang="ja-JP" sz="1000" dirty="0" smtClean="0">
              <a:latin typeface="HGPｺﾞｼｯｸM" panose="020B0600000000000000" pitchFamily="50" charset="-128"/>
              <a:ea typeface="HGPｺﾞｼｯｸM" panose="020B0600000000000000" pitchFamily="50" charset="-128"/>
            </a:endParaRPr>
          </a:p>
        </p:txBody>
      </p:sp>
      <p:sp>
        <p:nvSpPr>
          <p:cNvPr id="55" name="テキスト ボックス 54"/>
          <p:cNvSpPr txBox="1"/>
          <p:nvPr/>
        </p:nvSpPr>
        <p:spPr>
          <a:xfrm>
            <a:off x="533677" y="4741693"/>
            <a:ext cx="3806918"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図２－２－１．ステークホルダー人間関係図の例</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518251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1366</Words>
  <Application>Microsoft Office PowerPoint</Application>
  <PresentationFormat>画面に合わせる (4:3)</PresentationFormat>
  <Paragraphs>322</Paragraphs>
  <Slides>13</Slides>
  <Notes>0</Notes>
  <HiddenSlides>0</HiddenSlides>
  <MMClips>0</MMClips>
  <ScaleCrop>false</ScaleCrop>
  <HeadingPairs>
    <vt:vector size="4" baseType="variant">
      <vt:variant>
        <vt:lpstr>テーマ</vt:lpstr>
      </vt:variant>
      <vt:variant>
        <vt:i4>2</vt:i4>
      </vt:variant>
      <vt:variant>
        <vt:lpstr>スライド タイトル</vt:lpstr>
      </vt:variant>
      <vt:variant>
        <vt:i4>13</vt:i4>
      </vt:variant>
    </vt:vector>
  </HeadingPairs>
  <TitlesOfParts>
    <vt:vector size="15"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2018-05-18T05:33:29Z</dcterms:created>
  <dcterms:modified xsi:type="dcterms:W3CDTF">2019-09-04T02:31:52Z</dcterms:modified>
</cp:coreProperties>
</file>