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15"/>
  </p:notesMasterIdLst>
  <p:sldIdLst>
    <p:sldId id="594" r:id="rId3"/>
    <p:sldId id="437" r:id="rId4"/>
    <p:sldId id="445" r:id="rId5"/>
    <p:sldId id="636" r:id="rId6"/>
    <p:sldId id="635" r:id="rId7"/>
    <p:sldId id="620" r:id="rId8"/>
    <p:sldId id="632" r:id="rId9"/>
    <p:sldId id="631" r:id="rId10"/>
    <p:sldId id="567" r:id="rId11"/>
    <p:sldId id="618" r:id="rId12"/>
    <p:sldId id="637" r:id="rId13"/>
    <p:sldId id="634" r:id="rId14"/>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FF"/>
    <a:srgbClr val="99CCFF"/>
    <a:srgbClr val="CCECFF"/>
    <a:srgbClr val="6699FF"/>
    <a:srgbClr val="3333FF"/>
    <a:srgbClr val="FDF7EE"/>
    <a:srgbClr val="F9E9CB"/>
    <a:srgbClr val="F5DAA9"/>
    <a:srgbClr val="E8AD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233" autoAdjust="0"/>
    <p:restoredTop sz="95039" autoAdjust="0"/>
  </p:normalViewPr>
  <p:slideViewPr>
    <p:cSldViewPr snapToObjects="1">
      <p:cViewPr>
        <p:scale>
          <a:sx n="118" d="100"/>
          <a:sy n="118" d="100"/>
        </p:scale>
        <p:origin x="-1434" y="-72"/>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snapToObjects="1">
      <p:cViewPr varScale="1">
        <p:scale>
          <a:sx n="81" d="100"/>
          <a:sy n="81" d="100"/>
        </p:scale>
        <p:origin x="-3990" y="-9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63" tIns="45382" rIns="90763" bIns="4538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5" y="0"/>
            <a:ext cx="2918830" cy="493316"/>
          </a:xfrm>
          <a:prstGeom prst="rect">
            <a:avLst/>
          </a:prstGeom>
        </p:spPr>
        <p:txBody>
          <a:bodyPr vert="horz" lIns="90763" tIns="45382" rIns="90763" bIns="45382" rtlCol="0"/>
          <a:lstStyle>
            <a:lvl1pPr algn="r">
              <a:defRPr sz="1200"/>
            </a:lvl1pPr>
          </a:lstStyle>
          <a:p>
            <a:fld id="{6952135A-CF7D-4615-9482-B4F97B9D8950}" type="datetimeFigureOut">
              <a:rPr kumimoji="1" lang="ja-JP" altLang="en-US" smtClean="0"/>
              <a:pPr/>
              <a:t>2019/9/4</a:t>
            </a:fld>
            <a:endParaRPr kumimoji="1" lang="ja-JP" altLang="en-US" dirty="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63" tIns="45382" rIns="90763" bIns="45382" rtlCol="0" anchor="ctr"/>
          <a:lstStyle/>
          <a:p>
            <a:endParaRPr lang="ja-JP" altLang="en-US" dirty="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0763" tIns="45382" rIns="90763" bIns="4538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63" tIns="45382" rIns="90763" bIns="4538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5" y="9371285"/>
            <a:ext cx="2918830" cy="493316"/>
          </a:xfrm>
          <a:prstGeom prst="rect">
            <a:avLst/>
          </a:prstGeom>
        </p:spPr>
        <p:txBody>
          <a:bodyPr vert="horz" lIns="90763" tIns="45382" rIns="90763" bIns="45382"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dirty="0"/>
          </a:p>
        </p:txBody>
      </p:sp>
    </p:spTree>
    <p:extLst>
      <p:ext uri="{BB962C8B-B14F-4D97-AF65-F5344CB8AC3E}">
        <p14:creationId xmlns:p14="http://schemas.microsoft.com/office/powerpoint/2010/main" val="238763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dirty="0"/>
          </a:p>
        </p:txBody>
      </p:sp>
    </p:spTree>
    <p:extLst>
      <p:ext uri="{BB962C8B-B14F-4D97-AF65-F5344CB8AC3E}">
        <p14:creationId xmlns:p14="http://schemas.microsoft.com/office/powerpoint/2010/main" val="27569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dirty="0"/>
          </a:p>
        </p:txBody>
      </p:sp>
    </p:spTree>
    <p:extLst>
      <p:ext uri="{BB962C8B-B14F-4D97-AF65-F5344CB8AC3E}">
        <p14:creationId xmlns:p14="http://schemas.microsoft.com/office/powerpoint/2010/main" val="275693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dirty="0"/>
          </a:p>
        </p:txBody>
      </p:sp>
    </p:spTree>
    <p:extLst>
      <p:ext uri="{BB962C8B-B14F-4D97-AF65-F5344CB8AC3E}">
        <p14:creationId xmlns:p14="http://schemas.microsoft.com/office/powerpoint/2010/main" val="2387631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354103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081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sa/4.0/"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pic>
        <p:nvPicPr>
          <p:cNvPr id="9" name="図 8">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063" y="5877272"/>
            <a:ext cx="825953" cy="295893"/>
          </a:xfrm>
          <a:prstGeom prst="rect">
            <a:avLst/>
          </a:prstGeom>
        </p:spPr>
      </p:pic>
      <p:sp>
        <p:nvSpPr>
          <p:cNvPr id="10" name="テキスト ボックス 9"/>
          <p:cNvSpPr txBox="1"/>
          <p:nvPr userDrawn="1"/>
        </p:nvSpPr>
        <p:spPr>
          <a:xfrm>
            <a:off x="491064" y="625074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4"/>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4"/>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userDrawn="1"/>
        </p:nvSpPr>
        <p:spPr>
          <a:xfrm>
            <a:off x="500421" y="6524175"/>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要件定義フレームワーク</a:t>
            </a:r>
            <a:r>
              <a:rPr lang="en-US" altLang="ja-JP" sz="1100" dirty="0" smtClean="0">
                <a:latin typeface="HGPｺﾞｼｯｸM" panose="020B0600000000000000" pitchFamily="50" charset="-128"/>
                <a:ea typeface="HGPｺﾞｼｯｸM" panose="020B0600000000000000" pitchFamily="50" charset="-128"/>
              </a:rPr>
              <a:t>©2018 TIS INC. </a:t>
            </a:r>
            <a:r>
              <a:rPr lang="ja-JP" altLang="en-US" sz="1100" dirty="0" smtClean="0">
                <a:latin typeface="HGPｺﾞｼｯｸM" panose="020B0600000000000000" pitchFamily="50" charset="-128"/>
                <a:ea typeface="HGPｺﾞｼｯｸM" panose="020B0600000000000000" pitchFamily="50" charset="-128"/>
              </a:rPr>
              <a:t>クリエイティブ・コモンズ・ライセンス（表示</a:t>
            </a:r>
            <a:r>
              <a:rPr lang="en-US" altLang="ja-JP" sz="1100" dirty="0" smtClean="0">
                <a:latin typeface="HGPｺﾞｼｯｸM" panose="020B0600000000000000" pitchFamily="50" charset="-128"/>
                <a:ea typeface="HGPｺﾞｼｯｸM" panose="020B0600000000000000" pitchFamily="50" charset="-128"/>
              </a:rPr>
              <a:t>-</a:t>
            </a:r>
            <a:r>
              <a:rPr lang="ja-JP" altLang="en-US" sz="1100" dirty="0" smtClean="0">
                <a:latin typeface="HGPｺﾞｼｯｸM" panose="020B0600000000000000" pitchFamily="50" charset="-128"/>
                <a:ea typeface="HGPｺﾞｼｯｸM" panose="020B0600000000000000" pitchFamily="50" charset="-128"/>
              </a:rPr>
              <a:t>継承 </a:t>
            </a:r>
            <a:r>
              <a:rPr lang="en-US" altLang="ja-JP" sz="1100" dirty="0" smtClean="0">
                <a:latin typeface="HGPｺﾞｼｯｸM" panose="020B0600000000000000" pitchFamily="50" charset="-128"/>
                <a:ea typeface="HGPｺﾞｼｯｸM" panose="020B0600000000000000" pitchFamily="50" charset="-128"/>
              </a:rPr>
              <a:t>4.0 </a:t>
            </a:r>
            <a:r>
              <a:rPr lang="ja-JP" altLang="en-US" sz="1100" dirty="0" smtClean="0">
                <a:latin typeface="HGPｺﾞｼｯｸM" panose="020B0600000000000000" pitchFamily="50" charset="-128"/>
                <a:ea typeface="HGPｺﾞｼｯｸM" panose="020B0600000000000000" pitchFamily="50" charset="-128"/>
              </a:rPr>
              <a:t>国際）</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91627803"/>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6601215" cy="864096"/>
          </a:xfrm>
          <a:prstGeom prst="rect">
            <a:avLst/>
          </a:prstGeom>
        </p:spPr>
        <p:txBody>
          <a:bodyPr/>
          <a:lstStyle/>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要件定義技法ガイド</a:t>
            </a:r>
            <a:endParaRPr lang="en-US" altLang="ja-JP" sz="2400" dirty="0" smtClean="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ja-JP" altLang="en-US" sz="2400" dirty="0" smtClean="0">
                <a:latin typeface="HGPｺﾞｼｯｸE" panose="020B0900000000000000" pitchFamily="50" charset="-128"/>
                <a:ea typeface="HGPｺﾞｼｯｸE" panose="020B0900000000000000" pitchFamily="50" charset="-128"/>
                <a:cs typeface="A-OTF 新ゴ Pro R"/>
              </a:rPr>
              <a:t>要件定義計画のお客様説明用補足コンテンツ編</a:t>
            </a:r>
            <a:endParaRPr kumimoji="1" lang="en-US" altLang="ja-JP"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5" name="テキスト ボックス 4"/>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089876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cs typeface="メイリオ" panose="020B0604030504040204" pitchFamily="50" charset="-128"/>
              </a:rPr>
              <a:t>３</a:t>
            </a:r>
            <a:r>
              <a:rPr lang="ja-JP" altLang="en-US" dirty="0" smtClean="0">
                <a:cs typeface="メイリオ" panose="020B0604030504040204" pitchFamily="50" charset="-128"/>
              </a:rPr>
              <a:t>．コンテンツ</a:t>
            </a:r>
            <a:endParaRPr lang="ja-JP" altLang="en-US" dirty="0">
              <a:cs typeface="メイリオ" panose="020B0604030504040204" pitchFamily="50" charset="-128"/>
            </a:endParaRPr>
          </a:p>
        </p:txBody>
      </p:sp>
      <p:sp>
        <p:nvSpPr>
          <p:cNvPr id="45"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10</a:t>
            </a:fld>
            <a:endParaRPr lang="ja-JP" altLang="en-US" dirty="0"/>
          </a:p>
        </p:txBody>
      </p:sp>
      <p:sp>
        <p:nvSpPr>
          <p:cNvPr id="6" name="テキスト ボックス 5"/>
          <p:cNvSpPr txBox="1"/>
          <p:nvPr/>
        </p:nvSpPr>
        <p:spPr>
          <a:xfrm>
            <a:off x="605806" y="1268760"/>
            <a:ext cx="7998642" cy="276999"/>
          </a:xfrm>
          <a:prstGeom prst="rect">
            <a:avLst/>
          </a:prstGeom>
          <a:noFill/>
        </p:spPr>
        <p:txBody>
          <a:bodyPr wrap="square" rtlCol="0">
            <a:spAutoFit/>
          </a:bodyPr>
          <a:lstStyle/>
          <a:p>
            <a:r>
              <a:rPr lang="ja-JP" altLang="en-US" sz="1200" dirty="0">
                <a:latin typeface="HGPｺﾞｼｯｸM" panose="020B0600000000000000" pitchFamily="50" charset="-128"/>
                <a:ea typeface="HGPｺﾞｼｯｸM" panose="020B0600000000000000" pitchFamily="50" charset="-128"/>
              </a:rPr>
              <a:t>「別紙：要件定義計画のお客様説明用補足コンテンツ編」</a:t>
            </a:r>
            <a:r>
              <a:rPr kumimoji="1" lang="ja-JP" altLang="en-US" sz="1200" dirty="0" smtClean="0">
                <a:latin typeface="HGPｺﾞｼｯｸM" panose="020B0600000000000000" pitchFamily="50" charset="-128"/>
                <a:ea typeface="HGPｺﾞｼｯｸM" panose="020B0600000000000000" pitchFamily="50" charset="-128"/>
              </a:rPr>
              <a:t>を参照してください。</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282902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４．参考情報</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4037703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４．参考情報</a:t>
            </a:r>
            <a:endParaRPr lang="ja-JP" altLang="en-US" dirty="0"/>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12</a:t>
            </a:fld>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888411114"/>
              </p:ext>
            </p:extLst>
          </p:nvPr>
        </p:nvGraphicFramePr>
        <p:xfrm>
          <a:off x="539552" y="2780928"/>
          <a:ext cx="8352929" cy="3540760"/>
        </p:xfrm>
        <a:graphic>
          <a:graphicData uri="http://schemas.openxmlformats.org/drawingml/2006/table">
            <a:tbl>
              <a:tblPr firstRow="1" bandRow="1">
                <a:tableStyleId>{93296810-A885-4BE3-A3E7-6D5BEEA58F35}</a:tableStyleId>
              </a:tblPr>
              <a:tblGrid>
                <a:gridCol w="216681"/>
                <a:gridCol w="1439503"/>
                <a:gridCol w="3924989"/>
                <a:gridCol w="2771756"/>
              </a:tblGrid>
              <a:tr h="148640">
                <a:tc>
                  <a:txBody>
                    <a:bodyPr/>
                    <a:lstStyle/>
                    <a:p>
                      <a:r>
                        <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要素</a:t>
                      </a:r>
                      <a:endParaRPr kumimoji="1" lang="ja-JP" altLang="en-US" sz="100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要素内容</a:t>
                      </a:r>
                      <a:endParaRPr kumimoji="1" lang="ja-JP" altLang="en-US" sz="100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要件定義計画書</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サンプル＆ガイド</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の参考ページ</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192832">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1</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プロジェクトゴール</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プロジェクト目的・目標と、それを達成するために解決すべき主要な課題や要求を記す。</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２．１．プロジェクトゴール</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スコープ</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要件定義工程の作業範囲とプロジェクトの対象となる業務範囲・システム範囲を記す。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要件定義工程の対象となる業務・システムの全体ボリュームを示す</a:t>
                      </a:r>
                    </a:p>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業務一覧やシステム機能一覧などが存在する場合はそれらも含める。</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rPr>
                        <a:t>２．２．１．要件定義工程の作業範囲</a:t>
                      </a:r>
                      <a:endParaRPr kumimoji="1" lang="en-US" altLang="ja-JP" sz="1000" dirty="0" smtClean="0">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２．２．２．業務要件検討範囲</a:t>
                      </a:r>
                      <a:endParaRPr kumimoji="1" lang="en-US" altLang="ja-JP" sz="1000" dirty="0" smtClean="0">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dirty="0" smtClean="0">
                          <a:latin typeface="HGPｺﾞｼｯｸM" panose="020B0600000000000000" pitchFamily="50" charset="-128"/>
                          <a:ea typeface="HGPｺﾞｼｯｸM" panose="020B0600000000000000" pitchFamily="50" charset="-128"/>
                        </a:rPr>
                        <a:t>２．２．３．システム要件検討範囲</a:t>
                      </a:r>
                      <a:endParaRPr kumimoji="1" lang="en-US" altLang="ja-JP" sz="1000" dirty="0" smtClean="0">
                        <a:latin typeface="HGPｺﾞｼｯｸM" panose="020B0600000000000000" pitchFamily="50" charset="-128"/>
                        <a:ea typeface="HGPｺﾞｼｯｸM" panose="020B0600000000000000" pitchFamily="50" charset="-128"/>
                      </a:endParaRPr>
                    </a:p>
                  </a:txBody>
                  <a:tcPr/>
                </a:tc>
              </a:tr>
              <a:tr h="13720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3</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要件定義工程の進め方</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要件定義工程の進め方の全体像を記す。</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３．２．要件定義の進め方</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4</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役割分担</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要件定義開始準備を含めた要件定義工程のお客さまと</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ベンダー</a:t>
                      </a: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の主要な役割を記す。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２．２．４．貴社と弊社の役割範囲</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153576">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5</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成果物</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要件定義工程で作成する成果物を内容・担当等を含めて記す。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３．８．成果物定義</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6</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お客様依頼事項</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要件定義工程でお客さまに依頼する事項を内容・期限を含めて記す。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0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４．１．要件定義開始前までの依頼事項</a:t>
                      </a:r>
                      <a:endParaRPr lang="en-US" altLang="ja-JP" sz="10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0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４．２．要件定義開始後の依頼事項</a:t>
                      </a:r>
                    </a:p>
                  </a:txBody>
                  <a:tcPr/>
                </a:tc>
              </a:tr>
              <a:tr h="37084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7</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課題・リスク</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要件定義工程の推進上の主要な課題とリスクを記す。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３．１１．要件定義の重要成功要因と対策</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8</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その他</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プロジェクトやお客さまの特性に合わせて、上記以外の要件定義に関わる見積前提事項を記す。</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bl>
          </a:graphicData>
        </a:graphic>
      </p:graphicFrame>
      <p:sp>
        <p:nvSpPr>
          <p:cNvPr id="17" name="テキスト ボックス 16"/>
          <p:cNvSpPr txBox="1"/>
          <p:nvPr/>
        </p:nvSpPr>
        <p:spPr>
          <a:xfrm>
            <a:off x="2380783" y="6381328"/>
            <a:ext cx="4160113" cy="246221"/>
          </a:xfrm>
          <a:prstGeom prst="rect">
            <a:avLst/>
          </a:prstGeom>
          <a:noFill/>
        </p:spPr>
        <p:txBody>
          <a:bodyPr wrap="none" rtlCol="0">
            <a:spAutoFit/>
          </a:bodyPr>
          <a:lstStyle/>
          <a:p>
            <a:r>
              <a:rPr kumimoji="1" lang="ja-JP" altLang="en-US" sz="1000" u="sng" dirty="0" smtClean="0">
                <a:latin typeface="メイリオ" panose="020B0604030504040204" pitchFamily="50" charset="-128"/>
                <a:ea typeface="メイリオ" panose="020B0604030504040204" pitchFamily="50" charset="-128"/>
                <a:cs typeface="メイリオ" panose="020B0604030504040204" pitchFamily="50" charset="-128"/>
              </a:rPr>
              <a:t>表４－１．</a:t>
            </a:r>
            <a:r>
              <a:rPr lang="ja-JP" altLang="en-US" sz="1000" u="sng" dirty="0" smtClean="0">
                <a:latin typeface="メイリオ" panose="020B0604030504040204" pitchFamily="50" charset="-128"/>
                <a:ea typeface="メイリオ" panose="020B0604030504040204" pitchFamily="50" charset="-128"/>
                <a:cs typeface="メイリオ" panose="020B0604030504040204" pitchFamily="50" charset="-128"/>
              </a:rPr>
              <a:t>提案</a:t>
            </a:r>
            <a:r>
              <a:rPr lang="ja-JP" altLang="en-US" sz="1000" u="sng" dirty="0">
                <a:latin typeface="メイリオ" panose="020B0604030504040204" pitchFamily="50" charset="-128"/>
                <a:ea typeface="メイリオ" panose="020B0604030504040204" pitchFamily="50" charset="-128"/>
                <a:cs typeface="メイリオ" panose="020B0604030504040204" pitchFamily="50" charset="-128"/>
              </a:rPr>
              <a:t>時</a:t>
            </a:r>
            <a:r>
              <a:rPr lang="ja-JP" altLang="en-US" sz="1000" u="sng" dirty="0" smtClean="0">
                <a:latin typeface="メイリオ" panose="020B0604030504040204" pitchFamily="50" charset="-128"/>
                <a:ea typeface="メイリオ" panose="020B0604030504040204" pitchFamily="50" charset="-128"/>
                <a:cs typeface="メイリオ" panose="020B0604030504040204" pitchFamily="50" charset="-128"/>
              </a:rPr>
              <a:t>に合意すべき要件定義工程に関する前提条件の候補</a:t>
            </a:r>
            <a:endParaRPr kumimoji="1" lang="ja-JP" altLang="en-US" sz="1000" u="sng"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539552" y="1268760"/>
            <a:ext cx="8208912" cy="1384995"/>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提案時に合意すべき、要件定義工程に関する前提条件</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提案書では、要件定義工程のコストを</a:t>
            </a:r>
            <a:r>
              <a:rPr lang="ja-JP" altLang="en-US" sz="1200" b="1" dirty="0" smtClean="0">
                <a:latin typeface="HGPｺﾞｼｯｸM" panose="020B0600000000000000" pitchFamily="50" charset="-128"/>
                <a:ea typeface="HGPｺﾞｼｯｸM" panose="020B0600000000000000" pitchFamily="50" charset="-128"/>
              </a:rPr>
              <a:t>「確定見積」</a:t>
            </a:r>
            <a:r>
              <a:rPr lang="ja-JP" altLang="en-US" sz="1200" dirty="0" smtClean="0">
                <a:latin typeface="HGPｺﾞｼｯｸM" panose="020B0600000000000000" pitchFamily="50" charset="-128"/>
                <a:ea typeface="HGPｺﾞｼｯｸM" panose="020B0600000000000000" pitchFamily="50" charset="-128"/>
              </a:rPr>
              <a:t>として提示するケースが一般的です。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要件定義は決めること・やること・進め方・実施条件などがプロジェクトごとに多様で、要件</a:t>
            </a:r>
            <a:r>
              <a:rPr lang="ja-JP" altLang="en-US" sz="1200" dirty="0">
                <a:latin typeface="HGPｺﾞｼｯｸM" panose="020B0600000000000000" pitchFamily="50" charset="-128"/>
                <a:ea typeface="HGPｺﾞｼｯｸM" panose="020B0600000000000000" pitchFamily="50" charset="-128"/>
              </a:rPr>
              <a:t>定義工程のコストや</a:t>
            </a:r>
            <a:r>
              <a:rPr lang="ja-JP" altLang="en-US" sz="1200" dirty="0" smtClean="0">
                <a:latin typeface="HGPｺﾞｼｯｸM" panose="020B0600000000000000" pitchFamily="50" charset="-128"/>
                <a:ea typeface="HGPｺﾞｼｯｸM" panose="020B0600000000000000" pitchFamily="50" charset="-128"/>
              </a:rPr>
              <a:t>スケジュールに大きく影響します。よって、それらを確定見積の前提条件として提案書に明記し、前提が変わった時にコストやスケジュールをお客様と交渉できるよう</a:t>
            </a:r>
            <a:r>
              <a:rPr lang="ja-JP" altLang="en-US" sz="1200" dirty="0">
                <a:latin typeface="HGPｺﾞｼｯｸM" panose="020B0600000000000000" pitchFamily="50" charset="-128"/>
                <a:ea typeface="HGPｺﾞｼｯｸM" panose="020B0600000000000000" pitchFamily="50" charset="-128"/>
              </a:rPr>
              <a:t>にしておく必要があります</a:t>
            </a:r>
            <a:r>
              <a:rPr lang="ja-JP" altLang="en-US" sz="1200" dirty="0" smtClean="0">
                <a:latin typeface="HGPｺﾞｼｯｸM" panose="020B0600000000000000" pitchFamily="50" charset="-128"/>
                <a:ea typeface="HGPｺﾞｼｯｸM" panose="020B0600000000000000" pitchFamily="50" charset="-128"/>
              </a:rPr>
              <a:t>。要件</a:t>
            </a:r>
            <a:r>
              <a:rPr lang="ja-JP" altLang="en-US" sz="1200" dirty="0">
                <a:latin typeface="HGPｺﾞｼｯｸM" panose="020B0600000000000000" pitchFamily="50" charset="-128"/>
                <a:ea typeface="HGPｺﾞｼｯｸM" panose="020B0600000000000000" pitchFamily="50" charset="-128"/>
              </a:rPr>
              <a:t>定義フレームワークの「</a:t>
            </a:r>
            <a:r>
              <a:rPr lang="en-US" altLang="ja-JP" sz="1200" dirty="0">
                <a:latin typeface="HGPｺﾞｼｯｸM" panose="020B0600000000000000" pitchFamily="50" charset="-128"/>
                <a:ea typeface="HGPｺﾞｼｯｸM" panose="020B0600000000000000" pitchFamily="50" charset="-128"/>
              </a:rPr>
              <a:t>DC-101_</a:t>
            </a:r>
            <a:r>
              <a:rPr lang="ja-JP" altLang="en-US" sz="1200" dirty="0">
                <a:latin typeface="HGPｺﾞｼｯｸM" panose="020B0600000000000000" pitchFamily="50" charset="-128"/>
                <a:ea typeface="HGPｺﾞｼｯｸM" panose="020B0600000000000000" pitchFamily="50" charset="-128"/>
              </a:rPr>
              <a:t>要件定義計画書</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サンプル＆ガイド</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」も参考にし、</a:t>
            </a:r>
            <a:r>
              <a:rPr lang="ja-JP" altLang="en-US" sz="1200" dirty="0" smtClean="0">
                <a:latin typeface="HGPｺﾞｼｯｸM" panose="020B0600000000000000" pitchFamily="50" charset="-128"/>
                <a:ea typeface="HGPｺﾞｼｯｸM" panose="020B0600000000000000" pitchFamily="50" charset="-128"/>
              </a:rPr>
              <a:t>提案書への記載を検討してください</a:t>
            </a:r>
            <a:r>
              <a:rPr lang="ja-JP" altLang="en-US" sz="1200"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257359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１．本書について</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a:t>
            </a:r>
            <a:r>
              <a:rPr lang="ja-JP" altLang="en-US" dirty="0" smtClean="0"/>
              <a:t>．本書について</a:t>
            </a:r>
            <a:endParaRPr lang="ja-JP" altLang="en-US" dirty="0"/>
          </a:p>
        </p:txBody>
      </p:sp>
      <p:sp>
        <p:nvSpPr>
          <p:cNvPr id="16" name="テキスト ボックス 15"/>
          <p:cNvSpPr txBox="1"/>
          <p:nvPr/>
        </p:nvSpPr>
        <p:spPr>
          <a:xfrm>
            <a:off x="539552" y="1105574"/>
            <a:ext cx="8208912" cy="1200329"/>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本書の目的</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本書では、現場プロジェクトでお客さまへの説明に苦慮する「</a:t>
            </a:r>
            <a:r>
              <a:rPr lang="ja-JP" altLang="en-US" sz="1200" dirty="0">
                <a:latin typeface="HGPｺﾞｼｯｸM" panose="020B0600000000000000" pitchFamily="50" charset="-128"/>
                <a:ea typeface="HGPｺﾞｼｯｸM" panose="020B0600000000000000" pitchFamily="50" charset="-128"/>
              </a:rPr>
              <a:t>要件定義工程の必要性」や「主体的に</a:t>
            </a:r>
            <a:r>
              <a:rPr lang="ja-JP" altLang="en-US" sz="1200" dirty="0" smtClean="0">
                <a:latin typeface="HGPｺﾞｼｯｸM" panose="020B0600000000000000" pitchFamily="50" charset="-128"/>
                <a:ea typeface="HGPｺﾞｼｯｸM" panose="020B0600000000000000" pitchFamily="50" charset="-128"/>
              </a:rPr>
              <a:t>お客さまに</a:t>
            </a:r>
            <a:r>
              <a:rPr lang="ja-JP" altLang="en-US" sz="1200" dirty="0">
                <a:latin typeface="HGPｺﾞｼｯｸM" panose="020B0600000000000000" pitchFamily="50" charset="-128"/>
                <a:ea typeface="HGPｺﾞｼｯｸM" panose="020B0600000000000000" pitchFamily="50" charset="-128"/>
              </a:rPr>
              <a:t>関与して頂くことの重要性」</a:t>
            </a:r>
            <a:r>
              <a:rPr lang="ja-JP" altLang="en-US" sz="1200" dirty="0" smtClean="0">
                <a:latin typeface="HGPｺﾞｼｯｸM" panose="020B0600000000000000" pitchFamily="50" charset="-128"/>
                <a:ea typeface="HGPｺﾞｼｯｸM" panose="020B0600000000000000" pitchFamily="50" charset="-128"/>
              </a:rPr>
              <a:t>などの説明用資料を提供します。それらは要件定義の基礎的な考え方で、要件</a:t>
            </a:r>
            <a:r>
              <a:rPr lang="ja-JP" altLang="en-US" sz="1200" dirty="0">
                <a:latin typeface="HGPｺﾞｼｯｸM" panose="020B0600000000000000" pitchFamily="50" charset="-128"/>
                <a:ea typeface="HGPｺﾞｼｯｸM" panose="020B0600000000000000" pitchFamily="50" charset="-128"/>
              </a:rPr>
              <a:t>定義計画</a:t>
            </a:r>
            <a:r>
              <a:rPr lang="ja-JP" altLang="en-US" sz="1200" dirty="0" smtClean="0">
                <a:latin typeface="HGPｺﾞｼｯｸM" panose="020B0600000000000000" pitchFamily="50" charset="-128"/>
                <a:ea typeface="HGPｺﾞｼｯｸM" panose="020B0600000000000000" pitchFamily="50" charset="-128"/>
              </a:rPr>
              <a:t>を納得頂き、</a:t>
            </a:r>
            <a:r>
              <a:rPr lang="ja-JP" altLang="en-US" sz="1200" dirty="0">
                <a:latin typeface="HGPｺﾞｼｯｸM" panose="020B0600000000000000" pitchFamily="50" charset="-128"/>
                <a:ea typeface="HGPｺﾞｼｯｸM" panose="020B0600000000000000" pitchFamily="50" charset="-128"/>
              </a:rPr>
              <a:t>要件定義工程を上手く進めるため</a:t>
            </a:r>
            <a:r>
              <a:rPr lang="ja-JP" altLang="en-US" sz="1200" dirty="0" smtClean="0">
                <a:latin typeface="HGPｺﾞｼｯｸM" panose="020B0600000000000000" pitchFamily="50" charset="-128"/>
                <a:ea typeface="HGPｺﾞｼｯｸM" panose="020B0600000000000000" pitchFamily="50" charset="-128"/>
              </a:rPr>
              <a:t>には、それらをお客さまに理解して頂く必要があります。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solidFill>
                <a:srgbClr val="FF0000"/>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１．本書について</a:t>
            </a:r>
          </a:p>
        </p:txBody>
      </p:sp>
      <p:sp>
        <p:nvSpPr>
          <p:cNvPr id="45" name="スライド番号プレースホルダー 1"/>
          <p:cNvSpPr>
            <a:spLocks noGrp="1"/>
          </p:cNvSpPr>
          <p:nvPr>
            <p:ph type="sldNum" sz="quarter" idx="12"/>
          </p:nvPr>
        </p:nvSpPr>
        <p:spPr>
          <a:xfrm>
            <a:off x="7839000" y="6569968"/>
            <a:ext cx="1269504" cy="288032"/>
          </a:xfrm>
        </p:spPr>
        <p:txBody>
          <a:bodyPr anchor="ctr"/>
          <a:lstStyle/>
          <a:p>
            <a:fld id="{99AD903E-2787-9244-93D6-61CE01669DE3}" type="slidenum">
              <a:rPr lang="ja-JP" altLang="en-US" smtClean="0"/>
              <a:pPr/>
              <a:t>4</a:t>
            </a:fld>
            <a:endParaRPr lang="ja-JP" altLang="en-US" dirty="0"/>
          </a:p>
        </p:txBody>
      </p:sp>
      <p:cxnSp>
        <p:nvCxnSpPr>
          <p:cNvPr id="10" name="曲線コネクタ 9"/>
          <p:cNvCxnSpPr>
            <a:stCxn id="33" idx="0"/>
            <a:endCxn id="44" idx="3"/>
          </p:cNvCxnSpPr>
          <p:nvPr/>
        </p:nvCxnSpPr>
        <p:spPr>
          <a:xfrm rot="16200000" flipV="1">
            <a:off x="6488280" y="2432673"/>
            <a:ext cx="861206" cy="1841579"/>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3" name="曲線コネクタ 12"/>
          <p:cNvCxnSpPr>
            <a:stCxn id="30" idx="0"/>
            <a:endCxn id="44" idx="1"/>
          </p:cNvCxnSpPr>
          <p:nvPr/>
        </p:nvCxnSpPr>
        <p:spPr>
          <a:xfrm rot="5400000" flipH="1" flipV="1">
            <a:off x="3358509" y="3227559"/>
            <a:ext cx="860660" cy="25126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36" idx="3"/>
            <a:endCxn id="30" idx="1"/>
          </p:cNvCxnSpPr>
          <p:nvPr/>
        </p:nvCxnSpPr>
        <p:spPr>
          <a:xfrm flipV="1">
            <a:off x="1376336" y="3923786"/>
            <a:ext cx="1378080" cy="2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stCxn id="30" idx="3"/>
            <a:endCxn id="33" idx="1"/>
          </p:cNvCxnSpPr>
          <p:nvPr/>
        </p:nvCxnSpPr>
        <p:spPr>
          <a:xfrm>
            <a:off x="4572000" y="3923786"/>
            <a:ext cx="2358880" cy="16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4960457" y="3686835"/>
            <a:ext cx="1326004" cy="246221"/>
          </a:xfrm>
          <a:prstGeom prst="rect">
            <a:avLst/>
          </a:prstGeom>
          <a:no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要件定義計画の</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立案</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nvGrpSpPr>
          <p:cNvPr id="29" name="グループ化 28"/>
          <p:cNvGrpSpPr/>
          <p:nvPr/>
        </p:nvGrpSpPr>
        <p:grpSpPr>
          <a:xfrm>
            <a:off x="2754416" y="3783520"/>
            <a:ext cx="1817584" cy="2525802"/>
            <a:chOff x="395288" y="1268414"/>
            <a:chExt cx="6956338" cy="2158342"/>
          </a:xfrm>
        </p:grpSpPr>
        <p:sp>
          <p:nvSpPr>
            <p:cNvPr id="30" name="正方形/長方形 29"/>
            <p:cNvSpPr/>
            <p:nvPr/>
          </p:nvSpPr>
          <p:spPr>
            <a:xfrm>
              <a:off x="395288" y="1268414"/>
              <a:ext cx="6956338" cy="239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r>
                <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提案書 </a:t>
              </a:r>
              <a:r>
                <a:rPr kumimoji="1" lang="en-US" altLang="ja-JP"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1)</a:t>
              </a:r>
              <a:endPar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1" name="正方形/長方形 30"/>
            <p:cNvSpPr/>
            <p:nvPr/>
          </p:nvSpPr>
          <p:spPr>
            <a:xfrm>
              <a:off x="395288" y="1508133"/>
              <a:ext cx="6956338" cy="1918623"/>
            </a:xfrm>
            <a:prstGeom prst="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numCol="1" spcCol="0" rtlCol="0" anchor="t">
              <a:noAutofit/>
            </a:bodyPr>
            <a:lstStyle/>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プロジェクトゴール</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スコープ</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工程</a:t>
              </a: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定義</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体制</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役割分担</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スケジュール</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成果物定義</a:t>
              </a: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各工程の成果物一覧</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コスト</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お客様</a:t>
              </a: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依頼</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事項</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e</a:t>
              </a: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tc..</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32" name="グループ化 31"/>
          <p:cNvGrpSpPr/>
          <p:nvPr/>
        </p:nvGrpSpPr>
        <p:grpSpPr>
          <a:xfrm>
            <a:off x="6930880" y="3784066"/>
            <a:ext cx="1817584" cy="2885294"/>
            <a:chOff x="395288" y="1268987"/>
            <a:chExt cx="6956338" cy="3028972"/>
          </a:xfrm>
        </p:grpSpPr>
        <p:sp>
          <p:nvSpPr>
            <p:cNvPr id="33" name="正方形/長方形 32"/>
            <p:cNvSpPr/>
            <p:nvPr/>
          </p:nvSpPr>
          <p:spPr>
            <a:xfrm>
              <a:off x="395288" y="1268987"/>
              <a:ext cx="6956338" cy="29683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000" b="1" dirty="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要件</a:t>
              </a:r>
              <a:r>
                <a:rPr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定義</a:t>
              </a:r>
              <a:r>
                <a:rPr lang="ja-JP" altLang="en-US" sz="1000" b="1" dirty="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計画書</a:t>
              </a:r>
              <a:endPar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4" name="正方形/長方形 33"/>
            <p:cNvSpPr/>
            <p:nvPr/>
          </p:nvSpPr>
          <p:spPr>
            <a:xfrm>
              <a:off x="395288" y="1565829"/>
              <a:ext cx="6956338" cy="2732130"/>
            </a:xfrm>
            <a:prstGeom prst="rect">
              <a:avLst/>
            </a:prstGeom>
            <a:ln>
              <a:solidFill>
                <a:schemeClr val="accent2">
                  <a:lumMod val="75000"/>
                </a:schemeClr>
              </a:solidFill>
            </a:ln>
          </p:spPr>
          <p:style>
            <a:lnRef idx="2">
              <a:schemeClr val="accent5"/>
            </a:lnRef>
            <a:fillRef idx="1">
              <a:schemeClr val="lt1"/>
            </a:fillRef>
            <a:effectRef idx="0">
              <a:schemeClr val="accent5"/>
            </a:effectRef>
            <a:fontRef idx="minor">
              <a:schemeClr val="dk1"/>
            </a:fontRef>
          </p:style>
          <p:txBody>
            <a:bodyPr rtlCol="0" anchor="t"/>
            <a:lstStyle/>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プロジェクトゴール</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スコープ</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進め方</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体制</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役割分担</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スケジュール</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成果物定義</a:t>
              </a: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要件定義の成果物一覧</a:t>
              </a: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要件定義の成果物体系図</a:t>
              </a:r>
              <a:r>
                <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b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 要件定義の成果物サンプル</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品質</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計画</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コミュニケーション計画</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お客</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様</a:t>
              </a: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依頼事項</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etc..</a:t>
              </a:r>
              <a:endParaRPr lang="en-US" altLang="ja-JP"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35" name="グループ化 34"/>
          <p:cNvGrpSpPr/>
          <p:nvPr/>
        </p:nvGrpSpPr>
        <p:grpSpPr>
          <a:xfrm>
            <a:off x="467544" y="3784067"/>
            <a:ext cx="908792" cy="2525255"/>
            <a:chOff x="395288" y="1268413"/>
            <a:chExt cx="3478169" cy="2991173"/>
          </a:xfrm>
        </p:grpSpPr>
        <p:sp>
          <p:nvSpPr>
            <p:cNvPr id="36" name="正方形/長方形 35"/>
            <p:cNvSpPr/>
            <p:nvPr/>
          </p:nvSpPr>
          <p:spPr>
            <a:xfrm>
              <a:off x="395288" y="1268413"/>
              <a:ext cx="3478169" cy="331641"/>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RFP</a:t>
              </a:r>
              <a:endPar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7" name="正方形/長方形 36"/>
            <p:cNvSpPr/>
            <p:nvPr/>
          </p:nvSpPr>
          <p:spPr>
            <a:xfrm>
              <a:off x="395288" y="1600055"/>
              <a:ext cx="3478169" cy="2659531"/>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pPr>
                <a:spcBef>
                  <a:spcPts val="600"/>
                </a:spcBef>
              </a:pPr>
              <a:endParaRPr lang="en-US" altLang="ja-JP" sz="10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grpSp>
        <p:nvGrpSpPr>
          <p:cNvPr id="42" name="グループ化 41"/>
          <p:cNvGrpSpPr/>
          <p:nvPr/>
        </p:nvGrpSpPr>
        <p:grpSpPr>
          <a:xfrm>
            <a:off x="3914471" y="2310788"/>
            <a:ext cx="2083622" cy="936108"/>
            <a:chOff x="395288" y="1153691"/>
            <a:chExt cx="6956338" cy="745702"/>
          </a:xfrm>
        </p:grpSpPr>
        <p:sp>
          <p:nvSpPr>
            <p:cNvPr id="43" name="正方形/長方形 42"/>
            <p:cNvSpPr/>
            <p:nvPr/>
          </p:nvSpPr>
          <p:spPr>
            <a:xfrm>
              <a:off x="395288" y="1153691"/>
              <a:ext cx="6956338" cy="22944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お客</a:t>
              </a:r>
              <a:r>
                <a:rPr lang="ja-JP" altLang="en-US" sz="1000" b="1" dirty="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様</a:t>
              </a:r>
              <a:r>
                <a:rPr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説明用補足</a:t>
              </a:r>
              <a:r>
                <a:rPr lang="ja-JP" altLang="en-US" sz="1000" b="1" dirty="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rPr>
                <a:t>コンテンツ</a:t>
              </a:r>
              <a:endParaRPr kumimoji="1" lang="ja-JP" altLang="en-US" sz="1000" b="1" dirty="0" smtClean="0">
                <a:solidFill>
                  <a:schemeClr val="bg1"/>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4" name="正方形/長方形 43"/>
            <p:cNvSpPr/>
            <p:nvPr/>
          </p:nvSpPr>
          <p:spPr>
            <a:xfrm>
              <a:off x="395288" y="1383140"/>
              <a:ext cx="6956338" cy="516253"/>
            </a:xfrm>
            <a:prstGeom prst="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t"/>
            <a:lstStyle/>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要件定義工程の位置付けと重要性</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業務要件</a:t>
              </a: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定義の必要性</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spcBef>
                  <a:spcPts val="600"/>
                </a:spcBef>
                <a:buFont typeface="Wingdings" panose="05000000000000000000" pitchFamily="2" charset="2"/>
                <a:buChar char="l"/>
              </a:pPr>
              <a:r>
                <a:rPr lang="ja-JP" altLang="en-US"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要件定義工程のお客様役割の重要性</a:t>
              </a:r>
              <a:endParaRPr lang="en-US" altLang="ja-JP" sz="800" dirty="0" smtClean="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sp>
        <p:nvSpPr>
          <p:cNvPr id="40" name="テキスト ボックス 39"/>
          <p:cNvSpPr txBox="1"/>
          <p:nvPr/>
        </p:nvSpPr>
        <p:spPr>
          <a:xfrm>
            <a:off x="1331640" y="3501008"/>
            <a:ext cx="1526380" cy="400110"/>
          </a:xfrm>
          <a:prstGeom prst="rect">
            <a:avLst/>
          </a:prstGeom>
          <a:noFill/>
        </p:spPr>
        <p:txBody>
          <a:bodyPr wrap="none" rtlCol="0">
            <a:spAutoFit/>
          </a:bodyPr>
          <a:lstStyle/>
          <a:p>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要件定義を含めた</a:t>
            </a:r>
          </a:p>
          <a:p>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システム開発全般の提案</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2" name="線吹き出し 2 (枠付き) 11"/>
          <p:cNvSpPr/>
          <p:nvPr/>
        </p:nvSpPr>
        <p:spPr>
          <a:xfrm>
            <a:off x="888868" y="1942268"/>
            <a:ext cx="2460952" cy="1462030"/>
          </a:xfrm>
          <a:prstGeom prst="borderCallout2">
            <a:avLst>
              <a:gd name="adj1" fmla="val 4912"/>
              <a:gd name="adj2" fmla="val 101130"/>
              <a:gd name="adj3" fmla="val 5593"/>
              <a:gd name="adj4" fmla="val 109118"/>
              <a:gd name="adj5" fmla="val 81487"/>
              <a:gd name="adj6" fmla="val 115658"/>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説明相手</a:t>
            </a:r>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さま</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（プロジェクトオーナー）</a:t>
            </a:r>
            <a:endParaRPr lang="en-US" altLang="ja-JP" sz="1000" dirty="0">
              <a:latin typeface="HGPｺﾞｼｯｸM" panose="020B0600000000000000" pitchFamily="50" charset="-128"/>
              <a:ea typeface="HGPｺﾞｼｯｸM" panose="020B0600000000000000" pitchFamily="50" charset="-128"/>
              <a:cs typeface="メイリオ" panose="020B0604030504040204" pitchFamily="50" charset="-128"/>
            </a:endParaRPr>
          </a:p>
          <a:p>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説明目的</a:t>
            </a:r>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Wingdings" panose="05000000000000000000" pitchFamily="2" charset="2"/>
              <a:buChar char="l"/>
            </a:pP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要件定義</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工程の</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重要性をご理解頂き</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定義実施を</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了承頂くため。</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Wingdings" panose="05000000000000000000" pitchFamily="2" charset="2"/>
              <a:buChar char="l"/>
            </a:pP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要件定義工程の</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お客さま役割</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の重要性をご理解頂き</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、開始準備を含めた要件定義工程全体を主体的に実施して頂くため。</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4" name="線吹き出し 2 (枠付き) 13"/>
          <p:cNvSpPr/>
          <p:nvPr/>
        </p:nvSpPr>
        <p:spPr>
          <a:xfrm>
            <a:off x="6449914" y="1936571"/>
            <a:ext cx="2496520" cy="1175512"/>
          </a:xfrm>
          <a:prstGeom prst="borderCallout2">
            <a:avLst>
              <a:gd name="adj1" fmla="val 7765"/>
              <a:gd name="adj2" fmla="val -1518"/>
              <a:gd name="adj3" fmla="val 7765"/>
              <a:gd name="adj4" fmla="val -5822"/>
              <a:gd name="adj5" fmla="val 82526"/>
              <a:gd name="adj6" fmla="val -11016"/>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説明相手</a:t>
            </a:r>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Wingdings" panose="05000000000000000000" pitchFamily="2" charset="2"/>
              <a:buChar char="l"/>
            </a:pP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要件定義を実施するお客さま</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説明目的</a:t>
            </a:r>
            <a:r>
              <a:rPr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u="sng"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Wingdings" panose="05000000000000000000" pitchFamily="2" charset="2"/>
              <a:buChar char="l"/>
            </a:pP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要件定義工程の位置付けや</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お客さま役割</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の重要性をご理解</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頂き、要件定義に主体的</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に</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関与する動機を持たせるため、</a:t>
            </a:r>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また要件</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定義</a:t>
            </a: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計画に合意</a:t>
            </a:r>
            <a:r>
              <a:rPr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rPr>
              <a:t>して頂くため。</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 name="テキスト ボックス 2"/>
          <p:cNvSpPr txBox="1"/>
          <p:nvPr/>
        </p:nvSpPr>
        <p:spPr>
          <a:xfrm>
            <a:off x="3288536" y="3417965"/>
            <a:ext cx="697627" cy="246221"/>
          </a:xfrm>
          <a:prstGeom prst="rect">
            <a:avLst/>
          </a:prstGeom>
          <a:solidFill>
            <a:schemeClr val="bg1"/>
          </a:solid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≪参照≫</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9" name="テキスト ボックス 38"/>
          <p:cNvSpPr txBox="1"/>
          <p:nvPr/>
        </p:nvSpPr>
        <p:spPr>
          <a:xfrm>
            <a:off x="7222805" y="3356992"/>
            <a:ext cx="697627" cy="246221"/>
          </a:xfrm>
          <a:prstGeom prst="rect">
            <a:avLst/>
          </a:prstGeom>
          <a:solidFill>
            <a:schemeClr val="bg1"/>
          </a:solidFill>
        </p:spPr>
        <p:txBody>
          <a:bodyPr wrap="none" rtlCol="0">
            <a:spAutoFit/>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≪参照≫</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41" name="テキスト ボックス 40"/>
          <p:cNvSpPr txBox="1"/>
          <p:nvPr/>
        </p:nvSpPr>
        <p:spPr>
          <a:xfrm>
            <a:off x="539552" y="1105574"/>
            <a:ext cx="8208912" cy="83099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本書の位置付け</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本書は、お客さまが提案書および要件定義計画書の内容を理解することを補助するものです。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p:txBody>
      </p:sp>
      <p:sp>
        <p:nvSpPr>
          <p:cNvPr id="5" name="フローチャート: 処理 4"/>
          <p:cNvSpPr/>
          <p:nvPr/>
        </p:nvSpPr>
        <p:spPr>
          <a:xfrm>
            <a:off x="3851920" y="2132857"/>
            <a:ext cx="2219607" cy="1188313"/>
          </a:xfrm>
          <a:prstGeom prst="flowChartProcess">
            <a:avLst/>
          </a:prstGeom>
          <a:noFill/>
          <a:ln>
            <a:prstDash val="dash"/>
          </a:ln>
        </p:spPr>
        <p:style>
          <a:lnRef idx="2">
            <a:schemeClr val="accent2"/>
          </a:lnRef>
          <a:fillRef idx="1">
            <a:schemeClr val="lt1"/>
          </a:fillRef>
          <a:effectRef idx="0">
            <a:schemeClr val="accent2"/>
          </a:effectRef>
          <a:fontRef idx="minor">
            <a:schemeClr val="dk1"/>
          </a:fontRef>
        </p:style>
        <p:txBody>
          <a:bodyPr rtlCol="0" anchor="t"/>
          <a:lstStyle/>
          <a:p>
            <a:pPr algn="ctr"/>
            <a:endParaRPr kumimoji="1" lang="ja-JP" altLang="en-US" sz="1400" dirty="0">
              <a:solidFill>
                <a:srgbClr val="FF0000"/>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4662788" y="1969095"/>
            <a:ext cx="543739" cy="307777"/>
          </a:xfrm>
          <a:prstGeom prst="rect">
            <a:avLst/>
          </a:prstGeom>
          <a:solidFill>
            <a:schemeClr val="lt1"/>
          </a:solidFill>
        </p:spPr>
        <p:txBody>
          <a:bodyPr wrap="none" rtlCol="0">
            <a:spAutoFit/>
          </a:bodyPr>
          <a:lstStyle/>
          <a:p>
            <a:r>
              <a:rPr kumimoji="1" lang="ja-JP" altLang="en-US" sz="1400" b="1" dirty="0" smtClean="0">
                <a:solidFill>
                  <a:srgbClr val="FF0000"/>
                </a:solidFill>
                <a:latin typeface="HGPｺﾞｼｯｸM" panose="020B0600000000000000" pitchFamily="50" charset="-128"/>
                <a:ea typeface="HGPｺﾞｼｯｸM" panose="020B0600000000000000" pitchFamily="50" charset="-128"/>
              </a:rPr>
              <a:t>本書</a:t>
            </a:r>
            <a:endParaRPr kumimoji="1" lang="ja-JP" altLang="en-US" sz="1400" b="1" dirty="0">
              <a:solidFill>
                <a:srgbClr val="FF0000"/>
              </a:solidFill>
              <a:latin typeface="HGPｺﾞｼｯｸM" panose="020B0600000000000000" pitchFamily="50" charset="-128"/>
              <a:ea typeface="HGPｺﾞｼｯｸM" panose="020B0600000000000000" pitchFamily="50" charset="-128"/>
            </a:endParaRPr>
          </a:p>
        </p:txBody>
      </p:sp>
      <p:sp>
        <p:nvSpPr>
          <p:cNvPr id="55" name="正方形/長方形 54"/>
          <p:cNvSpPr/>
          <p:nvPr/>
        </p:nvSpPr>
        <p:spPr>
          <a:xfrm>
            <a:off x="2832884" y="5301208"/>
            <a:ext cx="1624354" cy="288032"/>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59" name="テキスト ボックス 58"/>
          <p:cNvSpPr txBox="1"/>
          <p:nvPr/>
        </p:nvSpPr>
        <p:spPr>
          <a:xfrm>
            <a:off x="5076056" y="5229200"/>
            <a:ext cx="1467068" cy="523220"/>
          </a:xfrm>
          <a:prstGeom prst="rect">
            <a:avLst/>
          </a:prstGeom>
          <a:noFill/>
        </p:spPr>
        <p:txBody>
          <a:bodyPr wrap="none" rtlCol="0">
            <a:spAutoFit/>
          </a:bodyPr>
          <a:lstStyle/>
          <a:p>
            <a:pPr algn="ct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提案内容を前提に、</a:t>
            </a:r>
            <a: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
            </a:r>
            <a:br>
              <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br>
            <a:r>
              <a:rPr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要件定義計画を具体化</a:t>
            </a:r>
            <a:endParaRPr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algn="ctr"/>
            <a:r>
              <a:rPr lang="en-US" altLang="ja-JP" sz="8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800" dirty="0" smtClean="0">
                <a:latin typeface="HGPｺﾞｼｯｸM" panose="020B0600000000000000" pitchFamily="50" charset="-128"/>
                <a:ea typeface="HGPｺﾞｼｯｸM" panose="020B0600000000000000" pitchFamily="50" charset="-128"/>
                <a:cs typeface="メイリオ" panose="020B0604030504040204" pitchFamily="50" charset="-128"/>
              </a:rPr>
              <a:t>図は成果物定義の具体化例</a:t>
            </a:r>
            <a:r>
              <a:rPr lang="en-US" altLang="ja-JP" sz="8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61" name="テキスト ボックス 60"/>
          <p:cNvSpPr txBox="1"/>
          <p:nvPr/>
        </p:nvSpPr>
        <p:spPr>
          <a:xfrm>
            <a:off x="467544" y="6381328"/>
            <a:ext cx="6301695" cy="246221"/>
          </a:xfrm>
          <a:prstGeom prst="rect">
            <a:avLst/>
          </a:prstGeom>
          <a:noFill/>
        </p:spPr>
        <p:txBody>
          <a:bodyPr wrap="square" rtlCol="0">
            <a:spAutoFit/>
          </a:bodyPr>
          <a:lstStyle/>
          <a:p>
            <a:r>
              <a:rPr kumimoji="1" lang="en-US" altLang="ja-JP" sz="1000" dirty="0" smtClean="0">
                <a:latin typeface="HGPｺﾞｼｯｸM" panose="020B0600000000000000" pitchFamily="50" charset="-128"/>
                <a:ea typeface="HGPｺﾞｼｯｸM" panose="020B0600000000000000" pitchFamily="50" charset="-128"/>
              </a:rPr>
              <a:t>(</a:t>
            </a:r>
            <a:r>
              <a:rPr kumimoji="1" lang="ja-JP" altLang="en-US" sz="1000" dirty="0" smtClean="0">
                <a:latin typeface="HGPｺﾞｼｯｸM" panose="020B0600000000000000" pitchFamily="50" charset="-128"/>
                <a:ea typeface="HGPｺﾞｼｯｸM" panose="020B0600000000000000" pitchFamily="50" charset="-128"/>
              </a:rPr>
              <a:t>*</a:t>
            </a:r>
            <a:r>
              <a:rPr kumimoji="1" lang="en-US" altLang="ja-JP" sz="1000" dirty="0" smtClean="0">
                <a:latin typeface="HGPｺﾞｼｯｸM" panose="020B0600000000000000" pitchFamily="50" charset="-128"/>
                <a:ea typeface="HGPｺﾞｼｯｸM" panose="020B0600000000000000" pitchFamily="50" charset="-128"/>
              </a:rPr>
              <a:t>1)</a:t>
            </a:r>
            <a:r>
              <a:rPr lang="ja-JP" altLang="en-US" sz="1000" dirty="0" smtClean="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提案時</a:t>
            </a:r>
            <a:r>
              <a:rPr lang="ja-JP" altLang="en-US" sz="1000" dirty="0" smtClean="0">
                <a:latin typeface="HGPｺﾞｼｯｸM" panose="020B0600000000000000" pitchFamily="50" charset="-128"/>
                <a:ea typeface="HGPｺﾞｼｯｸM" panose="020B0600000000000000" pitchFamily="50" charset="-128"/>
              </a:rPr>
              <a:t>にお客さまと合意</a:t>
            </a:r>
            <a:r>
              <a:rPr lang="ja-JP" altLang="en-US" sz="1000" dirty="0">
                <a:latin typeface="HGPｺﾞｼｯｸM" panose="020B0600000000000000" pitchFamily="50" charset="-128"/>
                <a:ea typeface="HGPｺﾞｼｯｸM" panose="020B0600000000000000" pitchFamily="50" charset="-128"/>
              </a:rPr>
              <a:t>す</a:t>
            </a:r>
            <a:r>
              <a:rPr lang="ja-JP" altLang="en-US" sz="1000" dirty="0" smtClean="0">
                <a:latin typeface="HGPｺﾞｼｯｸM" panose="020B0600000000000000" pitchFamily="50" charset="-128"/>
                <a:ea typeface="HGPｺﾞｼｯｸM" panose="020B0600000000000000" pitchFamily="50" charset="-128"/>
              </a:rPr>
              <a:t>べき、要件</a:t>
            </a:r>
            <a:r>
              <a:rPr lang="ja-JP" altLang="en-US" sz="1000" dirty="0">
                <a:latin typeface="HGPｺﾞｼｯｸM" panose="020B0600000000000000" pitchFamily="50" charset="-128"/>
                <a:ea typeface="HGPｺﾞｼｯｸM" panose="020B0600000000000000" pitchFamily="50" charset="-128"/>
              </a:rPr>
              <a:t>定義工程に関する</a:t>
            </a:r>
            <a:r>
              <a:rPr lang="ja-JP" altLang="en-US" sz="1000" dirty="0" smtClean="0">
                <a:latin typeface="HGPｺﾞｼｯｸM" panose="020B0600000000000000" pitchFamily="50" charset="-128"/>
                <a:ea typeface="HGPｺﾞｼｯｸM" panose="020B0600000000000000" pitchFamily="50" charset="-128"/>
              </a:rPr>
              <a:t>前提条件を「４．参考情報」で紹介しています。</a:t>
            </a:r>
            <a:endParaRPr kumimoji="1" lang="ja-JP" altLang="en-US" sz="1000" dirty="0">
              <a:latin typeface="HGPｺﾞｼｯｸM" panose="020B0600000000000000" pitchFamily="50" charset="-128"/>
              <a:ea typeface="HGPｺﾞｼｯｸM" panose="020B0600000000000000" pitchFamily="50" charset="-128"/>
            </a:endParaRPr>
          </a:p>
        </p:txBody>
      </p:sp>
      <p:sp>
        <p:nvSpPr>
          <p:cNvPr id="69" name="正方形/長方形 68"/>
          <p:cNvSpPr/>
          <p:nvPr/>
        </p:nvSpPr>
        <p:spPr>
          <a:xfrm>
            <a:off x="7020272" y="5301208"/>
            <a:ext cx="1624354" cy="504056"/>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71" name="直線コネクタ 70"/>
          <p:cNvCxnSpPr/>
          <p:nvPr/>
        </p:nvCxnSpPr>
        <p:spPr>
          <a:xfrm>
            <a:off x="4477409" y="5301208"/>
            <a:ext cx="2542863" cy="0"/>
          </a:xfrm>
          <a:prstGeom prst="line">
            <a:avLst/>
          </a:prstGeom>
          <a:ln>
            <a:prstDash val="sysDot"/>
          </a:ln>
        </p:spPr>
        <p:style>
          <a:lnRef idx="2">
            <a:schemeClr val="accent4"/>
          </a:lnRef>
          <a:fillRef idx="0">
            <a:schemeClr val="accent4"/>
          </a:fillRef>
          <a:effectRef idx="1">
            <a:schemeClr val="accent4"/>
          </a:effectRef>
          <a:fontRef idx="minor">
            <a:schemeClr val="tx1"/>
          </a:fontRef>
        </p:style>
      </p:cxnSp>
      <p:cxnSp>
        <p:nvCxnSpPr>
          <p:cNvPr id="73" name="直線コネクタ 72"/>
          <p:cNvCxnSpPr/>
          <p:nvPr/>
        </p:nvCxnSpPr>
        <p:spPr>
          <a:xfrm>
            <a:off x="4457238" y="5589240"/>
            <a:ext cx="2563034" cy="216024"/>
          </a:xfrm>
          <a:prstGeom prst="line">
            <a:avLst/>
          </a:prstGeom>
          <a:ln>
            <a:prstDash val="sysDot"/>
          </a:ln>
        </p:spPr>
        <p:style>
          <a:lnRef idx="2">
            <a:schemeClr val="accent4"/>
          </a:lnRef>
          <a:fillRef idx="0">
            <a:schemeClr val="accent4"/>
          </a:fillRef>
          <a:effectRef idx="1">
            <a:schemeClr val="accent4"/>
          </a:effectRef>
          <a:fontRef idx="minor">
            <a:schemeClr val="tx1"/>
          </a:fontRef>
        </p:style>
      </p:cxnSp>
      <p:pic>
        <p:nvPicPr>
          <p:cNvPr id="46" name="Picture 66" descr="search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972" y="5249199"/>
            <a:ext cx="463632" cy="46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01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a:t>
            </a:r>
            <a:r>
              <a:rPr lang="ja-JP" altLang="en-US" dirty="0" smtClean="0"/>
              <a:t>．本書について</a:t>
            </a:r>
            <a:endParaRPr lang="ja-JP" altLang="en-US" dirty="0"/>
          </a:p>
        </p:txBody>
      </p:sp>
      <p:sp>
        <p:nvSpPr>
          <p:cNvPr id="16" name="テキスト ボックス 15"/>
          <p:cNvSpPr txBox="1"/>
          <p:nvPr/>
        </p:nvSpPr>
        <p:spPr>
          <a:xfrm>
            <a:off x="539552" y="1105574"/>
            <a:ext cx="8208912" cy="4893647"/>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本書の利用プロジェクト</a:t>
            </a:r>
            <a:r>
              <a:rPr lang="en-US" altLang="ja-JP" sz="1200" u="sng" dirty="0">
                <a:latin typeface="HGPｺﾞｼｯｸM" panose="020B0600000000000000" pitchFamily="50" charset="-128"/>
                <a:ea typeface="HGPｺﾞｼｯｸM" panose="020B0600000000000000" pitchFamily="50" charset="-128"/>
              </a:rPr>
              <a:t/>
            </a:r>
            <a:br>
              <a:rPr lang="en-US" altLang="ja-JP" sz="1200" u="sng" dirty="0">
                <a:latin typeface="HGPｺﾞｼｯｸM" panose="020B0600000000000000" pitchFamily="50" charset="-128"/>
                <a:ea typeface="HGPｺﾞｼｯｸM" panose="020B0600000000000000" pitchFamily="50" charset="-128"/>
              </a:rPr>
            </a:br>
            <a:r>
              <a:rPr lang="en-US" altLang="ja-JP" sz="1200" u="sng" dirty="0">
                <a:latin typeface="HGPｺﾞｼｯｸM" panose="020B0600000000000000" pitchFamily="50" charset="-128"/>
                <a:ea typeface="HGPｺﾞｼｯｸM" panose="020B0600000000000000" pitchFamily="50" charset="-128"/>
              </a:rPr>
              <a:t/>
            </a:r>
            <a:br>
              <a:rPr lang="en-US" altLang="ja-JP" sz="1200" u="sng"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本書は、以下のようなプロジェクトでの利用を想定しています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プロジェクト形態</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en-US" altLang="ja-JP" sz="1200" dirty="0" smtClean="0">
                <a:latin typeface="HGPｺﾞｼｯｸM" panose="020B0600000000000000" pitchFamily="50" charset="-128"/>
                <a:ea typeface="HGPｺﾞｼｯｸM" panose="020B0600000000000000" pitchFamily="50" charset="-128"/>
              </a:rPr>
              <a:t>SI</a:t>
            </a:r>
            <a:r>
              <a:rPr lang="ja-JP" altLang="en-US" sz="1200" dirty="0">
                <a:latin typeface="HGPｺﾞｼｯｸM" panose="020B0600000000000000" pitchFamily="50" charset="-128"/>
                <a:ea typeface="HGPｺﾞｼｯｸM" panose="020B0600000000000000" pitchFamily="50" charset="-128"/>
              </a:rPr>
              <a:t>案件</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 </a:t>
            </a:r>
            <a:r>
              <a:rPr lang="ja-JP" altLang="en-US" sz="1200" dirty="0">
                <a:latin typeface="HGPｺﾞｼｯｸM" panose="020B0600000000000000" pitchFamily="50" charset="-128"/>
                <a:ea typeface="HGPｺﾞｼｯｸM" panose="020B0600000000000000" pitchFamily="50" charset="-128"/>
              </a:rPr>
              <a:t>要件を自社で決定する自社サービス開発などは</a:t>
            </a:r>
            <a:r>
              <a:rPr lang="ja-JP" altLang="en-US" sz="1200" dirty="0" smtClean="0">
                <a:latin typeface="HGPｺﾞｼｯｸM" panose="020B0600000000000000" pitchFamily="50" charset="-128"/>
                <a:ea typeface="HGPｺﾞｼｯｸM" panose="020B0600000000000000" pitchFamily="50" charset="-128"/>
              </a:rPr>
              <a:t>対象外</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要件定義のスコープ</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業務</a:t>
            </a:r>
            <a:r>
              <a:rPr lang="ja-JP" altLang="en-US" sz="1200" dirty="0">
                <a:latin typeface="HGPｺﾞｼｯｸM" panose="020B0600000000000000" pitchFamily="50" charset="-128"/>
                <a:ea typeface="HGPｺﾞｼｯｸM" panose="020B0600000000000000" pitchFamily="50" charset="-128"/>
              </a:rPr>
              <a:t>要件定義、システム要件定義を想定</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 </a:t>
            </a:r>
            <a:r>
              <a:rPr lang="ja-JP" altLang="en-US" sz="1200" dirty="0">
                <a:latin typeface="HGPｺﾞｼｯｸM" panose="020B0600000000000000" pitchFamily="50" charset="-128"/>
                <a:ea typeface="HGPｺﾞｼｯｸM" panose="020B0600000000000000" pitchFamily="50" charset="-128"/>
              </a:rPr>
              <a:t>システム企画やビジネス要件定義などは、</a:t>
            </a:r>
            <a:r>
              <a:rPr lang="ja-JP" altLang="en-US" sz="1200" dirty="0" smtClean="0">
                <a:latin typeface="HGPｺﾞｼｯｸM" panose="020B0600000000000000" pitchFamily="50" charset="-128"/>
                <a:ea typeface="HGPｺﾞｼｯｸM" panose="020B0600000000000000" pitchFamily="50" charset="-128"/>
              </a:rPr>
              <a:t>お客さまの</a:t>
            </a:r>
            <a:r>
              <a:rPr lang="ja-JP" altLang="en-US" sz="1200" dirty="0">
                <a:latin typeface="HGPｺﾞｼｯｸM" panose="020B0600000000000000" pitchFamily="50" charset="-128"/>
                <a:ea typeface="HGPｺﾞｼｯｸM" panose="020B0600000000000000" pitchFamily="50" charset="-128"/>
              </a:rPr>
              <a:t>役割として実施して頂く</a:t>
            </a:r>
            <a:r>
              <a:rPr lang="ja-JP" altLang="en-US" sz="1200" dirty="0" smtClean="0">
                <a:latin typeface="HGPｺﾞｼｯｸM" panose="020B0600000000000000" pitchFamily="50" charset="-128"/>
                <a:ea typeface="HGPｺﾞｼｯｸM" panose="020B0600000000000000" pitchFamily="50" charset="-128"/>
              </a:rPr>
              <a:t>想定</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smtClean="0">
                <a:latin typeface="HGPｺﾞｼｯｸM" panose="020B0600000000000000" pitchFamily="50" charset="-128"/>
                <a:ea typeface="HGPｺﾞｼｯｸM" panose="020B0600000000000000" pitchFamily="50" charset="-128"/>
              </a:rPr>
              <a:t>お客さまの</a:t>
            </a:r>
            <a:r>
              <a:rPr lang="ja-JP" altLang="en-US" sz="1200" dirty="0">
                <a:latin typeface="HGPｺﾞｼｯｸM" panose="020B0600000000000000" pitchFamily="50" charset="-128"/>
                <a:ea typeface="HGPｺﾞｼｯｸM" panose="020B0600000000000000" pitchFamily="50" charset="-128"/>
              </a:rPr>
              <a:t>要件定義経験、スキル</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ja-JP" altLang="en-US" sz="1200" dirty="0">
                <a:latin typeface="HGPｺﾞｼｯｸM" panose="020B0600000000000000" pitchFamily="50" charset="-128"/>
                <a:ea typeface="HGPｺﾞｼｯｸM" panose="020B0600000000000000" pitchFamily="50" charset="-128"/>
              </a:rPr>
              <a:t>要件定義の基礎知識や実践経験がない</a:t>
            </a:r>
            <a:r>
              <a:rPr lang="ja-JP" altLang="en-US" sz="1200" dirty="0" smtClean="0">
                <a:latin typeface="HGPｺﾞｼｯｸM" panose="020B0600000000000000" pitchFamily="50" charset="-128"/>
                <a:ea typeface="HGPｺﾞｼｯｸM" panose="020B0600000000000000" pitchFamily="50" charset="-128"/>
              </a:rPr>
              <a:t>お客さま</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ja-JP" altLang="en-US" sz="1200" dirty="0">
                <a:latin typeface="HGPｺﾞｼｯｸM" panose="020B0600000000000000" pitchFamily="50" charset="-128"/>
                <a:ea typeface="HGPｺﾞｼｯｸM" panose="020B0600000000000000" pitchFamily="50" charset="-128"/>
              </a:rPr>
              <a:t>要件定義の進め方や役割分担の考え方に不一致のリスクがある新規の</a:t>
            </a:r>
            <a:r>
              <a:rPr lang="ja-JP" altLang="en-US" sz="1200" dirty="0" smtClean="0">
                <a:latin typeface="HGPｺﾞｼｯｸM" panose="020B0600000000000000" pitchFamily="50" charset="-128"/>
                <a:ea typeface="HGPｺﾞｼｯｸM" panose="020B0600000000000000" pitchFamily="50" charset="-128"/>
              </a:rPr>
              <a:t>お客さま</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a:t>
            </a:r>
            <a:r>
              <a:rPr lang="ja-JP" altLang="en-US" sz="1200" dirty="0">
                <a:latin typeface="HGPｺﾞｼｯｸM" panose="020B0600000000000000" pitchFamily="50" charset="-128"/>
                <a:ea typeface="HGPｺﾞｼｯｸM" panose="020B0600000000000000" pitchFamily="50" charset="-128"/>
              </a:rPr>
              <a:t>要件定義の進め方や役割分担などの改善が必要な既存の</a:t>
            </a:r>
            <a:r>
              <a:rPr lang="ja-JP" altLang="en-US" sz="1200" dirty="0" smtClean="0">
                <a:latin typeface="HGPｺﾞｼｯｸM" panose="020B0600000000000000" pitchFamily="50" charset="-128"/>
                <a:ea typeface="HGPｺﾞｼｯｸM" panose="020B0600000000000000" pitchFamily="50" charset="-128"/>
              </a:rPr>
              <a:t>お客さま</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endParaRPr lang="en-US" altLang="ja-JP" sz="1200" u="sng"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本書の利用タイミング</a:t>
            </a:r>
            <a:r>
              <a:rPr lang="en-US" altLang="ja-JP" sz="1200" u="sng" dirty="0">
                <a:latin typeface="HGPｺﾞｼｯｸM" panose="020B0600000000000000" pitchFamily="50" charset="-128"/>
                <a:ea typeface="HGPｺﾞｼｯｸM" panose="020B0600000000000000" pitchFamily="50" charset="-128"/>
              </a:rPr>
              <a:t/>
            </a:r>
            <a:br>
              <a:rPr lang="en-US" altLang="ja-JP" sz="1200" u="sng"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主に以下のタイミングで利用することを想定しています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要件</a:t>
            </a:r>
            <a:r>
              <a:rPr lang="ja-JP" altLang="en-US" sz="1200" dirty="0" smtClean="0">
                <a:latin typeface="HGPｺﾞｼｯｸM" panose="020B0600000000000000" pitchFamily="50" charset="-128"/>
                <a:ea typeface="HGPｺﾞｼｯｸM" panose="020B0600000000000000" pitchFamily="50" charset="-128"/>
              </a:rPr>
              <a:t>定義を</a:t>
            </a:r>
            <a:r>
              <a:rPr lang="ja-JP" altLang="en-US" sz="1200" dirty="0">
                <a:latin typeface="HGPｺﾞｼｯｸM" panose="020B0600000000000000" pitchFamily="50" charset="-128"/>
                <a:ea typeface="HGPｺﾞｼｯｸM" panose="020B0600000000000000" pitchFamily="50" charset="-128"/>
              </a:rPr>
              <a:t>含む提案をする</a:t>
            </a:r>
            <a:r>
              <a:rPr lang="ja-JP" altLang="en-US" sz="1200" dirty="0" smtClean="0">
                <a:latin typeface="HGPｺﾞｼｯｸM" panose="020B0600000000000000" pitchFamily="50" charset="-128"/>
                <a:ea typeface="HGPｺﾞｼｯｸM" panose="020B0600000000000000" pitchFamily="50" charset="-128"/>
              </a:rPr>
              <a:t>時</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要件定義計画を</a:t>
            </a:r>
            <a:r>
              <a:rPr lang="ja-JP" altLang="en-US" sz="1200" dirty="0" smtClean="0">
                <a:latin typeface="HGPｺﾞｼｯｸM" panose="020B0600000000000000" pitchFamily="50" charset="-128"/>
                <a:ea typeface="HGPｺﾞｼｯｸM" panose="020B0600000000000000" pitchFamily="50" charset="-128"/>
              </a:rPr>
              <a:t>お客さまと</a:t>
            </a:r>
            <a:r>
              <a:rPr lang="ja-JP" altLang="en-US" sz="1200" dirty="0">
                <a:latin typeface="HGPｺﾞｼｯｸM" panose="020B0600000000000000" pitchFamily="50" charset="-128"/>
                <a:ea typeface="HGPｺﾞｼｯｸM" panose="020B0600000000000000" pitchFamily="50" charset="-128"/>
              </a:rPr>
              <a:t>検討する</a:t>
            </a:r>
            <a:r>
              <a:rPr lang="ja-JP" altLang="en-US" sz="1200" dirty="0" smtClean="0">
                <a:latin typeface="HGPｺﾞｼｯｸM" panose="020B0600000000000000" pitchFamily="50" charset="-128"/>
                <a:ea typeface="HGPｺﾞｼｯｸM" panose="020B0600000000000000" pitchFamily="50" charset="-128"/>
              </a:rPr>
              <a:t>時</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marL="627063" lvl="1" indent="-169863">
              <a:buFont typeface="Wingdings" panose="05000000000000000000" pitchFamily="2" charset="2"/>
              <a:buChar char="ü"/>
            </a:pPr>
            <a:r>
              <a:rPr lang="ja-JP" altLang="en-US" sz="1200" dirty="0">
                <a:latin typeface="HGPｺﾞｼｯｸM" panose="020B0600000000000000" pitchFamily="50" charset="-128"/>
                <a:ea typeface="HGPｺﾞｼｯｸM" panose="020B0600000000000000" pitchFamily="50" charset="-128"/>
              </a:rPr>
              <a:t>要件定義計画をステークホルダーに説明する時（要件定義工程のキックオフ時など</a:t>
            </a:r>
            <a:r>
              <a:rPr lang="ja-JP" altLang="en-US" sz="1200" dirty="0" smtClean="0">
                <a:latin typeface="HGPｺﾞｼｯｸM" panose="020B0600000000000000" pitchFamily="50" charset="-128"/>
                <a:ea typeface="HGPｺﾞｼｯｸM" panose="020B0600000000000000" pitchFamily="50" charset="-128"/>
              </a:rPr>
              <a:t>）</a:t>
            </a:r>
            <a:endParaRPr lang="en-US" altLang="ja-JP" sz="1200" b="1"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623237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a:t>
            </a:r>
            <a:r>
              <a:rPr lang="ja-JP" altLang="en-US" dirty="0" smtClean="0"/>
              <a:t>．本書について</a:t>
            </a:r>
            <a:endParaRPr lang="ja-JP" altLang="en-US" dirty="0"/>
          </a:p>
        </p:txBody>
      </p:sp>
      <p:sp>
        <p:nvSpPr>
          <p:cNvPr id="16" name="テキスト ボックス 15"/>
          <p:cNvSpPr txBox="1"/>
          <p:nvPr/>
        </p:nvSpPr>
        <p:spPr>
          <a:xfrm>
            <a:off x="539552" y="1105574"/>
            <a:ext cx="8208912" cy="2862322"/>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本書の利用手順</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mj-ea"/>
              <a:buAutoNum type="circleNumDbPlain"/>
            </a:pPr>
            <a:r>
              <a:rPr lang="ja-JP" altLang="en-US" sz="1200" dirty="0" smtClean="0">
                <a:latin typeface="HGPｺﾞｼｯｸM" panose="020B0600000000000000" pitchFamily="50" charset="-128"/>
                <a:ea typeface="HGPｺﾞｼｯｸM" panose="020B0600000000000000" pitchFamily="50" charset="-128"/>
              </a:rPr>
              <a:t>お客さまに関係する要件定義実施上の課題やリスクを整理する。</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要件</a:t>
            </a:r>
            <a:r>
              <a:rPr lang="ja-JP" altLang="en-US" sz="1200" dirty="0" smtClean="0">
                <a:latin typeface="HGPｺﾞｼｯｸM" panose="020B0600000000000000" pitchFamily="50" charset="-128"/>
                <a:ea typeface="HGPｺﾞｼｯｸM" panose="020B0600000000000000" pitchFamily="50" charset="-128"/>
              </a:rPr>
              <a:t>定義の基礎知識</a:t>
            </a:r>
            <a:r>
              <a:rPr lang="ja-JP" altLang="en-US" sz="1200" dirty="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考え方の理解不足など</a:t>
            </a:r>
            <a:r>
              <a:rPr lang="en-US" altLang="ja-JP" sz="1200" dirty="0" smtClean="0">
                <a:latin typeface="HGPｺﾞｼｯｸM" panose="020B0600000000000000" pitchFamily="50" charset="-128"/>
                <a:ea typeface="HGPｺﾞｼｯｸM" panose="020B0600000000000000" pitchFamily="50" charset="-128"/>
              </a:rPr>
              <a:t>)</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「表２－１．コンテンツ一覧」の</a:t>
            </a:r>
            <a:r>
              <a:rPr lang="ja-JP" altLang="en-US" sz="1200" dirty="0">
                <a:latin typeface="HGPｺﾞｼｯｸM" panose="020B0600000000000000" pitchFamily="50" charset="-128"/>
                <a:ea typeface="HGPｺﾞｼｯｸM" panose="020B0600000000000000" pitchFamily="50" charset="-128"/>
              </a:rPr>
              <a:t>“コンテンツが対応</a:t>
            </a:r>
            <a:r>
              <a:rPr lang="ja-JP" altLang="en-US" sz="1200" dirty="0" smtClean="0">
                <a:latin typeface="HGPｺﾞｼｯｸM" panose="020B0600000000000000" pitchFamily="50" charset="-128"/>
                <a:ea typeface="HGPｺﾞｼｯｸM" panose="020B0600000000000000" pitchFamily="50" charset="-128"/>
              </a:rPr>
              <a:t>するお客</a:t>
            </a:r>
            <a:r>
              <a:rPr lang="ja-JP" altLang="en-US" sz="1200" dirty="0">
                <a:latin typeface="HGPｺﾞｼｯｸM" panose="020B0600000000000000" pitchFamily="50" charset="-128"/>
                <a:ea typeface="HGPｺﾞｼｯｸM" panose="020B0600000000000000" pitchFamily="50" charset="-128"/>
              </a:rPr>
              <a:t>さま</a:t>
            </a:r>
            <a:r>
              <a:rPr lang="ja-JP" altLang="en-US" sz="1200" dirty="0" smtClean="0">
                <a:latin typeface="HGPｺﾞｼｯｸM" panose="020B0600000000000000" pitchFamily="50" charset="-128"/>
                <a:ea typeface="HGPｺﾞｼｯｸM" panose="020B0600000000000000" pitchFamily="50" charset="-128"/>
              </a:rPr>
              <a:t>に</a:t>
            </a:r>
            <a:r>
              <a:rPr lang="ja-JP" altLang="en-US" sz="1200" dirty="0">
                <a:latin typeface="HGPｺﾞｼｯｸM" panose="020B0600000000000000" pitchFamily="50" charset="-128"/>
                <a:ea typeface="HGPｺﾞｼｯｸM" panose="020B0600000000000000" pitchFamily="50" charset="-128"/>
              </a:rPr>
              <a:t>関係する要件定義</a:t>
            </a:r>
            <a:r>
              <a:rPr lang="ja-JP" altLang="en-US" sz="1200" dirty="0" smtClean="0">
                <a:latin typeface="HGPｺﾞｼｯｸM" panose="020B0600000000000000" pitchFamily="50" charset="-128"/>
                <a:ea typeface="HGPｺﾞｼｯｸM" panose="020B0600000000000000" pitchFamily="50" charset="-128"/>
              </a:rPr>
              <a:t>リスク”も参考にしてください。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mj-ea"/>
              <a:buAutoNum type="circleNumDbPlain"/>
            </a:pPr>
            <a:r>
              <a:rPr lang="ja-JP" altLang="en-US" sz="1200" dirty="0" smtClean="0">
                <a:latin typeface="HGPｺﾞｼｯｸM" panose="020B0600000000000000" pitchFamily="50" charset="-128"/>
                <a:ea typeface="HGPｺﾞｼｯｸM" panose="020B0600000000000000" pitchFamily="50" charset="-128"/>
              </a:rPr>
              <a:t>当該の課題やリスクへの対策として、お客さまへ説明すべき内容を「表２－１．コンテンツ一覧」から選定する。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mj-ea"/>
              <a:buAutoNum type="circleNumDbPlain"/>
            </a:pPr>
            <a:r>
              <a:rPr lang="ja-JP" altLang="en-US"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別紙：要件定義計画のお客様説明用補足コンテンツ（本体）」</a:t>
            </a:r>
            <a:r>
              <a:rPr lang="ja-JP" altLang="en-US" sz="1200" dirty="0" smtClean="0">
                <a:latin typeface="HGPｺﾞｼｯｸM" panose="020B0600000000000000" pitchFamily="50" charset="-128"/>
                <a:ea typeface="HGPｺﾞｼｯｸM" panose="020B0600000000000000" pitchFamily="50" charset="-128"/>
              </a:rPr>
              <a:t>から抜き出したコンテンツに、</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プロジェクト固有の情報追加や、お客</a:t>
            </a:r>
            <a:r>
              <a:rPr lang="ja-JP" altLang="en-US" sz="1200" dirty="0">
                <a:latin typeface="HGPｺﾞｼｯｸM" panose="020B0600000000000000" pitchFamily="50" charset="-128"/>
                <a:ea typeface="HGPｺﾞｼｯｸM" panose="020B0600000000000000" pitchFamily="50" charset="-128"/>
              </a:rPr>
              <a:t>様の</a:t>
            </a:r>
            <a:r>
              <a:rPr lang="ja-JP" altLang="en-US" sz="1200" dirty="0" smtClean="0">
                <a:latin typeface="HGPｺﾞｼｯｸM" panose="020B0600000000000000" pitchFamily="50" charset="-128"/>
                <a:ea typeface="HGPｺﾞｼｯｸM" panose="020B0600000000000000" pitchFamily="50" charset="-128"/>
              </a:rPr>
              <a:t>特性に合わせた説明文のトーン調整、などのカスタマイズを行う。</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812800" lvl="1" indent="-355600">
              <a:buFont typeface="+mj-ea"/>
              <a:buAutoNum type="circleNumDbPlain"/>
            </a:pPr>
            <a:r>
              <a:rPr lang="ja-JP" altLang="en-US" sz="1200" dirty="0" smtClean="0">
                <a:latin typeface="HGPｺﾞｼｯｸM" panose="020B0600000000000000" pitchFamily="50" charset="-128"/>
                <a:ea typeface="HGPｺﾞｼｯｸM" panose="020B0600000000000000" pitchFamily="50" charset="-128"/>
              </a:rPr>
              <a:t>提案や要件定義計画のお客様向け説明時に使用する。</a:t>
            </a:r>
            <a:endParaRPr lang="en-US" altLang="ja-JP" sz="1200" dirty="0" smtClean="0">
              <a:latin typeface="HGPｺﾞｼｯｸM" panose="020B0600000000000000" pitchFamily="50" charset="-128"/>
              <a:ea typeface="HGPｺﾞｼｯｸM" panose="020B0600000000000000" pitchFamily="50" charset="-128"/>
            </a:endParaRPr>
          </a:p>
          <a:p>
            <a:endParaRPr lang="en-US" altLang="ja-JP" sz="1200" b="1" dirty="0" smtClean="0">
              <a:latin typeface="HGPｺﾞｼｯｸM" panose="020B0600000000000000" pitchFamily="50" charset="-128"/>
              <a:ea typeface="HGPｺﾞｼｯｸM" panose="020B0600000000000000" pitchFamily="50" charset="-128"/>
            </a:endParaRPr>
          </a:p>
          <a:p>
            <a:pPr marL="625475" indent="-179388"/>
            <a:r>
              <a:rPr lang="en-US" altLang="ja-JP" sz="1200" dirty="0" smtClean="0">
                <a:latin typeface="HGPｺﾞｼｯｸM" panose="020B0600000000000000" pitchFamily="50" charset="-128"/>
                <a:ea typeface="HGPｺﾞｼｯｸM" panose="020B0600000000000000" pitchFamily="50" charset="-128"/>
              </a:rPr>
              <a:t>※ </a:t>
            </a:r>
            <a:r>
              <a:rPr lang="ja-JP" altLang="en-US" sz="1200" dirty="0" smtClean="0">
                <a:latin typeface="HGPｺﾞｼｯｸM" panose="020B0600000000000000" pitchFamily="50" charset="-128"/>
                <a:ea typeface="HGPｺﾞｼｯｸM" panose="020B0600000000000000" pitchFamily="50" charset="-128"/>
              </a:rPr>
              <a:t>本書が提供するコンテンツは、「読み物」ではありません。対面での説明時に使用する説明用資料です。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お客さまの理解状況に応じて、コンテンツの</a:t>
            </a:r>
            <a:r>
              <a:rPr lang="en-US" altLang="ja-JP" sz="1200" dirty="0" smtClean="0">
                <a:latin typeface="HGPｺﾞｼｯｸM" panose="020B0600000000000000" pitchFamily="50" charset="-128"/>
                <a:ea typeface="HGPｺﾞｼｯｸM" panose="020B0600000000000000" pitchFamily="50" charset="-128"/>
              </a:rPr>
              <a:t>PowerPoint</a:t>
            </a:r>
            <a:r>
              <a:rPr lang="ja-JP" altLang="en-US" sz="1200" dirty="0" smtClean="0">
                <a:latin typeface="HGPｺﾞｼｯｸM" panose="020B0600000000000000" pitchFamily="50" charset="-128"/>
                <a:ea typeface="HGPｺﾞｼｯｸM" panose="020B0600000000000000" pitchFamily="50" charset="-128"/>
              </a:rPr>
              <a:t>ファイルのノート欄に記した補足情報や要件定義フレームワークのコンテンツの使用も検討してください。</a:t>
            </a:r>
          </a:p>
        </p:txBody>
      </p:sp>
    </p:spTree>
    <p:extLst>
      <p:ext uri="{BB962C8B-B14F-4D97-AF65-F5344CB8AC3E}">
        <p14:creationId xmlns:p14="http://schemas.microsoft.com/office/powerpoint/2010/main" val="1920357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２．コンテンツの概要</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93421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２．コンテンツの概要</a:t>
            </a:r>
            <a:endParaRPr lang="ja-JP" altLang="en-US" dirty="0"/>
          </a:p>
        </p:txBody>
      </p:sp>
      <p:sp>
        <p:nvSpPr>
          <p:cNvPr id="16" name="テキスト ボックス 15"/>
          <p:cNvSpPr txBox="1"/>
          <p:nvPr/>
        </p:nvSpPr>
        <p:spPr>
          <a:xfrm>
            <a:off x="539552" y="5001610"/>
            <a:ext cx="8208912"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表２－１．コンテンツ一覧</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579637599"/>
              </p:ext>
            </p:extLst>
          </p:nvPr>
        </p:nvGraphicFramePr>
        <p:xfrm>
          <a:off x="395536" y="1556792"/>
          <a:ext cx="8568952" cy="3413760"/>
        </p:xfrm>
        <a:graphic>
          <a:graphicData uri="http://schemas.openxmlformats.org/drawingml/2006/table">
            <a:tbl>
              <a:tblPr firstRow="1" bandRow="1">
                <a:tableStyleId>{00A15C55-8517-42AA-B614-E9B94910E393}</a:tableStyleId>
              </a:tblPr>
              <a:tblGrid>
                <a:gridCol w="216024"/>
                <a:gridCol w="1224136"/>
                <a:gridCol w="1872208"/>
                <a:gridCol w="2736304"/>
                <a:gridCol w="2520280"/>
              </a:tblGrid>
              <a:tr h="265849">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コンテンツ名称</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コンテンツ説明</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コンテンツが対応する、</a:t>
                      </a:r>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
                      </a:r>
                      <a:b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お客さまに関係する要件定義リスク</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nchor="ct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コンテンツの目的・ゴール</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nchor="ctr"/>
                </a:tc>
              </a:tr>
              <a:tr h="34662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位置付けと重要性</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要件定義工程の目的、位置付け、および要件品質確保の視点から要件定義工程の重要性を解説する。</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お客さまの要件定義経験が不足している。</a:t>
                      </a: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お客さまとベンダー間で要件定義工程の</a:t>
                      </a:r>
                      <a:r>
                        <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
                      </a:r>
                      <a:br>
                        <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考え方に相違がある。</a:t>
                      </a: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お客さまが要件定義の必要性に懐疑的である。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お客さまが要件品質を重要視していない。</a:t>
                      </a:r>
                      <a:endParaRPr kumimoji="1" lang="en-US" altLang="ja-JP" sz="1000" strike="sngStrike"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要件定義工程の実施を、お客さまに了承して頂けること。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要件定義の品質確認（成果物レビュー）に、お客さまが注力して頂けること。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34662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業務要件定義の</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必要性</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要件定義工程における業務要件定義の位置付けと明らかにすべき事項から、業務要件定義の必要性を解説する。</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endPar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お客さまの要件定義経験が不足している。</a:t>
                      </a:r>
                      <a:endParaRPr kumimoji="1" lang="en-US" altLang="ja-JP"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お客さまが業務要件定義の必要性に懐疑的である。</a:t>
                      </a:r>
                    </a:p>
                  </a:txBody>
                  <a:tcPr/>
                </a:tc>
                <a:tc>
                  <a:txBody>
                    <a:bodyPr/>
                    <a:lstStyle/>
                    <a:p>
                      <a:pPr marL="171450" indent="-1714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業務要件定義の実施を、お客さまに了承して頂けること。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r h="346620">
                <a:tc>
                  <a:txBody>
                    <a:bodyPr/>
                    <a:lstStyle/>
                    <a:p>
                      <a:r>
                        <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3</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お客さま役割の重要性</a:t>
                      </a:r>
                      <a:endParaRPr kumimoji="1" lang="ja-JP" altLang="en-US" sz="1000" dirty="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要件定義工程の意思決定の重要性の視点から、要件定義工程のお客さま役割の重要性を解説する。</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お客さまの主体的な関与が不足している。</a:t>
                      </a:r>
                      <a:endParaRPr kumimoji="1" lang="ja-JP" altLang="en-US" sz="1000" strike="sngStrike"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お客さまの意思決定者の参画度合いが低い。</a:t>
                      </a:r>
                      <a:endParaRPr kumimoji="1" lang="ja-JP" altLang="en-US" sz="1000" dirty="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c>
                  <a:txBody>
                    <a:bodyPr/>
                    <a:lstStyle/>
                    <a:p>
                      <a:pPr marL="171450" indent="-171450">
                        <a:buFont typeface="Arial" panose="020B0604020202020204" pitchFamily="34" charset="0"/>
                        <a:buChar char="•"/>
                      </a:pP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お客さまに要件定義</a:t>
                      </a:r>
                      <a:r>
                        <a:rPr kumimoji="1" lang="ja-JP" altLang="en-US" sz="1000" dirty="0" smtClean="0">
                          <a:solidFill>
                            <a:schemeClr val="dk1"/>
                          </a:solidFill>
                          <a:latin typeface="HGPｺﾞｼｯｸM" panose="020B0600000000000000" pitchFamily="50" charset="-128"/>
                          <a:ea typeface="HGPｺﾞｼｯｸM" panose="020B0600000000000000" pitchFamily="50" charset="-128"/>
                          <a:cs typeface="メイリオ" panose="020B0604030504040204" pitchFamily="50" charset="-128"/>
                        </a:rPr>
                        <a:t>を</a:t>
                      </a: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主体的に取り組んで頂けること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a:t>
                      </a:r>
                      <a:r>
                        <a:rPr kumimoji="1" lang="ja-JP" altLang="en-US" sz="1000" dirty="0" smtClean="0">
                          <a:solidFill>
                            <a:schemeClr val="tx1"/>
                          </a:solidFill>
                          <a:latin typeface="HGPｺﾞｼｯｸM" panose="020B0600000000000000" pitchFamily="50" charset="-128"/>
                          <a:ea typeface="HGPｺﾞｼｯｸM" panose="020B0600000000000000" pitchFamily="50" charset="-128"/>
                          <a:cs typeface="メイリオ" panose="020B0604030504040204" pitchFamily="50" charset="-128"/>
                        </a:rPr>
                        <a:t>に</a:t>
                      </a: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意思決定ルールを明確化して頂けること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171450" indent="-171450">
                        <a:buFont typeface="Arial" panose="020B0604020202020204" pitchFamily="34" charset="0"/>
                        <a:buChar char="•"/>
                      </a:pPr>
                      <a:r>
                        <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rPr>
                        <a:t>お客さまに要件定義工程に必要な体制・リソースを確保して頂けること。</a:t>
                      </a:r>
                      <a:endParaRPr kumimoji="1" lang="en-US" altLang="ja-JP"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p>
                      <a:pPr marL="0" indent="0">
                        <a:buFont typeface="Arial" panose="020B0604020202020204" pitchFamily="34" charset="0"/>
                        <a:buNone/>
                      </a:pPr>
                      <a:endParaRPr kumimoji="1" lang="ja-JP" altLang="en-US" sz="1000" dirty="0" smtClean="0">
                        <a:latin typeface="HGPｺﾞｼｯｸM" panose="020B0600000000000000" pitchFamily="50" charset="-128"/>
                        <a:ea typeface="HGPｺﾞｼｯｸM" panose="020B0600000000000000" pitchFamily="50" charset="-128"/>
                        <a:cs typeface="メイリオ" panose="020B0604030504040204" pitchFamily="50" charset="-128"/>
                      </a:endParaRPr>
                    </a:p>
                  </a:txBody>
                  <a:tcPr/>
                </a:tc>
              </a:tr>
            </a:tbl>
          </a:graphicData>
        </a:graphic>
      </p:graphicFrame>
      <p:sp>
        <p:nvSpPr>
          <p:cNvPr id="6" name="テキスト ボックス 5"/>
          <p:cNvSpPr txBox="1"/>
          <p:nvPr/>
        </p:nvSpPr>
        <p:spPr>
          <a:xfrm>
            <a:off x="539552" y="1105574"/>
            <a:ext cx="8208912" cy="276999"/>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　　本書で用意しているコンテンツは、以下の通りです。</a:t>
            </a:r>
            <a:endParaRPr lang="en-US" altLang="ja-JP" sz="12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37953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a:latin typeface="HGPｺﾞｼｯｸE" panose="020B0900000000000000" pitchFamily="50" charset="-128"/>
                <a:ea typeface="HGPｺﾞｼｯｸE" panose="020B0900000000000000" pitchFamily="50" charset="-128"/>
              </a:rPr>
              <a:t>３</a:t>
            </a:r>
            <a:r>
              <a:rPr lang="ja-JP" altLang="en-US" sz="2400" dirty="0" smtClean="0">
                <a:latin typeface="HGPｺﾞｼｯｸE" panose="020B0900000000000000" pitchFamily="50" charset="-128"/>
                <a:ea typeface="HGPｺﾞｼｯｸE" panose="020B0900000000000000" pitchFamily="50" charset="-128"/>
              </a:rPr>
              <a:t>．コンテンツ</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893</Words>
  <Application>Microsoft Office PowerPoint</Application>
  <PresentationFormat>画面に合わせる (4:3)</PresentationFormat>
  <Paragraphs>173</Paragraphs>
  <Slides>12</Slides>
  <Notes>7</Notes>
  <HiddenSlides>0</HiddenSlides>
  <MMClips>0</MMClips>
  <ScaleCrop>false</ScaleCrop>
  <HeadingPairs>
    <vt:vector size="4" baseType="variant">
      <vt:variant>
        <vt:lpstr>テーマ</vt:lpstr>
      </vt:variant>
      <vt:variant>
        <vt:i4>2</vt:i4>
      </vt:variant>
      <vt:variant>
        <vt:lpstr>スライド タイトル</vt:lpstr>
      </vt:variant>
      <vt:variant>
        <vt:i4>12</vt:i4>
      </vt:variant>
    </vt:vector>
  </HeadingPairs>
  <TitlesOfParts>
    <vt:vector size="14"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2018-03-29T00:03:16Z</dcterms:created>
  <dcterms:modified xsi:type="dcterms:W3CDTF">2019-09-04T03:00:20Z</dcterms:modified>
</cp:coreProperties>
</file>