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75" d="100"/>
          <a:sy n="75" d="100"/>
        </p:scale>
        <p:origin x="206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en-US" altLang="en-US" sz="2400" dirty="0">
              <a:latin typeface="Segoe UI" panose="020B0502040204020203" pitchFamily="34" charset="0"/>
              <a:ea typeface="メイリオ" panose="020B0604030504040204" pitchFamily="50" charset="-128"/>
              <a:cs typeface="Segoe UI" panose="020B0502040204020203" pitchFamily="34" charset="0"/>
            </a:rPr>
            <a:t>Adaptation</a:t>
          </a: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en-US" altLang="en-US" sz="2400" dirty="0">
              <a:latin typeface="Segoe UI" panose="020B0502040204020203" pitchFamily="34" charset="0"/>
              <a:ea typeface="メイリオ" panose="020B0604030504040204" pitchFamily="50" charset="-128"/>
              <a:cs typeface="Segoe UI" panose="020B0502040204020203" pitchFamily="34" charset="0"/>
            </a:rPr>
            <a:t>Inspection</a:t>
          </a: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custScaleX="149934">
        <dgm:presLayoutVars>
          <dgm:bulletEnabled val="1"/>
        </dgm:presLayoutVars>
      </dgm:prSet>
      <dgm:spPr/>
    </dgm:pt>
    <dgm:pt modelId="{07DC8127-4991-4EDB-8E5C-6AB140419D1F}" type="pres">
      <dgm:prSet presAssocID="{16ED5C25-FB72-491F-9EEA-D0C334398BA6}" presName="sibTrans" presStyleLbl="node1" presStyleIdx="0" presStyleCnt="2"/>
      <dgm:spPr/>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pt>
    <dgm:pt modelId="{4FD79FEA-C542-45C4-BB57-D3550179A470}" type="pres">
      <dgm:prSet presAssocID="{D479E8D6-0953-4BE0-8E8F-46DA2F6159CB}" presName="sibTrans" presStyleLbl="node1" presStyleIdx="1" presStyleCnt="2"/>
      <dgm:spPr/>
    </dgm:pt>
  </dgm:ptLst>
  <dgm:cxnLst>
    <dgm:cxn modelId="{952FD10A-53EF-4504-887A-AEDA117FC29E}" srcId="{C8456D77-4416-4BE0-9086-C1BD6E7955CB}" destId="{3B5540FC-B7F6-488F-B3ED-AB89A66DB122}" srcOrd="0" destOrd="0" parTransId="{EC772DEF-DD9E-42E0-8D1C-F50F3669193E}" sibTransId="{16ED5C25-FB72-491F-9EEA-D0C334398BA6}"/>
    <dgm:cxn modelId="{0068E516-1241-4D9B-ACE2-50E18B0A8CF5}" type="presOf" srcId="{61CEE6E0-88D3-44D0-8EDF-B21D7B59935F}" destId="{468E0165-C11A-459B-A55D-34B2D60EB29E}" srcOrd="0" destOrd="0" presId="urn:microsoft.com/office/officeart/2005/8/layout/cycle1"/>
    <dgm:cxn modelId="{DFED0958-94FE-4460-A367-4FC49D250429}" type="presOf" srcId="{C8456D77-4416-4BE0-9086-C1BD6E7955CB}" destId="{3219FA2C-389C-4A58-8AAD-96F9E0257317}" srcOrd="0" destOrd="0" presId="urn:microsoft.com/office/officeart/2005/8/layout/cycle1"/>
    <dgm:cxn modelId="{7F382080-A9F3-42E7-A6F9-DDC3E2E67021}" type="presOf" srcId="{3B5540FC-B7F6-488F-B3ED-AB89A66DB122}" destId="{297E16BB-D720-4348-AFE7-C21A9332A6D6}"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5800DDBC-E81B-45E3-873F-10957DD5482E}" type="presOf" srcId="{16ED5C25-FB72-491F-9EEA-D0C334398BA6}" destId="{07DC8127-4991-4EDB-8E5C-6AB140419D1F}"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16BB-D720-4348-AFE7-C21A9332A6D6}">
      <dsp:nvSpPr>
        <dsp:cNvPr id="0" name=""/>
        <dsp:cNvSpPr/>
      </dsp:nvSpPr>
      <dsp:spPr>
        <a:xfrm>
          <a:off x="2538299" y="871387"/>
          <a:ext cx="2474403"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Segoe UI" panose="020B0502040204020203" pitchFamily="34" charset="0"/>
              <a:ea typeface="メイリオ" panose="020B0604030504040204" pitchFamily="50" charset="-128"/>
              <a:cs typeface="Segoe UI" panose="020B0502040204020203" pitchFamily="34" charset="0"/>
            </a:rPr>
            <a:t>Adaptation</a:t>
          </a:r>
          <a:endParaRPr kumimoji="1" lang="ja-JP" altLang="en-US" sz="2400" kern="1200" dirty="0">
            <a:latin typeface="Segoe UI" panose="020B0502040204020203" pitchFamily="34" charset="0"/>
            <a:ea typeface="メイリオ" panose="020B0604030504040204" pitchFamily="50" charset="-128"/>
            <a:cs typeface="Segoe UI" panose="020B0502040204020203" pitchFamily="34" charset="0"/>
          </a:endParaRPr>
        </a:p>
      </dsp:txBody>
      <dsp:txXfrm>
        <a:off x="2538299" y="871387"/>
        <a:ext cx="2474403" cy="1650328"/>
      </dsp:txXfrm>
    </dsp:sp>
    <dsp:sp modelId="{07DC8127-4991-4EDB-8E5C-6AB140419D1F}">
      <dsp:nvSpPr>
        <dsp:cNvPr id="0" name=""/>
        <dsp:cNvSpPr/>
      </dsp:nvSpPr>
      <dsp:spPr>
        <a:xfrm>
          <a:off x="728429" y="-1299"/>
          <a:ext cx="3395703" cy="3395703"/>
        </a:xfrm>
        <a:prstGeom prst="circularArrow">
          <a:avLst>
            <a:gd name="adj1" fmla="val 9477"/>
            <a:gd name="adj2" fmla="val 684435"/>
            <a:gd name="adj3" fmla="val 7853307"/>
            <a:gd name="adj4" fmla="val 2262257"/>
            <a:gd name="adj5" fmla="val 11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E0165-C11A-459B-A55D-34B2D60EB29E}">
      <dsp:nvSpPr>
        <dsp:cNvPr id="0" name=""/>
        <dsp:cNvSpPr/>
      </dsp:nvSpPr>
      <dsp:spPr>
        <a:xfrm>
          <a:off x="251897"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Segoe UI" panose="020B0502040204020203" pitchFamily="34" charset="0"/>
              <a:ea typeface="メイリオ" panose="020B0604030504040204" pitchFamily="50" charset="-128"/>
              <a:cs typeface="Segoe UI" panose="020B0502040204020203" pitchFamily="34" charset="0"/>
            </a:rPr>
            <a:t>Inspection</a:t>
          </a:r>
          <a:endParaRPr kumimoji="1" lang="ja-JP" altLang="en-US" sz="2400" kern="1200" dirty="0">
            <a:latin typeface="Segoe UI" panose="020B0502040204020203" pitchFamily="34" charset="0"/>
            <a:ea typeface="メイリオ" panose="020B0604030504040204" pitchFamily="50" charset="-128"/>
            <a:cs typeface="Segoe UI" panose="020B0502040204020203" pitchFamily="34" charset="0"/>
          </a:endParaRPr>
        </a:p>
      </dsp:txBody>
      <dsp:txXfrm>
        <a:off x="251897" y="871387"/>
        <a:ext cx="1650328" cy="1650328"/>
      </dsp:txXfrm>
    </dsp:sp>
    <dsp:sp modelId="{4FD79FEA-C542-45C4-BB57-D3550179A470}">
      <dsp:nvSpPr>
        <dsp:cNvPr id="0" name=""/>
        <dsp:cNvSpPr/>
      </dsp:nvSpPr>
      <dsp:spPr>
        <a:xfrm>
          <a:off x="728429" y="-1299"/>
          <a:ext cx="3395703" cy="3395703"/>
        </a:xfrm>
        <a:prstGeom prst="circularArrow">
          <a:avLst>
            <a:gd name="adj1" fmla="val 9477"/>
            <a:gd name="adj2" fmla="val 684435"/>
            <a:gd name="adj3" fmla="val 18653307"/>
            <a:gd name="adj4" fmla="val 13062257"/>
            <a:gd name="adj5" fmla="val 11057"/>
          </a:avLst>
        </a:prstGeom>
        <a:solidFill>
          <a:schemeClr val="accent5">
            <a:hueOff val="-5755075"/>
            <a:satOff val="-22165"/>
            <a:lumOff val="2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2020/12/19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D88DDB-A56A-44BC-AFFA-ED23EB722968}" type="slidenum">
              <a:rPr kumimoji="1" lang="ja-JP" altLang="en-US" smtClean="0"/>
              <a:t>33</a:t>
            </a:fld>
            <a:endParaRPr kumimoji="1" lang="ja-JP" altLang="en-US"/>
          </a:p>
        </p:txBody>
      </p:sp>
    </p:spTree>
    <p:extLst>
      <p:ext uri="{BB962C8B-B14F-4D97-AF65-F5344CB8AC3E}">
        <p14:creationId xmlns:p14="http://schemas.microsoft.com/office/powerpoint/2010/main" val="290188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A</a:t>
            </a:r>
            <a:r>
              <a:rPr kumimoji="1" lang="ja-JP" altLang="en-US" dirty="0"/>
              <a:t>のタイトル</a:t>
            </a:r>
          </a:p>
        </p:txBody>
      </p:sp>
    </p:spTree>
    <p:extLst>
      <p:ext uri="{BB962C8B-B14F-4D97-AF65-F5344CB8AC3E}">
        <p14:creationId xmlns:p14="http://schemas.microsoft.com/office/powerpoint/2010/main" val="27707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a:t>中表紙タイトル</a:t>
            </a: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umguides.org/docs/scrumguide/v2020/2020-Scrum-Guide-US.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643944" cy="701731"/>
          </a:xfrm>
        </p:spPr>
        <p:txBody>
          <a:bodyPr/>
          <a:lstStyle/>
          <a:p>
            <a:r>
              <a:rPr lang="en-US" altLang="ja-JP" sz="2400" b="1" dirty="0">
                <a:latin typeface="Segoe UI" panose="020B0502040204020203" pitchFamily="34" charset="0"/>
                <a:ea typeface="Meiryo UI" panose="020B0604030504040204" pitchFamily="50" charset="-128"/>
                <a:cs typeface="Segoe UI" panose="020B0502040204020203" pitchFamily="34" charset="0"/>
              </a:rPr>
              <a:t>Role of product owners in Scrum development</a:t>
            </a:r>
            <a:endParaRPr kumimoji="1" lang="ja-JP" altLang="en-US" sz="2400" b="1" dirty="0">
              <a:latin typeface="Segoe UI" panose="020B0502040204020203" pitchFamily="34" charset="0"/>
              <a:ea typeface="Meiryo UI" panose="020B0604030504040204" pitchFamily="50" charset="-128"/>
              <a:cs typeface="Segoe UI" panose="020B0502040204020203" pitchFamily="34" charset="0"/>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Version 1.1 </a:t>
            </a:r>
          </a:p>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February 14, 2018 </a:t>
            </a: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82399"/>
            <a:ext cx="825953" cy="295893"/>
          </a:xfrm>
          <a:prstGeom prst="rect">
            <a:avLst/>
          </a:prstGeom>
        </p:spPr>
      </p:pic>
      <p:sp>
        <p:nvSpPr>
          <p:cNvPr id="15" name="テキスト ボックス 5"/>
          <p:cNvSpPr txBox="1"/>
          <p:nvPr/>
        </p:nvSpPr>
        <p:spPr>
          <a:xfrm>
            <a:off x="467544" y="6200719"/>
            <a:ext cx="8064896" cy="430887"/>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solidFill>
                  <a:srgbClr val="000000"/>
                </a:solidFill>
                <a:latin typeface="Segoe UI" panose="020B0502040204020203" pitchFamily="34" charset="0"/>
                <a:ea typeface="Meiryo UI"/>
                <a:cs typeface="Segoe UI" panose="020B0502040204020203" pitchFamily="34" charset="0"/>
              </a:rPr>
              <a:t>This document is provided under the international Creative Commons Attribution + Share Alike 4.0 license.</a:t>
            </a:r>
          </a:p>
          <a:p>
            <a:endParaRPr lang="ja-JP" altLang="en-US" sz="1100" dirty="0">
              <a:solidFill>
                <a:srgbClr val="000000"/>
              </a:solidFill>
              <a:latin typeface="Segoe UI" panose="020B0502040204020203" pitchFamily="34" charset="0"/>
              <a:ea typeface="Meiryo UI"/>
              <a:cs typeface="Segoe UI" panose="020B0502040204020203" pitchFamily="34" charset="0"/>
            </a:endParaRPr>
          </a:p>
        </p:txBody>
      </p:sp>
      <p:sp>
        <p:nvSpPr>
          <p:cNvPr id="7" name="テキスト ボックス 5"/>
          <p:cNvSpPr txBox="1"/>
          <p:nvPr/>
        </p:nvSpPr>
        <p:spPr>
          <a:xfrm>
            <a:off x="358226" y="6462329"/>
            <a:ext cx="7958189"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Segoe UI" panose="020B0502040204020203" pitchFamily="34" charset="0"/>
                <a:ea typeface="Meiryo UI"/>
                <a:cs typeface="Segoe UI" panose="020B0502040204020203" pitchFamily="34" charset="0"/>
              </a:rPr>
              <a:t>　</a:t>
            </a:r>
            <a:r>
              <a:rPr lang="en-US" altLang="ja-JP" sz="1100" dirty="0">
                <a:solidFill>
                  <a:srgbClr val="000000"/>
                </a:solidFill>
                <a:latin typeface="Segoe UI" panose="020B0502040204020203" pitchFamily="34" charset="0"/>
                <a:ea typeface="Meiryo UI"/>
                <a:cs typeface="Segoe UI" panose="020B0502040204020203" pitchFamily="34" charset="0"/>
              </a:rPr>
              <a:t>Introduction to Scrum ©2018 TIS INC. Creative Commons License (International Attribution + Share Alike 4.0)</a:t>
            </a:r>
            <a:endParaRPr lang="ja-JP" altLang="en-US" sz="1100" dirty="0">
              <a:solidFill>
                <a:srgbClr val="000000"/>
              </a:solidFill>
              <a:latin typeface="Segoe UI" panose="020B0502040204020203" pitchFamily="34" charset="0"/>
              <a:ea typeface="Meiryo UI"/>
              <a:cs typeface="Segoe UI" panose="020B0502040204020203" pitchFamily="34" charset="0"/>
            </a:endParaRPr>
          </a:p>
        </p:txBody>
      </p:sp>
    </p:spTree>
    <p:extLst>
      <p:ext uri="{BB962C8B-B14F-4D97-AF65-F5344CB8AC3E}">
        <p14:creationId xmlns:p14="http://schemas.microsoft.com/office/powerpoint/2010/main" val="108455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Target market (general areas)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640960" cy="5255865"/>
          </a:xfrm>
        </p:spPr>
        <p:txBody>
          <a:bodyPr/>
          <a:lstStyle/>
          <a:p>
            <a:pPr marL="0" indent="0">
              <a:buNone/>
            </a:pPr>
            <a:r>
              <a:rPr lang="en-US" altLang="ja-JP" dirty="0">
                <a:latin typeface="Segoe UI" panose="020B0502040204020203" pitchFamily="34" charset="0"/>
                <a:cs typeface="Segoe UI" panose="020B0502040204020203" pitchFamily="34" charset="0"/>
              </a:rPr>
              <a:t>“All individuals and organizations who purchase a product or service, or who </a:t>
            </a:r>
            <a:r>
              <a:rPr lang="en-US" altLang="ja-JP" u="sng" dirty="0">
                <a:solidFill>
                  <a:srgbClr val="FF0000"/>
                </a:solidFill>
                <a:latin typeface="Segoe UI" panose="020B0502040204020203" pitchFamily="34" charset="0"/>
                <a:cs typeface="Segoe UI" panose="020B0502040204020203" pitchFamily="34" charset="0"/>
              </a:rPr>
              <a:t>may do so</a:t>
            </a:r>
            <a:r>
              <a:rPr lang="en-US" altLang="ja-JP" dirty="0">
                <a:latin typeface="Segoe UI" panose="020B0502040204020203" pitchFamily="34" charset="0"/>
                <a:cs typeface="Segoe UI" panose="020B0502040204020203" pitchFamily="34" charset="0"/>
              </a:rPr>
              <a:t>.” (from </a:t>
            </a:r>
            <a:r>
              <a:rPr lang="en-US" altLang="ja-JP" dirty="0" err="1">
                <a:latin typeface="Segoe UI" panose="020B0502040204020203" pitchFamily="34" charset="0"/>
                <a:cs typeface="Segoe UI" panose="020B0502040204020203" pitchFamily="34" charset="0"/>
              </a:rPr>
              <a:t>Kotobank</a:t>
            </a:r>
            <a:r>
              <a:rPr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10</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cs typeface="Segoe UI" panose="020B0502040204020203" pitchFamily="34" charset="0"/>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Customers/users</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b="1" dirty="0">
                <a:latin typeface="Segoe UI" panose="020B0502040204020203" pitchFamily="34" charset="0"/>
                <a:ea typeface="メイリオ" panose="020B0604030504040204" pitchFamily="50" charset="-128"/>
                <a:cs typeface="Segoe UI" panose="020B0502040204020203" pitchFamily="34" charset="0"/>
              </a:endParaRPr>
            </a:p>
          </p:txBody>
        </p:sp>
      </p:grpSp>
    </p:spTree>
    <p:extLst>
      <p:ext uri="{BB962C8B-B14F-4D97-AF65-F5344CB8AC3E}">
        <p14:creationId xmlns:p14="http://schemas.microsoft.com/office/powerpoint/2010/main" val="281946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593966"/>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 name="タイトル 1"/>
          <p:cNvSpPr>
            <a:spLocks noGrp="1"/>
          </p:cNvSpPr>
          <p:nvPr>
            <p:ph type="title"/>
          </p:nvPr>
        </p:nvSpPr>
        <p:spPr>
          <a:xfrm>
            <a:off x="468240" y="656728"/>
            <a:ext cx="7416128" cy="324000"/>
          </a:xfrm>
        </p:spPr>
        <p:txBody>
          <a:bodyPr/>
          <a:lstStyle/>
          <a:p>
            <a:r>
              <a:rPr lang="en-US" altLang="ja-JP" dirty="0">
                <a:latin typeface="Segoe UI" panose="020B0502040204020203" pitchFamily="34" charset="0"/>
                <a:cs typeface="Segoe UI" panose="020B0502040204020203" pitchFamily="34" charset="0"/>
              </a:rPr>
              <a:t>Target market (from product owner’s perspective)</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All parties other than the product owner (regardless of whether they will purchase it) </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11</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22" name="グループ化 21"/>
          <p:cNvGrpSpPr/>
          <p:nvPr/>
        </p:nvGrpSpPr>
        <p:grpSpPr>
          <a:xfrm>
            <a:off x="5364088" y="5042642"/>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b="1"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30" name="円/楕円 29"/>
          <p:cNvSpPr/>
          <p:nvPr/>
        </p:nvSpPr>
        <p:spPr>
          <a:xfrm>
            <a:off x="611560" y="3098022"/>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31" name="円/楕円 30"/>
          <p:cNvSpPr/>
          <p:nvPr/>
        </p:nvSpPr>
        <p:spPr>
          <a:xfrm>
            <a:off x="2843808" y="3098022"/>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4" name="円/楕円 23"/>
          <p:cNvSpPr/>
          <p:nvPr/>
        </p:nvSpPr>
        <p:spPr>
          <a:xfrm>
            <a:off x="915616" y="3530070"/>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Apparent customers</a:t>
            </a:r>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5" name="円/楕円 24"/>
          <p:cNvSpPr/>
          <p:nvPr/>
        </p:nvSpPr>
        <p:spPr>
          <a:xfrm>
            <a:off x="3275856" y="3314046"/>
            <a:ext cx="165618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Segoe UI" panose="020B0502040204020203" pitchFamily="34" charset="0"/>
                <a:ea typeface="メイリオ" panose="020B0604030504040204" pitchFamily="50" charset="-128"/>
                <a:cs typeface="Segoe UI" panose="020B0502040204020203" pitchFamily="34" charset="0"/>
              </a:rPr>
              <a:t>Development</a:t>
            </a:r>
          </a:p>
          <a:p>
            <a:pPr algn="ctr"/>
            <a:r>
              <a:rPr lang="en-US" altLang="ja-JP" sz="12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team</a:t>
            </a:r>
          </a:p>
        </p:txBody>
      </p:sp>
      <p:sp>
        <p:nvSpPr>
          <p:cNvPr id="26" name="円/楕円 25"/>
          <p:cNvSpPr/>
          <p:nvPr/>
        </p:nvSpPr>
        <p:spPr>
          <a:xfrm>
            <a:off x="4827856" y="3733530"/>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Sales</a:t>
            </a:r>
            <a:endParaRPr kumimoji="1"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7" name="円/楕円 26"/>
          <p:cNvSpPr/>
          <p:nvPr/>
        </p:nvSpPr>
        <p:spPr>
          <a:xfrm>
            <a:off x="2933035" y="4216495"/>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Management</a:t>
            </a:r>
            <a:endParaRPr kumimoji="1"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8" name="円/楕円 27"/>
          <p:cNvSpPr/>
          <p:nvPr/>
        </p:nvSpPr>
        <p:spPr>
          <a:xfrm>
            <a:off x="4499992" y="4849178"/>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Legal Affairs</a:t>
            </a:r>
          </a:p>
        </p:txBody>
      </p:sp>
      <p:sp>
        <p:nvSpPr>
          <p:cNvPr id="29" name="円/楕円 28"/>
          <p:cNvSpPr/>
          <p:nvPr/>
        </p:nvSpPr>
        <p:spPr>
          <a:xfrm>
            <a:off x="787624" y="4072479"/>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End users</a:t>
            </a:r>
            <a:endParaRPr kumimoji="1" lang="ja-JP" altLang="en-US" sz="16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32" name="テキスト ボックス 31"/>
          <p:cNvSpPr txBox="1"/>
          <p:nvPr/>
        </p:nvSpPr>
        <p:spPr>
          <a:xfrm>
            <a:off x="3493666" y="2564159"/>
            <a:ext cx="2012652"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Segoe UI" panose="020B0502040204020203" pitchFamily="34" charset="0"/>
                <a:ea typeface="メイリオ" panose="020B0604030504040204" pitchFamily="50" charset="-128"/>
                <a:cs typeface="Segoe UI" panose="020B0502040204020203" pitchFamily="34" charset="0"/>
              </a:rPr>
              <a:t>Internal market</a:t>
            </a:r>
          </a:p>
          <a:p>
            <a:pPr algn="ctr"/>
            <a:r>
              <a:rPr lang="en-US" altLang="ja-JP" sz="1400" b="1" dirty="0">
                <a:latin typeface="Segoe UI" panose="020B0502040204020203" pitchFamily="34" charset="0"/>
                <a:ea typeface="メイリオ" panose="020B0604030504040204" pitchFamily="50" charset="-128"/>
                <a:cs typeface="Segoe UI" panose="020B0502040204020203" pitchFamily="34" charset="0"/>
              </a:rPr>
              <a:t> (inside company)</a:t>
            </a:r>
          </a:p>
        </p:txBody>
      </p:sp>
      <p:sp>
        <p:nvSpPr>
          <p:cNvPr id="5" name="角丸四角形吹き出し 4"/>
          <p:cNvSpPr/>
          <p:nvPr/>
        </p:nvSpPr>
        <p:spPr>
          <a:xfrm>
            <a:off x="6383435" y="1916832"/>
            <a:ext cx="2600960" cy="2909382"/>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Sometimes product owners need to do their own research and venture into new markets by appealing to customers and markets that are not yet recognized.</a:t>
            </a:r>
            <a:endParaRPr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33" name="円/楕円 32"/>
          <p:cNvSpPr/>
          <p:nvPr/>
        </p:nvSpPr>
        <p:spPr>
          <a:xfrm>
            <a:off x="1184038" y="5072433"/>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34" name="円/楕円 33"/>
          <p:cNvSpPr/>
          <p:nvPr/>
        </p:nvSpPr>
        <p:spPr>
          <a:xfrm>
            <a:off x="1364802" y="5267554"/>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Unrecognized customers and decision-makers</a:t>
            </a:r>
            <a:endParaRPr kumimoji="1" lang="ja-JP" altLang="en-US" sz="16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35" name="テキスト ボックス 34"/>
          <p:cNvSpPr txBox="1"/>
          <p:nvPr/>
        </p:nvSpPr>
        <p:spPr>
          <a:xfrm>
            <a:off x="1915580" y="6329090"/>
            <a:ext cx="1864332" cy="307777"/>
          </a:xfrm>
          <a:prstGeom prst="rect">
            <a:avLst/>
          </a:prstGeom>
          <a:solidFill>
            <a:schemeClr val="accent2">
              <a:lumMod val="60000"/>
              <a:lumOff val="40000"/>
            </a:schemeClr>
          </a:solidFill>
        </p:spPr>
        <p:txBody>
          <a:bodyPr wrap="square" rtlCol="0">
            <a:spAutoFit/>
          </a:bodyPr>
          <a:lstStyle/>
          <a:p>
            <a:pPr algn="ctr"/>
            <a:r>
              <a:rPr lang="en-US" altLang="ja-JP" sz="1400" b="1" dirty="0">
                <a:latin typeface="Segoe UI" panose="020B0502040204020203" pitchFamily="34" charset="0"/>
                <a:ea typeface="メイリオ" panose="020B0604030504040204" pitchFamily="50" charset="-128"/>
                <a:cs typeface="Segoe UI" panose="020B0502040204020203" pitchFamily="34" charset="0"/>
              </a:rPr>
              <a:t>Potential Market</a:t>
            </a:r>
            <a:endParaRPr kumimoji="1" lang="ja-JP" altLang="en-US" sz="1400" b="1" dirty="0">
              <a:latin typeface="Segoe UI" panose="020B0502040204020203" pitchFamily="34" charset="0"/>
              <a:ea typeface="メイリオ" panose="020B0604030504040204" pitchFamily="50" charset="-128"/>
              <a:cs typeface="Segoe UI" panose="020B0502040204020203" pitchFamily="34" charset="0"/>
            </a:endParaRPr>
          </a:p>
        </p:txBody>
      </p:sp>
      <p:sp>
        <p:nvSpPr>
          <p:cNvPr id="17" name="テキスト ボックス 16"/>
          <p:cNvSpPr txBox="1"/>
          <p:nvPr/>
        </p:nvSpPr>
        <p:spPr>
          <a:xfrm>
            <a:off x="683568" y="2616007"/>
            <a:ext cx="2016224"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Segoe UI" panose="020B0502040204020203" pitchFamily="34" charset="0"/>
                <a:ea typeface="メイリオ" panose="020B0604030504040204" pitchFamily="50" charset="-128"/>
                <a:cs typeface="Segoe UI" panose="020B0502040204020203" pitchFamily="34" charset="0"/>
              </a:rPr>
              <a:t>External market (outside company)</a:t>
            </a:r>
            <a:endParaRPr kumimoji="1" lang="ja-JP" altLang="en-US" sz="1400" b="1" dirty="0">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3851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en-US" altLang="ja-JP" dirty="0">
                <a:latin typeface="Segoe UI" panose="020B0502040204020203" pitchFamily="34" charset="0"/>
                <a:cs typeface="Segoe UI" panose="020B0502040204020203" pitchFamily="34" charset="0"/>
              </a:rPr>
              <a:t>Points of caution</a:t>
            </a:r>
          </a:p>
          <a:p>
            <a:pPr marL="0" indent="0">
              <a:buNone/>
            </a:pPr>
            <a:endParaRPr lang="en-US" altLang="ja-JP" sz="11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Internal markets (within the company) need attention too</a:t>
            </a: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Market needs are not necessarily apparent</a:t>
            </a:r>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Some issues in both your external and internal markets are apparent and others are not (the former are called apparent needs and the latter are called latent needs). In addition to pursuing apparent needs, product owners must be conscious that there are latent needs and </a:t>
            </a:r>
            <a:r>
              <a:rPr lang="en-US" altLang="ja-JP" b="1" dirty="0">
                <a:solidFill>
                  <a:srgbClr val="FF0000"/>
                </a:solidFill>
                <a:latin typeface="Segoe UI" panose="020B0502040204020203" pitchFamily="34" charset="0"/>
                <a:ea typeface="メイリオ" panose="020B0604030504040204" pitchFamily="50" charset="-128"/>
                <a:cs typeface="Segoe UI" panose="020B0502040204020203" pitchFamily="34" charset="0"/>
              </a:rPr>
              <a:t>if necessary, take the initiative to find out what those needs are.</a:t>
            </a:r>
            <a:endParaRPr kumimoji="1" lang="en-US" altLang="ja-JP" b="1" dirty="0">
              <a:solidFill>
                <a:srgbClr val="FF0000"/>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While the needs of external markets need to be met in order to generate revenue, the needs of your internal market also need to be met in order to create the product. For example, if you do not meet your developers’ need to know the direction of the product and why it is needed, they will not be able to judge what needs to be developed. </a:t>
            </a: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Target market</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12</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162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Role of product owners</a:t>
            </a:r>
            <a:endParaRPr kumimoji="1" lang="ja-JP" altLang="en-US" dirty="0">
              <a:latin typeface="Segoe UI" panose="020B0502040204020203" pitchFamily="34" charset="0"/>
              <a:cs typeface="Segoe UI" panose="020B0502040204020203" pitchFamily="34" charset="0"/>
            </a:endParaRP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Role of product owners</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14</a:t>
            </a:fld>
            <a:endParaRPr lang="ja-JP" altLang="en-US">
              <a:solidFill>
                <a:srgbClr val="000000"/>
              </a:solidFill>
              <a:latin typeface="Segoe UI" panose="020B0502040204020203" pitchFamily="34" charset="0"/>
              <a:cs typeface="Segoe UI" panose="020B0502040204020203" pitchFamily="34" charset="0"/>
            </a:endParaRPr>
          </a:p>
        </p:txBody>
      </p:sp>
      <p:sp>
        <p:nvSpPr>
          <p:cNvPr id="10" name="コンテンツ プレースホルダー 9"/>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Product owners are responsible for focusing on market needs and increasing the value of the product.</a:t>
            </a:r>
            <a:endParaRPr kumimoji="1" lang="en-US" altLang="ja-JP" dirty="0">
              <a:latin typeface="Segoe UI" panose="020B0502040204020203" pitchFamily="34" charset="0"/>
              <a:cs typeface="Segoe UI" panose="020B0502040204020203" pitchFamily="34" charset="0"/>
            </a:endParaRPr>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Increasing the value of the product</a:t>
              </a:r>
              <a:endParaRPr kumimoji="1" lang="ja-JP" altLang="en-US"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Management of product backlog</a:t>
              </a:r>
              <a:endParaRPr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Management of economic viability</a:t>
              </a:r>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Segoe UI" panose="020B0502040204020203" pitchFamily="34" charset="0"/>
                  <a:ea typeface="メイリオ" panose="020B0604030504040204" pitchFamily="50" charset="-128"/>
                  <a:cs typeface="Segoe UI" panose="020B0502040204020203" pitchFamily="34" charset="0"/>
                </a:rPr>
                <a:t>Working together with the scrum team</a:t>
              </a: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Working together with stakeholders</a:t>
              </a:r>
              <a:endParaRPr kumimoji="1"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5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product backlog</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What is product backlog?</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15</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latin typeface="Segoe UI" panose="020B0502040204020203" pitchFamily="34" charset="0"/>
                <a:ea typeface="メイリオ" panose="020B0604030504040204" pitchFamily="50" charset="-128"/>
                <a:cs typeface="Segoe UI" panose="020B0502040204020203" pitchFamily="34" charset="0"/>
              </a:rPr>
              <a:t>Product backlog is a list of everything known to be necessary for the product, in order of priority (from the Scrum Guide) </a:t>
            </a:r>
            <a:endParaRPr lang="ja-JP" altLang="en-US" sz="20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aphicFrame>
        <p:nvGraphicFramePr>
          <p:cNvPr id="6" name="表 5"/>
          <p:cNvGraphicFramePr>
            <a:graphicFrameLocks noGrp="1"/>
          </p:cNvGraphicFramePr>
          <p:nvPr>
            <p:extLst>
              <p:ext uri="{D42A27DB-BD31-4B8C-83A1-F6EECF244321}">
                <p14:modId xmlns:p14="http://schemas.microsoft.com/office/powerpoint/2010/main" val="1605243748"/>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8" name="角丸四角形吹き出し 7"/>
          <p:cNvSpPr/>
          <p:nvPr/>
        </p:nvSpPr>
        <p:spPr>
          <a:xfrm>
            <a:off x="4572000" y="3246188"/>
            <a:ext cx="4347011" cy="3423171"/>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u="sng"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scrum team and stakeholders can see the current status of the product by checking backlog. </a:t>
            </a:r>
          </a:p>
          <a:p>
            <a:endPar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A properly organized product backlog is a </a:t>
            </a:r>
            <a:r>
              <a:rPr lang="en-US" altLang="ja-JP"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common language </a:t>
            </a: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for the developers and stakeholders (in other words, it provides a means for discussion between people in different positions). </a:t>
            </a:r>
          </a:p>
        </p:txBody>
      </p:sp>
    </p:spTree>
    <p:extLst>
      <p:ext uri="{BB962C8B-B14F-4D97-AF65-F5344CB8AC3E}">
        <p14:creationId xmlns:p14="http://schemas.microsoft.com/office/powerpoint/2010/main" val="54953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product backlog</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b="1" dirty="0">
                <a:latin typeface="Segoe UI" panose="020B0502040204020203" pitchFamily="34" charset="0"/>
                <a:cs typeface="Segoe UI" panose="020B0502040204020203" pitchFamily="34" charset="0"/>
              </a:rPr>
              <a:t>If the product backlog is not managed...</a:t>
            </a:r>
          </a:p>
          <a:p>
            <a:pPr marL="0" indent="0">
              <a:buNone/>
            </a:pPr>
            <a:r>
              <a:rPr lang="en-US" altLang="ja-JP" dirty="0">
                <a:latin typeface="Segoe UI" panose="020B0502040204020203" pitchFamily="34" charset="0"/>
                <a:cs typeface="Segoe UI" panose="020B0502040204020203" pitchFamily="34" charset="0"/>
              </a:rPr>
              <a:t>...the development team will not know what they need to create and the stakeholders will not know the status of the product. In general, it is not possible to see the direction of the product if the product backlog is not organized. </a:t>
            </a:r>
            <a:endParaRPr kumimoji="1" lang="en-US" altLang="ja-JP" dirty="0">
              <a:latin typeface="Segoe UI" panose="020B0502040204020203" pitchFamily="34" charset="0"/>
              <a:cs typeface="Segoe UI" panose="020B0502040204020203" pitchFamily="34" charset="0"/>
            </a:endParaRPr>
          </a:p>
          <a:p>
            <a:pPr marL="0" indent="0">
              <a:buNone/>
            </a:pPr>
            <a:endParaRPr kumimoji="1" lang="en-US" altLang="ja-JP" dirty="0">
              <a:latin typeface="Segoe UI" panose="020B0502040204020203" pitchFamily="34" charset="0"/>
              <a:cs typeface="Segoe UI" panose="020B0502040204020203" pitchFamily="34" charset="0"/>
            </a:endParaRPr>
          </a:p>
          <a:p>
            <a:pPr marL="0" indent="0">
              <a:buNone/>
            </a:pP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16</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5" name="グループ化 4"/>
          <p:cNvGrpSpPr/>
          <p:nvPr/>
        </p:nvGrpSpPr>
        <p:grpSpPr>
          <a:xfrm>
            <a:off x="1831351" y="4293096"/>
            <a:ext cx="1592868" cy="1989882"/>
            <a:chOff x="6151831" y="4221088"/>
            <a:chExt cx="1592868" cy="1989882"/>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151831" y="5626195"/>
              <a:ext cx="1516514" cy="584775"/>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Development team</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rPr>
              <a:t>どんなプロダクトを作りたいのかが見えてこない！！</a:t>
            </a: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Segoe UI" panose="020B0502040204020203" pitchFamily="34" charset="0"/>
                  <a:ea typeface="メイリオ" panose="020B0604030504040204" pitchFamily="50" charset="-128"/>
                  <a:cs typeface="Segoe UI" panose="020B0502040204020203" pitchFamily="34" charset="0"/>
                </a:rPr>
                <a:t>Stakeholders</a:t>
              </a:r>
              <a:endParaRPr kumimoji="1" lang="ja-JP" altLang="en-US" sz="1200" b="1"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We cannot tell what</a:t>
            </a:r>
          </a:p>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kind of product needs to be made!</a:t>
            </a:r>
          </a:p>
        </p:txBody>
      </p:sp>
    </p:spTree>
    <p:extLst>
      <p:ext uri="{BB962C8B-B14F-4D97-AF65-F5344CB8AC3E}">
        <p14:creationId xmlns:p14="http://schemas.microsoft.com/office/powerpoint/2010/main" val="30949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product backlog</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b="1" dirty="0">
                <a:latin typeface="Segoe UI" panose="020B0502040204020203" pitchFamily="34" charset="0"/>
                <a:cs typeface="Segoe UI" panose="020B0502040204020203" pitchFamily="34" charset="0"/>
              </a:rPr>
              <a:t>Responsibilities of product owners</a:t>
            </a:r>
          </a:p>
          <a:p>
            <a:pPr marL="0" indent="0">
              <a:buNone/>
            </a:pPr>
            <a:r>
              <a:rPr lang="en-US" altLang="ja-JP" sz="2000" dirty="0">
                <a:latin typeface="Segoe UI" panose="020B0502040204020203" pitchFamily="34" charset="0"/>
                <a:cs typeface="Segoe UI" panose="020B0502040204020203" pitchFamily="34" charset="0"/>
              </a:rPr>
              <a:t>(1)	To clearly indicate the nature of product backlog items.</a:t>
            </a:r>
          </a:p>
          <a:p>
            <a:pPr marL="0" indent="0">
              <a:buNone/>
            </a:pPr>
            <a:r>
              <a:rPr lang="en-US" altLang="ja-JP" sz="2000" dirty="0">
                <a:latin typeface="Segoe UI" panose="020B0502040204020203" pitchFamily="34" charset="0"/>
                <a:cs typeface="Segoe UI" panose="020B0502040204020203" pitchFamily="34" charset="0"/>
              </a:rPr>
              <a:t>(2)	To decide on the priority order of product backlog items.</a:t>
            </a:r>
          </a:p>
          <a:p>
            <a:pPr marL="0" indent="0">
              <a:buNone/>
            </a:pPr>
            <a:r>
              <a:rPr lang="en-US" altLang="ja-JP" sz="2000" dirty="0">
                <a:latin typeface="Segoe UI" panose="020B0502040204020203" pitchFamily="34" charset="0"/>
                <a:cs typeface="Segoe UI" panose="020B0502040204020203" pitchFamily="34" charset="0"/>
              </a:rPr>
              <a:t>(3)	To clearly indicate the acceptance conditions.</a:t>
            </a:r>
          </a:p>
          <a:p>
            <a:pPr marL="0" indent="0">
              <a:buNone/>
            </a:pPr>
            <a:r>
              <a:rPr lang="en-US" altLang="ja-JP" sz="2000" dirty="0">
                <a:latin typeface="Segoe UI" panose="020B0502040204020203" pitchFamily="34" charset="0"/>
                <a:cs typeface="Segoe UI" panose="020B0502040204020203" pitchFamily="34" charset="0"/>
              </a:rPr>
              <a:t>(4)	To answer questions about product backlog items.</a:t>
            </a:r>
          </a:p>
          <a:p>
            <a:pPr marL="0" indent="0">
              <a:buNone/>
            </a:pPr>
            <a:endParaRPr kumimoji="1" lang="en-US" altLang="ja-JP" sz="2000" dirty="0">
              <a:latin typeface="Segoe UI" panose="020B0502040204020203" pitchFamily="34" charset="0"/>
              <a:cs typeface="Segoe UI" panose="020B0502040204020203" pitchFamily="34" charset="0"/>
            </a:endParaRPr>
          </a:p>
          <a:p>
            <a:pPr marL="0" indent="0">
              <a:buNone/>
            </a:pP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17</a:t>
            </a:fld>
            <a:endParaRPr lang="ja-JP" altLang="en-US">
              <a:solidFill>
                <a:srgbClr val="000000"/>
              </a:solidFill>
              <a:latin typeface="Segoe UI" panose="020B0502040204020203" pitchFamily="34" charset="0"/>
              <a:cs typeface="Segoe UI" panose="020B0502040204020203" pitchFamily="34" charset="0"/>
            </a:endParaRPr>
          </a:p>
        </p:txBody>
      </p:sp>
      <p:graphicFrame>
        <p:nvGraphicFramePr>
          <p:cNvPr id="7" name="表 6"/>
          <p:cNvGraphicFramePr>
            <a:graphicFrameLocks noGrp="1"/>
          </p:cNvGraphicFramePr>
          <p:nvPr>
            <p:extLst>
              <p:ext uri="{D42A27DB-BD31-4B8C-83A1-F6EECF244321}">
                <p14:modId xmlns:p14="http://schemas.microsoft.com/office/powerpoint/2010/main" val="181427393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1" name="角丸四角形 10"/>
          <p:cNvSpPr/>
          <p:nvPr/>
        </p:nvSpPr>
        <p:spPr>
          <a:xfrm>
            <a:off x="3851920" y="3643846"/>
            <a:ext cx="4752528" cy="29535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■Arrange the items in the order that will generate the greatest ROI (return on investment), taking into account factor such as the time, demand and development period. </a:t>
            </a:r>
          </a:p>
          <a:p>
            <a:endPar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■It is not necessary to define all of the items in detail when starting a sprint. (Development can be done as long as the functions necessary for the first release are defined in detail.) </a:t>
            </a:r>
            <a:endParaRPr kumimoji="1"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71542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Scrum Guide says “This is sometimes done by the product owner and sometimes done by the development team. In any case, the product owner has the final responsibility.” The person who manages the product backlog does not need to be the same person who creates it. With that said, since the product owner has the final responsibility for the product backlog, the product owner needs to be able to answer any questions that the developers and stakeholders may have about the product backlog. </a:t>
            </a:r>
            <a:endParaRPr lang="en-US" altLang="ja-JP" dirty="0">
              <a:solidFill>
                <a:schemeClr val="tx1"/>
              </a:solidFill>
              <a:latin typeface="Segoe UI" panose="020B0502040204020203" pitchFamily="34" charset="0"/>
              <a:ea typeface="HGP創英角ｺﾞｼｯｸUB" panose="020B0900000000000000" pitchFamily="50" charset="-128"/>
              <a:cs typeface="Segoe UI" panose="020B0502040204020203" pitchFamily="34" charset="0"/>
            </a:endParaRP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product backlog</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en-US" altLang="ja-JP" dirty="0">
                <a:latin typeface="Segoe UI" panose="020B0502040204020203" pitchFamily="34" charset="0"/>
                <a:cs typeface="Segoe UI" panose="020B0502040204020203" pitchFamily="34" charset="0"/>
              </a:rPr>
              <a:t>Points of caution</a:t>
            </a:r>
          </a:p>
          <a:p>
            <a:pPr marL="0" indent="0">
              <a:buNone/>
            </a:pPr>
            <a:endParaRPr lang="en-US" altLang="ja-JP"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dirty="0">
                <a:latin typeface="Segoe UI" panose="020B0502040204020203" pitchFamily="34" charset="0"/>
                <a:cs typeface="Segoe UI" panose="020B0502040204020203" pitchFamily="34" charset="0"/>
              </a:rPr>
              <a:t>The product owner may not need to create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18</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en-US" altLang="ja-JP" sz="1200"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sz="1200" b="1"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Segoe UI" panose="020B0502040204020203" pitchFamily="34" charset="0"/>
                <a:ea typeface="メイリオ" panose="020B0604030504040204" pitchFamily="50" charset="-128"/>
                <a:cs typeface="Segoe UI" panose="020B0502040204020203" pitchFamily="34" charset="0"/>
              </a:rPr>
              <a:t>Uh...development</a:t>
            </a:r>
          </a:p>
          <a:p>
            <a:pPr algn="ctr"/>
            <a:r>
              <a:rPr lang="en-US" altLang="ja-JP" sz="1200" dirty="0">
                <a:latin typeface="Segoe UI" panose="020B0502040204020203" pitchFamily="34" charset="0"/>
                <a:ea typeface="メイリオ" panose="020B0604030504040204" pitchFamily="50" charset="-128"/>
                <a:cs typeface="Segoe UI" panose="020B0502040204020203" pitchFamily="34" charset="0"/>
              </a:rPr>
              <a:t>team, could you</a:t>
            </a:r>
          </a:p>
          <a:p>
            <a:pPr algn="ctr"/>
            <a:r>
              <a:rPr lang="en-US" altLang="ja-JP" sz="1200" dirty="0">
                <a:latin typeface="Segoe UI" panose="020B0502040204020203" pitchFamily="34" charset="0"/>
                <a:ea typeface="メイリオ" panose="020B0604030504040204" pitchFamily="50" charset="-128"/>
                <a:cs typeface="Segoe UI" panose="020B0502040204020203" pitchFamily="34" charset="0"/>
              </a:rPr>
              <a:t>explain this?</a:t>
            </a: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Segoe UI" panose="020B0502040204020203" pitchFamily="34" charset="0"/>
                  <a:ea typeface="メイリオ" panose="020B0604030504040204" pitchFamily="50" charset="-128"/>
                  <a:cs typeface="Segoe UI" panose="020B0502040204020203" pitchFamily="34" charset="0"/>
                </a:rPr>
                <a:t>Stakeholders</a:t>
              </a:r>
              <a:endParaRPr kumimoji="1" lang="ja-JP" altLang="en-US" sz="1200" b="1"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Tell us the order</a:t>
            </a:r>
          </a:p>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of the backlog</a:t>
            </a: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Not</a:t>
            </a:r>
          </a:p>
          <a:p>
            <a:pPr algn="ct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ideal</a:t>
            </a:r>
          </a:p>
        </p:txBody>
      </p:sp>
    </p:spTree>
    <p:extLst>
      <p:ext uri="{BB962C8B-B14F-4D97-AF65-F5344CB8AC3E}">
        <p14:creationId xmlns:p14="http://schemas.microsoft.com/office/powerpoint/2010/main" val="122991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What is management of economic viability? </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19</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This is decision-making about which of multiple solutions to market needs is most reasonable </a:t>
            </a:r>
            <a:r>
              <a:rPr lang="en-US" altLang="ja-JP" sz="2800" dirty="0">
                <a:solidFill>
                  <a:srgbClr val="FF0000"/>
                </a:solidFill>
                <a:latin typeface="Segoe UI" panose="020B0502040204020203" pitchFamily="34" charset="0"/>
                <a:ea typeface="メイリオ" panose="020B0604030504040204" pitchFamily="50" charset="-128"/>
                <a:cs typeface="Segoe UI" panose="020B0502040204020203" pitchFamily="34" charset="0"/>
              </a:rPr>
              <a:t>in an economic sense</a:t>
            </a:r>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t>
            </a:r>
            <a:endParaRPr lang="ja-JP" altLang="en-US" sz="28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Apparent needs</a:t>
              </a:r>
              <a:endParaRPr kumimoji="1" lang="ja-JP" altLang="en-US"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Latent needs</a:t>
              </a:r>
              <a:endParaRPr kumimoji="1" lang="ja-JP" altLang="en-US"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lang="en-US" altLang="ja-JP" sz="2000" b="1" dirty="0">
                  <a:latin typeface="Segoe UI" panose="020B0502040204020203" pitchFamily="34" charset="0"/>
                  <a:ea typeface="メイリオ" panose="020B0604030504040204" pitchFamily="50" charset="-128"/>
                  <a:cs typeface="Segoe UI" panose="020B0502040204020203" pitchFamily="34" charset="0"/>
                </a:rPr>
                <a:t>Market needs</a:t>
              </a:r>
              <a:endParaRPr kumimoji="1" lang="ja-JP" altLang="en-US" sz="2000" b="1" dirty="0">
                <a:latin typeface="Segoe UI" panose="020B0502040204020203" pitchFamily="34" charset="0"/>
                <a:ea typeface="メイリオ" panose="020B0604030504040204" pitchFamily="50" charset="-128"/>
                <a:cs typeface="Segoe UI" panose="020B0502040204020203" pitchFamily="34" charset="0"/>
              </a:endParaRPr>
            </a:p>
          </p:txBody>
        </p:sp>
      </p:grpSp>
    </p:spTree>
    <p:extLst>
      <p:ext uri="{BB962C8B-B14F-4D97-AF65-F5344CB8AC3E}">
        <p14:creationId xmlns:p14="http://schemas.microsoft.com/office/powerpoint/2010/main" val="30023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Contents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856984" cy="5255865"/>
          </a:xfrm>
        </p:spPr>
        <p:txBody>
          <a:bodyPr/>
          <a:lstStyle/>
          <a:p>
            <a:pPr marL="457200" indent="-457200">
              <a:buFont typeface="+mj-lt"/>
              <a:buAutoNum type="arabicPeriod"/>
            </a:pPr>
            <a:r>
              <a:rPr lang="en-US" altLang="ja-JP" dirty="0">
                <a:latin typeface="Segoe UI" panose="020B0502040204020203" pitchFamily="34" charset="0"/>
                <a:cs typeface="Segoe UI" panose="020B0502040204020203" pitchFamily="34" charset="0"/>
              </a:rPr>
              <a:t>What is a product owner?</a:t>
            </a:r>
          </a:p>
          <a:p>
            <a:pPr marL="457200" indent="-457200">
              <a:buFont typeface="+mj-lt"/>
              <a:buAutoNum type="arabicPeriod"/>
            </a:pPr>
            <a:r>
              <a:rPr lang="en-US" altLang="ja-JP" dirty="0">
                <a:latin typeface="Segoe UI" panose="020B0502040204020203" pitchFamily="34" charset="0"/>
                <a:cs typeface="Segoe UI" panose="020B0502040204020203" pitchFamily="34" charset="0"/>
              </a:rPr>
              <a:t>How a product owner differs from a project manager</a:t>
            </a:r>
          </a:p>
          <a:p>
            <a:pPr marL="457200" indent="-457200">
              <a:buFont typeface="+mj-lt"/>
              <a:buAutoNum type="arabicPeriod"/>
            </a:pPr>
            <a:r>
              <a:rPr lang="en-US" altLang="ja-JP" dirty="0">
                <a:latin typeface="Segoe UI" panose="020B0502040204020203" pitchFamily="34" charset="0"/>
                <a:cs typeface="Segoe UI" panose="020B0502040204020203" pitchFamily="34" charset="0"/>
              </a:rPr>
              <a:t>Role of product owners</a:t>
            </a:r>
          </a:p>
          <a:p>
            <a:pPr marL="457200" indent="-457200">
              <a:buFont typeface="+mj-lt"/>
              <a:buAutoNum type="arabicPeriod"/>
            </a:pPr>
            <a:r>
              <a:rPr lang="en-US" altLang="ja-JP" dirty="0">
                <a:latin typeface="Segoe UI" panose="020B0502040204020203" pitchFamily="34" charset="0"/>
                <a:cs typeface="Segoe UI" panose="020B0502040204020203" pitchFamily="34" charset="0"/>
              </a:rPr>
              <a:t>Involvement in each ceremony</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093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latin typeface="Segoe UI" panose="020B0502040204020203" pitchFamily="34" charset="0"/>
                <a:cs typeface="Segoe UI" panose="020B0502040204020203" pitchFamily="34" charset="0"/>
              </a:rPr>
              <a:t>What makes something reasonable in an economic sense?</a:t>
            </a:r>
            <a:endParaRPr kumimoji="1" lang="ja-JP" altLang="en-US" sz="2000"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20</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This is about the return expected on the money being spent (ROI).</a:t>
            </a:r>
            <a:endParaRPr lang="ja-JP" altLang="en-US" sz="28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Segoe UI" panose="020B0502040204020203" pitchFamily="34" charset="0"/>
                    <a:ea typeface="メイリオ" panose="020B0604030504040204" pitchFamily="50" charset="-128"/>
                    <a:cs typeface="Segoe UI" panose="020B0502040204020203" pitchFamily="34" charset="0"/>
                  </a:rPr>
                  <a:t>Return</a:t>
                </a:r>
                <a:endParaRPr kumimoji="1" lang="ja-JP" altLang="en-US" sz="1050" b="1" dirty="0">
                  <a:solidFill>
                    <a:sysClr val="windowText" lastClr="000000"/>
                  </a:solidFill>
                  <a:latin typeface="Segoe UI" panose="020B0502040204020203" pitchFamily="34" charset="0"/>
                  <a:ea typeface="メイリオ" panose="020B0604030504040204" pitchFamily="50" charset="-128"/>
                  <a:cs typeface="Segoe UI" panose="020B0502040204020203" pitchFamily="34" charset="0"/>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Segoe UI" panose="020B0502040204020203" pitchFamily="34" charset="0"/>
                  <a:ea typeface="メイリオ" panose="020B0604030504040204" pitchFamily="50" charset="-128"/>
                  <a:cs typeface="Segoe UI" panose="020B0502040204020203" pitchFamily="34" charset="0"/>
                </a:rPr>
                <a:t>Cost</a:t>
              </a:r>
              <a:endParaRPr kumimoji="1" lang="ja-JP" altLang="en-US" sz="1050" b="1" dirty="0">
                <a:solidFill>
                  <a:sysClr val="windowText" lastClr="000000"/>
                </a:solidFill>
                <a:latin typeface="Segoe UI" panose="020B0502040204020203" pitchFamily="34" charset="0"/>
                <a:ea typeface="メイリオ" panose="020B0604030504040204" pitchFamily="50" charset="-128"/>
                <a:cs typeface="Segoe UI" panose="020B0502040204020203" pitchFamily="34" charset="0"/>
              </a:endParaRPr>
            </a:p>
          </p:txBody>
        </p:sp>
      </p:grpSp>
      <p:sp>
        <p:nvSpPr>
          <p:cNvPr id="6" name="角丸四角形 5"/>
          <p:cNvSpPr/>
          <p:nvPr/>
        </p:nvSpPr>
        <p:spPr>
          <a:xfrm>
            <a:off x="611560" y="3224215"/>
            <a:ext cx="4536504" cy="3229121"/>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For example, if extending the development period by one week to add a new function could increase revenue by 5%</a:t>
            </a:r>
          </a:p>
          <a:p>
            <a:endPar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endPar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product owner must decide whether extending the development period will be worth the cost of an additional week.</a:t>
            </a:r>
          </a:p>
        </p:txBody>
      </p:sp>
    </p:spTree>
    <p:extLst>
      <p:ext uri="{BB962C8B-B14F-4D97-AF65-F5344CB8AC3E}">
        <p14:creationId xmlns:p14="http://schemas.microsoft.com/office/powerpoint/2010/main" val="352317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Markets have apparent needs (mainly requests from stakeholders) and latent (hypothetical) needs. Product owners need to decide the priority order from an economic standpoint without focusing only on the needs that can be seen.</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21</a:t>
            </a:fld>
            <a:endParaRPr lang="ja-JP" altLang="en-US">
              <a:solidFill>
                <a:srgbClr val="000000"/>
              </a:solidFill>
              <a:latin typeface="Segoe UI" panose="020B0502040204020203" pitchFamily="34" charset="0"/>
              <a:cs typeface="Segoe UI" panose="020B0502040204020203" pitchFamily="34" charset="0"/>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618703"/>
            <a:ext cx="1800200" cy="1800200"/>
          </a:xfrm>
          <a:prstGeom prst="rect">
            <a:avLst/>
          </a:prstGeom>
        </p:spPr>
      </p:pic>
      <p:sp>
        <p:nvSpPr>
          <p:cNvPr id="17" name="テキスト ボックス 16"/>
          <p:cNvSpPr txBox="1"/>
          <p:nvPr/>
        </p:nvSpPr>
        <p:spPr>
          <a:xfrm>
            <a:off x="3692333" y="6433803"/>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b="1" dirty="0">
              <a:latin typeface="Segoe UI" panose="020B0502040204020203" pitchFamily="34" charset="0"/>
              <a:ea typeface="メイリオ" panose="020B0604030504040204" pitchFamily="50" charset="-128"/>
              <a:cs typeface="Segoe UI" panose="020B0502040204020203" pitchFamily="34" charset="0"/>
            </a:endParaRPr>
          </a:p>
        </p:txBody>
      </p:sp>
      <p:grpSp>
        <p:nvGrpSpPr>
          <p:cNvPr id="5" name="グループ化 4"/>
          <p:cNvGrpSpPr/>
          <p:nvPr/>
        </p:nvGrpSpPr>
        <p:grpSpPr>
          <a:xfrm>
            <a:off x="5292080" y="3276955"/>
            <a:ext cx="3384376" cy="2760167"/>
            <a:chOff x="4788024" y="2492896"/>
            <a:chExt cx="3384376" cy="2760167"/>
          </a:xfrm>
        </p:grpSpPr>
        <p:sp>
          <p:nvSpPr>
            <p:cNvPr id="21" name="円/楕円 20"/>
            <p:cNvSpPr/>
            <p:nvPr/>
          </p:nvSpPr>
          <p:spPr>
            <a:xfrm>
              <a:off x="5364088" y="4177804"/>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(Sales)</a:t>
              </a:r>
            </a:p>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Make it cheaper</a:t>
              </a:r>
            </a:p>
          </p:txBody>
        </p:sp>
        <p:sp>
          <p:nvSpPr>
            <p:cNvPr id="22" name="円/楕円 21"/>
            <p:cNvSpPr/>
            <p:nvPr/>
          </p:nvSpPr>
          <p:spPr>
            <a:xfrm>
              <a:off x="5862106" y="3109130"/>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Segoe UI" panose="020B0502040204020203" pitchFamily="34" charset="0"/>
                  <a:ea typeface="メイリオ" panose="020B0604030504040204" pitchFamily="50" charset="-128"/>
                  <a:cs typeface="Segoe UI" panose="020B0502040204020203" pitchFamily="34" charset="0"/>
                </a:rPr>
                <a:t>(Client) Add a function for ✖✖</a:t>
              </a:r>
              <a:endParaRPr kumimoji="1" lang="ja-JP" altLang="en-US" sz="16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4" name="テキスト ボックス 23"/>
            <p:cNvSpPr txBox="1"/>
            <p:nvPr/>
          </p:nvSpPr>
          <p:spPr>
            <a:xfrm>
              <a:off x="5219501" y="2791242"/>
              <a:ext cx="2363832" cy="400110"/>
            </a:xfrm>
            <a:prstGeom prst="rect">
              <a:avLst/>
            </a:prstGeom>
            <a:noFill/>
          </p:spPr>
          <p:txBody>
            <a:bodyPr wrap="square" rtlCol="0">
              <a:spAutoFit/>
            </a:bodyPr>
            <a:lstStyle/>
            <a:p>
              <a:pPr algn="ctr"/>
              <a:r>
                <a:rPr lang="en-US" altLang="ja-JP" sz="2000" b="1" dirty="0">
                  <a:latin typeface="Segoe UI" panose="020B0502040204020203" pitchFamily="34" charset="0"/>
                  <a:ea typeface="メイリオ" panose="020B0604030504040204" pitchFamily="50" charset="-128"/>
                  <a:cs typeface="Segoe UI" panose="020B0502040204020203" pitchFamily="34" charset="0"/>
                </a:rPr>
                <a:t>Apparent needs</a:t>
              </a:r>
              <a:endParaRPr kumimoji="1" lang="ja-JP" altLang="en-US" sz="2000" b="1" dirty="0">
                <a:latin typeface="Segoe UI" panose="020B0502040204020203" pitchFamily="34" charset="0"/>
                <a:ea typeface="メイリオ" panose="020B0604030504040204" pitchFamily="50" charset="-128"/>
                <a:cs typeface="Segoe UI" panose="020B0502040204020203" pitchFamily="34" charset="0"/>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grpSp>
      <p:grpSp>
        <p:nvGrpSpPr>
          <p:cNvPr id="7" name="グループ化 6"/>
          <p:cNvGrpSpPr/>
          <p:nvPr/>
        </p:nvGrpSpPr>
        <p:grpSpPr>
          <a:xfrm>
            <a:off x="683568" y="3346512"/>
            <a:ext cx="3384376" cy="2760167"/>
            <a:chOff x="323528" y="2562453"/>
            <a:chExt cx="3384376" cy="2760167"/>
          </a:xfrm>
        </p:grpSpPr>
        <p:sp>
          <p:nvSpPr>
            <p:cNvPr id="14" name="テキスト ボックス 13"/>
            <p:cNvSpPr txBox="1"/>
            <p:nvPr/>
          </p:nvSpPr>
          <p:spPr>
            <a:xfrm>
              <a:off x="922029" y="2708920"/>
              <a:ext cx="2032226" cy="400110"/>
            </a:xfrm>
            <a:prstGeom prst="rect">
              <a:avLst/>
            </a:prstGeom>
            <a:noFill/>
          </p:spPr>
          <p:txBody>
            <a:bodyPr wrap="square" rtlCol="0">
              <a:spAutoFit/>
            </a:bodyPr>
            <a:lstStyle/>
            <a:p>
              <a:pPr algn="ctr"/>
              <a:r>
                <a:rPr lang="en-US" altLang="ja-JP" sz="2000" b="1" dirty="0">
                  <a:latin typeface="Segoe UI" panose="020B0502040204020203" pitchFamily="34" charset="0"/>
                  <a:ea typeface="メイリオ" panose="020B0604030504040204" pitchFamily="50" charset="-128"/>
                  <a:cs typeface="Segoe UI" panose="020B0502040204020203" pitchFamily="34" charset="0"/>
                </a:rPr>
                <a:t>Latent needs</a:t>
              </a:r>
              <a:endParaRPr kumimoji="1" lang="ja-JP" altLang="en-US" sz="2000" b="1" dirty="0">
                <a:latin typeface="Segoe UI" panose="020B0502040204020203" pitchFamily="34" charset="0"/>
                <a:ea typeface="メイリオ" panose="020B0604030504040204" pitchFamily="50" charset="-128"/>
                <a:cs typeface="Segoe UI" panose="020B0502040204020203" pitchFamily="34" charset="0"/>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Quality is more important than price</a:t>
              </a:r>
              <a:endParaRPr kumimoji="1"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Actually, I’d like it if X was possible</a:t>
              </a:r>
              <a:endParaRPr kumimoji="1"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pSp>
    </p:spTree>
    <p:extLst>
      <p:ext uri="{BB962C8B-B14F-4D97-AF65-F5344CB8AC3E}">
        <p14:creationId xmlns:p14="http://schemas.microsoft.com/office/powerpoint/2010/main" val="151828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lang="en-US" altLang="ja-JP" dirty="0">
                <a:latin typeface="Segoe UI" panose="020B0502040204020203" pitchFamily="34" charset="0"/>
                <a:cs typeface="Segoe UI" panose="020B0502040204020203" pitchFamily="34" charset="0"/>
              </a:rPr>
              <a:t>ROI</a:t>
            </a:r>
            <a:endParaRPr kumimoji="1" lang="en-US" altLang="ja-JP" dirty="0">
              <a:latin typeface="Segoe UI" panose="020B0502040204020203" pitchFamily="34" charset="0"/>
              <a:cs typeface="Segoe UI" panose="020B0502040204020203" pitchFamily="34" charset="0"/>
            </a:endParaRPr>
          </a:p>
          <a:p>
            <a:pPr marL="0" indent="0">
              <a:buNone/>
            </a:pP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22</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67544" y="1916832"/>
            <a:ext cx="8640960"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Product owners need to </a:t>
            </a:r>
            <a:r>
              <a:rPr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make controlled investments </a:t>
            </a:r>
            <a:r>
              <a:rPr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to maximize ROI.</a:t>
            </a:r>
            <a:endParaRPr lang="ja-JP" altLang="en-US" sz="24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aphicFrame>
        <p:nvGraphicFramePr>
          <p:cNvPr id="20" name="表 19"/>
          <p:cNvGraphicFramePr>
            <a:graphicFrameLocks noGrp="1"/>
          </p:cNvGraphicFramePr>
          <p:nvPr>
            <p:extLst>
              <p:ext uri="{D42A27DB-BD31-4B8C-83A1-F6EECF244321}">
                <p14:modId xmlns:p14="http://schemas.microsoft.com/office/powerpoint/2010/main" val="2470404522"/>
              </p:ext>
            </p:extLst>
          </p:nvPr>
        </p:nvGraphicFramePr>
        <p:xfrm>
          <a:off x="469106" y="3212976"/>
          <a:ext cx="8567391" cy="2199640"/>
        </p:xfrm>
        <a:graphic>
          <a:graphicData uri="http://schemas.openxmlformats.org/drawingml/2006/table">
            <a:tbl>
              <a:tblPr firstRow="1" bandRow="1">
                <a:tableStyleId>{00A15C55-8517-42AA-B614-E9B94910E393}</a:tableStyleId>
              </a:tblPr>
              <a:tblGrid>
                <a:gridCol w="2158678">
                  <a:extLst>
                    <a:ext uri="{9D8B030D-6E8A-4147-A177-3AD203B41FA5}">
                      <a16:colId xmlns:a16="http://schemas.microsoft.com/office/drawing/2014/main" val="20000"/>
                    </a:ext>
                  </a:extLst>
                </a:gridCol>
                <a:gridCol w="3552916">
                  <a:extLst>
                    <a:ext uri="{9D8B030D-6E8A-4147-A177-3AD203B41FA5}">
                      <a16:colId xmlns:a16="http://schemas.microsoft.com/office/drawing/2014/main" val="20001"/>
                    </a:ext>
                  </a:extLst>
                </a:gridCol>
                <a:gridCol w="2855797">
                  <a:extLst>
                    <a:ext uri="{9D8B030D-6E8A-4147-A177-3AD203B41FA5}">
                      <a16:colId xmlns:a16="http://schemas.microsoft.com/office/drawing/2014/main" val="20002"/>
                    </a:ext>
                  </a:extLst>
                </a:gridCol>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t>Investment</a:t>
                      </a:r>
                      <a:endParaRPr kumimoji="1" lang="ja-JP" altLang="en-US" dirty="0">
                        <a:solidFill>
                          <a:schemeClr val="tx1"/>
                        </a:solidFill>
                      </a:endParaRPr>
                    </a:p>
                  </a:txBody>
                  <a:tcPr/>
                </a:tc>
                <a:tc>
                  <a:txBody>
                    <a:bodyPr/>
                    <a:lstStyle/>
                    <a:p>
                      <a:pPr algn="ctr"/>
                      <a:r>
                        <a:rPr kumimoji="1" lang="en-US" altLang="ja-JP" dirty="0"/>
                        <a:t>Return</a:t>
                      </a:r>
                      <a:endParaRPr kumimoji="1" lang="ja-JP"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kumimoji="1" lang="en-US" altLang="ja-JP" dirty="0">
                          <a:latin typeface="メイリオ" panose="020B0604030504040204" pitchFamily="50" charset="-128"/>
                          <a:ea typeface="メイリオ" panose="020B0604030504040204" pitchFamily="50" charset="-128"/>
                        </a:rPr>
                        <a:t>Nature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amount invested</a:t>
                      </a:r>
                    </a:p>
                    <a:p>
                      <a:pPr algn="ctr"/>
                      <a:r>
                        <a:rPr kumimoji="1" lang="en-US" altLang="ja-JP" dirty="0">
                          <a:latin typeface="メイリオ" panose="020B0604030504040204" pitchFamily="50" charset="-128"/>
                          <a:ea typeface="メイリオ" panose="020B0604030504040204" pitchFamily="50" charset="-128"/>
                        </a:rPr>
                        <a:t>can be controlled</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results </a:t>
                      </a:r>
                    </a:p>
                    <a:p>
                      <a:pPr algn="ctr"/>
                      <a:r>
                        <a:rPr kumimoji="1" lang="en-US" altLang="ja-JP" dirty="0">
                          <a:latin typeface="メイリオ" panose="020B0604030504040204" pitchFamily="50" charset="-128"/>
                          <a:ea typeface="メイリオ" panose="020B0604030504040204" pitchFamily="50" charset="-128"/>
                        </a:rPr>
                        <a:t>cannot be predicted</a:t>
                      </a:r>
                    </a:p>
                  </a:txBody>
                  <a:tcPr/>
                </a:tc>
                <a:extLst>
                  <a:ext uri="{0D108BD9-81ED-4DB2-BD59-A6C34878D82A}">
                    <a16:rowId xmlns:a16="http://schemas.microsoft.com/office/drawing/2014/main" val="10001"/>
                  </a:ext>
                </a:extLst>
              </a:tr>
              <a:tr h="370840">
                <a:tc>
                  <a:txBody>
                    <a:bodyPr/>
                    <a:lstStyle/>
                    <a:p>
                      <a:r>
                        <a:rPr kumimoji="1" lang="en-US" altLang="ja-JP" dirty="0">
                          <a:latin typeface="メイリオ" panose="020B0604030504040204" pitchFamily="50" charset="-128"/>
                          <a:ea typeface="メイリオ" panose="020B0604030504040204" pitchFamily="50" charset="-128"/>
                        </a:rPr>
                        <a:t>Specific example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XX yen needs to be</a:t>
                      </a:r>
                    </a:p>
                    <a:p>
                      <a:pPr algn="ctr"/>
                      <a:r>
                        <a:rPr kumimoji="1" lang="en-US" altLang="ja-JP" dirty="0">
                          <a:latin typeface="メイリオ" panose="020B0604030504040204" pitchFamily="50" charset="-128"/>
                          <a:ea typeface="メイリオ" panose="020B0604030504040204" pitchFamily="50" charset="-128"/>
                        </a:rPr>
                        <a:t>spent on advertising</a:t>
                      </a:r>
                    </a:p>
                    <a:p>
                      <a:pPr algn="ctr"/>
                      <a:r>
                        <a:rPr kumimoji="1" lang="en-US" altLang="ja-JP" dirty="0">
                          <a:latin typeface="メイリオ" panose="020B0604030504040204" pitchFamily="50" charset="-128"/>
                          <a:ea typeface="メイリオ" panose="020B0604030504040204" pitchFamily="50" charset="-128"/>
                        </a:rPr>
                        <a:t>to generate YY yen in revenue</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actual profit</a:t>
                      </a:r>
                    </a:p>
                    <a:p>
                      <a:pPr algn="ctr"/>
                      <a:r>
                        <a:rPr kumimoji="1" lang="en-US" altLang="ja-JP" dirty="0">
                          <a:latin typeface="メイリオ" panose="020B0604030504040204" pitchFamily="50" charset="-128"/>
                          <a:ea typeface="メイリオ" panose="020B0604030504040204" pitchFamily="50" charset="-128"/>
                        </a:rPr>
                        <a:t>will not be known</a:t>
                      </a:r>
                    </a:p>
                    <a:p>
                      <a:pPr algn="ctr"/>
                      <a:r>
                        <a:rPr kumimoji="1" lang="en-US" altLang="ja-JP" dirty="0">
                          <a:latin typeface="メイリオ" panose="020B0604030504040204" pitchFamily="50" charset="-128"/>
                          <a:ea typeface="メイリオ" panose="020B0604030504040204" pitchFamily="50" charset="-128"/>
                        </a:rPr>
                        <a:t>until the results are seen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24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251520" y="1268759"/>
            <a:ext cx="8892480" cy="5255865"/>
          </a:xfrm>
        </p:spPr>
        <p:txBody>
          <a:bodyPr/>
          <a:lstStyle/>
          <a:p>
            <a:pPr marL="0" indent="0">
              <a:buNone/>
            </a:pPr>
            <a:r>
              <a:rPr lang="en-US" altLang="ja-JP" b="1" dirty="0">
                <a:latin typeface="Segoe UI" panose="020B0502040204020203" pitchFamily="34" charset="0"/>
                <a:cs typeface="Segoe UI" panose="020B0502040204020203" pitchFamily="34" charset="0"/>
              </a:rPr>
              <a:t>Economic viability of product backlog</a:t>
            </a:r>
          </a:p>
          <a:p>
            <a:pPr marL="0" indent="0">
              <a:buNone/>
            </a:pPr>
            <a:r>
              <a:rPr lang="en-US" altLang="ja-JP" dirty="0">
                <a:latin typeface="Segoe UI" panose="020B0502040204020203" pitchFamily="34" charset="0"/>
                <a:cs typeface="Segoe UI" panose="020B0502040204020203" pitchFamily="34" charset="0"/>
              </a:rPr>
              <a:t>There is a tradeoff between the requirements of a product (for example, adding a new function will lengthen the development time). </a:t>
            </a:r>
          </a:p>
          <a:p>
            <a:pPr marL="0" indent="0">
              <a:buNone/>
            </a:pPr>
            <a:r>
              <a:rPr lang="en-US" altLang="ja-JP" dirty="0">
                <a:latin typeface="Segoe UI" panose="020B0502040204020203" pitchFamily="34" charset="0"/>
                <a:cs typeface="Segoe UI" panose="020B0502040204020203" pitchFamily="34" charset="0"/>
              </a:rPr>
              <a:t>Product owners need to judge which is the highest priority and reflect that in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23</a:t>
            </a:fld>
            <a:endParaRPr lang="ja-JP" altLang="en-US">
              <a:solidFill>
                <a:srgbClr val="000000"/>
              </a:solidFill>
              <a:latin typeface="Segoe UI" panose="020B0502040204020203" pitchFamily="34" charset="0"/>
              <a:cs typeface="Segoe UI" panose="020B0502040204020203" pitchFamily="34" charset="0"/>
            </a:endParaRPr>
          </a:p>
        </p:txBody>
      </p:sp>
      <p:graphicFrame>
        <p:nvGraphicFramePr>
          <p:cNvPr id="8" name="表 7"/>
          <p:cNvGraphicFramePr>
            <a:graphicFrameLocks noGrp="1"/>
          </p:cNvGraphicFramePr>
          <p:nvPr>
            <p:extLst>
              <p:ext uri="{D42A27DB-BD31-4B8C-83A1-F6EECF244321}">
                <p14:modId xmlns:p14="http://schemas.microsoft.com/office/powerpoint/2010/main" val="3928354973"/>
              </p:ext>
            </p:extLst>
          </p:nvPr>
        </p:nvGraphicFramePr>
        <p:xfrm>
          <a:off x="611560" y="394810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latin typeface="+mn-lt"/>
                          <a:ea typeface="+mn-ea"/>
                        </a:rPr>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latin typeface="+mn-lt"/>
                          <a:ea typeface="+mn-ea"/>
                        </a:rPr>
                        <a:t>C</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A</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2" name="角丸四角形吹き出し 11"/>
          <p:cNvSpPr/>
          <p:nvPr/>
        </p:nvSpPr>
        <p:spPr>
          <a:xfrm>
            <a:off x="3779912" y="4005064"/>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priority order of the product backlog is decided based on hypotheses, which means that it constantly changes in response to new information and situations.</a:t>
            </a:r>
          </a:p>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Product owners need to make sure that the priority order is suitable on an ongoing basis.</a:t>
            </a:r>
          </a:p>
        </p:txBody>
      </p:sp>
    </p:spTree>
    <p:extLst>
      <p:ext uri="{BB962C8B-B14F-4D97-AF65-F5344CB8AC3E}">
        <p14:creationId xmlns:p14="http://schemas.microsoft.com/office/powerpoint/2010/main" val="220646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484460"/>
            <a:ext cx="8273408" cy="208823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Making the development team aware of the need for each function from an economic perspective guarantees transparency. The development team understands the functions better and feels more invested, which makes the development team more autonomous. </a:t>
            </a:r>
          </a:p>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For this reason, product owners should ideally be proactive about sharing the current economic situation and the economic implications of the product.</a:t>
            </a:r>
          </a:p>
        </p:txBody>
      </p:sp>
      <p:sp>
        <p:nvSpPr>
          <p:cNvPr id="5" name="角丸四角形 4"/>
          <p:cNvSpPr/>
          <p:nvPr/>
        </p:nvSpPr>
        <p:spPr>
          <a:xfrm>
            <a:off x="403048" y="2348880"/>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Product owners need to constantly address multiple market issues and increase the value of the product they are spearheading in response to those issues. The return must not be limited to one type; product owners must constantly be aware of who the value of the product needs to appeal to. </a:t>
            </a:r>
            <a:endParaRPr lang="en-US" altLang="ja-JP" dirty="0">
              <a:latin typeface="Segoe UI" panose="020B0502040204020203" pitchFamily="34" charset="0"/>
              <a:cs typeface="Segoe UI" panose="020B0502040204020203" pitchFamily="34" charset="0"/>
            </a:endParaRP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Management of economic viability</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539552" y="1268759"/>
            <a:ext cx="8064896" cy="3384377"/>
          </a:xfrm>
        </p:spPr>
        <p:txBody>
          <a:bodyPr>
            <a:normAutofit fontScale="62500" lnSpcReduction="20000"/>
          </a:bodyPr>
          <a:lstStyle/>
          <a:p>
            <a:pPr marL="0" indent="0">
              <a:buNone/>
            </a:pPr>
            <a:r>
              <a:rPr lang="en-US" altLang="ja-JP" dirty="0">
                <a:latin typeface="Segoe UI" panose="020B0502040204020203" pitchFamily="34" charset="0"/>
                <a:cs typeface="Segoe UI" panose="020B0502040204020203" pitchFamily="34" charset="0"/>
              </a:rPr>
              <a:t>Points of caution</a:t>
            </a:r>
          </a:p>
          <a:p>
            <a:pPr marL="0" indent="0">
              <a:buNone/>
            </a:pPr>
            <a:endParaRPr lang="en-US" altLang="ja-JP" sz="1300" dirty="0">
              <a:latin typeface="Segoe UI" panose="020B0502040204020203" pitchFamily="34" charset="0"/>
              <a:cs typeface="Segoe UI" panose="020B0502040204020203" pitchFamily="34" charset="0"/>
            </a:endParaRPr>
          </a:p>
          <a:p>
            <a:pPr marL="0" indent="0">
              <a:buNone/>
            </a:pPr>
            <a:endParaRPr lang="en-US" altLang="ja-JP" sz="13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3200" b="1" dirty="0">
                <a:latin typeface="Segoe UI" panose="020B0502040204020203" pitchFamily="34" charset="0"/>
                <a:cs typeface="Segoe UI" panose="020B0502040204020203" pitchFamily="34" charset="0"/>
              </a:rPr>
              <a:t>Product owners are responsible for maximizing the value of the product the development team creates</a:t>
            </a: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2900" b="1" dirty="0">
                <a:latin typeface="Segoe UI" panose="020B0502040204020203" pitchFamily="34" charset="0"/>
                <a:cs typeface="Segoe UI" panose="020B0502040204020203" pitchFamily="34" charset="0"/>
              </a:rPr>
              <a:t>Economic perspectives should ideally also be shared with the development team </a:t>
            </a:r>
            <a:endParaRPr lang="en-US" altLang="ja-JP" sz="2900"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24</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20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Working together with the scrum team</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25</a:t>
            </a:fld>
            <a:endParaRPr lang="ja-JP" altLang="en-US">
              <a:solidFill>
                <a:srgbClr val="000000"/>
              </a:solidFill>
              <a:latin typeface="Segoe UI" panose="020B0502040204020203" pitchFamily="34" charset="0"/>
              <a:cs typeface="Segoe UI" panose="020B0502040204020203" pitchFamily="34" charset="0"/>
            </a:endParaRPr>
          </a:p>
        </p:txBody>
      </p:sp>
      <p:sp>
        <p:nvSpPr>
          <p:cNvPr id="32" name="ドーナツ 31"/>
          <p:cNvSpPr/>
          <p:nvPr/>
        </p:nvSpPr>
        <p:spPr>
          <a:xfrm>
            <a:off x="2507581" y="2906813"/>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Segoe UI" panose="020B0502040204020203" pitchFamily="34" charset="0"/>
              <a:cs typeface="Segoe UI" panose="020B0502040204020203" pitchFamily="34" charset="0"/>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342451"/>
            <a:ext cx="1800200" cy="1800200"/>
          </a:xfrm>
          <a:prstGeom prst="rect">
            <a:avLst/>
          </a:prstGeom>
        </p:spPr>
      </p:pic>
      <p:sp>
        <p:nvSpPr>
          <p:cNvPr id="34" name="テキスト ボックス 33"/>
          <p:cNvSpPr txBox="1"/>
          <p:nvPr/>
        </p:nvSpPr>
        <p:spPr>
          <a:xfrm>
            <a:off x="1671703" y="5142651"/>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b="1" dirty="0">
              <a:latin typeface="Segoe UI" panose="020B0502040204020203" pitchFamily="34" charset="0"/>
              <a:ea typeface="メイリオ" panose="020B0604030504040204" pitchFamily="50" charset="-128"/>
              <a:cs typeface="Segoe UI" panose="020B0502040204020203" pitchFamily="34" charset="0"/>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472157"/>
            <a:ext cx="1695001" cy="1695001"/>
          </a:xfrm>
          <a:prstGeom prst="rect">
            <a:avLst/>
          </a:prstGeom>
        </p:spPr>
      </p:pic>
      <p:sp>
        <p:nvSpPr>
          <p:cNvPr id="36" name="テキスト ボックス 35"/>
          <p:cNvSpPr txBox="1"/>
          <p:nvPr/>
        </p:nvSpPr>
        <p:spPr>
          <a:xfrm>
            <a:off x="4927064" y="3968466"/>
            <a:ext cx="1896594"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Development team</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990045"/>
            <a:ext cx="1695001" cy="1695001"/>
          </a:xfrm>
          <a:prstGeom prst="rect">
            <a:avLst/>
          </a:prstGeom>
        </p:spPr>
      </p:pic>
      <p:sp>
        <p:nvSpPr>
          <p:cNvPr id="38" name="テキスト ボックス 37"/>
          <p:cNvSpPr txBox="1"/>
          <p:nvPr/>
        </p:nvSpPr>
        <p:spPr>
          <a:xfrm>
            <a:off x="4355403" y="6315714"/>
            <a:ext cx="1968602"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Scrum master</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39" name="テキスト ボックス 38"/>
          <p:cNvSpPr txBox="1"/>
          <p:nvPr/>
        </p:nvSpPr>
        <p:spPr>
          <a:xfrm>
            <a:off x="3445259" y="4316011"/>
            <a:ext cx="2109465" cy="369332"/>
          </a:xfrm>
          <a:prstGeom prst="rect">
            <a:avLst/>
          </a:prstGeom>
          <a:noFill/>
        </p:spPr>
        <p:txBody>
          <a:bodyPr wrap="square" rtlCol="0">
            <a:spAutoFit/>
          </a:bodyPr>
          <a:lstStyle/>
          <a:p>
            <a:pPr algn="ctr"/>
            <a:r>
              <a:rPr lang="en-US" altLang="ja-JP" dirty="0">
                <a:latin typeface="Segoe UI" panose="020B0502040204020203" pitchFamily="34" charset="0"/>
                <a:ea typeface="メイリオ" panose="020B0604030504040204" pitchFamily="50" charset="-128"/>
                <a:cs typeface="Segoe UI" panose="020B0502040204020203" pitchFamily="34" charset="0"/>
              </a:rPr>
              <a:t>Scrum team</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42" name="コンテンツ プレースホルダー 2"/>
          <p:cNvSpPr>
            <a:spLocks noGrp="1"/>
          </p:cNvSpPr>
          <p:nvPr>
            <p:ph idx="1"/>
          </p:nvPr>
        </p:nvSpPr>
        <p:spPr>
          <a:xfrm>
            <a:off x="467544" y="1268760"/>
            <a:ext cx="8424936" cy="1368184"/>
          </a:xfrm>
        </p:spPr>
        <p:txBody>
          <a:bodyPr/>
          <a:lstStyle/>
          <a:p>
            <a:pPr marL="0" indent="0">
              <a:buNone/>
            </a:pPr>
            <a:r>
              <a:rPr lang="en-US" altLang="ja-JP" dirty="0">
                <a:latin typeface="Segoe UI" panose="020B0502040204020203" pitchFamily="34" charset="0"/>
                <a:cs typeface="Segoe UI" panose="020B0502040204020203" pitchFamily="34" charset="0"/>
              </a:rPr>
              <a:t>To achieve their mission of improving the value of the product, product owners need to work together with the scrum master and development team.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545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Relationship with the development team</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b="1" dirty="0">
                <a:latin typeface="Segoe UI" panose="020B0502040204020203" pitchFamily="34" charset="0"/>
                <a:cs typeface="Segoe UI" panose="020B0502040204020203" pitchFamily="34" charset="0"/>
              </a:rPr>
              <a:t>Top-down managers</a:t>
            </a:r>
          </a:p>
          <a:p>
            <a:pPr marL="0" indent="0">
              <a:buNone/>
            </a:pPr>
            <a:r>
              <a:rPr lang="en-US" altLang="ja-JP" dirty="0">
                <a:latin typeface="Segoe UI" panose="020B0502040204020203" pitchFamily="34" charset="0"/>
                <a:cs typeface="Segoe UI" panose="020B0502040204020203" pitchFamily="34" charset="0"/>
              </a:rPr>
              <a:t>Top-down managers focus on progress management and </a:t>
            </a:r>
            <a:r>
              <a:rPr lang="en-US" altLang="ja-JP" u="sng" dirty="0">
                <a:latin typeface="Segoe UI" panose="020B0502040204020203" pitchFamily="34" charset="0"/>
                <a:cs typeface="Segoe UI" panose="020B0502040204020203" pitchFamily="34" charset="0"/>
              </a:rPr>
              <a:t>constantly seek reports on progress </a:t>
            </a:r>
            <a:r>
              <a:rPr lang="en-US" altLang="ja-JP" dirty="0">
                <a:latin typeface="Segoe UI" panose="020B0502040204020203" pitchFamily="34" charset="0"/>
                <a:cs typeface="Segoe UI" panose="020B0502040204020203" pitchFamily="34" charset="0"/>
              </a:rPr>
              <a:t>from the development team.</a:t>
            </a:r>
            <a:endParaRPr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26</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Top-down</a:t>
                </a:r>
              </a:p>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manager</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Development team</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lang="en-US" altLang="ja-JP" dirty="0">
                  <a:latin typeface="Segoe UI" panose="020B0502040204020203" pitchFamily="34" charset="0"/>
                  <a:ea typeface="メイリオ" panose="020B0604030504040204" pitchFamily="50" charset="-128"/>
                  <a:cs typeface="Segoe UI" panose="020B0502040204020203" pitchFamily="34" charset="0"/>
                </a:rPr>
                <a:t>Provides plan</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16" name="テキスト ボックス 15"/>
            <p:cNvSpPr txBox="1"/>
            <p:nvPr/>
          </p:nvSpPr>
          <p:spPr>
            <a:xfrm>
              <a:off x="3662384" y="4683740"/>
              <a:ext cx="1995972" cy="369332"/>
            </a:xfrm>
            <a:prstGeom prst="rect">
              <a:avLst/>
            </a:prstGeom>
            <a:noFill/>
          </p:spPr>
          <p:txBody>
            <a:bodyPr wrap="square" rtlCol="0">
              <a:spAutoFit/>
            </a:bodyPr>
            <a:lstStyle/>
            <a:p>
              <a:pPr algn="ctr"/>
              <a:r>
                <a:rPr lang="en-US" altLang="ja-JP" dirty="0">
                  <a:latin typeface="Segoe UI" panose="020B0502040204020203" pitchFamily="34" charset="0"/>
                  <a:ea typeface="メイリオ" panose="020B0604030504040204" pitchFamily="50" charset="-128"/>
                  <a:cs typeface="Segoe UI" panose="020B0502040204020203" pitchFamily="34" charset="0"/>
                </a:rPr>
                <a:t>Submits reports</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18" name="角丸四角形吹き出し 17"/>
          <p:cNvSpPr/>
          <p:nvPr/>
        </p:nvSpPr>
        <p:spPr>
          <a:xfrm>
            <a:off x="2372558" y="3000273"/>
            <a:ext cx="5151770"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t>
            </a: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Provides a plan for completion of the project</a:t>
            </a:r>
          </a:p>
          <a:p>
            <a:r>
              <a:rPr lang="ja-JP" altLang="en-US"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a:t>
            </a:r>
            <a:r>
              <a:rPr lang="en-US" altLang="ja-JP" sz="1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Requires explanations of any deviation from the plan </a:t>
            </a: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Relationship with the development team</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b="1" dirty="0">
                <a:latin typeface="Segoe UI" panose="020B0502040204020203" pitchFamily="34" charset="0"/>
                <a:cs typeface="Segoe UI" panose="020B0502040204020203" pitchFamily="34" charset="0"/>
              </a:rPr>
              <a:t>Product owners need to provide information on points such as </a:t>
            </a:r>
            <a:r>
              <a:rPr lang="en-US" altLang="ja-JP" b="1" u="sng" dirty="0">
                <a:solidFill>
                  <a:srgbClr val="FF0000"/>
                </a:solidFill>
                <a:latin typeface="Segoe UI" panose="020B0502040204020203" pitchFamily="34" charset="0"/>
                <a:cs typeface="Segoe UI" panose="020B0502040204020203" pitchFamily="34" charset="0"/>
              </a:rPr>
              <a:t>market issues, criteria for judging priority order and scope </a:t>
            </a:r>
            <a:r>
              <a:rPr lang="en-US" altLang="ja-JP" b="1" dirty="0">
                <a:latin typeface="Segoe UI" panose="020B0502040204020203" pitchFamily="34" charset="0"/>
                <a:cs typeface="Segoe UI" panose="020B0502040204020203" pitchFamily="34" charset="0"/>
              </a:rPr>
              <a:t>so that the development team can develop the product autonomously. </a:t>
            </a:r>
            <a:endParaRPr lang="en-US" altLang="ja-JP"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27</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17" name="グループ化 16"/>
          <p:cNvGrpSpPr/>
          <p:nvPr/>
        </p:nvGrpSpPr>
        <p:grpSpPr>
          <a:xfrm>
            <a:off x="782152" y="4225435"/>
            <a:ext cx="7248690" cy="2224420"/>
            <a:chOff x="971600" y="3197984"/>
            <a:chExt cx="7248690" cy="2224420"/>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en-US" altLang="ja-JP" b="1" dirty="0">
                    <a:latin typeface="Segoe UI" panose="020B0502040204020203" pitchFamily="34" charset="0"/>
                    <a:ea typeface="メイリオ" panose="020B0604030504040204" pitchFamily="50" charset="-128"/>
                    <a:cs typeface="Segoe UI" panose="020B0502040204020203" pitchFamily="34" charset="0"/>
                  </a:rPr>
                  <a:t>Product owner</a:t>
                </a:r>
                <a:endParaRPr lang="ja-JP" altLang="en-US" b="1" dirty="0">
                  <a:latin typeface="Segoe UI" panose="020B0502040204020203" pitchFamily="34" charset="0"/>
                  <a:ea typeface="メイリオ" panose="020B0604030504040204" pitchFamily="50" charset="-128"/>
                  <a:cs typeface="Segoe UI" panose="020B0502040204020203" pitchFamily="34" charset="0"/>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Development team</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en-US" altLang="ja-JP" dirty="0">
                  <a:latin typeface="Segoe UI" panose="020B0502040204020203" pitchFamily="34" charset="0"/>
                  <a:ea typeface="メイリオ" panose="020B0604030504040204" pitchFamily="50" charset="-128"/>
                  <a:cs typeface="Segoe UI" panose="020B0502040204020203" pitchFamily="34" charset="0"/>
                </a:rPr>
                <a:t>Provides information</a:t>
              </a:r>
              <a:endParaRPr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16" name="テキスト ボックス 15"/>
            <p:cNvSpPr txBox="1"/>
            <p:nvPr/>
          </p:nvSpPr>
          <p:spPr>
            <a:xfrm>
              <a:off x="3393295" y="4683740"/>
              <a:ext cx="2504709" cy="738664"/>
            </a:xfrm>
            <a:prstGeom prst="rect">
              <a:avLst/>
            </a:prstGeom>
            <a:noFill/>
          </p:spPr>
          <p:txBody>
            <a:bodyPr wrap="square" rtlCol="0">
              <a:spAutoFit/>
            </a:bodyPr>
            <a:lstStyle/>
            <a:p>
              <a:r>
                <a:rPr lang="en-US" altLang="ja-JP" sz="1400" dirty="0">
                  <a:latin typeface="Segoe UI" panose="020B0502040204020203" pitchFamily="34" charset="0"/>
                  <a:ea typeface="メイリオ" panose="020B0604030504040204" pitchFamily="50" charset="-128"/>
                  <a:cs typeface="Segoe UI" panose="020B0502040204020203" pitchFamily="34" charset="0"/>
                </a:rPr>
                <a:t>Requests confirmation of acceptance </a:t>
              </a:r>
            </a:p>
            <a:p>
              <a:r>
                <a:rPr lang="en-US" altLang="ja-JP" sz="1400" dirty="0">
                  <a:latin typeface="Segoe UI" panose="020B0502040204020203" pitchFamily="34" charset="0"/>
                  <a:ea typeface="メイリオ" panose="020B0604030504040204" pitchFamily="50" charset="-128"/>
                  <a:cs typeface="Segoe UI" panose="020B0502040204020203" pitchFamily="34" charset="0"/>
                </a:rPr>
                <a:t>Suggests improvements</a:t>
              </a: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Needs to provide the development team with the information they need to develop the product autonomously </a:t>
            </a:r>
          </a:p>
        </p:txBody>
      </p:sp>
    </p:spTree>
    <p:extLst>
      <p:ext uri="{BB962C8B-B14F-4D97-AF65-F5344CB8AC3E}">
        <p14:creationId xmlns:p14="http://schemas.microsoft.com/office/powerpoint/2010/main" val="151273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Working together with the scrum team</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28</a:t>
            </a:fld>
            <a:endParaRPr lang="ja-JP" altLang="en-US">
              <a:solidFill>
                <a:srgbClr val="000000"/>
              </a:solidFill>
              <a:latin typeface="Segoe UI" panose="020B0502040204020203" pitchFamily="34" charset="0"/>
              <a:cs typeface="Segoe UI" panose="020B0502040204020203" pitchFamily="34" charset="0"/>
            </a:endParaRPr>
          </a:p>
        </p:txBody>
      </p:sp>
      <p:sp>
        <p:nvSpPr>
          <p:cNvPr id="6" name="コンテンツ プレースホルダー 5"/>
          <p:cNvSpPr>
            <a:spLocks noGrp="1"/>
          </p:cNvSpPr>
          <p:nvPr>
            <p:ph idx="1"/>
          </p:nvPr>
        </p:nvSpPr>
        <p:spPr/>
        <p:txBody>
          <a:bodyPr/>
          <a:lstStyle/>
          <a:p>
            <a:pPr marL="0" indent="0">
              <a:buNone/>
            </a:pPr>
            <a:r>
              <a:rPr lang="en-US" altLang="ja-JP" b="1" dirty="0">
                <a:latin typeface="Segoe UI" panose="020B0502040204020203" pitchFamily="34" charset="0"/>
                <a:cs typeface="Segoe UI" panose="020B0502040204020203" pitchFamily="34" charset="0"/>
              </a:rPr>
              <a:t>Working together with the scrum master</a:t>
            </a:r>
          </a:p>
          <a:p>
            <a:pPr marL="0" indent="0">
              <a:buNone/>
            </a:pPr>
            <a:r>
              <a:rPr lang="en-US" altLang="ja-JP" dirty="0">
                <a:latin typeface="Segoe UI" panose="020B0502040204020203" pitchFamily="34" charset="0"/>
                <a:cs typeface="Segoe UI" panose="020B0502040204020203" pitchFamily="34" charset="0"/>
              </a:rPr>
              <a:t>Product owners receive feedback from their scrum masters, who have a third-party role. This provides product owners with an opportunity to improve the way they work. They also receive support by consulting their scrum masters about faults in the product development. </a:t>
            </a:r>
            <a:endParaRPr kumimoji="1" lang="ja-JP" altLang="en-US" dirty="0">
              <a:latin typeface="Segoe UI" panose="020B0502040204020203" pitchFamily="34" charset="0"/>
              <a:cs typeface="Segoe UI" panose="020B0502040204020203" pitchFamily="34" charset="0"/>
            </a:endParaRPr>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en-US" altLang="ja-JP" b="1" dirty="0">
                    <a:solidFill>
                      <a:srgbClr val="000000"/>
                    </a:solidFill>
                    <a:latin typeface="Segoe UI" panose="020B0502040204020203" pitchFamily="34" charset="0"/>
                    <a:ea typeface="メイリオ" panose="020B0604030504040204" pitchFamily="50" charset="-128"/>
                    <a:cs typeface="Segoe UI" panose="020B0502040204020203" pitchFamily="34" charset="0"/>
                  </a:rPr>
                  <a:t>Product owner</a:t>
                </a:r>
                <a:endParaRPr lang="ja-JP" altLang="en-US" b="1" dirty="0">
                  <a:solidFill>
                    <a:srgbClr val="000000"/>
                  </a:solidFill>
                  <a:latin typeface="Segoe UI" panose="020B0502040204020203" pitchFamily="34" charset="0"/>
                  <a:ea typeface="メイリオ" panose="020B0604030504040204" pitchFamily="50" charset="-128"/>
                  <a:cs typeface="Segoe UI" panose="020B0502040204020203" pitchFamily="34" charset="0"/>
                </a:endParaRP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en-US" altLang="ja-JP" sz="1600" dirty="0">
                  <a:solidFill>
                    <a:srgbClr val="000000"/>
                  </a:solidFill>
                  <a:latin typeface="Segoe UI" panose="020B0502040204020203" pitchFamily="34" charset="0"/>
                  <a:ea typeface="メイリオ" panose="020B0604030504040204" pitchFamily="50" charset="-128"/>
                  <a:cs typeface="Segoe UI" panose="020B0502040204020203" pitchFamily="34" charset="0"/>
                </a:rPr>
                <a:t>Consultation</a:t>
              </a:r>
              <a:endParaRPr lang="ja-JP" altLang="en-US" sz="1600" dirty="0">
                <a:solidFill>
                  <a:srgbClr val="000000"/>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en-US" altLang="ja-JP" sz="1600" dirty="0">
                  <a:solidFill>
                    <a:srgbClr val="000000"/>
                  </a:solidFill>
                  <a:latin typeface="Segoe UI" panose="020B0502040204020203" pitchFamily="34" charset="0"/>
                  <a:ea typeface="メイリオ" panose="020B0604030504040204" pitchFamily="50" charset="-128"/>
                  <a:cs typeface="Segoe UI" panose="020B0502040204020203" pitchFamily="34" charset="0"/>
                </a:rPr>
                <a:t>Support and feedback</a:t>
              </a: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Scrum master</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72810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1"/>
            <a:ext cx="8273408" cy="190566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In order to organize themselves autonomously, the development team needs to have an in-depth understanding of the product. Product owners need to support their development teams by </a:t>
            </a:r>
            <a:r>
              <a:rPr lang="en-US" altLang="ja-JP" dirty="0">
                <a:solidFill>
                  <a:srgbClr val="FF0000"/>
                </a:solidFill>
                <a:latin typeface="Segoe UI" panose="020B0502040204020203" pitchFamily="34" charset="0"/>
                <a:ea typeface="メイリオ" panose="020B0604030504040204" pitchFamily="50" charset="-128"/>
                <a:cs typeface="Segoe UI" panose="020B0502040204020203" pitchFamily="34" charset="0"/>
              </a:rPr>
              <a:t>being as open as possible about information on the product. Face to face conversations are more effective than documents </a:t>
            </a: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for increasing the development team’s knowledge.</a:t>
            </a: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Working together with stakeholders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064896" cy="3672409"/>
          </a:xfrm>
        </p:spPr>
        <p:txBody>
          <a:bodyPr>
            <a:normAutofit fontScale="92500" lnSpcReduction="20000"/>
          </a:bodyPr>
          <a:lstStyle/>
          <a:p>
            <a:pPr marL="0" indent="0">
              <a:buNone/>
            </a:pPr>
            <a:r>
              <a:rPr lang="en-US" altLang="ja-JP" dirty="0">
                <a:latin typeface="Segoe UI" panose="020B0502040204020203" pitchFamily="34" charset="0"/>
                <a:cs typeface="Segoe UI" panose="020B0502040204020203" pitchFamily="34" charset="0"/>
              </a:rPr>
              <a:t>Points of caution</a:t>
            </a:r>
          </a:p>
          <a:p>
            <a:pPr marL="0" indent="0">
              <a:buNone/>
            </a:pPr>
            <a:endParaRPr lang="en-US" altLang="ja-JP" sz="9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Do not micromanage</a:t>
            </a: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en-US" altLang="ja-JP"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Do everything you can to give your development team a more in-depth understanding of the product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29</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03048" y="2132856"/>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Scrum places value on allowing the development team to organize themselves autonomously. Product owners therefore need to respect their development teams, and it is not ideal for them to interject about their development teams’ methods or velocity. Product owners must also respect their development teams’ ability to create a plans that will enable them to meet sprint goals. </a:t>
            </a:r>
          </a:p>
        </p:txBody>
      </p:sp>
    </p:spTree>
    <p:extLst>
      <p:ext uri="{BB962C8B-B14F-4D97-AF65-F5344CB8AC3E}">
        <p14:creationId xmlns:p14="http://schemas.microsoft.com/office/powerpoint/2010/main" val="16734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Premise</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latin typeface="Segoe UI" panose="020B0502040204020203" pitchFamily="34" charset="0"/>
                <a:cs typeface="Segoe UI" panose="020B0502040204020203" pitchFamily="34" charset="0"/>
              </a:rPr>
              <a:t>It is presumed that the reader has a basic knowledge of Scrum and understands the nature of the ceremonies* that are used.</a:t>
            </a:r>
            <a:endParaRPr kumimoji="1" lang="en-US" altLang="ja-JP" sz="1800" dirty="0">
              <a:latin typeface="Segoe UI" panose="020B0502040204020203" pitchFamily="34" charset="0"/>
              <a:cs typeface="Segoe UI" panose="020B0502040204020203" pitchFamily="34" charset="0"/>
            </a:endParaRPr>
          </a:p>
          <a:p>
            <a:pPr marL="0" indent="0">
              <a:buNone/>
            </a:pPr>
            <a:r>
              <a:rPr kumimoji="1" lang="ja-JP" altLang="en-US" sz="1800" dirty="0">
                <a:latin typeface="Segoe UI" panose="020B0502040204020203" pitchFamily="34" charset="0"/>
                <a:cs typeface="Segoe UI" panose="020B0502040204020203" pitchFamily="34" charset="0"/>
              </a:rPr>
              <a:t>　</a:t>
            </a:r>
            <a:endParaRPr kumimoji="1" lang="en-US" altLang="ja-JP" sz="1800" dirty="0">
              <a:latin typeface="Segoe UI" panose="020B0502040204020203" pitchFamily="34" charset="0"/>
              <a:cs typeface="Segoe UI" panose="020B0502040204020203" pitchFamily="34" charset="0"/>
            </a:endParaRPr>
          </a:p>
          <a:p>
            <a:pPr marL="0" indent="0">
              <a:buNone/>
            </a:pPr>
            <a:r>
              <a:rPr lang="en-US" altLang="ja-JP" sz="1800" dirty="0">
                <a:latin typeface="Segoe UI" panose="020B0502040204020203" pitchFamily="34" charset="0"/>
                <a:cs typeface="Segoe UI" panose="020B0502040204020203" pitchFamily="34" charset="0"/>
              </a:rPr>
              <a:t>   ※This information is in the Scrum Guide</a:t>
            </a:r>
            <a:endParaRPr kumimoji="1" lang="en-US" altLang="ja-JP" sz="1800" dirty="0">
              <a:latin typeface="Segoe UI" panose="020B0502040204020203" pitchFamily="34" charset="0"/>
              <a:cs typeface="Segoe UI" panose="020B0502040204020203" pitchFamily="34" charset="0"/>
            </a:endParaRPr>
          </a:p>
          <a:p>
            <a:pPr marL="0" indent="0">
              <a:buNone/>
            </a:pPr>
            <a:r>
              <a:rPr lang="ja-JP" altLang="en-US" sz="18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https://www.scrumguides.org/docs/scrumguide/v2020/2020-Scrum-Guide-US.pdf</a:t>
            </a:r>
            <a:endParaRPr kumimoji="1" lang="en-US" altLang="ja-JP" sz="1600" dirty="0">
              <a:latin typeface="Segoe UI" panose="020B0502040204020203" pitchFamily="34" charset="0"/>
              <a:cs typeface="Segoe UI" panose="020B0502040204020203" pitchFamily="34" charset="0"/>
            </a:endParaRPr>
          </a:p>
          <a:p>
            <a:pPr>
              <a:buFont typeface="Wingdings" panose="05000000000000000000" pitchFamily="2" charset="2"/>
              <a:buChar char="u"/>
            </a:pPr>
            <a:endParaRPr lang="en-US" altLang="ja-JP" dirty="0">
              <a:latin typeface="Segoe UI" panose="020B0502040204020203" pitchFamily="34" charset="0"/>
              <a:cs typeface="Segoe UI" panose="020B0502040204020203" pitchFamily="34" charset="0"/>
            </a:endParaRPr>
          </a:p>
          <a:p>
            <a:pPr>
              <a:buFont typeface="Wingdings" panose="05000000000000000000" pitchFamily="2" charset="2"/>
              <a:buChar char="u"/>
            </a:pPr>
            <a:r>
              <a:rPr lang="en-US" altLang="ja-JP" dirty="0">
                <a:latin typeface="Segoe UI" panose="020B0502040204020203" pitchFamily="34" charset="0"/>
                <a:cs typeface="Segoe UI" panose="020B0502040204020203" pitchFamily="34" charset="0"/>
              </a:rPr>
              <a:t>This document was written based on the following resources. Reading these resources will provide a more in-depth understanding. </a:t>
            </a:r>
            <a:r>
              <a:rPr lang="ja-JP" altLang="en-US" sz="2000" dirty="0">
                <a:latin typeface="Segoe UI" panose="020B0502040204020203" pitchFamily="34" charset="0"/>
                <a:cs typeface="Segoe UI" panose="020B0502040204020203" pitchFamily="34" charset="0"/>
              </a:rPr>
              <a:t>　</a:t>
            </a:r>
            <a:endParaRPr lang="en-US" altLang="ja-JP" sz="2000" dirty="0">
              <a:latin typeface="Segoe UI" panose="020B0502040204020203" pitchFamily="34" charset="0"/>
              <a:cs typeface="Segoe UI" panose="020B0502040204020203" pitchFamily="34" charset="0"/>
            </a:endParaRPr>
          </a:p>
          <a:p>
            <a:pPr marL="0" indent="0">
              <a:buNone/>
            </a:pPr>
            <a:r>
              <a:rPr kumimoji="1" lang="ja-JP" altLang="en-US" sz="2000" dirty="0">
                <a:latin typeface="Segoe UI" panose="020B0502040204020203" pitchFamily="34" charset="0"/>
                <a:cs typeface="Segoe UI" panose="020B0502040204020203" pitchFamily="34" charset="0"/>
              </a:rPr>
              <a:t>　  </a:t>
            </a:r>
            <a:r>
              <a:rPr lang="fr-FR" altLang="ja-JP" sz="2000" dirty="0">
                <a:latin typeface="Segoe UI" panose="020B0502040204020203" pitchFamily="34" charset="0"/>
                <a:cs typeface="Segoe UI" panose="020B0502040204020203" pitchFamily="34" charset="0"/>
              </a:rPr>
              <a:t>Essential Scrum, PMBOK Guide (Version 6), </a:t>
            </a:r>
          </a:p>
          <a:p>
            <a:pPr marL="0" indent="0">
              <a:buNone/>
            </a:pPr>
            <a:r>
              <a:rPr lang="fr-FR" altLang="ja-JP" sz="2000" dirty="0">
                <a:latin typeface="Segoe UI" panose="020B0502040204020203" pitchFamily="34" charset="0"/>
                <a:cs typeface="Segoe UI" panose="020B0502040204020203" pitchFamily="34" charset="0"/>
              </a:rPr>
              <a:t>     Scrum Guide</a:t>
            </a:r>
            <a:endParaRPr lang="en-US" altLang="ja-JP"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107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Working together with stakeholders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lstStyle/>
          <a:p>
            <a:pPr marL="0" indent="0">
              <a:buNone/>
            </a:pPr>
            <a:r>
              <a:rPr lang="en-US" altLang="ja-JP" dirty="0">
                <a:latin typeface="Segoe UI" panose="020B0502040204020203" pitchFamily="34" charset="0"/>
                <a:cs typeface="Segoe UI" panose="020B0502040204020203" pitchFamily="34" charset="0"/>
              </a:rPr>
              <a:t>Building a cooperative relationship with stakeholders (everyone who is involved in the product besides the scrum team) makes it possible to receive useful information about the product, along with feedback. </a:t>
            </a:r>
            <a:endParaRPr kumimoji="1"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30</a:t>
            </a:fld>
            <a:endParaRPr lang="ja-JP" altLang="en-US">
              <a:solidFill>
                <a:srgbClr val="000000"/>
              </a:solidFill>
              <a:latin typeface="Segoe UI" panose="020B0502040204020203" pitchFamily="34" charset="0"/>
              <a:cs typeface="Segoe UI" panose="020B0502040204020203" pitchFamily="34" charset="0"/>
            </a:endParaRPr>
          </a:p>
        </p:txBody>
      </p:sp>
      <p:grpSp>
        <p:nvGrpSpPr>
          <p:cNvPr id="14" name="グループ化 13"/>
          <p:cNvGrpSpPr/>
          <p:nvPr/>
        </p:nvGrpSpPr>
        <p:grpSpPr>
          <a:xfrm>
            <a:off x="1991875" y="3070506"/>
            <a:ext cx="5676469" cy="3685731"/>
            <a:chOff x="2046474" y="2708920"/>
            <a:chExt cx="5676469" cy="3685731"/>
          </a:xfrm>
        </p:grpSpPr>
        <p:grpSp>
          <p:nvGrpSpPr>
            <p:cNvPr id="5" name="グループ化 4"/>
            <p:cNvGrpSpPr/>
            <p:nvPr/>
          </p:nvGrpSpPr>
          <p:grpSpPr>
            <a:xfrm>
              <a:off x="2046474" y="2708920"/>
              <a:ext cx="5676469" cy="3685731"/>
              <a:chOff x="1929716" y="2060848"/>
              <a:chExt cx="6787482" cy="4342938"/>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cs typeface="Segoe UI" panose="020B0502040204020203" pitchFamily="34" charset="0"/>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1929716" y="3873944"/>
                <a:ext cx="2303477" cy="398922"/>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Customers/users</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12" name="テキスト ボックス 11"/>
              <p:cNvSpPr txBox="1"/>
              <p:nvPr/>
            </p:nvSpPr>
            <p:spPr>
              <a:xfrm>
                <a:off x="2173477" y="6004864"/>
                <a:ext cx="6543721" cy="398922"/>
              </a:xfrm>
              <a:prstGeom prst="rect">
                <a:avLst/>
              </a:prstGeom>
              <a:noFill/>
            </p:spPr>
            <p:txBody>
              <a:bodyPr wrap="square" rtlCol="0">
                <a:spAutoFit/>
              </a:bodyPr>
              <a:lstStyle/>
              <a:p>
                <a:pPr algn="ctr"/>
                <a:r>
                  <a:rPr lang="en-US" altLang="ja-JP" sz="1600" dirty="0">
                    <a:latin typeface="Segoe UI" panose="020B0502040204020203" pitchFamily="34" charset="0"/>
                    <a:ea typeface="メイリオ" panose="020B0604030504040204" pitchFamily="50" charset="-128"/>
                    <a:cs typeface="Segoe UI" panose="020B0502040204020203" pitchFamily="34" charset="0"/>
                  </a:rPr>
                  <a:t>Management, sales team, legal affairs team, etc. </a:t>
                </a:r>
                <a:endParaRPr kumimoji="1"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en-US" altLang="ja-JP" sz="1600"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sz="1600" b="1" dirty="0">
                <a:latin typeface="Segoe UI" panose="020B0502040204020203" pitchFamily="34" charset="0"/>
                <a:ea typeface="メイリオ" panose="020B0604030504040204" pitchFamily="50" charset="-128"/>
                <a:cs typeface="Segoe UI" panose="020B0502040204020203" pitchFamily="34" charset="0"/>
              </a:endParaRPr>
            </a:p>
          </p:txBody>
        </p:sp>
      </p:grpSp>
    </p:spTree>
    <p:extLst>
      <p:ext uri="{BB962C8B-B14F-4D97-AF65-F5344CB8AC3E}">
        <p14:creationId xmlns:p14="http://schemas.microsoft.com/office/powerpoint/2010/main" val="232410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Working together with stakeholders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424936" cy="3816425"/>
          </a:xfrm>
        </p:spPr>
        <p:txBody>
          <a:bodyPr>
            <a:normAutofit/>
          </a:bodyPr>
          <a:lstStyle/>
          <a:p>
            <a:pPr marL="0" indent="0">
              <a:buNone/>
            </a:pPr>
            <a:r>
              <a:rPr lang="en-US" altLang="ja-JP" dirty="0">
                <a:latin typeface="Segoe UI" panose="020B0502040204020203" pitchFamily="34" charset="0"/>
                <a:cs typeface="Segoe UI" panose="020B0502040204020203" pitchFamily="34" charset="0"/>
              </a:rPr>
              <a:t>Points of caution</a:t>
            </a:r>
            <a:endParaRPr kumimoji="1" lang="en-US" altLang="ja-JP" dirty="0">
              <a:latin typeface="Segoe UI" panose="020B0502040204020203" pitchFamily="34" charset="0"/>
              <a:cs typeface="Segoe UI" panose="020B0502040204020203" pitchFamily="34" charset="0"/>
            </a:endParaRPr>
          </a:p>
          <a:p>
            <a:pPr marL="0" indent="0">
              <a:buNone/>
            </a:pPr>
            <a:endParaRPr lang="en-US" altLang="ja-JP" sz="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Product owners should ideally strive to gain useful information on the product from stakeholders </a:t>
            </a:r>
          </a:p>
          <a:p>
            <a:pPr>
              <a:buFont typeface="Wingdings" panose="05000000000000000000" pitchFamily="2" charset="2"/>
              <a:buChar char="l"/>
            </a:pPr>
            <a:endParaRPr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endParaRPr kumimoji="1" lang="en-US" altLang="ja-JP" b="1" dirty="0">
              <a:latin typeface="Segoe UI" panose="020B0502040204020203" pitchFamily="34" charset="0"/>
              <a:cs typeface="Segoe UI" panose="020B0502040204020203" pitchFamily="34" charset="0"/>
            </a:endParaRPr>
          </a:p>
          <a:p>
            <a:pPr marL="0" indent="0">
              <a:buNone/>
            </a:pPr>
            <a:endParaRPr kumimoji="1" lang="en-US" altLang="ja-JP" b="1" dirty="0">
              <a:latin typeface="Segoe UI" panose="020B0502040204020203" pitchFamily="34" charset="0"/>
              <a:cs typeface="Segoe UI" panose="020B0502040204020203" pitchFamily="34" charset="0"/>
            </a:endParaRPr>
          </a:p>
          <a:p>
            <a:pPr marL="0" indent="0">
              <a:buNone/>
            </a:pPr>
            <a:endParaRPr kumimoji="1" lang="en-US" altLang="ja-JP"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b="1" dirty="0">
                <a:latin typeface="Segoe UI" panose="020B0502040204020203" pitchFamily="34" charset="0"/>
                <a:cs typeface="Segoe UI" panose="020B0502040204020203" pitchFamily="34" charset="0"/>
              </a:rPr>
              <a:t>Do not follow stakeholders’ requests uncritically</a:t>
            </a:r>
            <a:endParaRPr kumimoji="1" lang="ja-JP" altLang="en-US" b="1"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31</a:t>
            </a:fld>
            <a:endParaRPr lang="ja-JP" altLang="en-US">
              <a:solidFill>
                <a:srgbClr val="000000"/>
              </a:solidFill>
              <a:latin typeface="Segoe UI" panose="020B0502040204020203" pitchFamily="34" charset="0"/>
              <a:cs typeface="Segoe UI" panose="020B0502040204020203" pitchFamily="34" charset="0"/>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Seeking feedback from stakeholders can yield useful information on the product and insights that you had not thought of. Try to gain feedback from stakeholders through venues such as sprint reviews from the perspective of suitable management of economic viability </a:t>
            </a:r>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6" name="角丸四角形 5"/>
          <p:cNvSpPr/>
          <p:nvPr/>
        </p:nvSpPr>
        <p:spPr>
          <a:xfrm>
            <a:off x="393870" y="5077544"/>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While stakeholders’ requests should be requested as they affect the priority order, you need to think about these requests critically, as </a:t>
            </a:r>
            <a:r>
              <a:rPr lang="en-US" altLang="ja-JP" b="1" dirty="0">
                <a:solidFill>
                  <a:srgbClr val="FF0000"/>
                </a:solidFill>
                <a:latin typeface="Segoe UI" panose="020B0502040204020203" pitchFamily="34" charset="0"/>
                <a:ea typeface="メイリオ" panose="020B0604030504040204" pitchFamily="50" charset="-128"/>
                <a:cs typeface="Segoe UI" panose="020B0502040204020203" pitchFamily="34" charset="0"/>
              </a:rPr>
              <a:t>fulfilling stakeholders’ requests may not necessarily increase ROI</a:t>
            </a: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a:t>
            </a:r>
          </a:p>
          <a:p>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Do not forget that your mission as the product owner is ultimately to increase the value of the product. </a:t>
            </a:r>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67025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Involvement in each ceremony</a:t>
            </a:r>
            <a:endParaRPr kumimoji="1" lang="ja-JP" altLang="en-US" dirty="0">
              <a:latin typeface="Segoe UI" panose="020B0502040204020203" pitchFamily="34" charset="0"/>
              <a:cs typeface="Segoe UI" panose="020B0502040204020203" pitchFamily="34" charset="0"/>
            </a:endParaRP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32</a:t>
            </a:fld>
            <a:endParaRPr lang="ja-JP" altLang="en-US"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30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The three basic concepts of Scrum</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en-US" altLang="ja-JP" dirty="0">
                <a:latin typeface="Segoe UI" panose="020B0502040204020203" pitchFamily="34" charset="0"/>
                <a:cs typeface="Segoe UI" panose="020B0502040204020203" pitchFamily="34" charset="0"/>
              </a:rPr>
              <a:t>The following three concepts are central to Scrum. </a:t>
            </a:r>
            <a:r>
              <a:rPr lang="en-US" altLang="ja-JP" b="1" dirty="0">
                <a:latin typeface="Segoe UI" panose="020B0502040204020203" pitchFamily="34" charset="0"/>
                <a:cs typeface="Segoe UI" panose="020B0502040204020203" pitchFamily="34" charset="0"/>
              </a:rPr>
              <a:t>All ceremonies must embody these three concepts. </a:t>
            </a:r>
            <a:endParaRPr kumimoji="1" lang="ja-JP" altLang="en-US" b="1"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33</a:t>
            </a:fld>
            <a:endParaRPr lang="ja-JP" altLang="en-US">
              <a:solidFill>
                <a:srgbClr val="000000"/>
              </a:solidFill>
              <a:latin typeface="Segoe UI" panose="020B0502040204020203" pitchFamily="34" charset="0"/>
              <a:cs typeface="Segoe UI" panose="020B0502040204020203" pitchFamily="34" charset="0"/>
            </a:endParaRPr>
          </a:p>
        </p:txBody>
      </p:sp>
      <p:graphicFrame>
        <p:nvGraphicFramePr>
          <p:cNvPr id="9" name="図表 8"/>
          <p:cNvGraphicFramePr/>
          <p:nvPr>
            <p:extLst>
              <p:ext uri="{D42A27DB-BD31-4B8C-83A1-F6EECF244321}">
                <p14:modId xmlns:p14="http://schemas.microsoft.com/office/powerpoint/2010/main" val="3324120544"/>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p:cNvSpPr txBox="1"/>
          <p:nvPr/>
        </p:nvSpPr>
        <p:spPr>
          <a:xfrm>
            <a:off x="1547664" y="5611887"/>
            <a:ext cx="2736304" cy="523220"/>
          </a:xfrm>
          <a:prstGeom prst="rect">
            <a:avLst/>
          </a:prstGeom>
          <a:noFill/>
        </p:spPr>
        <p:txBody>
          <a:bodyPr wrap="square" rtlCol="0">
            <a:spAutoFit/>
          </a:bodyPr>
          <a:lstStyle/>
          <a:p>
            <a:pPr algn="ctr"/>
            <a:r>
              <a:rPr lang="en-US" altLang="ja-JP" sz="2800" dirty="0">
                <a:latin typeface="Segoe UI" panose="020B0502040204020203" pitchFamily="34" charset="0"/>
                <a:ea typeface="メイリオ" panose="020B0604030504040204" pitchFamily="50" charset="-128"/>
                <a:cs typeface="Segoe UI" panose="020B0502040204020203" pitchFamily="34" charset="0"/>
              </a:rPr>
              <a:t>Transparency</a:t>
            </a:r>
            <a:endParaRPr kumimoji="1" lang="ja-JP" altLang="en-US" sz="28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12" name="角丸四角形 11"/>
          <p:cNvSpPr/>
          <p:nvPr/>
        </p:nvSpPr>
        <p:spPr>
          <a:xfrm>
            <a:off x="5683388" y="2369392"/>
            <a:ext cx="3263497" cy="401193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scrum team must evaluate its processes and deliverables at each ceremony and adapt each time new facts come to light to verify hypotheses.</a:t>
            </a:r>
          </a:p>
          <a:p>
            <a:pPr algn="ctr"/>
            <a:r>
              <a:rPr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This series of actions is only possible when transparency is guaranteed. </a:t>
            </a:r>
            <a:endParaRPr kumimoji="1" lang="ja-JP" altLang="en-US"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117217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en-US" altLang="ja-JP" dirty="0">
                <a:latin typeface="Segoe UI" panose="020B0502040204020203" pitchFamily="34" charset="0"/>
                <a:cs typeface="Segoe UI" panose="020B0502040204020203" pitchFamily="34" charset="0"/>
              </a:rPr>
              <a:t>Involvement in each ceremony</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695454717"/>
              </p:ext>
            </p:extLst>
          </p:nvPr>
        </p:nvGraphicFramePr>
        <p:xfrm>
          <a:off x="468312" y="1059592"/>
          <a:ext cx="8496175" cy="5491480"/>
        </p:xfrm>
        <a:graphic>
          <a:graphicData uri="http://schemas.openxmlformats.org/drawingml/2006/table">
            <a:tbl>
              <a:tblPr firstRow="1" bandRow="1">
                <a:tableStyleId>{93296810-A885-4BE3-A3E7-6D5BEEA58F35}</a:tableStyleId>
              </a:tblPr>
              <a:tblGrid>
                <a:gridCol w="187144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4752527">
                  <a:extLst>
                    <a:ext uri="{9D8B030D-6E8A-4147-A177-3AD203B41FA5}">
                      <a16:colId xmlns:a16="http://schemas.microsoft.com/office/drawing/2014/main" val="20002"/>
                    </a:ext>
                  </a:extLst>
                </a:gridCol>
              </a:tblGrid>
              <a:tr h="370840">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Event</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Involved</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Involvement of product owner</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Daily scrums</a:t>
                      </a:r>
                    </a:p>
                  </a:txBody>
                  <a:tcPr/>
                </a:tc>
                <a:tc>
                  <a:txBody>
                    <a:bodyPr/>
                    <a:lstStyle/>
                    <a:p>
                      <a:pPr algn="ct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Maybe</a:t>
                      </a:r>
                    </a:p>
                  </a:txBody>
                  <a:tcPr/>
                </a:tc>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Not required, but being involved makes it possible to assess current progress.</a:t>
                      </a:r>
                    </a:p>
                  </a:txBody>
                  <a:tcPr/>
                </a:tc>
                <a:extLst>
                  <a:ext uri="{0D108BD9-81ED-4DB2-BD59-A6C34878D82A}">
                    <a16:rowId xmlns:a16="http://schemas.microsoft.com/office/drawing/2014/main" val="10001"/>
                  </a:ext>
                </a:extLst>
              </a:tr>
              <a:tr h="220032">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Backlog</a:t>
                      </a:r>
                    </a:p>
                    <a:p>
                      <a:r>
                        <a:rPr kumimoji="1" lang="en-US" altLang="ja-JP" dirty="0">
                          <a:latin typeface="Segoe UI" panose="020B0502040204020203" pitchFamily="34" charset="0"/>
                          <a:ea typeface="メイリオ" panose="020B0604030504040204" pitchFamily="50" charset="-128"/>
                          <a:cs typeface="Segoe UI" panose="020B0502040204020203" pitchFamily="34" charset="0"/>
                        </a:rPr>
                        <a:t>Refinement</a:t>
                      </a:r>
                    </a:p>
                  </a:txBody>
                  <a:tcPr/>
                </a:tc>
                <a:tc>
                  <a:txBody>
                    <a:bodyPr/>
                    <a:lstStyle/>
                    <a:p>
                      <a:pPr algn="ct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Yes</a:t>
                      </a:r>
                      <a:endParaRPr kumimoji="1" lang="ja-JP" altLang="en-US" sz="2800"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r>
                        <a:rPr kumimoji="1" lang="en-US" altLang="ja-JP" b="1" dirty="0">
                          <a:latin typeface="Segoe UI" panose="020B0502040204020203" pitchFamily="34" charset="0"/>
                          <a:ea typeface="メイリオ" panose="020B0604030504040204" pitchFamily="50" charset="-128"/>
                          <a:cs typeface="Segoe UI" panose="020B0502040204020203" pitchFamily="34" charset="0"/>
                        </a:rPr>
                        <a:t>Required. </a:t>
                      </a:r>
                      <a:r>
                        <a:rPr kumimoji="1" lang="en-US" altLang="ja-JP" b="0" dirty="0">
                          <a:latin typeface="Segoe UI" panose="020B0502040204020203" pitchFamily="34" charset="0"/>
                          <a:ea typeface="メイリオ" panose="020B0604030504040204" pitchFamily="50" charset="-128"/>
                          <a:cs typeface="Segoe UI" panose="020B0502040204020203" pitchFamily="34" charset="0"/>
                        </a:rPr>
                        <a:t>The product owner needs to share</a:t>
                      </a:r>
                      <a:r>
                        <a:rPr kumimoji="1" lang="ja-JP" altLang="en-US" b="0" dirty="0">
                          <a:latin typeface="Segoe UI" panose="020B0502040204020203" pitchFamily="34" charset="0"/>
                          <a:ea typeface="メイリオ" panose="020B0604030504040204" pitchFamily="50" charset="-128"/>
                          <a:cs typeface="Segoe UI" panose="020B0502040204020203" pitchFamily="34" charset="0"/>
                        </a:rPr>
                        <a:t> </a:t>
                      </a:r>
                      <a:r>
                        <a:rPr kumimoji="1" lang="en-US" altLang="ja-JP" b="0" dirty="0">
                          <a:latin typeface="Segoe UI" panose="020B0502040204020203" pitchFamily="34" charset="0"/>
                          <a:ea typeface="メイリオ" panose="020B0604030504040204" pitchFamily="50" charset="-128"/>
                          <a:cs typeface="Segoe UI" panose="020B0502040204020203" pitchFamily="34" charset="0"/>
                        </a:rPr>
                        <a:t>information on each product backlog item so that the development team can make estimates.</a:t>
                      </a:r>
                    </a:p>
                  </a:txBody>
                  <a:tcPr/>
                </a:tc>
                <a:extLst>
                  <a:ext uri="{0D108BD9-81ED-4DB2-BD59-A6C34878D82A}">
                    <a16:rowId xmlns:a16="http://schemas.microsoft.com/office/drawing/2014/main" val="10002"/>
                  </a:ext>
                </a:extLst>
              </a:tr>
              <a:tr h="668947">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Planning</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pPr algn="ct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Yes</a:t>
                      </a:r>
                      <a:endParaRPr kumimoji="1" lang="ja-JP" altLang="en-US" sz="2800"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r>
                        <a:rPr kumimoji="1" lang="en-US" altLang="ja-JP" b="1" dirty="0">
                          <a:latin typeface="Segoe UI" panose="020B0502040204020203" pitchFamily="34" charset="0"/>
                          <a:ea typeface="メイリオ" panose="020B0604030504040204" pitchFamily="50" charset="-128"/>
                          <a:cs typeface="Segoe UI" panose="020B0502040204020203" pitchFamily="34" charset="0"/>
                        </a:rPr>
                        <a:t>Required. </a:t>
                      </a:r>
                      <a:r>
                        <a:rPr kumimoji="1" lang="en-US" altLang="ja-JP" b="0" dirty="0">
                          <a:latin typeface="Segoe UI" panose="020B0502040204020203" pitchFamily="34" charset="0"/>
                          <a:ea typeface="メイリオ" panose="020B0604030504040204" pitchFamily="50" charset="-128"/>
                          <a:cs typeface="Segoe UI" panose="020B0502040204020203" pitchFamily="34" charset="0"/>
                        </a:rPr>
                        <a:t>Sharing information on the current economic situation, sprint goals and future strategies with the development team increases their commitment. </a:t>
                      </a:r>
                    </a:p>
                  </a:txBody>
                  <a:tcPr/>
                </a:tc>
                <a:extLst>
                  <a:ext uri="{0D108BD9-81ED-4DB2-BD59-A6C34878D82A}">
                    <a16:rowId xmlns:a16="http://schemas.microsoft.com/office/drawing/2014/main" val="10003"/>
                  </a:ext>
                </a:extLst>
              </a:tr>
              <a:tr h="370840">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Sprint reviews</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pPr algn="ct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Yes</a:t>
                      </a:r>
                      <a:endParaRPr kumimoji="1" lang="ja-JP" altLang="en-US" sz="2800"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r>
                        <a:rPr kumimoji="1" lang="en-US" altLang="ja-JP" b="1" dirty="0">
                          <a:latin typeface="Segoe UI" panose="020B0502040204020203" pitchFamily="34" charset="0"/>
                          <a:ea typeface="メイリオ" panose="020B0604030504040204" pitchFamily="50" charset="-128"/>
                          <a:cs typeface="Segoe UI" panose="020B0502040204020203" pitchFamily="34" charset="0"/>
                        </a:rPr>
                        <a:t>Required. </a:t>
                      </a:r>
                      <a:r>
                        <a:rPr kumimoji="1" lang="en-US" altLang="ja-JP" b="0" dirty="0">
                          <a:latin typeface="Segoe UI" panose="020B0502040204020203" pitchFamily="34" charset="0"/>
                          <a:ea typeface="メイリオ" panose="020B0604030504040204" pitchFamily="50" charset="-128"/>
                          <a:cs typeface="Segoe UI" panose="020B0502040204020203" pitchFamily="34" charset="0"/>
                        </a:rPr>
                        <a:t>Applying information from reviews to the backlog makes it possible to maintain transparency.</a:t>
                      </a:r>
                    </a:p>
                  </a:txBody>
                  <a:tcPr/>
                </a:tc>
                <a:extLst>
                  <a:ext uri="{0D108BD9-81ED-4DB2-BD59-A6C34878D82A}">
                    <a16:rowId xmlns:a16="http://schemas.microsoft.com/office/drawing/2014/main" val="10004"/>
                  </a:ext>
                </a:extLst>
              </a:tr>
              <a:tr h="370840">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Retrospectives</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pPr algn="ctr"/>
                      <a:r>
                        <a:rPr kumimoji="1" lang="en-US" altLang="ja-JP" sz="2800" dirty="0">
                          <a:latin typeface="Segoe UI" panose="020B0502040204020203" pitchFamily="34" charset="0"/>
                          <a:ea typeface="メイリオ" panose="020B0604030504040204" pitchFamily="50" charset="-128"/>
                          <a:cs typeface="Segoe UI" panose="020B0502040204020203" pitchFamily="34" charset="0"/>
                        </a:rPr>
                        <a:t>Maybe</a:t>
                      </a:r>
                      <a:endParaRPr kumimoji="1" lang="ja-JP" altLang="en-US" sz="2800" dirty="0">
                        <a:latin typeface="Segoe UI" panose="020B0502040204020203" pitchFamily="34" charset="0"/>
                        <a:ea typeface="メイリオ" panose="020B0604030504040204" pitchFamily="50" charset="-128"/>
                        <a:cs typeface="Segoe UI" panose="020B0502040204020203" pitchFamily="34" charset="0"/>
                      </a:endParaRPr>
                    </a:p>
                  </a:txBody>
                  <a:tcPr/>
                </a:tc>
                <a:tc>
                  <a:txBody>
                    <a:bodyPr/>
                    <a:lstStyle/>
                    <a:p>
                      <a:r>
                        <a:rPr kumimoji="1" lang="en-US" altLang="ja-JP" dirty="0">
                          <a:latin typeface="Segoe UI" panose="020B0502040204020203" pitchFamily="34" charset="0"/>
                          <a:ea typeface="メイリオ" panose="020B0604030504040204" pitchFamily="50" charset="-128"/>
                          <a:cs typeface="Segoe UI" panose="020B0502040204020203" pitchFamily="34" charset="0"/>
                        </a:rPr>
                        <a:t>Not required, but being involved makes it possible to find solutions to issues that are difficult for the development team to solve alone.</a:t>
                      </a:r>
                    </a:p>
                  </a:txBody>
                  <a:tcPr/>
                </a:tc>
                <a:extLst>
                  <a:ext uri="{0D108BD9-81ED-4DB2-BD59-A6C34878D82A}">
                    <a16:rowId xmlns:a16="http://schemas.microsoft.com/office/drawing/2014/main" val="10005"/>
                  </a:ext>
                </a:extLst>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34</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426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Credits</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latin typeface="Segoe UI" panose="020B0502040204020203" pitchFamily="34" charset="0"/>
                <a:cs typeface="Segoe UI" panose="020B0502040204020203" pitchFamily="34" charset="0"/>
              </a:rPr>
              <a:t>The explanations in this document use quotes from the Scrum Guide.</a:t>
            </a:r>
          </a:p>
          <a:p>
            <a:pPr>
              <a:buFont typeface="Wingdings" panose="05000000000000000000" pitchFamily="2" charset="2"/>
              <a:buChar char="u"/>
            </a:pPr>
            <a:endParaRPr lang="en-US" altLang="ja-JP" sz="900" dirty="0">
              <a:latin typeface="Segoe UI" panose="020B0502040204020203" pitchFamily="34" charset="0"/>
              <a:cs typeface="Segoe UI" panose="020B0502040204020203" pitchFamily="34" charset="0"/>
            </a:endParaRPr>
          </a:p>
          <a:p>
            <a:pPr marL="457200" lvl="1" indent="0">
              <a:buNone/>
            </a:pPr>
            <a:r>
              <a:rPr lang="en-US" altLang="ja-JP" dirty="0">
                <a:latin typeface="Segoe UI" panose="020B0502040204020203" pitchFamily="34" charset="0"/>
                <a:cs typeface="Segoe UI" panose="020B0502040204020203" pitchFamily="34" charset="0"/>
              </a:rPr>
              <a:t>Scrum Guide</a:t>
            </a:r>
          </a:p>
          <a:p>
            <a:pPr marL="457200" lvl="1" indent="0">
              <a:buNone/>
            </a:pPr>
            <a:r>
              <a:rPr lang="en-US" altLang="ja-JP" sz="1600" dirty="0">
                <a:latin typeface="Segoe UI" panose="020B0502040204020203" pitchFamily="34" charset="0"/>
                <a:cs typeface="Segoe UI" panose="020B0502040204020203" pitchFamily="34" charset="0"/>
              </a:rPr>
              <a:t>©2020 Ken </a:t>
            </a:r>
            <a:r>
              <a:rPr lang="en-US" altLang="ja-JP" sz="1600" dirty="0" err="1">
                <a:latin typeface="Segoe UI" panose="020B0502040204020203" pitchFamily="34" charset="0"/>
                <a:cs typeface="Segoe UI" panose="020B0502040204020203" pitchFamily="34" charset="0"/>
              </a:rPr>
              <a:t>Schwaber</a:t>
            </a:r>
            <a:r>
              <a:rPr lang="en-US" altLang="ja-JP" sz="1600" dirty="0">
                <a:latin typeface="Segoe UI" panose="020B0502040204020203" pitchFamily="34" charset="0"/>
                <a:cs typeface="Segoe UI" panose="020B0502040204020203" pitchFamily="34" charset="0"/>
              </a:rPr>
              <a:t> and Jeff Sutherland. Offered for license under the Attribution Share-Alike license of Creative Commons</a:t>
            </a:r>
          </a:p>
          <a:p>
            <a:pPr marL="457200" lvl="1" indent="0">
              <a:buNone/>
            </a:pPr>
            <a:r>
              <a:rPr lang="en-US" altLang="ja-JP" sz="1400" dirty="0">
                <a:latin typeface="Segoe UI" panose="020B0502040204020203" pitchFamily="34" charset="0"/>
                <a:cs typeface="Segoe UI" panose="020B0502040204020203" pitchFamily="34" charset="0"/>
                <a:hlinkClick r:id="rId2"/>
              </a:rPr>
              <a:t>https://www.scrumguides.org/docs/scrumguide/v2020/2020-Scrum-Guide-US.pdf</a:t>
            </a:r>
            <a:endParaRPr lang="en-US" altLang="ja-JP" sz="1400" dirty="0">
              <a:latin typeface="Segoe UI" panose="020B0502040204020203" pitchFamily="34" charset="0"/>
              <a:cs typeface="Segoe UI" panose="020B0502040204020203" pitchFamily="34" charset="0"/>
            </a:endParaRPr>
          </a:p>
          <a:p>
            <a:pPr marL="457200" lvl="1" indent="0">
              <a:buNone/>
            </a:pPr>
            <a:endParaRPr kumimoji="1" lang="en-US" altLang="ja-JP" sz="1600" dirty="0">
              <a:latin typeface="Segoe UI" panose="020B0502040204020203" pitchFamily="34" charset="0"/>
              <a:cs typeface="Segoe UI" panose="020B0502040204020203" pitchFamily="34" charset="0"/>
            </a:endParaRPr>
          </a:p>
          <a:p>
            <a:pPr>
              <a:buFont typeface="Wingdings" panose="05000000000000000000" pitchFamily="2" charset="2"/>
              <a:buChar char="u"/>
            </a:pPr>
            <a:r>
              <a:rPr lang="en-US" altLang="ja-JP" dirty="0">
                <a:latin typeface="Segoe UI" panose="020B0502040204020203" pitchFamily="34" charset="0"/>
                <a:cs typeface="Segoe UI" panose="020B0502040204020203" pitchFamily="34" charset="0"/>
              </a:rPr>
              <a:t>Icons used in this document are created by </a:t>
            </a:r>
            <a:r>
              <a:rPr lang="en-US" altLang="ja-JP" dirty="0" err="1">
                <a:latin typeface="Segoe UI" panose="020B0502040204020203" pitchFamily="34" charset="0"/>
                <a:cs typeface="Segoe UI" panose="020B0502040204020203" pitchFamily="34" charset="0"/>
              </a:rPr>
              <a:t>Freepik</a:t>
            </a:r>
            <a:r>
              <a:rPr lang="en-US" altLang="ja-JP" dirty="0">
                <a:latin typeface="Segoe UI" panose="020B0502040204020203" pitchFamily="34" charset="0"/>
                <a:cs typeface="Segoe UI" panose="020B0502040204020203" pitchFamily="34" charset="0"/>
              </a:rPr>
              <a:t>(https://www.freepik.com/) and published on https://www.flaticon.com/.</a:t>
            </a:r>
          </a:p>
          <a:p>
            <a:pPr marL="0" indent="0">
              <a:buNone/>
            </a:pPr>
            <a:endParaRPr lang="en-US" altLang="ja-JP" dirty="0">
              <a:latin typeface="Segoe UI" panose="020B0502040204020203" pitchFamily="34" charset="0"/>
              <a:cs typeface="Segoe UI" panose="020B0502040204020203" pitchFamily="34" charset="0"/>
            </a:endParaRPr>
          </a:p>
          <a:p>
            <a:pPr marL="0" indent="0">
              <a:buNone/>
            </a:pPr>
            <a:endParaRPr lang="ja-JP" altLang="en-US"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4</a:t>
            </a:fld>
            <a:endParaRPr lang="ja-JP" altLang="en-US">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985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What is a product owner?</a:t>
            </a:r>
            <a:endParaRPr kumimoji="1" lang="ja-JP" altLang="en-US" dirty="0">
              <a:latin typeface="Segoe UI" panose="020B0502040204020203" pitchFamily="34" charset="0"/>
              <a:cs typeface="Segoe UI" panose="020B0502040204020203" pitchFamily="34" charset="0"/>
            </a:endParaRP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680670"/>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What is a product owner?</a:t>
            </a:r>
            <a:endParaRPr kumimoji="1" lang="ja-JP" altLang="en-US" dirty="0">
              <a:latin typeface="Segoe UI" panose="020B0502040204020203" pitchFamily="34" charset="0"/>
              <a:cs typeface="Segoe UI" panose="020B0502040204020203" pitchFamily="34" charset="0"/>
            </a:endParaRPr>
          </a:p>
        </p:txBody>
      </p:sp>
      <p:sp>
        <p:nvSpPr>
          <p:cNvPr id="6" name="コンテンツ プレースホルダー 5"/>
          <p:cNvSpPr>
            <a:spLocks noGrp="1"/>
          </p:cNvSpPr>
          <p:nvPr>
            <p:ph idx="1"/>
          </p:nvPr>
        </p:nvSpPr>
        <p:spPr/>
        <p:txBody>
          <a:bodyPr>
            <a:normAutofit/>
          </a:bodyPr>
          <a:lstStyle/>
          <a:p>
            <a:pPr marL="0" indent="0">
              <a:buNone/>
            </a:pPr>
            <a:r>
              <a:rPr lang="en-US" altLang="ja-JP" sz="1600" dirty="0">
                <a:latin typeface="Segoe UI" panose="020B0502040204020203" pitchFamily="34" charset="0"/>
                <a:cs typeface="Segoe UI" panose="020B0502040204020203" pitchFamily="34" charset="0"/>
              </a:rPr>
              <a:t>Product owner is one of the </a:t>
            </a:r>
            <a:r>
              <a:rPr lang="en-US" altLang="ja-JP" sz="1600" i="1" dirty="0">
                <a:solidFill>
                  <a:srgbClr val="C00000"/>
                </a:solidFill>
                <a:latin typeface="Segoe UI" panose="020B0502040204020203" pitchFamily="34" charset="0"/>
                <a:cs typeface="Segoe UI" panose="020B0502040204020203" pitchFamily="34" charset="0"/>
              </a:rPr>
              <a:t>roles</a:t>
            </a:r>
            <a:r>
              <a:rPr lang="en-US" altLang="ja-JP" sz="1600" dirty="0">
                <a:latin typeface="Segoe UI" panose="020B0502040204020203" pitchFamily="34" charset="0"/>
                <a:cs typeface="Segoe UI" panose="020B0502040204020203" pitchFamily="34" charset="0"/>
              </a:rPr>
              <a:t> in a scrum team. The product owner works with parties such as the scrum team and stakeholders (a general term for parties other than the scrum team who are involved in the project) and is responsible for increasing the value (return on investment (ROI)) of the product through measures such as venturing into potential markets.</a:t>
            </a:r>
            <a:endParaRPr kumimoji="1" lang="ja-JP" altLang="en-US" sz="1800" dirty="0">
              <a:latin typeface="Segoe UI" panose="020B0502040204020203" pitchFamily="34" charset="0"/>
              <a:cs typeface="Segoe UI" panose="020B0502040204020203" pitchFamily="34" charset="0"/>
            </a:endParaRP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6</a:t>
            </a:fld>
            <a:endParaRPr lang="ja-JP" altLang="en-US" dirty="0">
              <a:solidFill>
                <a:srgbClr val="000000"/>
              </a:solidFill>
              <a:latin typeface="Segoe UI" panose="020B0502040204020203" pitchFamily="34" charset="0"/>
              <a:cs typeface="Segoe UI" panose="020B0502040204020203" pitchFamily="34" charset="0"/>
            </a:endParaRPr>
          </a:p>
        </p:txBody>
      </p:sp>
      <p:grpSp>
        <p:nvGrpSpPr>
          <p:cNvPr id="75" name="グループ化 74"/>
          <p:cNvGrpSpPr/>
          <p:nvPr/>
        </p:nvGrpSpPr>
        <p:grpSpPr>
          <a:xfrm>
            <a:off x="1409824" y="2738139"/>
            <a:ext cx="5574444" cy="3859734"/>
            <a:chOff x="-4141488" y="2239245"/>
            <a:chExt cx="5574444"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en-US" altLang="ja-JP" sz="1400" b="1" dirty="0">
                    <a:latin typeface="Segoe UI" panose="020B0502040204020203" pitchFamily="34" charset="0"/>
                    <a:ea typeface="メイリオ" panose="020B0604030504040204" pitchFamily="50" charset="-128"/>
                    <a:cs typeface="Segoe UI" panose="020B0502040204020203" pitchFamily="34" charset="0"/>
                  </a:rPr>
                  <a:t>Product owner</a:t>
                </a:r>
                <a:endParaRPr kumimoji="1" lang="ja-JP" altLang="en-US" sz="1400" b="1" dirty="0">
                  <a:latin typeface="Segoe UI" panose="020B0502040204020203" pitchFamily="34" charset="0"/>
                  <a:ea typeface="メイリオ" panose="020B0604030504040204" pitchFamily="50" charset="-128"/>
                  <a:cs typeface="Segoe UI" panose="020B0502040204020203" pitchFamily="34" charset="0"/>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lang="en-US" altLang="ja-JP" sz="1400" dirty="0">
                  <a:latin typeface="Segoe UI" panose="020B0502040204020203" pitchFamily="34" charset="0"/>
                  <a:ea typeface="メイリオ" panose="020B0604030504040204" pitchFamily="50" charset="-128"/>
                  <a:cs typeface="Segoe UI" panose="020B0502040204020203" pitchFamily="34" charset="0"/>
                </a:rPr>
                <a:t>Scrum</a:t>
              </a:r>
            </a:p>
            <a:p>
              <a:pPr algn="ctr"/>
              <a:r>
                <a:rPr lang="en-US" altLang="ja-JP" sz="1400" dirty="0">
                  <a:latin typeface="Segoe UI" panose="020B0502040204020203" pitchFamily="34" charset="0"/>
                  <a:ea typeface="メイリオ" panose="020B0604030504040204" pitchFamily="50" charset="-128"/>
                  <a:cs typeface="Segoe UI" panose="020B0502040204020203" pitchFamily="34" charset="0"/>
                </a:rPr>
                <a:t>Master</a:t>
              </a: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1368084" y="5511205"/>
              <a:ext cx="1757940" cy="307777"/>
            </a:xfrm>
            <a:prstGeom prst="rect">
              <a:avLst/>
            </a:prstGeom>
            <a:noFill/>
          </p:spPr>
          <p:txBody>
            <a:bodyPr wrap="square" rtlCol="0">
              <a:spAutoFit/>
            </a:bodyPr>
            <a:lstStyle/>
            <a:p>
              <a:pPr algn="ctr"/>
              <a:r>
                <a:rPr lang="en-US" altLang="ja-JP" sz="1400" dirty="0">
                  <a:latin typeface="Segoe UI" panose="020B0502040204020203" pitchFamily="34" charset="0"/>
                  <a:ea typeface="メイリオ" panose="020B0604030504040204" pitchFamily="50" charset="-128"/>
                  <a:cs typeface="Segoe UI" panose="020B0502040204020203" pitchFamily="34" charset="0"/>
                </a:rPr>
                <a:t>Development team</a:t>
              </a:r>
              <a:endParaRPr kumimoji="1" lang="ja-JP" altLang="en-US" sz="1400" dirty="0">
                <a:latin typeface="Segoe UI" panose="020B0502040204020203" pitchFamily="34" charset="0"/>
                <a:ea typeface="メイリオ" panose="020B0604030504040204" pitchFamily="50" charset="-128"/>
                <a:cs typeface="Segoe UI" panose="020B0502040204020203" pitchFamily="34" charset="0"/>
              </a:endParaRPr>
            </a:p>
          </p:txBody>
        </p:sp>
        <p:grpSp>
          <p:nvGrpSpPr>
            <p:cNvPr id="66" name="グループ化 65"/>
            <p:cNvGrpSpPr/>
            <p:nvPr/>
          </p:nvGrpSpPr>
          <p:grpSpPr>
            <a:xfrm>
              <a:off x="-3963187" y="4262877"/>
              <a:ext cx="1090132" cy="831436"/>
              <a:chOff x="295029" y="2332514"/>
              <a:chExt cx="1090132"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6169"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029" y="2369229"/>
                <a:ext cx="708991" cy="794721"/>
              </a:xfrm>
              <a:prstGeom prst="rect">
                <a:avLst/>
              </a:prstGeom>
            </p:spPr>
          </p:pic>
        </p:grpSp>
        <p:sp>
          <p:nvSpPr>
            <p:cNvPr id="69" name="テキスト ボックス 68"/>
            <p:cNvSpPr txBox="1"/>
            <p:nvPr/>
          </p:nvSpPr>
          <p:spPr>
            <a:xfrm>
              <a:off x="-4141488" y="5140645"/>
              <a:ext cx="1644132" cy="523220"/>
            </a:xfrm>
            <a:prstGeom prst="rect">
              <a:avLst/>
            </a:prstGeom>
            <a:noFill/>
          </p:spPr>
          <p:txBody>
            <a:bodyPr wrap="square" rtlCol="0">
              <a:spAutoFit/>
            </a:bodyPr>
            <a:lstStyle/>
            <a:p>
              <a:pPr algn="ctr"/>
              <a:r>
                <a:rPr lang="en-US" altLang="ja-JP" sz="1400" dirty="0">
                  <a:latin typeface="Segoe UI" panose="020B0502040204020203" pitchFamily="34" charset="0"/>
                  <a:ea typeface="メイリオ" panose="020B0604030504040204" pitchFamily="50" charset="-128"/>
                  <a:cs typeface="Segoe UI" panose="020B0502040204020203" pitchFamily="34" charset="0"/>
                </a:rPr>
                <a:t>Management, sales team, etc.</a:t>
              </a:r>
              <a:endParaRPr kumimoji="1" lang="ja-JP" altLang="en-US" sz="1400" dirty="0">
                <a:latin typeface="Segoe UI" panose="020B0502040204020203" pitchFamily="34" charset="0"/>
                <a:ea typeface="メイリオ" panose="020B0604030504040204" pitchFamily="50" charset="-128"/>
                <a:cs typeface="Segoe UI" panose="020B0502040204020203" pitchFamily="34" charset="0"/>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972735"/>
              <a:ext cx="700510" cy="785217"/>
            </a:xfrm>
            <a:prstGeom prst="rect">
              <a:avLst/>
            </a:prstGeom>
          </p:spPr>
        </p:pic>
        <p:sp>
          <p:nvSpPr>
            <p:cNvPr id="71" name="テキスト ボックス 70"/>
            <p:cNvSpPr txBox="1"/>
            <p:nvPr/>
          </p:nvSpPr>
          <p:spPr>
            <a:xfrm>
              <a:off x="-2851521" y="5735343"/>
              <a:ext cx="1689645" cy="307777"/>
            </a:xfrm>
            <a:prstGeom prst="rect">
              <a:avLst/>
            </a:prstGeom>
            <a:noFill/>
          </p:spPr>
          <p:txBody>
            <a:bodyPr wrap="square" rtlCol="0">
              <a:spAutoFit/>
            </a:bodyPr>
            <a:lstStyle/>
            <a:p>
              <a:pPr algn="ctr"/>
              <a:r>
                <a:rPr lang="en-US" altLang="ja-JP" sz="1400" dirty="0">
                  <a:latin typeface="Segoe UI" panose="020B0502040204020203" pitchFamily="34" charset="0"/>
                  <a:ea typeface="メイリオ" panose="020B0604030504040204" pitchFamily="50" charset="-128"/>
                  <a:cs typeface="Segoe UI" panose="020B0502040204020203" pitchFamily="34" charset="0"/>
                </a:rPr>
                <a:t>Customers/users</a:t>
              </a:r>
              <a:endParaRPr kumimoji="1" lang="ja-JP" altLang="en-US" sz="1400" dirty="0">
                <a:latin typeface="Segoe UI" panose="020B0502040204020203" pitchFamily="34" charset="0"/>
                <a:ea typeface="メイリオ" panose="020B0604030504040204" pitchFamily="50" charset="-128"/>
                <a:cs typeface="Segoe UI" panose="020B0502040204020203" pitchFamily="34" charset="0"/>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Potential market</a:t>
              </a:r>
              <a:endParaRPr kumimoji="1" lang="ja-JP" altLang="en-US"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Scrum team</a:t>
              </a:r>
              <a:endParaRPr kumimoji="1" lang="ja-JP" altLang="en-US"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Stakeholders</a:t>
              </a:r>
              <a:endParaRPr kumimoji="1" lang="ja-JP" altLang="en-US" sz="1600"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grpSp>
      <p:sp>
        <p:nvSpPr>
          <p:cNvPr id="7" name="角丸四角形 6"/>
          <p:cNvSpPr/>
          <p:nvPr/>
        </p:nvSpPr>
        <p:spPr>
          <a:xfrm>
            <a:off x="3563888" y="3284263"/>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Segoe UI" panose="020B0502040204020203" pitchFamily="34" charset="0"/>
                <a:ea typeface="メイリオ" panose="020B0604030504040204" pitchFamily="50" charset="-128"/>
                <a:cs typeface="Segoe UI" panose="020B0502040204020203" pitchFamily="34" charset="0"/>
              </a:rPr>
              <a:t>Potential customers/market</a:t>
            </a:r>
            <a:endParaRPr kumimoji="1" lang="ja-JP" altLang="en-US" sz="120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1357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en-US" altLang="ja-JP" dirty="0">
                <a:latin typeface="Segoe UI" panose="020B0502040204020203" pitchFamily="34" charset="0"/>
                <a:cs typeface="Segoe UI" panose="020B0502040204020203" pitchFamily="34" charset="0"/>
              </a:rPr>
              <a:t>How a product owner differs from a project manager</a:t>
            </a:r>
            <a:endParaRPr kumimoji="1" lang="ja-JP" altLang="en-US" dirty="0">
              <a:latin typeface="Segoe UI" panose="020B0502040204020203" pitchFamily="34" charset="0"/>
              <a:cs typeface="Segoe UI" panose="020B0502040204020203" pitchFamily="34" charset="0"/>
            </a:endParaRP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7</a:t>
            </a:fld>
            <a:endParaRPr lang="ja-JP" altLang="en-US"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725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latin typeface="Segoe UI" panose="020B0502040204020203" pitchFamily="34" charset="0"/>
                <a:cs typeface="Segoe UI" panose="020B0502040204020203" pitchFamily="34" charset="0"/>
              </a:rPr>
              <a:t>Work with </a:t>
            </a:r>
            <a:r>
              <a:rPr lang="en-US" altLang="ja-JP" sz="2400" u="sng" dirty="0">
                <a:solidFill>
                  <a:schemeClr val="tx1"/>
                </a:solidFill>
                <a:latin typeface="Segoe UI" panose="020B0502040204020203" pitchFamily="34" charset="0"/>
                <a:cs typeface="Segoe UI" panose="020B0502040204020203" pitchFamily="34" charset="0"/>
              </a:rPr>
              <a:t>a finite time period </a:t>
            </a:r>
            <a:r>
              <a:rPr lang="en-US" altLang="ja-JP" sz="2400" dirty="0">
                <a:solidFill>
                  <a:schemeClr val="tx1"/>
                </a:solidFill>
                <a:latin typeface="Segoe UI" panose="020B0502040204020203" pitchFamily="34" charset="0"/>
                <a:cs typeface="Segoe UI" panose="020B0502040204020203" pitchFamily="34" charset="0"/>
              </a:rPr>
              <a:t>to create a unique product, service or outcome (from PMBOX Version 6)</a:t>
            </a:r>
            <a:endParaRPr lang="ja-JP" altLang="en-US" sz="2400" dirty="0">
              <a:solidFill>
                <a:schemeClr val="tx1"/>
              </a:solidFill>
              <a:latin typeface="Segoe UI" panose="020B0502040204020203" pitchFamily="34" charset="0"/>
              <a:cs typeface="Segoe UI" panose="020B0502040204020203" pitchFamily="34" charset="0"/>
            </a:endParaRPr>
          </a:p>
        </p:txBody>
      </p:sp>
      <p:cxnSp>
        <p:nvCxnSpPr>
          <p:cNvPr id="7" name="直線矢印コネクタ 6"/>
          <p:cNvCxnSpPr>
            <a:cxnSpLocks/>
          </p:cNvCxnSpPr>
          <p:nvPr/>
        </p:nvCxnSpPr>
        <p:spPr>
          <a:xfrm flipH="1">
            <a:off x="2699792" y="2492897"/>
            <a:ext cx="360040" cy="864095"/>
          </a:xfrm>
          <a:prstGeom prst="straightConnector1">
            <a:avLst/>
          </a:prstGeom>
          <a:ln w="571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Project manager</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latin typeface="Segoe UI" panose="020B0502040204020203" pitchFamily="34" charset="0"/>
                <a:cs typeface="Segoe UI" panose="020B0502040204020203" pitchFamily="34" charset="0"/>
              </a:rPr>
              <a:t>At its core, a </a:t>
            </a:r>
            <a:r>
              <a:rPr lang="en-US" altLang="ja-JP" sz="2800" b="1" dirty="0">
                <a:latin typeface="Segoe UI" panose="020B0502040204020203" pitchFamily="34" charset="0"/>
                <a:cs typeface="Segoe UI" panose="020B0502040204020203" pitchFamily="34" charset="0"/>
              </a:rPr>
              <a:t>project</a:t>
            </a:r>
            <a:r>
              <a:rPr lang="en-US" altLang="ja-JP" sz="1400" dirty="0">
                <a:latin typeface="Segoe UI" panose="020B0502040204020203" pitchFamily="34" charset="0"/>
                <a:cs typeface="Segoe UI" panose="020B0502040204020203" pitchFamily="34" charset="0"/>
              </a:rPr>
              <a:t> is</a:t>
            </a:r>
            <a:endParaRPr kumimoji="1" lang="en-US" altLang="ja-JP" sz="2800"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8</a:t>
            </a:fld>
            <a:endParaRPr lang="ja-JP" altLang="en-US">
              <a:solidFill>
                <a:srgbClr val="000000"/>
              </a:solidFill>
              <a:latin typeface="Segoe UI" panose="020B0502040204020203" pitchFamily="34" charset="0"/>
              <a:cs typeface="Segoe UI" panose="020B0502040204020203" pitchFamily="34" charset="0"/>
            </a:endParaRPr>
          </a:p>
        </p:txBody>
      </p:sp>
      <p:sp>
        <p:nvSpPr>
          <p:cNvPr id="10" name="テキスト ボックス 9"/>
          <p:cNvSpPr txBox="1"/>
          <p:nvPr/>
        </p:nvSpPr>
        <p:spPr>
          <a:xfrm>
            <a:off x="539552" y="3356992"/>
            <a:ext cx="7200800" cy="369332"/>
          </a:xfrm>
          <a:prstGeom prst="rect">
            <a:avLst/>
          </a:prstGeom>
          <a:noFill/>
        </p:spPr>
        <p:txBody>
          <a:bodyPr wrap="square" rtlCol="0">
            <a:spAutoFit/>
          </a:bodyPr>
          <a:lstStyle/>
          <a:p>
            <a:r>
              <a:rPr lang="en-US" altLang="ja-JP" dirty="0">
                <a:latin typeface="Segoe UI" panose="020B0502040204020203" pitchFamily="34" charset="0"/>
                <a:ea typeface="メイリオ" panose="020B0604030504040204" pitchFamily="50" charset="-128"/>
                <a:cs typeface="Segoe UI" panose="020B0502040204020203" pitchFamily="34" charset="0"/>
              </a:rPr>
              <a:t>A finite time period is one with a specific beginning and end</a:t>
            </a: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focus of a project is finishing (within the specified conditions), so the </a:t>
            </a:r>
            <a:r>
              <a:rPr lang="en-US" altLang="ja-JP" sz="2800" dirty="0">
                <a:solidFill>
                  <a:srgbClr val="FF0000"/>
                </a:solidFill>
                <a:latin typeface="Segoe UI" panose="020B0502040204020203" pitchFamily="34" charset="0"/>
                <a:ea typeface="メイリオ" panose="020B0604030504040204" pitchFamily="50" charset="-128"/>
                <a:cs typeface="Segoe UI" panose="020B0502040204020203" pitchFamily="34" charset="0"/>
              </a:rPr>
              <a:t>schedule</a:t>
            </a:r>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 requires the most attention.</a:t>
            </a:r>
            <a:endParaRPr lang="ja-JP" altLang="en-US" sz="2800" b="1" dirty="0">
              <a:solidFill>
                <a:srgbClr val="FF0000"/>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Segoe UI" panose="020B0502040204020203" pitchFamily="34" charset="0"/>
                <a:cs typeface="Segoe UI" panose="020B0502040204020203" pitchFamily="34" charset="0"/>
              </a:rPr>
              <a:t>For this reason, a </a:t>
            </a:r>
            <a:r>
              <a:rPr lang="en-US" altLang="ja-JP" sz="2800" b="1" dirty="0">
                <a:latin typeface="Segoe UI" panose="020B0502040204020203" pitchFamily="34" charset="0"/>
                <a:cs typeface="Segoe UI" panose="020B0502040204020203" pitchFamily="34" charset="0"/>
              </a:rPr>
              <a:t>project manager </a:t>
            </a:r>
            <a:r>
              <a:rPr lang="en-US" altLang="ja-JP" sz="1400" dirty="0">
                <a:latin typeface="Segoe UI" panose="020B0502040204020203" pitchFamily="34" charset="0"/>
                <a:cs typeface="Segoe UI" panose="020B0502040204020203" pitchFamily="34" charset="0"/>
              </a:rPr>
              <a:t>needs to be conscious of the following.</a:t>
            </a:r>
            <a:endParaRPr lang="en-US" altLang="ja-JP"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32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Segoe UI" panose="020B0502040204020203" pitchFamily="34" charset="0"/>
                <a:cs typeface="Segoe UI" panose="020B0502040204020203" pitchFamily="34" charset="0"/>
              </a:rPr>
              <a:t>generates revenue by meeting market needs.</a:t>
            </a:r>
            <a:endParaRPr lang="ja-JP" altLang="en-US" sz="2800" dirty="0">
              <a:solidFill>
                <a:schemeClr val="tx1"/>
              </a:solidFill>
              <a:latin typeface="Segoe UI" panose="020B0502040204020203" pitchFamily="34" charset="0"/>
              <a:cs typeface="Segoe UI" panose="020B0502040204020203" pitchFamily="34" charset="0"/>
            </a:endParaRPr>
          </a:p>
        </p:txBody>
      </p:sp>
      <p:sp>
        <p:nvSpPr>
          <p:cNvPr id="2" name="タイトル 1"/>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Product owner</a:t>
            </a:r>
            <a:endParaRPr kumimoji="1" lang="ja-JP" altLang="en-US" dirty="0">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latin typeface="Segoe UI" panose="020B0502040204020203" pitchFamily="34" charset="0"/>
                <a:cs typeface="Segoe UI" panose="020B0502040204020203" pitchFamily="34" charset="0"/>
              </a:rPr>
              <a:t>A </a:t>
            </a:r>
            <a:r>
              <a:rPr lang="en-US" altLang="ja-JP" sz="2800" b="1" dirty="0">
                <a:latin typeface="Segoe UI" panose="020B0502040204020203" pitchFamily="34" charset="0"/>
                <a:cs typeface="Segoe UI" panose="020B0502040204020203" pitchFamily="34" charset="0"/>
              </a:rPr>
              <a:t>product</a:t>
            </a:r>
            <a:r>
              <a:rPr lang="en-US" altLang="ja-JP" sz="1400" dirty="0">
                <a:latin typeface="Segoe UI" panose="020B0502040204020203" pitchFamily="34" charset="0"/>
                <a:cs typeface="Segoe UI" panose="020B0502040204020203" pitchFamily="34" charset="0"/>
              </a:rPr>
              <a:t>, meanwhile,</a:t>
            </a:r>
            <a:endParaRPr kumimoji="1" lang="en-US" altLang="ja-JP" sz="2800" dirty="0">
              <a:latin typeface="Segoe UI" panose="020B0502040204020203" pitchFamily="34" charset="0"/>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latin typeface="Segoe UI" panose="020B0502040204020203" pitchFamily="34" charset="0"/>
                <a:cs typeface="Segoe UI" panose="020B0502040204020203" pitchFamily="34" charset="0"/>
              </a:rPr>
              <a:pPr/>
              <a:t>9</a:t>
            </a:fld>
            <a:endParaRPr lang="ja-JP" altLang="en-US">
              <a:solidFill>
                <a:srgbClr val="000000"/>
              </a:solidFill>
              <a:latin typeface="Segoe UI" panose="020B0502040204020203" pitchFamily="34" charset="0"/>
              <a:cs typeface="Segoe UI" panose="020B0502040204020203" pitchFamily="34" charset="0"/>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The focus of product development is to meet the needs of the market, so the </a:t>
            </a:r>
            <a:r>
              <a:rPr lang="en-US" altLang="ja-JP" sz="2800" b="1" dirty="0">
                <a:solidFill>
                  <a:srgbClr val="FF0000"/>
                </a:solidFill>
                <a:latin typeface="Segoe UI" panose="020B0502040204020203" pitchFamily="34" charset="0"/>
                <a:ea typeface="メイリオ" panose="020B0604030504040204" pitchFamily="50" charset="-128"/>
                <a:cs typeface="Segoe UI" panose="020B0502040204020203" pitchFamily="34" charset="0"/>
              </a:rPr>
              <a:t>market</a:t>
            </a:r>
            <a:r>
              <a:rPr lang="en-US" altLang="ja-JP" sz="2800" dirty="0">
                <a:solidFill>
                  <a:schemeClr val="tx1"/>
                </a:solidFill>
                <a:latin typeface="Segoe UI" panose="020B0502040204020203" pitchFamily="34" charset="0"/>
                <a:ea typeface="メイリオ" panose="020B0604030504040204" pitchFamily="50" charset="-128"/>
                <a:cs typeface="Segoe UI" panose="020B0502040204020203" pitchFamily="34" charset="0"/>
              </a:rPr>
              <a:t> requires the most attention.</a:t>
            </a:r>
            <a:endParaRPr lang="ja-JP" altLang="en-US" sz="2800" b="1" dirty="0">
              <a:solidFill>
                <a:srgbClr val="FF0000"/>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Segoe UI" panose="020B0502040204020203" pitchFamily="34" charset="0"/>
                <a:cs typeface="Segoe UI" panose="020B0502040204020203" pitchFamily="34" charset="0"/>
              </a:rPr>
              <a:t>For this reason, a </a:t>
            </a:r>
            <a:r>
              <a:rPr lang="en-US" altLang="ja-JP" sz="2800" b="1" dirty="0">
                <a:latin typeface="Segoe UI" panose="020B0502040204020203" pitchFamily="34" charset="0"/>
                <a:cs typeface="Segoe UI" panose="020B0502040204020203" pitchFamily="34" charset="0"/>
              </a:rPr>
              <a:t>product owner </a:t>
            </a:r>
            <a:r>
              <a:rPr lang="en-US" altLang="ja-JP" sz="1400" dirty="0">
                <a:latin typeface="Segoe UI" panose="020B0502040204020203" pitchFamily="34" charset="0"/>
                <a:cs typeface="Segoe UI" panose="020B0502040204020203" pitchFamily="34" charset="0"/>
              </a:rPr>
              <a:t>needs to be conscious of the following.</a:t>
            </a:r>
            <a:endParaRPr lang="en-US" altLang="ja-JP"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0836744"/>
      </p:ext>
    </p:extLst>
  </p:cSld>
  <p:clrMapOvr>
    <a:masterClrMapping/>
  </p:clrMapOvr>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2525</Words>
  <Application>Microsoft Office PowerPoint</Application>
  <PresentationFormat>画面に合わせる (4:3)</PresentationFormat>
  <Paragraphs>355</Paragraphs>
  <Slides>34</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34</vt:i4>
      </vt:variant>
    </vt:vector>
  </HeadingPairs>
  <TitlesOfParts>
    <vt:vector size="43" baseType="lpstr">
      <vt:lpstr>(日本語用のフォントを使用)</vt:lpstr>
      <vt:lpstr>メイリオ</vt:lpstr>
      <vt:lpstr>Arial</vt:lpstr>
      <vt:lpstr>Calibri</vt:lpstr>
      <vt:lpstr>Consolas</vt:lpstr>
      <vt:lpstr>Segoe UI</vt:lpstr>
      <vt:lpstr>Wingdings</vt:lpstr>
      <vt:lpstr>表紙A</vt:lpstr>
      <vt:lpstr>本文</vt:lpstr>
      <vt:lpstr>Role of product owners in Scrum development</vt:lpstr>
      <vt:lpstr>Contents</vt:lpstr>
      <vt:lpstr>Premise</vt:lpstr>
      <vt:lpstr>Credits</vt:lpstr>
      <vt:lpstr>What is a product owner?</vt:lpstr>
      <vt:lpstr>What is a product owner?</vt:lpstr>
      <vt:lpstr>How a product owner differs from a project manager</vt:lpstr>
      <vt:lpstr>Project manager</vt:lpstr>
      <vt:lpstr>Product owner</vt:lpstr>
      <vt:lpstr>Target market (general areas)</vt:lpstr>
      <vt:lpstr>Target market (from product owner’s perspective)</vt:lpstr>
      <vt:lpstr>Target market</vt:lpstr>
      <vt:lpstr>Role of product owners</vt:lpstr>
      <vt:lpstr>Role of product owners</vt:lpstr>
      <vt:lpstr>Management of product backlog</vt:lpstr>
      <vt:lpstr>Management of product backlog</vt:lpstr>
      <vt:lpstr>Management of product backlog</vt:lpstr>
      <vt:lpstr>Management of product backlog</vt:lpstr>
      <vt:lpstr>Management of economic viability</vt:lpstr>
      <vt:lpstr>Management of economic viability</vt:lpstr>
      <vt:lpstr>Management of economic viability</vt:lpstr>
      <vt:lpstr>Management of economic viability</vt:lpstr>
      <vt:lpstr>Management of economic viability</vt:lpstr>
      <vt:lpstr>Management of economic viability</vt:lpstr>
      <vt:lpstr>Working together with the scrum team</vt:lpstr>
      <vt:lpstr>Relationship with the development team</vt:lpstr>
      <vt:lpstr>Relationship with the development team</vt:lpstr>
      <vt:lpstr>Working together with the scrum team</vt:lpstr>
      <vt:lpstr>Working together with stakeholders</vt:lpstr>
      <vt:lpstr>Working together with stakeholders</vt:lpstr>
      <vt:lpstr>Working together with stakeholders</vt:lpstr>
      <vt:lpstr>Involvement in each ceremony</vt:lpstr>
      <vt:lpstr>The three basic concepts of Scrum</vt:lpstr>
      <vt:lpstr>Involvement in each ceremony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2020-12-19T08:37:19Z</dcterms:modified>
</cp:coreProperties>
</file>